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charts/chart2.xml" ContentType="application/vnd.openxmlformats-officedocument.drawingml.chart+xml"/>
  <Override PartName="/ppt/theme/themeOverride2.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6" r:id="rId4"/>
  </p:sldMasterIdLst>
  <p:notesMasterIdLst>
    <p:notesMasterId r:id="rId42"/>
  </p:notesMasterIdLst>
  <p:sldIdLst>
    <p:sldId id="278" r:id="rId5"/>
    <p:sldId id="309" r:id="rId6"/>
    <p:sldId id="275" r:id="rId7"/>
    <p:sldId id="276" r:id="rId8"/>
    <p:sldId id="300" r:id="rId9"/>
    <p:sldId id="333" r:id="rId10"/>
    <p:sldId id="292" r:id="rId11"/>
    <p:sldId id="304" r:id="rId12"/>
    <p:sldId id="302" r:id="rId13"/>
    <p:sldId id="311" r:id="rId14"/>
    <p:sldId id="312" r:id="rId15"/>
    <p:sldId id="318" r:id="rId16"/>
    <p:sldId id="319" r:id="rId17"/>
    <p:sldId id="320" r:id="rId18"/>
    <p:sldId id="334" r:id="rId19"/>
    <p:sldId id="336" r:id="rId20"/>
    <p:sldId id="330" r:id="rId21"/>
    <p:sldId id="337" r:id="rId22"/>
    <p:sldId id="313" r:id="rId23"/>
    <p:sldId id="322" r:id="rId24"/>
    <p:sldId id="314" r:id="rId25"/>
    <p:sldId id="344" r:id="rId26"/>
    <p:sldId id="345" r:id="rId27"/>
    <p:sldId id="346" r:id="rId28"/>
    <p:sldId id="323" r:id="rId29"/>
    <p:sldId id="315" r:id="rId30"/>
    <p:sldId id="316" r:id="rId31"/>
    <p:sldId id="305" r:id="rId32"/>
    <p:sldId id="270" r:id="rId33"/>
    <p:sldId id="298" r:id="rId34"/>
    <p:sldId id="343" r:id="rId35"/>
    <p:sldId id="282" r:id="rId36"/>
    <p:sldId id="338" r:id="rId37"/>
    <p:sldId id="339" r:id="rId38"/>
    <p:sldId id="340" r:id="rId39"/>
    <p:sldId id="341" r:id="rId40"/>
    <p:sldId id="342"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33CC"/>
    <a:srgbClr val="FF0000"/>
    <a:srgbClr val="FF3300"/>
    <a:srgbClr val="CC3300"/>
    <a:srgbClr val="00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37" autoAdjust="0"/>
    <p:restoredTop sz="94660"/>
  </p:normalViewPr>
  <p:slideViewPr>
    <p:cSldViewPr snapToGrid="0">
      <p:cViewPr>
        <p:scale>
          <a:sx n="80" d="100"/>
          <a:sy n="80" d="100"/>
        </p:scale>
        <p:origin x="523"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a:t>Publications </a:t>
            </a:r>
            <a:endParaRPr lang="en-US" dirty="0"/>
          </a:p>
        </c:rich>
      </c:tx>
      <c:layout>
        <c:manualLayout>
          <c:xMode val="edge"/>
          <c:yMode val="edge"/>
          <c:x val="0.61950554084369203"/>
          <c:y val="5.9377092592583502E-2"/>
        </c:manualLayout>
      </c:layout>
      <c:overlay val="0"/>
    </c:title>
    <c:autoTitleDeleted val="0"/>
    <c:plotArea>
      <c:layout/>
      <c:pieChart>
        <c:varyColors val="1"/>
        <c:ser>
          <c:idx val="0"/>
          <c:order val="0"/>
          <c:tx>
            <c:strRef>
              <c:f>Feuil1!$B$1</c:f>
              <c:strCache>
                <c:ptCount val="1"/>
                <c:pt idx="0">
                  <c:v>Ventes</c:v>
                </c:pt>
              </c:strCache>
            </c:strRef>
          </c:tx>
          <c:cat>
            <c:strRef>
              <c:f>Feuil1!$A$2:$A$5</c:f>
              <c:strCache>
                <c:ptCount val="4"/>
                <c:pt idx="0">
                  <c:v>1er trim.</c:v>
                </c:pt>
                <c:pt idx="1">
                  <c:v>2e trim.</c:v>
                </c:pt>
                <c:pt idx="2">
                  <c:v>3e trim.</c:v>
                </c:pt>
                <c:pt idx="3">
                  <c:v>4e trim.</c:v>
                </c:pt>
              </c:strCache>
            </c:strRef>
          </c:cat>
          <c:val>
            <c:numRef>
              <c:f>Feuil1!$B$2:$B$5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0-BFA7-4222-A643-4434977729C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9456123312611"/>
          <c:y val="0.16964617690945299"/>
          <c:w val="0.25637851406233803"/>
          <c:h val="0.74739608221202003"/>
        </c:manualLayout>
      </c:layout>
      <c:overlay val="0"/>
      <c:txPr>
        <a:bodyPr/>
        <a:lstStyle/>
        <a:p>
          <a:pPr>
            <a:defRPr sz="1200"/>
          </a:pPr>
          <a:endParaRPr lang="fr-FR"/>
        </a:p>
      </c:txPr>
    </c:legend>
    <c:plotVisOnly val="1"/>
    <c:dispBlanksAs val="gap"/>
    <c:showDLblsOverMax val="0"/>
  </c:chart>
  <c:txPr>
    <a:bodyPr/>
    <a:lstStyle/>
    <a:p>
      <a:pPr>
        <a:defRPr sz="180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smtClean="0"/>
              <a:t>Publications </a:t>
            </a:r>
            <a:endParaRPr lang="en-US" dirty="0"/>
          </a:p>
        </c:rich>
      </c:tx>
      <c:layout>
        <c:manualLayout>
          <c:xMode val="edge"/>
          <c:yMode val="edge"/>
          <c:x val="0.61950554084369203"/>
          <c:y val="5.9377092592583502E-2"/>
        </c:manualLayout>
      </c:layout>
      <c:overlay val="0"/>
    </c:title>
    <c:autoTitleDeleted val="0"/>
    <c:plotArea>
      <c:layout/>
      <c:pieChart>
        <c:varyColors val="1"/>
        <c:ser>
          <c:idx val="0"/>
          <c:order val="0"/>
          <c:tx>
            <c:strRef>
              <c:f>Feuil1!$B$1</c:f>
              <c:strCache>
                <c:ptCount val="1"/>
                <c:pt idx="0">
                  <c:v>Ventes</c:v>
                </c:pt>
              </c:strCache>
            </c:strRef>
          </c:tx>
          <c:cat>
            <c:strRef>
              <c:f>Feuil1!$A$2:$A$5</c:f>
              <c:strCache>
                <c:ptCount val="4"/>
                <c:pt idx="0">
                  <c:v>1er trim.</c:v>
                </c:pt>
                <c:pt idx="1">
                  <c:v>2e trim.</c:v>
                </c:pt>
                <c:pt idx="2">
                  <c:v>3e trim.</c:v>
                </c:pt>
                <c:pt idx="3">
                  <c:v>4e trim.</c:v>
                </c:pt>
              </c:strCache>
            </c:strRef>
          </c:cat>
          <c:val>
            <c:numRef>
              <c:f>Feuil1!$B$2:$B$5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0-BFA7-4222-A643-4434977729C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9456123312611"/>
          <c:y val="0.16964617690945299"/>
          <c:w val="0.25637851406233803"/>
          <c:h val="0.74739608221202003"/>
        </c:manualLayout>
      </c:layout>
      <c:overlay val="0"/>
      <c:txPr>
        <a:bodyPr/>
        <a:lstStyle/>
        <a:p>
          <a:pPr>
            <a:defRPr sz="1200"/>
          </a:pPr>
          <a:endParaRPr lang="fr-FR"/>
        </a:p>
      </c:txPr>
    </c:legend>
    <c:plotVisOnly val="1"/>
    <c:dispBlanksAs val="gap"/>
    <c:showDLblsOverMax val="0"/>
  </c:chart>
  <c:txPr>
    <a:bodyPr/>
    <a:lstStyle/>
    <a:p>
      <a:pPr>
        <a:defRPr sz="1800"/>
      </a:pPr>
      <a:endParaRPr lang="fr-F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7AE66-062A-4BE4-A813-E9BBE2E9D31A}" type="datetimeFigureOut">
              <a:rPr lang="fr-FR" smtClean="0"/>
              <a:t>06/02/2023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9D7F8-2BEB-4E36-B89E-AF87F2161A46}" type="slidenum">
              <a:rPr lang="fr-FR" smtClean="0"/>
              <a:t>‹N°›</a:t>
            </a:fld>
            <a:endParaRPr lang="fr-FR"/>
          </a:p>
        </p:txBody>
      </p:sp>
    </p:spTree>
    <p:extLst>
      <p:ext uri="{BB962C8B-B14F-4D97-AF65-F5344CB8AC3E}">
        <p14:creationId xmlns:p14="http://schemas.microsoft.com/office/powerpoint/2010/main" val="484485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9276E-0547-4D3E-8742-2704FD96B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190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53DD8B90-03EF-476B-B537-49FFB2571D88}" type="datetimeFigureOut">
              <a:rPr lang="fr-FR" smtClean="0"/>
              <a:t>06/02/2023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10BDE6-28DC-4230-8F8C-2944B575ABCD}" type="slidenum">
              <a:rPr lang="fr-FR" smtClean="0"/>
              <a:t>‹N°›</a:t>
            </a:fld>
            <a:endParaRPr lang="fr-FR"/>
          </a:p>
        </p:txBody>
      </p:sp>
    </p:spTree>
    <p:extLst>
      <p:ext uri="{BB962C8B-B14F-4D97-AF65-F5344CB8AC3E}">
        <p14:creationId xmlns:p14="http://schemas.microsoft.com/office/powerpoint/2010/main" val="130922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3DD8B90-03EF-476B-B537-49FFB2571D88}" type="datetimeFigureOut">
              <a:rPr lang="fr-FR" smtClean="0"/>
              <a:t>06/02/2023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10BDE6-28DC-4230-8F8C-2944B575ABCD}" type="slidenum">
              <a:rPr lang="fr-FR" smtClean="0"/>
              <a:t>‹N°›</a:t>
            </a:fld>
            <a:endParaRPr lang="fr-FR"/>
          </a:p>
        </p:txBody>
      </p:sp>
    </p:spTree>
    <p:extLst>
      <p:ext uri="{BB962C8B-B14F-4D97-AF65-F5344CB8AC3E}">
        <p14:creationId xmlns:p14="http://schemas.microsoft.com/office/powerpoint/2010/main" val="197423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3DD8B90-03EF-476B-B537-49FFB2571D88}" type="datetimeFigureOut">
              <a:rPr lang="fr-FR" smtClean="0"/>
              <a:t>06/02/2023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10BDE6-28DC-4230-8F8C-2944B575ABCD}" type="slidenum">
              <a:rPr lang="fr-FR" smtClean="0"/>
              <a:t>‹N°›</a:t>
            </a:fld>
            <a:endParaRPr lang="fr-FR"/>
          </a:p>
        </p:txBody>
      </p:sp>
    </p:spTree>
    <p:extLst>
      <p:ext uri="{BB962C8B-B14F-4D97-AF65-F5344CB8AC3E}">
        <p14:creationId xmlns:p14="http://schemas.microsoft.com/office/powerpoint/2010/main" val="127907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 Text">
    <p:spTree>
      <p:nvGrpSpPr>
        <p:cNvPr id="1" name=""/>
        <p:cNvGrpSpPr/>
        <p:nvPr/>
      </p:nvGrpSpPr>
      <p:grpSpPr>
        <a:xfrm>
          <a:off x="0" y="0"/>
          <a:ext cx="0" cy="0"/>
          <a:chOff x="0" y="0"/>
          <a:chExt cx="0" cy="0"/>
        </a:xfrm>
      </p:grpSpPr>
      <p:sp>
        <p:nvSpPr>
          <p:cNvPr id="7" name="Rectangle 6"/>
          <p:cNvSpPr/>
          <p:nvPr userDrawn="1"/>
        </p:nvSpPr>
        <p:spPr>
          <a:xfrm>
            <a:off x="2" y="-25709"/>
            <a:ext cx="12191999" cy="774773"/>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 </a:t>
            </a:r>
          </a:p>
        </p:txBody>
      </p:sp>
      <p:sp>
        <p:nvSpPr>
          <p:cNvPr id="8" name="Rectangle 7"/>
          <p:cNvSpPr/>
          <p:nvPr userDrawn="1"/>
        </p:nvSpPr>
        <p:spPr>
          <a:xfrm>
            <a:off x="1" y="-25707"/>
            <a:ext cx="970475" cy="783772"/>
          </a:xfrm>
          <a:prstGeom prst="rect">
            <a:avLst/>
          </a:prstGeom>
          <a:solidFill>
            <a:srgbClr val="C1172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pic>
        <p:nvPicPr>
          <p:cNvPr id="10" name="Picture 28" descr="cea_logo_typo2_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333" y="224969"/>
            <a:ext cx="612339" cy="346484"/>
          </a:xfrm>
          <a:prstGeom prst="rect">
            <a:avLst/>
          </a:prstGeom>
        </p:spPr>
      </p:pic>
      <p:sp>
        <p:nvSpPr>
          <p:cNvPr id="11" name="Rectangle 10"/>
          <p:cNvSpPr/>
          <p:nvPr userDrawn="1"/>
        </p:nvSpPr>
        <p:spPr>
          <a:xfrm>
            <a:off x="0" y="6623922"/>
            <a:ext cx="11221525" cy="24346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 </a:t>
            </a:r>
          </a:p>
        </p:txBody>
      </p:sp>
      <p:sp>
        <p:nvSpPr>
          <p:cNvPr id="12" name="Rectangle 11"/>
          <p:cNvSpPr/>
          <p:nvPr userDrawn="1"/>
        </p:nvSpPr>
        <p:spPr>
          <a:xfrm>
            <a:off x="11221525" y="6631823"/>
            <a:ext cx="970475" cy="235568"/>
          </a:xfrm>
          <a:prstGeom prst="rect">
            <a:avLst/>
          </a:prstGeom>
          <a:solidFill>
            <a:srgbClr val="B115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3" name="Rectangle 12"/>
          <p:cNvSpPr/>
          <p:nvPr userDrawn="1"/>
        </p:nvSpPr>
        <p:spPr>
          <a:xfrm>
            <a:off x="96652" y="6566320"/>
            <a:ext cx="3425483" cy="274691"/>
          </a:xfrm>
          <a:prstGeom prst="rect">
            <a:avLst/>
          </a:prstGeom>
        </p:spPr>
        <p:txBody>
          <a:bodyPr wrap="square">
            <a:spAutoFit/>
          </a:bodyPr>
          <a:lstStyle/>
          <a:p>
            <a:pPr>
              <a:lnSpc>
                <a:spcPct val="140000"/>
              </a:lnSpc>
            </a:pPr>
            <a:r>
              <a:rPr lang="fr-FR" sz="933" kern="0" dirty="0">
                <a:solidFill>
                  <a:schemeClr val="bg1">
                    <a:lumMod val="50000"/>
                  </a:schemeClr>
                </a:solidFill>
                <a:cs typeface="Calibri"/>
              </a:rPr>
              <a:t>Commissariat à l’énergie atomique et aux énergies alternatives</a:t>
            </a:r>
            <a:endParaRPr lang="fr-FR" sz="933" kern="0" dirty="0">
              <a:solidFill>
                <a:schemeClr val="bg1">
                  <a:lumMod val="50000"/>
                </a:schemeClr>
              </a:solidFill>
              <a:latin typeface="Calibri"/>
              <a:cs typeface="Calibri"/>
            </a:endParaRPr>
          </a:p>
        </p:txBody>
      </p:sp>
      <p:sp>
        <p:nvSpPr>
          <p:cNvPr id="6" name="Slide Number Placeholder 5"/>
          <p:cNvSpPr>
            <a:spLocks noGrp="1"/>
          </p:cNvSpPr>
          <p:nvPr>
            <p:ph type="sldNum" sz="quarter" idx="12"/>
          </p:nvPr>
        </p:nvSpPr>
        <p:spPr>
          <a:xfrm>
            <a:off x="11381663" y="6551635"/>
            <a:ext cx="646805" cy="365125"/>
          </a:xfrm>
        </p:spPr>
        <p:txBody>
          <a:bodyPr/>
          <a:lstStyle>
            <a:lvl1pPr algn="ctr">
              <a:defRPr sz="933">
                <a:solidFill>
                  <a:schemeClr val="bg1"/>
                </a:solidFill>
                <a:latin typeface="Arial" panose="020B0604020202020204" pitchFamily="34" charset="0"/>
                <a:cs typeface="Arial" panose="020B0604020202020204" pitchFamily="34" charset="0"/>
              </a:defRPr>
            </a:lvl1pPr>
          </a:lstStyle>
          <a:p>
            <a:fld id="{247F798C-B26F-D149-B99D-C7F3BED98837}" type="slidenum">
              <a:rPr lang="en-US" smtClean="0"/>
              <a:pPr/>
              <a:t>‹N°›</a:t>
            </a:fld>
            <a:endParaRPr lang="en-US"/>
          </a:p>
        </p:txBody>
      </p:sp>
      <p:sp>
        <p:nvSpPr>
          <p:cNvPr id="5" name="Footer Placeholder 4"/>
          <p:cNvSpPr>
            <a:spLocks noGrp="1"/>
          </p:cNvSpPr>
          <p:nvPr>
            <p:ph type="ftr" sz="quarter" idx="11"/>
          </p:nvPr>
        </p:nvSpPr>
        <p:spPr>
          <a:xfrm>
            <a:off x="3843495" y="6620889"/>
            <a:ext cx="3860800" cy="226617"/>
          </a:xfrm>
        </p:spPr>
        <p:txBody>
          <a:bodyPr/>
          <a:lstStyle>
            <a:lvl1pPr>
              <a:defRPr lang="en-US" sz="933" kern="0">
                <a:solidFill>
                  <a:schemeClr val="bg1">
                    <a:lumMod val="50000"/>
                  </a:schemeClr>
                </a:solidFill>
                <a:latin typeface="+mn-lt"/>
                <a:ea typeface="+mn-ea"/>
                <a:cs typeface="Calibri"/>
              </a:defRPr>
            </a:lvl1pPr>
          </a:lstStyle>
          <a:p>
            <a:r>
              <a:rPr lang="en-US"/>
              <a:t>Modelling the edge plasma in WEST - H. Bufferand</a:t>
            </a:r>
            <a:endParaRPr lang="fr-FR" dirty="0"/>
          </a:p>
        </p:txBody>
      </p:sp>
      <p:sp>
        <p:nvSpPr>
          <p:cNvPr id="4" name="Date Placeholder 3"/>
          <p:cNvSpPr>
            <a:spLocks noGrp="1"/>
          </p:cNvSpPr>
          <p:nvPr>
            <p:ph type="dt" sz="half" idx="10"/>
          </p:nvPr>
        </p:nvSpPr>
        <p:spPr>
          <a:xfrm>
            <a:off x="10320271" y="6566320"/>
            <a:ext cx="897860" cy="365125"/>
          </a:xfrm>
        </p:spPr>
        <p:txBody>
          <a:bodyPr/>
          <a:lstStyle>
            <a:lvl1pPr algn="r">
              <a:defRPr lang="en-US" sz="933" kern="0" smtClean="0">
                <a:solidFill>
                  <a:schemeClr val="bg1">
                    <a:lumMod val="50000"/>
                  </a:schemeClr>
                </a:solidFill>
                <a:latin typeface="+mn-lt"/>
                <a:ea typeface="+mn-ea"/>
                <a:cs typeface="Calibri"/>
              </a:defRPr>
            </a:lvl1pPr>
          </a:lstStyle>
          <a:p>
            <a:r>
              <a:rPr lang="fr-FR"/>
              <a:t>21/10/2020</a:t>
            </a:r>
            <a:endParaRPr lang="fr-FR" dirty="0"/>
          </a:p>
        </p:txBody>
      </p:sp>
      <p:sp>
        <p:nvSpPr>
          <p:cNvPr id="16" name="Espace réservé du contenu 15"/>
          <p:cNvSpPr>
            <a:spLocks noGrp="1"/>
          </p:cNvSpPr>
          <p:nvPr>
            <p:ph sz="quarter" idx="13"/>
          </p:nvPr>
        </p:nvSpPr>
        <p:spPr>
          <a:xfrm>
            <a:off x="1459606" y="1631324"/>
            <a:ext cx="4464676" cy="4662152"/>
          </a:xfrm>
          <a:prstGeom prst="rect">
            <a:avLst/>
          </a:prstGeom>
        </p:spPr>
        <p:txBody>
          <a:bodyPr/>
          <a:lstStyle>
            <a:lvl1pPr marL="457189" indent="-457189">
              <a:buClr>
                <a:schemeClr val="accent3"/>
              </a:buClr>
              <a:buFont typeface="Arial" panose="020B0604020202020204" pitchFamily="34" charset="0"/>
              <a:buChar char="►"/>
              <a:defRPr sz="2133">
                <a:solidFill>
                  <a:schemeClr val="bg1">
                    <a:lumMod val="50000"/>
                  </a:schemeClr>
                </a:solidFill>
                <a:latin typeface="+mn-lt"/>
              </a:defRPr>
            </a:lvl1pPr>
            <a:lvl2pPr marL="990575" indent="-380990">
              <a:buClr>
                <a:schemeClr val="accent3"/>
              </a:buClr>
              <a:buFont typeface="Wingdings" panose="05000000000000000000" pitchFamily="2" charset="2"/>
              <a:buChar char="§"/>
              <a:defRPr sz="1867">
                <a:solidFill>
                  <a:schemeClr val="bg1">
                    <a:lumMod val="50000"/>
                  </a:schemeClr>
                </a:solidFill>
                <a:latin typeface="+mn-lt"/>
              </a:defRPr>
            </a:lvl2pPr>
            <a:lvl3pPr marL="1523962" indent="-304792">
              <a:buClr>
                <a:schemeClr val="accent3"/>
              </a:buClr>
              <a:buFont typeface="Arial" panose="020B0604020202020204" pitchFamily="34" charset="0"/>
              <a:buChar char="•"/>
              <a:defRPr sz="1600">
                <a:solidFill>
                  <a:schemeClr val="bg1">
                    <a:lumMod val="50000"/>
                  </a:schemeClr>
                </a:solidFill>
                <a:latin typeface="+mn-lt"/>
              </a:defRPr>
            </a:lvl3pPr>
            <a:lvl4pPr marL="2057349" indent="-228594">
              <a:buClr>
                <a:schemeClr val="accent3"/>
              </a:buClr>
              <a:buFont typeface="Arial" panose="020B0604020202020204" pitchFamily="34" charset="0"/>
              <a:buChar char="•"/>
              <a:defRPr sz="1467">
                <a:solidFill>
                  <a:schemeClr val="bg1">
                    <a:lumMod val="50000"/>
                  </a:schemeClr>
                </a:solidFill>
                <a:latin typeface="+mn-lt"/>
              </a:defRPr>
            </a:lvl4pPr>
            <a:lvl5pPr marL="2666933" indent="-228594">
              <a:buClr>
                <a:schemeClr val="accent3"/>
              </a:buClr>
              <a:buFont typeface="Arial" panose="020B0604020202020204" pitchFamily="34" charset="0"/>
              <a:buChar char="•"/>
              <a:defRPr sz="1467">
                <a:solidFill>
                  <a:schemeClr val="bg1">
                    <a:lumMod val="50000"/>
                  </a:schemeClr>
                </a:solidFill>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texte 2"/>
          <p:cNvSpPr>
            <a:spLocks noGrp="1"/>
          </p:cNvSpPr>
          <p:nvPr>
            <p:ph type="body" sz="quarter" idx="15" hasCustomPrompt="1"/>
          </p:nvPr>
        </p:nvSpPr>
        <p:spPr>
          <a:xfrm>
            <a:off x="1458898" y="1151467"/>
            <a:ext cx="4465653" cy="480484"/>
          </a:xfrm>
          <a:prstGeom prst="rect">
            <a:avLst/>
          </a:prstGeom>
        </p:spPr>
        <p:txBody>
          <a:bodyPr/>
          <a:lstStyle>
            <a:lvl1pPr marL="0" indent="0">
              <a:buNone/>
              <a:defRPr sz="1800" b="1">
                <a:solidFill>
                  <a:srgbClr val="C00000"/>
                </a:solidFill>
                <a:latin typeface="Arial" panose="020B0604020202020204" pitchFamily="34" charset="0"/>
                <a:cs typeface="Arial" panose="020B0604020202020204" pitchFamily="34" charset="0"/>
              </a:defRPr>
            </a:lvl1pPr>
          </a:lstStyle>
          <a:p>
            <a:pPr lvl="0"/>
            <a:r>
              <a:rPr lang="fr-FR" dirty="0"/>
              <a:t>Titre</a:t>
            </a:r>
          </a:p>
        </p:txBody>
      </p:sp>
      <p:sp>
        <p:nvSpPr>
          <p:cNvPr id="9" name="Espace réservé pour une image  8"/>
          <p:cNvSpPr>
            <a:spLocks noGrp="1"/>
          </p:cNvSpPr>
          <p:nvPr>
            <p:ph type="pic" sz="quarter" idx="16"/>
          </p:nvPr>
        </p:nvSpPr>
        <p:spPr>
          <a:xfrm>
            <a:off x="6600015" y="1390835"/>
            <a:ext cx="5137939" cy="4468213"/>
          </a:xfrm>
          <a:prstGeom prst="rect">
            <a:avLst/>
          </a:prstGeom>
        </p:spPr>
        <p:txBody>
          <a:bodyPr/>
          <a:lstStyle/>
          <a:p>
            <a:endParaRPr lang="fr-FR"/>
          </a:p>
        </p:txBody>
      </p:sp>
      <p:sp>
        <p:nvSpPr>
          <p:cNvPr id="15" name="Title 1"/>
          <p:cNvSpPr>
            <a:spLocks noGrp="1"/>
          </p:cNvSpPr>
          <p:nvPr>
            <p:ph type="title"/>
          </p:nvPr>
        </p:nvSpPr>
        <p:spPr>
          <a:xfrm>
            <a:off x="968175" y="-17123"/>
            <a:ext cx="11221524" cy="758064"/>
          </a:xfrm>
          <a:prstGeom prst="rect">
            <a:avLst/>
          </a:prstGeom>
        </p:spPr>
        <p:txBody>
          <a:bodyPr anchor="ctr"/>
          <a:lstStyle>
            <a:lvl1pPr algn="l">
              <a:defRPr lang="pt-BR" sz="1867" kern="1200" cap="all" baseline="0" smtClean="0">
                <a:solidFill>
                  <a:schemeClr val="tx1">
                    <a:lumMod val="75000"/>
                    <a:lumOff val="25000"/>
                  </a:schemeClr>
                </a:solidFill>
                <a:latin typeface="+mj-lt"/>
                <a:ea typeface="+mj-ea"/>
                <a:cs typeface="Calibri"/>
              </a:defRPr>
            </a:lvl1pPr>
          </a:lstStyle>
          <a:p>
            <a:r>
              <a:rPr lang="pt-BR" dirty="0"/>
              <a:t>Click to edit Master title style</a:t>
            </a:r>
            <a:endParaRPr lang="en-US" dirty="0"/>
          </a:p>
        </p:txBody>
      </p:sp>
    </p:spTree>
    <p:extLst>
      <p:ext uri="{BB962C8B-B14F-4D97-AF65-F5344CB8AC3E}">
        <p14:creationId xmlns:p14="http://schemas.microsoft.com/office/powerpoint/2010/main" val="24970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7381" y="2348880"/>
            <a:ext cx="11329259" cy="1296144"/>
          </a:xfrm>
        </p:spPr>
        <p:txBody>
          <a:bodyPr>
            <a:noAutofit/>
          </a:bodyPr>
          <a:lstStyle>
            <a:lvl1pPr algn="l">
              <a:defRPr sz="4667" b="1" baseline="0">
                <a:latin typeface="Arial" panose="020B0604020202020204" pitchFamily="34" charset="0"/>
                <a:cs typeface="Arial" panose="020B0604020202020204" pitchFamily="34" charset="0"/>
              </a:defRPr>
            </a:lvl1pPr>
          </a:lstStyle>
          <a:p>
            <a:r>
              <a:rPr lang="en-GB" dirty="0" smtClean="0"/>
              <a:t>Presentation title</a:t>
            </a:r>
            <a:endParaRPr lang="en-GB" dirty="0"/>
          </a:p>
        </p:txBody>
      </p:sp>
      <p:sp>
        <p:nvSpPr>
          <p:cNvPr id="3" name="Subtitle 2"/>
          <p:cNvSpPr>
            <a:spLocks noGrp="1"/>
          </p:cNvSpPr>
          <p:nvPr>
            <p:ph type="subTitle" idx="1" hasCustomPrompt="1"/>
          </p:nvPr>
        </p:nvSpPr>
        <p:spPr>
          <a:xfrm>
            <a:off x="527381" y="4293096"/>
            <a:ext cx="5856651" cy="432048"/>
          </a:xfrm>
        </p:spPr>
        <p:txBody>
          <a:bodyPr>
            <a:normAutofit/>
          </a:bodyPr>
          <a:lstStyle>
            <a:lvl1pPr marL="0" indent="0" algn="l">
              <a:buNone/>
              <a:defRPr sz="2933" b="1" baseline="0">
                <a:solidFill>
                  <a:schemeClr val="bg1"/>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Name </a:t>
            </a:r>
            <a:r>
              <a:rPr lang="en-US" smtClean="0"/>
              <a:t>of presenter</a:t>
            </a:r>
            <a:endParaRPr lang="en-US" dirty="0" smtClean="0"/>
          </a:p>
        </p:txBody>
      </p:sp>
      <p:sp>
        <p:nvSpPr>
          <p:cNvPr id="5" name="AutoShape 2" descr="https://idw-online.de/pages/de/institutionlogo921"/>
          <p:cNvSpPr>
            <a:spLocks noChangeAspect="1" noChangeArrowheads="1"/>
          </p:cNvSpPr>
          <p:nvPr userDrawn="1"/>
        </p:nvSpPr>
        <p:spPr bwMode="auto">
          <a:xfrm>
            <a:off x="207435" y="-457199"/>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6" name="Picture Placeholder 10"/>
          <p:cNvSpPr>
            <a:spLocks noGrp="1"/>
          </p:cNvSpPr>
          <p:nvPr>
            <p:ph type="pic" sz="quarter" idx="10" hasCustomPrompt="1"/>
          </p:nvPr>
        </p:nvSpPr>
        <p:spPr>
          <a:xfrm>
            <a:off x="527383" y="5691684"/>
            <a:ext cx="1727167" cy="905669"/>
          </a:xfrm>
        </p:spPr>
        <p:txBody>
          <a:bodyPr>
            <a:normAutofit/>
          </a:bodyPr>
          <a:lstStyle>
            <a:lvl1pPr marL="0" indent="0" algn="ctr">
              <a:buFontTx/>
              <a:buNone/>
              <a:defRPr sz="2400">
                <a:latin typeface="Arial" panose="020B0604020202020204" pitchFamily="34" charset="0"/>
                <a:cs typeface="Arial" panose="020B0604020202020204" pitchFamily="34" charset="0"/>
              </a:defRPr>
            </a:lvl1pPr>
          </a:lstStyle>
          <a:p>
            <a:r>
              <a:rPr lang="en-US" dirty="0" smtClean="0"/>
              <a:t>Logo of presenter</a:t>
            </a:r>
            <a:endParaRPr lang="en-GB" dirty="0"/>
          </a:p>
        </p:txBody>
      </p:sp>
      <p:sp>
        <p:nvSpPr>
          <p:cNvPr id="11" name="Rectangle 10"/>
          <p:cNvSpPr/>
          <p:nvPr userDrawn="1"/>
        </p:nvSpPr>
        <p:spPr>
          <a:xfrm>
            <a:off x="7632172" y="5661248"/>
            <a:ext cx="4224469"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grpSp>
        <p:nvGrpSpPr>
          <p:cNvPr id="9" name="Group 8"/>
          <p:cNvGrpSpPr/>
          <p:nvPr userDrawn="1"/>
        </p:nvGrpSpPr>
        <p:grpSpPr>
          <a:xfrm>
            <a:off x="24307044" y="40252897"/>
            <a:ext cx="13233195" cy="178164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5562461" rtl="0" eaLnBrk="1" fontAlgn="base" latinLnBrk="0" hangingPunct="1">
                <a:lnSpc>
                  <a:spcPct val="100000"/>
                </a:lnSpc>
                <a:spcBef>
                  <a:spcPct val="0"/>
                </a:spcBef>
                <a:spcAft>
                  <a:spcPct val="0"/>
                </a:spcAft>
                <a:buClrTx/>
                <a:buSzTx/>
                <a:buFontTx/>
                <a:buNone/>
                <a:tabLst/>
              </a:pPr>
              <a:endParaRPr kumimoji="0" lang="en-US" sz="10933" b="0" i="0" u="none" strike="noStrike" cap="none" normalizeH="0" baseline="0" smtClean="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24510244" y="40405297"/>
            <a:ext cx="13233195" cy="178164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5562461" rtl="0" eaLnBrk="1" fontAlgn="base" latinLnBrk="0" hangingPunct="1">
                <a:lnSpc>
                  <a:spcPct val="100000"/>
                </a:lnSpc>
                <a:spcBef>
                  <a:spcPct val="0"/>
                </a:spcBef>
                <a:spcAft>
                  <a:spcPct val="0"/>
                </a:spcAft>
                <a:buClrTx/>
                <a:buSzTx/>
                <a:buFontTx/>
                <a:buNone/>
                <a:tabLst/>
              </a:pPr>
              <a:endParaRPr kumimoji="0" lang="en-US" sz="10933" b="0" i="0" u="none" strike="noStrike" cap="none" normalizeH="0" baseline="0" smtClean="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24713444" y="40557697"/>
            <a:ext cx="13233195" cy="178164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5562461" rtl="0" eaLnBrk="1" fontAlgn="base" latinLnBrk="0" hangingPunct="1">
                <a:lnSpc>
                  <a:spcPct val="100000"/>
                </a:lnSpc>
                <a:spcBef>
                  <a:spcPct val="0"/>
                </a:spcBef>
                <a:spcAft>
                  <a:spcPct val="0"/>
                </a:spcAft>
                <a:buClrTx/>
                <a:buSzTx/>
                <a:buFontTx/>
                <a:buNone/>
                <a:tabLst/>
              </a:pPr>
              <a:endParaRPr kumimoji="0" lang="en-US" sz="10933" b="0" i="0" u="none" strike="noStrike" cap="none" normalizeH="0" baseline="0" smtClean="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24916644" y="40710097"/>
            <a:ext cx="13233195" cy="178164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5562461" rtl="0" eaLnBrk="1" fontAlgn="base" latinLnBrk="0" hangingPunct="1">
                <a:lnSpc>
                  <a:spcPct val="100000"/>
                </a:lnSpc>
                <a:spcBef>
                  <a:spcPct val="0"/>
                </a:spcBef>
                <a:spcAft>
                  <a:spcPct val="0"/>
                </a:spcAft>
                <a:buClrTx/>
                <a:buSzTx/>
                <a:buFontTx/>
                <a:buNone/>
                <a:tabLst/>
              </a:pPr>
              <a:endParaRPr kumimoji="0" lang="en-US" sz="10933" b="0" i="0" u="none" strike="noStrike" cap="none" normalizeH="0" baseline="0" smtClean="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12192000" cy="5568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48128" y="5760001"/>
            <a:ext cx="4608512" cy="865604"/>
          </a:xfrm>
          <a:prstGeom prst="rect">
            <a:avLst/>
          </a:prstGeom>
        </p:spPr>
      </p:pic>
    </p:spTree>
    <p:extLst>
      <p:ext uri="{BB962C8B-B14F-4D97-AF65-F5344CB8AC3E}">
        <p14:creationId xmlns:p14="http://schemas.microsoft.com/office/powerpoint/2010/main" val="25750091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4" name="Rectangle 13"/>
          <p:cNvSpPr/>
          <p:nvPr userDrawn="1"/>
        </p:nvSpPr>
        <p:spPr>
          <a:xfrm>
            <a:off x="0" y="5971213"/>
            <a:ext cx="12192000"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F81BD"/>
                </a:solidFill>
              </a:rPr>
              <a:t> </a:t>
            </a:r>
          </a:p>
        </p:txBody>
      </p:sp>
      <p:sp>
        <p:nvSpPr>
          <p:cNvPr id="17" name="Titre 3"/>
          <p:cNvSpPr txBox="1">
            <a:spLocks/>
          </p:cNvSpPr>
          <p:nvPr userDrawn="1"/>
        </p:nvSpPr>
        <p:spPr>
          <a:xfrm>
            <a:off x="843276" y="3757134"/>
            <a:ext cx="7860672" cy="35034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600" dirty="0">
                <a:solidFill>
                  <a:prstClr val="white"/>
                </a:solidFill>
                <a:cs typeface="Calibri"/>
              </a:rPr>
              <a:t>DE LA RECHERCHE À L’INDUSTRIE</a:t>
            </a:r>
          </a:p>
        </p:txBody>
      </p:sp>
      <p:sp>
        <p:nvSpPr>
          <p:cNvPr id="18" name="ZoneTexte 10"/>
          <p:cNvSpPr txBox="1"/>
          <p:nvPr userDrawn="1"/>
        </p:nvSpPr>
        <p:spPr>
          <a:xfrm>
            <a:off x="834777" y="6158142"/>
            <a:ext cx="7782329" cy="408382"/>
          </a:xfrm>
          <a:prstGeom prst="rect">
            <a:avLst/>
          </a:prstGeom>
          <a:noFill/>
        </p:spPr>
        <p:txBody>
          <a:bodyPr wrap="square" rtlCol="0">
            <a:spAutoFit/>
          </a:bodyPr>
          <a:lstStyle/>
          <a:p>
            <a:pPr>
              <a:lnSpc>
                <a:spcPct val="140000"/>
              </a:lnSpc>
            </a:pPr>
            <a:r>
              <a:rPr lang="fr-FR" sz="1467" kern="0" dirty="0">
                <a:solidFill>
                  <a:prstClr val="black">
                    <a:lumMod val="85000"/>
                    <a:lumOff val="15000"/>
                  </a:prstClr>
                </a:solidFill>
                <a:cs typeface="Calibri"/>
              </a:rPr>
              <a:t>Commissariat à l’énergie atomique et aux énergies alternatives - </a:t>
            </a:r>
            <a:r>
              <a:rPr lang="fr-FR" sz="1467" kern="0" dirty="0" err="1">
                <a:solidFill>
                  <a:srgbClr val="A50119"/>
                </a:solidFill>
                <a:cs typeface="Calibri"/>
              </a:rPr>
              <a:t>www.cea.fr</a:t>
            </a:r>
            <a:endParaRPr lang="fr-FR" sz="1467" kern="0" dirty="0">
              <a:solidFill>
                <a:srgbClr val="A50119"/>
              </a:solidFill>
              <a:cs typeface="Calibri"/>
            </a:endParaRPr>
          </a:p>
        </p:txBody>
      </p:sp>
      <p:pic>
        <p:nvPicPr>
          <p:cNvPr id="21" name="Picture 20" descr="fond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21"/>
            <a:ext cx="12192000" cy="6011333"/>
          </a:xfrm>
          <a:prstGeom prst="rect">
            <a:avLst/>
          </a:prstGeom>
        </p:spPr>
      </p:pic>
      <p:pic>
        <p:nvPicPr>
          <p:cNvPr id="16" name="Picture 9" descr="cea_logo_small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176" y="1861045"/>
            <a:ext cx="1942272" cy="1585387"/>
          </a:xfrm>
          <a:prstGeom prst="rect">
            <a:avLst/>
          </a:prstGeom>
          <a:effectLst>
            <a:outerShdw blurRad="517525" dist="38100" dir="2700000" algn="tl" rotWithShape="0">
              <a:srgbClr val="000000">
                <a:alpha val="33000"/>
              </a:srgbClr>
            </a:outerShdw>
          </a:effectLst>
        </p:spPr>
      </p:pic>
      <p:sp>
        <p:nvSpPr>
          <p:cNvPr id="19" name="Espace réservé du texte 12"/>
          <p:cNvSpPr>
            <a:spLocks noGrp="1"/>
          </p:cNvSpPr>
          <p:nvPr>
            <p:ph type="body" sz="quarter" idx="10" hasCustomPrompt="1"/>
          </p:nvPr>
        </p:nvSpPr>
        <p:spPr>
          <a:xfrm>
            <a:off x="843277" y="4461087"/>
            <a:ext cx="6572852" cy="584775"/>
          </a:xfrm>
        </p:spPr>
        <p:txBody>
          <a:bodyPr wrap="square">
            <a:spAutoFit/>
          </a:bodyPr>
          <a:lstStyle>
            <a:lvl1pPr marL="0" indent="0">
              <a:buFontTx/>
              <a:buNone/>
              <a:defRPr sz="3200" b="1">
                <a:solidFill>
                  <a:schemeClr val="bg1"/>
                </a:solidFill>
              </a:defRPr>
            </a:lvl1pPr>
          </a:lstStyle>
          <a:p>
            <a:pPr lvl="0"/>
            <a:r>
              <a:rPr lang="fr-FR" dirty="0"/>
              <a:t>TITRE A VENIR</a:t>
            </a:r>
          </a:p>
        </p:txBody>
      </p:sp>
      <p:sp>
        <p:nvSpPr>
          <p:cNvPr id="20" name="Espace réservé du texte 12"/>
          <p:cNvSpPr>
            <a:spLocks noGrp="1"/>
          </p:cNvSpPr>
          <p:nvPr>
            <p:ph type="body" sz="quarter" idx="11" hasCustomPrompt="1"/>
          </p:nvPr>
        </p:nvSpPr>
        <p:spPr>
          <a:xfrm>
            <a:off x="843277" y="5122099"/>
            <a:ext cx="2942009" cy="276999"/>
          </a:xfrm>
        </p:spPr>
        <p:txBody>
          <a:bodyPr wrap="square">
            <a:spAutoFit/>
          </a:bodyPr>
          <a:lstStyle>
            <a:lvl1pPr marL="0" indent="0">
              <a:buFontTx/>
              <a:buNone/>
              <a:defRPr sz="1200" b="0">
                <a:solidFill>
                  <a:schemeClr val="bg1"/>
                </a:solidFill>
              </a:defRPr>
            </a:lvl1pPr>
          </a:lstStyle>
          <a:p>
            <a:pPr lvl="0"/>
            <a:r>
              <a:rPr lang="fr-FR" dirty="0"/>
              <a:t>Date</a:t>
            </a:r>
          </a:p>
        </p:txBody>
      </p:sp>
    </p:spTree>
    <p:extLst>
      <p:ext uri="{BB962C8B-B14F-4D97-AF65-F5344CB8AC3E}">
        <p14:creationId xmlns:p14="http://schemas.microsoft.com/office/powerpoint/2010/main" val="689592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0" y="5971213"/>
            <a:ext cx="12192000"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F81BD"/>
                </a:solidFill>
              </a:rPr>
              <a:t> </a:t>
            </a:r>
          </a:p>
        </p:txBody>
      </p:sp>
      <p:sp>
        <p:nvSpPr>
          <p:cNvPr id="17" name="Titre 3"/>
          <p:cNvSpPr txBox="1">
            <a:spLocks/>
          </p:cNvSpPr>
          <p:nvPr userDrawn="1"/>
        </p:nvSpPr>
        <p:spPr>
          <a:xfrm>
            <a:off x="843276" y="3757134"/>
            <a:ext cx="7860672" cy="35034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600" dirty="0">
                <a:solidFill>
                  <a:prstClr val="white"/>
                </a:solidFill>
                <a:cs typeface="Calibri"/>
              </a:rPr>
              <a:t>DE LA RECHERCHE À L’INDUSTRIE</a:t>
            </a:r>
          </a:p>
        </p:txBody>
      </p:sp>
      <p:sp>
        <p:nvSpPr>
          <p:cNvPr id="18" name="ZoneTexte 10"/>
          <p:cNvSpPr txBox="1"/>
          <p:nvPr userDrawn="1"/>
        </p:nvSpPr>
        <p:spPr>
          <a:xfrm>
            <a:off x="834777" y="6158142"/>
            <a:ext cx="7782329" cy="408382"/>
          </a:xfrm>
          <a:prstGeom prst="rect">
            <a:avLst/>
          </a:prstGeom>
          <a:noFill/>
        </p:spPr>
        <p:txBody>
          <a:bodyPr wrap="square" rtlCol="0">
            <a:spAutoFit/>
          </a:bodyPr>
          <a:lstStyle/>
          <a:p>
            <a:pPr>
              <a:lnSpc>
                <a:spcPct val="140000"/>
              </a:lnSpc>
            </a:pPr>
            <a:r>
              <a:rPr lang="fr-FR" sz="1467" kern="0" dirty="0">
                <a:solidFill>
                  <a:prstClr val="black">
                    <a:lumMod val="85000"/>
                    <a:lumOff val="15000"/>
                  </a:prstClr>
                </a:solidFill>
                <a:cs typeface="Calibri"/>
              </a:rPr>
              <a:t>Commissariat à l’énergie atomique et aux énergies alternatives - </a:t>
            </a:r>
            <a:r>
              <a:rPr lang="fr-FR" sz="1467" kern="0" dirty="0" err="1">
                <a:solidFill>
                  <a:srgbClr val="A50119"/>
                </a:solidFill>
                <a:cs typeface="Calibri"/>
              </a:rPr>
              <a:t>www.cea.fr</a:t>
            </a:r>
            <a:endParaRPr lang="fr-FR" sz="1467" kern="0" dirty="0">
              <a:solidFill>
                <a:srgbClr val="A50119"/>
              </a:solidFill>
              <a:cs typeface="Calibri"/>
            </a:endParaRPr>
          </a:p>
        </p:txBody>
      </p:sp>
      <p:pic>
        <p:nvPicPr>
          <p:cNvPr id="21" name="Picture 20" descr="fond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21"/>
            <a:ext cx="12192000" cy="6011333"/>
          </a:xfrm>
          <a:prstGeom prst="rect">
            <a:avLst/>
          </a:prstGeom>
        </p:spPr>
      </p:pic>
      <p:pic>
        <p:nvPicPr>
          <p:cNvPr id="16" name="Picture 9" descr="cea_logo_small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176" y="1861045"/>
            <a:ext cx="1942272" cy="1585387"/>
          </a:xfrm>
          <a:prstGeom prst="rect">
            <a:avLst/>
          </a:prstGeom>
          <a:effectLst>
            <a:outerShdw blurRad="517525" dist="38100" dir="2700000" algn="tl" rotWithShape="0">
              <a:srgbClr val="000000">
                <a:alpha val="33000"/>
              </a:srgbClr>
            </a:outerShdw>
          </a:effectLst>
        </p:spPr>
      </p:pic>
      <p:sp>
        <p:nvSpPr>
          <p:cNvPr id="19" name="Espace réservé du texte 12"/>
          <p:cNvSpPr>
            <a:spLocks noGrp="1"/>
          </p:cNvSpPr>
          <p:nvPr>
            <p:ph type="body" sz="quarter" idx="10" hasCustomPrompt="1"/>
          </p:nvPr>
        </p:nvSpPr>
        <p:spPr>
          <a:xfrm>
            <a:off x="843277" y="4461087"/>
            <a:ext cx="6572852" cy="584775"/>
          </a:xfrm>
        </p:spPr>
        <p:txBody>
          <a:bodyPr wrap="square">
            <a:spAutoFit/>
          </a:bodyPr>
          <a:lstStyle>
            <a:lvl1pPr marL="0" indent="0">
              <a:buFontTx/>
              <a:buNone/>
              <a:defRPr sz="3200" b="1">
                <a:solidFill>
                  <a:schemeClr val="bg1"/>
                </a:solidFill>
              </a:defRPr>
            </a:lvl1pPr>
          </a:lstStyle>
          <a:p>
            <a:pPr lvl="0"/>
            <a:r>
              <a:rPr lang="fr-FR" dirty="0"/>
              <a:t>TITRE A VENIR</a:t>
            </a:r>
          </a:p>
        </p:txBody>
      </p:sp>
      <p:sp>
        <p:nvSpPr>
          <p:cNvPr id="20" name="Espace réservé du texte 12"/>
          <p:cNvSpPr>
            <a:spLocks noGrp="1"/>
          </p:cNvSpPr>
          <p:nvPr>
            <p:ph type="body" sz="quarter" idx="11" hasCustomPrompt="1"/>
          </p:nvPr>
        </p:nvSpPr>
        <p:spPr>
          <a:xfrm>
            <a:off x="843277" y="5122099"/>
            <a:ext cx="2942009" cy="276999"/>
          </a:xfrm>
        </p:spPr>
        <p:txBody>
          <a:bodyPr wrap="square">
            <a:spAutoFit/>
          </a:bodyPr>
          <a:lstStyle>
            <a:lvl1pPr marL="0" indent="0">
              <a:buFontTx/>
              <a:buNone/>
              <a:defRPr sz="1200" b="0">
                <a:solidFill>
                  <a:schemeClr val="bg1"/>
                </a:solidFill>
              </a:defRPr>
            </a:lvl1pPr>
          </a:lstStyle>
          <a:p>
            <a:pPr lvl="0"/>
            <a:r>
              <a:rPr lang="fr-FR" dirty="0"/>
              <a:t>LUNDI 18 MARS 2019</a:t>
            </a:r>
          </a:p>
        </p:txBody>
      </p:sp>
      <p:sp>
        <p:nvSpPr>
          <p:cNvPr id="9" name="Espace réservé pour une image  10"/>
          <p:cNvSpPr>
            <a:spLocks noGrp="1"/>
          </p:cNvSpPr>
          <p:nvPr>
            <p:ph type="pic" sz="quarter" idx="12"/>
          </p:nvPr>
        </p:nvSpPr>
        <p:spPr>
          <a:xfrm>
            <a:off x="7416129" y="815461"/>
            <a:ext cx="3738033" cy="1323632"/>
          </a:xfrm>
        </p:spPr>
        <p:txBody>
          <a:bodyPr/>
          <a:lstStyle/>
          <a:p>
            <a:r>
              <a:rPr lang="fr-FR"/>
              <a:t>Cliquez sur l'icône pour ajouter une image</a:t>
            </a:r>
            <a:endParaRPr lang="fr-FR" dirty="0"/>
          </a:p>
        </p:txBody>
      </p:sp>
    </p:spTree>
    <p:extLst>
      <p:ext uri="{BB962C8B-B14F-4D97-AF65-F5344CB8AC3E}">
        <p14:creationId xmlns:p14="http://schemas.microsoft.com/office/powerpoint/2010/main" val="713601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p:cNvSpPr/>
          <p:nvPr userDrawn="1"/>
        </p:nvSpPr>
        <p:spPr>
          <a:xfrm>
            <a:off x="0" y="5971213"/>
            <a:ext cx="12192000"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F81BD"/>
                </a:solidFill>
              </a:rPr>
              <a:t> </a:t>
            </a:r>
          </a:p>
        </p:txBody>
      </p:sp>
      <p:sp>
        <p:nvSpPr>
          <p:cNvPr id="17" name="Titre 3"/>
          <p:cNvSpPr txBox="1">
            <a:spLocks/>
          </p:cNvSpPr>
          <p:nvPr userDrawn="1"/>
        </p:nvSpPr>
        <p:spPr>
          <a:xfrm>
            <a:off x="843276" y="3757134"/>
            <a:ext cx="7860672" cy="35034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600" dirty="0">
                <a:solidFill>
                  <a:prstClr val="white"/>
                </a:solidFill>
                <a:cs typeface="Calibri"/>
              </a:rPr>
              <a:t>DE LA RECHERCHE À L’INDUSTRIE</a:t>
            </a:r>
          </a:p>
        </p:txBody>
      </p:sp>
      <p:sp>
        <p:nvSpPr>
          <p:cNvPr id="18" name="ZoneTexte 10"/>
          <p:cNvSpPr txBox="1"/>
          <p:nvPr userDrawn="1"/>
        </p:nvSpPr>
        <p:spPr>
          <a:xfrm>
            <a:off x="834777" y="6158142"/>
            <a:ext cx="7782329" cy="408382"/>
          </a:xfrm>
          <a:prstGeom prst="rect">
            <a:avLst/>
          </a:prstGeom>
          <a:noFill/>
        </p:spPr>
        <p:txBody>
          <a:bodyPr wrap="square" rtlCol="0">
            <a:spAutoFit/>
          </a:bodyPr>
          <a:lstStyle/>
          <a:p>
            <a:pPr>
              <a:lnSpc>
                <a:spcPct val="140000"/>
              </a:lnSpc>
            </a:pPr>
            <a:r>
              <a:rPr lang="fr-FR" sz="1467" kern="0" dirty="0">
                <a:solidFill>
                  <a:prstClr val="black">
                    <a:lumMod val="85000"/>
                    <a:lumOff val="15000"/>
                  </a:prstClr>
                </a:solidFill>
                <a:cs typeface="Calibri"/>
              </a:rPr>
              <a:t>Commissariat à l’énergie atomique et aux énergies alternatives - </a:t>
            </a:r>
            <a:r>
              <a:rPr lang="fr-FR" sz="1467" kern="0" dirty="0" err="1">
                <a:solidFill>
                  <a:srgbClr val="A50119"/>
                </a:solidFill>
                <a:cs typeface="Calibri"/>
              </a:rPr>
              <a:t>www.cea.fr</a:t>
            </a:r>
            <a:endParaRPr lang="fr-FR" sz="1467" kern="0" dirty="0">
              <a:solidFill>
                <a:srgbClr val="A50119"/>
              </a:solidFill>
              <a:cs typeface="Calibri"/>
            </a:endParaRPr>
          </a:p>
        </p:txBody>
      </p:sp>
      <p:sp>
        <p:nvSpPr>
          <p:cNvPr id="9" name="Espace réservé pour une image  10"/>
          <p:cNvSpPr>
            <a:spLocks noGrp="1"/>
          </p:cNvSpPr>
          <p:nvPr>
            <p:ph type="pic" sz="quarter" idx="12"/>
          </p:nvPr>
        </p:nvSpPr>
        <p:spPr>
          <a:xfrm>
            <a:off x="7416129" y="815461"/>
            <a:ext cx="3738033" cy="1323632"/>
          </a:xfrm>
        </p:spPr>
        <p:txBody>
          <a:bodyPr/>
          <a:lstStyle/>
          <a:p>
            <a:r>
              <a:rPr lang="fr-FR"/>
              <a:t>Cliquez sur l'icône pour ajouter une image</a:t>
            </a:r>
            <a:endParaRPr lang="fr-FR" dirty="0"/>
          </a:p>
        </p:txBody>
      </p:sp>
      <p:pic>
        <p:nvPicPr>
          <p:cNvPr id="2" name="Picture 1" descr="fond16-9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21"/>
            <a:ext cx="12192000" cy="6011333"/>
          </a:xfrm>
          <a:prstGeom prst="rect">
            <a:avLst/>
          </a:prstGeom>
        </p:spPr>
      </p:pic>
      <p:sp>
        <p:nvSpPr>
          <p:cNvPr id="11" name="Espace réservé du texte 5"/>
          <p:cNvSpPr>
            <a:spLocks noGrp="1"/>
          </p:cNvSpPr>
          <p:nvPr>
            <p:ph type="body" sz="quarter" idx="11" hasCustomPrompt="1"/>
          </p:nvPr>
        </p:nvSpPr>
        <p:spPr>
          <a:xfrm>
            <a:off x="845676" y="4796045"/>
            <a:ext cx="1604435" cy="410369"/>
          </a:xfrm>
        </p:spPr>
        <p:txBody>
          <a:bodyPr wrap="square" tIns="0" bIns="0">
            <a:spAutoFit/>
          </a:bodyPr>
          <a:lstStyle>
            <a:lvl1pPr marL="0" indent="0">
              <a:buFontTx/>
              <a:buNone/>
              <a:defRPr>
                <a:solidFill>
                  <a:schemeClr val="tx1">
                    <a:lumMod val="65000"/>
                    <a:lumOff val="35000"/>
                  </a:schemeClr>
                </a:solidFill>
              </a:defRPr>
            </a:lvl1pPr>
          </a:lstStyle>
          <a:p>
            <a:pPr lvl="0"/>
            <a:r>
              <a:rPr lang="fr-FR" dirty="0"/>
              <a:t>Partie 1</a:t>
            </a:r>
          </a:p>
        </p:txBody>
      </p:sp>
      <p:sp>
        <p:nvSpPr>
          <p:cNvPr id="12" name="Espace réservé pour une image  7"/>
          <p:cNvSpPr>
            <a:spLocks noGrp="1"/>
          </p:cNvSpPr>
          <p:nvPr>
            <p:ph type="pic" sz="quarter" idx="13"/>
          </p:nvPr>
        </p:nvSpPr>
        <p:spPr>
          <a:xfrm>
            <a:off x="999448" y="731098"/>
            <a:ext cx="4570771" cy="913199"/>
          </a:xfrm>
        </p:spPr>
        <p:txBody>
          <a:bodyPr/>
          <a:lstStyle/>
          <a:p>
            <a:r>
              <a:rPr lang="fr-FR"/>
              <a:t>Cliquez sur l'icône pour ajouter une image</a:t>
            </a:r>
            <a:endParaRPr lang="fr-FR" dirty="0"/>
          </a:p>
        </p:txBody>
      </p:sp>
    </p:spTree>
    <p:extLst>
      <p:ext uri="{BB962C8B-B14F-4D97-AF65-F5344CB8AC3E}">
        <p14:creationId xmlns:p14="http://schemas.microsoft.com/office/powerpoint/2010/main" val="3822729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4" name="Rectangle 13"/>
          <p:cNvSpPr/>
          <p:nvPr userDrawn="1"/>
        </p:nvSpPr>
        <p:spPr>
          <a:xfrm>
            <a:off x="0" y="5971213"/>
            <a:ext cx="12192000"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F81BD"/>
                </a:solidFill>
              </a:rPr>
              <a:t> </a:t>
            </a:r>
          </a:p>
        </p:txBody>
      </p:sp>
      <p:sp>
        <p:nvSpPr>
          <p:cNvPr id="17" name="Titre 3"/>
          <p:cNvSpPr txBox="1">
            <a:spLocks/>
          </p:cNvSpPr>
          <p:nvPr userDrawn="1"/>
        </p:nvSpPr>
        <p:spPr>
          <a:xfrm>
            <a:off x="843276" y="3757134"/>
            <a:ext cx="7860672" cy="35034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600" dirty="0">
                <a:solidFill>
                  <a:prstClr val="white"/>
                </a:solidFill>
                <a:cs typeface="Calibri"/>
              </a:rPr>
              <a:t>DE LA RECHERCHE À L’INDUSTRIE</a:t>
            </a:r>
          </a:p>
        </p:txBody>
      </p:sp>
      <p:sp>
        <p:nvSpPr>
          <p:cNvPr id="18" name="ZoneTexte 10"/>
          <p:cNvSpPr txBox="1"/>
          <p:nvPr userDrawn="1"/>
        </p:nvSpPr>
        <p:spPr>
          <a:xfrm>
            <a:off x="834777" y="6158142"/>
            <a:ext cx="7782329" cy="408382"/>
          </a:xfrm>
          <a:prstGeom prst="rect">
            <a:avLst/>
          </a:prstGeom>
          <a:noFill/>
        </p:spPr>
        <p:txBody>
          <a:bodyPr wrap="square" rtlCol="0">
            <a:spAutoFit/>
          </a:bodyPr>
          <a:lstStyle/>
          <a:p>
            <a:pPr>
              <a:lnSpc>
                <a:spcPct val="140000"/>
              </a:lnSpc>
            </a:pPr>
            <a:r>
              <a:rPr lang="fr-FR" sz="1467" kern="0" dirty="0">
                <a:solidFill>
                  <a:prstClr val="black">
                    <a:lumMod val="85000"/>
                    <a:lumOff val="15000"/>
                  </a:prstClr>
                </a:solidFill>
                <a:cs typeface="Calibri"/>
              </a:rPr>
              <a:t>Commissariat à l’énergie atomique et aux énergies alternatives - </a:t>
            </a:r>
            <a:r>
              <a:rPr lang="fr-FR" sz="1467" kern="0" dirty="0" err="1">
                <a:solidFill>
                  <a:srgbClr val="A50119"/>
                </a:solidFill>
                <a:cs typeface="Calibri"/>
              </a:rPr>
              <a:t>www.cea.fr</a:t>
            </a:r>
            <a:endParaRPr lang="fr-FR" sz="1467" kern="0" dirty="0">
              <a:solidFill>
                <a:srgbClr val="A50119"/>
              </a:solidFill>
              <a:cs typeface="Calibri"/>
            </a:endParaRPr>
          </a:p>
        </p:txBody>
      </p:sp>
      <p:pic>
        <p:nvPicPr>
          <p:cNvPr id="3" name="Picture 2" descr="fond16-9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21"/>
            <a:ext cx="12192000" cy="6011333"/>
          </a:xfrm>
          <a:prstGeom prst="rect">
            <a:avLst/>
          </a:prstGeom>
        </p:spPr>
      </p:pic>
      <p:sp>
        <p:nvSpPr>
          <p:cNvPr id="10" name="Espace réservé pour une image  7"/>
          <p:cNvSpPr>
            <a:spLocks noGrp="1"/>
          </p:cNvSpPr>
          <p:nvPr>
            <p:ph type="pic" sz="quarter" idx="12"/>
          </p:nvPr>
        </p:nvSpPr>
        <p:spPr>
          <a:xfrm>
            <a:off x="999450" y="814948"/>
            <a:ext cx="5158431" cy="913199"/>
          </a:xfrm>
        </p:spPr>
        <p:txBody>
          <a:bodyPr/>
          <a:lstStyle/>
          <a:p>
            <a:r>
              <a:rPr lang="fr-FR"/>
              <a:t>Cliquez sur l'icône pour ajouter une image</a:t>
            </a:r>
            <a:endParaRPr lang="fr-FR" dirty="0"/>
          </a:p>
        </p:txBody>
      </p:sp>
      <p:sp>
        <p:nvSpPr>
          <p:cNvPr id="13" name="Espace réservé du texte 5"/>
          <p:cNvSpPr>
            <a:spLocks noGrp="1"/>
          </p:cNvSpPr>
          <p:nvPr>
            <p:ph type="body" sz="quarter" idx="11" hasCustomPrompt="1"/>
          </p:nvPr>
        </p:nvSpPr>
        <p:spPr>
          <a:xfrm>
            <a:off x="845676" y="4801464"/>
            <a:ext cx="1604435" cy="410369"/>
          </a:xfrm>
        </p:spPr>
        <p:txBody>
          <a:bodyPr wrap="square" tIns="0" bIns="0">
            <a:spAutoFit/>
          </a:bodyPr>
          <a:lstStyle>
            <a:lvl1pPr marL="0" indent="0">
              <a:buFontTx/>
              <a:buNone/>
              <a:defRPr>
                <a:solidFill>
                  <a:schemeClr val="tx1">
                    <a:lumMod val="65000"/>
                    <a:lumOff val="35000"/>
                  </a:schemeClr>
                </a:solidFill>
              </a:defRPr>
            </a:lvl1pPr>
          </a:lstStyle>
          <a:p>
            <a:pPr lvl="0"/>
            <a:r>
              <a:rPr lang="fr-FR" dirty="0"/>
              <a:t>Partie 1</a:t>
            </a:r>
          </a:p>
        </p:txBody>
      </p:sp>
    </p:spTree>
    <p:extLst>
      <p:ext uri="{BB962C8B-B14F-4D97-AF65-F5344CB8AC3E}">
        <p14:creationId xmlns:p14="http://schemas.microsoft.com/office/powerpoint/2010/main" val="3366916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1107440" y="144204"/>
            <a:ext cx="8229600" cy="483137"/>
          </a:xfrm>
        </p:spPr>
        <p:txBody>
          <a:bodyPr/>
          <a:lstStyle>
            <a:lvl1pPr>
              <a:defRPr sz="2667" b="1">
                <a:solidFill>
                  <a:schemeClr val="tx1">
                    <a:lumMod val="75000"/>
                    <a:lumOff val="25000"/>
                  </a:schemeClr>
                </a:solidFill>
              </a:defRPr>
            </a:lvl1pPr>
          </a:lstStyle>
          <a:p>
            <a:r>
              <a:rPr lang="en-GB" noProof="0" dirty="0"/>
              <a:t>CLICK TO EDIT MASTER TITLE STYLE</a:t>
            </a:r>
          </a:p>
        </p:txBody>
      </p:sp>
      <p:sp>
        <p:nvSpPr>
          <p:cNvPr id="13" name="Text Placeholder 2"/>
          <p:cNvSpPr>
            <a:spLocks noGrp="1"/>
          </p:cNvSpPr>
          <p:nvPr>
            <p:ph idx="1"/>
          </p:nvPr>
        </p:nvSpPr>
        <p:spPr>
          <a:xfrm>
            <a:off x="2025989" y="1892875"/>
            <a:ext cx="7886700" cy="2207784"/>
          </a:xfrm>
          <a:prstGeom prst="rect">
            <a:avLst/>
          </a:prstGeom>
        </p:spPr>
        <p:txBody>
          <a:bodyPr vert="horz" lIns="91440" tIns="45720" rIns="91440" bIns="45720" rtlCol="0">
            <a:spAutoFit/>
          </a:bodyPr>
          <a:lstStyle>
            <a:lvl1pPr>
              <a:defRPr sz="2667">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GB" noProof="0" dirty="0"/>
              <a:t>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15" name="Espace réservé du texte 2"/>
          <p:cNvSpPr>
            <a:spLocks noGrp="1"/>
          </p:cNvSpPr>
          <p:nvPr>
            <p:ph type="body" sz="quarter" idx="12" hasCustomPrompt="1"/>
          </p:nvPr>
        </p:nvSpPr>
        <p:spPr>
          <a:xfrm>
            <a:off x="2025988" y="1067647"/>
            <a:ext cx="7924376" cy="502766"/>
          </a:xfrm>
        </p:spPr>
        <p:txBody>
          <a:bodyPr wrap="square">
            <a:spAutoFit/>
          </a:bodyPr>
          <a:lstStyle>
            <a:lvl1pPr marL="0" indent="0">
              <a:buFontTx/>
              <a:buNone/>
              <a:defRPr sz="2667">
                <a:solidFill>
                  <a:schemeClr val="tx1">
                    <a:lumMod val="65000"/>
                    <a:lumOff val="35000"/>
                  </a:schemeClr>
                </a:solidFill>
              </a:defRPr>
            </a:lvl1pPr>
          </a:lstStyle>
          <a:p>
            <a:pPr lvl="0"/>
            <a:r>
              <a:rPr lang="en-GB" noProof="0" dirty="0" err="1"/>
              <a:t>Texte</a:t>
            </a:r>
            <a:r>
              <a:rPr lang="en-GB" noProof="0" dirty="0"/>
              <a:t> simple de la </a:t>
            </a:r>
            <a:r>
              <a:rPr lang="en-GB" noProof="0" dirty="0" err="1"/>
              <a:t>diapositive</a:t>
            </a:r>
            <a:endParaRPr lang="en-GB" noProof="0" dirty="0"/>
          </a:p>
        </p:txBody>
      </p:sp>
      <p:sp>
        <p:nvSpPr>
          <p:cNvPr id="16" name="Slide Number Placeholder 2"/>
          <p:cNvSpPr>
            <a:spLocks noGrp="1"/>
          </p:cNvSpPr>
          <p:nvPr>
            <p:ph type="sldNum" sz="quarter" idx="4"/>
          </p:nvPr>
        </p:nvSpPr>
        <p:spPr>
          <a:xfrm>
            <a:off x="11392337" y="6673287"/>
            <a:ext cx="627944" cy="143565"/>
          </a:xfrm>
          <a:prstGeom prst="rect">
            <a:avLst/>
          </a:prstGeom>
        </p:spPr>
        <p:txBody>
          <a:bodyPr tIns="0" bIns="0">
            <a:spAutoFit/>
          </a:bodyPr>
          <a:lstStyle>
            <a:lvl1pPr>
              <a:defRPr/>
            </a:lvl1pPr>
          </a:lstStyle>
          <a:p>
            <a:pPr algn="ctr"/>
            <a:fld id="{854A34C9-9A4B-6445-85E1-F779B5E87362}" type="slidenum">
              <a:rPr lang="en-GB" sz="933" noProof="0" smtClean="0">
                <a:solidFill>
                  <a:prstClr val="white"/>
                </a:solidFill>
                <a:latin typeface="Arial" charset="0"/>
                <a:ea typeface="Arial" charset="0"/>
                <a:cs typeface="Arial" charset="0"/>
              </a:rPr>
              <a:pPr algn="ctr"/>
              <a:t>‹N°›</a:t>
            </a:fld>
            <a:endParaRPr lang="en-GB" sz="933" noProof="0"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2533256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1107440" y="185304"/>
            <a:ext cx="8229600" cy="400935"/>
          </a:xfrm>
        </p:spPr>
        <p:txBody>
          <a:bodyPr/>
          <a:lstStyle>
            <a:lvl1pPr>
              <a:defRPr b="1"/>
            </a:lvl1pPr>
          </a:lstStyle>
          <a:p>
            <a:r>
              <a:rPr lang="pt-BR" dirty="0"/>
              <a:t>CLICK TO EDIT MASTER TITLE STYLE</a:t>
            </a:r>
            <a:endParaRPr lang="fr-FR" dirty="0"/>
          </a:p>
        </p:txBody>
      </p:sp>
      <p:sp>
        <p:nvSpPr>
          <p:cNvPr id="15" name="Espace réservé du texte 2"/>
          <p:cNvSpPr>
            <a:spLocks noGrp="1"/>
          </p:cNvSpPr>
          <p:nvPr>
            <p:ph type="body" sz="quarter" idx="12" hasCustomPrompt="1"/>
          </p:nvPr>
        </p:nvSpPr>
        <p:spPr>
          <a:xfrm>
            <a:off x="2025988" y="1067647"/>
            <a:ext cx="7924376" cy="502766"/>
          </a:xfrm>
        </p:spPr>
        <p:txBody>
          <a:bodyPr wrap="square">
            <a:spAutoFit/>
          </a:bodyPr>
          <a:lstStyle>
            <a:lvl1pPr marL="0" indent="0">
              <a:buFontTx/>
              <a:buNone/>
              <a:defRPr sz="2667">
                <a:solidFill>
                  <a:schemeClr val="tx1">
                    <a:lumMod val="65000"/>
                    <a:lumOff val="35000"/>
                  </a:schemeClr>
                </a:solidFill>
              </a:defRPr>
            </a:lvl1pPr>
          </a:lstStyle>
          <a:p>
            <a:pPr lvl="0"/>
            <a:r>
              <a:rPr lang="fr-FR" dirty="0"/>
              <a:t>Texte simple de la diapositive</a:t>
            </a:r>
          </a:p>
        </p:txBody>
      </p:sp>
      <p:sp>
        <p:nvSpPr>
          <p:cNvPr id="16" name="Slide Number Placeholder 2"/>
          <p:cNvSpPr>
            <a:spLocks noGrp="1"/>
          </p:cNvSpPr>
          <p:nvPr>
            <p:ph type="sldNum" sz="quarter" idx="4"/>
          </p:nvPr>
        </p:nvSpPr>
        <p:spPr>
          <a:xfrm>
            <a:off x="11392337" y="6673287"/>
            <a:ext cx="627944" cy="143565"/>
          </a:xfrm>
          <a:prstGeom prst="rect">
            <a:avLst/>
          </a:prstGeom>
        </p:spPr>
        <p:txBody>
          <a:bodyPr tIns="0" bIns="0">
            <a:spAutoFit/>
          </a:bodyPr>
          <a:lstStyle>
            <a:lvl1pPr>
              <a:defRPr/>
            </a:lvl1pPr>
          </a:lstStyle>
          <a:p>
            <a:pPr algn="ctr"/>
            <a:fld id="{854A34C9-9A4B-6445-85E1-F779B5E87362}" type="slidenum">
              <a:rPr lang="fr-FR" sz="933" smtClean="0">
                <a:solidFill>
                  <a:prstClr val="white"/>
                </a:solidFill>
                <a:latin typeface="Arial" charset="0"/>
                <a:ea typeface="Arial" charset="0"/>
                <a:cs typeface="Arial" charset="0"/>
              </a:rPr>
              <a:pPr algn="ctr"/>
              <a:t>‹N°›</a:t>
            </a:fld>
            <a:endParaRPr lang="fr-FR" sz="933" dirty="0">
              <a:solidFill>
                <a:prstClr val="white"/>
              </a:solidFill>
              <a:latin typeface="Arial" charset="0"/>
              <a:ea typeface="Arial" charset="0"/>
              <a:cs typeface="Arial" charset="0"/>
            </a:endParaRPr>
          </a:p>
        </p:txBody>
      </p:sp>
      <p:graphicFrame>
        <p:nvGraphicFramePr>
          <p:cNvPr id="7" name="Espace réservé du contenu 2"/>
          <p:cNvGraphicFramePr>
            <a:graphicFrameLocks/>
          </p:cNvGraphicFramePr>
          <p:nvPr userDrawn="1">
            <p:extLst/>
          </p:nvPr>
        </p:nvGraphicFramePr>
        <p:xfrm>
          <a:off x="2025989" y="1927396"/>
          <a:ext cx="7886700" cy="2472267"/>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609600">
                <a:tc>
                  <a:txBody>
                    <a:bodyPr/>
                    <a:lstStyle/>
                    <a:p>
                      <a:endParaRPr lang="fr-FR" sz="3200" dirty="0"/>
                    </a:p>
                  </a:txBody>
                  <a:tcPr marL="121920" marR="121920" marT="60960" marB="60960">
                    <a:solidFill>
                      <a:schemeClr val="tx1">
                        <a:lumMod val="40000"/>
                        <a:lumOff val="60000"/>
                      </a:schemeClr>
                    </a:solidFill>
                  </a:tcPr>
                </a:tc>
                <a:tc>
                  <a:txBody>
                    <a:bodyPr/>
                    <a:lstStyle/>
                    <a:p>
                      <a:endParaRPr lang="fr-FR" sz="3200" dirty="0"/>
                    </a:p>
                  </a:txBody>
                  <a:tcPr marL="121920" marR="121920" marT="60960" marB="60960">
                    <a:solidFill>
                      <a:schemeClr val="tx1">
                        <a:lumMod val="40000"/>
                        <a:lumOff val="60000"/>
                      </a:schemeClr>
                    </a:solidFill>
                  </a:tcPr>
                </a:tc>
                <a:tc>
                  <a:txBody>
                    <a:bodyPr/>
                    <a:lstStyle/>
                    <a:p>
                      <a:endParaRPr lang="fr-FR" sz="3200" dirty="0"/>
                    </a:p>
                  </a:txBody>
                  <a:tcPr marL="121920" marR="121920" marT="60960" marB="60960">
                    <a:solidFill>
                      <a:schemeClr val="tx1">
                        <a:lumMod val="40000"/>
                        <a:lumOff val="60000"/>
                      </a:schemeClr>
                    </a:solidFill>
                  </a:tcPr>
                </a:tc>
                <a:tc>
                  <a:txBody>
                    <a:bodyPr/>
                    <a:lstStyle/>
                    <a:p>
                      <a:endParaRPr lang="fr-FR" sz="3200" dirty="0"/>
                    </a:p>
                  </a:txBody>
                  <a:tcPr marL="121920" marR="121920" marT="60960" marB="60960">
                    <a:solidFill>
                      <a:schemeClr val="tx1">
                        <a:lumMod val="40000"/>
                        <a:lumOff val="60000"/>
                      </a:schemeClr>
                    </a:solidFill>
                  </a:tcPr>
                </a:tc>
                <a:tc>
                  <a:txBody>
                    <a:bodyPr/>
                    <a:lstStyle/>
                    <a:p>
                      <a:endParaRPr lang="fr-FR" sz="3200" dirty="0"/>
                    </a:p>
                  </a:txBody>
                  <a:tcPr marL="121920" marR="121920" marT="60960" marB="60960">
                    <a:solidFill>
                      <a:schemeClr val="tx1">
                        <a:lumMod val="40000"/>
                        <a:lumOff val="60000"/>
                      </a:schemeClr>
                    </a:solidFill>
                  </a:tcPr>
                </a:tc>
                <a:extLst>
                  <a:ext uri="{0D108BD9-81ED-4DB2-BD59-A6C34878D82A}">
                    <a16:rowId xmlns:a16="http://schemas.microsoft.com/office/drawing/2014/main" val="10000"/>
                  </a:ext>
                </a:extLst>
              </a:tr>
              <a:tr h="609600">
                <a:tc>
                  <a:txBody>
                    <a:bodyPr/>
                    <a:lstStyle/>
                    <a:p>
                      <a:endParaRPr lang="fr-FR" sz="3200" dirty="0"/>
                    </a:p>
                  </a:txBody>
                  <a:tcPr marL="121920" marR="121920" marT="60960" marB="60960">
                    <a:solidFill>
                      <a:schemeClr val="bg1">
                        <a:lumMod val="85000"/>
                      </a:schemeClr>
                    </a:solidFill>
                  </a:tcPr>
                </a:tc>
                <a:tc>
                  <a:txBody>
                    <a:bodyPr/>
                    <a:lstStyle/>
                    <a:p>
                      <a:endParaRPr lang="fr-FR" sz="3200" dirty="0"/>
                    </a:p>
                  </a:txBody>
                  <a:tcPr marL="121920" marR="121920" marT="60960" marB="60960">
                    <a:solidFill>
                      <a:schemeClr val="bg1">
                        <a:lumMod val="85000"/>
                      </a:schemeClr>
                    </a:solidFill>
                  </a:tcPr>
                </a:tc>
                <a:tc>
                  <a:txBody>
                    <a:bodyPr/>
                    <a:lstStyle/>
                    <a:p>
                      <a:endParaRPr lang="fr-FR" sz="3200" dirty="0"/>
                    </a:p>
                  </a:txBody>
                  <a:tcPr marL="121920" marR="121920" marT="60960" marB="60960">
                    <a:solidFill>
                      <a:schemeClr val="bg1">
                        <a:lumMod val="85000"/>
                      </a:schemeClr>
                    </a:solidFill>
                  </a:tcPr>
                </a:tc>
                <a:tc>
                  <a:txBody>
                    <a:bodyPr/>
                    <a:lstStyle/>
                    <a:p>
                      <a:endParaRPr lang="fr-FR" sz="3200" dirty="0"/>
                    </a:p>
                  </a:txBody>
                  <a:tcPr marL="121920" marR="121920" marT="60960" marB="60960">
                    <a:solidFill>
                      <a:schemeClr val="bg1">
                        <a:lumMod val="85000"/>
                      </a:schemeClr>
                    </a:solidFill>
                  </a:tcPr>
                </a:tc>
                <a:tc>
                  <a:txBody>
                    <a:bodyPr/>
                    <a:lstStyle/>
                    <a:p>
                      <a:endParaRPr lang="fr-FR" sz="3200" dirty="0"/>
                    </a:p>
                  </a:txBody>
                  <a:tcPr marL="121920" marR="121920" marT="60960" marB="60960">
                    <a:solidFill>
                      <a:schemeClr val="bg1">
                        <a:lumMod val="85000"/>
                      </a:schemeClr>
                    </a:solidFill>
                  </a:tcPr>
                </a:tc>
                <a:extLst>
                  <a:ext uri="{0D108BD9-81ED-4DB2-BD59-A6C34878D82A}">
                    <a16:rowId xmlns:a16="http://schemas.microsoft.com/office/drawing/2014/main" val="10001"/>
                  </a:ext>
                </a:extLst>
              </a:tr>
              <a:tr h="609600">
                <a:tc>
                  <a:txBody>
                    <a:bodyPr/>
                    <a:lstStyle/>
                    <a:p>
                      <a:endParaRPr lang="fr-FR" sz="3200" dirty="0"/>
                    </a:p>
                  </a:txBody>
                  <a:tcPr marL="121920" marR="121920" marT="60960" marB="60960">
                    <a:solidFill>
                      <a:schemeClr val="bg1">
                        <a:lumMod val="95000"/>
                      </a:schemeClr>
                    </a:solidFill>
                  </a:tcPr>
                </a:tc>
                <a:tc>
                  <a:txBody>
                    <a:bodyPr/>
                    <a:lstStyle/>
                    <a:p>
                      <a:endParaRPr lang="fr-FR" sz="3200" dirty="0"/>
                    </a:p>
                  </a:txBody>
                  <a:tcPr marL="121920" marR="121920" marT="60960" marB="60960">
                    <a:solidFill>
                      <a:schemeClr val="bg1">
                        <a:lumMod val="95000"/>
                      </a:schemeClr>
                    </a:solidFill>
                  </a:tcPr>
                </a:tc>
                <a:tc>
                  <a:txBody>
                    <a:bodyPr/>
                    <a:lstStyle/>
                    <a:p>
                      <a:endParaRPr lang="fr-FR" sz="3200" dirty="0"/>
                    </a:p>
                  </a:txBody>
                  <a:tcPr marL="121920" marR="121920" marT="60960" marB="60960">
                    <a:solidFill>
                      <a:schemeClr val="bg1">
                        <a:lumMod val="95000"/>
                      </a:schemeClr>
                    </a:solidFill>
                  </a:tcPr>
                </a:tc>
                <a:tc>
                  <a:txBody>
                    <a:bodyPr/>
                    <a:lstStyle/>
                    <a:p>
                      <a:endParaRPr lang="fr-FR" sz="3200" dirty="0"/>
                    </a:p>
                  </a:txBody>
                  <a:tcPr marL="121920" marR="121920" marT="60960" marB="60960">
                    <a:solidFill>
                      <a:schemeClr val="bg1">
                        <a:lumMod val="95000"/>
                      </a:schemeClr>
                    </a:solidFill>
                  </a:tcPr>
                </a:tc>
                <a:tc>
                  <a:txBody>
                    <a:bodyPr/>
                    <a:lstStyle/>
                    <a:p>
                      <a:endParaRPr lang="fr-FR" sz="3200" dirty="0"/>
                    </a:p>
                  </a:txBody>
                  <a:tcPr marL="121920" marR="121920" marT="60960" marB="60960">
                    <a:solidFill>
                      <a:schemeClr val="bg1">
                        <a:lumMod val="95000"/>
                      </a:schemeClr>
                    </a:solidFill>
                  </a:tcPr>
                </a:tc>
                <a:extLst>
                  <a:ext uri="{0D108BD9-81ED-4DB2-BD59-A6C34878D82A}">
                    <a16:rowId xmlns:a16="http://schemas.microsoft.com/office/drawing/2014/main" val="10002"/>
                  </a:ext>
                </a:extLst>
              </a:tr>
              <a:tr h="609600">
                <a:tc>
                  <a:txBody>
                    <a:bodyPr/>
                    <a:lstStyle/>
                    <a:p>
                      <a:endParaRPr lang="fr-FR" sz="3200" dirty="0"/>
                    </a:p>
                  </a:txBody>
                  <a:tcPr marL="121920" marR="121920" marT="60960" marB="60960">
                    <a:solidFill>
                      <a:schemeClr val="bg1">
                        <a:lumMod val="85000"/>
                      </a:schemeClr>
                    </a:solidFill>
                  </a:tcPr>
                </a:tc>
                <a:tc>
                  <a:txBody>
                    <a:bodyPr/>
                    <a:lstStyle/>
                    <a:p>
                      <a:endParaRPr lang="fr-FR" sz="3200" dirty="0"/>
                    </a:p>
                  </a:txBody>
                  <a:tcPr marL="121920" marR="121920" marT="60960" marB="60960">
                    <a:solidFill>
                      <a:schemeClr val="bg1">
                        <a:lumMod val="85000"/>
                      </a:schemeClr>
                    </a:solidFill>
                  </a:tcPr>
                </a:tc>
                <a:tc>
                  <a:txBody>
                    <a:bodyPr/>
                    <a:lstStyle/>
                    <a:p>
                      <a:endParaRPr lang="fr-FR" sz="3200" dirty="0"/>
                    </a:p>
                  </a:txBody>
                  <a:tcPr marL="121920" marR="121920" marT="60960" marB="60960">
                    <a:solidFill>
                      <a:schemeClr val="bg1">
                        <a:lumMod val="85000"/>
                      </a:schemeClr>
                    </a:solidFill>
                  </a:tcPr>
                </a:tc>
                <a:tc>
                  <a:txBody>
                    <a:bodyPr/>
                    <a:lstStyle/>
                    <a:p>
                      <a:endParaRPr lang="fr-FR" sz="3200" dirty="0"/>
                    </a:p>
                  </a:txBody>
                  <a:tcPr marL="121920" marR="121920" marT="60960" marB="60960">
                    <a:solidFill>
                      <a:schemeClr val="bg1">
                        <a:lumMod val="85000"/>
                      </a:schemeClr>
                    </a:solidFill>
                  </a:tcPr>
                </a:tc>
                <a:tc>
                  <a:txBody>
                    <a:bodyPr/>
                    <a:lstStyle/>
                    <a:p>
                      <a:endParaRPr lang="fr-FR" sz="3200" dirty="0"/>
                    </a:p>
                  </a:txBody>
                  <a:tcPr marL="121920" marR="121920" marT="60960" marB="60960">
                    <a:solidFill>
                      <a:schemeClr val="bg1">
                        <a:lumMod val="85000"/>
                      </a:schemeClr>
                    </a:solidFill>
                  </a:tcPr>
                </a:tc>
                <a:extLst>
                  <a:ext uri="{0D108BD9-81ED-4DB2-BD59-A6C34878D82A}">
                    <a16:rowId xmlns:a16="http://schemas.microsoft.com/office/drawing/2014/main" val="10003"/>
                  </a:ext>
                </a:extLst>
              </a:tr>
              <a:tr h="609600">
                <a:tc>
                  <a:txBody>
                    <a:bodyPr/>
                    <a:lstStyle/>
                    <a:p>
                      <a:endParaRPr lang="fr-FR" sz="3200" dirty="0"/>
                    </a:p>
                  </a:txBody>
                  <a:tcPr marL="121920" marR="121920" marT="60960" marB="60960">
                    <a:solidFill>
                      <a:schemeClr val="bg1">
                        <a:lumMod val="95000"/>
                      </a:schemeClr>
                    </a:solidFill>
                  </a:tcPr>
                </a:tc>
                <a:tc>
                  <a:txBody>
                    <a:bodyPr/>
                    <a:lstStyle/>
                    <a:p>
                      <a:endParaRPr lang="fr-FR" sz="3200" dirty="0"/>
                    </a:p>
                  </a:txBody>
                  <a:tcPr marL="121920" marR="121920" marT="60960" marB="60960">
                    <a:solidFill>
                      <a:schemeClr val="bg1">
                        <a:lumMod val="95000"/>
                      </a:schemeClr>
                    </a:solidFill>
                  </a:tcPr>
                </a:tc>
                <a:tc>
                  <a:txBody>
                    <a:bodyPr/>
                    <a:lstStyle/>
                    <a:p>
                      <a:endParaRPr lang="fr-FR" sz="3200" dirty="0"/>
                    </a:p>
                  </a:txBody>
                  <a:tcPr marL="121920" marR="121920" marT="60960" marB="60960">
                    <a:solidFill>
                      <a:schemeClr val="bg1">
                        <a:lumMod val="95000"/>
                      </a:schemeClr>
                    </a:solidFill>
                  </a:tcPr>
                </a:tc>
                <a:tc>
                  <a:txBody>
                    <a:bodyPr/>
                    <a:lstStyle/>
                    <a:p>
                      <a:endParaRPr lang="fr-FR" sz="3200" dirty="0"/>
                    </a:p>
                  </a:txBody>
                  <a:tcPr marL="121920" marR="121920" marT="60960" marB="60960">
                    <a:solidFill>
                      <a:schemeClr val="bg1">
                        <a:lumMod val="95000"/>
                      </a:schemeClr>
                    </a:solidFill>
                  </a:tcPr>
                </a:tc>
                <a:tc>
                  <a:txBody>
                    <a:bodyPr/>
                    <a:lstStyle/>
                    <a:p>
                      <a:endParaRPr lang="fr-FR" sz="3200" dirty="0"/>
                    </a:p>
                  </a:txBody>
                  <a:tcPr marL="121920" marR="121920" marT="60960" marB="60960">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1474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3DD8B90-03EF-476B-B537-49FFB2571D88}" type="datetimeFigureOut">
              <a:rPr lang="fr-FR" smtClean="0"/>
              <a:t>06/02/2023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10BDE6-28DC-4230-8F8C-2944B575ABCD}" type="slidenum">
              <a:rPr lang="fr-FR" smtClean="0"/>
              <a:t>‹N°›</a:t>
            </a:fld>
            <a:endParaRPr lang="fr-FR"/>
          </a:p>
        </p:txBody>
      </p:sp>
    </p:spTree>
    <p:extLst>
      <p:ext uri="{BB962C8B-B14F-4D97-AF65-F5344CB8AC3E}">
        <p14:creationId xmlns:p14="http://schemas.microsoft.com/office/powerpoint/2010/main" val="2574648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1107440" y="185304"/>
            <a:ext cx="8229600" cy="400935"/>
          </a:xfrm>
        </p:spPr>
        <p:txBody>
          <a:bodyPr/>
          <a:lstStyle>
            <a:lvl1pPr>
              <a:defRPr b="1"/>
            </a:lvl1pPr>
          </a:lstStyle>
          <a:p>
            <a:r>
              <a:rPr lang="pt-BR" dirty="0"/>
              <a:t>CLICK TO EDIT MASTER TITLE STYLE</a:t>
            </a:r>
            <a:endParaRPr lang="fr-FR" dirty="0"/>
          </a:p>
        </p:txBody>
      </p:sp>
      <p:sp>
        <p:nvSpPr>
          <p:cNvPr id="16" name="Slide Number Placeholder 2"/>
          <p:cNvSpPr>
            <a:spLocks noGrp="1"/>
          </p:cNvSpPr>
          <p:nvPr>
            <p:ph type="sldNum" sz="quarter" idx="4"/>
          </p:nvPr>
        </p:nvSpPr>
        <p:spPr>
          <a:xfrm>
            <a:off x="11392337" y="6673287"/>
            <a:ext cx="627944" cy="143565"/>
          </a:xfrm>
          <a:prstGeom prst="rect">
            <a:avLst/>
          </a:prstGeom>
        </p:spPr>
        <p:txBody>
          <a:bodyPr tIns="0" bIns="0">
            <a:spAutoFit/>
          </a:bodyPr>
          <a:lstStyle>
            <a:lvl1pPr>
              <a:defRPr/>
            </a:lvl1pPr>
          </a:lstStyle>
          <a:p>
            <a:pPr algn="ctr"/>
            <a:fld id="{854A34C9-9A4B-6445-85E1-F779B5E87362}" type="slidenum">
              <a:rPr lang="fr-FR" sz="933" smtClean="0">
                <a:solidFill>
                  <a:prstClr val="white"/>
                </a:solidFill>
                <a:latin typeface="Arial" charset="0"/>
                <a:ea typeface="Arial" charset="0"/>
                <a:cs typeface="Arial" charset="0"/>
              </a:rPr>
              <a:pPr algn="ctr"/>
              <a:t>‹N°›</a:t>
            </a:fld>
            <a:endParaRPr lang="fr-FR" sz="933" dirty="0">
              <a:solidFill>
                <a:prstClr val="white"/>
              </a:solidFill>
              <a:latin typeface="Arial" charset="0"/>
              <a:ea typeface="Arial" charset="0"/>
              <a:cs typeface="Arial" charset="0"/>
            </a:endParaRPr>
          </a:p>
        </p:txBody>
      </p:sp>
      <p:graphicFrame>
        <p:nvGraphicFramePr>
          <p:cNvPr id="6" name="Espace réservé du contenu 1"/>
          <p:cNvGraphicFramePr>
            <a:graphicFrameLocks/>
          </p:cNvGraphicFramePr>
          <p:nvPr userDrawn="1">
            <p:extLst/>
          </p:nvPr>
        </p:nvGraphicFramePr>
        <p:xfrm>
          <a:off x="4017117" y="2126762"/>
          <a:ext cx="3794368" cy="272190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texte 2"/>
          <p:cNvSpPr>
            <a:spLocks noGrp="1"/>
          </p:cNvSpPr>
          <p:nvPr>
            <p:ph type="body" sz="quarter" idx="12" hasCustomPrompt="1"/>
          </p:nvPr>
        </p:nvSpPr>
        <p:spPr>
          <a:xfrm>
            <a:off x="2025988" y="1067647"/>
            <a:ext cx="7924376" cy="502766"/>
          </a:xfrm>
        </p:spPr>
        <p:txBody>
          <a:bodyPr wrap="square">
            <a:spAutoFit/>
          </a:bodyPr>
          <a:lstStyle>
            <a:lvl1pPr marL="0" indent="0">
              <a:buFontTx/>
              <a:buNone/>
              <a:defRPr sz="2667">
                <a:solidFill>
                  <a:schemeClr val="tx1">
                    <a:lumMod val="65000"/>
                    <a:lumOff val="35000"/>
                  </a:schemeClr>
                </a:solidFill>
              </a:defRPr>
            </a:lvl1pPr>
          </a:lstStyle>
          <a:p>
            <a:pPr lvl="0"/>
            <a:r>
              <a:rPr lang="fr-FR" dirty="0"/>
              <a:t>Texte simple de la diapositive</a:t>
            </a:r>
          </a:p>
        </p:txBody>
      </p:sp>
    </p:spTree>
    <p:extLst>
      <p:ext uri="{BB962C8B-B14F-4D97-AF65-F5344CB8AC3E}">
        <p14:creationId xmlns:p14="http://schemas.microsoft.com/office/powerpoint/2010/main" val="3052961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1107440" y="185304"/>
            <a:ext cx="8229600" cy="400935"/>
          </a:xfrm>
        </p:spPr>
        <p:txBody>
          <a:bodyPr/>
          <a:lstStyle>
            <a:lvl1pPr>
              <a:defRPr b="1"/>
            </a:lvl1pPr>
          </a:lstStyle>
          <a:p>
            <a:r>
              <a:rPr lang="pt-BR" dirty="0"/>
              <a:t>CLICK TO EDIT MASTER TITLE STYLE</a:t>
            </a:r>
            <a:endParaRPr lang="fr-FR" dirty="0"/>
          </a:p>
        </p:txBody>
      </p:sp>
      <p:sp>
        <p:nvSpPr>
          <p:cNvPr id="16" name="Slide Number Placeholder 2"/>
          <p:cNvSpPr>
            <a:spLocks noGrp="1"/>
          </p:cNvSpPr>
          <p:nvPr>
            <p:ph type="sldNum" sz="quarter" idx="4"/>
          </p:nvPr>
        </p:nvSpPr>
        <p:spPr>
          <a:xfrm>
            <a:off x="11392337" y="6673287"/>
            <a:ext cx="627944" cy="143565"/>
          </a:xfrm>
          <a:prstGeom prst="rect">
            <a:avLst/>
          </a:prstGeom>
        </p:spPr>
        <p:txBody>
          <a:bodyPr tIns="0" bIns="0">
            <a:spAutoFit/>
          </a:bodyPr>
          <a:lstStyle>
            <a:lvl1pPr>
              <a:defRPr/>
            </a:lvl1pPr>
          </a:lstStyle>
          <a:p>
            <a:pPr algn="ctr"/>
            <a:fld id="{854A34C9-9A4B-6445-85E1-F779B5E87362}" type="slidenum">
              <a:rPr lang="fr-FR" sz="933" smtClean="0">
                <a:solidFill>
                  <a:prstClr val="white"/>
                </a:solidFill>
                <a:latin typeface="Arial" charset="0"/>
                <a:ea typeface="Arial" charset="0"/>
                <a:cs typeface="Arial" charset="0"/>
              </a:rPr>
              <a:pPr algn="ctr"/>
              <a:t>‹N°›</a:t>
            </a:fld>
            <a:endParaRPr lang="fr-FR" sz="933"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912206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Rectangle 13"/>
          <p:cNvSpPr/>
          <p:nvPr userDrawn="1"/>
        </p:nvSpPr>
        <p:spPr>
          <a:xfrm>
            <a:off x="0" y="5971213"/>
            <a:ext cx="12192000"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F81BD"/>
                </a:solidFill>
              </a:rPr>
              <a:t> </a:t>
            </a:r>
          </a:p>
        </p:txBody>
      </p:sp>
      <p:sp>
        <p:nvSpPr>
          <p:cNvPr id="17" name="Titre 3"/>
          <p:cNvSpPr txBox="1">
            <a:spLocks/>
          </p:cNvSpPr>
          <p:nvPr userDrawn="1"/>
        </p:nvSpPr>
        <p:spPr>
          <a:xfrm>
            <a:off x="843276" y="3757134"/>
            <a:ext cx="7860672" cy="35034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600" dirty="0">
                <a:solidFill>
                  <a:prstClr val="white"/>
                </a:solidFill>
                <a:cs typeface="Calibri"/>
              </a:rPr>
              <a:t>DE LA RECHERCHE À L’INDUSTRIE</a:t>
            </a:r>
          </a:p>
        </p:txBody>
      </p:sp>
      <p:sp>
        <p:nvSpPr>
          <p:cNvPr id="18" name="ZoneTexte 10"/>
          <p:cNvSpPr txBox="1"/>
          <p:nvPr userDrawn="1"/>
        </p:nvSpPr>
        <p:spPr>
          <a:xfrm>
            <a:off x="834777" y="6158142"/>
            <a:ext cx="7782329" cy="408382"/>
          </a:xfrm>
          <a:prstGeom prst="rect">
            <a:avLst/>
          </a:prstGeom>
          <a:noFill/>
        </p:spPr>
        <p:txBody>
          <a:bodyPr wrap="square" rtlCol="0">
            <a:spAutoFit/>
          </a:bodyPr>
          <a:lstStyle/>
          <a:p>
            <a:pPr>
              <a:lnSpc>
                <a:spcPct val="140000"/>
              </a:lnSpc>
            </a:pPr>
            <a:r>
              <a:rPr lang="fr-FR" sz="1467" kern="0" dirty="0">
                <a:solidFill>
                  <a:prstClr val="black">
                    <a:lumMod val="85000"/>
                    <a:lumOff val="15000"/>
                  </a:prstClr>
                </a:solidFill>
                <a:cs typeface="Calibri"/>
              </a:rPr>
              <a:t>Commissariat à l’énergie atomique et aux énergies alternatives - </a:t>
            </a:r>
            <a:r>
              <a:rPr lang="fr-FR" sz="1467" kern="0" dirty="0">
                <a:solidFill>
                  <a:srgbClr val="A50119"/>
                </a:solidFill>
                <a:cs typeface="Calibri"/>
              </a:rPr>
              <a:t>www.cea.fr</a:t>
            </a:r>
          </a:p>
        </p:txBody>
      </p:sp>
      <p:sp>
        <p:nvSpPr>
          <p:cNvPr id="9" name="Espace réservé pour une image  10"/>
          <p:cNvSpPr>
            <a:spLocks noGrp="1"/>
          </p:cNvSpPr>
          <p:nvPr>
            <p:ph type="pic" sz="quarter" idx="12"/>
          </p:nvPr>
        </p:nvSpPr>
        <p:spPr>
          <a:xfrm>
            <a:off x="7416129" y="815461"/>
            <a:ext cx="3738033" cy="1323632"/>
          </a:xfrm>
        </p:spPr>
        <p:txBody>
          <a:bodyPr/>
          <a:lstStyle/>
          <a:p>
            <a:r>
              <a:rPr lang="fr-FR" dirty="0"/>
              <a:t>Cliquez sur l'icône pour ajouter une image</a:t>
            </a:r>
          </a:p>
        </p:txBody>
      </p:sp>
      <p:pic>
        <p:nvPicPr>
          <p:cNvPr id="2" name="Picture 1" descr="fond16-9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21"/>
            <a:ext cx="12192000" cy="6011333"/>
          </a:xfrm>
          <a:prstGeom prst="rect">
            <a:avLst/>
          </a:prstGeom>
        </p:spPr>
      </p:pic>
      <p:sp>
        <p:nvSpPr>
          <p:cNvPr id="10" name="Titre 1"/>
          <p:cNvSpPr>
            <a:spLocks noGrp="1"/>
          </p:cNvSpPr>
          <p:nvPr>
            <p:ph type="title" hasCustomPrompt="1"/>
          </p:nvPr>
        </p:nvSpPr>
        <p:spPr>
          <a:xfrm>
            <a:off x="3269973" y="2307229"/>
            <a:ext cx="4765976" cy="565146"/>
          </a:xfrm>
          <a:prstGeom prst="rect">
            <a:avLst/>
          </a:prstGeom>
        </p:spPr>
        <p:txBody>
          <a:bodyPr wrap="square">
            <a:spAutoFit/>
          </a:bodyPr>
          <a:lstStyle>
            <a:lvl1pPr marL="0" marR="0" indent="0" algn="l" defTabSz="914377" rtl="0" eaLnBrk="1" fontAlgn="auto" latinLnBrk="0" hangingPunct="1">
              <a:lnSpc>
                <a:spcPct val="100000"/>
              </a:lnSpc>
              <a:spcBef>
                <a:spcPct val="0"/>
              </a:spcBef>
              <a:spcAft>
                <a:spcPts val="0"/>
              </a:spcAft>
              <a:buClrTx/>
              <a:buSzTx/>
              <a:buFontTx/>
              <a:buNone/>
              <a:tabLst/>
              <a:defRPr lang="fr-FR" sz="3200" kern="1200" dirty="0" smtClean="0">
                <a:solidFill>
                  <a:schemeClr val="bg1"/>
                </a:solidFill>
                <a:latin typeface="Calibri"/>
                <a:ea typeface="+mn-ea"/>
                <a:cs typeface="Calibri"/>
              </a:defRPr>
            </a:lvl1pPr>
          </a:lstStyle>
          <a:p>
            <a:r>
              <a:rPr lang="fr-FR" dirty="0"/>
              <a:t>Merci de votre attention</a:t>
            </a:r>
          </a:p>
        </p:txBody>
      </p:sp>
      <p:sp>
        <p:nvSpPr>
          <p:cNvPr id="13" name="Espace réservé du texte 18"/>
          <p:cNvSpPr>
            <a:spLocks noGrp="1"/>
          </p:cNvSpPr>
          <p:nvPr>
            <p:ph type="body" sz="quarter" idx="10" hasCustomPrompt="1"/>
          </p:nvPr>
        </p:nvSpPr>
        <p:spPr>
          <a:xfrm>
            <a:off x="991769" y="4403559"/>
            <a:ext cx="6848148" cy="235898"/>
          </a:xfrm>
        </p:spPr>
        <p:txBody>
          <a:bodyPr>
            <a:spAutoFit/>
          </a:bodyPr>
          <a:lstStyle>
            <a:lvl1pPr marL="0" indent="0">
              <a:buFontTx/>
              <a:buNone/>
              <a:defRPr sz="1067" baseline="0">
                <a:solidFill>
                  <a:schemeClr val="tx1">
                    <a:lumMod val="75000"/>
                    <a:lumOff val="25000"/>
                  </a:schemeClr>
                </a:solidFill>
              </a:defRPr>
            </a:lvl1pPr>
          </a:lstStyle>
          <a:p>
            <a:r>
              <a:rPr lang="fr-FR" sz="933" b="1" dirty="0">
                <a:solidFill>
                  <a:schemeClr val="tx1"/>
                </a:solidFill>
                <a:latin typeface="Calibri"/>
                <a:cs typeface="Calibri"/>
              </a:rPr>
              <a:t>Crédits photos </a:t>
            </a:r>
            <a:r>
              <a:rPr lang="fr-FR" sz="933" dirty="0">
                <a:solidFill>
                  <a:schemeClr val="tx1"/>
                </a:solidFill>
                <a:latin typeface="Calibri"/>
                <a:cs typeface="Calibri"/>
              </a:rPr>
              <a:t>: XXXXXXXXXXX</a:t>
            </a:r>
          </a:p>
        </p:txBody>
      </p:sp>
      <p:sp>
        <p:nvSpPr>
          <p:cNvPr id="15" name="Espace réservé du texte 20"/>
          <p:cNvSpPr>
            <a:spLocks noGrp="1"/>
          </p:cNvSpPr>
          <p:nvPr>
            <p:ph type="body" sz="quarter" idx="13" hasCustomPrompt="1"/>
          </p:nvPr>
        </p:nvSpPr>
        <p:spPr>
          <a:xfrm>
            <a:off x="3269973" y="3140287"/>
            <a:ext cx="4714240" cy="379656"/>
          </a:xfrm>
        </p:spPr>
        <p:txBody>
          <a:bodyPr>
            <a:spAutoFit/>
          </a:bodyPr>
          <a:lstStyle>
            <a:lvl1pPr marL="0" indent="0">
              <a:buFontTx/>
              <a:buNone/>
              <a:defRPr lang="fr-FR" sz="1867" kern="1200" smtClean="0">
                <a:solidFill>
                  <a:schemeClr val="bg1"/>
                </a:solidFill>
                <a:latin typeface="Calibri"/>
                <a:cs typeface="Calibri"/>
              </a:defRPr>
            </a:lvl1pPr>
          </a:lstStyle>
          <a:p>
            <a:pPr lvl="0"/>
            <a:r>
              <a:rPr lang="fr-FR" sz="1867" kern="1200" dirty="0">
                <a:solidFill>
                  <a:schemeClr val="bg1"/>
                </a:solidFill>
                <a:latin typeface="Calibri"/>
                <a:ea typeface="+mn-ea"/>
                <a:cs typeface="Calibri"/>
              </a:rPr>
              <a:t>Mise à jour XXXXXX 2019</a:t>
            </a:r>
            <a:endParaRPr lang="fr-FR" dirty="0"/>
          </a:p>
        </p:txBody>
      </p:sp>
      <p:pic>
        <p:nvPicPr>
          <p:cNvPr id="19" name="Picture 9" descr="cea_logo_small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176" y="1861045"/>
            <a:ext cx="1942272" cy="1585387"/>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3920877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4" name="Rectangle 13"/>
          <p:cNvSpPr/>
          <p:nvPr userDrawn="1"/>
        </p:nvSpPr>
        <p:spPr>
          <a:xfrm>
            <a:off x="0" y="5971213"/>
            <a:ext cx="12192000"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F81BD"/>
                </a:solidFill>
              </a:rPr>
              <a:t> </a:t>
            </a:r>
          </a:p>
        </p:txBody>
      </p:sp>
      <p:sp>
        <p:nvSpPr>
          <p:cNvPr id="17" name="Titre 3"/>
          <p:cNvSpPr txBox="1">
            <a:spLocks/>
          </p:cNvSpPr>
          <p:nvPr userDrawn="1"/>
        </p:nvSpPr>
        <p:spPr>
          <a:xfrm>
            <a:off x="843276" y="3757134"/>
            <a:ext cx="7860672" cy="35034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600" dirty="0">
                <a:solidFill>
                  <a:prstClr val="white"/>
                </a:solidFill>
                <a:cs typeface="Calibri"/>
              </a:rPr>
              <a:t>DE LA RECHERCHE À L’INDUSTRIE</a:t>
            </a:r>
          </a:p>
        </p:txBody>
      </p:sp>
      <p:sp>
        <p:nvSpPr>
          <p:cNvPr id="18" name="ZoneTexte 10"/>
          <p:cNvSpPr txBox="1"/>
          <p:nvPr userDrawn="1"/>
        </p:nvSpPr>
        <p:spPr>
          <a:xfrm>
            <a:off x="834777" y="6158142"/>
            <a:ext cx="7782329" cy="408382"/>
          </a:xfrm>
          <a:prstGeom prst="rect">
            <a:avLst/>
          </a:prstGeom>
          <a:noFill/>
        </p:spPr>
        <p:txBody>
          <a:bodyPr wrap="square" rtlCol="0">
            <a:spAutoFit/>
          </a:bodyPr>
          <a:lstStyle/>
          <a:p>
            <a:pPr>
              <a:lnSpc>
                <a:spcPct val="140000"/>
              </a:lnSpc>
            </a:pPr>
            <a:r>
              <a:rPr lang="fr-FR" sz="1467" kern="0" dirty="0">
                <a:solidFill>
                  <a:prstClr val="black">
                    <a:lumMod val="85000"/>
                    <a:lumOff val="15000"/>
                  </a:prstClr>
                </a:solidFill>
                <a:cs typeface="Calibri"/>
              </a:rPr>
              <a:t>Commissariat à l’énergie atomique et aux énergies alternatives - </a:t>
            </a:r>
            <a:r>
              <a:rPr lang="fr-FR" sz="1467" kern="0" dirty="0">
                <a:solidFill>
                  <a:srgbClr val="A50119"/>
                </a:solidFill>
                <a:cs typeface="Calibri"/>
              </a:rPr>
              <a:t>www.cea.fr</a:t>
            </a:r>
          </a:p>
        </p:txBody>
      </p:sp>
      <p:pic>
        <p:nvPicPr>
          <p:cNvPr id="21" name="Picture 20" descr="fond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21"/>
            <a:ext cx="12192000" cy="6011333"/>
          </a:xfrm>
          <a:prstGeom prst="rect">
            <a:avLst/>
          </a:prstGeom>
        </p:spPr>
      </p:pic>
      <p:pic>
        <p:nvPicPr>
          <p:cNvPr id="16" name="Picture 9" descr="cea_logo_small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176" y="1861045"/>
            <a:ext cx="1942272" cy="1585387"/>
          </a:xfrm>
          <a:prstGeom prst="rect">
            <a:avLst/>
          </a:prstGeom>
          <a:effectLst>
            <a:outerShdw blurRad="517525" dist="38100" dir="2700000" algn="tl" rotWithShape="0">
              <a:srgbClr val="000000">
                <a:alpha val="33000"/>
              </a:srgbClr>
            </a:outerShdw>
          </a:effectLst>
        </p:spPr>
      </p:pic>
      <p:sp>
        <p:nvSpPr>
          <p:cNvPr id="11" name="Titre 3"/>
          <p:cNvSpPr txBox="1">
            <a:spLocks/>
          </p:cNvSpPr>
          <p:nvPr userDrawn="1"/>
        </p:nvSpPr>
        <p:spPr>
          <a:xfrm>
            <a:off x="843276" y="3757134"/>
            <a:ext cx="7860672" cy="35034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600" dirty="0">
                <a:solidFill>
                  <a:prstClr val="white"/>
                </a:solidFill>
                <a:cs typeface="Calibri"/>
              </a:rPr>
              <a:t>DE LA RECHERCHE À L’INDUSTRIE</a:t>
            </a:r>
          </a:p>
        </p:txBody>
      </p:sp>
      <p:sp>
        <p:nvSpPr>
          <p:cNvPr id="12" name="Espace réservé du texte 12"/>
          <p:cNvSpPr>
            <a:spLocks noGrp="1"/>
          </p:cNvSpPr>
          <p:nvPr>
            <p:ph type="body" sz="quarter" idx="10" hasCustomPrompt="1"/>
          </p:nvPr>
        </p:nvSpPr>
        <p:spPr>
          <a:xfrm>
            <a:off x="843277" y="4461087"/>
            <a:ext cx="6572852" cy="584775"/>
          </a:xfrm>
        </p:spPr>
        <p:txBody>
          <a:bodyPr wrap="square">
            <a:spAutoFit/>
          </a:bodyPr>
          <a:lstStyle>
            <a:lvl1pPr marL="0" indent="0">
              <a:buFontTx/>
              <a:buNone/>
              <a:defRPr sz="3200" b="1">
                <a:solidFill>
                  <a:schemeClr val="bg1"/>
                </a:solidFill>
              </a:defRPr>
            </a:lvl1pPr>
          </a:lstStyle>
          <a:p>
            <a:pPr lvl="0"/>
            <a:r>
              <a:rPr lang="fr-FR" dirty="0"/>
              <a:t>Annexes</a:t>
            </a:r>
          </a:p>
        </p:txBody>
      </p:sp>
      <p:sp>
        <p:nvSpPr>
          <p:cNvPr id="13" name="Espace réservé du texte 12"/>
          <p:cNvSpPr>
            <a:spLocks noGrp="1"/>
          </p:cNvSpPr>
          <p:nvPr>
            <p:ph type="body" sz="quarter" idx="11" hasCustomPrompt="1"/>
          </p:nvPr>
        </p:nvSpPr>
        <p:spPr>
          <a:xfrm>
            <a:off x="843277" y="5122099"/>
            <a:ext cx="2942009" cy="276999"/>
          </a:xfrm>
        </p:spPr>
        <p:txBody>
          <a:bodyPr wrap="square">
            <a:spAutoFit/>
          </a:bodyPr>
          <a:lstStyle>
            <a:lvl1pPr marL="0" indent="0">
              <a:buFontTx/>
              <a:buNone/>
              <a:defRPr sz="1200" b="0">
                <a:solidFill>
                  <a:schemeClr val="bg1"/>
                </a:solidFill>
              </a:defRPr>
            </a:lvl1pPr>
          </a:lstStyle>
          <a:p>
            <a:pPr lvl="0"/>
            <a:r>
              <a:rPr lang="fr-FR" dirty="0"/>
              <a:t>LUNDI 18 MARS 2019</a:t>
            </a:r>
          </a:p>
        </p:txBody>
      </p:sp>
    </p:spTree>
    <p:extLst>
      <p:ext uri="{BB962C8B-B14F-4D97-AF65-F5344CB8AC3E}">
        <p14:creationId xmlns:p14="http://schemas.microsoft.com/office/powerpoint/2010/main" val="1753312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D0CC4D-1D8D-DF4F-9446-24B29E91EF5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D3AEC32-7E33-5843-89AA-1F5E89E7667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E7E95E6-A720-DC46-98E3-6F2000C20165}"/>
              </a:ext>
            </a:extLst>
          </p:cNvPr>
          <p:cNvSpPr>
            <a:spLocks noGrp="1"/>
          </p:cNvSpPr>
          <p:nvPr>
            <p:ph type="dt" sz="half" idx="10"/>
          </p:nvPr>
        </p:nvSpPr>
        <p:spPr/>
        <p:txBody>
          <a:bodyPr/>
          <a:lstStyle/>
          <a:p>
            <a:fld id="{E746C2B1-7E4A-E14B-8C40-563B5250553C}" type="datetimeFigureOut">
              <a:rPr lang="de-DE" smtClean="0"/>
              <a:t>06.02.2023</a:t>
            </a:fld>
            <a:endParaRPr lang="de-DE"/>
          </a:p>
        </p:txBody>
      </p:sp>
      <p:sp>
        <p:nvSpPr>
          <p:cNvPr id="5" name="Fußzeilenplatzhalter 4">
            <a:extLst>
              <a:ext uri="{FF2B5EF4-FFF2-40B4-BE49-F238E27FC236}">
                <a16:creationId xmlns:a16="http://schemas.microsoft.com/office/drawing/2014/main" id="{90CF2879-8B98-174B-842B-EF3BA1ADFFC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4F22F5A-3801-7547-9992-622FE7F0865E}"/>
              </a:ext>
            </a:extLst>
          </p:cNvPr>
          <p:cNvSpPr>
            <a:spLocks noGrp="1"/>
          </p:cNvSpPr>
          <p:nvPr>
            <p:ph type="sldNum" sz="quarter" idx="12"/>
          </p:nvPr>
        </p:nvSpPr>
        <p:spPr/>
        <p:txBody>
          <a:bodyPr/>
          <a:lstStyle/>
          <a:p>
            <a:fld id="{DEB2E297-8D5F-7743-969B-ECBDB5219875}" type="slidenum">
              <a:rPr lang="de-DE" smtClean="0"/>
              <a:t>‹N°›</a:t>
            </a:fld>
            <a:endParaRPr lang="de-DE"/>
          </a:p>
        </p:txBody>
      </p:sp>
    </p:spTree>
    <p:extLst>
      <p:ext uri="{BB962C8B-B14F-4D97-AF65-F5344CB8AC3E}">
        <p14:creationId xmlns:p14="http://schemas.microsoft.com/office/powerpoint/2010/main" val="2373543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4" name="Rectangle 13"/>
          <p:cNvSpPr/>
          <p:nvPr userDrawn="1"/>
        </p:nvSpPr>
        <p:spPr>
          <a:xfrm>
            <a:off x="0" y="5971213"/>
            <a:ext cx="12192000"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 </a:t>
            </a:r>
            <a:endParaRPr lang="en-US" sz="2400" dirty="0">
              <a:solidFill>
                <a:schemeClr val="accent1"/>
              </a:solidFill>
            </a:endParaRPr>
          </a:p>
        </p:txBody>
      </p:sp>
      <p:sp>
        <p:nvSpPr>
          <p:cNvPr id="17" name="Titre 3"/>
          <p:cNvSpPr txBox="1">
            <a:spLocks/>
          </p:cNvSpPr>
          <p:nvPr userDrawn="1"/>
        </p:nvSpPr>
        <p:spPr>
          <a:xfrm>
            <a:off x="843276" y="3757134"/>
            <a:ext cx="7860672" cy="35034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600" dirty="0" smtClean="0">
                <a:solidFill>
                  <a:schemeClr val="bg1"/>
                </a:solidFill>
                <a:latin typeface="Calibri"/>
                <a:cs typeface="Calibri"/>
              </a:rPr>
              <a:t>DE LA RECHERCHE À L’INDUSTRIE</a:t>
            </a:r>
          </a:p>
        </p:txBody>
      </p:sp>
      <p:sp>
        <p:nvSpPr>
          <p:cNvPr id="18" name="ZoneTexte 10"/>
          <p:cNvSpPr txBox="1"/>
          <p:nvPr userDrawn="1"/>
        </p:nvSpPr>
        <p:spPr>
          <a:xfrm>
            <a:off x="834777" y="6158142"/>
            <a:ext cx="7782329" cy="408382"/>
          </a:xfrm>
          <a:prstGeom prst="rect">
            <a:avLst/>
          </a:prstGeom>
          <a:noFill/>
        </p:spPr>
        <p:txBody>
          <a:bodyPr wrap="square" rtlCol="0">
            <a:spAutoFit/>
          </a:bodyPr>
          <a:lstStyle/>
          <a:p>
            <a:pPr algn="l">
              <a:lnSpc>
                <a:spcPct val="140000"/>
              </a:lnSpc>
            </a:pPr>
            <a:r>
              <a:rPr lang="fr-FR" sz="1467" kern="0" dirty="0">
                <a:solidFill>
                  <a:schemeClr val="tx1">
                    <a:lumMod val="85000"/>
                    <a:lumOff val="15000"/>
                  </a:schemeClr>
                </a:solidFill>
                <a:latin typeface="Calibri"/>
                <a:cs typeface="Calibri"/>
              </a:rPr>
              <a:t>Commissariat à </a:t>
            </a:r>
            <a:r>
              <a:rPr lang="fr-FR" sz="1467" kern="0" dirty="0" smtClean="0">
                <a:solidFill>
                  <a:schemeClr val="tx1">
                    <a:lumMod val="85000"/>
                    <a:lumOff val="15000"/>
                  </a:schemeClr>
                </a:solidFill>
                <a:latin typeface="Calibri"/>
                <a:cs typeface="Calibri"/>
              </a:rPr>
              <a:t>l’énergie atomique </a:t>
            </a:r>
            <a:r>
              <a:rPr lang="fr-FR" sz="1467" kern="0" dirty="0">
                <a:solidFill>
                  <a:schemeClr val="tx1">
                    <a:lumMod val="85000"/>
                    <a:lumOff val="15000"/>
                  </a:schemeClr>
                </a:solidFill>
                <a:latin typeface="Calibri"/>
                <a:cs typeface="Calibri"/>
              </a:rPr>
              <a:t>et aux </a:t>
            </a:r>
            <a:r>
              <a:rPr lang="fr-FR" sz="1467" kern="0" dirty="0" smtClean="0">
                <a:solidFill>
                  <a:schemeClr val="tx1">
                    <a:lumMod val="85000"/>
                    <a:lumOff val="15000"/>
                  </a:schemeClr>
                </a:solidFill>
                <a:latin typeface="Calibri"/>
                <a:cs typeface="Calibri"/>
              </a:rPr>
              <a:t>énergies alternatives - </a:t>
            </a:r>
            <a:r>
              <a:rPr lang="fr-FR" sz="1467" kern="0" dirty="0" err="1" smtClean="0">
                <a:solidFill>
                  <a:srgbClr val="A50119"/>
                </a:solidFill>
                <a:latin typeface="Calibri"/>
                <a:cs typeface="Calibri"/>
              </a:rPr>
              <a:t>www.cea.fr</a:t>
            </a:r>
            <a:endParaRPr lang="fr-FR" sz="1467" kern="0" dirty="0" smtClean="0">
              <a:solidFill>
                <a:srgbClr val="A50119"/>
              </a:solidFill>
              <a:latin typeface="Calibri"/>
              <a:cs typeface="Calibri"/>
            </a:endParaRPr>
          </a:p>
        </p:txBody>
      </p:sp>
      <p:pic>
        <p:nvPicPr>
          <p:cNvPr id="21" name="Picture 20" descr="fond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21"/>
            <a:ext cx="12192000" cy="6011333"/>
          </a:xfrm>
          <a:prstGeom prst="rect">
            <a:avLst/>
          </a:prstGeom>
        </p:spPr>
      </p:pic>
      <p:pic>
        <p:nvPicPr>
          <p:cNvPr id="16" name="Picture 9" descr="cea_logo_small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176" y="1861045"/>
            <a:ext cx="1942272" cy="1585387"/>
          </a:xfrm>
          <a:prstGeom prst="rect">
            <a:avLst/>
          </a:prstGeom>
          <a:effectLst>
            <a:outerShdw blurRad="517525" dist="38100" dir="2700000" algn="tl" rotWithShape="0">
              <a:srgbClr val="000000">
                <a:alpha val="33000"/>
              </a:srgbClr>
            </a:outerShdw>
          </a:effectLst>
        </p:spPr>
      </p:pic>
      <p:sp>
        <p:nvSpPr>
          <p:cNvPr id="19" name="Espace réservé du texte 12"/>
          <p:cNvSpPr>
            <a:spLocks noGrp="1"/>
          </p:cNvSpPr>
          <p:nvPr>
            <p:ph type="body" sz="quarter" idx="10" hasCustomPrompt="1"/>
          </p:nvPr>
        </p:nvSpPr>
        <p:spPr>
          <a:xfrm>
            <a:off x="843277" y="4461087"/>
            <a:ext cx="6572852" cy="584775"/>
          </a:xfrm>
        </p:spPr>
        <p:txBody>
          <a:bodyPr wrap="square">
            <a:spAutoFit/>
          </a:bodyPr>
          <a:lstStyle>
            <a:lvl1pPr marL="0" indent="0">
              <a:buFontTx/>
              <a:buNone/>
              <a:defRPr sz="3200" b="1">
                <a:solidFill>
                  <a:schemeClr val="bg1"/>
                </a:solidFill>
              </a:defRPr>
            </a:lvl1pPr>
          </a:lstStyle>
          <a:p>
            <a:pPr lvl="0"/>
            <a:r>
              <a:rPr lang="fr-FR" dirty="0" smtClean="0"/>
              <a:t>TITRE A VENIR</a:t>
            </a:r>
            <a:endParaRPr lang="fr-FR" dirty="0"/>
          </a:p>
        </p:txBody>
      </p:sp>
      <p:sp>
        <p:nvSpPr>
          <p:cNvPr id="20" name="Espace réservé du texte 12"/>
          <p:cNvSpPr>
            <a:spLocks noGrp="1"/>
          </p:cNvSpPr>
          <p:nvPr>
            <p:ph type="body" sz="quarter" idx="11" hasCustomPrompt="1"/>
          </p:nvPr>
        </p:nvSpPr>
        <p:spPr>
          <a:xfrm>
            <a:off x="843277" y="5122099"/>
            <a:ext cx="2942009" cy="276999"/>
          </a:xfrm>
        </p:spPr>
        <p:txBody>
          <a:bodyPr wrap="square">
            <a:spAutoFit/>
          </a:bodyPr>
          <a:lstStyle>
            <a:lvl1pPr marL="0" indent="0">
              <a:buFontTx/>
              <a:buNone/>
              <a:defRPr sz="1200" b="0">
                <a:solidFill>
                  <a:schemeClr val="bg1"/>
                </a:solidFill>
              </a:defRPr>
            </a:lvl1pPr>
          </a:lstStyle>
          <a:p>
            <a:pPr lvl="0"/>
            <a:r>
              <a:rPr lang="fr-FR" dirty="0" smtClean="0"/>
              <a:t>Date</a:t>
            </a:r>
            <a:endParaRPr lang="fr-FR" dirty="0"/>
          </a:p>
        </p:txBody>
      </p:sp>
    </p:spTree>
    <p:extLst>
      <p:ext uri="{BB962C8B-B14F-4D97-AF65-F5344CB8AC3E}">
        <p14:creationId xmlns:p14="http://schemas.microsoft.com/office/powerpoint/2010/main" val="1643438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0" y="5971213"/>
            <a:ext cx="12192000"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 </a:t>
            </a:r>
            <a:endParaRPr lang="en-US" sz="2400" dirty="0">
              <a:solidFill>
                <a:schemeClr val="accent1"/>
              </a:solidFill>
            </a:endParaRPr>
          </a:p>
        </p:txBody>
      </p:sp>
      <p:sp>
        <p:nvSpPr>
          <p:cNvPr id="17" name="Titre 3"/>
          <p:cNvSpPr txBox="1">
            <a:spLocks/>
          </p:cNvSpPr>
          <p:nvPr userDrawn="1"/>
        </p:nvSpPr>
        <p:spPr>
          <a:xfrm>
            <a:off x="843276" y="3757134"/>
            <a:ext cx="7860672" cy="35034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600" dirty="0" smtClean="0">
                <a:solidFill>
                  <a:schemeClr val="bg1"/>
                </a:solidFill>
                <a:latin typeface="Calibri"/>
                <a:cs typeface="Calibri"/>
              </a:rPr>
              <a:t>DE LA RECHERCHE À L’INDUSTRIE</a:t>
            </a:r>
          </a:p>
        </p:txBody>
      </p:sp>
      <p:sp>
        <p:nvSpPr>
          <p:cNvPr id="18" name="ZoneTexte 10"/>
          <p:cNvSpPr txBox="1"/>
          <p:nvPr userDrawn="1"/>
        </p:nvSpPr>
        <p:spPr>
          <a:xfrm>
            <a:off x="834777" y="6158142"/>
            <a:ext cx="7782329" cy="408382"/>
          </a:xfrm>
          <a:prstGeom prst="rect">
            <a:avLst/>
          </a:prstGeom>
          <a:noFill/>
        </p:spPr>
        <p:txBody>
          <a:bodyPr wrap="square" rtlCol="0">
            <a:spAutoFit/>
          </a:bodyPr>
          <a:lstStyle/>
          <a:p>
            <a:pPr algn="l">
              <a:lnSpc>
                <a:spcPct val="140000"/>
              </a:lnSpc>
            </a:pPr>
            <a:r>
              <a:rPr lang="fr-FR" sz="1467" kern="0" dirty="0">
                <a:solidFill>
                  <a:schemeClr val="tx1">
                    <a:lumMod val="85000"/>
                    <a:lumOff val="15000"/>
                  </a:schemeClr>
                </a:solidFill>
                <a:latin typeface="Calibri"/>
                <a:cs typeface="Calibri"/>
              </a:rPr>
              <a:t>Commissariat à </a:t>
            </a:r>
            <a:r>
              <a:rPr lang="fr-FR" sz="1467" kern="0" dirty="0" smtClean="0">
                <a:solidFill>
                  <a:schemeClr val="tx1">
                    <a:lumMod val="85000"/>
                    <a:lumOff val="15000"/>
                  </a:schemeClr>
                </a:solidFill>
                <a:latin typeface="Calibri"/>
                <a:cs typeface="Calibri"/>
              </a:rPr>
              <a:t>l’énergie atomique </a:t>
            </a:r>
            <a:r>
              <a:rPr lang="fr-FR" sz="1467" kern="0" dirty="0">
                <a:solidFill>
                  <a:schemeClr val="tx1">
                    <a:lumMod val="85000"/>
                    <a:lumOff val="15000"/>
                  </a:schemeClr>
                </a:solidFill>
                <a:latin typeface="Calibri"/>
                <a:cs typeface="Calibri"/>
              </a:rPr>
              <a:t>et aux </a:t>
            </a:r>
            <a:r>
              <a:rPr lang="fr-FR" sz="1467" kern="0" dirty="0" smtClean="0">
                <a:solidFill>
                  <a:schemeClr val="tx1">
                    <a:lumMod val="85000"/>
                    <a:lumOff val="15000"/>
                  </a:schemeClr>
                </a:solidFill>
                <a:latin typeface="Calibri"/>
                <a:cs typeface="Calibri"/>
              </a:rPr>
              <a:t>énergies alternatives - </a:t>
            </a:r>
            <a:r>
              <a:rPr lang="fr-FR" sz="1467" kern="0" dirty="0" err="1" smtClean="0">
                <a:solidFill>
                  <a:srgbClr val="A50119"/>
                </a:solidFill>
                <a:latin typeface="Calibri"/>
                <a:cs typeface="Calibri"/>
              </a:rPr>
              <a:t>www.cea.fr</a:t>
            </a:r>
            <a:endParaRPr lang="fr-FR" sz="1467" kern="0" dirty="0" smtClean="0">
              <a:solidFill>
                <a:srgbClr val="A50119"/>
              </a:solidFill>
              <a:latin typeface="Calibri"/>
              <a:cs typeface="Calibri"/>
            </a:endParaRPr>
          </a:p>
        </p:txBody>
      </p:sp>
      <p:pic>
        <p:nvPicPr>
          <p:cNvPr id="21" name="Picture 20" descr="fond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21"/>
            <a:ext cx="12192000" cy="6011333"/>
          </a:xfrm>
          <a:prstGeom prst="rect">
            <a:avLst/>
          </a:prstGeom>
        </p:spPr>
      </p:pic>
      <p:pic>
        <p:nvPicPr>
          <p:cNvPr id="16" name="Picture 9" descr="cea_logo_small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176" y="1861045"/>
            <a:ext cx="1942272" cy="1585387"/>
          </a:xfrm>
          <a:prstGeom prst="rect">
            <a:avLst/>
          </a:prstGeom>
          <a:effectLst>
            <a:outerShdw blurRad="517525" dist="38100" dir="2700000" algn="tl" rotWithShape="0">
              <a:srgbClr val="000000">
                <a:alpha val="33000"/>
              </a:srgbClr>
            </a:outerShdw>
          </a:effectLst>
        </p:spPr>
      </p:pic>
      <p:sp>
        <p:nvSpPr>
          <p:cNvPr id="19" name="Espace réservé du texte 12"/>
          <p:cNvSpPr>
            <a:spLocks noGrp="1"/>
          </p:cNvSpPr>
          <p:nvPr>
            <p:ph type="body" sz="quarter" idx="10" hasCustomPrompt="1"/>
          </p:nvPr>
        </p:nvSpPr>
        <p:spPr>
          <a:xfrm>
            <a:off x="843277" y="4461087"/>
            <a:ext cx="6572852" cy="584775"/>
          </a:xfrm>
        </p:spPr>
        <p:txBody>
          <a:bodyPr wrap="square">
            <a:spAutoFit/>
          </a:bodyPr>
          <a:lstStyle>
            <a:lvl1pPr marL="0" indent="0">
              <a:buFontTx/>
              <a:buNone/>
              <a:defRPr sz="3200" b="1">
                <a:solidFill>
                  <a:schemeClr val="bg1"/>
                </a:solidFill>
              </a:defRPr>
            </a:lvl1pPr>
          </a:lstStyle>
          <a:p>
            <a:pPr lvl="0"/>
            <a:r>
              <a:rPr lang="fr-FR" dirty="0" smtClean="0"/>
              <a:t>TITRE A VENIR</a:t>
            </a:r>
            <a:endParaRPr lang="fr-FR" dirty="0"/>
          </a:p>
        </p:txBody>
      </p:sp>
      <p:sp>
        <p:nvSpPr>
          <p:cNvPr id="20" name="Espace réservé du texte 12"/>
          <p:cNvSpPr>
            <a:spLocks noGrp="1"/>
          </p:cNvSpPr>
          <p:nvPr>
            <p:ph type="body" sz="quarter" idx="11" hasCustomPrompt="1"/>
          </p:nvPr>
        </p:nvSpPr>
        <p:spPr>
          <a:xfrm>
            <a:off x="843277" y="5122099"/>
            <a:ext cx="2942009" cy="276999"/>
          </a:xfrm>
        </p:spPr>
        <p:txBody>
          <a:bodyPr wrap="square">
            <a:spAutoFit/>
          </a:bodyPr>
          <a:lstStyle>
            <a:lvl1pPr marL="0" indent="0">
              <a:buFontTx/>
              <a:buNone/>
              <a:defRPr sz="1200" b="0">
                <a:solidFill>
                  <a:schemeClr val="bg1"/>
                </a:solidFill>
              </a:defRPr>
            </a:lvl1pPr>
          </a:lstStyle>
          <a:p>
            <a:pPr lvl="0"/>
            <a:r>
              <a:rPr lang="fr-FR" dirty="0" smtClean="0"/>
              <a:t>LUNDI 18 MARS 2019</a:t>
            </a:r>
            <a:endParaRPr lang="fr-FR" dirty="0"/>
          </a:p>
        </p:txBody>
      </p:sp>
      <p:sp>
        <p:nvSpPr>
          <p:cNvPr id="9" name="Espace réservé pour une image  10"/>
          <p:cNvSpPr>
            <a:spLocks noGrp="1"/>
          </p:cNvSpPr>
          <p:nvPr>
            <p:ph type="pic" sz="quarter" idx="12"/>
          </p:nvPr>
        </p:nvSpPr>
        <p:spPr>
          <a:xfrm>
            <a:off x="7416129" y="815461"/>
            <a:ext cx="3738033" cy="1323632"/>
          </a:xfrm>
        </p:spPr>
        <p:txBody>
          <a:bodyPr/>
          <a:lstStyle/>
          <a:p>
            <a:r>
              <a:rPr lang="fr-FR" smtClean="0"/>
              <a:t>Cliquez sur l'icône pour ajouter une image</a:t>
            </a:r>
            <a:endParaRPr lang="fr-FR" dirty="0"/>
          </a:p>
        </p:txBody>
      </p:sp>
    </p:spTree>
    <p:extLst>
      <p:ext uri="{BB962C8B-B14F-4D97-AF65-F5344CB8AC3E}">
        <p14:creationId xmlns:p14="http://schemas.microsoft.com/office/powerpoint/2010/main" val="3097402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p:cNvSpPr/>
          <p:nvPr userDrawn="1"/>
        </p:nvSpPr>
        <p:spPr>
          <a:xfrm>
            <a:off x="0" y="5971213"/>
            <a:ext cx="12192000"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 </a:t>
            </a:r>
            <a:endParaRPr lang="en-US" sz="2400" dirty="0">
              <a:solidFill>
                <a:schemeClr val="accent1"/>
              </a:solidFill>
            </a:endParaRPr>
          </a:p>
        </p:txBody>
      </p:sp>
      <p:sp>
        <p:nvSpPr>
          <p:cNvPr id="17" name="Titre 3"/>
          <p:cNvSpPr txBox="1">
            <a:spLocks/>
          </p:cNvSpPr>
          <p:nvPr userDrawn="1"/>
        </p:nvSpPr>
        <p:spPr>
          <a:xfrm>
            <a:off x="843276" y="3757134"/>
            <a:ext cx="7860672" cy="35034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600" dirty="0" smtClean="0">
                <a:solidFill>
                  <a:schemeClr val="bg1"/>
                </a:solidFill>
                <a:latin typeface="Calibri"/>
                <a:cs typeface="Calibri"/>
              </a:rPr>
              <a:t>DE LA RECHERCHE À L’INDUSTRIE</a:t>
            </a:r>
          </a:p>
        </p:txBody>
      </p:sp>
      <p:sp>
        <p:nvSpPr>
          <p:cNvPr id="18" name="ZoneTexte 10"/>
          <p:cNvSpPr txBox="1"/>
          <p:nvPr userDrawn="1"/>
        </p:nvSpPr>
        <p:spPr>
          <a:xfrm>
            <a:off x="834777" y="6158142"/>
            <a:ext cx="7782329" cy="408382"/>
          </a:xfrm>
          <a:prstGeom prst="rect">
            <a:avLst/>
          </a:prstGeom>
          <a:noFill/>
        </p:spPr>
        <p:txBody>
          <a:bodyPr wrap="square" rtlCol="0">
            <a:spAutoFit/>
          </a:bodyPr>
          <a:lstStyle/>
          <a:p>
            <a:pPr algn="l">
              <a:lnSpc>
                <a:spcPct val="140000"/>
              </a:lnSpc>
            </a:pPr>
            <a:r>
              <a:rPr lang="fr-FR" sz="1467" kern="0" dirty="0">
                <a:solidFill>
                  <a:schemeClr val="tx1">
                    <a:lumMod val="85000"/>
                    <a:lumOff val="15000"/>
                  </a:schemeClr>
                </a:solidFill>
                <a:latin typeface="Calibri"/>
                <a:cs typeface="Calibri"/>
              </a:rPr>
              <a:t>Commissariat à </a:t>
            </a:r>
            <a:r>
              <a:rPr lang="fr-FR" sz="1467" kern="0" dirty="0" smtClean="0">
                <a:solidFill>
                  <a:schemeClr val="tx1">
                    <a:lumMod val="85000"/>
                    <a:lumOff val="15000"/>
                  </a:schemeClr>
                </a:solidFill>
                <a:latin typeface="Calibri"/>
                <a:cs typeface="Calibri"/>
              </a:rPr>
              <a:t>l’énergie atomique </a:t>
            </a:r>
            <a:r>
              <a:rPr lang="fr-FR" sz="1467" kern="0" dirty="0">
                <a:solidFill>
                  <a:schemeClr val="tx1">
                    <a:lumMod val="85000"/>
                    <a:lumOff val="15000"/>
                  </a:schemeClr>
                </a:solidFill>
                <a:latin typeface="Calibri"/>
                <a:cs typeface="Calibri"/>
              </a:rPr>
              <a:t>et aux </a:t>
            </a:r>
            <a:r>
              <a:rPr lang="fr-FR" sz="1467" kern="0" dirty="0" smtClean="0">
                <a:solidFill>
                  <a:schemeClr val="tx1">
                    <a:lumMod val="85000"/>
                    <a:lumOff val="15000"/>
                  </a:schemeClr>
                </a:solidFill>
                <a:latin typeface="Calibri"/>
                <a:cs typeface="Calibri"/>
              </a:rPr>
              <a:t>énergies alternatives - </a:t>
            </a:r>
            <a:r>
              <a:rPr lang="fr-FR" sz="1467" kern="0" dirty="0" err="1" smtClean="0">
                <a:solidFill>
                  <a:srgbClr val="A50119"/>
                </a:solidFill>
                <a:latin typeface="Calibri"/>
                <a:cs typeface="Calibri"/>
              </a:rPr>
              <a:t>www.cea.fr</a:t>
            </a:r>
            <a:endParaRPr lang="fr-FR" sz="1467" kern="0" dirty="0" smtClean="0">
              <a:solidFill>
                <a:srgbClr val="A50119"/>
              </a:solidFill>
              <a:latin typeface="Calibri"/>
              <a:cs typeface="Calibri"/>
            </a:endParaRPr>
          </a:p>
        </p:txBody>
      </p:sp>
      <p:sp>
        <p:nvSpPr>
          <p:cNvPr id="9" name="Espace réservé pour une image  10"/>
          <p:cNvSpPr>
            <a:spLocks noGrp="1"/>
          </p:cNvSpPr>
          <p:nvPr>
            <p:ph type="pic" sz="quarter" idx="12"/>
          </p:nvPr>
        </p:nvSpPr>
        <p:spPr>
          <a:xfrm>
            <a:off x="7416129" y="815461"/>
            <a:ext cx="3738033" cy="1323632"/>
          </a:xfrm>
        </p:spPr>
        <p:txBody>
          <a:bodyPr/>
          <a:lstStyle/>
          <a:p>
            <a:r>
              <a:rPr lang="fr-FR" smtClean="0"/>
              <a:t>Cliquez sur l'icône pour ajouter une image</a:t>
            </a:r>
            <a:endParaRPr lang="fr-FR" dirty="0"/>
          </a:p>
        </p:txBody>
      </p:sp>
      <p:pic>
        <p:nvPicPr>
          <p:cNvPr id="2" name="Picture 1" descr="fond16-9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21"/>
            <a:ext cx="12192000" cy="6011333"/>
          </a:xfrm>
          <a:prstGeom prst="rect">
            <a:avLst/>
          </a:prstGeom>
        </p:spPr>
      </p:pic>
      <p:sp>
        <p:nvSpPr>
          <p:cNvPr id="11" name="Espace réservé du texte 5"/>
          <p:cNvSpPr>
            <a:spLocks noGrp="1"/>
          </p:cNvSpPr>
          <p:nvPr>
            <p:ph type="body" sz="quarter" idx="11" hasCustomPrompt="1"/>
          </p:nvPr>
        </p:nvSpPr>
        <p:spPr>
          <a:xfrm>
            <a:off x="845676" y="4796045"/>
            <a:ext cx="1604435" cy="410369"/>
          </a:xfrm>
        </p:spPr>
        <p:txBody>
          <a:bodyPr wrap="square" tIns="0" bIns="0">
            <a:spAutoFit/>
          </a:bodyPr>
          <a:lstStyle>
            <a:lvl1pPr marL="0" indent="0">
              <a:buFontTx/>
              <a:buNone/>
              <a:defRPr>
                <a:solidFill>
                  <a:schemeClr val="tx1">
                    <a:lumMod val="65000"/>
                    <a:lumOff val="35000"/>
                  </a:schemeClr>
                </a:solidFill>
              </a:defRPr>
            </a:lvl1pPr>
          </a:lstStyle>
          <a:p>
            <a:pPr lvl="0"/>
            <a:r>
              <a:rPr lang="fr-FR" dirty="0" smtClean="0"/>
              <a:t>Partie 1</a:t>
            </a:r>
            <a:endParaRPr lang="fr-FR" dirty="0"/>
          </a:p>
        </p:txBody>
      </p:sp>
      <p:sp>
        <p:nvSpPr>
          <p:cNvPr id="12" name="Espace réservé pour une image  7"/>
          <p:cNvSpPr>
            <a:spLocks noGrp="1"/>
          </p:cNvSpPr>
          <p:nvPr>
            <p:ph type="pic" sz="quarter" idx="13"/>
          </p:nvPr>
        </p:nvSpPr>
        <p:spPr>
          <a:xfrm>
            <a:off x="999448" y="731098"/>
            <a:ext cx="4570771" cy="913199"/>
          </a:xfrm>
        </p:spPr>
        <p:txBody>
          <a:bodyPr/>
          <a:lstStyle/>
          <a:p>
            <a:r>
              <a:rPr lang="fr-FR" smtClean="0"/>
              <a:t>Cliquez sur l'icône pour ajouter une image</a:t>
            </a:r>
            <a:endParaRPr lang="fr-FR" dirty="0"/>
          </a:p>
        </p:txBody>
      </p:sp>
    </p:spTree>
    <p:extLst>
      <p:ext uri="{BB962C8B-B14F-4D97-AF65-F5344CB8AC3E}">
        <p14:creationId xmlns:p14="http://schemas.microsoft.com/office/powerpoint/2010/main" val="2452941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4" name="Rectangle 13"/>
          <p:cNvSpPr/>
          <p:nvPr userDrawn="1"/>
        </p:nvSpPr>
        <p:spPr>
          <a:xfrm>
            <a:off x="0" y="5971213"/>
            <a:ext cx="12192000"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 </a:t>
            </a:r>
            <a:endParaRPr lang="en-US" sz="2400" dirty="0">
              <a:solidFill>
                <a:schemeClr val="accent1"/>
              </a:solidFill>
            </a:endParaRPr>
          </a:p>
        </p:txBody>
      </p:sp>
      <p:sp>
        <p:nvSpPr>
          <p:cNvPr id="17" name="Titre 3"/>
          <p:cNvSpPr txBox="1">
            <a:spLocks/>
          </p:cNvSpPr>
          <p:nvPr userDrawn="1"/>
        </p:nvSpPr>
        <p:spPr>
          <a:xfrm>
            <a:off x="843276" y="3757134"/>
            <a:ext cx="7860672" cy="35034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600" dirty="0" smtClean="0">
                <a:solidFill>
                  <a:schemeClr val="bg1"/>
                </a:solidFill>
                <a:latin typeface="Calibri"/>
                <a:cs typeface="Calibri"/>
              </a:rPr>
              <a:t>DE LA RECHERCHE À L’INDUSTRIE</a:t>
            </a:r>
          </a:p>
        </p:txBody>
      </p:sp>
      <p:sp>
        <p:nvSpPr>
          <p:cNvPr id="18" name="ZoneTexte 10"/>
          <p:cNvSpPr txBox="1"/>
          <p:nvPr userDrawn="1"/>
        </p:nvSpPr>
        <p:spPr>
          <a:xfrm>
            <a:off x="834777" y="6158142"/>
            <a:ext cx="7782329" cy="408382"/>
          </a:xfrm>
          <a:prstGeom prst="rect">
            <a:avLst/>
          </a:prstGeom>
          <a:noFill/>
        </p:spPr>
        <p:txBody>
          <a:bodyPr wrap="square" rtlCol="0">
            <a:spAutoFit/>
          </a:bodyPr>
          <a:lstStyle/>
          <a:p>
            <a:pPr algn="l">
              <a:lnSpc>
                <a:spcPct val="140000"/>
              </a:lnSpc>
            </a:pPr>
            <a:r>
              <a:rPr lang="fr-FR" sz="1467" kern="0" dirty="0">
                <a:solidFill>
                  <a:schemeClr val="tx1">
                    <a:lumMod val="85000"/>
                    <a:lumOff val="15000"/>
                  </a:schemeClr>
                </a:solidFill>
                <a:latin typeface="Calibri"/>
                <a:cs typeface="Calibri"/>
              </a:rPr>
              <a:t>Commissariat à </a:t>
            </a:r>
            <a:r>
              <a:rPr lang="fr-FR" sz="1467" kern="0" dirty="0" smtClean="0">
                <a:solidFill>
                  <a:schemeClr val="tx1">
                    <a:lumMod val="85000"/>
                    <a:lumOff val="15000"/>
                  </a:schemeClr>
                </a:solidFill>
                <a:latin typeface="Calibri"/>
                <a:cs typeface="Calibri"/>
              </a:rPr>
              <a:t>l’énergie atomique </a:t>
            </a:r>
            <a:r>
              <a:rPr lang="fr-FR" sz="1467" kern="0" dirty="0">
                <a:solidFill>
                  <a:schemeClr val="tx1">
                    <a:lumMod val="85000"/>
                    <a:lumOff val="15000"/>
                  </a:schemeClr>
                </a:solidFill>
                <a:latin typeface="Calibri"/>
                <a:cs typeface="Calibri"/>
              </a:rPr>
              <a:t>et aux </a:t>
            </a:r>
            <a:r>
              <a:rPr lang="fr-FR" sz="1467" kern="0" dirty="0" smtClean="0">
                <a:solidFill>
                  <a:schemeClr val="tx1">
                    <a:lumMod val="85000"/>
                    <a:lumOff val="15000"/>
                  </a:schemeClr>
                </a:solidFill>
                <a:latin typeface="Calibri"/>
                <a:cs typeface="Calibri"/>
              </a:rPr>
              <a:t>énergies alternatives - </a:t>
            </a:r>
            <a:r>
              <a:rPr lang="fr-FR" sz="1467" kern="0" dirty="0" err="1" smtClean="0">
                <a:solidFill>
                  <a:srgbClr val="A50119"/>
                </a:solidFill>
                <a:latin typeface="Calibri"/>
                <a:cs typeface="Calibri"/>
              </a:rPr>
              <a:t>www.cea.fr</a:t>
            </a:r>
            <a:endParaRPr lang="fr-FR" sz="1467" kern="0" dirty="0" smtClean="0">
              <a:solidFill>
                <a:srgbClr val="A50119"/>
              </a:solidFill>
              <a:latin typeface="Calibri"/>
              <a:cs typeface="Calibri"/>
            </a:endParaRPr>
          </a:p>
        </p:txBody>
      </p:sp>
      <p:pic>
        <p:nvPicPr>
          <p:cNvPr id="3" name="Picture 2" descr="fond16-9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21"/>
            <a:ext cx="12192000" cy="6011333"/>
          </a:xfrm>
          <a:prstGeom prst="rect">
            <a:avLst/>
          </a:prstGeom>
        </p:spPr>
      </p:pic>
      <p:sp>
        <p:nvSpPr>
          <p:cNvPr id="10" name="Espace réservé pour une image  7"/>
          <p:cNvSpPr>
            <a:spLocks noGrp="1"/>
          </p:cNvSpPr>
          <p:nvPr>
            <p:ph type="pic" sz="quarter" idx="12"/>
          </p:nvPr>
        </p:nvSpPr>
        <p:spPr>
          <a:xfrm>
            <a:off x="999450" y="814948"/>
            <a:ext cx="5158431" cy="913199"/>
          </a:xfrm>
        </p:spPr>
        <p:txBody>
          <a:bodyPr/>
          <a:lstStyle/>
          <a:p>
            <a:r>
              <a:rPr lang="fr-FR" smtClean="0"/>
              <a:t>Cliquez sur l'icône pour ajouter une image</a:t>
            </a:r>
            <a:endParaRPr lang="fr-FR" dirty="0"/>
          </a:p>
        </p:txBody>
      </p:sp>
      <p:sp>
        <p:nvSpPr>
          <p:cNvPr id="13" name="Espace réservé du texte 5"/>
          <p:cNvSpPr>
            <a:spLocks noGrp="1"/>
          </p:cNvSpPr>
          <p:nvPr>
            <p:ph type="body" sz="quarter" idx="11" hasCustomPrompt="1"/>
          </p:nvPr>
        </p:nvSpPr>
        <p:spPr>
          <a:xfrm>
            <a:off x="845676" y="4801464"/>
            <a:ext cx="1604435" cy="410369"/>
          </a:xfrm>
        </p:spPr>
        <p:txBody>
          <a:bodyPr wrap="square" tIns="0" bIns="0">
            <a:spAutoFit/>
          </a:bodyPr>
          <a:lstStyle>
            <a:lvl1pPr marL="0" indent="0">
              <a:buFontTx/>
              <a:buNone/>
              <a:defRPr>
                <a:solidFill>
                  <a:schemeClr val="tx1">
                    <a:lumMod val="65000"/>
                    <a:lumOff val="35000"/>
                  </a:schemeClr>
                </a:solidFill>
              </a:defRPr>
            </a:lvl1pPr>
          </a:lstStyle>
          <a:p>
            <a:pPr lvl="0"/>
            <a:r>
              <a:rPr lang="fr-FR" dirty="0" smtClean="0"/>
              <a:t>Partie 1</a:t>
            </a:r>
            <a:endParaRPr lang="fr-FR" dirty="0"/>
          </a:p>
        </p:txBody>
      </p:sp>
    </p:spTree>
    <p:extLst>
      <p:ext uri="{BB962C8B-B14F-4D97-AF65-F5344CB8AC3E}">
        <p14:creationId xmlns:p14="http://schemas.microsoft.com/office/powerpoint/2010/main" val="3752969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1107440" y="185304"/>
            <a:ext cx="8229600" cy="400935"/>
          </a:xfrm>
        </p:spPr>
        <p:txBody>
          <a:bodyPr/>
          <a:lstStyle>
            <a:lvl1pPr>
              <a:defRPr b="1"/>
            </a:lvl1pPr>
          </a:lstStyle>
          <a:p>
            <a:r>
              <a:rPr lang="pt-BR" dirty="0" smtClean="0"/>
              <a:t>CLICK TO EDIT MASTER TITLE STYLE</a:t>
            </a:r>
            <a:endParaRPr lang="fr-FR" dirty="0"/>
          </a:p>
        </p:txBody>
      </p:sp>
      <p:sp>
        <p:nvSpPr>
          <p:cNvPr id="13" name="Text Placeholder 2"/>
          <p:cNvSpPr>
            <a:spLocks noGrp="1"/>
          </p:cNvSpPr>
          <p:nvPr>
            <p:ph idx="1"/>
          </p:nvPr>
        </p:nvSpPr>
        <p:spPr>
          <a:xfrm>
            <a:off x="2025989" y="1892875"/>
            <a:ext cx="7886700" cy="2207784"/>
          </a:xfrm>
          <a:prstGeom prst="rect">
            <a:avLst/>
          </a:prstGeom>
        </p:spPr>
        <p:txBody>
          <a:bodyPr vert="horz" lIns="91440" tIns="45720" rIns="91440" bIns="45720" rtlCol="0">
            <a:spAutoFit/>
          </a:bodyPr>
          <a:lstStyle>
            <a:lvl1pPr>
              <a:defRPr sz="2667">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5" name="Espace réservé du texte 2"/>
          <p:cNvSpPr>
            <a:spLocks noGrp="1"/>
          </p:cNvSpPr>
          <p:nvPr>
            <p:ph type="body" sz="quarter" idx="12" hasCustomPrompt="1"/>
          </p:nvPr>
        </p:nvSpPr>
        <p:spPr>
          <a:xfrm>
            <a:off x="2025988" y="1067647"/>
            <a:ext cx="7924376" cy="502766"/>
          </a:xfrm>
        </p:spPr>
        <p:txBody>
          <a:bodyPr wrap="square">
            <a:spAutoFit/>
          </a:bodyPr>
          <a:lstStyle>
            <a:lvl1pPr marL="0" indent="0">
              <a:buFontTx/>
              <a:buNone/>
              <a:defRPr sz="2667">
                <a:solidFill>
                  <a:schemeClr val="tx1">
                    <a:lumMod val="65000"/>
                    <a:lumOff val="35000"/>
                  </a:schemeClr>
                </a:solidFill>
              </a:defRPr>
            </a:lvl1pPr>
          </a:lstStyle>
          <a:p>
            <a:pPr lvl="0"/>
            <a:r>
              <a:rPr lang="fr-FR" dirty="0" smtClean="0"/>
              <a:t>Texte simple de la diapositive</a:t>
            </a:r>
            <a:endParaRPr lang="fr-FR" dirty="0"/>
          </a:p>
        </p:txBody>
      </p:sp>
      <p:sp>
        <p:nvSpPr>
          <p:cNvPr id="16" name="Slide Number Placeholder 2"/>
          <p:cNvSpPr>
            <a:spLocks noGrp="1"/>
          </p:cNvSpPr>
          <p:nvPr>
            <p:ph type="sldNum" sz="quarter" idx="4"/>
          </p:nvPr>
        </p:nvSpPr>
        <p:spPr>
          <a:xfrm>
            <a:off x="11392337" y="6673287"/>
            <a:ext cx="627944" cy="143565"/>
          </a:xfrm>
          <a:prstGeom prst="rect">
            <a:avLst/>
          </a:prstGeom>
        </p:spPr>
        <p:txBody>
          <a:bodyPr tIns="0" bIns="0">
            <a:spAutoFit/>
          </a:bodyPr>
          <a:lstStyle>
            <a:lvl1pPr>
              <a:defRPr/>
            </a:lvl1pPr>
          </a:lstStyle>
          <a:p>
            <a:pPr algn="ctr"/>
            <a:fld id="{854A34C9-9A4B-6445-85E1-F779B5E87362}" type="slidenum">
              <a:rPr lang="fr-FR" sz="933" smtClean="0">
                <a:solidFill>
                  <a:schemeClr val="bg1"/>
                </a:solidFill>
                <a:latin typeface="Arial" charset="0"/>
                <a:ea typeface="Arial" charset="0"/>
                <a:cs typeface="Arial" charset="0"/>
              </a:rPr>
              <a:pPr algn="ctr"/>
              <a:t>‹N°›</a:t>
            </a:fld>
            <a:endParaRPr lang="fr-FR" sz="933"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6059019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53DD8B90-03EF-476B-B537-49FFB2571D88}" type="datetimeFigureOut">
              <a:rPr lang="fr-FR" smtClean="0"/>
              <a:t>06/02/2023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10BDE6-28DC-4230-8F8C-2944B575ABCD}" type="slidenum">
              <a:rPr lang="fr-FR" smtClean="0"/>
              <a:t>‹N°›</a:t>
            </a:fld>
            <a:endParaRPr lang="fr-FR"/>
          </a:p>
        </p:txBody>
      </p:sp>
    </p:spTree>
    <p:extLst>
      <p:ext uri="{BB962C8B-B14F-4D97-AF65-F5344CB8AC3E}">
        <p14:creationId xmlns:p14="http://schemas.microsoft.com/office/powerpoint/2010/main" val="189073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1107440" y="185304"/>
            <a:ext cx="8229600" cy="400935"/>
          </a:xfrm>
        </p:spPr>
        <p:txBody>
          <a:bodyPr/>
          <a:lstStyle>
            <a:lvl1pPr>
              <a:defRPr b="1"/>
            </a:lvl1pPr>
          </a:lstStyle>
          <a:p>
            <a:r>
              <a:rPr lang="pt-BR" dirty="0" smtClean="0"/>
              <a:t>CLICK TO EDIT MASTER TITLE STYLE</a:t>
            </a:r>
            <a:endParaRPr lang="fr-FR" dirty="0"/>
          </a:p>
        </p:txBody>
      </p:sp>
      <p:sp>
        <p:nvSpPr>
          <p:cNvPr id="15" name="Espace réservé du texte 2"/>
          <p:cNvSpPr>
            <a:spLocks noGrp="1"/>
          </p:cNvSpPr>
          <p:nvPr>
            <p:ph type="body" sz="quarter" idx="12" hasCustomPrompt="1"/>
          </p:nvPr>
        </p:nvSpPr>
        <p:spPr>
          <a:xfrm>
            <a:off x="2025988" y="1067647"/>
            <a:ext cx="7924376" cy="502766"/>
          </a:xfrm>
        </p:spPr>
        <p:txBody>
          <a:bodyPr wrap="square">
            <a:spAutoFit/>
          </a:bodyPr>
          <a:lstStyle>
            <a:lvl1pPr marL="0" indent="0">
              <a:buFontTx/>
              <a:buNone/>
              <a:defRPr sz="2667">
                <a:solidFill>
                  <a:schemeClr val="tx1">
                    <a:lumMod val="65000"/>
                    <a:lumOff val="35000"/>
                  </a:schemeClr>
                </a:solidFill>
              </a:defRPr>
            </a:lvl1pPr>
          </a:lstStyle>
          <a:p>
            <a:pPr lvl="0"/>
            <a:r>
              <a:rPr lang="fr-FR" dirty="0" smtClean="0"/>
              <a:t>Texte simple de la diapositive</a:t>
            </a:r>
            <a:endParaRPr lang="fr-FR" dirty="0"/>
          </a:p>
        </p:txBody>
      </p:sp>
      <p:sp>
        <p:nvSpPr>
          <p:cNvPr id="16" name="Slide Number Placeholder 2"/>
          <p:cNvSpPr>
            <a:spLocks noGrp="1"/>
          </p:cNvSpPr>
          <p:nvPr>
            <p:ph type="sldNum" sz="quarter" idx="4"/>
          </p:nvPr>
        </p:nvSpPr>
        <p:spPr>
          <a:xfrm>
            <a:off x="11392337" y="6673287"/>
            <a:ext cx="627944" cy="143565"/>
          </a:xfrm>
          <a:prstGeom prst="rect">
            <a:avLst/>
          </a:prstGeom>
        </p:spPr>
        <p:txBody>
          <a:bodyPr tIns="0" bIns="0">
            <a:spAutoFit/>
          </a:bodyPr>
          <a:lstStyle>
            <a:lvl1pPr>
              <a:defRPr/>
            </a:lvl1pPr>
          </a:lstStyle>
          <a:p>
            <a:pPr algn="ctr"/>
            <a:fld id="{854A34C9-9A4B-6445-85E1-F779B5E87362}" type="slidenum">
              <a:rPr lang="fr-FR" sz="933" smtClean="0">
                <a:solidFill>
                  <a:schemeClr val="bg1"/>
                </a:solidFill>
                <a:latin typeface="Arial" charset="0"/>
                <a:ea typeface="Arial" charset="0"/>
                <a:cs typeface="Arial" charset="0"/>
              </a:rPr>
              <a:pPr algn="ctr"/>
              <a:t>‹N°›</a:t>
            </a:fld>
            <a:endParaRPr lang="fr-FR" sz="933" dirty="0">
              <a:solidFill>
                <a:schemeClr val="bg1"/>
              </a:solidFill>
              <a:latin typeface="Arial" charset="0"/>
              <a:ea typeface="Arial" charset="0"/>
              <a:cs typeface="Arial" charset="0"/>
            </a:endParaRPr>
          </a:p>
        </p:txBody>
      </p:sp>
      <p:graphicFrame>
        <p:nvGraphicFramePr>
          <p:cNvPr id="7" name="Espace réservé du contenu 2"/>
          <p:cNvGraphicFramePr>
            <a:graphicFrameLocks/>
          </p:cNvGraphicFramePr>
          <p:nvPr userDrawn="1">
            <p:extLst/>
          </p:nvPr>
        </p:nvGraphicFramePr>
        <p:xfrm>
          <a:off x="2025989" y="1927396"/>
          <a:ext cx="7886700" cy="2472267"/>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609600">
                <a:tc>
                  <a:txBody>
                    <a:bodyPr/>
                    <a:lstStyle/>
                    <a:p>
                      <a:endParaRPr lang="fr-FR" sz="3200" dirty="0"/>
                    </a:p>
                  </a:txBody>
                  <a:tcPr marL="121920" marR="121920" marT="60960" marB="60960">
                    <a:solidFill>
                      <a:schemeClr val="tx1">
                        <a:lumMod val="40000"/>
                        <a:lumOff val="60000"/>
                      </a:schemeClr>
                    </a:solidFill>
                  </a:tcPr>
                </a:tc>
                <a:tc>
                  <a:txBody>
                    <a:bodyPr/>
                    <a:lstStyle/>
                    <a:p>
                      <a:endParaRPr lang="fr-FR" sz="3200"/>
                    </a:p>
                  </a:txBody>
                  <a:tcPr marL="121920" marR="121920" marT="60960" marB="60960">
                    <a:solidFill>
                      <a:schemeClr val="tx1">
                        <a:lumMod val="40000"/>
                        <a:lumOff val="60000"/>
                      </a:schemeClr>
                    </a:solidFill>
                  </a:tcPr>
                </a:tc>
                <a:tc>
                  <a:txBody>
                    <a:bodyPr/>
                    <a:lstStyle/>
                    <a:p>
                      <a:endParaRPr lang="fr-FR" sz="3200" dirty="0"/>
                    </a:p>
                  </a:txBody>
                  <a:tcPr marL="121920" marR="121920" marT="60960" marB="60960">
                    <a:solidFill>
                      <a:schemeClr val="tx1">
                        <a:lumMod val="40000"/>
                        <a:lumOff val="60000"/>
                      </a:schemeClr>
                    </a:solidFill>
                  </a:tcPr>
                </a:tc>
                <a:tc>
                  <a:txBody>
                    <a:bodyPr/>
                    <a:lstStyle/>
                    <a:p>
                      <a:endParaRPr lang="fr-FR" sz="3200"/>
                    </a:p>
                  </a:txBody>
                  <a:tcPr marL="121920" marR="121920" marT="60960" marB="60960">
                    <a:solidFill>
                      <a:schemeClr val="tx1">
                        <a:lumMod val="40000"/>
                        <a:lumOff val="60000"/>
                      </a:schemeClr>
                    </a:solidFill>
                  </a:tcPr>
                </a:tc>
                <a:tc>
                  <a:txBody>
                    <a:bodyPr/>
                    <a:lstStyle/>
                    <a:p>
                      <a:endParaRPr lang="fr-FR" sz="3200" dirty="0"/>
                    </a:p>
                  </a:txBody>
                  <a:tcPr marL="121920" marR="121920" marT="60960" marB="60960">
                    <a:solidFill>
                      <a:schemeClr val="tx1">
                        <a:lumMod val="40000"/>
                        <a:lumOff val="60000"/>
                      </a:schemeClr>
                    </a:solidFill>
                  </a:tcPr>
                </a:tc>
                <a:extLst>
                  <a:ext uri="{0D108BD9-81ED-4DB2-BD59-A6C34878D82A}">
                    <a16:rowId xmlns:a16="http://schemas.microsoft.com/office/drawing/2014/main" val="10000"/>
                  </a:ext>
                </a:extLst>
              </a:tr>
              <a:tr h="609600">
                <a:tc>
                  <a:txBody>
                    <a:bodyPr/>
                    <a:lstStyle/>
                    <a:p>
                      <a:endParaRPr lang="fr-FR" sz="3200" dirty="0"/>
                    </a:p>
                  </a:txBody>
                  <a:tcPr marL="121920" marR="121920" marT="60960" marB="60960">
                    <a:solidFill>
                      <a:schemeClr val="bg1">
                        <a:lumMod val="85000"/>
                      </a:schemeClr>
                    </a:solidFill>
                  </a:tcPr>
                </a:tc>
                <a:tc>
                  <a:txBody>
                    <a:bodyPr/>
                    <a:lstStyle/>
                    <a:p>
                      <a:endParaRPr lang="fr-FR" sz="3200"/>
                    </a:p>
                  </a:txBody>
                  <a:tcPr marL="121920" marR="121920" marT="60960" marB="60960">
                    <a:solidFill>
                      <a:schemeClr val="bg1">
                        <a:lumMod val="85000"/>
                      </a:schemeClr>
                    </a:solidFill>
                  </a:tcPr>
                </a:tc>
                <a:tc>
                  <a:txBody>
                    <a:bodyPr/>
                    <a:lstStyle/>
                    <a:p>
                      <a:endParaRPr lang="fr-FR" sz="3200"/>
                    </a:p>
                  </a:txBody>
                  <a:tcPr marL="121920" marR="121920" marT="60960" marB="60960">
                    <a:solidFill>
                      <a:schemeClr val="bg1">
                        <a:lumMod val="85000"/>
                      </a:schemeClr>
                    </a:solidFill>
                  </a:tcPr>
                </a:tc>
                <a:tc>
                  <a:txBody>
                    <a:bodyPr/>
                    <a:lstStyle/>
                    <a:p>
                      <a:endParaRPr lang="fr-FR" sz="3200"/>
                    </a:p>
                  </a:txBody>
                  <a:tcPr marL="121920" marR="121920" marT="60960" marB="60960">
                    <a:solidFill>
                      <a:schemeClr val="bg1">
                        <a:lumMod val="85000"/>
                      </a:schemeClr>
                    </a:solidFill>
                  </a:tcPr>
                </a:tc>
                <a:tc>
                  <a:txBody>
                    <a:bodyPr/>
                    <a:lstStyle/>
                    <a:p>
                      <a:endParaRPr lang="fr-FR" sz="3200" dirty="0"/>
                    </a:p>
                  </a:txBody>
                  <a:tcPr marL="121920" marR="121920" marT="60960" marB="60960">
                    <a:solidFill>
                      <a:schemeClr val="bg1">
                        <a:lumMod val="85000"/>
                      </a:schemeClr>
                    </a:solidFill>
                  </a:tcPr>
                </a:tc>
                <a:extLst>
                  <a:ext uri="{0D108BD9-81ED-4DB2-BD59-A6C34878D82A}">
                    <a16:rowId xmlns:a16="http://schemas.microsoft.com/office/drawing/2014/main" val="10001"/>
                  </a:ext>
                </a:extLst>
              </a:tr>
              <a:tr h="609600">
                <a:tc>
                  <a:txBody>
                    <a:bodyPr/>
                    <a:lstStyle/>
                    <a:p>
                      <a:endParaRPr lang="fr-FR" sz="3200" dirty="0"/>
                    </a:p>
                  </a:txBody>
                  <a:tcPr marL="121920" marR="121920" marT="60960" marB="60960">
                    <a:solidFill>
                      <a:schemeClr val="bg1">
                        <a:lumMod val="95000"/>
                      </a:schemeClr>
                    </a:solidFill>
                  </a:tcPr>
                </a:tc>
                <a:tc>
                  <a:txBody>
                    <a:bodyPr/>
                    <a:lstStyle/>
                    <a:p>
                      <a:endParaRPr lang="fr-FR" sz="3200"/>
                    </a:p>
                  </a:txBody>
                  <a:tcPr marL="121920" marR="121920" marT="60960" marB="60960">
                    <a:solidFill>
                      <a:schemeClr val="bg1">
                        <a:lumMod val="95000"/>
                      </a:schemeClr>
                    </a:solidFill>
                  </a:tcPr>
                </a:tc>
                <a:tc>
                  <a:txBody>
                    <a:bodyPr/>
                    <a:lstStyle/>
                    <a:p>
                      <a:endParaRPr lang="fr-FR" sz="3200"/>
                    </a:p>
                  </a:txBody>
                  <a:tcPr marL="121920" marR="121920" marT="60960" marB="60960">
                    <a:solidFill>
                      <a:schemeClr val="bg1">
                        <a:lumMod val="95000"/>
                      </a:schemeClr>
                    </a:solidFill>
                  </a:tcPr>
                </a:tc>
                <a:tc>
                  <a:txBody>
                    <a:bodyPr/>
                    <a:lstStyle/>
                    <a:p>
                      <a:endParaRPr lang="fr-FR" sz="3200"/>
                    </a:p>
                  </a:txBody>
                  <a:tcPr marL="121920" marR="121920" marT="60960" marB="60960">
                    <a:solidFill>
                      <a:schemeClr val="bg1">
                        <a:lumMod val="95000"/>
                      </a:schemeClr>
                    </a:solidFill>
                  </a:tcPr>
                </a:tc>
                <a:tc>
                  <a:txBody>
                    <a:bodyPr/>
                    <a:lstStyle/>
                    <a:p>
                      <a:endParaRPr lang="fr-FR" sz="3200" dirty="0"/>
                    </a:p>
                  </a:txBody>
                  <a:tcPr marL="121920" marR="121920" marT="60960" marB="60960">
                    <a:solidFill>
                      <a:schemeClr val="bg1">
                        <a:lumMod val="95000"/>
                      </a:schemeClr>
                    </a:solidFill>
                  </a:tcPr>
                </a:tc>
                <a:extLst>
                  <a:ext uri="{0D108BD9-81ED-4DB2-BD59-A6C34878D82A}">
                    <a16:rowId xmlns:a16="http://schemas.microsoft.com/office/drawing/2014/main" val="10002"/>
                  </a:ext>
                </a:extLst>
              </a:tr>
              <a:tr h="609600">
                <a:tc>
                  <a:txBody>
                    <a:bodyPr/>
                    <a:lstStyle/>
                    <a:p>
                      <a:endParaRPr lang="fr-FR" sz="3200" dirty="0"/>
                    </a:p>
                  </a:txBody>
                  <a:tcPr marL="121920" marR="121920" marT="60960" marB="60960">
                    <a:solidFill>
                      <a:schemeClr val="bg1">
                        <a:lumMod val="85000"/>
                      </a:schemeClr>
                    </a:solidFill>
                  </a:tcPr>
                </a:tc>
                <a:tc>
                  <a:txBody>
                    <a:bodyPr/>
                    <a:lstStyle/>
                    <a:p>
                      <a:endParaRPr lang="fr-FR" sz="3200"/>
                    </a:p>
                  </a:txBody>
                  <a:tcPr marL="121920" marR="121920" marT="60960" marB="60960">
                    <a:solidFill>
                      <a:schemeClr val="bg1">
                        <a:lumMod val="85000"/>
                      </a:schemeClr>
                    </a:solidFill>
                  </a:tcPr>
                </a:tc>
                <a:tc>
                  <a:txBody>
                    <a:bodyPr/>
                    <a:lstStyle/>
                    <a:p>
                      <a:endParaRPr lang="fr-FR" sz="3200"/>
                    </a:p>
                  </a:txBody>
                  <a:tcPr marL="121920" marR="121920" marT="60960" marB="60960">
                    <a:solidFill>
                      <a:schemeClr val="bg1">
                        <a:lumMod val="85000"/>
                      </a:schemeClr>
                    </a:solidFill>
                  </a:tcPr>
                </a:tc>
                <a:tc>
                  <a:txBody>
                    <a:bodyPr/>
                    <a:lstStyle/>
                    <a:p>
                      <a:endParaRPr lang="fr-FR" sz="3200"/>
                    </a:p>
                  </a:txBody>
                  <a:tcPr marL="121920" marR="121920" marT="60960" marB="60960">
                    <a:solidFill>
                      <a:schemeClr val="bg1">
                        <a:lumMod val="85000"/>
                      </a:schemeClr>
                    </a:solidFill>
                  </a:tcPr>
                </a:tc>
                <a:tc>
                  <a:txBody>
                    <a:bodyPr/>
                    <a:lstStyle/>
                    <a:p>
                      <a:endParaRPr lang="fr-FR" sz="3200" dirty="0"/>
                    </a:p>
                  </a:txBody>
                  <a:tcPr marL="121920" marR="121920" marT="60960" marB="60960">
                    <a:solidFill>
                      <a:schemeClr val="bg1">
                        <a:lumMod val="85000"/>
                      </a:schemeClr>
                    </a:solidFill>
                  </a:tcPr>
                </a:tc>
                <a:extLst>
                  <a:ext uri="{0D108BD9-81ED-4DB2-BD59-A6C34878D82A}">
                    <a16:rowId xmlns:a16="http://schemas.microsoft.com/office/drawing/2014/main" val="10003"/>
                  </a:ext>
                </a:extLst>
              </a:tr>
              <a:tr h="609600">
                <a:tc>
                  <a:txBody>
                    <a:bodyPr/>
                    <a:lstStyle/>
                    <a:p>
                      <a:endParaRPr lang="fr-FR" sz="3200" dirty="0"/>
                    </a:p>
                  </a:txBody>
                  <a:tcPr marL="121920" marR="121920" marT="60960" marB="60960">
                    <a:solidFill>
                      <a:schemeClr val="bg1">
                        <a:lumMod val="95000"/>
                      </a:schemeClr>
                    </a:solidFill>
                  </a:tcPr>
                </a:tc>
                <a:tc>
                  <a:txBody>
                    <a:bodyPr/>
                    <a:lstStyle/>
                    <a:p>
                      <a:endParaRPr lang="fr-FR" sz="3200"/>
                    </a:p>
                  </a:txBody>
                  <a:tcPr marL="121920" marR="121920" marT="60960" marB="60960">
                    <a:solidFill>
                      <a:schemeClr val="bg1">
                        <a:lumMod val="95000"/>
                      </a:schemeClr>
                    </a:solidFill>
                  </a:tcPr>
                </a:tc>
                <a:tc>
                  <a:txBody>
                    <a:bodyPr/>
                    <a:lstStyle/>
                    <a:p>
                      <a:endParaRPr lang="fr-FR" sz="3200"/>
                    </a:p>
                  </a:txBody>
                  <a:tcPr marL="121920" marR="121920" marT="60960" marB="60960">
                    <a:solidFill>
                      <a:schemeClr val="bg1">
                        <a:lumMod val="95000"/>
                      </a:schemeClr>
                    </a:solidFill>
                  </a:tcPr>
                </a:tc>
                <a:tc>
                  <a:txBody>
                    <a:bodyPr/>
                    <a:lstStyle/>
                    <a:p>
                      <a:endParaRPr lang="fr-FR" sz="3200" dirty="0"/>
                    </a:p>
                  </a:txBody>
                  <a:tcPr marL="121920" marR="121920" marT="60960" marB="60960">
                    <a:solidFill>
                      <a:schemeClr val="bg1">
                        <a:lumMod val="95000"/>
                      </a:schemeClr>
                    </a:solidFill>
                  </a:tcPr>
                </a:tc>
                <a:tc>
                  <a:txBody>
                    <a:bodyPr/>
                    <a:lstStyle/>
                    <a:p>
                      <a:endParaRPr lang="fr-FR" sz="3200" dirty="0"/>
                    </a:p>
                  </a:txBody>
                  <a:tcPr marL="121920" marR="121920" marT="60960" marB="60960">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90326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1107440" y="185304"/>
            <a:ext cx="8229600" cy="400935"/>
          </a:xfrm>
        </p:spPr>
        <p:txBody>
          <a:bodyPr/>
          <a:lstStyle>
            <a:lvl1pPr>
              <a:defRPr b="1"/>
            </a:lvl1pPr>
          </a:lstStyle>
          <a:p>
            <a:r>
              <a:rPr lang="pt-BR" dirty="0" smtClean="0"/>
              <a:t>CLICK TO EDIT MASTER TITLE STYLE</a:t>
            </a:r>
            <a:endParaRPr lang="fr-FR" dirty="0"/>
          </a:p>
        </p:txBody>
      </p:sp>
      <p:sp>
        <p:nvSpPr>
          <p:cNvPr id="16" name="Slide Number Placeholder 2"/>
          <p:cNvSpPr>
            <a:spLocks noGrp="1"/>
          </p:cNvSpPr>
          <p:nvPr>
            <p:ph type="sldNum" sz="quarter" idx="4"/>
          </p:nvPr>
        </p:nvSpPr>
        <p:spPr>
          <a:xfrm>
            <a:off x="11392337" y="6673287"/>
            <a:ext cx="627944" cy="143565"/>
          </a:xfrm>
          <a:prstGeom prst="rect">
            <a:avLst/>
          </a:prstGeom>
        </p:spPr>
        <p:txBody>
          <a:bodyPr tIns="0" bIns="0">
            <a:spAutoFit/>
          </a:bodyPr>
          <a:lstStyle>
            <a:lvl1pPr>
              <a:defRPr/>
            </a:lvl1pPr>
          </a:lstStyle>
          <a:p>
            <a:pPr algn="ctr"/>
            <a:fld id="{854A34C9-9A4B-6445-85E1-F779B5E87362}" type="slidenum">
              <a:rPr lang="fr-FR" sz="933" smtClean="0">
                <a:solidFill>
                  <a:schemeClr val="bg1"/>
                </a:solidFill>
                <a:latin typeface="Arial" charset="0"/>
                <a:ea typeface="Arial" charset="0"/>
                <a:cs typeface="Arial" charset="0"/>
              </a:rPr>
              <a:pPr algn="ctr"/>
              <a:t>‹N°›</a:t>
            </a:fld>
            <a:endParaRPr lang="fr-FR" sz="933" dirty="0">
              <a:solidFill>
                <a:schemeClr val="bg1"/>
              </a:solidFill>
              <a:latin typeface="Arial" charset="0"/>
              <a:ea typeface="Arial" charset="0"/>
              <a:cs typeface="Arial" charset="0"/>
            </a:endParaRPr>
          </a:p>
        </p:txBody>
      </p:sp>
      <p:graphicFrame>
        <p:nvGraphicFramePr>
          <p:cNvPr id="6" name="Espace réservé du contenu 1"/>
          <p:cNvGraphicFramePr>
            <a:graphicFrameLocks/>
          </p:cNvGraphicFramePr>
          <p:nvPr userDrawn="1">
            <p:extLst/>
          </p:nvPr>
        </p:nvGraphicFramePr>
        <p:xfrm>
          <a:off x="4017117" y="2126762"/>
          <a:ext cx="3794368" cy="272190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texte 2"/>
          <p:cNvSpPr>
            <a:spLocks noGrp="1"/>
          </p:cNvSpPr>
          <p:nvPr>
            <p:ph type="body" sz="quarter" idx="12" hasCustomPrompt="1"/>
          </p:nvPr>
        </p:nvSpPr>
        <p:spPr>
          <a:xfrm>
            <a:off x="2025988" y="1067647"/>
            <a:ext cx="7924376" cy="502766"/>
          </a:xfrm>
        </p:spPr>
        <p:txBody>
          <a:bodyPr wrap="square">
            <a:spAutoFit/>
          </a:bodyPr>
          <a:lstStyle>
            <a:lvl1pPr marL="0" indent="0">
              <a:buFontTx/>
              <a:buNone/>
              <a:defRPr sz="2667">
                <a:solidFill>
                  <a:schemeClr val="tx1">
                    <a:lumMod val="65000"/>
                    <a:lumOff val="35000"/>
                  </a:schemeClr>
                </a:solidFill>
              </a:defRPr>
            </a:lvl1pPr>
          </a:lstStyle>
          <a:p>
            <a:pPr lvl="0"/>
            <a:r>
              <a:rPr lang="fr-FR" dirty="0" smtClean="0"/>
              <a:t>Texte simple de la diapositive</a:t>
            </a:r>
            <a:endParaRPr lang="fr-FR" dirty="0"/>
          </a:p>
        </p:txBody>
      </p:sp>
    </p:spTree>
    <p:extLst>
      <p:ext uri="{BB962C8B-B14F-4D97-AF65-F5344CB8AC3E}">
        <p14:creationId xmlns:p14="http://schemas.microsoft.com/office/powerpoint/2010/main" val="929334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1107440" y="185304"/>
            <a:ext cx="8229600" cy="400935"/>
          </a:xfrm>
        </p:spPr>
        <p:txBody>
          <a:bodyPr/>
          <a:lstStyle>
            <a:lvl1pPr>
              <a:defRPr b="1"/>
            </a:lvl1pPr>
          </a:lstStyle>
          <a:p>
            <a:r>
              <a:rPr lang="pt-BR" dirty="0" smtClean="0"/>
              <a:t>CLICK TO EDIT MASTER TITLE STYLE</a:t>
            </a:r>
            <a:endParaRPr lang="fr-FR" dirty="0"/>
          </a:p>
        </p:txBody>
      </p:sp>
      <p:sp>
        <p:nvSpPr>
          <p:cNvPr id="16" name="Slide Number Placeholder 2"/>
          <p:cNvSpPr>
            <a:spLocks noGrp="1"/>
          </p:cNvSpPr>
          <p:nvPr>
            <p:ph type="sldNum" sz="quarter" idx="4"/>
          </p:nvPr>
        </p:nvSpPr>
        <p:spPr>
          <a:xfrm>
            <a:off x="11392337" y="6673287"/>
            <a:ext cx="627944" cy="143565"/>
          </a:xfrm>
          <a:prstGeom prst="rect">
            <a:avLst/>
          </a:prstGeom>
        </p:spPr>
        <p:txBody>
          <a:bodyPr tIns="0" bIns="0">
            <a:spAutoFit/>
          </a:bodyPr>
          <a:lstStyle>
            <a:lvl1pPr>
              <a:defRPr/>
            </a:lvl1pPr>
          </a:lstStyle>
          <a:p>
            <a:pPr algn="ctr"/>
            <a:fld id="{854A34C9-9A4B-6445-85E1-F779B5E87362}" type="slidenum">
              <a:rPr lang="fr-FR" sz="933" smtClean="0">
                <a:solidFill>
                  <a:schemeClr val="bg1"/>
                </a:solidFill>
                <a:latin typeface="Arial" charset="0"/>
                <a:ea typeface="Arial" charset="0"/>
                <a:cs typeface="Arial" charset="0"/>
              </a:rPr>
              <a:pPr algn="ctr"/>
              <a:t>‹N°›</a:t>
            </a:fld>
            <a:endParaRPr lang="fr-FR" sz="933"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873371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Rectangle 13"/>
          <p:cNvSpPr/>
          <p:nvPr userDrawn="1"/>
        </p:nvSpPr>
        <p:spPr>
          <a:xfrm>
            <a:off x="0" y="5971213"/>
            <a:ext cx="12192000"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 </a:t>
            </a:r>
            <a:endParaRPr lang="en-US" sz="2400" dirty="0">
              <a:solidFill>
                <a:schemeClr val="accent1"/>
              </a:solidFill>
            </a:endParaRPr>
          </a:p>
        </p:txBody>
      </p:sp>
      <p:sp>
        <p:nvSpPr>
          <p:cNvPr id="17" name="Titre 3"/>
          <p:cNvSpPr txBox="1">
            <a:spLocks/>
          </p:cNvSpPr>
          <p:nvPr userDrawn="1"/>
        </p:nvSpPr>
        <p:spPr>
          <a:xfrm>
            <a:off x="843276" y="3757134"/>
            <a:ext cx="7860672" cy="35034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600" dirty="0" smtClean="0">
                <a:solidFill>
                  <a:schemeClr val="bg1"/>
                </a:solidFill>
                <a:latin typeface="Calibri"/>
                <a:cs typeface="Calibri"/>
              </a:rPr>
              <a:t>DE LA RECHERCHE À L’INDUSTRIE</a:t>
            </a:r>
          </a:p>
        </p:txBody>
      </p:sp>
      <p:sp>
        <p:nvSpPr>
          <p:cNvPr id="18" name="ZoneTexte 10"/>
          <p:cNvSpPr txBox="1"/>
          <p:nvPr userDrawn="1"/>
        </p:nvSpPr>
        <p:spPr>
          <a:xfrm>
            <a:off x="834777" y="6158142"/>
            <a:ext cx="7782329" cy="408382"/>
          </a:xfrm>
          <a:prstGeom prst="rect">
            <a:avLst/>
          </a:prstGeom>
          <a:noFill/>
        </p:spPr>
        <p:txBody>
          <a:bodyPr wrap="square" rtlCol="0">
            <a:spAutoFit/>
          </a:bodyPr>
          <a:lstStyle/>
          <a:p>
            <a:pPr algn="l">
              <a:lnSpc>
                <a:spcPct val="140000"/>
              </a:lnSpc>
            </a:pPr>
            <a:r>
              <a:rPr lang="fr-FR" sz="1467" kern="0" dirty="0">
                <a:solidFill>
                  <a:schemeClr val="tx1">
                    <a:lumMod val="85000"/>
                    <a:lumOff val="15000"/>
                  </a:schemeClr>
                </a:solidFill>
                <a:latin typeface="Calibri"/>
                <a:cs typeface="Calibri"/>
              </a:rPr>
              <a:t>Commissariat à </a:t>
            </a:r>
            <a:r>
              <a:rPr lang="fr-FR" sz="1467" kern="0" dirty="0" smtClean="0">
                <a:solidFill>
                  <a:schemeClr val="tx1">
                    <a:lumMod val="85000"/>
                    <a:lumOff val="15000"/>
                  </a:schemeClr>
                </a:solidFill>
                <a:latin typeface="Calibri"/>
                <a:cs typeface="Calibri"/>
              </a:rPr>
              <a:t>l’énergie atomique </a:t>
            </a:r>
            <a:r>
              <a:rPr lang="fr-FR" sz="1467" kern="0" dirty="0">
                <a:solidFill>
                  <a:schemeClr val="tx1">
                    <a:lumMod val="85000"/>
                    <a:lumOff val="15000"/>
                  </a:schemeClr>
                </a:solidFill>
                <a:latin typeface="Calibri"/>
                <a:cs typeface="Calibri"/>
              </a:rPr>
              <a:t>et aux </a:t>
            </a:r>
            <a:r>
              <a:rPr lang="fr-FR" sz="1467" kern="0" dirty="0" smtClean="0">
                <a:solidFill>
                  <a:schemeClr val="tx1">
                    <a:lumMod val="85000"/>
                    <a:lumOff val="15000"/>
                  </a:schemeClr>
                </a:solidFill>
                <a:latin typeface="Calibri"/>
                <a:cs typeface="Calibri"/>
              </a:rPr>
              <a:t>énergies alternatives - </a:t>
            </a:r>
            <a:r>
              <a:rPr lang="fr-FR" sz="1467" kern="0" dirty="0" err="1" smtClean="0">
                <a:solidFill>
                  <a:srgbClr val="A50119"/>
                </a:solidFill>
                <a:latin typeface="Calibri"/>
                <a:cs typeface="Calibri"/>
              </a:rPr>
              <a:t>www.cea.fr</a:t>
            </a:r>
            <a:endParaRPr lang="fr-FR" sz="1467" kern="0" dirty="0" smtClean="0">
              <a:solidFill>
                <a:srgbClr val="A50119"/>
              </a:solidFill>
              <a:latin typeface="Calibri"/>
              <a:cs typeface="Calibri"/>
            </a:endParaRPr>
          </a:p>
        </p:txBody>
      </p:sp>
      <p:sp>
        <p:nvSpPr>
          <p:cNvPr id="9" name="Espace réservé pour une image  10"/>
          <p:cNvSpPr>
            <a:spLocks noGrp="1"/>
          </p:cNvSpPr>
          <p:nvPr>
            <p:ph type="pic" sz="quarter" idx="12"/>
          </p:nvPr>
        </p:nvSpPr>
        <p:spPr>
          <a:xfrm>
            <a:off x="7416129" y="815461"/>
            <a:ext cx="3738033" cy="1323632"/>
          </a:xfrm>
        </p:spPr>
        <p:txBody>
          <a:bodyPr/>
          <a:lstStyle/>
          <a:p>
            <a:r>
              <a:rPr lang="fr-FR" smtClean="0"/>
              <a:t>Cliquez sur l'icône pour ajouter une image</a:t>
            </a:r>
            <a:endParaRPr lang="fr-FR" dirty="0"/>
          </a:p>
        </p:txBody>
      </p:sp>
      <p:pic>
        <p:nvPicPr>
          <p:cNvPr id="2" name="Picture 1" descr="fond16-9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21"/>
            <a:ext cx="12192000" cy="6011333"/>
          </a:xfrm>
          <a:prstGeom prst="rect">
            <a:avLst/>
          </a:prstGeom>
        </p:spPr>
      </p:pic>
      <p:sp>
        <p:nvSpPr>
          <p:cNvPr id="10" name="Titre 1"/>
          <p:cNvSpPr>
            <a:spLocks noGrp="1"/>
          </p:cNvSpPr>
          <p:nvPr>
            <p:ph type="title" hasCustomPrompt="1"/>
          </p:nvPr>
        </p:nvSpPr>
        <p:spPr>
          <a:xfrm>
            <a:off x="3269973" y="2307229"/>
            <a:ext cx="4765976" cy="565146"/>
          </a:xfrm>
          <a:prstGeom prst="rect">
            <a:avLst/>
          </a:prstGeom>
        </p:spPr>
        <p:txBody>
          <a:bodyPr wrap="square">
            <a:spAutoFit/>
          </a:bodyPr>
          <a:lstStyle>
            <a:lvl1pPr marL="0" marR="0" indent="0" algn="l" defTabSz="914377" rtl="0" eaLnBrk="1" fontAlgn="auto" latinLnBrk="0" hangingPunct="1">
              <a:lnSpc>
                <a:spcPct val="100000"/>
              </a:lnSpc>
              <a:spcBef>
                <a:spcPct val="0"/>
              </a:spcBef>
              <a:spcAft>
                <a:spcPts val="0"/>
              </a:spcAft>
              <a:buClrTx/>
              <a:buSzTx/>
              <a:buFontTx/>
              <a:buNone/>
              <a:tabLst/>
              <a:defRPr lang="fr-FR" sz="3200" kern="1200" dirty="0" smtClean="0">
                <a:solidFill>
                  <a:schemeClr val="bg1"/>
                </a:solidFill>
                <a:latin typeface="Calibri"/>
                <a:ea typeface="+mn-ea"/>
                <a:cs typeface="Calibri"/>
              </a:defRPr>
            </a:lvl1pPr>
          </a:lstStyle>
          <a:p>
            <a:r>
              <a:rPr lang="fr-FR" dirty="0" smtClean="0"/>
              <a:t>Merci de votre attention</a:t>
            </a:r>
            <a:endParaRPr lang="fr-FR" dirty="0"/>
          </a:p>
        </p:txBody>
      </p:sp>
      <p:sp>
        <p:nvSpPr>
          <p:cNvPr id="13" name="Espace réservé du texte 18"/>
          <p:cNvSpPr>
            <a:spLocks noGrp="1"/>
          </p:cNvSpPr>
          <p:nvPr>
            <p:ph type="body" sz="quarter" idx="10" hasCustomPrompt="1"/>
          </p:nvPr>
        </p:nvSpPr>
        <p:spPr>
          <a:xfrm>
            <a:off x="991769" y="4403559"/>
            <a:ext cx="6848148" cy="235898"/>
          </a:xfrm>
        </p:spPr>
        <p:txBody>
          <a:bodyPr>
            <a:spAutoFit/>
          </a:bodyPr>
          <a:lstStyle>
            <a:lvl1pPr marL="0" indent="0">
              <a:buFontTx/>
              <a:buNone/>
              <a:defRPr sz="1067" baseline="0">
                <a:solidFill>
                  <a:schemeClr val="tx1">
                    <a:lumMod val="75000"/>
                    <a:lumOff val="25000"/>
                  </a:schemeClr>
                </a:solidFill>
              </a:defRPr>
            </a:lvl1pPr>
          </a:lstStyle>
          <a:p>
            <a:r>
              <a:rPr lang="fr-FR" sz="933" b="1" dirty="0" smtClean="0">
                <a:solidFill>
                  <a:schemeClr val="tx1"/>
                </a:solidFill>
                <a:latin typeface="Calibri"/>
                <a:cs typeface="Calibri"/>
              </a:rPr>
              <a:t>Crédits photos </a:t>
            </a:r>
            <a:r>
              <a:rPr lang="fr-FR" sz="933" dirty="0" smtClean="0">
                <a:solidFill>
                  <a:schemeClr val="tx1"/>
                </a:solidFill>
                <a:latin typeface="Calibri"/>
                <a:cs typeface="Calibri"/>
              </a:rPr>
              <a:t>: XXXXXXXXXXX</a:t>
            </a:r>
            <a:endParaRPr lang="fr-FR" sz="933" dirty="0">
              <a:solidFill>
                <a:schemeClr val="tx1"/>
              </a:solidFill>
              <a:latin typeface="Calibri"/>
              <a:cs typeface="Calibri"/>
            </a:endParaRPr>
          </a:p>
        </p:txBody>
      </p:sp>
      <p:sp>
        <p:nvSpPr>
          <p:cNvPr id="15" name="Espace réservé du texte 20"/>
          <p:cNvSpPr>
            <a:spLocks noGrp="1"/>
          </p:cNvSpPr>
          <p:nvPr>
            <p:ph type="body" sz="quarter" idx="13" hasCustomPrompt="1"/>
          </p:nvPr>
        </p:nvSpPr>
        <p:spPr>
          <a:xfrm>
            <a:off x="3269973" y="3140287"/>
            <a:ext cx="4714240" cy="379656"/>
          </a:xfrm>
        </p:spPr>
        <p:txBody>
          <a:bodyPr>
            <a:spAutoFit/>
          </a:bodyPr>
          <a:lstStyle>
            <a:lvl1pPr marL="0" indent="0">
              <a:buFontTx/>
              <a:buNone/>
              <a:defRPr lang="fr-FR" sz="1867" kern="1200" smtClean="0">
                <a:solidFill>
                  <a:schemeClr val="bg1"/>
                </a:solidFill>
                <a:latin typeface="Calibri"/>
                <a:cs typeface="Calibri"/>
              </a:defRPr>
            </a:lvl1pPr>
          </a:lstStyle>
          <a:p>
            <a:pPr lvl="0"/>
            <a:r>
              <a:rPr lang="fr-FR" sz="1867" kern="1200" dirty="0" smtClean="0">
                <a:solidFill>
                  <a:schemeClr val="bg1"/>
                </a:solidFill>
                <a:latin typeface="Calibri"/>
                <a:ea typeface="+mn-ea"/>
                <a:cs typeface="Calibri"/>
              </a:rPr>
              <a:t>Mise à jour XXXXXX 2019</a:t>
            </a:r>
            <a:endParaRPr lang="fr-FR" dirty="0"/>
          </a:p>
        </p:txBody>
      </p:sp>
      <p:pic>
        <p:nvPicPr>
          <p:cNvPr id="19" name="Picture 9" descr="cea_logo_small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176" y="1861045"/>
            <a:ext cx="1942272" cy="1585387"/>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1701959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4" name="Rectangle 13"/>
          <p:cNvSpPr/>
          <p:nvPr userDrawn="1"/>
        </p:nvSpPr>
        <p:spPr>
          <a:xfrm>
            <a:off x="0" y="5971213"/>
            <a:ext cx="12192000"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 </a:t>
            </a:r>
            <a:endParaRPr lang="en-US" sz="2400" dirty="0">
              <a:solidFill>
                <a:schemeClr val="accent1"/>
              </a:solidFill>
            </a:endParaRPr>
          </a:p>
        </p:txBody>
      </p:sp>
      <p:sp>
        <p:nvSpPr>
          <p:cNvPr id="17" name="Titre 3"/>
          <p:cNvSpPr txBox="1">
            <a:spLocks/>
          </p:cNvSpPr>
          <p:nvPr userDrawn="1"/>
        </p:nvSpPr>
        <p:spPr>
          <a:xfrm>
            <a:off x="843276" y="3757134"/>
            <a:ext cx="7860672" cy="35034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600" dirty="0" smtClean="0">
                <a:solidFill>
                  <a:schemeClr val="bg1"/>
                </a:solidFill>
                <a:latin typeface="Calibri"/>
                <a:cs typeface="Calibri"/>
              </a:rPr>
              <a:t>DE LA RECHERCHE À L’INDUSTRIE</a:t>
            </a:r>
          </a:p>
        </p:txBody>
      </p:sp>
      <p:sp>
        <p:nvSpPr>
          <p:cNvPr id="18" name="ZoneTexte 10"/>
          <p:cNvSpPr txBox="1"/>
          <p:nvPr userDrawn="1"/>
        </p:nvSpPr>
        <p:spPr>
          <a:xfrm>
            <a:off x="834777" y="6158142"/>
            <a:ext cx="7782329" cy="408382"/>
          </a:xfrm>
          <a:prstGeom prst="rect">
            <a:avLst/>
          </a:prstGeom>
          <a:noFill/>
        </p:spPr>
        <p:txBody>
          <a:bodyPr wrap="square" rtlCol="0">
            <a:spAutoFit/>
          </a:bodyPr>
          <a:lstStyle/>
          <a:p>
            <a:pPr algn="l">
              <a:lnSpc>
                <a:spcPct val="140000"/>
              </a:lnSpc>
            </a:pPr>
            <a:r>
              <a:rPr lang="fr-FR" sz="1467" kern="0" dirty="0">
                <a:solidFill>
                  <a:schemeClr val="tx1">
                    <a:lumMod val="85000"/>
                    <a:lumOff val="15000"/>
                  </a:schemeClr>
                </a:solidFill>
                <a:latin typeface="Calibri"/>
                <a:cs typeface="Calibri"/>
              </a:rPr>
              <a:t>Commissariat à </a:t>
            </a:r>
            <a:r>
              <a:rPr lang="fr-FR" sz="1467" kern="0" dirty="0" smtClean="0">
                <a:solidFill>
                  <a:schemeClr val="tx1">
                    <a:lumMod val="85000"/>
                    <a:lumOff val="15000"/>
                  </a:schemeClr>
                </a:solidFill>
                <a:latin typeface="Calibri"/>
                <a:cs typeface="Calibri"/>
              </a:rPr>
              <a:t>l’énergie atomique </a:t>
            </a:r>
            <a:r>
              <a:rPr lang="fr-FR" sz="1467" kern="0" dirty="0">
                <a:solidFill>
                  <a:schemeClr val="tx1">
                    <a:lumMod val="85000"/>
                    <a:lumOff val="15000"/>
                  </a:schemeClr>
                </a:solidFill>
                <a:latin typeface="Calibri"/>
                <a:cs typeface="Calibri"/>
              </a:rPr>
              <a:t>et aux </a:t>
            </a:r>
            <a:r>
              <a:rPr lang="fr-FR" sz="1467" kern="0" dirty="0" smtClean="0">
                <a:solidFill>
                  <a:schemeClr val="tx1">
                    <a:lumMod val="85000"/>
                    <a:lumOff val="15000"/>
                  </a:schemeClr>
                </a:solidFill>
                <a:latin typeface="Calibri"/>
                <a:cs typeface="Calibri"/>
              </a:rPr>
              <a:t>énergies alternatives - </a:t>
            </a:r>
            <a:r>
              <a:rPr lang="fr-FR" sz="1467" kern="0" dirty="0" err="1" smtClean="0">
                <a:solidFill>
                  <a:srgbClr val="A50119"/>
                </a:solidFill>
                <a:latin typeface="Calibri"/>
                <a:cs typeface="Calibri"/>
              </a:rPr>
              <a:t>www.cea.fr</a:t>
            </a:r>
            <a:endParaRPr lang="fr-FR" sz="1467" kern="0" dirty="0" smtClean="0">
              <a:solidFill>
                <a:srgbClr val="A50119"/>
              </a:solidFill>
              <a:latin typeface="Calibri"/>
              <a:cs typeface="Calibri"/>
            </a:endParaRPr>
          </a:p>
        </p:txBody>
      </p:sp>
      <p:pic>
        <p:nvPicPr>
          <p:cNvPr id="21" name="Picture 20" descr="fond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21"/>
            <a:ext cx="12192000" cy="6011333"/>
          </a:xfrm>
          <a:prstGeom prst="rect">
            <a:avLst/>
          </a:prstGeom>
        </p:spPr>
      </p:pic>
      <p:pic>
        <p:nvPicPr>
          <p:cNvPr id="16" name="Picture 9" descr="cea_logo_small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176" y="1861045"/>
            <a:ext cx="1942272" cy="1585387"/>
          </a:xfrm>
          <a:prstGeom prst="rect">
            <a:avLst/>
          </a:prstGeom>
          <a:effectLst>
            <a:outerShdw blurRad="517525" dist="38100" dir="2700000" algn="tl" rotWithShape="0">
              <a:srgbClr val="000000">
                <a:alpha val="33000"/>
              </a:srgbClr>
            </a:outerShdw>
          </a:effectLst>
        </p:spPr>
      </p:pic>
      <p:sp>
        <p:nvSpPr>
          <p:cNvPr id="11" name="Titre 3"/>
          <p:cNvSpPr txBox="1">
            <a:spLocks/>
          </p:cNvSpPr>
          <p:nvPr userDrawn="1"/>
        </p:nvSpPr>
        <p:spPr>
          <a:xfrm>
            <a:off x="843276" y="3757134"/>
            <a:ext cx="7860672" cy="35034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600" dirty="0" smtClean="0">
                <a:solidFill>
                  <a:schemeClr val="bg1"/>
                </a:solidFill>
                <a:latin typeface="Calibri"/>
                <a:cs typeface="Calibri"/>
              </a:rPr>
              <a:t>DE LA RECHERCHE À L’INDUSTRIE</a:t>
            </a:r>
          </a:p>
        </p:txBody>
      </p:sp>
      <p:sp>
        <p:nvSpPr>
          <p:cNvPr id="12" name="Espace réservé du texte 12"/>
          <p:cNvSpPr>
            <a:spLocks noGrp="1"/>
          </p:cNvSpPr>
          <p:nvPr>
            <p:ph type="body" sz="quarter" idx="10" hasCustomPrompt="1"/>
          </p:nvPr>
        </p:nvSpPr>
        <p:spPr>
          <a:xfrm>
            <a:off x="843277" y="4461087"/>
            <a:ext cx="6572852" cy="584775"/>
          </a:xfrm>
        </p:spPr>
        <p:txBody>
          <a:bodyPr wrap="square">
            <a:spAutoFit/>
          </a:bodyPr>
          <a:lstStyle>
            <a:lvl1pPr marL="0" indent="0">
              <a:buFontTx/>
              <a:buNone/>
              <a:defRPr sz="3200" b="1">
                <a:solidFill>
                  <a:schemeClr val="bg1"/>
                </a:solidFill>
              </a:defRPr>
            </a:lvl1pPr>
          </a:lstStyle>
          <a:p>
            <a:pPr lvl="0"/>
            <a:r>
              <a:rPr lang="fr-FR" dirty="0" smtClean="0"/>
              <a:t>Annexes</a:t>
            </a:r>
            <a:endParaRPr lang="fr-FR" dirty="0"/>
          </a:p>
        </p:txBody>
      </p:sp>
      <p:sp>
        <p:nvSpPr>
          <p:cNvPr id="13" name="Espace réservé du texte 12"/>
          <p:cNvSpPr>
            <a:spLocks noGrp="1"/>
          </p:cNvSpPr>
          <p:nvPr>
            <p:ph type="body" sz="quarter" idx="11" hasCustomPrompt="1"/>
          </p:nvPr>
        </p:nvSpPr>
        <p:spPr>
          <a:xfrm>
            <a:off x="843277" y="5122099"/>
            <a:ext cx="2942009" cy="276999"/>
          </a:xfrm>
        </p:spPr>
        <p:txBody>
          <a:bodyPr wrap="square">
            <a:spAutoFit/>
          </a:bodyPr>
          <a:lstStyle>
            <a:lvl1pPr marL="0" indent="0">
              <a:buFontTx/>
              <a:buNone/>
              <a:defRPr sz="1200" b="0">
                <a:solidFill>
                  <a:schemeClr val="bg1"/>
                </a:solidFill>
              </a:defRPr>
            </a:lvl1pPr>
          </a:lstStyle>
          <a:p>
            <a:pPr lvl="0"/>
            <a:r>
              <a:rPr lang="fr-FR" dirty="0" smtClean="0"/>
              <a:t>LUNDI 18 MARS 2019</a:t>
            </a:r>
            <a:endParaRPr lang="fr-FR" dirty="0"/>
          </a:p>
        </p:txBody>
      </p:sp>
    </p:spTree>
    <p:extLst>
      <p:ext uri="{BB962C8B-B14F-4D97-AF65-F5344CB8AC3E}">
        <p14:creationId xmlns:p14="http://schemas.microsoft.com/office/powerpoint/2010/main" val="702475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yout personalizzato">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30A525-12EC-40BB-B7B7-DEFEAB7648D8}"/>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piè di pagina 2">
            <a:extLst>
              <a:ext uri="{FF2B5EF4-FFF2-40B4-BE49-F238E27FC236}">
                <a16:creationId xmlns:a16="http://schemas.microsoft.com/office/drawing/2014/main" id="{BC97411F-6EF0-4851-AAB4-3CE017461182}"/>
              </a:ext>
            </a:extLst>
          </p:cNvPr>
          <p:cNvSpPr>
            <a:spLocks noGrp="1"/>
          </p:cNvSpPr>
          <p:nvPr>
            <p:ph type="ftr" sz="quarter" idx="10"/>
          </p:nvPr>
        </p:nvSpPr>
        <p:spPr>
          <a:xfrm>
            <a:off x="4038600" y="6356350"/>
            <a:ext cx="4114800" cy="365125"/>
          </a:xfrm>
          <a:prstGeom prst="rect">
            <a:avLst/>
          </a:prstGeom>
        </p:spPr>
        <p:txBody>
          <a:bodyPr/>
          <a:lstStyle/>
          <a:p>
            <a:endParaRPr lang="en-US" dirty="0"/>
          </a:p>
        </p:txBody>
      </p:sp>
      <p:sp>
        <p:nvSpPr>
          <p:cNvPr id="4" name="Segnaposto numero diapositiva 3">
            <a:extLst>
              <a:ext uri="{FF2B5EF4-FFF2-40B4-BE49-F238E27FC236}">
                <a16:creationId xmlns:a16="http://schemas.microsoft.com/office/drawing/2014/main" id="{8A6CC133-869C-4A5D-A228-AF6529D2311D}"/>
              </a:ext>
            </a:extLst>
          </p:cNvPr>
          <p:cNvSpPr>
            <a:spLocks noGrp="1"/>
          </p:cNvSpPr>
          <p:nvPr>
            <p:ph type="sldNum" sz="quarter" idx="11"/>
          </p:nvPr>
        </p:nvSpPr>
        <p:spPr/>
        <p:txBody>
          <a:bodyPr/>
          <a:lstStyle/>
          <a:p>
            <a:fld id="{3FFB2360-3F70-4485-A180-A0C3C00DD5ED}" type="slidenum">
              <a:rPr lang="en-US" smtClean="0"/>
              <a:pPr/>
              <a:t>‹N°›</a:t>
            </a:fld>
            <a:endParaRPr lang="en-US" dirty="0"/>
          </a:p>
        </p:txBody>
      </p:sp>
    </p:spTree>
    <p:extLst>
      <p:ext uri="{BB962C8B-B14F-4D97-AF65-F5344CB8AC3E}">
        <p14:creationId xmlns:p14="http://schemas.microsoft.com/office/powerpoint/2010/main" val="60235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EC849E-F863-488E-80E8-0B36354486D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FA72E381-AC28-4CF2-96E7-41978E395D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6" name="Segnaposto numero diapositiva 5">
            <a:extLst>
              <a:ext uri="{FF2B5EF4-FFF2-40B4-BE49-F238E27FC236}">
                <a16:creationId xmlns:a16="http://schemas.microsoft.com/office/drawing/2014/main" id="{7DE306DA-D7FB-4E6A-9C89-6769C8EEA429}"/>
              </a:ext>
            </a:extLst>
          </p:cNvPr>
          <p:cNvSpPr>
            <a:spLocks noGrp="1"/>
          </p:cNvSpPr>
          <p:nvPr>
            <p:ph type="sldNum" sz="quarter" idx="12"/>
          </p:nvPr>
        </p:nvSpPr>
        <p:spPr>
          <a:xfrm>
            <a:off x="9448800" y="6492875"/>
            <a:ext cx="2743200" cy="365125"/>
          </a:xfrm>
        </p:spPr>
        <p:txBody>
          <a:bodyPr/>
          <a:lstStyle>
            <a:lvl1pPr>
              <a:defRPr sz="1600"/>
            </a:lvl1pPr>
          </a:lstStyle>
          <a:p>
            <a:fld id="{3FFB2360-3F70-4485-A180-A0C3C00DD5ED}" type="slidenum">
              <a:rPr lang="en-US" smtClean="0"/>
              <a:pPr/>
              <a:t>‹N°›</a:t>
            </a:fld>
            <a:endParaRPr lang="en-US" dirty="0"/>
          </a:p>
        </p:txBody>
      </p:sp>
    </p:spTree>
    <p:extLst>
      <p:ext uri="{BB962C8B-B14F-4D97-AF65-F5344CB8AC3E}">
        <p14:creationId xmlns:p14="http://schemas.microsoft.com/office/powerpoint/2010/main" val="223998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98AECD-6158-4251-AACE-6758DF940192}"/>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346CB53B-00CE-4F5F-BCF1-FCB3BDCD83C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24743F70-5FA8-4D5D-882C-103A6196E487}"/>
              </a:ext>
            </a:extLst>
          </p:cNvPr>
          <p:cNvSpPr>
            <a:spLocks noGrp="1"/>
          </p:cNvSpPr>
          <p:nvPr>
            <p:ph type="dt" sz="half" idx="10"/>
          </p:nvPr>
        </p:nvSpPr>
        <p:spPr>
          <a:xfrm>
            <a:off x="838200" y="6356350"/>
            <a:ext cx="2743200" cy="365125"/>
          </a:xfrm>
          <a:prstGeom prst="rect">
            <a:avLst/>
          </a:prstGeom>
        </p:spPr>
        <p:txBody>
          <a:bodyPr/>
          <a:lstStyle/>
          <a:p>
            <a:fld id="{A586B7AE-5FD6-44A1-8312-BDCEA6A95AA5}" type="datetime1">
              <a:rPr lang="en-US" smtClean="0"/>
              <a:t>2/7/2023</a:t>
            </a:fld>
            <a:endParaRPr lang="en-US"/>
          </a:p>
        </p:txBody>
      </p:sp>
      <p:sp>
        <p:nvSpPr>
          <p:cNvPr id="5" name="Segnaposto piè di pagina 4">
            <a:extLst>
              <a:ext uri="{FF2B5EF4-FFF2-40B4-BE49-F238E27FC236}">
                <a16:creationId xmlns:a16="http://schemas.microsoft.com/office/drawing/2014/main" id="{0A12E5CE-1C52-4CF4-BD6C-3A6DDED4C61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egnaposto numero diapositiva 5">
            <a:extLst>
              <a:ext uri="{FF2B5EF4-FFF2-40B4-BE49-F238E27FC236}">
                <a16:creationId xmlns:a16="http://schemas.microsoft.com/office/drawing/2014/main" id="{DDDDFF97-8DD3-4A03-A56B-6EC5FDE1B576}"/>
              </a:ext>
            </a:extLst>
          </p:cNvPr>
          <p:cNvSpPr>
            <a:spLocks noGrp="1"/>
          </p:cNvSpPr>
          <p:nvPr>
            <p:ph type="sldNum" sz="quarter" idx="12"/>
          </p:nvPr>
        </p:nvSpPr>
        <p:spPr/>
        <p:txBody>
          <a:bodyPr/>
          <a:lstStyle/>
          <a:p>
            <a:fld id="{3FFB2360-3F70-4485-A180-A0C3C00DD5ED}" type="slidenum">
              <a:rPr lang="en-US" smtClean="0"/>
              <a:t>‹N°›</a:t>
            </a:fld>
            <a:endParaRPr lang="en-US"/>
          </a:p>
        </p:txBody>
      </p:sp>
    </p:spTree>
    <p:extLst>
      <p:ext uri="{BB962C8B-B14F-4D97-AF65-F5344CB8AC3E}">
        <p14:creationId xmlns:p14="http://schemas.microsoft.com/office/powerpoint/2010/main" val="2142433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92D03B-4B26-4D2D-8798-2EC00CC8AEB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23B89170-B86E-496A-BFA9-411F646B74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B8F46B2-2988-473E-83F5-F05AB0BDC88C}"/>
              </a:ext>
            </a:extLst>
          </p:cNvPr>
          <p:cNvSpPr>
            <a:spLocks noGrp="1"/>
          </p:cNvSpPr>
          <p:nvPr>
            <p:ph type="dt" sz="half" idx="10"/>
          </p:nvPr>
        </p:nvSpPr>
        <p:spPr>
          <a:xfrm>
            <a:off x="838200" y="6356350"/>
            <a:ext cx="2743200" cy="365125"/>
          </a:xfrm>
          <a:prstGeom prst="rect">
            <a:avLst/>
          </a:prstGeom>
        </p:spPr>
        <p:txBody>
          <a:bodyPr/>
          <a:lstStyle/>
          <a:p>
            <a:fld id="{D4561596-5B50-45F2-B126-1678BF03795D}" type="datetime1">
              <a:rPr lang="en-US" smtClean="0"/>
              <a:t>2/7/2023</a:t>
            </a:fld>
            <a:endParaRPr lang="en-US"/>
          </a:p>
        </p:txBody>
      </p:sp>
      <p:sp>
        <p:nvSpPr>
          <p:cNvPr id="5" name="Segnaposto piè di pagina 4">
            <a:extLst>
              <a:ext uri="{FF2B5EF4-FFF2-40B4-BE49-F238E27FC236}">
                <a16:creationId xmlns:a16="http://schemas.microsoft.com/office/drawing/2014/main" id="{DAE1E7EC-A8D6-452C-AB80-783189CA2A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egnaposto numero diapositiva 5">
            <a:extLst>
              <a:ext uri="{FF2B5EF4-FFF2-40B4-BE49-F238E27FC236}">
                <a16:creationId xmlns:a16="http://schemas.microsoft.com/office/drawing/2014/main" id="{5F1B9E60-4A49-4253-8D49-5416474ECC2B}"/>
              </a:ext>
            </a:extLst>
          </p:cNvPr>
          <p:cNvSpPr>
            <a:spLocks noGrp="1"/>
          </p:cNvSpPr>
          <p:nvPr>
            <p:ph type="sldNum" sz="quarter" idx="12"/>
          </p:nvPr>
        </p:nvSpPr>
        <p:spPr/>
        <p:txBody>
          <a:bodyPr/>
          <a:lstStyle/>
          <a:p>
            <a:fld id="{3FFB2360-3F70-4485-A180-A0C3C00DD5ED}" type="slidenum">
              <a:rPr lang="en-US" smtClean="0"/>
              <a:t>‹N°›</a:t>
            </a:fld>
            <a:endParaRPr lang="en-US"/>
          </a:p>
        </p:txBody>
      </p:sp>
    </p:spTree>
    <p:extLst>
      <p:ext uri="{BB962C8B-B14F-4D97-AF65-F5344CB8AC3E}">
        <p14:creationId xmlns:p14="http://schemas.microsoft.com/office/powerpoint/2010/main" val="1602373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D27608-1B2A-4B5C-994E-7B33BA2BE27D}"/>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E076C62E-B32B-4635-B6A2-6EEE49AFF85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A28BF909-CBD0-4F69-ABC0-D7F04CD7575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254CEDD5-70CC-4B72-A44A-D81B3CD440CF}"/>
              </a:ext>
            </a:extLst>
          </p:cNvPr>
          <p:cNvSpPr>
            <a:spLocks noGrp="1"/>
          </p:cNvSpPr>
          <p:nvPr>
            <p:ph type="dt" sz="half" idx="10"/>
          </p:nvPr>
        </p:nvSpPr>
        <p:spPr>
          <a:xfrm>
            <a:off x="838200" y="6356350"/>
            <a:ext cx="2743200" cy="365125"/>
          </a:xfrm>
          <a:prstGeom prst="rect">
            <a:avLst/>
          </a:prstGeom>
        </p:spPr>
        <p:txBody>
          <a:bodyPr/>
          <a:lstStyle/>
          <a:p>
            <a:fld id="{AC87BAC7-90F7-492C-96B1-79969B7861DB}" type="datetime1">
              <a:rPr lang="en-US" smtClean="0"/>
              <a:t>2/7/2023</a:t>
            </a:fld>
            <a:endParaRPr lang="en-US"/>
          </a:p>
        </p:txBody>
      </p:sp>
      <p:sp>
        <p:nvSpPr>
          <p:cNvPr id="6" name="Segnaposto piè di pagina 5">
            <a:extLst>
              <a:ext uri="{FF2B5EF4-FFF2-40B4-BE49-F238E27FC236}">
                <a16:creationId xmlns:a16="http://schemas.microsoft.com/office/drawing/2014/main" id="{4781A6CA-C4F9-4200-B802-AF8A361A7A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egnaposto numero diapositiva 6">
            <a:extLst>
              <a:ext uri="{FF2B5EF4-FFF2-40B4-BE49-F238E27FC236}">
                <a16:creationId xmlns:a16="http://schemas.microsoft.com/office/drawing/2014/main" id="{2862EFBD-E50F-4D43-B04B-5CE70F206F5B}"/>
              </a:ext>
            </a:extLst>
          </p:cNvPr>
          <p:cNvSpPr>
            <a:spLocks noGrp="1"/>
          </p:cNvSpPr>
          <p:nvPr>
            <p:ph type="sldNum" sz="quarter" idx="12"/>
          </p:nvPr>
        </p:nvSpPr>
        <p:spPr/>
        <p:txBody>
          <a:bodyPr/>
          <a:lstStyle/>
          <a:p>
            <a:fld id="{3FFB2360-3F70-4485-A180-A0C3C00DD5ED}" type="slidenum">
              <a:rPr lang="en-US" smtClean="0"/>
              <a:t>‹N°›</a:t>
            </a:fld>
            <a:endParaRPr lang="en-US"/>
          </a:p>
        </p:txBody>
      </p:sp>
    </p:spTree>
    <p:extLst>
      <p:ext uri="{BB962C8B-B14F-4D97-AF65-F5344CB8AC3E}">
        <p14:creationId xmlns:p14="http://schemas.microsoft.com/office/powerpoint/2010/main" val="219533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3DD8B90-03EF-476B-B537-49FFB2571D88}" type="datetimeFigureOut">
              <a:rPr lang="fr-FR" smtClean="0"/>
              <a:t>06/02/2023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10BDE6-28DC-4230-8F8C-2944B575ABCD}" type="slidenum">
              <a:rPr lang="fr-FR" smtClean="0"/>
              <a:t>‹N°›</a:t>
            </a:fld>
            <a:endParaRPr lang="fr-FR"/>
          </a:p>
        </p:txBody>
      </p:sp>
    </p:spTree>
    <p:extLst>
      <p:ext uri="{BB962C8B-B14F-4D97-AF65-F5344CB8AC3E}">
        <p14:creationId xmlns:p14="http://schemas.microsoft.com/office/powerpoint/2010/main" val="876570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5A71DF-35F7-443A-9643-7F8EA3BA343D}"/>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2D2B8137-C9DE-4ED7-AFF9-A421F580E7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8F23A73-E25E-4151-A8B6-B28E86C2188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92489837-7EE7-48BC-AF29-321A49FF1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113AC33-C78E-4942-8C14-411004AC7EC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4E988337-DF93-4048-A1B4-E37E46CE2B77}"/>
              </a:ext>
            </a:extLst>
          </p:cNvPr>
          <p:cNvSpPr>
            <a:spLocks noGrp="1"/>
          </p:cNvSpPr>
          <p:nvPr>
            <p:ph type="dt" sz="half" idx="10"/>
          </p:nvPr>
        </p:nvSpPr>
        <p:spPr>
          <a:xfrm>
            <a:off x="838200" y="6356350"/>
            <a:ext cx="2743200" cy="365125"/>
          </a:xfrm>
          <a:prstGeom prst="rect">
            <a:avLst/>
          </a:prstGeom>
        </p:spPr>
        <p:txBody>
          <a:bodyPr/>
          <a:lstStyle/>
          <a:p>
            <a:fld id="{36A1E6FB-F5E9-4DAF-AB53-76E8A4C35D63}" type="datetime1">
              <a:rPr lang="en-US" smtClean="0"/>
              <a:t>2/7/2023</a:t>
            </a:fld>
            <a:endParaRPr lang="en-US"/>
          </a:p>
        </p:txBody>
      </p:sp>
      <p:sp>
        <p:nvSpPr>
          <p:cNvPr id="8" name="Segnaposto piè di pagina 7">
            <a:extLst>
              <a:ext uri="{FF2B5EF4-FFF2-40B4-BE49-F238E27FC236}">
                <a16:creationId xmlns:a16="http://schemas.microsoft.com/office/drawing/2014/main" id="{64C3152C-A0B8-4B06-825F-3C08AB0DBA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egnaposto numero diapositiva 8">
            <a:extLst>
              <a:ext uri="{FF2B5EF4-FFF2-40B4-BE49-F238E27FC236}">
                <a16:creationId xmlns:a16="http://schemas.microsoft.com/office/drawing/2014/main" id="{73B1AE6B-7170-4B6D-8C17-13B644F8AD99}"/>
              </a:ext>
            </a:extLst>
          </p:cNvPr>
          <p:cNvSpPr>
            <a:spLocks noGrp="1"/>
          </p:cNvSpPr>
          <p:nvPr>
            <p:ph type="sldNum" sz="quarter" idx="12"/>
          </p:nvPr>
        </p:nvSpPr>
        <p:spPr/>
        <p:txBody>
          <a:bodyPr/>
          <a:lstStyle/>
          <a:p>
            <a:fld id="{3FFB2360-3F70-4485-A180-A0C3C00DD5ED}" type="slidenum">
              <a:rPr lang="en-US" smtClean="0"/>
              <a:t>‹N°›</a:t>
            </a:fld>
            <a:endParaRPr lang="en-US"/>
          </a:p>
        </p:txBody>
      </p:sp>
    </p:spTree>
    <p:extLst>
      <p:ext uri="{BB962C8B-B14F-4D97-AF65-F5344CB8AC3E}">
        <p14:creationId xmlns:p14="http://schemas.microsoft.com/office/powerpoint/2010/main" val="1682416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568F86-7F81-4E68-9A23-2123D2364E37}"/>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53ECE5D0-E1EE-4244-B2F5-E5792CE2EAD2}"/>
              </a:ext>
            </a:extLst>
          </p:cNvPr>
          <p:cNvSpPr>
            <a:spLocks noGrp="1"/>
          </p:cNvSpPr>
          <p:nvPr>
            <p:ph type="dt" sz="half" idx="10"/>
          </p:nvPr>
        </p:nvSpPr>
        <p:spPr>
          <a:xfrm>
            <a:off x="838200" y="6356350"/>
            <a:ext cx="2743200" cy="365125"/>
          </a:xfrm>
          <a:prstGeom prst="rect">
            <a:avLst/>
          </a:prstGeom>
        </p:spPr>
        <p:txBody>
          <a:bodyPr/>
          <a:lstStyle/>
          <a:p>
            <a:fld id="{FA9A9D5C-DA56-4F7B-8D35-25696E5FAE19}" type="datetime1">
              <a:rPr lang="en-US" smtClean="0"/>
              <a:t>2/7/2023</a:t>
            </a:fld>
            <a:endParaRPr lang="en-US"/>
          </a:p>
        </p:txBody>
      </p:sp>
      <p:sp>
        <p:nvSpPr>
          <p:cNvPr id="4" name="Segnaposto piè di pagina 3">
            <a:extLst>
              <a:ext uri="{FF2B5EF4-FFF2-40B4-BE49-F238E27FC236}">
                <a16:creationId xmlns:a16="http://schemas.microsoft.com/office/drawing/2014/main" id="{5691C53E-6E67-4CF1-A73A-A44C913F35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egnaposto numero diapositiva 4">
            <a:extLst>
              <a:ext uri="{FF2B5EF4-FFF2-40B4-BE49-F238E27FC236}">
                <a16:creationId xmlns:a16="http://schemas.microsoft.com/office/drawing/2014/main" id="{FDEB34E4-1BAF-453C-86BA-1383BE9873CF}"/>
              </a:ext>
            </a:extLst>
          </p:cNvPr>
          <p:cNvSpPr>
            <a:spLocks noGrp="1"/>
          </p:cNvSpPr>
          <p:nvPr>
            <p:ph type="sldNum" sz="quarter" idx="12"/>
          </p:nvPr>
        </p:nvSpPr>
        <p:spPr/>
        <p:txBody>
          <a:bodyPr/>
          <a:lstStyle/>
          <a:p>
            <a:fld id="{3FFB2360-3F70-4485-A180-A0C3C00DD5ED}" type="slidenum">
              <a:rPr lang="en-US" smtClean="0"/>
              <a:t>‹N°›</a:t>
            </a:fld>
            <a:endParaRPr lang="en-US"/>
          </a:p>
        </p:txBody>
      </p:sp>
    </p:spTree>
    <p:extLst>
      <p:ext uri="{BB962C8B-B14F-4D97-AF65-F5344CB8AC3E}">
        <p14:creationId xmlns:p14="http://schemas.microsoft.com/office/powerpoint/2010/main" val="2273348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226D379-A16A-457A-8270-95B176DBF734}"/>
              </a:ext>
            </a:extLst>
          </p:cNvPr>
          <p:cNvSpPr>
            <a:spLocks noGrp="1"/>
          </p:cNvSpPr>
          <p:nvPr>
            <p:ph type="dt" sz="half" idx="10"/>
          </p:nvPr>
        </p:nvSpPr>
        <p:spPr>
          <a:xfrm>
            <a:off x="838200" y="6356350"/>
            <a:ext cx="2743200" cy="365125"/>
          </a:xfrm>
          <a:prstGeom prst="rect">
            <a:avLst/>
          </a:prstGeom>
        </p:spPr>
        <p:txBody>
          <a:bodyPr/>
          <a:lstStyle/>
          <a:p>
            <a:fld id="{824279C2-BFBD-4C22-893A-7EACEA430A16}" type="datetime1">
              <a:rPr lang="en-US" smtClean="0"/>
              <a:t>2/7/2023</a:t>
            </a:fld>
            <a:endParaRPr lang="en-US"/>
          </a:p>
        </p:txBody>
      </p:sp>
      <p:sp>
        <p:nvSpPr>
          <p:cNvPr id="3" name="Segnaposto piè di pagina 2">
            <a:extLst>
              <a:ext uri="{FF2B5EF4-FFF2-40B4-BE49-F238E27FC236}">
                <a16:creationId xmlns:a16="http://schemas.microsoft.com/office/drawing/2014/main" id="{C76F153D-5A43-4EF1-B63A-F894FE9CC1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egnaposto numero diapositiva 3">
            <a:extLst>
              <a:ext uri="{FF2B5EF4-FFF2-40B4-BE49-F238E27FC236}">
                <a16:creationId xmlns:a16="http://schemas.microsoft.com/office/drawing/2014/main" id="{F245D965-8667-490B-A746-47300148BEC9}"/>
              </a:ext>
            </a:extLst>
          </p:cNvPr>
          <p:cNvSpPr>
            <a:spLocks noGrp="1"/>
          </p:cNvSpPr>
          <p:nvPr>
            <p:ph type="sldNum" sz="quarter" idx="12"/>
          </p:nvPr>
        </p:nvSpPr>
        <p:spPr/>
        <p:txBody>
          <a:bodyPr/>
          <a:lstStyle/>
          <a:p>
            <a:fld id="{3FFB2360-3F70-4485-A180-A0C3C00DD5ED}" type="slidenum">
              <a:rPr lang="en-US" smtClean="0"/>
              <a:t>‹N°›</a:t>
            </a:fld>
            <a:endParaRPr lang="en-US"/>
          </a:p>
        </p:txBody>
      </p:sp>
    </p:spTree>
    <p:extLst>
      <p:ext uri="{BB962C8B-B14F-4D97-AF65-F5344CB8AC3E}">
        <p14:creationId xmlns:p14="http://schemas.microsoft.com/office/powerpoint/2010/main" val="2092407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48B5A5-78A0-4914-8171-42DF31CC92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BD44FA11-EE78-456F-959F-C5C67EFD32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1E651E4F-0C87-4F30-936E-221A8B0CF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5ABD058-3896-42A6-9E86-02DEACC2C782}"/>
              </a:ext>
            </a:extLst>
          </p:cNvPr>
          <p:cNvSpPr>
            <a:spLocks noGrp="1"/>
          </p:cNvSpPr>
          <p:nvPr>
            <p:ph type="dt" sz="half" idx="10"/>
          </p:nvPr>
        </p:nvSpPr>
        <p:spPr>
          <a:xfrm>
            <a:off x="838200" y="6356350"/>
            <a:ext cx="2743200" cy="365125"/>
          </a:xfrm>
          <a:prstGeom prst="rect">
            <a:avLst/>
          </a:prstGeom>
        </p:spPr>
        <p:txBody>
          <a:bodyPr/>
          <a:lstStyle/>
          <a:p>
            <a:fld id="{4B72692E-5A14-4BC3-8A83-85730C725683}" type="datetime1">
              <a:rPr lang="en-US" smtClean="0"/>
              <a:t>2/7/2023</a:t>
            </a:fld>
            <a:endParaRPr lang="en-US"/>
          </a:p>
        </p:txBody>
      </p:sp>
      <p:sp>
        <p:nvSpPr>
          <p:cNvPr id="6" name="Segnaposto piè di pagina 5">
            <a:extLst>
              <a:ext uri="{FF2B5EF4-FFF2-40B4-BE49-F238E27FC236}">
                <a16:creationId xmlns:a16="http://schemas.microsoft.com/office/drawing/2014/main" id="{879A714B-51EC-4806-B095-966887A4CE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egnaposto numero diapositiva 6">
            <a:extLst>
              <a:ext uri="{FF2B5EF4-FFF2-40B4-BE49-F238E27FC236}">
                <a16:creationId xmlns:a16="http://schemas.microsoft.com/office/drawing/2014/main" id="{74E00B3B-1529-4924-BD3D-0C3CCE2A7545}"/>
              </a:ext>
            </a:extLst>
          </p:cNvPr>
          <p:cNvSpPr>
            <a:spLocks noGrp="1"/>
          </p:cNvSpPr>
          <p:nvPr>
            <p:ph type="sldNum" sz="quarter" idx="12"/>
          </p:nvPr>
        </p:nvSpPr>
        <p:spPr/>
        <p:txBody>
          <a:bodyPr/>
          <a:lstStyle/>
          <a:p>
            <a:fld id="{3FFB2360-3F70-4485-A180-A0C3C00DD5ED}" type="slidenum">
              <a:rPr lang="en-US" smtClean="0"/>
              <a:t>‹N°›</a:t>
            </a:fld>
            <a:endParaRPr lang="en-US"/>
          </a:p>
        </p:txBody>
      </p:sp>
    </p:spTree>
    <p:extLst>
      <p:ext uri="{BB962C8B-B14F-4D97-AF65-F5344CB8AC3E}">
        <p14:creationId xmlns:p14="http://schemas.microsoft.com/office/powerpoint/2010/main" val="41499393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A9F086-FF95-4D5B-9DA3-04CBF8BA500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223B3810-4CC4-4264-9671-9F25537A8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33D859EA-0565-4213-AB9B-E70133D21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EE9BF1D-ED00-41C6-B53C-963BAA8513A0}"/>
              </a:ext>
            </a:extLst>
          </p:cNvPr>
          <p:cNvSpPr>
            <a:spLocks noGrp="1"/>
          </p:cNvSpPr>
          <p:nvPr>
            <p:ph type="dt" sz="half" idx="10"/>
          </p:nvPr>
        </p:nvSpPr>
        <p:spPr>
          <a:xfrm>
            <a:off x="838200" y="6356350"/>
            <a:ext cx="2743200" cy="365125"/>
          </a:xfrm>
          <a:prstGeom prst="rect">
            <a:avLst/>
          </a:prstGeom>
        </p:spPr>
        <p:txBody>
          <a:bodyPr/>
          <a:lstStyle/>
          <a:p>
            <a:fld id="{999F0AE2-9D1E-4B0B-84DA-0BEAA5C7CF7D}" type="datetime1">
              <a:rPr lang="en-US" smtClean="0"/>
              <a:t>2/7/2023</a:t>
            </a:fld>
            <a:endParaRPr lang="en-US"/>
          </a:p>
        </p:txBody>
      </p:sp>
      <p:sp>
        <p:nvSpPr>
          <p:cNvPr id="6" name="Segnaposto piè di pagina 5">
            <a:extLst>
              <a:ext uri="{FF2B5EF4-FFF2-40B4-BE49-F238E27FC236}">
                <a16:creationId xmlns:a16="http://schemas.microsoft.com/office/drawing/2014/main" id="{BAECA966-EB17-4F8C-BCF7-C98A8D2BDD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egnaposto numero diapositiva 6">
            <a:extLst>
              <a:ext uri="{FF2B5EF4-FFF2-40B4-BE49-F238E27FC236}">
                <a16:creationId xmlns:a16="http://schemas.microsoft.com/office/drawing/2014/main" id="{8E1053EE-0608-4866-BCFC-125EFE163E0F}"/>
              </a:ext>
            </a:extLst>
          </p:cNvPr>
          <p:cNvSpPr>
            <a:spLocks noGrp="1"/>
          </p:cNvSpPr>
          <p:nvPr>
            <p:ph type="sldNum" sz="quarter" idx="12"/>
          </p:nvPr>
        </p:nvSpPr>
        <p:spPr/>
        <p:txBody>
          <a:bodyPr/>
          <a:lstStyle/>
          <a:p>
            <a:fld id="{3FFB2360-3F70-4485-A180-A0C3C00DD5ED}" type="slidenum">
              <a:rPr lang="en-US" smtClean="0"/>
              <a:t>‹N°›</a:t>
            </a:fld>
            <a:endParaRPr lang="en-US"/>
          </a:p>
        </p:txBody>
      </p:sp>
    </p:spTree>
    <p:extLst>
      <p:ext uri="{BB962C8B-B14F-4D97-AF65-F5344CB8AC3E}">
        <p14:creationId xmlns:p14="http://schemas.microsoft.com/office/powerpoint/2010/main" val="22641154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1C5F8D-A940-4825-ACEC-15D3944B624C}"/>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6BCA8711-23E0-47A4-814D-EAA45AA392E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0BF5F330-28A9-4851-B33A-FE8F63BDC9BC}"/>
              </a:ext>
            </a:extLst>
          </p:cNvPr>
          <p:cNvSpPr>
            <a:spLocks noGrp="1"/>
          </p:cNvSpPr>
          <p:nvPr>
            <p:ph type="dt" sz="half" idx="10"/>
          </p:nvPr>
        </p:nvSpPr>
        <p:spPr>
          <a:xfrm>
            <a:off x="838200" y="6356350"/>
            <a:ext cx="2743200" cy="365125"/>
          </a:xfrm>
          <a:prstGeom prst="rect">
            <a:avLst/>
          </a:prstGeom>
        </p:spPr>
        <p:txBody>
          <a:bodyPr/>
          <a:lstStyle/>
          <a:p>
            <a:fld id="{A8ED5867-D8BF-4DF3-8A9D-1BAF5B1EE50C}" type="datetime1">
              <a:rPr lang="en-US" smtClean="0"/>
              <a:t>2/7/2023</a:t>
            </a:fld>
            <a:endParaRPr lang="en-US"/>
          </a:p>
        </p:txBody>
      </p:sp>
      <p:sp>
        <p:nvSpPr>
          <p:cNvPr id="5" name="Segnaposto piè di pagina 4">
            <a:extLst>
              <a:ext uri="{FF2B5EF4-FFF2-40B4-BE49-F238E27FC236}">
                <a16:creationId xmlns:a16="http://schemas.microsoft.com/office/drawing/2014/main" id="{BD02B2B7-4890-48D1-B8E6-826C79E82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egnaposto numero diapositiva 5">
            <a:extLst>
              <a:ext uri="{FF2B5EF4-FFF2-40B4-BE49-F238E27FC236}">
                <a16:creationId xmlns:a16="http://schemas.microsoft.com/office/drawing/2014/main" id="{BBA4EADB-AA25-45D6-8518-F3E5DCA1F9F3}"/>
              </a:ext>
            </a:extLst>
          </p:cNvPr>
          <p:cNvSpPr>
            <a:spLocks noGrp="1"/>
          </p:cNvSpPr>
          <p:nvPr>
            <p:ph type="sldNum" sz="quarter" idx="12"/>
          </p:nvPr>
        </p:nvSpPr>
        <p:spPr/>
        <p:txBody>
          <a:bodyPr/>
          <a:lstStyle/>
          <a:p>
            <a:fld id="{3FFB2360-3F70-4485-A180-A0C3C00DD5ED}" type="slidenum">
              <a:rPr lang="en-US" smtClean="0"/>
              <a:t>‹N°›</a:t>
            </a:fld>
            <a:endParaRPr lang="en-US"/>
          </a:p>
        </p:txBody>
      </p:sp>
    </p:spTree>
    <p:extLst>
      <p:ext uri="{BB962C8B-B14F-4D97-AF65-F5344CB8AC3E}">
        <p14:creationId xmlns:p14="http://schemas.microsoft.com/office/powerpoint/2010/main" val="32513828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830EC79-190F-4041-9DC5-470673B8C5A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495B7FCF-3FB5-4815-802D-F7A0771A481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7B6AD2D2-EE15-4219-B3AA-4B7F49D4E48A}"/>
              </a:ext>
            </a:extLst>
          </p:cNvPr>
          <p:cNvSpPr>
            <a:spLocks noGrp="1"/>
          </p:cNvSpPr>
          <p:nvPr>
            <p:ph type="dt" sz="half" idx="10"/>
          </p:nvPr>
        </p:nvSpPr>
        <p:spPr>
          <a:xfrm>
            <a:off x="838200" y="6356350"/>
            <a:ext cx="2743200" cy="365125"/>
          </a:xfrm>
          <a:prstGeom prst="rect">
            <a:avLst/>
          </a:prstGeom>
        </p:spPr>
        <p:txBody>
          <a:bodyPr/>
          <a:lstStyle/>
          <a:p>
            <a:fld id="{5D4BD53C-BCF6-43DB-B7F2-E53F13AC1504}" type="datetime1">
              <a:rPr lang="en-US" smtClean="0"/>
              <a:t>2/7/2023</a:t>
            </a:fld>
            <a:endParaRPr lang="en-US"/>
          </a:p>
        </p:txBody>
      </p:sp>
      <p:sp>
        <p:nvSpPr>
          <p:cNvPr id="5" name="Segnaposto piè di pagina 4">
            <a:extLst>
              <a:ext uri="{FF2B5EF4-FFF2-40B4-BE49-F238E27FC236}">
                <a16:creationId xmlns:a16="http://schemas.microsoft.com/office/drawing/2014/main" id="{8447AB14-BFA5-4C9D-AE38-8598F0C552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egnaposto numero diapositiva 5">
            <a:extLst>
              <a:ext uri="{FF2B5EF4-FFF2-40B4-BE49-F238E27FC236}">
                <a16:creationId xmlns:a16="http://schemas.microsoft.com/office/drawing/2014/main" id="{3121E283-337E-48FA-AB15-2630EDB1070A}"/>
              </a:ext>
            </a:extLst>
          </p:cNvPr>
          <p:cNvSpPr>
            <a:spLocks noGrp="1"/>
          </p:cNvSpPr>
          <p:nvPr>
            <p:ph type="sldNum" sz="quarter" idx="12"/>
          </p:nvPr>
        </p:nvSpPr>
        <p:spPr/>
        <p:txBody>
          <a:bodyPr/>
          <a:lstStyle/>
          <a:p>
            <a:fld id="{3FFB2360-3F70-4485-A180-A0C3C00DD5ED}" type="slidenum">
              <a:rPr lang="en-US" smtClean="0"/>
              <a:t>‹N°›</a:t>
            </a:fld>
            <a:endParaRPr lang="en-US"/>
          </a:p>
        </p:txBody>
      </p:sp>
    </p:spTree>
    <p:extLst>
      <p:ext uri="{BB962C8B-B14F-4D97-AF65-F5344CB8AC3E}">
        <p14:creationId xmlns:p14="http://schemas.microsoft.com/office/powerpoint/2010/main" val="268726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30A525-12EC-40BB-B7B7-DEFEAB7648D8}"/>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piè di pagina 2">
            <a:extLst>
              <a:ext uri="{FF2B5EF4-FFF2-40B4-BE49-F238E27FC236}">
                <a16:creationId xmlns:a16="http://schemas.microsoft.com/office/drawing/2014/main" id="{BC97411F-6EF0-4851-AAB4-3CE017461182}"/>
              </a:ext>
            </a:extLst>
          </p:cNvPr>
          <p:cNvSpPr>
            <a:spLocks noGrp="1"/>
          </p:cNvSpPr>
          <p:nvPr>
            <p:ph type="ftr" sz="quarter" idx="10"/>
          </p:nvPr>
        </p:nvSpPr>
        <p:spPr>
          <a:xfrm>
            <a:off x="4038600" y="6356350"/>
            <a:ext cx="4114800" cy="365125"/>
          </a:xfrm>
          <a:prstGeom prst="rect">
            <a:avLst/>
          </a:prstGeom>
        </p:spPr>
        <p:txBody>
          <a:bodyPr/>
          <a:lstStyle/>
          <a:p>
            <a:endParaRPr lang="en-US" dirty="0"/>
          </a:p>
        </p:txBody>
      </p:sp>
      <p:sp>
        <p:nvSpPr>
          <p:cNvPr id="4" name="Segnaposto numero diapositiva 3">
            <a:extLst>
              <a:ext uri="{FF2B5EF4-FFF2-40B4-BE49-F238E27FC236}">
                <a16:creationId xmlns:a16="http://schemas.microsoft.com/office/drawing/2014/main" id="{8A6CC133-869C-4A5D-A228-AF6529D2311D}"/>
              </a:ext>
            </a:extLst>
          </p:cNvPr>
          <p:cNvSpPr>
            <a:spLocks noGrp="1"/>
          </p:cNvSpPr>
          <p:nvPr>
            <p:ph type="sldNum" sz="quarter" idx="11"/>
          </p:nvPr>
        </p:nvSpPr>
        <p:spPr/>
        <p:txBody>
          <a:bodyPr/>
          <a:lstStyle/>
          <a:p>
            <a:fld id="{3FFB2360-3F70-4485-A180-A0C3C00DD5ED}" type="slidenum">
              <a:rPr lang="en-US" smtClean="0"/>
              <a:pPr/>
              <a:t>‹N°›</a:t>
            </a:fld>
            <a:endParaRPr lang="en-US" dirty="0"/>
          </a:p>
        </p:txBody>
      </p:sp>
    </p:spTree>
    <p:extLst>
      <p:ext uri="{BB962C8B-B14F-4D97-AF65-F5344CB8AC3E}">
        <p14:creationId xmlns:p14="http://schemas.microsoft.com/office/powerpoint/2010/main" val="26382002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EF463E43-E04E-4724-9EE1-41165E6A615A}"/>
              </a:ext>
            </a:extLst>
          </p:cNvPr>
          <p:cNvSpPr>
            <a:spLocks noGrp="1"/>
          </p:cNvSpPr>
          <p:nvPr>
            <p:ph type="dt" sz="half" idx="10"/>
          </p:nvPr>
        </p:nvSpPr>
        <p:spPr/>
        <p:txBody>
          <a:bodyPr/>
          <a:lstStyle/>
          <a:p>
            <a:fld id="{54E79B22-459B-4F18-8129-F4EC0F742E6B}" type="datetime1">
              <a:rPr lang="en-US" smtClean="0"/>
              <a:t>2/7/2023</a:t>
            </a:fld>
            <a:endParaRPr lang="en-US"/>
          </a:p>
        </p:txBody>
      </p:sp>
      <p:sp>
        <p:nvSpPr>
          <p:cNvPr id="8" name="Segnaposto piè di pagina 7">
            <a:extLst>
              <a:ext uri="{FF2B5EF4-FFF2-40B4-BE49-F238E27FC236}">
                <a16:creationId xmlns:a16="http://schemas.microsoft.com/office/drawing/2014/main" id="{1569413F-6EFB-4B2F-A825-D174E7EF849A}"/>
              </a:ext>
            </a:extLst>
          </p:cNvPr>
          <p:cNvSpPr>
            <a:spLocks noGrp="1"/>
          </p:cNvSpPr>
          <p:nvPr>
            <p:ph type="ftr" sz="quarter" idx="11"/>
          </p:nvPr>
        </p:nvSpPr>
        <p:spPr/>
        <p:txBody>
          <a:bodyPr/>
          <a:lstStyle/>
          <a:p>
            <a:endParaRPr lang="en-US" dirty="0"/>
          </a:p>
        </p:txBody>
      </p:sp>
      <p:sp>
        <p:nvSpPr>
          <p:cNvPr id="9" name="Segnaposto numero diapositiva 8">
            <a:extLst>
              <a:ext uri="{FF2B5EF4-FFF2-40B4-BE49-F238E27FC236}">
                <a16:creationId xmlns:a16="http://schemas.microsoft.com/office/drawing/2014/main" id="{408A1310-57B1-417E-9139-563BA498C52D}"/>
              </a:ext>
            </a:extLst>
          </p:cNvPr>
          <p:cNvSpPr>
            <a:spLocks noGrp="1"/>
          </p:cNvSpPr>
          <p:nvPr>
            <p:ph type="sldNum" sz="quarter" idx="12"/>
          </p:nvPr>
        </p:nvSpPr>
        <p:spPr>
          <a:xfrm>
            <a:off x="11727543" y="0"/>
            <a:ext cx="464457" cy="365125"/>
          </a:xfrm>
        </p:spPr>
        <p:txBody>
          <a:bodyPr/>
          <a:lstStyle>
            <a:lvl1pPr>
              <a:defRPr b="1"/>
            </a:lvl1pPr>
          </a:lstStyle>
          <a:p>
            <a:fld id="{C229BBC7-88CF-4A6D-B4D1-FF1A3A30C82B}" type="slidenum">
              <a:rPr lang="en-US" smtClean="0"/>
              <a:pPr/>
              <a:t>‹N°›</a:t>
            </a:fld>
            <a:endParaRPr lang="it-IT" dirty="0"/>
          </a:p>
        </p:txBody>
      </p:sp>
    </p:spTree>
    <p:extLst>
      <p:ext uri="{BB962C8B-B14F-4D97-AF65-F5344CB8AC3E}">
        <p14:creationId xmlns:p14="http://schemas.microsoft.com/office/powerpoint/2010/main" val="359324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3DD8B90-03EF-476B-B537-49FFB2571D88}" type="datetimeFigureOut">
              <a:rPr lang="fr-FR" smtClean="0"/>
              <a:t>06/02/2023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E10BDE6-28DC-4230-8F8C-2944B575ABCD}" type="slidenum">
              <a:rPr lang="fr-FR" smtClean="0"/>
              <a:t>‹N°›</a:t>
            </a:fld>
            <a:endParaRPr lang="fr-FR"/>
          </a:p>
        </p:txBody>
      </p:sp>
    </p:spTree>
    <p:extLst>
      <p:ext uri="{BB962C8B-B14F-4D97-AF65-F5344CB8AC3E}">
        <p14:creationId xmlns:p14="http://schemas.microsoft.com/office/powerpoint/2010/main" val="237747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3DD8B90-03EF-476B-B537-49FFB2571D88}" type="datetimeFigureOut">
              <a:rPr lang="fr-FR" smtClean="0"/>
              <a:t>06/02/2023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E10BDE6-28DC-4230-8F8C-2944B575ABCD}" type="slidenum">
              <a:rPr lang="fr-FR" smtClean="0"/>
              <a:t>‹N°›</a:t>
            </a:fld>
            <a:endParaRPr lang="fr-FR"/>
          </a:p>
        </p:txBody>
      </p:sp>
    </p:spTree>
    <p:extLst>
      <p:ext uri="{BB962C8B-B14F-4D97-AF65-F5344CB8AC3E}">
        <p14:creationId xmlns:p14="http://schemas.microsoft.com/office/powerpoint/2010/main" val="396142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3DD8B90-03EF-476B-B537-49FFB2571D88}" type="datetimeFigureOut">
              <a:rPr lang="fr-FR" smtClean="0"/>
              <a:t>06/02/2023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E10BDE6-28DC-4230-8F8C-2944B575ABCD}" type="slidenum">
              <a:rPr lang="fr-FR" smtClean="0"/>
              <a:t>‹N°›</a:t>
            </a:fld>
            <a:endParaRPr lang="fr-FR"/>
          </a:p>
        </p:txBody>
      </p:sp>
    </p:spTree>
    <p:extLst>
      <p:ext uri="{BB962C8B-B14F-4D97-AF65-F5344CB8AC3E}">
        <p14:creationId xmlns:p14="http://schemas.microsoft.com/office/powerpoint/2010/main" val="301856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3DD8B90-03EF-476B-B537-49FFB2571D88}" type="datetimeFigureOut">
              <a:rPr lang="fr-FR" smtClean="0"/>
              <a:t>06/02/2023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10BDE6-28DC-4230-8F8C-2944B575ABCD}" type="slidenum">
              <a:rPr lang="fr-FR" smtClean="0"/>
              <a:t>‹N°›</a:t>
            </a:fld>
            <a:endParaRPr lang="fr-FR"/>
          </a:p>
        </p:txBody>
      </p:sp>
    </p:spTree>
    <p:extLst>
      <p:ext uri="{BB962C8B-B14F-4D97-AF65-F5344CB8AC3E}">
        <p14:creationId xmlns:p14="http://schemas.microsoft.com/office/powerpoint/2010/main" val="12163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3DD8B90-03EF-476B-B537-49FFB2571D88}" type="datetimeFigureOut">
              <a:rPr lang="fr-FR" smtClean="0"/>
              <a:t>06/02/2023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10BDE6-28DC-4230-8F8C-2944B575ABCD}" type="slidenum">
              <a:rPr lang="fr-FR" smtClean="0"/>
              <a:t>‹N°›</a:t>
            </a:fld>
            <a:endParaRPr lang="fr-FR"/>
          </a:p>
        </p:txBody>
      </p:sp>
    </p:spTree>
    <p:extLst>
      <p:ext uri="{BB962C8B-B14F-4D97-AF65-F5344CB8AC3E}">
        <p14:creationId xmlns:p14="http://schemas.microsoft.com/office/powerpoint/2010/main" val="387679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5.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D8B90-03EF-476B-B537-49FFB2571D88}" type="datetimeFigureOut">
              <a:rPr lang="fr-FR" smtClean="0"/>
              <a:t>06/02/2023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0BDE6-28DC-4230-8F8C-2944B575ABCD}" type="slidenum">
              <a:rPr lang="fr-FR" smtClean="0"/>
              <a:t>‹N°›</a:t>
            </a:fld>
            <a:endParaRPr lang="fr-FR"/>
          </a:p>
        </p:txBody>
      </p:sp>
    </p:spTree>
    <p:extLst>
      <p:ext uri="{BB962C8B-B14F-4D97-AF65-F5344CB8AC3E}">
        <p14:creationId xmlns:p14="http://schemas.microsoft.com/office/powerpoint/2010/main" val="3478053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628651" y="1293435"/>
            <a:ext cx="7886700" cy="2207784"/>
          </a:xfrm>
          <a:prstGeom prst="rect">
            <a:avLst/>
          </a:prstGeom>
        </p:spPr>
        <p:txBody>
          <a:bodyPr vert="horz" lIns="91440" tIns="45720" rIns="91440" bIns="45720" rtlCol="0">
            <a:sp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Rectangle 7"/>
          <p:cNvSpPr/>
          <p:nvPr/>
        </p:nvSpPr>
        <p:spPr>
          <a:xfrm>
            <a:off x="0" y="6628062"/>
            <a:ext cx="11221525" cy="25640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F81BD"/>
                </a:solidFill>
              </a:rPr>
              <a:t> </a:t>
            </a:r>
          </a:p>
        </p:txBody>
      </p:sp>
      <p:sp>
        <p:nvSpPr>
          <p:cNvPr id="9" name="Rectangle 8"/>
          <p:cNvSpPr/>
          <p:nvPr/>
        </p:nvSpPr>
        <p:spPr>
          <a:xfrm>
            <a:off x="0" y="-25707"/>
            <a:ext cx="12192000" cy="79194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F81BD"/>
                </a:solidFill>
              </a:rPr>
              <a:t> </a:t>
            </a:r>
          </a:p>
        </p:txBody>
      </p:sp>
      <p:sp>
        <p:nvSpPr>
          <p:cNvPr id="10" name="Rectangle 9"/>
          <p:cNvSpPr/>
          <p:nvPr/>
        </p:nvSpPr>
        <p:spPr>
          <a:xfrm>
            <a:off x="11221525" y="6627317"/>
            <a:ext cx="970475" cy="235568"/>
          </a:xfrm>
          <a:prstGeom prst="rect">
            <a:avLst/>
          </a:prstGeom>
          <a:solidFill>
            <a:srgbClr val="B115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F81BD"/>
              </a:solidFill>
            </a:endParaRPr>
          </a:p>
        </p:txBody>
      </p:sp>
      <p:sp>
        <p:nvSpPr>
          <p:cNvPr id="11" name="Rectangle 10"/>
          <p:cNvSpPr/>
          <p:nvPr/>
        </p:nvSpPr>
        <p:spPr>
          <a:xfrm>
            <a:off x="0" y="-25707"/>
            <a:ext cx="970475" cy="783772"/>
          </a:xfrm>
          <a:prstGeom prst="rect">
            <a:avLst/>
          </a:prstGeom>
          <a:solidFill>
            <a:srgbClr val="C1172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F81BD"/>
              </a:solidFill>
            </a:endParaRPr>
          </a:p>
        </p:txBody>
      </p:sp>
      <p:sp>
        <p:nvSpPr>
          <p:cNvPr id="12" name="Slide Number Placeholder 2"/>
          <p:cNvSpPr>
            <a:spLocks noGrp="1"/>
          </p:cNvSpPr>
          <p:nvPr>
            <p:ph type="sldNum" sz="quarter" idx="4"/>
          </p:nvPr>
        </p:nvSpPr>
        <p:spPr>
          <a:xfrm>
            <a:off x="11392337" y="6673287"/>
            <a:ext cx="627944" cy="143565"/>
          </a:xfrm>
          <a:prstGeom prst="rect">
            <a:avLst/>
          </a:prstGeom>
        </p:spPr>
        <p:txBody>
          <a:bodyPr tIns="0" bIns="0">
            <a:spAutoFit/>
          </a:bodyPr>
          <a:lstStyle>
            <a:lvl1pPr>
              <a:defRPr/>
            </a:lvl1pPr>
          </a:lstStyle>
          <a:p>
            <a:pPr algn="ctr"/>
            <a:fld id="{854A34C9-9A4B-6445-85E1-F779B5E87362}" type="slidenum">
              <a:rPr lang="fr-FR" sz="933" smtClean="0">
                <a:solidFill>
                  <a:prstClr val="white"/>
                </a:solidFill>
                <a:latin typeface="Arial" charset="0"/>
                <a:ea typeface="Arial" charset="0"/>
                <a:cs typeface="Arial" charset="0"/>
              </a:rPr>
              <a:pPr algn="ctr"/>
              <a:t>‹N°›</a:t>
            </a:fld>
            <a:endParaRPr lang="fr-FR" sz="933" dirty="0">
              <a:solidFill>
                <a:prstClr val="white"/>
              </a:solidFill>
              <a:latin typeface="Arial" charset="0"/>
              <a:ea typeface="Arial" charset="0"/>
              <a:cs typeface="Arial" charset="0"/>
            </a:endParaRPr>
          </a:p>
        </p:txBody>
      </p:sp>
      <p:pic>
        <p:nvPicPr>
          <p:cNvPr id="13" name="Picture 25" descr="cea_logo_typo2_small.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9333" y="224966"/>
            <a:ext cx="612339" cy="346484"/>
          </a:xfrm>
          <a:prstGeom prst="rect">
            <a:avLst/>
          </a:prstGeom>
        </p:spPr>
      </p:pic>
      <p:sp>
        <p:nvSpPr>
          <p:cNvPr id="14" name="Espace réservé du titre 1"/>
          <p:cNvSpPr>
            <a:spLocks noGrp="1"/>
          </p:cNvSpPr>
          <p:nvPr>
            <p:ph type="title"/>
          </p:nvPr>
        </p:nvSpPr>
        <p:spPr>
          <a:xfrm>
            <a:off x="1107440" y="185304"/>
            <a:ext cx="8229600" cy="400935"/>
          </a:xfrm>
          <a:prstGeom prst="rect">
            <a:avLst/>
          </a:prstGeom>
        </p:spPr>
        <p:txBody>
          <a:bodyPr vert="horz" lIns="91440" tIns="36000" rIns="91440" bIns="36000" rtlCol="0" anchor="ctr">
            <a:spAutoFit/>
          </a:bodyPr>
          <a:lstStyle/>
          <a:p>
            <a:r>
              <a:rPr lang="fr-FR" dirty="0"/>
              <a:t>Modifiez le style du titre</a:t>
            </a:r>
          </a:p>
        </p:txBody>
      </p:sp>
      <p:sp>
        <p:nvSpPr>
          <p:cNvPr id="16" name="Rectangle 15"/>
          <p:cNvSpPr/>
          <p:nvPr/>
        </p:nvSpPr>
        <p:spPr>
          <a:xfrm>
            <a:off x="96652" y="6566320"/>
            <a:ext cx="3618613" cy="293350"/>
          </a:xfrm>
          <a:prstGeom prst="rect">
            <a:avLst/>
          </a:prstGeom>
        </p:spPr>
        <p:txBody>
          <a:bodyPr wrap="square">
            <a:spAutoFit/>
          </a:bodyPr>
          <a:lstStyle/>
          <a:p>
            <a:pPr>
              <a:lnSpc>
                <a:spcPct val="140000"/>
              </a:lnSpc>
            </a:pPr>
            <a:r>
              <a:rPr lang="fr-FR" sz="933" kern="0" dirty="0">
                <a:solidFill>
                  <a:prstClr val="white">
                    <a:lumMod val="50000"/>
                  </a:prstClr>
                </a:solidFill>
                <a:cs typeface="Calibri"/>
              </a:rPr>
              <a:t>Commissariat à l’énergie atomique et aux énergies alternatives</a:t>
            </a:r>
          </a:p>
        </p:txBody>
      </p:sp>
      <p:pic>
        <p:nvPicPr>
          <p:cNvPr id="15" name="Image 14">
            <a:extLst>
              <a:ext uri="{FF2B5EF4-FFF2-40B4-BE49-F238E27FC236}">
                <a16:creationId xmlns:a16="http://schemas.microsoft.com/office/drawing/2014/main" id="{17E66E2A-5CC7-2E4A-AD1B-BE38E796410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50296"/>
          <a:stretch/>
        </p:blipFill>
        <p:spPr>
          <a:xfrm>
            <a:off x="11233393" y="-16934"/>
            <a:ext cx="962840" cy="783691"/>
          </a:xfrm>
          <a:prstGeom prst="rect">
            <a:avLst/>
          </a:prstGeom>
        </p:spPr>
      </p:pic>
    </p:spTree>
    <p:extLst>
      <p:ext uri="{BB962C8B-B14F-4D97-AF65-F5344CB8AC3E}">
        <p14:creationId xmlns:p14="http://schemas.microsoft.com/office/powerpoint/2010/main" val="359223136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609585" rtl="0" eaLnBrk="1" latinLnBrk="0" hangingPunct="1">
        <a:spcBef>
          <a:spcPct val="0"/>
        </a:spcBef>
        <a:buNone/>
        <a:defRPr sz="2133" b="1" kern="1200">
          <a:solidFill>
            <a:schemeClr val="tx1">
              <a:lumMod val="50000"/>
              <a:lumOff val="50000"/>
            </a:schemeClr>
          </a:solidFill>
          <a:latin typeface="+mj-lt"/>
          <a:ea typeface="+mj-ea"/>
          <a:cs typeface="+mj-cs"/>
        </a:defRPr>
      </a:lvl1pPr>
    </p:titleStyle>
    <p:bodyStyle>
      <a:lvl1pPr marL="457189" indent="-457189" algn="l" defTabSz="609585" rtl="0" eaLnBrk="1" latinLnBrk="0" hangingPunct="1">
        <a:spcBef>
          <a:spcPct val="20000"/>
        </a:spcBef>
        <a:buFont typeface="Arial"/>
        <a:buChar char="•"/>
        <a:defRPr sz="2667" kern="1200">
          <a:solidFill>
            <a:srgbClr val="404040"/>
          </a:solidFill>
          <a:latin typeface="+mn-lt"/>
          <a:ea typeface="+mn-ea"/>
          <a:cs typeface="+mn-cs"/>
        </a:defRPr>
      </a:lvl1pPr>
      <a:lvl2pPr marL="990575" indent="-380990" algn="l" defTabSz="609585" rtl="0" eaLnBrk="1" latinLnBrk="0" hangingPunct="1">
        <a:spcBef>
          <a:spcPct val="20000"/>
        </a:spcBef>
        <a:buFont typeface="Arial"/>
        <a:buChar char="–"/>
        <a:defRPr sz="2400" kern="1200">
          <a:solidFill>
            <a:srgbClr val="404040"/>
          </a:solidFill>
          <a:latin typeface="+mn-lt"/>
          <a:ea typeface="+mn-ea"/>
          <a:cs typeface="+mn-cs"/>
        </a:defRPr>
      </a:lvl2pPr>
      <a:lvl3pPr marL="1523962" indent="-304792" algn="l" defTabSz="609585" rtl="0" eaLnBrk="1" latinLnBrk="0" hangingPunct="1">
        <a:spcBef>
          <a:spcPct val="20000"/>
        </a:spcBef>
        <a:buFont typeface="Arial"/>
        <a:buChar char="•"/>
        <a:defRPr sz="2133" kern="1200">
          <a:solidFill>
            <a:srgbClr val="404040"/>
          </a:solidFill>
          <a:latin typeface="+mn-lt"/>
          <a:ea typeface="+mn-ea"/>
          <a:cs typeface="+mn-cs"/>
        </a:defRPr>
      </a:lvl3pPr>
      <a:lvl4pPr marL="2133547" indent="-304792" algn="l" defTabSz="609585" rtl="0" eaLnBrk="1" latinLnBrk="0" hangingPunct="1">
        <a:spcBef>
          <a:spcPct val="20000"/>
        </a:spcBef>
        <a:buFont typeface="Arial"/>
        <a:buChar char="–"/>
        <a:defRPr sz="1867" kern="1200">
          <a:solidFill>
            <a:srgbClr val="404040"/>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rgbClr val="404040"/>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628651" y="1293435"/>
            <a:ext cx="7886700" cy="2207784"/>
          </a:xfrm>
          <a:prstGeom prst="rect">
            <a:avLst/>
          </a:prstGeom>
        </p:spPr>
        <p:txBody>
          <a:bodyPr vert="horz" lIns="91440" tIns="45720" rIns="91440" bIns="45720" rtlCol="0">
            <a:sp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smtClean="0"/>
              <a:t>Cinquième niveau</a:t>
            </a:r>
            <a:endParaRPr lang="en-US" dirty="0"/>
          </a:p>
        </p:txBody>
      </p:sp>
      <p:sp>
        <p:nvSpPr>
          <p:cNvPr id="8" name="Rectangle 7"/>
          <p:cNvSpPr/>
          <p:nvPr/>
        </p:nvSpPr>
        <p:spPr>
          <a:xfrm>
            <a:off x="0" y="6628062"/>
            <a:ext cx="11221525" cy="25640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 </a:t>
            </a:r>
            <a:endParaRPr lang="en-US" sz="2400" dirty="0">
              <a:solidFill>
                <a:schemeClr val="accent1"/>
              </a:solidFill>
            </a:endParaRPr>
          </a:p>
        </p:txBody>
      </p:sp>
      <p:sp>
        <p:nvSpPr>
          <p:cNvPr id="9" name="Rectangle 8"/>
          <p:cNvSpPr/>
          <p:nvPr/>
        </p:nvSpPr>
        <p:spPr>
          <a:xfrm>
            <a:off x="0" y="-25707"/>
            <a:ext cx="12192000" cy="79194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 </a:t>
            </a:r>
            <a:endParaRPr lang="en-US" sz="2400" dirty="0">
              <a:solidFill>
                <a:schemeClr val="accent1"/>
              </a:solidFill>
            </a:endParaRPr>
          </a:p>
        </p:txBody>
      </p:sp>
      <p:sp>
        <p:nvSpPr>
          <p:cNvPr id="10" name="Rectangle 9"/>
          <p:cNvSpPr/>
          <p:nvPr/>
        </p:nvSpPr>
        <p:spPr>
          <a:xfrm>
            <a:off x="11221525" y="6627317"/>
            <a:ext cx="970475" cy="235568"/>
          </a:xfrm>
          <a:prstGeom prst="rect">
            <a:avLst/>
          </a:prstGeom>
          <a:solidFill>
            <a:srgbClr val="B115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1" name="Rectangle 10"/>
          <p:cNvSpPr/>
          <p:nvPr/>
        </p:nvSpPr>
        <p:spPr>
          <a:xfrm>
            <a:off x="0" y="-25707"/>
            <a:ext cx="970475" cy="783772"/>
          </a:xfrm>
          <a:prstGeom prst="rect">
            <a:avLst/>
          </a:prstGeom>
          <a:solidFill>
            <a:srgbClr val="C1172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2" name="Slide Number Placeholder 2"/>
          <p:cNvSpPr>
            <a:spLocks noGrp="1"/>
          </p:cNvSpPr>
          <p:nvPr>
            <p:ph type="sldNum" sz="quarter" idx="4"/>
          </p:nvPr>
        </p:nvSpPr>
        <p:spPr>
          <a:xfrm>
            <a:off x="11392337" y="6673287"/>
            <a:ext cx="627944" cy="143565"/>
          </a:xfrm>
          <a:prstGeom prst="rect">
            <a:avLst/>
          </a:prstGeom>
        </p:spPr>
        <p:txBody>
          <a:bodyPr tIns="0" bIns="0">
            <a:spAutoFit/>
          </a:bodyPr>
          <a:lstStyle>
            <a:lvl1pPr>
              <a:defRPr/>
            </a:lvl1pPr>
          </a:lstStyle>
          <a:p>
            <a:pPr algn="ctr"/>
            <a:fld id="{854A34C9-9A4B-6445-85E1-F779B5E87362}" type="slidenum">
              <a:rPr lang="fr-FR" sz="933" smtClean="0">
                <a:solidFill>
                  <a:schemeClr val="bg1"/>
                </a:solidFill>
                <a:latin typeface="Arial" charset="0"/>
                <a:ea typeface="Arial" charset="0"/>
                <a:cs typeface="Arial" charset="0"/>
              </a:rPr>
              <a:pPr algn="ctr"/>
              <a:t>‹N°›</a:t>
            </a:fld>
            <a:endParaRPr lang="fr-FR" sz="933" dirty="0">
              <a:solidFill>
                <a:schemeClr val="bg1"/>
              </a:solidFill>
              <a:latin typeface="Arial" charset="0"/>
              <a:ea typeface="Arial" charset="0"/>
              <a:cs typeface="Arial" charset="0"/>
            </a:endParaRPr>
          </a:p>
        </p:txBody>
      </p:sp>
      <p:pic>
        <p:nvPicPr>
          <p:cNvPr id="13" name="Picture 25" descr="cea_logo_typo2_small.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9333" y="224966"/>
            <a:ext cx="612339" cy="346484"/>
          </a:xfrm>
          <a:prstGeom prst="rect">
            <a:avLst/>
          </a:prstGeom>
        </p:spPr>
      </p:pic>
      <p:sp>
        <p:nvSpPr>
          <p:cNvPr id="14" name="Espace réservé du titre 1"/>
          <p:cNvSpPr>
            <a:spLocks noGrp="1"/>
          </p:cNvSpPr>
          <p:nvPr>
            <p:ph type="title"/>
          </p:nvPr>
        </p:nvSpPr>
        <p:spPr>
          <a:xfrm>
            <a:off x="1107440" y="185304"/>
            <a:ext cx="8229600" cy="400935"/>
          </a:xfrm>
          <a:prstGeom prst="rect">
            <a:avLst/>
          </a:prstGeom>
        </p:spPr>
        <p:txBody>
          <a:bodyPr vert="horz" lIns="91440" tIns="36000" rIns="91440" bIns="36000" rtlCol="0" anchor="ctr">
            <a:spAutoFit/>
          </a:bodyPr>
          <a:lstStyle/>
          <a:p>
            <a:r>
              <a:rPr lang="fr-FR" dirty="0" smtClean="0"/>
              <a:t>Modifiez le style du titre</a:t>
            </a:r>
            <a:endParaRPr lang="fr-FR" dirty="0"/>
          </a:p>
        </p:txBody>
      </p:sp>
      <p:sp>
        <p:nvSpPr>
          <p:cNvPr id="15" name="Espace réservé du texte 12"/>
          <p:cNvSpPr txBox="1">
            <a:spLocks/>
          </p:cNvSpPr>
          <p:nvPr/>
        </p:nvSpPr>
        <p:spPr>
          <a:xfrm>
            <a:off x="9637872" y="6610886"/>
            <a:ext cx="1583653" cy="240130"/>
          </a:xfrm>
          <a:prstGeom prst="rect">
            <a:avLst/>
          </a:prstGeom>
        </p:spPr>
        <p:txBody>
          <a:bodyPr wrap="square">
            <a:spAutoFit/>
          </a:bodyPr>
          <a:lstStyle>
            <a:lvl1pPr marL="0" indent="0" algn="l" defTabSz="685800" rtl="0" eaLnBrk="1" latinLnBrk="0" hangingPunct="1">
              <a:lnSpc>
                <a:spcPct val="90000"/>
              </a:lnSpc>
              <a:spcBef>
                <a:spcPts val="750"/>
              </a:spcBef>
              <a:buFontTx/>
              <a:buNone/>
              <a:defRPr sz="900" b="0" kern="1200">
                <a:solidFill>
                  <a:schemeClr val="bg1"/>
                </a:solidFill>
                <a:latin typeface="Calibri" charset="0"/>
                <a:ea typeface="Calibri" charset="0"/>
                <a:cs typeface="Calibri" charset="0"/>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bg2">
                    <a:lumMod val="50000"/>
                  </a:schemeClr>
                </a:solidFill>
                <a:latin typeface="Calibri" charset="0"/>
                <a:ea typeface="Calibri" charset="0"/>
                <a:cs typeface="Calibri"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bg2">
                    <a:lumMod val="50000"/>
                  </a:schemeClr>
                </a:solidFill>
                <a:latin typeface="Calibri" charset="0"/>
                <a:ea typeface="Calibri" charset="0"/>
                <a:cs typeface="Calibri"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fr-FR" sz="1067" dirty="0" smtClean="0">
                <a:solidFill>
                  <a:schemeClr val="tx1">
                    <a:lumMod val="60000"/>
                    <a:lumOff val="40000"/>
                  </a:schemeClr>
                </a:solidFill>
              </a:rPr>
              <a:t>3/02/2023</a:t>
            </a:r>
            <a:endParaRPr lang="fr-FR" sz="1067" dirty="0">
              <a:solidFill>
                <a:schemeClr val="tx1">
                  <a:lumMod val="60000"/>
                  <a:lumOff val="40000"/>
                </a:schemeClr>
              </a:solidFill>
            </a:endParaRPr>
          </a:p>
        </p:txBody>
      </p:sp>
      <p:sp>
        <p:nvSpPr>
          <p:cNvPr id="16" name="Rectangle 15"/>
          <p:cNvSpPr/>
          <p:nvPr/>
        </p:nvSpPr>
        <p:spPr>
          <a:xfrm>
            <a:off x="96652" y="6566320"/>
            <a:ext cx="3425483" cy="293350"/>
          </a:xfrm>
          <a:prstGeom prst="rect">
            <a:avLst/>
          </a:prstGeom>
        </p:spPr>
        <p:txBody>
          <a:bodyPr wrap="square">
            <a:spAutoFit/>
          </a:bodyPr>
          <a:lstStyle/>
          <a:p>
            <a:pPr>
              <a:lnSpc>
                <a:spcPct val="140000"/>
              </a:lnSpc>
            </a:pPr>
            <a:r>
              <a:rPr lang="fr-FR" sz="933" kern="0" dirty="0">
                <a:solidFill>
                  <a:schemeClr val="bg1">
                    <a:lumMod val="50000"/>
                  </a:schemeClr>
                </a:solidFill>
                <a:latin typeface="Calibri"/>
                <a:cs typeface="Calibri"/>
              </a:rPr>
              <a:t>Commissariat à l’énergie atomique et aux énergies alternatives</a:t>
            </a:r>
          </a:p>
        </p:txBody>
      </p:sp>
    </p:spTree>
    <p:extLst>
      <p:ext uri="{BB962C8B-B14F-4D97-AF65-F5344CB8AC3E}">
        <p14:creationId xmlns:p14="http://schemas.microsoft.com/office/powerpoint/2010/main" val="360103907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l" defTabSz="609585" rtl="0" eaLnBrk="1" latinLnBrk="0" hangingPunct="1">
        <a:spcBef>
          <a:spcPct val="0"/>
        </a:spcBef>
        <a:buNone/>
        <a:defRPr sz="2133" b="1" kern="1200">
          <a:solidFill>
            <a:schemeClr val="tx1">
              <a:lumMod val="50000"/>
              <a:lumOff val="50000"/>
            </a:schemeClr>
          </a:solidFill>
          <a:latin typeface="+mj-lt"/>
          <a:ea typeface="+mj-ea"/>
          <a:cs typeface="+mj-cs"/>
        </a:defRPr>
      </a:lvl1pPr>
    </p:titleStyle>
    <p:bodyStyle>
      <a:lvl1pPr marL="457189" indent="-457189" algn="l" defTabSz="609585" rtl="0" eaLnBrk="1" latinLnBrk="0" hangingPunct="1">
        <a:spcBef>
          <a:spcPct val="20000"/>
        </a:spcBef>
        <a:buFont typeface="Arial"/>
        <a:buChar char="•"/>
        <a:defRPr sz="2667" kern="1200">
          <a:solidFill>
            <a:srgbClr val="404040"/>
          </a:solidFill>
          <a:latin typeface="+mn-lt"/>
          <a:ea typeface="+mn-ea"/>
          <a:cs typeface="+mn-cs"/>
        </a:defRPr>
      </a:lvl1pPr>
      <a:lvl2pPr marL="990575" indent="-380990" algn="l" defTabSz="609585" rtl="0" eaLnBrk="1" latinLnBrk="0" hangingPunct="1">
        <a:spcBef>
          <a:spcPct val="20000"/>
        </a:spcBef>
        <a:buFont typeface="Arial"/>
        <a:buChar char="–"/>
        <a:defRPr sz="2400" kern="1200">
          <a:solidFill>
            <a:srgbClr val="404040"/>
          </a:solidFill>
          <a:latin typeface="+mn-lt"/>
          <a:ea typeface="+mn-ea"/>
          <a:cs typeface="+mn-cs"/>
        </a:defRPr>
      </a:lvl2pPr>
      <a:lvl3pPr marL="1523962" indent="-304792" algn="l" defTabSz="609585" rtl="0" eaLnBrk="1" latinLnBrk="0" hangingPunct="1">
        <a:spcBef>
          <a:spcPct val="20000"/>
        </a:spcBef>
        <a:buFont typeface="Arial"/>
        <a:buChar char="•"/>
        <a:defRPr sz="2133" kern="1200">
          <a:solidFill>
            <a:srgbClr val="404040"/>
          </a:solidFill>
          <a:latin typeface="+mn-lt"/>
          <a:ea typeface="+mn-ea"/>
          <a:cs typeface="+mn-cs"/>
        </a:defRPr>
      </a:lvl3pPr>
      <a:lvl4pPr marL="2133547" indent="-304792" algn="l" defTabSz="609585" rtl="0" eaLnBrk="1" latinLnBrk="0" hangingPunct="1">
        <a:spcBef>
          <a:spcPct val="20000"/>
        </a:spcBef>
        <a:buFont typeface="Arial"/>
        <a:buChar char="–"/>
        <a:defRPr sz="1867" kern="1200">
          <a:solidFill>
            <a:srgbClr val="404040"/>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rgbClr val="404040"/>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8362BFA-B4CA-CC93-3E7F-050D70010862}"/>
              </a:ext>
            </a:extLst>
          </p:cNvPr>
          <p:cNvSpPr/>
          <p:nvPr userDrawn="1"/>
        </p:nvSpPr>
        <p:spPr>
          <a:xfrm>
            <a:off x="0" y="6466556"/>
            <a:ext cx="12203233" cy="391444"/>
          </a:xfrm>
          <a:prstGeom prst="rect">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Segnaposto titolo 1">
            <a:extLst>
              <a:ext uri="{FF2B5EF4-FFF2-40B4-BE49-F238E27FC236}">
                <a16:creationId xmlns:a16="http://schemas.microsoft.com/office/drawing/2014/main" id="{C6100547-BF7A-4530-939F-662E9A2412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8EB59AE0-35B7-493E-A4BB-85DDC57B39F7}"/>
              </a:ext>
            </a:extLst>
          </p:cNvPr>
          <p:cNvSpPr>
            <a:spLocks noGrp="1"/>
          </p:cNvSpPr>
          <p:nvPr>
            <p:ph type="body" idx="1"/>
          </p:nvPr>
        </p:nvSpPr>
        <p:spPr>
          <a:xfrm>
            <a:off x="1075764" y="1847850"/>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egnaposto numero diapositiva 5">
            <a:extLst>
              <a:ext uri="{FF2B5EF4-FFF2-40B4-BE49-F238E27FC236}">
                <a16:creationId xmlns:a16="http://schemas.microsoft.com/office/drawing/2014/main" id="{0A0F06C4-9C48-4A07-A137-27F4BF316164}"/>
              </a:ext>
            </a:extLst>
          </p:cNvPr>
          <p:cNvSpPr>
            <a:spLocks noGrp="1"/>
          </p:cNvSpPr>
          <p:nvPr>
            <p:ph type="sldNum" sz="quarter" idx="4"/>
          </p:nvPr>
        </p:nvSpPr>
        <p:spPr>
          <a:xfrm>
            <a:off x="11591364" y="6482658"/>
            <a:ext cx="600635" cy="365125"/>
          </a:xfrm>
          <a:prstGeom prst="rect">
            <a:avLst/>
          </a:prstGeom>
        </p:spPr>
        <p:txBody>
          <a:bodyPr vert="horz" lIns="91440" tIns="45720" rIns="91440" bIns="45720" rtlCol="0" anchor="ctr"/>
          <a:lstStyle>
            <a:lvl1pPr algn="r">
              <a:defRPr sz="1600">
                <a:solidFill>
                  <a:schemeClr val="bg1"/>
                </a:solidFill>
              </a:defRPr>
            </a:lvl1pPr>
          </a:lstStyle>
          <a:p>
            <a:fld id="{3FFB2360-3F70-4485-A180-A0C3C00DD5ED}" type="slidenum">
              <a:rPr lang="en-US" smtClean="0"/>
              <a:pPr/>
              <a:t>‹N°›</a:t>
            </a:fld>
            <a:endParaRPr lang="en-US" dirty="0"/>
          </a:p>
        </p:txBody>
      </p:sp>
      <p:sp>
        <p:nvSpPr>
          <p:cNvPr id="4" name="Rettangolo 3">
            <a:extLst>
              <a:ext uri="{FF2B5EF4-FFF2-40B4-BE49-F238E27FC236}">
                <a16:creationId xmlns:a16="http://schemas.microsoft.com/office/drawing/2014/main" id="{54BD353A-207B-A415-74BF-64FAF92E7BE4}"/>
              </a:ext>
            </a:extLst>
          </p:cNvPr>
          <p:cNvSpPr/>
          <p:nvPr userDrawn="1"/>
        </p:nvSpPr>
        <p:spPr>
          <a:xfrm>
            <a:off x="0" y="0"/>
            <a:ext cx="12203233" cy="658812"/>
          </a:xfrm>
          <a:prstGeom prst="rect">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6703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fif"/><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3.png"/><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54.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2.jfif"/></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2.jf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emf"/><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17.png"/><Relationship Id="rId2" Type="http://schemas.openxmlformats.org/officeDocument/2006/relationships/image" Target="../media/image61.png"/><Relationship Id="rId1" Type="http://schemas.openxmlformats.org/officeDocument/2006/relationships/slideLayout" Target="../slideLayouts/slideLayout1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2.jfif"/><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9.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24.xml"/><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3.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image" Target="../media/image360.png"/><Relationship Id="rId3" Type="http://schemas.openxmlformats.org/officeDocument/2006/relationships/image" Target="../media/image84.png"/><Relationship Id="rId7" Type="http://schemas.openxmlformats.org/officeDocument/2006/relationships/image" Target="../media/image300.png"/><Relationship Id="rId12" Type="http://schemas.openxmlformats.org/officeDocument/2006/relationships/image" Target="../media/image350.png"/><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290.png"/><Relationship Id="rId11" Type="http://schemas.openxmlformats.org/officeDocument/2006/relationships/image" Target="../media/image340.png"/><Relationship Id="rId5" Type="http://schemas.openxmlformats.org/officeDocument/2006/relationships/image" Target="../media/image451.png"/><Relationship Id="rId10" Type="http://schemas.openxmlformats.org/officeDocument/2006/relationships/image" Target="../media/image330.png"/><Relationship Id="rId4" Type="http://schemas.openxmlformats.org/officeDocument/2006/relationships/image" Target="../media/image85.png"/><Relationship Id="rId9" Type="http://schemas.openxmlformats.org/officeDocument/2006/relationships/image" Target="../media/image320.png"/><Relationship Id="rId14" Type="http://schemas.openxmlformats.org/officeDocument/2006/relationships/image" Target="../media/image370.png"/></Relationships>
</file>

<file path=ppt/slides/_rels/slide35.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530.png"/><Relationship Id="rId3" Type="http://schemas.openxmlformats.org/officeDocument/2006/relationships/image" Target="NULL"/><Relationship Id="rId7" Type="http://schemas.openxmlformats.org/officeDocument/2006/relationships/image" Target="../media/image86.png"/><Relationship Id="rId12"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37.xml"/><Relationship Id="rId6" Type="http://schemas.openxmlformats.org/officeDocument/2006/relationships/image" Target="../media/image480.png"/><Relationship Id="rId11" Type="http://schemas.openxmlformats.org/officeDocument/2006/relationships/image" Target="../media/image89.png"/><Relationship Id="rId5" Type="http://schemas.openxmlformats.org/officeDocument/2006/relationships/image" Target="NULL"/><Relationship Id="rId15" Type="http://schemas.openxmlformats.org/officeDocument/2006/relationships/image" Target="../media/image90.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88.png"/><Relationship Id="rId14" Type="http://schemas.openxmlformats.org/officeDocument/2006/relationships/image" Target="NULL"/></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36.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36.xml"/><Relationship Id="rId6" Type="http://schemas.openxmlformats.org/officeDocument/2006/relationships/image" Target="../media/image470.png"/><Relationship Id="rId5" Type="http://schemas.openxmlformats.org/officeDocument/2006/relationships/image" Target="../media/image460.png"/><Relationship Id="rId4" Type="http://schemas.openxmlformats.org/officeDocument/2006/relationships/image" Target="../media/image450.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2.jfif"/><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3807"/>
            <a:ext cx="12192000" cy="2106510"/>
          </a:xfrm>
        </p:spPr>
        <p:txBody>
          <a:bodyPr/>
          <a:lstStyle/>
          <a:p>
            <a:r>
              <a:rPr lang="en-US" sz="3600" dirty="0" smtClean="0">
                <a:effectLst>
                  <a:outerShdw blurRad="38100" dist="38100" dir="2700000" algn="tl">
                    <a:srgbClr val="000000">
                      <a:alpha val="43137"/>
                    </a:srgbClr>
                  </a:outerShdw>
                </a:effectLst>
              </a:rPr>
              <a:t>TSVV 6 </a:t>
            </a:r>
            <a:r>
              <a:rPr lang="en-US" sz="3600" dirty="0">
                <a:effectLst>
                  <a:outerShdw blurRad="38100" dist="38100" dir="2700000" algn="tl">
                    <a:srgbClr val="000000">
                      <a:alpha val="43137"/>
                    </a:srgbClr>
                  </a:outerShdw>
                </a:effectLst>
              </a:rPr>
              <a:t>– Impurity Sources, Transport, and </a:t>
            </a:r>
            <a:r>
              <a:rPr lang="en-US" sz="3600" dirty="0" smtClean="0">
                <a:effectLst>
                  <a:outerShdw blurRad="38100" dist="38100" dir="2700000" algn="tl">
                    <a:srgbClr val="000000">
                      <a:alpha val="43137"/>
                    </a:srgbClr>
                  </a:outerShdw>
                </a:effectLst>
              </a:rPr>
              <a:t>Screening</a:t>
            </a:r>
            <a:endParaRPr lang="en-US" sz="3600" dirty="0"/>
          </a:p>
        </p:txBody>
      </p:sp>
      <p:sp>
        <p:nvSpPr>
          <p:cNvPr id="3" name="Subtitle 2"/>
          <p:cNvSpPr>
            <a:spLocks noGrp="1"/>
          </p:cNvSpPr>
          <p:nvPr>
            <p:ph type="subTitle" idx="1"/>
          </p:nvPr>
        </p:nvSpPr>
        <p:spPr>
          <a:xfrm>
            <a:off x="0" y="3380263"/>
            <a:ext cx="8256917" cy="960107"/>
          </a:xfrm>
        </p:spPr>
        <p:txBody>
          <a:bodyPr>
            <a:normAutofit/>
          </a:bodyPr>
          <a:lstStyle/>
          <a:p>
            <a:r>
              <a:rPr lang="en-US" sz="2400" dirty="0">
                <a:solidFill>
                  <a:schemeClr val="tx1"/>
                </a:solidFill>
              </a:rPr>
              <a:t>G</a:t>
            </a:r>
            <a:r>
              <a:rPr lang="en-US" sz="2400" dirty="0" smtClean="0">
                <a:solidFill>
                  <a:schemeClr val="tx1"/>
                </a:solidFill>
              </a:rPr>
              <a:t>. Ciraolo on behalf of the TSVV 6 team</a:t>
            </a:r>
            <a:endParaRPr lang="en-US" sz="2400" dirty="0">
              <a:solidFill>
                <a:schemeClr val="tx1"/>
              </a:solidFill>
            </a:endParaRPr>
          </a:p>
        </p:txBody>
      </p:sp>
      <p:pic>
        <p:nvPicPr>
          <p:cNvPr id="5" name="Picture 2" descr="RÃ©sultat de recherche d'images pour &quot;logo IRFM&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11" y="5665349"/>
            <a:ext cx="763490" cy="61621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610" y="5627343"/>
            <a:ext cx="1593908" cy="770211"/>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327" y="5724861"/>
            <a:ext cx="728510" cy="607092"/>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9477" y="5568704"/>
            <a:ext cx="1707230" cy="887488"/>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7348" y="5636873"/>
            <a:ext cx="688652" cy="688652"/>
          </a:xfrm>
          <a:prstGeom prst="rect">
            <a:avLst/>
          </a:prstGeom>
        </p:spPr>
      </p:pic>
      <p:pic>
        <p:nvPicPr>
          <p:cNvPr id="10" name="Image 9">
            <a:extLst>
              <a:ext uri="{FF2B5EF4-FFF2-40B4-BE49-F238E27FC236}">
                <a16:creationId xmlns:a16="http://schemas.microsoft.com/office/drawing/2014/main" id="{EACB659A-EAAA-47C1-A923-F8DD3D86D8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48" y="6297951"/>
            <a:ext cx="778796" cy="451438"/>
          </a:xfrm>
          <a:prstGeom prst="rect">
            <a:avLst/>
          </a:prstGeom>
        </p:spPr>
      </p:pic>
      <p:sp>
        <p:nvSpPr>
          <p:cNvPr id="4" name="ZoneTexte 3"/>
          <p:cNvSpPr txBox="1"/>
          <p:nvPr/>
        </p:nvSpPr>
        <p:spPr>
          <a:xfrm>
            <a:off x="59148" y="4709450"/>
            <a:ext cx="7211497" cy="646331"/>
          </a:xfrm>
          <a:prstGeom prst="rect">
            <a:avLst/>
          </a:prstGeom>
          <a:noFill/>
        </p:spPr>
        <p:txBody>
          <a:bodyPr wrap="square" rtlCol="0">
            <a:spAutoFit/>
          </a:bodyPr>
          <a:lstStyle/>
          <a:p>
            <a:pPr marL="182563" lvl="0" indent="-182563">
              <a:lnSpc>
                <a:spcPct val="150000"/>
              </a:lnSpc>
            </a:pPr>
            <a:r>
              <a:rPr lang="en-US" sz="2400" b="1" dirty="0" smtClean="0">
                <a:solidFill>
                  <a:sysClr val="window" lastClr="FFFFFF"/>
                </a:solidFill>
                <a:latin typeface="Arial"/>
              </a:rPr>
              <a:t>3</a:t>
            </a:r>
            <a:r>
              <a:rPr lang="en-US" sz="2400" b="1" baseline="30000" dirty="0" smtClean="0">
                <a:solidFill>
                  <a:sysClr val="window" lastClr="FFFFFF"/>
                </a:solidFill>
                <a:latin typeface="Arial"/>
              </a:rPr>
              <a:t>rd</a:t>
            </a:r>
            <a:r>
              <a:rPr lang="en-US" sz="2400" b="1" dirty="0" smtClean="0">
                <a:solidFill>
                  <a:sysClr val="window" lastClr="FFFFFF"/>
                </a:solidFill>
                <a:latin typeface="Arial"/>
              </a:rPr>
              <a:t> </a:t>
            </a:r>
            <a:r>
              <a:rPr lang="en-US" sz="2400" b="1" dirty="0">
                <a:solidFill>
                  <a:sysClr val="window" lastClr="FFFFFF"/>
                </a:solidFill>
                <a:latin typeface="Arial"/>
              </a:rPr>
              <a:t>WP PWIE </a:t>
            </a:r>
            <a:r>
              <a:rPr lang="en-US" sz="2400" b="1" dirty="0" smtClean="0">
                <a:solidFill>
                  <a:sysClr val="window" lastClr="FFFFFF"/>
                </a:solidFill>
                <a:latin typeface="Arial"/>
              </a:rPr>
              <a:t>Project meeting– February </a:t>
            </a:r>
            <a:r>
              <a:rPr lang="en-US" sz="2400" b="1" dirty="0" smtClean="0">
                <a:solidFill>
                  <a:sysClr val="window" lastClr="FFFFFF"/>
                </a:solidFill>
                <a:latin typeface="Arial"/>
              </a:rPr>
              <a:t>2023</a:t>
            </a:r>
            <a:endParaRPr lang="fr-FR" dirty="0"/>
          </a:p>
        </p:txBody>
      </p:sp>
    </p:spTree>
    <p:extLst>
      <p:ext uri="{BB962C8B-B14F-4D97-AF65-F5344CB8AC3E}">
        <p14:creationId xmlns:p14="http://schemas.microsoft.com/office/powerpoint/2010/main" val="1782889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9">
            <a:extLst>
              <a:ext uri="{FF2B5EF4-FFF2-40B4-BE49-F238E27FC236}">
                <a16:creationId xmlns:a16="http://schemas.microsoft.com/office/drawing/2014/main" id="{10DF8715-3045-99BD-766C-7932AFDD08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747" y="1346027"/>
            <a:ext cx="2250370" cy="2329328"/>
          </a:xfrm>
          <a:prstGeom prst="rect">
            <a:avLst/>
          </a:prstGeom>
        </p:spPr>
      </p:pic>
      <p:pic>
        <p:nvPicPr>
          <p:cNvPr id="20" name="Segnaposto contenuto 5">
            <a:extLst>
              <a:ext uri="{FF2B5EF4-FFF2-40B4-BE49-F238E27FC236}">
                <a16:creationId xmlns:a16="http://schemas.microsoft.com/office/drawing/2014/main" id="{F123886A-8656-B0A8-3612-0FCEBD098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9522" y="1344015"/>
            <a:ext cx="2358973" cy="2428355"/>
          </a:xfrm>
          <a:prstGeom prst="rect">
            <a:avLst/>
          </a:prstGeom>
        </p:spPr>
      </p:pic>
      <p:pic>
        <p:nvPicPr>
          <p:cNvPr id="21" name="Segnaposto contenuto 5">
            <a:extLst>
              <a:ext uri="{FF2B5EF4-FFF2-40B4-BE49-F238E27FC236}">
                <a16:creationId xmlns:a16="http://schemas.microsoft.com/office/drawing/2014/main" id="{094E8956-49E0-77F0-F3DB-E9E5F4A41404}"/>
              </a:ext>
            </a:extLst>
          </p:cNvPr>
          <p:cNvPicPr>
            <a:picLocks noGrp="1" noChangeAspect="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a:off x="9363825" y="3819406"/>
            <a:ext cx="2250369" cy="2439874"/>
          </a:xfrm>
          <a:prstGeom prst="rect">
            <a:avLst/>
          </a:prstGeom>
        </p:spPr>
      </p:pic>
      <p:sp>
        <p:nvSpPr>
          <p:cNvPr id="22" name="ZoneTexte 2">
            <a:extLst>
              <a:ext uri="{FF2B5EF4-FFF2-40B4-BE49-F238E27FC236}">
                <a16:creationId xmlns:a16="http://schemas.microsoft.com/office/drawing/2014/main" id="{57F993E9-3CB7-4BC0-90BB-C780FD0677CC}"/>
              </a:ext>
            </a:extLst>
          </p:cNvPr>
          <p:cNvSpPr txBox="1"/>
          <p:nvPr/>
        </p:nvSpPr>
        <p:spPr>
          <a:xfrm>
            <a:off x="-137519" y="782740"/>
            <a:ext cx="2768269"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sym typeface="Wingdings" panose="05000000000000000000" pitchFamily="2" charset="2"/>
              </a:rPr>
              <a:t>I year simulations</a:t>
            </a:r>
          </a:p>
        </p:txBody>
      </p:sp>
      <p:pic>
        <p:nvPicPr>
          <p:cNvPr id="23" name="Immagine 12">
            <a:extLst>
              <a:ext uri="{FF2B5EF4-FFF2-40B4-BE49-F238E27FC236}">
                <a16:creationId xmlns:a16="http://schemas.microsoft.com/office/drawing/2014/main" id="{889C646D-D0DF-4F83-8F35-3639B9F95E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164" y="3765219"/>
            <a:ext cx="2250369" cy="2405869"/>
          </a:xfrm>
          <a:prstGeom prst="rect">
            <a:avLst/>
          </a:prstGeom>
        </p:spPr>
      </p:pic>
      <p:sp>
        <p:nvSpPr>
          <p:cNvPr id="24" name="Rettangolo 14">
            <a:extLst>
              <a:ext uri="{FF2B5EF4-FFF2-40B4-BE49-F238E27FC236}">
                <a16:creationId xmlns:a16="http://schemas.microsoft.com/office/drawing/2014/main" id="{F2469364-CF7B-4913-BD52-D61B1676E8DE}"/>
              </a:ext>
            </a:extLst>
          </p:cNvPr>
          <p:cNvSpPr/>
          <p:nvPr/>
        </p:nvSpPr>
        <p:spPr>
          <a:xfrm>
            <a:off x="2969245" y="5627131"/>
            <a:ext cx="6639301" cy="86524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r>
              <a:rPr kumimoji="0" lang="en-US" sz="1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Penetration </a:t>
            </a:r>
            <a:r>
              <a:rPr kumimoji="0" lang="en-US" sz="1800" b="0" i="0" u="none" strike="noStrike" kern="1200" cap="none" spc="0" normalizeH="0" baseline="0" noProof="0" dirty="0" smtClean="0">
                <a:ln>
                  <a:noFill/>
                </a:ln>
                <a:solidFill>
                  <a:prstClr val="black"/>
                </a:solidFill>
                <a:effectLst/>
                <a:uLnTx/>
                <a:uFillTx/>
                <a:ea typeface="Tahoma" panose="020B0604030504040204" pitchFamily="34" charset="0"/>
                <a:cs typeface="Tahoma" panose="020B0604030504040204" pitchFamily="34" charset="0"/>
              </a:rPr>
              <a:t>of W into the core region</a:t>
            </a:r>
            <a:r>
              <a:rPr kumimoji="0" lang="en-US" sz="1800" b="0" i="0" u="none" strike="noStrike" kern="1200" cap="none" spc="0" normalizeH="0" noProof="0" dirty="0" smtClean="0">
                <a:ln>
                  <a:noFill/>
                </a:ln>
                <a:solidFill>
                  <a:prstClr val="black"/>
                </a:solidFill>
                <a:effectLst/>
                <a:uLnTx/>
                <a:uFillTx/>
                <a:ea typeface="Tahoma" panose="020B0604030504040204" pitchFamily="34" charset="0"/>
                <a:cs typeface="Tahoma" panose="020B0604030504040204" pitchFamily="34" charset="0"/>
              </a:rPr>
              <a:t> increases accordingly to </a:t>
            </a:r>
            <a:r>
              <a:rPr lang="en-US" dirty="0" smtClean="0">
                <a:solidFill>
                  <a:prstClr val="black"/>
                </a:solidFill>
                <a:ea typeface="Tahoma" panose="020B0604030504040204" pitchFamily="34" charset="0"/>
                <a:cs typeface="Tahoma" panose="020B0604030504040204" pitchFamily="34" charset="0"/>
              </a:rPr>
              <a:t>experimental measurements </a:t>
            </a:r>
            <a:r>
              <a:rPr lang="fr-FR" dirty="0" smtClean="0"/>
              <a:t>(</a:t>
            </a:r>
            <a:r>
              <a:rPr lang="fr-FR" b="1" dirty="0"/>
              <a:t>S Di Genova et al, in </a:t>
            </a:r>
            <a:r>
              <a:rPr lang="fr-FR" b="1" dirty="0" err="1"/>
              <a:t>preparation</a:t>
            </a:r>
            <a:r>
              <a:rPr lang="fr-FR" dirty="0" smtClean="0"/>
              <a:t>)</a:t>
            </a:r>
            <a:endParaRPr lang="fr-FR" dirty="0"/>
          </a:p>
        </p:txBody>
      </p:sp>
      <mc:AlternateContent xmlns:mc="http://schemas.openxmlformats.org/markup-compatibility/2006">
        <mc:Choice xmlns:a14="http://schemas.microsoft.com/office/drawing/2010/main" Requires="a14">
          <p:sp>
            <p:nvSpPr>
              <p:cNvPr id="25" name="ZoneTexte 2">
                <a:extLst>
                  <a:ext uri="{FF2B5EF4-FFF2-40B4-BE49-F238E27FC236}">
                    <a16:creationId xmlns:a16="http://schemas.microsoft.com/office/drawing/2014/main" id="{F600A19C-7A8B-6B8E-0591-A4CC67B353DD}"/>
                  </a:ext>
                </a:extLst>
              </p:cNvPr>
              <p:cNvSpPr txBox="1"/>
              <p:nvPr/>
            </p:nvSpPr>
            <p:spPr>
              <a:xfrm>
                <a:off x="1596122" y="5045917"/>
                <a:ext cx="280043" cy="276999"/>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12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𝐬</m:t>
                      </m:r>
                      <m:r>
                        <a:rPr kumimoji="0" lang="it-IT" sz="1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fr-FR" sz="1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p:txBody>
          </p:sp>
        </mc:Choice>
        <mc:Fallback>
          <p:sp>
            <p:nvSpPr>
              <p:cNvPr id="25" name="ZoneTexte 2">
                <a:extLst>
                  <a:ext uri="{FF2B5EF4-FFF2-40B4-BE49-F238E27FC236}">
                    <a16:creationId xmlns:a16="http://schemas.microsoft.com/office/drawing/2014/main" id="{F600A19C-7A8B-6B8E-0591-A4CC67B353DD}"/>
                  </a:ext>
                </a:extLst>
              </p:cNvPr>
              <p:cNvSpPr txBox="1">
                <a:spLocks noRot="1" noChangeAspect="1" noMove="1" noResize="1" noEditPoints="1" noAdjustHandles="1" noChangeArrowheads="1" noChangeShapeType="1" noTextEdit="1"/>
              </p:cNvSpPr>
              <p:nvPr/>
            </p:nvSpPr>
            <p:spPr>
              <a:xfrm>
                <a:off x="1596122" y="5045917"/>
                <a:ext cx="280043" cy="276999"/>
              </a:xfrm>
              <a:prstGeom prst="rect">
                <a:avLst/>
              </a:prstGeom>
              <a:blipFill>
                <a:blip r:embed="rId6"/>
                <a:stretch>
                  <a:fillRect l="-17391" r="-2174" b="-11111"/>
                </a:stretch>
              </a:blipFill>
              <a:ln>
                <a:no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6" name="ZoneTexte 2">
                <a:extLst>
                  <a:ext uri="{FF2B5EF4-FFF2-40B4-BE49-F238E27FC236}">
                    <a16:creationId xmlns:a16="http://schemas.microsoft.com/office/drawing/2014/main" id="{6E9EC50D-E8B2-6AA0-8317-BE044EC44871}"/>
                  </a:ext>
                </a:extLst>
              </p:cNvPr>
              <p:cNvSpPr txBox="1"/>
              <p:nvPr/>
            </p:nvSpPr>
            <p:spPr>
              <a:xfrm>
                <a:off x="10243813" y="5027599"/>
                <a:ext cx="280043" cy="276999"/>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12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𝐬</m:t>
                      </m:r>
                      <m:r>
                        <a:rPr kumimoji="0" lang="it-IT" sz="1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fr-FR" sz="1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p:txBody>
          </p:sp>
        </mc:Choice>
        <mc:Fallback>
          <p:sp>
            <p:nvSpPr>
              <p:cNvPr id="26" name="ZoneTexte 2">
                <a:extLst>
                  <a:ext uri="{FF2B5EF4-FFF2-40B4-BE49-F238E27FC236}">
                    <a16:creationId xmlns:a16="http://schemas.microsoft.com/office/drawing/2014/main" id="{6E9EC50D-E8B2-6AA0-8317-BE044EC44871}"/>
                  </a:ext>
                </a:extLst>
              </p:cNvPr>
              <p:cNvSpPr txBox="1">
                <a:spLocks noRot="1" noChangeAspect="1" noMove="1" noResize="1" noEditPoints="1" noAdjustHandles="1" noChangeArrowheads="1" noChangeShapeType="1" noTextEdit="1"/>
              </p:cNvSpPr>
              <p:nvPr/>
            </p:nvSpPr>
            <p:spPr>
              <a:xfrm>
                <a:off x="10243813" y="5027599"/>
                <a:ext cx="280043" cy="276999"/>
              </a:xfrm>
              <a:prstGeom prst="rect">
                <a:avLst/>
              </a:prstGeom>
              <a:blipFill>
                <a:blip r:embed="rId6"/>
                <a:stretch>
                  <a:fillRect l="-15217" r="-4348" b="-11111"/>
                </a:stretch>
              </a:blipFill>
              <a:ln>
                <a:noFill/>
              </a:ln>
            </p:spPr>
            <p:txBody>
              <a:bodyPr/>
              <a:lstStyle/>
              <a:p>
                <a:r>
                  <a:rPr lang="fr-FR">
                    <a:noFill/>
                  </a:rPr>
                  <a:t> </a:t>
                </a:r>
              </a:p>
            </p:txBody>
          </p:sp>
        </mc:Fallback>
      </mc:AlternateContent>
      <p:sp>
        <p:nvSpPr>
          <p:cNvPr id="27" name="ZoneTexte 2">
            <a:extLst>
              <a:ext uri="{FF2B5EF4-FFF2-40B4-BE49-F238E27FC236}">
                <a16:creationId xmlns:a16="http://schemas.microsoft.com/office/drawing/2014/main" id="{79DAFD7E-A321-C084-4D0C-8237755D16C9}"/>
              </a:ext>
            </a:extLst>
          </p:cNvPr>
          <p:cNvSpPr txBox="1"/>
          <p:nvPr/>
        </p:nvSpPr>
        <p:spPr>
          <a:xfrm>
            <a:off x="9104873" y="807505"/>
            <a:ext cx="2768269"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sym typeface="Wingdings" panose="05000000000000000000" pitchFamily="2" charset="2"/>
              </a:rPr>
              <a:t>II year simulations</a:t>
            </a:r>
          </a:p>
        </p:txBody>
      </p:sp>
      <p:sp>
        <p:nvSpPr>
          <p:cNvPr id="28" name="Freccia a destra 1">
            <a:extLst>
              <a:ext uri="{FF2B5EF4-FFF2-40B4-BE49-F238E27FC236}">
                <a16:creationId xmlns:a16="http://schemas.microsoft.com/office/drawing/2014/main" id="{B9EEDD5D-6EB3-4744-E4EF-370609A8E55E}"/>
              </a:ext>
            </a:extLst>
          </p:cNvPr>
          <p:cNvSpPr/>
          <p:nvPr/>
        </p:nvSpPr>
        <p:spPr>
          <a:xfrm>
            <a:off x="3387896" y="911444"/>
            <a:ext cx="5258257" cy="20325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graphicFrame>
            <p:nvGraphicFramePr>
              <p:cNvPr id="29" name="Tabella 9">
                <a:extLst>
                  <a:ext uri="{FF2B5EF4-FFF2-40B4-BE49-F238E27FC236}">
                    <a16:creationId xmlns:a16="http://schemas.microsoft.com/office/drawing/2014/main" id="{95F10E16-05A9-A69E-E355-10553BB11C03}"/>
                  </a:ext>
                </a:extLst>
              </p:cNvPr>
              <p:cNvGraphicFramePr>
                <a:graphicFrameLocks noGrp="1"/>
              </p:cNvGraphicFramePr>
              <p:nvPr>
                <p:extLst>
                  <p:ext uri="{D42A27DB-BD31-4B8C-83A1-F6EECF244321}">
                    <p14:modId xmlns:p14="http://schemas.microsoft.com/office/powerpoint/2010/main" val="732901806"/>
                  </p:ext>
                </p:extLst>
              </p:nvPr>
            </p:nvGraphicFramePr>
            <p:xfrm>
              <a:off x="3387897" y="1262333"/>
              <a:ext cx="5258257" cy="4217162"/>
            </p:xfrm>
            <a:graphic>
              <a:graphicData uri="http://schemas.openxmlformats.org/drawingml/2006/table">
                <a:tbl>
                  <a:tblPr firstRow="1" bandRow="1">
                    <a:tableStyleId>{6E25E649-3F16-4E02-A733-19D2CDBF48F0}</a:tableStyleId>
                  </a:tblPr>
                  <a:tblGrid>
                    <a:gridCol w="2235238">
                      <a:extLst>
                        <a:ext uri="{9D8B030D-6E8A-4147-A177-3AD203B41FA5}">
                          <a16:colId xmlns:a16="http://schemas.microsoft.com/office/drawing/2014/main" val="1434933771"/>
                        </a:ext>
                      </a:extLst>
                    </a:gridCol>
                    <a:gridCol w="3023019">
                      <a:extLst>
                        <a:ext uri="{9D8B030D-6E8A-4147-A177-3AD203B41FA5}">
                          <a16:colId xmlns:a16="http://schemas.microsoft.com/office/drawing/2014/main" val="1332893704"/>
                        </a:ext>
                      </a:extLst>
                    </a:gridCol>
                  </a:tblGrid>
                  <a:tr h="356420">
                    <a:tc gridSpan="2">
                      <a:txBody>
                        <a:bodyPr/>
                        <a:lstStyle/>
                        <a:p>
                          <a:pPr algn="ctr"/>
                          <a:r>
                            <a:rPr lang="en-US" sz="2000" b="0" dirty="0">
                              <a:solidFill>
                                <a:schemeClr val="bg1"/>
                              </a:solidFill>
                            </a:rPr>
                            <a:t>Model physical features</a:t>
                          </a:r>
                          <a:endParaRPr lang="en-US" sz="20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50000"/>
                          </a:schemeClr>
                        </a:solidFill>
                      </a:tcPr>
                    </a:tc>
                    <a:tc hMerge="1">
                      <a:txBody>
                        <a:bodyPr/>
                        <a:lstStyle/>
                        <a:p>
                          <a:endParaRPr lang="en-US" dirty="0"/>
                        </a:p>
                      </a:txBody>
                      <a:tcPr>
                        <a:solidFill>
                          <a:schemeClr val="bg1">
                            <a:lumMod val="85000"/>
                          </a:schemeClr>
                        </a:solidFill>
                      </a:tcPr>
                    </a:tc>
                    <a:extLst>
                      <a:ext uri="{0D108BD9-81ED-4DB2-BD59-A6C34878D82A}">
                        <a16:rowId xmlns:a16="http://schemas.microsoft.com/office/drawing/2014/main" val="3700521265"/>
                      </a:ext>
                    </a:extLst>
                  </a:tr>
                  <a:tr h="581297">
                    <a:tc>
                      <a:txBody>
                        <a:bodyPr/>
                        <a:lstStyle/>
                        <a:p>
                          <a:pPr algn="ctr"/>
                          <a:r>
                            <a:rPr lang="en-US" sz="1800" dirty="0"/>
                            <a:t>Anomalous </a:t>
                          </a:r>
                        </a:p>
                        <a:p>
                          <a:pPr algn="ctr"/>
                          <a:r>
                            <a:rPr lang="en-US" sz="1800" dirty="0"/>
                            <a:t>transport</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1800" dirty="0"/>
                            <a:t>Diffusive process with</a:t>
                          </a:r>
                        </a:p>
                        <a:p>
                          <a:pPr algn="ctr"/>
                          <a14:m>
                            <m:oMathPara xmlns:m="http://schemas.openxmlformats.org/officeDocument/2006/math">
                              <m:oMathParaPr>
                                <m:jc m:val="centerGroup"/>
                              </m:oMathParaPr>
                              <m:oMath xmlns:m="http://schemas.openxmlformats.org/officeDocument/2006/math">
                                <m:sSub>
                                  <m:sSubPr>
                                    <m:ctrlPr>
                                      <a:rPr lang="it-IT" sz="1800" b="0" i="1" smtClean="0">
                                        <a:latin typeface="Cambria Math" panose="02040503050406030204" pitchFamily="18" charset="0"/>
                                      </a:rPr>
                                    </m:ctrlPr>
                                  </m:sSubPr>
                                  <m:e>
                                    <m:r>
                                      <a:rPr lang="it-IT" sz="1800" b="0" smtClean="0">
                                        <a:latin typeface="Cambria Math" panose="02040503050406030204" pitchFamily="18" charset="0"/>
                                      </a:rPr>
                                      <m:t>𝐷</m:t>
                                    </m:r>
                                  </m:e>
                                  <m:sub>
                                    <m:r>
                                      <a:rPr lang="it-IT" sz="1800" b="0" smtClean="0">
                                        <a:latin typeface="Cambria Math" panose="02040503050406030204" pitchFamily="18" charset="0"/>
                                      </a:rPr>
                                      <m:t>𝑎𝑛</m:t>
                                    </m:r>
                                  </m:sub>
                                </m:sSub>
                                <m:r>
                                  <a:rPr lang="it-IT" sz="1800" b="0" smtClean="0">
                                    <a:latin typeface="Cambria Math" panose="02040503050406030204" pitchFamily="18" charset="0"/>
                                  </a:rPr>
                                  <m:t>=0.3 </m:t>
                                </m:r>
                                <m:sSup>
                                  <m:sSupPr>
                                    <m:ctrlPr>
                                      <a:rPr lang="it-IT" sz="1800" b="0" i="1" smtClean="0">
                                        <a:latin typeface="Cambria Math" panose="02040503050406030204" pitchFamily="18" charset="0"/>
                                      </a:rPr>
                                    </m:ctrlPr>
                                  </m:sSupPr>
                                  <m:e>
                                    <m:r>
                                      <m:rPr>
                                        <m:sty m:val="p"/>
                                      </m:rPr>
                                      <a:rPr lang="it-IT" sz="1800" b="0" smtClean="0">
                                        <a:latin typeface="Cambria Math" panose="02040503050406030204" pitchFamily="18" charset="0"/>
                                      </a:rPr>
                                      <m:t>m</m:t>
                                    </m:r>
                                  </m:e>
                                  <m:sup>
                                    <m:r>
                                      <a:rPr lang="it-IT" sz="1800" b="0" smtClean="0">
                                        <a:latin typeface="Cambria Math" panose="02040503050406030204" pitchFamily="18" charset="0"/>
                                      </a:rPr>
                                      <m:t>2</m:t>
                                    </m:r>
                                  </m:sup>
                                </m:sSup>
                                <m:r>
                                  <a:rPr lang="it-IT" sz="1800" b="0" smtClean="0">
                                    <a:latin typeface="Cambria Math" panose="02040503050406030204" pitchFamily="18" charset="0"/>
                                  </a:rPr>
                                  <m:t>/</m:t>
                                </m:r>
                                <m:r>
                                  <m:rPr>
                                    <m:sty m:val="p"/>
                                  </m:rPr>
                                  <a:rPr lang="it-IT" sz="1800" b="0" smtClean="0">
                                    <a:latin typeface="Cambria Math" panose="02040503050406030204" pitchFamily="18" charset="0"/>
                                  </a:rPr>
                                  <m:t>s</m:t>
                                </m:r>
                              </m:oMath>
                            </m:oMathPara>
                          </a14:m>
                          <a:endParaRPr lang="en-US" sz="1800" i="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622898227"/>
                      </a:ext>
                    </a:extLst>
                  </a:tr>
                  <a:tr h="575756">
                    <a:tc>
                      <a:txBody>
                        <a:bodyPr/>
                        <a:lstStyle/>
                        <a:p>
                          <a:pPr algn="ctr"/>
                          <a:r>
                            <a:rPr lang="en-US" sz="1800" b="1" dirty="0"/>
                            <a:t>CODE UPDATE</a:t>
                          </a:r>
                          <a:r>
                            <a:rPr lang="en-US" sz="1800" dirty="0"/>
                            <a:t> </a:t>
                          </a:r>
                        </a:p>
                        <a:p>
                          <a:pPr algn="ctr"/>
                          <a:r>
                            <a:rPr lang="en-US" sz="1800" b="1" dirty="0">
                              <a:solidFill>
                                <a:srgbClr val="0033CC"/>
                              </a:solidFill>
                            </a:rPr>
                            <a:t>Collisional forces</a:t>
                          </a:r>
                          <a:endParaRPr lang="en-US" sz="18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1800" dirty="0"/>
                            <a:t>friction forces </a:t>
                          </a:r>
                          <a14:m>
                            <m:oMath xmlns:m="http://schemas.openxmlformats.org/officeDocument/2006/math">
                              <m:sSub>
                                <m:sSubPr>
                                  <m:ctrlPr>
                                    <a:rPr lang="it-IT" sz="1800" b="0" i="1" smtClean="0">
                                      <a:latin typeface="Cambria Math" panose="02040503050406030204" pitchFamily="18" charset="0"/>
                                    </a:rPr>
                                  </m:ctrlPr>
                                </m:sSubPr>
                                <m:e>
                                  <m:r>
                                    <a:rPr lang="it-IT" sz="1800" b="0" smtClean="0">
                                      <a:latin typeface="Cambria Math" panose="02040503050406030204" pitchFamily="18" charset="0"/>
                                    </a:rPr>
                                    <m:t>𝐹</m:t>
                                  </m:r>
                                </m:e>
                                <m:sub>
                                  <m:r>
                                    <a:rPr lang="it-IT" sz="1800" b="0" smtClean="0">
                                      <a:latin typeface="Cambria Math" panose="02040503050406030204" pitchFamily="18" charset="0"/>
                                    </a:rPr>
                                    <m:t>0</m:t>
                                  </m:r>
                                </m:sub>
                              </m:sSub>
                            </m:oMath>
                          </a14:m>
                          <a:r>
                            <a:rPr lang="en-US" sz="1800" dirty="0"/>
                            <a:t>, </a:t>
                          </a:r>
                        </a:p>
                        <a:p>
                          <a:pPr algn="ctr"/>
                          <a:r>
                            <a:rPr lang="en-US" sz="1800" dirty="0"/>
                            <a:t>  thermal forces </a:t>
                          </a:r>
                          <a14:m>
                            <m:oMath xmlns:m="http://schemas.openxmlformats.org/officeDocument/2006/math">
                              <m:sSub>
                                <m:sSubPr>
                                  <m:ctrlPr>
                                    <a:rPr lang="it-IT" sz="1800" b="0" i="1" smtClean="0">
                                      <a:latin typeface="Cambria Math" panose="02040503050406030204" pitchFamily="18" charset="0"/>
                                    </a:rPr>
                                  </m:ctrlPr>
                                </m:sSubPr>
                                <m:e>
                                  <m:r>
                                    <a:rPr lang="it-IT" sz="1800" b="0" smtClean="0">
                                      <a:latin typeface="Cambria Math" panose="02040503050406030204" pitchFamily="18" charset="0"/>
                                    </a:rPr>
                                    <m:t>𝐹</m:t>
                                  </m:r>
                                </m:e>
                                <m:sub>
                                  <m:r>
                                    <m:rPr>
                                      <m:lit/>
                                    </m:rPr>
                                    <a:rPr lang="it-IT" sz="1800" b="0" smtClean="0">
                                      <a:latin typeface="Cambria Math" panose="02040503050406030204" pitchFamily="18" charset="0"/>
                                    </a:rPr>
                                    <m:t> </m:t>
                                  </m:r>
                                  <m:r>
                                    <a:rPr lang="it-IT" sz="1800" b="0" smtClean="0">
                                      <a:latin typeface="Cambria Math" panose="02040503050406030204" pitchFamily="18" charset="0"/>
                                    </a:rPr>
                                    <m:t>∇</m:t>
                                  </m:r>
                                  <m:r>
                                    <a:rPr lang="it-IT" sz="1800" b="0" smtClean="0">
                                      <a:latin typeface="Cambria Math" panose="02040503050406030204" pitchFamily="18" charset="0"/>
                                    </a:rPr>
                                    <m:t>𝑇</m:t>
                                  </m:r>
                                </m:sub>
                              </m:sSub>
                            </m:oMath>
                          </a14:m>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652006734"/>
                      </a:ext>
                    </a:extLst>
                  </a:tr>
                  <a:tr h="969133">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800" b="1" dirty="0"/>
                            <a:t>CODE UPDATE</a:t>
                          </a:r>
                          <a:r>
                            <a:rPr lang="en-US" sz="1800" dirty="0"/>
                            <a:t> </a:t>
                          </a:r>
                        </a:p>
                        <a:p>
                          <a:pPr marL="0" marR="0" lvl="0" indent="0" algn="ctr" defTabSz="609585"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Sheath physics</a:t>
                          </a:r>
                          <a:endParaRPr lang="en-US" sz="1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1800" dirty="0" smtClean="0"/>
                            <a:t>Electron density with Boltzmann factor:</a:t>
                          </a:r>
                        </a:p>
                        <a:p>
                          <a:pPr algn="ctr"/>
                          <a:r>
                            <a:rPr lang="en-US" sz="1800" dirty="0"/>
                            <a:t> </a:t>
                          </a:r>
                          <a14:m>
                            <m:oMath xmlns:m="http://schemas.openxmlformats.org/officeDocument/2006/math">
                              <m:sSub>
                                <m:sSubPr>
                                  <m:ctrlPr>
                                    <a:rPr lang="it-IT" sz="1800" b="0" i="1" smtClean="0">
                                      <a:latin typeface="Cambria Math" panose="02040503050406030204" pitchFamily="18" charset="0"/>
                                    </a:rPr>
                                  </m:ctrlPr>
                                </m:sSubPr>
                                <m:e>
                                  <m:r>
                                    <a:rPr lang="it-IT" sz="1800" b="0" smtClean="0">
                                      <a:latin typeface="Cambria Math" panose="02040503050406030204" pitchFamily="18" charset="0"/>
                                    </a:rPr>
                                    <m:t>𝑛</m:t>
                                  </m:r>
                                </m:e>
                                <m:sub>
                                  <m:r>
                                    <m:rPr>
                                      <m:sty m:val="p"/>
                                    </m:rPr>
                                    <a:rPr lang="it-IT" sz="1800" b="0" smtClean="0">
                                      <a:latin typeface="Cambria Math" panose="02040503050406030204" pitchFamily="18" charset="0"/>
                                    </a:rPr>
                                    <m:t>e</m:t>
                                  </m:r>
                                </m:sub>
                              </m:sSub>
                              <m:r>
                                <a:rPr lang="it-IT" sz="1800" b="0" smtClean="0">
                                  <a:latin typeface="Cambria Math" panose="02040503050406030204" pitchFamily="18" charset="0"/>
                                </a:rPr>
                                <m:t>=</m:t>
                              </m:r>
                              <m:sSub>
                                <m:sSubPr>
                                  <m:ctrlPr>
                                    <a:rPr lang="it-IT" sz="1800" b="0" i="1" smtClean="0">
                                      <a:latin typeface="Cambria Math" panose="02040503050406030204" pitchFamily="18" charset="0"/>
                                    </a:rPr>
                                  </m:ctrlPr>
                                </m:sSubPr>
                                <m:e>
                                  <m:r>
                                    <a:rPr lang="it-IT" sz="1800" b="0" smtClean="0">
                                      <a:latin typeface="Cambria Math" panose="02040503050406030204" pitchFamily="18" charset="0"/>
                                    </a:rPr>
                                    <m:t>𝑛</m:t>
                                  </m:r>
                                </m:e>
                                <m:sub>
                                  <m:r>
                                    <a:rPr lang="it-IT" sz="1800" b="0" smtClean="0">
                                      <a:latin typeface="Cambria Math" panose="02040503050406030204" pitchFamily="18" charset="0"/>
                                    </a:rPr>
                                    <m:t>0</m:t>
                                  </m:r>
                                </m:sub>
                              </m:sSub>
                              <m:func>
                                <m:funcPr>
                                  <m:ctrlPr>
                                    <a:rPr lang="it-IT" sz="1800" b="0" i="1" smtClean="0">
                                      <a:latin typeface="Cambria Math" panose="02040503050406030204" pitchFamily="18" charset="0"/>
                                    </a:rPr>
                                  </m:ctrlPr>
                                </m:funcPr>
                                <m:fName>
                                  <m:r>
                                    <m:rPr>
                                      <m:sty m:val="p"/>
                                    </m:rPr>
                                    <a:rPr lang="it-IT" sz="1800" b="0" smtClean="0">
                                      <a:latin typeface="Cambria Math" panose="02040503050406030204" pitchFamily="18" charset="0"/>
                                    </a:rPr>
                                    <m:t>exp</m:t>
                                  </m:r>
                                </m:fName>
                                <m:e>
                                  <m:d>
                                    <m:dPr>
                                      <m:ctrlPr>
                                        <a:rPr lang="it-IT" sz="1800" b="0" i="1" smtClean="0">
                                          <a:latin typeface="Cambria Math" panose="02040503050406030204" pitchFamily="18" charset="0"/>
                                        </a:rPr>
                                      </m:ctrlPr>
                                    </m:dPr>
                                    <m:e>
                                      <m:f>
                                        <m:fPr>
                                          <m:ctrlPr>
                                            <a:rPr lang="it-IT" sz="1800" b="0" i="1" smtClean="0">
                                              <a:latin typeface="Cambria Math" panose="02040503050406030204" pitchFamily="18" charset="0"/>
                                            </a:rPr>
                                          </m:ctrlPr>
                                        </m:fPr>
                                        <m:num>
                                          <m:r>
                                            <m:rPr>
                                              <m:sty m:val="p"/>
                                            </m:rPr>
                                            <a:rPr lang="fr-FR" sz="1800" b="0" i="0" smtClean="0">
                                              <a:latin typeface="Cambria Math" panose="02040503050406030204" pitchFamily="18" charset="0"/>
                                            </a:rPr>
                                            <m:t>e</m:t>
                                          </m:r>
                                          <m:r>
                                            <a:rPr lang="it-IT" sz="1800" b="0" smtClean="0">
                                              <a:latin typeface="Cambria Math" panose="02040503050406030204" pitchFamily="18" charset="0"/>
                                            </a:rPr>
                                            <m:t>𝜙</m:t>
                                          </m:r>
                                        </m:num>
                                        <m:den>
                                          <m:sSub>
                                            <m:sSubPr>
                                              <m:ctrlPr>
                                                <a:rPr lang="it-IT" sz="1800" b="0" i="1" smtClean="0">
                                                  <a:latin typeface="Cambria Math" panose="02040503050406030204" pitchFamily="18" charset="0"/>
                                                </a:rPr>
                                              </m:ctrlPr>
                                            </m:sSubPr>
                                            <m:e>
                                              <m:r>
                                                <a:rPr lang="it-IT" sz="1800" b="0" smtClean="0">
                                                  <a:latin typeface="Cambria Math" panose="02040503050406030204" pitchFamily="18" charset="0"/>
                                                </a:rPr>
                                                <m:t>𝑘</m:t>
                                              </m:r>
                                            </m:e>
                                            <m:sub>
                                              <m:r>
                                                <m:rPr>
                                                  <m:sty m:val="p"/>
                                                </m:rPr>
                                                <a:rPr lang="it-IT" sz="1800" b="0" smtClean="0">
                                                  <a:latin typeface="Cambria Math" panose="02040503050406030204" pitchFamily="18" charset="0"/>
                                                </a:rPr>
                                                <m:t>B</m:t>
                                              </m:r>
                                            </m:sub>
                                          </m:sSub>
                                          <m:sSub>
                                            <m:sSubPr>
                                              <m:ctrlPr>
                                                <a:rPr lang="it-IT" sz="1800" b="0" i="1" smtClean="0">
                                                  <a:latin typeface="Cambria Math" panose="02040503050406030204" pitchFamily="18" charset="0"/>
                                                </a:rPr>
                                              </m:ctrlPr>
                                            </m:sSubPr>
                                            <m:e>
                                              <m:r>
                                                <a:rPr lang="it-IT" sz="1800" b="0" smtClean="0">
                                                  <a:latin typeface="Cambria Math" panose="02040503050406030204" pitchFamily="18" charset="0"/>
                                                </a:rPr>
                                                <m:t>𝑇</m:t>
                                              </m:r>
                                            </m:e>
                                            <m:sub>
                                              <m:r>
                                                <m:rPr>
                                                  <m:sty m:val="p"/>
                                                </m:rPr>
                                                <a:rPr lang="it-IT" sz="1800" b="0" smtClean="0">
                                                  <a:latin typeface="Cambria Math" panose="02040503050406030204" pitchFamily="18" charset="0"/>
                                                </a:rPr>
                                                <m:t>e</m:t>
                                              </m:r>
                                            </m:sub>
                                          </m:sSub>
                                        </m:den>
                                      </m:f>
                                    </m:e>
                                  </m:d>
                                </m:e>
                              </m:func>
                            </m:oMath>
                          </a14:m>
                          <a:r>
                            <a:rPr lang="en-US" sz="1800" dirty="0"/>
                            <a:t> </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437652815"/>
                      </a:ext>
                    </a:extLst>
                  </a:tr>
                  <a:tr h="581297">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800" b="1" dirty="0">
                              <a:solidFill>
                                <a:srgbClr val="0033CC"/>
                              </a:solidFill>
                            </a:rPr>
                            <a:t>Plasma impurities</a:t>
                          </a:r>
                          <a:endParaRPr lang="en-US" sz="18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800" dirty="0" smtClean="0"/>
                            <a:t>From uniform </a:t>
                          </a:r>
                          <a:r>
                            <a:rPr lang="en-US" sz="1800" dirty="0"/>
                            <a:t>3% Oxygen </a:t>
                          </a:r>
                          <a:r>
                            <a:rPr lang="en-US" sz="1800" dirty="0" smtClean="0"/>
                            <a:t>to possibility of considering the distribution of ionized</a:t>
                          </a:r>
                          <a:r>
                            <a:rPr lang="en-US" sz="1800" baseline="0" dirty="0" smtClean="0"/>
                            <a:t> states </a:t>
                          </a:r>
                          <a:r>
                            <a:rPr lang="en-US" sz="1800" dirty="0" smtClean="0"/>
                            <a:t>computed by SOLEGDE (mixture </a:t>
                          </a:r>
                          <a:r>
                            <a:rPr lang="en-US" sz="1800" dirty="0"/>
                            <a:t>from </a:t>
                          </a:r>
                          <a14:m>
                            <m:oMath xmlns:m="http://schemas.openxmlformats.org/officeDocument/2006/math">
                              <m:sSup>
                                <m:sSupPr>
                                  <m:ctrlPr>
                                    <a:rPr lang="it-IT" sz="1800" b="0" i="1" smtClean="0">
                                      <a:latin typeface="Cambria Math" panose="02040503050406030204" pitchFamily="18" charset="0"/>
                                    </a:rPr>
                                  </m:ctrlPr>
                                </m:sSupPr>
                                <m:e>
                                  <m:r>
                                    <m:rPr>
                                      <m:sty m:val="p"/>
                                    </m:rPr>
                                    <a:rPr lang="it-IT" sz="1800" b="0" smtClean="0">
                                      <a:latin typeface="Cambria Math" panose="02040503050406030204" pitchFamily="18" charset="0"/>
                                    </a:rPr>
                                    <m:t>O</m:t>
                                  </m:r>
                                </m:e>
                                <m:sup>
                                  <m:r>
                                    <a:rPr lang="it-IT" sz="1800" b="0" smtClean="0">
                                      <a:latin typeface="Cambria Math" panose="02040503050406030204" pitchFamily="18" charset="0"/>
                                    </a:rPr>
                                    <m:t>1+</m:t>
                                  </m:r>
                                </m:sup>
                              </m:sSup>
                              <m:r>
                                <a:rPr lang="it-IT" sz="1800" b="0" smtClean="0">
                                  <a:latin typeface="Cambria Math" panose="02040503050406030204" pitchFamily="18" charset="0"/>
                                </a:rPr>
                                <m:t> </m:t>
                              </m:r>
                            </m:oMath>
                          </a14:m>
                          <a:r>
                            <a:rPr lang="en-US" sz="1800" dirty="0"/>
                            <a:t> to </a:t>
                          </a:r>
                          <a14:m>
                            <m:oMath xmlns:m="http://schemas.openxmlformats.org/officeDocument/2006/math">
                              <m:sSup>
                                <m:sSupPr>
                                  <m:ctrlPr>
                                    <a:rPr lang="it-IT" sz="1800" b="0" i="1" smtClean="0">
                                      <a:latin typeface="Cambria Math" panose="02040503050406030204" pitchFamily="18" charset="0"/>
                                    </a:rPr>
                                  </m:ctrlPr>
                                </m:sSupPr>
                                <m:e>
                                  <m:r>
                                    <m:rPr>
                                      <m:sty m:val="p"/>
                                    </m:rPr>
                                    <a:rPr lang="it-IT" sz="1800" b="0" smtClean="0">
                                      <a:latin typeface="Cambria Math" panose="02040503050406030204" pitchFamily="18" charset="0"/>
                                    </a:rPr>
                                    <m:t>O</m:t>
                                  </m:r>
                                </m:e>
                                <m:sup>
                                  <m:r>
                                    <a:rPr lang="it-IT" sz="1800" b="0" smtClean="0">
                                      <a:latin typeface="Cambria Math" panose="02040503050406030204" pitchFamily="18" charset="0"/>
                                    </a:rPr>
                                    <m:t>8+</m:t>
                                  </m:r>
                                </m:sup>
                              </m:sSup>
                            </m:oMath>
                          </a14:m>
                          <a:r>
                            <a:rPr lang="en-US" sz="1800" dirty="0"/>
                            <a:t> </a:t>
                          </a:r>
                          <a:r>
                            <a:rPr lang="en-US" sz="1800" dirty="0" smtClean="0"/>
                            <a:t>)</a:t>
                          </a:r>
                          <a:endParaRPr lang="en-US" sz="1800" i="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998586135"/>
                      </a:ext>
                    </a:extLst>
                  </a:tr>
                </a:tbl>
              </a:graphicData>
            </a:graphic>
          </p:graphicFrame>
        </mc:Choice>
        <mc:Fallback>
          <p:graphicFrame>
            <p:nvGraphicFramePr>
              <p:cNvPr id="29" name="Tabella 9">
                <a:extLst>
                  <a:ext uri="{FF2B5EF4-FFF2-40B4-BE49-F238E27FC236}">
                    <a16:creationId xmlns:a16="http://schemas.microsoft.com/office/drawing/2014/main" id="{95F10E16-05A9-A69E-E355-10553BB11C03}"/>
                  </a:ext>
                </a:extLst>
              </p:cNvPr>
              <p:cNvGraphicFramePr>
                <a:graphicFrameLocks noGrp="1"/>
              </p:cNvGraphicFramePr>
              <p:nvPr>
                <p:extLst>
                  <p:ext uri="{D42A27DB-BD31-4B8C-83A1-F6EECF244321}">
                    <p14:modId xmlns:p14="http://schemas.microsoft.com/office/powerpoint/2010/main" val="732901806"/>
                  </p:ext>
                </p:extLst>
              </p:nvPr>
            </p:nvGraphicFramePr>
            <p:xfrm>
              <a:off x="3387897" y="1262333"/>
              <a:ext cx="5258257" cy="4217162"/>
            </p:xfrm>
            <a:graphic>
              <a:graphicData uri="http://schemas.openxmlformats.org/drawingml/2006/table">
                <a:tbl>
                  <a:tblPr firstRow="1" bandRow="1">
                    <a:tableStyleId>{6E25E649-3F16-4E02-A733-19D2CDBF48F0}</a:tableStyleId>
                  </a:tblPr>
                  <a:tblGrid>
                    <a:gridCol w="2235238">
                      <a:extLst>
                        <a:ext uri="{9D8B030D-6E8A-4147-A177-3AD203B41FA5}">
                          <a16:colId xmlns:a16="http://schemas.microsoft.com/office/drawing/2014/main" val="1434933771"/>
                        </a:ext>
                      </a:extLst>
                    </a:gridCol>
                    <a:gridCol w="3023019">
                      <a:extLst>
                        <a:ext uri="{9D8B030D-6E8A-4147-A177-3AD203B41FA5}">
                          <a16:colId xmlns:a16="http://schemas.microsoft.com/office/drawing/2014/main" val="1332893704"/>
                        </a:ext>
                      </a:extLst>
                    </a:gridCol>
                  </a:tblGrid>
                  <a:tr h="396240">
                    <a:tc gridSpan="2">
                      <a:txBody>
                        <a:bodyPr/>
                        <a:lstStyle/>
                        <a:p>
                          <a:pPr algn="ctr"/>
                          <a:r>
                            <a:rPr lang="en-US" sz="2000" b="0" dirty="0">
                              <a:solidFill>
                                <a:schemeClr val="bg1"/>
                              </a:solidFill>
                            </a:rPr>
                            <a:t>Model physical features</a:t>
                          </a:r>
                          <a:endParaRPr lang="en-US" sz="20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50000"/>
                          </a:schemeClr>
                        </a:solidFill>
                      </a:tcPr>
                    </a:tc>
                    <a:tc hMerge="1">
                      <a:txBody>
                        <a:bodyPr/>
                        <a:lstStyle/>
                        <a:p>
                          <a:endParaRPr lang="en-US" dirty="0"/>
                        </a:p>
                      </a:txBody>
                      <a:tcPr>
                        <a:solidFill>
                          <a:schemeClr val="bg1">
                            <a:lumMod val="85000"/>
                          </a:schemeClr>
                        </a:solidFill>
                      </a:tcPr>
                    </a:tc>
                    <a:extLst>
                      <a:ext uri="{0D108BD9-81ED-4DB2-BD59-A6C34878D82A}">
                        <a16:rowId xmlns:a16="http://schemas.microsoft.com/office/drawing/2014/main" val="3700521265"/>
                      </a:ext>
                    </a:extLst>
                  </a:tr>
                  <a:tr h="640080">
                    <a:tc>
                      <a:txBody>
                        <a:bodyPr/>
                        <a:lstStyle/>
                        <a:p>
                          <a:pPr algn="ctr"/>
                          <a:r>
                            <a:rPr lang="en-US" sz="1800" dirty="0"/>
                            <a:t>Anomalous </a:t>
                          </a:r>
                        </a:p>
                        <a:p>
                          <a:pPr algn="ctr"/>
                          <a:r>
                            <a:rPr lang="en-US" sz="1800" dirty="0"/>
                            <a:t>transport</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FR"/>
                        </a:p>
                      </a:txBody>
                      <a:tcPr>
                        <a:blipFill>
                          <a:blip r:embed="rId7"/>
                          <a:stretch>
                            <a:fillRect l="-73843" t="-65714" r="-402" b="-513333"/>
                          </a:stretch>
                        </a:blipFill>
                      </a:tcPr>
                    </a:tc>
                    <a:extLst>
                      <a:ext uri="{0D108BD9-81ED-4DB2-BD59-A6C34878D82A}">
                        <a16:rowId xmlns:a16="http://schemas.microsoft.com/office/drawing/2014/main" val="622898227"/>
                      </a:ext>
                    </a:extLst>
                  </a:tr>
                  <a:tr h="640080">
                    <a:tc>
                      <a:txBody>
                        <a:bodyPr/>
                        <a:lstStyle/>
                        <a:p>
                          <a:pPr algn="ctr"/>
                          <a:r>
                            <a:rPr lang="en-US" sz="1800" b="1" dirty="0"/>
                            <a:t>CODE UPDATE</a:t>
                          </a:r>
                          <a:r>
                            <a:rPr lang="en-US" sz="1800" dirty="0"/>
                            <a:t> </a:t>
                          </a:r>
                        </a:p>
                        <a:p>
                          <a:pPr algn="ctr"/>
                          <a:r>
                            <a:rPr lang="en-US" sz="1800" b="1" dirty="0">
                              <a:solidFill>
                                <a:srgbClr val="0033CC"/>
                              </a:solidFill>
                            </a:rPr>
                            <a:t>Collisional forces</a:t>
                          </a:r>
                          <a:endParaRPr lang="en-US" sz="18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FR"/>
                        </a:p>
                      </a:txBody>
                      <a:tcPr>
                        <a:blipFill>
                          <a:blip r:embed="rId7"/>
                          <a:stretch>
                            <a:fillRect l="-73843" t="-165714" r="-402" b="-413333"/>
                          </a:stretch>
                        </a:blipFill>
                      </a:tcPr>
                    </a:tc>
                    <a:extLst>
                      <a:ext uri="{0D108BD9-81ED-4DB2-BD59-A6C34878D82A}">
                        <a16:rowId xmlns:a16="http://schemas.microsoft.com/office/drawing/2014/main" val="2652006734"/>
                      </a:ext>
                    </a:extLst>
                  </a:tr>
                  <a:tr h="1077722">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800" b="1" dirty="0"/>
                            <a:t>CODE UPDATE</a:t>
                          </a:r>
                          <a:r>
                            <a:rPr lang="en-US" sz="1800" dirty="0"/>
                            <a:t> </a:t>
                          </a:r>
                        </a:p>
                        <a:p>
                          <a:pPr marL="0" marR="0" lvl="0" indent="0" algn="ctr" defTabSz="609585"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Sheath physics</a:t>
                          </a:r>
                          <a:endParaRPr lang="en-US" sz="1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FR"/>
                        </a:p>
                      </a:txBody>
                      <a:tcPr>
                        <a:blipFill>
                          <a:blip r:embed="rId7"/>
                          <a:stretch>
                            <a:fillRect l="-73843" t="-157627" r="-402" b="-145198"/>
                          </a:stretch>
                        </a:blipFill>
                      </a:tcPr>
                    </a:tc>
                    <a:extLst>
                      <a:ext uri="{0D108BD9-81ED-4DB2-BD59-A6C34878D82A}">
                        <a16:rowId xmlns:a16="http://schemas.microsoft.com/office/drawing/2014/main" val="2437652815"/>
                      </a:ext>
                    </a:extLst>
                  </a:tr>
                  <a:tr h="1463040">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800" b="1" dirty="0">
                              <a:solidFill>
                                <a:srgbClr val="0033CC"/>
                              </a:solidFill>
                            </a:rPr>
                            <a:t>Plasma impurities</a:t>
                          </a:r>
                          <a:endParaRPr lang="en-US" sz="18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FR"/>
                        </a:p>
                      </a:txBody>
                      <a:tcPr>
                        <a:blipFill>
                          <a:blip r:embed="rId7"/>
                          <a:stretch>
                            <a:fillRect l="-73843" t="-190000" r="-402" b="-7083"/>
                          </a:stretch>
                        </a:blipFill>
                      </a:tcPr>
                    </a:tc>
                    <a:extLst>
                      <a:ext uri="{0D108BD9-81ED-4DB2-BD59-A6C34878D82A}">
                        <a16:rowId xmlns:a16="http://schemas.microsoft.com/office/drawing/2014/main" val="1998586135"/>
                      </a:ext>
                    </a:extLst>
                  </a:tr>
                </a:tbl>
              </a:graphicData>
            </a:graphic>
          </p:graphicFrame>
        </mc:Fallback>
      </mc:AlternateContent>
      <mc:AlternateContent xmlns:mc="http://schemas.openxmlformats.org/markup-compatibility/2006">
        <mc:Choice xmlns:a14="http://schemas.microsoft.com/office/drawing/2010/main" Requires="a14">
          <p:sp>
            <p:nvSpPr>
              <p:cNvPr id="30" name="ZoneTexte 2">
                <a:extLst>
                  <a:ext uri="{FF2B5EF4-FFF2-40B4-BE49-F238E27FC236}">
                    <a16:creationId xmlns:a16="http://schemas.microsoft.com/office/drawing/2014/main" id="{81BD2420-4775-C1F9-E363-96FC39E20137}"/>
                  </a:ext>
                </a:extLst>
              </p:cNvPr>
              <p:cNvSpPr txBox="1"/>
              <p:nvPr/>
            </p:nvSpPr>
            <p:spPr>
              <a:xfrm>
                <a:off x="1671773" y="2591661"/>
                <a:ext cx="280043" cy="276999"/>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12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𝐬</m:t>
                      </m:r>
                      <m:r>
                        <a:rPr kumimoji="0" lang="it-IT" sz="1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fr-FR" sz="1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p:txBody>
          </p:sp>
        </mc:Choice>
        <mc:Fallback>
          <p:sp>
            <p:nvSpPr>
              <p:cNvPr id="30" name="ZoneTexte 2">
                <a:extLst>
                  <a:ext uri="{FF2B5EF4-FFF2-40B4-BE49-F238E27FC236}">
                    <a16:creationId xmlns:a16="http://schemas.microsoft.com/office/drawing/2014/main" id="{81BD2420-4775-C1F9-E363-96FC39E20137}"/>
                  </a:ext>
                </a:extLst>
              </p:cNvPr>
              <p:cNvSpPr txBox="1">
                <a:spLocks noRot="1" noChangeAspect="1" noMove="1" noResize="1" noEditPoints="1" noAdjustHandles="1" noChangeArrowheads="1" noChangeShapeType="1" noTextEdit="1"/>
              </p:cNvSpPr>
              <p:nvPr/>
            </p:nvSpPr>
            <p:spPr>
              <a:xfrm>
                <a:off x="1671773" y="2591661"/>
                <a:ext cx="280043" cy="276999"/>
              </a:xfrm>
              <a:prstGeom prst="rect">
                <a:avLst/>
              </a:prstGeom>
              <a:blipFill>
                <a:blip r:embed="rId8"/>
                <a:stretch>
                  <a:fillRect l="-17391" r="-2174" b="-8696"/>
                </a:stretch>
              </a:blipFill>
              <a:ln>
                <a:no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31" name="ZoneTexte 2">
                <a:extLst>
                  <a:ext uri="{FF2B5EF4-FFF2-40B4-BE49-F238E27FC236}">
                    <a16:creationId xmlns:a16="http://schemas.microsoft.com/office/drawing/2014/main" id="{2B569341-B232-4AA6-43D7-59FB3D919F6F}"/>
                  </a:ext>
                </a:extLst>
              </p:cNvPr>
              <p:cNvSpPr txBox="1"/>
              <p:nvPr/>
            </p:nvSpPr>
            <p:spPr>
              <a:xfrm>
                <a:off x="10208967" y="2562022"/>
                <a:ext cx="280043" cy="276999"/>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12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𝐬</m:t>
                      </m:r>
                      <m:r>
                        <a:rPr kumimoji="0" lang="it-IT" sz="1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fr-FR" sz="1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p:txBody>
          </p:sp>
        </mc:Choice>
        <mc:Fallback>
          <p:sp>
            <p:nvSpPr>
              <p:cNvPr id="31" name="ZoneTexte 2">
                <a:extLst>
                  <a:ext uri="{FF2B5EF4-FFF2-40B4-BE49-F238E27FC236}">
                    <a16:creationId xmlns:a16="http://schemas.microsoft.com/office/drawing/2014/main" id="{2B569341-B232-4AA6-43D7-59FB3D919F6F}"/>
                  </a:ext>
                </a:extLst>
              </p:cNvPr>
              <p:cNvSpPr txBox="1">
                <a:spLocks noRot="1" noChangeAspect="1" noMove="1" noResize="1" noEditPoints="1" noAdjustHandles="1" noChangeArrowheads="1" noChangeShapeType="1" noTextEdit="1"/>
              </p:cNvSpPr>
              <p:nvPr/>
            </p:nvSpPr>
            <p:spPr>
              <a:xfrm>
                <a:off x="10208967" y="2562022"/>
                <a:ext cx="280043" cy="276999"/>
              </a:xfrm>
              <a:prstGeom prst="rect">
                <a:avLst/>
              </a:prstGeom>
              <a:blipFill>
                <a:blip r:embed="rId9"/>
                <a:stretch>
                  <a:fillRect l="-17391" r="-2174" b="-8696"/>
                </a:stretch>
              </a:blipFill>
              <a:ln>
                <a:noFill/>
              </a:ln>
            </p:spPr>
            <p:txBody>
              <a:bodyPr/>
              <a:lstStyle/>
              <a:p>
                <a:r>
                  <a:rPr lang="fr-FR">
                    <a:noFill/>
                  </a:rPr>
                  <a:t> </a:t>
                </a:r>
              </a:p>
            </p:txBody>
          </p:sp>
        </mc:Fallback>
      </mc:AlternateContent>
      <p:sp>
        <p:nvSpPr>
          <p:cNvPr id="32" name="Segnaposto contenuto 2">
            <a:extLst>
              <a:ext uri="{FF2B5EF4-FFF2-40B4-BE49-F238E27FC236}">
                <a16:creationId xmlns:a16="http://schemas.microsoft.com/office/drawing/2014/main" id="{1C06557F-427D-4E80-AAF2-55A81035354A}"/>
              </a:ext>
            </a:extLst>
          </p:cNvPr>
          <p:cNvSpPr txBox="1">
            <a:spLocks noGrp="1"/>
          </p:cNvSpPr>
          <p:nvPr>
            <p:ph type="title"/>
          </p:nvPr>
        </p:nvSpPr>
        <p:spPr>
          <a:xfrm>
            <a:off x="1005119" y="-17123"/>
            <a:ext cx="11221524" cy="7580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effectLst/>
                <a:uLnTx/>
                <a:uFillTx/>
                <a:ea typeface="Tahoma" panose="020B0604030504040204" pitchFamily="34" charset="0"/>
                <a:cs typeface="Tahoma" panose="020B0604030504040204" pitchFamily="34" charset="0"/>
              </a:rPr>
              <a:t>Improving W migration description </a:t>
            </a:r>
            <a:endParaRPr kumimoji="0" lang="it-IT" sz="3000" b="1" i="1" u="none" strike="noStrike" kern="1200" cap="none" spc="0" normalizeH="0" baseline="0" noProof="0" dirty="0">
              <a:ln>
                <a:noFill/>
              </a:ln>
              <a:effectLst/>
              <a:uLnTx/>
              <a:uFillTx/>
              <a:ea typeface="Tahoma" panose="020B0604030504040204" pitchFamily="34" charset="0"/>
              <a:cs typeface="Tahoma" panose="020B0604030504040204" pitchFamily="34" charset="0"/>
            </a:endParaRPr>
          </a:p>
        </p:txBody>
      </p:sp>
      <p:pic>
        <p:nvPicPr>
          <p:cNvPr id="34" name="Image 33">
            <a:extLst>
              <a:ext uri="{FF2B5EF4-FFF2-40B4-BE49-F238E27FC236}">
                <a16:creationId xmlns:a16="http://schemas.microsoft.com/office/drawing/2014/main" id="{D38C4123-617C-470F-8EAD-E91C6FBE61F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21451" y="55416"/>
            <a:ext cx="1970549" cy="600364"/>
          </a:xfrm>
          <a:prstGeom prst="rect">
            <a:avLst/>
          </a:prstGeom>
        </p:spPr>
      </p:pic>
    </p:spTree>
    <p:extLst>
      <p:ext uri="{BB962C8B-B14F-4D97-AF65-F5344CB8AC3E}">
        <p14:creationId xmlns:p14="http://schemas.microsoft.com/office/powerpoint/2010/main" val="304074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68175" y="-17123"/>
            <a:ext cx="8698339" cy="758064"/>
          </a:xfrm>
        </p:spPr>
        <p:txBody>
          <a:bodyPr>
            <a:normAutofit fontScale="90000"/>
          </a:bodyPr>
          <a:lstStyle/>
          <a:p>
            <a:r>
              <a:rPr lang="fr-FR" sz="2400" b="1" dirty="0" smtClean="0">
                <a:solidFill>
                  <a:schemeClr val="tx1"/>
                </a:solidFill>
                <a:latin typeface="+mn-lt"/>
              </a:rPr>
              <a:t>INVESTIGATION OF W CORE CONTAMINATION in </a:t>
            </a:r>
            <a:r>
              <a:rPr lang="fr-FR" sz="2400" b="1" dirty="0" err="1" smtClean="0">
                <a:solidFill>
                  <a:schemeClr val="tx1"/>
                </a:solidFill>
                <a:latin typeface="+mn-lt"/>
              </a:rPr>
              <a:t>west</a:t>
            </a:r>
            <a:r>
              <a:rPr lang="fr-FR" sz="2400" b="1" dirty="0" smtClean="0">
                <a:solidFill>
                  <a:schemeClr val="tx1"/>
                </a:solidFill>
                <a:latin typeface="+mn-lt"/>
              </a:rPr>
              <a:t> </a:t>
            </a:r>
            <a:r>
              <a:rPr lang="fr-FR" sz="2400" b="1" dirty="0" err="1" smtClean="0">
                <a:solidFill>
                  <a:schemeClr val="tx1"/>
                </a:solidFill>
                <a:latin typeface="+mn-lt"/>
              </a:rPr>
              <a:t>geometry</a:t>
            </a:r>
            <a:r>
              <a:rPr lang="fr-FR" sz="2400" b="1" dirty="0" smtClean="0">
                <a:solidFill>
                  <a:schemeClr val="tx1"/>
                </a:solidFill>
                <a:latin typeface="+mn-lt"/>
              </a:rPr>
              <a:t> DUE TO ANTENNA LIMITER WITH 3D SOLEDGE-ERO2.0 SIMULATIONS</a:t>
            </a:r>
            <a:endParaRPr lang="fr-FR" sz="2400" b="1" dirty="0">
              <a:solidFill>
                <a:schemeClr val="tx1"/>
              </a:solidFill>
              <a:latin typeface="+mn-lt"/>
            </a:endParaRPr>
          </a:p>
        </p:txBody>
      </p:sp>
      <p:pic>
        <p:nvPicPr>
          <p:cNvPr id="6" name="Immagine 6">
            <a:extLst>
              <a:ext uri="{FF2B5EF4-FFF2-40B4-BE49-F238E27FC236}">
                <a16:creationId xmlns:a16="http://schemas.microsoft.com/office/drawing/2014/main" id="{8D5E7731-FAEA-1CD6-B78D-AD76DF4AC9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285" b="6976"/>
          <a:stretch/>
        </p:blipFill>
        <p:spPr>
          <a:xfrm>
            <a:off x="105760" y="829861"/>
            <a:ext cx="3129030" cy="2119170"/>
          </a:xfrm>
          <a:prstGeom prst="rect">
            <a:avLst/>
          </a:prstGeom>
        </p:spPr>
      </p:pic>
      <p:pic>
        <p:nvPicPr>
          <p:cNvPr id="7" name="Immagine 7">
            <a:extLst>
              <a:ext uri="{FF2B5EF4-FFF2-40B4-BE49-F238E27FC236}">
                <a16:creationId xmlns:a16="http://schemas.microsoft.com/office/drawing/2014/main" id="{247CCC6E-EA02-8545-8018-B2AA28A59F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130"/>
          <a:stretch/>
        </p:blipFill>
        <p:spPr>
          <a:xfrm>
            <a:off x="105760" y="3499550"/>
            <a:ext cx="3950675" cy="2352735"/>
          </a:xfrm>
          <a:prstGeom prst="rect">
            <a:avLst/>
          </a:prstGeom>
        </p:spPr>
      </p:pic>
      <p:sp>
        <p:nvSpPr>
          <p:cNvPr id="8" name="Segnaposto contenuto 2">
            <a:extLst>
              <a:ext uri="{FF2B5EF4-FFF2-40B4-BE49-F238E27FC236}">
                <a16:creationId xmlns:a16="http://schemas.microsoft.com/office/drawing/2014/main" id="{C9BDD715-B841-A635-85C7-9F77432E971F}"/>
              </a:ext>
            </a:extLst>
          </p:cNvPr>
          <p:cNvSpPr txBox="1">
            <a:spLocks/>
          </p:cNvSpPr>
          <p:nvPr/>
        </p:nvSpPr>
        <p:spPr>
          <a:xfrm>
            <a:off x="5235674" y="791270"/>
            <a:ext cx="3205955" cy="3774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Without Antenna erosion</a:t>
            </a:r>
            <a:endParaRPr kumimoji="0" lang="it-IT" sz="18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Segnaposto contenuto 2">
            <a:extLst>
              <a:ext uri="{FF2B5EF4-FFF2-40B4-BE49-F238E27FC236}">
                <a16:creationId xmlns:a16="http://schemas.microsoft.com/office/drawing/2014/main" id="{B362CE78-8AF2-99D2-171F-A1373DAFBF97}"/>
              </a:ext>
            </a:extLst>
          </p:cNvPr>
          <p:cNvSpPr txBox="1">
            <a:spLocks/>
          </p:cNvSpPr>
          <p:nvPr/>
        </p:nvSpPr>
        <p:spPr>
          <a:xfrm>
            <a:off x="9039357" y="791270"/>
            <a:ext cx="2831865" cy="3774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With Antenna erosion</a:t>
            </a:r>
            <a:endParaRPr kumimoji="0" lang="it-IT" sz="18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0" name="Immagine 12">
            <a:extLst>
              <a:ext uri="{FF2B5EF4-FFF2-40B4-BE49-F238E27FC236}">
                <a16:creationId xmlns:a16="http://schemas.microsoft.com/office/drawing/2014/main" id="{072DF2C0-2FCA-28F7-7828-23FD1E4A7B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40711" y="1097462"/>
            <a:ext cx="3577880" cy="3370308"/>
          </a:xfrm>
          <a:prstGeom prst="rect">
            <a:avLst/>
          </a:prstGeom>
        </p:spPr>
      </p:pic>
      <p:pic>
        <p:nvPicPr>
          <p:cNvPr id="11" name="Immagine 13">
            <a:extLst>
              <a:ext uri="{FF2B5EF4-FFF2-40B4-BE49-F238E27FC236}">
                <a16:creationId xmlns:a16="http://schemas.microsoft.com/office/drawing/2014/main" id="{364D918A-2AE2-716E-04D3-595D3713FC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518591" y="1058626"/>
            <a:ext cx="3626820" cy="3421318"/>
          </a:xfrm>
          <a:prstGeom prst="rect">
            <a:avLst/>
          </a:prstGeom>
        </p:spPr>
      </p:pic>
      <mc:AlternateContent xmlns:mc="http://schemas.openxmlformats.org/markup-compatibility/2006">
        <mc:Choice xmlns:a14="http://schemas.microsoft.com/office/drawing/2010/main" Requires="a14">
          <p:graphicFrame>
            <p:nvGraphicFramePr>
              <p:cNvPr id="12" name="Tabella 18">
                <a:extLst>
                  <a:ext uri="{FF2B5EF4-FFF2-40B4-BE49-F238E27FC236}">
                    <a16:creationId xmlns:a16="http://schemas.microsoft.com/office/drawing/2014/main" id="{E83C28A8-CE0E-07A7-D154-96369AAEBB5B}"/>
                  </a:ext>
                </a:extLst>
              </p:cNvPr>
              <p:cNvGraphicFramePr>
                <a:graphicFrameLocks noGrp="1"/>
              </p:cNvGraphicFramePr>
              <p:nvPr>
                <p:extLst>
                  <p:ext uri="{D42A27DB-BD31-4B8C-83A1-F6EECF244321}">
                    <p14:modId xmlns:p14="http://schemas.microsoft.com/office/powerpoint/2010/main" val="3143430852"/>
                  </p:ext>
                </p:extLst>
              </p:nvPr>
            </p:nvGraphicFramePr>
            <p:xfrm>
              <a:off x="5235674" y="4724913"/>
              <a:ext cx="6850566" cy="1828800"/>
            </p:xfrm>
            <a:graphic>
              <a:graphicData uri="http://schemas.openxmlformats.org/drawingml/2006/table">
                <a:tbl>
                  <a:tblPr firstRow="1" bandRow="1">
                    <a:tableStyleId>{8EC20E35-A176-4012-BC5E-935CFFF8708E}</a:tableStyleId>
                  </a:tblPr>
                  <a:tblGrid>
                    <a:gridCol w="2283522">
                      <a:extLst>
                        <a:ext uri="{9D8B030D-6E8A-4147-A177-3AD203B41FA5}">
                          <a16:colId xmlns:a16="http://schemas.microsoft.com/office/drawing/2014/main" val="2263275470"/>
                        </a:ext>
                      </a:extLst>
                    </a:gridCol>
                    <a:gridCol w="2283522">
                      <a:extLst>
                        <a:ext uri="{9D8B030D-6E8A-4147-A177-3AD203B41FA5}">
                          <a16:colId xmlns:a16="http://schemas.microsoft.com/office/drawing/2014/main" val="2418878828"/>
                        </a:ext>
                      </a:extLst>
                    </a:gridCol>
                    <a:gridCol w="2283522">
                      <a:extLst>
                        <a:ext uri="{9D8B030D-6E8A-4147-A177-3AD203B41FA5}">
                          <a16:colId xmlns:a16="http://schemas.microsoft.com/office/drawing/2014/main" val="125528784"/>
                        </a:ext>
                      </a:extLst>
                    </a:gridCol>
                  </a:tblGrid>
                  <a:tr h="541600">
                    <a:tc>
                      <a:txBody>
                        <a:bodyPr/>
                        <a:lstStyle/>
                        <a:p>
                          <a:pPr algn="ctr"/>
                          <a:r>
                            <a:rPr lang="en-US" sz="1500" dirty="0">
                              <a:solidFill>
                                <a:srgbClr val="CC0000"/>
                              </a:solidFill>
                              <a:latin typeface="Tahoma" panose="020B0604030504040204" pitchFamily="34" charset="0"/>
                              <a:ea typeface="Tahoma" panose="020B0604030504040204" pitchFamily="34" charset="0"/>
                              <a:cs typeface="Tahoma" panose="020B0604030504040204" pitchFamily="34" charset="0"/>
                            </a:rPr>
                            <a:t>Results in this configuration</a:t>
                          </a: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Antenna protections</a:t>
                          </a:r>
                        </a:p>
                      </a:txBody>
                      <a:tcPr>
                        <a:lnR w="12700" cap="flat" cmpd="sng" algn="ctr">
                          <a:solidFill>
                            <a:schemeClr val="tx1"/>
                          </a:solidFill>
                          <a:prstDash val="solid"/>
                          <a:round/>
                          <a:headEnd type="none" w="med" len="med"/>
                          <a:tailEnd type="none" w="med" len="med"/>
                        </a:lnR>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Other PFCs</a:t>
                          </a:r>
                          <a:endParaRPr lang="en-US" sz="15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99383565"/>
                      </a:ext>
                    </a:extLst>
                  </a:tr>
                  <a:tr h="365760">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Erosion rate </a:t>
                          </a:r>
                          <a14:m>
                            <m:oMath xmlns:m="http://schemas.openxmlformats.org/officeDocument/2006/math">
                              <m:r>
                                <a:rPr lang="it-IT" sz="1500" b="0" i="1" smtClean="0">
                                  <a:latin typeface="Cambria Math" panose="02040503050406030204" pitchFamily="18" charset="0"/>
                                  <a:ea typeface="Tahoma" panose="020B0604030504040204" pitchFamily="34" charset="0"/>
                                  <a:cs typeface="Tahoma" panose="020B0604030504040204" pitchFamily="34" charset="0"/>
                                </a:rPr>
                                <m:t>𝑄</m:t>
                              </m:r>
                            </m:oMath>
                          </a14:m>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baseline="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it-IT" sz="1500" b="0" i="1" dirty="0" smtClean="0">
                                      <a:latin typeface="Cambria Math" panose="02040503050406030204" pitchFamily="18" charset="0"/>
                                      <a:ea typeface="Tahoma" panose="020B0604030504040204" pitchFamily="34" charset="0"/>
                                      <a:cs typeface="Tahoma" panose="020B0604030504040204" pitchFamily="34" charset="0"/>
                                    </a:rPr>
                                  </m:ctrlPr>
                                </m:sSupPr>
                                <m:e>
                                  <m:r>
                                    <m:rPr>
                                      <m:sty m:val="p"/>
                                    </m:rPr>
                                    <a:rPr lang="it-IT" sz="1500" b="0" i="0" dirty="0" smtClean="0">
                                      <a:latin typeface="Cambria Math" panose="02040503050406030204" pitchFamily="18" charset="0"/>
                                      <a:ea typeface="Tahoma" panose="020B0604030504040204" pitchFamily="34" charset="0"/>
                                      <a:cs typeface="Tahoma" panose="020B0604030504040204" pitchFamily="34" charset="0"/>
                                    </a:rPr>
                                    <m:t>s</m:t>
                                  </m:r>
                                </m:e>
                                <m:sup>
                                  <m:r>
                                    <a:rPr lang="it-IT" sz="1500" b="0" i="1" dirty="0" smtClean="0">
                                      <a:latin typeface="Cambria Math" panose="02040503050406030204" pitchFamily="18" charset="0"/>
                                      <a:ea typeface="Tahoma" panose="020B0604030504040204" pitchFamily="34" charset="0"/>
                                      <a:cs typeface="Tahoma" panose="020B0604030504040204" pitchFamily="34" charset="0"/>
                                    </a:rPr>
                                    <m:t>−1</m:t>
                                  </m:r>
                                </m:sup>
                              </m:sSup>
                            </m:oMath>
                          </a14:m>
                          <a:r>
                            <a:rPr lang="en-US" sz="1500" dirty="0">
                              <a:latin typeface="Tahoma" panose="020B0604030504040204" pitchFamily="34" charset="0"/>
                              <a:ea typeface="Tahoma" panose="020B0604030504040204" pitchFamily="34" charset="0"/>
                              <a:cs typeface="Tahoma" panose="020B0604030504040204" pitchFamily="34" charset="0"/>
                            </a:rPr>
                            <a:t>]</a:t>
                          </a:r>
                        </a:p>
                      </a:txBody>
                      <a:tcPr/>
                    </a:tc>
                    <a:tc>
                      <a:txBody>
                        <a:bodyPr/>
                        <a:lstStyle/>
                        <a:p>
                          <a:pPr algn="ct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rPr>
                                  <m:t>3.27×</m:t>
                                </m:r>
                                <m:sSup>
                                  <m:sSupPr>
                                    <m:ctrlPr>
                                      <a:rPr lang="it-IT" sz="1800" b="0" i="1" smtClean="0">
                                        <a:latin typeface="Cambria Math" panose="02040503050406030204" pitchFamily="18" charset="0"/>
                                      </a:rPr>
                                    </m:ctrlPr>
                                  </m:sSupPr>
                                  <m:e>
                                    <m:r>
                                      <a:rPr lang="it-IT" sz="1800" b="0" i="1" smtClean="0">
                                        <a:latin typeface="Cambria Math" panose="02040503050406030204" pitchFamily="18" charset="0"/>
                                      </a:rPr>
                                      <m:t>10</m:t>
                                    </m:r>
                                  </m:e>
                                  <m:sup>
                                    <m:r>
                                      <a:rPr lang="it-IT" sz="1800" b="0" i="1" smtClean="0">
                                        <a:latin typeface="Cambria Math" panose="02040503050406030204" pitchFamily="18" charset="0"/>
                                      </a:rPr>
                                      <m:t>19</m:t>
                                    </m:r>
                                  </m:sup>
                                </m:sSup>
                              </m:oMath>
                            </m:oMathPara>
                          </a14:m>
                          <a:endParaRPr lang="en-US" sz="1800" dirty="0"/>
                        </a:p>
                      </a:txBody>
                      <a:tcPr>
                        <a:lnR w="12700" cap="flat" cmpd="sng" algn="ctr">
                          <a:solidFill>
                            <a:schemeClr val="tx1"/>
                          </a:solidFill>
                          <a:prstDash val="solid"/>
                          <a:round/>
                          <a:headEnd type="none" w="med" len="med"/>
                          <a:tailEnd type="none" w="med" len="med"/>
                        </a:lnR>
                      </a:tcPr>
                    </a:tc>
                    <a:tc>
                      <a:txBody>
                        <a:bodyPr/>
                        <a:lstStyle/>
                        <a:p>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rPr>
                                  <m:t>2.54×</m:t>
                                </m:r>
                                <m:sSup>
                                  <m:sSupPr>
                                    <m:ctrlPr>
                                      <a:rPr lang="it-IT" sz="1800" b="0" i="1" smtClean="0">
                                        <a:latin typeface="Cambria Math" panose="02040503050406030204" pitchFamily="18" charset="0"/>
                                      </a:rPr>
                                    </m:ctrlPr>
                                  </m:sSupPr>
                                  <m:e>
                                    <m:r>
                                      <a:rPr lang="it-IT" sz="1800" b="0" i="1" smtClean="0">
                                        <a:latin typeface="Cambria Math" panose="02040503050406030204" pitchFamily="18" charset="0"/>
                                      </a:rPr>
                                      <m:t>10</m:t>
                                    </m:r>
                                  </m:e>
                                  <m:sup>
                                    <m:r>
                                      <a:rPr lang="it-IT" sz="1800" b="0" i="1" smtClean="0">
                                        <a:latin typeface="Cambria Math" panose="02040503050406030204" pitchFamily="18" charset="0"/>
                                      </a:rPr>
                                      <m:t>20</m:t>
                                    </m:r>
                                  </m:sup>
                                </m:sSup>
                              </m:oMath>
                            </m:oMathPara>
                          </a14:m>
                          <a:endParaRPr lang="en-US" sz="18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09705331"/>
                      </a:ext>
                    </a:extLst>
                  </a:tr>
                  <a:tr h="548640">
                    <a:tc>
                      <a:txBody>
                        <a:bodyPr/>
                        <a:lstStyle/>
                        <a:p>
                          <a:pPr algn="ctr"/>
                          <a:r>
                            <a:rPr lang="en-US" sz="1500" dirty="0"/>
                            <a:t>Contribution core W content </a:t>
                          </a:r>
                          <a14:m>
                            <m:oMath xmlns:m="http://schemas.openxmlformats.org/officeDocument/2006/math">
                              <m:sSub>
                                <m:sSubPr>
                                  <m:ctrlPr>
                                    <a:rPr lang="it-IT" sz="1500" b="0" i="1" smtClean="0">
                                      <a:latin typeface="Cambria Math" panose="02040503050406030204" pitchFamily="18" charset="0"/>
                                      <a:ea typeface="Tahoma" panose="020B0604030504040204" pitchFamily="34" charset="0"/>
                                      <a:cs typeface="Tahoma" panose="020B0604030504040204" pitchFamily="34" charset="0"/>
                                    </a:rPr>
                                  </m:ctrlPr>
                                </m:sSubPr>
                                <m:e>
                                  <m:r>
                                    <a:rPr lang="it-IT" sz="1500" b="0" i="1" smtClean="0">
                                      <a:latin typeface="Cambria Math" panose="02040503050406030204" pitchFamily="18" charset="0"/>
                                      <a:ea typeface="Tahoma" panose="020B0604030504040204" pitchFamily="34" charset="0"/>
                                      <a:cs typeface="Tahoma" panose="020B0604030504040204" pitchFamily="34" charset="0"/>
                                    </a:rPr>
                                    <m:t>𝑁</m:t>
                                  </m:r>
                                </m:e>
                                <m:sub>
                                  <m:r>
                                    <m:rPr>
                                      <m:sty m:val="p"/>
                                    </m:rPr>
                                    <a:rPr lang="it-IT" sz="1500" b="0" i="0" smtClean="0">
                                      <a:latin typeface="Cambria Math" panose="02040503050406030204" pitchFamily="18" charset="0"/>
                                      <a:ea typeface="Tahoma" panose="020B0604030504040204" pitchFamily="34" charset="0"/>
                                      <a:cs typeface="Tahoma" panose="020B0604030504040204" pitchFamily="34" charset="0"/>
                                    </a:rPr>
                                    <m:t>W</m:t>
                                  </m:r>
                                </m:sub>
                              </m:sSub>
                            </m:oMath>
                          </a14:m>
                          <a:r>
                            <a:rPr lang="en-US" sz="1500" dirty="0"/>
                            <a:t> [#]</a:t>
                          </a:r>
                        </a:p>
                      </a:txBody>
                      <a:tcPr/>
                    </a:tc>
                    <a:tc>
                      <a:txBody>
                        <a:bodyPr/>
                        <a:lstStyle/>
                        <a:p>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rPr>
                                  <m:t>9.00×</m:t>
                                </m:r>
                                <m:sSup>
                                  <m:sSupPr>
                                    <m:ctrlPr>
                                      <a:rPr lang="it-IT" sz="1800" b="0" i="1" smtClean="0">
                                        <a:latin typeface="Cambria Math" panose="02040503050406030204" pitchFamily="18" charset="0"/>
                                      </a:rPr>
                                    </m:ctrlPr>
                                  </m:sSupPr>
                                  <m:e>
                                    <m:r>
                                      <a:rPr lang="it-IT" sz="1800" b="0" i="1" smtClean="0">
                                        <a:latin typeface="Cambria Math" panose="02040503050406030204" pitchFamily="18" charset="0"/>
                                      </a:rPr>
                                      <m:t>10</m:t>
                                    </m:r>
                                  </m:e>
                                  <m:sup>
                                    <m:r>
                                      <a:rPr lang="it-IT" sz="1800" b="0" i="1" smtClean="0">
                                        <a:latin typeface="Cambria Math" panose="02040503050406030204" pitchFamily="18" charset="0"/>
                                      </a:rPr>
                                      <m:t>16</m:t>
                                    </m:r>
                                  </m:sup>
                                </m:sSup>
                              </m:oMath>
                            </m:oMathPara>
                          </a14:m>
                          <a:endParaRPr lang="en-US" sz="1800" dirty="0"/>
                        </a:p>
                      </a:txBody>
                      <a:tcPr>
                        <a:lnR w="12700" cap="flat" cmpd="sng" algn="ctr">
                          <a:solidFill>
                            <a:schemeClr val="tx1"/>
                          </a:solidFill>
                          <a:prstDash val="solid"/>
                          <a:round/>
                          <a:headEnd type="none" w="med" len="med"/>
                          <a:tailEnd type="none" w="med" len="med"/>
                        </a:lnR>
                        <a:lnB>
                          <a:noFill/>
                        </a:lnB>
                      </a:tcPr>
                    </a:tc>
                    <a:tc>
                      <a:txBody>
                        <a:bodyPr/>
                        <a:lstStyle/>
                        <a:p>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rPr>
                                  <m:t>9.95×</m:t>
                                </m:r>
                                <m:sSup>
                                  <m:sSupPr>
                                    <m:ctrlPr>
                                      <a:rPr lang="it-IT" sz="1800" b="0" i="1" smtClean="0">
                                        <a:latin typeface="Cambria Math" panose="02040503050406030204" pitchFamily="18" charset="0"/>
                                      </a:rPr>
                                    </m:ctrlPr>
                                  </m:sSupPr>
                                  <m:e>
                                    <m:r>
                                      <a:rPr lang="it-IT" sz="1800" b="0" i="1" smtClean="0">
                                        <a:latin typeface="Cambria Math" panose="02040503050406030204" pitchFamily="18" charset="0"/>
                                      </a:rPr>
                                      <m:t>10</m:t>
                                    </m:r>
                                  </m:e>
                                  <m:sup>
                                    <m:r>
                                      <a:rPr lang="it-IT" sz="1800" b="0" i="1" smtClean="0">
                                        <a:latin typeface="Cambria Math" panose="02040503050406030204" pitchFamily="18" charset="0"/>
                                      </a:rPr>
                                      <m:t>15</m:t>
                                    </m:r>
                                  </m:sup>
                                </m:sSup>
                              </m:oMath>
                            </m:oMathPara>
                          </a14:m>
                          <a:endParaRPr lang="en-US" sz="1800" dirty="0"/>
                        </a:p>
                      </a:txBody>
                      <a:tcPr>
                        <a:lnL w="12700" cap="flat" cmpd="sng" algn="ctr">
                          <a:solidFill>
                            <a:schemeClr val="tx1"/>
                          </a:solidFill>
                          <a:prstDash val="solid"/>
                          <a:round/>
                          <a:headEnd type="none" w="med" len="med"/>
                          <a:tailEnd type="none" w="med" len="med"/>
                        </a:lnL>
                        <a:lnB>
                          <a:noFill/>
                        </a:lnB>
                      </a:tcPr>
                    </a:tc>
                    <a:extLst>
                      <a:ext uri="{0D108BD9-81ED-4DB2-BD59-A6C34878D82A}">
                        <a16:rowId xmlns:a16="http://schemas.microsoft.com/office/drawing/2014/main" val="2263671633"/>
                      </a:ext>
                    </a:extLst>
                  </a:tr>
                  <a:tr h="365760">
                    <a:tc>
                      <a:txBody>
                        <a:bodyPr/>
                        <a:lstStyle/>
                        <a:p>
                          <a:pPr algn="ctr"/>
                          <a:endParaRPr lang="en-US" sz="1500" i="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90% of contamination</a:t>
                          </a:r>
                          <a:r>
                            <a:rPr lang="en-US" sz="1800" dirty="0">
                              <a:latin typeface="Tahoma" panose="020B0604030504040204" pitchFamily="34" charset="0"/>
                              <a:ea typeface="Tahoma" panose="020B0604030504040204" pitchFamily="34" charset="0"/>
                              <a:cs typeface="Tahoma" panose="020B0604030504040204" pitchFamily="34" charset="0"/>
                            </a:rPr>
                            <a:t> </a:t>
                          </a:r>
                        </a:p>
                      </a:txBody>
                      <a:tcPr>
                        <a:lnR w="12700" cap="flat" cmpd="sng" algn="ctr">
                          <a:solidFill>
                            <a:schemeClr val="tx1"/>
                          </a:solidFill>
                          <a:prstDash val="solid"/>
                          <a:round/>
                          <a:headEnd type="none" w="med" len="med"/>
                          <a:tailEnd type="none" w="med" len="med"/>
                        </a:lnR>
                        <a:lnT>
                          <a:noFill/>
                        </a:lnT>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85% of erosion </a:t>
                          </a:r>
                        </a:p>
                      </a:txBody>
                      <a:tcPr>
                        <a:lnL w="12700" cap="flat" cmpd="sng" algn="ctr">
                          <a:solidFill>
                            <a:schemeClr val="tx1"/>
                          </a:solidFill>
                          <a:prstDash val="solid"/>
                          <a:round/>
                          <a:headEnd type="none" w="med" len="med"/>
                          <a:tailEnd type="none" w="med" len="med"/>
                        </a:lnL>
                        <a:lnT>
                          <a:noFill/>
                        </a:lnT>
                      </a:tcPr>
                    </a:tc>
                    <a:extLst>
                      <a:ext uri="{0D108BD9-81ED-4DB2-BD59-A6C34878D82A}">
                        <a16:rowId xmlns:a16="http://schemas.microsoft.com/office/drawing/2014/main" val="2491479785"/>
                      </a:ext>
                    </a:extLst>
                  </a:tr>
                </a:tbl>
              </a:graphicData>
            </a:graphic>
          </p:graphicFrame>
        </mc:Choice>
        <mc:Fallback>
          <p:graphicFrame>
            <p:nvGraphicFramePr>
              <p:cNvPr id="12" name="Tabella 18">
                <a:extLst>
                  <a:ext uri="{FF2B5EF4-FFF2-40B4-BE49-F238E27FC236}">
                    <a16:creationId xmlns:a16="http://schemas.microsoft.com/office/drawing/2014/main" id="{E83C28A8-CE0E-07A7-D154-96369AAEBB5B}"/>
                  </a:ext>
                </a:extLst>
              </p:cNvPr>
              <p:cNvGraphicFramePr>
                <a:graphicFrameLocks noGrp="1"/>
              </p:cNvGraphicFramePr>
              <p:nvPr>
                <p:extLst>
                  <p:ext uri="{D42A27DB-BD31-4B8C-83A1-F6EECF244321}">
                    <p14:modId xmlns:p14="http://schemas.microsoft.com/office/powerpoint/2010/main" val="3143430852"/>
                  </p:ext>
                </p:extLst>
              </p:nvPr>
            </p:nvGraphicFramePr>
            <p:xfrm>
              <a:off x="5235674" y="4724913"/>
              <a:ext cx="6850566" cy="1828800"/>
            </p:xfrm>
            <a:graphic>
              <a:graphicData uri="http://schemas.openxmlformats.org/drawingml/2006/table">
                <a:tbl>
                  <a:tblPr firstRow="1" bandRow="1">
                    <a:tableStyleId>{8EC20E35-A176-4012-BC5E-935CFFF8708E}</a:tableStyleId>
                  </a:tblPr>
                  <a:tblGrid>
                    <a:gridCol w="2283522">
                      <a:extLst>
                        <a:ext uri="{9D8B030D-6E8A-4147-A177-3AD203B41FA5}">
                          <a16:colId xmlns:a16="http://schemas.microsoft.com/office/drawing/2014/main" val="2263275470"/>
                        </a:ext>
                      </a:extLst>
                    </a:gridCol>
                    <a:gridCol w="2283522">
                      <a:extLst>
                        <a:ext uri="{9D8B030D-6E8A-4147-A177-3AD203B41FA5}">
                          <a16:colId xmlns:a16="http://schemas.microsoft.com/office/drawing/2014/main" val="2418878828"/>
                        </a:ext>
                      </a:extLst>
                    </a:gridCol>
                    <a:gridCol w="2283522">
                      <a:extLst>
                        <a:ext uri="{9D8B030D-6E8A-4147-A177-3AD203B41FA5}">
                          <a16:colId xmlns:a16="http://schemas.microsoft.com/office/drawing/2014/main" val="125528784"/>
                        </a:ext>
                      </a:extLst>
                    </a:gridCol>
                  </a:tblGrid>
                  <a:tr h="548640">
                    <a:tc>
                      <a:txBody>
                        <a:bodyPr/>
                        <a:lstStyle/>
                        <a:p>
                          <a:pPr algn="ctr"/>
                          <a:r>
                            <a:rPr lang="en-US" sz="1500" dirty="0">
                              <a:solidFill>
                                <a:srgbClr val="CC0000"/>
                              </a:solidFill>
                              <a:latin typeface="Tahoma" panose="020B0604030504040204" pitchFamily="34" charset="0"/>
                              <a:ea typeface="Tahoma" panose="020B0604030504040204" pitchFamily="34" charset="0"/>
                              <a:cs typeface="Tahoma" panose="020B0604030504040204" pitchFamily="34" charset="0"/>
                            </a:rPr>
                            <a:t>Results in this configuration</a:t>
                          </a: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Antenna protections</a:t>
                          </a:r>
                        </a:p>
                      </a:txBody>
                      <a:tcPr>
                        <a:lnR w="12700" cap="flat" cmpd="sng" algn="ctr">
                          <a:solidFill>
                            <a:schemeClr val="tx1"/>
                          </a:solidFill>
                          <a:prstDash val="solid"/>
                          <a:round/>
                          <a:headEnd type="none" w="med" len="med"/>
                          <a:tailEnd type="none" w="med" len="med"/>
                        </a:lnR>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Other PFCs</a:t>
                          </a:r>
                          <a:endParaRPr lang="en-US" sz="15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99383565"/>
                      </a:ext>
                    </a:extLst>
                  </a:tr>
                  <a:tr h="365760">
                    <a:tc>
                      <a:txBody>
                        <a:bodyPr/>
                        <a:lstStyle/>
                        <a:p>
                          <a:endParaRPr lang="fr-FR"/>
                        </a:p>
                      </a:txBody>
                      <a:tcPr>
                        <a:blipFill>
                          <a:blip r:embed="rId6"/>
                          <a:stretch>
                            <a:fillRect t="-152459" r="-200533" b="-260656"/>
                          </a:stretch>
                        </a:blipFill>
                      </a:tcPr>
                    </a:tc>
                    <a:tc>
                      <a:txBody>
                        <a:bodyPr/>
                        <a:lstStyle/>
                        <a:p>
                          <a:endParaRPr lang="fr-FR"/>
                        </a:p>
                      </a:txBody>
                      <a:tcPr>
                        <a:lnR w="12700" cap="flat" cmpd="sng" algn="ctr">
                          <a:solidFill>
                            <a:schemeClr val="tx1"/>
                          </a:solidFill>
                          <a:prstDash val="solid"/>
                          <a:round/>
                          <a:headEnd type="none" w="med" len="med"/>
                          <a:tailEnd type="none" w="med" len="med"/>
                        </a:lnR>
                        <a:blipFill>
                          <a:blip r:embed="rId6"/>
                          <a:stretch>
                            <a:fillRect l="-100000" t="-152459" r="-100533" b="-260656"/>
                          </a:stretch>
                        </a:blipFill>
                      </a:tcPr>
                    </a:tc>
                    <a:tc>
                      <a:txBody>
                        <a:bodyPr/>
                        <a:lstStyle/>
                        <a:p>
                          <a:endParaRPr lang="fr-FR"/>
                        </a:p>
                      </a:txBody>
                      <a:tcPr>
                        <a:lnL w="12700" cap="flat" cmpd="sng" algn="ctr">
                          <a:solidFill>
                            <a:schemeClr val="tx1"/>
                          </a:solidFill>
                          <a:prstDash val="solid"/>
                          <a:round/>
                          <a:headEnd type="none" w="med" len="med"/>
                          <a:tailEnd type="none" w="med" len="med"/>
                        </a:lnL>
                        <a:blipFill>
                          <a:blip r:embed="rId6"/>
                          <a:stretch>
                            <a:fillRect l="-200000" t="-152459" r="-533" b="-260656"/>
                          </a:stretch>
                        </a:blipFill>
                      </a:tcPr>
                    </a:tc>
                    <a:extLst>
                      <a:ext uri="{0D108BD9-81ED-4DB2-BD59-A6C34878D82A}">
                        <a16:rowId xmlns:a16="http://schemas.microsoft.com/office/drawing/2014/main" val="4109705331"/>
                      </a:ext>
                    </a:extLst>
                  </a:tr>
                  <a:tr h="548640">
                    <a:tc>
                      <a:txBody>
                        <a:bodyPr/>
                        <a:lstStyle/>
                        <a:p>
                          <a:endParaRPr lang="fr-FR"/>
                        </a:p>
                      </a:txBody>
                      <a:tcPr>
                        <a:blipFill>
                          <a:blip r:embed="rId6"/>
                          <a:stretch>
                            <a:fillRect t="-171111" r="-200533" b="-76667"/>
                          </a:stretch>
                        </a:blipFill>
                      </a:tcPr>
                    </a:tc>
                    <a:tc>
                      <a:txBody>
                        <a:bodyPr/>
                        <a:lstStyle/>
                        <a:p>
                          <a:endParaRPr lang="fr-FR"/>
                        </a:p>
                      </a:txBody>
                      <a:tcPr>
                        <a:lnR w="12700" cap="flat" cmpd="sng" algn="ctr">
                          <a:solidFill>
                            <a:schemeClr val="tx1"/>
                          </a:solidFill>
                          <a:prstDash val="solid"/>
                          <a:round/>
                          <a:headEnd type="none" w="med" len="med"/>
                          <a:tailEnd type="none" w="med" len="med"/>
                        </a:lnR>
                        <a:lnB>
                          <a:noFill/>
                        </a:lnB>
                        <a:blipFill>
                          <a:blip r:embed="rId6"/>
                          <a:stretch>
                            <a:fillRect l="-100000" t="-171111" r="-100533" b="-76667"/>
                          </a:stretch>
                        </a:blipFill>
                      </a:tcPr>
                    </a:tc>
                    <a:tc>
                      <a:txBody>
                        <a:bodyPr/>
                        <a:lstStyle/>
                        <a:p>
                          <a:endParaRPr lang="fr-FR"/>
                        </a:p>
                      </a:txBody>
                      <a:tcPr>
                        <a:lnL w="12700" cap="flat" cmpd="sng" algn="ctr">
                          <a:solidFill>
                            <a:schemeClr val="tx1"/>
                          </a:solidFill>
                          <a:prstDash val="solid"/>
                          <a:round/>
                          <a:headEnd type="none" w="med" len="med"/>
                          <a:tailEnd type="none" w="med" len="med"/>
                        </a:lnL>
                        <a:lnB>
                          <a:noFill/>
                        </a:lnB>
                        <a:blipFill>
                          <a:blip r:embed="rId6"/>
                          <a:stretch>
                            <a:fillRect l="-200000" t="-171111" r="-533" b="-76667"/>
                          </a:stretch>
                        </a:blipFill>
                      </a:tcPr>
                    </a:tc>
                    <a:extLst>
                      <a:ext uri="{0D108BD9-81ED-4DB2-BD59-A6C34878D82A}">
                        <a16:rowId xmlns:a16="http://schemas.microsoft.com/office/drawing/2014/main" val="2263671633"/>
                      </a:ext>
                    </a:extLst>
                  </a:tr>
                  <a:tr h="365760">
                    <a:tc>
                      <a:txBody>
                        <a:bodyPr/>
                        <a:lstStyle/>
                        <a:p>
                          <a:pPr algn="ctr"/>
                          <a:endParaRPr lang="en-US" sz="1500" i="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90% of contamination</a:t>
                          </a:r>
                          <a:r>
                            <a:rPr lang="en-US" sz="1800" dirty="0">
                              <a:latin typeface="Tahoma" panose="020B0604030504040204" pitchFamily="34" charset="0"/>
                              <a:ea typeface="Tahoma" panose="020B0604030504040204" pitchFamily="34" charset="0"/>
                              <a:cs typeface="Tahoma" panose="020B0604030504040204" pitchFamily="34" charset="0"/>
                            </a:rPr>
                            <a:t> </a:t>
                          </a:r>
                        </a:p>
                      </a:txBody>
                      <a:tcPr>
                        <a:lnR w="12700" cap="flat" cmpd="sng" algn="ctr">
                          <a:solidFill>
                            <a:schemeClr val="tx1"/>
                          </a:solidFill>
                          <a:prstDash val="solid"/>
                          <a:round/>
                          <a:headEnd type="none" w="med" len="med"/>
                          <a:tailEnd type="none" w="med" len="med"/>
                        </a:lnR>
                        <a:lnT>
                          <a:noFill/>
                        </a:lnT>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85% of erosion </a:t>
                          </a:r>
                        </a:p>
                      </a:txBody>
                      <a:tcPr>
                        <a:lnL w="12700" cap="flat" cmpd="sng" algn="ctr">
                          <a:solidFill>
                            <a:schemeClr val="tx1"/>
                          </a:solidFill>
                          <a:prstDash val="solid"/>
                          <a:round/>
                          <a:headEnd type="none" w="med" len="med"/>
                          <a:tailEnd type="none" w="med" len="med"/>
                        </a:lnL>
                        <a:lnT>
                          <a:noFill/>
                        </a:lnT>
                      </a:tcPr>
                    </a:tc>
                    <a:extLst>
                      <a:ext uri="{0D108BD9-81ED-4DB2-BD59-A6C34878D82A}">
                        <a16:rowId xmlns:a16="http://schemas.microsoft.com/office/drawing/2014/main" val="2491479785"/>
                      </a:ext>
                    </a:extLst>
                  </a:tr>
                </a:tbl>
              </a:graphicData>
            </a:graphic>
          </p:graphicFrame>
        </mc:Fallback>
      </mc:AlternateContent>
      <p:sp>
        <p:nvSpPr>
          <p:cNvPr id="13" name="Titre 2">
            <a:extLst>
              <a:ext uri="{FF2B5EF4-FFF2-40B4-BE49-F238E27FC236}">
                <a16:creationId xmlns:a16="http://schemas.microsoft.com/office/drawing/2014/main" id="{6CA6EFF4-D358-B9E4-DAC5-EE9DE3BCF185}"/>
              </a:ext>
            </a:extLst>
          </p:cNvPr>
          <p:cNvSpPr txBox="1">
            <a:spLocks/>
          </p:cNvSpPr>
          <p:nvPr/>
        </p:nvSpPr>
        <p:spPr>
          <a:xfrm>
            <a:off x="46590" y="3014866"/>
            <a:ext cx="4744486" cy="3345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3D </a:t>
            </a:r>
            <a:r>
              <a:rPr kumimoji="0" lang="en-US" sz="160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asymmetric wall </a:t>
            </a:r>
            <a:r>
              <a:rPr kumimoji="0" lang="en-US" sz="1600" i="0" u="none" strike="noStrike" kern="1200" cap="none" spc="0" normalizeH="0" baseline="0" noProof="0" dirty="0" err="1" smtClean="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model:Radial</a:t>
            </a:r>
            <a:r>
              <a:rPr kumimoji="0" lang="en-US" sz="1600" i="0" u="none" strike="noStrike" kern="1200" cap="none" spc="0" normalizeH="0" baseline="0" noProof="0" dirty="0" smtClean="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160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Outer Gap: 1.5 cm</a:t>
            </a:r>
          </a:p>
        </p:txBody>
      </p:sp>
      <p:sp>
        <p:nvSpPr>
          <p:cNvPr id="14" name="Titre 2">
            <a:extLst>
              <a:ext uri="{FF2B5EF4-FFF2-40B4-BE49-F238E27FC236}">
                <a16:creationId xmlns:a16="http://schemas.microsoft.com/office/drawing/2014/main" id="{1941211B-6E79-8FFD-76D6-6800AF81D22A}"/>
              </a:ext>
            </a:extLst>
          </p:cNvPr>
          <p:cNvSpPr txBox="1">
            <a:spLocks/>
          </p:cNvSpPr>
          <p:nvPr/>
        </p:nvSpPr>
        <p:spPr>
          <a:xfrm>
            <a:off x="46590" y="5868935"/>
            <a:ext cx="2648985" cy="3720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mn-lt"/>
                <a:ea typeface="Tahoma" panose="020B0604030504040204" pitchFamily="34" charset="0"/>
                <a:cs typeface="Tahoma" panose="020B0604030504040204" pitchFamily="34" charset="0"/>
              </a:rPr>
              <a:t>SOLEDGE background plasma</a:t>
            </a:r>
          </a:p>
        </p:txBody>
      </p:sp>
      <p:pic>
        <p:nvPicPr>
          <p:cNvPr id="15" name="Image 14">
            <a:extLst>
              <a:ext uri="{FF2B5EF4-FFF2-40B4-BE49-F238E27FC236}">
                <a16:creationId xmlns:a16="http://schemas.microsoft.com/office/drawing/2014/main" id="{D38C4123-617C-470F-8EAD-E91C6FBE61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1451" y="55416"/>
            <a:ext cx="1970549" cy="600364"/>
          </a:xfrm>
          <a:prstGeom prst="rect">
            <a:avLst/>
          </a:prstGeom>
        </p:spPr>
      </p:pic>
      <p:sp>
        <p:nvSpPr>
          <p:cNvPr id="16" name="Rectangle 15"/>
          <p:cNvSpPr/>
          <p:nvPr/>
        </p:nvSpPr>
        <p:spPr>
          <a:xfrm>
            <a:off x="1670275" y="6240711"/>
            <a:ext cx="2570640" cy="369332"/>
          </a:xfrm>
          <a:prstGeom prst="rect">
            <a:avLst/>
          </a:prstGeom>
        </p:spPr>
        <p:txBody>
          <a:bodyPr wrap="none">
            <a:spAutoFit/>
          </a:bodyPr>
          <a:lstStyle/>
          <a:p>
            <a:r>
              <a:rPr lang="fr-FR" dirty="0"/>
              <a:t>(</a:t>
            </a:r>
            <a:r>
              <a:rPr lang="fr-FR" b="1" dirty="0"/>
              <a:t>S Di Genova, </a:t>
            </a:r>
            <a:r>
              <a:rPr lang="fr-FR" b="1" dirty="0" smtClean="0"/>
              <a:t>NME 2023</a:t>
            </a:r>
            <a:r>
              <a:rPr lang="fr-FR" dirty="0" smtClean="0"/>
              <a:t>)</a:t>
            </a:r>
            <a:endParaRPr lang="fr-FR" dirty="0"/>
          </a:p>
        </p:txBody>
      </p:sp>
    </p:spTree>
    <p:extLst>
      <p:ext uri="{BB962C8B-B14F-4D97-AF65-F5344CB8AC3E}">
        <p14:creationId xmlns:p14="http://schemas.microsoft.com/office/powerpoint/2010/main" val="1760526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a:extLst>
              <a:ext uri="{FF2B5EF4-FFF2-40B4-BE49-F238E27FC236}">
                <a16:creationId xmlns:a16="http://schemas.microsoft.com/office/drawing/2014/main" id="{52E2236E-04CB-4848-A560-B90443AF5D49}"/>
              </a:ext>
            </a:extLst>
          </p:cNvPr>
          <p:cNvSpPr txBox="1">
            <a:spLocks noGrp="1"/>
          </p:cNvSpPr>
          <p:nvPr>
            <p:ph type="title"/>
          </p:nvPr>
        </p:nvSpPr>
        <p:spPr>
          <a:xfrm>
            <a:off x="1037151" y="-1"/>
            <a:ext cx="8983149" cy="7608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smtClean="0">
                <a:latin typeface="+mn-lt"/>
                <a:ea typeface="Tahoma" panose="020B0604030504040204" pitchFamily="34" charset="0"/>
                <a:cs typeface="Tahoma" panose="020B0604030504040204" pitchFamily="34" charset="0"/>
              </a:rPr>
              <a:t>ONGOING investigation on Antenna position and W core contamination using 3D SOLEDGE-ERO2.0 simulations</a:t>
            </a:r>
            <a:endParaRPr lang="en-US" sz="2400" b="1" dirty="0">
              <a:latin typeface="+mn-lt"/>
              <a:ea typeface="Tahoma" panose="020B0604030504040204" pitchFamily="34" charset="0"/>
              <a:cs typeface="Tahoma" panose="020B0604030504040204" pitchFamily="34" charset="0"/>
            </a:endParaRPr>
          </a:p>
        </p:txBody>
      </p:sp>
      <p:sp>
        <p:nvSpPr>
          <p:cNvPr id="7" name="Segnaposto numero diapositiva 1">
            <a:extLst>
              <a:ext uri="{FF2B5EF4-FFF2-40B4-BE49-F238E27FC236}">
                <a16:creationId xmlns:a16="http://schemas.microsoft.com/office/drawing/2014/main" id="{A5C06199-08CA-49FF-9BEB-C8A39DB90A8C}"/>
              </a:ext>
            </a:extLst>
          </p:cNvPr>
          <p:cNvSpPr>
            <a:spLocks noGrp="1"/>
          </p:cNvSpPr>
          <p:nvPr>
            <p:ph type="sldNum" sz="quarter" idx="12"/>
          </p:nvPr>
        </p:nvSpPr>
        <p:spPr>
          <a:xfrm>
            <a:off x="11621783" y="6617939"/>
            <a:ext cx="464457" cy="246221"/>
          </a:xfrm>
        </p:spPr>
        <p:txBody>
          <a:bodyPr/>
          <a:lstStyle/>
          <a:p>
            <a:r>
              <a:rPr lang="it-IT" dirty="0"/>
              <a:t>8</a:t>
            </a:r>
          </a:p>
        </p:txBody>
      </p:sp>
      <p:pic>
        <p:nvPicPr>
          <p:cNvPr id="8" name="Picture 3">
            <a:extLst>
              <a:ext uri="{FF2B5EF4-FFF2-40B4-BE49-F238E27FC236}">
                <a16:creationId xmlns:a16="http://schemas.microsoft.com/office/drawing/2014/main" id="{D1D2EDC8-75C8-DACA-8874-ABE447FB83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2416" y="3163897"/>
            <a:ext cx="3073824" cy="1864637"/>
          </a:xfrm>
          <a:prstGeom prst="rect">
            <a:avLst/>
          </a:prstGeom>
        </p:spPr>
      </p:pic>
      <p:pic>
        <p:nvPicPr>
          <p:cNvPr id="9" name="Picture 5">
            <a:extLst>
              <a:ext uri="{FF2B5EF4-FFF2-40B4-BE49-F238E27FC236}">
                <a16:creationId xmlns:a16="http://schemas.microsoft.com/office/drawing/2014/main" id="{6C18EA6B-C562-C652-C5F3-51B8DB0C13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3915" y="3163896"/>
            <a:ext cx="2768818" cy="1864638"/>
          </a:xfrm>
          <a:prstGeom prst="rect">
            <a:avLst/>
          </a:prstGeom>
        </p:spPr>
      </p:pic>
      <p:pic>
        <p:nvPicPr>
          <p:cNvPr id="10" name="Picture 9">
            <a:extLst>
              <a:ext uri="{FF2B5EF4-FFF2-40B4-BE49-F238E27FC236}">
                <a16:creationId xmlns:a16="http://schemas.microsoft.com/office/drawing/2014/main" id="{53A7205E-E1A1-CF44-91C7-6539F87FBA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0" y="1817595"/>
            <a:ext cx="2099533" cy="2065114"/>
          </a:xfrm>
          <a:prstGeom prst="rect">
            <a:avLst/>
          </a:prstGeom>
        </p:spPr>
      </p:pic>
      <p:pic>
        <p:nvPicPr>
          <p:cNvPr id="11" name="Picture 18">
            <a:extLst>
              <a:ext uri="{FF2B5EF4-FFF2-40B4-BE49-F238E27FC236}">
                <a16:creationId xmlns:a16="http://schemas.microsoft.com/office/drawing/2014/main" id="{A8C7460D-51D5-BBBD-0E6D-D4C1759A6B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2938" y="1811469"/>
            <a:ext cx="2099533" cy="2077366"/>
          </a:xfrm>
          <a:prstGeom prst="rect">
            <a:avLst/>
          </a:prstGeom>
        </p:spPr>
      </p:pic>
      <p:pic>
        <p:nvPicPr>
          <p:cNvPr id="12" name="Picture 21">
            <a:extLst>
              <a:ext uri="{FF2B5EF4-FFF2-40B4-BE49-F238E27FC236}">
                <a16:creationId xmlns:a16="http://schemas.microsoft.com/office/drawing/2014/main" id="{4213AF1F-0657-66A9-0C3A-F6572F5F9A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8085" y="859459"/>
            <a:ext cx="2944648" cy="2211364"/>
          </a:xfrm>
          <a:prstGeom prst="rect">
            <a:avLst/>
          </a:prstGeom>
        </p:spPr>
      </p:pic>
      <p:sp>
        <p:nvSpPr>
          <p:cNvPr id="13" name="TextBox 27">
            <a:extLst>
              <a:ext uri="{FF2B5EF4-FFF2-40B4-BE49-F238E27FC236}">
                <a16:creationId xmlns:a16="http://schemas.microsoft.com/office/drawing/2014/main" id="{9451AB20-D109-3BAB-69E9-9686CCBF2B12}"/>
              </a:ext>
            </a:extLst>
          </p:cNvPr>
          <p:cNvSpPr txBox="1"/>
          <p:nvPr/>
        </p:nvSpPr>
        <p:spPr>
          <a:xfrm>
            <a:off x="0" y="820470"/>
            <a:ext cx="4445876" cy="369332"/>
          </a:xfrm>
          <a:prstGeom prst="rect">
            <a:avLst/>
          </a:prstGeom>
          <a:noFill/>
        </p:spPr>
        <p:txBody>
          <a:bodyPr wrap="square">
            <a:spAutoFit/>
          </a:bodyPr>
          <a:lstStyle/>
          <a:p>
            <a:r>
              <a:rPr lang="en-US" sz="1800" dirty="0">
                <a:ea typeface="Tahoma" panose="020B0604030504040204" pitchFamily="34" charset="0"/>
                <a:cs typeface="Tahoma" panose="020B0604030504040204" pitchFamily="34" charset="0"/>
              </a:rPr>
              <a:t>Radial Outer Gap (ROG) = </a:t>
            </a:r>
            <a:r>
              <a:rPr lang="en-US" sz="1800" dirty="0" err="1">
                <a:ea typeface="Tahoma" panose="020B0604030504040204" pitchFamily="34" charset="0"/>
                <a:cs typeface="Tahoma" panose="020B0604030504040204" pitchFamily="34" charset="0"/>
              </a:rPr>
              <a:t>R</a:t>
            </a:r>
            <a:r>
              <a:rPr lang="en-US" sz="1800" baseline="-25000" dirty="0" err="1">
                <a:ea typeface="Tahoma" panose="020B0604030504040204" pitchFamily="34" charset="0"/>
                <a:cs typeface="Tahoma" panose="020B0604030504040204" pitchFamily="34" charset="0"/>
              </a:rPr>
              <a:t>Ant</a:t>
            </a:r>
            <a:r>
              <a:rPr lang="en-US" sz="1800" dirty="0">
                <a:ea typeface="Tahoma" panose="020B0604030504040204" pitchFamily="34" charset="0"/>
                <a:cs typeface="Tahoma" panose="020B0604030504040204" pitchFamily="34" charset="0"/>
              </a:rPr>
              <a:t> - </a:t>
            </a:r>
            <a:r>
              <a:rPr lang="en-US" sz="1800" dirty="0" err="1">
                <a:ea typeface="Tahoma" panose="020B0604030504040204" pitchFamily="34" charset="0"/>
                <a:cs typeface="Tahoma" panose="020B0604030504040204" pitchFamily="34" charset="0"/>
              </a:rPr>
              <a:t>R</a:t>
            </a:r>
            <a:r>
              <a:rPr lang="en-US" sz="1800" baseline="-25000" dirty="0" err="1">
                <a:ea typeface="Tahoma" panose="020B0604030504040204" pitchFamily="34" charset="0"/>
                <a:cs typeface="Tahoma" panose="020B0604030504040204" pitchFamily="34" charset="0"/>
              </a:rPr>
              <a:t>Sep</a:t>
            </a:r>
            <a:r>
              <a:rPr lang="en-US" sz="1800" dirty="0">
                <a:ea typeface="Tahoma" panose="020B0604030504040204" pitchFamily="34" charset="0"/>
                <a:cs typeface="Tahoma" panose="020B0604030504040204" pitchFamily="34" charset="0"/>
              </a:rPr>
              <a:t>  </a:t>
            </a:r>
            <a:endParaRPr lang="en-US" dirty="0"/>
          </a:p>
        </p:txBody>
      </p:sp>
      <mc:AlternateContent xmlns:mc="http://schemas.openxmlformats.org/markup-compatibility/2006">
        <mc:Choice xmlns:a14="http://schemas.microsoft.com/office/drawing/2010/main" Requires="a14">
          <p:sp>
            <p:nvSpPr>
              <p:cNvPr id="14" name="TextBox 28">
                <a:extLst>
                  <a:ext uri="{FF2B5EF4-FFF2-40B4-BE49-F238E27FC236}">
                    <a16:creationId xmlns:a16="http://schemas.microsoft.com/office/drawing/2014/main" id="{20A6C47C-C191-1FD2-4A3E-8E298F9419A3}"/>
                  </a:ext>
                </a:extLst>
              </p:cNvPr>
              <p:cNvSpPr txBox="1"/>
              <p:nvPr/>
            </p:nvSpPr>
            <p:spPr>
              <a:xfrm>
                <a:off x="0" y="1263597"/>
                <a:ext cx="5801710" cy="559512"/>
              </a:xfrm>
              <a:prstGeom prst="rect">
                <a:avLst/>
              </a:prstGeom>
              <a:noFill/>
            </p:spPr>
            <p:txBody>
              <a:bodyPr wrap="square">
                <a:spAutoFit/>
              </a:bodyPr>
              <a:lstStyle/>
              <a:p>
                <a:r>
                  <a:rPr lang="en-US" sz="1500" dirty="0">
                    <a:ea typeface="Tahoma" panose="020B0604030504040204" pitchFamily="34" charset="0"/>
                    <a:cs typeface="Tahoma" panose="020B0604030504040204" pitchFamily="34" charset="0"/>
                  </a:rPr>
                  <a:t>Here an example of </a:t>
                </a:r>
                <a:r>
                  <a:rPr lang="en-US" sz="1500" dirty="0">
                    <a:highlight>
                      <a:srgbClr val="FFFF00"/>
                    </a:highlight>
                    <a:ea typeface="Tahoma" panose="020B0604030504040204" pitchFamily="34" charset="0"/>
                    <a:cs typeface="Tahoma" panose="020B0604030504040204" pitchFamily="34" charset="0"/>
                  </a:rPr>
                  <a:t>ROG scan</a:t>
                </a:r>
                <a:r>
                  <a:rPr lang="en-US" sz="1500" dirty="0">
                    <a:ea typeface="Tahoma" panose="020B0604030504040204" pitchFamily="34" charset="0"/>
                    <a:cs typeface="Tahoma" panose="020B0604030504040204" pitchFamily="34" charset="0"/>
                  </a:rPr>
                  <a:t> in </a:t>
                </a:r>
                <a:r>
                  <a:rPr lang="en-US" sz="1500" dirty="0" smtClean="0">
                    <a:ea typeface="Tahoma" panose="020B0604030504040204" pitchFamily="34" charset="0"/>
                    <a:cs typeface="Tahoma" panose="020B0604030504040204" pitchFamily="34" charset="0"/>
                  </a:rPr>
                  <a:t>SOLEDGE3X </a:t>
                </a:r>
                <a:r>
                  <a:rPr lang="en-US" sz="1500" dirty="0">
                    <a:ea typeface="Tahoma" panose="020B0604030504040204" pitchFamily="34" charset="0"/>
                    <a:cs typeface="Tahoma" panose="020B0604030504040204" pitchFamily="34" charset="0"/>
                  </a:rPr>
                  <a:t>and ERO2.0 in thin SOL conditions (</a:t>
                </a:r>
                <a14:m>
                  <m:oMath xmlns:m="http://schemas.openxmlformats.org/officeDocument/2006/math">
                    <m:sSubSup>
                      <m:sSubSupPr>
                        <m:ctrlPr>
                          <a:rPr lang="en-US" sz="1500" i="1" smtClean="0">
                            <a:ea typeface="Tahoma" panose="020B0604030504040204" pitchFamily="34" charset="0"/>
                            <a:cs typeface="Tahoma" panose="020B0604030504040204" pitchFamily="34" charset="0"/>
                          </a:rPr>
                        </m:ctrlPr>
                      </m:sSubSupPr>
                      <m:e>
                        <m:r>
                          <a:rPr lang="en-US" sz="1500" b="0" i="1" smtClean="0">
                            <a:ea typeface="Tahoma" panose="020B0604030504040204" pitchFamily="34" charset="0"/>
                            <a:cs typeface="Tahoma" panose="020B0604030504040204" pitchFamily="34" charset="0"/>
                          </a:rPr>
                          <m:t>𝜆</m:t>
                        </m:r>
                      </m:e>
                      <m:sub>
                        <m:r>
                          <m:rPr>
                            <m:sty m:val="p"/>
                          </m:rPr>
                          <a:rPr lang="en-US" sz="1500" b="0" i="0" smtClean="0">
                            <a:ea typeface="Tahoma" panose="020B0604030504040204" pitchFamily="34" charset="0"/>
                            <a:cs typeface="Tahoma" panose="020B0604030504040204" pitchFamily="34" charset="0"/>
                          </a:rPr>
                          <m:t>n</m:t>
                        </m:r>
                      </m:sub>
                      <m:sup>
                        <m:r>
                          <m:rPr>
                            <m:sty m:val="p"/>
                          </m:rPr>
                          <a:rPr lang="en-US" sz="1500" b="0" i="0" smtClean="0">
                            <a:ea typeface="Tahoma" panose="020B0604030504040204" pitchFamily="34" charset="0"/>
                            <a:cs typeface="Tahoma" panose="020B0604030504040204" pitchFamily="34" charset="0"/>
                          </a:rPr>
                          <m:t>SOL</m:t>
                        </m:r>
                      </m:sup>
                    </m:sSubSup>
                    <m:r>
                      <a:rPr lang="en-US" sz="1500" b="0" i="1" smtClean="0">
                        <a:ea typeface="Tahoma" panose="020B0604030504040204" pitchFamily="34" charset="0"/>
                        <a:cs typeface="Tahoma" panose="020B0604030504040204" pitchFamily="34" charset="0"/>
                      </a:rPr>
                      <m:t>≈1 </m:t>
                    </m:r>
                    <m:r>
                      <m:rPr>
                        <m:sty m:val="p"/>
                      </m:rPr>
                      <a:rPr lang="en-US" sz="1500" b="0" i="0" smtClean="0">
                        <a:ea typeface="Tahoma" panose="020B0604030504040204" pitchFamily="34" charset="0"/>
                        <a:cs typeface="Tahoma" panose="020B0604030504040204" pitchFamily="34" charset="0"/>
                      </a:rPr>
                      <m:t>cm</m:t>
                    </m:r>
                  </m:oMath>
                </a14:m>
                <a:r>
                  <a:rPr lang="en-US" sz="1500" dirty="0">
                    <a:ea typeface="Tahoma" panose="020B0604030504040204" pitchFamily="34" charset="0"/>
                    <a:cs typeface="Tahoma" panose="020B0604030504040204" pitchFamily="34" charset="0"/>
                  </a:rPr>
                  <a:t>)</a:t>
                </a:r>
                <a:endParaRPr lang="en-US" sz="1500" dirty="0"/>
              </a:p>
            </p:txBody>
          </p:sp>
        </mc:Choice>
        <mc:Fallback>
          <p:sp>
            <p:nvSpPr>
              <p:cNvPr id="14" name="TextBox 28">
                <a:extLst>
                  <a:ext uri="{FF2B5EF4-FFF2-40B4-BE49-F238E27FC236}">
                    <a16:creationId xmlns:a16="http://schemas.microsoft.com/office/drawing/2014/main" id="{20A6C47C-C191-1FD2-4A3E-8E298F9419A3}"/>
                  </a:ext>
                </a:extLst>
              </p:cNvPr>
              <p:cNvSpPr txBox="1">
                <a:spLocks noRot="1" noChangeAspect="1" noMove="1" noResize="1" noEditPoints="1" noAdjustHandles="1" noChangeArrowheads="1" noChangeShapeType="1" noTextEdit="1"/>
              </p:cNvSpPr>
              <p:nvPr/>
            </p:nvSpPr>
            <p:spPr>
              <a:xfrm>
                <a:off x="0" y="1263597"/>
                <a:ext cx="5801710" cy="559512"/>
              </a:xfrm>
              <a:prstGeom prst="rect">
                <a:avLst/>
              </a:prstGeom>
              <a:blipFill>
                <a:blip r:embed="rId7"/>
                <a:stretch>
                  <a:fillRect l="-420" t="-2174" b="-11957"/>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5" name="TextBox 29">
                <a:extLst>
                  <a:ext uri="{FF2B5EF4-FFF2-40B4-BE49-F238E27FC236}">
                    <a16:creationId xmlns:a16="http://schemas.microsoft.com/office/drawing/2014/main" id="{50BC5AEF-BB6F-4A7C-8859-E9ECE19B72D1}"/>
                  </a:ext>
                </a:extLst>
              </p:cNvPr>
              <p:cNvSpPr txBox="1"/>
              <p:nvPr/>
            </p:nvSpPr>
            <p:spPr>
              <a:xfrm>
                <a:off x="9077004" y="928037"/>
                <a:ext cx="2944648" cy="1225207"/>
              </a:xfrm>
              <a:prstGeom prst="rect">
                <a:avLst/>
              </a:prstGeom>
              <a:no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We study the impact of: </a:t>
                </a:r>
              </a:p>
              <a:p>
                <a:pPr marL="285750" indent="-285750">
                  <a:buFont typeface="Arial" panose="020B0604020202020204" pitchFamily="34" charset="0"/>
                  <a:buChar char="•"/>
                </a:pPr>
                <a14:m>
                  <m:oMath xmlns:m="http://schemas.openxmlformats.org/officeDocument/2006/math">
                    <m:r>
                      <a:rPr lang="en-US" sz="1800" b="1" i="0" smtClean="0">
                        <a:latin typeface="Cambria Math" panose="02040503050406030204" pitchFamily="18" charset="0"/>
                        <a:ea typeface="Tahoma" panose="020B0604030504040204" pitchFamily="34" charset="0"/>
                        <a:cs typeface="Tahoma" panose="020B0604030504040204" pitchFamily="34" charset="0"/>
                      </a:rPr>
                      <m:t>𝐑𝐎𝐆</m:t>
                    </m:r>
                    <m:r>
                      <a:rPr lang="en-US" sz="1800" b="1" i="0" smtClean="0">
                        <a:latin typeface="Cambria Math" panose="02040503050406030204" pitchFamily="18" charset="0"/>
                        <a:ea typeface="Tahoma" panose="020B0604030504040204" pitchFamily="34" charset="0"/>
                        <a:cs typeface="Tahoma" panose="020B0604030504040204" pitchFamily="34" charset="0"/>
                      </a:rPr>
                      <m:t> (</m:t>
                    </m:r>
                    <m:r>
                      <a:rPr lang="en-US" sz="1800" b="1" i="0" smtClean="0">
                        <a:latin typeface="Cambria Math" panose="02040503050406030204" pitchFamily="18" charset="0"/>
                        <a:ea typeface="Tahoma" panose="020B0604030504040204" pitchFamily="34" charset="0"/>
                        <a:cs typeface="Tahoma" panose="020B0604030504040204" pitchFamily="34" charset="0"/>
                      </a:rPr>
                      <m:t>𝟏</m:t>
                    </m:r>
                    <m:r>
                      <a:rPr lang="en-US" sz="1800" b="1" i="0" smtClean="0">
                        <a:latin typeface="Cambria Math" panose="02040503050406030204" pitchFamily="18" charset="0"/>
                        <a:ea typeface="Tahoma" panose="020B0604030504040204" pitchFamily="34" charset="0"/>
                        <a:cs typeface="Tahoma" panose="020B0604030504040204" pitchFamily="34" charset="0"/>
                      </a:rPr>
                      <m:t>.</m:t>
                    </m:r>
                    <m:r>
                      <a:rPr lang="en-US" sz="1800" b="1" i="0" smtClean="0">
                        <a:latin typeface="Cambria Math" panose="02040503050406030204" pitchFamily="18" charset="0"/>
                        <a:ea typeface="Tahoma" panose="020B0604030504040204" pitchFamily="34" charset="0"/>
                        <a:cs typeface="Tahoma" panose="020B0604030504040204" pitchFamily="34" charset="0"/>
                      </a:rPr>
                      <m:t>𝟓</m:t>
                    </m:r>
                    <m:r>
                      <a:rPr lang="en-US" sz="1800" b="1" i="0" smtClean="0">
                        <a:latin typeface="Cambria Math" panose="02040503050406030204" pitchFamily="18" charset="0"/>
                        <a:ea typeface="Tahoma" panose="020B0604030504040204" pitchFamily="34" charset="0"/>
                        <a:cs typeface="Tahoma" panose="020B0604030504040204" pitchFamily="34" charset="0"/>
                      </a:rPr>
                      <m:t>, </m:t>
                    </m:r>
                    <m:r>
                      <a:rPr lang="en-US" sz="1800" b="1" i="0" smtClean="0">
                        <a:latin typeface="Cambria Math" panose="02040503050406030204" pitchFamily="18" charset="0"/>
                        <a:ea typeface="Tahoma" panose="020B0604030504040204" pitchFamily="34" charset="0"/>
                        <a:cs typeface="Tahoma" panose="020B0604030504040204" pitchFamily="34" charset="0"/>
                      </a:rPr>
                      <m:t>𝟑</m:t>
                    </m:r>
                    <m:r>
                      <a:rPr lang="en-US" sz="1800" b="1" i="0" smtClean="0">
                        <a:latin typeface="Cambria Math" panose="02040503050406030204" pitchFamily="18" charset="0"/>
                        <a:ea typeface="Tahoma" panose="020B0604030504040204" pitchFamily="34" charset="0"/>
                        <a:cs typeface="Tahoma" panose="020B0604030504040204" pitchFamily="34" charset="0"/>
                      </a:rPr>
                      <m:t>,  </m:t>
                    </m:r>
                    <m:r>
                      <a:rPr lang="en-US" sz="1800" b="1" i="0" smtClean="0">
                        <a:latin typeface="Cambria Math" panose="02040503050406030204" pitchFamily="18" charset="0"/>
                        <a:ea typeface="Tahoma" panose="020B0604030504040204" pitchFamily="34" charset="0"/>
                        <a:cs typeface="Tahoma" panose="020B0604030504040204" pitchFamily="34" charset="0"/>
                      </a:rPr>
                      <m:t>𝐚𝐧𝐝</m:t>
                    </m:r>
                    <m:r>
                      <a:rPr lang="en-US" sz="1800" b="1" i="0" smtClean="0">
                        <a:latin typeface="Cambria Math" panose="02040503050406030204" pitchFamily="18" charset="0"/>
                        <a:ea typeface="Tahoma" panose="020B0604030504040204" pitchFamily="34" charset="0"/>
                        <a:cs typeface="Tahoma" panose="020B0604030504040204" pitchFamily="34" charset="0"/>
                      </a:rPr>
                      <m:t> </m:t>
                    </m:r>
                    <m:r>
                      <a:rPr lang="en-US" sz="1800" b="1" i="0" smtClean="0">
                        <a:latin typeface="Cambria Math" panose="02040503050406030204" pitchFamily="18" charset="0"/>
                        <a:ea typeface="Tahoma" panose="020B0604030504040204" pitchFamily="34" charset="0"/>
                        <a:cs typeface="Tahoma" panose="020B0604030504040204" pitchFamily="34" charset="0"/>
                      </a:rPr>
                      <m:t>𝟓</m:t>
                    </m:r>
                    <m:r>
                      <a:rPr lang="en-US" sz="1800" b="1" i="0" smtClean="0">
                        <a:latin typeface="Cambria Math" panose="02040503050406030204" pitchFamily="18" charset="0"/>
                        <a:ea typeface="Tahoma" panose="020B0604030504040204" pitchFamily="34" charset="0"/>
                        <a:cs typeface="Tahoma" panose="020B0604030504040204" pitchFamily="34" charset="0"/>
                      </a:rPr>
                      <m:t> </m:t>
                    </m:r>
                    <m:r>
                      <a:rPr lang="en-US" sz="1800" b="1" i="0" smtClean="0">
                        <a:latin typeface="Cambria Math" panose="02040503050406030204" pitchFamily="18" charset="0"/>
                        <a:ea typeface="Tahoma" panose="020B0604030504040204" pitchFamily="34" charset="0"/>
                        <a:cs typeface="Tahoma" panose="020B0604030504040204" pitchFamily="34" charset="0"/>
                      </a:rPr>
                      <m:t>𝐜𝐦</m:t>
                    </m:r>
                    <m:r>
                      <a:rPr lang="en-US" sz="1800" b="1" i="0" smtClean="0">
                        <a:latin typeface="Cambria Math" panose="02040503050406030204" pitchFamily="18" charset="0"/>
                        <a:ea typeface="Tahoma" panose="020B0604030504040204" pitchFamily="34" charset="0"/>
                        <a:cs typeface="Tahoma" panose="020B0604030504040204" pitchFamily="34" charset="0"/>
                      </a:rPr>
                      <m:t>)</m:t>
                    </m:r>
                  </m:oMath>
                </a14:m>
                <a:endParaRPr lang="en-US" sz="1800"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1800" b="1" i="1" smtClean="0">
                            <a:latin typeface="Cambria Math" panose="02040503050406030204" pitchFamily="18" charset="0"/>
                            <a:ea typeface="Tahoma" panose="020B0604030504040204" pitchFamily="34" charset="0"/>
                            <a:cs typeface="Tahoma" panose="020B0604030504040204" pitchFamily="34" charset="0"/>
                          </a:rPr>
                        </m:ctrlPr>
                      </m:sSubPr>
                      <m:e>
                        <m:r>
                          <a:rPr lang="en-US" sz="1800" b="1" i="0" smtClean="0">
                            <a:latin typeface="Cambria Math" panose="02040503050406030204" pitchFamily="18" charset="0"/>
                            <a:ea typeface="Tahoma" panose="020B0604030504040204" pitchFamily="34" charset="0"/>
                            <a:cs typeface="Tahoma" panose="020B0604030504040204" pitchFamily="34" charset="0"/>
                          </a:rPr>
                          <m:t>𝐧</m:t>
                        </m:r>
                      </m:e>
                      <m:sub>
                        <m:r>
                          <a:rPr lang="en-US" sz="1800" b="1" i="0" smtClean="0">
                            <a:latin typeface="Cambria Math" panose="02040503050406030204" pitchFamily="18" charset="0"/>
                            <a:ea typeface="Tahoma" panose="020B0604030504040204" pitchFamily="34" charset="0"/>
                            <a:cs typeface="Tahoma" panose="020B0604030504040204" pitchFamily="34" charset="0"/>
                          </a:rPr>
                          <m:t>𝐬𝐞𝐩</m:t>
                        </m:r>
                      </m:sub>
                    </m:sSub>
                  </m:oMath>
                </a14:m>
                <a:endParaRPr lang="en-US" sz="1800"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t> </a:t>
                </a:r>
                <a14:m>
                  <m:oMath xmlns:m="http://schemas.openxmlformats.org/officeDocument/2006/math">
                    <m:sSub>
                      <m:sSubPr>
                        <m:ctrlPr>
                          <a:rPr lang="en-US" sz="1800" b="1" i="1" smtClean="0">
                            <a:latin typeface="Cambria Math" panose="02040503050406030204" pitchFamily="18" charset="0"/>
                            <a:ea typeface="Tahoma" panose="020B0604030504040204" pitchFamily="34" charset="0"/>
                            <a:cs typeface="Tahoma" panose="020B0604030504040204" pitchFamily="34" charset="0"/>
                          </a:rPr>
                        </m:ctrlPr>
                      </m:sSubPr>
                      <m:e>
                        <m:r>
                          <a:rPr lang="en-US" sz="1800" b="1" i="0" smtClean="0">
                            <a:latin typeface="Cambria Math" panose="02040503050406030204" pitchFamily="18" charset="0"/>
                            <a:ea typeface="Tahoma" panose="020B0604030504040204" pitchFamily="34" charset="0"/>
                            <a:cs typeface="Tahoma" panose="020B0604030504040204" pitchFamily="34" charset="0"/>
                          </a:rPr>
                          <m:t>𝐏</m:t>
                        </m:r>
                      </m:e>
                      <m:sub>
                        <m:r>
                          <a:rPr lang="en-US" sz="1800" b="1" i="0" smtClean="0">
                            <a:latin typeface="Cambria Math" panose="02040503050406030204" pitchFamily="18" charset="0"/>
                            <a:ea typeface="Tahoma" panose="020B0604030504040204" pitchFamily="34" charset="0"/>
                            <a:cs typeface="Tahoma" panose="020B0604030504040204" pitchFamily="34" charset="0"/>
                          </a:rPr>
                          <m:t>𝐒𝐎𝐋</m:t>
                        </m:r>
                      </m:sub>
                    </m:sSub>
                  </m:oMath>
                </a14:m>
                <a:endParaRPr lang="en-US" sz="1800" b="1" dirty="0">
                  <a:ea typeface="Tahoma" panose="020B0604030504040204" pitchFamily="34" charset="0"/>
                  <a:cs typeface="Tahoma" panose="020B0604030504040204" pitchFamily="34" charset="0"/>
                </a:endParaRPr>
              </a:p>
            </p:txBody>
          </p:sp>
        </mc:Choice>
        <mc:Fallback>
          <p:sp>
            <p:nvSpPr>
              <p:cNvPr id="15" name="TextBox 29">
                <a:extLst>
                  <a:ext uri="{FF2B5EF4-FFF2-40B4-BE49-F238E27FC236}">
                    <a16:creationId xmlns:a16="http://schemas.microsoft.com/office/drawing/2014/main" id="{50BC5AEF-BB6F-4A7C-8859-E9ECE19B72D1}"/>
                  </a:ext>
                </a:extLst>
              </p:cNvPr>
              <p:cNvSpPr txBox="1">
                <a:spLocks noRot="1" noChangeAspect="1" noMove="1" noResize="1" noEditPoints="1" noAdjustHandles="1" noChangeArrowheads="1" noChangeShapeType="1" noTextEdit="1"/>
              </p:cNvSpPr>
              <p:nvPr/>
            </p:nvSpPr>
            <p:spPr>
              <a:xfrm>
                <a:off x="9077004" y="928037"/>
                <a:ext cx="2944648" cy="1225207"/>
              </a:xfrm>
              <a:prstGeom prst="rect">
                <a:avLst/>
              </a:prstGeom>
              <a:blipFill>
                <a:blip r:embed="rId8"/>
                <a:stretch>
                  <a:fillRect l="-1656" t="-2488" r="-3520" b="-4975"/>
                </a:stretch>
              </a:blipFill>
            </p:spPr>
            <p:txBody>
              <a:bodyPr/>
              <a:lstStyle/>
              <a:p>
                <a:r>
                  <a:rPr lang="fr-FR">
                    <a:noFill/>
                  </a:rPr>
                  <a:t> </a:t>
                </a:r>
              </a:p>
            </p:txBody>
          </p:sp>
        </mc:Fallback>
      </mc:AlternateContent>
      <p:sp>
        <p:nvSpPr>
          <p:cNvPr id="16" name="TextBox 30">
            <a:extLst>
              <a:ext uri="{FF2B5EF4-FFF2-40B4-BE49-F238E27FC236}">
                <a16:creationId xmlns:a16="http://schemas.microsoft.com/office/drawing/2014/main" id="{65AF083A-4DEB-ED2C-1DEC-E7EFFD35D5B0}"/>
              </a:ext>
            </a:extLst>
          </p:cNvPr>
          <p:cNvSpPr txBox="1"/>
          <p:nvPr/>
        </p:nvSpPr>
        <p:spPr>
          <a:xfrm>
            <a:off x="408705" y="3942326"/>
            <a:ext cx="1493641" cy="307777"/>
          </a:xfrm>
          <a:prstGeom prst="rect">
            <a:avLst/>
          </a:prstGeom>
          <a:noFill/>
        </p:spPr>
        <p:txBody>
          <a:bodyPr wrap="square">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ROG = 1.5 cm</a:t>
            </a:r>
            <a:endParaRPr lang="en-US" sz="1400" dirty="0"/>
          </a:p>
        </p:txBody>
      </p:sp>
      <p:sp>
        <p:nvSpPr>
          <p:cNvPr id="17" name="TextBox 31">
            <a:extLst>
              <a:ext uri="{FF2B5EF4-FFF2-40B4-BE49-F238E27FC236}">
                <a16:creationId xmlns:a16="http://schemas.microsoft.com/office/drawing/2014/main" id="{E060E74F-75A8-76DD-7988-6243C37A9FB4}"/>
              </a:ext>
            </a:extLst>
          </p:cNvPr>
          <p:cNvSpPr txBox="1"/>
          <p:nvPr/>
        </p:nvSpPr>
        <p:spPr>
          <a:xfrm>
            <a:off x="2525883" y="3942326"/>
            <a:ext cx="1493641" cy="307777"/>
          </a:xfrm>
          <a:prstGeom prst="rect">
            <a:avLst/>
          </a:prstGeom>
          <a:noFill/>
        </p:spPr>
        <p:txBody>
          <a:bodyPr wrap="square">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ROG = 5 cm</a:t>
            </a:r>
            <a:endParaRPr lang="en-US" sz="1400" dirty="0"/>
          </a:p>
        </p:txBody>
      </p:sp>
      <mc:AlternateContent xmlns:mc="http://schemas.openxmlformats.org/markup-compatibility/2006">
        <mc:Choice xmlns:a14="http://schemas.microsoft.com/office/drawing/2010/main" Requires="a14">
          <p:sp>
            <p:nvSpPr>
              <p:cNvPr id="18" name="TextBox 32">
                <a:extLst>
                  <a:ext uri="{FF2B5EF4-FFF2-40B4-BE49-F238E27FC236}">
                    <a16:creationId xmlns:a16="http://schemas.microsoft.com/office/drawing/2014/main" id="{340C7F02-96AC-1815-C413-14D9693597E8}"/>
                  </a:ext>
                </a:extLst>
              </p:cNvPr>
              <p:cNvSpPr txBox="1"/>
              <p:nvPr/>
            </p:nvSpPr>
            <p:spPr>
              <a:xfrm>
                <a:off x="106249" y="5063888"/>
                <a:ext cx="4907674" cy="559256"/>
              </a:xfrm>
              <a:prstGeom prst="rect">
                <a:avLst/>
              </a:prstGeom>
              <a:noFill/>
            </p:spPr>
            <p:txBody>
              <a:bodyPr wrap="square">
                <a:spAutoFit/>
              </a:bodyPr>
              <a:lstStyle/>
              <a:p>
                <a:pPr marL="285750" indent="-285750">
                  <a:buFont typeface="Arial" panose="020B0604020202020204" pitchFamily="34" charset="0"/>
                  <a:buChar char="•"/>
                </a:pPr>
                <a:r>
                  <a:rPr lang="en-US" sz="1500" dirty="0">
                    <a:ea typeface="Tahoma" panose="020B0604030504040204" pitchFamily="34" charset="0"/>
                    <a:cs typeface="Tahoma" panose="020B0604030504040204" pitchFamily="34" charset="0"/>
                  </a:rPr>
                  <a:t>When </a:t>
                </a:r>
                <a14:m>
                  <m:oMath xmlns:m="http://schemas.openxmlformats.org/officeDocument/2006/math">
                    <m:r>
                      <m:rPr>
                        <m:sty m:val="p"/>
                      </m:rPr>
                      <a:rPr lang="en-US" sz="1500" b="0" i="0" smtClean="0">
                        <a:ea typeface="Tahoma" panose="020B0604030504040204" pitchFamily="34" charset="0"/>
                        <a:cs typeface="Tahoma" panose="020B0604030504040204" pitchFamily="34" charset="0"/>
                      </a:rPr>
                      <m:t>ROG</m:t>
                    </m:r>
                    <m:r>
                      <a:rPr lang="en-US" sz="1500" b="0" i="1" smtClean="0">
                        <a:ea typeface="Tahoma" panose="020B0604030504040204" pitchFamily="34" charset="0"/>
                        <a:cs typeface="Tahoma" panose="020B0604030504040204" pitchFamily="34" charset="0"/>
                      </a:rPr>
                      <m:t>≈</m:t>
                    </m:r>
                    <m:r>
                      <a:rPr lang="en-US" sz="1500" b="0" i="0" smtClean="0">
                        <a:ea typeface="Tahoma" panose="020B0604030504040204" pitchFamily="34" charset="0"/>
                        <a:cs typeface="Tahoma" panose="020B0604030504040204" pitchFamily="34" charset="0"/>
                      </a:rPr>
                      <m:t>2</m:t>
                    </m:r>
                    <m:sSubSup>
                      <m:sSubSupPr>
                        <m:ctrlPr>
                          <a:rPr lang="en-US" sz="1500" i="1" smtClean="0">
                            <a:ea typeface="Tahoma" panose="020B0604030504040204" pitchFamily="34" charset="0"/>
                            <a:cs typeface="Tahoma" panose="020B0604030504040204" pitchFamily="34" charset="0"/>
                          </a:rPr>
                        </m:ctrlPr>
                      </m:sSubSupPr>
                      <m:e>
                        <m:r>
                          <a:rPr lang="en-US" sz="1500" b="0" i="1">
                            <a:ea typeface="Tahoma" panose="020B0604030504040204" pitchFamily="34" charset="0"/>
                            <a:cs typeface="Tahoma" panose="020B0604030504040204" pitchFamily="34" charset="0"/>
                          </a:rPr>
                          <m:t>𝜆</m:t>
                        </m:r>
                      </m:e>
                      <m:sub>
                        <m:r>
                          <m:rPr>
                            <m:sty m:val="p"/>
                          </m:rPr>
                          <a:rPr lang="en-US" sz="1500" b="0" i="1">
                            <a:ea typeface="Tahoma" panose="020B0604030504040204" pitchFamily="34" charset="0"/>
                            <a:cs typeface="Tahoma" panose="020B0604030504040204" pitchFamily="34" charset="0"/>
                          </a:rPr>
                          <m:t>n</m:t>
                        </m:r>
                      </m:sub>
                      <m:sup>
                        <m:r>
                          <m:rPr>
                            <m:sty m:val="p"/>
                          </m:rPr>
                          <a:rPr lang="en-US" sz="1500" b="0" i="1">
                            <a:ea typeface="Tahoma" panose="020B0604030504040204" pitchFamily="34" charset="0"/>
                            <a:cs typeface="Tahoma" panose="020B0604030504040204" pitchFamily="34" charset="0"/>
                          </a:rPr>
                          <m:t>SOL</m:t>
                        </m:r>
                      </m:sup>
                    </m:sSubSup>
                    <m:r>
                      <a:rPr lang="en-US" sz="1500" b="0" i="0" smtClean="0">
                        <a:ea typeface="Tahoma" panose="020B0604030504040204" pitchFamily="34" charset="0"/>
                        <a:cs typeface="Tahoma" panose="020B0604030504040204" pitchFamily="34" charset="0"/>
                      </a:rPr>
                      <m:t>−3</m:t>
                    </m:r>
                    <m:sSubSup>
                      <m:sSubSupPr>
                        <m:ctrlPr>
                          <a:rPr lang="en-US" sz="1500" i="1" smtClean="0">
                            <a:ea typeface="Tahoma" panose="020B0604030504040204" pitchFamily="34" charset="0"/>
                            <a:cs typeface="Tahoma" panose="020B0604030504040204" pitchFamily="34" charset="0"/>
                          </a:rPr>
                        </m:ctrlPr>
                      </m:sSubSupPr>
                      <m:e>
                        <m:r>
                          <a:rPr lang="en-US" sz="1500" b="0" i="1" smtClean="0">
                            <a:ea typeface="Tahoma" panose="020B0604030504040204" pitchFamily="34" charset="0"/>
                            <a:cs typeface="Tahoma" panose="020B0604030504040204" pitchFamily="34" charset="0"/>
                          </a:rPr>
                          <m:t>𝜆</m:t>
                        </m:r>
                      </m:e>
                      <m:sub>
                        <m:r>
                          <m:rPr>
                            <m:sty m:val="p"/>
                          </m:rPr>
                          <a:rPr lang="en-US" sz="1500" b="0" i="0" smtClean="0">
                            <a:ea typeface="Tahoma" panose="020B0604030504040204" pitchFamily="34" charset="0"/>
                            <a:cs typeface="Tahoma" panose="020B0604030504040204" pitchFamily="34" charset="0"/>
                          </a:rPr>
                          <m:t>n</m:t>
                        </m:r>
                      </m:sub>
                      <m:sup>
                        <m:r>
                          <m:rPr>
                            <m:sty m:val="p"/>
                          </m:rPr>
                          <a:rPr lang="en-US" sz="1500" b="0" i="0" smtClean="0">
                            <a:ea typeface="Tahoma" panose="020B0604030504040204" pitchFamily="34" charset="0"/>
                            <a:cs typeface="Tahoma" panose="020B0604030504040204" pitchFamily="34" charset="0"/>
                          </a:rPr>
                          <m:t>SOL</m:t>
                        </m:r>
                      </m:sup>
                    </m:sSubSup>
                  </m:oMath>
                </a14:m>
                <a:r>
                  <a:rPr lang="en-US" sz="1500" dirty="0"/>
                  <a:t> </a:t>
                </a:r>
                <a:r>
                  <a:rPr lang="en-US" sz="1500" dirty="0">
                    <a:ea typeface="Tahoma" panose="020B0604030504040204" pitchFamily="34" charset="0"/>
                    <a:cs typeface="Tahoma" panose="020B0604030504040204" pitchFamily="34" charset="0"/>
                  </a:rPr>
                  <a:t>antennas are the predominant cause of contamination.</a:t>
                </a:r>
                <a:r>
                  <a:rPr lang="en-US" sz="1500" dirty="0"/>
                  <a:t>  </a:t>
                </a:r>
              </a:p>
            </p:txBody>
          </p:sp>
        </mc:Choice>
        <mc:Fallback>
          <p:sp>
            <p:nvSpPr>
              <p:cNvPr id="18" name="TextBox 32">
                <a:extLst>
                  <a:ext uri="{FF2B5EF4-FFF2-40B4-BE49-F238E27FC236}">
                    <a16:creationId xmlns:a16="http://schemas.microsoft.com/office/drawing/2014/main" id="{340C7F02-96AC-1815-C413-14D9693597E8}"/>
                  </a:ext>
                </a:extLst>
              </p:cNvPr>
              <p:cNvSpPr txBox="1">
                <a:spLocks noRot="1" noChangeAspect="1" noMove="1" noResize="1" noEditPoints="1" noAdjustHandles="1" noChangeArrowheads="1" noChangeShapeType="1" noTextEdit="1"/>
              </p:cNvSpPr>
              <p:nvPr/>
            </p:nvSpPr>
            <p:spPr>
              <a:xfrm>
                <a:off x="106249" y="5063888"/>
                <a:ext cx="4907674" cy="559256"/>
              </a:xfrm>
              <a:prstGeom prst="rect">
                <a:avLst/>
              </a:prstGeom>
              <a:blipFill>
                <a:blip r:embed="rId9"/>
                <a:stretch>
                  <a:fillRect l="-373" t="-2198" b="-12088"/>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9" name="TextBox 33">
                <a:extLst>
                  <a:ext uri="{FF2B5EF4-FFF2-40B4-BE49-F238E27FC236}">
                    <a16:creationId xmlns:a16="http://schemas.microsoft.com/office/drawing/2014/main" id="{EA1BAE52-D681-7A60-8B5B-BDF3FCC40F93}"/>
                  </a:ext>
                </a:extLst>
              </p:cNvPr>
              <p:cNvSpPr txBox="1"/>
              <p:nvPr/>
            </p:nvSpPr>
            <p:spPr>
              <a:xfrm>
                <a:off x="72046" y="4360465"/>
                <a:ext cx="4907674" cy="606705"/>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en-US" sz="1500" i="1" smtClean="0">
                            <a:ea typeface="Tahoma" panose="020B0604030504040204" pitchFamily="34" charset="0"/>
                            <a:cs typeface="Tahoma" panose="020B0604030504040204" pitchFamily="34" charset="0"/>
                          </a:rPr>
                        </m:ctrlPr>
                      </m:sSubPr>
                      <m:e>
                        <m:r>
                          <m:rPr>
                            <m:sty m:val="p"/>
                          </m:rPr>
                          <a:rPr lang="en-US" sz="1500" b="0" i="0" smtClean="0">
                            <a:ea typeface="Tahoma" panose="020B0604030504040204" pitchFamily="34" charset="0"/>
                            <a:cs typeface="Tahoma" panose="020B0604030504040204" pitchFamily="34" charset="0"/>
                          </a:rPr>
                          <m:t>n</m:t>
                        </m:r>
                      </m:e>
                      <m:sub>
                        <m:r>
                          <m:rPr>
                            <m:sty m:val="p"/>
                          </m:rPr>
                          <a:rPr lang="en-US" sz="1500" b="0" i="0" smtClean="0">
                            <a:ea typeface="Tahoma" panose="020B0604030504040204" pitchFamily="34" charset="0"/>
                            <a:cs typeface="Tahoma" panose="020B0604030504040204" pitchFamily="34" charset="0"/>
                          </a:rPr>
                          <m:t>W</m:t>
                        </m:r>
                      </m:sub>
                    </m:sSub>
                  </m:oMath>
                </a14:m>
                <a:r>
                  <a:rPr lang="en-US" sz="1500" dirty="0"/>
                  <a:t> </a:t>
                </a:r>
                <a:r>
                  <a:rPr lang="en-US" sz="1500" dirty="0">
                    <a:ea typeface="Tahoma" panose="020B0604030504040204" pitchFamily="34" charset="0"/>
                    <a:cs typeface="Tahoma" panose="020B0604030504040204" pitchFamily="34" charset="0"/>
                  </a:rPr>
                  <a:t>at the core-edge interface is </a:t>
                </a:r>
                <a:r>
                  <a:rPr lang="en-US" sz="1500" dirty="0" smtClean="0">
                    <a:ea typeface="Tahoma" panose="020B0604030504040204" pitchFamily="34" charset="0"/>
                    <a:cs typeface="Tahoma" panose="020B0604030504040204" pitchFamily="34" charset="0"/>
                  </a:rPr>
                  <a:t>strongl</a:t>
                </a:r>
                <a:r>
                  <a:rPr lang="en-US" sz="1500" dirty="0" smtClean="0">
                    <a:ea typeface="Tahoma" panose="020B0604030504040204" pitchFamily="34" charset="0"/>
                    <a:cs typeface="Tahoma" panose="020B0604030504040204" pitchFamily="34" charset="0"/>
                  </a:rPr>
                  <a:t>y </a:t>
                </a:r>
                <a:r>
                  <a:rPr lang="en-US" sz="1500" dirty="0">
                    <a:ea typeface="Tahoma" panose="020B0604030504040204" pitchFamily="34" charset="0"/>
                    <a:cs typeface="Tahoma" panose="020B0604030504040204" pitchFamily="34" charset="0"/>
                  </a:rPr>
                  <a:t>influenced by the </a:t>
                </a:r>
                <a:r>
                  <a:rPr lang="en-US" sz="1600" dirty="0"/>
                  <a:t> </a:t>
                </a:r>
                <a14:m>
                  <m:oMath xmlns:m="http://schemas.openxmlformats.org/officeDocument/2006/math">
                    <m:sSub>
                      <m:sSubPr>
                        <m:ctrlPr>
                          <a:rPr lang="en-US" sz="1600" i="1">
                            <a:ea typeface="Tahoma" panose="020B0604030504040204" pitchFamily="34" charset="0"/>
                            <a:cs typeface="Tahoma" panose="020B0604030504040204" pitchFamily="34" charset="0"/>
                          </a:rPr>
                        </m:ctrlPr>
                      </m:sSubPr>
                      <m:e>
                        <m:r>
                          <m:rPr>
                            <m:sty m:val="p"/>
                          </m:rPr>
                          <a:rPr lang="en-US" sz="1600" b="0" i="1">
                            <a:ea typeface="Tahoma" panose="020B0604030504040204" pitchFamily="34" charset="0"/>
                            <a:cs typeface="Tahoma" panose="020B0604030504040204" pitchFamily="34" charset="0"/>
                          </a:rPr>
                          <m:t>P</m:t>
                        </m:r>
                      </m:e>
                      <m:sub>
                        <m:r>
                          <m:rPr>
                            <m:sty m:val="p"/>
                          </m:rPr>
                          <a:rPr lang="en-US" sz="1600" b="0" i="1">
                            <a:ea typeface="Tahoma" panose="020B0604030504040204" pitchFamily="34" charset="0"/>
                            <a:cs typeface="Tahoma" panose="020B0604030504040204" pitchFamily="34" charset="0"/>
                          </a:rPr>
                          <m:t>SOL</m:t>
                        </m:r>
                      </m:sub>
                    </m:sSub>
                  </m:oMath>
                </a14:m>
                <a:r>
                  <a:rPr lang="en-US" sz="1600" dirty="0">
                    <a:ea typeface="Tahoma" panose="020B0604030504040204" pitchFamily="34" charset="0"/>
                    <a:cs typeface="Tahoma" panose="020B0604030504040204" pitchFamily="34" charset="0"/>
                  </a:rPr>
                  <a:t>, and slightly by </a:t>
                </a:r>
                <a14:m>
                  <m:oMath xmlns:m="http://schemas.openxmlformats.org/officeDocument/2006/math">
                    <m:sSub>
                      <m:sSubPr>
                        <m:ctrlPr>
                          <a:rPr lang="en-US" sz="1600" i="1">
                            <a:ea typeface="Tahoma" panose="020B0604030504040204" pitchFamily="34" charset="0"/>
                            <a:cs typeface="Tahoma" panose="020B0604030504040204" pitchFamily="34" charset="0"/>
                          </a:rPr>
                        </m:ctrlPr>
                      </m:sSubPr>
                      <m:e>
                        <m:r>
                          <m:rPr>
                            <m:sty m:val="p"/>
                          </m:rPr>
                          <a:rPr lang="en-US" sz="1600" b="0" i="1">
                            <a:ea typeface="Tahoma" panose="020B0604030504040204" pitchFamily="34" charset="0"/>
                            <a:cs typeface="Tahoma" panose="020B0604030504040204" pitchFamily="34" charset="0"/>
                          </a:rPr>
                          <m:t>n</m:t>
                        </m:r>
                      </m:e>
                      <m:sub>
                        <m:r>
                          <m:rPr>
                            <m:sty m:val="p"/>
                          </m:rPr>
                          <a:rPr lang="en-US" sz="1600" b="0" i="1">
                            <a:ea typeface="Tahoma" panose="020B0604030504040204" pitchFamily="34" charset="0"/>
                            <a:cs typeface="Tahoma" panose="020B0604030504040204" pitchFamily="34" charset="0"/>
                          </a:rPr>
                          <m:t>sep</m:t>
                        </m:r>
                      </m:sub>
                    </m:sSub>
                  </m:oMath>
                </a14:m>
                <a:r>
                  <a:rPr lang="en-US" sz="1600" dirty="0">
                    <a:ea typeface="Tahoma" panose="020B0604030504040204" pitchFamily="34" charset="0"/>
                    <a:cs typeface="Tahoma" panose="020B0604030504040204" pitchFamily="34" charset="0"/>
                  </a:rPr>
                  <a:t> </a:t>
                </a:r>
              </a:p>
            </p:txBody>
          </p:sp>
        </mc:Choice>
        <mc:Fallback>
          <p:sp>
            <p:nvSpPr>
              <p:cNvPr id="19" name="TextBox 33">
                <a:extLst>
                  <a:ext uri="{FF2B5EF4-FFF2-40B4-BE49-F238E27FC236}">
                    <a16:creationId xmlns:a16="http://schemas.microsoft.com/office/drawing/2014/main" id="{EA1BAE52-D681-7A60-8B5B-BDF3FCC40F93}"/>
                  </a:ext>
                </a:extLst>
              </p:cNvPr>
              <p:cNvSpPr txBox="1">
                <a:spLocks noRot="1" noChangeAspect="1" noMove="1" noResize="1" noEditPoints="1" noAdjustHandles="1" noChangeArrowheads="1" noChangeShapeType="1" noTextEdit="1"/>
              </p:cNvSpPr>
              <p:nvPr/>
            </p:nvSpPr>
            <p:spPr>
              <a:xfrm>
                <a:off x="72046" y="4360465"/>
                <a:ext cx="4907674" cy="606705"/>
              </a:xfrm>
              <a:prstGeom prst="rect">
                <a:avLst/>
              </a:prstGeom>
              <a:blipFill>
                <a:blip r:embed="rId10"/>
                <a:stretch>
                  <a:fillRect l="-373" t="-2000" b="-600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0" name="TextBox 35">
                <a:extLst>
                  <a:ext uri="{FF2B5EF4-FFF2-40B4-BE49-F238E27FC236}">
                    <a16:creationId xmlns:a16="http://schemas.microsoft.com/office/drawing/2014/main" id="{3D72C9F4-66EA-2609-D0EC-978C62058AA8}"/>
                  </a:ext>
                </a:extLst>
              </p:cNvPr>
              <p:cNvSpPr txBox="1"/>
              <p:nvPr/>
            </p:nvSpPr>
            <p:spPr>
              <a:xfrm>
                <a:off x="105760" y="5719863"/>
                <a:ext cx="5266366" cy="559256"/>
              </a:xfrm>
              <a:prstGeom prst="rect">
                <a:avLst/>
              </a:prstGeom>
              <a:noFill/>
            </p:spPr>
            <p:txBody>
              <a:bodyPr wrap="square">
                <a:spAutoFit/>
              </a:bodyPr>
              <a:lstStyle/>
              <a:p>
                <a:pPr marL="285750" indent="-285750">
                  <a:buFont typeface="Arial" panose="020B0604020202020204" pitchFamily="34" charset="0"/>
                  <a:buChar char="•"/>
                </a:pPr>
                <a:r>
                  <a:rPr lang="en-US" sz="1500" dirty="0">
                    <a:ea typeface="Tahoma" panose="020B0604030504040204" pitchFamily="34" charset="0"/>
                    <a:cs typeface="Tahoma" panose="020B0604030504040204" pitchFamily="34" charset="0"/>
                  </a:rPr>
                  <a:t>When </a:t>
                </a:r>
                <a14:m>
                  <m:oMath xmlns:m="http://schemas.openxmlformats.org/officeDocument/2006/math">
                    <m:r>
                      <m:rPr>
                        <m:sty m:val="p"/>
                      </m:rPr>
                      <a:rPr lang="en-US" sz="1500" b="0" i="0" smtClean="0">
                        <a:ea typeface="Tahoma" panose="020B0604030504040204" pitchFamily="34" charset="0"/>
                        <a:cs typeface="Tahoma" panose="020B0604030504040204" pitchFamily="34" charset="0"/>
                      </a:rPr>
                      <m:t>ROG</m:t>
                    </m:r>
                    <m:r>
                      <a:rPr lang="en-US" sz="1500" b="0" i="1" smtClean="0">
                        <a:ea typeface="Tahoma" panose="020B0604030504040204" pitchFamily="34" charset="0"/>
                        <a:cs typeface="Tahoma" panose="020B0604030504040204" pitchFamily="34" charset="0"/>
                      </a:rPr>
                      <m:t>≈5</m:t>
                    </m:r>
                    <m:sSubSup>
                      <m:sSubSupPr>
                        <m:ctrlPr>
                          <a:rPr lang="en-US" sz="1500" i="1" smtClean="0">
                            <a:ea typeface="Tahoma" panose="020B0604030504040204" pitchFamily="34" charset="0"/>
                            <a:cs typeface="Tahoma" panose="020B0604030504040204" pitchFamily="34" charset="0"/>
                          </a:rPr>
                        </m:ctrlPr>
                      </m:sSubSupPr>
                      <m:e>
                        <m:r>
                          <a:rPr lang="en-US" sz="1500" b="0" i="1">
                            <a:ea typeface="Tahoma" panose="020B0604030504040204" pitchFamily="34" charset="0"/>
                            <a:cs typeface="Tahoma" panose="020B0604030504040204" pitchFamily="34" charset="0"/>
                          </a:rPr>
                          <m:t>𝜆</m:t>
                        </m:r>
                      </m:e>
                      <m:sub>
                        <m:r>
                          <m:rPr>
                            <m:sty m:val="p"/>
                          </m:rPr>
                          <a:rPr lang="en-US" sz="1500" b="0" i="1">
                            <a:ea typeface="Tahoma" panose="020B0604030504040204" pitchFamily="34" charset="0"/>
                            <a:cs typeface="Tahoma" panose="020B0604030504040204" pitchFamily="34" charset="0"/>
                          </a:rPr>
                          <m:t>n</m:t>
                        </m:r>
                      </m:sub>
                      <m:sup>
                        <m:r>
                          <m:rPr>
                            <m:sty m:val="p"/>
                          </m:rPr>
                          <a:rPr lang="en-US" sz="1500" b="0" i="1">
                            <a:ea typeface="Tahoma" panose="020B0604030504040204" pitchFamily="34" charset="0"/>
                            <a:cs typeface="Tahoma" panose="020B0604030504040204" pitchFamily="34" charset="0"/>
                          </a:rPr>
                          <m:t>SOL</m:t>
                        </m:r>
                      </m:sup>
                    </m:sSubSup>
                  </m:oMath>
                </a14:m>
                <a:r>
                  <a:rPr lang="en-US" sz="1500" dirty="0"/>
                  <a:t> </a:t>
                </a:r>
                <a:r>
                  <a:rPr lang="en-US" sz="1500" dirty="0">
                    <a:ea typeface="Tahoma" panose="020B0604030504040204" pitchFamily="34" charset="0"/>
                    <a:cs typeface="Tahoma" panose="020B0604030504040204" pitchFamily="34" charset="0"/>
                  </a:rPr>
                  <a:t>The antennas impact on contamination is negligible (comparable with 2D)</a:t>
                </a:r>
                <a:r>
                  <a:rPr lang="en-US" sz="1500" dirty="0"/>
                  <a:t>  </a:t>
                </a:r>
              </a:p>
            </p:txBody>
          </p:sp>
        </mc:Choice>
        <mc:Fallback>
          <p:sp>
            <p:nvSpPr>
              <p:cNvPr id="20" name="TextBox 35">
                <a:extLst>
                  <a:ext uri="{FF2B5EF4-FFF2-40B4-BE49-F238E27FC236}">
                    <a16:creationId xmlns:a16="http://schemas.microsoft.com/office/drawing/2014/main" id="{3D72C9F4-66EA-2609-D0EC-978C62058AA8}"/>
                  </a:ext>
                </a:extLst>
              </p:cNvPr>
              <p:cNvSpPr txBox="1">
                <a:spLocks noRot="1" noChangeAspect="1" noMove="1" noResize="1" noEditPoints="1" noAdjustHandles="1" noChangeArrowheads="1" noChangeShapeType="1" noTextEdit="1"/>
              </p:cNvSpPr>
              <p:nvPr/>
            </p:nvSpPr>
            <p:spPr>
              <a:xfrm>
                <a:off x="105760" y="5719863"/>
                <a:ext cx="5266366" cy="559256"/>
              </a:xfrm>
              <a:prstGeom prst="rect">
                <a:avLst/>
              </a:prstGeom>
              <a:blipFill>
                <a:blip r:embed="rId11"/>
                <a:stretch>
                  <a:fillRect l="-347" t="-1087" r="-1042" b="-11957"/>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1" name="TextBox 36">
                <a:extLst>
                  <a:ext uri="{FF2B5EF4-FFF2-40B4-BE49-F238E27FC236}">
                    <a16:creationId xmlns:a16="http://schemas.microsoft.com/office/drawing/2014/main" id="{744729E6-A596-1B49-CD94-C5FD8A991FCA}"/>
                  </a:ext>
                </a:extLst>
              </p:cNvPr>
              <p:cNvSpPr txBox="1"/>
              <p:nvPr/>
            </p:nvSpPr>
            <p:spPr>
              <a:xfrm>
                <a:off x="6183915" y="5293093"/>
                <a:ext cx="5579460" cy="559512"/>
              </a:xfrm>
              <a:prstGeom prst="rect">
                <a:avLst/>
              </a:prstGeom>
              <a:noFill/>
            </p:spPr>
            <p:txBody>
              <a:bodyPr wrap="square">
                <a:spAutoFit/>
              </a:bodyPr>
              <a:lstStyle/>
              <a:p>
                <a:r>
                  <a:rPr lang="en-US" sz="1500" dirty="0">
                    <a:ea typeface="Tahoma" panose="020B0604030504040204" pitchFamily="34" charset="0"/>
                    <a:cs typeface="Tahoma" panose="020B0604030504040204" pitchFamily="34" charset="0"/>
                  </a:rPr>
                  <a:t>WEST 2019 Campaign reflectometry indicate an average </a:t>
                </a:r>
                <a14:m>
                  <m:oMath xmlns:m="http://schemas.openxmlformats.org/officeDocument/2006/math">
                    <m:sSubSup>
                      <m:sSubSupPr>
                        <m:ctrlPr>
                          <a:rPr lang="en-US" sz="1500" i="1" smtClean="0">
                            <a:ea typeface="Tahoma" panose="020B0604030504040204" pitchFamily="34" charset="0"/>
                            <a:cs typeface="Tahoma" panose="020B0604030504040204" pitchFamily="34" charset="0"/>
                          </a:rPr>
                        </m:ctrlPr>
                      </m:sSubSupPr>
                      <m:e>
                        <m:r>
                          <a:rPr lang="en-US" sz="1500" b="0" i="1" smtClean="0">
                            <a:ea typeface="Tahoma" panose="020B0604030504040204" pitchFamily="34" charset="0"/>
                            <a:cs typeface="Tahoma" panose="020B0604030504040204" pitchFamily="34" charset="0"/>
                          </a:rPr>
                          <m:t>𝜆</m:t>
                        </m:r>
                      </m:e>
                      <m:sub>
                        <m:r>
                          <m:rPr>
                            <m:sty m:val="p"/>
                          </m:rPr>
                          <a:rPr lang="en-US" sz="1500" b="0" i="0" smtClean="0">
                            <a:ea typeface="Tahoma" panose="020B0604030504040204" pitchFamily="34" charset="0"/>
                            <a:cs typeface="Tahoma" panose="020B0604030504040204" pitchFamily="34" charset="0"/>
                          </a:rPr>
                          <m:t>n</m:t>
                        </m:r>
                      </m:sub>
                      <m:sup>
                        <m:r>
                          <m:rPr>
                            <m:sty m:val="p"/>
                          </m:rPr>
                          <a:rPr lang="en-US" sz="1500" b="0" i="0" smtClean="0">
                            <a:ea typeface="Tahoma" panose="020B0604030504040204" pitchFamily="34" charset="0"/>
                            <a:cs typeface="Tahoma" panose="020B0604030504040204" pitchFamily="34" charset="0"/>
                          </a:rPr>
                          <m:t>SOL</m:t>
                        </m:r>
                      </m:sup>
                    </m:sSubSup>
                    <m:r>
                      <a:rPr lang="en-US" sz="1500" b="0" i="1" smtClean="0">
                        <a:ea typeface="Tahoma" panose="020B0604030504040204" pitchFamily="34" charset="0"/>
                        <a:cs typeface="Tahoma" panose="020B0604030504040204" pitchFamily="34" charset="0"/>
                      </a:rPr>
                      <m:t>≈3 </m:t>
                    </m:r>
                    <m:r>
                      <m:rPr>
                        <m:sty m:val="p"/>
                      </m:rPr>
                      <a:rPr lang="en-US" sz="1500" b="0" i="0" smtClean="0">
                        <a:ea typeface="Tahoma" panose="020B0604030504040204" pitchFamily="34" charset="0"/>
                        <a:cs typeface="Tahoma" panose="020B0604030504040204" pitchFamily="34" charset="0"/>
                      </a:rPr>
                      <m:t>cm</m:t>
                    </m:r>
                    <m:r>
                      <a:rPr lang="en-US" sz="1500" b="0" i="0" smtClean="0">
                        <a:ea typeface="Tahoma" panose="020B0604030504040204" pitchFamily="34" charset="0"/>
                        <a:cs typeface="Tahoma" panose="020B0604030504040204" pitchFamily="34" charset="0"/>
                      </a:rPr>
                      <m:t> </m:t>
                    </m:r>
                  </m:oMath>
                </a14:m>
                <a:r>
                  <a:rPr lang="en-US" sz="1500" dirty="0">
                    <a:ea typeface="Tahoma" panose="020B0604030504040204" pitchFamily="34" charset="0"/>
                    <a:cs typeface="Tahoma" panose="020B0604030504040204" pitchFamily="34" charset="0"/>
                  </a:rPr>
                  <a:t> (Yellow are in figure)</a:t>
                </a:r>
                <a:r>
                  <a:rPr lang="en-US" sz="1500" dirty="0"/>
                  <a:t>.</a:t>
                </a:r>
              </a:p>
            </p:txBody>
          </p:sp>
        </mc:Choice>
        <mc:Fallback>
          <p:sp>
            <p:nvSpPr>
              <p:cNvPr id="21" name="TextBox 36">
                <a:extLst>
                  <a:ext uri="{FF2B5EF4-FFF2-40B4-BE49-F238E27FC236}">
                    <a16:creationId xmlns:a16="http://schemas.microsoft.com/office/drawing/2014/main" id="{744729E6-A596-1B49-CD94-C5FD8A991FCA}"/>
                  </a:ext>
                </a:extLst>
              </p:cNvPr>
              <p:cNvSpPr txBox="1">
                <a:spLocks noRot="1" noChangeAspect="1" noMove="1" noResize="1" noEditPoints="1" noAdjustHandles="1" noChangeArrowheads="1" noChangeShapeType="1" noTextEdit="1"/>
              </p:cNvSpPr>
              <p:nvPr/>
            </p:nvSpPr>
            <p:spPr>
              <a:xfrm>
                <a:off x="6183915" y="5293093"/>
                <a:ext cx="5579460" cy="559512"/>
              </a:xfrm>
              <a:prstGeom prst="rect">
                <a:avLst/>
              </a:prstGeom>
              <a:blipFill>
                <a:blip r:embed="rId12"/>
                <a:stretch>
                  <a:fillRect l="-437" t="-1087" b="-11957"/>
                </a:stretch>
              </a:blipFill>
            </p:spPr>
            <p:txBody>
              <a:bodyPr/>
              <a:lstStyle/>
              <a:p>
                <a:r>
                  <a:rPr lang="fr-FR">
                    <a:noFill/>
                  </a:rPr>
                  <a:t> </a:t>
                </a:r>
              </a:p>
            </p:txBody>
          </p:sp>
        </mc:Fallback>
      </mc:AlternateContent>
      <p:sp>
        <p:nvSpPr>
          <p:cNvPr id="22" name="TextBox 37">
            <a:extLst>
              <a:ext uri="{FF2B5EF4-FFF2-40B4-BE49-F238E27FC236}">
                <a16:creationId xmlns:a16="http://schemas.microsoft.com/office/drawing/2014/main" id="{3E504D11-D5BA-844F-C81B-1530BDD626D9}"/>
              </a:ext>
            </a:extLst>
          </p:cNvPr>
          <p:cNvSpPr txBox="1"/>
          <p:nvPr/>
        </p:nvSpPr>
        <p:spPr>
          <a:xfrm>
            <a:off x="6183915" y="5929963"/>
            <a:ext cx="4741588" cy="553998"/>
          </a:xfrm>
          <a:prstGeom prst="rect">
            <a:avLst/>
          </a:prstGeom>
          <a:noFill/>
        </p:spPr>
        <p:txBody>
          <a:bodyPr wrap="square">
            <a:spAutoFit/>
          </a:bodyPr>
          <a:lstStyle/>
          <a:p>
            <a:r>
              <a:rPr lang="en-US" sz="1500" dirty="0">
                <a:ea typeface="Tahoma" panose="020B0604030504040204" pitchFamily="34" charset="0"/>
                <a:cs typeface="Tahoma" panose="020B0604030504040204" pitchFamily="34" charset="0"/>
              </a:rPr>
              <a:t>A similar study with larger transport coefficient helps gaining insight in “large” SOL conditions</a:t>
            </a:r>
            <a:r>
              <a:rPr lang="en-US" sz="1500" b="1" dirty="0">
                <a:latin typeface="Tahoma" panose="020B0604030504040204" pitchFamily="34" charset="0"/>
                <a:ea typeface="Tahoma" panose="020B0604030504040204" pitchFamily="34" charset="0"/>
                <a:cs typeface="Tahoma" panose="020B0604030504040204" pitchFamily="34" charset="0"/>
              </a:rPr>
              <a:t>. </a:t>
            </a:r>
            <a:endParaRPr lang="en-US" sz="1500" dirty="0"/>
          </a:p>
        </p:txBody>
      </p:sp>
    </p:spTree>
    <p:extLst>
      <p:ext uri="{BB962C8B-B14F-4D97-AF65-F5344CB8AC3E}">
        <p14:creationId xmlns:p14="http://schemas.microsoft.com/office/powerpoint/2010/main" val="3871484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D1D2EDC8-75C8-DACA-8874-ABE447FB83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8974" y="3824503"/>
            <a:ext cx="4676481" cy="2836837"/>
          </a:xfrm>
          <a:prstGeom prst="rect">
            <a:avLst/>
          </a:prstGeom>
        </p:spPr>
      </p:pic>
      <p:pic>
        <p:nvPicPr>
          <p:cNvPr id="7" name="Picture 5">
            <a:extLst>
              <a:ext uri="{FF2B5EF4-FFF2-40B4-BE49-F238E27FC236}">
                <a16:creationId xmlns:a16="http://schemas.microsoft.com/office/drawing/2014/main" id="{6C18EA6B-C562-C652-C5F3-51B8DB0C13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001" y="926048"/>
            <a:ext cx="4029076" cy="2713348"/>
          </a:xfrm>
          <a:prstGeom prst="rect">
            <a:avLst/>
          </a:prstGeom>
        </p:spPr>
      </p:pic>
      <p:pic>
        <p:nvPicPr>
          <p:cNvPr id="8" name="Picture 21">
            <a:extLst>
              <a:ext uri="{FF2B5EF4-FFF2-40B4-BE49-F238E27FC236}">
                <a16:creationId xmlns:a16="http://schemas.microsoft.com/office/drawing/2014/main" id="{4213AF1F-0657-66A9-0C3A-F6572F5F9A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450" y="867469"/>
            <a:ext cx="4933950" cy="3705285"/>
          </a:xfrm>
          <a:prstGeom prst="rect">
            <a:avLst/>
          </a:prstGeom>
        </p:spPr>
      </p:pic>
      <p:sp>
        <p:nvSpPr>
          <p:cNvPr id="9" name="Titre 2">
            <a:extLst>
              <a:ext uri="{FF2B5EF4-FFF2-40B4-BE49-F238E27FC236}">
                <a16:creationId xmlns:a16="http://schemas.microsoft.com/office/drawing/2014/main" id="{52E2236E-04CB-4848-A560-B90443AF5D49}"/>
              </a:ext>
            </a:extLst>
          </p:cNvPr>
          <p:cNvSpPr txBox="1">
            <a:spLocks noGrp="1"/>
          </p:cNvSpPr>
          <p:nvPr>
            <p:ph type="title"/>
          </p:nvPr>
        </p:nvSpPr>
        <p:spPr>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smtClean="0">
                <a:latin typeface="+mn-lt"/>
                <a:ea typeface="Tahoma" panose="020B0604030504040204" pitchFamily="34" charset="0"/>
                <a:cs typeface="Tahoma" panose="020B0604030504040204" pitchFamily="34" charset="0"/>
              </a:rPr>
              <a:t>ONGOING investigation on Antenna position and W core contamination using 3D SOLEDGE-ERO2.0 simulations</a:t>
            </a:r>
            <a:endParaRPr lang="en-US" sz="2400" b="1" dirty="0">
              <a:latin typeface="+mn-lt"/>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0" name="TextBox 32">
                <a:extLst>
                  <a:ext uri="{FF2B5EF4-FFF2-40B4-BE49-F238E27FC236}">
                    <a16:creationId xmlns:a16="http://schemas.microsoft.com/office/drawing/2014/main" id="{340C7F02-96AC-1815-C413-14D9693597E8}"/>
                  </a:ext>
                </a:extLst>
              </p:cNvPr>
              <p:cNvSpPr txBox="1"/>
              <p:nvPr/>
            </p:nvSpPr>
            <p:spPr>
              <a:xfrm>
                <a:off x="325324" y="5276177"/>
                <a:ext cx="4907674" cy="559256"/>
              </a:xfrm>
              <a:prstGeom prst="rect">
                <a:avLst/>
              </a:prstGeom>
              <a:noFill/>
            </p:spPr>
            <p:txBody>
              <a:bodyPr wrap="square">
                <a:spAutoFit/>
              </a:bodyPr>
              <a:lstStyle/>
              <a:p>
                <a:pPr marL="285750" indent="-285750">
                  <a:buFont typeface="Arial" panose="020B0604020202020204" pitchFamily="34" charset="0"/>
                  <a:buChar char="•"/>
                </a:pPr>
                <a:r>
                  <a:rPr lang="en-US" sz="1500" dirty="0">
                    <a:ea typeface="Tahoma" panose="020B0604030504040204" pitchFamily="34" charset="0"/>
                    <a:cs typeface="Tahoma" panose="020B0604030504040204" pitchFamily="34" charset="0"/>
                  </a:rPr>
                  <a:t>When </a:t>
                </a:r>
                <a14:m>
                  <m:oMath xmlns:m="http://schemas.openxmlformats.org/officeDocument/2006/math">
                    <m:r>
                      <m:rPr>
                        <m:sty m:val="p"/>
                      </m:rPr>
                      <a:rPr lang="en-US" sz="1500" b="0" i="0" smtClean="0">
                        <a:ea typeface="Tahoma" panose="020B0604030504040204" pitchFamily="34" charset="0"/>
                        <a:cs typeface="Tahoma" panose="020B0604030504040204" pitchFamily="34" charset="0"/>
                      </a:rPr>
                      <m:t>ROG</m:t>
                    </m:r>
                    <m:r>
                      <a:rPr lang="en-US" sz="1500" b="0" i="1" smtClean="0">
                        <a:ea typeface="Tahoma" panose="020B0604030504040204" pitchFamily="34" charset="0"/>
                        <a:cs typeface="Tahoma" panose="020B0604030504040204" pitchFamily="34" charset="0"/>
                      </a:rPr>
                      <m:t>≈</m:t>
                    </m:r>
                    <m:r>
                      <a:rPr lang="en-US" sz="1500" b="0" i="0" smtClean="0">
                        <a:ea typeface="Tahoma" panose="020B0604030504040204" pitchFamily="34" charset="0"/>
                        <a:cs typeface="Tahoma" panose="020B0604030504040204" pitchFamily="34" charset="0"/>
                      </a:rPr>
                      <m:t>2</m:t>
                    </m:r>
                    <m:sSubSup>
                      <m:sSubSupPr>
                        <m:ctrlPr>
                          <a:rPr lang="en-US" sz="1500" i="1" smtClean="0">
                            <a:ea typeface="Tahoma" panose="020B0604030504040204" pitchFamily="34" charset="0"/>
                            <a:cs typeface="Tahoma" panose="020B0604030504040204" pitchFamily="34" charset="0"/>
                          </a:rPr>
                        </m:ctrlPr>
                      </m:sSubSupPr>
                      <m:e>
                        <m:r>
                          <a:rPr lang="en-US" sz="1500" b="0" i="1">
                            <a:ea typeface="Tahoma" panose="020B0604030504040204" pitchFamily="34" charset="0"/>
                            <a:cs typeface="Tahoma" panose="020B0604030504040204" pitchFamily="34" charset="0"/>
                          </a:rPr>
                          <m:t>𝜆</m:t>
                        </m:r>
                      </m:e>
                      <m:sub>
                        <m:r>
                          <m:rPr>
                            <m:sty m:val="p"/>
                          </m:rPr>
                          <a:rPr lang="en-US" sz="1500" b="0" i="1">
                            <a:ea typeface="Tahoma" panose="020B0604030504040204" pitchFamily="34" charset="0"/>
                            <a:cs typeface="Tahoma" panose="020B0604030504040204" pitchFamily="34" charset="0"/>
                          </a:rPr>
                          <m:t>n</m:t>
                        </m:r>
                      </m:sub>
                      <m:sup>
                        <m:r>
                          <m:rPr>
                            <m:sty m:val="p"/>
                          </m:rPr>
                          <a:rPr lang="en-US" sz="1500" b="0" i="1">
                            <a:ea typeface="Tahoma" panose="020B0604030504040204" pitchFamily="34" charset="0"/>
                            <a:cs typeface="Tahoma" panose="020B0604030504040204" pitchFamily="34" charset="0"/>
                          </a:rPr>
                          <m:t>SOL</m:t>
                        </m:r>
                      </m:sup>
                    </m:sSubSup>
                    <m:r>
                      <a:rPr lang="en-US" sz="1500" b="0" i="0" smtClean="0">
                        <a:ea typeface="Tahoma" panose="020B0604030504040204" pitchFamily="34" charset="0"/>
                        <a:cs typeface="Tahoma" panose="020B0604030504040204" pitchFamily="34" charset="0"/>
                      </a:rPr>
                      <m:t>−3</m:t>
                    </m:r>
                    <m:sSubSup>
                      <m:sSubSupPr>
                        <m:ctrlPr>
                          <a:rPr lang="en-US" sz="1500" i="1" smtClean="0">
                            <a:ea typeface="Tahoma" panose="020B0604030504040204" pitchFamily="34" charset="0"/>
                            <a:cs typeface="Tahoma" panose="020B0604030504040204" pitchFamily="34" charset="0"/>
                          </a:rPr>
                        </m:ctrlPr>
                      </m:sSubSupPr>
                      <m:e>
                        <m:r>
                          <a:rPr lang="en-US" sz="1500" b="0" i="1" smtClean="0">
                            <a:ea typeface="Tahoma" panose="020B0604030504040204" pitchFamily="34" charset="0"/>
                            <a:cs typeface="Tahoma" panose="020B0604030504040204" pitchFamily="34" charset="0"/>
                          </a:rPr>
                          <m:t>𝜆</m:t>
                        </m:r>
                      </m:e>
                      <m:sub>
                        <m:r>
                          <m:rPr>
                            <m:sty m:val="p"/>
                          </m:rPr>
                          <a:rPr lang="en-US" sz="1500" b="0" i="0" smtClean="0">
                            <a:ea typeface="Tahoma" panose="020B0604030504040204" pitchFamily="34" charset="0"/>
                            <a:cs typeface="Tahoma" panose="020B0604030504040204" pitchFamily="34" charset="0"/>
                          </a:rPr>
                          <m:t>n</m:t>
                        </m:r>
                      </m:sub>
                      <m:sup>
                        <m:r>
                          <m:rPr>
                            <m:sty m:val="p"/>
                          </m:rPr>
                          <a:rPr lang="en-US" sz="1500" b="0" i="0" smtClean="0">
                            <a:ea typeface="Tahoma" panose="020B0604030504040204" pitchFamily="34" charset="0"/>
                            <a:cs typeface="Tahoma" panose="020B0604030504040204" pitchFamily="34" charset="0"/>
                          </a:rPr>
                          <m:t>SOL</m:t>
                        </m:r>
                      </m:sup>
                    </m:sSubSup>
                  </m:oMath>
                </a14:m>
                <a:r>
                  <a:rPr lang="en-US" sz="1500" dirty="0"/>
                  <a:t> </a:t>
                </a:r>
                <a:r>
                  <a:rPr lang="en-US" sz="1500" dirty="0">
                    <a:ea typeface="Tahoma" panose="020B0604030504040204" pitchFamily="34" charset="0"/>
                    <a:cs typeface="Tahoma" panose="020B0604030504040204" pitchFamily="34" charset="0"/>
                  </a:rPr>
                  <a:t>antennas are the predominant cause of contamination.</a:t>
                </a:r>
                <a:r>
                  <a:rPr lang="en-US" sz="1500" dirty="0"/>
                  <a:t>  </a:t>
                </a:r>
              </a:p>
            </p:txBody>
          </p:sp>
        </mc:Choice>
        <mc:Fallback>
          <p:sp>
            <p:nvSpPr>
              <p:cNvPr id="10" name="TextBox 32">
                <a:extLst>
                  <a:ext uri="{FF2B5EF4-FFF2-40B4-BE49-F238E27FC236}">
                    <a16:creationId xmlns:a16="http://schemas.microsoft.com/office/drawing/2014/main" id="{340C7F02-96AC-1815-C413-14D9693597E8}"/>
                  </a:ext>
                </a:extLst>
              </p:cNvPr>
              <p:cNvSpPr txBox="1">
                <a:spLocks noRot="1" noChangeAspect="1" noMove="1" noResize="1" noEditPoints="1" noAdjustHandles="1" noChangeArrowheads="1" noChangeShapeType="1" noTextEdit="1"/>
              </p:cNvSpPr>
              <p:nvPr/>
            </p:nvSpPr>
            <p:spPr>
              <a:xfrm>
                <a:off x="325324" y="5276177"/>
                <a:ext cx="4907674" cy="559256"/>
              </a:xfrm>
              <a:prstGeom prst="rect">
                <a:avLst/>
              </a:prstGeom>
              <a:blipFill>
                <a:blip r:embed="rId5"/>
                <a:stretch>
                  <a:fillRect l="-373" t="-2198" b="-12088"/>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1" name="TextBox 33">
                <a:extLst>
                  <a:ext uri="{FF2B5EF4-FFF2-40B4-BE49-F238E27FC236}">
                    <a16:creationId xmlns:a16="http://schemas.microsoft.com/office/drawing/2014/main" id="{EA1BAE52-D681-7A60-8B5B-BDF3FCC40F93}"/>
                  </a:ext>
                </a:extLst>
              </p:cNvPr>
              <p:cNvSpPr txBox="1"/>
              <p:nvPr/>
            </p:nvSpPr>
            <p:spPr>
              <a:xfrm>
                <a:off x="291121" y="4572754"/>
                <a:ext cx="4907674" cy="606705"/>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en-US" sz="1500" i="1" smtClean="0">
                            <a:ea typeface="Tahoma" panose="020B0604030504040204" pitchFamily="34" charset="0"/>
                            <a:cs typeface="Tahoma" panose="020B0604030504040204" pitchFamily="34" charset="0"/>
                          </a:rPr>
                        </m:ctrlPr>
                      </m:sSubPr>
                      <m:e>
                        <m:r>
                          <m:rPr>
                            <m:sty m:val="p"/>
                          </m:rPr>
                          <a:rPr lang="en-US" sz="1500" b="0" i="0" smtClean="0">
                            <a:ea typeface="Tahoma" panose="020B0604030504040204" pitchFamily="34" charset="0"/>
                            <a:cs typeface="Tahoma" panose="020B0604030504040204" pitchFamily="34" charset="0"/>
                          </a:rPr>
                          <m:t>n</m:t>
                        </m:r>
                      </m:e>
                      <m:sub>
                        <m:r>
                          <m:rPr>
                            <m:sty m:val="p"/>
                          </m:rPr>
                          <a:rPr lang="en-US" sz="1500" b="0" i="0" smtClean="0">
                            <a:ea typeface="Tahoma" panose="020B0604030504040204" pitchFamily="34" charset="0"/>
                            <a:cs typeface="Tahoma" panose="020B0604030504040204" pitchFamily="34" charset="0"/>
                          </a:rPr>
                          <m:t>W</m:t>
                        </m:r>
                      </m:sub>
                    </m:sSub>
                  </m:oMath>
                </a14:m>
                <a:r>
                  <a:rPr lang="en-US" sz="1500" dirty="0"/>
                  <a:t> </a:t>
                </a:r>
                <a:r>
                  <a:rPr lang="en-US" sz="1500" dirty="0">
                    <a:ea typeface="Tahoma" panose="020B0604030504040204" pitchFamily="34" charset="0"/>
                    <a:cs typeface="Tahoma" panose="020B0604030504040204" pitchFamily="34" charset="0"/>
                  </a:rPr>
                  <a:t>at the core-edge interface is </a:t>
                </a:r>
                <a:r>
                  <a:rPr lang="en-US" sz="1500" dirty="0" smtClean="0">
                    <a:ea typeface="Tahoma" panose="020B0604030504040204" pitchFamily="34" charset="0"/>
                    <a:cs typeface="Tahoma" panose="020B0604030504040204" pitchFamily="34" charset="0"/>
                  </a:rPr>
                  <a:t>strongl</a:t>
                </a:r>
                <a:r>
                  <a:rPr lang="en-US" sz="1500" dirty="0" smtClean="0">
                    <a:ea typeface="Tahoma" panose="020B0604030504040204" pitchFamily="34" charset="0"/>
                    <a:cs typeface="Tahoma" panose="020B0604030504040204" pitchFamily="34" charset="0"/>
                  </a:rPr>
                  <a:t>y </a:t>
                </a:r>
                <a:r>
                  <a:rPr lang="en-US" sz="1500" dirty="0">
                    <a:ea typeface="Tahoma" panose="020B0604030504040204" pitchFamily="34" charset="0"/>
                    <a:cs typeface="Tahoma" panose="020B0604030504040204" pitchFamily="34" charset="0"/>
                  </a:rPr>
                  <a:t>influenced by the </a:t>
                </a:r>
                <a:r>
                  <a:rPr lang="en-US" sz="1600" dirty="0"/>
                  <a:t> </a:t>
                </a:r>
                <a14:m>
                  <m:oMath xmlns:m="http://schemas.openxmlformats.org/officeDocument/2006/math">
                    <m:sSub>
                      <m:sSubPr>
                        <m:ctrlPr>
                          <a:rPr lang="en-US" sz="1600" i="1">
                            <a:ea typeface="Tahoma" panose="020B0604030504040204" pitchFamily="34" charset="0"/>
                            <a:cs typeface="Tahoma" panose="020B0604030504040204" pitchFamily="34" charset="0"/>
                          </a:rPr>
                        </m:ctrlPr>
                      </m:sSubPr>
                      <m:e>
                        <m:r>
                          <m:rPr>
                            <m:sty m:val="p"/>
                          </m:rPr>
                          <a:rPr lang="en-US" sz="1600" b="0" i="1">
                            <a:ea typeface="Tahoma" panose="020B0604030504040204" pitchFamily="34" charset="0"/>
                            <a:cs typeface="Tahoma" panose="020B0604030504040204" pitchFamily="34" charset="0"/>
                          </a:rPr>
                          <m:t>P</m:t>
                        </m:r>
                      </m:e>
                      <m:sub>
                        <m:r>
                          <m:rPr>
                            <m:sty m:val="p"/>
                          </m:rPr>
                          <a:rPr lang="en-US" sz="1600" b="0" i="1">
                            <a:ea typeface="Tahoma" panose="020B0604030504040204" pitchFamily="34" charset="0"/>
                            <a:cs typeface="Tahoma" panose="020B0604030504040204" pitchFamily="34" charset="0"/>
                          </a:rPr>
                          <m:t>SOL</m:t>
                        </m:r>
                      </m:sub>
                    </m:sSub>
                  </m:oMath>
                </a14:m>
                <a:r>
                  <a:rPr lang="en-US" sz="1600" dirty="0">
                    <a:ea typeface="Tahoma" panose="020B0604030504040204" pitchFamily="34" charset="0"/>
                    <a:cs typeface="Tahoma" panose="020B0604030504040204" pitchFamily="34" charset="0"/>
                  </a:rPr>
                  <a:t>, and slightly by </a:t>
                </a:r>
                <a14:m>
                  <m:oMath xmlns:m="http://schemas.openxmlformats.org/officeDocument/2006/math">
                    <m:sSub>
                      <m:sSubPr>
                        <m:ctrlPr>
                          <a:rPr lang="en-US" sz="1600" i="1">
                            <a:ea typeface="Tahoma" panose="020B0604030504040204" pitchFamily="34" charset="0"/>
                            <a:cs typeface="Tahoma" panose="020B0604030504040204" pitchFamily="34" charset="0"/>
                          </a:rPr>
                        </m:ctrlPr>
                      </m:sSubPr>
                      <m:e>
                        <m:r>
                          <m:rPr>
                            <m:sty m:val="p"/>
                          </m:rPr>
                          <a:rPr lang="en-US" sz="1600" b="0" i="1">
                            <a:ea typeface="Tahoma" panose="020B0604030504040204" pitchFamily="34" charset="0"/>
                            <a:cs typeface="Tahoma" panose="020B0604030504040204" pitchFamily="34" charset="0"/>
                          </a:rPr>
                          <m:t>n</m:t>
                        </m:r>
                      </m:e>
                      <m:sub>
                        <m:r>
                          <m:rPr>
                            <m:sty m:val="p"/>
                          </m:rPr>
                          <a:rPr lang="en-US" sz="1600" b="0" i="1">
                            <a:ea typeface="Tahoma" panose="020B0604030504040204" pitchFamily="34" charset="0"/>
                            <a:cs typeface="Tahoma" panose="020B0604030504040204" pitchFamily="34" charset="0"/>
                          </a:rPr>
                          <m:t>sep</m:t>
                        </m:r>
                      </m:sub>
                    </m:sSub>
                  </m:oMath>
                </a14:m>
                <a:r>
                  <a:rPr lang="en-US" sz="1600" dirty="0">
                    <a:ea typeface="Tahoma" panose="020B0604030504040204" pitchFamily="34" charset="0"/>
                    <a:cs typeface="Tahoma" panose="020B0604030504040204" pitchFamily="34" charset="0"/>
                  </a:rPr>
                  <a:t> </a:t>
                </a:r>
              </a:p>
            </p:txBody>
          </p:sp>
        </mc:Choice>
        <mc:Fallback>
          <p:sp>
            <p:nvSpPr>
              <p:cNvPr id="11" name="TextBox 33">
                <a:extLst>
                  <a:ext uri="{FF2B5EF4-FFF2-40B4-BE49-F238E27FC236}">
                    <a16:creationId xmlns:a16="http://schemas.microsoft.com/office/drawing/2014/main" id="{EA1BAE52-D681-7A60-8B5B-BDF3FCC40F93}"/>
                  </a:ext>
                </a:extLst>
              </p:cNvPr>
              <p:cNvSpPr txBox="1">
                <a:spLocks noRot="1" noChangeAspect="1" noMove="1" noResize="1" noEditPoints="1" noAdjustHandles="1" noChangeArrowheads="1" noChangeShapeType="1" noTextEdit="1"/>
              </p:cNvSpPr>
              <p:nvPr/>
            </p:nvSpPr>
            <p:spPr>
              <a:xfrm>
                <a:off x="291121" y="4572754"/>
                <a:ext cx="4907674" cy="606705"/>
              </a:xfrm>
              <a:prstGeom prst="rect">
                <a:avLst/>
              </a:prstGeom>
              <a:blipFill>
                <a:blip r:embed="rId6"/>
                <a:stretch>
                  <a:fillRect l="-373" t="-2000" b="-600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2" name="TextBox 35">
                <a:extLst>
                  <a:ext uri="{FF2B5EF4-FFF2-40B4-BE49-F238E27FC236}">
                    <a16:creationId xmlns:a16="http://schemas.microsoft.com/office/drawing/2014/main" id="{3D72C9F4-66EA-2609-D0EC-978C62058AA8}"/>
                  </a:ext>
                </a:extLst>
              </p:cNvPr>
              <p:cNvSpPr txBox="1"/>
              <p:nvPr/>
            </p:nvSpPr>
            <p:spPr>
              <a:xfrm>
                <a:off x="324835" y="5932152"/>
                <a:ext cx="5266366" cy="559256"/>
              </a:xfrm>
              <a:prstGeom prst="rect">
                <a:avLst/>
              </a:prstGeom>
              <a:noFill/>
            </p:spPr>
            <p:txBody>
              <a:bodyPr wrap="square">
                <a:spAutoFit/>
              </a:bodyPr>
              <a:lstStyle/>
              <a:p>
                <a:pPr marL="285750" indent="-285750">
                  <a:buFont typeface="Arial" panose="020B0604020202020204" pitchFamily="34" charset="0"/>
                  <a:buChar char="•"/>
                </a:pPr>
                <a:r>
                  <a:rPr lang="en-US" sz="1500" dirty="0">
                    <a:ea typeface="Tahoma" panose="020B0604030504040204" pitchFamily="34" charset="0"/>
                    <a:cs typeface="Tahoma" panose="020B0604030504040204" pitchFamily="34" charset="0"/>
                  </a:rPr>
                  <a:t>When </a:t>
                </a:r>
                <a14:m>
                  <m:oMath xmlns:m="http://schemas.openxmlformats.org/officeDocument/2006/math">
                    <m:r>
                      <m:rPr>
                        <m:sty m:val="p"/>
                      </m:rPr>
                      <a:rPr lang="en-US" sz="1500" b="0" i="0" smtClean="0">
                        <a:ea typeface="Tahoma" panose="020B0604030504040204" pitchFamily="34" charset="0"/>
                        <a:cs typeface="Tahoma" panose="020B0604030504040204" pitchFamily="34" charset="0"/>
                      </a:rPr>
                      <m:t>ROG</m:t>
                    </m:r>
                    <m:r>
                      <a:rPr lang="en-US" sz="1500" b="0" i="1" smtClean="0">
                        <a:ea typeface="Tahoma" panose="020B0604030504040204" pitchFamily="34" charset="0"/>
                        <a:cs typeface="Tahoma" panose="020B0604030504040204" pitchFamily="34" charset="0"/>
                      </a:rPr>
                      <m:t>≈5</m:t>
                    </m:r>
                    <m:sSubSup>
                      <m:sSubSupPr>
                        <m:ctrlPr>
                          <a:rPr lang="en-US" sz="1500" i="1" smtClean="0">
                            <a:ea typeface="Tahoma" panose="020B0604030504040204" pitchFamily="34" charset="0"/>
                            <a:cs typeface="Tahoma" panose="020B0604030504040204" pitchFamily="34" charset="0"/>
                          </a:rPr>
                        </m:ctrlPr>
                      </m:sSubSupPr>
                      <m:e>
                        <m:r>
                          <a:rPr lang="en-US" sz="1500" b="0" i="1">
                            <a:ea typeface="Tahoma" panose="020B0604030504040204" pitchFamily="34" charset="0"/>
                            <a:cs typeface="Tahoma" panose="020B0604030504040204" pitchFamily="34" charset="0"/>
                          </a:rPr>
                          <m:t>𝜆</m:t>
                        </m:r>
                      </m:e>
                      <m:sub>
                        <m:r>
                          <m:rPr>
                            <m:sty m:val="p"/>
                          </m:rPr>
                          <a:rPr lang="en-US" sz="1500" b="0" i="1">
                            <a:ea typeface="Tahoma" panose="020B0604030504040204" pitchFamily="34" charset="0"/>
                            <a:cs typeface="Tahoma" panose="020B0604030504040204" pitchFamily="34" charset="0"/>
                          </a:rPr>
                          <m:t>n</m:t>
                        </m:r>
                      </m:sub>
                      <m:sup>
                        <m:r>
                          <m:rPr>
                            <m:sty m:val="p"/>
                          </m:rPr>
                          <a:rPr lang="en-US" sz="1500" b="0" i="1">
                            <a:ea typeface="Tahoma" panose="020B0604030504040204" pitchFamily="34" charset="0"/>
                            <a:cs typeface="Tahoma" panose="020B0604030504040204" pitchFamily="34" charset="0"/>
                          </a:rPr>
                          <m:t>SOL</m:t>
                        </m:r>
                      </m:sup>
                    </m:sSubSup>
                  </m:oMath>
                </a14:m>
                <a:r>
                  <a:rPr lang="en-US" sz="1500" dirty="0"/>
                  <a:t> </a:t>
                </a:r>
                <a:r>
                  <a:rPr lang="en-US" sz="1500" dirty="0">
                    <a:ea typeface="Tahoma" panose="020B0604030504040204" pitchFamily="34" charset="0"/>
                    <a:cs typeface="Tahoma" panose="020B0604030504040204" pitchFamily="34" charset="0"/>
                  </a:rPr>
                  <a:t>The antennas impact on contamination is negligible (comparable with 2D)</a:t>
                </a:r>
                <a:r>
                  <a:rPr lang="en-US" sz="1500" dirty="0"/>
                  <a:t>  </a:t>
                </a:r>
              </a:p>
            </p:txBody>
          </p:sp>
        </mc:Choice>
        <mc:Fallback>
          <p:sp>
            <p:nvSpPr>
              <p:cNvPr id="12" name="TextBox 35">
                <a:extLst>
                  <a:ext uri="{FF2B5EF4-FFF2-40B4-BE49-F238E27FC236}">
                    <a16:creationId xmlns:a16="http://schemas.microsoft.com/office/drawing/2014/main" id="{3D72C9F4-66EA-2609-D0EC-978C62058AA8}"/>
                  </a:ext>
                </a:extLst>
              </p:cNvPr>
              <p:cNvSpPr txBox="1">
                <a:spLocks noRot="1" noChangeAspect="1" noMove="1" noResize="1" noEditPoints="1" noAdjustHandles="1" noChangeArrowheads="1" noChangeShapeType="1" noTextEdit="1"/>
              </p:cNvSpPr>
              <p:nvPr/>
            </p:nvSpPr>
            <p:spPr>
              <a:xfrm>
                <a:off x="324835" y="5932152"/>
                <a:ext cx="5266366" cy="559256"/>
              </a:xfrm>
              <a:prstGeom prst="rect">
                <a:avLst/>
              </a:prstGeom>
              <a:blipFill>
                <a:blip r:embed="rId7"/>
                <a:stretch>
                  <a:fillRect l="-347" t="-1087" r="-1042" b="-11957"/>
                </a:stretch>
              </a:blipFill>
            </p:spPr>
            <p:txBody>
              <a:bodyPr/>
              <a:lstStyle/>
              <a:p>
                <a:r>
                  <a:rPr lang="fr-FR">
                    <a:noFill/>
                  </a:rPr>
                  <a:t> </a:t>
                </a:r>
              </a:p>
            </p:txBody>
          </p:sp>
        </mc:Fallback>
      </mc:AlternateContent>
    </p:spTree>
    <p:extLst>
      <p:ext uri="{BB962C8B-B14F-4D97-AF65-F5344CB8AC3E}">
        <p14:creationId xmlns:p14="http://schemas.microsoft.com/office/powerpoint/2010/main" val="420241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2800" dirty="0" smtClean="0">
                <a:latin typeface="+mn-lt"/>
              </a:rPr>
              <a:t>ERO2.0 simulations and validation on W7X </a:t>
            </a:r>
            <a:r>
              <a:rPr lang="fr-FR" sz="2800" dirty="0" err="1" smtClean="0">
                <a:latin typeface="+mn-lt"/>
              </a:rPr>
              <a:t>experiments</a:t>
            </a:r>
            <a:endParaRPr lang="fr-FR" sz="2800" dirty="0">
              <a:latin typeface="+mn-lt"/>
            </a:endParaRPr>
          </a:p>
        </p:txBody>
      </p:sp>
      <p:sp>
        <p:nvSpPr>
          <p:cNvPr id="6" name="ZoneTexte 5"/>
          <p:cNvSpPr txBox="1"/>
          <p:nvPr/>
        </p:nvSpPr>
        <p:spPr>
          <a:xfrm>
            <a:off x="190500" y="963931"/>
            <a:ext cx="11868150" cy="1323439"/>
          </a:xfrm>
          <a:prstGeom prst="rect">
            <a:avLst/>
          </a:prstGeom>
          <a:noFill/>
        </p:spPr>
        <p:txBody>
          <a:bodyPr wrap="square" rtlCol="0">
            <a:spAutoFit/>
          </a:bodyPr>
          <a:lstStyle/>
          <a:p>
            <a:pPr marL="215900" indent="-21590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US" altLang="fr-FR" sz="2000" b="1" dirty="0"/>
              <a:t>W7-X simulations:</a:t>
            </a:r>
          </a:p>
          <a:p>
            <a:pPr marL="431800" lvl="1" indent="-215900">
              <a:buSzPct val="45000"/>
              <a:buFont typeface="Wingdings 2" panose="050201020105070707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US" altLang="fr-FR" sz="2000" b="1" dirty="0"/>
              <a:t>Develop EMC3-EIRENE + ERO2.0 integrated 3D workflow</a:t>
            </a:r>
          </a:p>
          <a:p>
            <a:pPr marL="431800" lvl="1" indent="-215900">
              <a:buSzPct val="45000"/>
              <a:buFont typeface="Wingdings 2" panose="050201020105070707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US" altLang="fr-FR" sz="2000" b="1" dirty="0">
                <a:solidFill>
                  <a:srgbClr val="0033CC"/>
                </a:solidFill>
              </a:rPr>
              <a:t>Validate the workflow using W7-X experiments </a:t>
            </a:r>
            <a:r>
              <a:rPr lang="en-US" altLang="fr-FR" sz="2000" dirty="0"/>
              <a:t>(intrinsic </a:t>
            </a:r>
            <a:r>
              <a:rPr lang="en-US" altLang="fr-FR" sz="2000" baseline="33000" dirty="0"/>
              <a:t>12</a:t>
            </a:r>
            <a:r>
              <a:rPr lang="en-US" altLang="fr-FR" sz="2000" dirty="0"/>
              <a:t>C erosion: spectroscopy, markers tiles; </a:t>
            </a:r>
            <a:r>
              <a:rPr lang="en-US" altLang="fr-FR" sz="2000" baseline="33000" dirty="0"/>
              <a:t>13</a:t>
            </a:r>
            <a:r>
              <a:rPr lang="en-US" altLang="fr-FR" sz="2000" dirty="0"/>
              <a:t>C tracer experiment: post-mortem analysis</a:t>
            </a:r>
            <a:r>
              <a:rPr lang="en-US" altLang="fr-FR" sz="2000" dirty="0" smtClean="0"/>
              <a:t>)</a:t>
            </a:r>
            <a:endParaRPr lang="en-US" altLang="fr-FR" sz="2000" dirty="0"/>
          </a:p>
        </p:txBody>
      </p:sp>
      <p:sp>
        <p:nvSpPr>
          <p:cNvPr id="7" name="Rectangle 14"/>
          <p:cNvSpPr>
            <a:spLocks noGrp="1" noChangeArrowheads="1"/>
          </p:cNvSpPr>
          <p:nvPr>
            <p:ph type="body" idx="4294967295"/>
          </p:nvPr>
        </p:nvSpPr>
        <p:spPr>
          <a:xfrm>
            <a:off x="0" y="2510360"/>
            <a:ext cx="5838825" cy="3895725"/>
          </a:xfrm>
          <a:ln/>
        </p:spPr>
        <p:txBody>
          <a:bodyPr>
            <a:noAutofit/>
          </a:bodyPr>
          <a:lstStyle/>
          <a:p>
            <a:pPr marL="575546" indent="-431660">
              <a:buSzPct val="45000"/>
              <a:buFont typeface="Wingdings" panose="05000000000000000000" pitchFamily="2" charset="2"/>
              <a:buChar char=""/>
              <a:tabLst>
                <a:tab pos="598823" algn="l"/>
                <a:tab pos="1197644" algn="l"/>
                <a:tab pos="1796467" algn="l"/>
                <a:tab pos="2395288" algn="l"/>
                <a:tab pos="2994111" algn="l"/>
                <a:tab pos="3592932" algn="l"/>
                <a:tab pos="4191755" algn="l"/>
                <a:tab pos="4790576" algn="l"/>
                <a:tab pos="5389399" algn="l"/>
              </a:tabLst>
            </a:pPr>
            <a:r>
              <a:rPr lang="en-US" altLang="fr-FR" sz="1800" baseline="33000" dirty="0"/>
              <a:t>12</a:t>
            </a:r>
            <a:r>
              <a:rPr lang="en-US" altLang="fr-FR" sz="1800" dirty="0"/>
              <a:t>C erosion and transport:</a:t>
            </a:r>
          </a:p>
          <a:p>
            <a:pPr marL="1151092" lvl="1" indent="-431660">
              <a:buSzPct val="75000"/>
              <a:buFont typeface="Symbol" panose="05050102010706020507" pitchFamily="18" charset="2"/>
              <a:buChar char=""/>
              <a:tabLst>
                <a:tab pos="598823" algn="l"/>
                <a:tab pos="1197644" algn="l"/>
                <a:tab pos="1796467" algn="l"/>
                <a:tab pos="2395288" algn="l"/>
                <a:tab pos="2994111" algn="l"/>
                <a:tab pos="3592932" algn="l"/>
                <a:tab pos="4191755" algn="l"/>
                <a:tab pos="4790576" algn="l"/>
                <a:tab pos="5389399" algn="l"/>
              </a:tabLst>
            </a:pPr>
            <a:r>
              <a:rPr lang="en-US" altLang="fr-FR" sz="1800" dirty="0"/>
              <a:t>Simulations done + benchmarked with post-mortem, see </a:t>
            </a:r>
            <a:r>
              <a:rPr lang="en-US" altLang="fr-FR" sz="1800" i="1" dirty="0"/>
              <a:t>M. Zhao et al., NF-2022</a:t>
            </a:r>
          </a:p>
          <a:p>
            <a:pPr marL="575546" indent="-431660">
              <a:buSzPct val="45000"/>
              <a:buFont typeface="Wingdings" panose="05000000000000000000" pitchFamily="2" charset="2"/>
              <a:buChar char=""/>
              <a:tabLst>
                <a:tab pos="598823" algn="l"/>
                <a:tab pos="1197644" algn="l"/>
                <a:tab pos="1796467" algn="l"/>
                <a:tab pos="2395288" algn="l"/>
                <a:tab pos="2994111" algn="l"/>
                <a:tab pos="3592932" algn="l"/>
                <a:tab pos="4191755" algn="l"/>
                <a:tab pos="4790576" algn="l"/>
                <a:tab pos="5389399" algn="l"/>
              </a:tabLst>
            </a:pPr>
            <a:r>
              <a:rPr lang="en-US" altLang="fr-FR" sz="1800" baseline="33000" dirty="0"/>
              <a:t>13</a:t>
            </a:r>
            <a:r>
              <a:rPr lang="en-US" altLang="fr-FR" sz="1800" dirty="0"/>
              <a:t>C tracer injection and transport:</a:t>
            </a:r>
          </a:p>
          <a:p>
            <a:pPr marL="1151092" lvl="1" indent="-431660">
              <a:buSzPct val="75000"/>
              <a:buFont typeface="Symbol" panose="05050102010706020507" pitchFamily="18" charset="2"/>
              <a:buChar char=""/>
              <a:tabLst>
                <a:tab pos="598823" algn="l"/>
                <a:tab pos="1197644" algn="l"/>
                <a:tab pos="1796467" algn="l"/>
                <a:tab pos="2395288" algn="l"/>
                <a:tab pos="2994111" algn="l"/>
                <a:tab pos="3592932" algn="l"/>
                <a:tab pos="4191755" algn="l"/>
                <a:tab pos="4790576" algn="l"/>
                <a:tab pos="5389399" algn="l"/>
              </a:tabLst>
            </a:pPr>
            <a:r>
              <a:rPr lang="en-US" altLang="fr-FR" sz="1800" dirty="0"/>
              <a:t>Simulations done + benchmarked with post-mortem, see  </a:t>
            </a:r>
            <a:r>
              <a:rPr lang="en-US" altLang="fr-FR" sz="1800" i="1" dirty="0"/>
              <a:t>E. </a:t>
            </a:r>
            <a:r>
              <a:rPr lang="en-US" altLang="fr-FR" sz="1800" i="1" dirty="0" err="1"/>
              <a:t>Wüst</a:t>
            </a:r>
            <a:r>
              <a:rPr lang="en-US" altLang="fr-FR" sz="1800" i="1" dirty="0"/>
              <a:t> et al., NME-2022</a:t>
            </a:r>
          </a:p>
          <a:p>
            <a:pPr marL="575546" indent="-431660">
              <a:buSzPct val="45000"/>
              <a:buFont typeface="Wingdings" panose="05000000000000000000" pitchFamily="2" charset="2"/>
              <a:buChar char=""/>
              <a:tabLst>
                <a:tab pos="598823" algn="l"/>
                <a:tab pos="1197644" algn="l"/>
                <a:tab pos="1796467" algn="l"/>
                <a:tab pos="2395288" algn="l"/>
                <a:tab pos="2994111" algn="l"/>
                <a:tab pos="3592932" algn="l"/>
                <a:tab pos="4191755" algn="l"/>
                <a:tab pos="4790576" algn="l"/>
                <a:tab pos="5389399" algn="l"/>
              </a:tabLst>
            </a:pPr>
            <a:r>
              <a:rPr lang="en-US" altLang="fr-FR" sz="1800" dirty="0"/>
              <a:t>More simulations are planned (taking into account erosion by neutrals and various other model improvements) to achieve better match with experiment</a:t>
            </a:r>
          </a:p>
          <a:p>
            <a:pPr marL="575546" indent="-431660">
              <a:buSzPct val="45000"/>
              <a:buFont typeface="Wingdings" panose="05000000000000000000" pitchFamily="2" charset="2"/>
              <a:buChar char=""/>
              <a:tabLst>
                <a:tab pos="598823" algn="l"/>
                <a:tab pos="1197644" algn="l"/>
                <a:tab pos="1796467" algn="l"/>
                <a:tab pos="2395288" algn="l"/>
                <a:tab pos="2994111" algn="l"/>
                <a:tab pos="3592932" algn="l"/>
                <a:tab pos="4191755" algn="l"/>
                <a:tab pos="4790576" algn="l"/>
                <a:tab pos="5389399" algn="l"/>
              </a:tabLst>
            </a:pPr>
            <a:r>
              <a:rPr lang="en-US" altLang="fr-FR" sz="1800" dirty="0"/>
              <a:t>Simulation of W tiles from OP1.2 and comparison with experiment (M. Mayer): work in progress, need to repeat with higher statistics</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712" y="2220695"/>
            <a:ext cx="3841238" cy="4342030"/>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742" y="5792514"/>
            <a:ext cx="1593908" cy="770211"/>
          </a:xfrm>
          <a:prstGeom prst="rect">
            <a:avLst/>
          </a:prstGeom>
        </p:spPr>
      </p:pic>
      <p:pic>
        <p:nvPicPr>
          <p:cNvPr id="10" name="Image 9">
            <a:extLst>
              <a:ext uri="{FF2B5EF4-FFF2-40B4-BE49-F238E27FC236}">
                <a16:creationId xmlns:a16="http://schemas.microsoft.com/office/drawing/2014/main" id="{D38C4123-617C-470F-8EAD-E91C6FBE61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7972" y="36365"/>
            <a:ext cx="1944028" cy="685526"/>
          </a:xfrm>
          <a:prstGeom prst="rect">
            <a:avLst/>
          </a:prstGeom>
        </p:spPr>
      </p:pic>
    </p:spTree>
    <p:extLst>
      <p:ext uri="{BB962C8B-B14F-4D97-AF65-F5344CB8AC3E}">
        <p14:creationId xmlns:p14="http://schemas.microsoft.com/office/powerpoint/2010/main" val="245732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9CE37FB-585B-4F70-93D8-99A6DBF6FA50}"/>
              </a:ext>
            </a:extLst>
          </p:cNvPr>
          <p:cNvSpPr>
            <a:spLocks noGrp="1"/>
          </p:cNvSpPr>
          <p:nvPr>
            <p:ph type="sldNum" sz="quarter" idx="12"/>
          </p:nvPr>
        </p:nvSpPr>
        <p:spPr/>
        <p:txBody>
          <a:bodyPr/>
          <a:lstStyle/>
          <a:p>
            <a:fld id="{247F798C-B26F-D149-B99D-C7F3BED98837}" type="slidenum">
              <a:rPr lang="en-US" smtClean="0"/>
              <a:pPr/>
              <a:t>15</a:t>
            </a:fld>
            <a:endParaRPr lang="en-US"/>
          </a:p>
        </p:txBody>
      </p:sp>
      <p:sp>
        <p:nvSpPr>
          <p:cNvPr id="7" name="Titre 6">
            <a:extLst>
              <a:ext uri="{FF2B5EF4-FFF2-40B4-BE49-F238E27FC236}">
                <a16:creationId xmlns:a16="http://schemas.microsoft.com/office/drawing/2014/main" id="{D9DA2D70-35B7-4D7D-A79E-1329DCA98A00}"/>
              </a:ext>
            </a:extLst>
          </p:cNvPr>
          <p:cNvSpPr>
            <a:spLocks noGrp="1"/>
          </p:cNvSpPr>
          <p:nvPr>
            <p:ph type="title"/>
          </p:nvPr>
        </p:nvSpPr>
        <p:spPr/>
        <p:txBody>
          <a:bodyPr>
            <a:normAutofit/>
          </a:bodyPr>
          <a:lstStyle/>
          <a:p>
            <a:r>
              <a:rPr lang="en-GB" sz="2400" b="1" dirty="0" smtClean="0"/>
              <a:t>Kinetic modelling of impurities with kit Eirene module</a:t>
            </a:r>
            <a:endParaRPr lang="en-GB" sz="2400" b="1" dirty="0">
              <a:solidFill>
                <a:schemeClr val="tx1"/>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1475821252"/>
              </p:ext>
            </p:extLst>
          </p:nvPr>
        </p:nvGraphicFramePr>
        <p:xfrm>
          <a:off x="217274" y="2088475"/>
          <a:ext cx="5053973" cy="2735074"/>
        </p:xfrm>
        <a:graphic>
          <a:graphicData uri="http://schemas.openxmlformats.org/drawingml/2006/table">
            <a:tbl>
              <a:tblPr firstRow="1" firstCol="1" bandRow="1">
                <a:tableStyleId>{5C22544A-7EE6-4342-B048-85BDC9FD1C3A}</a:tableStyleId>
              </a:tblPr>
              <a:tblGrid>
                <a:gridCol w="744751">
                  <a:extLst>
                    <a:ext uri="{9D8B030D-6E8A-4147-A177-3AD203B41FA5}">
                      <a16:colId xmlns:a16="http://schemas.microsoft.com/office/drawing/2014/main" val="2846772124"/>
                    </a:ext>
                  </a:extLst>
                </a:gridCol>
                <a:gridCol w="2169713">
                  <a:extLst>
                    <a:ext uri="{9D8B030D-6E8A-4147-A177-3AD203B41FA5}">
                      <a16:colId xmlns:a16="http://schemas.microsoft.com/office/drawing/2014/main" val="3980974530"/>
                    </a:ext>
                  </a:extLst>
                </a:gridCol>
                <a:gridCol w="1412228">
                  <a:extLst>
                    <a:ext uri="{9D8B030D-6E8A-4147-A177-3AD203B41FA5}">
                      <a16:colId xmlns:a16="http://schemas.microsoft.com/office/drawing/2014/main" val="175895147"/>
                    </a:ext>
                  </a:extLst>
                </a:gridCol>
                <a:gridCol w="727281">
                  <a:extLst>
                    <a:ext uri="{9D8B030D-6E8A-4147-A177-3AD203B41FA5}">
                      <a16:colId xmlns:a16="http://schemas.microsoft.com/office/drawing/2014/main" val="2615280739"/>
                    </a:ext>
                  </a:extLst>
                </a:gridCol>
              </a:tblGrid>
              <a:tr h="1215588">
                <a:tc>
                  <a:txBody>
                    <a:bodyPr/>
                    <a:lstStyle/>
                    <a:p>
                      <a:pPr>
                        <a:spcAft>
                          <a:spcPts val="0"/>
                        </a:spcAft>
                      </a:pPr>
                      <a:r>
                        <a:rPr lang="en-US" sz="1200" dirty="0">
                          <a:effectLst/>
                        </a:rPr>
                        <a:t>M1.13</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1" dirty="0">
                          <a:solidFill>
                            <a:schemeClr val="bg1"/>
                          </a:solidFill>
                          <a:effectLst/>
                        </a:rPr>
                        <a:t>Implementation of EIRENE Kinetic Ion Trace module in EMC3 for low Z impurities</a:t>
                      </a:r>
                      <a:endParaRPr lang="fr-FR"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dirty="0">
                          <a:effectLst/>
                        </a:rPr>
                        <a:t>D. Harting,</a:t>
                      </a:r>
                      <a:endParaRPr lang="fr-FR" sz="1200" dirty="0">
                        <a:effectLst/>
                      </a:endParaRPr>
                    </a:p>
                    <a:p>
                      <a:pPr>
                        <a:spcAft>
                          <a:spcPts val="0"/>
                        </a:spcAft>
                      </a:pPr>
                      <a:r>
                        <a:rPr lang="en-US" sz="1200" dirty="0">
                          <a:effectLst/>
                        </a:rPr>
                        <a:t>Postdoc FZJ</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dirty="0" smtClean="0">
                          <a:effectLst/>
                        </a:rPr>
                        <a:t>12/2021</a:t>
                      </a:r>
                    </a:p>
                    <a:p>
                      <a:pPr>
                        <a:spcAft>
                          <a:spcPts val="0"/>
                        </a:spcAft>
                      </a:pP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01978371"/>
                  </a:ext>
                </a:extLst>
              </a:tr>
              <a:tr h="1519486">
                <a:tc>
                  <a:txBody>
                    <a:bodyPr/>
                    <a:lstStyle/>
                    <a:p>
                      <a:pPr>
                        <a:spcAft>
                          <a:spcPts val="0"/>
                        </a:spcAft>
                      </a:pPr>
                      <a:r>
                        <a:rPr lang="en-US" sz="1200">
                          <a:effectLst/>
                        </a:rPr>
                        <a:t>M1.14</a:t>
                      </a:r>
                      <a:endParaRPr lang="fr-FR"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0" dirty="0">
                          <a:solidFill>
                            <a:schemeClr val="tx1"/>
                          </a:solidFill>
                          <a:effectLst/>
                        </a:rPr>
                        <a:t>Assess applicability of EIRENE-KIT with EMC3 for recycling and sticky impurities (for low Z species)</a:t>
                      </a:r>
                      <a:endParaRPr lang="fr-F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b="0" dirty="0">
                          <a:solidFill>
                            <a:schemeClr val="tx1"/>
                          </a:solidFill>
                          <a:effectLst/>
                        </a:rPr>
                        <a:t>D. Harting,</a:t>
                      </a:r>
                      <a:endParaRPr lang="fr-FR" sz="1200" b="0" dirty="0">
                        <a:solidFill>
                          <a:schemeClr val="tx1"/>
                        </a:solidFill>
                        <a:effectLst/>
                      </a:endParaRPr>
                    </a:p>
                    <a:p>
                      <a:pPr>
                        <a:spcAft>
                          <a:spcPts val="0"/>
                        </a:spcAft>
                      </a:pPr>
                      <a:r>
                        <a:rPr lang="en-US" sz="1200" b="0" dirty="0">
                          <a:solidFill>
                            <a:schemeClr val="tx1"/>
                          </a:solidFill>
                          <a:effectLst/>
                        </a:rPr>
                        <a:t>Postdoc FZJ</a:t>
                      </a:r>
                      <a:endParaRPr lang="fr-FR"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b="0" dirty="0" smtClean="0">
                          <a:solidFill>
                            <a:schemeClr val="tx1"/>
                          </a:solidFill>
                          <a:effectLst/>
                        </a:rPr>
                        <a:t>06/2022</a:t>
                      </a:r>
                    </a:p>
                    <a:p>
                      <a:pPr>
                        <a:spcAft>
                          <a:spcPts val="0"/>
                        </a:spcAft>
                      </a:pPr>
                      <a:endParaRPr lang="fr-FR"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63284889"/>
                  </a:ext>
                </a:extLst>
              </a:tr>
            </a:tbl>
          </a:graphicData>
        </a:graphic>
      </p:graphicFrame>
      <p:graphicFrame>
        <p:nvGraphicFramePr>
          <p:cNvPr id="8" name="Tableau 7"/>
          <p:cNvGraphicFramePr>
            <a:graphicFrameLocks noGrp="1"/>
          </p:cNvGraphicFramePr>
          <p:nvPr>
            <p:extLst/>
          </p:nvPr>
        </p:nvGraphicFramePr>
        <p:xfrm>
          <a:off x="217273" y="1844634"/>
          <a:ext cx="5053973" cy="243840"/>
        </p:xfrm>
        <a:graphic>
          <a:graphicData uri="http://schemas.openxmlformats.org/drawingml/2006/table">
            <a:tbl>
              <a:tblPr firstRow="1" firstCol="1" bandRow="1">
                <a:tableStyleId>{5C22544A-7EE6-4342-B048-85BDC9FD1C3A}</a:tableStyleId>
              </a:tblPr>
              <a:tblGrid>
                <a:gridCol w="501929">
                  <a:extLst>
                    <a:ext uri="{9D8B030D-6E8A-4147-A177-3AD203B41FA5}">
                      <a16:colId xmlns:a16="http://schemas.microsoft.com/office/drawing/2014/main" val="3739310267"/>
                    </a:ext>
                  </a:extLst>
                </a:gridCol>
                <a:gridCol w="2400516">
                  <a:extLst>
                    <a:ext uri="{9D8B030D-6E8A-4147-A177-3AD203B41FA5}">
                      <a16:colId xmlns:a16="http://schemas.microsoft.com/office/drawing/2014/main" val="1906114229"/>
                    </a:ext>
                  </a:extLst>
                </a:gridCol>
                <a:gridCol w="1407457">
                  <a:extLst>
                    <a:ext uri="{9D8B030D-6E8A-4147-A177-3AD203B41FA5}">
                      <a16:colId xmlns:a16="http://schemas.microsoft.com/office/drawing/2014/main" val="1243402135"/>
                    </a:ext>
                  </a:extLst>
                </a:gridCol>
                <a:gridCol w="744071">
                  <a:extLst>
                    <a:ext uri="{9D8B030D-6E8A-4147-A177-3AD203B41FA5}">
                      <a16:colId xmlns:a16="http://schemas.microsoft.com/office/drawing/2014/main" val="3561890736"/>
                    </a:ext>
                  </a:extLst>
                </a:gridCol>
              </a:tblGrid>
              <a:tr h="143134">
                <a:tc>
                  <a:txBody>
                    <a:bodyPr/>
                    <a:lstStyle/>
                    <a:p>
                      <a:pPr>
                        <a:spcAft>
                          <a:spcPts val="0"/>
                        </a:spcAft>
                      </a:pPr>
                      <a:r>
                        <a:rPr lang="en-US" sz="1100" dirty="0">
                          <a:effectLst/>
                        </a:rPr>
                        <a:t>ID</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Milestone-description</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participants</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000" dirty="0">
                          <a:effectLst/>
                        </a:rPr>
                        <a:t>Target date</a:t>
                      </a:r>
                      <a:endParaRPr lang="fr-FR"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09132351"/>
                  </a:ext>
                </a:extLst>
              </a:tr>
            </a:tbl>
          </a:graphicData>
        </a:graphic>
      </p:graphicFrame>
      <p:pic>
        <p:nvPicPr>
          <p:cNvPr id="9" name="Image 8">
            <a:extLst>
              <a:ext uri="{FF2B5EF4-FFF2-40B4-BE49-F238E27FC236}">
                <a16:creationId xmlns:a16="http://schemas.microsoft.com/office/drawing/2014/main" id="{D38C4123-617C-470F-8EAD-E91C6FBE61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2061" y="174172"/>
            <a:ext cx="1617638" cy="492843"/>
          </a:xfrm>
          <a:prstGeom prst="rect">
            <a:avLst/>
          </a:prstGeom>
        </p:spPr>
      </p:pic>
      <p:sp>
        <p:nvSpPr>
          <p:cNvPr id="3" name="Rectangle 2"/>
          <p:cNvSpPr/>
          <p:nvPr/>
        </p:nvSpPr>
        <p:spPr>
          <a:xfrm>
            <a:off x="5876771" y="1654003"/>
            <a:ext cx="4238773" cy="646331"/>
          </a:xfrm>
          <a:prstGeom prst="rect">
            <a:avLst/>
          </a:prstGeom>
        </p:spPr>
        <p:txBody>
          <a:bodyPr wrap="square">
            <a:spAutoFit/>
          </a:bodyPr>
          <a:lstStyle/>
          <a:p>
            <a:r>
              <a:rPr lang="en-US" b="1" dirty="0"/>
              <a:t>Current Status of </a:t>
            </a:r>
            <a:r>
              <a:rPr lang="en-US" b="1" u="sng" dirty="0"/>
              <a:t>EMC3-EIRENE Kinetic Ion Transport Module</a:t>
            </a:r>
            <a:endParaRPr lang="en-GB" b="1" u="sng" dirty="0"/>
          </a:p>
        </p:txBody>
      </p:sp>
      <p:sp>
        <p:nvSpPr>
          <p:cNvPr id="10" name="Inhaltsplatzhalter 2"/>
          <p:cNvSpPr txBox="1">
            <a:spLocks/>
          </p:cNvSpPr>
          <p:nvPr/>
        </p:nvSpPr>
        <p:spPr>
          <a:xfrm>
            <a:off x="5876771" y="2377051"/>
            <a:ext cx="4428403" cy="3749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t>New accurate implementation of grad-B and curvature drift-movement</a:t>
            </a:r>
          </a:p>
          <a:p>
            <a:pPr lvl="1"/>
            <a:r>
              <a:rPr lang="en-GB" sz="1800" dirty="0" smtClean="0"/>
              <a:t>Completely redesigned core part of KIT with </a:t>
            </a:r>
            <a:r>
              <a:rPr lang="en-GB" sz="1800" dirty="0" smtClean="0"/>
              <a:t>EMC3 (</a:t>
            </a:r>
            <a:r>
              <a:rPr lang="en-US" sz="1800" dirty="0"/>
              <a:t>field aligned local curvilinear coordinate system of the EMC3 </a:t>
            </a:r>
            <a:r>
              <a:rPr lang="en-US" sz="1800" dirty="0" smtClean="0"/>
              <a:t>cell)</a:t>
            </a:r>
            <a:endParaRPr lang="en-GB" sz="1800" dirty="0" smtClean="0"/>
          </a:p>
          <a:p>
            <a:pPr lvl="1"/>
            <a:r>
              <a:rPr lang="en-GB" sz="1800" dirty="0" smtClean="0"/>
              <a:t>Banana orbit </a:t>
            </a:r>
            <a:r>
              <a:rPr lang="en-GB" sz="1800" dirty="0" smtClean="0"/>
              <a:t>correctly described</a:t>
            </a:r>
            <a:endParaRPr lang="en-GB" sz="1800" dirty="0" smtClean="0"/>
          </a:p>
          <a:p>
            <a:r>
              <a:rPr lang="en-GB" sz="1800" dirty="0" smtClean="0"/>
              <a:t>Re-designed treatment of anomalous diffusion</a:t>
            </a:r>
          </a:p>
          <a:p>
            <a:pPr lvl="1"/>
            <a:r>
              <a:rPr lang="en-GB" sz="1800" dirty="0" smtClean="0"/>
              <a:t>Add time step limit to avoid huge diffusion steps</a:t>
            </a:r>
          </a:p>
          <a:p>
            <a:r>
              <a:rPr lang="en-GB" sz="1800" dirty="0" smtClean="0"/>
              <a:t>Currently improving coulomb collision description</a:t>
            </a:r>
            <a:endParaRPr lang="en-GB" dirty="0" smtClean="0"/>
          </a:p>
        </p:txBody>
      </p:sp>
      <p:pic>
        <p:nvPicPr>
          <p:cNvPr id="11" name="Grafik 6"/>
          <p:cNvPicPr>
            <a:picLocks noChangeAspect="1"/>
          </p:cNvPicPr>
          <p:nvPr/>
        </p:nvPicPr>
        <p:blipFill>
          <a:blip r:embed="rId3"/>
          <a:stretch>
            <a:fillRect/>
          </a:stretch>
        </p:blipFill>
        <p:spPr>
          <a:xfrm>
            <a:off x="10315843" y="2052763"/>
            <a:ext cx="1589520" cy="1997089"/>
          </a:xfrm>
          <a:prstGeom prst="rect">
            <a:avLst/>
          </a:prstGeom>
        </p:spPr>
      </p:pic>
      <p:sp>
        <p:nvSpPr>
          <p:cNvPr id="12" name="ZoneTexte 11"/>
          <p:cNvSpPr txBox="1"/>
          <p:nvPr/>
        </p:nvSpPr>
        <p:spPr>
          <a:xfrm>
            <a:off x="10383778" y="4393194"/>
            <a:ext cx="1644690" cy="1569660"/>
          </a:xfrm>
          <a:prstGeom prst="rect">
            <a:avLst/>
          </a:prstGeom>
          <a:noFill/>
        </p:spPr>
        <p:txBody>
          <a:bodyPr wrap="square" rtlCol="0">
            <a:spAutoFit/>
          </a:bodyPr>
          <a:lstStyle/>
          <a:p>
            <a:r>
              <a:rPr lang="en-US" sz="1600" dirty="0" smtClean="0"/>
              <a:t>Examples of new results on banana orbits: very small numerical diffusion</a:t>
            </a:r>
            <a:endParaRPr lang="en-US" sz="1600" dirty="0"/>
          </a:p>
        </p:txBody>
      </p:sp>
      <p:sp>
        <p:nvSpPr>
          <p:cNvPr id="13" name="ZoneTexte 12"/>
          <p:cNvSpPr txBox="1"/>
          <p:nvPr/>
        </p:nvSpPr>
        <p:spPr>
          <a:xfrm>
            <a:off x="219185" y="886162"/>
            <a:ext cx="11809283" cy="400110"/>
          </a:xfrm>
          <a:prstGeom prst="rect">
            <a:avLst/>
          </a:prstGeom>
          <a:noFill/>
          <a:ln w="31750">
            <a:solidFill>
              <a:schemeClr val="accent1"/>
            </a:solidFill>
          </a:ln>
        </p:spPr>
        <p:txBody>
          <a:bodyPr wrap="square" rtlCol="0">
            <a:spAutoFit/>
          </a:bodyPr>
          <a:lstStyle/>
          <a:p>
            <a:pPr>
              <a:spcAft>
                <a:spcPts val="0"/>
              </a:spcAft>
            </a:pPr>
            <a:r>
              <a:rPr lang="en-US" sz="2000" dirty="0" smtClean="0"/>
              <a:t>Milestone 2021</a:t>
            </a:r>
            <a:r>
              <a:rPr lang="en-US" sz="2000" b="1" dirty="0" smtClean="0"/>
              <a:t>: </a:t>
            </a:r>
            <a:r>
              <a:rPr lang="en-US" sz="2000" b="1" dirty="0">
                <a:solidFill>
                  <a:srgbClr val="0033CC"/>
                </a:solidFill>
              </a:rPr>
              <a:t>Implementation of </a:t>
            </a:r>
            <a:r>
              <a:rPr lang="en-US" sz="2000" b="1" dirty="0" smtClean="0">
                <a:solidFill>
                  <a:srgbClr val="0033CC"/>
                </a:solidFill>
              </a:rPr>
              <a:t>Kinetic </a:t>
            </a:r>
            <a:r>
              <a:rPr lang="en-US" sz="2000" b="1" dirty="0">
                <a:solidFill>
                  <a:srgbClr val="0033CC"/>
                </a:solidFill>
              </a:rPr>
              <a:t>Ion </a:t>
            </a:r>
            <a:r>
              <a:rPr lang="en-US" sz="2000" b="1" dirty="0" smtClean="0">
                <a:solidFill>
                  <a:srgbClr val="0033CC"/>
                </a:solidFill>
              </a:rPr>
              <a:t>Transport </a:t>
            </a:r>
            <a:r>
              <a:rPr lang="en-US" sz="2000" b="1" dirty="0">
                <a:solidFill>
                  <a:srgbClr val="0033CC"/>
                </a:solidFill>
              </a:rPr>
              <a:t>module in </a:t>
            </a:r>
            <a:r>
              <a:rPr lang="en-US" sz="2000" b="1" dirty="0" smtClean="0">
                <a:solidFill>
                  <a:srgbClr val="0033CC"/>
                </a:solidFill>
              </a:rPr>
              <a:t>EMC3-EIRENE </a:t>
            </a:r>
            <a:r>
              <a:rPr lang="en-US" sz="2000" b="1" dirty="0">
                <a:solidFill>
                  <a:srgbClr val="7030A0"/>
                </a:solidFill>
              </a:rPr>
              <a:t>for low Z impurities</a:t>
            </a:r>
            <a:endParaRPr lang="fr-FR" sz="2000" b="1" dirty="0">
              <a:solidFill>
                <a:srgbClr val="7030A0"/>
              </a:solidFill>
              <a:latin typeface="Times New Roman" panose="02020603050405020304" pitchFamily="18" charset="0"/>
              <a:ea typeface="Times New Roman" panose="02020603050405020304" pitchFamily="18" charset="0"/>
            </a:endParaRPr>
          </a:p>
        </p:txBody>
      </p:sp>
      <p:sp>
        <p:nvSpPr>
          <p:cNvPr id="5" name="ZoneTexte 4"/>
          <p:cNvSpPr txBox="1"/>
          <p:nvPr/>
        </p:nvSpPr>
        <p:spPr>
          <a:xfrm>
            <a:off x="0" y="6049988"/>
            <a:ext cx="5647569" cy="369332"/>
          </a:xfrm>
          <a:prstGeom prst="rect">
            <a:avLst/>
          </a:prstGeom>
          <a:noFill/>
        </p:spPr>
        <p:txBody>
          <a:bodyPr wrap="square" rtlCol="0">
            <a:spAutoFit/>
          </a:bodyPr>
          <a:lstStyle/>
          <a:p>
            <a:pPr lvl="0"/>
            <a:r>
              <a:rPr lang="en-GB" dirty="0"/>
              <a:t>HARTING D. et al., </a:t>
            </a:r>
            <a:r>
              <a:rPr lang="en-GB" dirty="0" err="1"/>
              <a:t>Nucl</a:t>
            </a:r>
            <a:r>
              <a:rPr lang="en-GB" dirty="0"/>
              <a:t>. Mater. Energy </a:t>
            </a:r>
            <a:r>
              <a:rPr lang="en-GB" b="1" dirty="0"/>
              <a:t>33,</a:t>
            </a:r>
            <a:r>
              <a:rPr lang="en-GB" dirty="0"/>
              <a:t> 101279 (2022)</a:t>
            </a:r>
            <a:endParaRPr lang="fr-FR" dirty="0"/>
          </a:p>
        </p:txBody>
      </p:sp>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0698" y="6008010"/>
            <a:ext cx="1147952" cy="554715"/>
          </a:xfrm>
          <a:prstGeom prst="rect">
            <a:avLst/>
          </a:prstGeom>
        </p:spPr>
      </p:pic>
    </p:spTree>
    <p:extLst>
      <p:ext uri="{BB962C8B-B14F-4D97-AF65-F5344CB8AC3E}">
        <p14:creationId xmlns:p14="http://schemas.microsoft.com/office/powerpoint/2010/main" val="416863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01C574-8C63-5B42-B866-F53E5B4ACD61}"/>
              </a:ext>
            </a:extLst>
          </p:cNvPr>
          <p:cNvSpPr txBox="1">
            <a:spLocks/>
          </p:cNvSpPr>
          <p:nvPr/>
        </p:nvSpPr>
        <p:spPr>
          <a:xfrm>
            <a:off x="732262" y="984704"/>
            <a:ext cx="10067925" cy="564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pt-BR" sz="1867" kern="1200" cap="all" baseline="0" smtClean="0">
                <a:solidFill>
                  <a:schemeClr val="tx1">
                    <a:lumMod val="75000"/>
                    <a:lumOff val="25000"/>
                  </a:schemeClr>
                </a:solidFill>
                <a:latin typeface="+mj-lt"/>
                <a:ea typeface="+mj-ea"/>
                <a:cs typeface="Calibri"/>
              </a:defRPr>
            </a:lvl1pPr>
          </a:lstStyle>
          <a:p>
            <a:r>
              <a:rPr lang="en-GB" sz="1800" dirty="0" smtClean="0">
                <a:latin typeface="+mn-lt"/>
              </a:rPr>
              <a:t>First stable simulation for </a:t>
            </a:r>
            <a:r>
              <a:rPr lang="en-GB" sz="2000" dirty="0" smtClean="0">
                <a:solidFill>
                  <a:srgbClr val="FF0000"/>
                </a:solidFill>
                <a:latin typeface="+mn-lt"/>
              </a:rPr>
              <a:t>Nitrogen </a:t>
            </a:r>
            <a:r>
              <a:rPr lang="en-GB" sz="2000" dirty="0" smtClean="0">
                <a:solidFill>
                  <a:srgbClr val="FF0000"/>
                </a:solidFill>
                <a:latin typeface="+mn-lt"/>
              </a:rPr>
              <a:t>seeding with an ITER plasma background</a:t>
            </a:r>
            <a:endParaRPr lang="en-GB" sz="2000" dirty="0">
              <a:solidFill>
                <a:srgbClr val="FF0000"/>
              </a:solidFill>
              <a:latin typeface="+mn-lt"/>
            </a:endParaRPr>
          </a:p>
        </p:txBody>
      </p:sp>
      <p:sp>
        <p:nvSpPr>
          <p:cNvPr id="10" name="Content Placeholder 2">
            <a:extLst>
              <a:ext uri="{FF2B5EF4-FFF2-40B4-BE49-F238E27FC236}">
                <a16:creationId xmlns:a16="http://schemas.microsoft.com/office/drawing/2014/main" id="{C58E9FA2-B408-6E44-B95F-6FA15677FBD5}"/>
              </a:ext>
            </a:extLst>
          </p:cNvPr>
          <p:cNvSpPr>
            <a:spLocks noGrp="1"/>
          </p:cNvSpPr>
          <p:nvPr>
            <p:ph idx="4294967295"/>
          </p:nvPr>
        </p:nvSpPr>
        <p:spPr>
          <a:xfrm>
            <a:off x="476594" y="1963562"/>
            <a:ext cx="5289631" cy="3710565"/>
          </a:xfrm>
          <a:prstGeom prst="rect">
            <a:avLst/>
          </a:prstGeom>
        </p:spPr>
        <p:txBody>
          <a:bodyPr>
            <a:normAutofit lnSpcReduction="10000"/>
          </a:bodyPr>
          <a:lstStyle/>
          <a:p>
            <a:r>
              <a:rPr lang="en-GB" sz="2000" b="1" dirty="0"/>
              <a:t>ITER background plasma </a:t>
            </a:r>
            <a:r>
              <a:rPr lang="en-GB" sz="2000" dirty="0"/>
              <a:t>with </a:t>
            </a:r>
            <a:br>
              <a:rPr lang="en-GB" sz="2000" dirty="0"/>
            </a:br>
            <a:r>
              <a:rPr lang="en-GB" sz="2000" dirty="0"/>
              <a:t>P</a:t>
            </a:r>
            <a:r>
              <a:rPr lang="en-GB" sz="2000" baseline="-25000" dirty="0"/>
              <a:t>SOL</a:t>
            </a:r>
            <a:r>
              <a:rPr lang="en-GB" sz="2000" dirty="0"/>
              <a:t> = 20MW and </a:t>
            </a:r>
            <a:r>
              <a:rPr lang="en-GB" sz="2000" dirty="0" err="1"/>
              <a:t>n</a:t>
            </a:r>
            <a:r>
              <a:rPr lang="en-GB" sz="2000" baseline="-25000" dirty="0" err="1"/>
              <a:t>sep</a:t>
            </a:r>
            <a:r>
              <a:rPr lang="en-GB" sz="2000" dirty="0"/>
              <a:t> = 1x10</a:t>
            </a:r>
            <a:r>
              <a:rPr lang="en-GB" sz="2000" baseline="30000" dirty="0"/>
              <a:t>19</a:t>
            </a:r>
            <a:r>
              <a:rPr lang="en-GB" sz="2000" dirty="0"/>
              <a:t> m</a:t>
            </a:r>
            <a:r>
              <a:rPr lang="en-GB" sz="2000" baseline="30000" dirty="0"/>
              <a:t>3</a:t>
            </a:r>
          </a:p>
          <a:p>
            <a:r>
              <a:rPr lang="en-GB" sz="2000" b="1" dirty="0">
                <a:solidFill>
                  <a:srgbClr val="7030A0"/>
                </a:solidFill>
              </a:rPr>
              <a:t>Nitrogen puffed from top of machine</a:t>
            </a:r>
          </a:p>
          <a:p>
            <a:r>
              <a:rPr lang="en-GB" sz="2000" b="1" dirty="0"/>
              <a:t>N</a:t>
            </a:r>
            <a:r>
              <a:rPr lang="en-GB" sz="2000" b="1" baseline="30000" dirty="0"/>
              <a:t>1+</a:t>
            </a:r>
            <a:r>
              <a:rPr lang="en-GB" sz="2000" b="1" dirty="0"/>
              <a:t> – N</a:t>
            </a:r>
            <a:r>
              <a:rPr lang="en-GB" sz="2000" b="1" baseline="30000" dirty="0"/>
              <a:t>4+</a:t>
            </a:r>
            <a:r>
              <a:rPr lang="en-GB" sz="2000" b="1" dirty="0"/>
              <a:t> </a:t>
            </a:r>
            <a:r>
              <a:rPr lang="en-GB" sz="2000" dirty="0"/>
              <a:t>mainly located in divertor due to recycling</a:t>
            </a:r>
          </a:p>
          <a:p>
            <a:r>
              <a:rPr lang="en-GB" sz="2000" b="1" dirty="0"/>
              <a:t>N</a:t>
            </a:r>
            <a:r>
              <a:rPr lang="en-GB" sz="2000" b="1" baseline="30000" dirty="0"/>
              <a:t>5+</a:t>
            </a:r>
            <a:r>
              <a:rPr lang="en-GB" sz="2000" b="1" dirty="0"/>
              <a:t> </a:t>
            </a:r>
            <a:r>
              <a:rPr lang="en-GB" sz="2000" dirty="0"/>
              <a:t>trapped in magnetic mirror on HFS of </a:t>
            </a:r>
            <a:br>
              <a:rPr lang="en-GB" sz="2000" dirty="0"/>
            </a:br>
            <a:r>
              <a:rPr lang="en-GB" sz="2000" dirty="0"/>
              <a:t>X-point</a:t>
            </a:r>
          </a:p>
          <a:p>
            <a:r>
              <a:rPr lang="en-GB" sz="2000" b="1" dirty="0"/>
              <a:t>N</a:t>
            </a:r>
            <a:r>
              <a:rPr lang="en-GB" sz="2000" b="1" baseline="30000" dirty="0"/>
              <a:t>6+</a:t>
            </a:r>
            <a:r>
              <a:rPr lang="en-GB" sz="2000" b="1" dirty="0"/>
              <a:t> – N</a:t>
            </a:r>
            <a:r>
              <a:rPr lang="en-GB" sz="2000" b="1" baseline="30000" dirty="0"/>
              <a:t>7+</a:t>
            </a:r>
            <a:r>
              <a:rPr lang="en-GB" sz="2000" b="1" dirty="0"/>
              <a:t> </a:t>
            </a:r>
            <a:r>
              <a:rPr lang="en-GB" sz="2000" dirty="0"/>
              <a:t>need higher </a:t>
            </a:r>
            <a:r>
              <a:rPr lang="en-GB" sz="2000" dirty="0" err="1"/>
              <a:t>T</a:t>
            </a:r>
            <a:r>
              <a:rPr lang="en-GB" sz="2000" baseline="-25000" dirty="0" err="1"/>
              <a:t>e</a:t>
            </a:r>
            <a:r>
              <a:rPr lang="en-GB" sz="2000" dirty="0"/>
              <a:t> and thus are trapped in magnetic mirror at OMP</a:t>
            </a:r>
          </a:p>
          <a:p>
            <a:r>
              <a:rPr lang="en-GB" sz="2000" dirty="0" smtClean="0"/>
              <a:t>Improvements to be made on the treatment of coulomb collisions</a:t>
            </a:r>
            <a:endParaRPr lang="en-GB" sz="2000" dirty="0"/>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0698" y="6008010"/>
            <a:ext cx="1147952" cy="554715"/>
          </a:xfrm>
          <a:prstGeom prst="rect">
            <a:avLst/>
          </a:prstGeom>
        </p:spPr>
      </p:pic>
      <p:sp>
        <p:nvSpPr>
          <p:cNvPr id="14" name="ZoneTexte 13"/>
          <p:cNvSpPr txBox="1"/>
          <p:nvPr/>
        </p:nvSpPr>
        <p:spPr>
          <a:xfrm>
            <a:off x="118656" y="6100701"/>
            <a:ext cx="5647569" cy="369332"/>
          </a:xfrm>
          <a:prstGeom prst="rect">
            <a:avLst/>
          </a:prstGeom>
          <a:noFill/>
        </p:spPr>
        <p:txBody>
          <a:bodyPr wrap="square" rtlCol="0">
            <a:spAutoFit/>
          </a:bodyPr>
          <a:lstStyle/>
          <a:p>
            <a:pPr lvl="0"/>
            <a:r>
              <a:rPr lang="en-GB" dirty="0"/>
              <a:t>HARTING D. et al., </a:t>
            </a:r>
            <a:r>
              <a:rPr lang="en-GB" dirty="0" err="1"/>
              <a:t>Nucl</a:t>
            </a:r>
            <a:r>
              <a:rPr lang="en-GB" dirty="0"/>
              <a:t>. Mater. Energy </a:t>
            </a:r>
            <a:r>
              <a:rPr lang="en-GB" b="1" dirty="0"/>
              <a:t>33,</a:t>
            </a:r>
            <a:r>
              <a:rPr lang="en-GB" dirty="0"/>
              <a:t> 101279 (2022)</a:t>
            </a:r>
            <a:endParaRPr lang="fr-FR" dirty="0"/>
          </a:p>
        </p:txBody>
      </p:sp>
      <p:sp>
        <p:nvSpPr>
          <p:cNvPr id="2" name="Titre 1"/>
          <p:cNvSpPr>
            <a:spLocks noGrp="1"/>
          </p:cNvSpPr>
          <p:nvPr>
            <p:ph type="title"/>
          </p:nvPr>
        </p:nvSpPr>
        <p:spPr/>
        <p:txBody>
          <a:bodyPr>
            <a:normAutofit/>
          </a:bodyPr>
          <a:lstStyle/>
          <a:p>
            <a:r>
              <a:rPr lang="en-US" sz="2000" b="1" dirty="0"/>
              <a:t>Implementation of Kinetic Ion Transport module in EMC3-EIRENE for low Z </a:t>
            </a:r>
            <a:r>
              <a:rPr lang="en-US" sz="2000" b="1" dirty="0" smtClean="0"/>
              <a:t>impurities</a:t>
            </a:r>
            <a:endParaRPr lang="fr-FR" sz="2000" b="1" dirty="0"/>
          </a:p>
        </p:txBody>
      </p:sp>
      <p:pic>
        <p:nvPicPr>
          <p:cNvPr id="15" name="Picture 7"/>
          <p:cNvPicPr/>
          <p:nvPr/>
        </p:nvPicPr>
        <p:blipFill>
          <a:blip r:embed="rId3" cstate="print">
            <a:extLst>
              <a:ext uri="{28A0092B-C50C-407E-A947-70E740481C1C}">
                <a14:useLocalDpi xmlns:a14="http://schemas.microsoft.com/office/drawing/2010/main" val="0"/>
              </a:ext>
            </a:extLst>
          </a:blip>
          <a:stretch>
            <a:fillRect/>
          </a:stretch>
        </p:blipFill>
        <p:spPr>
          <a:xfrm>
            <a:off x="7238999" y="1963562"/>
            <a:ext cx="2228851" cy="3710565"/>
          </a:xfrm>
          <a:prstGeom prst="rect">
            <a:avLst/>
          </a:prstGeom>
        </p:spPr>
      </p:pic>
      <p:sp>
        <p:nvSpPr>
          <p:cNvPr id="3" name="ZoneTexte 2"/>
          <p:cNvSpPr txBox="1"/>
          <p:nvPr/>
        </p:nvSpPr>
        <p:spPr>
          <a:xfrm>
            <a:off x="7400925" y="1607859"/>
            <a:ext cx="1771639" cy="369332"/>
          </a:xfrm>
          <a:prstGeom prst="rect">
            <a:avLst/>
          </a:prstGeom>
          <a:noFill/>
        </p:spPr>
        <p:txBody>
          <a:bodyPr wrap="none" rtlCol="0">
            <a:spAutoFit/>
          </a:bodyPr>
          <a:lstStyle/>
          <a:p>
            <a:r>
              <a:rPr lang="fr-FR" dirty="0" smtClean="0"/>
              <a:t>N7+ </a:t>
            </a:r>
            <a:r>
              <a:rPr lang="fr-FR" dirty="0" err="1" smtClean="0"/>
              <a:t>density</a:t>
            </a:r>
            <a:r>
              <a:rPr lang="fr-FR" dirty="0" smtClean="0"/>
              <a:t> </a:t>
            </a:r>
            <a:r>
              <a:rPr lang="fr-FR" dirty="0" err="1" smtClean="0"/>
              <a:t>map</a:t>
            </a:r>
            <a:endParaRPr lang="fr-FR" dirty="0"/>
          </a:p>
        </p:txBody>
      </p:sp>
    </p:spTree>
    <p:extLst>
      <p:ext uri="{BB962C8B-B14F-4D97-AF65-F5344CB8AC3E}">
        <p14:creationId xmlns:p14="http://schemas.microsoft.com/office/powerpoint/2010/main" val="251864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nvPr>
        </p:nvGraphicFramePr>
        <p:xfrm>
          <a:off x="161143" y="885445"/>
          <a:ext cx="5649636" cy="1282338"/>
        </p:xfrm>
        <a:graphic>
          <a:graphicData uri="http://schemas.openxmlformats.org/drawingml/2006/table">
            <a:tbl>
              <a:tblPr firstRow="1" firstCol="1" bandRow="1">
                <a:tableStyleId>{5C22544A-7EE6-4342-B048-85BDC9FD1C3A}</a:tableStyleId>
              </a:tblPr>
              <a:tblGrid>
                <a:gridCol w="581684">
                  <a:extLst>
                    <a:ext uri="{9D8B030D-6E8A-4147-A177-3AD203B41FA5}">
                      <a16:colId xmlns:a16="http://schemas.microsoft.com/office/drawing/2014/main" val="2726980782"/>
                    </a:ext>
                  </a:extLst>
                </a:gridCol>
                <a:gridCol w="2243134">
                  <a:extLst>
                    <a:ext uri="{9D8B030D-6E8A-4147-A177-3AD203B41FA5}">
                      <a16:colId xmlns:a16="http://schemas.microsoft.com/office/drawing/2014/main" val="2840774386"/>
                    </a:ext>
                  </a:extLst>
                </a:gridCol>
                <a:gridCol w="1412409">
                  <a:extLst>
                    <a:ext uri="{9D8B030D-6E8A-4147-A177-3AD203B41FA5}">
                      <a16:colId xmlns:a16="http://schemas.microsoft.com/office/drawing/2014/main" val="2702641738"/>
                    </a:ext>
                  </a:extLst>
                </a:gridCol>
                <a:gridCol w="1412409">
                  <a:extLst>
                    <a:ext uri="{9D8B030D-6E8A-4147-A177-3AD203B41FA5}">
                      <a16:colId xmlns:a16="http://schemas.microsoft.com/office/drawing/2014/main" val="1610608820"/>
                    </a:ext>
                  </a:extLst>
                </a:gridCol>
              </a:tblGrid>
              <a:tr h="291013">
                <a:tc>
                  <a:txBody>
                    <a:bodyPr/>
                    <a:lstStyle/>
                    <a:p>
                      <a:pPr>
                        <a:spcAft>
                          <a:spcPts val="0"/>
                        </a:spcAft>
                      </a:pPr>
                      <a:r>
                        <a:rPr lang="en-US" sz="1800">
                          <a:effectLst/>
                        </a:rPr>
                        <a:t>ID</a:t>
                      </a:r>
                      <a:endParaRPr lang="fr-FR"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dirty="0">
                          <a:effectLst/>
                        </a:rPr>
                        <a:t>Milestone-description</a:t>
                      </a:r>
                      <a:endParaRPr lang="fr-FR"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a:effectLst/>
                        </a:rPr>
                        <a:t>participants</a:t>
                      </a:r>
                      <a:endParaRPr lang="fr-FR"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a:effectLst/>
                        </a:rPr>
                        <a:t>Target date</a:t>
                      </a:r>
                      <a:endParaRPr lang="fr-FR"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03947831"/>
                  </a:ext>
                </a:extLst>
              </a:tr>
              <a:tr h="991325">
                <a:tc>
                  <a:txBody>
                    <a:bodyPr/>
                    <a:lstStyle/>
                    <a:p>
                      <a:pPr>
                        <a:spcAft>
                          <a:spcPts val="0"/>
                        </a:spcAft>
                      </a:pPr>
                      <a:r>
                        <a:rPr lang="en-US" sz="1600" dirty="0">
                          <a:effectLst/>
                        </a:rPr>
                        <a:t>M2.2</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1" dirty="0">
                          <a:solidFill>
                            <a:srgbClr val="FF0000"/>
                          </a:solidFill>
                          <a:effectLst/>
                        </a:rPr>
                        <a:t>2D Plasma </a:t>
                      </a:r>
                      <a:r>
                        <a:rPr lang="en-US" sz="1600" b="1" dirty="0">
                          <a:effectLst/>
                        </a:rPr>
                        <a:t>background in semi-detached conditions </a:t>
                      </a:r>
                      <a:r>
                        <a:rPr lang="en-US" sz="1600" dirty="0">
                          <a:effectLst/>
                        </a:rPr>
                        <a:t>(no RMP</a:t>
                      </a:r>
                      <a:r>
                        <a:rPr lang="en-US" sz="1600" dirty="0" smtClean="0">
                          <a:effectLst/>
                        </a:rPr>
                        <a:t>)</a:t>
                      </a:r>
                      <a:endParaRPr lang="fr-FR" sz="1600" dirty="0">
                        <a:effectLst/>
                      </a:endParaRPr>
                    </a:p>
                  </a:txBody>
                  <a:tcPr marL="68580" marR="68580" marT="0" marB="0"/>
                </a:tc>
                <a:tc>
                  <a:txBody>
                    <a:bodyPr/>
                    <a:lstStyle/>
                    <a:p>
                      <a:pPr>
                        <a:spcAft>
                          <a:spcPts val="0"/>
                        </a:spcAft>
                      </a:pPr>
                      <a:r>
                        <a:rPr lang="en-US" sz="1600" b="0" dirty="0">
                          <a:effectLst/>
                          <a:latin typeface="+mn-lt"/>
                        </a:rPr>
                        <a:t>D. Harting,</a:t>
                      </a:r>
                      <a:br>
                        <a:rPr lang="en-US" sz="1600" b="0" dirty="0">
                          <a:effectLst/>
                          <a:latin typeface="+mn-lt"/>
                        </a:rPr>
                      </a:br>
                      <a:r>
                        <a:rPr lang="fi-FI" sz="1600" b="0" dirty="0">
                          <a:effectLst/>
                          <a:latin typeface="+mn-lt"/>
                        </a:rPr>
                        <a:t>H. Bufferand,</a:t>
                      </a:r>
                      <a:br>
                        <a:rPr lang="fi-FI" sz="1600" b="0" dirty="0">
                          <a:effectLst/>
                          <a:latin typeface="+mn-lt"/>
                        </a:rPr>
                      </a:br>
                      <a:r>
                        <a:rPr lang="fi-FI" sz="1600" b="0" dirty="0">
                          <a:effectLst/>
                          <a:latin typeface="+mn-lt"/>
                        </a:rPr>
                        <a:t>G. </a:t>
                      </a:r>
                      <a:r>
                        <a:rPr lang="fi-FI" sz="1600" b="0" dirty="0" smtClean="0">
                          <a:effectLst/>
                          <a:latin typeface="+mn-lt"/>
                        </a:rPr>
                        <a:t>Ciraolo,</a:t>
                      </a:r>
                    </a:p>
                    <a:p>
                      <a:pPr>
                        <a:spcAft>
                          <a:spcPts val="0"/>
                        </a:spcAft>
                      </a:pPr>
                      <a:r>
                        <a:rPr lang="fi-FI" sz="1600" b="0" dirty="0" smtClean="0">
                          <a:solidFill>
                            <a:srgbClr val="000000"/>
                          </a:solidFill>
                          <a:effectLst/>
                          <a:latin typeface="+mn-lt"/>
                          <a:ea typeface="Times New Roman" panose="02020603050405020304" pitchFamily="18" charset="0"/>
                        </a:rPr>
                        <a:t>N. Rivals</a:t>
                      </a:r>
                      <a:endParaRPr lang="fr-FR" sz="1600" b="0" dirty="0">
                        <a:solidFill>
                          <a:srgbClr val="000000"/>
                        </a:solidFill>
                        <a:effectLst/>
                        <a:latin typeface="+mn-lt"/>
                        <a:ea typeface="Times New Roman" panose="02020603050405020304" pitchFamily="18" charset="0"/>
                      </a:endParaRPr>
                    </a:p>
                  </a:txBody>
                  <a:tcPr marL="68580" marR="68580" marT="0" marB="0"/>
                </a:tc>
                <a:tc>
                  <a:txBody>
                    <a:bodyPr/>
                    <a:lstStyle/>
                    <a:p>
                      <a:pPr>
                        <a:spcAft>
                          <a:spcPts val="0"/>
                        </a:spcAft>
                      </a:pPr>
                      <a:r>
                        <a:rPr lang="en-US" sz="1600" dirty="0">
                          <a:effectLst/>
                        </a:rPr>
                        <a:t>12/2021</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6101588"/>
                  </a:ext>
                </a:extLst>
              </a:tr>
            </a:tbl>
          </a:graphicData>
        </a:graphic>
      </p:graphicFrame>
      <p:sp>
        <p:nvSpPr>
          <p:cNvPr id="7" name="Rectangle 1"/>
          <p:cNvSpPr>
            <a:spLocks noChangeArrowheads="1"/>
          </p:cNvSpPr>
          <p:nvPr/>
        </p:nvSpPr>
        <p:spPr bwMode="auto">
          <a:xfrm>
            <a:off x="149281" y="948678"/>
            <a:ext cx="11322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8" name="Titre 6">
            <a:extLst>
              <a:ext uri="{FF2B5EF4-FFF2-40B4-BE49-F238E27FC236}">
                <a16:creationId xmlns:a16="http://schemas.microsoft.com/office/drawing/2014/main" id="{D9DA2D70-35B7-4D7D-A79E-1329DCA98A00}"/>
              </a:ext>
            </a:extLst>
          </p:cNvPr>
          <p:cNvSpPr txBox="1">
            <a:spLocks noGrp="1"/>
          </p:cNvSpPr>
          <p:nvPr>
            <p:ph type="title"/>
          </p:nvPr>
        </p:nvSpPr>
        <p:spPr>
          <a:xfrm>
            <a:off x="1045185" y="-7598"/>
            <a:ext cx="9117989" cy="75806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lang="pt-BR" sz="1867" kern="1200" cap="all" baseline="0" smtClean="0">
                <a:solidFill>
                  <a:schemeClr val="tx1">
                    <a:lumMod val="75000"/>
                    <a:lumOff val="25000"/>
                  </a:schemeClr>
                </a:solidFill>
                <a:latin typeface="+mj-lt"/>
                <a:ea typeface="+mj-ea"/>
                <a:cs typeface="Calibri"/>
              </a:defRPr>
            </a:lvl1pPr>
          </a:lstStyle>
          <a:p>
            <a:pPr lvl="0" eaLnBrk="0" fontAlgn="base" hangingPunct="0">
              <a:lnSpc>
                <a:spcPct val="100000"/>
              </a:lnSpc>
              <a:spcAft>
                <a:spcPct val="0"/>
              </a:spcAft>
            </a:pPr>
            <a:r>
              <a:rPr lang="en-US" altLang="fr-FR" sz="2400" b="1" i="1" cap="none" dirty="0">
                <a:solidFill>
                  <a:schemeClr val="tx1"/>
                </a:solidFill>
                <a:latin typeface="Calibri" panose="020F0502020204030204" pitchFamily="34" charset="0"/>
                <a:ea typeface="Times New Roman" panose="02020603050405020304" pitchFamily="18" charset="0"/>
                <a:cs typeface="Calibri" panose="020F0502020204030204" pitchFamily="34" charset="0"/>
              </a:rPr>
              <a:t>Key Deliverable 2: Assessment of the W influx, W screening, and W transport in ITER plasmas</a:t>
            </a:r>
            <a:endParaRPr lang="fr-FR" altLang="fr-FR" sz="2000" cap="none" dirty="0">
              <a:solidFill>
                <a:schemeClr val="tx1"/>
              </a:solidFill>
              <a:latin typeface="Arial" panose="020B0604020202020204" pitchFamily="34" charset="0"/>
            </a:endParaRPr>
          </a:p>
        </p:txBody>
      </p:sp>
      <p:pic>
        <p:nvPicPr>
          <p:cNvPr id="2" name="Image 1"/>
          <p:cNvPicPr>
            <a:picLocks noChangeAspect="1"/>
          </p:cNvPicPr>
          <p:nvPr/>
        </p:nvPicPr>
        <p:blipFill rotWithShape="1">
          <a:blip r:embed="rId2"/>
          <a:srcRect l="-975" t="-337" r="69726" b="337"/>
          <a:stretch/>
        </p:blipFill>
        <p:spPr>
          <a:xfrm>
            <a:off x="3065264" y="2413442"/>
            <a:ext cx="2398777" cy="3696197"/>
          </a:xfrm>
          <a:prstGeom prst="rect">
            <a:avLst/>
          </a:prstGeom>
        </p:spPr>
      </p:pic>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l="4090" r="49196" b="4350"/>
          <a:stretch/>
        </p:blipFill>
        <p:spPr>
          <a:xfrm>
            <a:off x="8804507" y="4108854"/>
            <a:ext cx="2371929" cy="2158112"/>
          </a:xfrm>
          <a:prstGeom prst="rect">
            <a:avLst/>
          </a:prstGeom>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l="53970"/>
          <a:stretch/>
        </p:blipFill>
        <p:spPr>
          <a:xfrm>
            <a:off x="6221163" y="4068673"/>
            <a:ext cx="2334496" cy="2253695"/>
          </a:xfrm>
          <a:prstGeom prst="rect">
            <a:avLst/>
          </a:prstGeom>
        </p:spPr>
      </p:pic>
      <p:sp>
        <p:nvSpPr>
          <p:cNvPr id="4" name="ZoneTexte 3"/>
          <p:cNvSpPr txBox="1"/>
          <p:nvPr/>
        </p:nvSpPr>
        <p:spPr>
          <a:xfrm>
            <a:off x="6552978" y="3687391"/>
            <a:ext cx="5046502" cy="369332"/>
          </a:xfrm>
          <a:prstGeom prst="rect">
            <a:avLst/>
          </a:prstGeom>
          <a:noFill/>
        </p:spPr>
        <p:txBody>
          <a:bodyPr wrap="square" rtlCol="0">
            <a:spAutoFit/>
          </a:bodyPr>
          <a:lstStyle/>
          <a:p>
            <a:r>
              <a:rPr lang="fr-FR" dirty="0" err="1" smtClean="0"/>
              <a:t>Temperature</a:t>
            </a:r>
            <a:r>
              <a:rPr lang="fr-FR" dirty="0" smtClean="0"/>
              <a:t> and </a:t>
            </a:r>
            <a:r>
              <a:rPr lang="fr-FR" dirty="0" err="1" smtClean="0"/>
              <a:t>density</a:t>
            </a:r>
            <a:r>
              <a:rPr lang="fr-FR" dirty="0" smtClean="0"/>
              <a:t> </a:t>
            </a:r>
            <a:r>
              <a:rPr lang="fr-FR" dirty="0" smtClean="0"/>
              <a:t>in </a:t>
            </a:r>
            <a:r>
              <a:rPr lang="fr-FR" dirty="0" smtClean="0"/>
              <a:t>the divertor </a:t>
            </a:r>
            <a:r>
              <a:rPr lang="fr-FR" dirty="0" err="1" smtClean="0"/>
              <a:t>region</a:t>
            </a:r>
            <a:endParaRPr lang="fr-FR" dirty="0"/>
          </a:p>
        </p:txBody>
      </p:sp>
      <p:pic>
        <p:nvPicPr>
          <p:cNvPr id="11" name="Image 10">
            <a:extLst>
              <a:ext uri="{FF2B5EF4-FFF2-40B4-BE49-F238E27FC236}">
                <a16:creationId xmlns:a16="http://schemas.microsoft.com/office/drawing/2014/main" id="{D38C4123-617C-470F-8EAD-E91C6FBE6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3174" y="16640"/>
            <a:ext cx="2026525" cy="686379"/>
          </a:xfrm>
          <a:prstGeom prst="rect">
            <a:avLst/>
          </a:prstGeom>
        </p:spPr>
      </p:pic>
      <p:cxnSp>
        <p:nvCxnSpPr>
          <p:cNvPr id="13" name="Connecteur droit avec flèche 12"/>
          <p:cNvCxnSpPr/>
          <p:nvPr/>
        </p:nvCxnSpPr>
        <p:spPr>
          <a:xfrm>
            <a:off x="652766" y="5631328"/>
            <a:ext cx="1101299" cy="0"/>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5" name="Groupe 14"/>
          <p:cNvGrpSpPr/>
          <p:nvPr/>
        </p:nvGrpSpPr>
        <p:grpSpPr>
          <a:xfrm>
            <a:off x="465335" y="2558961"/>
            <a:ext cx="2312724" cy="3495812"/>
            <a:chOff x="2969034" y="886331"/>
            <a:chExt cx="2131207" cy="3695877"/>
          </a:xfrm>
        </p:grpSpPr>
        <p:pic>
          <p:nvPicPr>
            <p:cNvPr id="16" name="Image 15"/>
            <p:cNvPicPr>
              <a:picLocks noChangeAspect="1"/>
            </p:cNvPicPr>
            <p:nvPr/>
          </p:nvPicPr>
          <p:blipFill rotWithShape="1">
            <a:blip r:embed="rId5"/>
            <a:srcRect l="20957" t="10832" r="4421" b="11798"/>
            <a:stretch/>
          </p:blipFill>
          <p:spPr>
            <a:xfrm>
              <a:off x="3083026" y="1333759"/>
              <a:ext cx="1798143" cy="3248449"/>
            </a:xfrm>
            <a:prstGeom prst="rect">
              <a:avLst/>
            </a:prstGeom>
          </p:spPr>
        </p:pic>
        <p:sp>
          <p:nvSpPr>
            <p:cNvPr id="17" name="Rectangle 16"/>
            <p:cNvSpPr/>
            <p:nvPr/>
          </p:nvSpPr>
          <p:spPr>
            <a:xfrm>
              <a:off x="2969034" y="886331"/>
              <a:ext cx="2131206" cy="353198"/>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fr-FR" sz="1600" b="1" dirty="0">
                  <a:solidFill>
                    <a:srgbClr val="C00000"/>
                  </a:solidFill>
                  <a:latin typeface="+mj-lt"/>
                  <a:ea typeface="+mj-ea"/>
                  <a:cs typeface="+mj-cs"/>
                </a:rPr>
                <a:t>SOLEDGE3X </a:t>
              </a:r>
              <a:r>
                <a:rPr lang="fr-FR" sz="1600" b="1" dirty="0" err="1" smtClean="0">
                  <a:solidFill>
                    <a:srgbClr val="C00000"/>
                  </a:solidFill>
                  <a:latin typeface="+mj-lt"/>
                  <a:ea typeface="+mj-ea"/>
                  <a:cs typeface="+mj-cs"/>
                </a:rPr>
                <a:t>computational</a:t>
              </a:r>
              <a:r>
                <a:rPr lang="fr-FR" sz="1600" b="1" dirty="0" smtClean="0">
                  <a:solidFill>
                    <a:srgbClr val="C00000"/>
                  </a:solidFill>
                  <a:latin typeface="+mj-lt"/>
                  <a:ea typeface="+mj-ea"/>
                  <a:cs typeface="+mj-cs"/>
                </a:rPr>
                <a:t> </a:t>
              </a:r>
              <a:r>
                <a:rPr lang="fr-FR" sz="1600" b="1" dirty="0" err="1" smtClean="0">
                  <a:solidFill>
                    <a:srgbClr val="C00000"/>
                  </a:solidFill>
                  <a:latin typeface="+mj-lt"/>
                  <a:ea typeface="+mj-ea"/>
                  <a:cs typeface="+mj-cs"/>
                </a:rPr>
                <a:t>domain</a:t>
              </a:r>
              <a:endParaRPr lang="fr-FR" sz="1600" b="1" dirty="0">
                <a:solidFill>
                  <a:srgbClr val="C00000"/>
                </a:solidFill>
                <a:latin typeface="+mj-lt"/>
                <a:ea typeface="+mj-ea"/>
                <a:cs typeface="+mj-cs"/>
              </a:endParaRPr>
            </a:p>
          </p:txBody>
        </p:sp>
        <p:sp>
          <p:nvSpPr>
            <p:cNvPr id="18" name="Rectangle 17"/>
            <p:cNvSpPr/>
            <p:nvPr/>
          </p:nvSpPr>
          <p:spPr>
            <a:xfrm>
              <a:off x="4687763" y="2378106"/>
              <a:ext cx="222902" cy="1144351"/>
            </a:xfrm>
            <a:prstGeom prst="rect">
              <a:avLst/>
            </a:prstGeom>
            <a:noFill/>
            <a:ln w="28575">
              <a:solidFill>
                <a:srgbClr val="00B050"/>
              </a:solidFill>
            </a:ln>
          </p:spPr>
          <p:txBody>
            <a:bodyPr vert="horz" lIns="0" tIns="0" rIns="0" bIns="0" rtlCol="0" anchor="ctr">
              <a:noAutofit/>
            </a:bodyPr>
            <a:lstStyle/>
            <a:p>
              <a:pPr algn="ctr">
                <a:spcBef>
                  <a:spcPct val="0"/>
                </a:spcBef>
              </a:pPr>
              <a:endParaRPr lang="fr-FR" sz="1200" dirty="0">
                <a:latin typeface="+mj-lt"/>
                <a:ea typeface="+mj-ea"/>
                <a:cs typeface="+mj-cs"/>
              </a:endParaRPr>
            </a:p>
          </p:txBody>
        </p:sp>
        <p:sp>
          <p:nvSpPr>
            <p:cNvPr id="19" name="Rectangle 18"/>
            <p:cNvSpPr/>
            <p:nvPr/>
          </p:nvSpPr>
          <p:spPr>
            <a:xfrm>
              <a:off x="3450827" y="1645732"/>
              <a:ext cx="662209" cy="249044"/>
            </a:xfrm>
            <a:prstGeom prst="rect">
              <a:avLst/>
            </a:prstGeom>
            <a:noFill/>
            <a:ln w="28575">
              <a:solidFill>
                <a:srgbClr val="00B050"/>
              </a:solidFill>
            </a:ln>
          </p:spPr>
          <p:txBody>
            <a:bodyPr vert="horz" lIns="0" tIns="0" rIns="0" bIns="0" rtlCol="0" anchor="ctr">
              <a:noAutofit/>
            </a:bodyPr>
            <a:lstStyle/>
            <a:p>
              <a:pPr algn="ctr">
                <a:spcBef>
                  <a:spcPct val="0"/>
                </a:spcBef>
              </a:pPr>
              <a:endParaRPr lang="fr-FR" sz="1200" dirty="0">
                <a:latin typeface="+mj-lt"/>
                <a:ea typeface="+mj-ea"/>
                <a:cs typeface="+mj-cs"/>
              </a:endParaRPr>
            </a:p>
          </p:txBody>
        </p:sp>
        <p:sp>
          <p:nvSpPr>
            <p:cNvPr id="20" name="Rectangle 19"/>
            <p:cNvSpPr/>
            <p:nvPr/>
          </p:nvSpPr>
          <p:spPr>
            <a:xfrm>
              <a:off x="3433817" y="3433632"/>
              <a:ext cx="326350" cy="533849"/>
            </a:xfrm>
            <a:prstGeom prst="rect">
              <a:avLst/>
            </a:prstGeom>
            <a:noFill/>
            <a:ln w="28575">
              <a:solidFill>
                <a:srgbClr val="00B050"/>
              </a:solidFill>
            </a:ln>
          </p:spPr>
          <p:txBody>
            <a:bodyPr vert="horz" lIns="0" tIns="0" rIns="0" bIns="0" rtlCol="0" anchor="ctr">
              <a:noAutofit/>
            </a:bodyPr>
            <a:lstStyle/>
            <a:p>
              <a:pPr algn="ctr">
                <a:spcBef>
                  <a:spcPct val="0"/>
                </a:spcBef>
              </a:pPr>
              <a:endParaRPr lang="fr-FR" sz="1200" dirty="0">
                <a:latin typeface="+mj-lt"/>
                <a:ea typeface="+mj-ea"/>
                <a:cs typeface="+mj-cs"/>
              </a:endParaRPr>
            </a:p>
          </p:txBody>
        </p:sp>
        <p:sp>
          <p:nvSpPr>
            <p:cNvPr id="21" name="Rectangle 20"/>
            <p:cNvSpPr/>
            <p:nvPr/>
          </p:nvSpPr>
          <p:spPr>
            <a:xfrm>
              <a:off x="3483635" y="4210885"/>
              <a:ext cx="578151" cy="301343"/>
            </a:xfrm>
            <a:prstGeom prst="rect">
              <a:avLst/>
            </a:prstGeom>
            <a:noFill/>
            <a:ln w="28575">
              <a:solidFill>
                <a:srgbClr val="00B050"/>
              </a:solidFill>
            </a:ln>
          </p:spPr>
          <p:txBody>
            <a:bodyPr vert="horz" lIns="0" tIns="0" rIns="0" bIns="0" rtlCol="0" anchor="ctr">
              <a:noAutofit/>
            </a:bodyPr>
            <a:lstStyle/>
            <a:p>
              <a:pPr algn="ctr">
                <a:spcBef>
                  <a:spcPct val="0"/>
                </a:spcBef>
              </a:pPr>
              <a:endParaRPr lang="fr-FR" sz="1200" dirty="0">
                <a:latin typeface="+mj-lt"/>
                <a:ea typeface="+mj-ea"/>
                <a:cs typeface="+mj-cs"/>
              </a:endParaRPr>
            </a:p>
          </p:txBody>
        </p:sp>
        <p:cxnSp>
          <p:nvCxnSpPr>
            <p:cNvPr id="22" name="Connecteur droit avec flèche 21"/>
            <p:cNvCxnSpPr/>
            <p:nvPr/>
          </p:nvCxnSpPr>
          <p:spPr>
            <a:xfrm flipH="1">
              <a:off x="4283370" y="1905678"/>
              <a:ext cx="402956" cy="0"/>
            </a:xfrm>
            <a:prstGeom prst="straightConnector1">
              <a:avLst/>
            </a:prstGeom>
            <a:ln>
              <a:solidFill>
                <a:srgbClr val="037D0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4332108" y="1714861"/>
              <a:ext cx="768133" cy="183068"/>
            </a:xfrm>
            <a:prstGeom prst="rect">
              <a:avLst/>
            </a:prstGeom>
            <a:noFill/>
            <a:ln>
              <a:noFill/>
              <a:headEnd type="none" w="med" len="med"/>
              <a:tailEnd type="triangle"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900" dirty="0" err="1" smtClean="0">
                  <a:solidFill>
                    <a:srgbClr val="008000"/>
                  </a:solidFill>
                </a:rPr>
                <a:t>Gas</a:t>
              </a:r>
              <a:r>
                <a:rPr lang="fr-FR" sz="900" dirty="0" smtClean="0">
                  <a:solidFill>
                    <a:srgbClr val="008000"/>
                  </a:solidFill>
                </a:rPr>
                <a:t> puff</a:t>
              </a:r>
              <a:endParaRPr lang="fr-FR" sz="900" dirty="0">
                <a:solidFill>
                  <a:srgbClr val="008000"/>
                </a:solidFill>
              </a:endParaRPr>
            </a:p>
          </p:txBody>
        </p:sp>
        <p:cxnSp>
          <p:nvCxnSpPr>
            <p:cNvPr id="24" name="Connecteur droit avec flèche 23"/>
            <p:cNvCxnSpPr/>
            <p:nvPr/>
          </p:nvCxnSpPr>
          <p:spPr>
            <a:xfrm flipV="1">
              <a:off x="3399175" y="4404522"/>
              <a:ext cx="273923" cy="6513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5" name="Rectangle 24"/>
          <p:cNvSpPr/>
          <p:nvPr/>
        </p:nvSpPr>
        <p:spPr>
          <a:xfrm>
            <a:off x="6560809" y="948678"/>
            <a:ext cx="3755427" cy="2452255"/>
          </a:xfrm>
          <a:prstGeom prst="rect">
            <a:avLst/>
          </a:prstGeom>
        </p:spPr>
        <p:txBody>
          <a:bodyPr wrap="square" numCol="1">
            <a:noAutofit/>
          </a:bodyPr>
          <a:lstStyle/>
          <a:p>
            <a:pPr marL="534988" lvl="3" indent="-271463" defTabSz="914400" fontAlgn="base">
              <a:spcBef>
                <a:spcPts val="600"/>
              </a:spcBef>
              <a:spcAft>
                <a:spcPct val="0"/>
              </a:spcAft>
              <a:buClr>
                <a:srgbClr val="666666"/>
              </a:buClr>
              <a:buSzPct val="36000"/>
              <a:buBlip>
                <a:blip r:embed="rId6"/>
              </a:buBlip>
            </a:pPr>
            <a:r>
              <a:rPr lang="en-GB" b="1" dirty="0" smtClean="0">
                <a:solidFill>
                  <a:srgbClr val="C00000"/>
                </a:solidFill>
              </a:rPr>
              <a:t>20MW</a:t>
            </a:r>
            <a:r>
              <a:rPr lang="en-GB" dirty="0" smtClean="0"/>
              <a:t> </a:t>
            </a:r>
            <a:r>
              <a:rPr lang="en-GB" b="1" dirty="0"/>
              <a:t>(PFPO-1</a:t>
            </a:r>
            <a:r>
              <a:rPr lang="en-GB" b="1" dirty="0" smtClean="0"/>
              <a:t>)</a:t>
            </a:r>
          </a:p>
          <a:p>
            <a:pPr marL="534988" lvl="3" indent="-271463" fontAlgn="base">
              <a:spcBef>
                <a:spcPts val="600"/>
              </a:spcBef>
              <a:spcAft>
                <a:spcPct val="0"/>
              </a:spcAft>
              <a:buClr>
                <a:srgbClr val="666666"/>
              </a:buClr>
              <a:buSzPct val="36000"/>
              <a:buBlip>
                <a:blip r:embed="rId6"/>
              </a:buBlip>
            </a:pPr>
            <a:r>
              <a:rPr lang="en-GB" b="1" dirty="0">
                <a:solidFill>
                  <a:srgbClr val="C00000"/>
                </a:solidFill>
              </a:rPr>
              <a:t>L-mode</a:t>
            </a:r>
            <a:r>
              <a:rPr lang="en-GB" dirty="0"/>
              <a:t> transport</a:t>
            </a:r>
          </a:p>
          <a:p>
            <a:pPr marL="534988" lvl="3" indent="-271463" fontAlgn="base">
              <a:spcBef>
                <a:spcPts val="600"/>
              </a:spcBef>
              <a:spcAft>
                <a:spcPct val="0"/>
              </a:spcAft>
              <a:buClr>
                <a:srgbClr val="666666"/>
              </a:buClr>
              <a:buSzPct val="36000"/>
              <a:buBlip>
                <a:blip r:embed="rId6"/>
              </a:buBlip>
            </a:pPr>
            <a:r>
              <a:rPr lang="en-GB" dirty="0"/>
              <a:t>Pure </a:t>
            </a:r>
            <a:r>
              <a:rPr lang="en-GB" dirty="0" smtClean="0"/>
              <a:t>H</a:t>
            </a:r>
            <a:endParaRPr lang="en-GB" dirty="0"/>
          </a:p>
          <a:p>
            <a:pPr marL="534988" lvl="3" indent="-271463" defTabSz="914400" fontAlgn="base">
              <a:spcBef>
                <a:spcPts val="600"/>
              </a:spcBef>
              <a:spcAft>
                <a:spcPct val="0"/>
              </a:spcAft>
              <a:buClr>
                <a:srgbClr val="666666"/>
              </a:buClr>
              <a:buSzPct val="36000"/>
              <a:buBlip>
                <a:blip r:embed="rId6"/>
              </a:buBlip>
            </a:pPr>
            <a:r>
              <a:rPr lang="en-GB" b="1" dirty="0" smtClean="0">
                <a:solidFill>
                  <a:srgbClr val="C00000"/>
                </a:solidFill>
              </a:rPr>
              <a:t>Advanced </a:t>
            </a:r>
            <a:r>
              <a:rPr lang="en-GB" b="1" dirty="0">
                <a:solidFill>
                  <a:srgbClr val="C00000"/>
                </a:solidFill>
              </a:rPr>
              <a:t>options in EIRENE </a:t>
            </a:r>
            <a:r>
              <a:rPr lang="en-GB" dirty="0"/>
              <a:t>(elastic ion col., MAR, neutral-neutral col.)</a:t>
            </a:r>
          </a:p>
        </p:txBody>
      </p:sp>
    </p:spTree>
    <p:extLst>
      <p:ext uri="{BB962C8B-B14F-4D97-AF65-F5344CB8AC3E}">
        <p14:creationId xmlns:p14="http://schemas.microsoft.com/office/powerpoint/2010/main" val="2226055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re 1"/>
          <p:cNvSpPr txBox="1">
            <a:spLocks/>
          </p:cNvSpPr>
          <p:nvPr/>
        </p:nvSpPr>
        <p:spPr>
          <a:xfrm>
            <a:off x="1146402" y="63935"/>
            <a:ext cx="9178697" cy="6155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pt-BR" sz="1867" kern="1200" cap="all" baseline="0" smtClean="0">
                <a:solidFill>
                  <a:schemeClr val="tx1">
                    <a:lumMod val="75000"/>
                    <a:lumOff val="25000"/>
                  </a:schemeClr>
                </a:solidFill>
                <a:latin typeface="+mj-lt"/>
                <a:ea typeface="+mj-ea"/>
                <a:cs typeface="Calibri"/>
              </a:defRPr>
            </a:lvl1pPr>
          </a:lstStyle>
          <a:p>
            <a:r>
              <a:rPr lang="en-US" sz="2000" b="1" dirty="0" smtClean="0">
                <a:latin typeface="Calibri" panose="020F0502020204030204" pitchFamily="34" charset="0"/>
                <a:cs typeface="Calibri" panose="020F0502020204030204" pitchFamily="34" charset="0"/>
              </a:rPr>
              <a:t>SOLEDGE SIMULATIOND for low power L-mode ITER case: Increasing the throughput from attached to semi-detached plasma</a:t>
            </a:r>
            <a:endParaRPr lang="fr-FR" sz="2000" b="1" dirty="0">
              <a:latin typeface="Calibri" panose="020F0502020204030204" pitchFamily="34" charset="0"/>
              <a:cs typeface="Calibri" panose="020F0502020204030204" pitchFamily="34" charset="0"/>
            </a:endParaRPr>
          </a:p>
        </p:txBody>
      </p:sp>
      <p:sp>
        <p:nvSpPr>
          <p:cNvPr id="32" name="Espace réservé du numéro de diapositive 4"/>
          <p:cNvSpPr>
            <a:spLocks noGrp="1"/>
          </p:cNvSpPr>
          <p:nvPr>
            <p:ph type="sldNum" sz="quarter" idx="4294967295"/>
          </p:nvPr>
        </p:nvSpPr>
        <p:spPr>
          <a:xfrm>
            <a:off x="11392337" y="6673287"/>
            <a:ext cx="627944" cy="143565"/>
          </a:xfrm>
          <a:prstGeom prst="rect">
            <a:avLst/>
          </a:prstGeom>
        </p:spPr>
        <p:txBody>
          <a:bodyPr/>
          <a:lstStyle/>
          <a:p>
            <a:pPr algn="ctr" defTabSz="609585"/>
            <a:fld id="{854A34C9-9A4B-6445-85E1-F779B5E87362}" type="slidenum">
              <a:rPr lang="en-GB" sz="933">
                <a:solidFill>
                  <a:prstClr val="white"/>
                </a:solidFill>
                <a:latin typeface="Arial" charset="0"/>
                <a:ea typeface="Arial" charset="0"/>
                <a:cs typeface="Arial" charset="0"/>
              </a:rPr>
              <a:pPr algn="ctr" defTabSz="609585"/>
              <a:t>18</a:t>
            </a:fld>
            <a:endParaRPr lang="en-GB" sz="933">
              <a:solidFill>
                <a:prstClr val="white"/>
              </a:solidFill>
              <a:latin typeface="Arial" charset="0"/>
              <a:ea typeface="Arial" charset="0"/>
              <a:cs typeface="Arial" charset="0"/>
            </a:endParaRPr>
          </a:p>
        </p:txBody>
      </p:sp>
      <mc:AlternateContent xmlns:mc="http://schemas.openxmlformats.org/markup-compatibility/2006">
        <mc:Choice xmlns:a14="http://schemas.microsoft.com/office/drawing/2010/main" Requires="a14">
          <p:sp>
            <p:nvSpPr>
              <p:cNvPr id="33" name="Rectangle 32">
                <a:extLst>
                  <a:ext uri="{FF2B5EF4-FFF2-40B4-BE49-F238E27FC236}">
                    <a16:creationId xmlns:a16="http://schemas.microsoft.com/office/drawing/2014/main" id="{9CC4BE42-6AB8-DD43-912B-F8A37404B6A3}"/>
                  </a:ext>
                </a:extLst>
              </p:cNvPr>
              <p:cNvSpPr/>
              <p:nvPr/>
            </p:nvSpPr>
            <p:spPr>
              <a:xfrm>
                <a:off x="9465868" y="3647108"/>
                <a:ext cx="2762405" cy="766030"/>
              </a:xfrm>
              <a:prstGeom prst="rect">
                <a:avLst/>
              </a:prstGeom>
              <a:noFill/>
            </p:spPr>
            <p:txBody>
              <a:bodyPr vert="horz" lIns="121920" tIns="48000" rIns="121920" bIns="48000" rtlCol="0" anchor="t">
                <a:noAutofit/>
              </a:bodyPr>
              <a:lstStyle/>
              <a:p>
                <a:pPr marL="480472" lvl="1" indent="-480472" defTabSz="1219170" fontAlgn="base">
                  <a:spcBef>
                    <a:spcPts val="800"/>
                  </a:spcBef>
                  <a:spcAft>
                    <a:spcPct val="0"/>
                  </a:spcAft>
                  <a:buSzPct val="90000"/>
                  <a:buBlip>
                    <a:blip r:embed="rId2"/>
                  </a:buBlip>
                </a:pPr>
                <a14:m>
                  <m:oMath xmlns:m="http://schemas.openxmlformats.org/officeDocument/2006/math">
                    <m:sSub>
                      <m:sSubPr>
                        <m:ctrlPr>
                          <a:rPr lang="fr-FR" sz="1867" i="1">
                            <a:solidFill>
                              <a:prstClr val="black"/>
                            </a:solidFill>
                            <a:latin typeface="Cambria Math" panose="02040503050406030204" pitchFamily="18" charset="0"/>
                          </a:rPr>
                        </m:ctrlPr>
                      </m:sSubPr>
                      <m:e>
                        <m:r>
                          <a:rPr lang="fr-FR" sz="1867" i="1">
                            <a:solidFill>
                              <a:prstClr val="black"/>
                            </a:solidFill>
                            <a:latin typeface="Cambria Math" panose="02040503050406030204" pitchFamily="18" charset="0"/>
                          </a:rPr>
                          <m:t>𝜆</m:t>
                        </m:r>
                      </m:e>
                      <m:sub>
                        <m:r>
                          <a:rPr lang="fr-FR" sz="1867" i="1">
                            <a:solidFill>
                              <a:prstClr val="black"/>
                            </a:solidFill>
                            <a:latin typeface="Cambria Math" panose="02040503050406030204" pitchFamily="18" charset="0"/>
                          </a:rPr>
                          <m:t>𝑞</m:t>
                        </m:r>
                      </m:sub>
                    </m:sSub>
                  </m:oMath>
                </a14:m>
                <a:r>
                  <a:rPr lang="en-GB" sz="1867" dirty="0">
                    <a:solidFill>
                      <a:prstClr val="black"/>
                    </a:solidFill>
                    <a:latin typeface="Arial" panose="020B0604020202020204"/>
                  </a:rPr>
                  <a:t> increase with throughput</a:t>
                </a:r>
              </a:p>
            </p:txBody>
          </p:sp>
        </mc:Choice>
        <mc:Fallback>
          <p:sp>
            <p:nvSpPr>
              <p:cNvPr id="33" name="Rectangle 32">
                <a:extLst>
                  <a:ext uri="{FF2B5EF4-FFF2-40B4-BE49-F238E27FC236}">
                    <a16:creationId xmlns:a16="http://schemas.microsoft.com/office/drawing/2014/main" id="{9CC4BE42-6AB8-DD43-912B-F8A37404B6A3}"/>
                  </a:ext>
                </a:extLst>
              </p:cNvPr>
              <p:cNvSpPr>
                <a:spLocks noRot="1" noChangeAspect="1" noMove="1" noResize="1" noEditPoints="1" noAdjustHandles="1" noChangeArrowheads="1" noChangeShapeType="1" noTextEdit="1"/>
              </p:cNvSpPr>
              <p:nvPr/>
            </p:nvSpPr>
            <p:spPr>
              <a:xfrm>
                <a:off x="9465868" y="3647108"/>
                <a:ext cx="2762405" cy="766030"/>
              </a:xfrm>
              <a:prstGeom prst="rect">
                <a:avLst/>
              </a:prstGeom>
              <a:blipFill>
                <a:blip r:embed="rId3"/>
                <a:stretch>
                  <a:fillRect t="-3968" b="-2381"/>
                </a:stretch>
              </a:blipFill>
            </p:spPr>
            <p:txBody>
              <a:bodyPr/>
              <a:lstStyle/>
              <a:p>
                <a:r>
                  <a:rPr lang="fr-FR">
                    <a:noFill/>
                  </a:rPr>
                  <a:t> </a:t>
                </a:r>
              </a:p>
            </p:txBody>
          </p:sp>
        </mc:Fallback>
      </mc:AlternateContent>
      <p:pic>
        <p:nvPicPr>
          <p:cNvPr id="34" name="Image 33"/>
          <p:cNvPicPr>
            <a:picLocks noChangeAspect="1"/>
          </p:cNvPicPr>
          <p:nvPr/>
        </p:nvPicPr>
        <p:blipFill rotWithShape="1">
          <a:blip r:embed="rId4" cstate="print">
            <a:extLst>
              <a:ext uri="{28A0092B-C50C-407E-A947-70E740481C1C}">
                <a14:useLocalDpi xmlns:a14="http://schemas.microsoft.com/office/drawing/2010/main" val="0"/>
              </a:ext>
            </a:extLst>
          </a:blip>
          <a:srcRect l="4535" t="2318" r="49701" b="9929"/>
          <a:stretch/>
        </p:blipFill>
        <p:spPr>
          <a:xfrm>
            <a:off x="6266075" y="1747842"/>
            <a:ext cx="2049250" cy="1745584"/>
          </a:xfrm>
          <a:prstGeom prst="rect">
            <a:avLst/>
          </a:prstGeom>
        </p:spPr>
      </p:pic>
      <p:pic>
        <p:nvPicPr>
          <p:cNvPr id="35" name="Image 34"/>
          <p:cNvPicPr>
            <a:picLocks noChangeAspect="1"/>
          </p:cNvPicPr>
          <p:nvPr/>
        </p:nvPicPr>
        <p:blipFill>
          <a:blip r:embed="rId5"/>
          <a:stretch>
            <a:fillRect/>
          </a:stretch>
        </p:blipFill>
        <p:spPr>
          <a:xfrm>
            <a:off x="177186" y="1506819"/>
            <a:ext cx="3004387" cy="4607595"/>
          </a:xfrm>
          <a:prstGeom prst="rect">
            <a:avLst/>
          </a:prstGeom>
        </p:spPr>
      </p:pic>
      <mc:AlternateContent xmlns:mc="http://schemas.openxmlformats.org/markup-compatibility/2006">
        <mc:Choice xmlns:a14="http://schemas.microsoft.com/office/drawing/2010/main" Requires="a14">
          <p:sp>
            <p:nvSpPr>
              <p:cNvPr id="36" name="Rectangle 35"/>
              <p:cNvSpPr/>
              <p:nvPr/>
            </p:nvSpPr>
            <p:spPr>
              <a:xfrm>
                <a:off x="625701" y="1415003"/>
                <a:ext cx="1698036" cy="379656"/>
              </a:xfrm>
              <a:prstGeom prst="rect">
                <a:avLst/>
              </a:prstGeom>
              <a:solidFill>
                <a:schemeClr val="bg1"/>
              </a:solidFill>
            </p:spPr>
            <p:txBody>
              <a:bodyPr wrap="square">
                <a:spAutoFit/>
              </a:bodyPr>
              <a:lstStyle/>
              <a:p>
                <a:pPr marL="0" lvl="1" algn="ctr" defTabSz="1219170" fontAlgn="base">
                  <a:spcAft>
                    <a:spcPct val="0"/>
                  </a:spcAft>
                  <a:buSzPct val="90000"/>
                </a:pPr>
                <a14:m>
                  <m:oMath xmlns:m="http://schemas.openxmlformats.org/officeDocument/2006/math">
                    <m:sSub>
                      <m:sSubPr>
                        <m:ctrlPr>
                          <a:rPr lang="fr-FR" sz="1867" b="1" i="1">
                            <a:solidFill>
                              <a:prstClr val="black"/>
                            </a:solidFill>
                            <a:latin typeface="Cambria Math" panose="02040503050406030204" pitchFamily="18" charset="0"/>
                          </a:rPr>
                        </m:ctrlPr>
                      </m:sSubPr>
                      <m:e>
                        <m:r>
                          <a:rPr lang="fr-FR" sz="1867" b="1" i="1">
                            <a:solidFill>
                              <a:prstClr val="black"/>
                            </a:solidFill>
                            <a:latin typeface="Cambria Math" panose="02040503050406030204" pitchFamily="18" charset="0"/>
                          </a:rPr>
                          <m:t>𝒏</m:t>
                        </m:r>
                      </m:e>
                      <m:sub>
                        <m:r>
                          <a:rPr lang="fr-FR" sz="1867" b="1" i="1">
                            <a:solidFill>
                              <a:prstClr val="black"/>
                            </a:solidFill>
                            <a:latin typeface="Cambria Math" panose="02040503050406030204" pitchFamily="18" charset="0"/>
                          </a:rPr>
                          <m:t>𝒆</m:t>
                        </m:r>
                      </m:sub>
                    </m:sSub>
                  </m:oMath>
                </a14:m>
                <a:r>
                  <a:rPr lang="en-GB" sz="1867" b="1" dirty="0">
                    <a:solidFill>
                      <a:prstClr val="black"/>
                    </a:solidFill>
                    <a:latin typeface="Arial" panose="020B0604020202020204"/>
                  </a:rPr>
                  <a:t>[m</a:t>
                </a:r>
                <a:r>
                  <a:rPr lang="en-GB" sz="1867" b="1" baseline="30000" dirty="0">
                    <a:solidFill>
                      <a:prstClr val="black"/>
                    </a:solidFill>
                    <a:latin typeface="Arial" panose="020B0604020202020204"/>
                  </a:rPr>
                  <a:t>-3</a:t>
                </a:r>
                <a:r>
                  <a:rPr lang="en-GB" sz="1867" b="1" dirty="0">
                    <a:solidFill>
                      <a:prstClr val="black"/>
                    </a:solidFill>
                    <a:latin typeface="Arial" panose="020B0604020202020204"/>
                  </a:rPr>
                  <a:t>]</a:t>
                </a:r>
                <a:endParaRPr lang="en-GB" sz="1867" dirty="0">
                  <a:solidFill>
                    <a:prstClr val="black"/>
                  </a:solidFill>
                  <a:latin typeface="Arial" panose="020B0604020202020204"/>
                </a:endParaRPr>
              </a:p>
            </p:txBody>
          </p:sp>
        </mc:Choice>
        <mc:Fallback>
          <p:sp>
            <p:nvSpPr>
              <p:cNvPr id="36" name="Rectangle 35"/>
              <p:cNvSpPr>
                <a:spLocks noRot="1" noChangeAspect="1" noMove="1" noResize="1" noEditPoints="1" noAdjustHandles="1" noChangeArrowheads="1" noChangeShapeType="1" noTextEdit="1"/>
              </p:cNvSpPr>
              <p:nvPr/>
            </p:nvSpPr>
            <p:spPr>
              <a:xfrm>
                <a:off x="625701" y="1415003"/>
                <a:ext cx="1698036" cy="379656"/>
              </a:xfrm>
              <a:prstGeom prst="rect">
                <a:avLst/>
              </a:prstGeom>
              <a:blipFill>
                <a:blip r:embed="rId6"/>
                <a:stretch>
                  <a:fillRect t="-8065" b="-27419"/>
                </a:stretch>
              </a:blipFill>
            </p:spPr>
            <p:txBody>
              <a:bodyPr/>
              <a:lstStyle/>
              <a:p>
                <a:r>
                  <a:rPr lang="fr-FR">
                    <a:noFill/>
                  </a:rPr>
                  <a:t> </a:t>
                </a:r>
              </a:p>
            </p:txBody>
          </p:sp>
        </mc:Fallback>
      </mc:AlternateContent>
      <p:pic>
        <p:nvPicPr>
          <p:cNvPr id="37" name="Image 36"/>
          <p:cNvPicPr>
            <a:picLocks noChangeAspect="1"/>
          </p:cNvPicPr>
          <p:nvPr/>
        </p:nvPicPr>
        <p:blipFill rotWithShape="1">
          <a:blip r:embed="rId7" cstate="print">
            <a:extLst>
              <a:ext uri="{28A0092B-C50C-407E-A947-70E740481C1C}">
                <a14:useLocalDpi xmlns:a14="http://schemas.microsoft.com/office/drawing/2010/main" val="0"/>
              </a:ext>
            </a:extLst>
          </a:blip>
          <a:srcRect r="65603"/>
          <a:stretch/>
        </p:blipFill>
        <p:spPr>
          <a:xfrm>
            <a:off x="3354444" y="1565313"/>
            <a:ext cx="2534747" cy="2182055"/>
          </a:xfrm>
          <a:prstGeom prst="rect">
            <a:avLst/>
          </a:prstGeom>
        </p:spPr>
      </p:pic>
      <p:sp>
        <p:nvSpPr>
          <p:cNvPr id="38" name="Rectangle 37"/>
          <p:cNvSpPr/>
          <p:nvPr/>
        </p:nvSpPr>
        <p:spPr>
          <a:xfrm>
            <a:off x="682834" y="2006943"/>
            <a:ext cx="1004001" cy="363165"/>
          </a:xfrm>
          <a:prstGeom prst="rect">
            <a:avLst/>
          </a:prstGeom>
          <a:noFill/>
          <a:ln w="38100">
            <a:solidFill>
              <a:srgbClr val="C00000"/>
            </a:solidFill>
            <a:headEnd type="none" w="med" len="med"/>
            <a:tailEnd type="triangle" w="med" len="me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fr-FR" sz="2400">
              <a:solidFill>
                <a:prstClr val="black"/>
              </a:solidFill>
              <a:latin typeface="Arial" panose="020B0604020202020204"/>
            </a:endParaRPr>
          </a:p>
        </p:txBody>
      </p:sp>
      <p:sp>
        <p:nvSpPr>
          <p:cNvPr id="39" name="Rectangle 38"/>
          <p:cNvSpPr/>
          <p:nvPr/>
        </p:nvSpPr>
        <p:spPr>
          <a:xfrm>
            <a:off x="1387288" y="4843063"/>
            <a:ext cx="584185" cy="363165"/>
          </a:xfrm>
          <a:prstGeom prst="rect">
            <a:avLst/>
          </a:prstGeom>
          <a:noFill/>
          <a:ln w="38100">
            <a:solidFill>
              <a:srgbClr val="C00000"/>
            </a:solidFill>
            <a:headEnd type="none" w="med" len="med"/>
            <a:tailEnd type="triangle" w="med" len="me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fr-FR" sz="2400">
              <a:solidFill>
                <a:prstClr val="black"/>
              </a:solidFill>
              <a:latin typeface="Arial" panose="020B0604020202020204"/>
            </a:endParaRPr>
          </a:p>
        </p:txBody>
      </p:sp>
      <p:sp>
        <p:nvSpPr>
          <p:cNvPr id="40" name="Rectangle 39"/>
          <p:cNvSpPr/>
          <p:nvPr/>
        </p:nvSpPr>
        <p:spPr>
          <a:xfrm>
            <a:off x="501515" y="919952"/>
            <a:ext cx="6958335" cy="458637"/>
          </a:xfrm>
          <a:prstGeom prst="rect">
            <a:avLst/>
          </a:prstGeom>
          <a:noFill/>
        </p:spPr>
        <p:txBody>
          <a:bodyPr vert="horz" lIns="0" tIns="0" rIns="0" bIns="0" rtlCol="0" anchor="ctr">
            <a:noAutofit/>
          </a:bodyPr>
          <a:lstStyle/>
          <a:p>
            <a:pPr defTabSz="609585">
              <a:spcBef>
                <a:spcPct val="0"/>
              </a:spcBef>
            </a:pPr>
            <a:r>
              <a:rPr lang="en-GB" sz="2133" b="1" dirty="0">
                <a:solidFill>
                  <a:srgbClr val="C11720"/>
                </a:solidFill>
                <a:latin typeface="Arial" panose="020B0604020202020204"/>
              </a:rPr>
              <a:t>Illustration case at </a:t>
            </a:r>
            <a:r>
              <a:rPr lang="en-GB" sz="2133" b="1" dirty="0">
                <a:solidFill>
                  <a:srgbClr val="C11720"/>
                </a:solidFill>
                <a:latin typeface="Arial" panose="020B0604020202020204"/>
              </a:rPr>
              <a:t>medium throughput </a:t>
            </a:r>
            <a:r>
              <a:rPr lang="en-GB" sz="1600" dirty="0">
                <a:solidFill>
                  <a:srgbClr val="C11720"/>
                </a:solidFill>
                <a:latin typeface="Arial" panose="020B0604020202020204"/>
              </a:rPr>
              <a:t>(</a:t>
            </a:r>
            <a:r>
              <a:rPr lang="en-GB" sz="1600" dirty="0">
                <a:solidFill>
                  <a:srgbClr val="C11720"/>
                </a:solidFill>
                <a:latin typeface="Arial" panose="020B0604020202020204"/>
              </a:rPr>
              <a:t>3.31 x 10</a:t>
            </a:r>
            <a:r>
              <a:rPr lang="en-GB" sz="1600" baseline="30000" dirty="0">
                <a:solidFill>
                  <a:srgbClr val="C11720"/>
                </a:solidFill>
                <a:latin typeface="Arial" panose="020B0604020202020204"/>
              </a:rPr>
              <a:t>22</a:t>
            </a:r>
            <a:r>
              <a:rPr lang="en-GB" sz="1600" dirty="0">
                <a:solidFill>
                  <a:srgbClr val="C11720"/>
                </a:solidFill>
                <a:latin typeface="Arial" panose="020B0604020202020204"/>
              </a:rPr>
              <a:t> </a:t>
            </a:r>
            <a:r>
              <a:rPr lang="en-GB" sz="1600" dirty="0">
                <a:solidFill>
                  <a:srgbClr val="C11720"/>
                </a:solidFill>
                <a:latin typeface="Arial" panose="020B0604020202020204"/>
              </a:rPr>
              <a:t>e</a:t>
            </a:r>
            <a:r>
              <a:rPr lang="en-GB" sz="1600" baseline="30000" dirty="0">
                <a:solidFill>
                  <a:srgbClr val="C11720"/>
                </a:solidFill>
                <a:latin typeface="Arial" panose="020B0604020202020204"/>
              </a:rPr>
              <a:t>-</a:t>
            </a:r>
            <a:r>
              <a:rPr lang="en-GB" sz="1600" dirty="0">
                <a:solidFill>
                  <a:srgbClr val="C11720"/>
                </a:solidFill>
                <a:latin typeface="Arial" panose="020B0604020202020204"/>
              </a:rPr>
              <a:t>.</a:t>
            </a:r>
            <a:r>
              <a:rPr lang="en-GB" sz="1600" dirty="0">
                <a:solidFill>
                  <a:srgbClr val="C11720"/>
                </a:solidFill>
                <a:latin typeface="Arial" panose="020B0604020202020204"/>
              </a:rPr>
              <a:t>s</a:t>
            </a:r>
            <a:r>
              <a:rPr lang="en-GB" sz="1600" baseline="30000" dirty="0">
                <a:solidFill>
                  <a:srgbClr val="C11720"/>
                </a:solidFill>
                <a:latin typeface="Arial" panose="020B0604020202020204"/>
              </a:rPr>
              <a:t>-1</a:t>
            </a:r>
            <a:r>
              <a:rPr lang="en-GB" sz="1600" dirty="0">
                <a:solidFill>
                  <a:srgbClr val="C11720"/>
                </a:solidFill>
                <a:latin typeface="Arial" panose="020B0604020202020204"/>
              </a:rPr>
              <a:t>)</a:t>
            </a:r>
            <a:r>
              <a:rPr lang="en-GB" sz="2133" b="1" dirty="0">
                <a:solidFill>
                  <a:srgbClr val="C11720"/>
                </a:solidFill>
                <a:latin typeface="Arial" panose="020B0604020202020204"/>
              </a:rPr>
              <a:t>:</a:t>
            </a:r>
            <a:endParaRPr lang="en-GB" sz="2133" b="1" dirty="0">
              <a:solidFill>
                <a:srgbClr val="C11720"/>
              </a:solidFill>
              <a:latin typeface="Arial" panose="020B0604020202020204"/>
            </a:endParaRPr>
          </a:p>
        </p:txBody>
      </p:sp>
      <p:grpSp>
        <p:nvGrpSpPr>
          <p:cNvPr id="41" name="Groupe 40"/>
          <p:cNvGrpSpPr/>
          <p:nvPr/>
        </p:nvGrpSpPr>
        <p:grpSpPr>
          <a:xfrm>
            <a:off x="9721530" y="1538294"/>
            <a:ext cx="2043088" cy="1724393"/>
            <a:chOff x="7847350" y="3133174"/>
            <a:chExt cx="1273090" cy="1074505"/>
          </a:xfrm>
        </p:grpSpPr>
        <p:pic>
          <p:nvPicPr>
            <p:cNvPr id="42" name="Image 41"/>
            <p:cNvPicPr>
              <a:picLocks noChangeAspect="1"/>
            </p:cNvPicPr>
            <p:nvPr/>
          </p:nvPicPr>
          <p:blipFill rotWithShape="1">
            <a:blip r:embed="rId8">
              <a:extLst>
                <a:ext uri="{28A0092B-C50C-407E-A947-70E740481C1C}">
                  <a14:useLocalDpi xmlns:a14="http://schemas.microsoft.com/office/drawing/2010/main" val="0"/>
                </a:ext>
              </a:extLst>
            </a:blip>
            <a:srcRect l="54589" t="84770" r="27707"/>
            <a:stretch/>
          </p:blipFill>
          <p:spPr>
            <a:xfrm>
              <a:off x="7847350" y="3768484"/>
              <a:ext cx="1146239" cy="439195"/>
            </a:xfrm>
            <a:prstGeom prst="rect">
              <a:avLst/>
            </a:prstGeom>
          </p:spPr>
        </p:pic>
        <p:pic>
          <p:nvPicPr>
            <p:cNvPr id="43" name="Image 42"/>
            <p:cNvPicPr>
              <a:picLocks noChangeAspect="1"/>
            </p:cNvPicPr>
            <p:nvPr/>
          </p:nvPicPr>
          <p:blipFill rotWithShape="1">
            <a:blip r:embed="rId8">
              <a:extLst>
                <a:ext uri="{28A0092B-C50C-407E-A947-70E740481C1C}">
                  <a14:useLocalDpi xmlns:a14="http://schemas.microsoft.com/office/drawing/2010/main" val="0"/>
                </a:ext>
              </a:extLst>
            </a:blip>
            <a:srcRect l="32362" t="84770" r="48653"/>
            <a:stretch/>
          </p:blipFill>
          <p:spPr>
            <a:xfrm>
              <a:off x="7891245" y="3303023"/>
              <a:ext cx="1229195" cy="439195"/>
            </a:xfrm>
            <a:prstGeom prst="rect">
              <a:avLst/>
            </a:prstGeom>
          </p:spPr>
        </p:pic>
        <p:pic>
          <p:nvPicPr>
            <p:cNvPr id="44" name="Image 43"/>
            <p:cNvPicPr>
              <a:picLocks noChangeAspect="1"/>
            </p:cNvPicPr>
            <p:nvPr/>
          </p:nvPicPr>
          <p:blipFill rotWithShape="1">
            <a:blip r:embed="rId8">
              <a:extLst>
                <a:ext uri="{28A0092B-C50C-407E-A947-70E740481C1C}">
                  <a14:useLocalDpi xmlns:a14="http://schemas.microsoft.com/office/drawing/2010/main" val="0"/>
                </a:ext>
              </a:extLst>
            </a:blip>
            <a:srcRect l="7548" t="95013" r="75741"/>
            <a:stretch/>
          </p:blipFill>
          <p:spPr>
            <a:xfrm>
              <a:off x="7948274" y="3133174"/>
              <a:ext cx="1081927" cy="143813"/>
            </a:xfrm>
            <a:prstGeom prst="rect">
              <a:avLst/>
            </a:prstGeom>
          </p:spPr>
        </p:pic>
      </p:grpSp>
      <mc:AlternateContent xmlns:mc="http://schemas.openxmlformats.org/markup-compatibility/2006">
        <mc:Choice xmlns:a14="http://schemas.microsoft.com/office/drawing/2010/main" Requires="a14">
          <p:sp>
            <p:nvSpPr>
              <p:cNvPr id="45" name="Rectangle 44"/>
              <p:cNvSpPr/>
              <p:nvPr/>
            </p:nvSpPr>
            <p:spPr>
              <a:xfrm>
                <a:off x="3790634" y="1446544"/>
                <a:ext cx="1698036" cy="379656"/>
              </a:xfrm>
              <a:prstGeom prst="rect">
                <a:avLst/>
              </a:prstGeom>
              <a:solidFill>
                <a:schemeClr val="bg1"/>
              </a:solidFill>
            </p:spPr>
            <p:txBody>
              <a:bodyPr wrap="square">
                <a:spAutoFit/>
              </a:bodyPr>
              <a:lstStyle/>
              <a:p>
                <a:pPr marL="0" lvl="1" algn="ctr" defTabSz="1219170" fontAlgn="base">
                  <a:spcAft>
                    <a:spcPct val="0"/>
                  </a:spcAft>
                  <a:buSzPct val="90000"/>
                </a:pPr>
                <a14:m>
                  <m:oMath xmlns:m="http://schemas.openxmlformats.org/officeDocument/2006/math">
                    <m:sSub>
                      <m:sSubPr>
                        <m:ctrlPr>
                          <a:rPr lang="fr-FR" sz="1867" b="1" i="1">
                            <a:solidFill>
                              <a:prstClr val="black"/>
                            </a:solidFill>
                            <a:latin typeface="Cambria Math" panose="02040503050406030204" pitchFamily="18" charset="0"/>
                          </a:rPr>
                        </m:ctrlPr>
                      </m:sSubPr>
                      <m:e>
                        <m:r>
                          <a:rPr lang="fr-FR" sz="1867" b="1" i="1">
                            <a:solidFill>
                              <a:prstClr val="black"/>
                            </a:solidFill>
                            <a:latin typeface="Cambria Math" panose="02040503050406030204" pitchFamily="18" charset="0"/>
                          </a:rPr>
                          <m:t>𝒏</m:t>
                        </m:r>
                      </m:e>
                      <m:sub>
                        <m:r>
                          <a:rPr lang="fr-FR" sz="1867" b="1" i="1">
                            <a:solidFill>
                              <a:prstClr val="black"/>
                            </a:solidFill>
                            <a:latin typeface="Cambria Math" panose="02040503050406030204" pitchFamily="18" charset="0"/>
                          </a:rPr>
                          <m:t>𝒆</m:t>
                        </m:r>
                      </m:sub>
                    </m:sSub>
                  </m:oMath>
                </a14:m>
                <a:r>
                  <a:rPr lang="en-GB" sz="1867" b="1" dirty="0">
                    <a:solidFill>
                      <a:prstClr val="black"/>
                    </a:solidFill>
                    <a:latin typeface="Arial" panose="020B0604020202020204"/>
                  </a:rPr>
                  <a:t>[m</a:t>
                </a:r>
                <a:r>
                  <a:rPr lang="en-GB" sz="1867" b="1" baseline="30000" dirty="0">
                    <a:solidFill>
                      <a:prstClr val="black"/>
                    </a:solidFill>
                    <a:latin typeface="Arial" panose="020B0604020202020204"/>
                  </a:rPr>
                  <a:t>-3</a:t>
                </a:r>
                <a:r>
                  <a:rPr lang="en-GB" sz="1867" b="1" dirty="0">
                    <a:solidFill>
                      <a:prstClr val="black"/>
                    </a:solidFill>
                    <a:latin typeface="Arial" panose="020B0604020202020204"/>
                  </a:rPr>
                  <a:t>] OMP</a:t>
                </a:r>
                <a:endParaRPr lang="en-GB" sz="1867" dirty="0">
                  <a:solidFill>
                    <a:prstClr val="black"/>
                  </a:solidFill>
                  <a:latin typeface="Arial" panose="020B0604020202020204"/>
                </a:endParaRPr>
              </a:p>
            </p:txBody>
          </p:sp>
        </mc:Choice>
        <mc:Fallback>
          <p:sp>
            <p:nvSpPr>
              <p:cNvPr id="45" name="Rectangle 44"/>
              <p:cNvSpPr>
                <a:spLocks noRot="1" noChangeAspect="1" noMove="1" noResize="1" noEditPoints="1" noAdjustHandles="1" noChangeArrowheads="1" noChangeShapeType="1" noTextEdit="1"/>
              </p:cNvSpPr>
              <p:nvPr/>
            </p:nvSpPr>
            <p:spPr>
              <a:xfrm>
                <a:off x="3790634" y="1446544"/>
                <a:ext cx="1698036" cy="379656"/>
              </a:xfrm>
              <a:prstGeom prst="rect">
                <a:avLst/>
              </a:prstGeom>
              <a:blipFill>
                <a:blip r:embed="rId9"/>
                <a:stretch>
                  <a:fillRect t="-6349" b="-25397"/>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46" name="Rectangle 45"/>
              <p:cNvSpPr/>
              <p:nvPr/>
            </p:nvSpPr>
            <p:spPr>
              <a:xfrm>
                <a:off x="6356883" y="1452726"/>
                <a:ext cx="1698036" cy="405111"/>
              </a:xfrm>
              <a:prstGeom prst="rect">
                <a:avLst/>
              </a:prstGeom>
              <a:solidFill>
                <a:schemeClr val="bg1"/>
              </a:solidFill>
            </p:spPr>
            <p:txBody>
              <a:bodyPr wrap="square">
                <a:spAutoFit/>
              </a:bodyPr>
              <a:lstStyle/>
              <a:p>
                <a:pPr marL="0" lvl="1" algn="ctr" defTabSz="1219170" fontAlgn="base">
                  <a:spcAft>
                    <a:spcPct val="0"/>
                  </a:spcAft>
                  <a:buSzPct val="90000"/>
                </a:pPr>
                <a14:m>
                  <m:oMath xmlns:m="http://schemas.openxmlformats.org/officeDocument/2006/math">
                    <m:sSub>
                      <m:sSubPr>
                        <m:ctrlPr>
                          <a:rPr lang="fr-FR" sz="1867" b="1" i="1">
                            <a:solidFill>
                              <a:prstClr val="black"/>
                            </a:solidFill>
                            <a:latin typeface="Cambria Math" panose="02040503050406030204" pitchFamily="18" charset="0"/>
                          </a:rPr>
                        </m:ctrlPr>
                      </m:sSubPr>
                      <m:e>
                        <m:r>
                          <a:rPr lang="fr-FR" sz="1867" b="1" i="1">
                            <a:solidFill>
                              <a:prstClr val="black"/>
                            </a:solidFill>
                            <a:latin typeface="Cambria Math" panose="02040503050406030204" pitchFamily="18" charset="0"/>
                          </a:rPr>
                          <m:t>𝝀</m:t>
                        </m:r>
                      </m:e>
                      <m:sub>
                        <m:r>
                          <a:rPr lang="fr-FR" sz="1867" b="1" i="1">
                            <a:solidFill>
                              <a:prstClr val="black"/>
                            </a:solidFill>
                            <a:latin typeface="Cambria Math" panose="02040503050406030204" pitchFamily="18" charset="0"/>
                          </a:rPr>
                          <m:t>𝒒</m:t>
                        </m:r>
                      </m:sub>
                    </m:sSub>
                  </m:oMath>
                </a14:m>
                <a:r>
                  <a:rPr lang="en-GB" sz="1867" b="1" dirty="0">
                    <a:solidFill>
                      <a:prstClr val="black"/>
                    </a:solidFill>
                    <a:latin typeface="Arial" panose="020B0604020202020204"/>
                  </a:rPr>
                  <a:t>[mm]</a:t>
                </a:r>
                <a:endParaRPr lang="en-GB" sz="1867" dirty="0">
                  <a:solidFill>
                    <a:prstClr val="black"/>
                  </a:solidFill>
                  <a:latin typeface="Arial" panose="020B0604020202020204"/>
                </a:endParaRPr>
              </a:p>
            </p:txBody>
          </p:sp>
        </mc:Choice>
        <mc:Fallback>
          <p:sp>
            <p:nvSpPr>
              <p:cNvPr id="46" name="Rectangle 45"/>
              <p:cNvSpPr>
                <a:spLocks noRot="1" noChangeAspect="1" noMove="1" noResize="1" noEditPoints="1" noAdjustHandles="1" noChangeArrowheads="1" noChangeShapeType="1" noTextEdit="1"/>
              </p:cNvSpPr>
              <p:nvPr/>
            </p:nvSpPr>
            <p:spPr>
              <a:xfrm>
                <a:off x="6356883" y="1452726"/>
                <a:ext cx="1698036" cy="405111"/>
              </a:xfrm>
              <a:prstGeom prst="rect">
                <a:avLst/>
              </a:prstGeom>
              <a:blipFill>
                <a:blip r:embed="rId10"/>
                <a:stretch>
                  <a:fillRect t="-7463" b="-16418"/>
                </a:stretch>
              </a:blipFill>
            </p:spPr>
            <p:txBody>
              <a:bodyPr/>
              <a:lstStyle/>
              <a:p>
                <a:r>
                  <a:rPr lang="fr-FR">
                    <a:noFill/>
                  </a:rPr>
                  <a:t> </a:t>
                </a:r>
              </a:p>
            </p:txBody>
          </p:sp>
        </mc:Fallback>
      </mc:AlternateContent>
      <p:sp>
        <p:nvSpPr>
          <p:cNvPr id="47" name="Rectangle 46"/>
          <p:cNvSpPr/>
          <p:nvPr/>
        </p:nvSpPr>
        <p:spPr>
          <a:xfrm>
            <a:off x="9651155" y="1131094"/>
            <a:ext cx="2043088" cy="290715"/>
          </a:xfrm>
          <a:prstGeom prst="rect">
            <a:avLst/>
          </a:prstGeom>
          <a:solidFill>
            <a:schemeClr val="bg1"/>
          </a:solidFill>
        </p:spPr>
        <p:txBody>
          <a:bodyPr wrap="square" lIns="0" tIns="0" rIns="0" bIns="0" anchor="ctr">
            <a:noAutofit/>
          </a:bodyPr>
          <a:lstStyle/>
          <a:p>
            <a:pPr marL="0" lvl="1" algn="ctr" defTabSz="1219170" fontAlgn="base">
              <a:spcAft>
                <a:spcPct val="0"/>
              </a:spcAft>
              <a:buSzPct val="90000"/>
            </a:pPr>
            <a:r>
              <a:rPr lang="en-GB" sz="1467" b="1" dirty="0">
                <a:solidFill>
                  <a:prstClr val="black"/>
                </a:solidFill>
                <a:latin typeface="Arial" panose="020B0604020202020204"/>
              </a:rPr>
              <a:t>Throughput [e</a:t>
            </a:r>
            <a:r>
              <a:rPr lang="en-GB" sz="1467" b="1" baseline="30000" dirty="0">
                <a:solidFill>
                  <a:prstClr val="black"/>
                </a:solidFill>
                <a:latin typeface="Arial" panose="020B0604020202020204"/>
              </a:rPr>
              <a:t>-</a:t>
            </a:r>
            <a:r>
              <a:rPr lang="en-GB" sz="1467" b="1" dirty="0">
                <a:solidFill>
                  <a:prstClr val="black"/>
                </a:solidFill>
                <a:latin typeface="Arial" panose="020B0604020202020204"/>
              </a:rPr>
              <a:t>.s</a:t>
            </a:r>
            <a:r>
              <a:rPr lang="en-GB" sz="1467" b="1" baseline="30000" dirty="0">
                <a:solidFill>
                  <a:prstClr val="black"/>
                </a:solidFill>
                <a:latin typeface="Arial" panose="020B0604020202020204"/>
              </a:rPr>
              <a:t>-1</a:t>
            </a:r>
            <a:r>
              <a:rPr lang="en-GB" sz="1467" b="1" dirty="0">
                <a:solidFill>
                  <a:prstClr val="black"/>
                </a:solidFill>
                <a:latin typeface="Arial" panose="020B0604020202020204"/>
              </a:rPr>
              <a:t>]:</a:t>
            </a:r>
            <a:endParaRPr lang="en-GB" sz="1467" b="1" dirty="0">
              <a:solidFill>
                <a:prstClr val="black"/>
              </a:solidFill>
              <a:latin typeface="Arial" panose="020B0604020202020204"/>
            </a:endParaRPr>
          </a:p>
        </p:txBody>
      </p:sp>
      <p:cxnSp>
        <p:nvCxnSpPr>
          <p:cNvPr id="48" name="Connecteur droit avec flèche 47"/>
          <p:cNvCxnSpPr/>
          <p:nvPr/>
        </p:nvCxnSpPr>
        <p:spPr>
          <a:xfrm flipH="1">
            <a:off x="1705723" y="2440139"/>
            <a:ext cx="537275"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1770708" y="2185716"/>
            <a:ext cx="1024177" cy="244091"/>
          </a:xfrm>
          <a:prstGeom prst="rect">
            <a:avLst/>
          </a:prstGeom>
          <a:noFill/>
          <a:ln>
            <a:noFill/>
            <a:headEnd type="none" w="med" len="med"/>
            <a:tailEnd type="triangle" w="med" len="me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fr-FR" sz="1400" dirty="0" err="1">
                <a:solidFill>
                  <a:srgbClr val="1F497D"/>
                </a:solidFill>
                <a:latin typeface="Arial" panose="020B0604020202020204"/>
              </a:rPr>
              <a:t>Gas</a:t>
            </a:r>
            <a:r>
              <a:rPr lang="fr-FR" sz="1400" dirty="0">
                <a:solidFill>
                  <a:srgbClr val="1F497D"/>
                </a:solidFill>
                <a:latin typeface="Arial" panose="020B0604020202020204"/>
              </a:rPr>
              <a:t> puff</a:t>
            </a:r>
            <a:endParaRPr lang="fr-FR" sz="1400" dirty="0">
              <a:solidFill>
                <a:srgbClr val="1F497D"/>
              </a:solidFill>
              <a:latin typeface="Arial" panose="020B0604020202020204"/>
            </a:endParaRPr>
          </a:p>
        </p:txBody>
      </p:sp>
      <p:cxnSp>
        <p:nvCxnSpPr>
          <p:cNvPr id="50" name="Connecteur droit avec flèche 49"/>
          <p:cNvCxnSpPr/>
          <p:nvPr/>
        </p:nvCxnSpPr>
        <p:spPr>
          <a:xfrm flipV="1">
            <a:off x="604542" y="5510017"/>
            <a:ext cx="365231" cy="86852"/>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239611" y="5474823"/>
            <a:ext cx="1024177" cy="244091"/>
          </a:xfrm>
          <a:prstGeom prst="rect">
            <a:avLst/>
          </a:prstGeom>
          <a:noFill/>
          <a:ln>
            <a:noFill/>
            <a:headEnd type="none" w="med" len="med"/>
            <a:tailEnd type="triangle" w="med" len="me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fr-FR" sz="1400" dirty="0" err="1">
                <a:solidFill>
                  <a:srgbClr val="FF0000"/>
                </a:solidFill>
                <a:latin typeface="Arial" panose="020B0604020202020204"/>
              </a:rPr>
              <a:t>Pump</a:t>
            </a:r>
            <a:endParaRPr lang="fr-FR" sz="1400" dirty="0">
              <a:solidFill>
                <a:srgbClr val="FF0000"/>
              </a:solidFill>
              <a:latin typeface="Arial" panose="020B0604020202020204"/>
            </a:endParaRPr>
          </a:p>
        </p:txBody>
      </p:sp>
      <p:sp>
        <p:nvSpPr>
          <p:cNvPr id="52" name="Rectangle 51"/>
          <p:cNvSpPr/>
          <p:nvPr/>
        </p:nvSpPr>
        <p:spPr>
          <a:xfrm>
            <a:off x="9465868" y="4481456"/>
            <a:ext cx="2554413" cy="1159292"/>
          </a:xfrm>
          <a:prstGeom prst="rect">
            <a:avLst/>
          </a:prstGeom>
        </p:spPr>
        <p:txBody>
          <a:bodyPr wrap="square">
            <a:spAutoFit/>
          </a:bodyPr>
          <a:lstStyle/>
          <a:p>
            <a:pPr marL="480472" lvl="1" indent="-480472" defTabSz="1219170" fontAlgn="base">
              <a:spcBef>
                <a:spcPts val="800"/>
              </a:spcBef>
              <a:spcAft>
                <a:spcPct val="0"/>
              </a:spcAft>
              <a:buSzPct val="90000"/>
              <a:buBlip>
                <a:blip r:embed="rId2"/>
              </a:buBlip>
            </a:pPr>
            <a:r>
              <a:rPr lang="en-GB" sz="1400" b="1" dirty="0" smtClean="0">
                <a:solidFill>
                  <a:srgbClr val="C00000"/>
                </a:solidFill>
              </a:rPr>
              <a:t>Strong </a:t>
            </a:r>
            <a:r>
              <a:rPr lang="en-GB" sz="1400" b="1" dirty="0">
                <a:solidFill>
                  <a:srgbClr val="C00000"/>
                </a:solidFill>
              </a:rPr>
              <a:t>plasma-wall </a:t>
            </a:r>
            <a:r>
              <a:rPr lang="en-GB" sz="1400" b="1" dirty="0" smtClean="0">
                <a:solidFill>
                  <a:srgbClr val="C00000"/>
                </a:solidFill>
              </a:rPr>
              <a:t>interaction</a:t>
            </a:r>
            <a:r>
              <a:rPr lang="en-GB" sz="1400" dirty="0" smtClean="0">
                <a:solidFill>
                  <a:prstClr val="black"/>
                </a:solidFill>
              </a:rPr>
              <a:t>:</a:t>
            </a:r>
            <a:endParaRPr lang="en-GB" sz="1400" dirty="0">
              <a:solidFill>
                <a:prstClr val="black"/>
              </a:solidFill>
            </a:endParaRPr>
          </a:p>
          <a:p>
            <a:pPr marL="1090057" lvl="2" indent="-480472" defTabSz="1219170" fontAlgn="base">
              <a:spcBef>
                <a:spcPts val="800"/>
              </a:spcBef>
              <a:spcAft>
                <a:spcPct val="0"/>
              </a:spcAft>
              <a:buSzPct val="90000"/>
              <a:buBlip>
                <a:blip r:embed="rId2"/>
              </a:buBlip>
            </a:pPr>
            <a:r>
              <a:rPr lang="en-GB" sz="1400" dirty="0">
                <a:solidFill>
                  <a:prstClr val="black"/>
                </a:solidFill>
              </a:rPr>
              <a:t>Top</a:t>
            </a:r>
          </a:p>
          <a:p>
            <a:pPr marL="1090057" lvl="2" indent="-480472" defTabSz="1219170" fontAlgn="base">
              <a:spcBef>
                <a:spcPts val="800"/>
              </a:spcBef>
              <a:spcAft>
                <a:spcPct val="0"/>
              </a:spcAft>
              <a:buSzPct val="90000"/>
              <a:buBlip>
                <a:blip r:embed="rId2"/>
              </a:buBlip>
            </a:pPr>
            <a:r>
              <a:rPr lang="en-GB" sz="1400" dirty="0">
                <a:solidFill>
                  <a:prstClr val="black"/>
                </a:solidFill>
              </a:rPr>
              <a:t>Outer lower wall</a:t>
            </a:r>
            <a:endParaRPr lang="en-GB" sz="1400" dirty="0">
              <a:solidFill>
                <a:prstClr val="black"/>
              </a:solidFill>
            </a:endParaRPr>
          </a:p>
        </p:txBody>
      </p:sp>
      <p:pic>
        <p:nvPicPr>
          <p:cNvPr id="53" name="Image 52"/>
          <p:cNvPicPr>
            <a:picLocks noChangeAspect="1"/>
          </p:cNvPicPr>
          <p:nvPr/>
        </p:nvPicPr>
        <p:blipFill rotWithShape="1">
          <a:blip r:embed="rId11"/>
          <a:srcRect b="20726"/>
          <a:stretch/>
        </p:blipFill>
        <p:spPr>
          <a:xfrm>
            <a:off x="3864476" y="3862679"/>
            <a:ext cx="4984813" cy="2661130"/>
          </a:xfrm>
          <a:prstGeom prst="rect">
            <a:avLst/>
          </a:prstGeom>
        </p:spPr>
      </p:pic>
      <p:pic>
        <p:nvPicPr>
          <p:cNvPr id="54" name="Image 53">
            <a:extLst>
              <a:ext uri="{FF2B5EF4-FFF2-40B4-BE49-F238E27FC236}">
                <a16:creationId xmlns:a16="http://schemas.microsoft.com/office/drawing/2014/main" id="{D38C4123-617C-470F-8EAD-E91C6FBE61F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19443" y="31934"/>
            <a:ext cx="1897428" cy="693945"/>
          </a:xfrm>
          <a:prstGeom prst="rect">
            <a:avLst/>
          </a:prstGeom>
        </p:spPr>
      </p:pic>
      <p:sp>
        <p:nvSpPr>
          <p:cNvPr id="55" name="Rectangle 54"/>
          <p:cNvSpPr/>
          <p:nvPr/>
        </p:nvSpPr>
        <p:spPr>
          <a:xfrm>
            <a:off x="370324" y="6109971"/>
            <a:ext cx="2696572" cy="369332"/>
          </a:xfrm>
          <a:prstGeom prst="rect">
            <a:avLst/>
          </a:prstGeom>
        </p:spPr>
        <p:txBody>
          <a:bodyPr wrap="none">
            <a:spAutoFit/>
          </a:bodyPr>
          <a:lstStyle/>
          <a:p>
            <a:pPr marL="342900" indent="-342900">
              <a:spcBef>
                <a:spcPts val="1800"/>
              </a:spcBef>
              <a:buClr>
                <a:schemeClr val="tx1"/>
              </a:buClr>
              <a:buFont typeface="Wingdings" panose="05000000000000000000" pitchFamily="2" charset="2"/>
              <a:buChar char="q"/>
            </a:pPr>
            <a:r>
              <a:rPr lang="fr-FR" i="1" dirty="0">
                <a:solidFill>
                  <a:srgbClr val="009900"/>
                </a:solidFill>
              </a:rPr>
              <a:t>[</a:t>
            </a:r>
            <a:r>
              <a:rPr lang="fr-FR" sz="1400" i="1" dirty="0">
                <a:solidFill>
                  <a:srgbClr val="009900"/>
                </a:solidFill>
              </a:rPr>
              <a:t>N. </a:t>
            </a:r>
            <a:r>
              <a:rPr lang="fr-FR" sz="1400" i="1" dirty="0" smtClean="0">
                <a:solidFill>
                  <a:srgbClr val="009900"/>
                </a:solidFill>
              </a:rPr>
              <a:t>Rivals et al, </a:t>
            </a:r>
            <a:r>
              <a:rPr lang="fr-FR" sz="1400" i="1" dirty="0">
                <a:solidFill>
                  <a:srgbClr val="009900"/>
                </a:solidFill>
              </a:rPr>
              <a:t>NME 2022]</a:t>
            </a:r>
            <a:endParaRPr lang="en-GB" sz="1400" dirty="0"/>
          </a:p>
        </p:txBody>
      </p:sp>
    </p:spTree>
    <p:extLst>
      <p:ext uri="{BB962C8B-B14F-4D97-AF65-F5344CB8AC3E}">
        <p14:creationId xmlns:p14="http://schemas.microsoft.com/office/powerpoint/2010/main" val="176704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5243" y="1005818"/>
            <a:ext cx="12028171" cy="438867"/>
          </a:xfrm>
        </p:spPr>
        <p:txBody>
          <a:bodyPr>
            <a:noAutofit/>
          </a:bodyPr>
          <a:lstStyle/>
          <a:p>
            <a:r>
              <a:rPr lang="en-US" sz="2000" dirty="0" smtClean="0">
                <a:solidFill>
                  <a:srgbClr val="0033CC"/>
                </a:solidFill>
                <a:latin typeface="+mn-lt"/>
              </a:rPr>
              <a:t>Key </a:t>
            </a:r>
            <a:r>
              <a:rPr lang="en-US" sz="2000" dirty="0">
                <a:solidFill>
                  <a:srgbClr val="0033CC"/>
                </a:solidFill>
                <a:latin typeface="+mn-lt"/>
              </a:rPr>
              <a:t>Deliverable 3</a:t>
            </a:r>
            <a:r>
              <a:rPr lang="en-US" sz="2000" dirty="0">
                <a:latin typeface="+mn-lt"/>
              </a:rPr>
              <a:t>: </a:t>
            </a:r>
            <a:r>
              <a:rPr lang="en-US" sz="2000" dirty="0" smtClean="0">
                <a:latin typeface="+mn-lt"/>
              </a:rPr>
              <a:t> Assessment </a:t>
            </a:r>
            <a:r>
              <a:rPr lang="en-US" sz="2000" dirty="0">
                <a:latin typeface="+mn-lt"/>
              </a:rPr>
              <a:t>of the seeding impurity screening and transport in </a:t>
            </a:r>
            <a:r>
              <a:rPr lang="en-US" sz="2000" dirty="0" smtClean="0">
                <a:latin typeface="+mn-lt"/>
              </a:rPr>
              <a:t>ITER </a:t>
            </a:r>
            <a:r>
              <a:rPr lang="en-US" sz="2000" dirty="0">
                <a:latin typeface="+mn-lt"/>
              </a:rPr>
              <a:t>scenarios</a:t>
            </a:r>
            <a:r>
              <a:rPr lang="en-US" sz="2000" b="1" dirty="0">
                <a:latin typeface="+mn-lt"/>
              </a:rPr>
              <a:t>. </a:t>
            </a:r>
            <a:endParaRPr lang="fr-FR" sz="2000" b="1" dirty="0">
              <a:latin typeface="+mn-lt"/>
            </a:endParaRPr>
          </a:p>
        </p:txBody>
      </p:sp>
      <p:graphicFrame>
        <p:nvGraphicFramePr>
          <p:cNvPr id="7" name="Tableau 6"/>
          <p:cNvGraphicFramePr>
            <a:graphicFrameLocks noGrp="1"/>
          </p:cNvGraphicFramePr>
          <p:nvPr>
            <p:extLst>
              <p:ext uri="{D42A27DB-BD31-4B8C-83A1-F6EECF244321}">
                <p14:modId xmlns:p14="http://schemas.microsoft.com/office/powerpoint/2010/main" val="1248320595"/>
              </p:ext>
            </p:extLst>
          </p:nvPr>
        </p:nvGraphicFramePr>
        <p:xfrm>
          <a:off x="1578367" y="5497398"/>
          <a:ext cx="9598069" cy="1018689"/>
        </p:xfrm>
        <a:graphic>
          <a:graphicData uri="http://schemas.openxmlformats.org/drawingml/2006/table">
            <a:tbl>
              <a:tblPr firstRow="1" firstCol="1" bandRow="1">
                <a:tableStyleId>{5C22544A-7EE6-4342-B048-85BDC9FD1C3A}</a:tableStyleId>
              </a:tblPr>
              <a:tblGrid>
                <a:gridCol w="945699">
                  <a:extLst>
                    <a:ext uri="{9D8B030D-6E8A-4147-A177-3AD203B41FA5}">
                      <a16:colId xmlns:a16="http://schemas.microsoft.com/office/drawing/2014/main" val="479352036"/>
                    </a:ext>
                  </a:extLst>
                </a:gridCol>
                <a:gridCol w="4326185">
                  <a:extLst>
                    <a:ext uri="{9D8B030D-6E8A-4147-A177-3AD203B41FA5}">
                      <a16:colId xmlns:a16="http://schemas.microsoft.com/office/drawing/2014/main" val="1161173019"/>
                    </a:ext>
                  </a:extLst>
                </a:gridCol>
                <a:gridCol w="4326185">
                  <a:extLst>
                    <a:ext uri="{9D8B030D-6E8A-4147-A177-3AD203B41FA5}">
                      <a16:colId xmlns:a16="http://schemas.microsoft.com/office/drawing/2014/main" val="2995594181"/>
                    </a:ext>
                  </a:extLst>
                </a:gridCol>
              </a:tblGrid>
              <a:tr h="1018689">
                <a:tc>
                  <a:txBody>
                    <a:bodyPr/>
                    <a:lstStyle/>
                    <a:p>
                      <a:pPr>
                        <a:spcAft>
                          <a:spcPts val="0"/>
                        </a:spcAft>
                      </a:pPr>
                      <a:r>
                        <a:rPr lang="en-US" sz="1400" b="0" dirty="0">
                          <a:effectLst/>
                        </a:rPr>
                        <a:t>M3.2</a:t>
                      </a:r>
                      <a:endParaRPr lang="fr-FR" sz="1400" b="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400" b="0" dirty="0">
                          <a:effectLst/>
                        </a:rPr>
                        <a:t>2D ITER Plasma background in semi-detached conditions (no RMP) and N/Ne/… seeding</a:t>
                      </a:r>
                      <a:endParaRPr lang="fr-FR" sz="1400" b="0" dirty="0">
                        <a:effectLst/>
                      </a:endParaRPr>
                    </a:p>
                    <a:p>
                      <a:pPr>
                        <a:spcAft>
                          <a:spcPts val="0"/>
                        </a:spcAft>
                      </a:pPr>
                      <a:r>
                        <a:rPr lang="en-US" sz="1400" b="0" dirty="0">
                          <a:effectLst/>
                        </a:rPr>
                        <a:t>(both with EMC3-EIRENE and SOLEDGE3X with fluid impurities as reference case)</a:t>
                      </a:r>
                      <a:endParaRPr lang="fr-FR" sz="1400" b="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dirty="0" err="1" smtClean="0"/>
                        <a:t>milestone</a:t>
                      </a:r>
                      <a:r>
                        <a:rPr lang="fr-FR" sz="1400" dirty="0" smtClean="0"/>
                        <a:t> </a:t>
                      </a:r>
                      <a:r>
                        <a:rPr lang="fr-FR" sz="1400" dirty="0" err="1" smtClean="0"/>
                        <a:t>expected</a:t>
                      </a:r>
                      <a:r>
                        <a:rPr lang="fr-FR" sz="1400" dirty="0" smtClean="0"/>
                        <a:t> for 03/2023</a:t>
                      </a:r>
                      <a:endParaRPr lang="fr-FR" sz="1400" b="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3883268"/>
                  </a:ext>
                </a:extLst>
              </a:tr>
            </a:tbl>
          </a:graphicData>
        </a:graphic>
      </p:graphicFrame>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4834" y="2879889"/>
            <a:ext cx="2443247" cy="2418538"/>
          </a:xfrm>
          <a:prstGeom prst="rect">
            <a:avLst/>
          </a:prstGeom>
        </p:spPr>
      </p:pic>
      <p:pic>
        <p:nvPicPr>
          <p:cNvPr id="10" name="Image 9"/>
          <p:cNvPicPr>
            <a:picLocks noChangeAspect="1"/>
          </p:cNvPicPr>
          <p:nvPr/>
        </p:nvPicPr>
        <p:blipFill>
          <a:blip r:embed="rId3"/>
          <a:stretch>
            <a:fillRect/>
          </a:stretch>
        </p:blipFill>
        <p:spPr>
          <a:xfrm>
            <a:off x="6488518" y="1874689"/>
            <a:ext cx="2466678" cy="3406593"/>
          </a:xfrm>
          <a:prstGeom prst="rect">
            <a:avLst/>
          </a:prstGeom>
        </p:spPr>
      </p:pic>
      <p:pic>
        <p:nvPicPr>
          <p:cNvPr id="11" name="Image 10"/>
          <p:cNvPicPr>
            <a:picLocks noChangeAspect="1"/>
          </p:cNvPicPr>
          <p:nvPr/>
        </p:nvPicPr>
        <p:blipFill>
          <a:blip r:embed="rId4"/>
          <a:stretch>
            <a:fillRect/>
          </a:stretch>
        </p:blipFill>
        <p:spPr>
          <a:xfrm>
            <a:off x="9148253" y="2501559"/>
            <a:ext cx="2613667" cy="2621019"/>
          </a:xfrm>
          <a:prstGeom prst="rect">
            <a:avLst/>
          </a:prstGeom>
        </p:spPr>
      </p:pic>
      <p:sp>
        <p:nvSpPr>
          <p:cNvPr id="12" name="Rectangle 11"/>
          <p:cNvSpPr/>
          <p:nvPr/>
        </p:nvSpPr>
        <p:spPr>
          <a:xfrm>
            <a:off x="0" y="2103983"/>
            <a:ext cx="3590660" cy="200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600" b="1" dirty="0" smtClean="0">
                <a:solidFill>
                  <a:schemeClr val="tx1"/>
                </a:solidFill>
              </a:rPr>
              <a:t>Pin = 100MW FPO Q=10 plasma</a:t>
            </a:r>
          </a:p>
          <a:p>
            <a:pPr marL="285750" indent="-285750">
              <a:buFont typeface="Arial" panose="020B0604020202020204" pitchFamily="34" charset="0"/>
              <a:buChar char="•"/>
            </a:pPr>
            <a:r>
              <a:rPr lang="fr-FR" sz="1600" dirty="0">
                <a:solidFill>
                  <a:schemeClr val="tx1"/>
                </a:solidFill>
              </a:rPr>
              <a:t>D</a:t>
            </a:r>
            <a:endParaRPr lang="fr-FR" sz="1600" dirty="0" smtClean="0">
              <a:solidFill>
                <a:schemeClr val="tx1"/>
              </a:solidFill>
            </a:endParaRPr>
          </a:p>
          <a:p>
            <a:pPr marL="285750" indent="-285750">
              <a:buFont typeface="Arial" panose="020B0604020202020204" pitchFamily="34" charset="0"/>
              <a:buChar char="•"/>
            </a:pPr>
            <a:r>
              <a:rPr lang="fr-FR" sz="1600" dirty="0" err="1" smtClean="0">
                <a:solidFill>
                  <a:schemeClr val="tx1"/>
                </a:solidFill>
              </a:rPr>
              <a:t>Neon</a:t>
            </a:r>
            <a:r>
              <a:rPr lang="fr-FR" sz="1600" dirty="0" smtClean="0">
                <a:solidFill>
                  <a:schemeClr val="tx1"/>
                </a:solidFill>
              </a:rPr>
              <a:t> </a:t>
            </a:r>
            <a:r>
              <a:rPr lang="fr-FR" sz="1600" dirty="0" err="1" smtClean="0">
                <a:solidFill>
                  <a:schemeClr val="tx1"/>
                </a:solidFill>
              </a:rPr>
              <a:t>seeded</a:t>
            </a:r>
            <a:endParaRPr lang="fr-FR" sz="1600" dirty="0" smtClean="0">
              <a:solidFill>
                <a:schemeClr val="tx1"/>
              </a:solidFill>
            </a:endParaRPr>
          </a:p>
          <a:p>
            <a:pPr marL="285750" indent="-285750">
              <a:buFont typeface="Arial" panose="020B0604020202020204" pitchFamily="34" charset="0"/>
              <a:buChar char="•"/>
            </a:pPr>
            <a:r>
              <a:rPr lang="fr-FR" sz="1600" dirty="0" err="1" smtClean="0">
                <a:solidFill>
                  <a:schemeClr val="tx1"/>
                </a:solidFill>
              </a:rPr>
              <a:t>Helium</a:t>
            </a:r>
            <a:r>
              <a:rPr lang="fr-FR" sz="1600" dirty="0" smtClean="0">
                <a:solidFill>
                  <a:schemeClr val="tx1"/>
                </a:solidFill>
              </a:rPr>
              <a:t> fusion </a:t>
            </a:r>
            <a:r>
              <a:rPr lang="fr-FR" sz="1600" dirty="0" err="1" smtClean="0">
                <a:solidFill>
                  <a:schemeClr val="tx1"/>
                </a:solidFill>
              </a:rPr>
              <a:t>products</a:t>
            </a:r>
            <a:endParaRPr lang="fr-FR" sz="1600" dirty="0" smtClean="0">
              <a:solidFill>
                <a:schemeClr val="tx1"/>
              </a:solidFill>
            </a:endParaRPr>
          </a:p>
          <a:p>
            <a:pPr marL="285750" indent="-285750">
              <a:buFont typeface="Arial" panose="020B0604020202020204" pitchFamily="34" charset="0"/>
              <a:buChar char="•"/>
            </a:pPr>
            <a:r>
              <a:rPr lang="fr-FR" sz="1600" dirty="0" smtClean="0">
                <a:solidFill>
                  <a:schemeClr val="tx1"/>
                </a:solidFill>
              </a:rPr>
              <a:t>H-mode transport </a:t>
            </a:r>
            <a:r>
              <a:rPr lang="fr-FR" sz="1600" dirty="0" err="1" smtClean="0">
                <a:solidFill>
                  <a:schemeClr val="tx1"/>
                </a:solidFill>
              </a:rPr>
              <a:t>barrier</a:t>
            </a:r>
            <a:endParaRPr lang="fr-FR" sz="1600" dirty="0" smtClean="0">
              <a:solidFill>
                <a:schemeClr val="tx1"/>
              </a:solidFill>
            </a:endParaRPr>
          </a:p>
          <a:p>
            <a:pPr marL="285750" indent="-285750">
              <a:buFont typeface="Arial" panose="020B0604020202020204" pitchFamily="34" charset="0"/>
              <a:buChar char="•"/>
            </a:pPr>
            <a:r>
              <a:rPr lang="fr-FR" sz="1600" dirty="0" smtClean="0">
                <a:solidFill>
                  <a:schemeClr val="tx1"/>
                </a:solidFill>
              </a:rPr>
              <a:t>Advanced </a:t>
            </a:r>
            <a:r>
              <a:rPr lang="fr-FR" sz="1600" dirty="0" err="1" smtClean="0">
                <a:solidFill>
                  <a:schemeClr val="tx1"/>
                </a:solidFill>
              </a:rPr>
              <a:t>neutral</a:t>
            </a:r>
            <a:r>
              <a:rPr lang="fr-FR" sz="1600" dirty="0" smtClean="0">
                <a:solidFill>
                  <a:schemeClr val="tx1"/>
                </a:solidFill>
              </a:rPr>
              <a:t> </a:t>
            </a:r>
            <a:r>
              <a:rPr lang="fr-FR" sz="1600" dirty="0" err="1" smtClean="0">
                <a:solidFill>
                  <a:schemeClr val="tx1"/>
                </a:solidFill>
              </a:rPr>
              <a:t>modelling</a:t>
            </a:r>
            <a:r>
              <a:rPr lang="fr-FR" sz="1600" dirty="0" smtClean="0">
                <a:solidFill>
                  <a:schemeClr val="tx1"/>
                </a:solidFill>
              </a:rPr>
              <a:t> (MAR, </a:t>
            </a:r>
            <a:r>
              <a:rPr lang="fr-FR" sz="1600" dirty="0" err="1" smtClean="0">
                <a:solidFill>
                  <a:schemeClr val="tx1"/>
                </a:solidFill>
              </a:rPr>
              <a:t>neutral-neutral</a:t>
            </a:r>
            <a:r>
              <a:rPr lang="fr-FR" sz="1600" dirty="0" smtClean="0">
                <a:solidFill>
                  <a:schemeClr val="tx1"/>
                </a:solidFill>
              </a:rPr>
              <a:t> collisions</a:t>
            </a:r>
            <a:r>
              <a:rPr lang="fr-FR" sz="1600" dirty="0" smtClean="0">
                <a:solidFill>
                  <a:schemeClr val="tx1"/>
                </a:solidFill>
              </a:rPr>
              <a:t>)</a:t>
            </a:r>
            <a:endParaRPr lang="fr-FR" sz="1600" dirty="0" smtClean="0">
              <a:solidFill>
                <a:schemeClr val="tx1"/>
              </a:solidFill>
            </a:endParaRPr>
          </a:p>
        </p:txBody>
      </p:sp>
      <p:sp>
        <p:nvSpPr>
          <p:cNvPr id="13" name="Titre 4"/>
          <p:cNvSpPr txBox="1">
            <a:spLocks/>
          </p:cNvSpPr>
          <p:nvPr/>
        </p:nvSpPr>
        <p:spPr>
          <a:xfrm>
            <a:off x="1106131" y="25148"/>
            <a:ext cx="9926397" cy="7580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pt-BR" sz="1867" kern="1200" cap="all" baseline="0" smtClean="0">
                <a:solidFill>
                  <a:schemeClr val="tx1">
                    <a:lumMod val="75000"/>
                    <a:lumOff val="25000"/>
                  </a:schemeClr>
                </a:solidFill>
                <a:latin typeface="+mj-lt"/>
                <a:ea typeface="+mj-ea"/>
                <a:cs typeface="Calibri"/>
              </a:defRPr>
            </a:lvl1pPr>
          </a:lstStyle>
          <a:p>
            <a:endParaRPr lang="fr-FR" sz="2400" b="1" dirty="0">
              <a:latin typeface="+mn-lt"/>
            </a:endParaRPr>
          </a:p>
        </p:txBody>
      </p:sp>
      <p:sp>
        <p:nvSpPr>
          <p:cNvPr id="14" name="Rectangle 13"/>
          <p:cNvSpPr/>
          <p:nvPr/>
        </p:nvSpPr>
        <p:spPr>
          <a:xfrm>
            <a:off x="936028" y="45239"/>
            <a:ext cx="8960447" cy="707886"/>
          </a:xfrm>
          <a:prstGeom prst="rect">
            <a:avLst/>
          </a:prstGeom>
        </p:spPr>
        <p:txBody>
          <a:bodyPr wrap="square">
            <a:spAutoFit/>
          </a:bodyPr>
          <a:lstStyle/>
          <a:p>
            <a:r>
              <a:rPr lang="fr-FR" sz="2000" b="1" dirty="0" smtClean="0"/>
              <a:t>ONGOING 2D SOLEDGE SIMULATIONS FOR </a:t>
            </a:r>
            <a:r>
              <a:rPr lang="fr-FR" sz="2000" b="1" dirty="0" smtClean="0">
                <a:solidFill>
                  <a:srgbClr val="FF3300"/>
                </a:solidFill>
              </a:rPr>
              <a:t>ITER H-MODE </a:t>
            </a:r>
            <a:r>
              <a:rPr lang="fr-FR" sz="2000" b="1" dirty="0" smtClean="0"/>
              <a:t>PLASMA IN </a:t>
            </a:r>
            <a:r>
              <a:rPr lang="fr-FR" sz="2000" b="1" dirty="0" smtClean="0">
                <a:solidFill>
                  <a:srgbClr val="FF0000"/>
                </a:solidFill>
              </a:rPr>
              <a:t>FPO PHASE </a:t>
            </a:r>
            <a:r>
              <a:rPr lang="fr-FR" sz="2000" b="1" dirty="0" smtClean="0"/>
              <a:t>WITH 100MW INJECTED POWER AND Ne SEEDING AND He ASHES </a:t>
            </a:r>
            <a:endParaRPr lang="fr-FR" sz="2000" b="1" dirty="0"/>
          </a:p>
        </p:txBody>
      </p:sp>
      <p:sp>
        <p:nvSpPr>
          <p:cNvPr id="15" name="ZoneTexte 14"/>
          <p:cNvSpPr txBox="1"/>
          <p:nvPr/>
        </p:nvSpPr>
        <p:spPr>
          <a:xfrm>
            <a:off x="4041397" y="2291060"/>
            <a:ext cx="2123511" cy="523220"/>
          </a:xfrm>
          <a:prstGeom prst="rect">
            <a:avLst/>
          </a:prstGeom>
          <a:noFill/>
        </p:spPr>
        <p:txBody>
          <a:bodyPr wrap="square" rtlCol="0">
            <a:spAutoFit/>
          </a:bodyPr>
          <a:lstStyle/>
          <a:p>
            <a:r>
              <a:rPr lang="fr-FR" sz="1400" dirty="0" smtClean="0"/>
              <a:t>RADIAL PROFILE OF TRANSPORT COEFFICIENTS </a:t>
            </a:r>
            <a:endParaRPr lang="fr-FR" sz="1400" dirty="0"/>
          </a:p>
        </p:txBody>
      </p:sp>
      <p:sp>
        <p:nvSpPr>
          <p:cNvPr id="16" name="ZoneTexte 15"/>
          <p:cNvSpPr txBox="1"/>
          <p:nvPr/>
        </p:nvSpPr>
        <p:spPr>
          <a:xfrm>
            <a:off x="6716902" y="1590538"/>
            <a:ext cx="1811522" cy="338554"/>
          </a:xfrm>
          <a:prstGeom prst="rect">
            <a:avLst/>
          </a:prstGeom>
          <a:noFill/>
        </p:spPr>
        <p:txBody>
          <a:bodyPr wrap="none" rtlCol="0">
            <a:spAutoFit/>
          </a:bodyPr>
          <a:lstStyle/>
          <a:p>
            <a:r>
              <a:rPr lang="fr-FR" sz="1600" dirty="0" smtClean="0"/>
              <a:t>ELECTRON DENSITY</a:t>
            </a:r>
            <a:endParaRPr lang="fr-FR" sz="1600" dirty="0"/>
          </a:p>
        </p:txBody>
      </p:sp>
      <p:sp>
        <p:nvSpPr>
          <p:cNvPr id="17" name="ZoneTexte 16"/>
          <p:cNvSpPr txBox="1"/>
          <p:nvPr/>
        </p:nvSpPr>
        <p:spPr>
          <a:xfrm>
            <a:off x="9602416" y="2191452"/>
            <a:ext cx="1705339" cy="338554"/>
          </a:xfrm>
          <a:prstGeom prst="rect">
            <a:avLst/>
          </a:prstGeom>
          <a:noFill/>
        </p:spPr>
        <p:txBody>
          <a:bodyPr wrap="none" rtlCol="0">
            <a:spAutoFit/>
          </a:bodyPr>
          <a:lstStyle/>
          <a:p>
            <a:r>
              <a:rPr lang="fr-FR" sz="1600" dirty="0" smtClean="0"/>
              <a:t>RADIATED POWER</a:t>
            </a:r>
            <a:endParaRPr lang="fr-FR" sz="1600" dirty="0"/>
          </a:p>
        </p:txBody>
      </p:sp>
      <p:sp>
        <p:nvSpPr>
          <p:cNvPr id="18" name="ZoneTexte 17"/>
          <p:cNvSpPr txBox="1"/>
          <p:nvPr/>
        </p:nvSpPr>
        <p:spPr>
          <a:xfrm>
            <a:off x="103996" y="4293523"/>
            <a:ext cx="2648354" cy="338554"/>
          </a:xfrm>
          <a:prstGeom prst="rect">
            <a:avLst/>
          </a:prstGeom>
          <a:noFill/>
        </p:spPr>
        <p:txBody>
          <a:bodyPr wrap="none" rtlCol="0">
            <a:spAutoFit/>
          </a:bodyPr>
          <a:lstStyle/>
          <a:p>
            <a:r>
              <a:rPr lang="fr-FR" sz="1600" dirty="0" smtClean="0"/>
              <a:t>(N Rivals et al, in </a:t>
            </a:r>
            <a:r>
              <a:rPr lang="fr-FR" sz="1600" dirty="0" err="1" smtClean="0"/>
              <a:t>preparation</a:t>
            </a:r>
            <a:r>
              <a:rPr lang="fr-FR" sz="1600" dirty="0" smtClean="0"/>
              <a:t>)</a:t>
            </a:r>
            <a:endParaRPr lang="fr-FR" sz="1600" dirty="0"/>
          </a:p>
        </p:txBody>
      </p:sp>
      <p:sp>
        <p:nvSpPr>
          <p:cNvPr id="19" name="Flèche droite 18"/>
          <p:cNvSpPr/>
          <p:nvPr/>
        </p:nvSpPr>
        <p:spPr>
          <a:xfrm>
            <a:off x="569315" y="5804146"/>
            <a:ext cx="733425"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a:extLst>
              <a:ext uri="{FF2B5EF4-FFF2-40B4-BE49-F238E27FC236}">
                <a16:creationId xmlns:a16="http://schemas.microsoft.com/office/drawing/2014/main" id="{D38C4123-617C-470F-8EAD-E91C6FBE61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174" y="16640"/>
            <a:ext cx="2026525" cy="686379"/>
          </a:xfrm>
          <a:prstGeom prst="rect">
            <a:avLst/>
          </a:prstGeom>
        </p:spPr>
      </p:pic>
    </p:spTree>
    <p:extLst>
      <p:ext uri="{BB962C8B-B14F-4D97-AF65-F5344CB8AC3E}">
        <p14:creationId xmlns:p14="http://schemas.microsoft.com/office/powerpoint/2010/main" val="3169062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lvl="0">
              <a:lnSpc>
                <a:spcPct val="114000"/>
              </a:lnSpc>
              <a:defRPr/>
            </a:pPr>
            <a:r>
              <a:rPr lang="en-US" sz="2000" b="1" dirty="0">
                <a:solidFill>
                  <a:srgbClr val="023D6B"/>
                </a:solidFill>
                <a:latin typeface="Arial" panose="020B0604020202020204" pitchFamily="34" charset="0"/>
                <a:cs typeface="Arial" panose="020B0604020202020204" pitchFamily="34" charset="0"/>
              </a:rPr>
              <a:t>TSVV </a:t>
            </a:r>
            <a:r>
              <a:rPr lang="en-US" sz="2000" b="1" dirty="0" smtClean="0">
                <a:solidFill>
                  <a:srgbClr val="023D6B"/>
                </a:solidFill>
                <a:latin typeface="Arial" panose="020B0604020202020204" pitchFamily="34" charset="0"/>
                <a:cs typeface="Arial" panose="020B0604020202020204" pitchFamily="34" charset="0"/>
              </a:rPr>
              <a:t>6</a:t>
            </a:r>
            <a:r>
              <a:rPr lang="en-US" sz="2000" b="1" dirty="0">
                <a:solidFill>
                  <a:srgbClr val="023D6B"/>
                </a:solidFill>
                <a:latin typeface="Arial" panose="020B0604020202020204" pitchFamily="34" charset="0"/>
                <a:cs typeface="Arial" panose="020B0604020202020204" pitchFamily="34" charset="0"/>
              </a:rPr>
              <a:t>: Impurity Sources, Transport, and Screening</a:t>
            </a:r>
          </a:p>
        </p:txBody>
      </p:sp>
      <p:pic>
        <p:nvPicPr>
          <p:cNvPr id="8" name="Image 7">
            <a:extLst>
              <a:ext uri="{FF2B5EF4-FFF2-40B4-BE49-F238E27FC236}">
                <a16:creationId xmlns:a16="http://schemas.microsoft.com/office/drawing/2014/main" id="{D38C4123-617C-470F-8EAD-E91C6FBE6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7341" y="7903"/>
            <a:ext cx="2406020" cy="733038"/>
          </a:xfrm>
          <a:prstGeom prst="rect">
            <a:avLst/>
          </a:prstGeom>
        </p:spPr>
      </p:pic>
      <p:sp>
        <p:nvSpPr>
          <p:cNvPr id="6" name="Inhaltsplatzhalter 6">
            <a:extLst>
              <a:ext uri="{FF2B5EF4-FFF2-40B4-BE49-F238E27FC236}">
                <a16:creationId xmlns:a16="http://schemas.microsoft.com/office/drawing/2014/main" id="{58513E1D-3637-42BF-9008-6BCCB1FCB55E}"/>
              </a:ext>
            </a:extLst>
          </p:cNvPr>
          <p:cNvSpPr txBox="1">
            <a:spLocks/>
          </p:cNvSpPr>
          <p:nvPr/>
        </p:nvSpPr>
        <p:spPr>
          <a:xfrm>
            <a:off x="339635" y="1044642"/>
            <a:ext cx="11536556" cy="5565164"/>
          </a:xfrm>
          <a:prstGeom prst="rect">
            <a:avLst/>
          </a:prstGeom>
        </p:spPr>
        <p:txBody>
          <a:bodyPr vert="horz" lIns="0" tIns="0" rIns="0" bIns="0" rtlCol="0" anchor="t" anchorCtr="0">
            <a:noAutofit/>
          </a:bodyPr>
          <a:lstStyle>
            <a:lvl1pPr marL="228600" indent="-2286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600"/>
              </a:spcAft>
              <a:buClrTx/>
              <a:buSzTx/>
              <a:buFont typeface="Calibri" panose="020F0502020204030204" pitchFamily="34" charset="0"/>
              <a:buNone/>
              <a:tabLst/>
              <a:defRPr/>
            </a:pPr>
            <a:r>
              <a:rPr kumimoji="0" lang="en-US" sz="2800" b="1" i="0" u="sng" strike="noStrike" kern="1200" cap="none" spc="0" normalizeH="0" baseline="0" noProof="0" dirty="0" smtClean="0">
                <a:ln>
                  <a:noFill/>
                </a:ln>
                <a:solidFill>
                  <a:sysClr val="windowText" lastClr="000000"/>
                </a:solidFill>
                <a:effectLst/>
                <a:uLnTx/>
                <a:uFillTx/>
              </a:rPr>
              <a:t>Aims</a:t>
            </a:r>
            <a:endParaRPr kumimoji="0" lang="en-US" sz="2800" b="0" i="0" u="sng" strike="noStrike" kern="1200" cap="none" spc="0" normalizeH="0" baseline="0" noProof="0" dirty="0" smtClean="0">
              <a:ln>
                <a:noFill/>
              </a:ln>
              <a:solidFill>
                <a:sysClr val="windowText" lastClr="000000"/>
              </a:solidFill>
              <a:effectLst/>
              <a:uLnTx/>
              <a:uFillTx/>
            </a:endParaRPr>
          </a:p>
          <a:p>
            <a:pPr lvl="1">
              <a:tabLst>
                <a:tab pos="357188" algn="l"/>
              </a:tabLst>
            </a:pPr>
            <a:r>
              <a:rPr lang="en-US" sz="2400" b="1" dirty="0"/>
              <a:t>Establish an integrated modelling suite to predict the W impurity distribution </a:t>
            </a:r>
            <a:r>
              <a:rPr lang="en-US" sz="2400" dirty="0"/>
              <a:t>in DEMO, including W source generation, W screening, W transport, W exhaust and its impact on the plasma performance</a:t>
            </a:r>
            <a:r>
              <a:rPr lang="en-US" sz="2400" dirty="0" smtClean="0"/>
              <a:t>.</a:t>
            </a:r>
          </a:p>
          <a:p>
            <a:pPr lvl="1">
              <a:tabLst>
                <a:tab pos="357188" algn="l"/>
              </a:tabLst>
            </a:pPr>
            <a:endParaRPr lang="en-US" sz="2400" dirty="0"/>
          </a:p>
          <a:p>
            <a:pPr lvl="1">
              <a:tabLst>
                <a:tab pos="357188" algn="l"/>
              </a:tabLst>
            </a:pPr>
            <a:r>
              <a:rPr lang="en-US" sz="2400" dirty="0" smtClean="0"/>
              <a:t>Develop </a:t>
            </a:r>
            <a:r>
              <a:rPr lang="en-US" sz="2400" b="1" dirty="0"/>
              <a:t>3D kinetic transport models for heavy impurities </a:t>
            </a:r>
            <a:r>
              <a:rPr lang="en-US" sz="2400" dirty="0"/>
              <a:t>(including W) and seeding species like </a:t>
            </a:r>
            <a:r>
              <a:rPr lang="en-US" sz="2400" dirty="0" err="1"/>
              <a:t>Ar</a:t>
            </a:r>
            <a:r>
              <a:rPr lang="en-US" sz="2400" dirty="0"/>
              <a:t>, Kr, </a:t>
            </a:r>
            <a:r>
              <a:rPr lang="en-US" sz="2400" dirty="0" err="1"/>
              <a:t>Xe</a:t>
            </a:r>
            <a:r>
              <a:rPr lang="en-US" sz="2400" dirty="0"/>
              <a:t> in the SOL and pedestal regions of DEMO</a:t>
            </a:r>
            <a:r>
              <a:rPr lang="en-US" sz="2400" dirty="0" smtClean="0"/>
              <a:t>.</a:t>
            </a:r>
          </a:p>
          <a:p>
            <a:pPr lvl="1">
              <a:tabLst>
                <a:tab pos="357188" algn="l"/>
              </a:tabLst>
            </a:pPr>
            <a:endParaRPr lang="en-US" sz="2400" dirty="0"/>
          </a:p>
          <a:p>
            <a:pPr lvl="1">
              <a:tabLst>
                <a:tab pos="357188" algn="l"/>
              </a:tabLst>
            </a:pPr>
            <a:r>
              <a:rPr lang="en-US" sz="2400" b="1" dirty="0" smtClean="0"/>
              <a:t>Assess </a:t>
            </a:r>
            <a:r>
              <a:rPr lang="en-US" sz="2400" b="1" dirty="0"/>
              <a:t>the effects of 3D perturbations </a:t>
            </a:r>
            <a:r>
              <a:rPr lang="en-US" sz="2400" dirty="0"/>
              <a:t>and ELM suppression techniques </a:t>
            </a:r>
            <a:r>
              <a:rPr lang="en-US" sz="2400" b="1" dirty="0"/>
              <a:t>on the W impurity distribution in ITER </a:t>
            </a:r>
            <a:r>
              <a:rPr lang="en-US" sz="2400" dirty="0"/>
              <a:t>reference scenarios, along with their implications for DEMO</a:t>
            </a:r>
            <a:r>
              <a:rPr lang="en-US" sz="2400" dirty="0" smtClean="0"/>
              <a:t>.</a:t>
            </a:r>
            <a:endParaRPr lang="en-US" sz="2400" dirty="0"/>
          </a:p>
        </p:txBody>
      </p:sp>
    </p:spTree>
    <p:extLst>
      <p:ext uri="{BB962C8B-B14F-4D97-AF65-F5344CB8AC3E}">
        <p14:creationId xmlns:p14="http://schemas.microsoft.com/office/powerpoint/2010/main" val="504475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2400" dirty="0" smtClean="0">
                <a:latin typeface="+mn-lt"/>
              </a:rPr>
              <a:t>ERO2.0 simulations for IMPURITY transport in 2D/3D ITER plasma</a:t>
            </a:r>
            <a:endParaRPr lang="fr-FR" sz="2400" dirty="0">
              <a:latin typeface="+mn-lt"/>
            </a:endParaRPr>
          </a:p>
        </p:txBody>
      </p:sp>
      <p:sp>
        <p:nvSpPr>
          <p:cNvPr id="6" name="Rectangle 2"/>
          <p:cNvSpPr>
            <a:spLocks noGrp="1" noChangeArrowheads="1"/>
          </p:cNvSpPr>
          <p:nvPr>
            <p:ph type="body" idx="4294967295"/>
          </p:nvPr>
        </p:nvSpPr>
        <p:spPr>
          <a:xfrm>
            <a:off x="100236" y="1232320"/>
            <a:ext cx="7690967" cy="3626398"/>
          </a:xfrm>
          <a:ln/>
        </p:spPr>
        <p:txBody>
          <a:bodyPr>
            <a:noAutofit/>
          </a:bodyPr>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lang="en-US" altLang="fr-FR" sz="1600" b="1" dirty="0" smtClean="0"/>
              <a:t>ERO2.0 </a:t>
            </a:r>
            <a:r>
              <a:rPr lang="en-US" altLang="fr-FR" sz="1600" b="1" dirty="0"/>
              <a:t>runs </a:t>
            </a:r>
            <a:r>
              <a:rPr lang="en-US" altLang="fr-FR" sz="1600" b="1" dirty="0" smtClean="0"/>
              <a:t>using </a:t>
            </a:r>
            <a:r>
              <a:rPr lang="en-US" altLang="fr-FR" sz="1600" b="1" dirty="0"/>
              <a:t>2D </a:t>
            </a:r>
            <a:r>
              <a:rPr lang="en-US" altLang="fr-FR" sz="1600" b="1" dirty="0" smtClean="0"/>
              <a:t>ITER plasma </a:t>
            </a:r>
            <a:r>
              <a:rPr lang="en-US" altLang="fr-FR" sz="1600" b="1" dirty="0"/>
              <a:t>backgrounds</a:t>
            </a:r>
            <a:r>
              <a:rPr lang="en-US" altLang="fr-FR" sz="1600" dirty="0"/>
              <a:t> </a:t>
            </a:r>
            <a:r>
              <a:rPr lang="en-US" altLang="fr-FR" sz="1600" b="1" dirty="0"/>
              <a:t>(OEDGE):</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lang="en-US" altLang="fr-FR" sz="1600" dirty="0"/>
              <a:t>Previous work (</a:t>
            </a:r>
            <a:r>
              <a:rPr lang="en-US" altLang="fr-FR" sz="1600" i="1" dirty="0"/>
              <a:t>J. Romazanov et al.</a:t>
            </a:r>
            <a:r>
              <a:rPr lang="en-US" altLang="fr-FR" sz="1600" dirty="0"/>
              <a:t> </a:t>
            </a:r>
            <a:r>
              <a:rPr lang="en-US" altLang="fr-FR" sz="1600" i="1" dirty="0"/>
              <a:t>CPP-2019, NME-2021, NF-2022</a:t>
            </a:r>
            <a:r>
              <a:rPr lang="en-US" altLang="fr-FR" sz="1600" dirty="0"/>
              <a:t>) </a:t>
            </a:r>
            <a:r>
              <a:rPr lang="en-US" altLang="fr-FR" sz="1600" dirty="0" smtClean="0"/>
              <a:t>focused </a:t>
            </a:r>
            <a:r>
              <a:rPr lang="en-US" altLang="fr-FR" sz="1600" dirty="0"/>
              <a:t>on Be FW erosion</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lang="en-US" altLang="fr-FR" sz="1600" dirty="0"/>
              <a:t>Next step: repeat with considering the W divertor</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lang="en-US" altLang="fr-FR" sz="1600" b="1" dirty="0" smtClean="0"/>
              <a:t>ERO2.0 runs using </a:t>
            </a:r>
            <a:r>
              <a:rPr lang="en-US" altLang="fr-FR" sz="1600" b="1" dirty="0"/>
              <a:t>2D/3D ITER </a:t>
            </a:r>
            <a:r>
              <a:rPr lang="en-US" altLang="fr-FR" sz="1600" b="1" dirty="0" smtClean="0"/>
              <a:t>plasma </a:t>
            </a:r>
            <a:r>
              <a:rPr lang="en-US" altLang="fr-FR" sz="1600" b="1" dirty="0"/>
              <a:t>backgrounds</a:t>
            </a:r>
            <a:r>
              <a:rPr lang="en-US" altLang="fr-FR" sz="1600" dirty="0"/>
              <a:t> </a:t>
            </a:r>
            <a:r>
              <a:rPr lang="en-US" altLang="fr-FR" sz="1600" b="1" dirty="0" err="1"/>
              <a:t>with+w</a:t>
            </a:r>
            <a:r>
              <a:rPr lang="en-US" altLang="fr-FR" sz="1600" b="1" dirty="0"/>
              <a:t>/o RMPs (EMC3-EIRENE) </a:t>
            </a:r>
            <a:r>
              <a:rPr lang="en-US" altLang="fr-FR" sz="1600" dirty="0"/>
              <a:t>is work-in-progress: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lang="en-US" altLang="fr-FR" sz="1600" dirty="0"/>
              <a:t>4 EMC3-EIRENE PFPO plasma backgrounds by </a:t>
            </a:r>
            <a:r>
              <a:rPr lang="en-US" altLang="fr-FR" sz="1600" dirty="0" err="1"/>
              <a:t>Heinke</a:t>
            </a:r>
            <a:r>
              <a:rPr lang="en-US" altLang="fr-FR" sz="1600" dirty="0"/>
              <a:t> </a:t>
            </a:r>
            <a:r>
              <a:rPr lang="en-US" altLang="fr-FR" sz="1600" dirty="0" err="1"/>
              <a:t>Frerichs</a:t>
            </a:r>
            <a:r>
              <a:rPr lang="en-US" altLang="fr-FR" sz="1600" dirty="0"/>
              <a:t>: 2 with and w/o RMPs, each in low + high density</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lang="en-US" altLang="fr-FR" sz="1600" dirty="0"/>
              <a:t>Implementation of EMC3-EIRENE to ERO2.0 data transfer was adapted to tokamaks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lang="en-US" altLang="fr-FR" sz="1600" b="1" dirty="0"/>
              <a:t>First preliminary W gross erosion obtained on inner target for low-density case</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lang="en-US" altLang="fr-FR" sz="1600" dirty="0"/>
              <a:t>Under investigation: improvement of B-field interpolation</a:t>
            </a: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072" y="4572000"/>
            <a:ext cx="5295010" cy="19786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8" name="Group 4"/>
          <p:cNvGrpSpPr>
            <a:grpSpLocks/>
          </p:cNvGrpSpPr>
          <p:nvPr/>
        </p:nvGrpSpPr>
        <p:grpSpPr bwMode="auto">
          <a:xfrm>
            <a:off x="8278812" y="1240705"/>
            <a:ext cx="3132137" cy="3336255"/>
            <a:chOff x="4105" y="240"/>
            <a:chExt cx="1516" cy="1668"/>
          </a:xfrm>
        </p:grpSpPr>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5" y="346"/>
              <a:ext cx="790" cy="12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AutoShape 6"/>
            <p:cNvSpPr>
              <a:spLocks noChangeArrowheads="1"/>
            </p:cNvSpPr>
            <p:nvPr/>
          </p:nvSpPr>
          <p:spPr bwMode="auto">
            <a:xfrm rot="20580000">
              <a:off x="4554" y="1412"/>
              <a:ext cx="137" cy="165"/>
            </a:xfrm>
            <a:prstGeom prst="rightArrow">
              <a:avLst>
                <a:gd name="adj1" fmla="val 50000"/>
                <a:gd name="adj2" fmla="val 25000"/>
              </a:avLst>
            </a:prstGeom>
            <a:solidFill>
              <a:srgbClr val="0066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1" name="AutoShape 7"/>
            <p:cNvSpPr>
              <a:spLocks noChangeArrowheads="1"/>
            </p:cNvSpPr>
            <p:nvPr/>
          </p:nvSpPr>
          <p:spPr bwMode="auto">
            <a:xfrm rot="13620000">
              <a:off x="5119" y="1440"/>
              <a:ext cx="141" cy="176"/>
            </a:xfrm>
            <a:prstGeom prst="rightArrow">
              <a:avLst>
                <a:gd name="adj1" fmla="val 50000"/>
                <a:gd name="adj2" fmla="val 25000"/>
              </a:avLst>
            </a:prstGeom>
            <a:solidFill>
              <a:srgbClr val="0066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2" name="AutoShape 8"/>
            <p:cNvSpPr>
              <a:spLocks noChangeArrowheads="1"/>
            </p:cNvSpPr>
            <p:nvPr/>
          </p:nvSpPr>
          <p:spPr bwMode="auto">
            <a:xfrm rot="780000">
              <a:off x="4642" y="405"/>
              <a:ext cx="138" cy="104"/>
            </a:xfrm>
            <a:prstGeom prst="rightArrow">
              <a:avLst>
                <a:gd name="adj1" fmla="val 50000"/>
                <a:gd name="adj2" fmla="val 33173"/>
              </a:avLst>
            </a:prstGeom>
            <a:solidFill>
              <a:srgbClr val="0066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3" name="AutoShape 9"/>
            <p:cNvSpPr>
              <a:spLocks noChangeArrowheads="1"/>
            </p:cNvSpPr>
            <p:nvPr/>
          </p:nvSpPr>
          <p:spPr bwMode="auto">
            <a:xfrm rot="1620000">
              <a:off x="4540" y="730"/>
              <a:ext cx="138" cy="105"/>
            </a:xfrm>
            <a:prstGeom prst="rightArrow">
              <a:avLst>
                <a:gd name="adj1" fmla="val 50000"/>
                <a:gd name="adj2" fmla="val 32857"/>
              </a:avLst>
            </a:prstGeom>
            <a:solidFill>
              <a:srgbClr val="CC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4" name="AutoShape 10"/>
            <p:cNvSpPr>
              <a:spLocks noChangeArrowheads="1"/>
            </p:cNvSpPr>
            <p:nvPr/>
          </p:nvSpPr>
          <p:spPr bwMode="auto">
            <a:xfrm rot="9000000">
              <a:off x="5314" y="340"/>
              <a:ext cx="138" cy="174"/>
            </a:xfrm>
            <a:prstGeom prst="rightArrow">
              <a:avLst>
                <a:gd name="adj1" fmla="val 50000"/>
                <a:gd name="adj2" fmla="val 25000"/>
              </a:avLst>
            </a:prstGeom>
            <a:solidFill>
              <a:srgbClr val="CC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5" name="AutoShape 11"/>
            <p:cNvSpPr>
              <a:spLocks noChangeArrowheads="1"/>
            </p:cNvSpPr>
            <p:nvPr/>
          </p:nvSpPr>
          <p:spPr bwMode="auto">
            <a:xfrm rot="11700000">
              <a:off x="5298" y="1296"/>
              <a:ext cx="138" cy="131"/>
            </a:xfrm>
            <a:prstGeom prst="rightArrow">
              <a:avLst>
                <a:gd name="adj1" fmla="val 50000"/>
                <a:gd name="adj2" fmla="val 26336"/>
              </a:avLst>
            </a:prstGeom>
            <a:solidFill>
              <a:srgbClr val="CC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6" name="AutoShape 12"/>
            <p:cNvSpPr>
              <a:spLocks noChangeArrowheads="1"/>
            </p:cNvSpPr>
            <p:nvPr/>
          </p:nvSpPr>
          <p:spPr bwMode="auto">
            <a:xfrm rot="12480000">
              <a:off x="5469" y="974"/>
              <a:ext cx="98" cy="94"/>
            </a:xfrm>
            <a:prstGeom prst="rightArrow">
              <a:avLst>
                <a:gd name="adj1" fmla="val 50000"/>
                <a:gd name="adj2" fmla="val 26064"/>
              </a:avLst>
            </a:prstGeom>
            <a:solidFill>
              <a:srgbClr val="CC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7" name="AutoShape 13"/>
            <p:cNvSpPr>
              <a:spLocks noChangeArrowheads="1"/>
            </p:cNvSpPr>
            <p:nvPr/>
          </p:nvSpPr>
          <p:spPr bwMode="auto">
            <a:xfrm rot="5100000">
              <a:off x="4807" y="247"/>
              <a:ext cx="138" cy="134"/>
            </a:xfrm>
            <a:prstGeom prst="rightArrow">
              <a:avLst>
                <a:gd name="adj1" fmla="val 50000"/>
                <a:gd name="adj2" fmla="val 25746"/>
              </a:avLst>
            </a:prstGeom>
            <a:solidFill>
              <a:srgbClr val="CC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8" name="Text Box 14"/>
            <p:cNvSpPr txBox="1">
              <a:spLocks noChangeArrowheads="1"/>
            </p:cNvSpPr>
            <p:nvPr/>
          </p:nvSpPr>
          <p:spPr bwMode="auto">
            <a:xfrm>
              <a:off x="4124" y="586"/>
              <a:ext cx="434" cy="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3890" rIns="90000" bIns="45000"/>
            <a:lstStyle>
              <a:lvl1pPr>
                <a:tabLst>
                  <a:tab pos="449263" algn="l"/>
                </a:tabLst>
                <a:defRPr>
                  <a:solidFill>
                    <a:srgbClr val="000000"/>
                  </a:solidFill>
                  <a:latin typeface="Arial" panose="020B0604020202020204" pitchFamily="34" charset="0"/>
                  <a:cs typeface="Droid Sans Fallback" charset="0"/>
                </a:defRPr>
              </a:lvl1pPr>
              <a:lvl2pPr>
                <a:tabLst>
                  <a:tab pos="449263" algn="l"/>
                </a:tabLst>
                <a:defRPr>
                  <a:solidFill>
                    <a:srgbClr val="000000"/>
                  </a:solidFill>
                  <a:latin typeface="Arial" panose="020B0604020202020204" pitchFamily="34" charset="0"/>
                  <a:cs typeface="Droid Sans Fallback" charset="0"/>
                </a:defRPr>
              </a:lvl2pPr>
              <a:lvl3pPr>
                <a:tabLst>
                  <a:tab pos="449263" algn="l"/>
                </a:tabLst>
                <a:defRPr>
                  <a:solidFill>
                    <a:srgbClr val="000000"/>
                  </a:solidFill>
                  <a:latin typeface="Arial" panose="020B0604020202020204" pitchFamily="34" charset="0"/>
                  <a:cs typeface="Droid Sans Fallback" charset="0"/>
                </a:defRPr>
              </a:lvl3pPr>
              <a:lvl4pPr>
                <a:tabLst>
                  <a:tab pos="449263" algn="l"/>
                </a:tabLst>
                <a:defRPr>
                  <a:solidFill>
                    <a:srgbClr val="000000"/>
                  </a:solidFill>
                  <a:latin typeface="Arial" panose="020B0604020202020204" pitchFamily="34" charset="0"/>
                  <a:cs typeface="Droid Sans Fallback" charset="0"/>
                </a:defRPr>
              </a:lvl4pPr>
              <a:lvl5pPr>
                <a:tabLst>
                  <a:tab pos="449263" algn="l"/>
                </a:tabLst>
                <a:defRPr>
                  <a:solidFill>
                    <a:srgbClr val="000000"/>
                  </a:solidFill>
                  <a:latin typeface="Arial" panose="020B0604020202020204" pitchFamily="34" charset="0"/>
                  <a:cs typeface="Droid Sans Fallback" charset="0"/>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cs typeface="Droid Sans Fallback" charset="0"/>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cs typeface="Droid Sans Fallback" charset="0"/>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cs typeface="Droid Sans Fallback" charset="0"/>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cs typeface="Droid Sans Fallback" charset="0"/>
                </a:defRPr>
              </a:lvl9pPr>
            </a:lstStyle>
            <a:p>
              <a:pPr algn="ctr"/>
              <a:r>
                <a:rPr lang="en-US" altLang="fr-FR" sz="1000" b="1">
                  <a:solidFill>
                    <a:srgbClr val="CE181E"/>
                  </a:solidFill>
                </a:rPr>
                <a:t>Be net </a:t>
              </a:r>
            </a:p>
            <a:p>
              <a:pPr algn="ctr"/>
              <a:r>
                <a:rPr lang="en-US" altLang="fr-FR" sz="1000" b="1">
                  <a:solidFill>
                    <a:srgbClr val="CE181E"/>
                  </a:solidFill>
                </a:rPr>
                <a:t>erosion</a:t>
              </a:r>
            </a:p>
          </p:txBody>
        </p:sp>
        <p:sp>
          <p:nvSpPr>
            <p:cNvPr id="19" name="AutoShape 15"/>
            <p:cNvSpPr>
              <a:spLocks noChangeArrowheads="1"/>
            </p:cNvSpPr>
            <p:nvPr/>
          </p:nvSpPr>
          <p:spPr bwMode="auto">
            <a:xfrm rot="11040000">
              <a:off x="5521" y="789"/>
              <a:ext cx="98" cy="94"/>
            </a:xfrm>
            <a:prstGeom prst="rightArrow">
              <a:avLst>
                <a:gd name="adj1" fmla="val 50000"/>
                <a:gd name="adj2" fmla="val 26064"/>
              </a:avLst>
            </a:prstGeom>
            <a:solidFill>
              <a:srgbClr val="CC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 name="Text Box 16"/>
            <p:cNvSpPr txBox="1">
              <a:spLocks noChangeArrowheads="1"/>
            </p:cNvSpPr>
            <p:nvPr/>
          </p:nvSpPr>
          <p:spPr bwMode="auto">
            <a:xfrm>
              <a:off x="4105" y="1245"/>
              <a:ext cx="545" cy="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3890" rIns="90000" bIns="45000"/>
            <a:lstStyle>
              <a:lvl1pPr>
                <a:tabLst>
                  <a:tab pos="449263" algn="l"/>
                </a:tabLst>
                <a:defRPr>
                  <a:solidFill>
                    <a:srgbClr val="000000"/>
                  </a:solidFill>
                  <a:latin typeface="Arial" panose="020B0604020202020204" pitchFamily="34" charset="0"/>
                  <a:cs typeface="Droid Sans Fallback" charset="0"/>
                </a:defRPr>
              </a:lvl1pPr>
              <a:lvl2pPr>
                <a:tabLst>
                  <a:tab pos="449263" algn="l"/>
                </a:tabLst>
                <a:defRPr>
                  <a:solidFill>
                    <a:srgbClr val="000000"/>
                  </a:solidFill>
                  <a:latin typeface="Arial" panose="020B0604020202020204" pitchFamily="34" charset="0"/>
                  <a:cs typeface="Droid Sans Fallback" charset="0"/>
                </a:defRPr>
              </a:lvl2pPr>
              <a:lvl3pPr>
                <a:tabLst>
                  <a:tab pos="449263" algn="l"/>
                </a:tabLst>
                <a:defRPr>
                  <a:solidFill>
                    <a:srgbClr val="000000"/>
                  </a:solidFill>
                  <a:latin typeface="Arial" panose="020B0604020202020204" pitchFamily="34" charset="0"/>
                  <a:cs typeface="Droid Sans Fallback" charset="0"/>
                </a:defRPr>
              </a:lvl3pPr>
              <a:lvl4pPr>
                <a:tabLst>
                  <a:tab pos="449263" algn="l"/>
                </a:tabLst>
                <a:defRPr>
                  <a:solidFill>
                    <a:srgbClr val="000000"/>
                  </a:solidFill>
                  <a:latin typeface="Arial" panose="020B0604020202020204" pitchFamily="34" charset="0"/>
                  <a:cs typeface="Droid Sans Fallback" charset="0"/>
                </a:defRPr>
              </a:lvl4pPr>
              <a:lvl5pPr>
                <a:tabLst>
                  <a:tab pos="449263" algn="l"/>
                </a:tabLst>
                <a:defRPr>
                  <a:solidFill>
                    <a:srgbClr val="000000"/>
                  </a:solidFill>
                  <a:latin typeface="Arial" panose="020B0604020202020204" pitchFamily="34" charset="0"/>
                  <a:cs typeface="Droid Sans Fallback" charset="0"/>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cs typeface="Droid Sans Fallback" charset="0"/>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cs typeface="Droid Sans Fallback" charset="0"/>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cs typeface="Droid Sans Fallback" charset="0"/>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cs typeface="Droid Sans Fallback" charset="0"/>
                </a:defRPr>
              </a:lvl9pPr>
            </a:lstStyle>
            <a:p>
              <a:pPr algn="ctr"/>
              <a:r>
                <a:rPr lang="en-US" altLang="fr-FR" sz="1000" b="1">
                  <a:solidFill>
                    <a:srgbClr val="0066FF"/>
                  </a:solidFill>
                </a:rPr>
                <a:t>Be net </a:t>
              </a:r>
            </a:p>
            <a:p>
              <a:pPr algn="ctr"/>
              <a:r>
                <a:rPr lang="en-US" altLang="fr-FR" sz="1000" b="1">
                  <a:solidFill>
                    <a:srgbClr val="0066FF"/>
                  </a:solidFill>
                </a:rPr>
                <a:t>deposition</a:t>
              </a:r>
            </a:p>
          </p:txBody>
        </p:sp>
        <p:sp>
          <p:nvSpPr>
            <p:cNvPr id="21" name="AutoShape 17"/>
            <p:cNvSpPr>
              <a:spLocks noChangeArrowheads="1"/>
            </p:cNvSpPr>
            <p:nvPr/>
          </p:nvSpPr>
          <p:spPr bwMode="auto">
            <a:xfrm rot="60000">
              <a:off x="4524" y="918"/>
              <a:ext cx="138" cy="65"/>
            </a:xfrm>
            <a:prstGeom prst="rightArrow">
              <a:avLst>
                <a:gd name="adj1" fmla="val 50000"/>
                <a:gd name="adj2" fmla="val 53077"/>
              </a:avLst>
            </a:prstGeom>
            <a:solidFill>
              <a:srgbClr val="0066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pic>
          <p:nvPicPr>
            <p:cNvPr id="22"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2" y="1663"/>
              <a:ext cx="1035" cy="2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aphicFrame>
        <p:nvGraphicFramePr>
          <p:cNvPr id="23" name="Tableau 22"/>
          <p:cNvGraphicFramePr>
            <a:graphicFrameLocks noGrp="1"/>
          </p:cNvGraphicFramePr>
          <p:nvPr>
            <p:extLst>
              <p:ext uri="{D42A27DB-BD31-4B8C-83A1-F6EECF244321}">
                <p14:modId xmlns:p14="http://schemas.microsoft.com/office/powerpoint/2010/main" val="223541807"/>
              </p:ext>
            </p:extLst>
          </p:nvPr>
        </p:nvGraphicFramePr>
        <p:xfrm>
          <a:off x="6685192" y="5047416"/>
          <a:ext cx="4910328" cy="1463040"/>
        </p:xfrm>
        <a:graphic>
          <a:graphicData uri="http://schemas.openxmlformats.org/drawingml/2006/table">
            <a:tbl>
              <a:tblPr firstRow="1" firstCol="1" bandRow="1">
                <a:tableStyleId>{5C22544A-7EE6-4342-B048-85BDC9FD1C3A}</a:tableStyleId>
              </a:tblPr>
              <a:tblGrid>
                <a:gridCol w="563333">
                  <a:extLst>
                    <a:ext uri="{9D8B030D-6E8A-4147-A177-3AD203B41FA5}">
                      <a16:colId xmlns:a16="http://schemas.microsoft.com/office/drawing/2014/main" val="1587428778"/>
                    </a:ext>
                  </a:extLst>
                </a:gridCol>
                <a:gridCol w="2710219">
                  <a:extLst>
                    <a:ext uri="{9D8B030D-6E8A-4147-A177-3AD203B41FA5}">
                      <a16:colId xmlns:a16="http://schemas.microsoft.com/office/drawing/2014/main" val="3114248399"/>
                    </a:ext>
                  </a:extLst>
                </a:gridCol>
                <a:gridCol w="1636776">
                  <a:extLst>
                    <a:ext uri="{9D8B030D-6E8A-4147-A177-3AD203B41FA5}">
                      <a16:colId xmlns:a16="http://schemas.microsoft.com/office/drawing/2014/main" val="3640539689"/>
                    </a:ext>
                  </a:extLst>
                </a:gridCol>
              </a:tblGrid>
              <a:tr h="0">
                <a:tc>
                  <a:txBody>
                    <a:bodyPr/>
                    <a:lstStyle/>
                    <a:p>
                      <a:pPr>
                        <a:spcAft>
                          <a:spcPts val="0"/>
                        </a:spcAft>
                      </a:pPr>
                      <a:r>
                        <a:rPr lang="en-US" sz="1100">
                          <a:effectLst/>
                        </a:rPr>
                        <a:t>D2.1</a:t>
                      </a:r>
                      <a:endParaRPr lang="fr-FR"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dirty="0">
                          <a:effectLst/>
                        </a:rPr>
                        <a:t>Characterization of W transport on 2D ITER plasma backgrounds obtained in M2.2 using ERO2.0 (post processing</a:t>
                      </a:r>
                      <a:r>
                        <a:rPr lang="en-US" sz="1200" dirty="0" smtClean="0">
                          <a:effectLst/>
                        </a:rPr>
                        <a:t>)</a:t>
                      </a:r>
                    </a:p>
                    <a:p>
                      <a:pPr>
                        <a:spcAft>
                          <a:spcPts val="0"/>
                        </a:spcAft>
                      </a:pP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100" dirty="0">
                          <a:effectLst/>
                        </a:rPr>
                        <a:t>01/2023</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03585722"/>
                  </a:ext>
                </a:extLst>
              </a:tr>
              <a:tr h="0">
                <a:tc>
                  <a:txBody>
                    <a:bodyPr/>
                    <a:lstStyle/>
                    <a:p>
                      <a:pPr>
                        <a:spcAft>
                          <a:spcPts val="0"/>
                        </a:spcAft>
                      </a:pPr>
                      <a:r>
                        <a:rPr lang="en-US" sz="1100">
                          <a:effectLst/>
                        </a:rPr>
                        <a:t>D2.2</a:t>
                      </a:r>
                      <a:endParaRPr lang="fr-FR"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dirty="0">
                          <a:effectLst/>
                        </a:rPr>
                        <a:t>Analysis of EMC3-EIRENE ITER plasma background with 3D perturbation in semi-detached conditions (full 3D solution)</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100" dirty="0">
                          <a:effectLst/>
                        </a:rPr>
                        <a:t>12/2022</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58455339"/>
                  </a:ext>
                </a:extLst>
              </a:tr>
            </a:tbl>
          </a:graphicData>
        </a:graphic>
      </p:graphicFrame>
      <p:sp>
        <p:nvSpPr>
          <p:cNvPr id="24" name="ZoneTexte 23"/>
          <p:cNvSpPr txBox="1"/>
          <p:nvPr/>
        </p:nvSpPr>
        <p:spPr>
          <a:xfrm>
            <a:off x="6636033" y="4646390"/>
            <a:ext cx="2711961" cy="369332"/>
          </a:xfrm>
          <a:prstGeom prst="rect">
            <a:avLst/>
          </a:prstGeom>
          <a:noFill/>
        </p:spPr>
        <p:txBody>
          <a:bodyPr wrap="none" rtlCol="0">
            <a:spAutoFit/>
          </a:bodyPr>
          <a:lstStyle/>
          <a:p>
            <a:r>
              <a:rPr lang="fr-FR" dirty="0" err="1" smtClean="0"/>
              <a:t>Deliverables</a:t>
            </a:r>
            <a:r>
              <a:rPr lang="fr-FR" dirty="0" smtClean="0"/>
              <a:t> for 2022-2023</a:t>
            </a:r>
            <a:endParaRPr lang="fr-FR" dirty="0"/>
          </a:p>
        </p:txBody>
      </p:sp>
      <p:sp>
        <p:nvSpPr>
          <p:cNvPr id="25" name="Rectangle 24"/>
          <p:cNvSpPr/>
          <p:nvPr/>
        </p:nvSpPr>
        <p:spPr>
          <a:xfrm>
            <a:off x="344267" y="734733"/>
            <a:ext cx="9677400" cy="369332"/>
          </a:xfrm>
          <a:prstGeom prst="rect">
            <a:avLst/>
          </a:prstGeom>
        </p:spPr>
        <p:txBody>
          <a:bodyPr wrap="square">
            <a:spAutoFit/>
          </a:bodyPr>
          <a:lstStyle/>
          <a:p>
            <a:r>
              <a:rPr lang="en-US" altLang="fr-FR" b="1" i="1" dirty="0">
                <a:latin typeface="Calibri" panose="020F0502020204030204" pitchFamily="34" charset="0"/>
                <a:ea typeface="Times New Roman" panose="02020603050405020304" pitchFamily="18" charset="0"/>
                <a:cs typeface="Calibri" panose="020F0502020204030204" pitchFamily="34" charset="0"/>
              </a:rPr>
              <a:t>Key Deliverable 2: Assessment of the W influx, W screening, and W transport in ITER plasmas</a:t>
            </a:r>
            <a:endParaRPr lang="fr-FR" dirty="0"/>
          </a:p>
        </p:txBody>
      </p:sp>
      <p:pic>
        <p:nvPicPr>
          <p:cNvPr id="26" name="Imag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6708" y="824668"/>
            <a:ext cx="977624" cy="472409"/>
          </a:xfrm>
          <a:prstGeom prst="rect">
            <a:avLst/>
          </a:prstGeom>
        </p:spPr>
      </p:pic>
      <p:pic>
        <p:nvPicPr>
          <p:cNvPr id="27" name="Image 26">
            <a:extLst>
              <a:ext uri="{FF2B5EF4-FFF2-40B4-BE49-F238E27FC236}">
                <a16:creationId xmlns:a16="http://schemas.microsoft.com/office/drawing/2014/main" id="{D38C4123-617C-470F-8EAD-E91C6FBE61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0308" y="59700"/>
            <a:ext cx="1899391" cy="643319"/>
          </a:xfrm>
          <a:prstGeom prst="rect">
            <a:avLst/>
          </a:prstGeom>
        </p:spPr>
      </p:pic>
    </p:spTree>
    <p:extLst>
      <p:ext uri="{BB962C8B-B14F-4D97-AF65-F5344CB8AC3E}">
        <p14:creationId xmlns:p14="http://schemas.microsoft.com/office/powerpoint/2010/main" val="4185198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
          <p:cNvSpPr>
            <a:spLocks noGrp="1"/>
          </p:cNvSpPr>
          <p:nvPr>
            <p:ph type="title"/>
          </p:nvPr>
        </p:nvSpPr>
        <p:spPr/>
        <p:txBody>
          <a:bodyPr/>
          <a:lstStyle/>
          <a:p>
            <a:r>
              <a:rPr lang="fr-FR" sz="2800" dirty="0" smtClean="0">
                <a:latin typeface="+mn-lt"/>
              </a:rPr>
              <a:t>SUMMARY and </a:t>
            </a:r>
            <a:r>
              <a:rPr lang="fr-FR" sz="2800" dirty="0" err="1" smtClean="0">
                <a:latin typeface="+mn-lt"/>
              </a:rPr>
              <a:t>Next</a:t>
            </a:r>
            <a:r>
              <a:rPr lang="fr-FR" sz="2800" dirty="0" smtClean="0">
                <a:latin typeface="+mn-lt"/>
              </a:rPr>
              <a:t> </a:t>
            </a:r>
            <a:r>
              <a:rPr lang="fr-FR" sz="2800" dirty="0" err="1" smtClean="0">
                <a:latin typeface="+mn-lt"/>
              </a:rPr>
              <a:t>steps</a:t>
            </a:r>
            <a:endParaRPr lang="fr-FR" dirty="0"/>
          </a:p>
        </p:txBody>
      </p:sp>
      <p:sp>
        <p:nvSpPr>
          <p:cNvPr id="7" name="ZoneTexte 6"/>
          <p:cNvSpPr txBox="1"/>
          <p:nvPr/>
        </p:nvSpPr>
        <p:spPr>
          <a:xfrm>
            <a:off x="66676" y="1902797"/>
            <a:ext cx="11744324" cy="390876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Next steps (end of 2023)</a:t>
            </a:r>
          </a:p>
          <a:p>
            <a:pPr marL="742950" lvl="1" indent="-285750">
              <a:buFont typeface="Arial" panose="020B0604020202020204" pitchFamily="34" charset="0"/>
              <a:buChar char="•"/>
            </a:pPr>
            <a:r>
              <a:rPr lang="en-US" sz="2000" b="1" dirty="0" smtClean="0"/>
              <a:t>Implement </a:t>
            </a:r>
            <a:r>
              <a:rPr lang="en-US" sz="2000" b="1" dirty="0"/>
              <a:t>complex magnetic geometries into SOLEDGE3X (first with ripple </a:t>
            </a:r>
            <a:r>
              <a:rPr lang="en-US" sz="2000" b="1" dirty="0" smtClean="0"/>
              <a:t>effects)</a:t>
            </a:r>
          </a:p>
          <a:p>
            <a:pPr marL="1200150" lvl="2" indent="-285750">
              <a:buFont typeface="Arial" panose="020B0604020202020204" pitchFamily="34" charset="0"/>
              <a:buChar char="•"/>
            </a:pPr>
            <a:r>
              <a:rPr lang="en-US" dirty="0"/>
              <a:t>Operators aligned with 𝑏 ⃗ no-longer lie in the flux surface (parallel diffusion so far treated as a 2D operator in the [𝜑,𝜃] plane)</a:t>
            </a:r>
          </a:p>
          <a:p>
            <a:pPr marL="1200150" lvl="2" indent="-285750">
              <a:buFont typeface="Arial" panose="020B0604020202020204" pitchFamily="34" charset="0"/>
              <a:buChar char="•"/>
            </a:pPr>
            <a:r>
              <a:rPr lang="en-US" dirty="0"/>
              <a:t>New generic operator class now defined in SOLEDGE3X enables general 3D diffusion (parallel diffusion now 3D operator coupling all mesh points)</a:t>
            </a:r>
          </a:p>
          <a:p>
            <a:pPr marL="1200150" lvl="2" indent="-285750">
              <a:buFont typeface="Arial" panose="020B0604020202020204" pitchFamily="34" charset="0"/>
              <a:buChar char="•"/>
            </a:pPr>
            <a:r>
              <a:rPr lang="en-US" dirty="0"/>
              <a:t>Advection was already treated in </a:t>
            </a:r>
            <a:r>
              <a:rPr lang="en-US" dirty="0" smtClean="0"/>
              <a:t>3D</a:t>
            </a:r>
          </a:p>
          <a:p>
            <a:pPr lvl="2"/>
            <a:endParaRPr lang="en-US" dirty="0" smtClean="0"/>
          </a:p>
          <a:p>
            <a:pPr marL="742950" lvl="1" indent="-285750">
              <a:buFont typeface="Arial" panose="020B0604020202020204" pitchFamily="34" charset="0"/>
              <a:buChar char="•"/>
            </a:pPr>
            <a:r>
              <a:rPr lang="en-US" sz="2000" b="1" dirty="0" smtClean="0"/>
              <a:t>SOLEDGE3X </a:t>
            </a:r>
            <a:r>
              <a:rPr lang="en-US" sz="2000" b="1" dirty="0"/>
              <a:t>3D plasma background with fluid impurities </a:t>
            </a:r>
            <a:r>
              <a:rPr lang="en-US" sz="2000" b="1" dirty="0" smtClean="0"/>
              <a:t>and validation on </a:t>
            </a:r>
            <a:r>
              <a:rPr lang="en-US" sz="2000" b="1" dirty="0"/>
              <a:t>WEST experiment in double null </a:t>
            </a:r>
            <a:r>
              <a:rPr lang="en-US" sz="2000" b="1" dirty="0" smtClean="0"/>
              <a:t>configuration</a:t>
            </a:r>
          </a:p>
          <a:p>
            <a:pPr lvl="1"/>
            <a:endParaRPr lang="en-US" dirty="0" smtClean="0"/>
          </a:p>
          <a:p>
            <a:pPr marL="742950" lvl="1" indent="-285750">
              <a:buFont typeface="Arial" panose="020B0604020202020204" pitchFamily="34" charset="0"/>
              <a:buChar char="•"/>
            </a:pPr>
            <a:r>
              <a:rPr lang="en-US" sz="2000" b="1" dirty="0" smtClean="0"/>
              <a:t>ERO2.0 </a:t>
            </a:r>
            <a:r>
              <a:rPr lang="en-US" sz="2000" b="1" dirty="0"/>
              <a:t>runs on SOLEDGE3X WEST plasma backgrounds and comparison with experimental results</a:t>
            </a:r>
            <a:endParaRPr lang="fr-FR" sz="2000" b="1" dirty="0">
              <a:solidFill>
                <a:srgbClr val="000000"/>
              </a:solidFill>
              <a:latin typeface="Times New Roman" panose="02020603050405020304" pitchFamily="18" charset="0"/>
              <a:ea typeface="Times New Roman" panose="02020603050405020304" pitchFamily="18" charset="0"/>
            </a:endParaRPr>
          </a:p>
          <a:p>
            <a:endParaRPr lang="en-US" dirty="0" smtClean="0"/>
          </a:p>
        </p:txBody>
      </p:sp>
      <p:sp>
        <p:nvSpPr>
          <p:cNvPr id="10" name="ZoneTexte 9"/>
          <p:cNvSpPr txBox="1"/>
          <p:nvPr/>
        </p:nvSpPr>
        <p:spPr>
          <a:xfrm flipH="1">
            <a:off x="66676" y="933487"/>
            <a:ext cx="9515475" cy="461665"/>
          </a:xfrm>
          <a:prstGeom prst="rect">
            <a:avLst/>
          </a:prstGeom>
          <a:noFill/>
        </p:spPr>
        <p:txBody>
          <a:bodyPr wrap="square" rtlCol="0">
            <a:spAutoFit/>
          </a:bodyPr>
          <a:lstStyle/>
          <a:p>
            <a:pPr marL="285750" indent="-285750">
              <a:buFont typeface="Arial" panose="020B0604020202020204" pitchFamily="34" charset="0"/>
              <a:buChar char="•"/>
            </a:pPr>
            <a:r>
              <a:rPr lang="fr-FR" sz="2400" dirty="0" smtClean="0"/>
              <a:t>Project </a:t>
            </a:r>
            <a:r>
              <a:rPr lang="fr-FR" sz="2400" dirty="0" err="1" smtClean="0"/>
              <a:t>overall</a:t>
            </a:r>
            <a:r>
              <a:rPr lang="fr-FR" sz="2400" dirty="0" smtClean="0"/>
              <a:t> in line </a:t>
            </a:r>
            <a:r>
              <a:rPr lang="fr-FR" sz="2400" dirty="0" err="1" smtClean="0"/>
              <a:t>with</a:t>
            </a:r>
            <a:r>
              <a:rPr lang="fr-FR" sz="2400" dirty="0" smtClean="0"/>
              <a:t> the objectives set out in the </a:t>
            </a:r>
            <a:r>
              <a:rPr lang="fr-FR" sz="2400" dirty="0" err="1" smtClean="0"/>
              <a:t>intial</a:t>
            </a:r>
            <a:r>
              <a:rPr lang="fr-FR" sz="2400" dirty="0" smtClean="0"/>
              <a:t> </a:t>
            </a:r>
            <a:r>
              <a:rPr lang="fr-FR" sz="2400" dirty="0" err="1" smtClean="0"/>
              <a:t>proposal</a:t>
            </a:r>
            <a:r>
              <a:rPr lang="fr-FR" sz="2400" dirty="0" smtClean="0"/>
              <a:t>  </a:t>
            </a:r>
            <a:endParaRPr lang="fr-FR" sz="2400" dirty="0"/>
          </a:p>
        </p:txBody>
      </p:sp>
    </p:spTree>
    <p:extLst>
      <p:ext uri="{BB962C8B-B14F-4D97-AF65-F5344CB8AC3E}">
        <p14:creationId xmlns:p14="http://schemas.microsoft.com/office/powerpoint/2010/main" val="1155474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2800" b="1" dirty="0" err="1" smtClean="0">
                <a:latin typeface="Calibri" panose="020F0502020204030204" pitchFamily="34" charset="0"/>
                <a:cs typeface="Calibri" panose="020F0502020204030204" pitchFamily="34" charset="0"/>
              </a:rPr>
              <a:t>Next</a:t>
            </a:r>
            <a:r>
              <a:rPr lang="fr-FR" sz="2800" b="1" dirty="0" smtClean="0">
                <a:latin typeface="Calibri" panose="020F0502020204030204" pitchFamily="34" charset="0"/>
                <a:cs typeface="Calibri" panose="020F0502020204030204" pitchFamily="34" charset="0"/>
              </a:rPr>
              <a:t> </a:t>
            </a:r>
            <a:r>
              <a:rPr lang="fr-FR" sz="2800" b="1" dirty="0" err="1" smtClean="0">
                <a:latin typeface="Calibri" panose="020F0502020204030204" pitchFamily="34" charset="0"/>
                <a:cs typeface="Calibri" panose="020F0502020204030204" pitchFamily="34" charset="0"/>
              </a:rPr>
              <a:t>steps</a:t>
            </a:r>
            <a:r>
              <a:rPr lang="fr-FR" sz="2800" b="1" dirty="0" smtClean="0">
                <a:latin typeface="Calibri" panose="020F0502020204030204" pitchFamily="34" charset="0"/>
                <a:cs typeface="Calibri" panose="020F0502020204030204" pitchFamily="34" charset="0"/>
              </a:rPr>
              <a:t> on </a:t>
            </a:r>
            <a:r>
              <a:rPr lang="fr-FR" sz="2800" b="1" dirty="0" err="1" smtClean="0">
                <a:latin typeface="Calibri" panose="020F0502020204030204" pitchFamily="34" charset="0"/>
                <a:cs typeface="Calibri" panose="020F0502020204030204" pitchFamily="34" charset="0"/>
              </a:rPr>
              <a:t>Kinetic</a:t>
            </a:r>
            <a:r>
              <a:rPr lang="fr-FR" sz="2800" b="1" dirty="0" smtClean="0">
                <a:latin typeface="Calibri" panose="020F0502020204030204" pitchFamily="34" charset="0"/>
                <a:cs typeface="Calibri" panose="020F0502020204030204" pitchFamily="34" charset="0"/>
              </a:rPr>
              <a:t> </a:t>
            </a:r>
            <a:r>
              <a:rPr lang="fr-FR" sz="2800" b="1" dirty="0" err="1" smtClean="0">
                <a:latin typeface="Calibri" panose="020F0502020204030204" pitchFamily="34" charset="0"/>
                <a:cs typeface="Calibri" panose="020F0502020204030204" pitchFamily="34" charset="0"/>
              </a:rPr>
              <a:t>impurity</a:t>
            </a:r>
            <a:r>
              <a:rPr lang="fr-FR" sz="2800" b="1" dirty="0" smtClean="0">
                <a:latin typeface="Calibri" panose="020F0502020204030204" pitchFamily="34" charset="0"/>
                <a:cs typeface="Calibri" panose="020F0502020204030204" pitchFamily="34" charset="0"/>
              </a:rPr>
              <a:t> </a:t>
            </a:r>
            <a:r>
              <a:rPr lang="fr-FR" sz="2800" b="1" dirty="0" err="1" smtClean="0">
                <a:latin typeface="Calibri" panose="020F0502020204030204" pitchFamily="34" charset="0"/>
                <a:cs typeface="Calibri" panose="020F0502020204030204" pitchFamily="34" charset="0"/>
              </a:rPr>
              <a:t>modeling</a:t>
            </a:r>
            <a:endParaRPr lang="fr-FR" sz="2800" b="1" dirty="0">
              <a:latin typeface="Calibri" panose="020F0502020204030204" pitchFamily="34" charset="0"/>
              <a:cs typeface="Calibri" panose="020F0502020204030204" pitchFamily="34" charset="0"/>
            </a:endParaRPr>
          </a:p>
        </p:txBody>
      </p:sp>
      <p:sp>
        <p:nvSpPr>
          <p:cNvPr id="7" name="Rectangle 6"/>
          <p:cNvSpPr/>
          <p:nvPr/>
        </p:nvSpPr>
        <p:spPr>
          <a:xfrm>
            <a:off x="152399" y="896035"/>
            <a:ext cx="11029951" cy="3477875"/>
          </a:xfrm>
          <a:prstGeom prst="rect">
            <a:avLst/>
          </a:prstGeom>
        </p:spPr>
        <p:txBody>
          <a:bodyPr wrap="square">
            <a:spAutoFit/>
          </a:bodyPr>
          <a:lstStyle/>
          <a:p>
            <a:pPr marL="285750" indent="-285750">
              <a:buFont typeface="Arial" panose="020B0604020202020204" pitchFamily="34" charset="0"/>
              <a:buChar char="•"/>
            </a:pPr>
            <a:r>
              <a:rPr lang="en-US" sz="2000" b="1" dirty="0" smtClean="0">
                <a:ea typeface="Times New Roman" panose="02020603050405020304" pitchFamily="18" charset="0"/>
              </a:rPr>
              <a:t>2023 milestone for Code development: </a:t>
            </a:r>
          </a:p>
          <a:p>
            <a:pPr marL="742950" lvl="1" indent="-285750">
              <a:buFont typeface="Arial" panose="020B0604020202020204" pitchFamily="34" charset="0"/>
              <a:buChar char="•"/>
            </a:pPr>
            <a:r>
              <a:rPr lang="en-US" sz="2000" b="1" dirty="0" smtClean="0">
                <a:ea typeface="Times New Roman" panose="02020603050405020304" pitchFamily="18" charset="0"/>
              </a:rPr>
              <a:t>EIRENE-KIT module</a:t>
            </a:r>
            <a:r>
              <a:rPr lang="en-US" sz="2000" dirty="0" smtClean="0">
                <a:ea typeface="Times New Roman" panose="02020603050405020304" pitchFamily="18" charset="0"/>
              </a:rPr>
              <a:t>:  Assessment </a:t>
            </a:r>
            <a:r>
              <a:rPr lang="en-US" sz="2000" dirty="0">
                <a:ea typeface="Times New Roman" panose="02020603050405020304" pitchFamily="18" charset="0"/>
              </a:rPr>
              <a:t>on the applicability of EIRENE-KIT with EMC3 for recycling and sticky impurities </a:t>
            </a:r>
            <a:endParaRPr lang="en-US" sz="2000" dirty="0" smtClean="0">
              <a:ea typeface="Times New Roman" panose="02020603050405020304" pitchFamily="18" charset="0"/>
            </a:endParaRPr>
          </a:p>
          <a:p>
            <a:pPr marL="673100" lvl="1" indent="-21590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US" altLang="fr-FR" sz="2000" b="1" dirty="0" smtClean="0"/>
              <a:t>ERO2.0</a:t>
            </a:r>
          </a:p>
          <a:p>
            <a:pPr marL="1130300" lvl="2" indent="-21590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US" altLang="fr-FR" sz="2000" dirty="0" smtClean="0"/>
              <a:t>Erosion </a:t>
            </a:r>
            <a:r>
              <a:rPr lang="en-US" altLang="fr-FR" sz="2000" dirty="0"/>
              <a:t>in multi-component plasma (e.g. D</a:t>
            </a:r>
            <a:r>
              <a:rPr lang="en-US" altLang="fr-FR" sz="2000" baseline="33000" dirty="0"/>
              <a:t>0</a:t>
            </a:r>
            <a:r>
              <a:rPr lang="en-US" altLang="fr-FR" sz="2000" dirty="0"/>
              <a:t>, D</a:t>
            </a:r>
            <a:r>
              <a:rPr lang="en-US" altLang="fr-FR" sz="2000" baseline="33000" dirty="0"/>
              <a:t>+</a:t>
            </a:r>
            <a:r>
              <a:rPr lang="en-US" altLang="fr-FR" sz="2000" dirty="0"/>
              <a:t>, T</a:t>
            </a:r>
            <a:r>
              <a:rPr lang="en-US" altLang="fr-FR" sz="2000" baseline="33000" dirty="0"/>
              <a:t>0</a:t>
            </a:r>
            <a:r>
              <a:rPr lang="en-US" altLang="fr-FR" sz="2000" dirty="0"/>
              <a:t>, T</a:t>
            </a:r>
            <a:r>
              <a:rPr lang="en-US" altLang="fr-FR" sz="2000" baseline="33000" dirty="0"/>
              <a:t>+</a:t>
            </a:r>
            <a:r>
              <a:rPr lang="en-US" altLang="fr-FR" sz="2000" dirty="0"/>
              <a:t>, He</a:t>
            </a:r>
            <a:r>
              <a:rPr lang="en-US" altLang="fr-FR" sz="2000" baseline="33000" dirty="0"/>
              <a:t>0</a:t>
            </a:r>
            <a:r>
              <a:rPr lang="en-US" altLang="fr-FR" sz="2000" dirty="0"/>
              <a:t>, He</a:t>
            </a:r>
            <a:r>
              <a:rPr lang="en-US" altLang="fr-FR" sz="2000" baseline="33000" dirty="0"/>
              <a:t>+</a:t>
            </a:r>
            <a:r>
              <a:rPr lang="en-US" altLang="fr-FR" sz="2000" dirty="0"/>
              <a:t>, He</a:t>
            </a:r>
            <a:r>
              <a:rPr lang="en-US" altLang="fr-FR" sz="2000" baseline="33000" dirty="0"/>
              <a:t>2+</a:t>
            </a:r>
            <a:r>
              <a:rPr lang="en-US" altLang="fr-FR" sz="2000" dirty="0"/>
              <a:t>, + seeding </a:t>
            </a:r>
            <a:r>
              <a:rPr lang="en-US" altLang="fr-FR" sz="2000" dirty="0" smtClean="0"/>
              <a:t>species)</a:t>
            </a:r>
          </a:p>
          <a:p>
            <a:pPr marL="1130300" lvl="2" indent="-21590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US" altLang="fr-FR" sz="2000" dirty="0" smtClean="0"/>
              <a:t>Assist </a:t>
            </a:r>
            <a:r>
              <a:rPr lang="en-US" altLang="fr-FR" sz="2000" dirty="0"/>
              <a:t>merging of developments from CEA + Aalto: improved W sputtering; CX energy </a:t>
            </a:r>
            <a:r>
              <a:rPr lang="en-US" altLang="fr-FR" sz="2000" dirty="0" smtClean="0"/>
              <a:t>distributions</a:t>
            </a:r>
          </a:p>
          <a:p>
            <a:pPr lvl="1">
              <a:buSzPct val="450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endParaRPr lang="en-US" altLang="fr-FR" sz="2000" dirty="0" smtClean="0"/>
          </a:p>
          <a:p>
            <a:pPr marL="800100" lvl="1" indent="-342900">
              <a:buSzPct val="45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US" altLang="fr-FR" sz="2000" b="1" dirty="0" smtClean="0"/>
              <a:t>Benchmark between ERO2.0 with </a:t>
            </a:r>
            <a:r>
              <a:rPr lang="en-US" altLang="fr-FR" sz="2000" b="1" dirty="0"/>
              <a:t>EIRENE-KIT:</a:t>
            </a:r>
          </a:p>
          <a:p>
            <a:pPr marL="889000" lvl="2" indent="-215900">
              <a:buSzPct val="45000"/>
              <a:buFont typeface="Wingdings 2" panose="050201020105070707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US" altLang="fr-FR" sz="2000" dirty="0"/>
              <a:t>Consistent usage of Fokker-Planck collision term</a:t>
            </a:r>
          </a:p>
          <a:p>
            <a:pPr marL="889000" lvl="2" indent="-215900">
              <a:buSzPct val="45000"/>
              <a:buFont typeface="Wingdings 2" panose="050201020105070707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US" altLang="fr-FR" sz="2000" dirty="0"/>
              <a:t>Cross-check individual trajectories + ensembles in selected cases (e.g. ITER)</a:t>
            </a:r>
            <a:endParaRPr lang="fr-FR" sz="2000" dirty="0"/>
          </a:p>
        </p:txBody>
      </p:sp>
      <p:sp>
        <p:nvSpPr>
          <p:cNvPr id="9" name="ZoneTexte 8"/>
          <p:cNvSpPr txBox="1"/>
          <p:nvPr/>
        </p:nvSpPr>
        <p:spPr>
          <a:xfrm>
            <a:off x="495299" y="4953000"/>
            <a:ext cx="11001125" cy="1600438"/>
          </a:xfrm>
          <a:prstGeom prst="rect">
            <a:avLst/>
          </a:prstGeom>
          <a:noFill/>
        </p:spPr>
        <p:txBody>
          <a:bodyPr wrap="square" rtlCol="0">
            <a:spAutoFit/>
          </a:bodyPr>
          <a:lstStyle/>
          <a:p>
            <a:pPr marL="215900" indent="-21590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US" altLang="fr-FR" sz="2000" b="1" dirty="0"/>
              <a:t>W7-X simulations:</a:t>
            </a:r>
          </a:p>
          <a:p>
            <a:pPr marL="431800" lvl="1" indent="-215900">
              <a:buSzPct val="45000"/>
              <a:buFont typeface="Wingdings 2" panose="050201020105070707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US" altLang="fr-FR" sz="2000" dirty="0"/>
              <a:t>Develop EMC3-EIRENE + ERO2.0 integrated 3D workflow</a:t>
            </a:r>
          </a:p>
          <a:p>
            <a:pPr marL="431800" lvl="1" indent="-215900">
              <a:buSzPct val="45000"/>
              <a:buFont typeface="Wingdings 2" panose="050201020105070707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US" altLang="fr-FR" sz="2000" dirty="0"/>
              <a:t>Validate the workflow using W7-X experiments (intrinsic </a:t>
            </a:r>
            <a:r>
              <a:rPr lang="en-US" altLang="fr-FR" sz="2000" baseline="33000" dirty="0"/>
              <a:t>12</a:t>
            </a:r>
            <a:r>
              <a:rPr lang="en-US" altLang="fr-FR" sz="2000" dirty="0"/>
              <a:t>C erosion: spectroscopy, markers tiles; </a:t>
            </a:r>
            <a:r>
              <a:rPr lang="en-US" altLang="fr-FR" sz="2000" baseline="33000" dirty="0"/>
              <a:t>13</a:t>
            </a:r>
            <a:r>
              <a:rPr lang="en-US" altLang="fr-FR" sz="2000" dirty="0"/>
              <a:t>C tracer experiment: post-mortem analysis)</a:t>
            </a:r>
          </a:p>
          <a:p>
            <a:endParaRPr lang="fr-FR" dirty="0"/>
          </a:p>
        </p:txBody>
      </p:sp>
      <p:sp>
        <p:nvSpPr>
          <p:cNvPr id="10" name="ZoneTexte 9"/>
          <p:cNvSpPr txBox="1"/>
          <p:nvPr/>
        </p:nvSpPr>
        <p:spPr>
          <a:xfrm>
            <a:off x="225225" y="4583668"/>
            <a:ext cx="4762842" cy="369332"/>
          </a:xfrm>
          <a:prstGeom prst="rect">
            <a:avLst/>
          </a:prstGeom>
          <a:noFill/>
        </p:spPr>
        <p:txBody>
          <a:bodyPr wrap="none" rtlCol="0">
            <a:spAutoFit/>
          </a:bodyPr>
          <a:lstStyle/>
          <a:p>
            <a:pPr marL="285750" indent="-285750">
              <a:buFont typeface="Arial" panose="020B0604020202020204" pitchFamily="34" charset="0"/>
              <a:buChar char="•"/>
            </a:pPr>
            <a:r>
              <a:rPr lang="fr-FR" b="1" dirty="0" err="1" smtClean="0"/>
              <a:t>Comparison</a:t>
            </a:r>
            <a:r>
              <a:rPr lang="fr-FR" b="1" dirty="0" smtClean="0"/>
              <a:t> </a:t>
            </a:r>
            <a:r>
              <a:rPr lang="fr-FR" b="1" dirty="0" err="1" smtClean="0"/>
              <a:t>with</a:t>
            </a:r>
            <a:r>
              <a:rPr lang="fr-FR" b="1" dirty="0" smtClean="0"/>
              <a:t> </a:t>
            </a:r>
            <a:r>
              <a:rPr lang="fr-FR" b="1" dirty="0" err="1" smtClean="0"/>
              <a:t>experiments</a:t>
            </a:r>
            <a:r>
              <a:rPr lang="fr-FR" b="1" dirty="0" smtClean="0"/>
              <a:t> and validation</a:t>
            </a:r>
            <a:endParaRPr lang="fr-FR" b="1" dirty="0"/>
          </a:p>
        </p:txBody>
      </p:sp>
    </p:spTree>
    <p:extLst>
      <p:ext uri="{BB962C8B-B14F-4D97-AF65-F5344CB8AC3E}">
        <p14:creationId xmlns:p14="http://schemas.microsoft.com/office/powerpoint/2010/main" val="3047193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2800" b="1" dirty="0" err="1" smtClean="0">
                <a:latin typeface="Calibri" panose="020F0502020204030204" pitchFamily="34" charset="0"/>
                <a:cs typeface="Calibri" panose="020F0502020204030204" pitchFamily="34" charset="0"/>
              </a:rPr>
              <a:t>Milestones</a:t>
            </a:r>
            <a:r>
              <a:rPr lang="fr-FR" sz="2800" b="1" dirty="0" smtClean="0">
                <a:latin typeface="Calibri" panose="020F0502020204030204" pitchFamily="34" charset="0"/>
                <a:cs typeface="Calibri" panose="020F0502020204030204" pitchFamily="34" charset="0"/>
              </a:rPr>
              <a:t> on </a:t>
            </a:r>
            <a:r>
              <a:rPr lang="fr-FR" sz="2800" b="1" dirty="0" err="1" smtClean="0">
                <a:latin typeface="Calibri" panose="020F0502020204030204" pitchFamily="34" charset="0"/>
                <a:cs typeface="Calibri" panose="020F0502020204030204" pitchFamily="34" charset="0"/>
              </a:rPr>
              <a:t>iter</a:t>
            </a:r>
            <a:r>
              <a:rPr lang="fr-FR" sz="2800" b="1" dirty="0" smtClean="0">
                <a:latin typeface="Calibri" panose="020F0502020204030204" pitchFamily="34" charset="0"/>
                <a:cs typeface="Calibri" panose="020F0502020204030204" pitchFamily="34" charset="0"/>
              </a:rPr>
              <a:t> simulations</a:t>
            </a:r>
            <a:endParaRPr lang="fr-FR" sz="2800" b="1" dirty="0">
              <a:latin typeface="Calibri" panose="020F0502020204030204" pitchFamily="34" charset="0"/>
              <a:cs typeface="Calibri" panose="020F0502020204030204"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599126808"/>
              </p:ext>
            </p:extLst>
          </p:nvPr>
        </p:nvGraphicFramePr>
        <p:xfrm>
          <a:off x="225384" y="1343024"/>
          <a:ext cx="3917991" cy="4352925"/>
        </p:xfrm>
        <a:graphic>
          <a:graphicData uri="http://schemas.openxmlformats.org/drawingml/2006/table">
            <a:tbl>
              <a:tblPr firstRow="1" firstCol="1" bandRow="1">
                <a:tableStyleId>{5C22544A-7EE6-4342-B048-85BDC9FD1C3A}</a:tableStyleId>
              </a:tblPr>
              <a:tblGrid>
                <a:gridCol w="3917991">
                  <a:extLst>
                    <a:ext uri="{9D8B030D-6E8A-4147-A177-3AD203B41FA5}">
                      <a16:colId xmlns:a16="http://schemas.microsoft.com/office/drawing/2014/main" val="889074303"/>
                    </a:ext>
                  </a:extLst>
                </a:gridCol>
              </a:tblGrid>
              <a:tr h="1290764">
                <a:tc>
                  <a:txBody>
                    <a:bodyPr/>
                    <a:lstStyle/>
                    <a:p>
                      <a:pPr>
                        <a:spcAft>
                          <a:spcPts val="0"/>
                        </a:spcAft>
                      </a:pPr>
                      <a:r>
                        <a:rPr lang="en-US" sz="1800" dirty="0">
                          <a:effectLst/>
                        </a:rPr>
                        <a:t>Characterization of W transport on 2D ITER plasma backgrounds obtained in M2.2 using ERO2.0 (post processing</a:t>
                      </a:r>
                      <a:r>
                        <a:rPr lang="en-US" sz="1800" dirty="0" smtClean="0">
                          <a:effectLst/>
                        </a:rPr>
                        <a:t>)</a:t>
                      </a:r>
                      <a:endParaRPr lang="fr-FR"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35286148"/>
                  </a:ext>
                </a:extLst>
              </a:tr>
              <a:tr h="1721019">
                <a:tc>
                  <a:txBody>
                    <a:bodyPr/>
                    <a:lstStyle/>
                    <a:p>
                      <a:pPr>
                        <a:spcAft>
                          <a:spcPts val="0"/>
                        </a:spcAft>
                      </a:pPr>
                      <a:r>
                        <a:rPr lang="en-US" sz="1800" dirty="0">
                          <a:effectLst/>
                        </a:rPr>
                        <a:t>Analysis of EMC3-EIRENE ITER plasma background with 3D perturbation in semi-detached conditions (full 3D solution)</a:t>
                      </a:r>
                      <a:endParaRPr lang="fr-FR"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4740759"/>
                  </a:ext>
                </a:extLst>
              </a:tr>
              <a:tr h="1341142">
                <a:tc>
                  <a:txBody>
                    <a:bodyPr/>
                    <a:lstStyle/>
                    <a:p>
                      <a:pPr>
                        <a:spcAft>
                          <a:spcPts val="0"/>
                        </a:spcAft>
                      </a:pPr>
                      <a:r>
                        <a:rPr lang="en-US" sz="1800" dirty="0">
                          <a:effectLst/>
                        </a:rPr>
                        <a:t>characterization of W transport  using ERO2.0 runs on 3D ITER plasma backgrounds obtained in M2.4</a:t>
                      </a:r>
                      <a:endParaRPr lang="fr-FR"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70068926"/>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926318361"/>
              </p:ext>
            </p:extLst>
          </p:nvPr>
        </p:nvGraphicFramePr>
        <p:xfrm>
          <a:off x="4257675" y="1343023"/>
          <a:ext cx="1181100" cy="4352926"/>
        </p:xfrm>
        <a:graphic>
          <a:graphicData uri="http://schemas.openxmlformats.org/drawingml/2006/table">
            <a:tbl>
              <a:tblPr firstRow="1" firstCol="1" bandRow="1">
                <a:tableStyleId>{5C22544A-7EE6-4342-B048-85BDC9FD1C3A}</a:tableStyleId>
              </a:tblPr>
              <a:tblGrid>
                <a:gridCol w="1181100">
                  <a:extLst>
                    <a:ext uri="{9D8B030D-6E8A-4147-A177-3AD203B41FA5}">
                      <a16:colId xmlns:a16="http://schemas.microsoft.com/office/drawing/2014/main" val="2242411333"/>
                    </a:ext>
                  </a:extLst>
                </a:gridCol>
              </a:tblGrid>
              <a:tr h="1299344">
                <a:tc>
                  <a:txBody>
                    <a:bodyPr/>
                    <a:lstStyle/>
                    <a:p>
                      <a:pPr>
                        <a:spcAft>
                          <a:spcPts val="0"/>
                        </a:spcAft>
                      </a:pPr>
                      <a:r>
                        <a:rPr lang="en-US" sz="2000" dirty="0" smtClean="0">
                          <a:effectLst/>
                        </a:rPr>
                        <a:t>10/2023</a:t>
                      </a:r>
                      <a:endParaRPr lang="fr-FR"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80570259"/>
                  </a:ext>
                </a:extLst>
              </a:tr>
              <a:tr h="1788603">
                <a:tc>
                  <a:txBody>
                    <a:bodyPr/>
                    <a:lstStyle/>
                    <a:p>
                      <a:pPr>
                        <a:spcAft>
                          <a:spcPts val="0"/>
                        </a:spcAft>
                      </a:pPr>
                      <a:r>
                        <a:rPr lang="en-US" sz="2000" dirty="0" smtClean="0">
                          <a:effectLst/>
                        </a:rPr>
                        <a:t>12/2023</a:t>
                      </a:r>
                      <a:endParaRPr lang="fr-FR"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80018154"/>
                  </a:ext>
                </a:extLst>
              </a:tr>
              <a:tr h="1264979">
                <a:tc>
                  <a:txBody>
                    <a:bodyPr/>
                    <a:lstStyle/>
                    <a:p>
                      <a:pPr>
                        <a:spcAft>
                          <a:spcPts val="0"/>
                        </a:spcAft>
                      </a:pPr>
                      <a:r>
                        <a:rPr lang="en-US" sz="2000" dirty="0" smtClean="0">
                          <a:effectLst/>
                        </a:rPr>
                        <a:t>08/2023</a:t>
                      </a:r>
                      <a:endParaRPr lang="fr-FR"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34527641"/>
                  </a:ext>
                </a:extLst>
              </a:tr>
            </a:tbl>
          </a:graphicData>
        </a:graphic>
      </p:graphicFrame>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9147" y="3943350"/>
            <a:ext cx="5295010" cy="19786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Image 8"/>
          <p:cNvPicPr>
            <a:picLocks noChangeAspect="1"/>
          </p:cNvPicPr>
          <p:nvPr/>
        </p:nvPicPr>
        <p:blipFill>
          <a:blip r:embed="rId3"/>
          <a:stretch>
            <a:fillRect/>
          </a:stretch>
        </p:blipFill>
        <p:spPr>
          <a:xfrm>
            <a:off x="6566422" y="990599"/>
            <a:ext cx="1987028" cy="2744176"/>
          </a:xfrm>
          <a:prstGeom prst="rect">
            <a:avLst/>
          </a:prstGeom>
        </p:spPr>
      </p:pic>
    </p:spTree>
    <p:extLst>
      <p:ext uri="{BB962C8B-B14F-4D97-AF65-F5344CB8AC3E}">
        <p14:creationId xmlns:p14="http://schemas.microsoft.com/office/powerpoint/2010/main" val="3449638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p:txBody>
          <a:bodyPr/>
          <a:lstStyle/>
          <a:p>
            <a:endParaRPr lang="fr-FR"/>
          </a:p>
        </p:txBody>
      </p:sp>
      <p:sp>
        <p:nvSpPr>
          <p:cNvPr id="3" name="Espace réservé du texte 2"/>
          <p:cNvSpPr>
            <a:spLocks noGrp="1"/>
          </p:cNvSpPr>
          <p:nvPr>
            <p:ph type="body" sz="quarter" idx="15"/>
          </p:nvPr>
        </p:nvSpPr>
        <p:spPr/>
        <p:txBody>
          <a:bodyPr/>
          <a:lstStyle/>
          <a:p>
            <a:endParaRPr lang="fr-FR"/>
          </a:p>
        </p:txBody>
      </p:sp>
      <p:sp>
        <p:nvSpPr>
          <p:cNvPr id="4" name="Espace réservé pour une image  3"/>
          <p:cNvSpPr>
            <a:spLocks noGrp="1"/>
          </p:cNvSpPr>
          <p:nvPr>
            <p:ph type="pic" sz="quarter" idx="16"/>
          </p:nvPr>
        </p:nvSpPr>
        <p:spPr/>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3977005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SUMMARY and </a:t>
            </a:r>
            <a:r>
              <a:rPr lang="fr-FR" dirty="0" err="1" smtClean="0"/>
              <a:t>Next</a:t>
            </a:r>
            <a:r>
              <a:rPr lang="fr-FR" dirty="0" smtClean="0"/>
              <a:t> </a:t>
            </a:r>
            <a:r>
              <a:rPr lang="fr-FR" dirty="0" err="1" smtClean="0"/>
              <a:t>steps</a:t>
            </a:r>
            <a:r>
              <a:rPr lang="fr-FR" dirty="0" smtClean="0"/>
              <a:t>: SOLEDGE3X code </a:t>
            </a:r>
            <a:r>
              <a:rPr lang="fr-FR" dirty="0" err="1" smtClean="0"/>
              <a:t>development</a:t>
            </a:r>
            <a:r>
              <a:rPr lang="fr-FR" dirty="0" smtClean="0"/>
              <a:t> </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2290633427"/>
              </p:ext>
            </p:extLst>
          </p:nvPr>
        </p:nvGraphicFramePr>
        <p:xfrm>
          <a:off x="295549" y="973091"/>
          <a:ext cx="3825932" cy="5325519"/>
        </p:xfrm>
        <a:graphic>
          <a:graphicData uri="http://schemas.openxmlformats.org/drawingml/2006/table">
            <a:tbl>
              <a:tblPr firstRow="1" firstCol="1" bandRow="1">
                <a:tableStyleId>{5C22544A-7EE6-4342-B048-85BDC9FD1C3A}</a:tableStyleId>
              </a:tblPr>
              <a:tblGrid>
                <a:gridCol w="480136">
                  <a:extLst>
                    <a:ext uri="{9D8B030D-6E8A-4147-A177-3AD203B41FA5}">
                      <a16:colId xmlns:a16="http://schemas.microsoft.com/office/drawing/2014/main" val="2006537291"/>
                    </a:ext>
                  </a:extLst>
                </a:gridCol>
                <a:gridCol w="2101933">
                  <a:extLst>
                    <a:ext uri="{9D8B030D-6E8A-4147-A177-3AD203B41FA5}">
                      <a16:colId xmlns:a16="http://schemas.microsoft.com/office/drawing/2014/main" val="2560267371"/>
                    </a:ext>
                  </a:extLst>
                </a:gridCol>
                <a:gridCol w="1243863">
                  <a:extLst>
                    <a:ext uri="{9D8B030D-6E8A-4147-A177-3AD203B41FA5}">
                      <a16:colId xmlns:a16="http://schemas.microsoft.com/office/drawing/2014/main" val="3471445811"/>
                    </a:ext>
                  </a:extLst>
                </a:gridCol>
              </a:tblGrid>
              <a:tr h="255900">
                <a:tc>
                  <a:txBody>
                    <a:bodyPr/>
                    <a:lstStyle/>
                    <a:p>
                      <a:pPr>
                        <a:spcAft>
                          <a:spcPts val="0"/>
                        </a:spcAft>
                      </a:pPr>
                      <a:r>
                        <a:rPr lang="en-US" sz="1100">
                          <a:effectLst/>
                        </a:rPr>
                        <a:t>ID</a:t>
                      </a:r>
                      <a:endParaRPr lang="fr-FR"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Milestone-description</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Target date</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4309149"/>
                  </a:ext>
                </a:extLst>
              </a:tr>
              <a:tr h="1290061">
                <a:tc>
                  <a:txBody>
                    <a:bodyPr/>
                    <a:lstStyle/>
                    <a:p>
                      <a:pPr>
                        <a:spcAft>
                          <a:spcPts val="0"/>
                        </a:spcAft>
                      </a:pPr>
                      <a:r>
                        <a:rPr lang="en-US" sz="1100" dirty="0">
                          <a:effectLst/>
                        </a:rPr>
                        <a:t>M1.1</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1" dirty="0">
                          <a:effectLst/>
                        </a:rPr>
                        <a:t>Implementation of a 3D </a:t>
                      </a:r>
                      <a:r>
                        <a:rPr lang="en-US" sz="1600" b="0" dirty="0">
                          <a:effectLst/>
                        </a:rPr>
                        <a:t>wall (i.e. with objects </a:t>
                      </a:r>
                      <a:r>
                        <a:rPr lang="en-US" sz="1600" b="0" dirty="0" err="1">
                          <a:effectLst/>
                        </a:rPr>
                        <a:t>toroidally</a:t>
                      </a:r>
                      <a:r>
                        <a:rPr lang="en-US" sz="1600" b="0" dirty="0">
                          <a:effectLst/>
                        </a:rPr>
                        <a:t> localized)</a:t>
                      </a:r>
                      <a:r>
                        <a:rPr lang="en-US" sz="1600" b="1" dirty="0">
                          <a:effectLst/>
                        </a:rPr>
                        <a:t> in SOLEDGE3X-EIRENE</a:t>
                      </a:r>
                      <a:endParaRPr lang="fr-FR"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smtClean="0">
                          <a:effectLst/>
                        </a:rPr>
                        <a:t>12/2021</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33001282"/>
                  </a:ext>
                </a:extLst>
              </a:tr>
              <a:tr h="1889779">
                <a:tc>
                  <a:txBody>
                    <a:bodyPr/>
                    <a:lstStyle/>
                    <a:p>
                      <a:pPr>
                        <a:spcAft>
                          <a:spcPts val="0"/>
                        </a:spcAft>
                      </a:pPr>
                      <a:r>
                        <a:rPr lang="en-US" sz="1100" dirty="0">
                          <a:effectLst/>
                        </a:rPr>
                        <a:t>M1.3</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0" dirty="0">
                          <a:solidFill>
                            <a:schemeClr val="tx1"/>
                          </a:solidFill>
                          <a:effectLst/>
                        </a:rPr>
                        <a:t>Develop interface for importing </a:t>
                      </a:r>
                      <a:r>
                        <a:rPr lang="en-US" sz="1600" b="1" dirty="0">
                          <a:solidFill>
                            <a:schemeClr val="tx1"/>
                          </a:solidFill>
                          <a:effectLst/>
                        </a:rPr>
                        <a:t>SOLEDGE3X </a:t>
                      </a:r>
                      <a:r>
                        <a:rPr lang="en-US" sz="1600" b="0" dirty="0">
                          <a:solidFill>
                            <a:schemeClr val="tx1"/>
                          </a:solidFill>
                          <a:effectLst/>
                        </a:rPr>
                        <a:t>plasma backgrounds into </a:t>
                      </a:r>
                      <a:r>
                        <a:rPr lang="en-US" sz="1600" b="1" dirty="0">
                          <a:solidFill>
                            <a:schemeClr val="tx1"/>
                          </a:solidFill>
                          <a:effectLst/>
                        </a:rPr>
                        <a:t>ERO2.0</a:t>
                      </a:r>
                      <a:endParaRPr lang="fr-F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06/2022</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7575487"/>
                  </a:ext>
                </a:extLst>
              </a:tr>
              <a:tr h="1889779">
                <a:tc>
                  <a:txBody>
                    <a:bodyPr/>
                    <a:lstStyle/>
                    <a:p>
                      <a:pPr>
                        <a:spcAft>
                          <a:spcPts val="0"/>
                        </a:spcAft>
                      </a:pPr>
                      <a:r>
                        <a:rPr lang="fr-FR" sz="1200" dirty="0" smtClean="0">
                          <a:solidFill>
                            <a:schemeClr val="bg1"/>
                          </a:solidFill>
                          <a:effectLst/>
                          <a:latin typeface="Times New Roman" panose="02020603050405020304" pitchFamily="18" charset="0"/>
                          <a:ea typeface="Times New Roman" panose="02020603050405020304" pitchFamily="18" charset="0"/>
                        </a:rPr>
                        <a:t>M1.5</a:t>
                      </a:r>
                      <a:endParaRPr lang="fr-FR"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smtClean="0">
                          <a:effectLst/>
                        </a:rPr>
                        <a:t>Implement complex magnetic geometries into SOLEDGE3X (first with ripple effects)</a:t>
                      </a:r>
                      <a:endParaRPr lang="fr-FR" sz="1600" dirty="0" smtClean="0">
                        <a:solidFill>
                          <a:srgbClr val="000000"/>
                        </a:solidFill>
                        <a:effectLst/>
                        <a:latin typeface="Times New Roman" panose="02020603050405020304" pitchFamily="18" charset="0"/>
                        <a:ea typeface="Times New Roman" panose="02020603050405020304" pitchFamily="18" charset="0"/>
                      </a:endParaRPr>
                    </a:p>
                    <a:p>
                      <a:pPr>
                        <a:spcAft>
                          <a:spcPts val="0"/>
                        </a:spcAft>
                      </a:pPr>
                      <a:endParaRPr lang="fr-F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600" dirty="0" smtClean="0">
                          <a:solidFill>
                            <a:srgbClr val="000000"/>
                          </a:solidFill>
                          <a:effectLst/>
                          <a:latin typeface="Times New Roman" panose="02020603050405020304" pitchFamily="18" charset="0"/>
                          <a:ea typeface="Times New Roman" panose="02020603050405020304" pitchFamily="18" charset="0"/>
                        </a:rPr>
                        <a:t>03/2023</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88931226"/>
                  </a:ext>
                </a:extLst>
              </a:tr>
            </a:tbl>
          </a:graphicData>
        </a:graphic>
      </p:graphicFrame>
      <mc:AlternateContent xmlns:mc="http://schemas.openxmlformats.org/markup-compatibility/2006">
        <mc:Choice xmlns:a14="http://schemas.microsoft.com/office/drawing/2010/main" Requires="a14">
          <p:sp>
            <p:nvSpPr>
              <p:cNvPr id="7" name="Espace réservé du contenu 2"/>
              <p:cNvSpPr>
                <a:spLocks noGrp="1"/>
              </p:cNvSpPr>
              <p:nvPr>
                <p:ph idx="4294967295"/>
              </p:nvPr>
            </p:nvSpPr>
            <p:spPr>
              <a:xfrm>
                <a:off x="4682951" y="1630316"/>
                <a:ext cx="7509049" cy="4430169"/>
              </a:xfrm>
              <a:prstGeom prst="rect">
                <a:avLst/>
              </a:prstGeom>
            </p:spPr>
            <p:txBody>
              <a:bodyPr/>
              <a:lstStyle/>
              <a:p>
                <a:r>
                  <a:rPr lang="fr-FR" sz="2000" dirty="0"/>
                  <a:t>Account for </a:t>
                </a:r>
                <a:r>
                  <a:rPr lang="fr-FR" sz="2000" dirty="0" err="1"/>
                  <a:t>ripple</a:t>
                </a:r>
                <a:r>
                  <a:rPr lang="fr-FR" sz="2000" dirty="0"/>
                  <a:t> / </a:t>
                </a:r>
                <a:r>
                  <a:rPr lang="fr-FR" sz="2000" dirty="0" err="1"/>
                  <a:t>RMPs</a:t>
                </a:r>
                <a:r>
                  <a:rPr lang="fr-FR" sz="2000" dirty="0"/>
                  <a:t> </a:t>
                </a:r>
              </a:p>
              <a:p>
                <a:r>
                  <a:rPr lang="fr-FR" sz="2000" dirty="0"/>
                  <a:t>The </a:t>
                </a:r>
                <a:r>
                  <a:rPr lang="fr-FR" sz="2000" dirty="0" err="1"/>
                  <a:t>grid</a:t>
                </a:r>
                <a:r>
                  <a:rPr lang="fr-FR" sz="2000" dirty="0"/>
                  <a:t> </a:t>
                </a:r>
                <a:r>
                  <a:rPr lang="fr-FR" sz="2000" dirty="0" err="1"/>
                  <a:t>remains</a:t>
                </a:r>
                <a:r>
                  <a:rPr lang="fr-FR" sz="2000" dirty="0"/>
                  <a:t> </a:t>
                </a:r>
                <a:r>
                  <a:rPr lang="fr-FR" sz="2000" dirty="0" err="1"/>
                  <a:t>based</a:t>
                </a:r>
                <a:r>
                  <a:rPr lang="fr-FR" sz="2000" dirty="0"/>
                  <a:t> </a:t>
                </a:r>
                <a:r>
                  <a:rPr lang="fr-FR" sz="2000" dirty="0"/>
                  <a:t>on </a:t>
                </a:r>
                <a:r>
                  <a:rPr lang="fr-FR" sz="2000" dirty="0" err="1"/>
                  <a:t>axi-symetric</a:t>
                </a:r>
                <a:r>
                  <a:rPr lang="fr-FR" sz="2000" dirty="0"/>
                  <a:t> flux surfaces (3D </a:t>
                </a:r>
                <a:r>
                  <a:rPr lang="fr-FR" sz="2000" dirty="0" err="1"/>
                  <a:t>field</a:t>
                </a:r>
                <a:r>
                  <a:rPr lang="fr-FR" sz="2000" dirty="0"/>
                  <a:t> </a:t>
                </a:r>
                <a:r>
                  <a:rPr lang="fr-FR" sz="2000" dirty="0" err="1"/>
                  <a:t>treated</a:t>
                </a:r>
                <a:r>
                  <a:rPr lang="fr-FR" sz="2000" dirty="0"/>
                  <a:t> as perturbation of </a:t>
                </a:r>
                <a:r>
                  <a:rPr lang="fr-FR" sz="2000" dirty="0" err="1"/>
                  <a:t>axi-symetric</a:t>
                </a:r>
                <a:r>
                  <a:rPr lang="fr-FR" sz="2000" dirty="0"/>
                  <a:t> </a:t>
                </a:r>
                <a:r>
                  <a:rPr lang="fr-FR" sz="2000" dirty="0" err="1"/>
                  <a:t>field</a:t>
                </a:r>
                <a:r>
                  <a:rPr lang="fr-FR" sz="2000" dirty="0"/>
                  <a:t>)</a:t>
                </a:r>
              </a:p>
              <a:p>
                <a:endParaRPr lang="fr-FR" sz="2000" dirty="0"/>
              </a:p>
              <a:p>
                <a:pPr marL="0" indent="0">
                  <a:buNone/>
                </a:pPr>
                <a:r>
                  <a:rPr lang="fr-FR" sz="2000" dirty="0" smtClean="0"/>
                  <a:t>Progress:</a:t>
                </a:r>
              </a:p>
              <a:p>
                <a:r>
                  <a:rPr lang="fr-FR" sz="2000" dirty="0" err="1"/>
                  <a:t>Operators</a:t>
                </a:r>
                <a:r>
                  <a:rPr lang="fr-FR" sz="2000" dirty="0"/>
                  <a:t> </a:t>
                </a:r>
                <a:r>
                  <a:rPr lang="fr-FR" sz="2000" dirty="0" err="1"/>
                  <a:t>aligned</a:t>
                </a:r>
                <a:r>
                  <a:rPr lang="fr-FR" sz="2000" dirty="0"/>
                  <a:t> </a:t>
                </a:r>
                <a:r>
                  <a:rPr lang="fr-FR" sz="2000" dirty="0" err="1"/>
                  <a:t>with</a:t>
                </a:r>
                <a:r>
                  <a:rPr lang="fr-FR" sz="2000" dirty="0"/>
                  <a:t> </a:t>
                </a:r>
                <a14:m>
                  <m:oMath xmlns:m="http://schemas.openxmlformats.org/officeDocument/2006/math">
                    <m:acc>
                      <m:accPr>
                        <m:chr m:val="⃗"/>
                        <m:ctrlPr>
                          <a:rPr lang="fr-FR" sz="2000" i="1">
                            <a:latin typeface="Cambria Math" panose="02040503050406030204" pitchFamily="18" charset="0"/>
                          </a:rPr>
                        </m:ctrlPr>
                      </m:accPr>
                      <m:e>
                        <m:r>
                          <a:rPr lang="fr-FR" sz="2000" i="1">
                            <a:latin typeface="Cambria Math" panose="02040503050406030204" pitchFamily="18" charset="0"/>
                          </a:rPr>
                          <m:t>𝑏</m:t>
                        </m:r>
                      </m:e>
                    </m:acc>
                  </m:oMath>
                </a14:m>
                <a:r>
                  <a:rPr lang="fr-FR" sz="2000" dirty="0"/>
                  <a:t> no-longer lie in the flux surface (</a:t>
                </a:r>
                <a:r>
                  <a:rPr lang="fr-FR" sz="2000" dirty="0" err="1"/>
                  <a:t>parallel</a:t>
                </a:r>
                <a:r>
                  <a:rPr lang="fr-FR" sz="2000" dirty="0"/>
                  <a:t> diffusion </a:t>
                </a:r>
                <a:r>
                  <a:rPr lang="fr-FR" sz="2000" dirty="0" err="1"/>
                  <a:t>so</a:t>
                </a:r>
                <a:r>
                  <a:rPr lang="fr-FR" sz="2000" dirty="0"/>
                  <a:t> far </a:t>
                </a:r>
                <a:r>
                  <a:rPr lang="fr-FR" sz="2000" dirty="0" err="1"/>
                  <a:t>treated</a:t>
                </a:r>
                <a:r>
                  <a:rPr lang="fr-FR" sz="2000" dirty="0"/>
                  <a:t> as a 2D </a:t>
                </a:r>
                <a:r>
                  <a:rPr lang="fr-FR" sz="2000" dirty="0" err="1"/>
                  <a:t>operator</a:t>
                </a:r>
                <a:r>
                  <a:rPr lang="fr-FR" sz="2000" dirty="0"/>
                  <a:t> in the </a:t>
                </a:r>
                <a14:m>
                  <m:oMath xmlns:m="http://schemas.openxmlformats.org/officeDocument/2006/math">
                    <m:r>
                      <a:rPr lang="fr-FR" sz="2000" i="1">
                        <a:latin typeface="Cambria Math" panose="02040503050406030204" pitchFamily="18" charset="0"/>
                      </a:rPr>
                      <m:t>[</m:t>
                    </m:r>
                    <m:r>
                      <a:rPr lang="fr-FR" sz="2000" i="1">
                        <a:latin typeface="Cambria Math" panose="02040503050406030204" pitchFamily="18" charset="0"/>
                      </a:rPr>
                      <m:t>𝜑</m:t>
                    </m:r>
                    <m:r>
                      <a:rPr lang="fr-FR" sz="2000" i="1">
                        <a:latin typeface="Cambria Math" panose="02040503050406030204" pitchFamily="18" charset="0"/>
                      </a:rPr>
                      <m:t>,</m:t>
                    </m:r>
                    <m:r>
                      <a:rPr lang="fr-FR" sz="2000" i="1">
                        <a:latin typeface="Cambria Math" panose="02040503050406030204" pitchFamily="18" charset="0"/>
                      </a:rPr>
                      <m:t>𝜃</m:t>
                    </m:r>
                    <m:r>
                      <a:rPr lang="fr-FR" sz="2000" i="1">
                        <a:latin typeface="Cambria Math" panose="02040503050406030204" pitchFamily="18" charset="0"/>
                      </a:rPr>
                      <m:t>]</m:t>
                    </m:r>
                  </m:oMath>
                </a14:m>
                <a:r>
                  <a:rPr lang="fr-FR" sz="2000" dirty="0"/>
                  <a:t> plane)</a:t>
                </a:r>
              </a:p>
              <a:p>
                <a:r>
                  <a:rPr lang="fr-FR" sz="2000" dirty="0"/>
                  <a:t>New </a:t>
                </a:r>
                <a:r>
                  <a:rPr lang="fr-FR" sz="2000" dirty="0" err="1"/>
                  <a:t>generic</a:t>
                </a:r>
                <a:r>
                  <a:rPr lang="fr-FR" sz="2000" dirty="0"/>
                  <a:t> </a:t>
                </a:r>
                <a:r>
                  <a:rPr lang="fr-FR" sz="2000" dirty="0" err="1"/>
                  <a:t>operator</a:t>
                </a:r>
                <a:r>
                  <a:rPr lang="fr-FR" sz="2000" dirty="0"/>
                  <a:t> class </a:t>
                </a:r>
                <a:r>
                  <a:rPr lang="fr-FR" sz="2000" dirty="0" err="1"/>
                  <a:t>now</a:t>
                </a:r>
                <a:r>
                  <a:rPr lang="fr-FR" sz="2000" dirty="0"/>
                  <a:t> </a:t>
                </a:r>
                <a:r>
                  <a:rPr lang="fr-FR" sz="2000" dirty="0" err="1"/>
                  <a:t>defined</a:t>
                </a:r>
                <a:r>
                  <a:rPr lang="fr-FR" sz="2000" dirty="0"/>
                  <a:t> in SOLEDGE3X </a:t>
                </a:r>
                <a:r>
                  <a:rPr lang="fr-FR" sz="2000" dirty="0" err="1"/>
                  <a:t>enables</a:t>
                </a:r>
                <a:r>
                  <a:rPr lang="fr-FR" sz="2000" dirty="0"/>
                  <a:t> </a:t>
                </a:r>
                <a:r>
                  <a:rPr lang="fr-FR" sz="2000" dirty="0" err="1"/>
                  <a:t>general</a:t>
                </a:r>
                <a:r>
                  <a:rPr lang="fr-FR" sz="2000" dirty="0"/>
                  <a:t> 3D diffusion (</a:t>
                </a:r>
                <a:r>
                  <a:rPr lang="fr-FR" sz="2000" dirty="0" err="1"/>
                  <a:t>parallel</a:t>
                </a:r>
                <a:r>
                  <a:rPr lang="fr-FR" sz="2000" dirty="0"/>
                  <a:t> diffusion </a:t>
                </a:r>
                <a:r>
                  <a:rPr lang="fr-FR" sz="2000" dirty="0" err="1"/>
                  <a:t>now</a:t>
                </a:r>
                <a:r>
                  <a:rPr lang="fr-FR" sz="2000" dirty="0"/>
                  <a:t> 3D </a:t>
                </a:r>
                <a:r>
                  <a:rPr lang="fr-FR" sz="2000" dirty="0" err="1"/>
                  <a:t>operator</a:t>
                </a:r>
                <a:r>
                  <a:rPr lang="fr-FR" sz="2000" dirty="0"/>
                  <a:t> </a:t>
                </a:r>
                <a:r>
                  <a:rPr lang="fr-FR" sz="2000" dirty="0" err="1"/>
                  <a:t>coupling</a:t>
                </a:r>
                <a:r>
                  <a:rPr lang="fr-FR" sz="2000" dirty="0"/>
                  <a:t> all </a:t>
                </a:r>
                <a:r>
                  <a:rPr lang="fr-FR" sz="2000" dirty="0" err="1"/>
                  <a:t>mesh</a:t>
                </a:r>
                <a:r>
                  <a:rPr lang="fr-FR" sz="2000" dirty="0"/>
                  <a:t> points)</a:t>
                </a:r>
              </a:p>
              <a:p>
                <a:r>
                  <a:rPr lang="fr-FR" sz="2000" dirty="0"/>
                  <a:t>Advection </a:t>
                </a:r>
                <a:r>
                  <a:rPr lang="fr-FR" sz="2000" dirty="0" err="1"/>
                  <a:t>was</a:t>
                </a:r>
                <a:r>
                  <a:rPr lang="fr-FR" sz="2000" dirty="0"/>
                  <a:t> </a:t>
                </a:r>
                <a:r>
                  <a:rPr lang="fr-FR" sz="2000" dirty="0" err="1"/>
                  <a:t>already</a:t>
                </a:r>
                <a:r>
                  <a:rPr lang="fr-FR" sz="2000" dirty="0"/>
                  <a:t> </a:t>
                </a:r>
                <a:r>
                  <a:rPr lang="fr-FR" sz="2000" dirty="0" err="1"/>
                  <a:t>treated</a:t>
                </a:r>
                <a:r>
                  <a:rPr lang="fr-FR" sz="2000" dirty="0"/>
                  <a:t> in 3D (</a:t>
                </a:r>
                <a:r>
                  <a:rPr lang="fr-FR" sz="2000" dirty="0" err="1"/>
                  <a:t>almost</a:t>
                </a:r>
                <a:r>
                  <a:rPr lang="fr-FR" sz="2000" dirty="0"/>
                  <a:t> </a:t>
                </a:r>
                <a:r>
                  <a:rPr lang="fr-FR" sz="2000" dirty="0" err="1"/>
                  <a:t>nothing</a:t>
                </a:r>
                <a:r>
                  <a:rPr lang="fr-FR" sz="2000" dirty="0"/>
                  <a:t> to do) </a:t>
                </a:r>
                <a:endParaRPr lang="fr-FR" sz="2000" dirty="0"/>
              </a:p>
            </p:txBody>
          </p:sp>
        </mc:Choice>
        <mc:Fallback>
          <p:sp>
            <p:nvSpPr>
              <p:cNvPr id="7" name="Espace réservé du contenu 2"/>
              <p:cNvSpPr>
                <a:spLocks noGrp="1" noRot="1" noChangeAspect="1" noMove="1" noResize="1" noEditPoints="1" noAdjustHandles="1" noChangeArrowheads="1" noChangeShapeType="1" noTextEdit="1"/>
              </p:cNvSpPr>
              <p:nvPr>
                <p:ph idx="4294967295"/>
              </p:nvPr>
            </p:nvSpPr>
            <p:spPr>
              <a:xfrm>
                <a:off x="4682951" y="1630316"/>
                <a:ext cx="7509049" cy="4430169"/>
              </a:xfrm>
              <a:prstGeom prst="rect">
                <a:avLst/>
              </a:prstGeom>
              <a:blipFill>
                <a:blip r:embed="rId2"/>
                <a:stretch>
                  <a:fillRect l="-812" t="-1376"/>
                </a:stretch>
              </a:blipFill>
            </p:spPr>
            <p:txBody>
              <a:bodyPr/>
              <a:lstStyle/>
              <a:p>
                <a:r>
                  <a:rPr lang="fr-FR">
                    <a:noFill/>
                  </a:rPr>
                  <a:t> </a:t>
                </a:r>
              </a:p>
            </p:txBody>
          </p:sp>
        </mc:Fallback>
      </mc:AlternateContent>
      <p:sp>
        <p:nvSpPr>
          <p:cNvPr id="8" name="Titre 1"/>
          <p:cNvSpPr txBox="1">
            <a:spLocks/>
          </p:cNvSpPr>
          <p:nvPr/>
        </p:nvSpPr>
        <p:spPr>
          <a:xfrm>
            <a:off x="4816301" y="986702"/>
            <a:ext cx="5175424" cy="400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pt-BR" sz="1867" kern="1200" cap="all" baseline="0" smtClean="0">
                <a:solidFill>
                  <a:schemeClr val="tx1">
                    <a:lumMod val="75000"/>
                    <a:lumOff val="25000"/>
                  </a:schemeClr>
                </a:solidFill>
                <a:latin typeface="+mj-lt"/>
                <a:ea typeface="+mj-ea"/>
                <a:cs typeface="Calibri"/>
              </a:defRPr>
            </a:lvl1pPr>
          </a:lstStyle>
          <a:p>
            <a:r>
              <a:rPr lang="fr-FR" sz="2400" b="1" dirty="0" err="1" smtClean="0"/>
              <a:t>Moving</a:t>
            </a:r>
            <a:r>
              <a:rPr lang="fr-FR" sz="2400" b="1" dirty="0" smtClean="0"/>
              <a:t> </a:t>
            </a:r>
            <a:r>
              <a:rPr lang="fr-FR" sz="2400" b="1" dirty="0" err="1" smtClean="0"/>
              <a:t>towards</a:t>
            </a:r>
            <a:r>
              <a:rPr lang="fr-FR" sz="2400" b="1" dirty="0" smtClean="0"/>
              <a:t> 3D </a:t>
            </a:r>
            <a:r>
              <a:rPr lang="fr-FR" sz="2400" b="1" dirty="0" err="1" smtClean="0"/>
              <a:t>magnetic</a:t>
            </a:r>
            <a:r>
              <a:rPr lang="fr-FR" sz="2400" b="1" dirty="0" smtClean="0"/>
              <a:t> </a:t>
            </a:r>
            <a:r>
              <a:rPr lang="fr-FR" sz="2400" b="1" dirty="0" err="1" smtClean="0"/>
              <a:t>field</a:t>
            </a:r>
            <a:endParaRPr lang="fr-FR" sz="2400" b="1" dirty="0"/>
          </a:p>
        </p:txBody>
      </p:sp>
    </p:spTree>
    <p:extLst>
      <p:ext uri="{BB962C8B-B14F-4D97-AF65-F5344CB8AC3E}">
        <p14:creationId xmlns:p14="http://schemas.microsoft.com/office/powerpoint/2010/main" val="292992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p:txBody>
          <a:bodyPr/>
          <a:lstStyle/>
          <a:p>
            <a:endParaRPr lang="fr-FR"/>
          </a:p>
        </p:txBody>
      </p:sp>
      <p:sp>
        <p:nvSpPr>
          <p:cNvPr id="3" name="Espace réservé du texte 2"/>
          <p:cNvSpPr>
            <a:spLocks noGrp="1"/>
          </p:cNvSpPr>
          <p:nvPr>
            <p:ph type="body" sz="quarter" idx="15"/>
          </p:nvPr>
        </p:nvSpPr>
        <p:spPr/>
        <p:txBody>
          <a:bodyPr/>
          <a:lstStyle/>
          <a:p>
            <a:endParaRPr lang="fr-FR"/>
          </a:p>
        </p:txBody>
      </p:sp>
      <p:sp>
        <p:nvSpPr>
          <p:cNvPr id="4" name="Espace réservé pour une image  3"/>
          <p:cNvSpPr>
            <a:spLocks noGrp="1"/>
          </p:cNvSpPr>
          <p:nvPr>
            <p:ph type="pic" sz="quarter" idx="16"/>
          </p:nvPr>
        </p:nvSpPr>
        <p:spPr/>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776026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p:txBody>
          <a:bodyPr/>
          <a:lstStyle/>
          <a:p>
            <a:endParaRPr lang="fr-FR"/>
          </a:p>
        </p:txBody>
      </p:sp>
      <p:sp>
        <p:nvSpPr>
          <p:cNvPr id="3" name="Espace réservé du texte 2"/>
          <p:cNvSpPr>
            <a:spLocks noGrp="1"/>
          </p:cNvSpPr>
          <p:nvPr>
            <p:ph type="body" sz="quarter" idx="15"/>
          </p:nvPr>
        </p:nvSpPr>
        <p:spPr/>
        <p:txBody>
          <a:bodyPr/>
          <a:lstStyle/>
          <a:p>
            <a:endParaRPr lang="fr-FR"/>
          </a:p>
        </p:txBody>
      </p:sp>
      <p:sp>
        <p:nvSpPr>
          <p:cNvPr id="4" name="Espace réservé pour une image  3"/>
          <p:cNvSpPr>
            <a:spLocks noGrp="1"/>
          </p:cNvSpPr>
          <p:nvPr>
            <p:ph type="pic" sz="quarter" idx="16"/>
          </p:nvPr>
        </p:nvSpPr>
        <p:spPr/>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707895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Moving</a:t>
            </a:r>
            <a:r>
              <a:rPr lang="fr-FR" dirty="0" smtClean="0"/>
              <a:t> </a:t>
            </a:r>
            <a:r>
              <a:rPr lang="fr-FR" dirty="0" err="1" smtClean="0"/>
              <a:t>towards</a:t>
            </a:r>
            <a:r>
              <a:rPr lang="fr-FR" dirty="0" smtClean="0"/>
              <a:t> 3D </a:t>
            </a:r>
            <a:r>
              <a:rPr lang="fr-FR" dirty="0" err="1" smtClean="0"/>
              <a:t>magnetic</a:t>
            </a:r>
            <a:r>
              <a:rPr lang="fr-FR" dirty="0" smtClean="0"/>
              <a:t> </a:t>
            </a:r>
            <a:r>
              <a:rPr lang="fr-FR" dirty="0" err="1" smtClean="0"/>
              <a:t>field</a:t>
            </a:r>
            <a:endParaRPr lang="fr-FR"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4040777" y="1535635"/>
                <a:ext cx="7509049" cy="3963393"/>
              </a:xfrm>
            </p:spPr>
            <p:txBody>
              <a:bodyPr/>
              <a:lstStyle/>
              <a:p>
                <a:r>
                  <a:rPr lang="fr-FR" sz="2000" dirty="0"/>
                  <a:t>Account for </a:t>
                </a:r>
                <a:r>
                  <a:rPr lang="fr-FR" sz="2000" dirty="0" err="1"/>
                  <a:t>ripple</a:t>
                </a:r>
                <a:r>
                  <a:rPr lang="fr-FR" sz="2000" dirty="0"/>
                  <a:t> / </a:t>
                </a:r>
                <a:r>
                  <a:rPr lang="fr-FR" sz="2000" dirty="0" err="1"/>
                  <a:t>RMPs</a:t>
                </a:r>
                <a:r>
                  <a:rPr lang="fr-FR" sz="2000" dirty="0"/>
                  <a:t> </a:t>
                </a:r>
              </a:p>
              <a:p>
                <a:r>
                  <a:rPr lang="fr-FR" sz="2000" dirty="0"/>
                  <a:t>The </a:t>
                </a:r>
                <a:r>
                  <a:rPr lang="fr-FR" sz="2000" dirty="0" err="1"/>
                  <a:t>wall</a:t>
                </a:r>
                <a:r>
                  <a:rPr lang="fr-FR" sz="2000" dirty="0"/>
                  <a:t> </a:t>
                </a:r>
                <a:r>
                  <a:rPr lang="fr-FR" sz="2000" dirty="0" err="1"/>
                  <a:t>remains</a:t>
                </a:r>
                <a:r>
                  <a:rPr lang="fr-FR" sz="2000" dirty="0"/>
                  <a:t> </a:t>
                </a:r>
                <a:r>
                  <a:rPr lang="fr-FR" sz="2000" dirty="0" err="1"/>
                  <a:t>axi-symetric</a:t>
                </a:r>
                <a:r>
                  <a:rPr lang="fr-FR" sz="2000" dirty="0"/>
                  <a:t> (non </a:t>
                </a:r>
                <a:r>
                  <a:rPr lang="fr-FR" sz="2000" dirty="0" err="1"/>
                  <a:t>necessarily</a:t>
                </a:r>
                <a:r>
                  <a:rPr lang="fr-FR" sz="2000" dirty="0"/>
                  <a:t>) </a:t>
                </a:r>
              </a:p>
              <a:p>
                <a:r>
                  <a:rPr lang="fr-FR" sz="2000" dirty="0"/>
                  <a:t>The </a:t>
                </a:r>
                <a:r>
                  <a:rPr lang="fr-FR" sz="2000" dirty="0" err="1"/>
                  <a:t>grid</a:t>
                </a:r>
                <a:r>
                  <a:rPr lang="fr-FR" sz="2000" dirty="0"/>
                  <a:t> </a:t>
                </a:r>
                <a:r>
                  <a:rPr lang="fr-FR" sz="2000" dirty="0" err="1"/>
                  <a:t>remains</a:t>
                </a:r>
                <a:r>
                  <a:rPr lang="fr-FR" sz="2000" dirty="0"/>
                  <a:t> </a:t>
                </a:r>
                <a:r>
                  <a:rPr lang="fr-FR" sz="2000" dirty="0" err="1"/>
                  <a:t>based</a:t>
                </a:r>
                <a:r>
                  <a:rPr lang="fr-FR" sz="2000" dirty="0"/>
                  <a:t> </a:t>
                </a:r>
                <a:r>
                  <a:rPr lang="fr-FR" sz="2000" dirty="0"/>
                  <a:t>on </a:t>
                </a:r>
                <a:r>
                  <a:rPr lang="fr-FR" sz="2000" dirty="0" err="1"/>
                  <a:t>axi-symetric</a:t>
                </a:r>
                <a:r>
                  <a:rPr lang="fr-FR" sz="2000" dirty="0"/>
                  <a:t> flux surfaces (3D </a:t>
                </a:r>
                <a:r>
                  <a:rPr lang="fr-FR" sz="2000" dirty="0" err="1"/>
                  <a:t>field</a:t>
                </a:r>
                <a:r>
                  <a:rPr lang="fr-FR" sz="2000" dirty="0"/>
                  <a:t> </a:t>
                </a:r>
                <a:r>
                  <a:rPr lang="fr-FR" sz="2000" dirty="0" err="1"/>
                  <a:t>treated</a:t>
                </a:r>
                <a:r>
                  <a:rPr lang="fr-FR" sz="2000" dirty="0"/>
                  <a:t> as perturbation of </a:t>
                </a:r>
                <a:r>
                  <a:rPr lang="fr-FR" sz="2000" dirty="0" err="1"/>
                  <a:t>axi-symetric</a:t>
                </a:r>
                <a:r>
                  <a:rPr lang="fr-FR" sz="2000" dirty="0"/>
                  <a:t> </a:t>
                </a:r>
                <a:r>
                  <a:rPr lang="fr-FR" sz="2000" dirty="0" err="1"/>
                  <a:t>field</a:t>
                </a:r>
                <a:r>
                  <a:rPr lang="fr-FR" sz="2000" dirty="0"/>
                  <a:t>)</a:t>
                </a:r>
              </a:p>
              <a:p>
                <a:endParaRPr lang="fr-FR" sz="2000" dirty="0"/>
              </a:p>
              <a:p>
                <a:pPr marL="0" indent="0">
                  <a:buNone/>
                </a:pPr>
                <a:r>
                  <a:rPr lang="fr-FR" sz="2000" dirty="0" smtClean="0"/>
                  <a:t>Progress:</a:t>
                </a:r>
              </a:p>
              <a:p>
                <a:pPr marL="0" indent="0">
                  <a:buNone/>
                </a:pPr>
                <a:r>
                  <a:rPr lang="fr-FR" sz="2000" dirty="0" err="1"/>
                  <a:t>Operators</a:t>
                </a:r>
                <a:r>
                  <a:rPr lang="fr-FR" sz="2000" dirty="0"/>
                  <a:t> </a:t>
                </a:r>
                <a:r>
                  <a:rPr lang="fr-FR" sz="2000" dirty="0" err="1"/>
                  <a:t>aligned</a:t>
                </a:r>
                <a:r>
                  <a:rPr lang="fr-FR" sz="2000" dirty="0"/>
                  <a:t> </a:t>
                </a:r>
                <a:r>
                  <a:rPr lang="fr-FR" sz="2000" dirty="0" err="1"/>
                  <a:t>with</a:t>
                </a:r>
                <a:r>
                  <a:rPr lang="fr-FR" sz="2000" dirty="0"/>
                  <a:t> </a:t>
                </a:r>
                <a14:m>
                  <m:oMath xmlns:m="http://schemas.openxmlformats.org/officeDocument/2006/math">
                    <m:acc>
                      <m:accPr>
                        <m:chr m:val="⃗"/>
                        <m:ctrlPr>
                          <a:rPr lang="fr-FR" sz="2000" i="1">
                            <a:latin typeface="Cambria Math" panose="02040503050406030204" pitchFamily="18" charset="0"/>
                          </a:rPr>
                        </m:ctrlPr>
                      </m:accPr>
                      <m:e>
                        <m:r>
                          <a:rPr lang="fr-FR" sz="2000" i="1">
                            <a:latin typeface="Cambria Math" panose="02040503050406030204" pitchFamily="18" charset="0"/>
                          </a:rPr>
                          <m:t>𝑏</m:t>
                        </m:r>
                      </m:e>
                    </m:acc>
                  </m:oMath>
                </a14:m>
                <a:r>
                  <a:rPr lang="fr-FR" sz="2000" dirty="0"/>
                  <a:t> no-longer lie in the flux surface (</a:t>
                </a:r>
                <a:r>
                  <a:rPr lang="fr-FR" sz="2000" dirty="0" err="1"/>
                  <a:t>parallel</a:t>
                </a:r>
                <a:r>
                  <a:rPr lang="fr-FR" sz="2000" dirty="0"/>
                  <a:t> diffusion </a:t>
                </a:r>
                <a:r>
                  <a:rPr lang="fr-FR" sz="2000" dirty="0" err="1"/>
                  <a:t>so</a:t>
                </a:r>
                <a:r>
                  <a:rPr lang="fr-FR" sz="2000" dirty="0"/>
                  <a:t> far </a:t>
                </a:r>
                <a:r>
                  <a:rPr lang="fr-FR" sz="2000" dirty="0" err="1"/>
                  <a:t>treated</a:t>
                </a:r>
                <a:r>
                  <a:rPr lang="fr-FR" sz="2000" dirty="0"/>
                  <a:t> as a 2D </a:t>
                </a:r>
                <a:r>
                  <a:rPr lang="fr-FR" sz="2000" dirty="0" err="1"/>
                  <a:t>operator</a:t>
                </a:r>
                <a:r>
                  <a:rPr lang="fr-FR" sz="2000" dirty="0"/>
                  <a:t> in the </a:t>
                </a:r>
                <a14:m>
                  <m:oMath xmlns:m="http://schemas.openxmlformats.org/officeDocument/2006/math">
                    <m:r>
                      <a:rPr lang="fr-FR" sz="2000" i="1">
                        <a:latin typeface="Cambria Math" panose="02040503050406030204" pitchFamily="18" charset="0"/>
                      </a:rPr>
                      <m:t>[</m:t>
                    </m:r>
                    <m:r>
                      <a:rPr lang="fr-FR" sz="2000" i="1">
                        <a:latin typeface="Cambria Math" panose="02040503050406030204" pitchFamily="18" charset="0"/>
                      </a:rPr>
                      <m:t>𝜑</m:t>
                    </m:r>
                    <m:r>
                      <a:rPr lang="fr-FR" sz="2000" i="1">
                        <a:latin typeface="Cambria Math" panose="02040503050406030204" pitchFamily="18" charset="0"/>
                      </a:rPr>
                      <m:t>,</m:t>
                    </m:r>
                    <m:r>
                      <a:rPr lang="fr-FR" sz="2000" i="1">
                        <a:latin typeface="Cambria Math" panose="02040503050406030204" pitchFamily="18" charset="0"/>
                      </a:rPr>
                      <m:t>𝜃</m:t>
                    </m:r>
                    <m:r>
                      <a:rPr lang="fr-FR" sz="2000" i="1">
                        <a:latin typeface="Cambria Math" panose="02040503050406030204" pitchFamily="18" charset="0"/>
                      </a:rPr>
                      <m:t>]</m:t>
                    </m:r>
                  </m:oMath>
                </a14:m>
                <a:r>
                  <a:rPr lang="fr-FR" sz="2000" dirty="0"/>
                  <a:t> plane)</a:t>
                </a:r>
              </a:p>
              <a:p>
                <a:r>
                  <a:rPr lang="fr-FR" sz="2000" dirty="0"/>
                  <a:t>New </a:t>
                </a:r>
                <a:r>
                  <a:rPr lang="fr-FR" sz="2000" dirty="0" err="1"/>
                  <a:t>generic</a:t>
                </a:r>
                <a:r>
                  <a:rPr lang="fr-FR" sz="2000" dirty="0"/>
                  <a:t> </a:t>
                </a:r>
                <a:r>
                  <a:rPr lang="fr-FR" sz="2000" dirty="0" err="1"/>
                  <a:t>operator</a:t>
                </a:r>
                <a:r>
                  <a:rPr lang="fr-FR" sz="2000" dirty="0"/>
                  <a:t> class </a:t>
                </a:r>
                <a:r>
                  <a:rPr lang="fr-FR" sz="2000" dirty="0" err="1"/>
                  <a:t>now</a:t>
                </a:r>
                <a:r>
                  <a:rPr lang="fr-FR" sz="2000" dirty="0"/>
                  <a:t> </a:t>
                </a:r>
                <a:r>
                  <a:rPr lang="fr-FR" sz="2000" dirty="0" err="1"/>
                  <a:t>defined</a:t>
                </a:r>
                <a:r>
                  <a:rPr lang="fr-FR" sz="2000" dirty="0"/>
                  <a:t> in SOLEDGE3X </a:t>
                </a:r>
                <a:r>
                  <a:rPr lang="fr-FR" sz="2000" dirty="0" err="1"/>
                  <a:t>enables</a:t>
                </a:r>
                <a:r>
                  <a:rPr lang="fr-FR" sz="2000" dirty="0"/>
                  <a:t> </a:t>
                </a:r>
                <a:r>
                  <a:rPr lang="fr-FR" sz="2000" dirty="0" err="1"/>
                  <a:t>general</a:t>
                </a:r>
                <a:r>
                  <a:rPr lang="fr-FR" sz="2000" dirty="0"/>
                  <a:t> 3D diffusion (</a:t>
                </a:r>
                <a:r>
                  <a:rPr lang="fr-FR" sz="2000" dirty="0" err="1"/>
                  <a:t>parallel</a:t>
                </a:r>
                <a:r>
                  <a:rPr lang="fr-FR" sz="2000" dirty="0"/>
                  <a:t> diffusion </a:t>
                </a:r>
                <a:r>
                  <a:rPr lang="fr-FR" sz="2000" dirty="0" err="1"/>
                  <a:t>now</a:t>
                </a:r>
                <a:r>
                  <a:rPr lang="fr-FR" sz="2000" dirty="0"/>
                  <a:t> 3D </a:t>
                </a:r>
                <a:r>
                  <a:rPr lang="fr-FR" sz="2000" dirty="0" err="1"/>
                  <a:t>operator</a:t>
                </a:r>
                <a:r>
                  <a:rPr lang="fr-FR" sz="2000" dirty="0"/>
                  <a:t> </a:t>
                </a:r>
                <a:r>
                  <a:rPr lang="fr-FR" sz="2000" dirty="0" err="1"/>
                  <a:t>coupling</a:t>
                </a:r>
                <a:r>
                  <a:rPr lang="fr-FR" sz="2000" dirty="0"/>
                  <a:t> all </a:t>
                </a:r>
                <a:r>
                  <a:rPr lang="fr-FR" sz="2000" dirty="0" err="1"/>
                  <a:t>mesh</a:t>
                </a:r>
                <a:r>
                  <a:rPr lang="fr-FR" sz="2000" dirty="0"/>
                  <a:t> points)</a:t>
                </a:r>
              </a:p>
              <a:p>
                <a:r>
                  <a:rPr lang="fr-FR" sz="2000" dirty="0"/>
                  <a:t>Advection </a:t>
                </a:r>
                <a:r>
                  <a:rPr lang="fr-FR" sz="2000" dirty="0" err="1"/>
                  <a:t>was</a:t>
                </a:r>
                <a:r>
                  <a:rPr lang="fr-FR" sz="2000" dirty="0"/>
                  <a:t> </a:t>
                </a:r>
                <a:r>
                  <a:rPr lang="fr-FR" sz="2000" dirty="0" err="1"/>
                  <a:t>already</a:t>
                </a:r>
                <a:r>
                  <a:rPr lang="fr-FR" sz="2000" dirty="0"/>
                  <a:t> </a:t>
                </a:r>
                <a:r>
                  <a:rPr lang="fr-FR" sz="2000" dirty="0" err="1"/>
                  <a:t>treated</a:t>
                </a:r>
                <a:r>
                  <a:rPr lang="fr-FR" sz="2000" dirty="0"/>
                  <a:t> in 3D (</a:t>
                </a:r>
                <a:r>
                  <a:rPr lang="fr-FR" sz="2000" dirty="0" err="1"/>
                  <a:t>almost</a:t>
                </a:r>
                <a:r>
                  <a:rPr lang="fr-FR" sz="2000" dirty="0"/>
                  <a:t> </a:t>
                </a:r>
                <a:r>
                  <a:rPr lang="fr-FR" sz="2000" dirty="0" err="1"/>
                  <a:t>nothing</a:t>
                </a:r>
                <a:r>
                  <a:rPr lang="fr-FR" sz="2000" dirty="0"/>
                  <a:t> to do) </a:t>
                </a:r>
                <a:endParaRPr lang="fr-FR" sz="2000"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4040777" y="1535635"/>
                <a:ext cx="7509049" cy="3963393"/>
              </a:xfrm>
              <a:blipFill>
                <a:blip r:embed="rId2"/>
                <a:stretch>
                  <a:fillRect l="-893" t="-923" b="-9538"/>
                </a:stretch>
              </a:blipFill>
            </p:spPr>
            <p:txBody>
              <a:bodyPr/>
              <a:lstStyle/>
              <a:p>
                <a:r>
                  <a:rPr lang="fr-FR">
                    <a:noFill/>
                  </a:rPr>
                  <a:t> </a:t>
                </a:r>
              </a:p>
            </p:txBody>
          </p:sp>
        </mc:Fallback>
      </mc:AlternateContent>
      <p:sp>
        <p:nvSpPr>
          <p:cNvPr id="4" name="Espace réservé du texte 3"/>
          <p:cNvSpPr>
            <a:spLocks noGrp="1"/>
          </p:cNvSpPr>
          <p:nvPr>
            <p:ph type="body" sz="quarter" idx="12"/>
          </p:nvPr>
        </p:nvSpPr>
        <p:spPr>
          <a:xfrm>
            <a:off x="350675" y="909431"/>
            <a:ext cx="10612819" cy="502766"/>
          </a:xfrm>
        </p:spPr>
        <p:txBody>
          <a:bodyPr/>
          <a:lstStyle/>
          <a:p>
            <a:r>
              <a:rPr lang="fr-FR" dirty="0" err="1" smtClean="0"/>
              <a:t>Purpose</a:t>
            </a:r>
            <a:r>
              <a:rPr lang="fr-FR" dirty="0" smtClean="0"/>
              <a:t>: </a:t>
            </a:r>
            <a:r>
              <a:rPr lang="fr-FR" dirty="0" err="1" smtClean="0"/>
              <a:t>Simulate</a:t>
            </a:r>
            <a:r>
              <a:rPr lang="fr-FR" dirty="0" smtClean="0"/>
              <a:t> non-</a:t>
            </a:r>
            <a:r>
              <a:rPr lang="fr-FR" dirty="0" err="1" smtClean="0"/>
              <a:t>axisymetric</a:t>
            </a:r>
            <a:r>
              <a:rPr lang="fr-FR" dirty="0" smtClean="0"/>
              <a:t> </a:t>
            </a:r>
            <a:r>
              <a:rPr lang="fr-FR" dirty="0" err="1" smtClean="0"/>
              <a:t>magnetic</a:t>
            </a:r>
            <a:r>
              <a:rPr lang="fr-FR" dirty="0" smtClean="0"/>
              <a:t> </a:t>
            </a:r>
            <a:r>
              <a:rPr lang="fr-FR" dirty="0" err="1" smtClean="0"/>
              <a:t>field</a:t>
            </a:r>
            <a:r>
              <a:rPr lang="fr-FR" dirty="0" smtClean="0"/>
              <a:t> in SOLEDGE3X</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930981395"/>
              </p:ext>
            </p:extLst>
          </p:nvPr>
        </p:nvGraphicFramePr>
        <p:xfrm>
          <a:off x="85725" y="1493145"/>
          <a:ext cx="3825932" cy="5325519"/>
        </p:xfrm>
        <a:graphic>
          <a:graphicData uri="http://schemas.openxmlformats.org/drawingml/2006/table">
            <a:tbl>
              <a:tblPr firstRow="1" firstCol="1" bandRow="1">
                <a:tableStyleId>{5C22544A-7EE6-4342-B048-85BDC9FD1C3A}</a:tableStyleId>
              </a:tblPr>
              <a:tblGrid>
                <a:gridCol w="480136">
                  <a:extLst>
                    <a:ext uri="{9D8B030D-6E8A-4147-A177-3AD203B41FA5}">
                      <a16:colId xmlns:a16="http://schemas.microsoft.com/office/drawing/2014/main" val="2006537291"/>
                    </a:ext>
                  </a:extLst>
                </a:gridCol>
                <a:gridCol w="2101933">
                  <a:extLst>
                    <a:ext uri="{9D8B030D-6E8A-4147-A177-3AD203B41FA5}">
                      <a16:colId xmlns:a16="http://schemas.microsoft.com/office/drawing/2014/main" val="2560267371"/>
                    </a:ext>
                  </a:extLst>
                </a:gridCol>
                <a:gridCol w="1243863">
                  <a:extLst>
                    <a:ext uri="{9D8B030D-6E8A-4147-A177-3AD203B41FA5}">
                      <a16:colId xmlns:a16="http://schemas.microsoft.com/office/drawing/2014/main" val="3471445811"/>
                    </a:ext>
                  </a:extLst>
                </a:gridCol>
              </a:tblGrid>
              <a:tr h="255900">
                <a:tc>
                  <a:txBody>
                    <a:bodyPr/>
                    <a:lstStyle/>
                    <a:p>
                      <a:pPr>
                        <a:spcAft>
                          <a:spcPts val="0"/>
                        </a:spcAft>
                      </a:pPr>
                      <a:r>
                        <a:rPr lang="en-US" sz="1100">
                          <a:effectLst/>
                        </a:rPr>
                        <a:t>ID</a:t>
                      </a:r>
                      <a:endParaRPr lang="fr-FR"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Milestone-description</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Target date</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4309149"/>
                  </a:ext>
                </a:extLst>
              </a:tr>
              <a:tr h="1290061">
                <a:tc>
                  <a:txBody>
                    <a:bodyPr/>
                    <a:lstStyle/>
                    <a:p>
                      <a:pPr>
                        <a:spcAft>
                          <a:spcPts val="0"/>
                        </a:spcAft>
                      </a:pPr>
                      <a:r>
                        <a:rPr lang="en-US" sz="1100" dirty="0">
                          <a:effectLst/>
                        </a:rPr>
                        <a:t>M1.1</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1" dirty="0">
                          <a:effectLst/>
                        </a:rPr>
                        <a:t>Implementation of a 3D </a:t>
                      </a:r>
                      <a:r>
                        <a:rPr lang="en-US" sz="1600" b="0" dirty="0">
                          <a:effectLst/>
                        </a:rPr>
                        <a:t>wall (i.e. with objects </a:t>
                      </a:r>
                      <a:r>
                        <a:rPr lang="en-US" sz="1600" b="0" dirty="0" err="1">
                          <a:effectLst/>
                        </a:rPr>
                        <a:t>toroidally</a:t>
                      </a:r>
                      <a:r>
                        <a:rPr lang="en-US" sz="1600" b="0" dirty="0">
                          <a:effectLst/>
                        </a:rPr>
                        <a:t> localized)</a:t>
                      </a:r>
                      <a:r>
                        <a:rPr lang="en-US" sz="1600" b="1" dirty="0">
                          <a:effectLst/>
                        </a:rPr>
                        <a:t> in SOLEDGE3X-EIRENE</a:t>
                      </a:r>
                      <a:endParaRPr lang="fr-FR"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smtClean="0">
                          <a:effectLst/>
                        </a:rPr>
                        <a:t>12/2021</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33001282"/>
                  </a:ext>
                </a:extLst>
              </a:tr>
              <a:tr h="1889779">
                <a:tc>
                  <a:txBody>
                    <a:bodyPr/>
                    <a:lstStyle/>
                    <a:p>
                      <a:pPr>
                        <a:spcAft>
                          <a:spcPts val="0"/>
                        </a:spcAft>
                      </a:pPr>
                      <a:r>
                        <a:rPr lang="en-US" sz="1100" dirty="0">
                          <a:effectLst/>
                        </a:rPr>
                        <a:t>M1.3</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0" dirty="0">
                          <a:solidFill>
                            <a:schemeClr val="tx1"/>
                          </a:solidFill>
                          <a:effectLst/>
                        </a:rPr>
                        <a:t>Develop interface for importing </a:t>
                      </a:r>
                      <a:r>
                        <a:rPr lang="en-US" sz="1600" b="1" dirty="0">
                          <a:solidFill>
                            <a:schemeClr val="tx1"/>
                          </a:solidFill>
                          <a:effectLst/>
                        </a:rPr>
                        <a:t>SOLEDGE3X </a:t>
                      </a:r>
                      <a:r>
                        <a:rPr lang="en-US" sz="1600" b="0" dirty="0">
                          <a:solidFill>
                            <a:schemeClr val="tx1"/>
                          </a:solidFill>
                          <a:effectLst/>
                        </a:rPr>
                        <a:t>plasma backgrounds into </a:t>
                      </a:r>
                      <a:r>
                        <a:rPr lang="en-US" sz="1600" b="1" dirty="0">
                          <a:solidFill>
                            <a:schemeClr val="tx1"/>
                          </a:solidFill>
                          <a:effectLst/>
                        </a:rPr>
                        <a:t>ERO2.0</a:t>
                      </a:r>
                      <a:endParaRPr lang="fr-F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06/2022</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7575487"/>
                  </a:ext>
                </a:extLst>
              </a:tr>
              <a:tr h="1889779">
                <a:tc>
                  <a:txBody>
                    <a:bodyPr/>
                    <a:lstStyle/>
                    <a:p>
                      <a:pPr>
                        <a:spcAft>
                          <a:spcPts val="0"/>
                        </a:spcAft>
                      </a:pPr>
                      <a:r>
                        <a:rPr lang="fr-FR" sz="1200" dirty="0" smtClean="0">
                          <a:solidFill>
                            <a:schemeClr val="bg1"/>
                          </a:solidFill>
                          <a:effectLst/>
                          <a:latin typeface="Times New Roman" panose="02020603050405020304" pitchFamily="18" charset="0"/>
                          <a:ea typeface="Times New Roman" panose="02020603050405020304" pitchFamily="18" charset="0"/>
                        </a:rPr>
                        <a:t>M1.5</a:t>
                      </a:r>
                      <a:endParaRPr lang="fr-FR"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smtClean="0">
                          <a:effectLst/>
                        </a:rPr>
                        <a:t>Implement complex magnetic geometries into SOLEDGE3X (first with ripple effects)</a:t>
                      </a:r>
                      <a:endParaRPr lang="fr-FR" sz="1600" dirty="0" smtClean="0">
                        <a:solidFill>
                          <a:srgbClr val="000000"/>
                        </a:solidFill>
                        <a:effectLst/>
                        <a:latin typeface="Times New Roman" panose="02020603050405020304" pitchFamily="18" charset="0"/>
                        <a:ea typeface="Times New Roman" panose="02020603050405020304" pitchFamily="18" charset="0"/>
                      </a:endParaRPr>
                    </a:p>
                    <a:p>
                      <a:pPr>
                        <a:spcAft>
                          <a:spcPts val="0"/>
                        </a:spcAft>
                      </a:pPr>
                      <a:endParaRPr lang="fr-F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600" dirty="0" smtClean="0">
                          <a:solidFill>
                            <a:srgbClr val="000000"/>
                          </a:solidFill>
                          <a:effectLst/>
                          <a:latin typeface="Times New Roman" panose="02020603050405020304" pitchFamily="18" charset="0"/>
                          <a:ea typeface="Times New Roman" panose="02020603050405020304" pitchFamily="18" charset="0"/>
                        </a:rPr>
                        <a:t>03/2023</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88931226"/>
                  </a:ext>
                </a:extLst>
              </a:tr>
            </a:tbl>
          </a:graphicData>
        </a:graphic>
      </p:graphicFrame>
    </p:spTree>
    <p:extLst>
      <p:ext uri="{BB962C8B-B14F-4D97-AF65-F5344CB8AC3E}">
        <p14:creationId xmlns:p14="http://schemas.microsoft.com/office/powerpoint/2010/main" val="1293885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sz="2000" b="1" dirty="0"/>
              <a:t>KEY DELIVERABLE 1, </a:t>
            </a:r>
            <a:r>
              <a:rPr lang="en-GB" sz="2000" b="1" dirty="0">
                <a:solidFill>
                  <a:srgbClr val="FF0000"/>
                </a:solidFill>
              </a:rPr>
              <a:t>task </a:t>
            </a:r>
            <a:r>
              <a:rPr lang="en-GB" sz="2000" b="1" dirty="0" smtClean="0">
                <a:solidFill>
                  <a:srgbClr val="FF0000"/>
                </a:solidFill>
              </a:rPr>
              <a:t>2</a:t>
            </a:r>
            <a:r>
              <a:rPr lang="en-GB" sz="2000" b="1" dirty="0" smtClean="0"/>
              <a:t> </a:t>
            </a:r>
            <a:r>
              <a:rPr lang="en-GB" sz="2000" b="1" dirty="0"/>
              <a:t>and </a:t>
            </a:r>
            <a:r>
              <a:rPr lang="en-GB" sz="2000" b="1" dirty="0">
                <a:solidFill>
                  <a:schemeClr val="tx1"/>
                </a:solidFill>
              </a:rPr>
              <a:t>short term milestones, deliverables</a:t>
            </a:r>
            <a:endParaRPr lang="fr-FR" dirty="0"/>
          </a:p>
        </p:txBody>
      </p:sp>
      <p:sp>
        <p:nvSpPr>
          <p:cNvPr id="7" name="Rectangle 1"/>
          <p:cNvSpPr>
            <a:spLocks noChangeArrowheads="1"/>
          </p:cNvSpPr>
          <p:nvPr/>
        </p:nvSpPr>
        <p:spPr bwMode="auto">
          <a:xfrm>
            <a:off x="189380" y="949565"/>
            <a:ext cx="118371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b="1" i="0" u="none" strike="noStrike" cap="none" normalizeH="0" baseline="0" dirty="0" smtClean="0">
                <a:ln>
                  <a:noFill/>
                </a:ln>
                <a:solidFill>
                  <a:srgbClr val="FF0000"/>
                </a:solidFill>
                <a:effectLst/>
                <a:ea typeface="Times New Roman" panose="02020603050405020304" pitchFamily="18" charset="0"/>
                <a:cs typeface="Calibri" panose="020F0502020204030204" pitchFamily="34" charset="0"/>
              </a:rPr>
              <a:t>Task 2 for key deliverable 1</a:t>
            </a:r>
            <a:r>
              <a:rPr kumimoji="0" lang="en-US" altLang="fr-FR" b="1" i="0" u="none" strike="noStrike" cap="none" normalizeH="0" baseline="0" dirty="0" smtClean="0">
                <a:ln>
                  <a:noFill/>
                </a:ln>
                <a:solidFill>
                  <a:srgbClr val="000000"/>
                </a:solidFill>
                <a:effectLst/>
                <a:ea typeface="Times New Roman" panose="02020603050405020304" pitchFamily="18" charset="0"/>
                <a:cs typeface="Calibri" panose="020F0502020204030204" pitchFamily="34" charset="0"/>
              </a:rPr>
              <a:t>: </a:t>
            </a:r>
            <a:r>
              <a:rPr kumimoji="0" lang="en-US" altLang="fr-FR" b="1" i="0" u="none" strike="noStrike" cap="none" normalizeH="0" baseline="0" dirty="0" err="1" smtClean="0">
                <a:ln>
                  <a:noFill/>
                </a:ln>
                <a:solidFill>
                  <a:srgbClr val="000000"/>
                </a:solidFill>
                <a:effectLst/>
                <a:ea typeface="Times New Roman" panose="02020603050405020304" pitchFamily="18" charset="0"/>
                <a:cs typeface="Calibri" panose="020F0502020204030204" pitchFamily="34" charset="0"/>
              </a:rPr>
              <a:t>GyselaX</a:t>
            </a:r>
            <a:r>
              <a:rPr kumimoji="0" lang="en-US" altLang="fr-FR" b="1" i="0" u="none" strike="noStrike" cap="none" normalizeH="0" baseline="0" dirty="0" smtClean="0">
                <a:ln>
                  <a:noFill/>
                </a:ln>
                <a:solidFill>
                  <a:srgbClr val="000000"/>
                </a:solidFill>
                <a:effectLst/>
                <a:ea typeface="Times New Roman" panose="02020603050405020304" pitchFamily="18" charset="0"/>
                <a:cs typeface="Calibri" panose="020F0502020204030204" pitchFamily="34" charset="0"/>
              </a:rPr>
              <a:t> (and VENUS-LEVIS) code development for investigation for W transport in the pedestal region</a:t>
            </a:r>
            <a:endParaRPr kumimoji="0" lang="fr-FR" altLang="fr-FR" b="0" i="0" u="none" strike="noStrike" cap="none" normalizeH="0" baseline="0" dirty="0" smtClean="0">
              <a:ln>
                <a:noFill/>
              </a:ln>
              <a:solidFill>
                <a:schemeClr val="tx1"/>
              </a:solidFill>
              <a:effectLst/>
            </a:endParaRPr>
          </a:p>
        </p:txBody>
      </p:sp>
      <p:graphicFrame>
        <p:nvGraphicFramePr>
          <p:cNvPr id="11" name="Tableau 10"/>
          <p:cNvGraphicFramePr>
            <a:graphicFrameLocks noGrp="1"/>
          </p:cNvGraphicFramePr>
          <p:nvPr>
            <p:extLst>
              <p:ext uri="{D42A27DB-BD31-4B8C-83A1-F6EECF244321}">
                <p14:modId xmlns:p14="http://schemas.microsoft.com/office/powerpoint/2010/main" val="1790536070"/>
              </p:ext>
            </p:extLst>
          </p:nvPr>
        </p:nvGraphicFramePr>
        <p:xfrm>
          <a:off x="328732" y="1804521"/>
          <a:ext cx="5458611" cy="3559959"/>
        </p:xfrm>
        <a:graphic>
          <a:graphicData uri="http://schemas.openxmlformats.org/drawingml/2006/table">
            <a:tbl>
              <a:tblPr firstRow="1" firstCol="1" bandRow="1">
                <a:tableStyleId>{5C22544A-7EE6-4342-B048-85BDC9FD1C3A}</a:tableStyleId>
              </a:tblPr>
              <a:tblGrid>
                <a:gridCol w="595266">
                  <a:extLst>
                    <a:ext uri="{9D8B030D-6E8A-4147-A177-3AD203B41FA5}">
                      <a16:colId xmlns:a16="http://schemas.microsoft.com/office/drawing/2014/main" val="60942046"/>
                    </a:ext>
                  </a:extLst>
                </a:gridCol>
                <a:gridCol w="2134039">
                  <a:extLst>
                    <a:ext uri="{9D8B030D-6E8A-4147-A177-3AD203B41FA5}">
                      <a16:colId xmlns:a16="http://schemas.microsoft.com/office/drawing/2014/main" val="621682288"/>
                    </a:ext>
                  </a:extLst>
                </a:gridCol>
                <a:gridCol w="1364653">
                  <a:extLst>
                    <a:ext uri="{9D8B030D-6E8A-4147-A177-3AD203B41FA5}">
                      <a16:colId xmlns:a16="http://schemas.microsoft.com/office/drawing/2014/main" val="1951243837"/>
                    </a:ext>
                  </a:extLst>
                </a:gridCol>
                <a:gridCol w="1364653">
                  <a:extLst>
                    <a:ext uri="{9D8B030D-6E8A-4147-A177-3AD203B41FA5}">
                      <a16:colId xmlns:a16="http://schemas.microsoft.com/office/drawing/2014/main" val="3128507224"/>
                    </a:ext>
                  </a:extLst>
                </a:gridCol>
              </a:tblGrid>
              <a:tr h="381026">
                <a:tc>
                  <a:txBody>
                    <a:bodyPr/>
                    <a:lstStyle/>
                    <a:p>
                      <a:pPr>
                        <a:spcAft>
                          <a:spcPts val="0"/>
                        </a:spcAft>
                      </a:pPr>
                      <a:r>
                        <a:rPr lang="en-US" sz="1600">
                          <a:effectLst/>
                        </a:rPr>
                        <a:t>ID</a:t>
                      </a:r>
                      <a:endParaRPr lang="fr-FR"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Milestone-description</a:t>
                      </a:r>
                      <a:endParaRPr lang="fr-FR"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participants</a:t>
                      </a:r>
                      <a:endParaRPr lang="fr-FR"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Target date</a:t>
                      </a:r>
                      <a:endParaRPr lang="fr-FR"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33672516"/>
                  </a:ext>
                </a:extLst>
              </a:tr>
              <a:tr h="1472053">
                <a:tc>
                  <a:txBody>
                    <a:bodyPr/>
                    <a:lstStyle/>
                    <a:p>
                      <a:pPr>
                        <a:spcAft>
                          <a:spcPts val="0"/>
                        </a:spcAft>
                      </a:pPr>
                      <a:r>
                        <a:rPr lang="en-US" sz="1600">
                          <a:effectLst/>
                        </a:rPr>
                        <a:t>M1.19</a:t>
                      </a:r>
                      <a:endParaRPr lang="fr-FR"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1" dirty="0">
                          <a:effectLst/>
                        </a:rPr>
                        <a:t>Implementation of a source term in the vorticity equation of </a:t>
                      </a:r>
                      <a:r>
                        <a:rPr lang="en-US" sz="1600" b="1" dirty="0" err="1">
                          <a:effectLst/>
                        </a:rPr>
                        <a:t>GyselaX</a:t>
                      </a:r>
                      <a:r>
                        <a:rPr lang="en-US" sz="1600" b="1" dirty="0">
                          <a:effectLst/>
                        </a:rPr>
                        <a:t> </a:t>
                      </a:r>
                      <a:r>
                        <a:rPr lang="en-US" sz="1600" b="1" dirty="0" smtClean="0">
                          <a:effectLst/>
                        </a:rPr>
                        <a:t>code</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E. Gravier, </a:t>
                      </a:r>
                      <a:endParaRPr lang="fr-FR" sz="1600" dirty="0">
                        <a:effectLst/>
                      </a:endParaRPr>
                    </a:p>
                    <a:p>
                      <a:pPr>
                        <a:spcAft>
                          <a:spcPts val="0"/>
                        </a:spcAft>
                      </a:pPr>
                      <a:r>
                        <a:rPr lang="en-US" sz="1600" dirty="0">
                          <a:effectLst/>
                        </a:rPr>
                        <a:t>PhD student CEA/UL (funded by other means)</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12/2021</a:t>
                      </a:r>
                      <a:endParaRPr lang="fr-FR"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660477"/>
                  </a:ext>
                </a:extLst>
              </a:tr>
              <a:tr h="1642441">
                <a:tc>
                  <a:txBody>
                    <a:bodyPr/>
                    <a:lstStyle/>
                    <a:p>
                      <a:pPr>
                        <a:spcAft>
                          <a:spcPts val="0"/>
                        </a:spcAft>
                      </a:pPr>
                      <a:r>
                        <a:rPr lang="en-US" sz="1600">
                          <a:effectLst/>
                        </a:rPr>
                        <a:t>M1.20</a:t>
                      </a:r>
                      <a:endParaRPr lang="fr-FR"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1" dirty="0">
                          <a:effectLst/>
                        </a:rPr>
                        <a:t>Generation of transport barriers by sheared poloidal flows, triggered by a vorticity source </a:t>
                      </a:r>
                      <a:r>
                        <a:rPr lang="en-US" sz="1600" dirty="0">
                          <a:effectLst/>
                        </a:rPr>
                        <a:t>(poloidal momentum), with </a:t>
                      </a:r>
                      <a:r>
                        <a:rPr lang="en-US" sz="1600" dirty="0" err="1">
                          <a:effectLst/>
                        </a:rPr>
                        <a:t>GyselaX</a:t>
                      </a:r>
                      <a:r>
                        <a:rPr lang="en-US" sz="1600" dirty="0">
                          <a:effectLst/>
                        </a:rPr>
                        <a:t> code.</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E. Gravier, </a:t>
                      </a:r>
                      <a:endParaRPr lang="fr-FR" sz="1600" dirty="0">
                        <a:effectLst/>
                      </a:endParaRPr>
                    </a:p>
                    <a:p>
                      <a:pPr>
                        <a:spcAft>
                          <a:spcPts val="0"/>
                        </a:spcAft>
                      </a:pPr>
                      <a:r>
                        <a:rPr lang="en-US" sz="1600" dirty="0">
                          <a:effectLst/>
                        </a:rPr>
                        <a:t>PhD student CEA/UL (funded by other means)</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12/2022</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0526550"/>
                  </a:ext>
                </a:extLst>
              </a:tr>
            </a:tbl>
          </a:graphicData>
        </a:graphic>
      </p:graphicFrame>
      <p:pic>
        <p:nvPicPr>
          <p:cNvPr id="3" name="Image 2"/>
          <p:cNvPicPr>
            <a:picLocks noChangeAspect="1"/>
          </p:cNvPicPr>
          <p:nvPr/>
        </p:nvPicPr>
        <p:blipFill>
          <a:blip r:embed="rId2"/>
          <a:stretch>
            <a:fillRect/>
          </a:stretch>
        </p:blipFill>
        <p:spPr>
          <a:xfrm>
            <a:off x="7160708" y="1865313"/>
            <a:ext cx="4865829" cy="3411839"/>
          </a:xfrm>
          <a:prstGeom prst="rect">
            <a:avLst/>
          </a:prstGeom>
        </p:spPr>
      </p:pic>
      <p:sp>
        <p:nvSpPr>
          <p:cNvPr id="6" name="ZoneTexte 5"/>
          <p:cNvSpPr txBox="1"/>
          <p:nvPr/>
        </p:nvSpPr>
        <p:spPr>
          <a:xfrm>
            <a:off x="8150821" y="4907820"/>
            <a:ext cx="3265715" cy="369332"/>
          </a:xfrm>
          <a:prstGeom prst="rect">
            <a:avLst/>
          </a:prstGeom>
          <a:noFill/>
        </p:spPr>
        <p:txBody>
          <a:bodyPr wrap="square" rtlCol="0">
            <a:spAutoFit/>
          </a:bodyPr>
          <a:lstStyle/>
          <a:p>
            <a:pPr algn="ctr"/>
            <a:r>
              <a:rPr lang="fr-FR" dirty="0" smtClean="0"/>
              <a:t>E Gravier (IJL and </a:t>
            </a:r>
            <a:r>
              <a:rPr lang="fr-FR" dirty="0" err="1" smtClean="0"/>
              <a:t>Univ</a:t>
            </a:r>
            <a:r>
              <a:rPr lang="fr-FR" dirty="0" smtClean="0"/>
              <a:t>. Lorraine)</a:t>
            </a:r>
            <a:endParaRPr lang="fr-FR" dirty="0"/>
          </a:p>
        </p:txBody>
      </p:sp>
      <p:sp>
        <p:nvSpPr>
          <p:cNvPr id="9" name="Flèche droite 8"/>
          <p:cNvSpPr/>
          <p:nvPr/>
        </p:nvSpPr>
        <p:spPr>
          <a:xfrm>
            <a:off x="5899398" y="2822404"/>
            <a:ext cx="809897" cy="287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D38C4123-617C-470F-8EAD-E91C6FBE6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679" y="7902"/>
            <a:ext cx="2406020" cy="733038"/>
          </a:xfrm>
          <a:prstGeom prst="rect">
            <a:avLst/>
          </a:prstGeom>
        </p:spPr>
      </p:pic>
      <p:sp>
        <p:nvSpPr>
          <p:cNvPr id="2" name="ZoneTexte 1"/>
          <p:cNvSpPr txBox="1"/>
          <p:nvPr/>
        </p:nvSpPr>
        <p:spPr>
          <a:xfrm>
            <a:off x="8374565" y="5632523"/>
            <a:ext cx="1994905" cy="461665"/>
          </a:xfrm>
          <a:prstGeom prst="rect">
            <a:avLst/>
          </a:prstGeom>
          <a:noFill/>
          <a:ln>
            <a:solidFill>
              <a:schemeClr val="accent1"/>
            </a:solidFill>
          </a:ln>
        </p:spPr>
        <p:txBody>
          <a:bodyPr wrap="none" rtlCol="0">
            <a:spAutoFit/>
          </a:bodyPr>
          <a:lstStyle/>
          <a:p>
            <a:r>
              <a:rPr lang="fr-FR" sz="2400" b="1" dirty="0" err="1" smtClean="0">
                <a:solidFill>
                  <a:srgbClr val="0033CC"/>
                </a:solidFill>
              </a:rPr>
              <a:t>Fully</a:t>
            </a:r>
            <a:r>
              <a:rPr lang="fr-FR" sz="2400" b="1" dirty="0" smtClean="0">
                <a:solidFill>
                  <a:srgbClr val="0033CC"/>
                </a:solidFill>
              </a:rPr>
              <a:t> </a:t>
            </a:r>
            <a:r>
              <a:rPr lang="fr-FR" sz="2400" b="1" dirty="0" err="1" smtClean="0">
                <a:solidFill>
                  <a:srgbClr val="0033CC"/>
                </a:solidFill>
              </a:rPr>
              <a:t>achieved</a:t>
            </a:r>
            <a:endParaRPr lang="fr-FR" sz="2400" b="1" dirty="0">
              <a:solidFill>
                <a:srgbClr val="0033CC"/>
              </a:solidFill>
            </a:endParaRPr>
          </a:p>
        </p:txBody>
      </p:sp>
    </p:spTree>
    <p:extLst>
      <p:ext uri="{BB962C8B-B14F-4D97-AF65-F5344CB8AC3E}">
        <p14:creationId xmlns:p14="http://schemas.microsoft.com/office/powerpoint/2010/main" val="1811539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lvl="0">
              <a:lnSpc>
                <a:spcPct val="114000"/>
              </a:lnSpc>
              <a:defRPr/>
            </a:pPr>
            <a:r>
              <a:rPr lang="en-US" sz="2000" b="1" dirty="0">
                <a:solidFill>
                  <a:srgbClr val="023D6B"/>
                </a:solidFill>
                <a:latin typeface="Arial" panose="020B0604020202020204" pitchFamily="34" charset="0"/>
                <a:cs typeface="Arial" panose="020B0604020202020204" pitchFamily="34" charset="0"/>
              </a:rPr>
              <a:t>TSVV </a:t>
            </a:r>
            <a:r>
              <a:rPr lang="en-US" sz="2000" b="1" dirty="0" smtClean="0">
                <a:solidFill>
                  <a:srgbClr val="023D6B"/>
                </a:solidFill>
                <a:latin typeface="Arial" panose="020B0604020202020204" pitchFamily="34" charset="0"/>
                <a:cs typeface="Arial" panose="020B0604020202020204" pitchFamily="34" charset="0"/>
              </a:rPr>
              <a:t>6</a:t>
            </a:r>
            <a:r>
              <a:rPr lang="en-US" sz="2000" b="1" dirty="0">
                <a:solidFill>
                  <a:srgbClr val="023D6B"/>
                </a:solidFill>
                <a:latin typeface="Arial" panose="020B0604020202020204" pitchFamily="34" charset="0"/>
                <a:cs typeface="Arial" panose="020B0604020202020204" pitchFamily="34" charset="0"/>
              </a:rPr>
              <a:t>: Impurity Sources, Transport, and Screening</a:t>
            </a:r>
          </a:p>
        </p:txBody>
      </p:sp>
      <p:pic>
        <p:nvPicPr>
          <p:cNvPr id="8" name="Image 7">
            <a:extLst>
              <a:ext uri="{FF2B5EF4-FFF2-40B4-BE49-F238E27FC236}">
                <a16:creationId xmlns:a16="http://schemas.microsoft.com/office/drawing/2014/main" id="{D38C4123-617C-470F-8EAD-E91C6FBE6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7341" y="7903"/>
            <a:ext cx="2406020" cy="733038"/>
          </a:xfrm>
          <a:prstGeom prst="rect">
            <a:avLst/>
          </a:prstGeom>
        </p:spPr>
      </p:pic>
      <p:sp>
        <p:nvSpPr>
          <p:cNvPr id="6" name="Inhaltsplatzhalter 6">
            <a:extLst>
              <a:ext uri="{FF2B5EF4-FFF2-40B4-BE49-F238E27FC236}">
                <a16:creationId xmlns:a16="http://schemas.microsoft.com/office/drawing/2014/main" id="{58513E1D-3637-42BF-9008-6BCCB1FCB55E}"/>
              </a:ext>
            </a:extLst>
          </p:cNvPr>
          <p:cNvSpPr txBox="1">
            <a:spLocks/>
          </p:cNvSpPr>
          <p:nvPr/>
        </p:nvSpPr>
        <p:spPr>
          <a:xfrm>
            <a:off x="513807" y="1044642"/>
            <a:ext cx="11059886" cy="5129735"/>
          </a:xfrm>
          <a:prstGeom prst="rect">
            <a:avLst/>
          </a:prstGeom>
        </p:spPr>
        <p:txBody>
          <a:bodyPr vert="horz" lIns="0" tIns="0" rIns="0" bIns="0" rtlCol="0" anchor="t" anchorCtr="0">
            <a:noAutofit/>
          </a:bodyPr>
          <a:lstStyle>
            <a:lvl1pPr marL="228600" indent="-2286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600"/>
              </a:spcAft>
              <a:buClrTx/>
              <a:buSzTx/>
              <a:buFont typeface="Calibri" panose="020F0502020204030204" pitchFamily="34" charset="0"/>
              <a:buNone/>
              <a:tabLst/>
              <a:defRPr/>
            </a:pPr>
            <a:r>
              <a:rPr kumimoji="0" lang="en-US" sz="2400" b="1" i="0" u="none" strike="noStrike" kern="1200" cap="none" spc="0" normalizeH="0" baseline="0" noProof="0" dirty="0" smtClean="0">
                <a:ln>
                  <a:noFill/>
                </a:ln>
                <a:effectLst/>
                <a:uLnTx/>
                <a:uFillTx/>
              </a:rPr>
              <a:t>Key </a:t>
            </a:r>
            <a:r>
              <a:rPr kumimoji="0" lang="en-US" sz="2400" b="1" i="0" u="none" strike="noStrike" kern="1200" cap="none" spc="0" normalizeH="0" baseline="0" noProof="0" dirty="0" smtClean="0">
                <a:ln>
                  <a:noFill/>
                </a:ln>
                <a:effectLst/>
                <a:uLnTx/>
                <a:uFillTx/>
              </a:rPr>
              <a:t>Deliverables</a:t>
            </a:r>
            <a:endParaRPr lang="fr-FR" sz="2400" dirty="0"/>
          </a:p>
          <a:p>
            <a:pPr marL="342900" indent="-342900">
              <a:buFont typeface="+mj-lt"/>
              <a:buAutoNum type="arabicPeriod"/>
            </a:pPr>
            <a:r>
              <a:rPr lang="en-US" sz="2000" b="1" dirty="0" smtClean="0"/>
              <a:t>Validated </a:t>
            </a:r>
            <a:r>
              <a:rPr lang="en-US" sz="2000" b="1" dirty="0"/>
              <a:t>suite of 3D codes </a:t>
            </a:r>
            <a:r>
              <a:rPr lang="en-US" sz="2000" dirty="0"/>
              <a:t>and </a:t>
            </a:r>
            <a:r>
              <a:rPr lang="en-US" sz="2000" b="1" dirty="0"/>
              <a:t>transport models to describe in an integrated way the W content </a:t>
            </a:r>
            <a:r>
              <a:rPr lang="en-US" sz="2000" dirty="0"/>
              <a:t>and its distribution in metallic devices, in particular DEMO and ITER, with discrimination of main chamber and divertor sources, screening, transport, and exhaust along with its impact on the main plasma dynamics and performance. </a:t>
            </a:r>
            <a:endParaRPr lang="en-US" sz="2000" dirty="0" smtClean="0"/>
          </a:p>
          <a:p>
            <a:pPr marL="342900" indent="-342900">
              <a:buFont typeface="+mj-lt"/>
              <a:buAutoNum type="arabicPeriod"/>
            </a:pPr>
            <a:endParaRPr lang="en-US" sz="2000" dirty="0"/>
          </a:p>
          <a:p>
            <a:pPr marL="342900" indent="-342900">
              <a:buFont typeface="+mj-lt"/>
              <a:buAutoNum type="arabicPeriod"/>
            </a:pPr>
            <a:r>
              <a:rPr lang="en-US" sz="2000" b="1" dirty="0" smtClean="0"/>
              <a:t>Assessment </a:t>
            </a:r>
            <a:r>
              <a:rPr lang="en-US" sz="2000" b="1" dirty="0"/>
              <a:t>of </a:t>
            </a:r>
            <a:r>
              <a:rPr lang="en-US" sz="2000" dirty="0"/>
              <a:t>the W influx, W screening, and </a:t>
            </a:r>
            <a:r>
              <a:rPr lang="en-US" sz="2000" b="1" dirty="0"/>
              <a:t>W transport </a:t>
            </a:r>
            <a:r>
              <a:rPr lang="en-US" sz="2000" dirty="0"/>
              <a:t>in </a:t>
            </a:r>
            <a:r>
              <a:rPr lang="en-US" sz="2000" b="1" dirty="0"/>
              <a:t>ITER plasmas envisaged for pre-fusion and fusion power </a:t>
            </a:r>
            <a:r>
              <a:rPr lang="en-US" sz="2000" dirty="0"/>
              <a:t>operation with </a:t>
            </a:r>
            <a:r>
              <a:rPr lang="en-US" sz="2000" b="1" dirty="0"/>
              <a:t>semi-detached divertor </a:t>
            </a:r>
            <a:r>
              <a:rPr lang="en-US" sz="2000" dirty="0"/>
              <a:t>and </a:t>
            </a:r>
            <a:r>
              <a:rPr lang="en-US" sz="2000" b="1" dirty="0"/>
              <a:t>application of resonant magnetic perturbations for ELM suppression</a:t>
            </a:r>
            <a:r>
              <a:rPr lang="en-US" sz="2000" dirty="0"/>
              <a:t>. Discussion of the impact on a potential loss of semi-detachment and ELM suppression on the W influx, W screening, and W transport in those ITER scenarios. </a:t>
            </a:r>
            <a:endParaRPr lang="en-US" sz="2000" dirty="0" smtClean="0"/>
          </a:p>
          <a:p>
            <a:pPr marL="342900" indent="-342900">
              <a:buFont typeface="+mj-lt"/>
              <a:buAutoNum type="arabicPeriod"/>
            </a:pPr>
            <a:endParaRPr lang="en-US" sz="2000" dirty="0"/>
          </a:p>
          <a:p>
            <a:pPr marL="342900" indent="-342900">
              <a:buFont typeface="+mj-lt"/>
              <a:buAutoNum type="arabicPeriod"/>
            </a:pPr>
            <a:r>
              <a:rPr lang="en-US" sz="2000" b="1" dirty="0" smtClean="0"/>
              <a:t>Applications </a:t>
            </a:r>
            <a:r>
              <a:rPr lang="en-US" sz="2000" b="1" dirty="0"/>
              <a:t>of the developed model</a:t>
            </a:r>
            <a:r>
              <a:rPr lang="en-US" sz="2000" dirty="0"/>
              <a:t>. Assessment of the </a:t>
            </a:r>
            <a:r>
              <a:rPr lang="en-US" sz="2000" b="1" dirty="0"/>
              <a:t>seeding impurity screening and transport </a:t>
            </a:r>
            <a:r>
              <a:rPr lang="en-US" sz="2000" dirty="0"/>
              <a:t>in DEMO and </a:t>
            </a:r>
            <a:r>
              <a:rPr lang="en-US" sz="2000" b="1" dirty="0"/>
              <a:t>ITER scenarios </a:t>
            </a:r>
          </a:p>
        </p:txBody>
      </p:sp>
    </p:spTree>
    <p:extLst>
      <p:ext uri="{BB962C8B-B14F-4D97-AF65-F5344CB8AC3E}">
        <p14:creationId xmlns:p14="http://schemas.microsoft.com/office/powerpoint/2010/main" val="2556541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3766C-6CD9-B54D-9016-0D49B634ED17}"/>
              </a:ext>
            </a:extLst>
          </p:cNvPr>
          <p:cNvSpPr>
            <a:spLocks noGrp="1"/>
          </p:cNvSpPr>
          <p:nvPr>
            <p:ph type="title"/>
          </p:nvPr>
        </p:nvSpPr>
        <p:spPr/>
        <p:txBody>
          <a:bodyPr/>
          <a:lstStyle/>
          <a:p>
            <a:r>
              <a:rPr lang="en-US"/>
              <a:t>Integrating GORILLA into EIRENE</a:t>
            </a:r>
          </a:p>
        </p:txBody>
      </p:sp>
      <p:pic>
        <p:nvPicPr>
          <p:cNvPr id="9" name="Grafik 8">
            <a:extLst>
              <a:ext uri="{FF2B5EF4-FFF2-40B4-BE49-F238E27FC236}">
                <a16:creationId xmlns:a16="http://schemas.microsoft.com/office/drawing/2014/main" id="{91CEEF19-CA21-A94B-8636-7FD7EDA5ACA2}"/>
              </a:ext>
            </a:extLst>
          </p:cNvPr>
          <p:cNvPicPr>
            <a:picLocks noChangeAspect="1"/>
          </p:cNvPicPr>
          <p:nvPr/>
        </p:nvPicPr>
        <p:blipFill rotWithShape="1">
          <a:blip r:embed="rId2"/>
          <a:srcRect l="11600" t="5484" r="51164" b="5484"/>
          <a:stretch/>
        </p:blipFill>
        <p:spPr>
          <a:xfrm>
            <a:off x="2808117" y="1563618"/>
            <a:ext cx="2374447" cy="3032474"/>
          </a:xfrm>
          <a:prstGeom prst="rect">
            <a:avLst/>
          </a:prstGeom>
        </p:spPr>
      </p:pic>
      <p:pic>
        <p:nvPicPr>
          <p:cNvPr id="7" name="Grafik 6">
            <a:extLst>
              <a:ext uri="{FF2B5EF4-FFF2-40B4-BE49-F238E27FC236}">
                <a16:creationId xmlns:a16="http://schemas.microsoft.com/office/drawing/2014/main" id="{FF0EFE39-46BA-FB4F-9EF4-6801F3845223}"/>
              </a:ext>
            </a:extLst>
          </p:cNvPr>
          <p:cNvPicPr>
            <a:picLocks noChangeAspect="1"/>
          </p:cNvPicPr>
          <p:nvPr/>
        </p:nvPicPr>
        <p:blipFill rotWithShape="1">
          <a:blip r:embed="rId3"/>
          <a:srcRect l="6000" t="3800" r="8578" b="8063"/>
          <a:stretch/>
        </p:blipFill>
        <p:spPr>
          <a:xfrm>
            <a:off x="292427" y="1516391"/>
            <a:ext cx="2299344" cy="3032474"/>
          </a:xfrm>
          <a:prstGeom prst="rect">
            <a:avLst/>
          </a:prstGeom>
        </p:spPr>
      </p:pic>
      <p:sp>
        <p:nvSpPr>
          <p:cNvPr id="10" name="Textfeld 9">
            <a:extLst>
              <a:ext uri="{FF2B5EF4-FFF2-40B4-BE49-F238E27FC236}">
                <a16:creationId xmlns:a16="http://schemas.microsoft.com/office/drawing/2014/main" id="{9B4FB593-DC38-2742-90E7-1BCFFF4A7D7F}"/>
              </a:ext>
            </a:extLst>
          </p:cNvPr>
          <p:cNvSpPr txBox="1"/>
          <p:nvPr/>
        </p:nvSpPr>
        <p:spPr>
          <a:xfrm>
            <a:off x="2687424" y="4571417"/>
            <a:ext cx="3247444" cy="338554"/>
          </a:xfrm>
          <a:prstGeom prst="rect">
            <a:avLst/>
          </a:prstGeom>
          <a:noFill/>
        </p:spPr>
        <p:txBody>
          <a:bodyPr wrap="square" rtlCol="0">
            <a:spAutoFit/>
          </a:bodyPr>
          <a:lstStyle/>
          <a:p>
            <a:r>
              <a:rPr lang="en-US" sz="1600"/>
              <a:t>Tetrahedral mesh used in GORILLA</a:t>
            </a:r>
          </a:p>
        </p:txBody>
      </p:sp>
      <p:sp>
        <p:nvSpPr>
          <p:cNvPr id="13" name="Textfeld 12">
            <a:extLst>
              <a:ext uri="{FF2B5EF4-FFF2-40B4-BE49-F238E27FC236}">
                <a16:creationId xmlns:a16="http://schemas.microsoft.com/office/drawing/2014/main" id="{5714F4E1-3DBF-5044-B574-22741C88DC6D}"/>
              </a:ext>
            </a:extLst>
          </p:cNvPr>
          <p:cNvSpPr txBox="1"/>
          <p:nvPr/>
        </p:nvSpPr>
        <p:spPr>
          <a:xfrm>
            <a:off x="324394" y="892945"/>
            <a:ext cx="10515600" cy="646331"/>
          </a:xfrm>
          <a:prstGeom prst="rect">
            <a:avLst/>
          </a:prstGeom>
          <a:noFill/>
        </p:spPr>
        <p:txBody>
          <a:bodyPr wrap="square" rtlCol="0">
            <a:spAutoFit/>
          </a:bodyPr>
          <a:lstStyle/>
          <a:p>
            <a:r>
              <a:rPr lang="en-US" b="1" dirty="0"/>
              <a:t>Purpose: modelling of impurity transport in </a:t>
            </a:r>
            <a:r>
              <a:rPr lang="en-US" b="1" dirty="0" smtClean="0"/>
              <a:t>Soledge3X-EIRENE</a:t>
            </a:r>
            <a:r>
              <a:rPr lang="en-US" dirty="0"/>
              <a:t> </a:t>
            </a:r>
            <a:br>
              <a:rPr lang="en-US" dirty="0"/>
            </a:br>
            <a:r>
              <a:rPr lang="en-US" b="1" dirty="0"/>
              <a:t>GORILLA:</a:t>
            </a:r>
            <a:r>
              <a:rPr lang="en-US" dirty="0"/>
              <a:t> mesh-based </a:t>
            </a:r>
            <a:r>
              <a:rPr lang="en-US" dirty="0" err="1"/>
              <a:t>symplectic</a:t>
            </a:r>
            <a:r>
              <a:rPr lang="en-US" dirty="0"/>
              <a:t> integration method for guiding-center orbits</a:t>
            </a:r>
            <a:endParaRPr lang="en-US" b="1" dirty="0"/>
          </a:p>
        </p:txBody>
      </p:sp>
      <p:sp>
        <p:nvSpPr>
          <p:cNvPr id="15" name="Textfeld 14">
            <a:extLst>
              <a:ext uri="{FF2B5EF4-FFF2-40B4-BE49-F238E27FC236}">
                <a16:creationId xmlns:a16="http://schemas.microsoft.com/office/drawing/2014/main" id="{83372C7A-4AB1-EF4E-ACF8-BEB406E61169}"/>
              </a:ext>
            </a:extLst>
          </p:cNvPr>
          <p:cNvSpPr txBox="1"/>
          <p:nvPr/>
        </p:nvSpPr>
        <p:spPr>
          <a:xfrm>
            <a:off x="5934868" y="1865173"/>
            <a:ext cx="5917528" cy="2585323"/>
          </a:xfrm>
          <a:prstGeom prst="rect">
            <a:avLst/>
          </a:prstGeom>
          <a:noFill/>
        </p:spPr>
        <p:txBody>
          <a:bodyPr wrap="square" rtlCol="0">
            <a:spAutoFit/>
          </a:bodyPr>
          <a:lstStyle/>
          <a:p>
            <a:r>
              <a:rPr lang="en-US" b="1" dirty="0"/>
              <a:t>Advantages of GORILLA:</a:t>
            </a:r>
          </a:p>
          <a:p>
            <a:pPr marL="285750" indent="-285750">
              <a:buFont typeface="Arial" panose="020B0604020202020204" pitchFamily="34" charset="0"/>
              <a:buChar char="•"/>
            </a:pPr>
            <a:r>
              <a:rPr lang="en-US" b="1" dirty="0"/>
              <a:t>Computational efficiency </a:t>
            </a:r>
            <a:r>
              <a:rPr lang="en-US" dirty="0"/>
              <a:t>(up to 10x faster than RK4</a:t>
            </a:r>
            <a:r>
              <a:rPr lang="en-US" dirty="0" smtClean="0"/>
              <a:t>)</a:t>
            </a:r>
            <a:endParaRPr lang="en-US" dirty="0"/>
          </a:p>
          <a:p>
            <a:pPr marL="285750" indent="-285750">
              <a:buFont typeface="Arial" panose="020B0604020202020204" pitchFamily="34" charset="0"/>
              <a:buChar char="•"/>
            </a:pPr>
            <a:r>
              <a:rPr lang="en-US" b="1" dirty="0"/>
              <a:t>Physically correct long time orbit dynamics </a:t>
            </a:r>
          </a:p>
          <a:p>
            <a:pPr marL="742950" lvl="1" indent="-285750">
              <a:buFont typeface="Arial" panose="020B0604020202020204" pitchFamily="34" charset="0"/>
              <a:buChar char="•"/>
            </a:pPr>
            <a:r>
              <a:rPr lang="en-US" dirty="0" err="1"/>
              <a:t>Symplectic</a:t>
            </a:r>
            <a:r>
              <a:rPr lang="en-US" dirty="0"/>
              <a:t>: preserved total energy, magnetic moment, phase-space volume, </a:t>
            </a:r>
            <a:r>
              <a:rPr lang="en-US" dirty="0" smtClean="0"/>
              <a:t>…</a:t>
            </a:r>
            <a:endParaRPr lang="en-US" dirty="0"/>
          </a:p>
          <a:p>
            <a:pPr marL="285750" indent="-285750">
              <a:buFont typeface="Arial" panose="020B0604020202020204" pitchFamily="34" charset="0"/>
              <a:buChar char="•"/>
            </a:pPr>
            <a:r>
              <a:rPr lang="en-US" dirty="0"/>
              <a:t>Formulation in general curvilinear coordinates </a:t>
            </a:r>
          </a:p>
          <a:p>
            <a:pPr marL="742950" lvl="1" indent="-285750">
              <a:buFont typeface="Arial" panose="020B0604020202020204" pitchFamily="34" charset="0"/>
              <a:buChar char="•"/>
            </a:pPr>
            <a:r>
              <a:rPr lang="en-US" dirty="0"/>
              <a:t>Well-suited for edge plasma (</a:t>
            </a:r>
            <a:r>
              <a:rPr lang="en-US" b="1" dirty="0"/>
              <a:t>no flux coordinates</a:t>
            </a:r>
            <a:r>
              <a:rPr lang="en-US" dirty="0"/>
              <a:t>) </a:t>
            </a:r>
          </a:p>
        </p:txBody>
      </p:sp>
      <p:sp>
        <p:nvSpPr>
          <p:cNvPr id="17" name="Textfeld 16">
            <a:extLst>
              <a:ext uri="{FF2B5EF4-FFF2-40B4-BE49-F238E27FC236}">
                <a16:creationId xmlns:a16="http://schemas.microsoft.com/office/drawing/2014/main" id="{A7A16A81-9EBA-E64C-858A-DA20A54CEF19}"/>
              </a:ext>
            </a:extLst>
          </p:cNvPr>
          <p:cNvSpPr txBox="1"/>
          <p:nvPr/>
        </p:nvSpPr>
        <p:spPr>
          <a:xfrm>
            <a:off x="268731" y="5172311"/>
            <a:ext cx="4837386" cy="1200329"/>
          </a:xfrm>
          <a:prstGeom prst="rect">
            <a:avLst/>
          </a:prstGeom>
          <a:noFill/>
        </p:spPr>
        <p:txBody>
          <a:bodyPr wrap="square" rtlCol="0">
            <a:spAutoFit/>
          </a:bodyPr>
          <a:lstStyle/>
          <a:p>
            <a:r>
              <a:rPr lang="en-US" b="1" dirty="0"/>
              <a:t>Objective:</a:t>
            </a:r>
          </a:p>
          <a:p>
            <a:pPr marL="285750" indent="-285750">
              <a:buFont typeface="Arial" panose="020B0604020202020204" pitchFamily="34" charset="0"/>
              <a:buChar char="•"/>
            </a:pPr>
            <a:r>
              <a:rPr lang="en-US" dirty="0"/>
              <a:t>Computation of guiding-center orbit statistics in </a:t>
            </a:r>
            <a:r>
              <a:rPr lang="en-US" dirty="0" smtClean="0"/>
              <a:t>Soledge3X-EIRENE </a:t>
            </a:r>
            <a:r>
              <a:rPr lang="en-US" dirty="0"/>
              <a:t>domain</a:t>
            </a:r>
            <a:br>
              <a:rPr lang="en-US" dirty="0"/>
            </a:br>
            <a:r>
              <a:rPr lang="en-US" dirty="0"/>
              <a:t>(particle and flow densities)</a:t>
            </a:r>
          </a:p>
        </p:txBody>
      </p:sp>
      <p:grpSp>
        <p:nvGrpSpPr>
          <p:cNvPr id="3" name="Groupe 2"/>
          <p:cNvGrpSpPr/>
          <p:nvPr/>
        </p:nvGrpSpPr>
        <p:grpSpPr>
          <a:xfrm>
            <a:off x="5714858" y="4849648"/>
            <a:ext cx="6357547" cy="1477328"/>
            <a:chOff x="5582194" y="4335891"/>
            <a:chExt cx="6357547" cy="1477328"/>
          </a:xfrm>
        </p:grpSpPr>
        <p:sp>
          <p:nvSpPr>
            <p:cNvPr id="18" name="Textfeld 17">
              <a:extLst>
                <a:ext uri="{FF2B5EF4-FFF2-40B4-BE49-F238E27FC236}">
                  <a16:creationId xmlns:a16="http://schemas.microsoft.com/office/drawing/2014/main" id="{CC2D70DA-16BF-244B-A88C-AB444A80A6A1}"/>
                </a:ext>
              </a:extLst>
            </p:cNvPr>
            <p:cNvSpPr txBox="1"/>
            <p:nvPr/>
          </p:nvSpPr>
          <p:spPr>
            <a:xfrm>
              <a:off x="5582194" y="4335891"/>
              <a:ext cx="6357547"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solidFill>
                    <a:srgbClr val="FF0000"/>
                  </a:solidFill>
                </a:rPr>
                <a:t>Principal achievement within 1</a:t>
              </a:r>
              <a:r>
                <a:rPr lang="en-US" b="1" baseline="30000" dirty="0">
                  <a:solidFill>
                    <a:srgbClr val="FF0000"/>
                  </a:solidFill>
                </a:rPr>
                <a:t>st</a:t>
              </a:r>
              <a:r>
                <a:rPr lang="en-US" b="1" dirty="0">
                  <a:solidFill>
                    <a:srgbClr val="FF0000"/>
                  </a:solidFill>
                </a:rPr>
                <a:t> year of TSVV 6: </a:t>
              </a:r>
            </a:p>
            <a:p>
              <a:pPr marL="285750" indent="-285750">
                <a:buFont typeface="Arial" panose="020B0604020202020204" pitchFamily="34" charset="0"/>
                <a:buChar char="•"/>
              </a:pPr>
              <a:r>
                <a:rPr lang="en-US" b="1" dirty="0">
                  <a:solidFill>
                    <a:schemeClr val="tx1"/>
                  </a:solidFill>
                </a:rPr>
                <a:t>Correct Hamiltonian time dynamics (necessary for statistics)</a:t>
              </a:r>
            </a:p>
            <a:p>
              <a:endParaRPr lang="en-US" b="1" dirty="0">
                <a:solidFill>
                  <a:srgbClr val="FF0000"/>
                </a:solidFill>
              </a:endParaRPr>
            </a:p>
            <a:p>
              <a:endParaRPr lang="en-US" b="1" dirty="0">
                <a:solidFill>
                  <a:srgbClr val="FF0000"/>
                </a:solidFill>
              </a:endParaRPr>
            </a:p>
          </p:txBody>
        </p:sp>
        <p:pic>
          <p:nvPicPr>
            <p:cNvPr id="20" name="Grafik 19" descr="Ein Bild, das Text enthält.&#10;&#10;Automatisch generierte Beschreibung">
              <a:extLst>
                <a:ext uri="{FF2B5EF4-FFF2-40B4-BE49-F238E27FC236}">
                  <a16:creationId xmlns:a16="http://schemas.microsoft.com/office/drawing/2014/main" id="{AAD0C593-0707-F547-98A0-247677CE984C}"/>
                </a:ext>
              </a:extLst>
            </p:cNvPr>
            <p:cNvPicPr>
              <a:picLocks noChangeAspect="1"/>
            </p:cNvPicPr>
            <p:nvPr/>
          </p:nvPicPr>
          <p:blipFill rotWithShape="1">
            <a:blip r:embed="rId4"/>
            <a:srcRect l="1" r="3037"/>
            <a:stretch/>
          </p:blipFill>
          <p:spPr>
            <a:xfrm>
              <a:off x="7759494" y="4909971"/>
              <a:ext cx="1577546" cy="769843"/>
            </a:xfrm>
            <a:prstGeom prst="rect">
              <a:avLst/>
            </a:prstGeom>
          </p:spPr>
        </p:pic>
      </p:grpSp>
    </p:spTree>
    <p:extLst>
      <p:ext uri="{BB962C8B-B14F-4D97-AF65-F5344CB8AC3E}">
        <p14:creationId xmlns:p14="http://schemas.microsoft.com/office/powerpoint/2010/main" val="3747065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9C343-8763-F508-1E49-DC991B5135B8}"/>
              </a:ext>
            </a:extLst>
          </p:cNvPr>
          <p:cNvSpPr>
            <a:spLocks noGrp="1"/>
          </p:cNvSpPr>
          <p:nvPr>
            <p:ph type="title"/>
          </p:nvPr>
        </p:nvSpPr>
        <p:spPr>
          <a:xfrm>
            <a:off x="993140" y="128154"/>
            <a:ext cx="9751060" cy="548121"/>
          </a:xfrm>
        </p:spPr>
        <p:txBody>
          <a:bodyPr>
            <a:normAutofit fontScale="90000"/>
          </a:bodyPr>
          <a:lstStyle/>
          <a:p>
            <a:r>
              <a:rPr lang="de-AT" sz="3200" dirty="0"/>
              <a:t>Integration </a:t>
            </a:r>
            <a:r>
              <a:rPr lang="de-AT" sz="3200" dirty="0" err="1"/>
              <a:t>of</a:t>
            </a:r>
            <a:r>
              <a:rPr lang="de-AT" sz="3200" dirty="0"/>
              <a:t> </a:t>
            </a:r>
            <a:r>
              <a:rPr lang="de-AT" sz="3200" dirty="0" err="1"/>
              <a:t>kinetic</a:t>
            </a:r>
            <a:r>
              <a:rPr lang="de-AT" sz="3200" dirty="0"/>
              <a:t> </a:t>
            </a:r>
            <a:r>
              <a:rPr lang="de-AT" sz="3200" dirty="0" err="1"/>
              <a:t>ion</a:t>
            </a:r>
            <a:r>
              <a:rPr lang="de-AT" sz="3200" dirty="0"/>
              <a:t> </a:t>
            </a:r>
            <a:r>
              <a:rPr lang="de-AT" sz="3200" dirty="0" err="1"/>
              <a:t>tracers</a:t>
            </a:r>
            <a:r>
              <a:rPr lang="de-AT" sz="3200" dirty="0"/>
              <a:t> </a:t>
            </a:r>
            <a:r>
              <a:rPr lang="de-AT" sz="3200" dirty="0" err="1"/>
              <a:t>into</a:t>
            </a:r>
            <a:r>
              <a:rPr lang="de-AT" sz="3200" dirty="0"/>
              <a:t> EIRENE and SOLEDGE3X</a:t>
            </a:r>
          </a:p>
        </p:txBody>
      </p:sp>
      <p:sp>
        <p:nvSpPr>
          <p:cNvPr id="3" name="Inhaltsplatzhalter 2">
            <a:extLst>
              <a:ext uri="{FF2B5EF4-FFF2-40B4-BE49-F238E27FC236}">
                <a16:creationId xmlns:a16="http://schemas.microsoft.com/office/drawing/2014/main" id="{471A7566-6360-1B8A-C5D5-B64FFB9A3B46}"/>
              </a:ext>
            </a:extLst>
          </p:cNvPr>
          <p:cNvSpPr>
            <a:spLocks noGrp="1"/>
          </p:cNvSpPr>
          <p:nvPr>
            <p:ph idx="1"/>
          </p:nvPr>
        </p:nvSpPr>
        <p:spPr>
          <a:xfrm>
            <a:off x="609601" y="870108"/>
            <a:ext cx="7886700" cy="2207784"/>
          </a:xfrm>
        </p:spPr>
        <p:txBody>
          <a:bodyPr/>
          <a:lstStyle/>
          <a:p>
            <a:r>
              <a:rPr lang="de-DE" dirty="0"/>
              <a:t>EIRENE-KIT: </a:t>
            </a:r>
            <a:r>
              <a:rPr lang="de-DE" dirty="0" err="1"/>
              <a:t>Extending</a:t>
            </a:r>
            <a:r>
              <a:rPr lang="de-DE" dirty="0"/>
              <a:t> </a:t>
            </a:r>
            <a:r>
              <a:rPr lang="de-DE" dirty="0" err="1"/>
              <a:t>field</a:t>
            </a:r>
            <a:r>
              <a:rPr lang="de-DE" dirty="0"/>
              <a:t> </a:t>
            </a:r>
            <a:r>
              <a:rPr lang="de-DE" dirty="0" err="1"/>
              <a:t>line</a:t>
            </a:r>
            <a:r>
              <a:rPr lang="de-DE" dirty="0"/>
              <a:t> </a:t>
            </a:r>
            <a:r>
              <a:rPr lang="de-DE" dirty="0" err="1"/>
              <a:t>tracing</a:t>
            </a:r>
            <a:r>
              <a:rPr lang="de-AT" dirty="0"/>
              <a:t> </a:t>
            </a:r>
            <a:r>
              <a:rPr lang="de-AT" dirty="0" err="1"/>
              <a:t>by</a:t>
            </a:r>
            <a:r>
              <a:rPr lang="de-AT" dirty="0"/>
              <a:t> </a:t>
            </a:r>
            <a:r>
              <a:rPr lang="de-AT" dirty="0" err="1"/>
              <a:t>drift</a:t>
            </a:r>
            <a:r>
              <a:rPr lang="de-AT" dirty="0"/>
              <a:t> and </a:t>
            </a:r>
            <a:r>
              <a:rPr lang="de-AT" dirty="0" err="1"/>
              <a:t>mirror</a:t>
            </a:r>
            <a:r>
              <a:rPr lang="de-AT" dirty="0"/>
              <a:t> </a:t>
            </a:r>
            <a:r>
              <a:rPr lang="de-AT" dirty="0" err="1"/>
              <a:t>force</a:t>
            </a:r>
            <a:r>
              <a:rPr lang="de-AT" dirty="0"/>
              <a:t> [1,2]</a:t>
            </a:r>
          </a:p>
          <a:p>
            <a:r>
              <a:rPr lang="de-AT" dirty="0"/>
              <a:t>GORILLA: Mesh-</a:t>
            </a:r>
            <a:r>
              <a:rPr lang="de-AT" dirty="0" err="1"/>
              <a:t>based</a:t>
            </a:r>
            <a:r>
              <a:rPr lang="de-AT" dirty="0"/>
              <a:t> 3D symplectic </a:t>
            </a:r>
            <a:r>
              <a:rPr lang="de-AT" dirty="0" err="1"/>
              <a:t>guiding</a:t>
            </a:r>
            <a:r>
              <a:rPr lang="de-AT" dirty="0"/>
              <a:t>-center </a:t>
            </a:r>
            <a:r>
              <a:rPr lang="de-AT" dirty="0" err="1"/>
              <a:t>tracer</a:t>
            </a:r>
            <a:r>
              <a:rPr lang="de-AT" dirty="0"/>
              <a:t> [3]</a:t>
            </a:r>
          </a:p>
          <a:p>
            <a:endParaRPr lang="de-AT" dirty="0"/>
          </a:p>
          <a:p>
            <a:r>
              <a:rPr lang="de-AT" dirty="0" err="1"/>
              <a:t>Two</a:t>
            </a:r>
            <a:r>
              <a:rPr lang="de-AT" dirty="0"/>
              <a:t> </a:t>
            </a:r>
            <a:r>
              <a:rPr lang="de-AT" dirty="0" err="1"/>
              <a:t>coupling</a:t>
            </a:r>
            <a:r>
              <a:rPr lang="de-AT" dirty="0"/>
              <a:t> </a:t>
            </a:r>
            <a:r>
              <a:rPr lang="de-AT" dirty="0" err="1"/>
              <a:t>approaches</a:t>
            </a:r>
            <a:r>
              <a:rPr lang="de-AT" dirty="0"/>
              <a:t> in Monte-Carlo </a:t>
            </a:r>
            <a:r>
              <a:rPr lang="de-AT" dirty="0" err="1"/>
              <a:t>codes</a:t>
            </a:r>
            <a:endParaRPr lang="de-AT" dirty="0"/>
          </a:p>
          <a:p>
            <a:pPr lvl="1"/>
            <a:r>
              <a:rPr lang="de-AT" dirty="0" err="1"/>
              <a:t>Compute</a:t>
            </a:r>
            <a:r>
              <a:rPr lang="de-AT" dirty="0"/>
              <a:t> fluid </a:t>
            </a:r>
            <a:r>
              <a:rPr lang="de-AT" dirty="0" err="1"/>
              <a:t>quantities</a:t>
            </a:r>
            <a:r>
              <a:rPr lang="de-AT" dirty="0"/>
              <a:t> </a:t>
            </a:r>
            <a:r>
              <a:rPr lang="de-AT" dirty="0" err="1"/>
              <a:t>from</a:t>
            </a:r>
            <a:r>
              <a:rPr lang="de-AT" dirty="0"/>
              <a:t> </a:t>
            </a:r>
            <a:r>
              <a:rPr lang="de-AT" dirty="0" err="1"/>
              <a:t>statistics</a:t>
            </a:r>
            <a:r>
              <a:rPr lang="de-AT" dirty="0"/>
              <a:t> </a:t>
            </a:r>
            <a:r>
              <a:rPr lang="de-AT" dirty="0" err="1"/>
              <a:t>of</a:t>
            </a:r>
            <a:r>
              <a:rPr lang="de-AT" dirty="0"/>
              <a:t> </a:t>
            </a:r>
            <a:r>
              <a:rPr lang="de-AT" dirty="0" err="1"/>
              <a:t>ion</a:t>
            </a:r>
            <a:r>
              <a:rPr lang="de-AT" dirty="0"/>
              <a:t> </a:t>
            </a:r>
            <a:r>
              <a:rPr lang="de-AT" dirty="0" err="1"/>
              <a:t>tracer</a:t>
            </a:r>
            <a:endParaRPr lang="de-AT" dirty="0"/>
          </a:p>
          <a:p>
            <a:pPr lvl="1"/>
            <a:r>
              <a:rPr lang="de-AT" dirty="0" err="1"/>
              <a:t>Directly</a:t>
            </a:r>
            <a:r>
              <a:rPr lang="de-AT" dirty="0"/>
              <a:t> </a:t>
            </a:r>
            <a:r>
              <a:rPr lang="de-AT" dirty="0" err="1"/>
              <a:t>hand</a:t>
            </a:r>
            <a:r>
              <a:rPr lang="de-AT" dirty="0"/>
              <a:t> </a:t>
            </a:r>
            <a:r>
              <a:rPr lang="de-AT" dirty="0" err="1"/>
              <a:t>particle</a:t>
            </a:r>
            <a:r>
              <a:rPr lang="de-AT" dirty="0"/>
              <a:t> </a:t>
            </a:r>
            <a:r>
              <a:rPr lang="de-AT" dirty="0" err="1"/>
              <a:t>between</a:t>
            </a:r>
            <a:r>
              <a:rPr lang="de-AT" dirty="0"/>
              <a:t> neutral and </a:t>
            </a:r>
            <a:r>
              <a:rPr lang="de-AT" dirty="0" err="1"/>
              <a:t>ion</a:t>
            </a:r>
            <a:r>
              <a:rPr lang="de-AT" dirty="0"/>
              <a:t> </a:t>
            </a:r>
            <a:r>
              <a:rPr lang="de-AT" dirty="0" err="1"/>
              <a:t>tracer</a:t>
            </a:r>
            <a:r>
              <a:rPr lang="de-AT" dirty="0"/>
              <a:t> on (de-)</a:t>
            </a:r>
            <a:r>
              <a:rPr lang="de-AT" dirty="0" err="1"/>
              <a:t>ionization</a:t>
            </a:r>
            <a:endParaRPr lang="de-DE" dirty="0"/>
          </a:p>
        </p:txBody>
      </p:sp>
      <p:sp>
        <p:nvSpPr>
          <p:cNvPr id="5" name="Textfeld 4">
            <a:extLst>
              <a:ext uri="{FF2B5EF4-FFF2-40B4-BE49-F238E27FC236}">
                <a16:creationId xmlns:a16="http://schemas.microsoft.com/office/drawing/2014/main" id="{9EE6E8FB-DED2-FE5F-96E1-375DD68EEDE7}"/>
              </a:ext>
            </a:extLst>
          </p:cNvPr>
          <p:cNvSpPr txBox="1"/>
          <p:nvPr/>
        </p:nvSpPr>
        <p:spPr>
          <a:xfrm>
            <a:off x="285750" y="5540970"/>
            <a:ext cx="10247888" cy="861774"/>
          </a:xfrm>
          <a:prstGeom prst="rect">
            <a:avLst/>
          </a:prstGeom>
          <a:noFill/>
        </p:spPr>
        <p:txBody>
          <a:bodyPr wrap="square">
            <a:spAutoFit/>
          </a:bodyPr>
          <a:lstStyle/>
          <a:p>
            <a:r>
              <a:rPr lang="de-DE" sz="1600" dirty="0"/>
              <a:t>[1] </a:t>
            </a:r>
            <a:r>
              <a:rPr lang="en-US" sz="1600" dirty="0"/>
              <a:t>F. </a:t>
            </a:r>
            <a:r>
              <a:rPr lang="en-US" sz="1600" dirty="0" err="1"/>
              <a:t>Schluck</a:t>
            </a:r>
            <a:r>
              <a:rPr lang="en-US" sz="1600" dirty="0"/>
              <a:t>, Contributions to Plasma Physics, vol. 60, p. e201900144, 2020.</a:t>
            </a:r>
          </a:p>
          <a:p>
            <a:r>
              <a:rPr lang="en-US" sz="1600" dirty="0"/>
              <a:t>[2] D.V. Borodin and EIRENE-NGM-DEVELOPERS, 28th IAEA Fusion Energy Conference, May 2021.</a:t>
            </a:r>
          </a:p>
          <a:p>
            <a:r>
              <a:rPr lang="en-US" sz="1600" dirty="0"/>
              <a:t>[3] M. Eder et al., Phys. Plasmas 27, 122508, 2020</a:t>
            </a:r>
            <a:r>
              <a:rPr lang="en-US" dirty="0"/>
              <a:t>.</a:t>
            </a:r>
            <a:endParaRPr lang="de-AT" dirty="0"/>
          </a:p>
        </p:txBody>
      </p:sp>
    </p:spTree>
    <p:extLst>
      <p:ext uri="{BB962C8B-B14F-4D97-AF65-F5344CB8AC3E}">
        <p14:creationId xmlns:p14="http://schemas.microsoft.com/office/powerpoint/2010/main" val="2630816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68175" y="-17123"/>
            <a:ext cx="9603886" cy="758064"/>
          </a:xfrm>
        </p:spPr>
        <p:txBody>
          <a:bodyPr>
            <a:normAutofit fontScale="90000"/>
          </a:bodyPr>
          <a:lstStyle/>
          <a:p>
            <a:pPr lvl="0" eaLnBrk="0" fontAlgn="base" hangingPunct="0">
              <a:lnSpc>
                <a:spcPct val="100000"/>
              </a:lnSpc>
              <a:spcAft>
                <a:spcPct val="0"/>
              </a:spcAft>
            </a:pPr>
            <a:r>
              <a:rPr lang="en-US" altLang="fr-FR" sz="2800" b="1" cap="none" dirty="0">
                <a:solidFill>
                  <a:srgbClr val="000000"/>
                </a:solidFill>
                <a:latin typeface="Calibri" panose="020F0502020204030204" pitchFamily="34" charset="0"/>
                <a:ea typeface="Times New Roman" panose="02020603050405020304" pitchFamily="18" charset="0"/>
                <a:cs typeface="Calibri" panose="020F0502020204030204" pitchFamily="34" charset="0"/>
              </a:rPr>
              <a:t>Task 3 for key deliverable 1: Validation of numerical tools on selected experiments on WEST, W7X and JET</a:t>
            </a:r>
            <a:endParaRPr lang="fr-FR" altLang="fr-FR" sz="1400" cap="none" dirty="0">
              <a:solidFill>
                <a:schemeClr val="tx1"/>
              </a:solidFill>
            </a:endParaRPr>
          </a:p>
        </p:txBody>
      </p:sp>
      <p:pic>
        <p:nvPicPr>
          <p:cNvPr id="6" name="Image 5"/>
          <p:cNvPicPr>
            <a:picLocks noChangeAspect="1"/>
          </p:cNvPicPr>
          <p:nvPr/>
        </p:nvPicPr>
        <p:blipFill>
          <a:blip r:embed="rId2"/>
          <a:stretch>
            <a:fillRect/>
          </a:stretch>
        </p:blipFill>
        <p:spPr>
          <a:xfrm>
            <a:off x="359328" y="1038225"/>
            <a:ext cx="7468045" cy="5332124"/>
          </a:xfrm>
          <a:prstGeom prst="rect">
            <a:avLst/>
          </a:prstGeom>
        </p:spPr>
      </p:pic>
      <p:pic>
        <p:nvPicPr>
          <p:cNvPr id="7" name="Image 6">
            <a:extLst>
              <a:ext uri="{FF2B5EF4-FFF2-40B4-BE49-F238E27FC236}">
                <a16:creationId xmlns:a16="http://schemas.microsoft.com/office/drawing/2014/main" id="{D38C4123-617C-470F-8EAD-E91C6FBE6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2061" y="174172"/>
            <a:ext cx="1617638" cy="492843"/>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1112370764"/>
              </p:ext>
            </p:extLst>
          </p:nvPr>
        </p:nvGraphicFramePr>
        <p:xfrm>
          <a:off x="8325396" y="1449683"/>
          <a:ext cx="3698417" cy="2068580"/>
        </p:xfrm>
        <a:graphic>
          <a:graphicData uri="http://schemas.openxmlformats.org/drawingml/2006/table">
            <a:tbl>
              <a:tblPr firstRow="1" firstCol="1" bandRow="1">
                <a:tableStyleId>{5C22544A-7EE6-4342-B048-85BDC9FD1C3A}</a:tableStyleId>
              </a:tblPr>
              <a:tblGrid>
                <a:gridCol w="620901">
                  <a:extLst>
                    <a:ext uri="{9D8B030D-6E8A-4147-A177-3AD203B41FA5}">
                      <a16:colId xmlns:a16="http://schemas.microsoft.com/office/drawing/2014/main" val="1713738913"/>
                    </a:ext>
                  </a:extLst>
                </a:gridCol>
                <a:gridCol w="1228308">
                  <a:extLst>
                    <a:ext uri="{9D8B030D-6E8A-4147-A177-3AD203B41FA5}">
                      <a16:colId xmlns:a16="http://schemas.microsoft.com/office/drawing/2014/main" val="2494656645"/>
                    </a:ext>
                  </a:extLst>
                </a:gridCol>
                <a:gridCol w="924604">
                  <a:extLst>
                    <a:ext uri="{9D8B030D-6E8A-4147-A177-3AD203B41FA5}">
                      <a16:colId xmlns:a16="http://schemas.microsoft.com/office/drawing/2014/main" val="1645807937"/>
                    </a:ext>
                  </a:extLst>
                </a:gridCol>
                <a:gridCol w="924604">
                  <a:extLst>
                    <a:ext uri="{9D8B030D-6E8A-4147-A177-3AD203B41FA5}">
                      <a16:colId xmlns:a16="http://schemas.microsoft.com/office/drawing/2014/main" val="2369982672"/>
                    </a:ext>
                  </a:extLst>
                </a:gridCol>
              </a:tblGrid>
              <a:tr h="2068580">
                <a:tc>
                  <a:txBody>
                    <a:bodyPr/>
                    <a:lstStyle/>
                    <a:p>
                      <a:pPr>
                        <a:spcAft>
                          <a:spcPts val="0"/>
                        </a:spcAft>
                      </a:pPr>
                      <a:r>
                        <a:rPr lang="en-US" sz="1100" dirty="0">
                          <a:effectLst/>
                        </a:rPr>
                        <a:t>M1.31</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100" dirty="0">
                          <a:effectLst/>
                        </a:rPr>
                        <a:t>Execute and validate JINTRAC simulations in JET </a:t>
                      </a:r>
                      <a:r>
                        <a:rPr lang="en-US" sz="1100" dirty="0" err="1">
                          <a:effectLst/>
                        </a:rPr>
                        <a:t>ELMy</a:t>
                      </a:r>
                      <a:r>
                        <a:rPr lang="en-US" sz="1100" dirty="0">
                          <a:effectLst/>
                        </a:rPr>
                        <a:t> H-mode plasmas, characterise dominant transport process leading to core W accumulation, including ELMs</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100">
                          <a:effectLst/>
                        </a:rPr>
                        <a:t>H. Kumpulainen</a:t>
                      </a:r>
                      <a:endParaRPr lang="fr-FR"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100" dirty="0">
                          <a:effectLst/>
                        </a:rPr>
                        <a:t>03/2023</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96686440"/>
                  </a:ext>
                </a:extLst>
              </a:tr>
            </a:tbl>
          </a:graphicData>
        </a:graphic>
      </p:graphicFrame>
    </p:spTree>
    <p:extLst>
      <p:ext uri="{BB962C8B-B14F-4D97-AF65-F5344CB8AC3E}">
        <p14:creationId xmlns:p14="http://schemas.microsoft.com/office/powerpoint/2010/main" val="3547864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p:txBody>
          <a:bodyPr/>
          <a:lstStyle/>
          <a:p>
            <a:endParaRPr lang="fr-FR"/>
          </a:p>
        </p:txBody>
      </p:sp>
      <p:sp>
        <p:nvSpPr>
          <p:cNvPr id="3" name="Espace réservé du texte 2"/>
          <p:cNvSpPr>
            <a:spLocks noGrp="1"/>
          </p:cNvSpPr>
          <p:nvPr>
            <p:ph type="body" sz="quarter" idx="15"/>
          </p:nvPr>
        </p:nvSpPr>
        <p:spPr/>
        <p:txBody>
          <a:bodyPr/>
          <a:lstStyle/>
          <a:p>
            <a:endParaRPr lang="fr-FR"/>
          </a:p>
        </p:txBody>
      </p:sp>
      <p:sp>
        <p:nvSpPr>
          <p:cNvPr id="4" name="Espace réservé pour une image  3"/>
          <p:cNvSpPr>
            <a:spLocks noGrp="1"/>
          </p:cNvSpPr>
          <p:nvPr>
            <p:ph type="pic" sz="quarter" idx="16"/>
          </p:nvPr>
        </p:nvSpPr>
        <p:spPr/>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1080160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egnaposto contenuto 5">
            <a:extLst>
              <a:ext uri="{FF2B5EF4-FFF2-40B4-BE49-F238E27FC236}">
                <a16:creationId xmlns:a16="http://schemas.microsoft.com/office/drawing/2014/main" id="{094E8956-49E0-77F0-F3DB-E9E5F4A4140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31701" y="4099907"/>
            <a:ext cx="2174881" cy="2358030"/>
          </a:xfrm>
        </p:spPr>
      </p:pic>
      <p:sp>
        <p:nvSpPr>
          <p:cNvPr id="4" name="Segnaposto numero diapositiva 3">
            <a:extLst>
              <a:ext uri="{FF2B5EF4-FFF2-40B4-BE49-F238E27FC236}">
                <a16:creationId xmlns:a16="http://schemas.microsoft.com/office/drawing/2014/main" id="{0EF01576-F84C-4850-9351-CFB550AD4A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FB2360-3F70-4485-A180-A0C3C00DD5ED}"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ZoneTexte 2">
            <a:extLst>
              <a:ext uri="{FF2B5EF4-FFF2-40B4-BE49-F238E27FC236}">
                <a16:creationId xmlns:a16="http://schemas.microsoft.com/office/drawing/2014/main" id="{57F993E9-3CB7-4BC0-90BB-C780FD0677CC}"/>
              </a:ext>
            </a:extLst>
          </p:cNvPr>
          <p:cNvSpPr txBox="1"/>
          <p:nvPr/>
        </p:nvSpPr>
        <p:spPr>
          <a:xfrm>
            <a:off x="9931701" y="3751733"/>
            <a:ext cx="2106465"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Updated simulations</a:t>
            </a:r>
          </a:p>
        </p:txBody>
      </p:sp>
      <p:pic>
        <p:nvPicPr>
          <p:cNvPr id="13" name="Immagine 12">
            <a:extLst>
              <a:ext uri="{FF2B5EF4-FFF2-40B4-BE49-F238E27FC236}">
                <a16:creationId xmlns:a16="http://schemas.microsoft.com/office/drawing/2014/main" id="{889C646D-D0DF-4F83-8F35-3639B9F95E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0350" y="1295736"/>
            <a:ext cx="2217394" cy="2370616"/>
          </a:xfrm>
          <a:prstGeom prst="rect">
            <a:avLst/>
          </a:prstGeom>
        </p:spPr>
      </p:pic>
      <mc:AlternateContent xmlns:mc="http://schemas.openxmlformats.org/markup-compatibility/2006" xmlns:a14="http://schemas.microsoft.com/office/drawing/2010/main">
        <mc:Choice Requires="a14">
          <p:sp>
            <p:nvSpPr>
              <p:cNvPr id="15" name="Rettangolo 14">
                <a:extLst>
                  <a:ext uri="{FF2B5EF4-FFF2-40B4-BE49-F238E27FC236}">
                    <a16:creationId xmlns:a16="http://schemas.microsoft.com/office/drawing/2014/main" id="{F2469364-CF7B-4913-BD52-D61B1676E8DE}"/>
                  </a:ext>
                </a:extLst>
              </p:cNvPr>
              <p:cNvSpPr/>
              <p:nvPr/>
            </p:nvSpPr>
            <p:spPr>
              <a:xfrm>
                <a:off x="46430" y="5406688"/>
                <a:ext cx="9301656" cy="973299"/>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New simulations present separatrix average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sub>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W</m:t>
                        </m:r>
                      </m:sub>
                    </m:sSub>
                  </m:oMath>
                </a14:m>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up to 150 times higher than old 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But the erosion rate is only 3 times higher</a:t>
                </a:r>
              </a:p>
            </p:txBody>
          </p:sp>
        </mc:Choice>
        <mc:Fallback xmlns="">
          <p:sp>
            <p:nvSpPr>
              <p:cNvPr id="15" name="Rettangolo 14">
                <a:extLst>
                  <a:ext uri="{FF2B5EF4-FFF2-40B4-BE49-F238E27FC236}">
                    <a16:creationId xmlns:a16="http://schemas.microsoft.com/office/drawing/2014/main" id="{F2469364-CF7B-4913-BD52-D61B1676E8DE}"/>
                  </a:ext>
                </a:extLst>
              </p:cNvPr>
              <p:cNvSpPr>
                <a:spLocks noRot="1" noChangeAspect="1" noMove="1" noResize="1" noEditPoints="1" noAdjustHandles="1" noChangeArrowheads="1" noChangeShapeType="1" noTextEdit="1"/>
              </p:cNvSpPr>
              <p:nvPr/>
            </p:nvSpPr>
            <p:spPr>
              <a:xfrm>
                <a:off x="46430" y="5406688"/>
                <a:ext cx="9301656" cy="973299"/>
              </a:xfrm>
              <a:prstGeom prst="rect">
                <a:avLst/>
              </a:prstGeom>
              <a:blipFill>
                <a:blip r:embed="rId5"/>
                <a:stretch>
                  <a:fillRect l="-458"/>
                </a:stretch>
              </a:blipFill>
              <a:ln w="28575">
                <a:solidFill>
                  <a:schemeClr val="tx1"/>
                </a:solidFill>
              </a:ln>
            </p:spPr>
            <p:txBody>
              <a:bodyPr/>
              <a:lstStyle/>
              <a:p>
                <a:r>
                  <a:rPr lang="en-US">
                    <a:noFill/>
                  </a:rPr>
                  <a:t> </a:t>
                </a:r>
              </a:p>
            </p:txBody>
          </p:sp>
        </mc:Fallback>
      </mc:AlternateContent>
      <p:sp>
        <p:nvSpPr>
          <p:cNvPr id="9" name="Segnaposto contenuto 2">
            <a:extLst>
              <a:ext uri="{FF2B5EF4-FFF2-40B4-BE49-F238E27FC236}">
                <a16:creationId xmlns:a16="http://schemas.microsoft.com/office/drawing/2014/main" id="{1C06557F-427D-4E80-AAF2-55A81035354A}"/>
              </a:ext>
            </a:extLst>
          </p:cNvPr>
          <p:cNvSpPr txBox="1">
            <a:spLocks/>
          </p:cNvSpPr>
          <p:nvPr/>
        </p:nvSpPr>
        <p:spPr>
          <a:xfrm>
            <a:off x="46430" y="89320"/>
            <a:ext cx="7689422" cy="503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Improving W migration description </a:t>
            </a:r>
            <a:endParaRPr kumimoji="0" lang="it-IT" sz="30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0" name="ZoneTexte 2">
                <a:extLst>
                  <a:ext uri="{FF2B5EF4-FFF2-40B4-BE49-F238E27FC236}">
                    <a16:creationId xmlns:a16="http://schemas.microsoft.com/office/drawing/2014/main" id="{F600A19C-7A8B-6B8E-0591-A4CC67B353DD}"/>
                  </a:ext>
                </a:extLst>
              </p:cNvPr>
              <p:cNvSpPr txBox="1"/>
              <p:nvPr/>
            </p:nvSpPr>
            <p:spPr>
              <a:xfrm>
                <a:off x="10805022" y="5240051"/>
                <a:ext cx="280043" cy="276999"/>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12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𝐬</m:t>
                      </m:r>
                      <m:r>
                        <a:rPr kumimoji="0" lang="it-IT" sz="1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fr-FR" sz="1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p:txBody>
          </p:sp>
        </mc:Choice>
        <mc:Fallback xmlns="">
          <p:sp>
            <p:nvSpPr>
              <p:cNvPr id="10" name="ZoneTexte 2">
                <a:extLst>
                  <a:ext uri="{FF2B5EF4-FFF2-40B4-BE49-F238E27FC236}">
                    <a16:creationId xmlns:a16="http://schemas.microsoft.com/office/drawing/2014/main" id="{F600A19C-7A8B-6B8E-0591-A4CC67B353DD}"/>
                  </a:ext>
                </a:extLst>
              </p:cNvPr>
              <p:cNvSpPr txBox="1">
                <a:spLocks noRot="1" noChangeAspect="1" noMove="1" noResize="1" noEditPoints="1" noAdjustHandles="1" noChangeArrowheads="1" noChangeShapeType="1" noTextEdit="1"/>
              </p:cNvSpPr>
              <p:nvPr/>
            </p:nvSpPr>
            <p:spPr>
              <a:xfrm>
                <a:off x="10805022" y="5240051"/>
                <a:ext cx="280043" cy="276999"/>
              </a:xfrm>
              <a:prstGeom prst="rect">
                <a:avLst/>
              </a:prstGeom>
              <a:blipFill>
                <a:blip r:embed="rId6"/>
                <a:stretch>
                  <a:fillRect l="-15217" r="-4348" b="-1111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ZoneTexte 2">
                <a:extLst>
                  <a:ext uri="{FF2B5EF4-FFF2-40B4-BE49-F238E27FC236}">
                    <a16:creationId xmlns:a16="http://schemas.microsoft.com/office/drawing/2014/main" id="{6E9EC50D-E8B2-6AA0-8317-BE044EC44871}"/>
                  </a:ext>
                </a:extLst>
              </p:cNvPr>
              <p:cNvSpPr txBox="1"/>
              <p:nvPr/>
            </p:nvSpPr>
            <p:spPr>
              <a:xfrm>
                <a:off x="10655338" y="2394363"/>
                <a:ext cx="365998" cy="276999"/>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12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𝐬</m:t>
                      </m:r>
                      <m:r>
                        <a:rPr kumimoji="0" lang="it-IT" sz="1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fr-FR" sz="1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p:txBody>
          </p:sp>
        </mc:Choice>
        <mc:Fallback xmlns="">
          <p:sp>
            <p:nvSpPr>
              <p:cNvPr id="16" name="ZoneTexte 2">
                <a:extLst>
                  <a:ext uri="{FF2B5EF4-FFF2-40B4-BE49-F238E27FC236}">
                    <a16:creationId xmlns:a16="http://schemas.microsoft.com/office/drawing/2014/main" id="{6E9EC50D-E8B2-6AA0-8317-BE044EC44871}"/>
                  </a:ext>
                </a:extLst>
              </p:cNvPr>
              <p:cNvSpPr txBox="1">
                <a:spLocks noRot="1" noChangeAspect="1" noMove="1" noResize="1" noEditPoints="1" noAdjustHandles="1" noChangeArrowheads="1" noChangeShapeType="1" noTextEdit="1"/>
              </p:cNvSpPr>
              <p:nvPr/>
            </p:nvSpPr>
            <p:spPr>
              <a:xfrm>
                <a:off x="10655338" y="2394363"/>
                <a:ext cx="365998" cy="276999"/>
              </a:xfrm>
              <a:prstGeom prst="rect">
                <a:avLst/>
              </a:prstGeom>
              <a:blipFill>
                <a:blip r:embed="rId7"/>
                <a:stretch>
                  <a:fillRect l="-1667" b="-11111"/>
                </a:stretch>
              </a:blipFill>
              <a:ln>
                <a:noFill/>
              </a:ln>
            </p:spPr>
            <p:txBody>
              <a:bodyPr/>
              <a:lstStyle/>
              <a:p>
                <a:r>
                  <a:rPr lang="en-US">
                    <a:noFill/>
                  </a:rPr>
                  <a:t> </a:t>
                </a:r>
              </a:p>
            </p:txBody>
          </p:sp>
        </mc:Fallback>
      </mc:AlternateContent>
      <p:sp>
        <p:nvSpPr>
          <p:cNvPr id="17" name="ZoneTexte 2">
            <a:extLst>
              <a:ext uri="{FF2B5EF4-FFF2-40B4-BE49-F238E27FC236}">
                <a16:creationId xmlns:a16="http://schemas.microsoft.com/office/drawing/2014/main" id="{79DAFD7E-A321-C084-4D0C-8237755D16C9}"/>
              </a:ext>
            </a:extLst>
          </p:cNvPr>
          <p:cNvSpPr txBox="1"/>
          <p:nvPr/>
        </p:nvSpPr>
        <p:spPr>
          <a:xfrm>
            <a:off x="10229659" y="940771"/>
            <a:ext cx="1578963" cy="31370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Old simulation</a:t>
            </a:r>
          </a:p>
        </p:txBody>
      </p:sp>
      <mc:AlternateContent xmlns:mc="http://schemas.openxmlformats.org/markup-compatibility/2006" xmlns:a14="http://schemas.microsoft.com/office/drawing/2010/main">
        <mc:Choice Requires="a14">
          <p:sp>
            <p:nvSpPr>
              <p:cNvPr id="31" name="CasellaDiTesto 6">
                <a:extLst>
                  <a:ext uri="{FF2B5EF4-FFF2-40B4-BE49-F238E27FC236}">
                    <a16:creationId xmlns:a16="http://schemas.microsoft.com/office/drawing/2014/main" id="{F54FE423-7E62-1CEC-2452-3ACF71166F6F}"/>
                  </a:ext>
                </a:extLst>
              </p:cNvPr>
              <p:cNvSpPr txBox="1"/>
              <p:nvPr/>
            </p:nvSpPr>
            <p:spPr>
              <a:xfrm rot="10800000" flipV="1">
                <a:off x="182730" y="1889672"/>
                <a:ext cx="7111715" cy="781689"/>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𝑭</m:t>
                              </m:r>
                            </m:e>
                          </m:acc>
                        </m:e>
                        <m:sub>
                          <m:r>
                            <a:rPr kumimoji="0" lang="it-IT" sz="20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𝑻</m:t>
                              </m:r>
                            </m:e>
                            <m: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sub>
                      </m:s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20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𝚲</m:t>
                          </m:r>
                        </m:num>
                        <m:den>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ad>
                            <m:radPr>
                              <m:degHide m:val="on"/>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sSup>
                                <m:sSup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𝝅</m:t>
                                  </m:r>
                                </m:e>
                                <m:sup>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sup>
                              </m:sSup>
                            </m:e>
                          </m:rad>
                        </m:den>
                      </m:f>
                      <m:d>
                        <m:d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𝒎</m:t>
                                  </m:r>
                                </m:e>
                                <m: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num>
                            <m:den>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𝒎</m:t>
                              </m:r>
                            </m:den>
                          </m:f>
                        </m:e>
                      </m:d>
                      <m:sSup>
                        <m:sSup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𝒁</m:t>
                                  </m:r>
                                  <m:sSub>
                                    <m:sSub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𝒁</m:t>
                                      </m:r>
                                    </m:e>
                                    <m: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sSup>
                                    <m:sSup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𝒆</m:t>
                                      </m:r>
                                    </m:e>
                                    <m:sup>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p>
                                </m:num>
                                <m:den>
                                  <m:sSub>
                                    <m:sSub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𝜺</m:t>
                                      </m:r>
                                    </m:e>
                                    <m: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sub>
                                  </m:sSub>
                                </m:den>
                              </m:f>
                            </m:e>
                          </m:d>
                        </m:e>
                        <m:sup>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p>
                      <m:f>
                        <m:f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p>
                            <m:sSup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𝒆</m:t>
                              </m:r>
                            </m:e>
                            <m:sup>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Sup>
                                <m:sSubSup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𝝌</m:t>
                                  </m:r>
                                </m:e>
                                <m: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up>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bSup>
                            </m:sup>
                          </m:sSup>
                        </m:num>
                        <m:den>
                          <m:sSubSup>
                            <m:sSubSup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sSub>
                                <m:sSub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𝒖</m:t>
                                  </m:r>
                                </m:e>
                                <m: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𝑻</m:t>
                              </m:r>
                            </m:e>
                            <m: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up>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bSup>
                        </m:den>
                      </m:f>
                      <m:d>
                        <m:d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𝒒</m:t>
                                  </m:r>
                                </m:e>
                              </m:acc>
                            </m:e>
                            <m: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d>
                            <m:d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𝒒</m:t>
                                      </m:r>
                                    </m:e>
                                  </m:acc>
                                </m:e>
                                <m: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𝝌</m:t>
                                      </m:r>
                                    </m:e>
                                  </m:acc>
                                </m:e>
                                <m: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e>
                          </m:d>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𝝌</m:t>
                                  </m:r>
                                </m:e>
                              </m:acc>
                            </m:e>
                            <m: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e>
                      </m:d>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1" name="CasellaDiTesto 6">
                <a:extLst>
                  <a:ext uri="{FF2B5EF4-FFF2-40B4-BE49-F238E27FC236}">
                    <a16:creationId xmlns:a16="http://schemas.microsoft.com/office/drawing/2014/main" id="{F54FE423-7E62-1CEC-2452-3ACF71166F6F}"/>
                  </a:ext>
                </a:extLst>
              </p:cNvPr>
              <p:cNvSpPr txBox="1">
                <a:spLocks noRot="1" noChangeAspect="1" noMove="1" noResize="1" noEditPoints="1" noAdjustHandles="1" noChangeArrowheads="1" noChangeShapeType="1" noTextEdit="1"/>
              </p:cNvSpPr>
              <p:nvPr/>
            </p:nvSpPr>
            <p:spPr>
              <a:xfrm rot="10800000" flipV="1">
                <a:off x="182730" y="1889672"/>
                <a:ext cx="7111715" cy="781689"/>
              </a:xfrm>
              <a:prstGeom prst="rect">
                <a:avLst/>
              </a:prstGeom>
              <a:blipFill>
                <a:blip r:embed="rId8"/>
                <a:stretch>
                  <a:fillRect l="-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CasellaDiTesto 15">
                <a:extLst>
                  <a:ext uri="{FF2B5EF4-FFF2-40B4-BE49-F238E27FC236}">
                    <a16:creationId xmlns:a16="http://schemas.microsoft.com/office/drawing/2014/main" id="{7497A4E0-8476-1E40-61B8-BBDF3A8A4680}"/>
                  </a:ext>
                </a:extLst>
              </p:cNvPr>
              <p:cNvSpPr txBox="1"/>
              <p:nvPr/>
            </p:nvSpPr>
            <p:spPr>
              <a:xfrm rot="10800000" flipV="1">
                <a:off x="7058558" y="2340084"/>
                <a:ext cx="1003577" cy="81836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b>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ad>
                        <m:radPr>
                          <m:degHide m:val="on"/>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f>
                            <m:fPr>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Sub>
                                <m:sSubPr>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num>
                            <m:den>
                              <m:sSub>
                                <m:sSubPr>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den>
                          </m:f>
                        </m:e>
                      </m:rad>
                    </m:oMath>
                  </m:oMathPara>
                </a14:m>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3" name="CasellaDiTesto 15">
                <a:extLst>
                  <a:ext uri="{FF2B5EF4-FFF2-40B4-BE49-F238E27FC236}">
                    <a16:creationId xmlns:a16="http://schemas.microsoft.com/office/drawing/2014/main" id="{7497A4E0-8476-1E40-61B8-BBDF3A8A4680}"/>
                  </a:ext>
                </a:extLst>
              </p:cNvPr>
              <p:cNvSpPr txBox="1">
                <a:spLocks noRot="1" noChangeAspect="1" noMove="1" noResize="1" noEditPoints="1" noAdjustHandles="1" noChangeArrowheads="1" noChangeShapeType="1" noTextEdit="1"/>
              </p:cNvSpPr>
              <p:nvPr/>
            </p:nvSpPr>
            <p:spPr>
              <a:xfrm rot="10800000" flipV="1">
                <a:off x="7058558" y="2340084"/>
                <a:ext cx="1003577" cy="81836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CasellaDiTesto 16">
                <a:extLst>
                  <a:ext uri="{FF2B5EF4-FFF2-40B4-BE49-F238E27FC236}">
                    <a16:creationId xmlns:a16="http://schemas.microsoft.com/office/drawing/2014/main" id="{017A5DB3-D111-3EDE-02E1-636C9037157C}"/>
                  </a:ext>
                </a:extLst>
              </p:cNvPr>
              <p:cNvSpPr txBox="1"/>
              <p:nvPr/>
            </p:nvSpPr>
            <p:spPr>
              <a:xfrm rot="10800000" flipV="1">
                <a:off x="7112575" y="1647171"/>
                <a:ext cx="1274679" cy="593368"/>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𝜒</m:t>
                          </m:r>
                        </m:e>
                      </m:acc>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acc>
                            <m:accPr>
                              <m:chr m:val="⃗"/>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m:t>
                              </m:r>
                            </m:e>
                          </m:acc>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m:t>
                                  </m:r>
                                </m:e>
                              </m:acc>
                            </m:e>
                            <m:sub>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num>
                        <m:den>
                          <m:sSub>
                            <m:sSubPr>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b>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4" name="CasellaDiTesto 16">
                <a:extLst>
                  <a:ext uri="{FF2B5EF4-FFF2-40B4-BE49-F238E27FC236}">
                    <a16:creationId xmlns:a16="http://schemas.microsoft.com/office/drawing/2014/main" id="{017A5DB3-D111-3EDE-02E1-636C9037157C}"/>
                  </a:ext>
                </a:extLst>
              </p:cNvPr>
              <p:cNvSpPr txBox="1">
                <a:spLocks noRot="1" noChangeAspect="1" noMove="1" noResize="1" noEditPoints="1" noAdjustHandles="1" noChangeArrowheads="1" noChangeShapeType="1" noTextEdit="1"/>
              </p:cNvSpPr>
              <p:nvPr/>
            </p:nvSpPr>
            <p:spPr>
              <a:xfrm rot="10800000" flipV="1">
                <a:off x="7112575" y="1647171"/>
                <a:ext cx="1274679" cy="593368"/>
              </a:xfrm>
              <a:prstGeom prst="rect">
                <a:avLst/>
              </a:prstGeom>
              <a:blipFill>
                <a:blip r:embed="rId10"/>
                <a:stretch>
                  <a:fillRect l="-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CasellaDiTesto 17">
                <a:extLst>
                  <a:ext uri="{FF2B5EF4-FFF2-40B4-BE49-F238E27FC236}">
                    <a16:creationId xmlns:a16="http://schemas.microsoft.com/office/drawing/2014/main" id="{3B2B0901-189F-B91A-DFB0-CAABBF3ABA2A}"/>
                  </a:ext>
                </a:extLst>
              </p:cNvPr>
              <p:cNvSpPr txBox="1"/>
              <p:nvPr/>
            </p:nvSpPr>
            <p:spPr>
              <a:xfrm rot="10800000" flipV="1">
                <a:off x="149001" y="2691185"/>
                <a:ext cx="2815521" cy="500137"/>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acc>
                        </m:e>
                        <m:sub>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≈−60</m:t>
                      </m:r>
                      <m:sSubSup>
                        <m:sSubSupPr>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up>
                          <m:f>
                            <m:fPr>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num>
                            <m:den>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sup>
                      </m:sSubSup>
                      <m:r>
                        <a:rPr kumimoji="0" lang="it-IT"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it-IT"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it-IT"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W</m:t>
                      </m:r>
                      <m:r>
                        <a:rPr kumimoji="0" lang="it-IT"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p>
                        <m:sSupPr>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sty m:val="p"/>
                            </m:rPr>
                            <a:rPr kumimoji="0" lang="it-IT"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m:t>
                          </m:r>
                        </m:e>
                        <m:sup>
                          <m:r>
                            <a:rPr kumimoji="0" lang="it-IT"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it-IT"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5" name="CasellaDiTesto 17">
                <a:extLst>
                  <a:ext uri="{FF2B5EF4-FFF2-40B4-BE49-F238E27FC236}">
                    <a16:creationId xmlns:a16="http://schemas.microsoft.com/office/drawing/2014/main" id="{3B2B0901-189F-B91A-DFB0-CAABBF3ABA2A}"/>
                  </a:ext>
                </a:extLst>
              </p:cNvPr>
              <p:cNvSpPr txBox="1">
                <a:spLocks noRot="1" noChangeAspect="1" noMove="1" noResize="1" noEditPoints="1" noAdjustHandles="1" noChangeArrowheads="1" noChangeShapeType="1" noTextEdit="1"/>
              </p:cNvSpPr>
              <p:nvPr/>
            </p:nvSpPr>
            <p:spPr>
              <a:xfrm rot="10800000" flipV="1">
                <a:off x="149001" y="2691185"/>
                <a:ext cx="2815521" cy="50013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CasellaDiTesto 8">
                <a:extLst>
                  <a:ext uri="{FF2B5EF4-FFF2-40B4-BE49-F238E27FC236}">
                    <a16:creationId xmlns:a16="http://schemas.microsoft.com/office/drawing/2014/main" id="{FD2E0663-46C6-EF8A-68E9-44B56E9431CE}"/>
                  </a:ext>
                </a:extLst>
              </p:cNvPr>
              <p:cNvSpPr txBox="1"/>
              <p:nvPr/>
            </p:nvSpPr>
            <p:spPr>
              <a:xfrm>
                <a:off x="4082401" y="3410757"/>
                <a:ext cx="1898405" cy="51090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𝒏</m:t>
                          </m:r>
                        </m:e>
                        <m: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𝒆</m:t>
                          </m:r>
                        </m:sub>
                      </m:sSub>
                      <m:d>
                        <m:d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e>
                      </m:d>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Sup>
                        <m:sSubSup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𝒏</m:t>
                          </m:r>
                        </m:e>
                        <m: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𝒆</m:t>
                          </m:r>
                        </m:sub>
                        <m:sup>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sup>
                      </m:sSubSup>
                      <m:sSup>
                        <m:sSup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𝒆</m:t>
                          </m:r>
                        </m:e>
                        <m:sup>
                          <m:f>
                            <m:f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𝝓</m:t>
                              </m:r>
                              <m:d>
                                <m:d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e>
                              </m:d>
                            </m:num>
                            <m:den>
                              <m:sSub>
                                <m:sSub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𝒌</m:t>
                                  </m:r>
                                </m:e>
                                <m: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𝒃</m:t>
                                  </m:r>
                                </m:sub>
                              </m:sSub>
                              <m:sSub>
                                <m:sSubPr>
                                  <m:ctrlP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𝑻</m:t>
                                  </m:r>
                                </m:e>
                                <m:sub>
                                  <m:r>
                                    <a:rPr kumimoji="0" lang="it-IT"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𝒆</m:t>
                                  </m:r>
                                </m:sub>
                              </m:sSub>
                            </m:den>
                          </m:f>
                        </m:sup>
                      </m:sSup>
                    </m:oMath>
                  </m:oMathPara>
                </a14:m>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6" name="CasellaDiTesto 8">
                <a:extLst>
                  <a:ext uri="{FF2B5EF4-FFF2-40B4-BE49-F238E27FC236}">
                    <a16:creationId xmlns:a16="http://schemas.microsoft.com/office/drawing/2014/main" id="{FD2E0663-46C6-EF8A-68E9-44B56E9431CE}"/>
                  </a:ext>
                </a:extLst>
              </p:cNvPr>
              <p:cNvSpPr txBox="1">
                <a:spLocks noRot="1" noChangeAspect="1" noMove="1" noResize="1" noEditPoints="1" noAdjustHandles="1" noChangeArrowheads="1" noChangeShapeType="1" noTextEdit="1"/>
              </p:cNvSpPr>
              <p:nvPr/>
            </p:nvSpPr>
            <p:spPr>
              <a:xfrm>
                <a:off x="4082401" y="3410757"/>
                <a:ext cx="1898405" cy="510909"/>
              </a:xfrm>
              <a:prstGeom prst="rect">
                <a:avLst/>
              </a:prstGeom>
              <a:blipFill>
                <a:blip r:embed="rId12"/>
                <a:stretch>
                  <a:fillRect/>
                </a:stretch>
              </a:blipFill>
            </p:spPr>
            <p:txBody>
              <a:bodyPr/>
              <a:lstStyle/>
              <a:p>
                <a:r>
                  <a:rPr lang="en-US">
                    <a:noFill/>
                  </a:rPr>
                  <a:t> </a:t>
                </a:r>
              </a:p>
            </p:txBody>
          </p:sp>
        </mc:Fallback>
      </mc:AlternateContent>
      <p:sp>
        <p:nvSpPr>
          <p:cNvPr id="37" name="Titolo 1">
            <a:extLst>
              <a:ext uri="{FF2B5EF4-FFF2-40B4-BE49-F238E27FC236}">
                <a16:creationId xmlns:a16="http://schemas.microsoft.com/office/drawing/2014/main" id="{3C1DC413-73D9-689E-7D87-89F7F9C07FDB}"/>
              </a:ext>
            </a:extLst>
          </p:cNvPr>
          <p:cNvSpPr txBox="1">
            <a:spLocks/>
          </p:cNvSpPr>
          <p:nvPr/>
        </p:nvSpPr>
        <p:spPr>
          <a:xfrm>
            <a:off x="-38550" y="3539677"/>
            <a:ext cx="4225256" cy="44461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Electron density Boltzmann distribution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inside the Magnetic pre-sheath</a:t>
            </a:r>
            <a:r>
              <a:rPr kumimoji="0" lang="en-US"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38" name="Titolo 1">
            <a:extLst>
              <a:ext uri="{FF2B5EF4-FFF2-40B4-BE49-F238E27FC236}">
                <a16:creationId xmlns:a16="http://schemas.microsoft.com/office/drawing/2014/main" id="{2D56DB83-7D82-3B4E-E8F7-5141AA2B2F3C}"/>
              </a:ext>
            </a:extLst>
          </p:cNvPr>
          <p:cNvSpPr txBox="1">
            <a:spLocks/>
          </p:cNvSpPr>
          <p:nvPr/>
        </p:nvSpPr>
        <p:spPr>
          <a:xfrm>
            <a:off x="47298" y="1704140"/>
            <a:ext cx="1964184" cy="35407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Ion thermal force:</a:t>
            </a:r>
          </a:p>
        </p:txBody>
      </p:sp>
      <p:sp>
        <p:nvSpPr>
          <p:cNvPr id="40" name="TextBox 39">
            <a:extLst>
              <a:ext uri="{FF2B5EF4-FFF2-40B4-BE49-F238E27FC236}">
                <a16:creationId xmlns:a16="http://schemas.microsoft.com/office/drawing/2014/main" id="{1B2A3DD6-ECB4-D22A-CE83-AEE5662A3DB3}"/>
              </a:ext>
            </a:extLst>
          </p:cNvPr>
          <p:cNvSpPr txBox="1"/>
          <p:nvPr/>
        </p:nvSpPr>
        <p:spPr>
          <a:xfrm>
            <a:off x="14911" y="1432912"/>
            <a:ext cx="202895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CODE UPDATE:</a:t>
            </a:r>
          </a:p>
        </p:txBody>
      </p:sp>
      <p:sp>
        <p:nvSpPr>
          <p:cNvPr id="41" name="TextBox 40">
            <a:extLst>
              <a:ext uri="{FF2B5EF4-FFF2-40B4-BE49-F238E27FC236}">
                <a16:creationId xmlns:a16="http://schemas.microsoft.com/office/drawing/2014/main" id="{A8548A12-E3C6-0A1A-CA16-1E486A06EC96}"/>
              </a:ext>
            </a:extLst>
          </p:cNvPr>
          <p:cNvSpPr txBox="1"/>
          <p:nvPr/>
        </p:nvSpPr>
        <p:spPr>
          <a:xfrm>
            <a:off x="-20163" y="3197222"/>
            <a:ext cx="202895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CODE UPDATE:</a:t>
            </a:r>
          </a:p>
        </p:txBody>
      </p:sp>
      <p:sp>
        <p:nvSpPr>
          <p:cNvPr id="42" name="TextBox 41">
            <a:extLst>
              <a:ext uri="{FF2B5EF4-FFF2-40B4-BE49-F238E27FC236}">
                <a16:creationId xmlns:a16="http://schemas.microsoft.com/office/drawing/2014/main" id="{AFA55734-5C23-22A6-1C73-31D23C417908}"/>
              </a:ext>
            </a:extLst>
          </p:cNvPr>
          <p:cNvSpPr txBox="1"/>
          <p:nvPr/>
        </p:nvSpPr>
        <p:spPr>
          <a:xfrm>
            <a:off x="-67462" y="4031087"/>
            <a:ext cx="471829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NEW SIMULATION SETTINGS:</a:t>
            </a:r>
          </a:p>
        </p:txBody>
      </p:sp>
      <mc:AlternateContent xmlns:mc="http://schemas.openxmlformats.org/markup-compatibility/2006" xmlns:a14="http://schemas.microsoft.com/office/drawing/2010/main">
        <mc:Choice Requires="a14">
          <p:sp>
            <p:nvSpPr>
              <p:cNvPr id="44" name="Titolo 1">
                <a:extLst>
                  <a:ext uri="{FF2B5EF4-FFF2-40B4-BE49-F238E27FC236}">
                    <a16:creationId xmlns:a16="http://schemas.microsoft.com/office/drawing/2014/main" id="{8B5BE4C4-CA6F-E0EF-66AD-D96EC4A40633}"/>
                  </a:ext>
                </a:extLst>
              </p:cNvPr>
              <p:cNvSpPr txBox="1">
                <a:spLocks/>
              </p:cNvSpPr>
              <p:nvPr/>
            </p:nvSpPr>
            <p:spPr>
              <a:xfrm>
                <a:off x="-20164" y="4324399"/>
                <a:ext cx="6554056" cy="6253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Light" panose="020F0302020204030204"/>
                    <a:ea typeface="+mj-ea"/>
                    <a:cs typeface="+mj-cs"/>
                  </a:rPr>
                  <a:t>3% Oxygen mixture from </a:t>
                </a:r>
                <a14:m>
                  <m:oMath xmlns:m="http://schemas.openxmlformats.org/officeDocument/2006/math">
                    <m:sSup>
                      <m:sSupPr>
                        <m:ctrlPr>
                          <a:rPr kumimoji="0" lang="it-IT" sz="1700" b="0" i="1"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ctrlPr>
                      </m:sSupPr>
                      <m:e>
                        <m:r>
                          <m:rPr>
                            <m:sty m:val="p"/>
                          </m:rPr>
                          <a:rPr kumimoji="0" lang="it-IT" sz="1700" b="0" i="0"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O</m:t>
                        </m:r>
                      </m:e>
                      <m:sup>
                        <m:r>
                          <a:rPr kumimoji="0" lang="it-IT" sz="1700" b="0" i="0"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1+</m:t>
                        </m:r>
                      </m:sup>
                    </m:sSup>
                    <m:r>
                      <a:rPr kumimoji="0" lang="it-IT" sz="1700" b="0" i="0"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 </m:t>
                    </m:r>
                  </m:oMath>
                </a14:m>
                <a:r>
                  <a:rPr kumimoji="0" lang="en-US" sz="1700" b="0" i="0" u="none" strike="noStrike" kern="1200" cap="none" spc="0" normalizeH="0" baseline="0" noProof="0" dirty="0">
                    <a:ln>
                      <a:noFill/>
                    </a:ln>
                    <a:solidFill>
                      <a:prstClr val="black"/>
                    </a:solidFill>
                    <a:effectLst/>
                    <a:uLnTx/>
                    <a:uFillTx/>
                    <a:latin typeface="Calibri Light" panose="020F0302020204030204"/>
                    <a:ea typeface="+mj-ea"/>
                    <a:cs typeface="+mj-cs"/>
                  </a:rPr>
                  <a:t> to </a:t>
                </a:r>
                <a14:m>
                  <m:oMath xmlns:m="http://schemas.openxmlformats.org/officeDocument/2006/math">
                    <m:r>
                      <a:rPr kumimoji="0" lang="en-US" sz="1700" b="0" i="1"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 </m:t>
                    </m:r>
                    <m:sSup>
                      <m:sSupPr>
                        <m:ctrlPr>
                          <a:rPr kumimoji="0" lang="it-IT" sz="1700" b="0" i="1"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ctrlPr>
                      </m:sSupPr>
                      <m:e>
                        <m:r>
                          <m:rPr>
                            <m:sty m:val="p"/>
                          </m:rPr>
                          <a:rPr kumimoji="0" lang="it-IT" sz="1700" b="0" i="0"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O</m:t>
                        </m:r>
                      </m:e>
                      <m:sup>
                        <m:r>
                          <a:rPr kumimoji="0" lang="it-IT" sz="1700" b="0" i="0"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8+</m:t>
                        </m:r>
                      </m:sup>
                    </m:sSup>
                    <m:r>
                      <a:rPr kumimoji="0" lang="en-US" sz="1700" b="0" i="1"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m:t>
                    </m:r>
                  </m:oMath>
                </a14:m>
                <a:r>
                  <a:rPr kumimoji="0" lang="en-US" sz="1700" b="0" i="0" u="none" strike="noStrike" kern="1200" cap="none" spc="0" normalizeH="0" baseline="0" noProof="0" dirty="0">
                    <a:ln>
                      <a:noFill/>
                    </a:ln>
                    <a:solidFill>
                      <a:prstClr val="black"/>
                    </a:solidFill>
                    <a:effectLst/>
                    <a:uLnTx/>
                    <a:uFillTx/>
                    <a:latin typeface="Calibri Light" panose="020F0302020204030204"/>
                    <a:ea typeface="+mj-ea"/>
                    <a:cs typeface="+mj-cs"/>
                  </a:rPr>
                  <a:t> </a:t>
                </a:r>
                <a14:m>
                  <m:oMath xmlns:m="http://schemas.openxmlformats.org/officeDocument/2006/math">
                    <m:sSup>
                      <m:sSupPr>
                        <m:ctrlPr>
                          <a:rPr kumimoji="0" lang="it-IT" sz="1700" b="0"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sSupPr>
                      <m:e>
                        <m:r>
                          <m:rPr>
                            <m:sty m:val="p"/>
                          </m:rPr>
                          <a:rPr kumimoji="0" lang="it-IT" sz="1700" b="0" i="0" u="none" strike="noStrike" kern="1200" cap="none" spc="0" normalizeH="0" baseline="0" noProof="0">
                            <a:ln>
                              <a:noFill/>
                            </a:ln>
                            <a:solidFill>
                              <a:prstClr val="black"/>
                            </a:solidFill>
                            <a:effectLst/>
                            <a:uLnTx/>
                            <a:uFillTx/>
                            <a:latin typeface="Cambria Math" panose="02040503050406030204" pitchFamily="18" charset="0"/>
                            <a:ea typeface="+mj-ea"/>
                            <a:cs typeface="+mj-cs"/>
                          </a:rPr>
                          <m:t>O</m:t>
                        </m:r>
                      </m:e>
                      <m:sup>
                        <m:r>
                          <m:rPr>
                            <m:sty m:val="p"/>
                          </m:rPr>
                          <a:rPr kumimoji="0" lang="en-US" sz="1700" b="0" i="0"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n</m:t>
                        </m:r>
                        <m:r>
                          <a:rPr kumimoji="0" lang="it-IT" sz="1700" b="0" i="0" u="none" strike="noStrike" kern="1200" cap="none" spc="0" normalizeH="0" baseline="0" noProof="0">
                            <a:ln>
                              <a:noFill/>
                            </a:ln>
                            <a:solidFill>
                              <a:prstClr val="black"/>
                            </a:solidFill>
                            <a:effectLst/>
                            <a:uLnTx/>
                            <a:uFillTx/>
                            <a:latin typeface="Cambria Math" panose="02040503050406030204" pitchFamily="18" charset="0"/>
                            <a:ea typeface="+mj-ea"/>
                            <a:cs typeface="+mj-cs"/>
                          </a:rPr>
                          <m:t>+</m:t>
                        </m:r>
                      </m:sup>
                    </m:sSup>
                  </m:oMath>
                </a14:m>
                <a:r>
                  <a:rPr kumimoji="0" lang="en-US" sz="1700" b="0" i="0" u="none" strike="noStrike" kern="1200" cap="none" spc="0" normalizeH="0" baseline="0" noProof="0" dirty="0">
                    <a:ln>
                      <a:noFill/>
                    </a:ln>
                    <a:solidFill>
                      <a:prstClr val="black"/>
                    </a:solidFill>
                    <a:effectLst/>
                    <a:uLnTx/>
                    <a:uFillTx/>
                    <a:latin typeface="Calibri Light" panose="020F0302020204030204"/>
                    <a:ea typeface="+mj-ea"/>
                    <a:cs typeface="+mj-cs"/>
                  </a:rPr>
                  <a:t> concentration coming from an educated guess based on SOLEDGE modelling (</a:t>
                </a:r>
                <a:r>
                  <a:rPr kumimoji="0" lang="en-US" sz="1700" b="1" i="0" u="none" strike="noStrike" kern="1200" cap="none" spc="0" normalizeH="0" baseline="0" noProof="0" dirty="0">
                    <a:ln>
                      <a:noFill/>
                    </a:ln>
                    <a:solidFill>
                      <a:prstClr val="black"/>
                    </a:solidFill>
                    <a:effectLst/>
                    <a:uLnTx/>
                    <a:uFillTx/>
                    <a:latin typeface="Calibri Light" panose="020F0302020204030204"/>
                    <a:ea typeface="+mj-ea"/>
                    <a:cs typeface="+mj-cs"/>
                  </a:rPr>
                  <a:t>Increases erosion as well!</a:t>
                </a:r>
                <a:r>
                  <a:rPr kumimoji="0" lang="en-US" sz="1700" b="0" i="0" u="none" strike="noStrike" kern="1200" cap="none" spc="0" normalizeH="0" baseline="0" noProof="0" dirty="0">
                    <a:ln>
                      <a:noFill/>
                    </a:ln>
                    <a:solidFill>
                      <a:prstClr val="black"/>
                    </a:solidFill>
                    <a:effectLst/>
                    <a:uLnTx/>
                    <a:uFillTx/>
                    <a:latin typeface="Calibri Light" panose="020F0302020204030204"/>
                    <a:ea typeface="+mj-ea"/>
                    <a:cs typeface="+mj-cs"/>
                  </a:rPr>
                  <a:t>)</a:t>
                </a:r>
              </a:p>
            </p:txBody>
          </p:sp>
        </mc:Choice>
        <mc:Fallback xmlns="">
          <p:sp>
            <p:nvSpPr>
              <p:cNvPr id="44" name="Titolo 1">
                <a:extLst>
                  <a:ext uri="{FF2B5EF4-FFF2-40B4-BE49-F238E27FC236}">
                    <a16:creationId xmlns:a16="http://schemas.microsoft.com/office/drawing/2014/main" id="{8B5BE4C4-CA6F-E0EF-66AD-D96EC4A40633}"/>
                  </a:ext>
                </a:extLst>
              </p:cNvPr>
              <p:cNvSpPr txBox="1">
                <a:spLocks noRot="1" noChangeAspect="1" noMove="1" noResize="1" noEditPoints="1" noAdjustHandles="1" noChangeArrowheads="1" noChangeShapeType="1" noTextEdit="1"/>
              </p:cNvSpPr>
              <p:nvPr/>
            </p:nvSpPr>
            <p:spPr>
              <a:xfrm>
                <a:off x="-20164" y="4324399"/>
                <a:ext cx="6554056" cy="625300"/>
              </a:xfrm>
              <a:prstGeom prst="rect">
                <a:avLst/>
              </a:prstGeom>
              <a:blipFill>
                <a:blip r:embed="rId13"/>
                <a:stretch>
                  <a:fillRect l="-558" b="-12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Segnaposto contenuto 2">
                <a:extLst>
                  <a:ext uri="{FF2B5EF4-FFF2-40B4-BE49-F238E27FC236}">
                    <a16:creationId xmlns:a16="http://schemas.microsoft.com/office/drawing/2014/main" id="{F60B2CBD-EC22-5C05-C541-656B4785C85A}"/>
                  </a:ext>
                </a:extLst>
              </p:cNvPr>
              <p:cNvSpPr txBox="1">
                <a:spLocks/>
              </p:cNvSpPr>
              <p:nvPr/>
            </p:nvSpPr>
            <p:spPr>
              <a:xfrm>
                <a:off x="-6727" y="854300"/>
                <a:ext cx="8219946" cy="6326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simulations were updated in order to reduce prompt re-deposition and get closer to experimental estimations of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sub>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W</m:t>
                        </m:r>
                      </m:sub>
                    </m:sSub>
                  </m:oMath>
                </a14:m>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15</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p>
                    </m:sSup>
                  </m:oMath>
                </a14:m>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it-IT"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Segnaposto contenuto 2">
                <a:extLst>
                  <a:ext uri="{FF2B5EF4-FFF2-40B4-BE49-F238E27FC236}">
                    <a16:creationId xmlns:a16="http://schemas.microsoft.com/office/drawing/2014/main" id="{F60B2CBD-EC22-5C05-C541-656B4785C85A}"/>
                  </a:ext>
                </a:extLst>
              </p:cNvPr>
              <p:cNvSpPr txBox="1">
                <a:spLocks noRot="1" noChangeAspect="1" noMove="1" noResize="1" noEditPoints="1" noAdjustHandles="1" noChangeArrowheads="1" noChangeShapeType="1" noTextEdit="1"/>
              </p:cNvSpPr>
              <p:nvPr/>
            </p:nvSpPr>
            <p:spPr>
              <a:xfrm>
                <a:off x="-6727" y="854300"/>
                <a:ext cx="8219946" cy="632639"/>
              </a:xfrm>
              <a:prstGeom prst="rect">
                <a:avLst/>
              </a:prstGeom>
              <a:blipFill>
                <a:blip r:embed="rId14"/>
                <a:stretch>
                  <a:fillRect l="-668" t="-8654" b="-7692"/>
                </a:stretch>
              </a:blipFill>
            </p:spPr>
            <p:txBody>
              <a:bodyPr/>
              <a:lstStyle/>
              <a:p>
                <a:r>
                  <a:rPr lang="en-US">
                    <a:noFill/>
                  </a:rPr>
                  <a:t> </a:t>
                </a:r>
              </a:p>
            </p:txBody>
          </p:sp>
        </mc:Fallback>
      </mc:AlternateContent>
    </p:spTree>
    <p:extLst>
      <p:ext uri="{BB962C8B-B14F-4D97-AF65-F5344CB8AC3E}">
        <p14:creationId xmlns:p14="http://schemas.microsoft.com/office/powerpoint/2010/main" val="3047650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854BF1DC-6D37-427A-BAB5-A2ED925B9BBD}"/>
              </a:ext>
            </a:extLst>
          </p:cNvPr>
          <p:cNvSpPr txBox="1">
            <a:spLocks/>
          </p:cNvSpPr>
          <p:nvPr/>
        </p:nvSpPr>
        <p:spPr>
          <a:xfrm>
            <a:off x="839722" y="-28380"/>
            <a:ext cx="3332922" cy="5196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Thermal forces</a:t>
            </a:r>
          </a:p>
        </p:txBody>
      </p:sp>
      <p:sp>
        <p:nvSpPr>
          <p:cNvPr id="6" name="Titolo 1">
            <a:extLst>
              <a:ext uri="{FF2B5EF4-FFF2-40B4-BE49-F238E27FC236}">
                <a16:creationId xmlns:a16="http://schemas.microsoft.com/office/drawing/2014/main" id="{F4E86CEC-9426-441E-811A-D3C64A19FEBE}"/>
              </a:ext>
            </a:extLst>
          </p:cNvPr>
          <p:cNvSpPr txBox="1">
            <a:spLocks/>
          </p:cNvSpPr>
          <p:nvPr/>
        </p:nvSpPr>
        <p:spPr>
          <a:xfrm>
            <a:off x="873475" y="295319"/>
            <a:ext cx="7335079" cy="4088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Kinetic model </a:t>
            </a: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 Reiser, NF, 1998-Y. Homma et </a:t>
            </a:r>
            <a:r>
              <a:rPr kumimoji="0" lang="en-US" sz="15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al.,JCP</a:t>
            </a: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2013]</a:t>
            </a: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56EA2EB2-45FD-487D-A4C7-CC7D24146E56}"/>
                  </a:ext>
                </a:extLst>
              </p:cNvPr>
              <p:cNvSpPr txBox="1"/>
              <p:nvPr/>
            </p:nvSpPr>
            <p:spPr>
              <a:xfrm rot="10800000" flipV="1">
                <a:off x="69567" y="2285301"/>
                <a:ext cx="6651644" cy="759310"/>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it-IT"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ub>
                      </m:s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sty m:val="p"/>
                            </m:rPr>
                            <a:rPr kumimoji="0" lang="it-IT"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Λ</m:t>
                          </m:r>
                        </m:num>
                        <m:den>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rad>
                            <m:radPr>
                              <m:degHide m:val="on"/>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sSup>
                                <m:sSup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e>
                                <m:sup>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p>
                              </m:sSup>
                            </m:e>
                          </m:rad>
                        </m:den>
                      </m:f>
                      <m:d>
                        <m:d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f>
                            <m:f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num>
                            <m:den>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den>
                          </m:f>
                        </m:e>
                      </m:d>
                      <m:sSup>
                        <m:sSup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𝑍</m:t>
                                  </m:r>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𝑍</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Sup>
                                    <m:sSup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p>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num>
                                <m:den>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den>
                              </m:f>
                            </m:e>
                          </m:d>
                        </m:e>
                        <m:sup>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f>
                        <m:f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p>
                            <m:sSup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p>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Sup>
                                <m:sSubSup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𝜒</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up>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bSup>
                            </m:sup>
                          </m:sSup>
                        </m:num>
                        <m:den>
                          <m:sSubSup>
                            <m:sSubSup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up>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bSup>
                        </m:den>
                      </m:f>
                      <m:d>
                        <m:d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acc>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
                            <m:d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acc>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𝜒</m:t>
                                      </m:r>
                                    </m:e>
                                  </m:acc>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e>
                          </m:d>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𝜒</m:t>
                                  </m:r>
                                </m:e>
                              </m:acc>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e>
                      </m:d>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asellaDiTesto 6">
                <a:extLst>
                  <a:ext uri="{FF2B5EF4-FFF2-40B4-BE49-F238E27FC236}">
                    <a16:creationId xmlns:a16="http://schemas.microsoft.com/office/drawing/2014/main" id="{56EA2EB2-45FD-487D-A4C7-CC7D24146E56}"/>
                  </a:ext>
                </a:extLst>
              </p:cNvPr>
              <p:cNvSpPr txBox="1">
                <a:spLocks noRot="1" noChangeAspect="1" noMove="1" noResize="1" noEditPoints="1" noAdjustHandles="1" noChangeArrowheads="1" noChangeShapeType="1" noTextEdit="1"/>
              </p:cNvSpPr>
              <p:nvPr/>
            </p:nvSpPr>
            <p:spPr>
              <a:xfrm rot="10800000" flipV="1">
                <a:off x="69567" y="2285301"/>
                <a:ext cx="6651644" cy="75931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988DFE3A-7B37-4D37-BEF7-17C9440AF980}"/>
                  </a:ext>
                </a:extLst>
              </p:cNvPr>
              <p:cNvSpPr txBox="1"/>
              <p:nvPr/>
            </p:nvSpPr>
            <p:spPr>
              <a:xfrm rot="10800000" flipV="1">
                <a:off x="70201" y="973384"/>
                <a:ext cx="6674996" cy="76168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sty m:val="p"/>
                            </m:rPr>
                            <a:rPr kumimoji="0" lang="it-IT"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Λ</m:t>
                          </m:r>
                        </m:num>
                        <m:den>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den>
                      </m:f>
                      <m:d>
                        <m:d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f>
                            <m:f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num>
                            <m:den>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den>
                          </m:f>
                        </m:e>
                      </m:d>
                      <m:sSup>
                        <m:sSup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𝑍</m:t>
                                  </m:r>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𝑍</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Sup>
                                    <m:sSup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p>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num>
                                <m:den>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den>
                              </m:f>
                            </m:e>
                          </m:d>
                        </m:e>
                        <m:sup>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f>
                        <m:f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num>
                        <m:den>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den>
                      </m:f>
                      <m:d>
                        <m:d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func>
                                <m:func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it-IT"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erf</m:t>
                                  </m:r>
                                </m:fName>
                                <m:e>
                                  <m:d>
                                    <m:d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𝜒</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e>
                                  </m:d>
                                </m:e>
                              </m:func>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𝜒</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func>
                                <m:func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it-IT"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erf</m:t>
                                  </m:r>
                                </m:fName>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𝜒</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e>
                                  </m:d>
                                </m:e>
                              </m:func>
                            </m:num>
                            <m:den>
                              <m:sSubSup>
                                <m:sSubSup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𝜒</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up>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p>
                              </m:sSubSup>
                            </m:den>
                          </m:f>
                        </m:e>
                      </m:d>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𝜒</m:t>
                              </m:r>
                            </m:e>
                          </m:acc>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asellaDiTesto 11">
                <a:extLst>
                  <a:ext uri="{FF2B5EF4-FFF2-40B4-BE49-F238E27FC236}">
                    <a16:creationId xmlns:a16="http://schemas.microsoft.com/office/drawing/2014/main" id="{988DFE3A-7B37-4D37-BEF7-17C9440AF980}"/>
                  </a:ext>
                </a:extLst>
              </p:cNvPr>
              <p:cNvSpPr txBox="1">
                <a:spLocks noRot="1" noChangeAspect="1" noMove="1" noResize="1" noEditPoints="1" noAdjustHandles="1" noChangeArrowheads="1" noChangeShapeType="1" noTextEdit="1"/>
              </p:cNvSpPr>
              <p:nvPr/>
            </p:nvSpPr>
            <p:spPr>
              <a:xfrm rot="10800000" flipV="1">
                <a:off x="70201" y="973384"/>
                <a:ext cx="6674996" cy="761683"/>
              </a:xfrm>
              <a:prstGeom prst="rect">
                <a:avLst/>
              </a:prstGeom>
              <a:blipFill>
                <a:blip r:embed="rId3"/>
                <a:stretch>
                  <a:fillRect/>
                </a:stretch>
              </a:blipFill>
            </p:spPr>
            <p:txBody>
              <a:bodyPr/>
              <a:lstStyle/>
              <a:p>
                <a:r>
                  <a:rPr lang="en-US">
                    <a:noFill/>
                  </a:rPr>
                  <a:t> </a:t>
                </a:r>
              </a:p>
            </p:txBody>
          </p:sp>
        </mc:Fallback>
      </mc:AlternateContent>
      <p:sp>
        <p:nvSpPr>
          <p:cNvPr id="13" name="Titolo 1">
            <a:extLst>
              <a:ext uri="{FF2B5EF4-FFF2-40B4-BE49-F238E27FC236}">
                <a16:creationId xmlns:a16="http://schemas.microsoft.com/office/drawing/2014/main" id="{797714D0-4F21-4447-85B6-6504B9337980}"/>
              </a:ext>
            </a:extLst>
          </p:cNvPr>
          <p:cNvSpPr txBox="1">
            <a:spLocks/>
          </p:cNvSpPr>
          <p:nvPr/>
        </p:nvSpPr>
        <p:spPr>
          <a:xfrm>
            <a:off x="69567" y="2055962"/>
            <a:ext cx="2779646" cy="4088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Ion thermal force:</a:t>
            </a:r>
            <a:endPar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itolo 1">
            <a:extLst>
              <a:ext uri="{FF2B5EF4-FFF2-40B4-BE49-F238E27FC236}">
                <a16:creationId xmlns:a16="http://schemas.microsoft.com/office/drawing/2014/main" id="{DE84B58F-528C-4956-835A-229E4311E1FE}"/>
              </a:ext>
            </a:extLst>
          </p:cNvPr>
          <p:cNvSpPr txBox="1">
            <a:spLocks/>
          </p:cNvSpPr>
          <p:nvPr/>
        </p:nvSpPr>
        <p:spPr>
          <a:xfrm>
            <a:off x="33749" y="704122"/>
            <a:ext cx="1944762" cy="4088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Friction forces:</a:t>
            </a:r>
            <a:endPar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4D5C59CA-22B8-4EF3-AFDF-743C7A6BE1E6}"/>
                  </a:ext>
                </a:extLst>
              </p:cNvPr>
              <p:cNvSpPr txBox="1"/>
              <p:nvPr/>
            </p:nvSpPr>
            <p:spPr>
              <a:xfrm rot="10800000" flipV="1">
                <a:off x="7076761" y="1921799"/>
                <a:ext cx="1236072" cy="90935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ad>
                        <m:radPr>
                          <m:degHide m:val="on"/>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f>
                            <m:f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num>
                            <m:den>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den>
                          </m:f>
                        </m:e>
                      </m:rad>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asellaDiTesto 15">
                <a:extLst>
                  <a:ext uri="{FF2B5EF4-FFF2-40B4-BE49-F238E27FC236}">
                    <a16:creationId xmlns:a16="http://schemas.microsoft.com/office/drawing/2014/main" id="{4D5C59CA-22B8-4EF3-AFDF-743C7A6BE1E6}"/>
                  </a:ext>
                </a:extLst>
              </p:cNvPr>
              <p:cNvSpPr txBox="1">
                <a:spLocks noRot="1" noChangeAspect="1" noMove="1" noResize="1" noEditPoints="1" noAdjustHandles="1" noChangeArrowheads="1" noChangeShapeType="1" noTextEdit="1"/>
              </p:cNvSpPr>
              <p:nvPr/>
            </p:nvSpPr>
            <p:spPr>
              <a:xfrm rot="10800000" flipV="1">
                <a:off x="7076761" y="1921799"/>
                <a:ext cx="1236072" cy="9093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1C3A3D1B-EC3D-4BA2-8869-5ABA4039A334}"/>
                  </a:ext>
                </a:extLst>
              </p:cNvPr>
              <p:cNvSpPr txBox="1"/>
              <p:nvPr/>
            </p:nvSpPr>
            <p:spPr>
              <a:xfrm rot="10800000" flipV="1">
                <a:off x="7137270" y="974949"/>
                <a:ext cx="1281037" cy="659219"/>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𝜒</m:t>
                          </m:r>
                        </m:e>
                      </m:acc>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acc>
                            <m:accPr>
                              <m:chr m:val="⃗"/>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m:t>
                              </m:r>
                            </m:e>
                          </m:acc>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m:t>
                                  </m:r>
                                </m:e>
                              </m:acc>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num>
                        <m:den>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den>
                      </m:f>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CasellaDiTesto 16">
                <a:extLst>
                  <a:ext uri="{FF2B5EF4-FFF2-40B4-BE49-F238E27FC236}">
                    <a16:creationId xmlns:a16="http://schemas.microsoft.com/office/drawing/2014/main" id="{1C3A3D1B-EC3D-4BA2-8869-5ABA4039A334}"/>
                  </a:ext>
                </a:extLst>
              </p:cNvPr>
              <p:cNvSpPr txBox="1">
                <a:spLocks noRot="1" noChangeAspect="1" noMove="1" noResize="1" noEditPoints="1" noAdjustHandles="1" noChangeArrowheads="1" noChangeShapeType="1" noTextEdit="1"/>
              </p:cNvSpPr>
              <p:nvPr/>
            </p:nvSpPr>
            <p:spPr>
              <a:xfrm rot="10800000" flipV="1">
                <a:off x="7137270" y="974949"/>
                <a:ext cx="1281037" cy="659219"/>
              </a:xfrm>
              <a:prstGeom prst="rect">
                <a:avLst/>
              </a:prstGeom>
              <a:blipFill>
                <a:blip r:embed="rId5"/>
                <a:stretch>
                  <a:fillRect l="-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A8DC0040-5F4B-4F38-AF85-83FF449B816C}"/>
                  </a:ext>
                </a:extLst>
              </p:cNvPr>
              <p:cNvSpPr txBox="1"/>
              <p:nvPr/>
            </p:nvSpPr>
            <p:spPr>
              <a:xfrm rot="10800000" flipV="1">
                <a:off x="8977320" y="636243"/>
                <a:ext cx="3253406" cy="667299"/>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acc>
                        </m:e>
                        <m:sub>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≈−60</m:t>
                      </m:r>
                      <m:sSubSup>
                        <m:sSubSup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up>
                          <m:f>
                            <m:f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num>
                            <m:den>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sup>
                      </m:sSubSup>
                      <m:r>
                        <a:rPr kumimoji="0" lang="it-IT"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it-IT"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it-IT"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W</m:t>
                      </m:r>
                      <m:r>
                        <a:rPr kumimoji="0" lang="it-IT"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p>
                        <m:sSup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sty m:val="p"/>
                            </m:rPr>
                            <a:rPr kumimoji="0" lang="it-IT"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m:t>
                          </m:r>
                        </m:e>
                        <m:sup>
                          <m:r>
                            <a:rPr kumimoji="0" lang="it-IT"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it-IT"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asellaDiTesto 17">
                <a:extLst>
                  <a:ext uri="{FF2B5EF4-FFF2-40B4-BE49-F238E27FC236}">
                    <a16:creationId xmlns:a16="http://schemas.microsoft.com/office/drawing/2014/main" id="{A8DC0040-5F4B-4F38-AF85-83FF449B816C}"/>
                  </a:ext>
                </a:extLst>
              </p:cNvPr>
              <p:cNvSpPr txBox="1">
                <a:spLocks noRot="1" noChangeAspect="1" noMove="1" noResize="1" noEditPoints="1" noAdjustHandles="1" noChangeArrowheads="1" noChangeShapeType="1" noTextEdit="1"/>
              </p:cNvSpPr>
              <p:nvPr/>
            </p:nvSpPr>
            <p:spPr>
              <a:xfrm rot="10800000" flipV="1">
                <a:off x="8977320" y="636243"/>
                <a:ext cx="3253406" cy="667299"/>
              </a:xfrm>
              <a:prstGeom prst="rect">
                <a:avLst/>
              </a:prstGeom>
              <a:blipFill>
                <a:blip r:embed="rId6"/>
                <a:stretch>
                  <a:fillRect/>
                </a:stretch>
              </a:blipFill>
            </p:spPr>
            <p:txBody>
              <a:bodyPr/>
              <a:lstStyle/>
              <a:p>
                <a:r>
                  <a:rPr lang="en-US">
                    <a:noFill/>
                  </a:rPr>
                  <a:t> </a:t>
                </a:r>
              </a:p>
            </p:txBody>
          </p:sp>
        </mc:Fallback>
      </mc:AlternateContent>
      <p:sp>
        <p:nvSpPr>
          <p:cNvPr id="20" name="Titolo 1">
            <a:extLst>
              <a:ext uri="{FF2B5EF4-FFF2-40B4-BE49-F238E27FC236}">
                <a16:creationId xmlns:a16="http://schemas.microsoft.com/office/drawing/2014/main" id="{BA7B7438-95DD-4FD8-A67D-05CBB8912B52}"/>
              </a:ext>
            </a:extLst>
          </p:cNvPr>
          <p:cNvSpPr txBox="1">
            <a:spLocks/>
          </p:cNvSpPr>
          <p:nvPr/>
        </p:nvSpPr>
        <p:spPr>
          <a:xfrm>
            <a:off x="10030239" y="1174629"/>
            <a:ext cx="2161761" cy="4088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 </a:t>
            </a:r>
            <a:r>
              <a:rPr kumimoji="0" lang="en-US" sz="16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Stangeby</a:t>
            </a: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2001]</a:t>
            </a:r>
          </a:p>
        </p:txBody>
      </p:sp>
      <p:sp>
        <p:nvSpPr>
          <p:cNvPr id="24" name="Titolo 1">
            <a:extLst>
              <a:ext uri="{FF2B5EF4-FFF2-40B4-BE49-F238E27FC236}">
                <a16:creationId xmlns:a16="http://schemas.microsoft.com/office/drawing/2014/main" id="{9444BE92-0DFD-4D79-8A67-B7C0C3541F0D}"/>
              </a:ext>
            </a:extLst>
          </p:cNvPr>
          <p:cNvSpPr txBox="1">
            <a:spLocks/>
          </p:cNvSpPr>
          <p:nvPr/>
        </p:nvSpPr>
        <p:spPr>
          <a:xfrm>
            <a:off x="33749" y="1675638"/>
            <a:ext cx="4926503" cy="385151"/>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If Temperature gradients are non-negligible: </a:t>
            </a:r>
            <a:endPar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2" name="Immagine 31">
            <a:extLst>
              <a:ext uri="{FF2B5EF4-FFF2-40B4-BE49-F238E27FC236}">
                <a16:creationId xmlns:a16="http://schemas.microsoft.com/office/drawing/2014/main" id="{3B5EA17F-70BC-4B03-9AA2-6F388D20327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889619" y="4064344"/>
            <a:ext cx="2086005" cy="2301462"/>
          </a:xfrm>
          <a:prstGeom prst="rect">
            <a:avLst/>
          </a:prstGeom>
        </p:spPr>
      </p:pic>
      <p:pic>
        <p:nvPicPr>
          <p:cNvPr id="33" name="Immagine 32">
            <a:extLst>
              <a:ext uri="{FF2B5EF4-FFF2-40B4-BE49-F238E27FC236}">
                <a16:creationId xmlns:a16="http://schemas.microsoft.com/office/drawing/2014/main" id="{C5D28F3C-5C86-4E79-BD64-634B8ED4BF5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486344" y="4073687"/>
            <a:ext cx="2086006" cy="2293387"/>
          </a:xfrm>
          <a:prstGeom prst="rect">
            <a:avLst/>
          </a:prstGeom>
        </p:spPr>
      </p:pic>
      <p:pic>
        <p:nvPicPr>
          <p:cNvPr id="34" name="Immagine 33">
            <a:extLst>
              <a:ext uri="{FF2B5EF4-FFF2-40B4-BE49-F238E27FC236}">
                <a16:creationId xmlns:a16="http://schemas.microsoft.com/office/drawing/2014/main" id="{E85BCDFE-EDDE-42C5-B53F-695E82C1BF6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292894" y="4064343"/>
            <a:ext cx="2086005" cy="2293872"/>
          </a:xfrm>
          <a:prstGeom prst="rect">
            <a:avLst/>
          </a:prstGeom>
        </p:spPr>
      </p:pic>
      <p:sp>
        <p:nvSpPr>
          <p:cNvPr id="35" name="Titolo 1">
            <a:extLst>
              <a:ext uri="{FF2B5EF4-FFF2-40B4-BE49-F238E27FC236}">
                <a16:creationId xmlns:a16="http://schemas.microsoft.com/office/drawing/2014/main" id="{B8696BF2-B63D-49B2-A3FA-5F2C12A0D28D}"/>
              </a:ext>
            </a:extLst>
          </p:cNvPr>
          <p:cNvSpPr txBox="1">
            <a:spLocks/>
          </p:cNvSpPr>
          <p:nvPr/>
        </p:nvSpPr>
        <p:spPr>
          <a:xfrm>
            <a:off x="9303422" y="3130540"/>
            <a:ext cx="2942315" cy="8862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ERO2.0 +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Thermal forces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 MPS el. density drop</a:t>
            </a:r>
          </a:p>
        </p:txBody>
      </p:sp>
      <p:sp>
        <p:nvSpPr>
          <p:cNvPr id="36" name="Titolo 1">
            <a:extLst>
              <a:ext uri="{FF2B5EF4-FFF2-40B4-BE49-F238E27FC236}">
                <a16:creationId xmlns:a16="http://schemas.microsoft.com/office/drawing/2014/main" id="{76411896-B502-4B7B-AE0C-999CDA2C8314}"/>
              </a:ext>
            </a:extLst>
          </p:cNvPr>
          <p:cNvSpPr txBox="1">
            <a:spLocks/>
          </p:cNvSpPr>
          <p:nvPr/>
        </p:nvSpPr>
        <p:spPr>
          <a:xfrm>
            <a:off x="4559014" y="3352900"/>
            <a:ext cx="1881561" cy="6302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ERO2.0 STD</a:t>
            </a:r>
          </a:p>
        </p:txBody>
      </p:sp>
      <p:sp>
        <p:nvSpPr>
          <p:cNvPr id="37" name="Titolo 1">
            <a:extLst>
              <a:ext uri="{FF2B5EF4-FFF2-40B4-BE49-F238E27FC236}">
                <a16:creationId xmlns:a16="http://schemas.microsoft.com/office/drawing/2014/main" id="{7AF4EA3E-12FC-427C-9765-CE3067371E6B}"/>
              </a:ext>
            </a:extLst>
          </p:cNvPr>
          <p:cNvSpPr txBox="1">
            <a:spLocks/>
          </p:cNvSpPr>
          <p:nvPr/>
        </p:nvSpPr>
        <p:spPr>
          <a:xfrm>
            <a:off x="6533902" y="3352900"/>
            <a:ext cx="2942316" cy="6302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ERO2.0 +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MPS el. density drop</a:t>
            </a:r>
          </a:p>
        </p:txBody>
      </p:sp>
      <mc:AlternateContent xmlns:mc="http://schemas.openxmlformats.org/markup-compatibility/2006" xmlns:a14="http://schemas.microsoft.com/office/drawing/2010/main">
        <mc:Choice Requires="a14">
          <p:sp>
            <p:nvSpPr>
              <p:cNvPr id="38" name="CasellaDiTesto 37">
                <a:extLst>
                  <a:ext uri="{FF2B5EF4-FFF2-40B4-BE49-F238E27FC236}">
                    <a16:creationId xmlns:a16="http://schemas.microsoft.com/office/drawing/2014/main" id="{14C80716-BD23-428C-8F17-7ADCD2BD1F6C}"/>
                  </a:ext>
                </a:extLst>
              </p:cNvPr>
              <p:cNvSpPr txBox="1"/>
              <p:nvPr/>
            </p:nvSpPr>
            <p:spPr>
              <a:xfrm>
                <a:off x="33749" y="3478245"/>
                <a:ext cx="1854482" cy="51014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sub>
                      </m:sSub>
                      <m:d>
                        <m:d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d>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Sup>
                        <m:sSubSup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sub>
                        <m:sup>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p>
                      </m:sSubSup>
                      <m:sSup>
                        <m:sSup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p>
                          <m:f>
                            <m:f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𝜙</m:t>
                              </m:r>
                              <m:d>
                                <m:d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d>
                            </m:num>
                            <m:den>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sub>
                              </m:sSub>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sub>
                              </m:sSub>
                            </m:den>
                          </m:f>
                        </m:sup>
                      </m:sSup>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8" name="CasellaDiTesto 37">
                <a:extLst>
                  <a:ext uri="{FF2B5EF4-FFF2-40B4-BE49-F238E27FC236}">
                    <a16:creationId xmlns:a16="http://schemas.microsoft.com/office/drawing/2014/main" id="{14C80716-BD23-428C-8F17-7ADCD2BD1F6C}"/>
                  </a:ext>
                </a:extLst>
              </p:cNvPr>
              <p:cNvSpPr txBox="1">
                <a:spLocks noRot="1" noChangeAspect="1" noMove="1" noResize="1" noEditPoints="1" noAdjustHandles="1" noChangeArrowheads="1" noChangeShapeType="1" noTextEdit="1"/>
              </p:cNvSpPr>
              <p:nvPr/>
            </p:nvSpPr>
            <p:spPr>
              <a:xfrm>
                <a:off x="33749" y="3478245"/>
                <a:ext cx="1854482" cy="510140"/>
              </a:xfrm>
              <a:prstGeom prst="rect">
                <a:avLst/>
              </a:prstGeom>
              <a:blipFill>
                <a:blip r:embed="rId10"/>
                <a:stretch>
                  <a:fillRect/>
                </a:stretch>
              </a:blipFill>
            </p:spPr>
            <p:txBody>
              <a:bodyPr/>
              <a:lstStyle/>
              <a:p>
                <a:r>
                  <a:rPr lang="en-US">
                    <a:noFill/>
                  </a:rPr>
                  <a:t> </a:t>
                </a:r>
              </a:p>
            </p:txBody>
          </p:sp>
        </mc:Fallback>
      </mc:AlternateContent>
      <p:sp>
        <p:nvSpPr>
          <p:cNvPr id="39" name="Titolo 1">
            <a:extLst>
              <a:ext uri="{FF2B5EF4-FFF2-40B4-BE49-F238E27FC236}">
                <a16:creationId xmlns:a16="http://schemas.microsoft.com/office/drawing/2014/main" id="{BA816AC4-18AF-451C-B0C3-A71F2F36ED1C}"/>
              </a:ext>
            </a:extLst>
          </p:cNvPr>
          <p:cNvSpPr txBox="1">
            <a:spLocks/>
          </p:cNvSpPr>
          <p:nvPr/>
        </p:nvSpPr>
        <p:spPr>
          <a:xfrm>
            <a:off x="19065" y="3040521"/>
            <a:ext cx="4181063" cy="40880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Electron density inside the MPS:</a:t>
            </a:r>
            <a:endParaRPr kumimoji="0" lang="en-US"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0" name="Immagine 39">
            <a:extLst>
              <a:ext uri="{FF2B5EF4-FFF2-40B4-BE49-F238E27FC236}">
                <a16:creationId xmlns:a16="http://schemas.microsoft.com/office/drawing/2014/main" id="{4C88C68C-A570-4E26-A421-049657C7EB3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1580" t="24806" r="27098" b="5589"/>
          <a:stretch/>
        </p:blipFill>
        <p:spPr>
          <a:xfrm>
            <a:off x="9799372" y="1397233"/>
            <a:ext cx="1925981" cy="1639615"/>
          </a:xfrm>
          <a:prstGeom prst="rect">
            <a:avLst/>
          </a:prstGeom>
        </p:spPr>
      </p:pic>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1D7A190A-1AA5-48CD-91F1-853A8A4DAAA7}"/>
                  </a:ext>
                </a:extLst>
              </p:cNvPr>
              <p:cNvSpPr txBox="1"/>
              <p:nvPr/>
            </p:nvSpPr>
            <p:spPr>
              <a:xfrm rot="10800000" flipV="1">
                <a:off x="11522487" y="1508458"/>
                <a:ext cx="323540" cy="552331"/>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it-IT" sz="3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1" name="CasellaDiTesto 40">
                <a:extLst>
                  <a:ext uri="{FF2B5EF4-FFF2-40B4-BE49-F238E27FC236}">
                    <a16:creationId xmlns:a16="http://schemas.microsoft.com/office/drawing/2014/main" id="{1D7A190A-1AA5-48CD-91F1-853A8A4DAAA7}"/>
                  </a:ext>
                </a:extLst>
              </p:cNvPr>
              <p:cNvSpPr txBox="1">
                <a:spLocks noRot="1" noChangeAspect="1" noMove="1" noResize="1" noEditPoints="1" noAdjustHandles="1" noChangeArrowheads="1" noChangeShapeType="1" noTextEdit="1"/>
              </p:cNvSpPr>
              <p:nvPr/>
            </p:nvSpPr>
            <p:spPr>
              <a:xfrm rot="10800000" flipV="1">
                <a:off x="11522487" y="1508458"/>
                <a:ext cx="323540" cy="552331"/>
              </a:xfrm>
              <a:prstGeom prst="rect">
                <a:avLst/>
              </a:prstGeom>
              <a:blipFill>
                <a:blip r:embed="rId12"/>
                <a:stretch>
                  <a:fillRect r="-75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BD3B7FEE-F00A-43BD-A83D-21E22CA29AE3}"/>
                  </a:ext>
                </a:extLst>
              </p:cNvPr>
              <p:cNvSpPr txBox="1"/>
              <p:nvPr/>
            </p:nvSpPr>
            <p:spPr>
              <a:xfrm rot="10800000" flipV="1">
                <a:off x="11175707" y="2334335"/>
                <a:ext cx="323540" cy="552331"/>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it-IT" sz="3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2" name="CasellaDiTesto 41">
                <a:extLst>
                  <a:ext uri="{FF2B5EF4-FFF2-40B4-BE49-F238E27FC236}">
                    <a16:creationId xmlns:a16="http://schemas.microsoft.com/office/drawing/2014/main" id="{BD3B7FEE-F00A-43BD-A83D-21E22CA29AE3}"/>
                  </a:ext>
                </a:extLst>
              </p:cNvPr>
              <p:cNvSpPr txBox="1">
                <a:spLocks noRot="1" noChangeAspect="1" noMove="1" noResize="1" noEditPoints="1" noAdjustHandles="1" noChangeArrowheads="1" noChangeShapeType="1" noTextEdit="1"/>
              </p:cNvSpPr>
              <p:nvPr/>
            </p:nvSpPr>
            <p:spPr>
              <a:xfrm rot="10800000" flipV="1">
                <a:off x="11175707" y="2334335"/>
                <a:ext cx="323540" cy="552331"/>
              </a:xfrm>
              <a:prstGeom prst="rect">
                <a:avLst/>
              </a:prstGeom>
              <a:blipFill>
                <a:blip r:embed="rId13"/>
                <a:stretch>
                  <a:fillRect r="-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CasellaDiTesto 42">
                <a:extLst>
                  <a:ext uri="{FF2B5EF4-FFF2-40B4-BE49-F238E27FC236}">
                    <a16:creationId xmlns:a16="http://schemas.microsoft.com/office/drawing/2014/main" id="{1F25DB05-DBDC-4BEA-88C4-AE063C040B26}"/>
                  </a:ext>
                </a:extLst>
              </p:cNvPr>
              <p:cNvSpPr txBox="1"/>
              <p:nvPr/>
            </p:nvSpPr>
            <p:spPr>
              <a:xfrm rot="10800000" flipV="1">
                <a:off x="10212312" y="2052677"/>
                <a:ext cx="217030" cy="552331"/>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it-IT" sz="3200" b="0" i="1" u="none" strike="noStrike" kern="1200" cap="none" spc="0" normalizeH="0" baseline="0" noProof="0" smtClean="0">
                              <a:ln>
                                <a:noFill/>
                              </a:ln>
                              <a:solidFill>
                                <a:srgbClr val="70AD47">
                                  <a:lumMod val="60000"/>
                                  <a:lumOff val="40000"/>
                                </a:srgbClr>
                              </a:solidFill>
                              <a:effectLst/>
                              <a:uLnTx/>
                              <a:uFillTx/>
                              <a:latin typeface="Cambria Math" panose="02040503050406030204" pitchFamily="18" charset="0"/>
                              <a:ea typeface="+mn-ea"/>
                              <a:cs typeface="+mn-cs"/>
                            </a:rPr>
                          </m:ctrlPr>
                        </m:accPr>
                        <m:e>
                          <m:r>
                            <a:rPr kumimoji="0" lang="it-IT" sz="3200" b="0" i="1" u="none" strike="noStrike" kern="1200" cap="none" spc="0" normalizeH="0" baseline="0" noProof="0" smtClean="0">
                              <a:ln>
                                <a:noFill/>
                              </a:ln>
                              <a:solidFill>
                                <a:srgbClr val="70AD47">
                                  <a:lumMod val="60000"/>
                                  <a:lumOff val="40000"/>
                                </a:srgbClr>
                              </a:solidFill>
                              <a:effectLst/>
                              <a:uLnTx/>
                              <a:uFillTx/>
                              <a:latin typeface="Cambria Math" panose="02040503050406030204" pitchFamily="18" charset="0"/>
                              <a:ea typeface="+mn-ea"/>
                              <a:cs typeface="+mn-cs"/>
                            </a:rPr>
                            <m:t>𝐵</m:t>
                          </m:r>
                        </m:e>
                      </m:acc>
                    </m:oMath>
                  </m:oMathPara>
                </a14:m>
                <a:endParaRPr kumimoji="0" lang="en-US" sz="2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endParaRPr>
              </a:p>
            </p:txBody>
          </p:sp>
        </mc:Choice>
        <mc:Fallback xmlns="">
          <p:sp>
            <p:nvSpPr>
              <p:cNvPr id="43" name="CasellaDiTesto 42">
                <a:extLst>
                  <a:ext uri="{FF2B5EF4-FFF2-40B4-BE49-F238E27FC236}">
                    <a16:creationId xmlns:a16="http://schemas.microsoft.com/office/drawing/2014/main" id="{1F25DB05-DBDC-4BEA-88C4-AE063C040B26}"/>
                  </a:ext>
                </a:extLst>
              </p:cNvPr>
              <p:cNvSpPr txBox="1">
                <a:spLocks noRot="1" noChangeAspect="1" noMove="1" noResize="1" noEditPoints="1" noAdjustHandles="1" noChangeArrowheads="1" noChangeShapeType="1" noTextEdit="1"/>
              </p:cNvSpPr>
              <p:nvPr/>
            </p:nvSpPr>
            <p:spPr>
              <a:xfrm rot="10800000" flipV="1">
                <a:off x="10212312" y="2052677"/>
                <a:ext cx="217030" cy="552331"/>
              </a:xfrm>
              <a:prstGeom prst="rect">
                <a:avLst/>
              </a:prstGeom>
              <a:blipFill>
                <a:blip r:embed="rId14"/>
                <a:stretch>
                  <a:fillRect r="-25000"/>
                </a:stretch>
              </a:blipFill>
            </p:spPr>
            <p:txBody>
              <a:bodyPr/>
              <a:lstStyle/>
              <a:p>
                <a:r>
                  <a:rPr lang="en-US">
                    <a:noFill/>
                  </a:rPr>
                  <a:t> </a:t>
                </a:r>
              </a:p>
            </p:txBody>
          </p:sp>
        </mc:Fallback>
      </mc:AlternateContent>
      <p:pic>
        <p:nvPicPr>
          <p:cNvPr id="44" name="Immagine 43">
            <a:extLst>
              <a:ext uri="{FF2B5EF4-FFF2-40B4-BE49-F238E27FC236}">
                <a16:creationId xmlns:a16="http://schemas.microsoft.com/office/drawing/2014/main" id="{74289E78-7F33-4EDF-9A6F-068DBAE0D3BB}"/>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206726" y="3988385"/>
            <a:ext cx="2942315" cy="2378689"/>
          </a:xfrm>
          <a:prstGeom prst="rect">
            <a:avLst/>
          </a:prstGeom>
        </p:spPr>
      </p:pic>
      <p:sp>
        <p:nvSpPr>
          <p:cNvPr id="3" name="Segnaposto numero diapositiva 2">
            <a:extLst>
              <a:ext uri="{FF2B5EF4-FFF2-40B4-BE49-F238E27FC236}">
                <a16:creationId xmlns:a16="http://schemas.microsoft.com/office/drawing/2014/main" id="{91171AF5-B716-4BAA-8CCE-AC63B0A3B3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9BBC7-88CF-4A6D-B4D1-FF1A3A30C82B}"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927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5C0AB9D-BEC7-414F-8E4D-5E6BC3DB64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FB2360-3F70-4485-A180-A0C3C00DD5ED}"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Immagine 5">
            <a:extLst>
              <a:ext uri="{FF2B5EF4-FFF2-40B4-BE49-F238E27FC236}">
                <a16:creationId xmlns:a16="http://schemas.microsoft.com/office/drawing/2014/main" id="{654EDB08-34BA-48AA-AE3A-90516A420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7954" y="945764"/>
            <a:ext cx="4001047" cy="2961048"/>
          </a:xfrm>
          <a:prstGeom prst="rect">
            <a:avLst/>
          </a:prstGeom>
        </p:spPr>
      </p:pic>
      <p:pic>
        <p:nvPicPr>
          <p:cNvPr id="16" name="Immagine 15">
            <a:extLst>
              <a:ext uri="{FF2B5EF4-FFF2-40B4-BE49-F238E27FC236}">
                <a16:creationId xmlns:a16="http://schemas.microsoft.com/office/drawing/2014/main" id="{59D740A5-D2FC-480A-A9E3-5A6822106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65" y="945764"/>
            <a:ext cx="4005589" cy="2956506"/>
          </a:xfrm>
          <a:prstGeom prst="rect">
            <a:avLst/>
          </a:prstGeom>
        </p:spPr>
      </p:pic>
      <p:pic>
        <p:nvPicPr>
          <p:cNvPr id="17" name="Immagine 16">
            <a:extLst>
              <a:ext uri="{FF2B5EF4-FFF2-40B4-BE49-F238E27FC236}">
                <a16:creationId xmlns:a16="http://schemas.microsoft.com/office/drawing/2014/main" id="{83DD5286-F55E-4D3B-B2FC-D30EFECDA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9213" y="4153994"/>
            <a:ext cx="2992311" cy="2231261"/>
          </a:xfrm>
          <a:prstGeom prst="rect">
            <a:avLst/>
          </a:prstGeom>
        </p:spPr>
      </p:pic>
      <p:pic>
        <p:nvPicPr>
          <p:cNvPr id="18" name="Immagine 17">
            <a:extLst>
              <a:ext uri="{FF2B5EF4-FFF2-40B4-BE49-F238E27FC236}">
                <a16:creationId xmlns:a16="http://schemas.microsoft.com/office/drawing/2014/main" id="{C7043F09-B00D-4861-8162-9DAAF44B14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43988"/>
            <a:ext cx="2992311" cy="2239909"/>
          </a:xfrm>
          <a:prstGeom prst="rect">
            <a:avLst/>
          </a:prstGeom>
        </p:spPr>
      </p:pic>
      <p:pic>
        <p:nvPicPr>
          <p:cNvPr id="20" name="Immagine 19">
            <a:extLst>
              <a:ext uri="{FF2B5EF4-FFF2-40B4-BE49-F238E27FC236}">
                <a16:creationId xmlns:a16="http://schemas.microsoft.com/office/drawing/2014/main" id="{2F32B62A-759B-46A9-B396-EC559A7CF4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6489" y="4081942"/>
            <a:ext cx="2992311" cy="2231261"/>
          </a:xfrm>
          <a:prstGeom prst="rect">
            <a:avLst/>
          </a:prstGeom>
          <a:ln>
            <a:noFill/>
          </a:ln>
        </p:spPr>
      </p:pic>
      <p:pic>
        <p:nvPicPr>
          <p:cNvPr id="23" name="Immagine 22">
            <a:extLst>
              <a:ext uri="{FF2B5EF4-FFF2-40B4-BE49-F238E27FC236}">
                <a16:creationId xmlns:a16="http://schemas.microsoft.com/office/drawing/2014/main" id="{9462894F-2A6C-45D8-94A7-3F98A51FE6BF}"/>
              </a:ext>
            </a:extLst>
          </p:cNvPr>
          <p:cNvPicPr>
            <a:picLocks noChangeAspect="1"/>
          </p:cNvPicPr>
          <p:nvPr/>
        </p:nvPicPr>
        <p:blipFill rotWithShape="1">
          <a:blip r:embed="rId7">
            <a:extLst>
              <a:ext uri="{28A0092B-C50C-407E-A947-70E740481C1C}">
                <a14:useLocalDpi xmlns:a14="http://schemas.microsoft.com/office/drawing/2010/main" val="0"/>
              </a:ext>
            </a:extLst>
          </a:blip>
          <a:srcRect l="37036" t="71528" r="28726" b="-2398"/>
          <a:stretch/>
        </p:blipFill>
        <p:spPr>
          <a:xfrm>
            <a:off x="8436076" y="2568770"/>
            <a:ext cx="1541225" cy="1333500"/>
          </a:xfrm>
          <a:prstGeom prst="rect">
            <a:avLst/>
          </a:prstGeom>
        </p:spPr>
      </p:pic>
      <p:pic>
        <p:nvPicPr>
          <p:cNvPr id="24" name="Immagine 23">
            <a:extLst>
              <a:ext uri="{FF2B5EF4-FFF2-40B4-BE49-F238E27FC236}">
                <a16:creationId xmlns:a16="http://schemas.microsoft.com/office/drawing/2014/main" id="{868590BE-E8B2-4244-B027-AD4DA66ACE6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771" t="-719" r="5286" b="719"/>
          <a:stretch/>
        </p:blipFill>
        <p:spPr>
          <a:xfrm>
            <a:off x="10069038" y="1066400"/>
            <a:ext cx="546100" cy="2715234"/>
          </a:xfrm>
          <a:prstGeom prst="rect">
            <a:avLst/>
          </a:prstGeom>
        </p:spPr>
      </p:pic>
      <p:sp>
        <p:nvSpPr>
          <p:cNvPr id="25" name="Segnaposto contenuto 2">
            <a:extLst>
              <a:ext uri="{FF2B5EF4-FFF2-40B4-BE49-F238E27FC236}">
                <a16:creationId xmlns:a16="http://schemas.microsoft.com/office/drawing/2014/main" id="{67BDF13D-ED7D-440F-A602-DD7DA817DDA6}"/>
              </a:ext>
            </a:extLst>
          </p:cNvPr>
          <p:cNvSpPr txBox="1">
            <a:spLocks/>
          </p:cNvSpPr>
          <p:nvPr/>
        </p:nvSpPr>
        <p:spPr>
          <a:xfrm>
            <a:off x="14229" y="17900"/>
            <a:ext cx="10264888" cy="5964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Divertor targets: strong local redeposition</a:t>
            </a:r>
            <a:endParaRPr kumimoji="0" lang="it-IT" sz="3600" b="1" i="1"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Segnaposto contenuto 2">
            <a:extLst>
              <a:ext uri="{FF2B5EF4-FFF2-40B4-BE49-F238E27FC236}">
                <a16:creationId xmlns:a16="http://schemas.microsoft.com/office/drawing/2014/main" id="{16BB97D7-267B-44FD-ABD0-5AF683365CE8}"/>
              </a:ext>
            </a:extLst>
          </p:cNvPr>
          <p:cNvSpPr txBox="1">
            <a:spLocks/>
          </p:cNvSpPr>
          <p:nvPr/>
        </p:nvSpPr>
        <p:spPr>
          <a:xfrm>
            <a:off x="4729123" y="694040"/>
            <a:ext cx="3038709" cy="3969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High density background</a:t>
            </a:r>
          </a:p>
        </p:txBody>
      </p:sp>
      <p:sp>
        <p:nvSpPr>
          <p:cNvPr id="28" name="Segnaposto contenuto 2">
            <a:extLst>
              <a:ext uri="{FF2B5EF4-FFF2-40B4-BE49-F238E27FC236}">
                <a16:creationId xmlns:a16="http://schemas.microsoft.com/office/drawing/2014/main" id="{1E810030-3522-4CB1-AE7F-F90F40D903E2}"/>
              </a:ext>
            </a:extLst>
          </p:cNvPr>
          <p:cNvSpPr txBox="1">
            <a:spLocks/>
          </p:cNvSpPr>
          <p:nvPr/>
        </p:nvSpPr>
        <p:spPr>
          <a:xfrm>
            <a:off x="859685" y="694040"/>
            <a:ext cx="3038709" cy="3969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Low density background</a:t>
            </a:r>
          </a:p>
        </p:txBody>
      </p:sp>
      <p:sp>
        <p:nvSpPr>
          <p:cNvPr id="30" name="Segnaposto contenuto 2">
            <a:extLst>
              <a:ext uri="{FF2B5EF4-FFF2-40B4-BE49-F238E27FC236}">
                <a16:creationId xmlns:a16="http://schemas.microsoft.com/office/drawing/2014/main" id="{A44FC466-60F9-486D-9375-5CCA34632050}"/>
              </a:ext>
            </a:extLst>
          </p:cNvPr>
          <p:cNvSpPr txBox="1">
            <a:spLocks/>
          </p:cNvSpPr>
          <p:nvPr/>
        </p:nvSpPr>
        <p:spPr>
          <a:xfrm>
            <a:off x="9552157" y="5569300"/>
            <a:ext cx="1579861" cy="743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Non-local dep. &lt; 1%</a:t>
            </a:r>
          </a:p>
        </p:txBody>
      </p:sp>
      <p:sp>
        <p:nvSpPr>
          <p:cNvPr id="2" name="Ovale 1">
            <a:extLst>
              <a:ext uri="{FF2B5EF4-FFF2-40B4-BE49-F238E27FC236}">
                <a16:creationId xmlns:a16="http://schemas.microsoft.com/office/drawing/2014/main" id="{21284917-AEC3-434C-B9DE-1DD46049A977}"/>
              </a:ext>
            </a:extLst>
          </p:cNvPr>
          <p:cNvSpPr/>
          <p:nvPr/>
        </p:nvSpPr>
        <p:spPr>
          <a:xfrm>
            <a:off x="6808233" y="1888685"/>
            <a:ext cx="713788" cy="653139"/>
          </a:xfrm>
          <a:prstGeom prst="ellipse">
            <a:avLst/>
          </a:prstGeom>
          <a:noFill/>
          <a:ln w="25400">
            <a:solidFill>
              <a:srgbClr val="7030A0">
                <a:alpha val="87000"/>
              </a:srgb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e 14">
            <a:extLst>
              <a:ext uri="{FF2B5EF4-FFF2-40B4-BE49-F238E27FC236}">
                <a16:creationId xmlns:a16="http://schemas.microsoft.com/office/drawing/2014/main" id="{C6768BBE-CFB7-4961-9580-F14A6CE6D116}"/>
              </a:ext>
            </a:extLst>
          </p:cNvPr>
          <p:cNvSpPr/>
          <p:nvPr/>
        </p:nvSpPr>
        <p:spPr>
          <a:xfrm>
            <a:off x="2840273" y="1888684"/>
            <a:ext cx="713788" cy="653139"/>
          </a:xfrm>
          <a:prstGeom prst="ellipse">
            <a:avLst/>
          </a:prstGeom>
          <a:noFill/>
          <a:ln w="25400">
            <a:solidFill>
              <a:srgbClr val="7030A0">
                <a:alpha val="87000"/>
              </a:srgb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Ovale 18">
            <a:extLst>
              <a:ext uri="{FF2B5EF4-FFF2-40B4-BE49-F238E27FC236}">
                <a16:creationId xmlns:a16="http://schemas.microsoft.com/office/drawing/2014/main" id="{F35FEB1C-3137-48F8-B9AD-FBEF11044645}"/>
              </a:ext>
            </a:extLst>
          </p:cNvPr>
          <p:cNvSpPr/>
          <p:nvPr/>
        </p:nvSpPr>
        <p:spPr>
          <a:xfrm>
            <a:off x="8340738" y="2405789"/>
            <a:ext cx="673464" cy="596433"/>
          </a:xfrm>
          <a:prstGeom prst="ellipse">
            <a:avLst/>
          </a:prstGeom>
          <a:noFill/>
          <a:ln w="25400">
            <a:solidFill>
              <a:srgbClr val="7030A0">
                <a:alpha val="87000"/>
              </a:srgb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Segnaposto contenuto 2">
            <a:extLst>
              <a:ext uri="{FF2B5EF4-FFF2-40B4-BE49-F238E27FC236}">
                <a16:creationId xmlns:a16="http://schemas.microsoft.com/office/drawing/2014/main" id="{FA4EE0AE-7ED6-4F73-AC47-F15FB377CBD9}"/>
              </a:ext>
            </a:extLst>
          </p:cNvPr>
          <p:cNvSpPr txBox="1">
            <a:spLocks/>
          </p:cNvSpPr>
          <p:nvPr/>
        </p:nvSpPr>
        <p:spPr>
          <a:xfrm>
            <a:off x="8349336" y="1061363"/>
            <a:ext cx="1541225" cy="12556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 from Baffle redeposits on the OT</a:t>
            </a:r>
          </a:p>
        </p:txBody>
      </p:sp>
    </p:spTree>
    <p:extLst>
      <p:ext uri="{BB962C8B-B14F-4D97-AF65-F5344CB8AC3E}">
        <p14:creationId xmlns:p14="http://schemas.microsoft.com/office/powerpoint/2010/main" val="2207588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2E63EE7-4944-4368-A49C-C120CD5FD1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FB2360-3F70-4485-A180-A0C3C00DD5ED}"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Immagine 5">
            <a:extLst>
              <a:ext uri="{FF2B5EF4-FFF2-40B4-BE49-F238E27FC236}">
                <a16:creationId xmlns:a16="http://schemas.microsoft.com/office/drawing/2014/main" id="{14E7BB6D-FEEE-436C-BA10-BBDE6D23F1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09" y="977586"/>
            <a:ext cx="3733877" cy="3244387"/>
          </a:xfrm>
          <a:prstGeom prst="rect">
            <a:avLst/>
          </a:prstGeom>
        </p:spPr>
      </p:pic>
      <p:pic>
        <p:nvPicPr>
          <p:cNvPr id="10" name="Immagine 9">
            <a:extLst>
              <a:ext uri="{FF2B5EF4-FFF2-40B4-BE49-F238E27FC236}">
                <a16:creationId xmlns:a16="http://schemas.microsoft.com/office/drawing/2014/main" id="{291C950F-E4FE-4354-BD89-783140A296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7686" y="977586"/>
            <a:ext cx="3734257" cy="3244387"/>
          </a:xfrm>
          <a:prstGeom prst="rect">
            <a:avLst/>
          </a:prstGeom>
        </p:spPr>
      </p:pic>
      <p:sp>
        <p:nvSpPr>
          <p:cNvPr id="17" name="Titre 2">
            <a:extLst>
              <a:ext uri="{FF2B5EF4-FFF2-40B4-BE49-F238E27FC236}">
                <a16:creationId xmlns:a16="http://schemas.microsoft.com/office/drawing/2014/main" id="{04244B08-D25E-4F04-A976-5A1235B81D76}"/>
              </a:ext>
            </a:extLst>
          </p:cNvPr>
          <p:cNvSpPr txBox="1">
            <a:spLocks/>
          </p:cNvSpPr>
          <p:nvPr/>
        </p:nvSpPr>
        <p:spPr>
          <a:xfrm>
            <a:off x="93809" y="89411"/>
            <a:ext cx="11646359" cy="4825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Baffle contamination: </a:t>
            </a:r>
            <a:r>
              <a:rPr kumimoji="0" lang="fr-FR" sz="3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two</a:t>
            </a:r>
            <a:r>
              <a:rPr kumimoji="0" lang="fr-FR"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fr-FR" sz="3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different</a:t>
            </a:r>
            <a:r>
              <a:rPr kumimoji="0" lang="fr-FR"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fr-FR" sz="3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magnetic</a:t>
            </a:r>
            <a:r>
              <a:rPr kumimoji="0" lang="fr-FR"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configurations</a:t>
            </a:r>
          </a:p>
        </p:txBody>
      </p:sp>
      <mc:AlternateContent xmlns:mc="http://schemas.openxmlformats.org/markup-compatibility/2006" xmlns:a14="http://schemas.microsoft.com/office/drawing/2010/main">
        <mc:Choice Requires="a14">
          <p:sp>
            <p:nvSpPr>
              <p:cNvPr id="18" name="Segnaposto contenuto 2">
                <a:extLst>
                  <a:ext uri="{FF2B5EF4-FFF2-40B4-BE49-F238E27FC236}">
                    <a16:creationId xmlns:a16="http://schemas.microsoft.com/office/drawing/2014/main" id="{7C92279A-E23B-467E-9034-D5A83886ED04}"/>
                  </a:ext>
                </a:extLst>
              </p:cNvPr>
              <p:cNvSpPr txBox="1">
                <a:spLocks/>
              </p:cNvSpPr>
              <p:nvPr/>
            </p:nvSpPr>
            <p:spPr>
              <a:xfrm>
                <a:off x="7723633" y="1255328"/>
                <a:ext cx="3096767" cy="90590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ERO2.0 Input parameters: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ldhabi" panose="01000000000000000000" pitchFamily="2" charset="-78"/>
                  </a:rPr>
                  <a:t> </a:t>
                </a:r>
                <a14:m>
                  <m:oMath xmlns:m="http://schemas.openxmlformats.org/officeDocument/2006/math">
                    <m:sSubSup>
                      <m:sSubSupPr>
                        <m:ctrlPr>
                          <a:rPr kumimoji="0" lang="it-IT" sz="26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panose="02040503050406030204" pitchFamily="18" charset="0"/>
                            <a:cs typeface="Aldhabi" panose="01000000000000000000" pitchFamily="2" charset="-78"/>
                          </a:rPr>
                        </m:ctrlPr>
                      </m:sSubSupPr>
                      <m:e>
                        <m:r>
                          <a:rPr kumimoji="0" lang="it-IT" sz="26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panose="02040503050406030204" pitchFamily="18" charset="0"/>
                            <a:cs typeface="Aldhabi" panose="01000000000000000000" pitchFamily="2" charset="-78"/>
                          </a:rPr>
                          <m:t>𝐷</m:t>
                        </m:r>
                      </m:e>
                      <m:sub>
                        <m:r>
                          <a:rPr kumimoji="0" lang="it-IT" sz="26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panose="02040503050406030204" pitchFamily="18" charset="0"/>
                            <a:cs typeface="Aldhabi" panose="01000000000000000000" pitchFamily="2" charset="-78"/>
                          </a:rPr>
                          <m:t>⊥</m:t>
                        </m:r>
                      </m:sub>
                      <m:sup>
                        <m:r>
                          <m:rPr>
                            <m:sty m:val="p"/>
                          </m:rPr>
                          <a:rPr kumimoji="0" lang="it-IT" sz="26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panose="02040503050406030204" pitchFamily="18" charset="0"/>
                            <a:cs typeface="Aldhabi" panose="01000000000000000000" pitchFamily="2" charset="-78"/>
                          </a:rPr>
                          <m:t>an</m:t>
                        </m:r>
                      </m:sup>
                    </m:sSubSup>
                    <m:r>
                      <a:rPr kumimoji="0" lang="it-IT" sz="26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panose="02040503050406030204" pitchFamily="18" charset="0"/>
                        <a:cs typeface="Aldhabi" panose="01000000000000000000" pitchFamily="2" charset="-78"/>
                      </a:rPr>
                      <m:t>=1 </m:t>
                    </m:r>
                    <m:sSup>
                      <m:sSupPr>
                        <m:ctrlPr>
                          <a:rPr kumimoji="0" lang="it-IT" sz="26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panose="02040503050406030204" pitchFamily="18" charset="0"/>
                            <a:cs typeface="Aldhabi" panose="01000000000000000000" pitchFamily="2" charset="-78"/>
                          </a:rPr>
                        </m:ctrlPr>
                      </m:sSupPr>
                      <m:e>
                        <m:r>
                          <m:rPr>
                            <m:sty m:val="p"/>
                          </m:rPr>
                          <a:rPr kumimoji="0" lang="it-IT" sz="26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panose="02040503050406030204" pitchFamily="18" charset="0"/>
                            <a:cs typeface="Aldhabi" panose="01000000000000000000" pitchFamily="2" charset="-78"/>
                          </a:rPr>
                          <m:t>m</m:t>
                        </m:r>
                      </m:e>
                      <m:sup>
                        <m:r>
                          <a:rPr kumimoji="0" lang="it-IT" sz="26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panose="02040503050406030204" pitchFamily="18" charset="0"/>
                            <a:cs typeface="Aldhabi" panose="01000000000000000000" pitchFamily="2" charset="-78"/>
                          </a:rPr>
                          <m:t>2</m:t>
                        </m:r>
                      </m:sup>
                    </m:sSup>
                    <m:r>
                      <a:rPr kumimoji="0" lang="it-IT" sz="26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panose="02040503050406030204" pitchFamily="18" charset="0"/>
                        <a:cs typeface="Aldhabi" panose="01000000000000000000" pitchFamily="2" charset="-78"/>
                      </a:rPr>
                      <m:t>/</m:t>
                    </m:r>
                    <m:r>
                      <m:rPr>
                        <m:sty m:val="p"/>
                      </m:rPr>
                      <a:rPr kumimoji="0" lang="it-IT" sz="26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panose="02040503050406030204" pitchFamily="18" charset="0"/>
                        <a:cs typeface="Aldhabi" panose="01000000000000000000" pitchFamily="2" charset="-78"/>
                      </a:rPr>
                      <m:t>s</m:t>
                    </m:r>
                  </m:oMath>
                </a14:m>
                <a:endParaRPr kumimoji="0" lang="it-IT" sz="2600" b="0" i="1" u="none" strike="noStrike" kern="1200" cap="none" spc="0" normalizeH="0" baseline="0" noProof="0" dirty="0">
                  <a:ln>
                    <a:noFill/>
                  </a:ln>
                  <a:solidFill>
                    <a:prstClr val="black"/>
                  </a:solidFill>
                  <a:effectLst/>
                  <a:uLnTx/>
                  <a:uFillTx/>
                  <a:latin typeface="Cambria Math" panose="02040503050406030204" pitchFamily="18" charset="0"/>
                  <a:ea typeface="Cambria" panose="02040503050406030204" pitchFamily="18" charset="0"/>
                  <a:cs typeface="Aldhabi" panose="01000000000000000000" pitchFamily="2" charset="-78"/>
                </a:endParaRPr>
              </a:p>
            </p:txBody>
          </p:sp>
        </mc:Choice>
        <mc:Fallback xmlns="">
          <p:sp>
            <p:nvSpPr>
              <p:cNvPr id="18" name="Segnaposto contenuto 2">
                <a:extLst>
                  <a:ext uri="{FF2B5EF4-FFF2-40B4-BE49-F238E27FC236}">
                    <a16:creationId xmlns:a16="http://schemas.microsoft.com/office/drawing/2014/main" id="{7C92279A-E23B-467E-9034-D5A83886ED04}"/>
                  </a:ext>
                </a:extLst>
              </p:cNvPr>
              <p:cNvSpPr txBox="1">
                <a:spLocks noRot="1" noChangeAspect="1" noMove="1" noResize="1" noEditPoints="1" noAdjustHandles="1" noChangeArrowheads="1" noChangeShapeType="1" noTextEdit="1"/>
              </p:cNvSpPr>
              <p:nvPr/>
            </p:nvSpPr>
            <p:spPr>
              <a:xfrm>
                <a:off x="7723633" y="1255328"/>
                <a:ext cx="3096767" cy="905902"/>
              </a:xfrm>
              <a:prstGeom prst="rect">
                <a:avLst/>
              </a:prstGeom>
              <a:blipFill>
                <a:blip r:embed="rId4"/>
                <a:stretch>
                  <a:fillRect l="-1772" t="-6711" r="-787"/>
                </a:stretch>
              </a:blipFill>
            </p:spPr>
            <p:txBody>
              <a:bodyPr/>
              <a:lstStyle/>
              <a:p>
                <a:r>
                  <a:rPr lang="fr-FR">
                    <a:noFill/>
                  </a:rPr>
                  <a:t> </a:t>
                </a:r>
              </a:p>
            </p:txBody>
          </p:sp>
        </mc:Fallback>
      </mc:AlternateContent>
      <p:sp>
        <p:nvSpPr>
          <p:cNvPr id="19" name="Segnaposto contenuto 2">
            <a:extLst>
              <a:ext uri="{FF2B5EF4-FFF2-40B4-BE49-F238E27FC236}">
                <a16:creationId xmlns:a16="http://schemas.microsoft.com/office/drawing/2014/main" id="{5E7E4417-F13D-4501-BEE4-2B439D9C3A97}"/>
              </a:ext>
            </a:extLst>
          </p:cNvPr>
          <p:cNvSpPr txBox="1">
            <a:spLocks/>
          </p:cNvSpPr>
          <p:nvPr/>
        </p:nvSpPr>
        <p:spPr>
          <a:xfrm>
            <a:off x="3989756" y="4275676"/>
            <a:ext cx="2639960" cy="3076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#54067: high X-point</a:t>
            </a:r>
          </a:p>
        </p:txBody>
      </p:sp>
      <p:sp>
        <p:nvSpPr>
          <p:cNvPr id="20" name="Segnaposto contenuto 2">
            <a:extLst>
              <a:ext uri="{FF2B5EF4-FFF2-40B4-BE49-F238E27FC236}">
                <a16:creationId xmlns:a16="http://schemas.microsoft.com/office/drawing/2014/main" id="{F5893A9A-3DC2-49D5-9857-776F54E30754}"/>
              </a:ext>
            </a:extLst>
          </p:cNvPr>
          <p:cNvSpPr txBox="1">
            <a:spLocks/>
          </p:cNvSpPr>
          <p:nvPr/>
        </p:nvSpPr>
        <p:spPr>
          <a:xfrm>
            <a:off x="93809" y="4275676"/>
            <a:ext cx="2639960" cy="3901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#55797: low X-point</a:t>
            </a:r>
          </a:p>
        </p:txBody>
      </p:sp>
      <mc:AlternateContent xmlns:mc="http://schemas.openxmlformats.org/markup-compatibility/2006" xmlns:a14="http://schemas.microsoft.com/office/drawing/2010/main">
        <mc:Choice Requires="a14">
          <p:sp>
            <p:nvSpPr>
              <p:cNvPr id="21" name="Segnaposto contenuto 2">
                <a:extLst>
                  <a:ext uri="{FF2B5EF4-FFF2-40B4-BE49-F238E27FC236}">
                    <a16:creationId xmlns:a16="http://schemas.microsoft.com/office/drawing/2014/main" id="{F12A6344-0457-4838-9EEF-28ABF134516F}"/>
                  </a:ext>
                </a:extLst>
              </p:cNvPr>
              <p:cNvSpPr txBox="1">
                <a:spLocks/>
              </p:cNvSpPr>
              <p:nvPr/>
            </p:nvSpPr>
            <p:spPr>
              <a:xfrm>
                <a:off x="93809" y="4731209"/>
                <a:ext cx="3733877" cy="11492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Simulation power 2.5 MW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Separatrix density: 2.1e19 m-3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Penetration factor </a:t>
                </a:r>
                <a14:m>
                  <m:oMath xmlns:m="http://schemas.openxmlformats.org/officeDocument/2006/math">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𝜏</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𝑊</m:t>
                        </m:r>
                      </m:sub>
                    </m:sSub>
                  </m:oMath>
                </a14:m>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1e-6 s</a:t>
                </a:r>
              </a:p>
            </p:txBody>
          </p:sp>
        </mc:Choice>
        <mc:Fallback xmlns="">
          <p:sp>
            <p:nvSpPr>
              <p:cNvPr id="21" name="Segnaposto contenuto 2">
                <a:extLst>
                  <a:ext uri="{FF2B5EF4-FFF2-40B4-BE49-F238E27FC236}">
                    <a16:creationId xmlns:a16="http://schemas.microsoft.com/office/drawing/2014/main" id="{F12A6344-0457-4838-9EEF-28ABF134516F}"/>
                  </a:ext>
                </a:extLst>
              </p:cNvPr>
              <p:cNvSpPr txBox="1">
                <a:spLocks noRot="1" noChangeAspect="1" noMove="1" noResize="1" noEditPoints="1" noAdjustHandles="1" noChangeArrowheads="1" noChangeShapeType="1" noTextEdit="1"/>
              </p:cNvSpPr>
              <p:nvPr/>
            </p:nvSpPr>
            <p:spPr>
              <a:xfrm>
                <a:off x="93809" y="4731209"/>
                <a:ext cx="3733877" cy="1149205"/>
              </a:xfrm>
              <a:prstGeom prst="rect">
                <a:avLst/>
              </a:prstGeom>
              <a:blipFill>
                <a:blip r:embed="rId5"/>
                <a:stretch>
                  <a:fillRect l="-1631" t="-5291" b="-111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Segnaposto contenuto 2">
                <a:extLst>
                  <a:ext uri="{FF2B5EF4-FFF2-40B4-BE49-F238E27FC236}">
                    <a16:creationId xmlns:a16="http://schemas.microsoft.com/office/drawing/2014/main" id="{F35FEB59-6CE9-43BB-A8D1-0540279D595E}"/>
                  </a:ext>
                </a:extLst>
              </p:cNvPr>
              <p:cNvSpPr txBox="1">
                <a:spLocks/>
              </p:cNvSpPr>
              <p:nvPr/>
            </p:nvSpPr>
            <p:spPr>
              <a:xfrm>
                <a:off x="3989756" y="4665851"/>
                <a:ext cx="3733877" cy="11492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Simulation power 3 MW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Separatrix density: 2.5e19 m-3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Penetration factor </a:t>
                </a:r>
                <a14:m>
                  <m:oMath xmlns:m="http://schemas.openxmlformats.org/officeDocument/2006/math">
                    <m:sSub>
                      <m:sSub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ctrlPr>
                      </m:sSub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𝜏</m:t>
                        </m:r>
                      </m:e>
                      <m: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𝑊</m:t>
                        </m:r>
                      </m:sub>
                    </m:sSub>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 </m:t>
                    </m:r>
                  </m:oMath>
                </a14:m>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1e-11 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Segnaposto contenuto 2">
                <a:extLst>
                  <a:ext uri="{FF2B5EF4-FFF2-40B4-BE49-F238E27FC236}">
                    <a16:creationId xmlns:a16="http://schemas.microsoft.com/office/drawing/2014/main" id="{F35FEB59-6CE9-43BB-A8D1-0540279D595E}"/>
                  </a:ext>
                </a:extLst>
              </p:cNvPr>
              <p:cNvSpPr txBox="1">
                <a:spLocks noRot="1" noChangeAspect="1" noMove="1" noResize="1" noEditPoints="1" noAdjustHandles="1" noChangeArrowheads="1" noChangeShapeType="1" noTextEdit="1"/>
              </p:cNvSpPr>
              <p:nvPr/>
            </p:nvSpPr>
            <p:spPr>
              <a:xfrm>
                <a:off x="3989756" y="4665851"/>
                <a:ext cx="3733877" cy="1149205"/>
              </a:xfrm>
              <a:prstGeom prst="rect">
                <a:avLst/>
              </a:prstGeom>
              <a:blipFill>
                <a:blip r:embed="rId6"/>
                <a:stretch>
                  <a:fillRect l="-1631" t="-5291" b="-11111"/>
                </a:stretch>
              </a:blipFill>
            </p:spPr>
            <p:txBody>
              <a:bodyPr/>
              <a:lstStyle/>
              <a:p>
                <a:r>
                  <a:rPr lang="fr-FR">
                    <a:noFill/>
                  </a:rPr>
                  <a:t> </a:t>
                </a:r>
              </a:p>
            </p:txBody>
          </p:sp>
        </mc:Fallback>
      </mc:AlternateContent>
      <p:sp>
        <p:nvSpPr>
          <p:cNvPr id="25" name="Titre 2">
            <a:extLst>
              <a:ext uri="{FF2B5EF4-FFF2-40B4-BE49-F238E27FC236}">
                <a16:creationId xmlns:a16="http://schemas.microsoft.com/office/drawing/2014/main" id="{909F561C-337C-4874-AC28-968D9243A6E4}"/>
              </a:ext>
            </a:extLst>
          </p:cNvPr>
          <p:cNvSpPr txBox="1">
            <a:spLocks/>
          </p:cNvSpPr>
          <p:nvPr/>
        </p:nvSpPr>
        <p:spPr>
          <a:xfrm>
            <a:off x="7723633" y="2214932"/>
            <a:ext cx="3733877" cy="144266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Future </a:t>
            </a:r>
            <a:r>
              <a:rPr kumimoji="0" lang="it-IT" sz="24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simulations</a:t>
            </a:r>
            <a:r>
              <a:rPr kumimoji="0" lang="it-IT"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to investigate X-point </a:t>
            </a:r>
            <a:r>
              <a:rPr kumimoji="0" lang="it-IT" sz="24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height</a:t>
            </a:r>
            <a:r>
              <a:rPr kumimoji="0" lang="it-IT"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it-IT" sz="24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influence</a:t>
            </a:r>
            <a:r>
              <a:rPr kumimoji="0" lang="it-IT"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on W </a:t>
            </a:r>
            <a:r>
              <a:rPr kumimoji="0" lang="it-IT" sz="24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contamination</a:t>
            </a:r>
            <a:endParaRPr kumimoji="0" lang="it-IT"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CasellaDiTesto 1">
            <a:extLst>
              <a:ext uri="{FF2B5EF4-FFF2-40B4-BE49-F238E27FC236}">
                <a16:creationId xmlns:a16="http://schemas.microsoft.com/office/drawing/2014/main" id="{7C14710E-F379-4366-9964-9F9EC76D95C5}"/>
              </a:ext>
            </a:extLst>
          </p:cNvPr>
          <p:cNvSpPr txBox="1"/>
          <p:nvPr/>
        </p:nvSpPr>
        <p:spPr>
          <a:xfrm>
            <a:off x="5598038" y="1338947"/>
            <a:ext cx="7646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70AD47"/>
                </a:solidFill>
                <a:effectLst/>
                <a:uLnTx/>
                <a:uFillTx/>
                <a:latin typeface="Calibri" panose="020F0502020204030204"/>
                <a:ea typeface="+mn-ea"/>
                <a:cs typeface="+mn-cs"/>
              </a:rPr>
              <a:t>55797</a:t>
            </a:r>
            <a:endParaRPr kumimoji="0" lang="fr-FR" sz="18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13" name="CasellaDiTesto 12">
            <a:extLst>
              <a:ext uri="{FF2B5EF4-FFF2-40B4-BE49-F238E27FC236}">
                <a16:creationId xmlns:a16="http://schemas.microsoft.com/office/drawing/2014/main" id="{7F1CAAE2-F8F3-469D-A800-14A159DE5AA4}"/>
              </a:ext>
            </a:extLst>
          </p:cNvPr>
          <p:cNvSpPr txBox="1"/>
          <p:nvPr/>
        </p:nvSpPr>
        <p:spPr>
          <a:xfrm>
            <a:off x="5637759" y="3071696"/>
            <a:ext cx="7646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54067</a:t>
            </a:r>
            <a:endParaRPr kumimoji="0" lang="fr-FR"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29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741" y="5325077"/>
            <a:ext cx="1007597" cy="1007597"/>
          </a:xfrm>
          <a:prstGeom prst="rect">
            <a:avLst/>
          </a:prstGeom>
        </p:spPr>
      </p:pic>
      <p:sp>
        <p:nvSpPr>
          <p:cNvPr id="5" name="Titre 4"/>
          <p:cNvSpPr>
            <a:spLocks noGrp="1"/>
          </p:cNvSpPr>
          <p:nvPr>
            <p:ph type="title"/>
          </p:nvPr>
        </p:nvSpPr>
        <p:spPr/>
        <p:txBody>
          <a:bodyPr>
            <a:normAutofit/>
          </a:bodyPr>
          <a:lstStyle/>
          <a:p>
            <a:r>
              <a:rPr lang="fr-FR" sz="2400" b="1" dirty="0" smtClean="0">
                <a:latin typeface="Arial" panose="020B0604020202020204" pitchFamily="34" charset="0"/>
                <a:cs typeface="Arial" panose="020B0604020202020204" pitchFamily="34" charset="0"/>
              </a:rPr>
              <a:t>CONSORTIUM AND PARTICIPANTS</a:t>
            </a:r>
            <a:endParaRPr lang="fr-FR" sz="2400" b="1" dirty="0">
              <a:latin typeface="Arial" panose="020B0604020202020204" pitchFamily="34" charset="0"/>
              <a:cs typeface="Arial" panose="020B0604020202020204" pitchFamily="34" charset="0"/>
            </a:endParaRPr>
          </a:p>
        </p:txBody>
      </p:sp>
      <p:sp>
        <p:nvSpPr>
          <p:cNvPr id="7" name="Rectangle 1"/>
          <p:cNvSpPr>
            <a:spLocks noChangeArrowheads="1"/>
          </p:cNvSpPr>
          <p:nvPr/>
        </p:nvSpPr>
        <p:spPr bwMode="auto">
          <a:xfrm>
            <a:off x="0" y="758064"/>
            <a:ext cx="1203063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45720" rIns="9144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tabLst/>
            </a:pPr>
            <a:r>
              <a:rPr kumimoji="0" lang="en-US" altLang="fr-FR" sz="1600" b="1" i="0" u="none" strike="noStrike" cap="none" normalizeH="0" baseline="0" dirty="0" smtClean="0">
                <a:ln>
                  <a:noFill/>
                </a:ln>
                <a:solidFill>
                  <a:schemeClr val="tx1"/>
                </a:solidFill>
                <a:effectLst/>
                <a:latin typeface="Helvetica" panose="020B0604020202020204" pitchFamily="34" charset="0"/>
                <a:cs typeface="Times New Roman" panose="02020603050405020304" pitchFamily="18" charset="0"/>
              </a:rPr>
              <a:t>Commitment of the TSVV Task team members during the period 2021-2023, and indication beyond 2023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table below summarizes the commitment of team members</a:t>
            </a:r>
            <a:r>
              <a:rPr kumimoji="0" lang="en-US" altLang="fr-FR" sz="1400" b="0" i="0" u="none" strike="noStrike" cap="none" normalizeH="0" baseline="0" dirty="0" smtClean="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fr-FR" sz="1400" b="1" i="0" u="none" strike="noStrike" cap="none" normalizeH="0" baseline="0" dirty="0" smtClean="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in terms of pm</a:t>
            </a:r>
            <a:r>
              <a:rPr kumimoji="0" lang="en-US" altLang="fr-FR" sz="1400" b="0" i="0" u="none" strike="noStrike" cap="none" normalizeH="0" baseline="0" dirty="0" smtClean="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fr-FR"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 each year between 2021 and 2025, with values beyond 2023 being indicative. </a:t>
            </a:r>
            <a:r>
              <a:rPr kumimoji="0" lang="en-US" altLang="fr-FR" sz="1400" b="1" i="0" u="none" strike="noStrike" cap="none" normalizeH="0" baseline="0" dirty="0" smtClean="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Table received on IMS</a:t>
            </a:r>
            <a:endParaRPr kumimoji="0" lang="en-US" altLang="fr-FR" sz="1400" b="1" i="0" u="none" strike="noStrike" cap="none" normalizeH="0" baseline="0" dirty="0" smtClean="0">
              <a:ln>
                <a:noFill/>
              </a:ln>
              <a:solidFill>
                <a:srgbClr val="FF0000"/>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8" name="Image 7">
            <a:extLst>
              <a:ext uri="{FF2B5EF4-FFF2-40B4-BE49-F238E27FC236}">
                <a16:creationId xmlns:a16="http://schemas.microsoft.com/office/drawing/2014/main" id="{D38C4123-617C-470F-8EAD-E91C6FBE6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223" y="0"/>
            <a:ext cx="2327130" cy="709003"/>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4305" y="4036590"/>
            <a:ext cx="728510" cy="607092"/>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6698" y="3157541"/>
            <a:ext cx="1593908" cy="770211"/>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2924" y="4686469"/>
            <a:ext cx="1707230" cy="887488"/>
          </a:xfrm>
          <a:prstGeom prst="rect">
            <a:avLst/>
          </a:prstGeom>
        </p:spPr>
      </p:pic>
      <p:pic>
        <p:nvPicPr>
          <p:cNvPr id="14" name="Image 13">
            <a:extLst>
              <a:ext uri="{FF2B5EF4-FFF2-40B4-BE49-F238E27FC236}">
                <a16:creationId xmlns:a16="http://schemas.microsoft.com/office/drawing/2014/main" id="{EACB659A-EAAA-47C1-A923-F8DD3D86D8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23831" y="2349110"/>
            <a:ext cx="1076507" cy="624009"/>
          </a:xfrm>
          <a:prstGeom prst="rect">
            <a:avLst/>
          </a:prstGeom>
        </p:spPr>
      </p:pic>
      <p:graphicFrame>
        <p:nvGraphicFramePr>
          <p:cNvPr id="16" name="Tableau 15"/>
          <p:cNvGraphicFramePr>
            <a:graphicFrameLocks noGrp="1"/>
          </p:cNvGraphicFramePr>
          <p:nvPr>
            <p:extLst>
              <p:ext uri="{D42A27DB-BD31-4B8C-83A1-F6EECF244321}">
                <p14:modId xmlns:p14="http://schemas.microsoft.com/office/powerpoint/2010/main" val="1753778138"/>
              </p:ext>
            </p:extLst>
          </p:nvPr>
        </p:nvGraphicFramePr>
        <p:xfrm>
          <a:off x="426720" y="1667739"/>
          <a:ext cx="9276552" cy="4653174"/>
        </p:xfrm>
        <a:graphic>
          <a:graphicData uri="http://schemas.openxmlformats.org/drawingml/2006/table">
            <a:tbl>
              <a:tblPr firstRow="1" firstCol="1" bandRow="1">
                <a:tableStyleId>{5C22544A-7EE6-4342-B048-85BDC9FD1C3A}</a:tableStyleId>
              </a:tblPr>
              <a:tblGrid>
                <a:gridCol w="1966582">
                  <a:extLst>
                    <a:ext uri="{9D8B030D-6E8A-4147-A177-3AD203B41FA5}">
                      <a16:colId xmlns:a16="http://schemas.microsoft.com/office/drawing/2014/main" val="1392835060"/>
                    </a:ext>
                  </a:extLst>
                </a:gridCol>
                <a:gridCol w="2188575">
                  <a:extLst>
                    <a:ext uri="{9D8B030D-6E8A-4147-A177-3AD203B41FA5}">
                      <a16:colId xmlns:a16="http://schemas.microsoft.com/office/drawing/2014/main" val="3677134614"/>
                    </a:ext>
                  </a:extLst>
                </a:gridCol>
                <a:gridCol w="1024279">
                  <a:extLst>
                    <a:ext uri="{9D8B030D-6E8A-4147-A177-3AD203B41FA5}">
                      <a16:colId xmlns:a16="http://schemas.microsoft.com/office/drawing/2014/main" val="554979249"/>
                    </a:ext>
                  </a:extLst>
                </a:gridCol>
                <a:gridCol w="1024279">
                  <a:extLst>
                    <a:ext uri="{9D8B030D-6E8A-4147-A177-3AD203B41FA5}">
                      <a16:colId xmlns:a16="http://schemas.microsoft.com/office/drawing/2014/main" val="3185824427"/>
                    </a:ext>
                  </a:extLst>
                </a:gridCol>
                <a:gridCol w="1024279">
                  <a:extLst>
                    <a:ext uri="{9D8B030D-6E8A-4147-A177-3AD203B41FA5}">
                      <a16:colId xmlns:a16="http://schemas.microsoft.com/office/drawing/2014/main" val="1329140219"/>
                    </a:ext>
                  </a:extLst>
                </a:gridCol>
                <a:gridCol w="1024279">
                  <a:extLst>
                    <a:ext uri="{9D8B030D-6E8A-4147-A177-3AD203B41FA5}">
                      <a16:colId xmlns:a16="http://schemas.microsoft.com/office/drawing/2014/main" val="3126048923"/>
                    </a:ext>
                  </a:extLst>
                </a:gridCol>
                <a:gridCol w="1024279">
                  <a:extLst>
                    <a:ext uri="{9D8B030D-6E8A-4147-A177-3AD203B41FA5}">
                      <a16:colId xmlns:a16="http://schemas.microsoft.com/office/drawing/2014/main" val="2665742309"/>
                    </a:ext>
                  </a:extLst>
                </a:gridCol>
              </a:tblGrid>
              <a:tr h="317133">
                <a:tc>
                  <a:txBody>
                    <a:bodyPr/>
                    <a:lstStyle/>
                    <a:p>
                      <a:pPr>
                        <a:lnSpc>
                          <a:spcPct val="107000"/>
                        </a:lnSpc>
                        <a:spcAft>
                          <a:spcPts val="800"/>
                        </a:spcAft>
                      </a:pPr>
                      <a:r>
                        <a:rPr lang="en-US" sz="1600" noProof="0" dirty="0" smtClean="0">
                          <a:effectLst/>
                        </a:rPr>
                        <a:t> Team member</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 Beneficiary</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2021</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2022</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2023</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2024</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2025</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extLst>
                  <a:ext uri="{0D108BD9-81ED-4DB2-BD59-A6C34878D82A}">
                    <a16:rowId xmlns:a16="http://schemas.microsoft.com/office/drawing/2014/main" val="3674148998"/>
                  </a:ext>
                </a:extLst>
              </a:tr>
              <a:tr h="317133">
                <a:tc>
                  <a:txBody>
                    <a:bodyPr/>
                    <a:lstStyle/>
                    <a:p>
                      <a:pPr>
                        <a:lnSpc>
                          <a:spcPct val="107000"/>
                        </a:lnSpc>
                        <a:spcAft>
                          <a:spcPts val="800"/>
                        </a:spcAft>
                      </a:pPr>
                      <a:r>
                        <a:rPr lang="en-US" sz="1600" b="1" noProof="0" dirty="0" smtClean="0">
                          <a:solidFill>
                            <a:schemeClr val="bg1"/>
                          </a:solidFill>
                          <a:effectLst/>
                        </a:rPr>
                        <a:t>G Ciraolo</a:t>
                      </a:r>
                      <a:endParaRPr lang="en-US" sz="1600" b="1"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solidFill>
                            <a:schemeClr val="tx1"/>
                          </a:solidFill>
                          <a:effectLst/>
                        </a:rPr>
                        <a:t>CEA</a:t>
                      </a:r>
                      <a:endParaRPr lang="en-US"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solidFill>
                            <a:schemeClr val="tx1"/>
                          </a:solidFill>
                          <a:effectLst/>
                        </a:rPr>
                        <a:t>8</a:t>
                      </a:r>
                      <a:endParaRPr lang="en-US"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solidFill>
                            <a:schemeClr val="tx1"/>
                          </a:solidFill>
                          <a:effectLst/>
                          <a:latin typeface="+mn-lt"/>
                          <a:ea typeface="+mn-ea"/>
                          <a:cs typeface="+mn-cs"/>
                        </a:rPr>
                        <a:t>8</a:t>
                      </a:r>
                      <a:endParaRPr lang="en-US"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solidFill>
                            <a:schemeClr val="tx1"/>
                          </a:solidFill>
                          <a:effectLst/>
                          <a:latin typeface="+mn-lt"/>
                          <a:ea typeface="+mn-ea"/>
                          <a:cs typeface="+mn-cs"/>
                        </a:rPr>
                        <a:t>8</a:t>
                      </a:r>
                      <a:endParaRPr lang="en-US"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solidFill>
                            <a:schemeClr val="tx1"/>
                          </a:solidFill>
                          <a:effectLst/>
                          <a:latin typeface="+mn-lt"/>
                          <a:ea typeface="+mn-ea"/>
                          <a:cs typeface="+mn-cs"/>
                        </a:rPr>
                        <a:t>8</a:t>
                      </a:r>
                      <a:endParaRPr lang="en-US"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solidFill>
                            <a:schemeClr val="tx1"/>
                          </a:solidFill>
                          <a:effectLst/>
                          <a:latin typeface="+mn-lt"/>
                          <a:ea typeface="+mn-ea"/>
                          <a:cs typeface="+mn-cs"/>
                        </a:rPr>
                        <a:t>8</a:t>
                      </a:r>
                      <a:endParaRPr lang="en-US"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extLst>
                  <a:ext uri="{0D108BD9-81ED-4DB2-BD59-A6C34878D82A}">
                    <a16:rowId xmlns:a16="http://schemas.microsoft.com/office/drawing/2014/main" val="393801458"/>
                  </a:ext>
                </a:extLst>
              </a:tr>
              <a:tr h="317133">
                <a:tc>
                  <a:txBody>
                    <a:bodyPr/>
                    <a:lstStyle/>
                    <a:p>
                      <a:pPr>
                        <a:lnSpc>
                          <a:spcPct val="107000"/>
                        </a:lnSpc>
                        <a:spcAft>
                          <a:spcPts val="800"/>
                        </a:spcAft>
                      </a:pPr>
                      <a:r>
                        <a:rPr lang="en-US" sz="1600" noProof="0" dirty="0" smtClean="0">
                          <a:effectLst/>
                        </a:rPr>
                        <a:t>H Bufferand</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CEA</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extLst>
                  <a:ext uri="{0D108BD9-81ED-4DB2-BD59-A6C34878D82A}">
                    <a16:rowId xmlns:a16="http://schemas.microsoft.com/office/drawing/2014/main" val="2594292563"/>
                  </a:ext>
                </a:extLst>
              </a:tr>
              <a:tr h="317133">
                <a:tc>
                  <a:txBody>
                    <a:bodyPr/>
                    <a:lstStyle/>
                    <a:p>
                      <a:pPr>
                        <a:lnSpc>
                          <a:spcPct val="107000"/>
                        </a:lnSpc>
                        <a:spcAft>
                          <a:spcPts val="800"/>
                        </a:spcAft>
                      </a:pPr>
                      <a:r>
                        <a:rPr lang="en-US" sz="1600" noProof="0" dirty="0" smtClean="0">
                          <a:effectLst/>
                        </a:rPr>
                        <a:t>E Gravier</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CEA/UL</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5</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5</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5</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5</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5</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extLst>
                  <a:ext uri="{0D108BD9-81ED-4DB2-BD59-A6C34878D82A}">
                    <a16:rowId xmlns:a16="http://schemas.microsoft.com/office/drawing/2014/main" val="647725208"/>
                  </a:ext>
                </a:extLst>
              </a:tr>
              <a:tr h="317133">
                <a:tc>
                  <a:txBody>
                    <a:bodyPr/>
                    <a:lstStyle/>
                    <a:p>
                      <a:pPr>
                        <a:lnSpc>
                          <a:spcPct val="107000"/>
                        </a:lnSpc>
                        <a:spcAft>
                          <a:spcPts val="800"/>
                        </a:spcAft>
                      </a:pPr>
                      <a:r>
                        <a:rPr lang="en-US" sz="1600" noProof="0" dirty="0" smtClean="0">
                          <a:effectLst/>
                        </a:rPr>
                        <a:t>M Raghunathan</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CEA/AMU</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latin typeface="+mn-lt"/>
                          <a:ea typeface="+mn-ea"/>
                          <a:cs typeface="+mn-cs"/>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0</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0</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extLst>
                  <a:ext uri="{0D108BD9-81ED-4DB2-BD59-A6C34878D82A}">
                    <a16:rowId xmlns:a16="http://schemas.microsoft.com/office/drawing/2014/main" val="3439161402"/>
                  </a:ext>
                </a:extLst>
              </a:tr>
              <a:tr h="317133">
                <a:tc>
                  <a:txBody>
                    <a:bodyPr/>
                    <a:lstStyle/>
                    <a:p>
                      <a:pPr>
                        <a:lnSpc>
                          <a:spcPct val="107000"/>
                        </a:lnSpc>
                        <a:spcAft>
                          <a:spcPts val="800"/>
                        </a:spcAft>
                      </a:pPr>
                      <a:r>
                        <a:rPr lang="en-US" sz="1600" b="1" noProof="0" dirty="0" smtClean="0">
                          <a:solidFill>
                            <a:schemeClr val="bg1"/>
                          </a:solidFill>
                          <a:effectLst/>
                        </a:rPr>
                        <a:t>Y. Marandet</a:t>
                      </a:r>
                      <a:endParaRPr lang="en-US" sz="1600" b="1"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CEA/AMU</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solidFill>
                            <a:schemeClr val="tx1"/>
                          </a:solidFill>
                          <a:effectLst/>
                        </a:rPr>
                        <a:t>4</a:t>
                      </a:r>
                      <a:endParaRPr lang="en-US"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solidFill>
                            <a:schemeClr val="tx1"/>
                          </a:solidFill>
                          <a:effectLst/>
                        </a:rPr>
                        <a:t>4</a:t>
                      </a:r>
                      <a:endParaRPr lang="en-US"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solidFill>
                            <a:schemeClr val="tx1"/>
                          </a:solidFill>
                          <a:effectLst/>
                        </a:rPr>
                        <a:t> 4</a:t>
                      </a:r>
                      <a:endParaRPr lang="en-US"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solidFill>
                            <a:schemeClr val="tx1"/>
                          </a:solidFill>
                          <a:effectLst/>
                        </a:rPr>
                        <a:t>4 </a:t>
                      </a:r>
                      <a:endParaRPr lang="en-US"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solidFill>
                            <a:schemeClr val="tx1"/>
                          </a:solidFill>
                          <a:effectLst/>
                        </a:rPr>
                        <a:t>4 </a:t>
                      </a:r>
                      <a:endParaRPr lang="en-US" sz="16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extLst>
                  <a:ext uri="{0D108BD9-81ED-4DB2-BD59-A6C34878D82A}">
                    <a16:rowId xmlns:a16="http://schemas.microsoft.com/office/drawing/2014/main" val="704765562"/>
                  </a:ext>
                </a:extLst>
              </a:tr>
              <a:tr h="317133">
                <a:tc>
                  <a:txBody>
                    <a:bodyPr/>
                    <a:lstStyle/>
                    <a:p>
                      <a:pPr>
                        <a:lnSpc>
                          <a:spcPct val="107000"/>
                        </a:lnSpc>
                        <a:spcAft>
                          <a:spcPts val="800"/>
                        </a:spcAft>
                      </a:pPr>
                      <a:r>
                        <a:rPr lang="en-US" sz="1600" noProof="0" dirty="0" smtClean="0">
                          <a:effectLst/>
                        </a:rPr>
                        <a:t>D. Harting</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FZJ</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8</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extLst>
                  <a:ext uri="{0D108BD9-81ED-4DB2-BD59-A6C34878D82A}">
                    <a16:rowId xmlns:a16="http://schemas.microsoft.com/office/drawing/2014/main" val="797020659"/>
                  </a:ext>
                </a:extLst>
              </a:tr>
              <a:tr h="317133">
                <a:tc>
                  <a:txBody>
                    <a:bodyPr/>
                    <a:lstStyle/>
                    <a:p>
                      <a:pPr>
                        <a:lnSpc>
                          <a:spcPct val="107000"/>
                        </a:lnSpc>
                        <a:spcAft>
                          <a:spcPts val="800"/>
                        </a:spcAft>
                      </a:pPr>
                      <a:r>
                        <a:rPr lang="en-US" sz="1600" b="1" noProof="0" dirty="0" smtClean="0">
                          <a:solidFill>
                            <a:schemeClr val="bg1"/>
                          </a:solidFill>
                          <a:effectLst/>
                          <a:latin typeface="+mn-lt"/>
                          <a:ea typeface="+mn-ea"/>
                          <a:cs typeface="+mn-cs"/>
                        </a:rPr>
                        <a:t>S.</a:t>
                      </a:r>
                      <a:r>
                        <a:rPr lang="en-US" sz="1600" b="1" baseline="0" noProof="0" dirty="0" smtClean="0">
                          <a:solidFill>
                            <a:schemeClr val="bg1"/>
                          </a:solidFill>
                          <a:effectLst/>
                          <a:latin typeface="+mn-lt"/>
                          <a:ea typeface="+mn-ea"/>
                          <a:cs typeface="+mn-cs"/>
                        </a:rPr>
                        <a:t> Rode</a:t>
                      </a:r>
                      <a:endParaRPr lang="en-US" sz="1600" b="1"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b="0" noProof="0" dirty="0" smtClean="0">
                          <a:solidFill>
                            <a:schemeClr val="tx1"/>
                          </a:solidFill>
                          <a:effectLst/>
                        </a:rPr>
                        <a:t>FZJ</a:t>
                      </a:r>
                      <a:endParaRPr lang="en-US" sz="16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b="0" noProof="0" dirty="0" smtClean="0">
                          <a:solidFill>
                            <a:schemeClr val="tx1"/>
                          </a:solidFill>
                          <a:effectLst/>
                        </a:rPr>
                        <a:t>6</a:t>
                      </a:r>
                      <a:endParaRPr lang="en-US" sz="16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b="0" noProof="0" dirty="0" smtClean="0">
                          <a:solidFill>
                            <a:schemeClr val="tx1"/>
                          </a:solidFill>
                          <a:effectLst/>
                        </a:rPr>
                        <a:t>6</a:t>
                      </a:r>
                      <a:endParaRPr lang="en-US" sz="16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b="0" noProof="0" dirty="0" smtClean="0">
                          <a:solidFill>
                            <a:schemeClr val="tx1"/>
                          </a:solidFill>
                          <a:effectLst/>
                        </a:rPr>
                        <a:t>6</a:t>
                      </a:r>
                      <a:endParaRPr lang="en-US" sz="16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b="0" noProof="0" dirty="0" smtClean="0">
                          <a:solidFill>
                            <a:schemeClr val="tx1"/>
                          </a:solidFill>
                          <a:effectLst/>
                        </a:rPr>
                        <a:t>6</a:t>
                      </a:r>
                      <a:endParaRPr lang="en-US" sz="16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b="0" noProof="0" dirty="0" smtClean="0">
                          <a:solidFill>
                            <a:schemeClr val="tx1"/>
                          </a:solidFill>
                          <a:effectLst/>
                        </a:rPr>
                        <a:t>6</a:t>
                      </a:r>
                      <a:endParaRPr lang="en-US" sz="16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extLst>
                  <a:ext uri="{0D108BD9-81ED-4DB2-BD59-A6C34878D82A}">
                    <a16:rowId xmlns:a16="http://schemas.microsoft.com/office/drawing/2014/main" val="96955302"/>
                  </a:ext>
                </a:extLst>
              </a:tr>
              <a:tr h="317133">
                <a:tc>
                  <a:txBody>
                    <a:bodyPr/>
                    <a:lstStyle/>
                    <a:p>
                      <a:pPr>
                        <a:lnSpc>
                          <a:spcPct val="107000"/>
                        </a:lnSpc>
                        <a:spcAft>
                          <a:spcPts val="800"/>
                        </a:spcAft>
                      </a:pPr>
                      <a:r>
                        <a:rPr lang="en-US" sz="1600" noProof="0" dirty="0" smtClean="0">
                          <a:solidFill>
                            <a:schemeClr val="bg1"/>
                          </a:solidFill>
                          <a:effectLst/>
                        </a:rPr>
                        <a:t>J. </a:t>
                      </a:r>
                      <a:r>
                        <a:rPr lang="en-US" sz="1600" noProof="0" dirty="0" smtClean="0">
                          <a:solidFill>
                            <a:schemeClr val="bg1"/>
                          </a:solidFill>
                          <a:effectLst/>
                        </a:rPr>
                        <a:t>Romazanov/A </a:t>
                      </a:r>
                      <a:r>
                        <a:rPr lang="en-US" sz="1600" noProof="0" dirty="0" err="1" smtClean="0">
                          <a:solidFill>
                            <a:schemeClr val="bg1"/>
                          </a:solidFill>
                          <a:effectLst/>
                        </a:rPr>
                        <a:t>Knieps</a:t>
                      </a:r>
                      <a:endParaRPr lang="en-US" sz="16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FZJ</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0</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4</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extLst>
                  <a:ext uri="{0D108BD9-81ED-4DB2-BD59-A6C34878D82A}">
                    <a16:rowId xmlns:a16="http://schemas.microsoft.com/office/drawing/2014/main" val="203035499"/>
                  </a:ext>
                </a:extLst>
              </a:tr>
              <a:tr h="317133">
                <a:tc>
                  <a:txBody>
                    <a:bodyPr/>
                    <a:lstStyle/>
                    <a:p>
                      <a:pPr>
                        <a:lnSpc>
                          <a:spcPct val="107000"/>
                        </a:lnSpc>
                        <a:spcAft>
                          <a:spcPts val="800"/>
                        </a:spcAft>
                      </a:pPr>
                      <a:r>
                        <a:rPr lang="en-US" sz="1600" noProof="0" dirty="0" smtClean="0">
                          <a:effectLst/>
                        </a:rPr>
                        <a:t>H. Kumpulainen</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VTT (Aalto </a:t>
                      </a:r>
                      <a:r>
                        <a:rPr lang="en-US" sz="1600" noProof="0" dirty="0" err="1" smtClean="0">
                          <a:effectLst/>
                        </a:rPr>
                        <a:t>Univ</a:t>
                      </a:r>
                      <a:r>
                        <a:rPr lang="en-US" sz="1600" noProof="0" dirty="0" smtClean="0">
                          <a:effectLst/>
                        </a:rPr>
                        <a:t>)</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extLst>
                  <a:ext uri="{0D108BD9-81ED-4DB2-BD59-A6C34878D82A}">
                    <a16:rowId xmlns:a16="http://schemas.microsoft.com/office/drawing/2014/main" val="349892737"/>
                  </a:ext>
                </a:extLst>
              </a:tr>
              <a:tr h="317133">
                <a:tc>
                  <a:txBody>
                    <a:bodyPr/>
                    <a:lstStyle/>
                    <a:p>
                      <a:pPr>
                        <a:lnSpc>
                          <a:spcPct val="107000"/>
                        </a:lnSpc>
                        <a:spcAft>
                          <a:spcPts val="800"/>
                        </a:spcAft>
                      </a:pPr>
                      <a:r>
                        <a:rPr lang="en-US" sz="1600" b="1" noProof="0" dirty="0" smtClean="0">
                          <a:solidFill>
                            <a:schemeClr val="bg1"/>
                          </a:solidFill>
                          <a:effectLst/>
                        </a:rPr>
                        <a:t>Postdoc/PhD</a:t>
                      </a:r>
                      <a:endParaRPr lang="en-US" sz="1600" b="1"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b="0" noProof="0" dirty="0" smtClean="0">
                          <a:solidFill>
                            <a:schemeClr val="tx1"/>
                          </a:solidFill>
                          <a:effectLst/>
                        </a:rPr>
                        <a:t>EPFL</a:t>
                      </a:r>
                      <a:endParaRPr lang="en-US" sz="16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b="0" noProof="0" dirty="0" smtClean="0">
                          <a:solidFill>
                            <a:schemeClr val="tx1"/>
                          </a:solidFill>
                          <a:effectLst/>
                        </a:rPr>
                        <a:t>0</a:t>
                      </a:r>
                      <a:endParaRPr lang="en-US" sz="16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b="0" noProof="0" dirty="0" smtClean="0">
                          <a:solidFill>
                            <a:schemeClr val="tx1"/>
                          </a:solidFill>
                          <a:effectLst/>
                        </a:rPr>
                        <a:t>0</a:t>
                      </a:r>
                      <a:endParaRPr lang="en-US" sz="16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b="0" noProof="0" dirty="0" smtClean="0">
                          <a:solidFill>
                            <a:schemeClr val="tx1"/>
                          </a:solidFill>
                          <a:effectLst/>
                        </a:rPr>
                        <a:t>0</a:t>
                      </a:r>
                      <a:endParaRPr lang="en-US" sz="16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b="0" noProof="0" dirty="0" smtClean="0">
                          <a:solidFill>
                            <a:schemeClr val="tx1"/>
                          </a:solidFill>
                          <a:effectLst/>
                        </a:rPr>
                        <a:t>6</a:t>
                      </a:r>
                      <a:endParaRPr lang="en-US" sz="16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b="0" noProof="0" dirty="0" smtClean="0">
                          <a:solidFill>
                            <a:schemeClr val="tx1"/>
                          </a:solidFill>
                          <a:effectLst/>
                        </a:rPr>
                        <a:t>6</a:t>
                      </a:r>
                      <a:endParaRPr lang="en-US" sz="16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extLst>
                  <a:ext uri="{0D108BD9-81ED-4DB2-BD59-A6C34878D82A}">
                    <a16:rowId xmlns:a16="http://schemas.microsoft.com/office/drawing/2014/main" val="4165810196"/>
                  </a:ext>
                </a:extLst>
              </a:tr>
              <a:tr h="317133">
                <a:tc>
                  <a:txBody>
                    <a:bodyPr/>
                    <a:lstStyle/>
                    <a:p>
                      <a:pPr>
                        <a:lnSpc>
                          <a:spcPct val="107000"/>
                        </a:lnSpc>
                        <a:spcAft>
                          <a:spcPts val="800"/>
                        </a:spcAft>
                      </a:pPr>
                      <a:r>
                        <a:rPr lang="en-US" sz="1600" noProof="0" dirty="0" smtClean="0">
                          <a:effectLst/>
                        </a:rPr>
                        <a:t>M. Eder</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OEAW (Graz TU)</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0</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0</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extLst>
                  <a:ext uri="{0D108BD9-81ED-4DB2-BD59-A6C34878D82A}">
                    <a16:rowId xmlns:a16="http://schemas.microsoft.com/office/drawing/2014/main" val="1316267369"/>
                  </a:ext>
                </a:extLst>
              </a:tr>
              <a:tr h="317133">
                <a:tc>
                  <a:txBody>
                    <a:bodyPr/>
                    <a:lstStyle/>
                    <a:p>
                      <a:pPr>
                        <a:lnSpc>
                          <a:spcPct val="107000"/>
                        </a:lnSpc>
                        <a:spcAft>
                          <a:spcPts val="800"/>
                        </a:spcAft>
                      </a:pPr>
                      <a:r>
                        <a:rPr lang="en-US" sz="1600" b="1" noProof="0" dirty="0" smtClean="0">
                          <a:solidFill>
                            <a:schemeClr val="bg1"/>
                          </a:solidFill>
                          <a:effectLst/>
                        </a:rPr>
                        <a:t>ACH resources</a:t>
                      </a:r>
                      <a:endParaRPr lang="en-US" sz="1600" b="1"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b="1" noProof="0" dirty="0" smtClean="0">
                          <a:solidFill>
                            <a:schemeClr val="tx1"/>
                          </a:solidFill>
                          <a:effectLst/>
                        </a:rPr>
                        <a:t> ACH</a:t>
                      </a:r>
                      <a:endParaRPr lang="en-US" sz="16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b="1" noProof="0" dirty="0" smtClean="0">
                          <a:solidFill>
                            <a:schemeClr val="tx1"/>
                          </a:solidFill>
                          <a:effectLst/>
                        </a:rPr>
                        <a:t>1</a:t>
                      </a:r>
                      <a:endParaRPr lang="en-US" sz="16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b="1" noProof="0" dirty="0" smtClean="0">
                          <a:solidFill>
                            <a:schemeClr val="tx1"/>
                          </a:solidFill>
                          <a:effectLst/>
                        </a:rPr>
                        <a:t>1</a:t>
                      </a:r>
                      <a:endParaRPr lang="en-US" sz="16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b="1" noProof="0" dirty="0" smtClean="0">
                          <a:solidFill>
                            <a:schemeClr val="tx1"/>
                          </a:solidFill>
                          <a:effectLst/>
                        </a:rPr>
                        <a:t>1</a:t>
                      </a:r>
                      <a:endParaRPr lang="en-US" sz="16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b="1" noProof="0" dirty="0" smtClean="0">
                          <a:solidFill>
                            <a:schemeClr val="tx1"/>
                          </a:solidFill>
                          <a:effectLst/>
                        </a:rPr>
                        <a:t>6</a:t>
                      </a:r>
                      <a:endParaRPr lang="en-US" sz="16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b="1" noProof="0" dirty="0" smtClean="0">
                          <a:solidFill>
                            <a:schemeClr val="tx1"/>
                          </a:solidFill>
                          <a:effectLst/>
                        </a:rPr>
                        <a:t>6</a:t>
                      </a:r>
                      <a:endParaRPr lang="en-US" sz="16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extLst>
                  <a:ext uri="{0D108BD9-81ED-4DB2-BD59-A6C34878D82A}">
                    <a16:rowId xmlns:a16="http://schemas.microsoft.com/office/drawing/2014/main" val="1199548451"/>
                  </a:ext>
                </a:extLst>
              </a:tr>
              <a:tr h="317133">
                <a:tc>
                  <a:txBody>
                    <a:bodyPr/>
                    <a:lstStyle/>
                    <a:p>
                      <a:pPr>
                        <a:lnSpc>
                          <a:spcPct val="107000"/>
                        </a:lnSpc>
                        <a:spcAft>
                          <a:spcPts val="800"/>
                        </a:spcAft>
                      </a:pPr>
                      <a:r>
                        <a:rPr lang="en-US" sz="1600" noProof="0" dirty="0" smtClean="0">
                          <a:effectLst/>
                        </a:rPr>
                        <a:t>TOTAL</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rPr>
                        <a:t> </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latin typeface="+mn-lt"/>
                          <a:ea typeface="+mn-ea"/>
                          <a:cs typeface="+mn-cs"/>
                        </a:rPr>
                        <a:t>59+1</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latin typeface="+mn-lt"/>
                          <a:ea typeface="+mn-ea"/>
                          <a:cs typeface="+mn-cs"/>
                        </a:rPr>
                        <a:t>59+1</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latin typeface="+mn-lt"/>
                          <a:ea typeface="+mn-ea"/>
                          <a:cs typeface="+mn-cs"/>
                        </a:rPr>
                        <a:t>59+1</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latin typeface="+mn-lt"/>
                          <a:ea typeface="+mn-ea"/>
                          <a:cs typeface="+mn-cs"/>
                        </a:rPr>
                        <a:t>54+6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tc>
                  <a:txBody>
                    <a:bodyPr/>
                    <a:lstStyle/>
                    <a:p>
                      <a:pPr>
                        <a:lnSpc>
                          <a:spcPct val="107000"/>
                        </a:lnSpc>
                        <a:spcAft>
                          <a:spcPts val="800"/>
                        </a:spcAft>
                      </a:pPr>
                      <a:r>
                        <a:rPr lang="en-US" sz="1600" noProof="0" dirty="0" smtClean="0">
                          <a:effectLst/>
                          <a:latin typeface="+mn-lt"/>
                          <a:ea typeface="+mn-ea"/>
                          <a:cs typeface="+mn-cs"/>
                        </a:rPr>
                        <a:t>54+6</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7274" marR="40141" marT="8602" marB="0" anchor="b"/>
                </a:tc>
                <a:extLst>
                  <a:ext uri="{0D108BD9-81ED-4DB2-BD59-A6C34878D82A}">
                    <a16:rowId xmlns:a16="http://schemas.microsoft.com/office/drawing/2014/main" val="3694491632"/>
                  </a:ext>
                </a:extLst>
              </a:tr>
            </a:tbl>
          </a:graphicData>
        </a:graphic>
      </p:graphicFrame>
      <p:pic>
        <p:nvPicPr>
          <p:cNvPr id="13" name="Picture 2" descr="RÃ©sultat de recherche d'images pour &quot;logo IRFM&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92741" y="1516225"/>
            <a:ext cx="898242" cy="72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978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3600" b="1" dirty="0" smtClean="0"/>
              <a:t>Teams and NUMERICAL TOOLS</a:t>
            </a:r>
            <a:endParaRPr lang="fr-FR" sz="3600" b="1" dirty="0"/>
          </a:p>
        </p:txBody>
      </p:sp>
      <p:sp>
        <p:nvSpPr>
          <p:cNvPr id="7" name="Inhaltsplatzhalter 6">
            <a:extLst>
              <a:ext uri="{FF2B5EF4-FFF2-40B4-BE49-F238E27FC236}">
                <a16:creationId xmlns:a16="http://schemas.microsoft.com/office/drawing/2014/main" id="{58513E1D-3637-42BF-9008-6BCCB1FCB55E}"/>
              </a:ext>
            </a:extLst>
          </p:cNvPr>
          <p:cNvSpPr txBox="1">
            <a:spLocks/>
          </p:cNvSpPr>
          <p:nvPr/>
        </p:nvSpPr>
        <p:spPr>
          <a:xfrm>
            <a:off x="453110" y="977223"/>
            <a:ext cx="10554582" cy="3042327"/>
          </a:xfrm>
          <a:prstGeom prst="rect">
            <a:avLst/>
          </a:prstGeom>
        </p:spPr>
        <p:txBody>
          <a:bodyPr vert="horz" lIns="0" tIns="0" rIns="0" bIns="0" rtlCol="0" anchor="t" anchorCtr="0">
            <a:noAutofit/>
          </a:bodyPr>
          <a:lstStyle>
            <a:lvl1pPr marL="228600" indent="-2286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600"/>
              </a:spcAft>
              <a:buClrTx/>
              <a:buSzTx/>
              <a:buFont typeface="Calibri" panose="020F0502020204030204" pitchFamily="34" charset="0"/>
              <a:buNone/>
              <a:tabLst/>
              <a:defRPr/>
            </a:pPr>
            <a:r>
              <a:rPr kumimoji="0" lang="en-US" sz="1800" b="1" i="0" u="none" strike="noStrike" kern="1200" cap="none" spc="0" normalizeH="0" baseline="0" noProof="0" dirty="0" smtClean="0">
                <a:ln>
                  <a:noFill/>
                </a:ln>
                <a:solidFill>
                  <a:sysClr val="windowText" lastClr="000000"/>
                </a:solidFill>
                <a:effectLst/>
                <a:uLnTx/>
                <a:uFillTx/>
                <a:latin typeface="Arial"/>
                <a:ea typeface="+mn-ea"/>
                <a:cs typeface="+mn-cs"/>
              </a:rPr>
              <a:t>Expertise / codes</a:t>
            </a:r>
          </a:p>
          <a:p>
            <a:pPr lvl="1">
              <a:tabLst>
                <a:tab pos="2149475" algn="l"/>
              </a:tabLst>
            </a:pPr>
            <a:r>
              <a:rPr lang="en-US" sz="1800" dirty="0">
                <a:solidFill>
                  <a:sysClr val="windowText" lastClr="000000"/>
                </a:solidFill>
                <a:latin typeface="Arial"/>
              </a:rPr>
              <a:t>CEA / </a:t>
            </a:r>
            <a:r>
              <a:rPr lang="en-US" sz="1800" dirty="0" smtClean="0">
                <a:solidFill>
                  <a:sysClr val="windowText" lastClr="000000"/>
                </a:solidFill>
                <a:latin typeface="Arial"/>
              </a:rPr>
              <a:t>FR FCM : </a:t>
            </a:r>
            <a:r>
              <a:rPr lang="en-US" sz="1800" dirty="0" smtClean="0">
                <a:solidFill>
                  <a:sysClr val="windowText" lastClr="000000"/>
                </a:solidFill>
                <a:latin typeface="Arial"/>
              </a:rPr>
              <a:t>SOLEDGE3X-EIRENE</a:t>
            </a:r>
            <a:r>
              <a:rPr lang="en-US" sz="1800" dirty="0">
                <a:solidFill>
                  <a:sysClr val="windowText" lastClr="000000"/>
                </a:solidFill>
                <a:latin typeface="Arial"/>
              </a:rPr>
              <a:t>, </a:t>
            </a:r>
            <a:r>
              <a:rPr lang="en-US" sz="1800" dirty="0" smtClean="0">
                <a:solidFill>
                  <a:sysClr val="windowText" lastClr="000000"/>
                </a:solidFill>
                <a:latin typeface="Arial"/>
              </a:rPr>
              <a:t>GYSELAX</a:t>
            </a:r>
            <a:endParaRPr kumimoji="0" lang="en-US" sz="1800" b="0" i="0" u="none" strike="noStrike" kern="1200" cap="none" spc="0" normalizeH="0" baseline="0" noProof="0" dirty="0" smtClean="0">
              <a:ln>
                <a:noFill/>
              </a:ln>
              <a:solidFill>
                <a:sysClr val="windowText" lastClr="000000"/>
              </a:solidFill>
              <a:effectLst/>
              <a:uLnTx/>
              <a:uFillTx/>
              <a:latin typeface="Arial"/>
              <a:ea typeface="+mn-ea"/>
              <a:cs typeface="+mn-cs"/>
            </a:endParaRPr>
          </a:p>
          <a:p>
            <a:pPr lvl="1">
              <a:tabLst>
                <a:tab pos="2149475" algn="l"/>
              </a:tabLst>
              <a:defRPr/>
            </a:pPr>
            <a:r>
              <a:rPr kumimoji="0" lang="en-US" sz="1800" b="0" i="0" u="none" strike="noStrike" kern="1200" cap="none" spc="0" normalizeH="0" baseline="0" noProof="0" dirty="0" smtClean="0">
                <a:ln>
                  <a:noFill/>
                </a:ln>
                <a:solidFill>
                  <a:sysClr val="windowText" lastClr="000000"/>
                </a:solidFill>
                <a:effectLst/>
                <a:uLnTx/>
                <a:uFillTx/>
                <a:latin typeface="Arial"/>
                <a:ea typeface="+mn-ea"/>
                <a:cs typeface="+mn-cs"/>
              </a:rPr>
              <a:t>FZJ : </a:t>
            </a:r>
            <a:r>
              <a:rPr lang="en-US" sz="1800" dirty="0" smtClean="0">
                <a:solidFill>
                  <a:sysClr val="windowText" lastClr="000000"/>
                </a:solidFill>
                <a:latin typeface="Arial"/>
              </a:rPr>
              <a:t>EMC3-EIRENE and KIT module, </a:t>
            </a:r>
            <a:r>
              <a:rPr kumimoji="0" lang="en-US" sz="1800" b="0" i="0" u="none" strike="noStrike" kern="1200" cap="none" spc="0" normalizeH="0" baseline="0" noProof="0" dirty="0" smtClean="0">
                <a:ln>
                  <a:noFill/>
                </a:ln>
                <a:solidFill>
                  <a:sysClr val="windowText" lastClr="000000"/>
                </a:solidFill>
                <a:effectLst/>
                <a:uLnTx/>
                <a:uFillTx/>
                <a:latin typeface="Arial"/>
                <a:ea typeface="+mn-ea"/>
                <a:cs typeface="+mn-cs"/>
              </a:rPr>
              <a:t>ERO2.0</a:t>
            </a:r>
          </a:p>
          <a:p>
            <a:pPr lvl="1">
              <a:tabLst>
                <a:tab pos="2149475" algn="l"/>
              </a:tabLst>
              <a:defRPr/>
            </a:pPr>
            <a:r>
              <a:rPr lang="en-US" sz="1800" dirty="0" smtClean="0">
                <a:solidFill>
                  <a:sysClr val="windowText" lastClr="000000"/>
                </a:solidFill>
                <a:latin typeface="Arial"/>
              </a:rPr>
              <a:t>GRATZ TU: kinetic modeling of ion transport with GORILLA code</a:t>
            </a:r>
            <a:endParaRPr kumimoji="0" lang="en-US" sz="1800" b="0" i="0" u="none" strike="noStrike" kern="1200" cap="none" spc="0" normalizeH="0" baseline="0" noProof="0" dirty="0" smtClean="0">
              <a:ln>
                <a:noFill/>
              </a:ln>
              <a:solidFill>
                <a:sysClr val="windowText" lastClr="000000"/>
              </a:solidFill>
              <a:effectLst/>
              <a:uLnTx/>
              <a:uFillTx/>
              <a:latin typeface="Arial"/>
              <a:ea typeface="+mn-ea"/>
              <a:cs typeface="+mn-cs"/>
            </a:endParaRPr>
          </a:p>
          <a:p>
            <a:pPr lvl="1">
              <a:tabLst>
                <a:tab pos="2149475" algn="l"/>
              </a:tabLst>
              <a:defRPr/>
            </a:pPr>
            <a:r>
              <a:rPr lang="en-US" sz="1800" dirty="0" smtClean="0">
                <a:solidFill>
                  <a:sysClr val="windowText" lastClr="000000"/>
                </a:solidFill>
                <a:latin typeface="Arial"/>
              </a:rPr>
              <a:t>AALTO UNIV. </a:t>
            </a:r>
            <a:r>
              <a:rPr lang="en-US" sz="1800" dirty="0">
                <a:solidFill>
                  <a:sysClr val="windowText" lastClr="000000"/>
                </a:solidFill>
                <a:latin typeface="Arial"/>
              </a:rPr>
              <a:t>: integrated modeling core-edge JET </a:t>
            </a:r>
            <a:r>
              <a:rPr lang="en-US" sz="1800" dirty="0" smtClean="0">
                <a:solidFill>
                  <a:sysClr val="windowText" lastClr="000000"/>
                </a:solidFill>
                <a:latin typeface="Arial"/>
              </a:rPr>
              <a:t>plasma, W transport with JINTRAC-ERO2.0 package</a:t>
            </a:r>
            <a:endParaRPr kumimoji="0" lang="en-US" sz="1800" b="0" i="0" u="none" strike="noStrike" kern="1200" cap="none" spc="0" normalizeH="0" noProof="0" dirty="0" smtClean="0">
              <a:ln>
                <a:noFill/>
              </a:ln>
              <a:solidFill>
                <a:sysClr val="windowText" lastClr="000000"/>
              </a:solidFill>
              <a:effectLst/>
              <a:uLnTx/>
              <a:uFillTx/>
              <a:latin typeface="Arial"/>
              <a:ea typeface="+mn-ea"/>
              <a:cs typeface="+mn-cs"/>
            </a:endParaRPr>
          </a:p>
          <a:p>
            <a:pPr lvl="1">
              <a:tabLst>
                <a:tab pos="2149475" algn="l"/>
              </a:tabLst>
              <a:defRPr/>
            </a:pPr>
            <a:r>
              <a:rPr kumimoji="0" lang="en-US" sz="1800" b="0" i="0" u="none" strike="noStrike" kern="1200" cap="none" spc="0" normalizeH="0" baseline="0" noProof="0" dirty="0" smtClean="0">
                <a:ln>
                  <a:noFill/>
                </a:ln>
                <a:solidFill>
                  <a:sysClr val="windowText" lastClr="000000"/>
                </a:solidFill>
                <a:effectLst/>
                <a:uLnTx/>
                <a:uFillTx/>
                <a:latin typeface="Arial"/>
                <a:ea typeface="+mn-ea"/>
                <a:cs typeface="+mn-cs"/>
              </a:rPr>
              <a:t>EPFL</a:t>
            </a:r>
            <a:r>
              <a:rPr kumimoji="0" lang="en-US" sz="1800" b="0" i="0" u="none" strike="noStrike" kern="1200" cap="none" spc="0" normalizeH="0" baseline="0" noProof="0" dirty="0" smtClean="0">
                <a:ln>
                  <a:noFill/>
                </a:ln>
                <a:solidFill>
                  <a:sysClr val="windowText" lastClr="000000"/>
                </a:solidFill>
                <a:effectLst/>
                <a:uLnTx/>
                <a:uFillTx/>
                <a:latin typeface="Arial"/>
                <a:ea typeface="+mn-ea"/>
                <a:cs typeface="+mn-cs"/>
              </a:rPr>
              <a:t>: theoretical framework,</a:t>
            </a:r>
            <a:r>
              <a:rPr kumimoji="0" lang="en-US" sz="1800" b="0" i="0" u="none" strike="noStrike" kern="1200" cap="none" spc="0" normalizeH="0" noProof="0" dirty="0" smtClean="0">
                <a:ln>
                  <a:noFill/>
                </a:ln>
                <a:solidFill>
                  <a:sysClr val="windowText" lastClr="000000"/>
                </a:solidFill>
                <a:effectLst/>
                <a:uLnTx/>
                <a:uFillTx/>
                <a:latin typeface="Arial"/>
                <a:ea typeface="+mn-ea"/>
                <a:cs typeface="+mn-cs"/>
              </a:rPr>
              <a:t> </a:t>
            </a:r>
            <a:r>
              <a:rPr lang="en-US" sz="1800" dirty="0" smtClean="0">
                <a:solidFill>
                  <a:sysClr val="windowText" lastClr="000000"/>
                </a:solidFill>
                <a:latin typeface="Arial"/>
              </a:rPr>
              <a:t>tungsten </a:t>
            </a:r>
            <a:r>
              <a:rPr lang="en-US" sz="1800" dirty="0">
                <a:solidFill>
                  <a:sysClr val="windowText" lastClr="000000"/>
                </a:solidFill>
                <a:latin typeface="Arial"/>
              </a:rPr>
              <a:t>impurity transport </a:t>
            </a:r>
            <a:r>
              <a:rPr lang="en-US" sz="1800" dirty="0" smtClean="0">
                <a:solidFill>
                  <a:sysClr val="windowText" lastClr="000000"/>
                </a:solidFill>
                <a:latin typeface="Arial"/>
              </a:rPr>
              <a:t>in </a:t>
            </a:r>
            <a:r>
              <a:rPr lang="en-US" sz="1800" dirty="0">
                <a:solidFill>
                  <a:sysClr val="windowText" lastClr="000000"/>
                </a:solidFill>
                <a:latin typeface="Arial"/>
              </a:rPr>
              <a:t>3D equilibria </a:t>
            </a:r>
            <a:r>
              <a:rPr lang="en-US" sz="1800" dirty="0" smtClean="0">
                <a:solidFill>
                  <a:sysClr val="windowText" lastClr="000000"/>
                </a:solidFill>
                <a:latin typeface="Arial"/>
              </a:rPr>
              <a:t>(VENUS-LEVIS code</a:t>
            </a:r>
            <a:r>
              <a:rPr lang="en-US" sz="1800" dirty="0" smtClean="0">
                <a:solidFill>
                  <a:sysClr val="windowText" lastClr="000000"/>
                </a:solidFill>
                <a:latin typeface="Arial"/>
              </a:rPr>
              <a:t>)</a:t>
            </a:r>
            <a:endParaRPr lang="en-US" sz="1800" dirty="0" smtClean="0">
              <a:solidFill>
                <a:sysClr val="windowText" lastClr="000000"/>
              </a:solidFill>
              <a:latin typeface="Arial"/>
            </a:endParaRPr>
          </a:p>
          <a:p>
            <a:pPr lvl="1">
              <a:tabLst>
                <a:tab pos="2149475" algn="l"/>
              </a:tabLst>
            </a:pPr>
            <a:r>
              <a:rPr kumimoji="0" lang="en-US" sz="1800" b="0" i="0" u="none" strike="noStrike" kern="1200" cap="none" spc="0" normalizeH="0" baseline="0" noProof="0" dirty="0" smtClean="0">
                <a:ln>
                  <a:noFill/>
                </a:ln>
                <a:solidFill>
                  <a:sysClr val="windowText" lastClr="000000"/>
                </a:solidFill>
                <a:effectLst/>
                <a:uLnTx/>
                <a:uFillTx/>
                <a:latin typeface="Arial"/>
                <a:ea typeface="+mn-ea"/>
                <a:cs typeface="+mn-cs"/>
              </a:rPr>
              <a:t>Aalto Univ. : integrated modeling core-edge JET plasma</a:t>
            </a:r>
          </a:p>
          <a:p>
            <a:pPr lvl="1">
              <a:tabLst>
                <a:tab pos="2149475" algn="l"/>
              </a:tabLst>
            </a:pPr>
            <a:endParaRPr kumimoji="0" lang="en-US" sz="18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228600" marR="0" lvl="0" indent="-228600" algn="l" defTabSz="914400" rtl="0" eaLnBrk="1" fontAlgn="auto" latinLnBrk="0" hangingPunct="1">
              <a:lnSpc>
                <a:spcPct val="114000"/>
              </a:lnSpc>
              <a:spcBef>
                <a:spcPts val="0"/>
              </a:spcBef>
              <a:spcAft>
                <a:spcPts val="600"/>
              </a:spcAft>
              <a:buClrTx/>
              <a:buSzTx/>
              <a:buFont typeface="Calibri" panose="020F050202020403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8" name="ZoneTexte 7"/>
          <p:cNvSpPr txBox="1"/>
          <p:nvPr/>
        </p:nvSpPr>
        <p:spPr>
          <a:xfrm>
            <a:off x="310235" y="4543425"/>
            <a:ext cx="10380149" cy="369332"/>
          </a:xfrm>
          <a:prstGeom prst="rect">
            <a:avLst/>
          </a:prstGeom>
          <a:noFill/>
        </p:spPr>
        <p:txBody>
          <a:bodyPr wrap="none" rtlCol="0">
            <a:spAutoFit/>
          </a:bodyPr>
          <a:lstStyle/>
          <a:p>
            <a:pPr marL="285750" indent="-285750">
              <a:buFont typeface="Arial" panose="020B0604020202020204" pitchFamily="34" charset="0"/>
              <a:buChar char="•"/>
            </a:pPr>
            <a:r>
              <a:rPr lang="fr-FR" b="1" dirty="0" smtClean="0"/>
              <a:t>PROJECT ORGANIZED WITH RESPCT TO THE 3 KEY DELIVERABLES WITH MILESTONES AND DELIVERABLES</a:t>
            </a:r>
            <a:endParaRPr lang="fr-FR" b="1" dirty="0"/>
          </a:p>
        </p:txBody>
      </p:sp>
    </p:spTree>
    <p:extLst>
      <p:ext uri="{BB962C8B-B14F-4D97-AF65-F5344CB8AC3E}">
        <p14:creationId xmlns:p14="http://schemas.microsoft.com/office/powerpoint/2010/main" val="2740909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9CE37FB-585B-4F70-93D8-99A6DBF6FA50}"/>
              </a:ext>
            </a:extLst>
          </p:cNvPr>
          <p:cNvSpPr>
            <a:spLocks noGrp="1"/>
          </p:cNvSpPr>
          <p:nvPr>
            <p:ph type="sldNum" sz="quarter" idx="12"/>
          </p:nvPr>
        </p:nvSpPr>
        <p:spPr/>
        <p:txBody>
          <a:bodyPr/>
          <a:lstStyle/>
          <a:p>
            <a:fld id="{247F798C-B26F-D149-B99D-C7F3BED98837}" type="slidenum">
              <a:rPr lang="en-US" smtClean="0"/>
              <a:pPr/>
              <a:t>6</a:t>
            </a:fld>
            <a:endParaRPr lang="en-US"/>
          </a:p>
        </p:txBody>
      </p:sp>
      <p:sp>
        <p:nvSpPr>
          <p:cNvPr id="7" name="Titre 6">
            <a:extLst>
              <a:ext uri="{FF2B5EF4-FFF2-40B4-BE49-F238E27FC236}">
                <a16:creationId xmlns:a16="http://schemas.microsoft.com/office/drawing/2014/main" id="{D9DA2D70-35B7-4D7D-A79E-1329DCA98A00}"/>
              </a:ext>
            </a:extLst>
          </p:cNvPr>
          <p:cNvSpPr>
            <a:spLocks noGrp="1"/>
          </p:cNvSpPr>
          <p:nvPr>
            <p:ph type="title"/>
          </p:nvPr>
        </p:nvSpPr>
        <p:spPr/>
        <p:txBody>
          <a:bodyPr>
            <a:normAutofit/>
          </a:bodyPr>
          <a:lstStyle/>
          <a:p>
            <a:r>
              <a:rPr lang="en-GB" sz="2000" b="1" dirty="0" smtClean="0">
                <a:latin typeface="Arial" panose="020B0604020202020204" pitchFamily="34" charset="0"/>
                <a:cs typeface="Arial" panose="020B0604020202020204" pitchFamily="34" charset="0"/>
              </a:rPr>
              <a:t>KEY DELIVERABLE 1, </a:t>
            </a:r>
            <a:r>
              <a:rPr lang="en-GB" sz="2000" b="1" dirty="0" smtClean="0">
                <a:solidFill>
                  <a:srgbClr val="0033CC"/>
                </a:solidFill>
                <a:latin typeface="Arial" panose="020B0604020202020204" pitchFamily="34" charset="0"/>
                <a:cs typeface="Arial" panose="020B0604020202020204" pitchFamily="34" charset="0"/>
              </a:rPr>
              <a:t>task 1</a:t>
            </a:r>
            <a:r>
              <a:rPr lang="en-GB" sz="2000" b="1" dirty="0" smtClean="0">
                <a:latin typeface="Arial" panose="020B0604020202020204" pitchFamily="34" charset="0"/>
                <a:cs typeface="Arial" panose="020B0604020202020204" pitchFamily="34" charset="0"/>
              </a:rPr>
              <a:t> and </a:t>
            </a:r>
            <a:r>
              <a:rPr lang="en-GB" sz="2000" b="1" dirty="0" smtClean="0">
                <a:solidFill>
                  <a:schemeClr val="tx1"/>
                </a:solidFill>
                <a:latin typeface="Arial" panose="020B0604020202020204" pitchFamily="34" charset="0"/>
                <a:cs typeface="Arial" panose="020B0604020202020204" pitchFamily="34" charset="0"/>
              </a:rPr>
              <a:t>short term milestones</a:t>
            </a:r>
            <a:endParaRPr lang="en-GB" sz="20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30188" y="901740"/>
            <a:ext cx="11251475" cy="707886"/>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n-US" sz="2000" b="1" dirty="0" smtClean="0">
                <a:solidFill>
                  <a:srgbClr val="000000"/>
                </a:solidFill>
                <a:ea typeface="Times New Roman" panose="02020603050405020304" pitchFamily="18" charset="0"/>
              </a:rPr>
              <a:t>Task 1</a:t>
            </a:r>
            <a:r>
              <a:rPr lang="en-US" sz="2000" dirty="0" smtClean="0">
                <a:solidFill>
                  <a:srgbClr val="000000"/>
                </a:solidFill>
                <a:ea typeface="Times New Roman" panose="02020603050405020304" pitchFamily="18" charset="0"/>
              </a:rPr>
              <a:t> </a:t>
            </a:r>
            <a:r>
              <a:rPr lang="en-US" sz="2000" dirty="0" smtClean="0">
                <a:ea typeface="Times New Roman" panose="02020603050405020304" pitchFamily="18" charset="0"/>
              </a:rPr>
              <a:t>for </a:t>
            </a:r>
            <a:r>
              <a:rPr lang="en-US" sz="2000" b="1" dirty="0" smtClean="0">
                <a:ea typeface="Times New Roman" panose="02020603050405020304" pitchFamily="18" charset="0"/>
              </a:rPr>
              <a:t>key deliverable 1</a:t>
            </a:r>
            <a:r>
              <a:rPr lang="en-US" sz="2000" dirty="0" smtClean="0">
                <a:solidFill>
                  <a:srgbClr val="000000"/>
                </a:solidFill>
                <a:ea typeface="Times New Roman" panose="02020603050405020304" pitchFamily="18" charset="0"/>
              </a:rPr>
              <a:t>: </a:t>
            </a:r>
            <a:r>
              <a:rPr lang="en-US" sz="2000" b="1" dirty="0" smtClean="0">
                <a:solidFill>
                  <a:srgbClr val="000000"/>
                </a:solidFill>
                <a:ea typeface="Times New Roman" panose="02020603050405020304" pitchFamily="18" charset="0"/>
              </a:rPr>
              <a:t>numerical development </a:t>
            </a:r>
            <a:r>
              <a:rPr lang="en-US" sz="2000" dirty="0" smtClean="0">
                <a:solidFill>
                  <a:srgbClr val="000000"/>
                </a:solidFill>
                <a:ea typeface="Times New Roman" panose="02020603050405020304" pitchFamily="18" charset="0"/>
              </a:rPr>
              <a:t>and verification of </a:t>
            </a:r>
            <a:r>
              <a:rPr lang="en-US" sz="2000" b="1" dirty="0" smtClean="0">
                <a:solidFill>
                  <a:srgbClr val="000000"/>
                </a:solidFill>
                <a:ea typeface="Times New Roman" panose="02020603050405020304" pitchFamily="18" charset="0"/>
              </a:rPr>
              <a:t>SOLEDGE3X, EMC3-EIRENE and ERO2.0 </a:t>
            </a:r>
            <a:r>
              <a:rPr lang="en-US" sz="2000" dirty="0" smtClean="0">
                <a:solidFill>
                  <a:srgbClr val="000000"/>
                </a:solidFill>
                <a:ea typeface="Times New Roman" panose="02020603050405020304" pitchFamily="18" charset="0"/>
              </a:rPr>
              <a:t>codes</a:t>
            </a:r>
          </a:p>
        </p:txBody>
      </p:sp>
      <p:graphicFrame>
        <p:nvGraphicFramePr>
          <p:cNvPr id="5" name="Tableau 4"/>
          <p:cNvGraphicFramePr>
            <a:graphicFrameLocks noGrp="1"/>
          </p:cNvGraphicFramePr>
          <p:nvPr>
            <p:extLst/>
          </p:nvPr>
        </p:nvGraphicFramePr>
        <p:xfrm>
          <a:off x="400596" y="1888518"/>
          <a:ext cx="5077096" cy="4454518"/>
        </p:xfrm>
        <a:graphic>
          <a:graphicData uri="http://schemas.openxmlformats.org/drawingml/2006/table">
            <a:tbl>
              <a:tblPr firstRow="1" firstCol="1" bandRow="1">
                <a:tableStyleId>{5C22544A-7EE6-4342-B048-85BDC9FD1C3A}</a:tableStyleId>
              </a:tblPr>
              <a:tblGrid>
                <a:gridCol w="480136">
                  <a:extLst>
                    <a:ext uri="{9D8B030D-6E8A-4147-A177-3AD203B41FA5}">
                      <a16:colId xmlns:a16="http://schemas.microsoft.com/office/drawing/2014/main" val="2006537291"/>
                    </a:ext>
                  </a:extLst>
                </a:gridCol>
                <a:gridCol w="2101933">
                  <a:extLst>
                    <a:ext uri="{9D8B030D-6E8A-4147-A177-3AD203B41FA5}">
                      <a16:colId xmlns:a16="http://schemas.microsoft.com/office/drawing/2014/main" val="2560267371"/>
                    </a:ext>
                  </a:extLst>
                </a:gridCol>
                <a:gridCol w="1251164">
                  <a:extLst>
                    <a:ext uri="{9D8B030D-6E8A-4147-A177-3AD203B41FA5}">
                      <a16:colId xmlns:a16="http://schemas.microsoft.com/office/drawing/2014/main" val="190194452"/>
                    </a:ext>
                  </a:extLst>
                </a:gridCol>
                <a:gridCol w="1243863">
                  <a:extLst>
                    <a:ext uri="{9D8B030D-6E8A-4147-A177-3AD203B41FA5}">
                      <a16:colId xmlns:a16="http://schemas.microsoft.com/office/drawing/2014/main" val="3471445811"/>
                    </a:ext>
                  </a:extLst>
                </a:gridCol>
              </a:tblGrid>
              <a:tr h="255900">
                <a:tc>
                  <a:txBody>
                    <a:bodyPr/>
                    <a:lstStyle/>
                    <a:p>
                      <a:pPr>
                        <a:spcAft>
                          <a:spcPts val="0"/>
                        </a:spcAft>
                      </a:pPr>
                      <a:r>
                        <a:rPr lang="en-US" sz="1100">
                          <a:effectLst/>
                        </a:rPr>
                        <a:t>ID</a:t>
                      </a:r>
                      <a:endParaRPr lang="fr-FR"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Milestone-description</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participants</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Target date</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4309149"/>
                  </a:ext>
                </a:extLst>
              </a:tr>
              <a:tr h="1079874">
                <a:tc>
                  <a:txBody>
                    <a:bodyPr/>
                    <a:lstStyle/>
                    <a:p>
                      <a:pPr>
                        <a:spcAft>
                          <a:spcPts val="0"/>
                        </a:spcAft>
                      </a:pPr>
                      <a:r>
                        <a:rPr lang="en-US" sz="1100">
                          <a:effectLst/>
                        </a:rPr>
                        <a:t>M1.1</a:t>
                      </a:r>
                      <a:endParaRPr lang="fr-FR"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1" dirty="0">
                          <a:effectLst/>
                        </a:rPr>
                        <a:t>Implementation of a 3D </a:t>
                      </a:r>
                      <a:r>
                        <a:rPr lang="en-US" sz="1600" b="0" dirty="0">
                          <a:effectLst/>
                        </a:rPr>
                        <a:t>wall (i.e. with objects </a:t>
                      </a:r>
                      <a:r>
                        <a:rPr lang="en-US" sz="1600" b="0" dirty="0" err="1">
                          <a:effectLst/>
                        </a:rPr>
                        <a:t>toroidally</a:t>
                      </a:r>
                      <a:r>
                        <a:rPr lang="en-US" sz="1600" b="0" dirty="0">
                          <a:effectLst/>
                        </a:rPr>
                        <a:t> localized)</a:t>
                      </a:r>
                      <a:r>
                        <a:rPr lang="en-US" sz="1600" b="1" dirty="0">
                          <a:effectLst/>
                        </a:rPr>
                        <a:t> in SOLEDGE3X-EIRENE</a:t>
                      </a:r>
                      <a:endParaRPr lang="fr-FR"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dirty="0">
                          <a:effectLst/>
                        </a:rPr>
                        <a:t>H. Bufferand, </a:t>
                      </a:r>
                      <a:endParaRPr lang="fr-FR" sz="1200" dirty="0">
                        <a:effectLst/>
                      </a:endParaRPr>
                    </a:p>
                    <a:p>
                      <a:pPr>
                        <a:spcAft>
                          <a:spcPts val="0"/>
                        </a:spcAft>
                      </a:pPr>
                      <a:r>
                        <a:rPr lang="en-US" sz="1200" dirty="0">
                          <a:effectLst/>
                        </a:rPr>
                        <a:t>M. Raghunathan</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12/2021</a:t>
                      </a:r>
                      <a:endParaRPr lang="fr-FR"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33001282"/>
                  </a:ext>
                </a:extLst>
              </a:tr>
              <a:tr h="1889779">
                <a:tc>
                  <a:txBody>
                    <a:bodyPr/>
                    <a:lstStyle/>
                    <a:p>
                      <a:pPr>
                        <a:spcAft>
                          <a:spcPts val="0"/>
                        </a:spcAft>
                      </a:pPr>
                      <a:r>
                        <a:rPr lang="en-US" sz="1100">
                          <a:effectLst/>
                        </a:rPr>
                        <a:t>M1.2</a:t>
                      </a:r>
                      <a:endParaRPr lang="fr-FR"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1" dirty="0">
                          <a:solidFill>
                            <a:schemeClr val="tx1"/>
                          </a:solidFill>
                          <a:effectLst/>
                        </a:rPr>
                        <a:t>Integrating Gorilla orbit tracing code into EIRENE</a:t>
                      </a:r>
                      <a:r>
                        <a:rPr lang="en-US" sz="1600" b="0" dirty="0">
                          <a:solidFill>
                            <a:schemeClr val="tx1"/>
                          </a:solidFill>
                          <a:effectLst/>
                        </a:rPr>
                        <a:t>, first step: test of the efficiency of resulting combination in axisymmetric tokamak geometry</a:t>
                      </a:r>
                      <a:endParaRPr lang="fr-F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dirty="0">
                          <a:effectLst/>
                        </a:rPr>
                        <a:t>M. Eder, </a:t>
                      </a:r>
                      <a:endParaRPr lang="fr-FR" sz="1200" dirty="0">
                        <a:effectLst/>
                      </a:endParaRPr>
                    </a:p>
                    <a:p>
                      <a:pPr>
                        <a:spcAft>
                          <a:spcPts val="0"/>
                        </a:spcAft>
                      </a:pPr>
                      <a:r>
                        <a:rPr lang="en-US" sz="1200" dirty="0">
                          <a:effectLst/>
                        </a:rPr>
                        <a:t>M. </a:t>
                      </a:r>
                      <a:r>
                        <a:rPr lang="en-US" sz="1200" dirty="0" smtClean="0">
                          <a:effectLst/>
                        </a:rPr>
                        <a:t>Raghunathan</a:t>
                      </a:r>
                    </a:p>
                    <a:p>
                      <a:pPr>
                        <a:spcAft>
                          <a:spcPts val="0"/>
                        </a:spcAft>
                      </a:pPr>
                      <a:r>
                        <a:rPr lang="en-US" sz="1200" dirty="0" smtClean="0">
                          <a:solidFill>
                            <a:srgbClr val="000000"/>
                          </a:solidFill>
                          <a:effectLst/>
                          <a:latin typeface="Times New Roman" panose="02020603050405020304" pitchFamily="18" charset="0"/>
                          <a:ea typeface="Times New Roman" panose="02020603050405020304" pitchFamily="18" charset="0"/>
                        </a:rPr>
                        <a:t>Y Marandet</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12/2021</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7575487"/>
                  </a:ext>
                </a:extLst>
              </a:tr>
              <a:tr h="1089639">
                <a:tc>
                  <a:txBody>
                    <a:bodyPr/>
                    <a:lstStyle/>
                    <a:p>
                      <a:pPr>
                        <a:spcAft>
                          <a:spcPts val="0"/>
                        </a:spcAft>
                      </a:pPr>
                      <a:r>
                        <a:rPr lang="en-US" sz="1100">
                          <a:effectLst/>
                        </a:rPr>
                        <a:t>M1.3</a:t>
                      </a:r>
                      <a:endParaRPr lang="fr-FR"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0" dirty="0">
                          <a:solidFill>
                            <a:schemeClr val="tx1"/>
                          </a:solidFill>
                          <a:effectLst/>
                        </a:rPr>
                        <a:t>Develop interface for importing </a:t>
                      </a:r>
                      <a:r>
                        <a:rPr lang="en-US" sz="1600" b="1" dirty="0">
                          <a:solidFill>
                            <a:schemeClr val="tx1"/>
                          </a:solidFill>
                          <a:effectLst/>
                        </a:rPr>
                        <a:t>SOLEDGE3X </a:t>
                      </a:r>
                      <a:r>
                        <a:rPr lang="en-US" sz="1600" b="0" dirty="0">
                          <a:solidFill>
                            <a:schemeClr val="tx1"/>
                          </a:solidFill>
                          <a:effectLst/>
                        </a:rPr>
                        <a:t>plasma backgrounds into </a:t>
                      </a:r>
                      <a:r>
                        <a:rPr lang="en-US" sz="1600" b="1" dirty="0">
                          <a:solidFill>
                            <a:schemeClr val="tx1"/>
                          </a:solidFill>
                          <a:effectLst/>
                        </a:rPr>
                        <a:t>ERO2.0</a:t>
                      </a:r>
                      <a:endParaRPr lang="fr-F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dirty="0">
                          <a:effectLst/>
                        </a:rPr>
                        <a:t>H. Bufferand, </a:t>
                      </a:r>
                      <a:endParaRPr lang="fr-FR" sz="1200" dirty="0">
                        <a:effectLst/>
                      </a:endParaRPr>
                    </a:p>
                    <a:p>
                      <a:pPr>
                        <a:spcAft>
                          <a:spcPts val="0"/>
                        </a:spcAft>
                      </a:pPr>
                      <a:r>
                        <a:rPr lang="en-US" sz="1200" dirty="0">
                          <a:effectLst/>
                        </a:rPr>
                        <a:t>J. Romazanov,</a:t>
                      </a:r>
                      <a:endParaRPr lang="fr-FR" sz="1200" dirty="0">
                        <a:effectLst/>
                      </a:endParaRPr>
                    </a:p>
                    <a:p>
                      <a:pPr>
                        <a:spcAft>
                          <a:spcPts val="0"/>
                        </a:spcAft>
                      </a:pPr>
                      <a:r>
                        <a:rPr lang="en-US" sz="1200" dirty="0">
                          <a:effectLst/>
                        </a:rPr>
                        <a:t>PhD student CEA (funded by other means)</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06/2022</a:t>
                      </a:r>
                      <a:endParaRPr lang="fr-F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67316282"/>
                  </a:ext>
                </a:extLst>
              </a:tr>
            </a:tbl>
          </a:graphicData>
        </a:graphic>
      </p:graphicFrame>
      <p:sp>
        <p:nvSpPr>
          <p:cNvPr id="3" name="Flèche droite 2"/>
          <p:cNvSpPr/>
          <p:nvPr/>
        </p:nvSpPr>
        <p:spPr>
          <a:xfrm>
            <a:off x="5596023" y="2488682"/>
            <a:ext cx="809897" cy="287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578936" y="1888518"/>
            <a:ext cx="5449531" cy="1200329"/>
          </a:xfrm>
          <a:prstGeom prst="rect">
            <a:avLst/>
          </a:prstGeom>
          <a:noFill/>
          <a:ln w="25400">
            <a:solidFill>
              <a:schemeClr val="accent1"/>
            </a:solidFill>
          </a:ln>
        </p:spPr>
        <p:txBody>
          <a:bodyPr wrap="square" rtlCol="0">
            <a:spAutoFit/>
          </a:bodyPr>
          <a:lstStyle/>
          <a:p>
            <a:pPr marL="285750" indent="-285750">
              <a:buFont typeface="Arial" panose="020B0604020202020204" pitchFamily="34" charset="0"/>
              <a:buChar char="•"/>
            </a:pPr>
            <a:r>
              <a:rPr lang="en-US" dirty="0" smtClean="0"/>
              <a:t>Ongoing simulations with a 3D wall with SOLEDGE3X using </a:t>
            </a:r>
            <a:r>
              <a:rPr lang="en-US" b="1" dirty="0" smtClean="0">
                <a:solidFill>
                  <a:srgbClr val="0033CC"/>
                </a:solidFill>
              </a:rPr>
              <a:t>fluid neutrals</a:t>
            </a:r>
          </a:p>
          <a:p>
            <a:pPr marL="285750" indent="-285750">
              <a:buFont typeface="Arial" panose="020B0604020202020204" pitchFamily="34" charset="0"/>
              <a:buChar char="•"/>
            </a:pPr>
            <a:r>
              <a:rPr lang="en-US" dirty="0" smtClean="0"/>
              <a:t>Ongoing work </a:t>
            </a:r>
            <a:r>
              <a:rPr lang="en-US" dirty="0"/>
              <a:t>(</a:t>
            </a:r>
            <a:r>
              <a:rPr lang="en-US" dirty="0" smtClean="0"/>
              <a:t>K </a:t>
            </a:r>
            <a:r>
              <a:rPr lang="en-US" dirty="0" err="1" smtClean="0"/>
              <a:t>Galazka</a:t>
            </a:r>
            <a:r>
              <a:rPr lang="en-US" dirty="0" smtClean="0"/>
              <a:t>, Y Marandet) for coupling SOLEGDE3X and EIRENE with a 3D wall</a:t>
            </a:r>
            <a:endParaRPr lang="en-US" dirty="0"/>
          </a:p>
        </p:txBody>
      </p:sp>
      <p:sp>
        <p:nvSpPr>
          <p:cNvPr id="12" name="ZoneTexte 11"/>
          <p:cNvSpPr txBox="1"/>
          <p:nvPr/>
        </p:nvSpPr>
        <p:spPr>
          <a:xfrm>
            <a:off x="6578936" y="3850744"/>
            <a:ext cx="5449531" cy="646331"/>
          </a:xfrm>
          <a:prstGeom prst="rect">
            <a:avLst/>
          </a:prstGeom>
          <a:noFill/>
          <a:ln w="25400">
            <a:solidFill>
              <a:schemeClr val="accent1"/>
            </a:solidFill>
          </a:ln>
        </p:spPr>
        <p:txBody>
          <a:bodyPr wrap="square" rtlCol="0">
            <a:spAutoFit/>
          </a:bodyPr>
          <a:lstStyle/>
          <a:p>
            <a:pPr marL="285750" indent="-285750">
              <a:buFont typeface="Arial" panose="020B0604020202020204" pitchFamily="34" charset="0"/>
              <a:buChar char="•"/>
            </a:pPr>
            <a:r>
              <a:rPr lang="en-US" dirty="0" smtClean="0"/>
              <a:t>very </a:t>
            </a:r>
            <a:r>
              <a:rPr lang="en-US" dirty="0" smtClean="0"/>
              <a:t>promising results on Gorilla, now to see how to integrate in EIRENE (Y Marandet and D Harting)</a:t>
            </a:r>
            <a:endParaRPr lang="en-US" dirty="0"/>
          </a:p>
        </p:txBody>
      </p:sp>
      <p:sp>
        <p:nvSpPr>
          <p:cNvPr id="13" name="Flèche droite 12"/>
          <p:cNvSpPr/>
          <p:nvPr/>
        </p:nvSpPr>
        <p:spPr>
          <a:xfrm>
            <a:off x="5623365" y="3972084"/>
            <a:ext cx="809897" cy="287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a:off x="5623365" y="5617618"/>
            <a:ext cx="809897" cy="287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D38C4123-617C-470F-8EAD-E91C6FBE6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3711" y="1"/>
            <a:ext cx="1955988" cy="661850"/>
          </a:xfrm>
          <a:prstGeom prst="rect">
            <a:avLst/>
          </a:prstGeom>
        </p:spPr>
      </p:pic>
      <p:pic>
        <p:nvPicPr>
          <p:cNvPr id="17" name="Immagine 8" descr="Immagine che contiene testo, luce, semaforo&#10;&#10;Descrizione generata automaticamente">
            <a:extLst>
              <a:ext uri="{FF2B5EF4-FFF2-40B4-BE49-F238E27FC236}">
                <a16:creationId xmlns:a16="http://schemas.microsoft.com/office/drawing/2014/main" id="{1B56A304-F581-4A04-9484-12B367E2C6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5118" y="5076910"/>
            <a:ext cx="1912729" cy="1368797"/>
          </a:xfrm>
          <a:prstGeom prst="rect">
            <a:avLst/>
          </a:prstGeom>
        </p:spPr>
      </p:pic>
      <p:sp>
        <p:nvSpPr>
          <p:cNvPr id="18" name="ZoneTexte 17"/>
          <p:cNvSpPr txBox="1"/>
          <p:nvPr/>
        </p:nvSpPr>
        <p:spPr>
          <a:xfrm>
            <a:off x="6578935" y="5576642"/>
            <a:ext cx="1058482" cy="369332"/>
          </a:xfrm>
          <a:prstGeom prst="rect">
            <a:avLst/>
          </a:prstGeom>
          <a:noFill/>
          <a:ln w="25400">
            <a:solidFill>
              <a:schemeClr val="accent1"/>
            </a:solidFill>
          </a:ln>
        </p:spPr>
        <p:txBody>
          <a:bodyPr wrap="square" rtlCol="0">
            <a:spAutoFit/>
          </a:bodyPr>
          <a:lstStyle/>
          <a:p>
            <a:pPr marL="285750" indent="-285750">
              <a:buFont typeface="Arial" panose="020B0604020202020204" pitchFamily="34" charset="0"/>
              <a:buChar char="•"/>
            </a:pPr>
            <a:r>
              <a:rPr lang="en-US" dirty="0" smtClean="0"/>
              <a:t>Done</a:t>
            </a:r>
            <a:endParaRPr lang="en-US" dirty="0"/>
          </a:p>
        </p:txBody>
      </p:sp>
    </p:spTree>
    <p:extLst>
      <p:ext uri="{BB962C8B-B14F-4D97-AF65-F5344CB8AC3E}">
        <p14:creationId xmlns:p14="http://schemas.microsoft.com/office/powerpoint/2010/main" val="2854508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9CE37FB-585B-4F70-93D8-99A6DBF6FA50}"/>
              </a:ext>
            </a:extLst>
          </p:cNvPr>
          <p:cNvSpPr>
            <a:spLocks noGrp="1"/>
          </p:cNvSpPr>
          <p:nvPr>
            <p:ph type="sldNum" sz="quarter" idx="12"/>
          </p:nvPr>
        </p:nvSpPr>
        <p:spPr/>
        <p:txBody>
          <a:bodyPr/>
          <a:lstStyle/>
          <a:p>
            <a:fld id="{247F798C-B26F-D149-B99D-C7F3BED98837}" type="slidenum">
              <a:rPr lang="en-US" smtClean="0"/>
              <a:pPr/>
              <a:t>7</a:t>
            </a:fld>
            <a:endParaRPr lang="en-US"/>
          </a:p>
        </p:txBody>
      </p:sp>
      <p:sp>
        <p:nvSpPr>
          <p:cNvPr id="7" name="Titre 6">
            <a:extLst>
              <a:ext uri="{FF2B5EF4-FFF2-40B4-BE49-F238E27FC236}">
                <a16:creationId xmlns:a16="http://schemas.microsoft.com/office/drawing/2014/main" id="{D9DA2D70-35B7-4D7D-A79E-1329DCA98A00}"/>
              </a:ext>
            </a:extLst>
          </p:cNvPr>
          <p:cNvSpPr>
            <a:spLocks noGrp="1"/>
          </p:cNvSpPr>
          <p:nvPr>
            <p:ph type="title"/>
          </p:nvPr>
        </p:nvSpPr>
        <p:spPr>
          <a:xfrm>
            <a:off x="1097278" y="-5082"/>
            <a:ext cx="9167825" cy="758064"/>
          </a:xfrm>
        </p:spPr>
        <p:txBody>
          <a:bodyPr>
            <a:noAutofit/>
          </a:bodyPr>
          <a:lstStyle/>
          <a:p>
            <a:r>
              <a:rPr lang="en-US" sz="2400" b="1" dirty="0" smtClean="0">
                <a:solidFill>
                  <a:schemeClr val="tx1"/>
                </a:solidFill>
                <a:latin typeface="+mn-lt"/>
              </a:rPr>
              <a:t>TASK1 </a:t>
            </a:r>
            <a:r>
              <a:rPr lang="en-US" sz="2400" dirty="0" smtClean="0">
                <a:solidFill>
                  <a:schemeClr val="tx1"/>
                </a:solidFill>
                <a:latin typeface="+mn-lt"/>
              </a:rPr>
              <a:t>for key deliverable 1</a:t>
            </a:r>
            <a:r>
              <a:rPr lang="en-US" sz="2400" dirty="0" smtClean="0">
                <a:latin typeface="+mn-lt"/>
              </a:rPr>
              <a:t>: </a:t>
            </a:r>
            <a:r>
              <a:rPr lang="en-US" sz="2400" b="1" dirty="0" smtClean="0">
                <a:latin typeface="+mn-lt"/>
              </a:rPr>
              <a:t>numerical development </a:t>
            </a:r>
            <a:r>
              <a:rPr lang="en-US" sz="2400" dirty="0" smtClean="0">
                <a:latin typeface="+mn-lt"/>
              </a:rPr>
              <a:t>and verification of </a:t>
            </a:r>
            <a:r>
              <a:rPr lang="en-US" sz="2400" b="1" dirty="0" smtClean="0">
                <a:solidFill>
                  <a:schemeClr val="tx1"/>
                </a:solidFill>
                <a:latin typeface="+mn-lt"/>
              </a:rPr>
              <a:t>SOLEDGE3X</a:t>
            </a:r>
            <a:r>
              <a:rPr lang="en-US" sz="2400" dirty="0" smtClean="0">
                <a:latin typeface="+mn-lt"/>
              </a:rPr>
              <a:t>, EMC3-EIRENE and </a:t>
            </a:r>
            <a:r>
              <a:rPr lang="en-US" sz="2400" dirty="0" smtClean="0">
                <a:solidFill>
                  <a:schemeClr val="tx1"/>
                </a:solidFill>
                <a:latin typeface="+mn-lt"/>
              </a:rPr>
              <a:t>ERO2.0</a:t>
            </a:r>
            <a:r>
              <a:rPr lang="en-US" sz="2400" dirty="0" smtClean="0">
                <a:latin typeface="+mn-lt"/>
              </a:rPr>
              <a:t> code</a:t>
            </a:r>
            <a:endParaRPr lang="en-GB" sz="2400" dirty="0">
              <a:solidFill>
                <a:schemeClr val="tx1"/>
              </a:solidFill>
              <a:latin typeface="+mn-lt"/>
            </a:endParaRPr>
          </a:p>
        </p:txBody>
      </p:sp>
      <p:pic>
        <p:nvPicPr>
          <p:cNvPr id="9" name="Image 8">
            <a:extLst>
              <a:ext uri="{FF2B5EF4-FFF2-40B4-BE49-F238E27FC236}">
                <a16:creationId xmlns:a16="http://schemas.microsoft.com/office/drawing/2014/main" id="{D38C4123-617C-470F-8EAD-E91C6FBE61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945" y="99870"/>
            <a:ext cx="1617638" cy="492843"/>
          </a:xfrm>
          <a:prstGeom prst="rect">
            <a:avLst/>
          </a:prstGeom>
        </p:spPr>
      </p:pic>
      <p:sp>
        <p:nvSpPr>
          <p:cNvPr id="3" name="ZoneTexte 2"/>
          <p:cNvSpPr txBox="1"/>
          <p:nvPr/>
        </p:nvSpPr>
        <p:spPr>
          <a:xfrm>
            <a:off x="519372" y="1101818"/>
            <a:ext cx="11275289" cy="830997"/>
          </a:xfrm>
          <a:prstGeom prst="rect">
            <a:avLst/>
          </a:prstGeom>
          <a:noFill/>
          <a:ln w="19050">
            <a:noFill/>
          </a:ln>
        </p:spPr>
        <p:txBody>
          <a:bodyPr wrap="square" rtlCol="0">
            <a:spAutoFit/>
          </a:bodyPr>
          <a:lstStyle/>
          <a:p>
            <a:pPr algn="ctr"/>
            <a:r>
              <a:rPr lang="en-US" sz="2400" dirty="0" smtClean="0">
                <a:solidFill>
                  <a:srgbClr val="0033CC"/>
                </a:solidFill>
              </a:rPr>
              <a:t>Milestone 2021</a:t>
            </a:r>
            <a:r>
              <a:rPr lang="en-US" sz="2400" b="1" dirty="0" smtClean="0"/>
              <a:t>: Implementation </a:t>
            </a:r>
            <a:r>
              <a:rPr lang="en-US" sz="2400" b="1" dirty="0"/>
              <a:t>of a 3D wall</a:t>
            </a:r>
            <a:r>
              <a:rPr lang="en-US" sz="2400" dirty="0"/>
              <a:t> (i.e. with objects </a:t>
            </a:r>
            <a:r>
              <a:rPr lang="en-US" sz="2400" dirty="0" err="1"/>
              <a:t>toroidally</a:t>
            </a:r>
            <a:r>
              <a:rPr lang="en-US" sz="2400" dirty="0"/>
              <a:t> localized)</a:t>
            </a:r>
            <a:r>
              <a:rPr lang="en-US" sz="2400" b="1" dirty="0"/>
              <a:t> in </a:t>
            </a:r>
            <a:r>
              <a:rPr lang="en-US" sz="2400" b="1" dirty="0" smtClean="0"/>
              <a:t>SOLEDGE3X-EIRENE</a:t>
            </a:r>
            <a:endParaRPr lang="fr-FR" sz="2400" b="1" dirty="0">
              <a:solidFill>
                <a:srgbClr val="000000"/>
              </a:solidFill>
              <a:latin typeface="Times New Roman" panose="02020603050405020304" pitchFamily="18" charset="0"/>
              <a:ea typeface="Times New Roman" panose="02020603050405020304" pitchFamily="18" charset="0"/>
            </a:endParaRPr>
          </a:p>
        </p:txBody>
      </p:sp>
      <p:pic>
        <p:nvPicPr>
          <p:cNvPr id="12" name="Immagine 2">
            <a:extLst>
              <a:ext uri="{FF2B5EF4-FFF2-40B4-BE49-F238E27FC236}">
                <a16:creationId xmlns:a16="http://schemas.microsoft.com/office/drawing/2014/main" id="{E3CAF716-3817-45AB-853A-457266D70A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9753" y="2951929"/>
            <a:ext cx="2839251" cy="2676649"/>
          </a:xfrm>
          <a:prstGeom prst="rect">
            <a:avLst/>
          </a:prstGeom>
        </p:spPr>
      </p:pic>
      <p:pic>
        <p:nvPicPr>
          <p:cNvPr id="13" name="Immagine 2">
            <a:extLst>
              <a:ext uri="{FF2B5EF4-FFF2-40B4-BE49-F238E27FC236}">
                <a16:creationId xmlns:a16="http://schemas.microsoft.com/office/drawing/2014/main" id="{59513FE7-FDB0-4D0B-813B-E2340361C5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510"/>
          <a:stretch/>
        </p:blipFill>
        <p:spPr>
          <a:xfrm>
            <a:off x="4912398" y="3081806"/>
            <a:ext cx="4695925" cy="2416894"/>
          </a:xfrm>
          <a:prstGeom prst="rect">
            <a:avLst/>
          </a:prstGeom>
        </p:spPr>
      </p:pic>
      <p:sp>
        <p:nvSpPr>
          <p:cNvPr id="5" name="ZoneTexte 4"/>
          <p:cNvSpPr txBox="1"/>
          <p:nvPr/>
        </p:nvSpPr>
        <p:spPr>
          <a:xfrm>
            <a:off x="393030" y="2436927"/>
            <a:ext cx="2196948" cy="369332"/>
          </a:xfrm>
          <a:prstGeom prst="rect">
            <a:avLst/>
          </a:prstGeom>
          <a:noFill/>
        </p:spPr>
        <p:txBody>
          <a:bodyPr wrap="none" rtlCol="0">
            <a:spAutoFit/>
          </a:bodyPr>
          <a:lstStyle/>
          <a:p>
            <a:r>
              <a:rPr lang="fr-FR" dirty="0" smtClean="0"/>
              <a:t>2D </a:t>
            </a:r>
            <a:r>
              <a:rPr lang="fr-FR" dirty="0" err="1" smtClean="0"/>
              <a:t>Axysimmetric</a:t>
            </a:r>
            <a:r>
              <a:rPr lang="fr-FR" dirty="0" smtClean="0"/>
              <a:t> </a:t>
            </a:r>
            <a:r>
              <a:rPr lang="fr-FR" dirty="0" err="1" smtClean="0"/>
              <a:t>wall</a:t>
            </a:r>
            <a:endParaRPr lang="fr-FR" dirty="0"/>
          </a:p>
        </p:txBody>
      </p:sp>
      <p:sp>
        <p:nvSpPr>
          <p:cNvPr id="14" name="ZoneTexte 13"/>
          <p:cNvSpPr txBox="1"/>
          <p:nvPr/>
        </p:nvSpPr>
        <p:spPr>
          <a:xfrm>
            <a:off x="4644468" y="2470987"/>
            <a:ext cx="5866514" cy="461665"/>
          </a:xfrm>
          <a:prstGeom prst="rect">
            <a:avLst/>
          </a:prstGeom>
          <a:noFill/>
        </p:spPr>
        <p:txBody>
          <a:bodyPr wrap="square" rtlCol="0">
            <a:spAutoFit/>
          </a:bodyPr>
          <a:lstStyle/>
          <a:p>
            <a:r>
              <a:rPr lang="fr-FR" sz="2400" dirty="0" smtClean="0"/>
              <a:t>3D simulation </a:t>
            </a:r>
            <a:r>
              <a:rPr lang="fr-FR" sz="2400" dirty="0" err="1" smtClean="0"/>
              <a:t>with</a:t>
            </a:r>
            <a:r>
              <a:rPr lang="fr-FR" sz="2400" dirty="0" smtClean="0"/>
              <a:t> Non-</a:t>
            </a:r>
            <a:r>
              <a:rPr lang="fr-FR" sz="2400" dirty="0" err="1" smtClean="0"/>
              <a:t>Axysimmetric</a:t>
            </a:r>
            <a:r>
              <a:rPr lang="fr-FR" sz="2400" dirty="0" smtClean="0"/>
              <a:t> </a:t>
            </a:r>
            <a:r>
              <a:rPr lang="fr-FR" sz="2400" dirty="0" err="1" smtClean="0"/>
              <a:t>wall</a:t>
            </a:r>
            <a:endParaRPr lang="fr-FR" sz="2400" dirty="0"/>
          </a:p>
        </p:txBody>
      </p:sp>
      <p:sp>
        <p:nvSpPr>
          <p:cNvPr id="6" name="Flèche droite 5"/>
          <p:cNvSpPr/>
          <p:nvPr/>
        </p:nvSpPr>
        <p:spPr>
          <a:xfrm>
            <a:off x="3145293" y="3955114"/>
            <a:ext cx="1083635" cy="335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935694" y="5667129"/>
            <a:ext cx="4857548" cy="369332"/>
          </a:xfrm>
          <a:prstGeom prst="rect">
            <a:avLst/>
          </a:prstGeom>
          <a:noFill/>
        </p:spPr>
        <p:txBody>
          <a:bodyPr wrap="none" rtlCol="0">
            <a:spAutoFit/>
          </a:bodyPr>
          <a:lstStyle/>
          <a:p>
            <a:r>
              <a:rPr lang="fr-FR" b="1" dirty="0" smtClean="0"/>
              <a:t>SOLEDGE plasma background </a:t>
            </a:r>
            <a:r>
              <a:rPr lang="fr-FR" b="1" dirty="0" err="1" smtClean="0"/>
              <a:t>using</a:t>
            </a:r>
            <a:r>
              <a:rPr lang="fr-FR" b="1" dirty="0" smtClean="0"/>
              <a:t> </a:t>
            </a:r>
            <a:r>
              <a:rPr lang="fr-FR" b="1" dirty="0" err="1" smtClean="0"/>
              <a:t>fluid</a:t>
            </a:r>
            <a:r>
              <a:rPr lang="fr-FR" b="1" dirty="0" smtClean="0"/>
              <a:t> </a:t>
            </a:r>
            <a:r>
              <a:rPr lang="fr-FR" b="1" dirty="0" err="1" smtClean="0"/>
              <a:t>neutrals</a:t>
            </a:r>
            <a:endParaRPr lang="fr-FR" b="1" dirty="0"/>
          </a:p>
        </p:txBody>
      </p:sp>
    </p:spTree>
    <p:extLst>
      <p:ext uri="{BB962C8B-B14F-4D97-AF65-F5344CB8AC3E}">
        <p14:creationId xmlns:p14="http://schemas.microsoft.com/office/powerpoint/2010/main" val="357130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7439" y="133977"/>
            <a:ext cx="10899833" cy="503590"/>
          </a:xfrm>
        </p:spPr>
        <p:txBody>
          <a:bodyPr/>
          <a:lstStyle/>
          <a:p>
            <a:r>
              <a:rPr lang="fr-FR" sz="2800" dirty="0" smtClean="0">
                <a:solidFill>
                  <a:schemeClr val="tx1"/>
                </a:solidFill>
              </a:rPr>
              <a:t>FLUID MODEL FOR TRANSPORT OF NEUTRALS IN SOLEDGE3X</a:t>
            </a:r>
            <a:endParaRPr lang="fr-FR" sz="2800" dirty="0">
              <a:solidFill>
                <a:schemeClr val="tx1"/>
              </a:solidFill>
            </a:endParaRPr>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211430" y="1408696"/>
                <a:ext cx="11431745" cy="4733796"/>
              </a:xfrm>
            </p:spPr>
            <p:txBody>
              <a:bodyPr/>
              <a:lstStyle/>
              <a:p>
                <a:r>
                  <a:rPr lang="fr-FR" sz="2133" dirty="0">
                    <a:solidFill>
                      <a:schemeClr val="tx1"/>
                    </a:solidFill>
                  </a:rPr>
                  <a:t>Coupling </a:t>
                </a:r>
                <a:r>
                  <a:rPr lang="fr-FR" sz="2133" dirty="0" err="1">
                    <a:solidFill>
                      <a:schemeClr val="tx1"/>
                    </a:solidFill>
                  </a:rPr>
                  <a:t>with</a:t>
                </a:r>
                <a:r>
                  <a:rPr lang="fr-FR" sz="2133" dirty="0">
                    <a:solidFill>
                      <a:schemeClr val="tx1"/>
                    </a:solidFill>
                  </a:rPr>
                  <a:t> EIRENE </a:t>
                </a:r>
                <a:r>
                  <a:rPr lang="fr-FR" sz="2133" dirty="0" err="1">
                    <a:solidFill>
                      <a:schemeClr val="tx1"/>
                    </a:solidFill>
                  </a:rPr>
                  <a:t>still</a:t>
                </a:r>
                <a:r>
                  <a:rPr lang="fr-FR" sz="2133" dirty="0">
                    <a:solidFill>
                      <a:schemeClr val="tx1"/>
                    </a:solidFill>
                  </a:rPr>
                  <a:t> </a:t>
                </a:r>
                <a:r>
                  <a:rPr lang="fr-FR" sz="2133" dirty="0" err="1">
                    <a:solidFill>
                      <a:schemeClr val="tx1"/>
                    </a:solidFill>
                  </a:rPr>
                  <a:t>ongoing</a:t>
                </a:r>
                <a:r>
                  <a:rPr lang="fr-FR" sz="2133" dirty="0">
                    <a:solidFill>
                      <a:schemeClr val="tx1"/>
                    </a:solidFill>
                  </a:rPr>
                  <a:t> for non-</a:t>
                </a:r>
                <a:r>
                  <a:rPr lang="fr-FR" sz="2133" dirty="0" err="1">
                    <a:solidFill>
                      <a:schemeClr val="tx1"/>
                    </a:solidFill>
                  </a:rPr>
                  <a:t>axisymetric</a:t>
                </a:r>
                <a:r>
                  <a:rPr lang="fr-FR" sz="2133" dirty="0">
                    <a:solidFill>
                      <a:schemeClr val="tx1"/>
                    </a:solidFill>
                  </a:rPr>
                  <a:t> </a:t>
                </a:r>
                <a:r>
                  <a:rPr lang="fr-FR" sz="2133" dirty="0" err="1">
                    <a:solidFill>
                      <a:schemeClr val="tx1"/>
                    </a:solidFill>
                  </a:rPr>
                  <a:t>wall</a:t>
                </a:r>
                <a:endParaRPr lang="fr-FR" sz="2133" dirty="0">
                  <a:solidFill>
                    <a:schemeClr val="tx1"/>
                  </a:solidFill>
                </a:endParaRPr>
              </a:p>
              <a:p>
                <a:r>
                  <a:rPr lang="fr-FR" sz="2133" dirty="0" err="1">
                    <a:solidFill>
                      <a:schemeClr val="tx1"/>
                    </a:solidFill>
                  </a:rPr>
                  <a:t>Rely</a:t>
                </a:r>
                <a:r>
                  <a:rPr lang="fr-FR" sz="2133" dirty="0">
                    <a:solidFill>
                      <a:schemeClr val="tx1"/>
                    </a:solidFill>
                  </a:rPr>
                  <a:t> on </a:t>
                </a:r>
                <a:r>
                  <a:rPr lang="fr-FR" sz="2133" dirty="0" err="1">
                    <a:solidFill>
                      <a:schemeClr val="tx1"/>
                    </a:solidFill>
                  </a:rPr>
                  <a:t>fluid</a:t>
                </a:r>
                <a:r>
                  <a:rPr lang="fr-FR" sz="2133" dirty="0">
                    <a:solidFill>
                      <a:schemeClr val="tx1"/>
                    </a:solidFill>
                  </a:rPr>
                  <a:t> </a:t>
                </a:r>
                <a:r>
                  <a:rPr lang="fr-FR" sz="2133" dirty="0" err="1">
                    <a:solidFill>
                      <a:schemeClr val="tx1"/>
                    </a:solidFill>
                  </a:rPr>
                  <a:t>neutral</a:t>
                </a:r>
                <a:r>
                  <a:rPr lang="fr-FR" sz="2133" dirty="0">
                    <a:solidFill>
                      <a:schemeClr val="tx1"/>
                    </a:solidFill>
                  </a:rPr>
                  <a:t> </a:t>
                </a:r>
                <a:r>
                  <a:rPr lang="fr-FR" sz="2133" dirty="0" err="1">
                    <a:solidFill>
                      <a:schemeClr val="tx1"/>
                    </a:solidFill>
                  </a:rPr>
                  <a:t>models</a:t>
                </a:r>
                <a:endParaRPr lang="fr-FR" sz="2133" dirty="0">
                  <a:solidFill>
                    <a:schemeClr val="tx1"/>
                  </a:solidFill>
                </a:endParaRPr>
              </a:p>
              <a:p>
                <a:endParaRPr lang="fr-FR" dirty="0"/>
              </a:p>
              <a:p>
                <a:pPr marL="0" indent="0">
                  <a:buNone/>
                </a:pPr>
                <a:r>
                  <a:rPr lang="fr-FR" dirty="0" smtClean="0">
                    <a:solidFill>
                      <a:schemeClr val="tx1"/>
                    </a:solidFill>
                  </a:rPr>
                  <a:t>D</a:t>
                </a:r>
                <a:r>
                  <a:rPr lang="fr-FR" dirty="0">
                    <a:solidFill>
                      <a:schemeClr val="tx1"/>
                    </a:solidFill>
                  </a:rPr>
                  <a:t>escription of the </a:t>
                </a:r>
                <a:r>
                  <a:rPr lang="fr-FR" dirty="0" err="1" smtClean="0">
                    <a:solidFill>
                      <a:schemeClr val="tx1"/>
                    </a:solidFill>
                  </a:rPr>
                  <a:t>fluid</a:t>
                </a:r>
                <a:r>
                  <a:rPr lang="fr-FR" dirty="0" smtClean="0">
                    <a:solidFill>
                      <a:schemeClr val="tx1"/>
                    </a:solidFill>
                  </a:rPr>
                  <a:t> model for transport of </a:t>
                </a:r>
                <a:r>
                  <a:rPr lang="fr-FR" dirty="0" err="1" smtClean="0">
                    <a:solidFill>
                      <a:schemeClr val="tx1"/>
                    </a:solidFill>
                  </a:rPr>
                  <a:t>neutrals</a:t>
                </a:r>
                <a:r>
                  <a:rPr lang="fr-FR" dirty="0" smtClean="0">
                    <a:solidFill>
                      <a:schemeClr val="tx1"/>
                    </a:solidFill>
                  </a:rPr>
                  <a:t> </a:t>
                </a:r>
                <a:r>
                  <a:rPr lang="fr-FR" dirty="0">
                    <a:solidFill>
                      <a:schemeClr val="tx1"/>
                    </a:solidFill>
                  </a:rPr>
                  <a:t>:</a:t>
                </a:r>
                <a:endParaRPr lang="fr-FR" dirty="0" smtClean="0">
                  <a:solidFill>
                    <a:schemeClr val="tx1"/>
                  </a:solidFill>
                </a:endParaRPr>
              </a:p>
              <a:p>
                <a:r>
                  <a:rPr lang="fr-FR" sz="2133" dirty="0" smtClean="0">
                    <a:solidFill>
                      <a:schemeClr val="tx1"/>
                    </a:solidFill>
                  </a:rPr>
                  <a:t>« </a:t>
                </a:r>
                <a:r>
                  <a:rPr lang="fr-FR" sz="2133" dirty="0" err="1" smtClean="0">
                    <a:solidFill>
                      <a:schemeClr val="tx1"/>
                    </a:solidFill>
                  </a:rPr>
                  <a:t>Crude</a:t>
                </a:r>
                <a:r>
                  <a:rPr lang="fr-FR" sz="2133" dirty="0" smtClean="0">
                    <a:solidFill>
                      <a:schemeClr val="tx1"/>
                    </a:solidFill>
                  </a:rPr>
                  <a:t> » model </a:t>
                </a:r>
                <a:r>
                  <a:rPr lang="fr-FR" sz="2133" dirty="0">
                    <a:solidFill>
                      <a:schemeClr val="tx1"/>
                    </a:solidFill>
                  </a:rPr>
                  <a:t>(ad-hoc constant </a:t>
                </a:r>
                <a:r>
                  <a:rPr lang="fr-FR" sz="2133" dirty="0" err="1">
                    <a:solidFill>
                      <a:schemeClr val="tx1"/>
                    </a:solidFill>
                  </a:rPr>
                  <a:t>diffusivity</a:t>
                </a:r>
                <a:r>
                  <a:rPr lang="fr-FR" sz="2133" dirty="0">
                    <a:solidFill>
                      <a:schemeClr val="tx1"/>
                    </a:solidFill>
                  </a:rPr>
                  <a:t>)</a:t>
                </a:r>
              </a:p>
              <a:p>
                <a:pPr marL="0" indent="0">
                  <a:buNone/>
                </a:pPr>
                <a14:m>
                  <m:oMathPara xmlns:m="http://schemas.openxmlformats.org/officeDocument/2006/math">
                    <m:oMathParaPr>
                      <m:jc m:val="centerGroup"/>
                    </m:oMathParaPr>
                    <m:oMath xmlns:m="http://schemas.openxmlformats.org/officeDocument/2006/math">
                      <m:sSub>
                        <m:sSubPr>
                          <m:ctrlPr>
                            <a:rPr lang="fr-FR" sz="2133" i="1">
                              <a:solidFill>
                                <a:schemeClr val="tx1"/>
                              </a:solidFill>
                              <a:latin typeface="Cambria Math" panose="02040503050406030204" pitchFamily="18" charset="0"/>
                            </a:rPr>
                          </m:ctrlPr>
                        </m:sSubPr>
                        <m:e>
                          <m:r>
                            <a:rPr lang="fr-FR" sz="2133" i="1">
                              <a:solidFill>
                                <a:schemeClr val="tx1"/>
                              </a:solidFill>
                              <a:latin typeface="Cambria Math" panose="02040503050406030204" pitchFamily="18" charset="0"/>
                            </a:rPr>
                            <m:t>𝜕</m:t>
                          </m:r>
                        </m:e>
                        <m:sub>
                          <m:r>
                            <a:rPr lang="fr-FR" sz="2133" i="1">
                              <a:solidFill>
                                <a:schemeClr val="tx1"/>
                              </a:solidFill>
                              <a:latin typeface="Cambria Math" panose="02040503050406030204" pitchFamily="18" charset="0"/>
                            </a:rPr>
                            <m:t>𝑡</m:t>
                          </m:r>
                        </m:sub>
                      </m:sSub>
                      <m:sSub>
                        <m:sSubPr>
                          <m:ctrlPr>
                            <a:rPr lang="fr-FR" sz="2133" i="1">
                              <a:solidFill>
                                <a:schemeClr val="tx1"/>
                              </a:solidFill>
                              <a:latin typeface="Cambria Math" panose="02040503050406030204" pitchFamily="18" charset="0"/>
                            </a:rPr>
                          </m:ctrlPr>
                        </m:sSubPr>
                        <m:e>
                          <m:r>
                            <a:rPr lang="fr-FR" sz="2133" i="1">
                              <a:solidFill>
                                <a:schemeClr val="tx1"/>
                              </a:solidFill>
                              <a:latin typeface="Cambria Math" panose="02040503050406030204" pitchFamily="18" charset="0"/>
                            </a:rPr>
                            <m:t>𝑛</m:t>
                          </m:r>
                        </m:e>
                        <m:sub>
                          <m:r>
                            <a:rPr lang="fr-FR" sz="2133" i="1">
                              <a:solidFill>
                                <a:schemeClr val="tx1"/>
                              </a:solidFill>
                              <a:latin typeface="Cambria Math" panose="02040503050406030204" pitchFamily="18" charset="0"/>
                            </a:rPr>
                            <m:t>𝑛</m:t>
                          </m:r>
                        </m:sub>
                      </m:sSub>
                      <m:r>
                        <a:rPr lang="fr-FR" sz="2133" i="1">
                          <a:solidFill>
                            <a:schemeClr val="tx1"/>
                          </a:solidFill>
                          <a:latin typeface="Cambria Math" panose="02040503050406030204" pitchFamily="18" charset="0"/>
                        </a:rPr>
                        <m:t>+</m:t>
                      </m:r>
                      <m:acc>
                        <m:accPr>
                          <m:chr m:val="⃗"/>
                          <m:ctrlPr>
                            <a:rPr lang="fr-FR" sz="2133" i="1">
                              <a:solidFill>
                                <a:schemeClr val="tx1"/>
                              </a:solidFill>
                              <a:latin typeface="Cambria Math" panose="02040503050406030204" pitchFamily="18" charset="0"/>
                            </a:rPr>
                          </m:ctrlPr>
                        </m:accPr>
                        <m:e>
                          <m:r>
                            <a:rPr lang="fr-FR" sz="2133">
                              <a:solidFill>
                                <a:schemeClr val="tx1"/>
                              </a:solidFill>
                              <a:latin typeface="Cambria Math" panose="02040503050406030204" pitchFamily="18" charset="0"/>
                            </a:rPr>
                            <m:t>𝛻</m:t>
                          </m:r>
                        </m:e>
                      </m:acc>
                      <m:r>
                        <a:rPr lang="fr-FR" sz="2133" i="1" dirty="0">
                          <a:solidFill>
                            <a:schemeClr val="tx1"/>
                          </a:solidFill>
                          <a:latin typeface="Cambria Math" panose="02040503050406030204" pitchFamily="18" charset="0"/>
                        </a:rPr>
                        <m:t>⋅</m:t>
                      </m:r>
                      <m:d>
                        <m:dPr>
                          <m:ctrlPr>
                            <a:rPr lang="fr-FR" sz="2133" i="1" dirty="0">
                              <a:solidFill>
                                <a:schemeClr val="tx1"/>
                              </a:solidFill>
                              <a:latin typeface="Cambria Math" panose="02040503050406030204" pitchFamily="18" charset="0"/>
                            </a:rPr>
                          </m:ctrlPr>
                        </m:dPr>
                        <m:e>
                          <m:r>
                            <a:rPr lang="fr-FR" sz="2133" i="1" dirty="0">
                              <a:solidFill>
                                <a:schemeClr val="tx1"/>
                              </a:solidFill>
                              <a:latin typeface="Cambria Math" panose="02040503050406030204" pitchFamily="18" charset="0"/>
                            </a:rPr>
                            <m:t>−</m:t>
                          </m:r>
                          <m:r>
                            <a:rPr lang="fr-FR" sz="2133" i="1" dirty="0">
                              <a:solidFill>
                                <a:schemeClr val="tx1"/>
                              </a:solidFill>
                              <a:latin typeface="Cambria Math" panose="02040503050406030204" pitchFamily="18" charset="0"/>
                            </a:rPr>
                            <m:t>𝐷</m:t>
                          </m:r>
                          <m:acc>
                            <m:accPr>
                              <m:chr m:val="⃗"/>
                              <m:ctrlPr>
                                <a:rPr lang="fr-FR" sz="2133" i="1" dirty="0">
                                  <a:solidFill>
                                    <a:schemeClr val="tx1"/>
                                  </a:solidFill>
                                  <a:latin typeface="Cambria Math" panose="02040503050406030204" pitchFamily="18" charset="0"/>
                                </a:rPr>
                              </m:ctrlPr>
                            </m:accPr>
                            <m:e>
                              <m:r>
                                <a:rPr lang="fr-FR" sz="2133" dirty="0">
                                  <a:solidFill>
                                    <a:schemeClr val="tx1"/>
                                  </a:solidFill>
                                  <a:latin typeface="Cambria Math" panose="02040503050406030204" pitchFamily="18" charset="0"/>
                                </a:rPr>
                                <m:t>𝛻</m:t>
                              </m:r>
                            </m:e>
                          </m:acc>
                          <m:sSub>
                            <m:sSubPr>
                              <m:ctrlPr>
                                <a:rPr lang="fr-FR" sz="2133" i="1" dirty="0">
                                  <a:solidFill>
                                    <a:schemeClr val="tx1"/>
                                  </a:solidFill>
                                  <a:latin typeface="Cambria Math" panose="02040503050406030204" pitchFamily="18" charset="0"/>
                                </a:rPr>
                              </m:ctrlPr>
                            </m:sSubPr>
                            <m:e>
                              <m:r>
                                <a:rPr lang="fr-FR" sz="2133" i="1" dirty="0">
                                  <a:solidFill>
                                    <a:schemeClr val="tx1"/>
                                  </a:solidFill>
                                  <a:latin typeface="Cambria Math" panose="02040503050406030204" pitchFamily="18" charset="0"/>
                                </a:rPr>
                                <m:t>𝑛</m:t>
                              </m:r>
                            </m:e>
                            <m:sub>
                              <m:r>
                                <a:rPr lang="fr-FR" sz="2133" i="1" dirty="0">
                                  <a:solidFill>
                                    <a:schemeClr val="tx1"/>
                                  </a:solidFill>
                                  <a:latin typeface="Cambria Math" panose="02040503050406030204" pitchFamily="18" charset="0"/>
                                </a:rPr>
                                <m:t>𝑛</m:t>
                              </m:r>
                            </m:sub>
                          </m:sSub>
                        </m:e>
                      </m:d>
                      <m:r>
                        <a:rPr lang="fr-FR" sz="2133" i="1" dirty="0">
                          <a:solidFill>
                            <a:schemeClr val="tx1"/>
                          </a:solidFill>
                          <a:latin typeface="Cambria Math" panose="02040503050406030204" pitchFamily="18" charset="0"/>
                        </a:rPr>
                        <m:t>=</m:t>
                      </m:r>
                      <m:sSub>
                        <m:sSubPr>
                          <m:ctrlPr>
                            <a:rPr lang="fr-FR" sz="2133" i="1" dirty="0">
                              <a:solidFill>
                                <a:schemeClr val="tx1"/>
                              </a:solidFill>
                              <a:latin typeface="Cambria Math" panose="02040503050406030204" pitchFamily="18" charset="0"/>
                            </a:rPr>
                          </m:ctrlPr>
                        </m:sSubPr>
                        <m:e>
                          <m:r>
                            <a:rPr lang="fr-FR" sz="2133" i="1" dirty="0">
                              <a:solidFill>
                                <a:schemeClr val="tx1"/>
                              </a:solidFill>
                              <a:latin typeface="Cambria Math" panose="02040503050406030204" pitchFamily="18" charset="0"/>
                            </a:rPr>
                            <m:t>𝑆</m:t>
                          </m:r>
                        </m:e>
                        <m:sub>
                          <m:sSub>
                            <m:sSubPr>
                              <m:ctrlPr>
                                <a:rPr lang="fr-FR" sz="2133" i="1" dirty="0">
                                  <a:solidFill>
                                    <a:schemeClr val="tx1"/>
                                  </a:solidFill>
                                  <a:latin typeface="Cambria Math" panose="02040503050406030204" pitchFamily="18" charset="0"/>
                                </a:rPr>
                              </m:ctrlPr>
                            </m:sSubPr>
                            <m:e>
                              <m:r>
                                <a:rPr lang="fr-FR" sz="2133" i="1" dirty="0">
                                  <a:solidFill>
                                    <a:schemeClr val="tx1"/>
                                  </a:solidFill>
                                  <a:latin typeface="Cambria Math" panose="02040503050406030204" pitchFamily="18" charset="0"/>
                                </a:rPr>
                                <m:t>𝑛</m:t>
                              </m:r>
                            </m:e>
                            <m:sub>
                              <m:r>
                                <a:rPr lang="fr-FR" sz="2133" i="1" dirty="0">
                                  <a:solidFill>
                                    <a:schemeClr val="tx1"/>
                                  </a:solidFill>
                                  <a:latin typeface="Cambria Math" panose="02040503050406030204" pitchFamily="18" charset="0"/>
                                </a:rPr>
                                <m:t>𝑛</m:t>
                              </m:r>
                            </m:sub>
                          </m:sSub>
                        </m:sub>
                      </m:sSub>
                    </m:oMath>
                  </m:oMathPara>
                </a14:m>
                <a:endParaRPr lang="fr-FR" sz="2133" dirty="0">
                  <a:solidFill>
                    <a:schemeClr val="tx1"/>
                  </a:solidFill>
                </a:endParaRPr>
              </a:p>
              <a:p>
                <a:endParaRPr lang="fr-FR" sz="800" dirty="0">
                  <a:solidFill>
                    <a:schemeClr val="tx1"/>
                  </a:solidFill>
                </a:endParaRPr>
              </a:p>
              <a:p>
                <a:r>
                  <a:rPr lang="fr-FR" sz="2133" dirty="0" err="1">
                    <a:solidFill>
                      <a:schemeClr val="tx1"/>
                    </a:solidFill>
                  </a:rPr>
                  <a:t>Improved</a:t>
                </a:r>
                <a:r>
                  <a:rPr lang="fr-FR" sz="2133" dirty="0">
                    <a:solidFill>
                      <a:schemeClr val="tx1"/>
                    </a:solidFill>
                  </a:rPr>
                  <a:t> 1 </a:t>
                </a:r>
                <a:r>
                  <a:rPr lang="fr-FR" sz="2133" dirty="0" err="1">
                    <a:solidFill>
                      <a:schemeClr val="tx1"/>
                    </a:solidFill>
                  </a:rPr>
                  <a:t>equation</a:t>
                </a:r>
                <a:r>
                  <a:rPr lang="fr-FR" sz="2133" dirty="0">
                    <a:solidFill>
                      <a:schemeClr val="tx1"/>
                    </a:solidFill>
                  </a:rPr>
                  <a:t> model (CX </a:t>
                </a:r>
                <a:r>
                  <a:rPr lang="fr-FR" sz="2133" dirty="0" err="1">
                    <a:solidFill>
                      <a:schemeClr val="tx1"/>
                    </a:solidFill>
                  </a:rPr>
                  <a:t>dominated</a:t>
                </a:r>
                <a:r>
                  <a:rPr lang="fr-FR" sz="2133" dirty="0">
                    <a:solidFill>
                      <a:schemeClr val="tx1"/>
                    </a:solidFill>
                  </a:rPr>
                  <a:t> </a:t>
                </a:r>
                <a:r>
                  <a:rPr lang="fr-FR" sz="2133" dirty="0" err="1">
                    <a:solidFill>
                      <a:schemeClr val="tx1"/>
                    </a:solidFill>
                  </a:rPr>
                  <a:t>regime</a:t>
                </a:r>
                <a:r>
                  <a:rPr lang="fr-FR" sz="2133" dirty="0">
                    <a:solidFill>
                      <a:schemeClr val="tx1"/>
                    </a:solidFill>
                  </a:rPr>
                  <a:t> </a:t>
                </a:r>
                <a:r>
                  <a:rPr lang="fr-FR" sz="2133" dirty="0" err="1">
                    <a:solidFill>
                      <a:schemeClr val="tx1"/>
                    </a:solidFill>
                  </a:rPr>
                  <a:t>based</a:t>
                </a:r>
                <a:r>
                  <a:rPr lang="fr-FR" sz="2133" dirty="0">
                    <a:solidFill>
                      <a:schemeClr val="tx1"/>
                    </a:solidFill>
                  </a:rPr>
                  <a:t> on </a:t>
                </a:r>
                <a:r>
                  <a:rPr lang="fr-FR" sz="2133" dirty="0" err="1">
                    <a:solidFill>
                      <a:schemeClr val="tx1"/>
                    </a:solidFill>
                  </a:rPr>
                  <a:t>Horsten</a:t>
                </a:r>
                <a:r>
                  <a:rPr lang="fr-FR" sz="2133" dirty="0">
                    <a:solidFill>
                      <a:schemeClr val="tx1"/>
                    </a:solidFill>
                  </a:rPr>
                  <a:t> et al., </a:t>
                </a:r>
                <a:r>
                  <a:rPr lang="fr-FR" sz="2133" dirty="0" err="1">
                    <a:solidFill>
                      <a:schemeClr val="tx1"/>
                    </a:solidFill>
                  </a:rPr>
                  <a:t>Nucl</a:t>
                </a:r>
                <a:r>
                  <a:rPr lang="fr-FR" sz="2133" dirty="0">
                    <a:solidFill>
                      <a:schemeClr val="tx1"/>
                    </a:solidFill>
                  </a:rPr>
                  <a:t>. </a:t>
                </a:r>
                <a:r>
                  <a:rPr lang="fr-FR" sz="2133" dirty="0">
                    <a:solidFill>
                      <a:schemeClr val="tx1"/>
                    </a:solidFill>
                  </a:rPr>
                  <a:t>Fusion 2017</a:t>
                </a:r>
                <a:r>
                  <a:rPr lang="fr-FR" sz="2133" dirty="0" smtClean="0">
                    <a:solidFill>
                      <a:schemeClr val="tx1"/>
                    </a:solidFill>
                  </a:rPr>
                  <a:t>)</a:t>
                </a:r>
              </a:p>
              <a:p>
                <a:endParaRPr lang="fr-FR" sz="8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
                        <m:sSubPr>
                          <m:ctrlPr>
                            <a:rPr lang="fr-FR" sz="2133" i="1">
                              <a:solidFill>
                                <a:schemeClr val="tx1"/>
                              </a:solidFill>
                              <a:latin typeface="Cambria Math" panose="02040503050406030204" pitchFamily="18" charset="0"/>
                            </a:rPr>
                          </m:ctrlPr>
                        </m:sSubPr>
                        <m:e>
                          <m:r>
                            <a:rPr lang="fr-FR" sz="2133" i="1">
                              <a:solidFill>
                                <a:schemeClr val="tx1"/>
                              </a:solidFill>
                              <a:latin typeface="Cambria Math" panose="02040503050406030204" pitchFamily="18" charset="0"/>
                            </a:rPr>
                            <m:t>𝜕</m:t>
                          </m:r>
                        </m:e>
                        <m:sub>
                          <m:r>
                            <a:rPr lang="fr-FR" sz="2133" i="1">
                              <a:solidFill>
                                <a:schemeClr val="tx1"/>
                              </a:solidFill>
                              <a:latin typeface="Cambria Math" panose="02040503050406030204" pitchFamily="18" charset="0"/>
                            </a:rPr>
                            <m:t>𝑡</m:t>
                          </m:r>
                        </m:sub>
                      </m:sSub>
                      <m:sSub>
                        <m:sSubPr>
                          <m:ctrlPr>
                            <a:rPr lang="fr-FR" sz="2133" i="1">
                              <a:solidFill>
                                <a:schemeClr val="tx1"/>
                              </a:solidFill>
                              <a:latin typeface="Cambria Math" panose="02040503050406030204" pitchFamily="18" charset="0"/>
                            </a:rPr>
                          </m:ctrlPr>
                        </m:sSubPr>
                        <m:e>
                          <m:r>
                            <a:rPr lang="fr-FR" sz="2133" i="1">
                              <a:solidFill>
                                <a:schemeClr val="tx1"/>
                              </a:solidFill>
                              <a:latin typeface="Cambria Math" panose="02040503050406030204" pitchFamily="18" charset="0"/>
                            </a:rPr>
                            <m:t>𝑛</m:t>
                          </m:r>
                        </m:e>
                        <m:sub>
                          <m:r>
                            <a:rPr lang="fr-FR" sz="2133" i="1">
                              <a:solidFill>
                                <a:schemeClr val="tx1"/>
                              </a:solidFill>
                              <a:latin typeface="Cambria Math" panose="02040503050406030204" pitchFamily="18" charset="0"/>
                            </a:rPr>
                            <m:t>𝑛</m:t>
                          </m:r>
                        </m:sub>
                      </m:sSub>
                      <m:r>
                        <a:rPr lang="fr-FR" sz="2133" i="1">
                          <a:solidFill>
                            <a:schemeClr val="tx1"/>
                          </a:solidFill>
                          <a:latin typeface="Cambria Math" panose="02040503050406030204" pitchFamily="18" charset="0"/>
                        </a:rPr>
                        <m:t>+</m:t>
                      </m:r>
                      <m:acc>
                        <m:accPr>
                          <m:chr m:val="⃗"/>
                          <m:ctrlPr>
                            <a:rPr lang="fr-FR" sz="2133" i="1">
                              <a:solidFill>
                                <a:schemeClr val="tx1"/>
                              </a:solidFill>
                              <a:latin typeface="Cambria Math" panose="02040503050406030204" pitchFamily="18" charset="0"/>
                            </a:rPr>
                          </m:ctrlPr>
                        </m:accPr>
                        <m:e>
                          <m:r>
                            <a:rPr lang="fr-FR" sz="2133">
                              <a:solidFill>
                                <a:schemeClr val="tx1"/>
                              </a:solidFill>
                              <a:latin typeface="Cambria Math" panose="02040503050406030204" pitchFamily="18" charset="0"/>
                            </a:rPr>
                            <m:t>𝛻</m:t>
                          </m:r>
                        </m:e>
                      </m:acc>
                      <m:r>
                        <a:rPr lang="fr-FR" sz="2133" i="1" dirty="0">
                          <a:solidFill>
                            <a:schemeClr val="tx1"/>
                          </a:solidFill>
                          <a:latin typeface="Cambria Math" panose="02040503050406030204" pitchFamily="18" charset="0"/>
                        </a:rPr>
                        <m:t>⋅</m:t>
                      </m:r>
                      <m:d>
                        <m:dPr>
                          <m:ctrlPr>
                            <a:rPr lang="fr-FR" sz="2133" i="1" dirty="0">
                              <a:solidFill>
                                <a:schemeClr val="tx1"/>
                              </a:solidFill>
                              <a:latin typeface="Cambria Math" panose="02040503050406030204" pitchFamily="18" charset="0"/>
                            </a:rPr>
                          </m:ctrlPr>
                        </m:dPr>
                        <m:e>
                          <m:sSub>
                            <m:sSubPr>
                              <m:ctrlPr>
                                <a:rPr lang="fr-FR" sz="2133" i="1" dirty="0">
                                  <a:solidFill>
                                    <a:schemeClr val="tx1"/>
                                  </a:solidFill>
                                  <a:latin typeface="Cambria Math" panose="02040503050406030204" pitchFamily="18" charset="0"/>
                                </a:rPr>
                              </m:ctrlPr>
                            </m:sSubPr>
                            <m:e>
                              <m:sSub>
                                <m:sSubPr>
                                  <m:ctrlPr>
                                    <a:rPr lang="fr-FR" sz="2133" i="1" dirty="0">
                                      <a:solidFill>
                                        <a:schemeClr val="tx1"/>
                                      </a:solidFill>
                                      <a:latin typeface="Cambria Math" panose="02040503050406030204" pitchFamily="18" charset="0"/>
                                    </a:rPr>
                                  </m:ctrlPr>
                                </m:sSubPr>
                                <m:e>
                                  <m:r>
                                    <a:rPr lang="fr-FR" sz="2133" i="1" dirty="0">
                                      <a:solidFill>
                                        <a:schemeClr val="tx1"/>
                                      </a:solidFill>
                                      <a:latin typeface="Cambria Math" panose="02040503050406030204" pitchFamily="18" charset="0"/>
                                    </a:rPr>
                                    <m:t>𝑛</m:t>
                                  </m:r>
                                </m:e>
                                <m:sub>
                                  <m:r>
                                    <a:rPr lang="fr-FR" sz="2133" i="1" dirty="0">
                                      <a:solidFill>
                                        <a:schemeClr val="tx1"/>
                                      </a:solidFill>
                                      <a:latin typeface="Cambria Math" panose="02040503050406030204" pitchFamily="18" charset="0"/>
                                    </a:rPr>
                                    <m:t>𝑛</m:t>
                                  </m:r>
                                  <m:r>
                                    <a:rPr lang="fr-FR" sz="2133" i="1" dirty="0">
                                      <a:solidFill>
                                        <a:schemeClr val="tx1"/>
                                      </a:solidFill>
                                      <a:latin typeface="Cambria Math" panose="02040503050406030204" pitchFamily="18" charset="0"/>
                                    </a:rPr>
                                    <m:t>,</m:t>
                                  </m:r>
                                  <m:r>
                                    <a:rPr lang="fr-FR" sz="2133" i="1" dirty="0">
                                      <a:solidFill>
                                        <a:schemeClr val="tx1"/>
                                      </a:solidFill>
                                      <a:latin typeface="Cambria Math" panose="02040503050406030204" pitchFamily="18" charset="0"/>
                                    </a:rPr>
                                    <m:t>𝑒𝑞</m:t>
                                  </m:r>
                                </m:sub>
                              </m:sSub>
                              <m:sSub>
                                <m:sSubPr>
                                  <m:ctrlPr>
                                    <a:rPr lang="fr-FR" sz="2133" i="1" dirty="0">
                                      <a:solidFill>
                                        <a:schemeClr val="tx1"/>
                                      </a:solidFill>
                                      <a:latin typeface="Cambria Math" panose="02040503050406030204" pitchFamily="18" charset="0"/>
                                    </a:rPr>
                                  </m:ctrlPr>
                                </m:sSubPr>
                                <m:e>
                                  <m:r>
                                    <a:rPr lang="fr-FR" sz="2133" i="1" dirty="0">
                                      <a:solidFill>
                                        <a:schemeClr val="tx1"/>
                                      </a:solidFill>
                                      <a:latin typeface="Cambria Math" panose="02040503050406030204" pitchFamily="18" charset="0"/>
                                    </a:rPr>
                                    <m:t>𝑣</m:t>
                                  </m:r>
                                </m:e>
                                <m:sub>
                                  <m:r>
                                    <a:rPr lang="fr-FR" sz="2133" i="1" dirty="0">
                                      <a:solidFill>
                                        <a:schemeClr val="tx1"/>
                                      </a:solidFill>
                                      <a:latin typeface="Cambria Math" panose="02040503050406030204" pitchFamily="18" charset="0"/>
                                    </a:rPr>
                                    <m:t>𝑖</m:t>
                                  </m:r>
                                  <m:r>
                                    <a:rPr lang="fr-FR" sz="2133" i="1" dirty="0">
                                      <a:solidFill>
                                        <a:schemeClr val="tx1"/>
                                      </a:solidFill>
                                      <a:latin typeface="Cambria Math" panose="02040503050406030204" pitchFamily="18" charset="0"/>
                                    </a:rPr>
                                    <m:t>,∥</m:t>
                                  </m:r>
                                </m:sub>
                              </m:sSub>
                              <m:acc>
                                <m:accPr>
                                  <m:chr m:val="⃗"/>
                                  <m:ctrlPr>
                                    <a:rPr lang="fr-FR" sz="2133" i="1" dirty="0">
                                      <a:solidFill>
                                        <a:schemeClr val="tx1"/>
                                      </a:solidFill>
                                      <a:latin typeface="Cambria Math" panose="02040503050406030204" pitchFamily="18" charset="0"/>
                                    </a:rPr>
                                  </m:ctrlPr>
                                </m:accPr>
                                <m:e>
                                  <m:r>
                                    <a:rPr lang="fr-FR" sz="2133" i="1" dirty="0">
                                      <a:solidFill>
                                        <a:schemeClr val="tx1"/>
                                      </a:solidFill>
                                      <a:latin typeface="Cambria Math" panose="02040503050406030204" pitchFamily="18" charset="0"/>
                                    </a:rPr>
                                    <m:t>𝑏</m:t>
                                  </m:r>
                                </m:e>
                              </m:acc>
                              <m:r>
                                <a:rPr lang="fr-FR" sz="2133" i="1" dirty="0">
                                  <a:solidFill>
                                    <a:schemeClr val="tx1"/>
                                  </a:solidFill>
                                  <a:latin typeface="Cambria Math" panose="02040503050406030204" pitchFamily="18" charset="0"/>
                                </a:rPr>
                                <m:t>−</m:t>
                              </m:r>
                              <m:r>
                                <a:rPr lang="fr-FR" sz="2133" i="1" dirty="0">
                                  <a:solidFill>
                                    <a:schemeClr val="tx1"/>
                                  </a:solidFill>
                                  <a:latin typeface="Cambria Math" panose="02040503050406030204" pitchFamily="18" charset="0"/>
                                </a:rPr>
                                <m:t>𝐷</m:t>
                              </m:r>
                            </m:e>
                            <m:sub>
                              <m:r>
                                <a:rPr lang="fr-FR" sz="2133" i="1" dirty="0">
                                  <a:solidFill>
                                    <a:schemeClr val="tx1"/>
                                  </a:solidFill>
                                  <a:latin typeface="Cambria Math" panose="02040503050406030204" pitchFamily="18" charset="0"/>
                                </a:rPr>
                                <m:t>𝑝</m:t>
                              </m:r>
                            </m:sub>
                          </m:sSub>
                          <m:acc>
                            <m:accPr>
                              <m:chr m:val="⃗"/>
                              <m:ctrlPr>
                                <a:rPr lang="fr-FR" sz="2133" i="1" dirty="0">
                                  <a:solidFill>
                                    <a:schemeClr val="tx1"/>
                                  </a:solidFill>
                                  <a:latin typeface="Cambria Math" panose="02040503050406030204" pitchFamily="18" charset="0"/>
                                </a:rPr>
                              </m:ctrlPr>
                            </m:accPr>
                            <m:e>
                              <m:r>
                                <a:rPr lang="fr-FR" sz="2133" dirty="0">
                                  <a:solidFill>
                                    <a:schemeClr val="tx1"/>
                                  </a:solidFill>
                                  <a:latin typeface="Cambria Math" panose="02040503050406030204" pitchFamily="18" charset="0"/>
                                </a:rPr>
                                <m:t>𝛻</m:t>
                              </m:r>
                            </m:e>
                          </m:acc>
                          <m:sSub>
                            <m:sSubPr>
                              <m:ctrlPr>
                                <a:rPr lang="fr-FR" sz="2133" i="1" dirty="0">
                                  <a:solidFill>
                                    <a:schemeClr val="tx1"/>
                                  </a:solidFill>
                                  <a:latin typeface="Cambria Math" panose="02040503050406030204" pitchFamily="18" charset="0"/>
                                </a:rPr>
                              </m:ctrlPr>
                            </m:sSubPr>
                            <m:e>
                              <m:r>
                                <a:rPr lang="fr-FR" sz="2133" i="1" dirty="0">
                                  <a:solidFill>
                                    <a:schemeClr val="tx1"/>
                                  </a:solidFill>
                                  <a:latin typeface="Cambria Math" panose="02040503050406030204" pitchFamily="18" charset="0"/>
                                </a:rPr>
                                <m:t>𝑝</m:t>
                              </m:r>
                            </m:e>
                            <m:sub>
                              <m:r>
                                <a:rPr lang="fr-FR" sz="2133" i="1" dirty="0">
                                  <a:solidFill>
                                    <a:schemeClr val="tx1"/>
                                  </a:solidFill>
                                  <a:latin typeface="Cambria Math" panose="02040503050406030204" pitchFamily="18" charset="0"/>
                                </a:rPr>
                                <m:t>𝑛</m:t>
                              </m:r>
                            </m:sub>
                          </m:sSub>
                        </m:e>
                      </m:d>
                      <m:r>
                        <a:rPr lang="fr-FR" sz="2133" dirty="0">
                          <a:solidFill>
                            <a:schemeClr val="tx1"/>
                          </a:solidFill>
                          <a:latin typeface="Cambria Math" panose="02040503050406030204" pitchFamily="18" charset="0"/>
                        </a:rPr>
                        <m:t>=</m:t>
                      </m:r>
                      <m:sSub>
                        <m:sSubPr>
                          <m:ctrlPr>
                            <a:rPr lang="fr-FR" sz="2133" i="1" dirty="0">
                              <a:solidFill>
                                <a:schemeClr val="tx1"/>
                              </a:solidFill>
                              <a:latin typeface="Cambria Math" panose="02040503050406030204" pitchFamily="18" charset="0"/>
                            </a:rPr>
                          </m:ctrlPr>
                        </m:sSubPr>
                        <m:e>
                          <m:r>
                            <m:rPr>
                              <m:sty m:val="p"/>
                            </m:rPr>
                            <a:rPr lang="fr-FR" sz="2133" dirty="0">
                              <a:solidFill>
                                <a:schemeClr val="tx1"/>
                              </a:solidFill>
                              <a:latin typeface="Cambria Math" panose="02040503050406030204" pitchFamily="18" charset="0"/>
                            </a:rPr>
                            <m:t>S</m:t>
                          </m:r>
                        </m:e>
                        <m:sub>
                          <m:sSub>
                            <m:sSubPr>
                              <m:ctrlPr>
                                <a:rPr lang="fr-FR" sz="2133" i="1" dirty="0">
                                  <a:solidFill>
                                    <a:schemeClr val="tx1"/>
                                  </a:solidFill>
                                  <a:latin typeface="Cambria Math" panose="02040503050406030204" pitchFamily="18" charset="0"/>
                                </a:rPr>
                              </m:ctrlPr>
                            </m:sSubPr>
                            <m:e>
                              <m:r>
                                <m:rPr>
                                  <m:sty m:val="p"/>
                                </m:rPr>
                                <a:rPr lang="fr-FR" sz="2133" dirty="0">
                                  <a:solidFill>
                                    <a:schemeClr val="tx1"/>
                                  </a:solidFill>
                                  <a:latin typeface="Cambria Math" panose="02040503050406030204" pitchFamily="18" charset="0"/>
                                </a:rPr>
                                <m:t>n</m:t>
                              </m:r>
                            </m:e>
                            <m:sub>
                              <m:r>
                                <m:rPr>
                                  <m:sty m:val="p"/>
                                </m:rPr>
                                <a:rPr lang="fr-FR" sz="2133" dirty="0">
                                  <a:solidFill>
                                    <a:schemeClr val="tx1"/>
                                  </a:solidFill>
                                  <a:latin typeface="Cambria Math" panose="02040503050406030204" pitchFamily="18" charset="0"/>
                                </a:rPr>
                                <m:t>n</m:t>
                              </m:r>
                            </m:sub>
                          </m:sSub>
                        </m:sub>
                      </m:sSub>
                    </m:oMath>
                  </m:oMathPara>
                </a14:m>
                <a:endParaRPr lang="fr-FR" sz="2133" dirty="0">
                  <a:solidFill>
                    <a:schemeClr val="tx1"/>
                  </a:solidFill>
                </a:endParaRPr>
              </a:p>
              <a:p>
                <a:pPr marL="0" indent="0" algn="ctr">
                  <a:buNone/>
                </a:pPr>
                <a14:m>
                  <m:oMath xmlns:m="http://schemas.openxmlformats.org/officeDocument/2006/math">
                    <m:sSub>
                      <m:sSubPr>
                        <m:ctrlPr>
                          <a:rPr lang="fr-FR" sz="2133" i="1">
                            <a:solidFill>
                              <a:schemeClr val="tx1"/>
                            </a:solidFill>
                            <a:latin typeface="Cambria Math" panose="02040503050406030204" pitchFamily="18" charset="0"/>
                          </a:rPr>
                        </m:ctrlPr>
                      </m:sSubPr>
                      <m:e>
                        <m:r>
                          <a:rPr lang="fr-FR" sz="2133" i="1">
                            <a:solidFill>
                              <a:schemeClr val="tx1"/>
                            </a:solidFill>
                            <a:latin typeface="Cambria Math" panose="02040503050406030204" pitchFamily="18" charset="0"/>
                          </a:rPr>
                          <m:t>𝐷</m:t>
                        </m:r>
                      </m:e>
                      <m:sub>
                        <m:r>
                          <a:rPr lang="fr-FR" sz="2133" i="1">
                            <a:solidFill>
                              <a:schemeClr val="tx1"/>
                            </a:solidFill>
                            <a:latin typeface="Cambria Math" panose="02040503050406030204" pitchFamily="18" charset="0"/>
                          </a:rPr>
                          <m:t>𝑝</m:t>
                        </m:r>
                      </m:sub>
                    </m:sSub>
                    <m:r>
                      <a:rPr lang="fr-FR" sz="2133" i="1">
                        <a:solidFill>
                          <a:schemeClr val="tx1"/>
                        </a:solidFill>
                        <a:latin typeface="Cambria Math" panose="02040503050406030204" pitchFamily="18" charset="0"/>
                      </a:rPr>
                      <m:t>=</m:t>
                    </m:r>
                    <m:f>
                      <m:fPr>
                        <m:ctrlPr>
                          <a:rPr lang="fr-FR" sz="2133" i="1">
                            <a:solidFill>
                              <a:schemeClr val="tx1"/>
                            </a:solidFill>
                            <a:latin typeface="Cambria Math" panose="02040503050406030204" pitchFamily="18" charset="0"/>
                          </a:rPr>
                        </m:ctrlPr>
                      </m:fPr>
                      <m:num>
                        <m:r>
                          <a:rPr lang="fr-FR" sz="2133" i="1">
                            <a:solidFill>
                              <a:schemeClr val="tx1"/>
                            </a:solidFill>
                            <a:latin typeface="Cambria Math" panose="02040503050406030204" pitchFamily="18" charset="0"/>
                          </a:rPr>
                          <m:t>1</m:t>
                        </m:r>
                      </m:num>
                      <m:den>
                        <m:r>
                          <a:rPr lang="fr-FR" sz="2133" i="1">
                            <a:solidFill>
                              <a:schemeClr val="tx1"/>
                            </a:solidFill>
                            <a:latin typeface="Cambria Math" panose="02040503050406030204" pitchFamily="18" charset="0"/>
                          </a:rPr>
                          <m:t>𝑚</m:t>
                        </m:r>
                        <m:d>
                          <m:dPr>
                            <m:ctrlPr>
                              <a:rPr lang="fr-FR" sz="2133" i="1">
                                <a:solidFill>
                                  <a:schemeClr val="tx1"/>
                                </a:solidFill>
                                <a:latin typeface="Cambria Math" panose="02040503050406030204" pitchFamily="18" charset="0"/>
                              </a:rPr>
                            </m:ctrlPr>
                          </m:dPr>
                          <m:e>
                            <m:sSub>
                              <m:sSubPr>
                                <m:ctrlPr>
                                  <a:rPr lang="fr-FR" sz="2133" i="1">
                                    <a:solidFill>
                                      <a:schemeClr val="tx1"/>
                                    </a:solidFill>
                                    <a:latin typeface="Cambria Math" panose="02040503050406030204" pitchFamily="18" charset="0"/>
                                  </a:rPr>
                                </m:ctrlPr>
                              </m:sSubPr>
                              <m:e>
                                <m:r>
                                  <a:rPr lang="fr-FR" sz="2133" i="1">
                                    <a:solidFill>
                                      <a:schemeClr val="tx1"/>
                                    </a:solidFill>
                                    <a:latin typeface="Cambria Math" panose="02040503050406030204" pitchFamily="18" charset="0"/>
                                  </a:rPr>
                                  <m:t>𝑛</m:t>
                                </m:r>
                              </m:e>
                              <m:sub>
                                <m:r>
                                  <a:rPr lang="fr-FR" sz="2133" i="1">
                                    <a:solidFill>
                                      <a:schemeClr val="tx1"/>
                                    </a:solidFill>
                                    <a:latin typeface="Cambria Math" panose="02040503050406030204" pitchFamily="18" charset="0"/>
                                  </a:rPr>
                                  <m:t>𝑖</m:t>
                                </m:r>
                              </m:sub>
                            </m:sSub>
                            <m:sSub>
                              <m:sSubPr>
                                <m:ctrlPr>
                                  <a:rPr lang="fr-FR" sz="2133" i="1">
                                    <a:solidFill>
                                      <a:schemeClr val="tx1"/>
                                    </a:solidFill>
                                    <a:latin typeface="Cambria Math" panose="02040503050406030204" pitchFamily="18" charset="0"/>
                                  </a:rPr>
                                </m:ctrlPr>
                              </m:sSubPr>
                              <m:e>
                                <m:d>
                                  <m:dPr>
                                    <m:begChr m:val="〈"/>
                                    <m:endChr m:val="〉"/>
                                    <m:ctrlPr>
                                      <a:rPr lang="fr-FR" sz="2133" i="1">
                                        <a:solidFill>
                                          <a:schemeClr val="tx1"/>
                                        </a:solidFill>
                                        <a:latin typeface="Cambria Math" panose="02040503050406030204" pitchFamily="18" charset="0"/>
                                      </a:rPr>
                                    </m:ctrlPr>
                                  </m:dPr>
                                  <m:e>
                                    <m:r>
                                      <a:rPr lang="fr-FR" sz="2133" i="1">
                                        <a:solidFill>
                                          <a:schemeClr val="tx1"/>
                                        </a:solidFill>
                                        <a:latin typeface="Cambria Math" panose="02040503050406030204" pitchFamily="18" charset="0"/>
                                      </a:rPr>
                                      <m:t>𝜎</m:t>
                                    </m:r>
                                    <m:r>
                                      <a:rPr lang="fr-FR" sz="2133" i="1">
                                        <a:solidFill>
                                          <a:schemeClr val="tx1"/>
                                        </a:solidFill>
                                        <a:latin typeface="Cambria Math" panose="02040503050406030204" pitchFamily="18" charset="0"/>
                                      </a:rPr>
                                      <m:t>𝑣</m:t>
                                    </m:r>
                                  </m:e>
                                </m:d>
                              </m:e>
                              <m:sub>
                                <m:r>
                                  <a:rPr lang="fr-FR" sz="2133" i="1">
                                    <a:solidFill>
                                      <a:schemeClr val="tx1"/>
                                    </a:solidFill>
                                    <a:latin typeface="Cambria Math" panose="02040503050406030204" pitchFamily="18" charset="0"/>
                                  </a:rPr>
                                  <m:t>𝑐𝑥</m:t>
                                </m:r>
                              </m:sub>
                            </m:sSub>
                            <m:r>
                              <a:rPr lang="fr-FR" sz="2133" i="1">
                                <a:solidFill>
                                  <a:schemeClr val="tx1"/>
                                </a:solidFill>
                                <a:latin typeface="Cambria Math" panose="02040503050406030204" pitchFamily="18" charset="0"/>
                              </a:rPr>
                              <m:t>+</m:t>
                            </m:r>
                            <m:sSub>
                              <m:sSubPr>
                                <m:ctrlPr>
                                  <a:rPr lang="fr-FR" sz="2133" i="1">
                                    <a:solidFill>
                                      <a:schemeClr val="tx1"/>
                                    </a:solidFill>
                                    <a:latin typeface="Cambria Math" panose="02040503050406030204" pitchFamily="18" charset="0"/>
                                  </a:rPr>
                                </m:ctrlPr>
                              </m:sSubPr>
                              <m:e>
                                <m:r>
                                  <a:rPr lang="fr-FR" sz="2133" i="1">
                                    <a:solidFill>
                                      <a:schemeClr val="tx1"/>
                                    </a:solidFill>
                                    <a:latin typeface="Cambria Math" panose="02040503050406030204" pitchFamily="18" charset="0"/>
                                  </a:rPr>
                                  <m:t>𝑛</m:t>
                                </m:r>
                              </m:e>
                              <m:sub>
                                <m:r>
                                  <a:rPr lang="fr-FR" sz="2133" i="1">
                                    <a:solidFill>
                                      <a:schemeClr val="tx1"/>
                                    </a:solidFill>
                                    <a:latin typeface="Cambria Math" panose="02040503050406030204" pitchFamily="18" charset="0"/>
                                  </a:rPr>
                                  <m:t>𝑒</m:t>
                                </m:r>
                              </m:sub>
                            </m:sSub>
                            <m:sSub>
                              <m:sSubPr>
                                <m:ctrlPr>
                                  <a:rPr lang="fr-FR" sz="2133" i="1">
                                    <a:solidFill>
                                      <a:schemeClr val="tx1"/>
                                    </a:solidFill>
                                    <a:latin typeface="Cambria Math" panose="02040503050406030204" pitchFamily="18" charset="0"/>
                                  </a:rPr>
                                </m:ctrlPr>
                              </m:sSubPr>
                              <m:e>
                                <m:d>
                                  <m:dPr>
                                    <m:begChr m:val="〈"/>
                                    <m:endChr m:val="〉"/>
                                    <m:ctrlPr>
                                      <a:rPr lang="fr-FR" sz="2133" i="1">
                                        <a:solidFill>
                                          <a:schemeClr val="tx1"/>
                                        </a:solidFill>
                                        <a:latin typeface="Cambria Math" panose="02040503050406030204" pitchFamily="18" charset="0"/>
                                      </a:rPr>
                                    </m:ctrlPr>
                                  </m:dPr>
                                  <m:e>
                                    <m:r>
                                      <a:rPr lang="fr-FR" sz="2133" i="1">
                                        <a:solidFill>
                                          <a:schemeClr val="tx1"/>
                                        </a:solidFill>
                                        <a:latin typeface="Cambria Math" panose="02040503050406030204" pitchFamily="18" charset="0"/>
                                      </a:rPr>
                                      <m:t>𝜎</m:t>
                                    </m:r>
                                    <m:r>
                                      <a:rPr lang="fr-FR" sz="2133" i="1">
                                        <a:solidFill>
                                          <a:schemeClr val="tx1"/>
                                        </a:solidFill>
                                        <a:latin typeface="Cambria Math" panose="02040503050406030204" pitchFamily="18" charset="0"/>
                                      </a:rPr>
                                      <m:t>𝑣</m:t>
                                    </m:r>
                                  </m:e>
                                </m:d>
                              </m:e>
                              <m:sub>
                                <m:r>
                                  <a:rPr lang="fr-FR" sz="2133" i="1">
                                    <a:solidFill>
                                      <a:schemeClr val="tx1"/>
                                    </a:solidFill>
                                    <a:latin typeface="Cambria Math" panose="02040503050406030204" pitchFamily="18" charset="0"/>
                                  </a:rPr>
                                  <m:t>𝑖𝑧</m:t>
                                </m:r>
                              </m:sub>
                            </m:sSub>
                          </m:e>
                        </m:d>
                      </m:den>
                    </m:f>
                  </m:oMath>
                </a14:m>
                <a:r>
                  <a:rPr lang="fr-FR" sz="2133" dirty="0">
                    <a:solidFill>
                      <a:schemeClr val="tx1"/>
                    </a:solidFill>
                  </a:rPr>
                  <a:t>      and      </a:t>
                </a:r>
                <a14:m>
                  <m:oMath xmlns:m="http://schemas.openxmlformats.org/officeDocument/2006/math">
                    <m:sSub>
                      <m:sSubPr>
                        <m:ctrlPr>
                          <a:rPr lang="fr-FR" sz="2133" i="1">
                            <a:solidFill>
                              <a:schemeClr val="tx1"/>
                            </a:solidFill>
                            <a:latin typeface="Cambria Math" panose="02040503050406030204" pitchFamily="18" charset="0"/>
                          </a:rPr>
                        </m:ctrlPr>
                      </m:sSubPr>
                      <m:e>
                        <m:r>
                          <a:rPr lang="fr-FR" sz="2133" i="1">
                            <a:solidFill>
                              <a:schemeClr val="tx1"/>
                            </a:solidFill>
                            <a:latin typeface="Cambria Math" panose="02040503050406030204" pitchFamily="18" charset="0"/>
                          </a:rPr>
                          <m:t>𝑛</m:t>
                        </m:r>
                      </m:e>
                      <m:sub>
                        <m:r>
                          <a:rPr lang="fr-FR" sz="2133" i="1">
                            <a:solidFill>
                              <a:schemeClr val="tx1"/>
                            </a:solidFill>
                            <a:latin typeface="Cambria Math" panose="02040503050406030204" pitchFamily="18" charset="0"/>
                          </a:rPr>
                          <m:t>𝑛</m:t>
                        </m:r>
                        <m:r>
                          <a:rPr lang="fr-FR" sz="2133" i="1">
                            <a:solidFill>
                              <a:schemeClr val="tx1"/>
                            </a:solidFill>
                            <a:latin typeface="Cambria Math" panose="02040503050406030204" pitchFamily="18" charset="0"/>
                          </a:rPr>
                          <m:t>,</m:t>
                        </m:r>
                        <m:r>
                          <a:rPr lang="fr-FR" sz="2133" i="1">
                            <a:solidFill>
                              <a:schemeClr val="tx1"/>
                            </a:solidFill>
                            <a:latin typeface="Cambria Math" panose="02040503050406030204" pitchFamily="18" charset="0"/>
                          </a:rPr>
                          <m:t>𝑒𝑞</m:t>
                        </m:r>
                      </m:sub>
                    </m:sSub>
                    <m:r>
                      <a:rPr lang="fr-FR" sz="2133" i="1">
                        <a:solidFill>
                          <a:schemeClr val="tx1"/>
                        </a:solidFill>
                        <a:latin typeface="Cambria Math" panose="02040503050406030204" pitchFamily="18" charset="0"/>
                      </a:rPr>
                      <m:t>=</m:t>
                    </m:r>
                    <m:sSub>
                      <m:sSubPr>
                        <m:ctrlPr>
                          <a:rPr lang="fr-FR" sz="2133" i="1">
                            <a:solidFill>
                              <a:schemeClr val="tx1"/>
                            </a:solidFill>
                            <a:latin typeface="Cambria Math" panose="02040503050406030204" pitchFamily="18" charset="0"/>
                          </a:rPr>
                        </m:ctrlPr>
                      </m:sSubPr>
                      <m:e>
                        <m:r>
                          <a:rPr lang="fr-FR" sz="2133" i="1">
                            <a:solidFill>
                              <a:schemeClr val="tx1"/>
                            </a:solidFill>
                            <a:latin typeface="Cambria Math" panose="02040503050406030204" pitchFamily="18" charset="0"/>
                          </a:rPr>
                          <m:t>𝑛</m:t>
                        </m:r>
                      </m:e>
                      <m:sub>
                        <m:r>
                          <a:rPr lang="fr-FR" sz="2133" i="1">
                            <a:solidFill>
                              <a:schemeClr val="tx1"/>
                            </a:solidFill>
                            <a:latin typeface="Cambria Math" panose="02040503050406030204" pitchFamily="18" charset="0"/>
                          </a:rPr>
                          <m:t>𝑖</m:t>
                        </m:r>
                      </m:sub>
                    </m:sSub>
                    <m:f>
                      <m:fPr>
                        <m:ctrlPr>
                          <a:rPr lang="fr-FR" sz="2133" i="1">
                            <a:solidFill>
                              <a:schemeClr val="tx1"/>
                            </a:solidFill>
                            <a:latin typeface="Cambria Math" panose="02040503050406030204" pitchFamily="18" charset="0"/>
                          </a:rPr>
                        </m:ctrlPr>
                      </m:fPr>
                      <m:num>
                        <m:sSub>
                          <m:sSubPr>
                            <m:ctrlPr>
                              <a:rPr lang="fr-FR" sz="2133" i="1">
                                <a:solidFill>
                                  <a:schemeClr val="tx1"/>
                                </a:solidFill>
                                <a:latin typeface="Cambria Math" panose="02040503050406030204" pitchFamily="18" charset="0"/>
                              </a:rPr>
                            </m:ctrlPr>
                          </m:sSubPr>
                          <m:e>
                            <m:r>
                              <a:rPr lang="fr-FR" sz="2133" i="1">
                                <a:solidFill>
                                  <a:schemeClr val="tx1"/>
                                </a:solidFill>
                                <a:latin typeface="Cambria Math" panose="02040503050406030204" pitchFamily="18" charset="0"/>
                              </a:rPr>
                              <m:t>𝑛</m:t>
                            </m:r>
                          </m:e>
                          <m:sub>
                            <m:r>
                              <a:rPr lang="fr-FR" sz="2133" i="1">
                                <a:solidFill>
                                  <a:schemeClr val="tx1"/>
                                </a:solidFill>
                                <a:latin typeface="Cambria Math" panose="02040503050406030204" pitchFamily="18" charset="0"/>
                              </a:rPr>
                              <m:t>𝑒</m:t>
                            </m:r>
                          </m:sub>
                        </m:sSub>
                        <m:sSub>
                          <m:sSubPr>
                            <m:ctrlPr>
                              <a:rPr lang="fr-FR" sz="2133" i="1">
                                <a:solidFill>
                                  <a:schemeClr val="tx1"/>
                                </a:solidFill>
                                <a:latin typeface="Cambria Math" panose="02040503050406030204" pitchFamily="18" charset="0"/>
                              </a:rPr>
                            </m:ctrlPr>
                          </m:sSubPr>
                          <m:e>
                            <m:d>
                              <m:dPr>
                                <m:begChr m:val="〈"/>
                                <m:endChr m:val="〉"/>
                                <m:ctrlPr>
                                  <a:rPr lang="fr-FR" sz="2133" i="1">
                                    <a:solidFill>
                                      <a:schemeClr val="tx1"/>
                                    </a:solidFill>
                                    <a:latin typeface="Cambria Math" panose="02040503050406030204" pitchFamily="18" charset="0"/>
                                  </a:rPr>
                                </m:ctrlPr>
                              </m:dPr>
                              <m:e>
                                <m:r>
                                  <a:rPr lang="fr-FR" sz="2133" i="1">
                                    <a:solidFill>
                                      <a:schemeClr val="tx1"/>
                                    </a:solidFill>
                                    <a:latin typeface="Cambria Math" panose="02040503050406030204" pitchFamily="18" charset="0"/>
                                  </a:rPr>
                                  <m:t>𝜎</m:t>
                                </m:r>
                                <m:r>
                                  <a:rPr lang="fr-FR" sz="2133" i="1">
                                    <a:solidFill>
                                      <a:schemeClr val="tx1"/>
                                    </a:solidFill>
                                    <a:latin typeface="Cambria Math" panose="02040503050406030204" pitchFamily="18" charset="0"/>
                                  </a:rPr>
                                  <m:t>𝑣</m:t>
                                </m:r>
                              </m:e>
                            </m:d>
                          </m:e>
                          <m:sub>
                            <m:r>
                              <a:rPr lang="fr-FR" sz="2133" i="1">
                                <a:solidFill>
                                  <a:schemeClr val="tx1"/>
                                </a:solidFill>
                                <a:latin typeface="Cambria Math" panose="02040503050406030204" pitchFamily="18" charset="0"/>
                              </a:rPr>
                              <m:t>𝑟𝑒𝑐</m:t>
                            </m:r>
                          </m:sub>
                        </m:sSub>
                        <m:r>
                          <a:rPr lang="fr-FR" sz="2133" i="1">
                            <a:solidFill>
                              <a:schemeClr val="tx1"/>
                            </a:solidFill>
                            <a:latin typeface="Cambria Math" panose="02040503050406030204" pitchFamily="18" charset="0"/>
                          </a:rPr>
                          <m:t>+</m:t>
                        </m:r>
                        <m:sSub>
                          <m:sSubPr>
                            <m:ctrlPr>
                              <a:rPr lang="fr-FR" sz="2133" i="1">
                                <a:solidFill>
                                  <a:schemeClr val="tx1"/>
                                </a:solidFill>
                                <a:latin typeface="Cambria Math" panose="02040503050406030204" pitchFamily="18" charset="0"/>
                              </a:rPr>
                            </m:ctrlPr>
                          </m:sSubPr>
                          <m:e>
                            <m:r>
                              <a:rPr lang="fr-FR" sz="2133" i="1">
                                <a:solidFill>
                                  <a:schemeClr val="tx1"/>
                                </a:solidFill>
                                <a:latin typeface="Cambria Math" panose="02040503050406030204" pitchFamily="18" charset="0"/>
                              </a:rPr>
                              <m:t>𝑛</m:t>
                            </m:r>
                          </m:e>
                          <m:sub>
                            <m:r>
                              <a:rPr lang="fr-FR" sz="2133" i="1">
                                <a:solidFill>
                                  <a:schemeClr val="tx1"/>
                                </a:solidFill>
                                <a:latin typeface="Cambria Math" panose="02040503050406030204" pitchFamily="18" charset="0"/>
                              </a:rPr>
                              <m:t>𝑛</m:t>
                            </m:r>
                          </m:sub>
                        </m:sSub>
                        <m:sSub>
                          <m:sSubPr>
                            <m:ctrlPr>
                              <a:rPr lang="fr-FR" sz="2133" i="1">
                                <a:solidFill>
                                  <a:schemeClr val="tx1"/>
                                </a:solidFill>
                                <a:latin typeface="Cambria Math" panose="02040503050406030204" pitchFamily="18" charset="0"/>
                              </a:rPr>
                            </m:ctrlPr>
                          </m:sSubPr>
                          <m:e>
                            <m:d>
                              <m:dPr>
                                <m:begChr m:val="〈"/>
                                <m:endChr m:val="〉"/>
                                <m:ctrlPr>
                                  <a:rPr lang="fr-FR" sz="2133" i="1">
                                    <a:solidFill>
                                      <a:schemeClr val="tx1"/>
                                    </a:solidFill>
                                    <a:latin typeface="Cambria Math" panose="02040503050406030204" pitchFamily="18" charset="0"/>
                                  </a:rPr>
                                </m:ctrlPr>
                              </m:dPr>
                              <m:e>
                                <m:r>
                                  <a:rPr lang="fr-FR" sz="2133" i="1">
                                    <a:solidFill>
                                      <a:schemeClr val="tx1"/>
                                    </a:solidFill>
                                    <a:latin typeface="Cambria Math" panose="02040503050406030204" pitchFamily="18" charset="0"/>
                                  </a:rPr>
                                  <m:t>𝜎</m:t>
                                </m:r>
                                <m:r>
                                  <a:rPr lang="fr-FR" sz="2133" i="1">
                                    <a:solidFill>
                                      <a:schemeClr val="tx1"/>
                                    </a:solidFill>
                                    <a:latin typeface="Cambria Math" panose="02040503050406030204" pitchFamily="18" charset="0"/>
                                  </a:rPr>
                                  <m:t>𝑣</m:t>
                                </m:r>
                              </m:e>
                            </m:d>
                          </m:e>
                          <m:sub>
                            <m:r>
                              <a:rPr lang="fr-FR" sz="2133" i="1">
                                <a:solidFill>
                                  <a:schemeClr val="tx1"/>
                                </a:solidFill>
                                <a:latin typeface="Cambria Math" panose="02040503050406030204" pitchFamily="18" charset="0"/>
                              </a:rPr>
                              <m:t>𝑐𝑥</m:t>
                            </m:r>
                          </m:sub>
                        </m:sSub>
                      </m:num>
                      <m:den>
                        <m:sSub>
                          <m:sSubPr>
                            <m:ctrlPr>
                              <a:rPr lang="fr-FR" sz="2133" i="1">
                                <a:solidFill>
                                  <a:schemeClr val="tx1"/>
                                </a:solidFill>
                                <a:latin typeface="Cambria Math" panose="02040503050406030204" pitchFamily="18" charset="0"/>
                              </a:rPr>
                            </m:ctrlPr>
                          </m:sSubPr>
                          <m:e>
                            <m:r>
                              <a:rPr lang="fr-FR" sz="2133" i="1">
                                <a:solidFill>
                                  <a:schemeClr val="tx1"/>
                                </a:solidFill>
                                <a:latin typeface="Cambria Math" panose="02040503050406030204" pitchFamily="18" charset="0"/>
                              </a:rPr>
                              <m:t>𝑛</m:t>
                            </m:r>
                          </m:e>
                          <m:sub>
                            <m:r>
                              <a:rPr lang="fr-FR" sz="2133" i="1">
                                <a:solidFill>
                                  <a:schemeClr val="tx1"/>
                                </a:solidFill>
                                <a:latin typeface="Cambria Math" panose="02040503050406030204" pitchFamily="18" charset="0"/>
                              </a:rPr>
                              <m:t>𝑖</m:t>
                            </m:r>
                          </m:sub>
                        </m:sSub>
                        <m:sSub>
                          <m:sSubPr>
                            <m:ctrlPr>
                              <a:rPr lang="fr-FR" sz="2133" i="1">
                                <a:solidFill>
                                  <a:schemeClr val="tx1"/>
                                </a:solidFill>
                                <a:latin typeface="Cambria Math" panose="02040503050406030204" pitchFamily="18" charset="0"/>
                              </a:rPr>
                            </m:ctrlPr>
                          </m:sSubPr>
                          <m:e>
                            <m:d>
                              <m:dPr>
                                <m:begChr m:val="〈"/>
                                <m:endChr m:val="〉"/>
                                <m:ctrlPr>
                                  <a:rPr lang="fr-FR" sz="2133" i="1">
                                    <a:solidFill>
                                      <a:schemeClr val="tx1"/>
                                    </a:solidFill>
                                    <a:latin typeface="Cambria Math" panose="02040503050406030204" pitchFamily="18" charset="0"/>
                                  </a:rPr>
                                </m:ctrlPr>
                              </m:dPr>
                              <m:e>
                                <m:r>
                                  <a:rPr lang="fr-FR" sz="2133" i="1">
                                    <a:solidFill>
                                      <a:schemeClr val="tx1"/>
                                    </a:solidFill>
                                    <a:latin typeface="Cambria Math" panose="02040503050406030204" pitchFamily="18" charset="0"/>
                                  </a:rPr>
                                  <m:t>𝜎</m:t>
                                </m:r>
                                <m:r>
                                  <a:rPr lang="fr-FR" sz="2133" i="1">
                                    <a:solidFill>
                                      <a:schemeClr val="tx1"/>
                                    </a:solidFill>
                                    <a:latin typeface="Cambria Math" panose="02040503050406030204" pitchFamily="18" charset="0"/>
                                  </a:rPr>
                                  <m:t>𝑣</m:t>
                                </m:r>
                              </m:e>
                            </m:d>
                          </m:e>
                          <m:sub>
                            <m:r>
                              <a:rPr lang="fr-FR" sz="2133" i="1">
                                <a:solidFill>
                                  <a:schemeClr val="tx1"/>
                                </a:solidFill>
                                <a:latin typeface="Cambria Math" panose="02040503050406030204" pitchFamily="18" charset="0"/>
                              </a:rPr>
                              <m:t>𝑐𝑥</m:t>
                            </m:r>
                          </m:sub>
                        </m:sSub>
                        <m:r>
                          <a:rPr lang="fr-FR" sz="2133" i="1">
                            <a:solidFill>
                              <a:schemeClr val="tx1"/>
                            </a:solidFill>
                            <a:latin typeface="Cambria Math" panose="02040503050406030204" pitchFamily="18" charset="0"/>
                          </a:rPr>
                          <m:t>+</m:t>
                        </m:r>
                        <m:sSub>
                          <m:sSubPr>
                            <m:ctrlPr>
                              <a:rPr lang="fr-FR" sz="2133" i="1">
                                <a:solidFill>
                                  <a:schemeClr val="tx1"/>
                                </a:solidFill>
                                <a:latin typeface="Cambria Math" panose="02040503050406030204" pitchFamily="18" charset="0"/>
                              </a:rPr>
                            </m:ctrlPr>
                          </m:sSubPr>
                          <m:e>
                            <m:r>
                              <a:rPr lang="fr-FR" sz="2133" i="1">
                                <a:solidFill>
                                  <a:schemeClr val="tx1"/>
                                </a:solidFill>
                                <a:latin typeface="Cambria Math" panose="02040503050406030204" pitchFamily="18" charset="0"/>
                              </a:rPr>
                              <m:t>𝑛</m:t>
                            </m:r>
                          </m:e>
                          <m:sub>
                            <m:r>
                              <a:rPr lang="fr-FR" sz="2133" i="1">
                                <a:solidFill>
                                  <a:schemeClr val="tx1"/>
                                </a:solidFill>
                                <a:latin typeface="Cambria Math" panose="02040503050406030204" pitchFamily="18" charset="0"/>
                              </a:rPr>
                              <m:t>𝑒</m:t>
                            </m:r>
                          </m:sub>
                        </m:sSub>
                        <m:sSub>
                          <m:sSubPr>
                            <m:ctrlPr>
                              <a:rPr lang="fr-FR" sz="2133" i="1">
                                <a:solidFill>
                                  <a:schemeClr val="tx1"/>
                                </a:solidFill>
                                <a:latin typeface="Cambria Math" panose="02040503050406030204" pitchFamily="18" charset="0"/>
                              </a:rPr>
                            </m:ctrlPr>
                          </m:sSubPr>
                          <m:e>
                            <m:d>
                              <m:dPr>
                                <m:begChr m:val="〈"/>
                                <m:endChr m:val="〉"/>
                                <m:ctrlPr>
                                  <a:rPr lang="fr-FR" sz="2133" i="1">
                                    <a:solidFill>
                                      <a:schemeClr val="tx1"/>
                                    </a:solidFill>
                                    <a:latin typeface="Cambria Math" panose="02040503050406030204" pitchFamily="18" charset="0"/>
                                  </a:rPr>
                                </m:ctrlPr>
                              </m:dPr>
                              <m:e>
                                <m:r>
                                  <a:rPr lang="fr-FR" sz="2133" i="1">
                                    <a:solidFill>
                                      <a:schemeClr val="tx1"/>
                                    </a:solidFill>
                                    <a:latin typeface="Cambria Math" panose="02040503050406030204" pitchFamily="18" charset="0"/>
                                  </a:rPr>
                                  <m:t>𝜎</m:t>
                                </m:r>
                                <m:r>
                                  <a:rPr lang="fr-FR" sz="2133" i="1">
                                    <a:solidFill>
                                      <a:schemeClr val="tx1"/>
                                    </a:solidFill>
                                    <a:latin typeface="Cambria Math" panose="02040503050406030204" pitchFamily="18" charset="0"/>
                                  </a:rPr>
                                  <m:t>𝑣</m:t>
                                </m:r>
                              </m:e>
                            </m:d>
                          </m:e>
                          <m:sub>
                            <m:r>
                              <a:rPr lang="fr-FR" sz="2133" i="1">
                                <a:solidFill>
                                  <a:schemeClr val="tx1"/>
                                </a:solidFill>
                                <a:latin typeface="Cambria Math" panose="02040503050406030204" pitchFamily="18" charset="0"/>
                              </a:rPr>
                              <m:t>𝑖𝑧</m:t>
                            </m:r>
                          </m:sub>
                        </m:sSub>
                      </m:den>
                    </m:f>
                  </m:oMath>
                </a14:m>
                <a:endParaRPr lang="fr-FR" sz="2133" dirty="0">
                  <a:solidFill>
                    <a:schemeClr val="tx1"/>
                  </a:solidFill>
                </a:endParaRPr>
              </a:p>
              <a:p>
                <a:pPr marL="0" indent="0" algn="ctr">
                  <a:buNone/>
                </a:pPr>
                <a:r>
                  <a:rPr lang="fr-FR" sz="2133" dirty="0" err="1">
                    <a:solidFill>
                      <a:schemeClr val="tx1"/>
                    </a:solidFill>
                  </a:rPr>
                  <a:t>Assumption</a:t>
                </a:r>
                <a:r>
                  <a:rPr lang="fr-FR" sz="2133" dirty="0">
                    <a:solidFill>
                      <a:schemeClr val="tx1"/>
                    </a:solidFill>
                  </a:rPr>
                  <a:t> for </a:t>
                </a:r>
                <a:r>
                  <a:rPr lang="fr-FR" sz="2133" dirty="0" err="1">
                    <a:solidFill>
                      <a:schemeClr val="tx1"/>
                    </a:solidFill>
                  </a:rPr>
                  <a:t>now</a:t>
                </a:r>
                <a:r>
                  <a:rPr lang="fr-FR" sz="2133" dirty="0">
                    <a:solidFill>
                      <a:schemeClr val="tx1"/>
                    </a:solidFill>
                  </a:rPr>
                  <a:t> : </a:t>
                </a:r>
                <a14:m>
                  <m:oMath xmlns:m="http://schemas.openxmlformats.org/officeDocument/2006/math">
                    <m:sSub>
                      <m:sSubPr>
                        <m:ctrlPr>
                          <a:rPr lang="fr-FR" sz="2133" i="1">
                            <a:solidFill>
                              <a:schemeClr val="tx1"/>
                            </a:solidFill>
                            <a:latin typeface="Cambria Math" panose="02040503050406030204" pitchFamily="18" charset="0"/>
                          </a:rPr>
                        </m:ctrlPr>
                      </m:sSubPr>
                      <m:e>
                        <m:r>
                          <a:rPr lang="fr-FR" sz="2133" i="1">
                            <a:solidFill>
                              <a:schemeClr val="tx1"/>
                            </a:solidFill>
                            <a:latin typeface="Cambria Math" panose="02040503050406030204" pitchFamily="18" charset="0"/>
                          </a:rPr>
                          <m:t>𝑇</m:t>
                        </m:r>
                      </m:e>
                      <m:sub>
                        <m:r>
                          <a:rPr lang="fr-FR" sz="2133" i="1">
                            <a:solidFill>
                              <a:schemeClr val="tx1"/>
                            </a:solidFill>
                            <a:latin typeface="Cambria Math" panose="02040503050406030204" pitchFamily="18" charset="0"/>
                          </a:rPr>
                          <m:t>𝑛</m:t>
                        </m:r>
                      </m:sub>
                    </m:sSub>
                    <m:r>
                      <a:rPr lang="fr-FR" sz="2133" i="1">
                        <a:solidFill>
                          <a:schemeClr val="tx1"/>
                        </a:solidFill>
                        <a:latin typeface="Cambria Math" panose="02040503050406030204" pitchFamily="18" charset="0"/>
                      </a:rPr>
                      <m:t>=</m:t>
                    </m:r>
                    <m:sSub>
                      <m:sSubPr>
                        <m:ctrlPr>
                          <a:rPr lang="fr-FR" sz="2133" i="1">
                            <a:solidFill>
                              <a:schemeClr val="tx1"/>
                            </a:solidFill>
                            <a:latin typeface="Cambria Math" panose="02040503050406030204" pitchFamily="18" charset="0"/>
                          </a:rPr>
                        </m:ctrlPr>
                      </m:sSubPr>
                      <m:e>
                        <m:r>
                          <a:rPr lang="fr-FR" sz="2133" i="1">
                            <a:solidFill>
                              <a:schemeClr val="tx1"/>
                            </a:solidFill>
                            <a:latin typeface="Cambria Math" panose="02040503050406030204" pitchFamily="18" charset="0"/>
                          </a:rPr>
                          <m:t>𝑇</m:t>
                        </m:r>
                      </m:e>
                      <m:sub>
                        <m:r>
                          <a:rPr lang="fr-FR" sz="2133" i="1">
                            <a:solidFill>
                              <a:schemeClr val="tx1"/>
                            </a:solidFill>
                            <a:latin typeface="Cambria Math" panose="02040503050406030204" pitchFamily="18" charset="0"/>
                          </a:rPr>
                          <m:t>𝑖</m:t>
                        </m:r>
                      </m:sub>
                    </m:sSub>
                  </m:oMath>
                </a14:m>
                <a:endParaRPr lang="fr-FR" sz="2133"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211430" y="1408696"/>
                <a:ext cx="11431745" cy="4733796"/>
              </a:xfrm>
              <a:blipFill>
                <a:blip r:embed="rId2"/>
                <a:stretch>
                  <a:fillRect l="-1013" t="-644" b="-1544"/>
                </a:stretch>
              </a:blipFill>
            </p:spPr>
            <p:txBody>
              <a:bodyPr/>
              <a:lstStyle/>
              <a:p>
                <a:r>
                  <a:rPr lang="fr-FR">
                    <a:noFill/>
                  </a:rPr>
                  <a:t> </a:t>
                </a:r>
              </a:p>
            </p:txBody>
          </p:sp>
        </mc:Fallback>
      </mc:AlternateContent>
      <p:sp>
        <p:nvSpPr>
          <p:cNvPr id="4" name="Espace réservé du texte 3"/>
          <p:cNvSpPr>
            <a:spLocks noGrp="1"/>
          </p:cNvSpPr>
          <p:nvPr>
            <p:ph type="body" sz="quarter" idx="12"/>
          </p:nvPr>
        </p:nvSpPr>
        <p:spPr>
          <a:xfrm>
            <a:off x="211430" y="861068"/>
            <a:ext cx="7924376" cy="502766"/>
          </a:xfrm>
        </p:spPr>
        <p:txBody>
          <a:bodyPr/>
          <a:lstStyle/>
          <a:p>
            <a:r>
              <a:rPr lang="fr-FR" dirty="0" err="1" smtClean="0">
                <a:solidFill>
                  <a:schemeClr val="tx1"/>
                </a:solidFill>
              </a:rPr>
              <a:t>Status</a:t>
            </a:r>
            <a:r>
              <a:rPr lang="fr-FR" dirty="0" smtClean="0">
                <a:solidFill>
                  <a:schemeClr val="tx1"/>
                </a:solidFill>
              </a:rPr>
              <a:t> for </a:t>
            </a:r>
            <a:r>
              <a:rPr lang="fr-FR" dirty="0" err="1" smtClean="0">
                <a:solidFill>
                  <a:schemeClr val="tx1"/>
                </a:solidFill>
              </a:rPr>
              <a:t>modeling</a:t>
            </a:r>
            <a:r>
              <a:rPr lang="fr-FR" dirty="0" smtClean="0">
                <a:solidFill>
                  <a:schemeClr val="tx1"/>
                </a:solidFill>
              </a:rPr>
              <a:t> </a:t>
            </a:r>
            <a:r>
              <a:rPr lang="fr-FR" dirty="0" err="1" smtClean="0">
                <a:solidFill>
                  <a:schemeClr val="tx1"/>
                </a:solidFill>
              </a:rPr>
              <a:t>neutrals</a:t>
            </a:r>
            <a:r>
              <a:rPr lang="fr-FR" dirty="0" smtClean="0">
                <a:solidFill>
                  <a:schemeClr val="tx1"/>
                </a:solidFill>
              </a:rPr>
              <a:t> </a:t>
            </a:r>
            <a:r>
              <a:rPr lang="fr-FR" dirty="0" smtClean="0">
                <a:solidFill>
                  <a:schemeClr val="tx1"/>
                </a:solidFill>
              </a:rPr>
              <a:t>in 3D</a:t>
            </a:r>
            <a:r>
              <a:rPr lang="fr-FR" dirty="0" smtClean="0"/>
              <a:t>:</a:t>
            </a:r>
            <a:endParaRPr lang="fr-FR" dirty="0"/>
          </a:p>
        </p:txBody>
      </p:sp>
      <p:pic>
        <p:nvPicPr>
          <p:cNvPr id="5" name="Image 4">
            <a:extLst>
              <a:ext uri="{FF2B5EF4-FFF2-40B4-BE49-F238E27FC236}">
                <a16:creationId xmlns:a16="http://schemas.microsoft.com/office/drawing/2014/main" id="{D38C4123-617C-470F-8EAD-E91C6FBE6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9356" y="51123"/>
            <a:ext cx="1863370" cy="641859"/>
          </a:xfrm>
          <a:prstGeom prst="rect">
            <a:avLst/>
          </a:prstGeom>
        </p:spPr>
      </p:pic>
    </p:spTree>
    <p:extLst>
      <p:ext uri="{BB962C8B-B14F-4D97-AF65-F5344CB8AC3E}">
        <p14:creationId xmlns:p14="http://schemas.microsoft.com/office/powerpoint/2010/main" val="49563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9CE37FB-585B-4F70-93D8-99A6DBF6FA50}"/>
              </a:ext>
            </a:extLst>
          </p:cNvPr>
          <p:cNvSpPr>
            <a:spLocks noGrp="1"/>
          </p:cNvSpPr>
          <p:nvPr>
            <p:ph type="sldNum" sz="quarter" idx="12"/>
          </p:nvPr>
        </p:nvSpPr>
        <p:spPr/>
        <p:txBody>
          <a:bodyPr/>
          <a:lstStyle/>
          <a:p>
            <a:fld id="{247F798C-B26F-D149-B99D-C7F3BED98837}" type="slidenum">
              <a:rPr lang="en-US" smtClean="0"/>
              <a:pPr/>
              <a:t>9</a:t>
            </a:fld>
            <a:endParaRPr lang="en-US"/>
          </a:p>
        </p:txBody>
      </p:sp>
      <p:sp>
        <p:nvSpPr>
          <p:cNvPr id="7" name="Titre 6">
            <a:extLst>
              <a:ext uri="{FF2B5EF4-FFF2-40B4-BE49-F238E27FC236}">
                <a16:creationId xmlns:a16="http://schemas.microsoft.com/office/drawing/2014/main" id="{D9DA2D70-35B7-4D7D-A79E-1329DCA98A00}"/>
              </a:ext>
            </a:extLst>
          </p:cNvPr>
          <p:cNvSpPr>
            <a:spLocks noGrp="1"/>
          </p:cNvSpPr>
          <p:nvPr>
            <p:ph type="title"/>
          </p:nvPr>
        </p:nvSpPr>
        <p:spPr>
          <a:xfrm>
            <a:off x="1019363" y="34483"/>
            <a:ext cx="9293629" cy="656757"/>
          </a:xfrm>
        </p:spPr>
        <p:txBody>
          <a:bodyPr>
            <a:noAutofit/>
          </a:bodyPr>
          <a:lstStyle/>
          <a:p>
            <a:r>
              <a:rPr lang="en-GB" sz="2400" b="1" dirty="0">
                <a:latin typeface="+mn-lt"/>
              </a:rPr>
              <a:t>MODELING TRANSPORT OF TUNGSTEN IN A 3D PLASMA BACKGROUND</a:t>
            </a:r>
            <a:endParaRPr lang="fr-FR" sz="2400" b="1" dirty="0">
              <a:latin typeface="+mn-lt"/>
            </a:endParaRPr>
          </a:p>
        </p:txBody>
      </p:sp>
      <p:pic>
        <p:nvPicPr>
          <p:cNvPr id="9" name="Image 8">
            <a:extLst>
              <a:ext uri="{FF2B5EF4-FFF2-40B4-BE49-F238E27FC236}">
                <a16:creationId xmlns:a16="http://schemas.microsoft.com/office/drawing/2014/main" id="{D38C4123-617C-470F-8EAD-E91C6FBE61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1451" y="55416"/>
            <a:ext cx="1970549" cy="600364"/>
          </a:xfrm>
          <a:prstGeom prst="rect">
            <a:avLst/>
          </a:prstGeom>
        </p:spPr>
      </p:pic>
      <p:sp>
        <p:nvSpPr>
          <p:cNvPr id="3" name="ZoneTexte 2"/>
          <p:cNvSpPr txBox="1"/>
          <p:nvPr/>
        </p:nvSpPr>
        <p:spPr>
          <a:xfrm>
            <a:off x="209466" y="980988"/>
            <a:ext cx="11876443" cy="830997"/>
          </a:xfrm>
          <a:prstGeom prst="rect">
            <a:avLst/>
          </a:prstGeom>
          <a:noFill/>
          <a:ln w="31750">
            <a:noFill/>
          </a:ln>
        </p:spPr>
        <p:txBody>
          <a:bodyPr wrap="square" rtlCol="0">
            <a:spAutoFit/>
          </a:bodyPr>
          <a:lstStyle/>
          <a:p>
            <a:r>
              <a:rPr lang="en-US" sz="2400" b="1" u="sng" dirty="0" smtClean="0">
                <a:solidFill>
                  <a:srgbClr val="0033CC"/>
                </a:solidFill>
              </a:rPr>
              <a:t>Milestone June 2022</a:t>
            </a:r>
            <a:r>
              <a:rPr lang="en-US" sz="2400" dirty="0" smtClean="0"/>
              <a:t>: </a:t>
            </a:r>
            <a:r>
              <a:rPr lang="en-US" sz="2400" dirty="0"/>
              <a:t>Develop interface for importing SOLEDGE3X plasma backgrounds into </a:t>
            </a:r>
            <a:r>
              <a:rPr lang="en-US" sz="2400" dirty="0" smtClean="0"/>
              <a:t>ERO2.0 for W transport </a:t>
            </a:r>
            <a:endParaRPr lang="fr-FR" sz="2400" dirty="0">
              <a:solidFill>
                <a:srgbClr val="000000"/>
              </a:solidFill>
              <a:latin typeface="Times New Roman" panose="02020603050405020304" pitchFamily="18" charset="0"/>
              <a:ea typeface="Times New Roman" panose="02020603050405020304" pitchFamily="18" charset="0"/>
            </a:endParaRPr>
          </a:p>
        </p:txBody>
      </p:sp>
      <p:pic>
        <p:nvPicPr>
          <p:cNvPr id="13" name="Immagine 2">
            <a:extLst>
              <a:ext uri="{FF2B5EF4-FFF2-40B4-BE49-F238E27FC236}">
                <a16:creationId xmlns:a16="http://schemas.microsoft.com/office/drawing/2014/main" id="{59513FE7-FDB0-4D0B-813B-E2340361C5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10"/>
          <a:stretch/>
        </p:blipFill>
        <p:spPr>
          <a:xfrm>
            <a:off x="209466" y="3022670"/>
            <a:ext cx="2868283" cy="1476245"/>
          </a:xfrm>
          <a:prstGeom prst="rect">
            <a:avLst/>
          </a:prstGeom>
        </p:spPr>
      </p:pic>
      <p:sp>
        <p:nvSpPr>
          <p:cNvPr id="14" name="ZoneTexte 13"/>
          <p:cNvSpPr txBox="1"/>
          <p:nvPr/>
        </p:nvSpPr>
        <p:spPr>
          <a:xfrm>
            <a:off x="148220" y="2313978"/>
            <a:ext cx="3320813" cy="584775"/>
          </a:xfrm>
          <a:prstGeom prst="rect">
            <a:avLst/>
          </a:prstGeom>
          <a:noFill/>
        </p:spPr>
        <p:txBody>
          <a:bodyPr wrap="square" rtlCol="0">
            <a:spAutoFit/>
          </a:bodyPr>
          <a:lstStyle/>
          <a:p>
            <a:r>
              <a:rPr lang="en-US" sz="1600" dirty="0" smtClean="0"/>
              <a:t>3D simulation with Non-</a:t>
            </a:r>
            <a:r>
              <a:rPr lang="en-US" sz="1600" dirty="0" err="1" smtClean="0"/>
              <a:t>Axysimmetric</a:t>
            </a:r>
            <a:r>
              <a:rPr lang="en-US" sz="1600" dirty="0" smtClean="0"/>
              <a:t> wall</a:t>
            </a:r>
            <a:endParaRPr lang="en-US" sz="1600" dirty="0"/>
          </a:p>
        </p:txBody>
      </p:sp>
      <p:sp>
        <p:nvSpPr>
          <p:cNvPr id="8" name="ZoneTexte 7"/>
          <p:cNvSpPr txBox="1"/>
          <p:nvPr/>
        </p:nvSpPr>
        <p:spPr>
          <a:xfrm>
            <a:off x="148221" y="4746749"/>
            <a:ext cx="3320813" cy="707886"/>
          </a:xfrm>
          <a:prstGeom prst="rect">
            <a:avLst/>
          </a:prstGeom>
          <a:noFill/>
        </p:spPr>
        <p:txBody>
          <a:bodyPr wrap="square" rtlCol="0">
            <a:spAutoFit/>
          </a:bodyPr>
          <a:lstStyle/>
          <a:p>
            <a:r>
              <a:rPr lang="en-US" sz="2000" dirty="0" smtClean="0"/>
              <a:t>SOLEDGE plasma background with fluid neutrals</a:t>
            </a:r>
            <a:endParaRPr lang="en-US" sz="2000" dirty="0"/>
          </a:p>
        </p:txBody>
      </p:sp>
      <p:pic>
        <p:nvPicPr>
          <p:cNvPr id="15" name="Immagine 8" descr="Immagine che contiene testo, luce, semaforo&#10;&#10;Descrizione generata automaticamente">
            <a:extLst>
              <a:ext uri="{FF2B5EF4-FFF2-40B4-BE49-F238E27FC236}">
                <a16:creationId xmlns:a16="http://schemas.microsoft.com/office/drawing/2014/main" id="{1B56A304-F581-4A04-9484-12B367E2C6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8236" y="2444103"/>
            <a:ext cx="3133460" cy="2242383"/>
          </a:xfrm>
          <a:prstGeom prst="rect">
            <a:avLst/>
          </a:prstGeom>
        </p:spPr>
      </p:pic>
      <p:pic>
        <p:nvPicPr>
          <p:cNvPr id="16" name="Immagine 23">
            <a:extLst>
              <a:ext uri="{FF2B5EF4-FFF2-40B4-BE49-F238E27FC236}">
                <a16:creationId xmlns:a16="http://schemas.microsoft.com/office/drawing/2014/main" id="{2AFA6172-8422-4156-BD0F-20411605B0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2202" y="2476029"/>
            <a:ext cx="2409798" cy="2270720"/>
          </a:xfrm>
          <a:prstGeom prst="rect">
            <a:avLst/>
          </a:prstGeom>
        </p:spPr>
      </p:pic>
      <p:pic>
        <p:nvPicPr>
          <p:cNvPr id="17" name="Immagine 34">
            <a:extLst>
              <a:ext uri="{FF2B5EF4-FFF2-40B4-BE49-F238E27FC236}">
                <a16:creationId xmlns:a16="http://schemas.microsoft.com/office/drawing/2014/main" id="{B664BDC4-E2FD-4EA2-B151-598814E9E2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1470" y="2407308"/>
            <a:ext cx="2409798" cy="2279178"/>
          </a:xfrm>
          <a:prstGeom prst="rect">
            <a:avLst/>
          </a:prstGeom>
        </p:spPr>
      </p:pic>
      <p:sp>
        <p:nvSpPr>
          <p:cNvPr id="18" name="Segnaposto contenuto 2">
            <a:extLst>
              <a:ext uri="{FF2B5EF4-FFF2-40B4-BE49-F238E27FC236}">
                <a16:creationId xmlns:a16="http://schemas.microsoft.com/office/drawing/2014/main" id="{6EFAD2D1-6742-4B51-9503-82806239762E}"/>
              </a:ext>
            </a:extLst>
          </p:cNvPr>
          <p:cNvSpPr txBox="1">
            <a:spLocks/>
          </p:cNvSpPr>
          <p:nvPr/>
        </p:nvSpPr>
        <p:spPr>
          <a:xfrm>
            <a:off x="4028236" y="4924148"/>
            <a:ext cx="3719806" cy="8740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dirty="0" smtClean="0">
                <a:ea typeface="Tahoma" panose="020B0604030504040204" pitchFamily="34" charset="0"/>
                <a:cs typeface="Tahoma" panose="020B0604030504040204" pitchFamily="34" charset="0"/>
              </a:rPr>
              <a:t>3D density map of W obtained with ERO2.0 using the soledge backrgound</a:t>
            </a:r>
            <a:endParaRPr lang="en-US" sz="2000" dirty="0">
              <a:ea typeface="Tahoma" panose="020B0604030504040204" pitchFamily="34" charset="0"/>
              <a:cs typeface="Tahoma" panose="020B0604030504040204" pitchFamily="34" charset="0"/>
            </a:endParaRPr>
          </a:p>
        </p:txBody>
      </p:sp>
      <p:sp>
        <p:nvSpPr>
          <p:cNvPr id="4" name="ZoneTexte 3"/>
          <p:cNvSpPr txBox="1"/>
          <p:nvPr/>
        </p:nvSpPr>
        <p:spPr>
          <a:xfrm>
            <a:off x="8462506" y="4816561"/>
            <a:ext cx="2885244" cy="1015663"/>
          </a:xfrm>
          <a:prstGeom prst="rect">
            <a:avLst/>
          </a:prstGeom>
          <a:noFill/>
        </p:spPr>
        <p:txBody>
          <a:bodyPr wrap="square" rtlCol="0">
            <a:spAutoFit/>
          </a:bodyPr>
          <a:lstStyle/>
          <a:p>
            <a:r>
              <a:rPr lang="en-US" sz="2000" dirty="0" smtClean="0"/>
              <a:t>Poloidal maps of W density at two different toroidal angle</a:t>
            </a:r>
            <a:endParaRPr lang="en-US" sz="2000" dirty="0"/>
          </a:p>
        </p:txBody>
      </p:sp>
      <p:sp>
        <p:nvSpPr>
          <p:cNvPr id="5" name="Flèche droite 4"/>
          <p:cNvSpPr/>
          <p:nvPr/>
        </p:nvSpPr>
        <p:spPr>
          <a:xfrm>
            <a:off x="148220" y="6146614"/>
            <a:ext cx="809897" cy="200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968175" y="6005214"/>
            <a:ext cx="11357276" cy="461665"/>
          </a:xfrm>
          <a:prstGeom prst="rect">
            <a:avLst/>
          </a:prstGeom>
          <a:noFill/>
        </p:spPr>
        <p:txBody>
          <a:bodyPr wrap="none" rtlCol="0">
            <a:spAutoFit/>
          </a:bodyPr>
          <a:lstStyle/>
          <a:p>
            <a:r>
              <a:rPr lang="en-US" sz="2400" dirty="0" smtClean="0"/>
              <a:t>Comparison between </a:t>
            </a:r>
            <a:r>
              <a:rPr lang="fr-FR" sz="2400" dirty="0" smtClean="0"/>
              <a:t>W transport in 2D vs 3D plasma background </a:t>
            </a:r>
            <a:r>
              <a:rPr lang="fr-FR" sz="2000" dirty="0" smtClean="0"/>
              <a:t>(</a:t>
            </a:r>
            <a:r>
              <a:rPr lang="fr-FR" sz="2000" b="1" dirty="0" smtClean="0"/>
              <a:t>S. </a:t>
            </a:r>
            <a:r>
              <a:rPr lang="fr-FR" sz="2000" b="1" dirty="0" smtClean="0"/>
              <a:t>Di Genova, PSI 2022</a:t>
            </a:r>
            <a:r>
              <a:rPr lang="fr-FR" sz="2000" dirty="0" smtClean="0"/>
              <a:t>)</a:t>
            </a:r>
            <a:endParaRPr lang="fr-FR" sz="2000" dirty="0"/>
          </a:p>
        </p:txBody>
      </p:sp>
    </p:spTree>
    <p:extLst>
      <p:ext uri="{BB962C8B-B14F-4D97-AF65-F5344CB8AC3E}">
        <p14:creationId xmlns:p14="http://schemas.microsoft.com/office/powerpoint/2010/main" val="1703363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EA_16-9_template">
  <a:themeElements>
    <a:clrScheme name="Personnalisé 3">
      <a:dk1>
        <a:sysClr val="windowText" lastClr="000000"/>
      </a:dk1>
      <a:lt1>
        <a:sysClr val="window" lastClr="FFFFFF"/>
      </a:lt1>
      <a:dk2>
        <a:srgbClr val="1F497D"/>
      </a:dk2>
      <a:lt2>
        <a:srgbClr val="EEECE1"/>
      </a:lt2>
      <a:accent1>
        <a:srgbClr val="4F81BD"/>
      </a:accent1>
      <a:accent2>
        <a:srgbClr val="C11720"/>
      </a:accent2>
      <a:accent3>
        <a:srgbClr val="9BBB59"/>
      </a:accent3>
      <a:accent4>
        <a:srgbClr val="8064A2"/>
      </a:accent4>
      <a:accent5>
        <a:srgbClr val="4BACC6"/>
      </a:accent5>
      <a:accent6>
        <a:srgbClr val="FDBB3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vert="horz" lIns="0" tIns="0" rIns="0" bIns="0" rtlCol="0" anchor="ctr">
        <a:noAutofit/>
      </a:bodyPr>
      <a:lstStyle>
        <a:defPPr algn="ctr">
          <a:spcBef>
            <a:spcPct val="0"/>
          </a:spcBef>
          <a:defRPr sz="1600" dirty="0" smtClean="0">
            <a:latin typeface="+mj-lt"/>
            <a:ea typeface="+mj-ea"/>
            <a:cs typeface="+mj-cs"/>
          </a:defRPr>
        </a:defPPr>
      </a:lstStyle>
    </a:spDef>
    <a:lnDef>
      <a:spPr>
        <a:ln>
          <a:solidFill>
            <a:srgbClr val="C00000"/>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EA_16-9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eas for the march presentation" id="{407294ED-1E67-4459-B90E-A3E1D6AB6348}" vid="{6CE42E13-2C4E-44DD-8723-FC2340DC9C72}"/>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9421</TotalTime>
  <Words>4585</Words>
  <Application>Microsoft Office PowerPoint</Application>
  <PresentationFormat>Grand écran</PresentationFormat>
  <Paragraphs>544</Paragraphs>
  <Slides>37</Slides>
  <Notes>1</Notes>
  <HiddenSlides>0</HiddenSlides>
  <MMClips>0</MMClips>
  <ScaleCrop>false</ScaleCrop>
  <HeadingPairs>
    <vt:vector size="6" baseType="variant">
      <vt:variant>
        <vt:lpstr>Polices utilisées</vt:lpstr>
      </vt:variant>
      <vt:variant>
        <vt:i4>13</vt:i4>
      </vt:variant>
      <vt:variant>
        <vt:lpstr>Thème</vt:lpstr>
      </vt:variant>
      <vt:variant>
        <vt:i4>4</vt:i4>
      </vt:variant>
      <vt:variant>
        <vt:lpstr>Titres des diapositives</vt:lpstr>
      </vt:variant>
      <vt:variant>
        <vt:i4>37</vt:i4>
      </vt:variant>
    </vt:vector>
  </HeadingPairs>
  <TitlesOfParts>
    <vt:vector size="54" baseType="lpstr">
      <vt:lpstr>Aldhabi</vt:lpstr>
      <vt:lpstr>Arial</vt:lpstr>
      <vt:lpstr>Calibri</vt:lpstr>
      <vt:lpstr>Calibri Light</vt:lpstr>
      <vt:lpstr>Cambria</vt:lpstr>
      <vt:lpstr>Cambria Math</vt:lpstr>
      <vt:lpstr>Droid Sans Fallback</vt:lpstr>
      <vt:lpstr>Helvetica</vt:lpstr>
      <vt:lpstr>Symbol</vt:lpstr>
      <vt:lpstr>Tahoma</vt:lpstr>
      <vt:lpstr>Times New Roman</vt:lpstr>
      <vt:lpstr>Wingdings</vt:lpstr>
      <vt:lpstr>Wingdings 2</vt:lpstr>
      <vt:lpstr>Thème Office</vt:lpstr>
      <vt:lpstr>1_CEA_16-9_template</vt:lpstr>
      <vt:lpstr>CEA_16-9_template</vt:lpstr>
      <vt:lpstr>1_Tema di Office</vt:lpstr>
      <vt:lpstr>TSVV 6 – Impurity Sources, Transport, and Screening</vt:lpstr>
      <vt:lpstr>TSVV 6: Impurity Sources, Transport, and Screening</vt:lpstr>
      <vt:lpstr>TSVV 6: Impurity Sources, Transport, and Screening</vt:lpstr>
      <vt:lpstr>CONSORTIUM AND PARTICIPANTS</vt:lpstr>
      <vt:lpstr>Teams and NUMERICAL TOOLS</vt:lpstr>
      <vt:lpstr>KEY DELIVERABLE 1, task 1 and short term milestones</vt:lpstr>
      <vt:lpstr>TASK1 for key deliverable 1: numerical development and verification of SOLEDGE3X, EMC3-EIRENE and ERO2.0 code</vt:lpstr>
      <vt:lpstr>FLUID MODEL FOR TRANSPORT OF NEUTRALS IN SOLEDGE3X</vt:lpstr>
      <vt:lpstr>MODELING TRANSPORT OF TUNGSTEN IN A 3D PLASMA BACKGROUND</vt:lpstr>
      <vt:lpstr>Improving W migration description </vt:lpstr>
      <vt:lpstr>INVESTIGATION OF W CORE CONTAMINATION in west geometry DUE TO ANTENNA LIMITER WITH 3D SOLEDGE-ERO2.0 SIMULATIONS</vt:lpstr>
      <vt:lpstr>ONGOING investigation on Antenna position and W core contamination using 3D SOLEDGE-ERO2.0 simulations</vt:lpstr>
      <vt:lpstr>ONGOING investigation on Antenna position and W core contamination using 3D SOLEDGE-ERO2.0 simulations</vt:lpstr>
      <vt:lpstr>ERO2.0 simulations and validation on W7X experiments</vt:lpstr>
      <vt:lpstr>Kinetic modelling of impurities with kit Eirene module</vt:lpstr>
      <vt:lpstr>Implementation of Kinetic Ion Transport module in EMC3-EIRENE for low Z impurities</vt:lpstr>
      <vt:lpstr>Key Deliverable 2: Assessment of the W influx, W screening, and W transport in ITER plasmas</vt:lpstr>
      <vt:lpstr>Présentation PowerPoint</vt:lpstr>
      <vt:lpstr>Key Deliverable 3:  Assessment of the seeding impurity screening and transport in ITER scenarios. </vt:lpstr>
      <vt:lpstr>ERO2.0 simulations for IMPURITY transport in 2D/3D ITER plasma</vt:lpstr>
      <vt:lpstr>SUMMARY and Next steps</vt:lpstr>
      <vt:lpstr>Next steps on Kinetic impurity modeling</vt:lpstr>
      <vt:lpstr>Milestones on iter simulations</vt:lpstr>
      <vt:lpstr>Présentation PowerPoint</vt:lpstr>
      <vt:lpstr>SUMMARY and Next steps: SOLEDGE3X code development </vt:lpstr>
      <vt:lpstr>Présentation PowerPoint</vt:lpstr>
      <vt:lpstr>Présentation PowerPoint</vt:lpstr>
      <vt:lpstr>Moving towards 3D magnetic field</vt:lpstr>
      <vt:lpstr>KEY DELIVERABLE 1, task 2 and short term milestones, deliverables</vt:lpstr>
      <vt:lpstr>Integrating GORILLA into EIRENE</vt:lpstr>
      <vt:lpstr>Integration of kinetic ion tracers into EIRENE and SOLEDGE3X</vt:lpstr>
      <vt:lpstr>Task 3 for key deliverable 1: Validation of numerical tools on selected experiments on WEST, W7X and JET</vt:lpstr>
      <vt:lpstr>Présentation PowerPoint</vt:lpstr>
      <vt:lpstr>Présentation PowerPoint</vt:lpstr>
      <vt:lpstr>Présentation PowerPoint</vt:lpstr>
      <vt:lpstr>Présentation PowerPoint</vt:lpstr>
      <vt:lpstr>Présentation PowerPoint</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CIRAOLO Guido 209552</dc:creator>
  <cp:lastModifiedBy>CIRAOLO Guido 209552</cp:lastModifiedBy>
  <cp:revision>153</cp:revision>
  <dcterms:created xsi:type="dcterms:W3CDTF">2020-06-05T14:40:11Z</dcterms:created>
  <dcterms:modified xsi:type="dcterms:W3CDTF">2023-02-07T12:20:28Z</dcterms:modified>
</cp:coreProperties>
</file>