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81" r:id="rId2"/>
    <p:sldId id="286" r:id="rId3"/>
    <p:sldId id="287" r:id="rId4"/>
    <p:sldId id="290" r:id="rId5"/>
    <p:sldId id="292" r:id="rId6"/>
    <p:sldId id="288" r:id="rId7"/>
    <p:sldId id="289" r:id="rId8"/>
    <p:sldId id="294" r:id="rId9"/>
    <p:sldId id="293" r:id="rId10"/>
    <p:sldId id="295" r:id="rId11"/>
    <p:sldId id="296" r:id="rId12"/>
    <p:sldId id="282" r:id="rId13"/>
    <p:sldId id="297" r:id="rId14"/>
    <p:sldId id="267" r:id="rId15"/>
    <p:sldId id="283" r:id="rId16"/>
    <p:sldId id="298" r:id="rId17"/>
    <p:sldId id="284" r:id="rId18"/>
    <p:sldId id="299" r:id="rId19"/>
    <p:sldId id="300" r:id="rId20"/>
    <p:sldId id="301" r:id="rId21"/>
    <p:sldId id="29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orient="horz" pos="1253">
          <p15:clr>
            <a:srgbClr val="A4A3A4"/>
          </p15:clr>
        </p15:guide>
        <p15:guide id="4" pos="2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023D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89" autoAdjust="0"/>
    <p:restoredTop sz="86425" autoAdjust="0"/>
  </p:normalViewPr>
  <p:slideViewPr>
    <p:cSldViewPr showGuides="1">
      <p:cViewPr varScale="1">
        <p:scale>
          <a:sx n="107" d="100"/>
          <a:sy n="107" d="100"/>
        </p:scale>
        <p:origin x="126" y="324"/>
      </p:cViewPr>
      <p:guideLst>
        <p:guide orient="horz" pos="1026"/>
        <p:guide pos="234"/>
        <p:guide orient="horz" pos="1253"/>
        <p:guide pos="2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7" d="100"/>
          <a:sy n="97" d="100"/>
        </p:scale>
        <p:origin x="3534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E1389CC-567B-462D-9606-5A6D48725E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2223E6-8DEC-4459-8B52-D06E9BD3DA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9E86A-6679-4EC8-847C-9F954F45BF68}" type="datetimeFigureOut">
              <a:rPr lang="de-DE" smtClean="0"/>
              <a:t>08.02.2023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E09F90-192B-4C21-A710-7EFC4BA93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7B6243-ABD9-472E-9641-6E7B2B863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8E8B7-5326-4A3E-8AE4-83D3CDA8A9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5754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3C419-10E8-4216-A6CC-B7C8A23909AD}" type="datetimeFigureOut">
              <a:rPr lang="de-DE" smtClean="0"/>
              <a:t>08.02.2023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6CAD1-FD47-46B0-9C16-1B81F4E690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3254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0210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5522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2268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5210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6442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3747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5809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380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8995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3690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4767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pn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jpg"/><Relationship Id="rId9" Type="http://schemas.openxmlformats.org/officeDocument/2006/relationships/image" Target="../media/image2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2444192"/>
            <a:ext cx="107283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1088740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063766" y="5733256"/>
            <a:ext cx="9756870" cy="1019416"/>
            <a:chOff x="2063766" y="5865968"/>
            <a:chExt cx="9756870" cy="1019416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A0BABBA3-207B-428D-8CD0-97794373E0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8656" y="6022604"/>
              <a:ext cx="1881980" cy="548854"/>
            </a:xfrm>
            <a:prstGeom prst="rect">
              <a:avLst/>
            </a:prstGeom>
          </p:spPr>
        </p:pic>
        <p:pic>
          <p:nvPicPr>
            <p:cNvPr id="7" name="Picture 4" descr="Projektmanagement für das Max-Planck-Institut für ...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147"/>
            <a:stretch/>
          </p:blipFill>
          <p:spPr bwMode="auto">
            <a:xfrm>
              <a:off x="9120337" y="5974008"/>
              <a:ext cx="720079" cy="645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4" descr="https://www.euro-fusion.org/fileadmin/_processed_/d/7/csm_Czech-Republic_5a8a7ea7a9.png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3408" y="5962116"/>
              <a:ext cx="1392912" cy="669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8" descr="KTH Royal Institute of Technology | The SPARKS Project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419" y="5936142"/>
              <a:ext cx="724751" cy="724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CEA-logo - Synthelis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6843" y="5932003"/>
              <a:ext cx="897149" cy="729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University of Helsinki Logo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9215" y="5865968"/>
              <a:ext cx="1306944" cy="1019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:\#matveev\_WORK_\MISC\EUROfusion\#TSVV7\2020-06-12-input-from-teams\logoUSPN.jpg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8419" y="5952211"/>
              <a:ext cx="1454989" cy="689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https://tse1.mm.bing.net/th?id=OIP.a_y3Ev8Y3cECbZWJ7xK4hQHaEb&amp;pid=Api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766" y="5972892"/>
              <a:ext cx="1079906" cy="644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55201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07368" y="6408790"/>
            <a:ext cx="4248472" cy="221109"/>
          </a:xfrm>
          <a:prstGeom prst="rect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0FEB314-58C6-43FB-BF57-07B357AFA1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240" y="6387734"/>
            <a:ext cx="720000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r>
              <a:rPr lang="en-US" dirty="0" smtClean="0"/>
              <a:t>(</a:t>
            </a:r>
            <a:fld id="{A52F4D17-1AD6-42D9-B93A-EB002C62F438}" type="slidenum">
              <a:rPr lang="en-US" smtClean="0"/>
              <a:pPr algn="r"/>
              <a:t>‹#›</a:t>
            </a:fld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209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23C6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23C6B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2391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413747" y="6355079"/>
            <a:ext cx="448817" cy="350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587043" y="6383201"/>
            <a:ext cx="219729" cy="2157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322557" y="6393941"/>
            <a:ext cx="224180" cy="2019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843259" y="6390894"/>
            <a:ext cx="434339" cy="2087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828276" y="6382511"/>
            <a:ext cx="226313" cy="2263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0075926" y="6380988"/>
            <a:ext cx="280415" cy="2278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0389108" y="6387084"/>
            <a:ext cx="454151" cy="1990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9120378" y="6393941"/>
            <a:ext cx="336802" cy="2011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880314" y="429935"/>
            <a:ext cx="9856215" cy="54547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23C6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D. Matveev </a:t>
            </a:r>
            <a:r>
              <a:rPr dirty="0"/>
              <a:t>| </a:t>
            </a:r>
            <a:r>
              <a:rPr spc="-15" dirty="0"/>
              <a:t>TSVV-07 </a:t>
            </a:r>
            <a:r>
              <a:rPr spc="-5" dirty="0"/>
              <a:t>KoM</a:t>
            </a:r>
            <a:r>
              <a:rPr spc="-20" dirty="0"/>
              <a:t> </a:t>
            </a:r>
            <a:r>
              <a:rPr spc="-15" dirty="0"/>
              <a:t>11.05.2021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3039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11" Type="http://schemas.openxmlformats.org/officeDocument/2006/relationships/image" Target="../media/image6.jpeg"/><Relationship Id="rId5" Type="http://schemas.openxmlformats.org/officeDocument/2006/relationships/theme" Target="../theme/theme1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475" y="1563143"/>
            <a:ext cx="11449050" cy="4214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5" y="324000"/>
            <a:ext cx="11449050" cy="11247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Mastertitelformat bearbeiten</a:t>
            </a:r>
          </a:p>
        </p:txBody>
      </p:sp>
      <p:sp>
        <p:nvSpPr>
          <p:cNvPr id="1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8256240" y="6387734"/>
            <a:ext cx="720000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r>
              <a:rPr lang="en-US" dirty="0" smtClean="0"/>
              <a:t>Slide </a:t>
            </a:r>
            <a:fld id="{A52F4D17-1AD6-42D9-B93A-EB002C62F438}" type="slidenum">
              <a:rPr lang="en-US" smtClean="0"/>
              <a:pPr algn="r"/>
              <a:t>‹#›</a:t>
            </a:fld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9120336" y="6355451"/>
            <a:ext cx="2710426" cy="349969"/>
            <a:chOff x="2063766" y="5849637"/>
            <a:chExt cx="8684634" cy="1121359"/>
          </a:xfrm>
        </p:grpSpPr>
        <p:pic>
          <p:nvPicPr>
            <p:cNvPr id="24" name="Picture 2" descr="University of Helsinki Logo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3869" y="5849637"/>
              <a:ext cx="1437639" cy="1121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Grafik 9">
              <a:extLst>
                <a:ext uri="{FF2B5EF4-FFF2-40B4-BE49-F238E27FC236}">
                  <a16:creationId xmlns:a16="http://schemas.microsoft.com/office/drawing/2014/main" id="{A0BABBA3-207B-428D-8CD0-97794373E0F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786" b="5032"/>
            <a:stretch/>
          </p:blipFill>
          <p:spPr>
            <a:xfrm>
              <a:off x="9966531" y="5936342"/>
              <a:ext cx="781869" cy="693763"/>
            </a:xfrm>
            <a:prstGeom prst="rect">
              <a:avLst/>
            </a:prstGeom>
          </p:spPr>
        </p:pic>
        <p:pic>
          <p:nvPicPr>
            <p:cNvPr id="20" name="Picture 4" descr="Projektmanagement für das Max-Planck-Institut für ..."/>
            <p:cNvPicPr>
              <a:picLocks noChangeAspect="1" noChangeArrowheads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147"/>
            <a:stretch/>
          </p:blipFill>
          <p:spPr bwMode="auto">
            <a:xfrm>
              <a:off x="9120337" y="5974008"/>
              <a:ext cx="720079" cy="645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4" descr="https://www.euro-fusion.org/fileadmin/_processed_/d/7/csm_Czech-Republic_5a8a7ea7a9.png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3408" y="5962116"/>
              <a:ext cx="1392912" cy="669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8" descr="KTH Royal Institute of Technology | The SPARKS Project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419" y="5936142"/>
              <a:ext cx="724751" cy="724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 descr="CEA-logo - Synthelis"/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6843" y="5932003"/>
              <a:ext cx="897149" cy="729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C:\#matveev\_WORK_\MISC\EUROfusion\#TSVV7\2020-06-12-input-from-teams\logoUSPN.jpg"/>
            <p:cNvPicPr>
              <a:picLocks noChangeAspect="1" noChangeArrowheads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8419" y="5952211"/>
              <a:ext cx="1454989" cy="689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https://tse1.mm.bing.net/th?id=OIP.a_y3Ev8Y3cECbZWJ7xK4hQHaEb&amp;pid=Api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766" y="5972892"/>
              <a:ext cx="1079906" cy="644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 userDrawn="1"/>
        </p:nvSpPr>
        <p:spPr>
          <a:xfrm>
            <a:off x="430739" y="6344206"/>
            <a:ext cx="3061800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D. Matveev  | WP</a:t>
            </a:r>
            <a:r>
              <a:rPr lang="en-US" sz="1200" baseline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PWIE Meeting  |</a:t>
            </a:r>
            <a:r>
              <a:rPr lang="en-US" sz="1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08.02.2023</a:t>
            </a:r>
          </a:p>
        </p:txBody>
      </p:sp>
    </p:spTree>
    <p:extLst>
      <p:ext uri="{BB962C8B-B14F-4D97-AF65-F5344CB8AC3E}">
        <p14:creationId xmlns:p14="http://schemas.microsoft.com/office/powerpoint/2010/main" val="382274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3200" b="1" kern="1200" cap="all" spc="1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3495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26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  <p15:guide id="6" pos="3659" userDrawn="1">
          <p15:clr>
            <a:srgbClr val="F26B43"/>
          </p15:clr>
        </p15:guide>
        <p15:guide id="7" pos="4021" userDrawn="1">
          <p15:clr>
            <a:srgbClr val="F26B43"/>
          </p15:clr>
        </p15:guide>
        <p15:guide id="8" orient="horz" pos="36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emf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13.jpeg"/><Relationship Id="rId2" Type="http://schemas.openxmlformats.org/officeDocument/2006/relationships/image" Target="../media/image2.emf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12.jpeg"/><Relationship Id="rId5" Type="http://schemas.openxmlformats.org/officeDocument/2006/relationships/image" Target="../media/image29.png"/><Relationship Id="rId15" Type="http://schemas.openxmlformats.org/officeDocument/2006/relationships/image" Target="../media/image32.jpeg"/><Relationship Id="rId10" Type="http://schemas.openxmlformats.org/officeDocument/2006/relationships/image" Target="../media/image11.jpeg"/><Relationship Id="rId4" Type="http://schemas.openxmlformats.org/officeDocument/2006/relationships/image" Target="../media/image28.jpe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jpe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31.jpeg"/><Relationship Id="rId4" Type="http://schemas.openxmlformats.org/officeDocument/2006/relationships/image" Target="../media/image27.jpeg"/><Relationship Id="rId9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emf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64521-ED94-4240-8AD4-6C3D7A90E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392" y="2060848"/>
            <a:ext cx="11485165" cy="2927660"/>
          </a:xfrm>
        </p:spPr>
        <p:txBody>
          <a:bodyPr/>
          <a:lstStyle/>
          <a:p>
            <a:pPr marL="182563" indent="-182563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“Theory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Simulation, Verification and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Validation”</a:t>
            </a:r>
            <a:b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TSVV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Task 7: Plasma-Wall Interaction in DEMO 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8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WP </a:t>
            </a:r>
            <a:r>
              <a:rPr lang="en-US" sz="1800" cap="none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PWIE Meeting  </a:t>
            </a:r>
            <a:r>
              <a:rPr lang="en-US" sz="18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|  08.02.2023</a:t>
            </a:r>
            <a:r>
              <a:rPr lang="en-US" sz="1800" cap="none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1800" cap="none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D. </a:t>
            </a:r>
            <a:r>
              <a:rPr lang="en-US" sz="1600" cap="none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Matveev on behalf of TSVV-7 team</a:t>
            </a:r>
            <a:endParaRPr lang="en-US" noProof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76" t="-35601" r="-188468"/>
          <a:stretch/>
        </p:blipFill>
        <p:spPr bwMode="auto">
          <a:xfrm>
            <a:off x="0" y="12974"/>
            <a:ext cx="12192000" cy="154381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735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99600"/>
            <a:ext cx="11449050" cy="470770"/>
          </a:xfrm>
        </p:spPr>
        <p:txBody>
          <a:bodyPr/>
          <a:lstStyle/>
          <a:p>
            <a:r>
              <a:rPr lang="de-DE" sz="2400" noProof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TSVV-07 progress</a:t>
            </a:r>
            <a:endParaRPr lang="en-US" sz="2400" noProof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8513E1D-3637-42BF-9008-6BCCB1FCB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052736"/>
            <a:ext cx="11233248" cy="1746524"/>
          </a:xfrm>
        </p:spPr>
        <p:txBody>
          <a:bodyPr/>
          <a:lstStyle/>
          <a:p>
            <a:pPr marL="450850" lvl="2" indent="0">
              <a:lnSpc>
                <a:spcPct val="100000"/>
              </a:lnSpc>
              <a:spcAft>
                <a:spcPts val="1200"/>
              </a:spcAft>
              <a:buNone/>
              <a:tabLst>
                <a:tab pos="3051175" algn="r"/>
                <a:tab pos="3314700" algn="l"/>
              </a:tabLst>
            </a:pPr>
            <a:r>
              <a:rPr lang="en-US" sz="18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Tasks 2022 </a:t>
            </a:r>
            <a:endParaRPr lang="en-US" sz="1800" b="1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0850" lvl="2" indent="0">
              <a:lnSpc>
                <a:spcPct val="100000"/>
              </a:lnSpc>
              <a:spcAft>
                <a:spcPts val="1200"/>
              </a:spcAft>
              <a:buNone/>
              <a:tabLst>
                <a:tab pos="3051175" algn="r"/>
                <a:tab pos="3314700" algn="l"/>
              </a:tabLst>
            </a:pPr>
            <a:r>
              <a:rPr lang="en-US" sz="1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Full </a:t>
            </a:r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3D </a:t>
            </a:r>
            <a:r>
              <a:rPr lang="en-US" sz="16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ERO2.0</a:t>
            </a:r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simulations using existing PWI databases</a:t>
            </a:r>
            <a:r>
              <a:rPr lang="en-US" sz="1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sheath </a:t>
            </a:r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models </a:t>
            </a:r>
            <a:r>
              <a:rPr lang="en-US" sz="1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and </a:t>
            </a:r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the plasma </a:t>
            </a:r>
            <a:r>
              <a:rPr lang="en-US" sz="1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solution</a:t>
            </a:r>
          </a:p>
          <a:p>
            <a:pPr marL="450850" lvl="2" indent="0">
              <a:lnSpc>
                <a:spcPct val="100000"/>
              </a:lnSpc>
              <a:spcAft>
                <a:spcPts val="1200"/>
              </a:spcAft>
              <a:buNone/>
              <a:tabLst>
                <a:tab pos="806450" algn="l"/>
                <a:tab pos="3051175" algn="r"/>
                <a:tab pos="3314700" algn="l"/>
              </a:tabLst>
            </a:pP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First preliminary simulations of W erosion</a:t>
            </a:r>
          </a:p>
          <a:p>
            <a:pPr marL="450850" lvl="2" indent="0">
              <a:lnSpc>
                <a:spcPct val="100000"/>
              </a:lnSpc>
              <a:spcAft>
                <a:spcPts val="1200"/>
              </a:spcAft>
              <a:buNone/>
              <a:tabLst>
                <a:tab pos="806450" algn="l"/>
                <a:tab pos="3051175" algn="r"/>
                <a:tab pos="3314700" algn="l"/>
              </a:tabLst>
            </a:pP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		</a:t>
            </a:r>
            <a:endParaRPr lang="en-US" sz="16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457" y="271427"/>
            <a:ext cx="828281" cy="6372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76" y="2564904"/>
            <a:ext cx="8528573" cy="41609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408368" y="3025423"/>
            <a:ext cx="26573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Here: globally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constant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ion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impurity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concentrations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based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on integrated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volumetric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SOLPS data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• D</a:t>
            </a:r>
            <a:r>
              <a:rPr lang="en-US" sz="16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		~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0.855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He</a:t>
            </a:r>
            <a:r>
              <a:rPr lang="en-US" sz="16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2+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~ 0.134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He</a:t>
            </a:r>
            <a:r>
              <a:rPr lang="en-US" sz="16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+	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	~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0.008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• Ar</a:t>
            </a:r>
            <a:r>
              <a:rPr lang="en-US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en-US" sz="16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	~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0.003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mean charge state of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Ar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70985" y="5877272"/>
            <a:ext cx="1225015" cy="297004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C. Baumann</a:t>
            </a:r>
          </a:p>
        </p:txBody>
      </p:sp>
      <p:sp>
        <p:nvSpPr>
          <p:cNvPr id="2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56240" y="6387734"/>
            <a:ext cx="720000" cy="221109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200" smtClean="0"/>
              <a:t>(</a:t>
            </a:r>
            <a:fld id="{A52F4D17-1AD6-42D9-B93A-EB002C62F438}" type="slidenum">
              <a:rPr lang="en-US" sz="1200" smtClean="0"/>
              <a:pPr algn="r"/>
              <a:t>10</a:t>
            </a:fld>
            <a:r>
              <a:rPr lang="en-US" sz="1200" smtClean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7235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99600"/>
            <a:ext cx="11449050" cy="470770"/>
          </a:xfrm>
        </p:spPr>
        <p:txBody>
          <a:bodyPr/>
          <a:lstStyle/>
          <a:p>
            <a:r>
              <a:rPr lang="de-DE" sz="2400" noProof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TSVV-07 progress</a:t>
            </a:r>
            <a:endParaRPr lang="en-US" sz="2400" noProof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8513E1D-3637-42BF-9008-6BCCB1FCB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052736"/>
            <a:ext cx="11233248" cy="1746524"/>
          </a:xfrm>
        </p:spPr>
        <p:txBody>
          <a:bodyPr/>
          <a:lstStyle/>
          <a:p>
            <a:pPr marL="450850" lvl="2" indent="0">
              <a:lnSpc>
                <a:spcPct val="100000"/>
              </a:lnSpc>
              <a:spcAft>
                <a:spcPts val="1200"/>
              </a:spcAft>
              <a:buNone/>
              <a:tabLst>
                <a:tab pos="3051175" algn="r"/>
                <a:tab pos="3314700" algn="l"/>
              </a:tabLst>
            </a:pPr>
            <a:r>
              <a:rPr lang="en-US" sz="18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Ongoing work</a:t>
            </a:r>
            <a:endParaRPr lang="en-US" sz="1800" b="1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0850" lvl="2" indent="0">
              <a:lnSpc>
                <a:spcPct val="100000"/>
              </a:lnSpc>
              <a:spcAft>
                <a:spcPts val="1200"/>
              </a:spcAft>
              <a:buNone/>
              <a:tabLst>
                <a:tab pos="3051175" algn="r"/>
                <a:tab pos="3314700" algn="l"/>
              </a:tabLst>
            </a:pPr>
            <a:r>
              <a:rPr lang="en-US" sz="1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Full </a:t>
            </a:r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3D </a:t>
            </a:r>
            <a:r>
              <a:rPr lang="en-US" sz="16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ERO2.0</a:t>
            </a:r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simulations using existing PWI databases</a:t>
            </a:r>
            <a:r>
              <a:rPr lang="en-US" sz="1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sheath </a:t>
            </a:r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models </a:t>
            </a:r>
            <a:r>
              <a:rPr lang="en-US" sz="1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and </a:t>
            </a:r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the plasma </a:t>
            </a:r>
            <a:r>
              <a:rPr lang="en-US" sz="1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solution</a:t>
            </a:r>
          </a:p>
          <a:p>
            <a:pPr marL="450850" lvl="2" indent="0">
              <a:lnSpc>
                <a:spcPct val="100000"/>
              </a:lnSpc>
              <a:spcAft>
                <a:spcPts val="1200"/>
              </a:spcAft>
              <a:buNone/>
              <a:tabLst>
                <a:tab pos="806450" algn="l"/>
                <a:tab pos="3051175" algn="r"/>
                <a:tab pos="3314700" algn="l"/>
              </a:tabLst>
            </a:pP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Accounting for charge state resolved impurity concentrations and fluxes</a:t>
            </a:r>
          </a:p>
          <a:p>
            <a:pPr marL="450850" lvl="2" indent="0">
              <a:lnSpc>
                <a:spcPct val="100000"/>
              </a:lnSpc>
              <a:spcAft>
                <a:spcPts val="1200"/>
              </a:spcAft>
              <a:buNone/>
              <a:tabLst>
                <a:tab pos="806450" algn="l"/>
                <a:tab pos="3051175" algn="r"/>
                <a:tab pos="3314700" algn="l"/>
              </a:tabLst>
            </a:pP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		</a:t>
            </a:r>
            <a:endParaRPr lang="en-US" sz="16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457" y="271427"/>
            <a:ext cx="828281" cy="6372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32104" y="2564904"/>
            <a:ext cx="29523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 Recent ERO2.0 update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introduced fully charge state resolved impurity concentrations and respective PWI, so that  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erosion results </a:t>
            </a:r>
            <a:b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coming soon</a:t>
            </a:r>
          </a:p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 SOLPS-ITER solution with extended grid will be very important </a:t>
            </a:r>
            <a:r>
              <a:rPr lang="en-DE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pending (DCT)</a:t>
            </a:r>
            <a:endParaRPr lang="en-US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32" y="2492896"/>
            <a:ext cx="5255890" cy="3581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95600" y="3986502"/>
            <a:ext cx="1225015" cy="297004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C. Baumann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56240" y="6387734"/>
            <a:ext cx="720000" cy="221109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200" dirty="0" smtClean="0"/>
              <a:t>(</a:t>
            </a:r>
            <a:fld id="{A52F4D17-1AD6-42D9-B93A-EB002C62F438}" type="slidenum">
              <a:rPr lang="en-US" sz="1200" smtClean="0"/>
              <a:pPr algn="r"/>
              <a:t>11</a:t>
            </a:fld>
            <a:r>
              <a:rPr lang="en-US" sz="1200" dirty="0" smtClean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2072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6"/>
          <a:stretch/>
        </p:blipFill>
        <p:spPr>
          <a:xfrm>
            <a:off x="8605739" y="2780929"/>
            <a:ext cx="3347999" cy="283161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99600"/>
            <a:ext cx="11449050" cy="470770"/>
          </a:xfrm>
        </p:spPr>
        <p:txBody>
          <a:bodyPr/>
          <a:lstStyle/>
          <a:p>
            <a:r>
              <a:rPr lang="de-DE" sz="2400" noProof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TSVV-07 progress</a:t>
            </a:r>
            <a:endParaRPr lang="en-US" sz="2400" noProof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8513E1D-3637-42BF-9008-6BCCB1FCB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052736"/>
            <a:ext cx="10945216" cy="2664296"/>
          </a:xfrm>
        </p:spPr>
        <p:txBody>
          <a:bodyPr/>
          <a:lstStyle/>
          <a:p>
            <a:pPr marL="450850" lvl="2" indent="0">
              <a:lnSpc>
                <a:spcPct val="100000"/>
              </a:lnSpc>
              <a:spcAft>
                <a:spcPts val="1200"/>
              </a:spcAft>
              <a:buNone/>
              <a:tabLst>
                <a:tab pos="3051175" algn="r"/>
                <a:tab pos="3314700" algn="l"/>
              </a:tabLst>
            </a:pPr>
            <a:r>
              <a:rPr lang="en-US" sz="18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Tasks 2022</a:t>
            </a:r>
            <a:endParaRPr lang="en-US" sz="1800" b="1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0850" lvl="2" indent="0">
              <a:lnSpc>
                <a:spcPct val="100000"/>
              </a:lnSpc>
              <a:spcAft>
                <a:spcPts val="1200"/>
              </a:spcAft>
              <a:buNone/>
              <a:tabLst>
                <a:tab pos="3051175" algn="r"/>
                <a:tab pos="3314700" algn="l"/>
              </a:tabLst>
            </a:pPr>
            <a:r>
              <a:rPr lang="en-US" sz="1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Dedicated </a:t>
            </a:r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PIC studies with </a:t>
            </a:r>
            <a:r>
              <a:rPr lang="en-US" sz="16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BIT-1</a:t>
            </a:r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for DEMO-relevant high-density </a:t>
            </a:r>
            <a:r>
              <a:rPr lang="en-US" sz="1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divertor sheath</a:t>
            </a:r>
            <a:br>
              <a:rPr lang="en-US" sz="1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as relevant </a:t>
            </a:r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input for erosion, dust transport and transient melting </a:t>
            </a:r>
            <a:r>
              <a:rPr lang="en-US" sz="1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simulations</a:t>
            </a:r>
          </a:p>
          <a:p>
            <a:pPr marL="450850" lvl="2" indent="0">
              <a:lnSpc>
                <a:spcPct val="100000"/>
              </a:lnSpc>
              <a:spcAft>
                <a:spcPts val="1200"/>
              </a:spcAft>
              <a:buNone/>
              <a:tabLst>
                <a:tab pos="806450" algn="l"/>
                <a:tab pos="3051175" algn="r"/>
                <a:tab pos="3314700" algn="l"/>
              </a:tabLst>
            </a:pP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Simulations 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for DEMO relevant divertor sheath 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with densities 	up 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to 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5x10</a:t>
            </a:r>
            <a:r>
              <a:rPr lang="en-US" sz="1600" baseline="30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21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m</a:t>
            </a:r>
            <a:r>
              <a:rPr lang="en-US" sz="1600" baseline="30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-3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indicate 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that 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neutrals 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dominate heat 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loads 	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457" y="271427"/>
            <a:ext cx="828281" cy="6372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424" y="2942958"/>
            <a:ext cx="4507675" cy="24092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51757" y="2071606"/>
            <a:ext cx="55328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6350" algn="r">
              <a:spcAft>
                <a:spcPts val="1200"/>
              </a:spcAft>
              <a:tabLst>
                <a:tab pos="806450" algn="l"/>
                <a:tab pos="3051175" algn="r"/>
                <a:tab pos="3314700" algn="l"/>
              </a:tabLst>
            </a:pP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The 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angular distributions of impacting 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ions 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are strongly affected in the collisional sheath and 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acquire 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shape similar to the distribution of 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neutrals for 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highest density cases</a:t>
            </a:r>
            <a:endParaRPr lang="en-US" sz="1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98222" y="5631021"/>
            <a:ext cx="91462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Characteristics </a:t>
            </a:r>
            <a:r>
              <a:rPr lang="en-GB" sz="16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of the high density divertor sheath, such as plasma parameters and impact energies and angles of ions and neutrals are available for implementation in ERO2.0 for simulations of divertor </a:t>
            </a:r>
            <a:r>
              <a:rPr lang="en-GB" sz="1600" dirty="0" smtClean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erosion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92265" y="4690566"/>
            <a:ext cx="1261051" cy="297004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D. </a:t>
            </a:r>
            <a:r>
              <a:rPr lang="en-US" sz="14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Tskhakaya</a:t>
            </a:r>
            <a:endParaRPr lang="en-US" sz="1400" b="1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Bent-Up Arrow 11"/>
          <p:cNvSpPr/>
          <p:nvPr/>
        </p:nvSpPr>
        <p:spPr>
          <a:xfrm rot="5400000">
            <a:off x="623392" y="5589240"/>
            <a:ext cx="430814" cy="432048"/>
          </a:xfrm>
          <a:prstGeom prst="bentUpArrow">
            <a:avLst>
              <a:gd name="adj1" fmla="val 20006"/>
              <a:gd name="adj2" fmla="val 25000"/>
              <a:gd name="adj3" fmla="val 25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 smtClean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56240" y="6387734"/>
            <a:ext cx="720000" cy="221109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200" dirty="0" smtClean="0"/>
              <a:t>(</a:t>
            </a:r>
            <a:fld id="{A52F4D17-1AD6-42D9-B93A-EB002C62F438}" type="slidenum">
              <a:rPr lang="en-US" sz="1200" smtClean="0"/>
              <a:pPr algn="r"/>
              <a:t>12</a:t>
            </a:fld>
            <a:r>
              <a:rPr lang="en-US" sz="1200" dirty="0" smtClean="0"/>
              <a:t>)</a:t>
            </a:r>
            <a:endParaRPr lang="en-US" sz="1200" dirty="0"/>
          </a:p>
        </p:txBody>
      </p:sp>
      <p:pic>
        <p:nvPicPr>
          <p:cNvPr id="17" name="Picture 16"/>
          <p:cNvPicPr/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048" y="2780929"/>
            <a:ext cx="3700107" cy="28316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65738" y="3183810"/>
            <a:ext cx="940001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neutrals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789429" y="3183810"/>
            <a:ext cx="566181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ions</a:t>
            </a:r>
          </a:p>
        </p:txBody>
      </p:sp>
    </p:spTree>
    <p:extLst>
      <p:ext uri="{BB962C8B-B14F-4D97-AF65-F5344CB8AC3E}">
        <p14:creationId xmlns:p14="http://schemas.microsoft.com/office/powerpoint/2010/main" val="47636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0" t="1812" r="796" b="2164"/>
          <a:stretch/>
        </p:blipFill>
        <p:spPr>
          <a:xfrm>
            <a:off x="5740812" y="1952551"/>
            <a:ext cx="5832648" cy="381642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99600"/>
            <a:ext cx="11449050" cy="470770"/>
          </a:xfrm>
        </p:spPr>
        <p:txBody>
          <a:bodyPr/>
          <a:lstStyle/>
          <a:p>
            <a:r>
              <a:rPr lang="de-DE" sz="2400" noProof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TSVV-07 progress</a:t>
            </a:r>
            <a:endParaRPr lang="en-US" sz="2400" noProof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8513E1D-3637-42BF-9008-6BCCB1FCB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052736"/>
            <a:ext cx="10945216" cy="4968552"/>
          </a:xfrm>
        </p:spPr>
        <p:txBody>
          <a:bodyPr/>
          <a:lstStyle/>
          <a:p>
            <a:pPr marL="450850" lvl="2" indent="0">
              <a:lnSpc>
                <a:spcPct val="100000"/>
              </a:lnSpc>
              <a:spcAft>
                <a:spcPts val="1200"/>
              </a:spcAft>
              <a:buNone/>
              <a:tabLst>
                <a:tab pos="3051175" algn="r"/>
                <a:tab pos="3314700" algn="l"/>
              </a:tabLst>
            </a:pPr>
            <a:r>
              <a:rPr lang="en-US" sz="18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Tasks 2022</a:t>
            </a:r>
            <a:endParaRPr lang="en-US" sz="1800" b="1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0850" lvl="2" indent="0">
              <a:lnSpc>
                <a:spcPct val="100000"/>
              </a:lnSpc>
              <a:spcAft>
                <a:spcPts val="1200"/>
              </a:spcAft>
              <a:buNone/>
              <a:tabLst>
                <a:tab pos="3051175" algn="r"/>
                <a:tab pos="3314700" algn="l"/>
              </a:tabLst>
            </a:pPr>
            <a:r>
              <a:rPr lang="en-US" sz="1600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MD </a:t>
            </a:r>
            <a:r>
              <a:rPr lang="en-US" sz="16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simulations </a:t>
            </a:r>
            <a:r>
              <a:rPr lang="en-US" sz="1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utilizing </a:t>
            </a:r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available W-H </a:t>
            </a:r>
            <a:r>
              <a:rPr lang="en-US" sz="1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1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interatomic </a:t>
            </a:r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potentials to </a:t>
            </a:r>
            <a:r>
              <a:rPr lang="en-US" sz="1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simulate </a:t>
            </a:r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supersaturated W </a:t>
            </a:r>
            <a:r>
              <a:rPr lang="en-US" sz="1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1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surfaces </a:t>
            </a:r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under ion </a:t>
            </a:r>
            <a:r>
              <a:rPr lang="en-US" sz="1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irradiation</a:t>
            </a:r>
            <a:endParaRPr lang="en-US" sz="1600" b="1" dirty="0">
              <a:solidFill>
                <a:schemeClr val="accent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0850" lvl="2" indent="0">
              <a:lnSpc>
                <a:spcPct val="100000"/>
              </a:lnSpc>
              <a:spcAft>
                <a:spcPts val="1200"/>
              </a:spcAft>
              <a:buNone/>
              <a:tabLst>
                <a:tab pos="806450" algn="l"/>
                <a:tab pos="3051175" algn="r"/>
                <a:tab pos="3314700" algn="l"/>
              </a:tabLst>
            </a:pP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Yet static only simulations due to forced usage</a:t>
            </a:r>
            <a:b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of slow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Tersoff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-type interatomic potential</a:t>
            </a:r>
          </a:p>
          <a:p>
            <a:pPr marL="450850" lvl="2" indent="0">
              <a:lnSpc>
                <a:spcPct val="100000"/>
              </a:lnSpc>
              <a:spcAft>
                <a:spcPts val="1200"/>
              </a:spcAft>
              <a:buNone/>
              <a:tabLst>
                <a:tab pos="806450" algn="l"/>
                <a:tab pos="3051175" algn="r"/>
                <a:tab pos="3314700" algn="l"/>
              </a:tabLst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Studied pure and supersaturated W irradiated 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by 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D 	and 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D</a:t>
            </a:r>
            <a:r>
              <a:rPr lang="en-US" sz="1600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ions </a:t>
            </a:r>
            <a:r>
              <a:rPr lang="en-DE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→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no difference due to molecules</a:t>
            </a:r>
          </a:p>
          <a:p>
            <a:pPr marL="450850" lvl="2" indent="0">
              <a:lnSpc>
                <a:spcPct val="100000"/>
              </a:lnSpc>
              <a:spcAft>
                <a:spcPts val="1200"/>
              </a:spcAft>
              <a:buNone/>
              <a:tabLst>
                <a:tab pos="806450" algn="l"/>
                <a:tab pos="3051175" algn="r"/>
                <a:tab pos="3314700" algn="l"/>
              </a:tabLst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5%atD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10%atD, 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20%atD </a:t>
            </a:r>
          </a:p>
          <a:p>
            <a:pPr marL="450850" lvl="2" indent="0">
              <a:lnSpc>
                <a:spcPct val="100000"/>
              </a:lnSpc>
              <a:spcAft>
                <a:spcPts val="1200"/>
              </a:spcAft>
              <a:buNone/>
              <a:tabLst>
                <a:tab pos="806450" algn="l"/>
                <a:tab pos="3051175" algn="r"/>
                <a:tab pos="3314700" algn="l"/>
              </a:tabLst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0º, 30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º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60º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angles of incidence</a:t>
            </a:r>
            <a:endParaRPr lang="en-US" sz="16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0850" lvl="2" indent="0">
              <a:lnSpc>
                <a:spcPct val="100000"/>
              </a:lnSpc>
              <a:spcAft>
                <a:spcPts val="1200"/>
              </a:spcAft>
              <a:buNone/>
              <a:tabLst>
                <a:tab pos="806450" algn="l"/>
                <a:tab pos="3051175" algn="r"/>
                <a:tab pos="3314700" algn="l"/>
              </a:tabLst>
            </a:pP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Supersaturation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decreases 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sputtering yield 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that 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seems 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	to be not 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due to dilution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neither 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enhanced </a:t>
            </a:r>
            <a:b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reflection, </a:t>
            </a:r>
            <a:r>
              <a:rPr lang="en-US" sz="16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work in progress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endParaRPr lang="en-US" sz="16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0850" lvl="2" indent="0">
              <a:lnSpc>
                <a:spcPct val="100000"/>
              </a:lnSpc>
              <a:spcAft>
                <a:spcPts val="1200"/>
              </a:spcAft>
              <a:buNone/>
              <a:tabLst>
                <a:tab pos="806450" algn="l"/>
                <a:tab pos="3051175" algn="r"/>
                <a:tab pos="3314700" algn="l"/>
              </a:tabLst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endParaRPr lang="en-US" sz="16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457" y="271427"/>
            <a:ext cx="828281" cy="6372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56040" y="2636912"/>
            <a:ext cx="1181221" cy="297004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F. </a:t>
            </a:r>
            <a:r>
              <a:rPr lang="en-US" sz="14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Granberg</a:t>
            </a:r>
            <a:endParaRPr lang="en-US" sz="1400" b="1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56240" y="6387734"/>
            <a:ext cx="720000" cy="221109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200" smtClean="0"/>
              <a:t>(</a:t>
            </a:r>
            <a:fld id="{A52F4D17-1AD6-42D9-B93A-EB002C62F438}" type="slidenum">
              <a:rPr lang="en-US" sz="1200" smtClean="0"/>
              <a:pPr algn="r"/>
              <a:t>13</a:t>
            </a:fld>
            <a:r>
              <a:rPr lang="en-US" sz="1200" smtClean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5215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99600"/>
            <a:ext cx="11449050" cy="470770"/>
          </a:xfrm>
        </p:spPr>
        <p:txBody>
          <a:bodyPr/>
          <a:lstStyle/>
          <a:p>
            <a:r>
              <a:rPr lang="de-DE" sz="2400" noProof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TSVV-07 progress</a:t>
            </a:r>
            <a:endParaRPr lang="en-US" sz="2400" noProof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8513E1D-3637-42BF-9008-6BCCB1FCB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052736"/>
            <a:ext cx="10945216" cy="5184576"/>
          </a:xfrm>
        </p:spPr>
        <p:txBody>
          <a:bodyPr/>
          <a:lstStyle/>
          <a:p>
            <a:pPr marL="450850" lvl="2" indent="0">
              <a:lnSpc>
                <a:spcPct val="100000"/>
              </a:lnSpc>
              <a:spcAft>
                <a:spcPts val="1200"/>
              </a:spcAft>
              <a:buNone/>
              <a:tabLst>
                <a:tab pos="3051175" algn="r"/>
                <a:tab pos="3314700" algn="l"/>
              </a:tabLst>
            </a:pPr>
            <a:r>
              <a:rPr lang="en-US" sz="18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Tasks 2022</a:t>
            </a:r>
          </a:p>
          <a:p>
            <a:pPr marL="450850" lvl="2" indent="0">
              <a:lnSpc>
                <a:spcPct val="100000"/>
              </a:lnSpc>
              <a:spcAft>
                <a:spcPts val="1200"/>
              </a:spcAft>
              <a:buNone/>
              <a:tabLst>
                <a:tab pos="3051175" algn="r"/>
                <a:tab pos="3314700" algn="l"/>
              </a:tabLst>
            </a:pPr>
            <a:r>
              <a:rPr lang="en-US" sz="1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Dedicated dust transport simulations with </a:t>
            </a:r>
            <a:r>
              <a:rPr lang="en-US" sz="1600" b="1" dirty="0" err="1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MIGRAINe</a:t>
            </a:r>
            <a:r>
              <a:rPr lang="en-US" sz="1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(aiming at net deposition locations provided by ERO2.0 simulations)</a:t>
            </a:r>
            <a:endParaRPr lang="en-US" sz="16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0850" lvl="2" indent="0">
              <a:lnSpc>
                <a:spcPct val="100000"/>
              </a:lnSpc>
              <a:spcAft>
                <a:spcPts val="1200"/>
              </a:spcAft>
              <a:buNone/>
              <a:tabLst>
                <a:tab pos="806450" algn="l"/>
                <a:tab pos="3051175" algn="r"/>
                <a:tab pos="3314700" algn="l"/>
              </a:tabLst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Based 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on 2021 </a:t>
            </a:r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MIGRAINe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simulations using ITER geometries 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and 	low-power 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plasma profiles, estimates of long-term 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W 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dust inventory 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evolution 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in 12 remobilization scenarios were refined 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[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Vignitchouk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2022]</a:t>
            </a:r>
          </a:p>
          <a:p>
            <a:pPr marL="450850" lvl="2" indent="0">
              <a:lnSpc>
                <a:spcPct val="100000"/>
              </a:lnSpc>
              <a:spcAft>
                <a:spcPts val="1200"/>
              </a:spcAft>
              <a:buNone/>
              <a:tabLst>
                <a:tab pos="806450" algn="l"/>
                <a:tab pos="3051175" algn="r"/>
                <a:tab pos="3314700" algn="l"/>
              </a:tabLst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Simple 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Markov chain 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fit models improved 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to sub-percent 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errors</a:t>
            </a:r>
          </a:p>
          <a:p>
            <a:pPr marL="450850" lvl="2" indent="0">
              <a:lnSpc>
                <a:spcPct val="100000"/>
              </a:lnSpc>
              <a:spcAft>
                <a:spcPts val="1200"/>
              </a:spcAft>
              <a:buNone/>
              <a:tabLst>
                <a:tab pos="806450" algn="l"/>
                <a:tab pos="3051175" algn="r"/>
                <a:tab pos="3314700" algn="l"/>
              </a:tabLst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Dust 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distributions shift to larger sizes as time evolves 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(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small dust does not survive in plasma due 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likely vaporization)</a:t>
            </a:r>
          </a:p>
          <a:p>
            <a:pPr marL="450850" lvl="2" indent="0">
              <a:lnSpc>
                <a:spcPct val="100000"/>
              </a:lnSpc>
              <a:spcAft>
                <a:spcPts val="1200"/>
              </a:spcAft>
              <a:buNone/>
              <a:tabLst>
                <a:tab pos="806450" algn="l"/>
                <a:tab pos="3051175" algn="r"/>
                <a:tab pos="3314700" algn="l"/>
              </a:tabLst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Sampled DEMO 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plasma profiles are similar to ITER high recycling 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conditions 	considered 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for the dust survival 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studies </a:t>
            </a:r>
          </a:p>
          <a:p>
            <a:pPr marL="450850" lvl="2" indent="0">
              <a:lnSpc>
                <a:spcPct val="100000"/>
              </a:lnSpc>
              <a:spcAft>
                <a:spcPts val="1200"/>
              </a:spcAft>
              <a:buNone/>
              <a:tabLst>
                <a:tab pos="806450" algn="l"/>
                <a:tab pos="3051175" algn="r"/>
                <a:tab pos="3314700" algn="l"/>
              </a:tabLst>
            </a:pP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n-US" sz="16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Work in progress: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MIGRAINe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modifications to allow multiple </a:t>
            </a:r>
            <a:b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impurity species and 	ion 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charge states 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are in progress</a:t>
            </a:r>
          </a:p>
          <a:p>
            <a:pPr marL="450850" lvl="2" indent="0">
              <a:lnSpc>
                <a:spcPct val="100000"/>
              </a:lnSpc>
              <a:spcAft>
                <a:spcPts val="1200"/>
              </a:spcAft>
              <a:buNone/>
              <a:tabLst>
                <a:tab pos="806450" algn="l"/>
                <a:tab pos="3051175" algn="r"/>
                <a:tab pos="3314700" algn="l"/>
              </a:tabLst>
            </a:pPr>
            <a:r>
              <a:rPr lang="en-US" sz="16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n-US" sz="16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Simulations for ERO2.0 </a:t>
            </a:r>
            <a:r>
              <a:rPr lang="en-US" sz="16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deposition location maps expected in 2023</a:t>
            </a:r>
          </a:p>
          <a:p>
            <a:pPr marL="450850" lvl="2" indent="0">
              <a:lnSpc>
                <a:spcPct val="100000"/>
              </a:lnSpc>
              <a:spcAft>
                <a:spcPts val="1200"/>
              </a:spcAft>
              <a:buNone/>
              <a:tabLst>
                <a:tab pos="806450" algn="l"/>
                <a:tab pos="3051175" algn="r"/>
                <a:tab pos="3314700" algn="l"/>
              </a:tabLst>
            </a:pPr>
            <a:endParaRPr lang="en-US" sz="16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457" y="271427"/>
            <a:ext cx="828281" cy="637293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7896200" y="2708920"/>
            <a:ext cx="3513952" cy="23762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31818" y="1934363"/>
            <a:ext cx="3138039" cy="618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Sampling of plasma conditions </a:t>
            </a:r>
            <a:b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from DEMO plasma profiles (</a:t>
            </a:r>
            <a:r>
              <a:rPr lang="en-US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Te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248128" y="4077072"/>
            <a:ext cx="683690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149101" y="4770704"/>
            <a:ext cx="1360694" cy="297004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L. </a:t>
            </a:r>
            <a:r>
              <a:rPr lang="en-US" sz="14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Vignitchouk</a:t>
            </a:r>
            <a:endParaRPr lang="en-US" sz="1400" b="1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56240" y="6387734"/>
            <a:ext cx="720000" cy="221109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200" smtClean="0"/>
              <a:t>(</a:t>
            </a:r>
            <a:fld id="{A52F4D17-1AD6-42D9-B93A-EB002C62F438}" type="slidenum">
              <a:rPr lang="en-US" sz="1200" smtClean="0"/>
              <a:pPr algn="r"/>
              <a:t>14</a:t>
            </a:fld>
            <a:r>
              <a:rPr lang="en-US" sz="1200" smtClean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6464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99600"/>
            <a:ext cx="11449050" cy="470770"/>
          </a:xfrm>
        </p:spPr>
        <p:txBody>
          <a:bodyPr/>
          <a:lstStyle/>
          <a:p>
            <a:r>
              <a:rPr lang="de-DE" sz="2400" noProof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TSVV-07 progress</a:t>
            </a:r>
            <a:endParaRPr lang="en-US" sz="2400" noProof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8513E1D-3637-42BF-9008-6BCCB1FCB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052736"/>
            <a:ext cx="10945216" cy="4968552"/>
          </a:xfrm>
        </p:spPr>
        <p:txBody>
          <a:bodyPr/>
          <a:lstStyle/>
          <a:p>
            <a:pPr marL="450850" lvl="2" indent="0">
              <a:lnSpc>
                <a:spcPct val="100000"/>
              </a:lnSpc>
              <a:spcAft>
                <a:spcPts val="1200"/>
              </a:spcAft>
              <a:buNone/>
              <a:tabLst>
                <a:tab pos="3051175" algn="r"/>
                <a:tab pos="3314700" algn="l"/>
              </a:tabLst>
            </a:pPr>
            <a:r>
              <a:rPr lang="en-US" sz="18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Tasks 2022</a:t>
            </a:r>
          </a:p>
          <a:p>
            <a:pPr marL="450850" lvl="2" indent="0">
              <a:lnSpc>
                <a:spcPct val="100000"/>
              </a:lnSpc>
              <a:spcAft>
                <a:spcPts val="1200"/>
              </a:spcAft>
              <a:buNone/>
              <a:tabLst>
                <a:tab pos="3051175" algn="r"/>
                <a:tab pos="3314700" algn="l"/>
              </a:tabLst>
            </a:pPr>
            <a:r>
              <a:rPr lang="en-US" sz="1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PIC simulations with </a:t>
            </a:r>
            <a:r>
              <a:rPr lang="en-US" sz="1600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SPICE</a:t>
            </a:r>
            <a:r>
              <a:rPr lang="en-US" sz="1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to identify whether the escaping current </a:t>
            </a:r>
            <a:br>
              <a:rPr lang="en-US" sz="1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scales with electron thermal velocity or on ion sound speed</a:t>
            </a:r>
          </a:p>
          <a:p>
            <a:pPr marL="450850" lvl="2" indent="0">
              <a:lnSpc>
                <a:spcPct val="100000"/>
              </a:lnSpc>
              <a:spcAft>
                <a:spcPts val="1200"/>
              </a:spcAft>
              <a:buNone/>
              <a:tabLst>
                <a:tab pos="806450" algn="l"/>
                <a:tab pos="3051175" algn="r"/>
                <a:tab pos="3314700" algn="l"/>
              </a:tabLst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Simulations 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of 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thermionic emission (TE) with secondary electron </a:t>
            </a:r>
            <a:b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emission (SEE) and electron backscattering (EBS) 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confirm the validity of 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the earlier developed semi-empirical scaling model [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Komm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2020,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Tolias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2023]</a:t>
            </a:r>
          </a:p>
          <a:p>
            <a:pPr marL="450850" lvl="2" indent="0">
              <a:lnSpc>
                <a:spcPct val="100000"/>
              </a:lnSpc>
              <a:spcAft>
                <a:spcPts val="1200"/>
              </a:spcAft>
              <a:buNone/>
              <a:tabLst>
                <a:tab pos="806450" algn="l"/>
                <a:tab pos="3051175" algn="r"/>
                <a:tab pos="3314700" algn="l"/>
              </a:tabLst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	In the 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case of high density emissive sheath and normal 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magnetic field inclination 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that is relevant 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for 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exposed leading 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edges, the transition to the space-charge 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limited 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regime 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will not take place before W melting, thus 	implying 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that 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the </a:t>
            </a:r>
            <a:b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monotonic 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potential profile regime is most </a:t>
            </a:r>
            <a:r>
              <a:rPr lang="en-US" sz="16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relevant </a:t>
            </a:r>
            <a:r>
              <a:rPr lang="en-US" sz="1600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</a:t>
            </a:r>
            <a:r>
              <a:rPr lang="en-US" sz="16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melt motion </a:t>
            </a:r>
            <a:r>
              <a:rPr lang="en-US" sz="1600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applications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endParaRPr lang="en-US" sz="16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0850" lvl="2" indent="0">
              <a:lnSpc>
                <a:spcPct val="100000"/>
              </a:lnSpc>
              <a:spcAft>
                <a:spcPts val="1200"/>
              </a:spcAft>
              <a:buNone/>
              <a:tabLst>
                <a:tab pos="3051175" algn="r"/>
                <a:tab pos="3314700" algn="l"/>
              </a:tabLst>
            </a:pPr>
            <a:r>
              <a:rPr lang="en-US" sz="1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Implementation of representative values of surface heat fluxes and halo current densities during DEMO VDEs </a:t>
            </a:r>
            <a:br>
              <a:rPr lang="en-US" sz="1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for transient melting simulations with </a:t>
            </a:r>
            <a:r>
              <a:rPr lang="en-US" sz="1600" b="1" strike="sngStrike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MEMOS-U</a:t>
            </a:r>
            <a:r>
              <a:rPr lang="en-US" sz="1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MEMENTO</a:t>
            </a:r>
          </a:p>
          <a:p>
            <a:pPr marL="450850" lvl="2" indent="0">
              <a:lnSpc>
                <a:spcPct val="100000"/>
              </a:lnSpc>
              <a:spcAft>
                <a:spcPts val="1200"/>
              </a:spcAft>
              <a:buNone/>
              <a:tabLst>
                <a:tab pos="806450" algn="l"/>
                <a:tab pos="3051175" algn="r"/>
                <a:tab pos="3314700" algn="l"/>
              </a:tabLst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		The MEMOS-U model 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was re-implemented 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in a new code using the 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open-source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AMReX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adaptive meshing 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framework</a:t>
            </a:r>
          </a:p>
          <a:p>
            <a:pPr marL="450850" lvl="2" indent="0">
              <a:lnSpc>
                <a:spcPct val="100000"/>
              </a:lnSpc>
              <a:spcAft>
                <a:spcPts val="1200"/>
              </a:spcAft>
              <a:buNone/>
              <a:tabLst>
                <a:tab pos="806450" algn="l"/>
                <a:tab pos="3051175" algn="r"/>
                <a:tab pos="3314700" algn="l"/>
              </a:tabLst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For current DEMO design, the thermal and the current quench of VDEs are considered relevant for melting </a:t>
            </a:r>
            <a:b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(WPDES, late 2022) </a:t>
            </a:r>
            <a:r>
              <a:rPr lang="en-DE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–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assessment of melt layer stability in these conditions is pending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457" y="271427"/>
            <a:ext cx="828281" cy="63729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967" y="1268760"/>
            <a:ext cx="3365609" cy="31167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616280" y="1628775"/>
            <a:ext cx="1059585" cy="297004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M. </a:t>
            </a:r>
            <a:r>
              <a:rPr lang="en-US" sz="14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Komm</a:t>
            </a:r>
            <a:endParaRPr lang="en-US" sz="1400" b="1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56240" y="6387734"/>
            <a:ext cx="720000" cy="221109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200" smtClean="0"/>
              <a:t>(</a:t>
            </a:r>
            <a:fld id="{A52F4D17-1AD6-42D9-B93A-EB002C62F438}" type="slidenum">
              <a:rPr lang="en-US" sz="1200" smtClean="0"/>
              <a:pPr algn="r"/>
              <a:t>15</a:t>
            </a:fld>
            <a:r>
              <a:rPr lang="en-US" sz="1200" smtClean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9294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2920345"/>
            <a:ext cx="3384376" cy="29580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99600"/>
            <a:ext cx="11449050" cy="470770"/>
          </a:xfrm>
        </p:spPr>
        <p:txBody>
          <a:bodyPr/>
          <a:lstStyle/>
          <a:p>
            <a:r>
              <a:rPr lang="de-DE" sz="2400" noProof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TSVV-07 progress</a:t>
            </a:r>
            <a:endParaRPr lang="en-US" sz="2400" noProof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8513E1D-3637-42BF-9008-6BCCB1FCB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052736"/>
            <a:ext cx="10945216" cy="5688632"/>
          </a:xfrm>
        </p:spPr>
        <p:txBody>
          <a:bodyPr/>
          <a:lstStyle/>
          <a:p>
            <a:pPr marL="450850" lvl="2" indent="0">
              <a:lnSpc>
                <a:spcPct val="100000"/>
              </a:lnSpc>
              <a:spcAft>
                <a:spcPts val="1200"/>
              </a:spcAft>
              <a:buNone/>
              <a:tabLst>
                <a:tab pos="3051175" algn="r"/>
                <a:tab pos="3314700" algn="l"/>
              </a:tabLst>
            </a:pPr>
            <a:r>
              <a:rPr lang="en-US" sz="18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Tasks 2022</a:t>
            </a:r>
            <a:endParaRPr lang="en-US" sz="1800" b="1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0850" lvl="2" indent="0">
              <a:lnSpc>
                <a:spcPct val="100000"/>
              </a:lnSpc>
              <a:spcAft>
                <a:spcPts val="1200"/>
              </a:spcAft>
              <a:buNone/>
              <a:tabLst>
                <a:tab pos="3051175" algn="r"/>
                <a:tab pos="3314700" algn="l"/>
              </a:tabLst>
            </a:pPr>
            <a:r>
              <a:rPr lang="en-US" sz="1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Retention and permeation studies for DEMO main chamber and divertor </a:t>
            </a:r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with </a:t>
            </a:r>
            <a:r>
              <a:rPr lang="en-US" sz="16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TESSIM-X, MHIMS, FESTIM, RAVETIME</a:t>
            </a:r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</a:p>
          <a:p>
            <a:pPr marL="450850" lvl="2" indent="0">
              <a:lnSpc>
                <a:spcPct val="100000"/>
              </a:lnSpc>
              <a:spcAft>
                <a:spcPts val="1200"/>
              </a:spcAft>
              <a:buNone/>
              <a:tabLst>
                <a:tab pos="806450" algn="l"/>
                <a:tab pos="3051175" algn="r"/>
                <a:tab pos="3314700" algn="l"/>
              </a:tabLst>
            </a:pP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Highlights: implementation of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Soret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effect, introduction of source terms for n-induced defects, work on mobile dislocations, </a:t>
            </a:r>
            <a:b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H-He interaction, simulations of the role of interface conditions and 3D effects for ITER-like W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monoblocks</a:t>
            </a:r>
            <a:endParaRPr lang="en-US" sz="16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457" y="271427"/>
            <a:ext cx="828281" cy="6372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63553" y="4047675"/>
            <a:ext cx="1722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Role 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on </a:t>
            </a:r>
            <a:r>
              <a:rPr lang="en-US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Soret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effect</a:t>
            </a:r>
            <a:b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on 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permeation </a:t>
            </a:r>
            <a:endParaRPr lang="en-US" sz="14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3837091" y="2493806"/>
            <a:ext cx="3221675" cy="3811128"/>
            <a:chOff x="3862579" y="2503488"/>
            <a:chExt cx="4022975" cy="4759038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74"/>
            <a:stretch/>
          </p:blipFill>
          <p:spPr bwMode="auto">
            <a:xfrm>
              <a:off x="4583832" y="2503488"/>
              <a:ext cx="3252587" cy="4759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" name="Connecteur droit avec flèche 7"/>
            <p:cNvCxnSpPr>
              <a:stCxn id="10" idx="3"/>
            </p:cNvCxnSpPr>
            <p:nvPr/>
          </p:nvCxnSpPr>
          <p:spPr>
            <a:xfrm>
              <a:off x="4312543" y="2984819"/>
              <a:ext cx="1440160" cy="490777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/>
            <p:cNvSpPr txBox="1"/>
            <p:nvPr/>
          </p:nvSpPr>
          <p:spPr>
            <a:xfrm>
              <a:off x="3991621" y="2846319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W</a:t>
              </a:r>
              <a:endParaRPr lang="fr-FR" sz="1200" dirty="0"/>
            </a:p>
          </p:txBody>
        </p:sp>
        <p:cxnSp>
          <p:nvCxnSpPr>
            <p:cNvPr id="11" name="Connecteur droit avec flèche 12"/>
            <p:cNvCxnSpPr>
              <a:stCxn id="12" idx="3"/>
            </p:cNvCxnSpPr>
            <p:nvPr/>
          </p:nvCxnSpPr>
          <p:spPr>
            <a:xfrm>
              <a:off x="4363602" y="3726142"/>
              <a:ext cx="1749141" cy="577546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3"/>
            <p:cNvSpPr txBox="1"/>
            <p:nvPr/>
          </p:nvSpPr>
          <p:spPr>
            <a:xfrm>
              <a:off x="4017032" y="3587642"/>
              <a:ext cx="3465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 smtClean="0"/>
                <a:t>Cu</a:t>
              </a:r>
              <a:endParaRPr lang="fr-FR" sz="1200" dirty="0"/>
            </a:p>
          </p:txBody>
        </p:sp>
        <p:cxnSp>
          <p:nvCxnSpPr>
            <p:cNvPr id="13" name="Connecteur droit avec flèche 14"/>
            <p:cNvCxnSpPr>
              <a:stCxn id="14" idx="3"/>
            </p:cNvCxnSpPr>
            <p:nvPr/>
          </p:nvCxnSpPr>
          <p:spPr>
            <a:xfrm>
              <a:off x="4468835" y="4315059"/>
              <a:ext cx="1334927" cy="590872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5"/>
            <p:cNvSpPr txBox="1"/>
            <p:nvPr/>
          </p:nvSpPr>
          <p:spPr>
            <a:xfrm>
              <a:off x="3862579" y="4176559"/>
              <a:ext cx="6062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/>
                <a:t>CuCrZr</a:t>
              </a:r>
              <a:endParaRPr lang="fr-FR" sz="1200" dirty="0"/>
            </a:p>
          </p:txBody>
        </p:sp>
        <p:sp>
          <p:nvSpPr>
            <p:cNvPr id="16" name="ZoneTexte 18"/>
            <p:cNvSpPr txBox="1"/>
            <p:nvPr/>
          </p:nvSpPr>
          <p:spPr>
            <a:xfrm>
              <a:off x="7318571" y="3645583"/>
              <a:ext cx="51328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/>
                <a:t>5 mm</a:t>
              </a:r>
              <a:endParaRPr lang="fr-FR" sz="1100" dirty="0"/>
            </a:p>
          </p:txBody>
        </p:sp>
        <p:sp>
          <p:nvSpPr>
            <p:cNvPr id="17" name="ZoneTexte 20"/>
            <p:cNvSpPr txBox="1"/>
            <p:nvPr/>
          </p:nvSpPr>
          <p:spPr>
            <a:xfrm>
              <a:off x="7318571" y="4191948"/>
              <a:ext cx="51328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/>
                <a:t>1 mm</a:t>
              </a:r>
              <a:endParaRPr lang="fr-FR" sz="1100" dirty="0"/>
            </a:p>
          </p:txBody>
        </p:sp>
        <p:sp>
          <p:nvSpPr>
            <p:cNvPr id="18" name="ZoneTexte 21"/>
            <p:cNvSpPr txBox="1"/>
            <p:nvPr/>
          </p:nvSpPr>
          <p:spPr>
            <a:xfrm>
              <a:off x="7264871" y="4479690"/>
              <a:ext cx="62068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/>
                <a:t>1.5 mm</a:t>
              </a:r>
              <a:endParaRPr lang="fr-FR" sz="11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879976" y="2488297"/>
            <a:ext cx="1653017" cy="5601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ITER-Like </a:t>
            </a:r>
            <a:br>
              <a:rPr lang="en-US" sz="1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DEMO </a:t>
            </a:r>
            <a:r>
              <a:rPr lang="en-US" sz="1600" b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monoblock</a:t>
            </a:r>
            <a:endParaRPr lang="en-US" sz="16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75" t="30495" r="21806" b="22715"/>
          <a:stretch/>
        </p:blipFill>
        <p:spPr bwMode="auto">
          <a:xfrm>
            <a:off x="7608168" y="2359023"/>
            <a:ext cx="4325480" cy="395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ZoneTexte 2"/>
          <p:cNvSpPr txBox="1"/>
          <p:nvPr/>
        </p:nvSpPr>
        <p:spPr>
          <a:xfrm>
            <a:off x="10624661" y="4124619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t= 10</a:t>
            </a:r>
            <a:r>
              <a:rPr lang="fr-FR" baseline="30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  <a:r>
              <a:rPr lang="fr-F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</a:t>
            </a:r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8310" y="2793901"/>
            <a:ext cx="1059906" cy="297004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K. </a:t>
            </a:r>
            <a:r>
              <a:rPr lang="en-US" sz="14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Schmid</a:t>
            </a:r>
            <a:endParaRPr lang="en-US" sz="1400" b="1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48764" y="3334703"/>
            <a:ext cx="1252138" cy="297004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R. </a:t>
            </a:r>
            <a:r>
              <a:rPr lang="en-US" sz="14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Delaporte</a:t>
            </a:r>
            <a:endParaRPr lang="en-US" sz="1400" b="1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56240" y="6387734"/>
            <a:ext cx="720000" cy="221109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200" dirty="0" smtClean="0"/>
              <a:t>(</a:t>
            </a:r>
            <a:fld id="{A52F4D17-1AD6-42D9-B93A-EB002C62F438}" type="slidenum">
              <a:rPr lang="en-US" sz="1200" smtClean="0"/>
              <a:pPr algn="r"/>
              <a:t>16</a:t>
            </a:fld>
            <a:r>
              <a:rPr lang="en-US" sz="1200" dirty="0" smtClean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8485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99600"/>
            <a:ext cx="11449050" cy="470770"/>
          </a:xfrm>
        </p:spPr>
        <p:txBody>
          <a:bodyPr/>
          <a:lstStyle/>
          <a:p>
            <a:r>
              <a:rPr lang="de-DE" sz="2400" noProof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TSVV-07 progress</a:t>
            </a:r>
            <a:endParaRPr lang="en-US" sz="2400" noProof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8513E1D-3637-42BF-9008-6BCCB1FCB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052736"/>
            <a:ext cx="10945216" cy="5688632"/>
          </a:xfrm>
        </p:spPr>
        <p:txBody>
          <a:bodyPr/>
          <a:lstStyle/>
          <a:p>
            <a:pPr marL="450850" lvl="2" indent="0">
              <a:lnSpc>
                <a:spcPct val="100000"/>
              </a:lnSpc>
              <a:spcAft>
                <a:spcPts val="1200"/>
              </a:spcAft>
              <a:buNone/>
              <a:tabLst>
                <a:tab pos="3051175" algn="r"/>
                <a:tab pos="3314700" algn="l"/>
              </a:tabLst>
            </a:pPr>
            <a:r>
              <a:rPr lang="en-US" sz="18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Tasks 2022</a:t>
            </a:r>
            <a:endParaRPr lang="en-US" sz="1800" b="1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0850" lvl="2" indent="0">
              <a:lnSpc>
                <a:spcPct val="100000"/>
              </a:lnSpc>
              <a:spcAft>
                <a:spcPts val="1200"/>
              </a:spcAft>
              <a:buNone/>
              <a:tabLst>
                <a:tab pos="3051175" algn="r"/>
                <a:tab pos="3314700" algn="l"/>
              </a:tabLst>
            </a:pPr>
            <a:r>
              <a:rPr lang="en-US" sz="1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Implementation of </a:t>
            </a:r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the </a:t>
            </a:r>
            <a:r>
              <a:rPr lang="en-US" sz="1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gyro-motion </a:t>
            </a:r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module in </a:t>
            </a:r>
            <a:r>
              <a:rPr lang="en-US" sz="1600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SDTrimSP-3D</a:t>
            </a:r>
            <a:endParaRPr lang="en-US" sz="16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0850" lvl="2" indent="0">
              <a:lnSpc>
                <a:spcPct val="100000"/>
              </a:lnSpc>
              <a:spcAft>
                <a:spcPts val="1200"/>
              </a:spcAft>
              <a:buNone/>
              <a:tabLst>
                <a:tab pos="806450" algn="l"/>
                <a:tab pos="3051175" algn="r"/>
                <a:tab pos="3314700" algn="l"/>
              </a:tabLst>
            </a:pP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Gyro-module implemented, optimization and implementation of crystalline lattice capabilities are on the way / validation</a:t>
            </a:r>
          </a:p>
          <a:p>
            <a:pPr marL="450850" lvl="2" indent="0">
              <a:lnSpc>
                <a:spcPct val="100000"/>
              </a:lnSpc>
              <a:spcAft>
                <a:spcPts val="1200"/>
              </a:spcAft>
              <a:buNone/>
              <a:tabLst>
                <a:tab pos="806450" algn="l"/>
                <a:tab pos="3051175" algn="r"/>
                <a:tab pos="3314700" algn="l"/>
              </a:tabLst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Future work: cross-check with ERO2.0, evaluation of sample exposures in AUG, cross-validation with MARLOWE and MD</a:t>
            </a:r>
          </a:p>
          <a:p>
            <a:pPr marL="450850" lvl="2" indent="0">
              <a:lnSpc>
                <a:spcPct val="100000"/>
              </a:lnSpc>
              <a:spcAft>
                <a:spcPts val="1200"/>
              </a:spcAft>
              <a:buNone/>
              <a:tabLst>
                <a:tab pos="806450" algn="l"/>
                <a:tab pos="3051175" algn="r"/>
                <a:tab pos="3314700" algn="l"/>
              </a:tabLst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endParaRPr lang="en-US" sz="16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0850" lvl="2" indent="0">
              <a:lnSpc>
                <a:spcPct val="100000"/>
              </a:lnSpc>
              <a:spcAft>
                <a:spcPts val="1200"/>
              </a:spcAft>
              <a:buNone/>
              <a:tabLst>
                <a:tab pos="3051175" algn="r"/>
                <a:tab pos="3314700" algn="l"/>
              </a:tabLst>
            </a:pPr>
            <a:r>
              <a:rPr lang="en-US" sz="1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Implementation </a:t>
            </a:r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of </a:t>
            </a:r>
            <a:r>
              <a:rPr lang="en-US" sz="1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non-uniform injection schemes in </a:t>
            </a:r>
            <a:r>
              <a:rPr lang="en-US" sz="1600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SPICE</a:t>
            </a:r>
            <a:endParaRPr lang="en-US" sz="16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0850" lvl="2" indent="0">
              <a:lnSpc>
                <a:spcPct val="100000"/>
              </a:lnSpc>
              <a:spcAft>
                <a:spcPts val="1200"/>
              </a:spcAft>
              <a:buNone/>
              <a:tabLst>
                <a:tab pos="806450" algn="l"/>
                <a:tab pos="3051175" algn="r"/>
                <a:tab pos="3314700" algn="l"/>
              </a:tabLst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For the cases of non-uniform plasma density, temperature</a:t>
            </a:r>
          </a:p>
          <a:p>
            <a:pPr marL="450850" lvl="2" indent="0">
              <a:lnSpc>
                <a:spcPct val="100000"/>
              </a:lnSpc>
              <a:spcAft>
                <a:spcPts val="1200"/>
              </a:spcAft>
              <a:buNone/>
              <a:tabLst>
                <a:tab pos="806450" algn="l"/>
                <a:tab pos="3051175" algn="r"/>
                <a:tab pos="3314700" algn="l"/>
              </a:tabLst>
            </a:pP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0850" lvl="2" indent="0">
              <a:lnSpc>
                <a:spcPct val="100000"/>
              </a:lnSpc>
              <a:spcAft>
                <a:spcPts val="1200"/>
              </a:spcAft>
              <a:buNone/>
              <a:tabLst>
                <a:tab pos="806450" algn="l"/>
                <a:tab pos="3051175" algn="r"/>
                <a:tab pos="3314700" algn="l"/>
              </a:tabLst>
            </a:pPr>
            <a:r>
              <a:rPr lang="en-US" sz="1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Implementation </a:t>
            </a:r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of non-steady-state sources in </a:t>
            </a:r>
            <a:r>
              <a:rPr lang="en-US" sz="1600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BIT1</a:t>
            </a:r>
            <a:r>
              <a:rPr lang="en-US" sz="1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(blobs)</a:t>
            </a:r>
          </a:p>
          <a:p>
            <a:pPr marL="450850" lvl="2" indent="0">
              <a:lnSpc>
                <a:spcPct val="100000"/>
              </a:lnSpc>
              <a:spcAft>
                <a:spcPts val="1200"/>
              </a:spcAft>
              <a:buNone/>
              <a:tabLst>
                <a:tab pos="806450" algn="l"/>
                <a:tab pos="3051175" algn="r"/>
                <a:tab pos="3314700" algn="l"/>
              </a:tabLst>
            </a:pPr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Steady-state vs Blob-filament</a:t>
            </a:r>
          </a:p>
          <a:p>
            <a:pPr marL="450850" lvl="2" indent="0">
              <a:lnSpc>
                <a:spcPct val="100000"/>
              </a:lnSpc>
              <a:spcAft>
                <a:spcPts val="1200"/>
              </a:spcAft>
              <a:buNone/>
              <a:tabLst>
                <a:tab pos="806450" algn="l"/>
                <a:tab pos="3051175" algn="r"/>
                <a:tab pos="3314700" algn="l"/>
              </a:tabLst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(total power flux)</a:t>
            </a:r>
          </a:p>
          <a:p>
            <a:pPr marL="450850" lvl="2" indent="0">
              <a:lnSpc>
                <a:spcPct val="100000"/>
              </a:lnSpc>
              <a:spcAft>
                <a:spcPts val="1200"/>
              </a:spcAft>
              <a:buNone/>
              <a:tabLst>
                <a:tab pos="3051175" algn="r"/>
                <a:tab pos="3314700" algn="l"/>
              </a:tabLst>
            </a:pPr>
            <a:endParaRPr lang="en-US" sz="1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0850" lvl="2" indent="0">
              <a:lnSpc>
                <a:spcPct val="100000"/>
              </a:lnSpc>
              <a:spcAft>
                <a:spcPts val="1200"/>
              </a:spcAft>
              <a:buNone/>
              <a:tabLst>
                <a:tab pos="806450" algn="l"/>
                <a:tab pos="3051175" algn="r"/>
                <a:tab pos="3314700" algn="l"/>
              </a:tabLst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457" y="271427"/>
            <a:ext cx="828281" cy="63729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048" y="2636913"/>
            <a:ext cx="3600400" cy="195136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7728" y="4725144"/>
            <a:ext cx="4824394" cy="203249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502043" y="2996952"/>
            <a:ext cx="1161023" cy="297004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A. </a:t>
            </a:r>
            <a:r>
              <a:rPr lang="en-US" sz="14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Podolnik</a:t>
            </a:r>
            <a:endParaRPr lang="en-US" sz="1400" b="1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92701" y="5444389"/>
            <a:ext cx="1030282" cy="297004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J. </a:t>
            </a:r>
            <a:r>
              <a:rPr lang="en-US" sz="14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Kovacic</a:t>
            </a:r>
            <a:endParaRPr lang="en-US" sz="1400" b="1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56240" y="6387734"/>
            <a:ext cx="720000" cy="221109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200" dirty="0" smtClean="0"/>
              <a:t>(</a:t>
            </a:r>
            <a:fld id="{A52F4D17-1AD6-42D9-B93A-EB002C62F438}" type="slidenum">
              <a:rPr lang="en-US" sz="1200" smtClean="0"/>
              <a:pPr algn="r"/>
              <a:t>17</a:t>
            </a:fld>
            <a:r>
              <a:rPr lang="en-US" sz="1200" dirty="0" smtClean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3021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r>
              <a:rPr lang="en-US" smtClean="0"/>
              <a:t>(</a:t>
            </a:r>
            <a:fld id="{A52F4D17-1AD6-42D9-B93A-EB002C62F438}" type="slidenum">
              <a:rPr lang="en-US" smtClean="0"/>
              <a:pPr algn="r"/>
              <a:t>18</a:t>
            </a:fld>
            <a:r>
              <a:rPr lang="en-US" smtClean="0"/>
              <a:t>)</a:t>
            </a:r>
            <a:endParaRPr lang="en-US" dirty="0"/>
          </a:p>
        </p:txBody>
      </p:sp>
      <p:sp>
        <p:nvSpPr>
          <p:cNvPr id="6" name="object 3"/>
          <p:cNvSpPr txBox="1">
            <a:spLocks noGrp="1"/>
          </p:cNvSpPr>
          <p:nvPr>
            <p:ph type="title"/>
          </p:nvPr>
        </p:nvSpPr>
        <p:spPr>
          <a:xfrm>
            <a:off x="358775" y="393646"/>
            <a:ext cx="753742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0" dirty="0">
                <a:latin typeface="Calibri Light" panose="020F0302020204030204" pitchFamily="34" charset="0"/>
                <a:cs typeface="Calibri Light" panose="020F0302020204030204" pitchFamily="34" charset="0"/>
              </a:rPr>
              <a:t>TSVV-07 Plasma-Wall Interaction in DEMO</a:t>
            </a:r>
          </a:p>
        </p:txBody>
      </p:sp>
      <p:sp>
        <p:nvSpPr>
          <p:cNvPr id="7" name="object 2"/>
          <p:cNvSpPr txBox="1"/>
          <p:nvPr/>
        </p:nvSpPr>
        <p:spPr>
          <a:xfrm>
            <a:off x="706944" y="1489229"/>
            <a:ext cx="3660864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000" b="1" spc="-5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Tasks 2023 (1/2)</a:t>
            </a:r>
            <a:endParaRPr sz="2000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6745" y="2102852"/>
            <a:ext cx="1108923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  <a:tabLst>
                <a:tab pos="268288" algn="l"/>
              </a:tabLst>
            </a:pP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Implement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the 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MD erosion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data under 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D/T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supersaturation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into ERO2.0.</a:t>
            </a:r>
          </a:p>
          <a:p>
            <a:pPr marL="342900" indent="-342900">
              <a:spcAft>
                <a:spcPts val="1200"/>
              </a:spcAft>
              <a:buAutoNum type="arabicPeriod"/>
              <a:tabLst>
                <a:tab pos="268288" algn="l"/>
              </a:tabLst>
            </a:pP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Implement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the PIC-inferred sheath characteristics 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into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the ERO2.0 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code. </a:t>
            </a:r>
          </a:p>
          <a:p>
            <a:pPr marL="342900" indent="-342900">
              <a:spcAft>
                <a:spcPts val="1200"/>
              </a:spcAft>
              <a:buAutoNum type="arabicPeriod"/>
              <a:tabLst>
                <a:tab pos="268288" algn="l"/>
              </a:tabLst>
            </a:pP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Perform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full 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3D ERO2.0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simulations using updated 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databases and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sheath 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models. New plasma?</a:t>
            </a:r>
          </a:p>
          <a:p>
            <a:pPr marL="342900" indent="-342900">
              <a:spcAft>
                <a:spcPts val="1200"/>
              </a:spcAft>
              <a:buAutoNum type="arabicPeriod"/>
              <a:tabLst>
                <a:tab pos="268288" algn="l"/>
              </a:tabLst>
            </a:pP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Provide erosion-deposition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maps and wall lifetime for the main chamber and divertor of 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DEMO.</a:t>
            </a:r>
          </a:p>
          <a:p>
            <a:pPr marL="342900" indent="-342900">
              <a:spcAft>
                <a:spcPts val="1200"/>
              </a:spcAft>
              <a:buAutoNum type="arabicPeriod"/>
              <a:tabLst>
                <a:tab pos="268288" algn="l"/>
              </a:tabLst>
            </a:pP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Perform MEMENTO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simulations of PFC response under 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VDEs.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Assess macroscopic 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surface modifications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in form of melting, melt re-solidification and possibly splashing. In case of splashing, analyze the size 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and velocity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distributions of 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droplets.</a:t>
            </a:r>
          </a:p>
          <a:p>
            <a:pPr marL="342900" indent="-342900">
              <a:spcAft>
                <a:spcPts val="1200"/>
              </a:spcAft>
              <a:buAutoNum type="arabicPeriod"/>
              <a:tabLst>
                <a:tab pos="268288" algn="l"/>
              </a:tabLst>
            </a:pP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Perform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dedicated dust transport simulations with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MIGRAINe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for net deposition locations provided by ERO2.0 simulations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395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r>
              <a:rPr lang="en-US" smtClean="0"/>
              <a:t>(</a:t>
            </a:r>
            <a:fld id="{A52F4D17-1AD6-42D9-B93A-EB002C62F438}" type="slidenum">
              <a:rPr lang="en-US" smtClean="0"/>
              <a:pPr algn="r"/>
              <a:t>19</a:t>
            </a:fld>
            <a:r>
              <a:rPr lang="en-US" smtClean="0"/>
              <a:t>)</a:t>
            </a:r>
            <a:endParaRPr lang="en-US" dirty="0"/>
          </a:p>
        </p:txBody>
      </p:sp>
      <p:sp>
        <p:nvSpPr>
          <p:cNvPr id="6" name="object 3"/>
          <p:cNvSpPr txBox="1">
            <a:spLocks noGrp="1"/>
          </p:cNvSpPr>
          <p:nvPr>
            <p:ph type="title"/>
          </p:nvPr>
        </p:nvSpPr>
        <p:spPr>
          <a:xfrm>
            <a:off x="358775" y="393646"/>
            <a:ext cx="753742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0" dirty="0">
                <a:latin typeface="Calibri Light" panose="020F0302020204030204" pitchFamily="34" charset="0"/>
                <a:cs typeface="Calibri Light" panose="020F0302020204030204" pitchFamily="34" charset="0"/>
              </a:rPr>
              <a:t>TSVV-07 Plasma-Wall Interaction in DEMO</a:t>
            </a:r>
          </a:p>
        </p:txBody>
      </p:sp>
      <p:sp>
        <p:nvSpPr>
          <p:cNvPr id="7" name="object 2"/>
          <p:cNvSpPr txBox="1"/>
          <p:nvPr/>
        </p:nvSpPr>
        <p:spPr>
          <a:xfrm>
            <a:off x="706944" y="1489229"/>
            <a:ext cx="3588856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000" b="1" spc="-5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Tasks 2023 (2/2)</a:t>
            </a:r>
            <a:endParaRPr sz="2000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6745" y="2102852"/>
            <a:ext cx="1108923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7"/>
              <a:tabLst>
                <a:tab pos="358775" algn="l"/>
              </a:tabLst>
            </a:pP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Perform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SDTrimSP-3D simulations for rough surfaces of specific morphology and in particular 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that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of re-solidified 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melt resulting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from 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MEMENTO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to obtain effective erosion 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yields.</a:t>
            </a:r>
          </a:p>
          <a:p>
            <a:pPr marL="342900" indent="-342900">
              <a:spcAft>
                <a:spcPts val="1200"/>
              </a:spcAft>
              <a:buAutoNum type="arabicPeriod" startAt="7"/>
              <a:tabLst>
                <a:tab pos="358775" algn="l"/>
              </a:tabLst>
            </a:pP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Perform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PIC simulations with SPICE codes to obtain heat loads and ion penetration into gaps of divertor and 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limiter </a:t>
            </a:r>
            <a:r>
              <a:rPr lang="en-US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monoblocks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under DEMO sheath 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conditions.</a:t>
            </a:r>
          </a:p>
          <a:p>
            <a:pPr marL="342900" indent="-342900">
              <a:spcAft>
                <a:spcPts val="1200"/>
              </a:spcAft>
              <a:buAutoNum type="arabicPeriod" startAt="7"/>
              <a:tabLst>
                <a:tab pos="358775" algn="l"/>
              </a:tabLst>
            </a:pP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Perform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TESSIM-X and FESTIM simulations of fuel accumulation in DEMO PFC with relevant material structure and 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fuel permeation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to coolant, accounting for neutral damage. Cross-validate the results of both 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codes.</a:t>
            </a:r>
          </a:p>
          <a:p>
            <a:pPr marL="342900" indent="-342900">
              <a:spcAft>
                <a:spcPts val="1200"/>
              </a:spcAft>
              <a:buAutoNum type="arabicPeriod" startAt="7"/>
              <a:tabLst>
                <a:tab pos="358775" algn="l"/>
              </a:tabLst>
            </a:pP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Develop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with help of 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ML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approach an interatomic potential for W-O. </a:t>
            </a:r>
            <a:endParaRPr lang="en-US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spcAft>
                <a:spcPts val="1200"/>
              </a:spcAft>
              <a:buAutoNum type="arabicPeriod" startAt="7"/>
              <a:tabLst>
                <a:tab pos="358775" algn="l"/>
              </a:tabLst>
            </a:pP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Prepare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an extensive integrated report for the DEMO conceptual design review regarding the DEMO wall lifetime in 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steady-state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and transients and regarding fuel uptake, retention and permeation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826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945" y="1489229"/>
            <a:ext cx="232283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023C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Aims of the</a:t>
            </a:r>
            <a:r>
              <a:rPr sz="2000" b="1" spc="-80" dirty="0">
                <a:solidFill>
                  <a:srgbClr val="023C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b="1" spc="-5" dirty="0">
                <a:solidFill>
                  <a:srgbClr val="023C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project</a:t>
            </a:r>
            <a:endParaRPr sz="20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8775" y="393646"/>
            <a:ext cx="75374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0" dirty="0">
                <a:latin typeface="Calibri Light" panose="020F0302020204030204" pitchFamily="34" charset="0"/>
                <a:cs typeface="Calibri Light" panose="020F0302020204030204" pitchFamily="34" charset="0"/>
              </a:rPr>
              <a:t>TSVV-07 Plasma-Wall Interaction in DEMO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0090" y="4166615"/>
            <a:ext cx="8495665" cy="6937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1270" rIns="0" bIns="0" rtlCol="0">
            <a:spAutoFit/>
          </a:bodyPr>
          <a:lstStyle/>
          <a:p>
            <a:pPr marL="306705" marR="95885">
              <a:lnSpc>
                <a:spcPct val="125000"/>
              </a:lnSpc>
              <a:spcBef>
                <a:spcPts val="10"/>
              </a:spcBef>
            </a:pPr>
            <a:r>
              <a:rPr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Develop and apply modelling capabilities to treat PWI in DEMO-relevant </a:t>
            </a:r>
            <a:r>
              <a:rPr spc="-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transients </a:t>
            </a:r>
            <a:r>
              <a:rPr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regarding their impact on PFC</a:t>
            </a:r>
            <a:r>
              <a:rPr spc="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integrity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0090" y="3087623"/>
            <a:ext cx="8495665" cy="6937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1270" rIns="0" bIns="0" rtlCol="0">
            <a:spAutoFit/>
          </a:bodyPr>
          <a:lstStyle/>
          <a:p>
            <a:pPr marL="306705" marR="766445">
              <a:lnSpc>
                <a:spcPct val="125000"/>
              </a:lnSpc>
              <a:spcBef>
                <a:spcPts val="10"/>
              </a:spcBef>
            </a:pPr>
            <a:r>
              <a:rPr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Provide safety-relevant information for </a:t>
            </a:r>
            <a:r>
              <a:rPr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DEMO </a:t>
            </a:r>
            <a:r>
              <a:rPr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reference scenarios </a:t>
            </a:r>
            <a:r>
              <a:rPr lang="en-US" spc="-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pc="-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spc="-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concerning </a:t>
            </a:r>
            <a:r>
              <a:rPr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first-wall erosion, dust, and fuel inventory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0090" y="2009394"/>
            <a:ext cx="8495665" cy="6937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1270" rIns="0" bIns="0" rtlCol="0">
            <a:spAutoFit/>
          </a:bodyPr>
          <a:lstStyle/>
          <a:p>
            <a:pPr marL="306705" marR="98425">
              <a:lnSpc>
                <a:spcPct val="125000"/>
              </a:lnSpc>
              <a:spcBef>
                <a:spcPts val="10"/>
              </a:spcBef>
            </a:pPr>
            <a:r>
              <a:rPr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Establish an integrated modelling suite capable to treat complex 3D wall  geometry </a:t>
            </a:r>
            <a:r>
              <a:rPr lang="en-US" spc="-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pc="-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spc="-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to </a:t>
            </a:r>
            <a:r>
              <a:rPr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predict steady-state PWI in</a:t>
            </a:r>
            <a:r>
              <a:rPr spc="-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DEMO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143813" y="271272"/>
            <a:ext cx="725920" cy="6377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56240" y="6387734"/>
            <a:ext cx="720000" cy="221109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200" smtClean="0"/>
              <a:t>(</a:t>
            </a:r>
            <a:fld id="{A52F4D17-1AD6-42D9-B93A-EB002C62F438}" type="slidenum">
              <a:rPr lang="en-US" sz="1200" smtClean="0"/>
              <a:pPr algn="r"/>
              <a:t>2</a:t>
            </a:fld>
            <a:r>
              <a:rPr lang="en-US" sz="1200" smtClean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0687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775" y="393646"/>
            <a:ext cx="2784897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cap="none" spc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TSVV-07 Timeline</a:t>
            </a:r>
            <a:endParaRPr lang="en-US" cap="none" spc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56240" y="6387734"/>
            <a:ext cx="720000" cy="221109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200" smtClean="0"/>
              <a:t>(</a:t>
            </a:r>
            <a:fld id="{A52F4D17-1AD6-42D9-B93A-EB002C62F438}" type="slidenum">
              <a:rPr lang="en-US" sz="1200" smtClean="0"/>
              <a:pPr algn="r"/>
              <a:t>20</a:t>
            </a:fld>
            <a:r>
              <a:rPr lang="en-US" sz="1200" smtClean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42197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8513E1D-3637-42BF-9008-6BCCB1FCB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408" y="476672"/>
            <a:ext cx="11377264" cy="5688632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  <a:tabLst>
                <a:tab pos="270510" algn="l"/>
              </a:tabLst>
            </a:pPr>
            <a:r>
              <a:rPr lang="en-US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Milestones </a:t>
            </a:r>
            <a:r>
              <a:rPr lang="en-GB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2024</a:t>
            </a:r>
            <a:endParaRPr lang="en-US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270510" algn="l"/>
              </a:tabLst>
            </a:pP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200"/>
              <a:buFont typeface="+mj-lt"/>
              <a:buAutoNum type="arabicPeriod"/>
              <a:tabLst>
                <a:tab pos="270510" algn="l"/>
                <a:tab pos="541020" algn="l"/>
              </a:tabLst>
            </a:pPr>
            <a:r>
              <a:rPr lang="en-US" sz="1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Role of gaps between divertor and limiter </a:t>
            </a:r>
            <a:r>
              <a:rPr lang="en-US" sz="1400" dirty="0" err="1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monoblocks</a:t>
            </a:r>
            <a:r>
              <a:rPr lang="en-US" sz="1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is addressed by ERO (impurity deposition).</a:t>
            </a:r>
          </a:p>
          <a:p>
            <a:pPr marL="342900" lvl="0" indent="-342900">
              <a:spcAft>
                <a:spcPts val="0"/>
              </a:spcAft>
              <a:buSzPts val="1200"/>
              <a:buFont typeface="+mj-lt"/>
              <a:buAutoNum type="arabicPeriod"/>
              <a:tabLst>
                <a:tab pos="270510" algn="l"/>
                <a:tab pos="541020" algn="l"/>
              </a:tabLst>
            </a:pPr>
            <a:r>
              <a:rPr lang="en-US" sz="1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SDTrimSP-3D results regarding rough surfaces are incorporated into ERO. Results are cross-validated </a:t>
            </a:r>
            <a:r>
              <a:rPr lang="en-US" sz="1400" dirty="0" smtClean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/>
            </a:r>
            <a:br>
              <a:rPr lang="en-US" sz="1400" dirty="0" smtClean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</a:br>
            <a:r>
              <a:rPr lang="en-US" sz="1400" dirty="0" smtClean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on </a:t>
            </a:r>
            <a:r>
              <a:rPr lang="en-US" sz="1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selected cases using built-in morphology model of ERO.</a:t>
            </a:r>
          </a:p>
          <a:p>
            <a:pPr marL="342900" lvl="0" indent="-342900" algn="just">
              <a:spcAft>
                <a:spcPts val="0"/>
              </a:spcAft>
              <a:buSzPts val="1200"/>
              <a:buFont typeface="+mj-lt"/>
              <a:buAutoNum type="arabicPeriod"/>
              <a:tabLst>
                <a:tab pos="270510" algn="l"/>
                <a:tab pos="541020" algn="l"/>
              </a:tabLst>
            </a:pPr>
            <a:r>
              <a:rPr lang="en-US" sz="1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SDTrimSP-1D coupling to ERO is finalized.</a:t>
            </a:r>
          </a:p>
          <a:p>
            <a:pPr marL="342900" lvl="0" indent="-342900" algn="just">
              <a:spcAft>
                <a:spcPts val="0"/>
              </a:spcAft>
              <a:buSzPts val="1200"/>
              <a:buFont typeface="+mj-lt"/>
              <a:buAutoNum type="arabicPeriod"/>
              <a:tabLst>
                <a:tab pos="270510" algn="l"/>
                <a:tab pos="541020" algn="l"/>
              </a:tabLst>
            </a:pPr>
            <a:r>
              <a:rPr lang="en-US" sz="1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Final results on W-O potential development are reported.</a:t>
            </a:r>
          </a:p>
          <a:p>
            <a:pPr marL="342900" lvl="0" indent="-342900" algn="just">
              <a:spcAft>
                <a:spcPts val="0"/>
              </a:spcAft>
              <a:buSzPts val="1200"/>
              <a:buFont typeface="+mj-lt"/>
              <a:buAutoNum type="arabicPeriod"/>
              <a:tabLst>
                <a:tab pos="270510" algn="l"/>
                <a:tab pos="541020" algn="l"/>
              </a:tabLst>
            </a:pPr>
            <a:r>
              <a:rPr lang="en-US" sz="1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Intermediate results on W-O-H potential development are reported.</a:t>
            </a:r>
          </a:p>
          <a:p>
            <a:pPr marL="342900" lvl="0" indent="-342900" algn="just">
              <a:spcAft>
                <a:spcPts val="0"/>
              </a:spcAft>
              <a:buSzPts val="1200"/>
              <a:buFont typeface="+mj-lt"/>
              <a:buAutoNum type="arabicPeriod"/>
              <a:tabLst>
                <a:tab pos="270510" algn="l"/>
                <a:tab pos="541020" algn="l"/>
              </a:tabLst>
            </a:pPr>
            <a:r>
              <a:rPr lang="en-US" sz="1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Role of He clustering on H diffusion and retention is assessed.</a:t>
            </a:r>
          </a:p>
          <a:p>
            <a:pPr marL="342900" lvl="0" indent="-342900" algn="just">
              <a:spcAft>
                <a:spcPts val="0"/>
              </a:spcAft>
              <a:buSzPts val="1200"/>
              <a:buFont typeface="+mj-lt"/>
              <a:buAutoNum type="arabicPeriod"/>
              <a:tabLst>
                <a:tab pos="270510" algn="l"/>
                <a:tab pos="541020" algn="l"/>
              </a:tabLst>
            </a:pPr>
            <a:r>
              <a:rPr lang="en-US" sz="1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Preliminary BIT2 simulations are reported (kinetic sheath simulations for the entire poloidal cross-section).</a:t>
            </a:r>
          </a:p>
          <a:p>
            <a:pPr marL="342900" lvl="0" indent="-342900" algn="just">
              <a:spcAft>
                <a:spcPts val="0"/>
              </a:spcAft>
              <a:buSzPts val="1200"/>
              <a:buFont typeface="+mj-lt"/>
              <a:buAutoNum type="arabicPeriod"/>
              <a:tabLst>
                <a:tab pos="270510" algn="l"/>
                <a:tab pos="541020" algn="l"/>
              </a:tabLst>
            </a:pPr>
            <a:r>
              <a:rPr lang="en-US" sz="1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IMAS compatibility has been implemented.</a:t>
            </a:r>
          </a:p>
          <a:p>
            <a:pPr marL="342900" lvl="0" indent="-342900" algn="just">
              <a:spcAft>
                <a:spcPts val="0"/>
              </a:spcAft>
              <a:buSzPts val="1200"/>
              <a:buFont typeface="+mj-lt"/>
              <a:buAutoNum type="arabicPeriod"/>
              <a:tabLst>
                <a:tab pos="270510" algn="l"/>
                <a:tab pos="541020" algn="l"/>
              </a:tabLst>
            </a:pPr>
            <a:r>
              <a:rPr lang="en-US" sz="1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UQ interface implementations for </a:t>
            </a:r>
            <a:r>
              <a:rPr lang="en-US" sz="1400" dirty="0" err="1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SDTrimSP</a:t>
            </a:r>
            <a:r>
              <a:rPr lang="en-US" sz="1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codes and RAVETIME are </a:t>
            </a:r>
            <a:r>
              <a:rPr lang="en-US" sz="1400" dirty="0" smtClean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finalized.</a:t>
            </a:r>
          </a:p>
          <a:p>
            <a:pPr marL="342900" lvl="0" indent="-342900" algn="just">
              <a:spcAft>
                <a:spcPts val="0"/>
              </a:spcAft>
              <a:buSzPts val="1200"/>
              <a:buFont typeface="+mj-lt"/>
              <a:buAutoNum type="arabicPeriod"/>
              <a:tabLst>
                <a:tab pos="270510" algn="l"/>
                <a:tab pos="541020" algn="l"/>
              </a:tabLst>
            </a:pPr>
            <a:r>
              <a:rPr lang="en-GB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MIGRAINe</a:t>
            </a:r>
            <a:r>
              <a:rPr lang="en-GB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transport simulations are performed for droplets released in DEMO plasma transients.</a:t>
            </a:r>
            <a:r>
              <a:rPr lang="en-GB" sz="1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endParaRPr lang="en-GB" sz="1400" dirty="0" smtClean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200"/>
              <a:buFont typeface="+mj-lt"/>
              <a:buAutoNum type="arabicPeriod"/>
              <a:tabLst>
                <a:tab pos="270510" algn="l"/>
                <a:tab pos="541020" algn="l"/>
              </a:tabLst>
            </a:pPr>
            <a:endParaRPr lang="en-GB" sz="14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270510" algn="l"/>
              </a:tabLst>
            </a:pP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Milestones </a:t>
            </a:r>
            <a:r>
              <a:rPr lang="en-US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2025</a:t>
            </a:r>
            <a:endParaRPr lang="en-US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spcAft>
                <a:spcPts val="0"/>
              </a:spcAft>
              <a:buSzPts val="1200"/>
              <a:buFont typeface="+mj-lt"/>
              <a:buAutoNum type="arabicPeriod"/>
              <a:tabLst>
                <a:tab pos="541020" algn="l"/>
              </a:tabLst>
            </a:pPr>
            <a:r>
              <a:rPr lang="en-US" sz="1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Final results on W-O-H potential development are reported.</a:t>
            </a:r>
          </a:p>
          <a:p>
            <a:pPr marL="342900" lvl="0" indent="-342900" algn="just">
              <a:spcAft>
                <a:spcPts val="0"/>
              </a:spcAft>
              <a:buSzPts val="1200"/>
              <a:buFont typeface="+mj-lt"/>
              <a:buAutoNum type="arabicPeriod"/>
              <a:tabLst>
                <a:tab pos="541020" algn="l"/>
              </a:tabLst>
            </a:pPr>
            <a:r>
              <a:rPr lang="en-US" sz="1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Role of He clustering on mechanical properties of W is assessed.</a:t>
            </a:r>
          </a:p>
          <a:p>
            <a:pPr marL="342900" lvl="0" indent="-342900" algn="just">
              <a:spcAft>
                <a:spcPts val="0"/>
              </a:spcAft>
              <a:buSzPts val="1200"/>
              <a:buFont typeface="+mj-lt"/>
              <a:buAutoNum type="arabicPeriod"/>
              <a:tabLst>
                <a:tab pos="541020" algn="l"/>
              </a:tabLst>
            </a:pPr>
            <a:r>
              <a:rPr lang="en-US" sz="1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BIT2 simulations are finalized and compared to 1D cases.</a:t>
            </a:r>
          </a:p>
          <a:p>
            <a:pPr marL="342900" lvl="0" indent="-342900" algn="just">
              <a:spcAft>
                <a:spcPts val="0"/>
              </a:spcAft>
              <a:buSzPts val="1200"/>
              <a:buFont typeface="+mj-lt"/>
              <a:buAutoNum type="arabicPeriod"/>
              <a:tabLst>
                <a:tab pos="541020" algn="l"/>
              </a:tabLst>
            </a:pPr>
            <a:r>
              <a:rPr lang="en-US" sz="1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SDTrimSP-3D coupling to ERO is finalized.</a:t>
            </a:r>
          </a:p>
          <a:p>
            <a:pPr marL="342900" lvl="0" indent="-342900" algn="just">
              <a:spcAft>
                <a:spcPts val="0"/>
              </a:spcAft>
              <a:buSzPts val="1200"/>
              <a:buFont typeface="+mj-lt"/>
              <a:buAutoNum type="arabicPeriod"/>
              <a:tabLst>
                <a:tab pos="541020" algn="l"/>
              </a:tabLst>
            </a:pPr>
            <a:r>
              <a:rPr lang="en-US" sz="1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UQ studies with </a:t>
            </a:r>
            <a:r>
              <a:rPr lang="en-US" sz="1400" dirty="0" err="1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SDTrimSP</a:t>
            </a:r>
            <a:r>
              <a:rPr lang="en-US" sz="1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codes and with RAVETIME are performed.</a:t>
            </a:r>
          </a:p>
          <a:p>
            <a:pPr marL="342900" lvl="0" indent="-342900" algn="just">
              <a:spcAft>
                <a:spcPts val="0"/>
              </a:spcAft>
              <a:buSzPts val="1200"/>
              <a:buFont typeface="+mj-lt"/>
              <a:buAutoNum type="arabicPeriod"/>
              <a:tabLst>
                <a:tab pos="541020" algn="l"/>
              </a:tabLst>
            </a:pPr>
            <a:r>
              <a:rPr lang="en-US" sz="1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IMAS compatibility between codes and their interfacing is complete and tested.</a:t>
            </a:r>
          </a:p>
          <a:p>
            <a:pPr marL="342900" lvl="0" indent="-342900" algn="just">
              <a:spcAft>
                <a:spcPts val="0"/>
              </a:spcAft>
              <a:buSzPts val="1200"/>
              <a:buFont typeface="+mj-lt"/>
              <a:buAutoNum type="arabicPeriod"/>
              <a:tabLst>
                <a:tab pos="270510" algn="l"/>
                <a:tab pos="541020" algn="l"/>
              </a:tabLst>
            </a:pPr>
            <a:endParaRPr lang="en-GB" sz="1400" dirty="0" smtClean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48672" y="1412776"/>
            <a:ext cx="6096000" cy="3797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3000"/>
              </a:lnSpc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r>
              <a:rPr lang="en-US" dirty="0" smtClean="0"/>
              <a:t>(</a:t>
            </a:r>
            <a:fld id="{A52F4D17-1AD6-42D9-B93A-EB002C62F438}" type="slidenum">
              <a:rPr lang="en-US" smtClean="0"/>
              <a:pPr algn="r"/>
              <a:t>21</a:t>
            </a:fld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38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945" y="1057182"/>
            <a:ext cx="130873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023C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Ob</a:t>
            </a:r>
            <a:r>
              <a:rPr sz="2000" b="1" spc="-5" dirty="0">
                <a:solidFill>
                  <a:srgbClr val="023C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</a:t>
            </a:r>
            <a:r>
              <a:rPr sz="2000" b="1" spc="-10" dirty="0">
                <a:solidFill>
                  <a:srgbClr val="023C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ec</a:t>
            </a:r>
            <a:r>
              <a:rPr sz="2000" b="1" spc="-5" dirty="0">
                <a:solidFill>
                  <a:srgbClr val="023C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</a:t>
            </a:r>
            <a:r>
              <a:rPr sz="2000" b="1" spc="-10" dirty="0">
                <a:solidFill>
                  <a:srgbClr val="023C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</a:t>
            </a:r>
            <a:r>
              <a:rPr sz="2000" b="1" spc="-5" dirty="0">
                <a:solidFill>
                  <a:srgbClr val="023C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</a:t>
            </a:r>
            <a:endParaRPr sz="20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8775" y="393646"/>
            <a:ext cx="732140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0" dirty="0">
                <a:latin typeface="Calibri Light" panose="020F0302020204030204" pitchFamily="34" charset="0"/>
                <a:cs typeface="Calibri Light" panose="020F0302020204030204" pitchFamily="34" charset="0"/>
              </a:rPr>
              <a:t>TSVV-07 Plasma-Wall Interaction in DEMO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107200"/>
              </p:ext>
            </p:extLst>
          </p:nvPr>
        </p:nvGraphicFramePr>
        <p:xfrm>
          <a:off x="720090" y="1576577"/>
          <a:ext cx="8496935" cy="37966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96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4587">
                <a:tc>
                  <a:txBody>
                    <a:bodyPr/>
                    <a:lstStyle/>
                    <a:p>
                      <a:pPr marL="30670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-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Assessment of steady-state W erosion rates for first wall and</a:t>
                      </a:r>
                      <a:r>
                        <a:rPr sz="180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1800" spc="-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divertor</a:t>
                      </a:r>
                      <a:endParaRPr sz="18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77470" marB="0">
                    <a:lnB w="82296">
                      <a:solidFill>
                        <a:srgbClr val="FFFFFF"/>
                      </a:solidFill>
                      <a:prstDash val="solid"/>
                    </a:lnB>
                    <a:solidFill>
                      <a:srgbClr val="D1F1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566">
                <a:tc>
                  <a:txBody>
                    <a:bodyPr/>
                    <a:lstStyle/>
                    <a:p>
                      <a:pPr marL="30670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800" spc="-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Mapping of preferential W re/co-deposition</a:t>
                      </a:r>
                      <a:r>
                        <a:rPr sz="18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1800" spc="-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locations</a:t>
                      </a:r>
                      <a:endParaRPr sz="18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18110" marB="0">
                    <a:lnT w="82296">
                      <a:solidFill>
                        <a:srgbClr val="FFFFFF"/>
                      </a:solidFill>
                      <a:prstDash val="solid"/>
                    </a:lnT>
                    <a:lnB w="81534">
                      <a:solidFill>
                        <a:srgbClr val="FFFFFF"/>
                      </a:solidFill>
                      <a:prstDash val="solid"/>
                    </a:lnB>
                    <a:solidFill>
                      <a:srgbClr val="D1F1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409">
                <a:tc>
                  <a:txBody>
                    <a:bodyPr/>
                    <a:lstStyle/>
                    <a:p>
                      <a:pPr marL="306705" marR="947419">
                        <a:lnSpc>
                          <a:spcPct val="125000"/>
                        </a:lnSpc>
                        <a:spcBef>
                          <a:spcPts val="330"/>
                        </a:spcBef>
                      </a:pPr>
                      <a:r>
                        <a:rPr sz="1800" spc="-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Assessment of dust mobilization from likely dust production sites  </a:t>
                      </a:r>
                      <a:r>
                        <a:rPr lang="en-US" sz="1800" spc="-5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/>
                      </a:r>
                      <a:br>
                        <a:rPr lang="en-US" sz="1800" spc="-5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sz="1800" spc="-5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</a:t>
                      </a:r>
                      <a:r>
                        <a:rPr sz="1800" spc="-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dust survival rates and dust accumulation</a:t>
                      </a:r>
                      <a:r>
                        <a:rPr sz="180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1800" spc="-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maps)</a:t>
                      </a:r>
                      <a:endParaRPr sz="18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41910" marB="0">
                    <a:lnT w="81534">
                      <a:solidFill>
                        <a:srgbClr val="FFFFFF"/>
                      </a:solidFill>
                      <a:prstDash val="solid"/>
                    </a:lnT>
                    <a:lnB w="81533">
                      <a:solidFill>
                        <a:srgbClr val="FFFFFF"/>
                      </a:solidFill>
                      <a:prstDash val="solid"/>
                    </a:lnB>
                    <a:solidFill>
                      <a:srgbClr val="D1F1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409">
                <a:tc>
                  <a:txBody>
                    <a:bodyPr/>
                    <a:lstStyle/>
                    <a:p>
                      <a:pPr marL="306705" marR="286385">
                        <a:lnSpc>
                          <a:spcPct val="125000"/>
                        </a:lnSpc>
                        <a:spcBef>
                          <a:spcPts val="330"/>
                        </a:spcBef>
                      </a:pPr>
                      <a:r>
                        <a:rPr sz="1800" spc="-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Assessment of PFC response to transients: melting and </a:t>
                      </a:r>
                      <a:r>
                        <a:rPr sz="1800" spc="-5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splashing  </a:t>
                      </a:r>
                      <a:r>
                        <a:rPr lang="en-US" sz="1800" spc="-5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/>
                      </a:r>
                      <a:br>
                        <a:rPr lang="en-US" sz="1800" spc="-5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sz="1800" spc="-15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</a:t>
                      </a:r>
                      <a:r>
                        <a:rPr sz="1800" spc="-1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melt-stability, </a:t>
                      </a:r>
                      <a:r>
                        <a:rPr sz="1800" spc="-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likelihood of splashing, droplet-to-dust conversion</a:t>
                      </a:r>
                      <a:r>
                        <a:rPr sz="1800" spc="9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1800" spc="-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rates)</a:t>
                      </a:r>
                      <a:endParaRPr sz="18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41910" marB="0">
                    <a:lnT w="81533">
                      <a:solidFill>
                        <a:srgbClr val="FFFFFF"/>
                      </a:solidFill>
                      <a:prstDash val="solid"/>
                    </a:lnT>
                    <a:lnB w="81533">
                      <a:solidFill>
                        <a:srgbClr val="FFFFFF"/>
                      </a:solidFill>
                      <a:prstDash val="solid"/>
                    </a:lnB>
                    <a:solidFill>
                      <a:srgbClr val="D1F1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238">
                <a:tc>
                  <a:txBody>
                    <a:bodyPr/>
                    <a:lstStyle/>
                    <a:p>
                      <a:pPr marL="30670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800" spc="-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Assessment of W erosion rates for locations </a:t>
                      </a:r>
                      <a:r>
                        <a:rPr sz="180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affected </a:t>
                      </a:r>
                      <a:r>
                        <a:rPr sz="1800" spc="-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by</a:t>
                      </a:r>
                      <a:r>
                        <a:rPr sz="180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1800" spc="-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transients</a:t>
                      </a:r>
                      <a:endParaRPr sz="18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18110" marB="0">
                    <a:lnT w="81533">
                      <a:solidFill>
                        <a:srgbClr val="FFFFFF"/>
                      </a:solidFill>
                      <a:prstDash val="solid"/>
                    </a:lnT>
                    <a:lnB w="81533">
                      <a:solidFill>
                        <a:srgbClr val="FFFFFF"/>
                      </a:solidFill>
                      <a:prstDash val="solid"/>
                    </a:lnB>
                    <a:solidFill>
                      <a:srgbClr val="D1F1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4430">
                <a:tc>
                  <a:txBody>
                    <a:bodyPr/>
                    <a:lstStyle/>
                    <a:p>
                      <a:pPr marL="30670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800" spc="-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Assessment of tritium in-vessel</a:t>
                      </a:r>
                      <a:r>
                        <a:rPr sz="180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1800" spc="-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inventory</a:t>
                      </a:r>
                      <a:endParaRPr sz="18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30670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spc="-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(co-deposition, bulk retention with He-induced and neutron</a:t>
                      </a:r>
                      <a:r>
                        <a:rPr sz="1800" spc="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180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damage)</a:t>
                      </a:r>
                      <a:endParaRPr sz="18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18110" marB="0">
                    <a:lnT w="81533">
                      <a:solidFill>
                        <a:srgbClr val="FFFFFF"/>
                      </a:solidFill>
                      <a:prstDash val="solid"/>
                    </a:lnT>
                    <a:solidFill>
                      <a:srgbClr val="D1F1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11143813" y="271272"/>
            <a:ext cx="725920" cy="6377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56240" y="6387734"/>
            <a:ext cx="720000" cy="221109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200" smtClean="0"/>
              <a:t>(</a:t>
            </a:r>
            <a:fld id="{A52F4D17-1AD6-42D9-B93A-EB002C62F438}" type="slidenum">
              <a:rPr lang="en-US" sz="1200" smtClean="0"/>
              <a:pPr algn="r"/>
              <a:t>3</a:t>
            </a:fld>
            <a:r>
              <a:rPr lang="en-US" sz="1200" smtClean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2350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047981"/>
              </p:ext>
            </p:extLst>
          </p:nvPr>
        </p:nvGraphicFramePr>
        <p:xfrm>
          <a:off x="1703510" y="1922769"/>
          <a:ext cx="10081122" cy="37755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3432">
                  <a:extLst>
                    <a:ext uri="{9D8B030D-6E8A-4147-A177-3AD203B41FA5}">
                      <a16:colId xmlns:a16="http://schemas.microsoft.com/office/drawing/2014/main" val="2741885699"/>
                    </a:ext>
                  </a:extLst>
                </a:gridCol>
                <a:gridCol w="2302955">
                  <a:extLst>
                    <a:ext uri="{9D8B030D-6E8A-4147-A177-3AD203B41FA5}">
                      <a16:colId xmlns:a16="http://schemas.microsoft.com/office/drawing/2014/main" val="902791266"/>
                    </a:ext>
                  </a:extLst>
                </a:gridCol>
                <a:gridCol w="6624735">
                  <a:extLst>
                    <a:ext uri="{9D8B030D-6E8A-4147-A177-3AD203B41FA5}">
                      <a16:colId xmlns:a16="http://schemas.microsoft.com/office/drawing/2014/main" val="88050588"/>
                    </a:ext>
                  </a:extLst>
                </a:gridCol>
              </a:tblGrid>
              <a:tr h="270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4887720"/>
                  </a:ext>
                </a:extLst>
              </a:tr>
              <a:tr h="443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FZJ</a:t>
                      </a:r>
                      <a:endParaRPr lang="en-US" sz="1400" b="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ERO2.0, CRDS</a:t>
                      </a:r>
                      <a:endParaRPr lang="en-US" sz="14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Impurity </a:t>
                      </a:r>
                      <a:r>
                        <a:rPr lang="en-GB" sz="14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transport and </a:t>
                      </a:r>
                      <a:r>
                        <a:rPr lang="en-GB" sz="1400" dirty="0" smtClea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PWI:</a:t>
                      </a:r>
                      <a:r>
                        <a:rPr lang="en-GB" sz="1400" baseline="0" dirty="0" smtClea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erosion-deposition mapping. </a:t>
                      </a:r>
                      <a:r>
                        <a:rPr lang="en-GB" sz="1400" dirty="0" smtClea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Fuel retention.</a:t>
                      </a:r>
                      <a:endParaRPr lang="en-US" sz="1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6005684"/>
                  </a:ext>
                </a:extLst>
              </a:tr>
              <a:tr h="5411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IPP Garching</a:t>
                      </a:r>
                      <a:endParaRPr lang="en-US" sz="1400" b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SDTrimSP</a:t>
                      </a:r>
                      <a:r>
                        <a:rPr lang="en-US" sz="1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TESSIM, RAVETIME</a:t>
                      </a:r>
                      <a:endParaRPr lang="en-US" sz="14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PWI data. Fuel retention.</a:t>
                      </a:r>
                      <a:r>
                        <a:rPr lang="en-GB" sz="1400" baseline="0" dirty="0" smtClea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U</a:t>
                      </a:r>
                      <a:r>
                        <a:rPr lang="en-GB" sz="1400" dirty="0" smtClea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ncertainty</a:t>
                      </a:r>
                      <a:r>
                        <a:rPr lang="en-GB" sz="1400" baseline="0" dirty="0" smtClea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quantification</a:t>
                      </a:r>
                      <a:r>
                        <a:rPr lang="en-GB" sz="1400" dirty="0" smtClea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</a:t>
                      </a:r>
                      <a:endParaRPr lang="en-US" sz="1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9262739"/>
                  </a:ext>
                </a:extLst>
              </a:tr>
              <a:tr h="5411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KTH</a:t>
                      </a:r>
                      <a:endParaRPr lang="en-US" sz="1400" b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MEMENTO, MIGRAINE</a:t>
                      </a:r>
                      <a:endParaRPr lang="en-US" sz="14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Material response </a:t>
                      </a:r>
                      <a:r>
                        <a:rPr lang="en-GB" sz="14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 transient heat </a:t>
                      </a:r>
                      <a:r>
                        <a:rPr lang="en-GB" sz="1400" dirty="0" smtClea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loads. Dust/droplet </a:t>
                      </a:r>
                      <a:r>
                        <a:rPr lang="en-GB" sz="14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mobilization and </a:t>
                      </a:r>
                      <a:r>
                        <a:rPr lang="en-GB" sz="1400" dirty="0" smtClea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transport.</a:t>
                      </a:r>
                      <a:endParaRPr lang="en-US" sz="1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8907719"/>
                  </a:ext>
                </a:extLst>
              </a:tr>
              <a:tr h="5018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IPP Prague</a:t>
                      </a:r>
                      <a:endParaRPr lang="en-US" sz="1400" b="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SPICE &amp; BIT</a:t>
                      </a:r>
                      <a:endParaRPr lang="en-US" sz="14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Kinetic (PIC+MC) modelling of complex plasma </a:t>
                      </a:r>
                      <a:r>
                        <a:rPr lang="en-GB" sz="1400" dirty="0" smtClea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sheath.</a:t>
                      </a:r>
                      <a:endParaRPr lang="en-US" sz="1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3777716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JSI</a:t>
                      </a:r>
                      <a:endParaRPr lang="en-US" sz="1400" b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BIT</a:t>
                      </a:r>
                      <a:endParaRPr lang="en-US" sz="14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Kinetic (PIC) modelling of </a:t>
                      </a:r>
                      <a:r>
                        <a:rPr lang="en-GB" sz="1400" dirty="0" smtClea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dynamic SOL.</a:t>
                      </a:r>
                      <a:endParaRPr lang="en-US" sz="1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188918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CEA/USPN</a:t>
                      </a:r>
                      <a:endParaRPr lang="en-US" sz="1400" b="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MHIMS, FESTIM	</a:t>
                      </a:r>
                      <a:endParaRPr lang="en-US" sz="14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Fuel </a:t>
                      </a:r>
                      <a:r>
                        <a:rPr lang="en-GB" sz="1400" dirty="0" smtClea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retention.</a:t>
                      </a:r>
                      <a:endParaRPr lang="en-US" sz="1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2615233"/>
                  </a:ext>
                </a:extLst>
              </a:tr>
              <a:tr h="5411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VTT/Helsinki</a:t>
                      </a:r>
                      <a:endParaRPr lang="en-US" sz="1400" b="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MD, potential development</a:t>
                      </a:r>
                      <a:endParaRPr lang="en-US" sz="14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Interatomic </a:t>
                      </a:r>
                      <a:r>
                        <a:rPr lang="en-GB" sz="14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potentials, MD </a:t>
                      </a:r>
                      <a:r>
                        <a:rPr lang="en-GB" sz="1400" dirty="0" smtClea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modelling </a:t>
                      </a:r>
                      <a:r>
                        <a:rPr lang="en-GB" sz="14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for </a:t>
                      </a:r>
                      <a:r>
                        <a:rPr lang="en-GB" sz="1400" dirty="0" smtClea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PWI.</a:t>
                      </a:r>
                      <a:endParaRPr lang="en-US" sz="1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6580819"/>
                  </a:ext>
                </a:extLst>
              </a:tr>
            </a:tbl>
          </a:graphicData>
        </a:graphic>
      </p:graphicFrame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8513E1D-3637-42BF-9008-6BCCB1FCB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12776"/>
            <a:ext cx="11377264" cy="288032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de-DE" sz="1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Team </a:t>
            </a:r>
            <a:r>
              <a:rPr lang="en-US" sz="1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codes &amp; contributions</a:t>
            </a:r>
            <a:endParaRPr lang="en-US" sz="1800" noProof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48672" y="1753178"/>
            <a:ext cx="6096000" cy="4053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3000"/>
              </a:lnSpc>
              <a:spcAft>
                <a:spcPts val="600"/>
              </a:spcAft>
            </a:pP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1475" y="938786"/>
            <a:ext cx="11436348" cy="509994"/>
          </a:xfrm>
        </p:spPr>
        <p:txBody>
          <a:bodyPr/>
          <a:lstStyle/>
          <a:p>
            <a:r>
              <a:rPr lang="en-US" noProof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PWI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in 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DEMO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Grafik 9">
            <a:extLst>
              <a:ext uri="{FF2B5EF4-FFF2-40B4-BE49-F238E27FC236}">
                <a16:creationId xmlns:a16="http://schemas.microsoft.com/office/drawing/2014/main" id="{A0BABBA3-207B-428D-8CD0-97794373E0F0}"/>
              </a:ext>
            </a:extLst>
          </p:cNvPr>
          <p:cNvPicPr>
            <a:picLocks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1379"/>
          <a:stretch/>
        </p:blipFill>
        <p:spPr>
          <a:xfrm>
            <a:off x="996073" y="2236025"/>
            <a:ext cx="389719" cy="400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 descr="Projektmanagement für das Max-Planck-Institut für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47"/>
          <a:stretch/>
        </p:blipFill>
        <p:spPr bwMode="auto">
          <a:xfrm>
            <a:off x="942962" y="2678425"/>
            <a:ext cx="514830" cy="46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KTH Royal Institute of Technology | The SPARKS Project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74" y="3179116"/>
            <a:ext cx="536005" cy="53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s://www.euro-fusion.org/fileadmin/_processed_/d/7/csm_Czech-Republic_5a8a7ea7a9.pn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95" y="3812398"/>
            <a:ext cx="696456" cy="33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tse1.mm.bing.net/th?id=OIP.a_y3Ev8Y3cECbZWJ7xK4hQHaEb&amp;pid=Api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24" y="4293096"/>
            <a:ext cx="529198" cy="31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University of Helsinki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35" y="5229200"/>
            <a:ext cx="525153" cy="41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4834219" y="191910"/>
            <a:ext cx="7148379" cy="746876"/>
            <a:chOff x="2063766" y="5865968"/>
            <a:chExt cx="9756870" cy="1019416"/>
          </a:xfrm>
        </p:grpSpPr>
        <p:pic>
          <p:nvPicPr>
            <p:cNvPr id="28" name="Grafik 9">
              <a:extLst>
                <a:ext uri="{FF2B5EF4-FFF2-40B4-BE49-F238E27FC236}">
                  <a16:creationId xmlns:a16="http://schemas.microsoft.com/office/drawing/2014/main" id="{A0BABBA3-207B-428D-8CD0-97794373E0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8656" y="6022604"/>
              <a:ext cx="1881980" cy="548854"/>
            </a:xfrm>
            <a:prstGeom prst="rect">
              <a:avLst/>
            </a:prstGeom>
          </p:spPr>
        </p:pic>
        <p:pic>
          <p:nvPicPr>
            <p:cNvPr id="29" name="Picture 4" descr="Projektmanagement für das Max-Planck-Institut für ..."/>
            <p:cNvPicPr>
              <a:picLocks noChangeAspect="1" noChangeArrowheads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147"/>
            <a:stretch/>
          </p:blipFill>
          <p:spPr bwMode="auto">
            <a:xfrm>
              <a:off x="9120337" y="5974008"/>
              <a:ext cx="720079" cy="645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4" descr="https://www.euro-fusion.org/fileadmin/_processed_/d/7/csm_Czech-Republic_5a8a7ea7a9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3408" y="5962116"/>
              <a:ext cx="1392912" cy="669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8" descr="KTH Royal Institute of Technology | The SPARKS Project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419" y="5936142"/>
              <a:ext cx="724751" cy="724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1" descr="CEA-logo - Synthelis"/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6843" y="5932003"/>
              <a:ext cx="897149" cy="729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University of Helsinki Logo"/>
            <p:cNvPicPr>
              <a:picLocks noChangeAspect="1" noChangeArrowheads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9215" y="5865968"/>
              <a:ext cx="1306944" cy="1019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C:\#matveev\_WORK_\MISC\EUROfusion\#TSVV7\2020-06-12-input-from-teams\logoUSPN.jpg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8419" y="5952211"/>
              <a:ext cx="1454989" cy="689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https://tse1.mm.bing.net/th?id=OIP.a_y3Ev8Y3cECbZWJ7xK4hQHaEb&amp;pid=Api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766" y="5972892"/>
              <a:ext cx="1079906" cy="644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" name="Picture 35" descr="CEA-logo - Synthelis"/>
          <p:cNvPicPr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22" y="4767435"/>
            <a:ext cx="389200" cy="31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#matveev\_WORK_\MISC\EUROfusion\#TSVV7\2020-06-12-input-from-teams\logoUSPN.jpg"/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62" y="4724906"/>
            <a:ext cx="760548" cy="36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bject 3"/>
          <p:cNvSpPr txBox="1">
            <a:spLocks noGrp="1"/>
          </p:cNvSpPr>
          <p:nvPr>
            <p:ph type="title"/>
          </p:nvPr>
        </p:nvSpPr>
        <p:spPr>
          <a:xfrm>
            <a:off x="358775" y="393646"/>
            <a:ext cx="710537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TSVV-07</a:t>
            </a:r>
            <a:endParaRPr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56240" y="6387734"/>
            <a:ext cx="720000" cy="221109"/>
          </a:xfrm>
        </p:spPr>
        <p:txBody>
          <a:bodyPr/>
          <a:lstStyle/>
          <a:p>
            <a:pPr algn="r"/>
            <a:r>
              <a:rPr lang="en-US" dirty="0" smtClean="0"/>
              <a:t>(</a:t>
            </a:r>
            <a:fld id="{A52F4D17-1AD6-42D9-B93A-EB002C62F438}" type="slidenum">
              <a:rPr lang="en-US" smtClean="0"/>
              <a:pPr algn="r"/>
              <a:t>4</a:t>
            </a:fld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62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2167073"/>
            <a:ext cx="10897666" cy="306212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  <a:tabLst>
                <a:tab pos="1076325" algn="r"/>
              </a:tabLst>
            </a:pPr>
            <a:r>
              <a:rPr lang="en-US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FZJ: 	D. Matveev, C. Baumann, J. Romazanov, S. </a:t>
            </a:r>
            <a:r>
              <a:rPr lang="en-US" sz="18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Brezinsek</a:t>
            </a:r>
            <a:r>
              <a:rPr lang="en-US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  <a:tabLst>
                <a:tab pos="1076325" algn="r"/>
              </a:tabLst>
            </a:pP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n-US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KTH: 	S. </a:t>
            </a:r>
            <a:r>
              <a:rPr lang="en-US" sz="18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Ratynskaia</a:t>
            </a:r>
            <a:r>
              <a:rPr lang="en-US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L. </a:t>
            </a:r>
            <a:r>
              <a:rPr lang="en-US" sz="18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Vignitchouk</a:t>
            </a:r>
            <a:r>
              <a:rPr lang="en-US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P. </a:t>
            </a:r>
            <a:r>
              <a:rPr lang="en-US" sz="18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Tolias</a:t>
            </a:r>
            <a:r>
              <a:rPr lang="en-US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E. </a:t>
            </a:r>
            <a:r>
              <a:rPr lang="en-US" sz="18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Thoren</a:t>
            </a:r>
            <a:r>
              <a:rPr lang="en-US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P. Konstantinos </a:t>
            </a:r>
          </a:p>
          <a:p>
            <a:pPr marL="0" indent="0">
              <a:lnSpc>
                <a:spcPct val="100000"/>
              </a:lnSpc>
              <a:buNone/>
              <a:tabLst>
                <a:tab pos="1076325" algn="r"/>
              </a:tabLst>
            </a:pP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n-US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IPP-CAS: 	D. </a:t>
            </a:r>
            <a:r>
              <a:rPr lang="en-US" sz="18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Tskhakaya</a:t>
            </a:r>
            <a:r>
              <a:rPr lang="en-US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M. </a:t>
            </a:r>
            <a:r>
              <a:rPr lang="en-US" sz="18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Komm</a:t>
            </a:r>
            <a:r>
              <a:rPr lang="en-US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A. </a:t>
            </a:r>
            <a:r>
              <a:rPr lang="en-US" sz="18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Podolník</a:t>
            </a:r>
            <a:r>
              <a:rPr lang="en-US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  <a:tabLst>
                <a:tab pos="1076325" algn="r"/>
              </a:tabLst>
            </a:pP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n-US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USPN: 	J. </a:t>
            </a:r>
            <a:r>
              <a:rPr lang="en-US" sz="18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Mougenot</a:t>
            </a:r>
            <a:r>
              <a:rPr lang="en-US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Y. Charles </a:t>
            </a:r>
            <a:endParaRPr lang="en-US" sz="1800" baseline="30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buNone/>
              <a:tabLst>
                <a:tab pos="1076325" algn="r"/>
              </a:tabLst>
            </a:pPr>
            <a:r>
              <a:rPr lang="en-US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CEA:	R. </a:t>
            </a:r>
            <a:r>
              <a:rPr lang="en-US" sz="18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Delaporte</a:t>
            </a:r>
            <a:r>
              <a:rPr lang="en-US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-Mathurin, E. </a:t>
            </a:r>
            <a:r>
              <a:rPr lang="en-US" sz="18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Hodille</a:t>
            </a:r>
            <a:r>
              <a:rPr lang="en-US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C. </a:t>
            </a:r>
            <a:r>
              <a:rPr lang="en-US" sz="18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Grisolia</a:t>
            </a:r>
            <a:r>
              <a:rPr lang="en-US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F. </a:t>
            </a:r>
            <a:r>
              <a:rPr lang="en-US" sz="18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Montupet-leblond</a:t>
            </a:r>
            <a:r>
              <a:rPr lang="en-US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endParaRPr lang="en-US" sz="1800" baseline="30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buNone/>
              <a:tabLst>
                <a:tab pos="1076325" algn="r"/>
              </a:tabLst>
            </a:pPr>
            <a:r>
              <a:rPr lang="en-US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IPP:	U. Von Toussaint, K. </a:t>
            </a:r>
            <a:r>
              <a:rPr lang="en-US" sz="18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Schmid</a:t>
            </a:r>
            <a:endParaRPr lang="en-US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buNone/>
              <a:tabLst>
                <a:tab pos="1076325" algn="r"/>
              </a:tabLst>
            </a:pPr>
            <a:r>
              <a:rPr lang="en-US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Helsinki:	F. </a:t>
            </a:r>
            <a:r>
              <a:rPr lang="en-US" sz="18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Granberg</a:t>
            </a:r>
            <a:r>
              <a:rPr lang="en-US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F. </a:t>
            </a:r>
            <a:r>
              <a:rPr lang="en-US" sz="18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Kporha</a:t>
            </a:r>
            <a:endParaRPr lang="en-US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buNone/>
              <a:tabLst>
                <a:tab pos="1076325" algn="r"/>
              </a:tabLst>
            </a:pPr>
            <a:r>
              <a:rPr lang="en-US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JSI:	J. </a:t>
            </a:r>
            <a:r>
              <a:rPr lang="en-US" sz="18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Kovačič</a:t>
            </a:r>
            <a:r>
              <a:rPr lang="en-US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S. </a:t>
            </a:r>
            <a:r>
              <a:rPr lang="en-US" sz="18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Costea</a:t>
            </a:r>
            <a:endParaRPr lang="en-US" sz="18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r>
              <a:rPr lang="en-US" smtClean="0"/>
              <a:t>(</a:t>
            </a:r>
            <a:fld id="{A52F4D17-1AD6-42D9-B93A-EB002C62F438}" type="slidenum">
              <a:rPr lang="en-US" smtClean="0"/>
              <a:pPr algn="r"/>
              <a:t>5</a:t>
            </a:fld>
            <a:r>
              <a:rPr lang="en-US" smtClean="0"/>
              <a:t>)</a:t>
            </a:r>
            <a:endParaRPr lang="en-US" dirty="0"/>
          </a:p>
        </p:txBody>
      </p:sp>
      <p:sp>
        <p:nvSpPr>
          <p:cNvPr id="6" name="object 3"/>
          <p:cNvSpPr txBox="1">
            <a:spLocks noGrp="1"/>
          </p:cNvSpPr>
          <p:nvPr>
            <p:ph type="title"/>
          </p:nvPr>
        </p:nvSpPr>
        <p:spPr>
          <a:xfrm>
            <a:off x="358775" y="393646"/>
            <a:ext cx="753742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0" dirty="0">
                <a:latin typeface="Calibri Light" panose="020F0302020204030204" pitchFamily="34" charset="0"/>
                <a:cs typeface="Calibri Light" panose="020F0302020204030204" pitchFamily="34" charset="0"/>
              </a:rPr>
              <a:t>TSVV-07 Plasma-Wall Interaction in DEMO</a:t>
            </a:r>
          </a:p>
        </p:txBody>
      </p:sp>
      <p:sp>
        <p:nvSpPr>
          <p:cNvPr id="7" name="object 2"/>
          <p:cNvSpPr txBox="1"/>
          <p:nvPr/>
        </p:nvSpPr>
        <p:spPr>
          <a:xfrm>
            <a:off x="706945" y="1489229"/>
            <a:ext cx="232283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000" b="1" spc="-5" dirty="0" smtClean="0">
                <a:solidFill>
                  <a:srgbClr val="023C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Team members</a:t>
            </a:r>
            <a:endParaRPr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291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1475" y="938786"/>
            <a:ext cx="11436348" cy="509994"/>
          </a:xfrm>
        </p:spPr>
        <p:txBody>
          <a:bodyPr/>
          <a:lstStyle/>
          <a:p>
            <a:r>
              <a:rPr lang="en-US" noProof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PWI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in 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DEMO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34963" y="1782755"/>
            <a:ext cx="11521677" cy="4392488"/>
          </a:xfrm>
          <a:prstGeom prst="rect">
            <a:avLst/>
          </a:prstGeom>
          <a:noFill/>
          <a:ln w="38100">
            <a:solidFill>
              <a:srgbClr val="023D6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Inhaltsplatzhalter 6">
            <a:extLst>
              <a:ext uri="{FF2B5EF4-FFF2-40B4-BE49-F238E27FC236}">
                <a16:creationId xmlns:a16="http://schemas.microsoft.com/office/drawing/2014/main" id="{58513E1D-3637-42BF-9008-6BCCB1FCB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1412776"/>
            <a:ext cx="2520280" cy="360040"/>
          </a:xfrm>
        </p:spPr>
        <p:txBody>
          <a:bodyPr/>
          <a:lstStyle/>
          <a:p>
            <a:pPr marL="0" indent="0">
              <a:buNone/>
            </a:pPr>
            <a:r>
              <a:rPr lang="en-US" sz="1800" b="1" noProof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Interaction scheme</a:t>
            </a:r>
            <a:endParaRPr lang="en-US" sz="18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8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800" noProof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951942" y="548680"/>
            <a:ext cx="8904697" cy="64807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23D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1588" lvl="2">
              <a:lnSpc>
                <a:spcPct val="95000"/>
              </a:lnSpc>
            </a:pPr>
            <a:r>
              <a:rPr lang="en-US" dirty="0" smtClean="0">
                <a:solidFill>
                  <a:srgbClr val="023D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External input: plasma background, wall geometry, material choice, steady-state </a:t>
            </a:r>
            <a:br>
              <a:rPr lang="en-US" dirty="0" smtClean="0">
                <a:solidFill>
                  <a:srgbClr val="023D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 smtClean="0">
                <a:solidFill>
                  <a:srgbClr val="023D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transient heat loads – interaction with DCT, WPs (PWIE, DES, MAT), </a:t>
            </a:r>
            <a:r>
              <a:rPr lang="en-DE" dirty="0" smtClean="0">
                <a:solidFill>
                  <a:srgbClr val="023D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  <a:endParaRPr lang="en-US" dirty="0" smtClean="0">
              <a:solidFill>
                <a:srgbClr val="023D6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431704" y="2492897"/>
            <a:ext cx="8244616" cy="864096"/>
            <a:chOff x="815395" y="2563706"/>
            <a:chExt cx="8244616" cy="864096"/>
          </a:xfrm>
        </p:grpSpPr>
        <p:sp>
          <p:nvSpPr>
            <p:cNvPr id="5" name="Rounded Rectangle 4"/>
            <p:cNvSpPr/>
            <p:nvPr/>
          </p:nvSpPr>
          <p:spPr>
            <a:xfrm>
              <a:off x="815395" y="2563706"/>
              <a:ext cx="8244616" cy="864096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r>
                <a:rPr lang="en-US" sz="2400" dirty="0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PIC</a:t>
              </a:r>
            </a:p>
            <a:p>
              <a:pPr algn="ctr">
                <a:lnSpc>
                  <a:spcPct val="95000"/>
                </a:lnSpc>
              </a:pPr>
              <a:r>
                <a:rPr lang="en-US" sz="1600" dirty="0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sheath collisionality, ion fluxes &amp; distributions, heat loads, thermionic current</a:t>
              </a:r>
            </a:p>
          </p:txBody>
        </p:sp>
        <p:pic>
          <p:nvPicPr>
            <p:cNvPr id="13" name="Picture 14" descr="https://www.euro-fusion.org/fileadmin/_processed_/d/7/csm_Czech-Republic_5a8a7ea7a9.png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339" y="2624265"/>
              <a:ext cx="696456" cy="336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8" name="Group 57"/>
          <p:cNvGrpSpPr/>
          <p:nvPr/>
        </p:nvGrpSpPr>
        <p:grpSpPr>
          <a:xfrm>
            <a:off x="8976320" y="3809791"/>
            <a:ext cx="2700000" cy="1312431"/>
            <a:chOff x="8963719" y="2043698"/>
            <a:chExt cx="2688317" cy="1312431"/>
          </a:xfrm>
        </p:grpSpPr>
        <p:sp>
          <p:nvSpPr>
            <p:cNvPr id="56" name="Rounded Rectangle 55"/>
            <p:cNvSpPr/>
            <p:nvPr/>
          </p:nvSpPr>
          <p:spPr>
            <a:xfrm>
              <a:off x="8963719" y="2043698"/>
              <a:ext cx="2688317" cy="131243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r>
                <a:rPr lang="en-US" sz="2400" dirty="0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Transients</a:t>
              </a:r>
            </a:p>
            <a:p>
              <a:pPr algn="ctr">
                <a:lnSpc>
                  <a:spcPct val="95000"/>
                </a:lnSpc>
              </a:pPr>
              <a:r>
                <a:rPr lang="en-US" sz="1600" dirty="0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melting</a:t>
              </a:r>
            </a:p>
            <a:p>
              <a:pPr algn="ctr">
                <a:lnSpc>
                  <a:spcPct val="95000"/>
                </a:lnSpc>
              </a:pPr>
              <a:r>
                <a:rPr lang="en-US" sz="1600" dirty="0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splashing</a:t>
              </a:r>
            </a:p>
          </p:txBody>
        </p:sp>
        <p:pic>
          <p:nvPicPr>
            <p:cNvPr id="30" name="Picture 18" descr="KTH Royal Institute of Technology | The SPARKS Project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9606" y="2148604"/>
              <a:ext cx="533686" cy="537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566550" y="5517232"/>
            <a:ext cx="11109770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5000"/>
              </a:lnSpc>
            </a:pPr>
            <a:r>
              <a:rPr lang="en-US" sz="2000" dirty="0" smtClean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ACH support: IMAS compatibility, code optimization for HPC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61111" y="2492897"/>
            <a:ext cx="2700000" cy="864096"/>
            <a:chOff x="334962" y="4121910"/>
            <a:chExt cx="2705437" cy="864096"/>
          </a:xfrm>
        </p:grpSpPr>
        <p:sp>
          <p:nvSpPr>
            <p:cNvPr id="45" name="Rounded Rectangle 44"/>
            <p:cNvSpPr/>
            <p:nvPr/>
          </p:nvSpPr>
          <p:spPr>
            <a:xfrm>
              <a:off x="334962" y="4121910"/>
              <a:ext cx="2705437" cy="864096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r>
                <a:rPr lang="en-US" sz="2400" dirty="0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PWI</a:t>
              </a:r>
            </a:p>
            <a:p>
              <a:pPr algn="ctr">
                <a:lnSpc>
                  <a:spcPct val="95000"/>
                </a:lnSpc>
              </a:pPr>
              <a:r>
                <a:rPr lang="en-US" sz="1600" dirty="0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erosion, morphology</a:t>
              </a:r>
            </a:p>
          </p:txBody>
        </p:sp>
        <p:pic>
          <p:nvPicPr>
            <p:cNvPr id="16" name="Picture 4" descr="Projektmanagement für das Max-Planck-Institut für ...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147"/>
            <a:stretch/>
          </p:blipFill>
          <p:spPr bwMode="auto">
            <a:xfrm>
              <a:off x="445127" y="4153694"/>
              <a:ext cx="515867" cy="462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University of Helsinki Log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030" y="4205792"/>
              <a:ext cx="526211" cy="410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" name="Group 63"/>
          <p:cNvGrpSpPr/>
          <p:nvPr/>
        </p:nvGrpSpPr>
        <p:grpSpPr>
          <a:xfrm>
            <a:off x="566549" y="3573016"/>
            <a:ext cx="2700000" cy="1800200"/>
            <a:chOff x="566550" y="3356992"/>
            <a:chExt cx="2688317" cy="1800200"/>
          </a:xfrm>
        </p:grpSpPr>
        <p:sp>
          <p:nvSpPr>
            <p:cNvPr id="48" name="Rounded Rectangle 47"/>
            <p:cNvSpPr/>
            <p:nvPr/>
          </p:nvSpPr>
          <p:spPr>
            <a:xfrm>
              <a:off x="566550" y="3356992"/>
              <a:ext cx="2688317" cy="18002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r>
                <a:rPr lang="en-US" sz="2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ERO2.0</a:t>
              </a:r>
            </a:p>
            <a:p>
              <a:pPr algn="ctr">
                <a:lnSpc>
                  <a:spcPct val="95000"/>
                </a:lnSpc>
              </a:pPr>
              <a:r>
                <a:rPr lang="en-US" sz="1600" dirty="0">
                  <a:solidFill>
                    <a:srgbClr val="FFFF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local and global</a:t>
              </a:r>
            </a:p>
            <a:p>
              <a:pPr algn="ctr">
                <a:lnSpc>
                  <a:spcPct val="95000"/>
                </a:lnSpc>
              </a:pPr>
              <a:r>
                <a:rPr lang="en-US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impurity transport</a:t>
              </a:r>
            </a:p>
            <a:p>
              <a:pPr algn="ctr">
                <a:lnSpc>
                  <a:spcPct val="95000"/>
                </a:lnSpc>
              </a:pPr>
              <a:r>
                <a:rPr lang="en-US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(castellation, roughness)</a:t>
              </a:r>
            </a:p>
            <a:p>
              <a:pPr algn="ctr">
                <a:lnSpc>
                  <a:spcPct val="95000"/>
                </a:lnSpc>
              </a:pPr>
              <a:r>
                <a:rPr lang="en-US" sz="1600" dirty="0">
                  <a:solidFill>
                    <a:srgbClr val="FFFF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PWI</a:t>
              </a:r>
              <a:r>
                <a:rPr lang="en-US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/>
              </a:r>
              <a:br>
                <a:rPr lang="en-US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</a:br>
              <a:r>
                <a:rPr lang="en-US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(erosion, morphology,</a:t>
              </a:r>
              <a:br>
                <a:rPr lang="en-US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</a:br>
              <a:r>
                <a:rPr lang="en-US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layer formation)</a:t>
              </a: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692135" y="3429001"/>
              <a:ext cx="435313" cy="432045"/>
              <a:chOff x="1072066" y="3251208"/>
              <a:chExt cx="503927" cy="500144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1072066" y="3251208"/>
                <a:ext cx="503927" cy="4976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5000"/>
                  </a:lnSpc>
                </a:pPr>
                <a:endParaRPr lang="en-US" sz="2400" dirty="0" err="1" smtClean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pic>
            <p:nvPicPr>
              <p:cNvPr id="33" name="Grafik 9">
                <a:extLst>
                  <a:ext uri="{FF2B5EF4-FFF2-40B4-BE49-F238E27FC236}">
                    <a16:creationId xmlns:a16="http://schemas.microsoft.com/office/drawing/2014/main" id="{A0BABBA3-207B-428D-8CD0-97794373E0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r="71379"/>
              <a:stretch/>
            </p:blipFill>
            <p:spPr>
              <a:xfrm>
                <a:off x="1115367" y="3298910"/>
                <a:ext cx="444000" cy="45244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54" name="Group 53"/>
          <p:cNvGrpSpPr/>
          <p:nvPr/>
        </p:nvGrpSpPr>
        <p:grpSpPr>
          <a:xfrm>
            <a:off x="3431704" y="3809791"/>
            <a:ext cx="2700000" cy="1314000"/>
            <a:chOff x="861424" y="4581128"/>
            <a:chExt cx="2393443" cy="1369462"/>
          </a:xfrm>
        </p:grpSpPr>
        <p:sp>
          <p:nvSpPr>
            <p:cNvPr id="18" name="Rounded Rectangle 17"/>
            <p:cNvSpPr/>
            <p:nvPr/>
          </p:nvSpPr>
          <p:spPr>
            <a:xfrm>
              <a:off x="861424" y="4581128"/>
              <a:ext cx="2393443" cy="136946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endPara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algn="ctr">
                <a:lnSpc>
                  <a:spcPct val="95000"/>
                </a:lnSpc>
              </a:pPr>
              <a:r>
                <a:rPr lang="en-US" sz="2400" dirty="0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Fuel retention </a:t>
              </a:r>
            </a:p>
            <a:p>
              <a:pPr algn="ctr">
                <a:lnSpc>
                  <a:spcPct val="95000"/>
                </a:lnSpc>
              </a:pPr>
              <a:r>
                <a:rPr lang="en-US" sz="1600" dirty="0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co-deposition, n-damage</a:t>
              </a:r>
            </a:p>
          </p:txBody>
        </p:sp>
        <p:pic>
          <p:nvPicPr>
            <p:cNvPr id="34" name="Picture 4" descr="Projektmanagement für das Max-Planck-Institut für ..."/>
            <p:cNvPicPr>
              <a:picLocks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147"/>
            <a:stretch/>
          </p:blipFill>
          <p:spPr bwMode="auto">
            <a:xfrm>
              <a:off x="1056626" y="4657471"/>
              <a:ext cx="456125" cy="462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4" descr="CEA-logo - Synthelis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5561" y="4647059"/>
              <a:ext cx="498727" cy="478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1" name="Group 50"/>
            <p:cNvGrpSpPr/>
            <p:nvPr/>
          </p:nvGrpSpPr>
          <p:grpSpPr>
            <a:xfrm>
              <a:off x="1618460" y="4660424"/>
              <a:ext cx="404531" cy="459589"/>
              <a:chOff x="1072067" y="3074288"/>
              <a:chExt cx="438064" cy="497686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1072067" y="3074288"/>
                <a:ext cx="438064" cy="4976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5000"/>
                  </a:lnSpc>
                </a:pPr>
                <a:endParaRPr lang="en-US" sz="2400" dirty="0" err="1" smtClean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pic>
            <p:nvPicPr>
              <p:cNvPr id="53" name="Grafik 9">
                <a:extLst>
                  <a:ext uri="{FF2B5EF4-FFF2-40B4-BE49-F238E27FC236}">
                    <a16:creationId xmlns:a16="http://schemas.microsoft.com/office/drawing/2014/main" id="{A0BABBA3-207B-428D-8CD0-97794373E0F0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r="71379"/>
              <a:stretch/>
            </p:blipFill>
            <p:spPr>
              <a:xfrm>
                <a:off x="1115367" y="3096910"/>
                <a:ext cx="374108" cy="45244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59" name="Group 58"/>
          <p:cNvGrpSpPr/>
          <p:nvPr/>
        </p:nvGrpSpPr>
        <p:grpSpPr>
          <a:xfrm>
            <a:off x="6204312" y="3789040"/>
            <a:ext cx="2700000" cy="1312431"/>
            <a:chOff x="10390329" y="1129396"/>
            <a:chExt cx="2688317" cy="1312431"/>
          </a:xfrm>
        </p:grpSpPr>
        <p:sp>
          <p:nvSpPr>
            <p:cNvPr id="60" name="Rounded Rectangle 59"/>
            <p:cNvSpPr/>
            <p:nvPr/>
          </p:nvSpPr>
          <p:spPr>
            <a:xfrm>
              <a:off x="10390329" y="1129396"/>
              <a:ext cx="2688317" cy="131243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r>
                <a:rPr lang="en-US" sz="2400" dirty="0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Dust</a:t>
              </a:r>
            </a:p>
            <a:p>
              <a:pPr algn="ctr">
                <a:lnSpc>
                  <a:spcPct val="95000"/>
                </a:lnSpc>
              </a:pPr>
              <a:r>
                <a:rPr lang="en-US" sz="1600" dirty="0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mobilization, transport</a:t>
              </a:r>
            </a:p>
            <a:p>
              <a:pPr algn="ctr">
                <a:lnSpc>
                  <a:spcPct val="95000"/>
                </a:lnSpc>
              </a:pPr>
              <a:r>
                <a:rPr lang="en-US" sz="1600" dirty="0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deposition mapping</a:t>
              </a:r>
            </a:p>
          </p:txBody>
        </p:sp>
        <p:pic>
          <p:nvPicPr>
            <p:cNvPr id="61" name="Picture 18" descr="KTH Royal Institute of Technology | The SPARKS Project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4505" y="1183831"/>
              <a:ext cx="533686" cy="537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5" name="Up-Down Arrow 64"/>
          <p:cNvSpPr/>
          <p:nvPr/>
        </p:nvSpPr>
        <p:spPr>
          <a:xfrm>
            <a:off x="2832220" y="3190401"/>
            <a:ext cx="239444" cy="524571"/>
          </a:xfrm>
          <a:prstGeom prst="upDownArrow">
            <a:avLst/>
          </a:prstGeom>
          <a:solidFill>
            <a:srgbClr val="FFFF00"/>
          </a:solidFill>
          <a:ln>
            <a:solidFill>
              <a:srgbClr val="023D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7" name="Down Arrow 66"/>
          <p:cNvSpPr/>
          <p:nvPr/>
        </p:nvSpPr>
        <p:spPr>
          <a:xfrm>
            <a:off x="4613351" y="3411449"/>
            <a:ext cx="255684" cy="293795"/>
          </a:xfrm>
          <a:prstGeom prst="downArrow">
            <a:avLst/>
          </a:prstGeom>
          <a:solidFill>
            <a:srgbClr val="FFFF00"/>
          </a:solidFill>
          <a:ln>
            <a:solidFill>
              <a:srgbClr val="023D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8" name="Down Arrow 67"/>
          <p:cNvSpPr/>
          <p:nvPr/>
        </p:nvSpPr>
        <p:spPr>
          <a:xfrm>
            <a:off x="7384782" y="3411449"/>
            <a:ext cx="255684" cy="293795"/>
          </a:xfrm>
          <a:prstGeom prst="downArrow">
            <a:avLst/>
          </a:prstGeom>
          <a:solidFill>
            <a:srgbClr val="FFFF00"/>
          </a:solidFill>
          <a:ln>
            <a:solidFill>
              <a:srgbClr val="023D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9" name="Down Arrow 68"/>
          <p:cNvSpPr/>
          <p:nvPr/>
        </p:nvSpPr>
        <p:spPr>
          <a:xfrm>
            <a:off x="10198478" y="3411449"/>
            <a:ext cx="255684" cy="293795"/>
          </a:xfrm>
          <a:prstGeom prst="downArrow">
            <a:avLst/>
          </a:prstGeom>
          <a:solidFill>
            <a:srgbClr val="FFFF00"/>
          </a:solidFill>
          <a:ln>
            <a:solidFill>
              <a:srgbClr val="023D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0" name="Up-Down Arrow 69"/>
          <p:cNvSpPr/>
          <p:nvPr/>
        </p:nvSpPr>
        <p:spPr>
          <a:xfrm rot="2700000">
            <a:off x="3329874" y="3078401"/>
            <a:ext cx="261819" cy="945180"/>
          </a:xfrm>
          <a:prstGeom prst="upDownArrow">
            <a:avLst/>
          </a:prstGeom>
          <a:solidFill>
            <a:srgbClr val="FFFF00"/>
          </a:solidFill>
          <a:ln>
            <a:solidFill>
              <a:srgbClr val="023D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3" name="Down Arrow 72"/>
          <p:cNvSpPr/>
          <p:nvPr/>
        </p:nvSpPr>
        <p:spPr>
          <a:xfrm rot="16200000">
            <a:off x="3243493" y="4316695"/>
            <a:ext cx="255684" cy="444998"/>
          </a:xfrm>
          <a:prstGeom prst="downArrow">
            <a:avLst/>
          </a:prstGeom>
          <a:solidFill>
            <a:srgbClr val="FFFF00"/>
          </a:solidFill>
          <a:ln>
            <a:solidFill>
              <a:srgbClr val="023D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4" name="Up-Down Arrow 73"/>
          <p:cNvSpPr/>
          <p:nvPr/>
        </p:nvSpPr>
        <p:spPr>
          <a:xfrm rot="5400000">
            <a:off x="3223956" y="2834933"/>
            <a:ext cx="239444" cy="524571"/>
          </a:xfrm>
          <a:prstGeom prst="upDownArrow">
            <a:avLst/>
          </a:prstGeom>
          <a:solidFill>
            <a:srgbClr val="FFFF00"/>
          </a:solidFill>
          <a:ln>
            <a:solidFill>
              <a:srgbClr val="023D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6" name="Down Arrow 75"/>
          <p:cNvSpPr/>
          <p:nvPr/>
        </p:nvSpPr>
        <p:spPr>
          <a:xfrm rot="5400000">
            <a:off x="8782945" y="4351445"/>
            <a:ext cx="255684" cy="444998"/>
          </a:xfrm>
          <a:prstGeom prst="downArrow">
            <a:avLst/>
          </a:prstGeom>
          <a:solidFill>
            <a:srgbClr val="FFFF00"/>
          </a:solidFill>
          <a:ln>
            <a:solidFill>
              <a:srgbClr val="023D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9" name="Bent-Up Arrow 88"/>
          <p:cNvSpPr/>
          <p:nvPr/>
        </p:nvSpPr>
        <p:spPr>
          <a:xfrm>
            <a:off x="3084670" y="4869160"/>
            <a:ext cx="4555796" cy="432048"/>
          </a:xfrm>
          <a:prstGeom prst="bentUpArrow">
            <a:avLst>
              <a:gd name="adj1" fmla="val 29504"/>
              <a:gd name="adj2" fmla="val 25000"/>
              <a:gd name="adj3" fmla="val 25000"/>
            </a:avLst>
          </a:prstGeom>
          <a:solidFill>
            <a:srgbClr val="FFFF00"/>
          </a:solidFill>
          <a:ln>
            <a:solidFill>
              <a:srgbClr val="023D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6" name="Down Arrow 95"/>
          <p:cNvSpPr/>
          <p:nvPr/>
        </p:nvSpPr>
        <p:spPr>
          <a:xfrm rot="16200000">
            <a:off x="11663265" y="4214722"/>
            <a:ext cx="255684" cy="444998"/>
          </a:xfrm>
          <a:prstGeom prst="downArrow">
            <a:avLst/>
          </a:prstGeom>
          <a:solidFill>
            <a:srgbClr val="FFFF00"/>
          </a:solidFill>
          <a:ln>
            <a:solidFill>
              <a:srgbClr val="023D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7" name="Down Arrow 96"/>
          <p:cNvSpPr/>
          <p:nvPr/>
        </p:nvSpPr>
        <p:spPr>
          <a:xfrm rot="16200000">
            <a:off x="285057" y="4337893"/>
            <a:ext cx="255684" cy="444998"/>
          </a:xfrm>
          <a:prstGeom prst="downArrow">
            <a:avLst/>
          </a:prstGeom>
          <a:solidFill>
            <a:srgbClr val="FFFF00"/>
          </a:solidFill>
          <a:ln>
            <a:solidFill>
              <a:srgbClr val="023D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8" name="Down Arrow 97"/>
          <p:cNvSpPr/>
          <p:nvPr/>
        </p:nvSpPr>
        <p:spPr>
          <a:xfrm rot="13500000">
            <a:off x="11701465" y="3426214"/>
            <a:ext cx="255684" cy="636302"/>
          </a:xfrm>
          <a:prstGeom prst="downArrow">
            <a:avLst/>
          </a:prstGeom>
          <a:solidFill>
            <a:srgbClr val="FFFF00"/>
          </a:solidFill>
          <a:ln>
            <a:solidFill>
              <a:srgbClr val="023D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9" name="Down Arrow 98"/>
          <p:cNvSpPr/>
          <p:nvPr/>
        </p:nvSpPr>
        <p:spPr>
          <a:xfrm rot="13500000">
            <a:off x="377923" y="3176275"/>
            <a:ext cx="255684" cy="636302"/>
          </a:xfrm>
          <a:prstGeom prst="downArrow">
            <a:avLst/>
          </a:prstGeom>
          <a:solidFill>
            <a:srgbClr val="FFFF00"/>
          </a:solidFill>
          <a:ln>
            <a:solidFill>
              <a:srgbClr val="023D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3" name="Slide Number Placeholder 9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r>
              <a:rPr lang="en-US" smtClean="0"/>
              <a:t>(</a:t>
            </a:r>
            <a:fld id="{A52F4D17-1AD6-42D9-B93A-EB002C62F438}" type="slidenum">
              <a:rPr lang="en-US" smtClean="0"/>
              <a:pPr algn="r"/>
              <a:t>6</a:t>
            </a:fld>
            <a:r>
              <a:rPr lang="en-US" smtClean="0"/>
              <a:t>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61111" y="1916832"/>
            <a:ext cx="11115209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2000" dirty="0" smtClean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Post-processing: extraction of parameters to the wall (e.g. CX fluxes and distributions)</a:t>
            </a:r>
          </a:p>
        </p:txBody>
      </p:sp>
      <p:sp>
        <p:nvSpPr>
          <p:cNvPr id="9" name="Down Arrow 8"/>
          <p:cNvSpPr/>
          <p:nvPr/>
        </p:nvSpPr>
        <p:spPr>
          <a:xfrm>
            <a:off x="4525669" y="1249596"/>
            <a:ext cx="343366" cy="451212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023D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7" name="Picture 2" descr="https://tse1.mm.bing.net/th?id=OIP.a_y3Ev8Y3cECbZWJ7xK4hQHaEb&amp;pid=Api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837" y="2553186"/>
            <a:ext cx="529198" cy="31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object 3"/>
          <p:cNvSpPr txBox="1">
            <a:spLocks noGrp="1"/>
          </p:cNvSpPr>
          <p:nvPr>
            <p:ph type="title"/>
          </p:nvPr>
        </p:nvSpPr>
        <p:spPr>
          <a:xfrm>
            <a:off x="358775" y="393646"/>
            <a:ext cx="710537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TSVV-07</a:t>
            </a:r>
            <a:endParaRPr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4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775" y="393646"/>
            <a:ext cx="2784897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cap="none" spc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TSVV-07 Timeline</a:t>
            </a:r>
            <a:endParaRPr lang="en-US" cap="none" spc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56240" y="6387734"/>
            <a:ext cx="720000" cy="221109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200" dirty="0" smtClean="0"/>
              <a:t>(</a:t>
            </a:r>
            <a:fld id="{A52F4D17-1AD6-42D9-B93A-EB002C62F438}" type="slidenum">
              <a:rPr lang="en-US" sz="1200" smtClean="0"/>
              <a:pPr algn="r"/>
              <a:t>7</a:t>
            </a:fld>
            <a:r>
              <a:rPr lang="en-US" sz="1200" dirty="0" smtClean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05012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688288" y="5897511"/>
            <a:ext cx="3282543" cy="460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229" r="6075"/>
          <a:stretch/>
        </p:blipFill>
        <p:spPr>
          <a:xfrm>
            <a:off x="457168" y="2514776"/>
            <a:ext cx="3312368" cy="37711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99600"/>
            <a:ext cx="11449050" cy="470770"/>
          </a:xfrm>
        </p:spPr>
        <p:txBody>
          <a:bodyPr/>
          <a:lstStyle/>
          <a:p>
            <a:r>
              <a:rPr lang="de-DE" sz="2400" noProof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TSVV-07 progress</a:t>
            </a:r>
            <a:endParaRPr lang="en-US" sz="2400" noProof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8513E1D-3637-42BF-9008-6BCCB1FCB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052736"/>
            <a:ext cx="11233248" cy="4968552"/>
          </a:xfrm>
        </p:spPr>
        <p:txBody>
          <a:bodyPr/>
          <a:lstStyle/>
          <a:p>
            <a:pPr marL="450850" lvl="2" indent="0">
              <a:lnSpc>
                <a:spcPct val="100000"/>
              </a:lnSpc>
              <a:spcAft>
                <a:spcPts val="1200"/>
              </a:spcAft>
              <a:buNone/>
              <a:tabLst>
                <a:tab pos="3051175" algn="r"/>
                <a:tab pos="3314700" algn="l"/>
              </a:tabLst>
            </a:pPr>
            <a:r>
              <a:rPr lang="en-US" sz="18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Tasks 2022</a:t>
            </a:r>
          </a:p>
          <a:p>
            <a:pPr marL="450850" lvl="2" indent="0">
              <a:lnSpc>
                <a:spcPct val="100000"/>
              </a:lnSpc>
              <a:spcAft>
                <a:spcPts val="1200"/>
              </a:spcAft>
              <a:buNone/>
              <a:tabLst>
                <a:tab pos="3051175" algn="r"/>
                <a:tab pos="3314700" algn="l"/>
              </a:tabLst>
            </a:pPr>
            <a:r>
              <a:rPr lang="en-US" sz="1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Full 3D </a:t>
            </a:r>
            <a:r>
              <a:rPr lang="en-US" sz="1600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ERO2.0</a:t>
            </a:r>
            <a:r>
              <a:rPr lang="en-US" sz="1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simulations using existing PWI databases, sheath models and the plasma solution</a:t>
            </a:r>
          </a:p>
          <a:p>
            <a:pPr marL="450850" lvl="2" indent="0">
              <a:lnSpc>
                <a:spcPct val="100000"/>
              </a:lnSpc>
              <a:spcAft>
                <a:spcPts val="1200"/>
              </a:spcAft>
              <a:buNone/>
              <a:tabLst>
                <a:tab pos="806450" algn="l"/>
                <a:tab pos="3051175" algn="r"/>
                <a:tab pos="3314700" algn="l"/>
              </a:tabLst>
            </a:pP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Wall geometry, plasma equilibrium (baseline 2017), SOLPS-ITER plasma solution [</a:t>
            </a:r>
            <a:r>
              <a:rPr lang="it-IT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F. Subba et al 2021 Nucl. Fusion 61 106013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],</a:t>
            </a:r>
            <a:b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neutral fluxes (not yet angular and energy resolved), magnetic shadowing and extrapolation to the wall implemented in ERO2.0</a:t>
            </a:r>
          </a:p>
          <a:p>
            <a:pPr marL="450850" lvl="2" indent="0">
              <a:lnSpc>
                <a:spcPct val="100000"/>
              </a:lnSpc>
              <a:spcAft>
                <a:spcPts val="1200"/>
              </a:spcAft>
              <a:buNone/>
              <a:tabLst>
                <a:tab pos="806450" algn="l"/>
                <a:tab pos="3051175" algn="r"/>
                <a:tab pos="3314700" algn="l"/>
              </a:tabLst>
            </a:pP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endParaRPr lang="en-US" sz="16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0850" lvl="2" indent="0">
              <a:lnSpc>
                <a:spcPct val="100000"/>
              </a:lnSpc>
              <a:spcAft>
                <a:spcPts val="1200"/>
              </a:spcAft>
              <a:buNone/>
              <a:tabLst>
                <a:tab pos="806450" algn="l"/>
                <a:tab pos="3051175" algn="r"/>
                <a:tab pos="3314700" algn="l"/>
              </a:tabLst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endParaRPr lang="en-US" sz="16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457" y="271427"/>
            <a:ext cx="828281" cy="637293"/>
          </a:xfrm>
          <a:prstGeom prst="rect">
            <a:avLst/>
          </a:prstGeom>
        </p:spPr>
      </p:pic>
      <p:pic>
        <p:nvPicPr>
          <p:cNvPr id="9" name="Grafik 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663952" y="2483732"/>
            <a:ext cx="3347117" cy="3874059"/>
          </a:xfrm>
          <a:prstGeom prst="rect">
            <a:avLst/>
          </a:prstGeom>
        </p:spPr>
      </p:pic>
      <p:pic>
        <p:nvPicPr>
          <p:cNvPr id="10" name="Grafik 12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624270" y="2804551"/>
            <a:ext cx="2111690" cy="35767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50924" y="2447059"/>
            <a:ext cx="815673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2D wall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90977" y="2447058"/>
            <a:ext cx="797911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 wall</a:t>
            </a:r>
          </a:p>
        </p:txBody>
      </p:sp>
      <p:grpSp>
        <p:nvGrpSpPr>
          <p:cNvPr id="16" name="Gruppieren 12"/>
          <p:cNvGrpSpPr/>
          <p:nvPr/>
        </p:nvGrpSpPr>
        <p:grpSpPr bwMode="auto">
          <a:xfrm>
            <a:off x="8532578" y="3206127"/>
            <a:ext cx="3007019" cy="3100427"/>
            <a:chOff x="6083298" y="1224971"/>
            <a:chExt cx="4852150" cy="5002873"/>
          </a:xfrm>
        </p:grpSpPr>
        <p:pic>
          <p:nvPicPr>
            <p:cNvPr id="17" name="Grafik 8"/>
            <p:cNvPicPr/>
            <p:nvPr/>
          </p:nvPicPr>
          <p:blipFill>
            <a:blip r:embed="rId7"/>
            <a:stretch/>
          </p:blipFill>
          <p:spPr bwMode="auto">
            <a:xfrm>
              <a:off x="6083298" y="1268760"/>
              <a:ext cx="2505411" cy="4538619"/>
            </a:xfrm>
            <a:prstGeom prst="rect">
              <a:avLst/>
            </a:prstGeom>
          </p:spPr>
        </p:pic>
        <p:pic>
          <p:nvPicPr>
            <p:cNvPr id="18" name="Grafik 9"/>
            <p:cNvPicPr/>
            <p:nvPr/>
          </p:nvPicPr>
          <p:blipFill>
            <a:blip r:embed="rId8"/>
            <a:stretch/>
          </p:blipFill>
          <p:spPr bwMode="auto">
            <a:xfrm>
              <a:off x="8832304" y="1224971"/>
              <a:ext cx="2103144" cy="4523626"/>
            </a:xfrm>
            <a:prstGeom prst="rect">
              <a:avLst/>
            </a:prstGeom>
          </p:spPr>
        </p:pic>
        <p:sp>
          <p:nvSpPr>
            <p:cNvPr id="19" name="Textfeld 18"/>
            <p:cNvSpPr txBox="1"/>
            <p:nvPr/>
          </p:nvSpPr>
          <p:spPr bwMode="auto">
            <a:xfrm>
              <a:off x="9395666" y="5748596"/>
              <a:ext cx="1296144" cy="479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5000"/>
                </a:lnSpc>
                <a:defRPr/>
              </a:pPr>
              <a:r>
                <a:rPr lang="en-US" sz="1400">
                  <a:latin typeface="Calibri" panose="020F0502020204030204" pitchFamily="34" charset="0"/>
                  <a:cs typeface="Calibri" panose="020F0502020204030204" pitchFamily="34" charset="0"/>
                </a:rPr>
                <a:t>ERO2.0</a:t>
              </a: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feld 15"/>
            <p:cNvSpPr txBox="1"/>
            <p:nvPr/>
          </p:nvSpPr>
          <p:spPr bwMode="auto">
            <a:xfrm>
              <a:off x="6766291" y="5748596"/>
              <a:ext cx="1296144" cy="479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5000"/>
                </a:lnSpc>
                <a:defRPr/>
              </a:pPr>
              <a:r>
                <a:rPr lang="en-US" sz="1400">
                  <a:latin typeface="Calibri" panose="020F0502020204030204" pitchFamily="34" charset="0"/>
                  <a:cs typeface="Calibri" panose="020F0502020204030204" pitchFamily="34" charset="0"/>
                </a:rPr>
                <a:t>PFCFlux</a:t>
              </a:r>
            </a:p>
          </p:txBody>
        </p:sp>
      </p:grpSp>
      <p:grpSp>
        <p:nvGrpSpPr>
          <p:cNvPr id="21" name="Gruppieren 13"/>
          <p:cNvGrpSpPr/>
          <p:nvPr/>
        </p:nvGrpSpPr>
        <p:grpSpPr bwMode="auto">
          <a:xfrm>
            <a:off x="8726973" y="2419756"/>
            <a:ext cx="2795241" cy="683673"/>
            <a:chOff x="1852377" y="7280500"/>
            <a:chExt cx="4510424" cy="1103180"/>
          </a:xfrm>
        </p:grpSpPr>
        <p:pic>
          <p:nvPicPr>
            <p:cNvPr id="22" name="Grafik 11"/>
            <p:cNvPicPr>
              <a:picLocks noChangeAspect="1"/>
            </p:cNvPicPr>
            <p:nvPr/>
          </p:nvPicPr>
          <p:blipFill>
            <a:blip r:embed="rId9"/>
            <a:stretch/>
          </p:blipFill>
          <p:spPr bwMode="auto">
            <a:xfrm>
              <a:off x="1852377" y="7806930"/>
              <a:ext cx="3976555" cy="576750"/>
            </a:xfrm>
            <a:prstGeom prst="rect">
              <a:avLst/>
            </a:prstGeom>
          </p:spPr>
        </p:pic>
        <p:sp>
          <p:nvSpPr>
            <p:cNvPr id="23" name="Textfeld 21"/>
            <p:cNvSpPr txBox="1"/>
            <p:nvPr/>
          </p:nvSpPr>
          <p:spPr bwMode="auto">
            <a:xfrm>
              <a:off x="2274976" y="7280500"/>
              <a:ext cx="4087825" cy="526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5000"/>
                </a:lnSpc>
                <a:defRPr/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connection length [m]</a:t>
              </a:r>
              <a:endParaRPr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770830" y="6394465"/>
            <a:ext cx="1225015" cy="297004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C. Baumann</a:t>
            </a:r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56240" y="6387734"/>
            <a:ext cx="720000" cy="221109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200" dirty="0" smtClean="0"/>
              <a:t>(</a:t>
            </a:r>
            <a:fld id="{A52F4D17-1AD6-42D9-B93A-EB002C62F438}" type="slidenum">
              <a:rPr lang="en-US" sz="1200" smtClean="0"/>
              <a:pPr algn="r"/>
              <a:t>8</a:t>
            </a:fld>
            <a:r>
              <a:rPr lang="en-US" sz="1200" dirty="0" smtClean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9955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99600"/>
            <a:ext cx="11449050" cy="470770"/>
          </a:xfrm>
        </p:spPr>
        <p:txBody>
          <a:bodyPr/>
          <a:lstStyle/>
          <a:p>
            <a:r>
              <a:rPr lang="de-DE" sz="2400" noProof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TSVV-07 progress</a:t>
            </a:r>
            <a:endParaRPr lang="en-US" sz="2400" noProof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8513E1D-3637-42BF-9008-6BCCB1FCB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052736"/>
            <a:ext cx="11233248" cy="1746524"/>
          </a:xfrm>
        </p:spPr>
        <p:txBody>
          <a:bodyPr/>
          <a:lstStyle/>
          <a:p>
            <a:pPr marL="450850" lvl="2" indent="0">
              <a:lnSpc>
                <a:spcPct val="100000"/>
              </a:lnSpc>
              <a:spcAft>
                <a:spcPts val="1200"/>
              </a:spcAft>
              <a:buNone/>
              <a:tabLst>
                <a:tab pos="3051175" algn="r"/>
                <a:tab pos="3314700" algn="l"/>
              </a:tabLst>
            </a:pPr>
            <a:r>
              <a:rPr lang="en-US" sz="18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Tasks 2022 </a:t>
            </a:r>
            <a:endParaRPr lang="en-US" sz="1800" b="1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0850" lvl="2" indent="0">
              <a:lnSpc>
                <a:spcPct val="100000"/>
              </a:lnSpc>
              <a:spcAft>
                <a:spcPts val="1200"/>
              </a:spcAft>
              <a:buNone/>
              <a:tabLst>
                <a:tab pos="3051175" algn="r"/>
                <a:tab pos="3314700" algn="l"/>
              </a:tabLst>
            </a:pPr>
            <a:r>
              <a:rPr lang="en-US" sz="1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Full </a:t>
            </a:r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3D </a:t>
            </a:r>
            <a:r>
              <a:rPr lang="en-US" sz="16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ERO2.0</a:t>
            </a:r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simulations using existing PWI databases</a:t>
            </a:r>
            <a:r>
              <a:rPr lang="en-US" sz="1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sheath </a:t>
            </a:r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models </a:t>
            </a:r>
            <a:r>
              <a:rPr lang="en-US" sz="1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and </a:t>
            </a:r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the plasma </a:t>
            </a:r>
            <a:r>
              <a:rPr lang="en-US" sz="1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solution</a:t>
            </a:r>
          </a:p>
          <a:p>
            <a:pPr marL="450850" lvl="2" indent="0">
              <a:lnSpc>
                <a:spcPct val="100000"/>
              </a:lnSpc>
              <a:spcAft>
                <a:spcPts val="1200"/>
              </a:spcAft>
              <a:buNone/>
              <a:tabLst>
                <a:tab pos="806450" algn="l"/>
                <a:tab pos="3051175" algn="r"/>
                <a:tab pos="3314700" algn="l"/>
              </a:tabLst>
            </a:pP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Wall geometry, plasma equilibrium (baseline 2017), SOLPS-ITER plasma solution [</a:t>
            </a:r>
            <a:r>
              <a:rPr lang="it-IT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F. Subba et al 2021 Nucl. Fusion 61 106013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],</a:t>
            </a:r>
            <a:b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neutral fluxes (not yet angular and energy resolved), magnetic shadowing and extrapolation to the wall implemented in ERO2.0</a:t>
            </a:r>
          </a:p>
          <a:p>
            <a:pPr marL="450850" lvl="2" indent="0">
              <a:lnSpc>
                <a:spcPct val="100000"/>
              </a:lnSpc>
              <a:spcAft>
                <a:spcPts val="1200"/>
              </a:spcAft>
              <a:buNone/>
              <a:tabLst>
                <a:tab pos="806450" algn="l"/>
                <a:tab pos="3051175" algn="r"/>
                <a:tab pos="3314700" algn="l"/>
              </a:tabLst>
            </a:pP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		</a:t>
            </a:r>
            <a:endParaRPr lang="en-US" sz="16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457" y="271427"/>
            <a:ext cx="828281" cy="6372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960" y="3001881"/>
            <a:ext cx="4722471" cy="31946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400" y="2636912"/>
            <a:ext cx="4838741" cy="362390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87488" y="5013176"/>
            <a:ext cx="2459584" cy="618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Extrapolation of plasma 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parameters to the wall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72064" y="3865243"/>
            <a:ext cx="407484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2400" dirty="0" smtClean="0">
                <a:solidFill>
                  <a:srgbClr val="0070C0"/>
                </a:solidFill>
              </a:rPr>
              <a:t>D</a:t>
            </a:r>
            <a:endParaRPr lang="en-US" sz="2400" baseline="30000" dirty="0" smtClean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32712" y="4442273"/>
            <a:ext cx="492443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2400" dirty="0" err="1" smtClean="0">
                <a:solidFill>
                  <a:schemeClr val="accent5"/>
                </a:solidFill>
              </a:rPr>
              <a:t>Ar</a:t>
            </a:r>
            <a:endParaRPr lang="en-US" sz="2400" baseline="30000" dirty="0" smtClean="0">
              <a:solidFill>
                <a:schemeClr val="accent5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78933" y="5071831"/>
            <a:ext cx="579005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2400" dirty="0" smtClean="0">
                <a:solidFill>
                  <a:schemeClr val="accent3"/>
                </a:solidFill>
              </a:rPr>
              <a:t>He</a:t>
            </a:r>
            <a:endParaRPr lang="en-US" sz="2400" baseline="30000" dirty="0" smtClean="0">
              <a:solidFill>
                <a:schemeClr val="accent3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28048" y="2775768"/>
            <a:ext cx="1483483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Neutral fluxes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9715" y="3289646"/>
            <a:ext cx="1388962" cy="237281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1010319" y="5351907"/>
            <a:ext cx="288862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92265" y="4690566"/>
            <a:ext cx="1225015" cy="297004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C. Baumann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84913" y="3381879"/>
            <a:ext cx="2008114" cy="297004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C. Baumann &amp; F. </a:t>
            </a:r>
            <a:r>
              <a:rPr lang="en-US" sz="14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Subba</a:t>
            </a:r>
            <a:endParaRPr lang="en-US" sz="1400" b="1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56240" y="6387734"/>
            <a:ext cx="720000" cy="221109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200" smtClean="0"/>
              <a:t>(</a:t>
            </a:r>
            <a:fld id="{A52F4D17-1AD6-42D9-B93A-EB002C62F438}" type="slidenum">
              <a:rPr lang="en-US" sz="1200" smtClean="0"/>
              <a:pPr algn="r"/>
              <a:t>9</a:t>
            </a:fld>
            <a:r>
              <a:rPr lang="en-US" sz="1200" smtClean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8907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8-02-28_ppt_16x9">
  <a:themeElements>
    <a:clrScheme name="Benutzerdefiniert 292">
      <a:dk1>
        <a:sysClr val="windowText" lastClr="000000"/>
      </a:dk1>
      <a:lt1>
        <a:sysClr val="window" lastClr="FFFFFF"/>
      </a:lt1>
      <a:dk2>
        <a:srgbClr val="6D268E"/>
      </a:dk2>
      <a:lt2>
        <a:srgbClr val="EBEBEB"/>
      </a:lt2>
      <a:accent1>
        <a:srgbClr val="023D6B"/>
      </a:accent1>
      <a:accent2>
        <a:srgbClr val="ADBDE3"/>
      </a:accent2>
      <a:accent3>
        <a:srgbClr val="30A93B"/>
      </a:accent3>
      <a:accent4>
        <a:srgbClr val="FFE900"/>
      </a:accent4>
      <a:accent5>
        <a:srgbClr val="FF8C0C"/>
      </a:accent5>
      <a:accent6>
        <a:srgbClr val="DF0F44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uelich_PowerPoint_16x9_en.potx" id="{29595BB3-892E-4A2B-BFFC-905C8F8D5303}" vid="{E1FF22B7-866D-4E77-AF2B-40B5522CEB0B}"/>
    </a:ext>
  </a:extLst>
</a:theme>
</file>

<file path=ppt/theme/theme2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2018-02-28_ppt_16x9</Template>
  <TotalTime>5946</TotalTime>
  <Words>2174</Words>
  <Application>Microsoft Office PowerPoint</Application>
  <PresentationFormat>Widescreen</PresentationFormat>
  <Paragraphs>260</Paragraphs>
  <Slides>21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Malgun Gothic</vt:lpstr>
      <vt:lpstr>Arial</vt:lpstr>
      <vt:lpstr>Calibri</vt:lpstr>
      <vt:lpstr>Calibri Light</vt:lpstr>
      <vt:lpstr>Times New Roman</vt:lpstr>
      <vt:lpstr>2018-02-28_ppt_16x9</vt:lpstr>
      <vt:lpstr>“Theory, Simulation, Verification and Validation”  TSVV Task 7: Plasma-Wall Interaction in DEMO   WP PWIE Meeting   |  08.02.2023 D. Matveev on behalf of TSVV-7 team</vt:lpstr>
      <vt:lpstr>TSVV-07 Plasma-Wall Interaction in DEMO</vt:lpstr>
      <vt:lpstr>TSVV-07 Plasma-Wall Interaction in DEMO</vt:lpstr>
      <vt:lpstr>TSVV-07</vt:lpstr>
      <vt:lpstr>TSVV-07 Plasma-Wall Interaction in DEMO</vt:lpstr>
      <vt:lpstr>TSVV-07</vt:lpstr>
      <vt:lpstr>TSVV-07 Timeline</vt:lpstr>
      <vt:lpstr>TSVV-07 progress</vt:lpstr>
      <vt:lpstr>TSVV-07 progress</vt:lpstr>
      <vt:lpstr>TSVV-07 progress</vt:lpstr>
      <vt:lpstr>TSVV-07 progress</vt:lpstr>
      <vt:lpstr>TSVV-07 progress</vt:lpstr>
      <vt:lpstr>TSVV-07 progress</vt:lpstr>
      <vt:lpstr>TSVV-07 progress</vt:lpstr>
      <vt:lpstr>TSVV-07 progress</vt:lpstr>
      <vt:lpstr>TSVV-07 progress</vt:lpstr>
      <vt:lpstr>TSVV-07 progress</vt:lpstr>
      <vt:lpstr>TSVV-07 Plasma-Wall Interaction in DEMO</vt:lpstr>
      <vt:lpstr>TSVV-07 Plasma-Wall Interaction in DEMO</vt:lpstr>
      <vt:lpstr>TSVV-07 Timeline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of presentation</dc:title>
  <dc:creator>DM</dc:creator>
  <cp:lastModifiedBy>Dmitry Matveev</cp:lastModifiedBy>
  <cp:revision>324</cp:revision>
  <dcterms:created xsi:type="dcterms:W3CDTF">2020-05-26T10:21:50Z</dcterms:created>
  <dcterms:modified xsi:type="dcterms:W3CDTF">2023-02-08T08:29:11Z</dcterms:modified>
</cp:coreProperties>
</file>