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 id="2147483751" r:id="rId2"/>
  </p:sldMasterIdLst>
  <p:notesMasterIdLst>
    <p:notesMasterId r:id="rId55"/>
  </p:notesMasterIdLst>
  <p:sldIdLst>
    <p:sldId id="260" r:id="rId3"/>
    <p:sldId id="261" r:id="rId4"/>
    <p:sldId id="262" r:id="rId5"/>
    <p:sldId id="263" r:id="rId6"/>
    <p:sldId id="264" r:id="rId7"/>
    <p:sldId id="297" r:id="rId8"/>
    <p:sldId id="298" r:id="rId9"/>
    <p:sldId id="258" r:id="rId10"/>
    <p:sldId id="299" r:id="rId11"/>
    <p:sldId id="256" r:id="rId12"/>
    <p:sldId id="265" r:id="rId13"/>
    <p:sldId id="302" r:id="rId14"/>
    <p:sldId id="303" r:id="rId15"/>
    <p:sldId id="304" r:id="rId16"/>
    <p:sldId id="305" r:id="rId17"/>
    <p:sldId id="267" r:id="rId18"/>
    <p:sldId id="300" r:id="rId19"/>
    <p:sldId id="301" r:id="rId20"/>
    <p:sldId id="314" r:id="rId21"/>
    <p:sldId id="269" r:id="rId22"/>
    <p:sldId id="293" r:id="rId23"/>
    <p:sldId id="270" r:id="rId24"/>
    <p:sldId id="271" r:id="rId25"/>
    <p:sldId id="295" r:id="rId26"/>
    <p:sldId id="272" r:id="rId27"/>
    <p:sldId id="273" r:id="rId28"/>
    <p:sldId id="274" r:id="rId29"/>
    <p:sldId id="275" r:id="rId30"/>
    <p:sldId id="276" r:id="rId31"/>
    <p:sldId id="278" r:id="rId32"/>
    <p:sldId id="277" r:id="rId33"/>
    <p:sldId id="279" r:id="rId34"/>
    <p:sldId id="280" r:id="rId35"/>
    <p:sldId id="281" r:id="rId36"/>
    <p:sldId id="294" r:id="rId37"/>
    <p:sldId id="282" r:id="rId38"/>
    <p:sldId id="283" r:id="rId39"/>
    <p:sldId id="306" r:id="rId40"/>
    <p:sldId id="296" r:id="rId41"/>
    <p:sldId id="284" r:id="rId42"/>
    <p:sldId id="285" r:id="rId43"/>
    <p:sldId id="307" r:id="rId44"/>
    <p:sldId id="286" r:id="rId45"/>
    <p:sldId id="288" r:id="rId46"/>
    <p:sldId id="290" r:id="rId47"/>
    <p:sldId id="292" r:id="rId48"/>
    <p:sldId id="308" r:id="rId49"/>
    <p:sldId id="309" r:id="rId50"/>
    <p:sldId id="310" r:id="rId51"/>
    <p:sldId id="311" r:id="rId52"/>
    <p:sldId id="312" r:id="rId53"/>
    <p:sldId id="313"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00"/>
    <a:srgbClr val="006C66"/>
    <a:srgbClr val="FCC8FC"/>
    <a:srgbClr val="70F0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84" autoAdjust="0"/>
    <p:restoredTop sz="88294" autoAdjust="0"/>
  </p:normalViewPr>
  <p:slideViewPr>
    <p:cSldViewPr snapToGrid="0">
      <p:cViewPr varScale="1">
        <p:scale>
          <a:sx n="219" d="100"/>
          <a:sy n="219" d="100"/>
        </p:scale>
        <p:origin x="1290" y="186"/>
      </p:cViewPr>
      <p:guideLst>
        <p:guide orient="horz" pos="2160"/>
        <p:guide pos="3840"/>
      </p:guideLst>
    </p:cSldViewPr>
  </p:slideViewPr>
  <p:notesTextViewPr>
    <p:cViewPr>
      <p:scale>
        <a:sx n="1" d="1"/>
        <a:sy n="1" d="1"/>
      </p:scale>
      <p:origin x="0" y="0"/>
    </p:cViewPr>
  </p:notesTextViewPr>
  <p:notesViewPr>
    <p:cSldViewPr snapToGrid="0">
      <p:cViewPr varScale="1">
        <p:scale>
          <a:sx n="95" d="100"/>
          <a:sy n="95" d="100"/>
        </p:scale>
        <p:origin x="358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charts/_rels/chart1.xml.rels><?xml version="1.0" encoding="UTF-8" standalone="yes"?>
<Relationships xmlns="http://schemas.openxmlformats.org/package/2006/relationships"><Relationship Id="rId3" Type="http://schemas.openxmlformats.org/officeDocument/2006/relationships/oleObject" Target="https://differnl-my.sharepoint.com/personal/cunha_differ_nl/Documents/PhD/Students/Joey/content-over-tim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23091947259633"/>
          <c:y val="0.12796911493739005"/>
          <c:w val="0.82527267203506882"/>
          <c:h val="0.67666875111127822"/>
        </c:manualLayout>
      </c:layout>
      <c:scatterChart>
        <c:scatterStyle val="lineMarker"/>
        <c:varyColors val="0"/>
        <c:ser>
          <c:idx val="4"/>
          <c:order val="0"/>
          <c:tx>
            <c:v>W4, No murakami, 100s D</c:v>
          </c:tx>
          <c:spPr>
            <a:ln w="19050" cap="rnd">
              <a:solidFill>
                <a:schemeClr val="accent6">
                  <a:lumMod val="60000"/>
                  <a:lumOff val="40000"/>
                </a:schemeClr>
              </a:solidFill>
              <a:round/>
            </a:ln>
            <a:effectLst/>
          </c:spPr>
          <c:marker>
            <c:symbol val="circle"/>
            <c:size val="5"/>
            <c:spPr>
              <a:solidFill>
                <a:schemeClr val="accent5"/>
              </a:solidFill>
              <a:ln w="9525">
                <a:solidFill>
                  <a:schemeClr val="accent6">
                    <a:lumMod val="60000"/>
                    <a:lumOff val="40000"/>
                  </a:schemeClr>
                </a:solidFill>
              </a:ln>
              <a:effectLst/>
            </c:spPr>
          </c:marker>
          <c:xVal>
            <c:numRef>
              <c:f>Sheet1!$C$5:$C$12</c:f>
              <c:numCache>
                <c:formatCode>General</c:formatCode>
                <c:ptCount val="8"/>
                <c:pt idx="0">
                  <c:v>0.5</c:v>
                </c:pt>
                <c:pt idx="1">
                  <c:v>15</c:v>
                </c:pt>
                <c:pt idx="2">
                  <c:v>45</c:v>
                </c:pt>
                <c:pt idx="3">
                  <c:v>90</c:v>
                </c:pt>
                <c:pt idx="4">
                  <c:v>135</c:v>
                </c:pt>
                <c:pt idx="5">
                  <c:v>180</c:v>
                </c:pt>
                <c:pt idx="6">
                  <c:v>225</c:v>
                </c:pt>
                <c:pt idx="7">
                  <c:v>1200</c:v>
                </c:pt>
              </c:numCache>
            </c:numRef>
          </c:xVal>
          <c:yVal>
            <c:numRef>
              <c:f>Sheet1!$G$5:$G$12</c:f>
              <c:numCache>
                <c:formatCode>General</c:formatCode>
                <c:ptCount val="8"/>
                <c:pt idx="0">
                  <c:v>172.08279172082791</c:v>
                </c:pt>
                <c:pt idx="1">
                  <c:v>162.9</c:v>
                </c:pt>
                <c:pt idx="2">
                  <c:v>153.03878448620551</c:v>
                </c:pt>
                <c:pt idx="3">
                  <c:v>152.10873475914451</c:v>
                </c:pt>
                <c:pt idx="4">
                  <c:v>151.96960607878424</c:v>
                </c:pt>
                <c:pt idx="5">
                  <c:v>155.83766493402641</c:v>
                </c:pt>
                <c:pt idx="6">
                  <c:v>134.03298350824588</c:v>
                </c:pt>
                <c:pt idx="7">
                  <c:v>109.1</c:v>
                </c:pt>
              </c:numCache>
            </c:numRef>
          </c:yVal>
          <c:smooth val="0"/>
          <c:extLst>
            <c:ext xmlns:c16="http://schemas.microsoft.com/office/drawing/2014/chart" uri="{C3380CC4-5D6E-409C-BE32-E72D297353CC}">
              <c16:uniqueId val="{00000000-2C2B-4C61-89C0-A8C618D1AB40}"/>
            </c:ext>
          </c:extLst>
        </c:ser>
        <c:ser>
          <c:idx val="0"/>
          <c:order val="1"/>
          <c:tx>
            <c:v>W5, no murakami, 1000s D</c:v>
          </c:tx>
          <c:spPr>
            <a:ln w="19050" cap="rnd">
              <a:solidFill>
                <a:srgbClr val="FFC000"/>
              </a:solidFill>
              <a:round/>
            </a:ln>
            <a:effectLst/>
          </c:spPr>
          <c:marker>
            <c:symbol val="circle"/>
            <c:size val="5"/>
            <c:spPr>
              <a:solidFill>
                <a:schemeClr val="accent1"/>
              </a:solidFill>
              <a:ln w="9525">
                <a:solidFill>
                  <a:srgbClr val="FFC000"/>
                </a:solidFill>
              </a:ln>
              <a:effectLst/>
            </c:spPr>
          </c:marker>
          <c:xVal>
            <c:numRef>
              <c:f>Sheet1!$C$16:$C$26</c:f>
              <c:numCache>
                <c:formatCode>General</c:formatCode>
                <c:ptCount val="11"/>
                <c:pt idx="1">
                  <c:v>1</c:v>
                </c:pt>
                <c:pt idx="2">
                  <c:v>15</c:v>
                </c:pt>
                <c:pt idx="3">
                  <c:v>45</c:v>
                </c:pt>
                <c:pt idx="4">
                  <c:v>90</c:v>
                </c:pt>
                <c:pt idx="5">
                  <c:v>135</c:v>
                </c:pt>
                <c:pt idx="6">
                  <c:v>180</c:v>
                </c:pt>
                <c:pt idx="7">
                  <c:v>225</c:v>
                </c:pt>
                <c:pt idx="8">
                  <c:v>270</c:v>
                </c:pt>
                <c:pt idx="9">
                  <c:v>350</c:v>
                </c:pt>
                <c:pt idx="10">
                  <c:v>4260</c:v>
                </c:pt>
              </c:numCache>
            </c:numRef>
          </c:xVal>
          <c:yVal>
            <c:numRef>
              <c:f>Sheet1!$G$16:$G$26</c:f>
              <c:numCache>
                <c:formatCode>General</c:formatCode>
                <c:ptCount val="11"/>
                <c:pt idx="0">
                  <c:v>1.7482517482517483</c:v>
                </c:pt>
                <c:pt idx="1">
                  <c:v>104.34782608695652</c:v>
                </c:pt>
                <c:pt idx="2">
                  <c:v>97.470758772368285</c:v>
                </c:pt>
                <c:pt idx="3">
                  <c:v>89.064374250299878</c:v>
                </c:pt>
                <c:pt idx="4">
                  <c:v>84.083183363327322</c:v>
                </c:pt>
                <c:pt idx="5">
                  <c:v>79.784043191361718</c:v>
                </c:pt>
                <c:pt idx="6">
                  <c:v>80.375887233829843</c:v>
                </c:pt>
                <c:pt idx="7">
                  <c:v>75.78484303139372</c:v>
                </c:pt>
                <c:pt idx="8">
                  <c:v>75.431142214446396</c:v>
                </c:pt>
                <c:pt idx="9">
                  <c:v>73.877836649005303</c:v>
                </c:pt>
                <c:pt idx="10">
                  <c:v>76.246187690615471</c:v>
                </c:pt>
              </c:numCache>
            </c:numRef>
          </c:yVal>
          <c:smooth val="0"/>
          <c:extLst>
            <c:ext xmlns:c16="http://schemas.microsoft.com/office/drawing/2014/chart" uri="{C3380CC4-5D6E-409C-BE32-E72D297353CC}">
              <c16:uniqueId val="{00000001-2C2B-4C61-89C0-A8C618D1AB40}"/>
            </c:ext>
          </c:extLst>
        </c:ser>
        <c:ser>
          <c:idx val="1"/>
          <c:order val="2"/>
          <c:tx>
            <c:v>W7 20sec Murakami reagent 100sD</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Sheet1!$C$33:$C$43</c:f>
              <c:numCache>
                <c:formatCode>General</c:formatCode>
                <c:ptCount val="11"/>
                <c:pt idx="0">
                  <c:v>0.5</c:v>
                </c:pt>
                <c:pt idx="1">
                  <c:v>15</c:v>
                </c:pt>
                <c:pt idx="2">
                  <c:v>45</c:v>
                </c:pt>
                <c:pt idx="3">
                  <c:v>90</c:v>
                </c:pt>
                <c:pt idx="4">
                  <c:v>135</c:v>
                </c:pt>
                <c:pt idx="5">
                  <c:v>180</c:v>
                </c:pt>
                <c:pt idx="6">
                  <c:v>225</c:v>
                </c:pt>
                <c:pt idx="7">
                  <c:v>280</c:v>
                </c:pt>
                <c:pt idx="10">
                  <c:v>1320</c:v>
                </c:pt>
              </c:numCache>
            </c:numRef>
          </c:xVal>
          <c:yVal>
            <c:numRef>
              <c:f>Sheet1!$G$33:$G$43</c:f>
              <c:numCache>
                <c:formatCode>General</c:formatCode>
                <c:ptCount val="11"/>
                <c:pt idx="0">
                  <c:v>161.1</c:v>
                </c:pt>
                <c:pt idx="1">
                  <c:v>159.43405659434057</c:v>
                </c:pt>
                <c:pt idx="2">
                  <c:v>104.36347278452541</c:v>
                </c:pt>
                <c:pt idx="3">
                  <c:v>99.915029739591134</c:v>
                </c:pt>
                <c:pt idx="4">
                  <c:v>99.395030248487572</c:v>
                </c:pt>
                <c:pt idx="5">
                  <c:v>99.225193701574611</c:v>
                </c:pt>
                <c:pt idx="6">
                  <c:v>96.035594660800882</c:v>
                </c:pt>
                <c:pt idx="7">
                  <c:v>96.130773845230948</c:v>
                </c:pt>
                <c:pt idx="10">
                  <c:v>107.18928107189282</c:v>
                </c:pt>
              </c:numCache>
            </c:numRef>
          </c:yVal>
          <c:smooth val="0"/>
          <c:extLst>
            <c:ext xmlns:c16="http://schemas.microsoft.com/office/drawing/2014/chart" uri="{C3380CC4-5D6E-409C-BE32-E72D297353CC}">
              <c16:uniqueId val="{00000002-2C2B-4C61-89C0-A8C618D1AB40}"/>
            </c:ext>
          </c:extLst>
        </c:ser>
        <c:ser>
          <c:idx val="2"/>
          <c:order val="3"/>
          <c:tx>
            <c:v>W8 50sec+2min30sec Murakami reagen 100sD</c:v>
          </c:tx>
          <c:spPr>
            <a:ln w="19050" cap="rnd">
              <a:solidFill>
                <a:srgbClr val="00B050"/>
              </a:solidFill>
              <a:round/>
            </a:ln>
            <a:effectLst/>
          </c:spPr>
          <c:marker>
            <c:symbol val="circle"/>
            <c:size val="5"/>
            <c:spPr>
              <a:solidFill>
                <a:schemeClr val="accent3"/>
              </a:solidFill>
              <a:ln w="9525">
                <a:solidFill>
                  <a:srgbClr val="00B050"/>
                </a:solidFill>
              </a:ln>
              <a:effectLst/>
            </c:spPr>
          </c:marker>
          <c:xVal>
            <c:numRef>
              <c:f>Sheet1!$C$45:$C$54</c:f>
              <c:numCache>
                <c:formatCode>General</c:formatCode>
                <c:ptCount val="10"/>
                <c:pt idx="0">
                  <c:v>0</c:v>
                </c:pt>
                <c:pt idx="1">
                  <c:v>0.5</c:v>
                </c:pt>
                <c:pt idx="2">
                  <c:v>15</c:v>
                </c:pt>
                <c:pt idx="3">
                  <c:v>45</c:v>
                </c:pt>
                <c:pt idx="4">
                  <c:v>90</c:v>
                </c:pt>
                <c:pt idx="5">
                  <c:v>135</c:v>
                </c:pt>
                <c:pt idx="6">
                  <c:v>180</c:v>
                </c:pt>
                <c:pt idx="7">
                  <c:v>225</c:v>
                </c:pt>
                <c:pt idx="8">
                  <c:v>280</c:v>
                </c:pt>
                <c:pt idx="9">
                  <c:v>1440</c:v>
                </c:pt>
              </c:numCache>
            </c:numRef>
          </c:xVal>
          <c:yVal>
            <c:numRef>
              <c:f>Sheet1!$G$45:$G$54</c:f>
              <c:numCache>
                <c:formatCode>General</c:formatCode>
                <c:ptCount val="10"/>
                <c:pt idx="0">
                  <c:v>1.6989806116330202</c:v>
                </c:pt>
                <c:pt idx="1">
                  <c:v>169.45763559110225</c:v>
                </c:pt>
                <c:pt idx="2">
                  <c:v>160.23397660233977</c:v>
                </c:pt>
                <c:pt idx="3">
                  <c:v>154.46138465383655</c:v>
                </c:pt>
                <c:pt idx="4">
                  <c:v>152.7618095476131</c:v>
                </c:pt>
                <c:pt idx="5">
                  <c:v>147.5</c:v>
                </c:pt>
                <c:pt idx="6">
                  <c:v>151.36972605478903</c:v>
                </c:pt>
                <c:pt idx="7">
                  <c:v>146.43535646435356</c:v>
                </c:pt>
                <c:pt idx="8">
                  <c:v>143.94961763382815</c:v>
                </c:pt>
                <c:pt idx="9">
                  <c:v>104.22915416916616</c:v>
                </c:pt>
              </c:numCache>
            </c:numRef>
          </c:yVal>
          <c:smooth val="0"/>
          <c:extLst>
            <c:ext xmlns:c16="http://schemas.microsoft.com/office/drawing/2014/chart" uri="{C3380CC4-5D6E-409C-BE32-E72D297353CC}">
              <c16:uniqueId val="{00000003-2C2B-4C61-89C0-A8C618D1AB40}"/>
            </c:ext>
          </c:extLst>
        </c:ser>
        <c:ser>
          <c:idx val="3"/>
          <c:order val="4"/>
          <c:tx>
            <c:v>W9 90sec+5min Murakami 100sD</c:v>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Sheet1!$C$58:$C$65</c:f>
              <c:numCache>
                <c:formatCode>General</c:formatCode>
                <c:ptCount val="8"/>
                <c:pt idx="0">
                  <c:v>0.5</c:v>
                </c:pt>
                <c:pt idx="1">
                  <c:v>15</c:v>
                </c:pt>
                <c:pt idx="2">
                  <c:v>45</c:v>
                </c:pt>
                <c:pt idx="3">
                  <c:v>90</c:v>
                </c:pt>
                <c:pt idx="4">
                  <c:v>135</c:v>
                </c:pt>
                <c:pt idx="5">
                  <c:v>180</c:v>
                </c:pt>
                <c:pt idx="6">
                  <c:v>225</c:v>
                </c:pt>
                <c:pt idx="7">
                  <c:v>1080</c:v>
                </c:pt>
              </c:numCache>
            </c:numRef>
          </c:xVal>
          <c:yVal>
            <c:numRef>
              <c:f>Sheet1!$G$58:$G$65</c:f>
              <c:numCache>
                <c:formatCode>General</c:formatCode>
                <c:ptCount val="8"/>
                <c:pt idx="0">
                  <c:v>202.93985300734963</c:v>
                </c:pt>
                <c:pt idx="1">
                  <c:v>195.29023548822559</c:v>
                </c:pt>
                <c:pt idx="2">
                  <c:v>181.36372725454908</c:v>
                </c:pt>
                <c:pt idx="3">
                  <c:v>169.1</c:v>
                </c:pt>
                <c:pt idx="4">
                  <c:v>174.22386642003698</c:v>
                </c:pt>
                <c:pt idx="5">
                  <c:v>169.39153042347883</c:v>
                </c:pt>
                <c:pt idx="6">
                  <c:v>165.77513372994051</c:v>
                </c:pt>
                <c:pt idx="7">
                  <c:v>163.24183790810457</c:v>
                </c:pt>
              </c:numCache>
            </c:numRef>
          </c:yVal>
          <c:smooth val="0"/>
          <c:extLst>
            <c:ext xmlns:c16="http://schemas.microsoft.com/office/drawing/2014/chart" uri="{C3380CC4-5D6E-409C-BE32-E72D297353CC}">
              <c16:uniqueId val="{00000004-2C2B-4C61-89C0-A8C618D1AB40}"/>
            </c:ext>
          </c:extLst>
        </c:ser>
        <c:dLbls>
          <c:showLegendKey val="0"/>
          <c:showVal val="0"/>
          <c:showCatName val="0"/>
          <c:showSerName val="0"/>
          <c:showPercent val="0"/>
          <c:showBubbleSize val="0"/>
        </c:dLbls>
        <c:axId val="1168346991"/>
        <c:axId val="1168352815"/>
      </c:scatterChart>
      <c:valAx>
        <c:axId val="116834699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GB"/>
                  <a:t>Time [s]</a:t>
                </a:r>
              </a:p>
            </c:rich>
          </c:tx>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168352815"/>
        <c:crosses val="autoZero"/>
        <c:crossBetween val="midCat"/>
      </c:valAx>
      <c:valAx>
        <c:axId val="11683528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sz="1200" dirty="0"/>
                  <a:t>Area under the D peak [counts normalized]</a:t>
                </a:r>
                <a:r>
                  <a:rPr lang="en-GB" sz="1200" b="0" i="0" u="none" strike="noStrike" baseline="0" dirty="0">
                    <a:effectLst/>
                  </a:rPr>
                  <a:t> ∝</a:t>
                </a:r>
              </a:p>
              <a:p>
                <a:pPr>
                  <a:defRPr sz="1200"/>
                </a:pPr>
                <a:r>
                  <a:rPr lang="en-GB" sz="1200" b="0" i="0" u="none" strike="noStrike" baseline="0" dirty="0">
                    <a:effectLst/>
                  </a:rPr>
                  <a:t> </a:t>
                </a:r>
                <a:r>
                  <a:rPr lang="en-GB" sz="1200" b="1" i="0" u="none" strike="noStrike" baseline="0" dirty="0">
                    <a:effectLst/>
                  </a:rPr>
                  <a:t>D amount</a:t>
                </a:r>
                <a:endParaRPr lang="en-GB" sz="1200" b="1" dirty="0"/>
              </a:p>
            </c:rich>
          </c:tx>
          <c:layout>
            <c:manualLayout>
              <c:xMode val="edge"/>
              <c:yMode val="edge"/>
              <c:x val="1.2427460049020617E-2"/>
              <c:y val="0.12796911493739005"/>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168346991"/>
        <c:crosses val="autoZero"/>
        <c:crossBetween val="midCat"/>
      </c:valAx>
      <c:spPr>
        <a:noFill/>
        <a:ln>
          <a:noFill/>
        </a:ln>
        <a:effectLst/>
      </c:spPr>
    </c:plotArea>
    <c:legend>
      <c:legendPos val="r"/>
      <c:layout>
        <c:manualLayout>
          <c:xMode val="edge"/>
          <c:yMode val="edge"/>
          <c:x val="0.31284144011433573"/>
          <c:y val="0.11868405158466537"/>
          <c:w val="0.67191675245521354"/>
          <c:h val="0.4514261732893047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7EAE9-CD22-4919-B9F6-1A82D6CE1B33}" type="datetimeFigureOut">
              <a:rPr lang="de-DE" smtClean="0"/>
              <a:t>07.02.2023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5E968-FCE0-431C-99B4-EC8EA971DFFE}" type="slidenum">
              <a:rPr lang="de-DE" smtClean="0"/>
              <a:t>‹#›</a:t>
            </a:fld>
            <a:endParaRPr lang="de-DE"/>
          </a:p>
        </p:txBody>
      </p:sp>
    </p:spTree>
    <p:extLst>
      <p:ext uri="{BB962C8B-B14F-4D97-AF65-F5344CB8AC3E}">
        <p14:creationId xmlns:p14="http://schemas.microsoft.com/office/powerpoint/2010/main" val="247365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oi.org/10.1063/5.0012028"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doi.org/10.1007/s10967-019-06734-z"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85E968-FCE0-431C-99B4-EC8EA971DFFE}" type="slidenum">
              <a:rPr lang="de-DE" smtClean="0"/>
              <a:t>1</a:t>
            </a:fld>
            <a:endParaRPr lang="de-DE"/>
          </a:p>
        </p:txBody>
      </p:sp>
    </p:spTree>
    <p:extLst>
      <p:ext uri="{BB962C8B-B14F-4D97-AF65-F5344CB8AC3E}">
        <p14:creationId xmlns:p14="http://schemas.microsoft.com/office/powerpoint/2010/main" val="1322694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02C73-DBAA-4F99-B1C5-13BD129F3511}" type="slidenum">
              <a:rPr lang="en-US" altLang="en-US"/>
              <a:pPr/>
              <a:t>12</a:t>
            </a:fld>
            <a:endParaRPr lang="en-US" altLang="en-US"/>
          </a:p>
        </p:txBody>
      </p:sp>
      <p:sp>
        <p:nvSpPr>
          <p:cNvPr id="4098" name="Rectangle 2"/>
          <p:cNvSpPr>
            <a:spLocks noGrp="1" noRot="1" noChangeAspect="1" noChangeArrowheads="1" noTextEdit="1"/>
          </p:cNvSpPr>
          <p:nvPr>
            <p:ph type="sldImg"/>
          </p:nvPr>
        </p:nvSpPr>
        <p:spPr>
          <a:xfrm>
            <a:off x="381000" y="685800"/>
            <a:ext cx="6096000" cy="3429000"/>
          </a:xfrm>
          <a:ln/>
        </p:spPr>
      </p:sp>
      <p:sp>
        <p:nvSpPr>
          <p:cNvPr id="4099" name="Rectangle 3"/>
          <p:cNvSpPr>
            <a:spLocks noGrp="1" noChangeArrowheads="1"/>
          </p:cNvSpPr>
          <p:nvPr>
            <p:ph type="body" idx="1"/>
          </p:nvPr>
        </p:nvSpPr>
        <p:spPr/>
        <p:txBody>
          <a:bodyPr/>
          <a:lstStyle/>
          <a:p>
            <a:r>
              <a:rPr lang="en-US" altLang="en-US" sz="3600" b="1" dirty="0"/>
              <a:t>Al2O3 layer 85 nm was deposited with spacer material Ag (1 um) to be able to separate the damaged layer from Al2O3. In the next slide is shown NRA spectrum how the D in Al2O3 can be separated from damaged layer. </a:t>
            </a:r>
          </a:p>
        </p:txBody>
      </p:sp>
    </p:spTree>
    <p:extLst>
      <p:ext uri="{BB962C8B-B14F-4D97-AF65-F5344CB8AC3E}">
        <p14:creationId xmlns:p14="http://schemas.microsoft.com/office/powerpoint/2010/main" val="3957303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02C73-DBAA-4F99-B1C5-13BD129F3511}" type="slidenum">
              <a:rPr lang="en-US" altLang="en-US"/>
              <a:pPr/>
              <a:t>13</a:t>
            </a:fld>
            <a:endParaRPr lang="en-US" altLang="en-US"/>
          </a:p>
        </p:txBody>
      </p:sp>
      <p:sp>
        <p:nvSpPr>
          <p:cNvPr id="4098" name="Rectangle 2"/>
          <p:cNvSpPr>
            <a:spLocks noGrp="1" noRot="1" noChangeAspect="1" noChangeArrowheads="1" noTextEdit="1"/>
          </p:cNvSpPr>
          <p:nvPr>
            <p:ph type="sldImg"/>
          </p:nvPr>
        </p:nvSpPr>
        <p:spPr>
          <a:xfrm>
            <a:off x="381000" y="685800"/>
            <a:ext cx="6096000" cy="3429000"/>
          </a:xfrm>
          <a:ln/>
        </p:spPr>
      </p:sp>
      <p:sp>
        <p:nvSpPr>
          <p:cNvPr id="4099" name="Rectangle 3"/>
          <p:cNvSpPr>
            <a:spLocks noGrp="1" noChangeArrowheads="1"/>
          </p:cNvSpPr>
          <p:nvPr>
            <p:ph type="body" idx="1"/>
          </p:nvPr>
        </p:nvSpPr>
        <p:spPr/>
        <p:txBody>
          <a:bodyPr/>
          <a:lstStyle/>
          <a:p>
            <a:r>
              <a:rPr lang="en-US" altLang="en-US" sz="3600" b="1" dirty="0"/>
              <a:t>The ion flux still needs to be measured by faraday cup to get the flux in the middle of the sample. </a:t>
            </a:r>
          </a:p>
        </p:txBody>
      </p:sp>
    </p:spTree>
    <p:extLst>
      <p:ext uri="{BB962C8B-B14F-4D97-AF65-F5344CB8AC3E}">
        <p14:creationId xmlns:p14="http://schemas.microsoft.com/office/powerpoint/2010/main" val="4140388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02C73-DBAA-4F99-B1C5-13BD129F3511}" type="slidenum">
              <a:rPr lang="en-US" altLang="en-US"/>
              <a:pPr/>
              <a:t>14</a:t>
            </a:fld>
            <a:endParaRPr lang="en-US" altLang="en-US"/>
          </a:p>
        </p:txBody>
      </p:sp>
      <p:sp>
        <p:nvSpPr>
          <p:cNvPr id="4098" name="Rectangle 2"/>
          <p:cNvSpPr>
            <a:spLocks noGrp="1" noRot="1" noChangeAspect="1" noChangeArrowheads="1" noTextEdit="1"/>
          </p:cNvSpPr>
          <p:nvPr>
            <p:ph type="sldImg"/>
          </p:nvPr>
        </p:nvSpPr>
        <p:spPr>
          <a:xfrm>
            <a:off x="381000" y="685800"/>
            <a:ext cx="6096000" cy="3429000"/>
          </a:xfrm>
          <a:ln/>
        </p:spPr>
      </p:sp>
      <p:sp>
        <p:nvSpPr>
          <p:cNvPr id="4099" name="Rectangle 3"/>
          <p:cNvSpPr>
            <a:spLocks noGrp="1" noChangeArrowheads="1"/>
          </p:cNvSpPr>
          <p:nvPr>
            <p:ph type="body" idx="1"/>
          </p:nvPr>
        </p:nvSpPr>
        <p:spPr/>
        <p:txBody>
          <a:bodyPr/>
          <a:lstStyle/>
          <a:p>
            <a:r>
              <a:rPr lang="en-US" altLang="en-US" sz="3600" b="1" dirty="0"/>
              <a:t>The D NRA signal in damaged layer is small even after 162 h (7 days) of D atom exposure – from SIMNRA I can deduce we have 0.015 at. % of D in the damaged layer. From previous exposures when full, we get 0.3 at.% D atom concentration for this exposure temperature of 600 K. So this means the permeation is </a:t>
            </a:r>
            <a:r>
              <a:rPr lang="en-US" altLang="en-US" sz="3600" b="1" dirty="0" err="1"/>
              <a:t>reaaaaally</a:t>
            </a:r>
            <a:r>
              <a:rPr lang="en-US" altLang="en-US" sz="3600" b="1" dirty="0"/>
              <a:t> slow for D atoms.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3600" b="1" dirty="0"/>
              <a:t>The 700K exposure is still ongoing at the moment since after the 134 h the signal is a bit larger than for the 600 K and I would like to see how the damaged layer gets filled a bit more.</a:t>
            </a:r>
          </a:p>
          <a:p>
            <a:endParaRPr lang="en-US" altLang="en-US" sz="3600" b="1" dirty="0"/>
          </a:p>
          <a:p>
            <a:endParaRPr lang="en-US" altLang="en-US" sz="3600" b="1" dirty="0"/>
          </a:p>
        </p:txBody>
      </p:sp>
    </p:spTree>
    <p:extLst>
      <p:ext uri="{BB962C8B-B14F-4D97-AF65-F5344CB8AC3E}">
        <p14:creationId xmlns:p14="http://schemas.microsoft.com/office/powerpoint/2010/main" val="1745249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02C73-DBAA-4F99-B1C5-13BD129F3511}" type="slidenum">
              <a:rPr lang="en-US" altLang="en-US"/>
              <a:pPr/>
              <a:t>15</a:t>
            </a:fld>
            <a:endParaRPr lang="en-US" altLang="en-US"/>
          </a:p>
        </p:txBody>
      </p:sp>
      <p:sp>
        <p:nvSpPr>
          <p:cNvPr id="4098" name="Rectangle 2"/>
          <p:cNvSpPr>
            <a:spLocks noGrp="1" noRot="1" noChangeAspect="1" noChangeArrowheads="1" noTextEdit="1"/>
          </p:cNvSpPr>
          <p:nvPr>
            <p:ph type="sldImg"/>
          </p:nvPr>
        </p:nvSpPr>
        <p:spPr>
          <a:xfrm>
            <a:off x="381000" y="685800"/>
            <a:ext cx="6096000" cy="3429000"/>
          </a:xfrm>
          <a:ln/>
        </p:spPr>
      </p:sp>
      <p:sp>
        <p:nvSpPr>
          <p:cNvPr id="4099" name="Rectangle 3"/>
          <p:cNvSpPr>
            <a:spLocks noGrp="1" noChangeArrowheads="1"/>
          </p:cNvSpPr>
          <p:nvPr>
            <p:ph type="body" idx="1"/>
          </p:nvPr>
        </p:nvSpPr>
        <p:spPr/>
        <p:txBody>
          <a:bodyPr/>
          <a:lstStyle/>
          <a:p>
            <a:r>
              <a:rPr lang="en-US" altLang="en-US" sz="3600" b="1" dirty="0"/>
              <a:t> </a:t>
            </a:r>
          </a:p>
        </p:txBody>
      </p:sp>
    </p:spTree>
    <p:extLst>
      <p:ext uri="{BB962C8B-B14F-4D97-AF65-F5344CB8AC3E}">
        <p14:creationId xmlns:p14="http://schemas.microsoft.com/office/powerpoint/2010/main" val="650577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02C73-DBAA-4F99-B1C5-13BD129F3511}" type="slidenum">
              <a:rPr lang="en-US" altLang="en-US"/>
              <a:pPr/>
              <a:t>16</a:t>
            </a:fld>
            <a:endParaRPr lang="en-US" altLang="en-US"/>
          </a:p>
        </p:txBody>
      </p:sp>
      <p:sp>
        <p:nvSpPr>
          <p:cNvPr id="4098" name="Rectangle 2"/>
          <p:cNvSpPr>
            <a:spLocks noGrp="1" noRot="1" noChangeAspect="1" noChangeArrowheads="1" noTextEdit="1"/>
          </p:cNvSpPr>
          <p:nvPr>
            <p:ph type="sldImg"/>
          </p:nvPr>
        </p:nvSpPr>
        <p:spPr>
          <a:xfrm>
            <a:off x="381000" y="685800"/>
            <a:ext cx="6096000" cy="3429000"/>
          </a:xfrm>
          <a:ln/>
        </p:spPr>
      </p:sp>
      <p:sp>
        <p:nvSpPr>
          <p:cNvPr id="4099" name="Rectangle 3"/>
          <p:cNvSpPr>
            <a:spLocks noGrp="1" noChangeArrowheads="1"/>
          </p:cNvSpPr>
          <p:nvPr>
            <p:ph type="body" idx="1"/>
          </p:nvPr>
        </p:nvSpPr>
        <p:spPr/>
        <p:txBody>
          <a:bodyPr/>
          <a:lstStyle/>
          <a:p>
            <a:r>
              <a:rPr lang="en-US" altLang="en-US" sz="3600" b="1"/>
              <a:t>Please help me and add some notes here so I can figure out what to say about your slide / work</a:t>
            </a:r>
          </a:p>
        </p:txBody>
      </p:sp>
    </p:spTree>
    <p:extLst>
      <p:ext uri="{BB962C8B-B14F-4D97-AF65-F5344CB8AC3E}">
        <p14:creationId xmlns:p14="http://schemas.microsoft.com/office/powerpoint/2010/main" val="650577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02C73-DBAA-4F99-B1C5-13BD129F3511}" type="slidenum">
              <a:rPr lang="en-US" altLang="en-US"/>
              <a:pPr/>
              <a:t>17</a:t>
            </a:fld>
            <a:endParaRPr lang="en-US" altLang="en-US"/>
          </a:p>
        </p:txBody>
      </p:sp>
      <p:sp>
        <p:nvSpPr>
          <p:cNvPr id="4098" name="Rectangle 2"/>
          <p:cNvSpPr>
            <a:spLocks noGrp="1" noRot="1" noChangeAspect="1" noChangeArrowheads="1" noTextEdit="1"/>
          </p:cNvSpPr>
          <p:nvPr>
            <p:ph type="sldImg"/>
          </p:nvPr>
        </p:nvSpPr>
        <p:spPr>
          <a:xfrm>
            <a:off x="381000" y="685800"/>
            <a:ext cx="6096000" cy="3429000"/>
          </a:xfrm>
          <a:ln/>
        </p:spPr>
      </p:sp>
      <p:sp>
        <p:nvSpPr>
          <p:cNvPr id="4099" name="Rectangle 3"/>
          <p:cNvSpPr>
            <a:spLocks noGrp="1" noChangeArrowheads="1"/>
          </p:cNvSpPr>
          <p:nvPr>
            <p:ph type="body" idx="1"/>
          </p:nvPr>
        </p:nvSpPr>
        <p:spPr/>
        <p:txBody>
          <a:bodyPr/>
          <a:lstStyle/>
          <a:p>
            <a:r>
              <a:rPr lang="de-AT" altLang="en-US" sz="3600" b="1" dirty="0" err="1"/>
              <a:t>Our</a:t>
            </a:r>
            <a:r>
              <a:rPr lang="de-AT" altLang="en-US" sz="3600" b="1" dirty="0"/>
              <a:t> </a:t>
            </a:r>
            <a:r>
              <a:rPr lang="de-AT" altLang="en-US" sz="3600" b="1" dirty="0" err="1"/>
              <a:t>main</a:t>
            </a:r>
            <a:r>
              <a:rPr lang="de-AT" altLang="en-US" sz="3600" b="1" baseline="0" dirty="0"/>
              <a:t> </a:t>
            </a:r>
            <a:r>
              <a:rPr lang="de-AT" altLang="en-US" sz="3600" b="1" baseline="0" dirty="0" err="1"/>
              <a:t>task</a:t>
            </a:r>
            <a:r>
              <a:rPr lang="de-AT" altLang="en-US" sz="3600" b="1" baseline="0" dirty="0"/>
              <a:t> </a:t>
            </a:r>
            <a:r>
              <a:rPr lang="de-AT" altLang="en-US" sz="3600" b="1" baseline="0" dirty="0" err="1"/>
              <a:t>this</a:t>
            </a:r>
            <a:r>
              <a:rPr lang="de-AT" altLang="en-US" sz="3600" b="1" baseline="0" dirty="0"/>
              <a:t> </a:t>
            </a:r>
            <a:r>
              <a:rPr lang="de-AT" altLang="en-US" sz="3600" b="1" baseline="0" dirty="0" err="1"/>
              <a:t>year</a:t>
            </a:r>
            <a:r>
              <a:rPr lang="de-AT" altLang="en-US" sz="3600" b="1" baseline="0" dirty="0"/>
              <a:t> </a:t>
            </a:r>
            <a:r>
              <a:rPr lang="de-AT" altLang="en-US" sz="3600" b="1" baseline="0" dirty="0" err="1"/>
              <a:t>is</a:t>
            </a:r>
            <a:r>
              <a:rPr lang="de-AT" altLang="en-US" sz="3600" b="1" baseline="0" dirty="0"/>
              <a:t> </a:t>
            </a:r>
            <a:r>
              <a:rPr lang="de-AT" altLang="en-US" sz="3600" b="1" baseline="0" dirty="0" err="1"/>
              <a:t>to</a:t>
            </a:r>
            <a:r>
              <a:rPr lang="de-AT" altLang="en-US" sz="3600" b="1" baseline="0" dirty="0"/>
              <a:t> </a:t>
            </a:r>
            <a:r>
              <a:rPr lang="de-AT" altLang="en-US" sz="3600" b="1" baseline="0" dirty="0" err="1"/>
              <a:t>study</a:t>
            </a:r>
            <a:r>
              <a:rPr lang="de-AT" altLang="en-US" sz="3600" b="1" baseline="0" dirty="0"/>
              <a:t> </a:t>
            </a:r>
            <a:r>
              <a:rPr lang="de-AT" altLang="en-US" sz="3600" b="1" baseline="0" dirty="0" err="1"/>
              <a:t>the</a:t>
            </a:r>
            <a:r>
              <a:rPr lang="de-AT" altLang="en-US" sz="3600" b="1" baseline="0" dirty="0"/>
              <a:t> </a:t>
            </a:r>
            <a:r>
              <a:rPr lang="de-AT" altLang="en-US" sz="3600" b="1" baseline="0" dirty="0" err="1"/>
              <a:t>influence</a:t>
            </a:r>
            <a:r>
              <a:rPr lang="de-AT" altLang="en-US" sz="3600" b="1" baseline="0" dirty="0"/>
              <a:t> </a:t>
            </a:r>
            <a:r>
              <a:rPr lang="de-AT" altLang="en-US" sz="3600" b="1" baseline="0" dirty="0" err="1"/>
              <a:t>of</a:t>
            </a:r>
            <a:r>
              <a:rPr lang="de-AT" altLang="en-US" sz="3600" b="1" baseline="0" dirty="0"/>
              <a:t> a </a:t>
            </a:r>
            <a:r>
              <a:rPr lang="de-AT" altLang="en-US" sz="3600" b="1" baseline="0" dirty="0" err="1"/>
              <a:t>redeposited</a:t>
            </a:r>
            <a:r>
              <a:rPr lang="de-AT" altLang="en-US" sz="3600" b="1" baseline="0" dirty="0"/>
              <a:t> W </a:t>
            </a:r>
            <a:r>
              <a:rPr lang="de-AT" altLang="en-US" sz="3600" b="1" baseline="0" dirty="0" err="1"/>
              <a:t>layer</a:t>
            </a:r>
            <a:r>
              <a:rPr lang="de-AT" altLang="en-US" sz="3600" b="1" baseline="0" dirty="0"/>
              <a:t> on D </a:t>
            </a:r>
            <a:r>
              <a:rPr lang="de-AT" altLang="en-US" sz="3600" b="1" baseline="0" dirty="0" err="1"/>
              <a:t>retention</a:t>
            </a:r>
            <a:r>
              <a:rPr lang="de-AT" altLang="en-US" sz="3600" b="1" baseline="0" dirty="0"/>
              <a:t> in EUROFER. </a:t>
            </a:r>
            <a:r>
              <a:rPr lang="de-AT" altLang="en-US" sz="3600" b="1" baseline="0" dirty="0" err="1"/>
              <a:t>For</a:t>
            </a:r>
            <a:r>
              <a:rPr lang="de-AT" altLang="en-US" sz="3600" b="1" baseline="0" dirty="0"/>
              <a:t> </a:t>
            </a:r>
            <a:r>
              <a:rPr lang="de-AT" altLang="en-US" sz="3600" b="1" baseline="0" dirty="0" err="1"/>
              <a:t>this</a:t>
            </a:r>
            <a:r>
              <a:rPr lang="de-AT" altLang="en-US" sz="3600" b="1" baseline="0" dirty="0"/>
              <a:t>, </a:t>
            </a:r>
            <a:r>
              <a:rPr lang="de-AT" altLang="en-US" sz="3600" b="1" baseline="0" dirty="0" err="1"/>
              <a:t>we</a:t>
            </a:r>
            <a:r>
              <a:rPr lang="de-AT" altLang="en-US" sz="3600" b="1" baseline="0" dirty="0"/>
              <a:t> </a:t>
            </a:r>
            <a:r>
              <a:rPr lang="de-AT" altLang="en-US" sz="3600" b="1" baseline="0" dirty="0" err="1"/>
              <a:t>upgraded</a:t>
            </a:r>
            <a:r>
              <a:rPr lang="de-AT" altLang="en-US" sz="3600" b="1" baseline="0" dirty="0"/>
              <a:t> </a:t>
            </a:r>
            <a:r>
              <a:rPr lang="de-AT" altLang="en-US" sz="3600" b="1" baseline="0" dirty="0" err="1"/>
              <a:t>our</a:t>
            </a:r>
            <a:r>
              <a:rPr lang="de-AT" altLang="en-US" sz="3600" b="1" baseline="0" dirty="0"/>
              <a:t> experimental </a:t>
            </a:r>
            <a:r>
              <a:rPr lang="de-AT" altLang="en-US" sz="3600" b="1" baseline="0" dirty="0" err="1"/>
              <a:t>setup</a:t>
            </a:r>
            <a:r>
              <a:rPr lang="de-AT" altLang="en-US" sz="3600" b="1" baseline="0" dirty="0"/>
              <a:t> in 2021 </a:t>
            </a:r>
            <a:r>
              <a:rPr lang="de-AT" altLang="en-US" sz="3600" b="1" baseline="0" dirty="0" err="1"/>
              <a:t>to</a:t>
            </a:r>
            <a:r>
              <a:rPr lang="de-AT" altLang="en-US" sz="3600" b="1" baseline="0" dirty="0"/>
              <a:t> </a:t>
            </a:r>
            <a:r>
              <a:rPr lang="de-AT" altLang="en-US" sz="3600" b="1" baseline="0" dirty="0" err="1"/>
              <a:t>be</a:t>
            </a:r>
            <a:r>
              <a:rPr lang="de-AT" altLang="en-US" sz="3600" b="1" baseline="0" dirty="0"/>
              <a:t> </a:t>
            </a:r>
            <a:r>
              <a:rPr lang="de-AT" altLang="en-US" sz="3600" b="1" baseline="0" dirty="0" err="1"/>
              <a:t>capable</a:t>
            </a:r>
            <a:r>
              <a:rPr lang="de-AT" altLang="en-US" sz="3600" b="1" baseline="0" dirty="0"/>
              <a:t> </a:t>
            </a:r>
            <a:r>
              <a:rPr lang="de-AT" altLang="en-US" sz="3600" b="1" baseline="0" dirty="0" err="1"/>
              <a:t>of</a:t>
            </a:r>
            <a:r>
              <a:rPr lang="de-AT" altLang="en-US" sz="3600" b="1" baseline="0" dirty="0"/>
              <a:t> </a:t>
            </a:r>
            <a:r>
              <a:rPr lang="de-AT" altLang="en-US" sz="3600" b="1" baseline="0" dirty="0" err="1"/>
              <a:t>performing</a:t>
            </a:r>
            <a:r>
              <a:rPr lang="de-AT" altLang="en-US" sz="3600" b="1" baseline="0" dirty="0"/>
              <a:t> PVD </a:t>
            </a:r>
            <a:r>
              <a:rPr lang="de-AT" altLang="en-US" sz="3600" b="1" baseline="0" dirty="0" err="1"/>
              <a:t>of</a:t>
            </a:r>
            <a:r>
              <a:rPr lang="de-AT" altLang="en-US" sz="3600" b="1" baseline="0" dirty="0"/>
              <a:t> W on top </a:t>
            </a:r>
            <a:r>
              <a:rPr lang="de-AT" altLang="en-US" sz="3600" b="1" baseline="0" dirty="0" err="1"/>
              <a:t>of</a:t>
            </a:r>
            <a:r>
              <a:rPr lang="de-AT" altLang="en-US" sz="3600" b="1" baseline="0" dirty="0"/>
              <a:t> </a:t>
            </a:r>
            <a:r>
              <a:rPr lang="de-AT" altLang="en-US" sz="3600" b="1" baseline="0" dirty="0" err="1"/>
              <a:t>any</a:t>
            </a:r>
            <a:r>
              <a:rPr lang="de-AT" altLang="en-US" sz="3600" b="1" baseline="0" dirty="0"/>
              <a:t> sample in-situ. </a:t>
            </a:r>
          </a:p>
          <a:p>
            <a:r>
              <a:rPr lang="de-AT" altLang="en-US" sz="3600" b="1" baseline="0" dirty="0"/>
              <a:t>Generally, </a:t>
            </a:r>
            <a:r>
              <a:rPr lang="de-AT" altLang="en-US" sz="3600" b="1" baseline="0" dirty="0" err="1"/>
              <a:t>our</a:t>
            </a:r>
            <a:r>
              <a:rPr lang="de-AT" altLang="en-US" sz="3600" b="1" baseline="0" dirty="0"/>
              <a:t> </a:t>
            </a:r>
            <a:r>
              <a:rPr lang="de-AT" altLang="en-US" sz="3600" b="1" baseline="0" dirty="0" err="1"/>
              <a:t>main</a:t>
            </a:r>
            <a:r>
              <a:rPr lang="de-AT" altLang="en-US" sz="3600" b="1" baseline="0" dirty="0"/>
              <a:t> experimental </a:t>
            </a:r>
            <a:r>
              <a:rPr lang="de-AT" altLang="en-US" sz="3600" b="1" baseline="0" dirty="0" err="1"/>
              <a:t>approach</a:t>
            </a:r>
            <a:r>
              <a:rPr lang="de-AT" altLang="en-US" sz="3600" b="1" baseline="0" dirty="0"/>
              <a:t> </a:t>
            </a:r>
            <a:r>
              <a:rPr lang="de-AT" altLang="en-US" sz="3600" b="1" baseline="0" dirty="0" err="1"/>
              <a:t>is</a:t>
            </a:r>
            <a:r>
              <a:rPr lang="de-AT" altLang="en-US" sz="3600" b="1" baseline="0" dirty="0"/>
              <a:t> a </a:t>
            </a:r>
            <a:r>
              <a:rPr lang="de-AT" altLang="en-US" sz="3600" b="1" baseline="0" dirty="0" err="1"/>
              <a:t>combination</a:t>
            </a:r>
            <a:r>
              <a:rPr lang="de-AT" altLang="en-US" sz="3600" b="1" baseline="0" dirty="0"/>
              <a:t> </a:t>
            </a:r>
            <a:r>
              <a:rPr lang="de-AT" altLang="en-US" sz="3600" b="1" baseline="0" dirty="0" err="1"/>
              <a:t>of</a:t>
            </a:r>
            <a:r>
              <a:rPr lang="de-AT" altLang="en-US" sz="3600" b="1" baseline="0" dirty="0"/>
              <a:t> TDS = </a:t>
            </a:r>
            <a:r>
              <a:rPr lang="de-AT" altLang="en-US" sz="3600" b="1" baseline="0" dirty="0" err="1"/>
              <a:t>temperature</a:t>
            </a:r>
            <a:r>
              <a:rPr lang="de-AT" altLang="en-US" sz="3600" b="1" baseline="0" dirty="0"/>
              <a:t> </a:t>
            </a:r>
            <a:r>
              <a:rPr lang="de-AT" altLang="en-US" sz="3600" b="1" baseline="0" dirty="0" err="1"/>
              <a:t>desorption</a:t>
            </a:r>
            <a:r>
              <a:rPr lang="de-AT" altLang="en-US" sz="3600" b="1" baseline="0" dirty="0"/>
              <a:t> </a:t>
            </a:r>
            <a:r>
              <a:rPr lang="de-AT" altLang="en-US" sz="3600" b="1" baseline="0" dirty="0" err="1"/>
              <a:t>spectroscopy</a:t>
            </a:r>
            <a:r>
              <a:rPr lang="de-AT" altLang="en-US" sz="3600" b="1" baseline="0" dirty="0"/>
              <a:t> </a:t>
            </a:r>
            <a:r>
              <a:rPr lang="de-AT" altLang="en-US" sz="3600" b="1" baseline="0" dirty="0" err="1"/>
              <a:t>with</a:t>
            </a:r>
            <a:r>
              <a:rPr lang="de-AT" altLang="en-US" sz="3600" b="1" baseline="0" dirty="0"/>
              <a:t> a </a:t>
            </a:r>
            <a:r>
              <a:rPr lang="de-AT" altLang="en-US" sz="3600" b="1" baseline="0" dirty="0" err="1"/>
              <a:t>quadrupole</a:t>
            </a:r>
            <a:r>
              <a:rPr lang="de-AT" altLang="en-US" sz="3600" b="1" baseline="0" dirty="0"/>
              <a:t> </a:t>
            </a:r>
            <a:r>
              <a:rPr lang="de-AT" altLang="en-US" sz="3600" b="1" baseline="0" dirty="0" err="1"/>
              <a:t>mass</a:t>
            </a:r>
            <a:r>
              <a:rPr lang="de-AT" altLang="en-US" sz="3600" b="1" baseline="0" dirty="0"/>
              <a:t> </a:t>
            </a:r>
            <a:r>
              <a:rPr lang="de-AT" altLang="en-US" sz="3600" b="1" baseline="0" dirty="0" err="1"/>
              <a:t>spectrometer</a:t>
            </a:r>
            <a:r>
              <a:rPr lang="de-AT" altLang="en-US" sz="3600" b="1" baseline="0" dirty="0"/>
              <a:t> and a QCM = </a:t>
            </a:r>
            <a:r>
              <a:rPr lang="de-AT" altLang="en-US" sz="3600" b="1" baseline="0" dirty="0" err="1"/>
              <a:t>quartz</a:t>
            </a:r>
            <a:r>
              <a:rPr lang="de-AT" altLang="en-US" sz="3600" b="1" baseline="0" dirty="0"/>
              <a:t> </a:t>
            </a:r>
            <a:r>
              <a:rPr lang="de-AT" altLang="en-US" sz="3600" b="1" baseline="0" dirty="0" err="1"/>
              <a:t>crystal</a:t>
            </a:r>
            <a:r>
              <a:rPr lang="de-AT" altLang="en-US" sz="3600" b="1" baseline="0" dirty="0"/>
              <a:t> </a:t>
            </a:r>
            <a:r>
              <a:rPr lang="de-AT" altLang="en-US" sz="3600" b="1" baseline="0" dirty="0" err="1"/>
              <a:t>microbalance</a:t>
            </a:r>
            <a:r>
              <a:rPr lang="de-AT" altLang="en-US" sz="3600" b="1" baseline="0" dirty="0"/>
              <a:t>.</a:t>
            </a:r>
          </a:p>
          <a:p>
            <a:r>
              <a:rPr lang="de-AT" altLang="en-US" sz="3600" b="1" baseline="0" dirty="0" err="1"/>
              <a:t>While</a:t>
            </a:r>
            <a:r>
              <a:rPr lang="de-AT" altLang="en-US" sz="3600" b="1" baseline="0" dirty="0"/>
              <a:t> </a:t>
            </a:r>
            <a:r>
              <a:rPr lang="de-AT" altLang="en-US" sz="3600" b="1" baseline="0" dirty="0" err="1"/>
              <a:t>the</a:t>
            </a:r>
            <a:r>
              <a:rPr lang="de-AT" altLang="en-US" sz="3600" b="1" baseline="0" dirty="0"/>
              <a:t> TDS </a:t>
            </a:r>
            <a:r>
              <a:rPr lang="de-AT" altLang="en-US" sz="3600" b="1" baseline="0" dirty="0" err="1"/>
              <a:t>allows</a:t>
            </a:r>
            <a:r>
              <a:rPr lang="de-AT" altLang="en-US" sz="3600" b="1" baseline="0" dirty="0"/>
              <a:t> </a:t>
            </a:r>
            <a:r>
              <a:rPr lang="de-AT" altLang="en-US" sz="3600" b="1" baseline="0" dirty="0" err="1"/>
              <a:t>to</a:t>
            </a:r>
            <a:r>
              <a:rPr lang="de-AT" altLang="en-US" sz="3600" b="1" baseline="0" dirty="0"/>
              <a:t> </a:t>
            </a:r>
            <a:r>
              <a:rPr lang="de-AT" altLang="en-US" sz="3600" b="1" baseline="0" dirty="0" err="1"/>
              <a:t>identify</a:t>
            </a:r>
            <a:r>
              <a:rPr lang="de-AT" altLang="en-US" sz="3600" b="1" baseline="0" dirty="0"/>
              <a:t> </a:t>
            </a:r>
            <a:r>
              <a:rPr lang="de-AT" altLang="en-US" sz="3600" b="1" baseline="0" dirty="0" err="1"/>
              <a:t>threshold</a:t>
            </a:r>
            <a:r>
              <a:rPr lang="de-AT" altLang="en-US" sz="3600" b="1" baseline="0" dirty="0"/>
              <a:t> </a:t>
            </a:r>
            <a:r>
              <a:rPr lang="de-AT" altLang="en-US" sz="3600" b="1" baseline="0" dirty="0" err="1"/>
              <a:t>temperatures</a:t>
            </a:r>
            <a:r>
              <a:rPr lang="de-AT" altLang="en-US" sz="3600" b="1" baseline="0" dirty="0"/>
              <a:t> </a:t>
            </a:r>
            <a:r>
              <a:rPr lang="de-AT" altLang="en-US" sz="3600" b="1" baseline="0" dirty="0" err="1"/>
              <a:t>for</a:t>
            </a:r>
            <a:r>
              <a:rPr lang="de-AT" altLang="en-US" sz="3600" b="1" baseline="0" dirty="0"/>
              <a:t> </a:t>
            </a:r>
            <a:r>
              <a:rPr lang="de-AT" altLang="en-US" sz="3600" b="1" baseline="0" dirty="0" err="1"/>
              <a:t>desorption</a:t>
            </a:r>
            <a:r>
              <a:rPr lang="de-AT" altLang="en-US" sz="3600" b="1" baseline="0" dirty="0"/>
              <a:t>, </a:t>
            </a:r>
            <a:r>
              <a:rPr lang="de-AT" altLang="en-US" sz="3600" b="1" baseline="0" dirty="0" err="1"/>
              <a:t>the</a:t>
            </a:r>
            <a:r>
              <a:rPr lang="de-AT" altLang="en-US" sz="3600" b="1" baseline="0" dirty="0"/>
              <a:t> </a:t>
            </a:r>
            <a:r>
              <a:rPr lang="de-AT" altLang="en-US" sz="3600" b="1" baseline="0" dirty="0" err="1"/>
              <a:t>actual</a:t>
            </a:r>
            <a:r>
              <a:rPr lang="de-AT" altLang="en-US" sz="3600" b="1" baseline="0" dirty="0"/>
              <a:t> </a:t>
            </a:r>
            <a:r>
              <a:rPr lang="de-AT" altLang="en-US" sz="3600" b="1" baseline="0" dirty="0" err="1"/>
              <a:t>quantification</a:t>
            </a:r>
            <a:r>
              <a:rPr lang="de-AT" altLang="en-US" sz="3600" b="1" baseline="0" dirty="0"/>
              <a:t> </a:t>
            </a:r>
            <a:r>
              <a:rPr lang="de-AT" altLang="en-US" sz="3600" b="1" baseline="0" dirty="0" err="1"/>
              <a:t>of</a:t>
            </a:r>
            <a:r>
              <a:rPr lang="de-AT" altLang="en-US" sz="3600" b="1" baseline="0" dirty="0"/>
              <a:t> </a:t>
            </a:r>
            <a:r>
              <a:rPr lang="de-AT" altLang="en-US" sz="3600" b="1" baseline="0" dirty="0" err="1"/>
              <a:t>implanted</a:t>
            </a:r>
            <a:r>
              <a:rPr lang="de-AT" altLang="en-US" sz="3600" b="1" baseline="0" dirty="0"/>
              <a:t>/</a:t>
            </a:r>
            <a:r>
              <a:rPr lang="de-AT" altLang="en-US" sz="3600" b="1" baseline="0" dirty="0" err="1"/>
              <a:t>outgassed</a:t>
            </a:r>
            <a:r>
              <a:rPr lang="de-AT" altLang="en-US" sz="3600" b="1" baseline="0" dirty="0"/>
              <a:t> D </a:t>
            </a:r>
            <a:r>
              <a:rPr lang="de-AT" altLang="en-US" sz="3600" b="1" baseline="0" dirty="0" err="1"/>
              <a:t>should</a:t>
            </a:r>
            <a:r>
              <a:rPr lang="de-AT" altLang="en-US" sz="3600" b="1" baseline="0" dirty="0"/>
              <a:t> </a:t>
            </a:r>
            <a:r>
              <a:rPr lang="de-AT" altLang="en-US" sz="3600" b="1" baseline="0" dirty="0" err="1"/>
              <a:t>be</a:t>
            </a:r>
            <a:r>
              <a:rPr lang="de-AT" altLang="en-US" sz="3600" b="1" baseline="0" dirty="0"/>
              <a:t> </a:t>
            </a:r>
            <a:r>
              <a:rPr lang="de-AT" altLang="en-US" sz="3600" b="1" baseline="0" dirty="0" err="1"/>
              <a:t>achieved</a:t>
            </a:r>
            <a:r>
              <a:rPr lang="de-AT" altLang="en-US" sz="3600" b="1" baseline="0" dirty="0"/>
              <a:t> </a:t>
            </a:r>
            <a:r>
              <a:rPr lang="de-AT" altLang="en-US" sz="3600" b="1" baseline="0" dirty="0" err="1"/>
              <a:t>by</a:t>
            </a:r>
            <a:r>
              <a:rPr lang="de-AT" altLang="en-US" sz="3600" b="1" baseline="0" dirty="0"/>
              <a:t> </a:t>
            </a:r>
            <a:r>
              <a:rPr lang="de-AT" altLang="en-US" sz="3600" b="1" baseline="0" dirty="0" err="1"/>
              <a:t>the</a:t>
            </a:r>
            <a:r>
              <a:rPr lang="de-AT" altLang="en-US" sz="3600" b="1" baseline="0" dirty="0"/>
              <a:t> </a:t>
            </a:r>
            <a:r>
              <a:rPr lang="de-AT" altLang="en-US" sz="3600" b="1" baseline="0" dirty="0" err="1"/>
              <a:t>net</a:t>
            </a:r>
            <a:r>
              <a:rPr lang="de-AT" altLang="en-US" sz="3600" b="1" baseline="0" dirty="0"/>
              <a:t> </a:t>
            </a:r>
            <a:r>
              <a:rPr lang="de-AT" altLang="en-US" sz="3600" b="1" baseline="0" dirty="0" err="1"/>
              <a:t>mass</a:t>
            </a:r>
            <a:r>
              <a:rPr lang="de-AT" altLang="en-US" sz="3600" b="1" baseline="0" dirty="0"/>
              <a:t> </a:t>
            </a:r>
            <a:r>
              <a:rPr lang="de-AT" altLang="en-US" sz="3600" b="1" baseline="0" dirty="0" err="1"/>
              <a:t>change</a:t>
            </a:r>
            <a:r>
              <a:rPr lang="de-AT" altLang="en-US" sz="3600" b="1" baseline="0" dirty="0"/>
              <a:t> </a:t>
            </a:r>
            <a:r>
              <a:rPr lang="de-AT" altLang="en-US" sz="3600" b="1" baseline="0" dirty="0" err="1"/>
              <a:t>signal</a:t>
            </a:r>
            <a:r>
              <a:rPr lang="de-AT" altLang="en-US" sz="3600" b="1" baseline="0" dirty="0"/>
              <a:t> (</a:t>
            </a:r>
            <a:r>
              <a:rPr lang="de-AT" altLang="en-US" sz="3600" b="1" baseline="0" dirty="0" err="1"/>
              <a:t>which</a:t>
            </a:r>
            <a:r>
              <a:rPr lang="de-AT" altLang="en-US" sz="3600" b="1" baseline="0" dirty="0"/>
              <a:t> </a:t>
            </a:r>
            <a:r>
              <a:rPr lang="de-AT" altLang="en-US" sz="3600" b="1" baseline="0" dirty="0" err="1"/>
              <a:t>corresponds</a:t>
            </a:r>
            <a:r>
              <a:rPr lang="de-AT" altLang="en-US" sz="3600" b="1" baseline="0" dirty="0"/>
              <a:t> </a:t>
            </a:r>
            <a:r>
              <a:rPr lang="de-AT" altLang="en-US" sz="3600" b="1" baseline="0" dirty="0" err="1"/>
              <a:t>to</a:t>
            </a:r>
            <a:r>
              <a:rPr lang="de-AT" altLang="en-US" sz="3600" b="1" baseline="0" dirty="0"/>
              <a:t> a </a:t>
            </a:r>
            <a:r>
              <a:rPr lang="de-AT" altLang="en-US" sz="3600" b="1" baseline="0" dirty="0" err="1"/>
              <a:t>frequency</a:t>
            </a:r>
            <a:r>
              <a:rPr lang="de-AT" altLang="en-US" sz="3600" b="1" baseline="0" dirty="0"/>
              <a:t> </a:t>
            </a:r>
            <a:r>
              <a:rPr lang="de-AT" altLang="en-US" sz="3600" b="1" baseline="0" dirty="0" err="1"/>
              <a:t>change</a:t>
            </a:r>
            <a:r>
              <a:rPr lang="de-AT" altLang="en-US" sz="3600" b="1" baseline="0" dirty="0"/>
              <a:t>) </a:t>
            </a:r>
            <a:r>
              <a:rPr lang="de-AT" altLang="en-US" sz="3600" b="1" baseline="0" dirty="0" err="1"/>
              <a:t>of</a:t>
            </a:r>
            <a:r>
              <a:rPr lang="de-AT" altLang="en-US" sz="3600" b="1" baseline="0" dirty="0"/>
              <a:t> </a:t>
            </a:r>
            <a:r>
              <a:rPr lang="de-AT" altLang="en-US" sz="3600" b="1" baseline="0" dirty="0" err="1"/>
              <a:t>our</a:t>
            </a:r>
            <a:r>
              <a:rPr lang="de-AT" altLang="en-US" sz="3600" b="1" baseline="0" dirty="0"/>
              <a:t> QCM.</a:t>
            </a:r>
          </a:p>
          <a:p>
            <a:endParaRPr lang="de-AT" altLang="en-US" sz="3600" b="1" baseline="0" dirty="0"/>
          </a:p>
          <a:p>
            <a:r>
              <a:rPr lang="de-AT" altLang="en-US" sz="3600" b="1" dirty="0"/>
              <a:t>A </a:t>
            </a:r>
            <a:r>
              <a:rPr lang="de-AT" altLang="en-US" sz="3600" b="1" dirty="0" err="1"/>
              <a:t>major</a:t>
            </a:r>
            <a:r>
              <a:rPr lang="de-AT" altLang="en-US" sz="3600" b="1" dirty="0"/>
              <a:t> </a:t>
            </a:r>
            <a:r>
              <a:rPr lang="de-AT" altLang="en-US" sz="3600" b="1" dirty="0" err="1"/>
              <a:t>achievement</a:t>
            </a:r>
            <a:r>
              <a:rPr lang="de-AT" altLang="en-US" sz="3600" b="1" dirty="0"/>
              <a:t> in 2022 was </a:t>
            </a:r>
            <a:r>
              <a:rPr lang="de-AT" altLang="en-US" sz="3600" b="1" dirty="0" err="1"/>
              <a:t>the</a:t>
            </a:r>
            <a:r>
              <a:rPr lang="de-AT" altLang="en-US" sz="3600" b="1" dirty="0"/>
              <a:t> </a:t>
            </a:r>
            <a:r>
              <a:rPr lang="de-AT" altLang="en-US" sz="3600" b="1" baseline="0" dirty="0" err="1"/>
              <a:t>creation</a:t>
            </a:r>
            <a:r>
              <a:rPr lang="de-AT" altLang="en-US" sz="3600" b="1" baseline="0" dirty="0"/>
              <a:t> </a:t>
            </a:r>
            <a:r>
              <a:rPr lang="de-AT" altLang="en-US" sz="3600" b="1" baseline="0" dirty="0" err="1"/>
              <a:t>of</a:t>
            </a:r>
            <a:r>
              <a:rPr lang="de-AT" altLang="en-US" sz="3600" b="1" baseline="0" dirty="0"/>
              <a:t> </a:t>
            </a:r>
            <a:r>
              <a:rPr lang="de-AT" altLang="en-US" sz="3600" b="1" baseline="0" dirty="0" err="1"/>
              <a:t>the</a:t>
            </a:r>
            <a:r>
              <a:rPr lang="de-AT" altLang="en-US" sz="3600" b="1" baseline="0" dirty="0"/>
              <a:t> </a:t>
            </a:r>
            <a:r>
              <a:rPr lang="de-AT" altLang="en-US" sz="3600" b="1" baseline="0" dirty="0" err="1"/>
              <a:t>actual</a:t>
            </a:r>
            <a:r>
              <a:rPr lang="de-AT" altLang="en-US" sz="3600" b="1" baseline="0" dirty="0"/>
              <a:t> </a:t>
            </a:r>
            <a:r>
              <a:rPr lang="de-AT" altLang="en-US" sz="3600" b="1" baseline="0" dirty="0" err="1"/>
              <a:t>samples</a:t>
            </a:r>
            <a:r>
              <a:rPr lang="de-AT" altLang="en-US" sz="3600" b="1" baseline="0" dirty="0"/>
              <a:t> </a:t>
            </a:r>
            <a:r>
              <a:rPr lang="de-AT" altLang="en-US" sz="3600" b="1" baseline="0" dirty="0" err="1"/>
              <a:t>of</a:t>
            </a:r>
            <a:r>
              <a:rPr lang="de-AT" altLang="en-US" sz="3600" b="1" baseline="0" dirty="0"/>
              <a:t> </a:t>
            </a:r>
            <a:r>
              <a:rPr lang="de-AT" altLang="en-US" sz="3600" b="1" baseline="0" dirty="0" err="1"/>
              <a:t>interest</a:t>
            </a:r>
            <a:r>
              <a:rPr lang="de-AT" altLang="en-US" sz="3600" b="1" baseline="0" dirty="0"/>
              <a:t>: </a:t>
            </a:r>
            <a:r>
              <a:rPr lang="de-AT" altLang="en-US" sz="3600" b="1" baseline="0" dirty="0" err="1"/>
              <a:t>the</a:t>
            </a:r>
            <a:r>
              <a:rPr lang="de-AT" altLang="en-US" sz="3600" b="1" baseline="0" dirty="0"/>
              <a:t> </a:t>
            </a:r>
            <a:r>
              <a:rPr lang="de-AT" altLang="en-US" sz="3600" b="1" baseline="0" dirty="0" err="1"/>
              <a:t>deposited</a:t>
            </a:r>
            <a:r>
              <a:rPr lang="de-AT" altLang="en-US" sz="3600" b="1" baseline="0" dirty="0"/>
              <a:t> EUROFER </a:t>
            </a:r>
            <a:r>
              <a:rPr lang="de-AT" altLang="en-US" sz="3600" b="1" baseline="0" dirty="0" err="1"/>
              <a:t>layers</a:t>
            </a:r>
            <a:r>
              <a:rPr lang="de-AT" altLang="en-US" sz="3600" b="1" baseline="0" dirty="0"/>
              <a:t> on QCM </a:t>
            </a:r>
            <a:r>
              <a:rPr lang="de-AT" altLang="en-US" sz="3600" b="1" baseline="0" dirty="0" err="1"/>
              <a:t>crystals</a:t>
            </a:r>
            <a:r>
              <a:rPr lang="de-AT" altLang="en-US" sz="3600" b="1" baseline="0" dirty="0"/>
              <a:t> </a:t>
            </a:r>
            <a:r>
              <a:rPr lang="de-AT" altLang="en-US" sz="3600" b="1" baseline="0" dirty="0" err="1"/>
              <a:t>by</a:t>
            </a:r>
            <a:r>
              <a:rPr lang="de-AT" altLang="en-US" sz="3600" b="1" baseline="0" dirty="0"/>
              <a:t> </a:t>
            </a:r>
            <a:r>
              <a:rPr lang="de-AT" altLang="en-US" sz="3600" b="1" baseline="0" dirty="0" err="1"/>
              <a:t>means</a:t>
            </a:r>
            <a:r>
              <a:rPr lang="de-AT" altLang="en-US" sz="3600" b="1" baseline="0" dirty="0"/>
              <a:t> </a:t>
            </a:r>
            <a:r>
              <a:rPr lang="de-AT" altLang="en-US" sz="3600" b="1" baseline="0" dirty="0" err="1"/>
              <a:t>of</a:t>
            </a:r>
            <a:r>
              <a:rPr lang="de-AT" altLang="en-US" sz="3600" b="1" baseline="0" dirty="0"/>
              <a:t> </a:t>
            </a:r>
            <a:r>
              <a:rPr lang="de-AT" altLang="en-US" sz="3600" b="1" baseline="0" dirty="0" err="1"/>
              <a:t>magnetron</a:t>
            </a:r>
            <a:r>
              <a:rPr lang="de-AT" altLang="en-US" sz="3600" b="1" baseline="0" dirty="0"/>
              <a:t> </a:t>
            </a:r>
            <a:r>
              <a:rPr lang="de-AT" altLang="en-US" sz="3600" b="1" baseline="0" dirty="0" err="1"/>
              <a:t>sputtering</a:t>
            </a:r>
            <a:r>
              <a:rPr lang="de-AT" altLang="en-US" sz="3600" b="1" baseline="0" dirty="0"/>
              <a:t> at Uppsala University. These </a:t>
            </a:r>
            <a:r>
              <a:rPr lang="de-AT" altLang="en-US" sz="3600" b="1" baseline="0" dirty="0" err="1"/>
              <a:t>were</a:t>
            </a:r>
            <a:r>
              <a:rPr lang="de-AT" altLang="en-US" sz="3600" b="1" baseline="0" dirty="0"/>
              <a:t> </a:t>
            </a:r>
            <a:r>
              <a:rPr lang="de-AT" altLang="en-US" sz="3600" b="1" baseline="0" dirty="0" err="1"/>
              <a:t>used</a:t>
            </a:r>
            <a:r>
              <a:rPr lang="de-AT" altLang="en-US" sz="3600" b="1" baseline="0" dirty="0"/>
              <a:t> </a:t>
            </a:r>
            <a:r>
              <a:rPr lang="de-AT" altLang="en-US" sz="3600" b="1" baseline="0" dirty="0" err="1"/>
              <a:t>for</a:t>
            </a:r>
            <a:r>
              <a:rPr lang="de-AT" altLang="en-US" sz="3600" b="1" baseline="0" dirty="0"/>
              <a:t> </a:t>
            </a:r>
            <a:r>
              <a:rPr lang="de-AT" altLang="en-US" sz="3600" b="1" baseline="0" dirty="0" err="1"/>
              <a:t>the</a:t>
            </a:r>
            <a:r>
              <a:rPr lang="de-AT" altLang="en-US" sz="3600" b="1" baseline="0" dirty="0"/>
              <a:t> D </a:t>
            </a:r>
            <a:r>
              <a:rPr lang="de-AT" altLang="en-US" sz="3600" b="1" baseline="0" dirty="0" err="1"/>
              <a:t>implantation</a:t>
            </a:r>
            <a:r>
              <a:rPr lang="de-AT" altLang="en-US" sz="3600" b="1" baseline="0" dirty="0"/>
              <a:t> </a:t>
            </a:r>
            <a:r>
              <a:rPr lang="de-AT" altLang="en-US" sz="3600" b="1" baseline="0" dirty="0" err="1"/>
              <a:t>experiments</a:t>
            </a:r>
            <a:r>
              <a:rPr lang="de-AT" altLang="en-US" sz="3600" b="1" baseline="0" dirty="0"/>
              <a:t> at TU Wien. A </a:t>
            </a:r>
            <a:r>
              <a:rPr lang="de-AT" altLang="en-US" sz="3600" b="1" baseline="0" dirty="0" err="1"/>
              <a:t>good</a:t>
            </a:r>
            <a:r>
              <a:rPr lang="de-AT" altLang="en-US" sz="3600" b="1" baseline="0" dirty="0"/>
              <a:t> </a:t>
            </a:r>
            <a:r>
              <a:rPr lang="de-AT" altLang="en-US" sz="3600" b="1" baseline="0" dirty="0" err="1"/>
              <a:t>agreement</a:t>
            </a:r>
            <a:r>
              <a:rPr lang="de-AT" altLang="en-US" sz="3600" b="1" baseline="0" dirty="0"/>
              <a:t> was </a:t>
            </a:r>
            <a:r>
              <a:rPr lang="de-AT" altLang="en-US" sz="3600" b="1" baseline="0" dirty="0" err="1"/>
              <a:t>validated</a:t>
            </a:r>
            <a:r>
              <a:rPr lang="de-AT" altLang="en-US" sz="3600" b="1" baseline="0" dirty="0"/>
              <a:t> </a:t>
            </a:r>
            <a:r>
              <a:rPr lang="de-AT" altLang="en-US" sz="3600" b="1" baseline="0" dirty="0" err="1"/>
              <a:t>between</a:t>
            </a:r>
            <a:r>
              <a:rPr lang="de-AT" altLang="en-US" sz="3600" b="1" baseline="0" dirty="0"/>
              <a:t> </a:t>
            </a:r>
            <a:r>
              <a:rPr lang="de-AT" altLang="en-US" sz="3600" b="1" baseline="0" dirty="0" err="1"/>
              <a:t>the</a:t>
            </a:r>
            <a:r>
              <a:rPr lang="de-AT" altLang="en-US" sz="3600" b="1" baseline="0" dirty="0"/>
              <a:t> initial EUROFER </a:t>
            </a:r>
            <a:r>
              <a:rPr lang="de-AT" altLang="en-US" sz="3600" b="1" baseline="0" dirty="0" err="1"/>
              <a:t>crucible</a:t>
            </a:r>
            <a:r>
              <a:rPr lang="de-AT" altLang="en-US" sz="3600" b="1" baseline="0" dirty="0"/>
              <a:t> and </a:t>
            </a:r>
            <a:r>
              <a:rPr lang="de-AT" altLang="en-US" sz="3600" b="1" baseline="0" dirty="0" err="1"/>
              <a:t>the</a:t>
            </a:r>
            <a:r>
              <a:rPr lang="de-AT" altLang="en-US" sz="3600" b="1" baseline="0" dirty="0"/>
              <a:t> </a:t>
            </a:r>
            <a:r>
              <a:rPr lang="de-AT" altLang="en-US" sz="3600" b="1" baseline="0" dirty="0" err="1"/>
              <a:t>deposited</a:t>
            </a:r>
            <a:r>
              <a:rPr lang="de-AT" altLang="en-US" sz="3600" b="1" baseline="0" dirty="0"/>
              <a:t> </a:t>
            </a:r>
            <a:r>
              <a:rPr lang="de-AT" altLang="en-US" sz="3600" b="1" baseline="0" dirty="0" err="1"/>
              <a:t>thin</a:t>
            </a:r>
            <a:r>
              <a:rPr lang="de-AT" altLang="en-US" sz="3600" b="1" baseline="0" dirty="0"/>
              <a:t> film (</a:t>
            </a:r>
            <a:r>
              <a:rPr lang="de-AT" altLang="en-US" sz="3600" b="1" baseline="0" dirty="0" err="1"/>
              <a:t>for</a:t>
            </a:r>
            <a:r>
              <a:rPr lang="de-AT" altLang="en-US" sz="3600" b="1" baseline="0" dirty="0"/>
              <a:t> </a:t>
            </a:r>
            <a:r>
              <a:rPr lang="de-AT" altLang="en-US" sz="3600" b="1" baseline="0" dirty="0" err="1"/>
              <a:t>example</a:t>
            </a:r>
            <a:r>
              <a:rPr lang="de-AT" altLang="en-US" sz="3600" b="1" baseline="0" dirty="0"/>
              <a:t>, </a:t>
            </a:r>
            <a:r>
              <a:rPr lang="de-AT" altLang="en-US" sz="3600" b="1" baseline="0" dirty="0" err="1"/>
              <a:t>see</a:t>
            </a:r>
            <a:r>
              <a:rPr lang="de-AT" altLang="en-US" sz="3600" b="1" baseline="0" dirty="0"/>
              <a:t> </a:t>
            </a:r>
            <a:r>
              <a:rPr lang="de-AT" altLang="en-US" sz="3600" b="1" baseline="0" dirty="0" err="1"/>
              <a:t>the</a:t>
            </a:r>
            <a:r>
              <a:rPr lang="de-AT" altLang="en-US" sz="3600" b="1" baseline="0" dirty="0"/>
              <a:t> PIXE </a:t>
            </a:r>
            <a:r>
              <a:rPr lang="de-AT" altLang="en-US" sz="3600" b="1" baseline="0" dirty="0" err="1"/>
              <a:t>spectrum</a:t>
            </a:r>
            <a:r>
              <a:rPr lang="de-AT" altLang="en-US" sz="3600" b="1" baseline="0" dirty="0"/>
              <a:t>, but </a:t>
            </a:r>
            <a:r>
              <a:rPr lang="de-AT" altLang="en-US" sz="3600" b="1" baseline="0" dirty="0" err="1"/>
              <a:t>we</a:t>
            </a:r>
            <a:r>
              <a:rPr lang="de-AT" altLang="en-US" sz="3600" b="1" baseline="0" dirty="0"/>
              <a:t> also </a:t>
            </a:r>
            <a:r>
              <a:rPr lang="de-AT" altLang="en-US" sz="3600" b="1" baseline="0" dirty="0" err="1"/>
              <a:t>have</a:t>
            </a:r>
            <a:r>
              <a:rPr lang="de-AT" altLang="en-US" sz="3600" b="1" baseline="0" dirty="0"/>
              <a:t> RBS and ERDA </a:t>
            </a:r>
            <a:r>
              <a:rPr lang="de-AT" altLang="en-US" sz="3600" b="1" baseline="0" dirty="0" err="1"/>
              <a:t>data</a:t>
            </a:r>
            <a:r>
              <a:rPr lang="de-AT" altLang="en-US" sz="3600" b="1" baseline="0" dirty="0"/>
              <a:t> </a:t>
            </a:r>
            <a:r>
              <a:rPr lang="de-AT" altLang="en-US" sz="3600" b="1" baseline="0" dirty="0" err="1"/>
              <a:t>which</a:t>
            </a:r>
            <a:r>
              <a:rPr lang="de-AT" altLang="en-US" sz="3600" b="1" baseline="0" dirty="0"/>
              <a:t> </a:t>
            </a:r>
            <a:r>
              <a:rPr lang="de-AT" altLang="en-US" sz="3600" b="1" baseline="0" dirty="0" err="1"/>
              <a:t>would</a:t>
            </a:r>
            <a:r>
              <a:rPr lang="de-AT" altLang="en-US" sz="3600" b="1" baseline="0" dirty="0"/>
              <a:t> </a:t>
            </a:r>
            <a:r>
              <a:rPr lang="de-AT" altLang="en-US" sz="3600" b="1" baseline="0" dirty="0" err="1"/>
              <a:t>exceed</a:t>
            </a:r>
            <a:r>
              <a:rPr lang="de-AT" altLang="en-US" sz="3600" b="1" baseline="0" dirty="0"/>
              <a:t> </a:t>
            </a:r>
            <a:r>
              <a:rPr lang="de-AT" altLang="en-US" sz="3600" b="1" baseline="0" dirty="0" err="1"/>
              <a:t>the</a:t>
            </a:r>
            <a:r>
              <a:rPr lang="de-AT" altLang="en-US" sz="3600" b="1" baseline="0" dirty="0"/>
              <a:t> </a:t>
            </a:r>
            <a:r>
              <a:rPr lang="de-AT" altLang="en-US" sz="3600" b="1" baseline="0" dirty="0" err="1"/>
              <a:t>limit</a:t>
            </a:r>
            <a:r>
              <a:rPr lang="de-AT" altLang="en-US" sz="3600" b="1" baseline="0" dirty="0"/>
              <a:t> </a:t>
            </a:r>
            <a:r>
              <a:rPr lang="de-AT" altLang="en-US" sz="3600" b="1" baseline="0" dirty="0" err="1"/>
              <a:t>of</a:t>
            </a:r>
            <a:r>
              <a:rPr lang="de-AT" altLang="en-US" sz="3600" b="1" baseline="0" dirty="0"/>
              <a:t> </a:t>
            </a:r>
            <a:r>
              <a:rPr lang="de-AT" altLang="en-US" sz="3600" b="1" baseline="0" dirty="0" err="1"/>
              <a:t>two</a:t>
            </a:r>
            <a:r>
              <a:rPr lang="de-AT" altLang="en-US" sz="3600" b="1" baseline="0" dirty="0"/>
              <a:t> </a:t>
            </a:r>
            <a:r>
              <a:rPr lang="de-AT" altLang="en-US" sz="3600" b="1" baseline="0" dirty="0" err="1"/>
              <a:t>slides</a:t>
            </a:r>
            <a:r>
              <a:rPr lang="de-AT" altLang="en-US" sz="3600" b="1" baseline="0" dirty="0"/>
              <a:t> </a:t>
            </a:r>
            <a:r>
              <a:rPr lang="de-AT" altLang="en-US" sz="3600" b="1" baseline="0" dirty="0" err="1"/>
              <a:t>here</a:t>
            </a:r>
            <a:r>
              <a:rPr lang="de-AT" altLang="en-US" sz="3600" b="1" baseline="0" dirty="0"/>
              <a:t>). </a:t>
            </a:r>
          </a:p>
          <a:p>
            <a:endParaRPr lang="de-AT" altLang="en-US" sz="3600" b="1" baseline="0" dirty="0"/>
          </a:p>
          <a:p>
            <a:r>
              <a:rPr lang="de-AT" altLang="en-US" sz="3600" b="1" baseline="0" dirty="0"/>
              <a:t>After </a:t>
            </a:r>
            <a:r>
              <a:rPr lang="de-AT" altLang="en-US" sz="3600" b="1" baseline="0" dirty="0" err="1"/>
              <a:t>shipping</a:t>
            </a:r>
            <a:r>
              <a:rPr lang="de-AT" altLang="en-US" sz="3600" b="1" baseline="0" dirty="0"/>
              <a:t> </a:t>
            </a:r>
            <a:r>
              <a:rPr lang="de-AT" altLang="en-US" sz="3600" b="1" baseline="0" dirty="0" err="1"/>
              <a:t>to</a:t>
            </a:r>
            <a:r>
              <a:rPr lang="de-AT" altLang="en-US" sz="3600" b="1" baseline="0" dirty="0"/>
              <a:t> TU Wien, </a:t>
            </a:r>
            <a:r>
              <a:rPr lang="de-AT" altLang="en-US" sz="3600" b="1" baseline="0" dirty="0" err="1"/>
              <a:t>the</a:t>
            </a:r>
            <a:r>
              <a:rPr lang="de-AT" altLang="en-US" sz="3600" b="1" baseline="0" dirty="0"/>
              <a:t> </a:t>
            </a:r>
            <a:r>
              <a:rPr lang="de-AT" altLang="en-US" sz="3600" b="1" baseline="0" dirty="0" err="1"/>
              <a:t>next</a:t>
            </a:r>
            <a:r>
              <a:rPr lang="de-AT" altLang="en-US" sz="3600" b="1" baseline="0" dirty="0"/>
              <a:t> </a:t>
            </a:r>
            <a:r>
              <a:rPr lang="de-AT" altLang="en-US" sz="3600" b="1" baseline="0" dirty="0" err="1"/>
              <a:t>step</a:t>
            </a:r>
            <a:r>
              <a:rPr lang="de-AT" altLang="en-US" sz="3600" b="1" baseline="0" dirty="0"/>
              <a:t> was </a:t>
            </a:r>
            <a:r>
              <a:rPr lang="de-AT" altLang="en-US" sz="3600" b="1" baseline="0" dirty="0" err="1"/>
              <a:t>to</a:t>
            </a:r>
            <a:r>
              <a:rPr lang="de-AT" altLang="en-US" sz="3600" b="1" baseline="0" dirty="0"/>
              <a:t> </a:t>
            </a:r>
            <a:r>
              <a:rPr lang="de-AT" altLang="en-US" sz="3600" b="1" baseline="0" dirty="0" err="1"/>
              <a:t>compare</a:t>
            </a:r>
            <a:r>
              <a:rPr lang="de-AT" altLang="en-US" sz="3600" b="1" baseline="0" dirty="0"/>
              <a:t> </a:t>
            </a:r>
            <a:r>
              <a:rPr lang="de-AT" altLang="en-US" sz="3600" b="1" baseline="0" dirty="0" err="1"/>
              <a:t>the</a:t>
            </a:r>
            <a:r>
              <a:rPr lang="de-AT" altLang="en-US" sz="3600" b="1" baseline="0" dirty="0"/>
              <a:t> </a:t>
            </a:r>
            <a:r>
              <a:rPr lang="de-AT" altLang="en-US" sz="3600" b="1" baseline="0" dirty="0" err="1"/>
              <a:t>behaviour</a:t>
            </a:r>
            <a:r>
              <a:rPr lang="de-AT" altLang="en-US" sz="3600" b="1" baseline="0" dirty="0"/>
              <a:t> </a:t>
            </a:r>
            <a:r>
              <a:rPr lang="de-AT" altLang="en-US" sz="3600" b="1" baseline="0" dirty="0" err="1"/>
              <a:t>of</a:t>
            </a:r>
            <a:r>
              <a:rPr lang="de-AT" altLang="en-US" sz="3600" b="1" baseline="0" dirty="0"/>
              <a:t> </a:t>
            </a:r>
            <a:r>
              <a:rPr lang="de-AT" altLang="en-US" sz="3600" b="1" baseline="0" dirty="0" err="1"/>
              <a:t>Eurofer</a:t>
            </a:r>
            <a:r>
              <a:rPr lang="de-AT" altLang="en-US" sz="3600" b="1" baseline="0" dirty="0"/>
              <a:t> and </a:t>
            </a:r>
            <a:r>
              <a:rPr lang="de-AT" altLang="en-US" sz="3600" b="1" baseline="0" dirty="0" err="1"/>
              <a:t>Eurofer</a:t>
            </a:r>
            <a:r>
              <a:rPr lang="de-AT" altLang="en-US" sz="3600" b="1" baseline="0" dirty="0"/>
              <a:t> + </a:t>
            </a:r>
            <a:r>
              <a:rPr lang="de-AT" altLang="en-US" sz="3600" b="1" baseline="0" dirty="0" err="1"/>
              <a:t>redeposited</a:t>
            </a:r>
            <a:r>
              <a:rPr lang="de-AT" altLang="en-US" sz="3600" b="1" baseline="0" dirty="0"/>
              <a:t> W </a:t>
            </a:r>
            <a:r>
              <a:rPr lang="de-AT" altLang="en-US" sz="3600" b="1" baseline="0" dirty="0" err="1"/>
              <a:t>layer</a:t>
            </a:r>
            <a:r>
              <a:rPr lang="de-AT" altLang="en-US" sz="3600" b="1" baseline="0" dirty="0"/>
              <a:t> in </a:t>
            </a:r>
            <a:r>
              <a:rPr lang="de-AT" altLang="en-US" sz="3600" b="1" baseline="0" dirty="0" err="1"/>
              <a:t>terms</a:t>
            </a:r>
            <a:r>
              <a:rPr lang="de-AT" altLang="en-US" sz="3600" b="1" baseline="0" dirty="0"/>
              <a:t> </a:t>
            </a:r>
            <a:r>
              <a:rPr lang="de-AT" altLang="en-US" sz="3600" b="1" baseline="0" dirty="0" err="1"/>
              <a:t>of</a:t>
            </a:r>
            <a:r>
              <a:rPr lang="de-AT" altLang="en-US" sz="3600" b="1" baseline="0" dirty="0"/>
              <a:t> </a:t>
            </a:r>
            <a:r>
              <a:rPr lang="de-AT" altLang="en-US" sz="3600" b="1" baseline="0" dirty="0" err="1"/>
              <a:t>deuterium</a:t>
            </a:r>
            <a:r>
              <a:rPr lang="de-AT" altLang="en-US" sz="3600" b="1" baseline="0" dirty="0"/>
              <a:t> </a:t>
            </a:r>
            <a:r>
              <a:rPr lang="de-AT" altLang="en-US" sz="3600" b="1" baseline="0" dirty="0" err="1"/>
              <a:t>implantation</a:t>
            </a:r>
            <a:r>
              <a:rPr lang="de-AT" altLang="en-US" sz="3600" b="1" baseline="0" dirty="0"/>
              <a:t>/</a:t>
            </a:r>
            <a:r>
              <a:rPr lang="de-AT" altLang="en-US" sz="3600" b="1" baseline="0" dirty="0" err="1"/>
              <a:t>retention</a:t>
            </a:r>
            <a:r>
              <a:rPr lang="de-AT" altLang="en-US" sz="3600" b="1" baseline="0" dirty="0"/>
              <a:t>. </a:t>
            </a:r>
            <a:endParaRPr lang="en-US" altLang="en-US" sz="3600" b="1" dirty="0"/>
          </a:p>
        </p:txBody>
      </p:sp>
    </p:spTree>
    <p:extLst>
      <p:ext uri="{BB962C8B-B14F-4D97-AF65-F5344CB8AC3E}">
        <p14:creationId xmlns:p14="http://schemas.microsoft.com/office/powerpoint/2010/main" val="650577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02C73-DBAA-4F99-B1C5-13BD129F3511}" type="slidenum">
              <a:rPr lang="en-US" altLang="en-US"/>
              <a:pPr/>
              <a:t>18</a:t>
            </a:fld>
            <a:endParaRPr lang="en-US" altLang="en-US"/>
          </a:p>
        </p:txBody>
      </p:sp>
      <p:sp>
        <p:nvSpPr>
          <p:cNvPr id="4098" name="Rectangle 2"/>
          <p:cNvSpPr>
            <a:spLocks noGrp="1" noRot="1" noChangeAspect="1" noChangeArrowheads="1" noTextEdit="1"/>
          </p:cNvSpPr>
          <p:nvPr>
            <p:ph type="sldImg"/>
          </p:nvPr>
        </p:nvSpPr>
        <p:spPr>
          <a:xfrm>
            <a:off x="381000" y="685800"/>
            <a:ext cx="6096000" cy="3429000"/>
          </a:xfrm>
          <a:ln/>
        </p:spPr>
      </p:sp>
      <p:sp>
        <p:nvSpPr>
          <p:cNvPr id="4099" name="Rectangle 3"/>
          <p:cNvSpPr>
            <a:spLocks noGrp="1" noChangeArrowheads="1"/>
          </p:cNvSpPr>
          <p:nvPr>
            <p:ph type="body" idx="1"/>
          </p:nvPr>
        </p:nvSpPr>
        <p:spPr/>
        <p:txBody>
          <a:bodyPr/>
          <a:lstStyle/>
          <a:p>
            <a:r>
              <a:rPr lang="en-US" altLang="en-US" sz="3600" b="1" dirty="0"/>
              <a:t>First of all, the EUROFER coated QCM crystal was sputter cleaned to remove adsorbates from transport at atmosphere by 2keV </a:t>
            </a:r>
            <a:r>
              <a:rPr lang="en-US" altLang="en-US" sz="3600" b="1" dirty="0" err="1"/>
              <a:t>Ar</a:t>
            </a:r>
            <a:r>
              <a:rPr lang="en-US" altLang="en-US" sz="3600" b="1" dirty="0"/>
              <a:t> irradiation</a:t>
            </a:r>
          </a:p>
          <a:p>
            <a:r>
              <a:rPr lang="en-US" altLang="en-US" sz="3600" b="1" dirty="0"/>
              <a:t>Then, an initial implantation with 5.0 E+21 D2/m² was performed to saturate the sample with D (monitored by QCM).</a:t>
            </a:r>
          </a:p>
          <a:p>
            <a:r>
              <a:rPr lang="en-US" altLang="en-US" sz="3600" b="1" dirty="0"/>
              <a:t>Our QCM technically limits the maximum temperature of the TDS measurement (resonator gets destroyed beyond certain temperature), therefore we decided to heat only towards 400°C (see representative TDS plot). Since it must be expected that only a part of the retained D is getting mobile during our TDS, it must be assumed that the difference in mass measured by parallel QCM is deviating for the mass gain during the very first implantation and the mass loss of outgassing during the first TDS.</a:t>
            </a:r>
          </a:p>
          <a:p>
            <a:r>
              <a:rPr lang="en-US" altLang="en-US" sz="3600" b="1" dirty="0"/>
              <a:t>Therefore, the sample was again implanted with D after first TDS without a redeposited W layer, to enable better comparability (the data which is shown here in the table “without redeposited W”).</a:t>
            </a:r>
          </a:p>
          <a:p>
            <a:r>
              <a:rPr lang="en-US" altLang="en-US" sz="3600" b="1" dirty="0"/>
              <a:t>Finally, the sample was again re-implanted with D in a third measurement circle, before we deposited the W layer and performed the last TDS measurement.</a:t>
            </a:r>
          </a:p>
          <a:p>
            <a:r>
              <a:rPr lang="en-US" altLang="en-US" sz="3600" b="1" dirty="0"/>
              <a:t>In the table, the calculated mass changes from QCM, interpreted as D/m² are listed. A comparison between the implanted and the subsequently outgassed amount of D was intended, but the latter data on outgassing was very challenging to evaluate and may be taken with awareness. No robust values could be extracted in this special application as we observed a poor sensitivity of the 3</a:t>
            </a:r>
            <a:r>
              <a:rPr lang="en-US" altLang="en-US" sz="3600" b="1" baseline="30000" dirty="0"/>
              <a:t>rd</a:t>
            </a:r>
            <a:r>
              <a:rPr lang="en-US" altLang="en-US" sz="3600" b="1" dirty="0"/>
              <a:t> mode QCM technique. While the 3</a:t>
            </a:r>
            <a:r>
              <a:rPr lang="en-US" altLang="en-US" sz="3600" b="1" baseline="30000" dirty="0"/>
              <a:t>rd</a:t>
            </a:r>
            <a:r>
              <a:rPr lang="en-US" altLang="en-US" sz="3600" b="1" dirty="0"/>
              <a:t> mode technique of our QCM was shown to be capable of measuring mass changes during TDS experiments in earlier applications [2], we were able to gain insights to the limitations of this modus for more advanced experimental protocols, which therefore forms an additional key result of this year’s SP-C task.</a:t>
            </a:r>
          </a:p>
          <a:p>
            <a:endParaRPr lang="en-US" altLang="en-US" sz="3600" b="1" dirty="0"/>
          </a:p>
          <a:p>
            <a:r>
              <a:rPr lang="en-US" altLang="en-US" sz="3600" b="1" dirty="0" err="1"/>
              <a:t>Summarising</a:t>
            </a:r>
            <a:r>
              <a:rPr lang="en-US" altLang="en-US" sz="3600" b="1" dirty="0"/>
              <a:t>, the experiments were conducted as initially planned and evaluated, therefore we declare our 2022 SP-C task being completed. We look forward to extend and consolidate our investigations on this topic in our 2023 task, which is already prepared together with our colleagues in Uppsala.</a:t>
            </a:r>
          </a:p>
          <a:p>
            <a:endParaRPr lang="en-US" altLang="en-US" sz="3600" b="1" dirty="0"/>
          </a:p>
          <a:p>
            <a:r>
              <a:rPr lang="en-US" altLang="en-US" sz="3600" b="1" dirty="0"/>
              <a:t>[2] R. </a:t>
            </a:r>
            <a:r>
              <a:rPr lang="en-US" altLang="en-US" sz="3600" b="1" dirty="0" err="1"/>
              <a:t>Stadlmayr</a:t>
            </a:r>
            <a:r>
              <a:rPr lang="en-US" altLang="en-US" sz="3600" b="1" dirty="0"/>
              <a:t> et al., </a:t>
            </a:r>
            <a:r>
              <a:rPr lang="en-US" sz="4000" b="1" dirty="0"/>
              <a:t>Rev. Sci. Instr. 91, 125104 (2020); </a:t>
            </a:r>
            <a:r>
              <a:rPr lang="en-US" sz="4000" b="1" dirty="0">
                <a:hlinkClick r:id="rId3"/>
              </a:rPr>
              <a:t>https://doi.org/10.1063/5.0012028</a:t>
            </a:r>
            <a:endParaRPr lang="en-US" altLang="en-US" sz="3600" b="1" dirty="0"/>
          </a:p>
        </p:txBody>
      </p:sp>
    </p:spTree>
    <p:extLst>
      <p:ext uri="{BB962C8B-B14F-4D97-AF65-F5344CB8AC3E}">
        <p14:creationId xmlns:p14="http://schemas.microsoft.com/office/powerpoint/2010/main" val="1532090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02C73-DBAA-4F99-B1C5-13BD129F3511}" type="slidenum">
              <a:rPr lang="en-US" altLang="en-US"/>
              <a:pPr/>
              <a:t>19</a:t>
            </a:fld>
            <a:endParaRPr lang="en-US" altLang="en-US"/>
          </a:p>
        </p:txBody>
      </p:sp>
      <p:sp>
        <p:nvSpPr>
          <p:cNvPr id="4098" name="Rectangle 2"/>
          <p:cNvSpPr>
            <a:spLocks noGrp="1" noRot="1" noChangeAspect="1" noChangeArrowheads="1" noTextEdit="1"/>
          </p:cNvSpPr>
          <p:nvPr>
            <p:ph type="sldImg"/>
          </p:nvPr>
        </p:nvSpPr>
        <p:spPr>
          <a:xfrm>
            <a:off x="381000" y="685800"/>
            <a:ext cx="6096000" cy="3429000"/>
          </a:xfrm>
          <a:ln/>
        </p:spPr>
      </p:sp>
      <p:sp>
        <p:nvSpPr>
          <p:cNvPr id="4099" name="Rectangle 3"/>
          <p:cNvSpPr>
            <a:spLocks noGrp="1" noChangeArrowheads="1"/>
          </p:cNvSpPr>
          <p:nvPr>
            <p:ph type="body" idx="1"/>
          </p:nvPr>
        </p:nvSpPr>
        <p:spPr/>
        <p:txBody>
          <a:bodyPr/>
          <a:lstStyle/>
          <a:p>
            <a:endParaRPr lang="en-US" altLang="en-US" sz="3600" b="1" dirty="0"/>
          </a:p>
        </p:txBody>
      </p:sp>
    </p:spTree>
    <p:extLst>
      <p:ext uri="{BB962C8B-B14F-4D97-AF65-F5344CB8AC3E}">
        <p14:creationId xmlns:p14="http://schemas.microsoft.com/office/powerpoint/2010/main" val="1459667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02C73-DBAA-4F99-B1C5-13BD129F3511}" type="slidenum">
              <a:rPr lang="en-US" altLang="en-US"/>
              <a:pPr/>
              <a:t>22</a:t>
            </a:fld>
            <a:endParaRPr lang="en-US" altLang="en-US"/>
          </a:p>
        </p:txBody>
      </p:sp>
      <p:sp>
        <p:nvSpPr>
          <p:cNvPr id="4098" name="Rectangle 2"/>
          <p:cNvSpPr>
            <a:spLocks noGrp="1" noRot="1" noChangeAspect="1" noChangeArrowheads="1" noTextEdit="1"/>
          </p:cNvSpPr>
          <p:nvPr>
            <p:ph type="sldImg"/>
          </p:nvPr>
        </p:nvSpPr>
        <p:spPr>
          <a:xfrm>
            <a:off x="381000" y="685800"/>
            <a:ext cx="6096000" cy="3429000"/>
          </a:xfrm>
          <a:ln/>
        </p:spPr>
      </p:sp>
      <p:sp>
        <p:nvSpPr>
          <p:cNvPr id="4099" name="Rectangle 3"/>
          <p:cNvSpPr>
            <a:spLocks noGrp="1" noChangeArrowheads="1"/>
          </p:cNvSpPr>
          <p:nvPr>
            <p:ph type="body" idx="1"/>
          </p:nvPr>
        </p:nvSpPr>
        <p:spPr/>
        <p:txBody>
          <a:bodyPr/>
          <a:lstStyle/>
          <a:p>
            <a:r>
              <a:rPr lang="en-US" altLang="en-US" sz="3600" b="1" dirty="0"/>
              <a:t>We previously computed O  adsorption energies on W(110) and of O+H co-desorption on W(110). Saturation takes place at completion of one monolayer of adsorbate (either H or O or H+O).</a:t>
            </a:r>
          </a:p>
          <a:p>
            <a:r>
              <a:rPr lang="en-US" altLang="en-US" sz="3600" b="1" dirty="0"/>
              <a:t>• Oxygen reduces the total amount of H on the surface at the same time it decreases H adsorption energy. If Oxygen is adsorbed at coverage 1 (saturation), H is not adsorbed on the surface,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3600" b="1" dirty="0"/>
              <a:t>• O diffusion on the surface and into the bulk was also investigated,</a:t>
            </a:r>
          </a:p>
          <a:p>
            <a:r>
              <a:rPr lang="en-US" altLang="en-US" sz="3600" b="1" dirty="0"/>
              <a:t>• H diffusion from the gas phase (H2), dissociation on the WO surface, then absorption into the bulk were computed,</a:t>
            </a:r>
          </a:p>
          <a:p>
            <a:r>
              <a:rPr lang="en-US" altLang="en-US" sz="3600" b="1" dirty="0"/>
              <a:t>• the total energy paths were computed for coverages in oxygen of 0.25 and 0.50. H diffusion was calculated up to the 8</a:t>
            </a:r>
            <a:r>
              <a:rPr lang="en-US" altLang="en-US" sz="3600" b="1" baseline="30000" dirty="0"/>
              <a:t>th</a:t>
            </a:r>
            <a:r>
              <a:rPr lang="en-US" altLang="en-US" sz="3600" b="1" dirty="0"/>
              <a:t> interstitial position into the bulk. Coverage in H was chosen so that the surface is at saturation when the diffusing H atoms is on the surface. Otherwise, the surface is below saturation in H when the diffusing H is in the bulk or recombined in H2.</a:t>
            </a:r>
          </a:p>
          <a:p>
            <a:r>
              <a:rPr lang="en-US" altLang="en-US" sz="3600" b="1" dirty="0"/>
              <a:t>• In the following, saturation in hydrogen of the surface when the diffusing H is in the bulk or recombined in H2 will have to be considered. This way, oversaturation will be reached when the diffusing H atom is on the surface, which should have the effect of lowering the energy barriers.</a:t>
            </a:r>
          </a:p>
          <a:p>
            <a:r>
              <a:rPr lang="en-US" altLang="en-US" sz="3600" b="1" dirty="0"/>
              <a:t>• A </a:t>
            </a:r>
            <a:r>
              <a:rPr lang="en-US" altLang="en-US" sz="3600" b="1"/>
              <a:t>draft paper </a:t>
            </a:r>
            <a:r>
              <a:rPr lang="en-US" altLang="en-US" sz="3600" b="1" dirty="0"/>
              <a:t>is almost completed</a:t>
            </a:r>
          </a:p>
        </p:txBody>
      </p:sp>
    </p:spTree>
    <p:extLst>
      <p:ext uri="{BB962C8B-B14F-4D97-AF65-F5344CB8AC3E}">
        <p14:creationId xmlns:p14="http://schemas.microsoft.com/office/powerpoint/2010/main" val="650577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02C73-DBAA-4F99-B1C5-13BD129F3511}" type="slidenum">
              <a:rPr lang="en-US" altLang="en-US"/>
              <a:pPr/>
              <a:t>23</a:t>
            </a:fld>
            <a:endParaRPr lang="en-US" altLang="en-US"/>
          </a:p>
        </p:txBody>
      </p:sp>
      <p:sp>
        <p:nvSpPr>
          <p:cNvPr id="4098" name="Rectangle 2"/>
          <p:cNvSpPr>
            <a:spLocks noGrp="1" noRot="1" noChangeAspect="1" noChangeArrowheads="1" noTextEdit="1"/>
          </p:cNvSpPr>
          <p:nvPr>
            <p:ph type="sldImg"/>
          </p:nvPr>
        </p:nvSpPr>
        <p:spPr>
          <a:xfrm>
            <a:off x="381000" y="685800"/>
            <a:ext cx="6096000" cy="3429000"/>
          </a:xfrm>
          <a:ln/>
        </p:spPr>
      </p:sp>
      <p:sp>
        <p:nvSpPr>
          <p:cNvPr id="4099" name="Rectangle 3"/>
          <p:cNvSpPr>
            <a:spLocks noGrp="1" noChangeArrowheads="1"/>
          </p:cNvSpPr>
          <p:nvPr>
            <p:ph type="body" idx="1"/>
          </p:nvPr>
        </p:nvSpPr>
        <p:spPr/>
        <p:txBody>
          <a:bodyPr/>
          <a:lstStyle/>
          <a:p>
            <a:r>
              <a:rPr lang="en-US" altLang="en-US" sz="3600" b="1" dirty="0"/>
              <a:t>Usually, it is assumed that hydrogen does not  form clusters in tungsten, unlike e.g. helium. However, our molecular dynamics simulations of hydrogen diffusion in tungsten has found that above concentration of 1-2 at. %, diffusion slows down dramatically. The reason for that is formation of large two-dimensional hydrogen clusters. They hold H atoms and prohibit diffusion. It was initially thought this might be a defect of interatomic interaction potential used. However, ab initio calculations of rather large (up to 1000 atoms) W-H systems have shown that indeed, two-dimensional clustering of H atoms lowers the energy of the system, with energy gain being of the order of 0.25 eV per hydrogen atom. This effect might lead to drastic slowing of hydrogen diffusion across the first wall, and prevent leakage of tritium. Further studies are necessary, in particular whether defects in tungsten, such as self-interstitials, can serve as seeds for the formation of H clusters (this is something we also have seen in molecular dynamics simulations).</a:t>
            </a:r>
          </a:p>
        </p:txBody>
      </p:sp>
    </p:spTree>
    <p:extLst>
      <p:ext uri="{BB962C8B-B14F-4D97-AF65-F5344CB8AC3E}">
        <p14:creationId xmlns:p14="http://schemas.microsoft.com/office/powerpoint/2010/main" val="650577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85E968-FCE0-431C-99B4-EC8EA971DFFE}" type="slidenum">
              <a:rPr lang="de-DE" smtClean="0"/>
              <a:t>3</a:t>
            </a:fld>
            <a:endParaRPr lang="de-DE"/>
          </a:p>
        </p:txBody>
      </p:sp>
    </p:spTree>
    <p:extLst>
      <p:ext uri="{BB962C8B-B14F-4D97-AF65-F5344CB8AC3E}">
        <p14:creationId xmlns:p14="http://schemas.microsoft.com/office/powerpoint/2010/main" val="35193649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02C73-DBAA-4F99-B1C5-13BD129F3511}" type="slidenum">
              <a:rPr lang="en-US" altLang="en-US"/>
              <a:pPr/>
              <a:t>26</a:t>
            </a:fld>
            <a:endParaRPr lang="en-US" alt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ltLang="en-US" sz="3600" b="1" dirty="0"/>
          </a:p>
        </p:txBody>
      </p:sp>
    </p:spTree>
    <p:extLst>
      <p:ext uri="{BB962C8B-B14F-4D97-AF65-F5344CB8AC3E}">
        <p14:creationId xmlns:p14="http://schemas.microsoft.com/office/powerpoint/2010/main" val="11260335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02C73-DBAA-4F99-B1C5-13BD129F3511}" type="slidenum">
              <a:rPr lang="en-US" altLang="en-US"/>
              <a:pPr/>
              <a:t>27</a:t>
            </a:fld>
            <a:endParaRPr lang="en-US" altLang="en-US"/>
          </a:p>
        </p:txBody>
      </p:sp>
      <p:sp>
        <p:nvSpPr>
          <p:cNvPr id="4098" name="Rectangle 2"/>
          <p:cNvSpPr>
            <a:spLocks noGrp="1" noRot="1" noChangeAspect="1" noChangeArrowheads="1" noTextEdit="1"/>
          </p:cNvSpPr>
          <p:nvPr>
            <p:ph type="sldImg"/>
          </p:nvPr>
        </p:nvSpPr>
        <p:spPr>
          <a:xfrm>
            <a:off x="381000" y="685800"/>
            <a:ext cx="6096000" cy="3429000"/>
          </a:xfrm>
          <a:ln/>
        </p:spPr>
      </p:sp>
      <p:sp>
        <p:nvSpPr>
          <p:cNvPr id="4099" name="Rectangle 3"/>
          <p:cNvSpPr>
            <a:spLocks noGrp="1" noChangeArrowheads="1"/>
          </p:cNvSpPr>
          <p:nvPr>
            <p:ph type="body" idx="1"/>
          </p:nvPr>
        </p:nvSpPr>
        <p:spPr/>
        <p:txBody>
          <a:bodyPr/>
          <a:lstStyle/>
          <a:p>
            <a:r>
              <a:rPr lang="en-US" altLang="en-US" sz="3600" b="1"/>
              <a:t>Please help me and add some notes here so I can figure out what to say about your slide / work</a:t>
            </a:r>
          </a:p>
        </p:txBody>
      </p:sp>
    </p:spTree>
    <p:extLst>
      <p:ext uri="{BB962C8B-B14F-4D97-AF65-F5344CB8AC3E}">
        <p14:creationId xmlns:p14="http://schemas.microsoft.com/office/powerpoint/2010/main" val="3056616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02C73-DBAA-4F99-B1C5-13BD129F3511}" type="slidenum">
              <a:rPr lang="en-US" altLang="en-US"/>
              <a:pPr/>
              <a:t>28</a:t>
            </a:fld>
            <a:endParaRPr lang="en-US" altLang="en-US"/>
          </a:p>
        </p:txBody>
      </p:sp>
      <p:sp>
        <p:nvSpPr>
          <p:cNvPr id="4098" name="Rectangle 2"/>
          <p:cNvSpPr>
            <a:spLocks noGrp="1" noRot="1" noChangeAspect="1" noChangeArrowheads="1" noTextEdit="1"/>
          </p:cNvSpPr>
          <p:nvPr>
            <p:ph type="sldImg"/>
          </p:nvPr>
        </p:nvSpPr>
        <p:spPr>
          <a:xfrm>
            <a:off x="381000" y="685800"/>
            <a:ext cx="6096000" cy="3429000"/>
          </a:xfrm>
          <a:ln/>
        </p:spPr>
      </p:sp>
      <p:sp>
        <p:nvSpPr>
          <p:cNvPr id="4099" name="Rectangle 3"/>
          <p:cNvSpPr>
            <a:spLocks noGrp="1" noChangeArrowheads="1"/>
          </p:cNvSpPr>
          <p:nvPr>
            <p:ph type="body" idx="1"/>
          </p:nvPr>
        </p:nvSpPr>
        <p:spPr/>
        <p:txBody>
          <a:bodyPr/>
          <a:lstStyle/>
          <a:p>
            <a:r>
              <a:rPr lang="en-US" altLang="en-US" sz="3600" b="1" dirty="0"/>
              <a:t>Please help me and add some notes here so I can figure out what to say about your slide / work</a:t>
            </a:r>
          </a:p>
        </p:txBody>
      </p:sp>
    </p:spTree>
    <p:extLst>
      <p:ext uri="{BB962C8B-B14F-4D97-AF65-F5344CB8AC3E}">
        <p14:creationId xmlns:p14="http://schemas.microsoft.com/office/powerpoint/2010/main" val="41083624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02C73-DBAA-4F99-B1C5-13BD129F3511}" type="slidenum">
              <a:rPr lang="en-US" altLang="en-US"/>
              <a:pPr/>
              <a:t>29</a:t>
            </a:fld>
            <a:endParaRPr lang="en-US" altLang="en-US"/>
          </a:p>
        </p:txBody>
      </p:sp>
      <p:sp>
        <p:nvSpPr>
          <p:cNvPr id="4098" name="Rectangle 2"/>
          <p:cNvSpPr>
            <a:spLocks noGrp="1" noRot="1" noChangeAspect="1" noChangeArrowheads="1" noTextEdit="1"/>
          </p:cNvSpPr>
          <p:nvPr>
            <p:ph type="sldImg"/>
          </p:nvPr>
        </p:nvSpPr>
        <p:spPr>
          <a:xfrm>
            <a:off x="381000" y="685800"/>
            <a:ext cx="6096000" cy="3429000"/>
          </a:xfrm>
          <a:ln/>
        </p:spPr>
      </p:sp>
      <p:sp>
        <p:nvSpPr>
          <p:cNvPr id="4099" name="Rectangle 3"/>
          <p:cNvSpPr>
            <a:spLocks noGrp="1" noChangeArrowheads="1"/>
          </p:cNvSpPr>
          <p:nvPr>
            <p:ph type="body" idx="1"/>
          </p:nvPr>
        </p:nvSpPr>
        <p:spPr/>
        <p:txBody>
          <a:bodyPr/>
          <a:lstStyle/>
          <a:p>
            <a:r>
              <a:rPr lang="en-US" altLang="en-US" sz="3600" b="1" dirty="0"/>
              <a:t>The goal of the research was to experimentally investigate the behavior of W-oxides when exposed to deuterium. </a:t>
            </a:r>
            <a:r>
              <a:rPr lang="sl-SI" altLang="en-US" sz="3600" b="1" dirty="0"/>
              <a:t>D</a:t>
            </a:r>
            <a:r>
              <a:rPr lang="en-US" altLang="en-US" sz="3600" b="1" dirty="0" err="1"/>
              <a:t>ifferently</a:t>
            </a:r>
            <a:r>
              <a:rPr lang="en-US" altLang="en-US" sz="3600" b="1" dirty="0"/>
              <a:t> prepared oxides were tested: </a:t>
            </a:r>
            <a:r>
              <a:rPr lang="sl-SI" altLang="en-US" sz="3600" b="1" dirty="0"/>
              <a:t>(i) </a:t>
            </a:r>
            <a:r>
              <a:rPr lang="en-US" altLang="en-US" sz="3600" b="1" dirty="0"/>
              <a:t>thermally-oxidized thin film</a:t>
            </a:r>
            <a:r>
              <a:rPr lang="sl-SI" altLang="en-US" sz="3600" b="1" dirty="0"/>
              <a:t>, (ii) </a:t>
            </a:r>
            <a:r>
              <a:rPr lang="en-US" altLang="en-US" sz="3600" b="1" dirty="0"/>
              <a:t>electrochemically grown W-oxide</a:t>
            </a:r>
            <a:r>
              <a:rPr lang="sl-SI" altLang="en-US" sz="3600" b="1" dirty="0"/>
              <a:t>,</a:t>
            </a:r>
            <a:r>
              <a:rPr lang="sl-SI" altLang="en-US" sz="3600" b="1" baseline="0" dirty="0"/>
              <a:t> </a:t>
            </a:r>
            <a:r>
              <a:rPr lang="sl-SI" altLang="en-US" sz="3600" b="1" dirty="0" err="1"/>
              <a:t>and</a:t>
            </a:r>
            <a:r>
              <a:rPr lang="sl-SI" altLang="en-US" sz="3600" b="1" dirty="0"/>
              <a:t> (iii) </a:t>
            </a:r>
            <a:r>
              <a:rPr lang="sl-SI" altLang="en-US" sz="3600" b="1" dirty="0" err="1"/>
              <a:t>anealled</a:t>
            </a:r>
            <a:r>
              <a:rPr lang="sl-SI" altLang="en-US" sz="3600" b="1" dirty="0"/>
              <a:t> </a:t>
            </a:r>
            <a:r>
              <a:rPr lang="sl-SI" altLang="en-US" sz="3600" b="1" dirty="0" err="1"/>
              <a:t>electrochemically-grown</a:t>
            </a:r>
            <a:r>
              <a:rPr lang="sl-SI" altLang="en-US" sz="3600" b="1" baseline="0" dirty="0"/>
              <a:t> </a:t>
            </a:r>
            <a:r>
              <a:rPr lang="sl-SI" altLang="en-US" sz="3600" b="1" baseline="0" dirty="0" err="1"/>
              <a:t>oxide</a:t>
            </a:r>
            <a:r>
              <a:rPr lang="en-US" altLang="en-US" sz="3600" b="1" dirty="0"/>
              <a:t>. </a:t>
            </a:r>
            <a:endParaRPr lang="sl-SI" altLang="en-US" sz="3600" b="1" dirty="0"/>
          </a:p>
          <a:p>
            <a:r>
              <a:rPr lang="sl-SI" altLang="en-US" sz="3600" b="1" dirty="0" err="1"/>
              <a:t>Analytical</a:t>
            </a:r>
            <a:r>
              <a:rPr lang="sl-SI" altLang="en-US" sz="3600" b="1" dirty="0"/>
              <a:t> </a:t>
            </a:r>
            <a:r>
              <a:rPr lang="sl-SI" altLang="en-US" sz="3600" b="1" dirty="0" err="1"/>
              <a:t>methods</a:t>
            </a:r>
            <a:r>
              <a:rPr lang="sl-SI" altLang="en-US" sz="3600" b="1" dirty="0"/>
              <a:t> </a:t>
            </a:r>
            <a:r>
              <a:rPr lang="sl-SI" altLang="en-US" sz="3600" b="1" dirty="0" err="1"/>
              <a:t>for</a:t>
            </a:r>
            <a:r>
              <a:rPr lang="sl-SI" altLang="en-US" sz="3600" b="1" dirty="0"/>
              <a:t> material </a:t>
            </a:r>
            <a:r>
              <a:rPr lang="sl-SI" altLang="en-US" sz="3600" b="1" dirty="0" err="1"/>
              <a:t>characterisation</a:t>
            </a:r>
            <a:r>
              <a:rPr lang="sl-SI" altLang="en-US" sz="3600" b="1" dirty="0"/>
              <a:t> </a:t>
            </a:r>
            <a:r>
              <a:rPr lang="en-US" altLang="en-US" sz="3600" b="1" dirty="0"/>
              <a:t>were </a:t>
            </a:r>
            <a:r>
              <a:rPr lang="sl-SI" altLang="en-US" sz="3600" b="1" dirty="0"/>
              <a:t>SEM, FIB, XRD, GI-XRD, </a:t>
            </a:r>
            <a:r>
              <a:rPr lang="en-US" altLang="en-US" sz="3600" b="1" dirty="0"/>
              <a:t>micro-RAMAN and FTIR analysis. </a:t>
            </a:r>
          </a:p>
          <a:p>
            <a:endParaRPr lang="en-US" altLang="en-US" sz="3600" b="1" dirty="0"/>
          </a:p>
          <a:p>
            <a:r>
              <a:rPr lang="en-US" altLang="en-US" sz="3600" b="1" dirty="0"/>
              <a:t>RAMAN analysis:</a:t>
            </a:r>
          </a:p>
          <a:p>
            <a:r>
              <a:rPr lang="en-US" altLang="en-US" sz="3600" b="1" i="1" dirty="0"/>
              <a:t>Thermally prepared sample: </a:t>
            </a:r>
            <a:r>
              <a:rPr lang="en-US" altLang="en-US" sz="3600" b="1" dirty="0"/>
              <a:t>A narrow and intense “phase defining” peak (green) is located close to 807 cm-1 (W-O stretching vibration) indicates a presence of orthorhombic </a:t>
            </a:r>
            <a:r>
              <a:rPr lang="en-US" altLang="en-US" sz="3600" b="1" dirty="0" err="1"/>
              <a:t>WOx</a:t>
            </a:r>
            <a:r>
              <a:rPr lang="en-US" altLang="en-US" sz="3600" b="1" dirty="0"/>
              <a:t> </a:t>
            </a:r>
            <a:r>
              <a:rPr lang="en-US" altLang="en-US" sz="3600" b="1" dirty="0">
                <a:solidFill>
                  <a:srgbClr val="FF0000"/>
                </a:solidFill>
              </a:rPr>
              <a:t>crystalline</a:t>
            </a:r>
            <a:r>
              <a:rPr lang="en-US" altLang="en-US" sz="3600" b="1" dirty="0"/>
              <a:t> lattice within thin film of thermally prepared sample. A set of “3 fitted red” peaks serve as an additional indicator of  </a:t>
            </a:r>
            <a:r>
              <a:rPr lang="en-US" altLang="en-US" sz="3600" b="1" i="1" dirty="0"/>
              <a:t>o</a:t>
            </a:r>
            <a:r>
              <a:rPr lang="en-US" altLang="en-US" sz="3600" b="1" dirty="0"/>
              <a:t>-</a:t>
            </a:r>
            <a:r>
              <a:rPr lang="en-US" altLang="en-US" sz="3600" b="1" dirty="0" err="1"/>
              <a:t>WOx</a:t>
            </a:r>
            <a:r>
              <a:rPr lang="en-US" altLang="en-US" sz="3600" b="1" dirty="0"/>
              <a:t> occurrence (after a reference in Fulton paper, table 2 </a:t>
            </a:r>
            <a:r>
              <a:rPr lang="en-US" sz="1600" b="0" i="0" kern="1200" dirty="0">
                <a:solidFill>
                  <a:schemeClr val="tx1"/>
                </a:solidFill>
                <a:effectLst/>
                <a:latin typeface="Arial" charset="0"/>
                <a:ea typeface="+mn-ea"/>
                <a:cs typeface="Arial" charset="0"/>
              </a:rPr>
              <a:t>doi.org/10.1016/j.corsci.2019.108221</a:t>
            </a:r>
            <a:r>
              <a:rPr lang="en-US" altLang="en-US" sz="3600" b="1" dirty="0"/>
              <a:t>). After a deuterium uptake  there is an increased contribution of hydrated oxides (“blue” peaks in RAMAN fig. a-b ) into an overall spectra, as a consequence of retention of deuterium by W=O and creation of W-OH/W-OD bonds within a structure (reference: </a:t>
            </a:r>
            <a:r>
              <a:rPr lang="en-US" sz="1600" b="0" i="0" kern="1200" dirty="0">
                <a:solidFill>
                  <a:schemeClr val="tx1"/>
                </a:solidFill>
                <a:effectLst/>
                <a:latin typeface="Arial" charset="0"/>
                <a:ea typeface="+mn-ea"/>
                <a:cs typeface="Arial" charset="0"/>
              </a:rPr>
              <a:t>doi:10.1088/0031-8949/T167/1/014036</a:t>
            </a:r>
            <a:r>
              <a:rPr lang="en-US" altLang="en-US" sz="3600" b="1" dirty="0"/>
              <a:t>). There is a double relative area increase of blue peak in thermally annealed sample after interaction with deuterium (see Raman fig. a-b) However, the is no observed influence on effect on sample crystallinity. </a:t>
            </a:r>
          </a:p>
          <a:p>
            <a:endParaRPr lang="en-US" altLang="en-US" sz="3600" b="1" i="1" dirty="0"/>
          </a:p>
          <a:p>
            <a:r>
              <a:rPr lang="en-US" altLang="en-US" sz="3600" b="1" i="1" dirty="0"/>
              <a:t>Electro</a:t>
            </a:r>
            <a:r>
              <a:rPr lang="sl-SI" altLang="en-US" sz="3600" b="1" i="1" dirty="0"/>
              <a:t>-c</a:t>
            </a:r>
            <a:r>
              <a:rPr lang="en-US" altLang="en-US" sz="3600" b="1" i="1" dirty="0" err="1"/>
              <a:t>hemical</a:t>
            </a:r>
            <a:r>
              <a:rPr lang="en-US" altLang="en-US" sz="3600" b="1" i="1" dirty="0"/>
              <a:t> sample: </a:t>
            </a:r>
            <a:r>
              <a:rPr lang="en-US" altLang="en-US" sz="3600" b="1" dirty="0"/>
              <a:t>In this case, “green” peak is located at 777cm-1 and two additional helping modes placed at 696 and 660 cm-1 can give a hint that a dominant structure is monoclinic WO2 (</a:t>
            </a:r>
            <a:r>
              <a:rPr lang="en-US" altLang="en-US" sz="6600" b="1" dirty="0"/>
              <a:t>reference: Fulton paper, table 2 </a:t>
            </a:r>
            <a:r>
              <a:rPr lang="en-US" sz="3600" b="0" i="0" kern="1200" dirty="0">
                <a:solidFill>
                  <a:schemeClr val="tx1"/>
                </a:solidFill>
                <a:effectLst/>
                <a:latin typeface="Arial" charset="0"/>
                <a:ea typeface="+mn-ea"/>
                <a:cs typeface="Arial" charset="0"/>
              </a:rPr>
              <a:t>doi.org/10.1016/j.corsci.2019.108221</a:t>
            </a:r>
            <a:r>
              <a:rPr lang="en-US" altLang="en-US" sz="3600" b="1" dirty="0"/>
              <a:t>). Nevertheless, the width of “green” peak tells the structure more likely is AMORPHOUS, not crystalline. Or it is a purely crystalline WO2 (will be explored by GI-XRD). It seems that tungsten is not fully oxidized having valency of +4/+5 instead of typical +6 like in thermally prepared sample (we plan additional XPS study to explore this issue). After interaction with deuterium there is not only a HUGE change in “blue” W-OH/W-OD  related Raman modes (3x area increment), but also a visible alteration of structure related W-O vibrations is observed (“blue” peaks in RAMAN fig. c-d ). Electrochemical sample is more affected by deuterium uptake.</a:t>
            </a:r>
          </a:p>
          <a:p>
            <a:endParaRPr lang="en-US" altLang="en-US" sz="3600" b="1" dirty="0"/>
          </a:p>
          <a:p>
            <a:r>
              <a:rPr lang="en-US" altLang="en-US" sz="3600" b="1" dirty="0"/>
              <a:t>FTIR analysis:  </a:t>
            </a:r>
          </a:p>
          <a:p>
            <a:r>
              <a:rPr lang="en-US" altLang="en-US" sz="3600" b="1" dirty="0"/>
              <a:t>Raman is highly depended on structural properties and works for modes (vibrations) that induce changes in polarizability of molecule. FTIR probes changes in dipole moments, thus being complementary to RAMAN. Thus, structure related O-W-O vibrations  of thermally fabricated sample undergo only slight widening after deuterium uptake (see FTIR fig a). Additionally, in this particular case, FTIR was not able to confirm the presence of hydroxides bounds (see FTIR fig a1).  The opposite happens for electrochemically prepared </a:t>
            </a:r>
            <a:r>
              <a:rPr lang="en-US" altLang="en-US" sz="3600" b="1" dirty="0" err="1"/>
              <a:t>WOx</a:t>
            </a:r>
            <a:r>
              <a:rPr lang="en-US" altLang="en-US" sz="3600" b="1" dirty="0"/>
              <a:t>. In here, there is a </a:t>
            </a:r>
            <a:r>
              <a:rPr lang="en-US" altLang="en-US" sz="3600" b="1" dirty="0" err="1"/>
              <a:t>drastical</a:t>
            </a:r>
            <a:r>
              <a:rPr lang="en-US" altLang="en-US" sz="3600" b="1" dirty="0"/>
              <a:t> alteration (new modes occur) of  O-W-O bonding environments, confirming a high structural sensitivity of the samp</a:t>
            </a:r>
            <a:r>
              <a:rPr lang="en-US" sz="3600" b="1" dirty="0"/>
              <a:t>le to the deuterium treatment (</a:t>
            </a:r>
            <a:r>
              <a:rPr lang="en-US" altLang="en-US" sz="3600" b="1" dirty="0"/>
              <a:t>see FTIR fig b</a:t>
            </a:r>
            <a:r>
              <a:rPr lang="en-US" sz="3600" b="1" dirty="0"/>
              <a:t>). Moreover, complementing RAMAN results, FTIR reveals a presence of bending vibrations (H-O-H at 1660cm-1) in both electrochemical samples (before and after deuterium uptake). It confirms the sample is more favorable to create hydroxides (most probably, a presence of small H-O-H small hump “dark green” curve in</a:t>
            </a:r>
            <a:r>
              <a:rPr lang="en-US" altLang="en-US" sz="3600" b="1" dirty="0"/>
              <a:t> FTIR fig b1 is related to a WET origin of sample preparation</a:t>
            </a:r>
            <a:r>
              <a:rPr lang="en-US" sz="3600" b="1" dirty="0"/>
              <a:t>).  A crucial observation in  </a:t>
            </a:r>
            <a:r>
              <a:rPr lang="en-US" altLang="en-US" sz="3600" b="1" dirty="0"/>
              <a:t>FTIR fig b1 is much more intense </a:t>
            </a:r>
            <a:r>
              <a:rPr lang="en-US" sz="3600" b="1" dirty="0"/>
              <a:t>1660cm-1 mode and, more importantly, </a:t>
            </a:r>
            <a:r>
              <a:rPr lang="en-US" altLang="en-US" sz="6600" b="1" dirty="0"/>
              <a:t>a new peak located at 1450cm-1 (H-O-D bending motion, reference: </a:t>
            </a:r>
            <a:r>
              <a:rPr lang="en-US" sz="6600" b="0" i="0" kern="1200" dirty="0">
                <a:solidFill>
                  <a:schemeClr val="tx1"/>
                </a:solidFill>
                <a:effectLst/>
                <a:latin typeface="Arial" charset="0"/>
                <a:ea typeface="+mn-ea"/>
                <a:cs typeface="Arial" charset="0"/>
                <a:hlinkClick r:id="rId3">
                  <a:extLst>
                    <a:ext uri="{A12FA001-AC4F-418D-AE19-62706E023703}">
                      <ahyp:hlinkClr xmlns:ahyp="http://schemas.microsoft.com/office/drawing/2018/hyperlinkcolor" val="tx"/>
                    </a:ext>
                  </a:extLst>
                </a:hlinkClick>
              </a:rPr>
              <a:t>doi.org/10.1007/s10967-019-06734-z</a:t>
            </a:r>
            <a:r>
              <a:rPr lang="en-US" altLang="en-US" sz="6600" b="1" dirty="0"/>
              <a:t>) confirming more favorable interaction of deuterium with electrochemical </a:t>
            </a:r>
            <a:r>
              <a:rPr lang="en-US" altLang="en-US" sz="6600" b="1" dirty="0" err="1"/>
              <a:t>WOx</a:t>
            </a:r>
            <a:r>
              <a:rPr lang="en-US" altLang="en-US" sz="6600" b="1" dirty="0"/>
              <a:t>, that that of thermally prepared tungsten oxide nanofilm.</a:t>
            </a:r>
            <a:endParaRPr lang="en-US" sz="3600" b="1" dirty="0"/>
          </a:p>
        </p:txBody>
      </p:sp>
    </p:spTree>
    <p:extLst>
      <p:ext uri="{BB962C8B-B14F-4D97-AF65-F5344CB8AC3E}">
        <p14:creationId xmlns:p14="http://schemas.microsoft.com/office/powerpoint/2010/main" val="6505770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02C73-DBAA-4F99-B1C5-13BD129F3511}" type="slidenum">
              <a:rPr lang="en-US" altLang="en-US"/>
              <a:pPr/>
              <a:t>30</a:t>
            </a:fld>
            <a:endParaRPr lang="en-US" altLang="en-US"/>
          </a:p>
        </p:txBody>
      </p:sp>
      <p:sp>
        <p:nvSpPr>
          <p:cNvPr id="4098" name="Rectangle 2"/>
          <p:cNvSpPr>
            <a:spLocks noGrp="1" noRot="1" noChangeAspect="1" noChangeArrowheads="1" noTextEdit="1"/>
          </p:cNvSpPr>
          <p:nvPr>
            <p:ph type="sldImg"/>
          </p:nvPr>
        </p:nvSpPr>
        <p:spPr>
          <a:xfrm>
            <a:off x="381000" y="685800"/>
            <a:ext cx="6096000" cy="3429000"/>
          </a:xfrm>
          <a:ln/>
        </p:spPr>
      </p:sp>
      <p:sp>
        <p:nvSpPr>
          <p:cNvPr id="4099" name="Rectangle 3"/>
          <p:cNvSpPr>
            <a:spLocks noGrp="1" noChangeArrowheads="1"/>
          </p:cNvSpPr>
          <p:nvPr>
            <p:ph type="body" idx="1"/>
          </p:nvPr>
        </p:nvSpPr>
        <p:spPr/>
        <p:txBody>
          <a:bodyPr/>
          <a:lstStyle/>
          <a:p>
            <a:r>
              <a:rPr lang="en-US" altLang="en-US" sz="3600" b="1" dirty="0"/>
              <a:t>Please help me and add some notes here so I can figure out what to say about your slide / work</a:t>
            </a:r>
          </a:p>
        </p:txBody>
      </p:sp>
    </p:spTree>
    <p:extLst>
      <p:ext uri="{BB962C8B-B14F-4D97-AF65-F5344CB8AC3E}">
        <p14:creationId xmlns:p14="http://schemas.microsoft.com/office/powerpoint/2010/main" val="851077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02C73-DBAA-4F99-B1C5-13BD129F3511}" type="slidenum">
              <a:rPr lang="en-US" altLang="en-US"/>
              <a:pPr/>
              <a:t>31</a:t>
            </a:fld>
            <a:endParaRPr lang="en-US" altLang="en-US"/>
          </a:p>
        </p:txBody>
      </p:sp>
      <p:sp>
        <p:nvSpPr>
          <p:cNvPr id="4098" name="Rectangle 2"/>
          <p:cNvSpPr>
            <a:spLocks noGrp="1" noRot="1" noChangeAspect="1" noChangeArrowheads="1" noTextEdit="1"/>
          </p:cNvSpPr>
          <p:nvPr>
            <p:ph type="sldImg"/>
          </p:nvPr>
        </p:nvSpPr>
        <p:spPr>
          <a:xfrm>
            <a:off x="381000" y="685800"/>
            <a:ext cx="6096000" cy="3429000"/>
          </a:xfrm>
          <a:ln/>
        </p:spPr>
      </p:sp>
      <p:sp>
        <p:nvSpPr>
          <p:cNvPr id="4099" name="Rectangle 3"/>
          <p:cNvSpPr>
            <a:spLocks noGrp="1" noChangeArrowheads="1"/>
          </p:cNvSpPr>
          <p:nvPr>
            <p:ph type="body" idx="1"/>
          </p:nvPr>
        </p:nvSpPr>
        <p:spPr/>
        <p:txBody>
          <a:bodyPr/>
          <a:lstStyle/>
          <a:p>
            <a:r>
              <a:rPr lang="en-US" altLang="en-US" sz="3600" b="1" dirty="0"/>
              <a:t>Please help me and add some notes here so I can figure out what to say about your slide / work</a:t>
            </a:r>
          </a:p>
        </p:txBody>
      </p:sp>
    </p:spTree>
    <p:extLst>
      <p:ext uri="{BB962C8B-B14F-4D97-AF65-F5344CB8AC3E}">
        <p14:creationId xmlns:p14="http://schemas.microsoft.com/office/powerpoint/2010/main" val="6505770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802C73-DBAA-4F99-B1C5-13BD129F3511}"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098" name="Rectangle 2"/>
          <p:cNvSpPr>
            <a:spLocks noGrp="1" noRot="1" noChangeAspect="1" noChangeArrowheads="1" noTextEdit="1"/>
          </p:cNvSpPr>
          <p:nvPr>
            <p:ph type="sldImg"/>
          </p:nvPr>
        </p:nvSpPr>
        <p:spPr>
          <a:xfrm>
            <a:off x="381000" y="685800"/>
            <a:ext cx="6096000" cy="3429000"/>
          </a:xfrm>
          <a:ln/>
        </p:spPr>
      </p:sp>
      <p:sp>
        <p:nvSpPr>
          <p:cNvPr id="4099" name="Rectangle 3"/>
          <p:cNvSpPr>
            <a:spLocks noGrp="1" noChangeArrowheads="1"/>
          </p:cNvSpPr>
          <p:nvPr>
            <p:ph type="body" idx="1"/>
          </p:nvPr>
        </p:nvSpPr>
        <p:spPr/>
        <p:txBody>
          <a:bodyPr/>
          <a:lstStyle/>
          <a:p>
            <a:r>
              <a:rPr lang="sl-SI" altLang="en-US" sz="3600" b="1" dirty="0"/>
              <a:t>In</a:t>
            </a:r>
            <a:r>
              <a:rPr lang="sl-SI" altLang="en-US" sz="3600" b="1" baseline="0" dirty="0"/>
              <a:t> situ </a:t>
            </a:r>
            <a:r>
              <a:rPr lang="sl-SI" altLang="en-US" sz="3600" b="1" baseline="0" dirty="0" err="1"/>
              <a:t>grown</a:t>
            </a:r>
            <a:r>
              <a:rPr lang="sl-SI" altLang="en-US" sz="3600" b="1" baseline="0" dirty="0"/>
              <a:t> </a:t>
            </a:r>
            <a:r>
              <a:rPr lang="sl-SI" altLang="en-US" sz="3600" b="1" baseline="0" dirty="0" err="1"/>
              <a:t>oxide</a:t>
            </a:r>
            <a:r>
              <a:rPr lang="sl-SI" altLang="en-US" sz="3600" b="1" baseline="0" dirty="0"/>
              <a:t> </a:t>
            </a:r>
            <a:r>
              <a:rPr lang="sl-SI" altLang="en-US" sz="3600" b="1" baseline="0" dirty="0" err="1"/>
              <a:t>films</a:t>
            </a:r>
            <a:r>
              <a:rPr lang="sl-SI" altLang="en-US" sz="3600" b="1" baseline="0" dirty="0"/>
              <a:t> on </a:t>
            </a:r>
            <a:r>
              <a:rPr lang="sl-SI" altLang="en-US" sz="3600" b="1" baseline="0" dirty="0" err="1"/>
              <a:t>Eurofer</a:t>
            </a:r>
            <a:r>
              <a:rPr lang="sl-SI" altLang="en-US" sz="3600" b="1" baseline="0" dirty="0"/>
              <a:t> are </a:t>
            </a:r>
            <a:r>
              <a:rPr lang="sl-SI" altLang="en-US" sz="3600" b="1" baseline="0" dirty="0" err="1"/>
              <a:t>well</a:t>
            </a:r>
            <a:r>
              <a:rPr lang="sl-SI" altLang="en-US" sz="3600" b="1" baseline="0" dirty="0"/>
              <a:t> transparent </a:t>
            </a:r>
            <a:r>
              <a:rPr lang="sl-SI" altLang="en-US" sz="3600" b="1" baseline="0" dirty="0" err="1"/>
              <a:t>for</a:t>
            </a:r>
            <a:r>
              <a:rPr lang="sl-SI" altLang="en-US" sz="3600" b="1" baseline="0" dirty="0"/>
              <a:t> </a:t>
            </a:r>
            <a:r>
              <a:rPr lang="sl-SI" altLang="en-US" sz="3600" b="1" baseline="0" dirty="0" err="1"/>
              <a:t>hydrogen</a:t>
            </a:r>
            <a:r>
              <a:rPr lang="sl-SI" altLang="en-US" sz="3600" b="1" baseline="0" dirty="0"/>
              <a:t>. </a:t>
            </a:r>
            <a:r>
              <a:rPr lang="sl-SI" altLang="en-US" sz="3600" b="1" baseline="0" dirty="0" err="1"/>
              <a:t>Adding</a:t>
            </a:r>
            <a:r>
              <a:rPr lang="sl-SI" altLang="en-US" sz="3600" b="1" baseline="0" dirty="0"/>
              <a:t> 5% </a:t>
            </a:r>
            <a:r>
              <a:rPr lang="sl-SI" altLang="en-US" sz="3600" b="1" baseline="0" dirty="0" err="1"/>
              <a:t>of</a:t>
            </a:r>
            <a:r>
              <a:rPr lang="sl-SI" altLang="en-US" sz="3600" b="1" baseline="0" dirty="0"/>
              <a:t> </a:t>
            </a:r>
            <a:r>
              <a:rPr lang="sl-SI" altLang="en-US" sz="3600" b="1" baseline="0" dirty="0" err="1"/>
              <a:t>oxygen</a:t>
            </a:r>
            <a:r>
              <a:rPr lang="sl-SI" altLang="en-US" sz="3600" b="1" baseline="0" dirty="0"/>
              <a:t> to </a:t>
            </a:r>
            <a:r>
              <a:rPr lang="sl-SI" altLang="en-US" sz="3600" b="1" baseline="0" dirty="0" err="1"/>
              <a:t>the</a:t>
            </a:r>
            <a:r>
              <a:rPr lang="sl-SI" altLang="en-US" sz="3600" b="1" baseline="0" dirty="0"/>
              <a:t> </a:t>
            </a:r>
            <a:r>
              <a:rPr lang="sl-SI" altLang="en-US" sz="3600" b="1" baseline="0" dirty="0" err="1"/>
              <a:t>upstream</a:t>
            </a:r>
            <a:r>
              <a:rPr lang="sl-SI" altLang="en-US" sz="3600" b="1" baseline="0" dirty="0"/>
              <a:t> </a:t>
            </a:r>
            <a:r>
              <a:rPr lang="sl-SI" altLang="en-US" sz="3600" b="1" baseline="0" dirty="0" err="1"/>
              <a:t>hydrogen</a:t>
            </a:r>
            <a:r>
              <a:rPr lang="sl-SI" altLang="en-US" sz="3600" b="1" baseline="0" dirty="0"/>
              <a:t>, </a:t>
            </a:r>
            <a:r>
              <a:rPr lang="sl-SI" altLang="en-US" sz="3600" b="1" baseline="0" dirty="0" err="1"/>
              <a:t>forms</a:t>
            </a:r>
            <a:r>
              <a:rPr lang="sl-SI" altLang="en-US" sz="3600" b="1" baseline="0" dirty="0"/>
              <a:t> a </a:t>
            </a:r>
            <a:r>
              <a:rPr lang="sl-SI" altLang="en-US" sz="3600" b="1" baseline="0" dirty="0" err="1"/>
              <a:t>completely</a:t>
            </a:r>
            <a:r>
              <a:rPr lang="sl-SI" altLang="en-US" sz="3600" b="1" baseline="0" dirty="0"/>
              <a:t> </a:t>
            </a:r>
            <a:r>
              <a:rPr lang="sl-SI" altLang="en-US" sz="3600" b="1" baseline="0" dirty="0" err="1"/>
              <a:t>impermeable</a:t>
            </a:r>
            <a:r>
              <a:rPr lang="sl-SI" altLang="en-US" sz="3600" b="1" baseline="0" dirty="0"/>
              <a:t> </a:t>
            </a:r>
            <a:r>
              <a:rPr lang="sl-SI" altLang="en-US" sz="3600" b="1" baseline="0" dirty="0" err="1"/>
              <a:t>layer</a:t>
            </a:r>
            <a:r>
              <a:rPr lang="sl-SI" altLang="en-US" sz="3600" b="1" baseline="0" dirty="0"/>
              <a:t> on </a:t>
            </a:r>
            <a:r>
              <a:rPr lang="sl-SI" altLang="en-US" sz="3600" b="1" baseline="0" dirty="0" err="1"/>
              <a:t>Eurofer</a:t>
            </a:r>
            <a:r>
              <a:rPr lang="sl-SI" altLang="en-US" sz="3600" b="1" baseline="0" dirty="0"/>
              <a:t>, </a:t>
            </a:r>
            <a:r>
              <a:rPr lang="sl-SI" altLang="en-US" sz="3600" b="1" baseline="0" dirty="0" err="1"/>
              <a:t>which</a:t>
            </a:r>
            <a:r>
              <a:rPr lang="sl-SI" altLang="en-US" sz="3600" b="1" baseline="0" dirty="0"/>
              <a:t> </a:t>
            </a:r>
            <a:r>
              <a:rPr lang="sl-SI" altLang="en-US" sz="3600" b="1" baseline="0" dirty="0" err="1"/>
              <a:t>contains</a:t>
            </a:r>
            <a:r>
              <a:rPr lang="sl-SI" altLang="en-US" sz="3600" b="1" baseline="0" dirty="0"/>
              <a:t> </a:t>
            </a:r>
            <a:r>
              <a:rPr lang="sl-SI" altLang="en-US" sz="3600" b="1" baseline="0" dirty="0" err="1"/>
              <a:t>only</a:t>
            </a:r>
            <a:r>
              <a:rPr lang="sl-SI" altLang="en-US" sz="3600" b="1" baseline="0" dirty="0"/>
              <a:t> 8% </a:t>
            </a:r>
            <a:r>
              <a:rPr lang="sl-SI" altLang="en-US" sz="3600" b="1" baseline="0" dirty="0" err="1"/>
              <a:t>of</a:t>
            </a:r>
            <a:r>
              <a:rPr lang="sl-SI" altLang="en-US" sz="3600" b="1" baseline="0" dirty="0"/>
              <a:t> </a:t>
            </a:r>
            <a:r>
              <a:rPr lang="sl-SI" altLang="en-US" sz="3600" b="1" baseline="0" dirty="0" err="1"/>
              <a:t>Cr</a:t>
            </a:r>
            <a:r>
              <a:rPr lang="sl-SI" altLang="en-US" sz="3600" b="1" baseline="0" dirty="0"/>
              <a:t>. This fact suggests that the same mechanism responsible for suppression works on iron, too.</a:t>
            </a:r>
            <a:endParaRPr lang="de-DE" altLang="en-US" sz="3600" b="1" baseline="0" dirty="0"/>
          </a:p>
          <a:p>
            <a:endParaRPr lang="de-DE" altLang="en-US" sz="3600" b="1" baseline="0" dirty="0"/>
          </a:p>
          <a:p>
            <a:r>
              <a:rPr lang="en-GB" altLang="en-US" sz="3600" b="1" dirty="0"/>
              <a:t>Dear </a:t>
            </a:r>
            <a:r>
              <a:rPr lang="en-GB" altLang="en-US" sz="3600" b="1" dirty="0" err="1"/>
              <a:t>Vincenc</a:t>
            </a:r>
            <a:r>
              <a:rPr lang="en-GB" altLang="en-US" sz="3600" b="1" dirty="0"/>
              <a:t>,</a:t>
            </a:r>
          </a:p>
          <a:p>
            <a:endParaRPr lang="en-GB" altLang="en-US" sz="3600" b="1" dirty="0"/>
          </a:p>
          <a:p>
            <a:r>
              <a:rPr lang="en-GB" altLang="en-US" sz="3600" b="1" dirty="0"/>
              <a:t>about the graph on your slide.</a:t>
            </a:r>
          </a:p>
          <a:p>
            <a:endParaRPr lang="en-GB" altLang="en-US" sz="3600" b="1" dirty="0"/>
          </a:p>
          <a:p>
            <a:r>
              <a:rPr lang="en-GB" altLang="en-US" sz="3600" b="1" dirty="0"/>
              <a:t>Do I understand correctly that:</a:t>
            </a:r>
          </a:p>
          <a:p>
            <a:endParaRPr lang="en-GB" altLang="en-US" sz="3600" b="1" dirty="0"/>
          </a:p>
          <a:p>
            <a:r>
              <a:rPr lang="en-GB" altLang="en-US" sz="3600" b="1" dirty="0"/>
              <a:t>Initially (t = 0) you start with a "clean" EUROFER membrane and expose it to a O2/H2 mixture at P~1020 (mbar?)</a:t>
            </a:r>
          </a:p>
          <a:p>
            <a:endParaRPr lang="en-GB" altLang="en-US" sz="3600" b="1" dirty="0"/>
          </a:p>
          <a:p>
            <a:r>
              <a:rPr lang="en-GB" altLang="en-US" sz="3600" b="1" dirty="0"/>
              <a:t>Over time you drop the pressure to P~990 (mbar) and permeation sets in because you remove the O2 and its then again pure H2 for which the sample is transparent.</a:t>
            </a:r>
          </a:p>
          <a:p>
            <a:endParaRPr lang="en-GB" altLang="en-US" sz="3600" b="1" dirty="0"/>
          </a:p>
          <a:p>
            <a:r>
              <a:rPr lang="en-GB" altLang="en-US" sz="3600" b="1" dirty="0"/>
              <a:t>regards</a:t>
            </a:r>
          </a:p>
          <a:p>
            <a:endParaRPr lang="en-GB" altLang="en-US" sz="3600" b="1" dirty="0"/>
          </a:p>
          <a:p>
            <a:r>
              <a:rPr lang="en-GB" altLang="en-US" sz="3600" b="1"/>
              <a:t>Klaus </a:t>
            </a:r>
            <a:endParaRPr lang="en-US" altLang="en-US" sz="3600" b="1" dirty="0"/>
          </a:p>
        </p:txBody>
      </p:sp>
    </p:spTree>
    <p:extLst>
      <p:ext uri="{BB962C8B-B14F-4D97-AF65-F5344CB8AC3E}">
        <p14:creationId xmlns:p14="http://schemas.microsoft.com/office/powerpoint/2010/main" val="6505770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02C73-DBAA-4F99-B1C5-13BD129F3511}" type="slidenum">
              <a:rPr lang="en-US" altLang="en-US"/>
              <a:pPr/>
              <a:t>33</a:t>
            </a:fld>
            <a:endParaRPr lang="en-US" altLang="en-US"/>
          </a:p>
        </p:txBody>
      </p:sp>
      <p:sp>
        <p:nvSpPr>
          <p:cNvPr id="4098" name="Rectangle 2"/>
          <p:cNvSpPr>
            <a:spLocks noGrp="1" noRot="1" noChangeAspect="1" noChangeArrowheads="1" noTextEdit="1"/>
          </p:cNvSpPr>
          <p:nvPr>
            <p:ph type="sldImg"/>
          </p:nvPr>
        </p:nvSpPr>
        <p:spPr>
          <a:xfrm>
            <a:off x="381000" y="685800"/>
            <a:ext cx="6096000" cy="3429000"/>
          </a:xfrm>
          <a:ln/>
        </p:spPr>
      </p:sp>
      <p:sp>
        <p:nvSpPr>
          <p:cNvPr id="4099" name="Rectangle 3"/>
          <p:cNvSpPr>
            <a:spLocks noGrp="1" noChangeArrowheads="1"/>
          </p:cNvSpPr>
          <p:nvPr>
            <p:ph type="body" idx="1"/>
          </p:nvPr>
        </p:nvSpPr>
        <p:spPr/>
        <p:txBody>
          <a:bodyPr/>
          <a:lstStyle/>
          <a:p>
            <a:r>
              <a:rPr lang="en-US" altLang="en-US" sz="3600" b="1" dirty="0"/>
              <a:t>D42 sample was additionally exposed for 48 hours and the D depth profile resulted in very similar D depth profile as after first D exposure that took 24 hours (– depth profile shown on bottom right on </a:t>
            </a:r>
            <a:r>
              <a:rPr lang="en-US" altLang="en-US" sz="3600" b="1"/>
              <a:t>supporting slide 3). </a:t>
            </a:r>
            <a:r>
              <a:rPr lang="en-US" altLang="en-US" sz="3600" b="1" dirty="0"/>
              <a:t>D retention is then 3.8e20 D/m2. No change in penetration depth. High surface peak remains. ERDA analysis planed on these samples. </a:t>
            </a:r>
          </a:p>
          <a:p>
            <a:r>
              <a:rPr lang="en-US" altLang="en-US" sz="3600" b="1" dirty="0"/>
              <a:t>Two additional samples were prepared and exposed to He fluence 3e20 for D plasma exposure (</a:t>
            </a:r>
            <a:r>
              <a:rPr lang="en-US" altLang="en-US" sz="3600" b="1" dirty="0" err="1"/>
              <a:t>PlaQ</a:t>
            </a:r>
            <a:r>
              <a:rPr lang="en-US" altLang="en-US" sz="3600" b="1" dirty="0"/>
              <a:t>)  and for TDS. </a:t>
            </a:r>
          </a:p>
        </p:txBody>
      </p:sp>
    </p:spTree>
    <p:extLst>
      <p:ext uri="{BB962C8B-B14F-4D97-AF65-F5344CB8AC3E}">
        <p14:creationId xmlns:p14="http://schemas.microsoft.com/office/powerpoint/2010/main" val="6505770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02C73-DBAA-4F99-B1C5-13BD129F3511}" type="slidenum">
              <a:rPr lang="en-US" altLang="en-US"/>
              <a:pPr/>
              <a:t>34</a:t>
            </a:fld>
            <a:endParaRPr lang="en-US" altLang="en-US"/>
          </a:p>
        </p:txBody>
      </p:sp>
      <p:sp>
        <p:nvSpPr>
          <p:cNvPr id="4098" name="Rectangle 2"/>
          <p:cNvSpPr>
            <a:spLocks noGrp="1" noRot="1" noChangeAspect="1" noChangeArrowheads="1" noTextEdit="1"/>
          </p:cNvSpPr>
          <p:nvPr>
            <p:ph type="sldImg"/>
          </p:nvPr>
        </p:nvSpPr>
        <p:spPr>
          <a:xfrm>
            <a:off x="381000" y="685800"/>
            <a:ext cx="6096000" cy="3429000"/>
          </a:xfrm>
          <a:ln/>
        </p:spPr>
      </p:sp>
      <p:sp>
        <p:nvSpPr>
          <p:cNvPr id="4099" name="Rectangle 3"/>
          <p:cNvSpPr>
            <a:spLocks noGrp="1" noChangeArrowheads="1"/>
          </p:cNvSpPr>
          <p:nvPr>
            <p:ph type="body" idx="1"/>
          </p:nvPr>
        </p:nvSpPr>
        <p:spPr/>
        <p:txBody>
          <a:bodyPr/>
          <a:lstStyle/>
          <a:p>
            <a:r>
              <a:rPr lang="en-US" altLang="en-US" sz="3600" b="1" dirty="0"/>
              <a:t>TEM analysis of the He samples – distribution of He bubbles observed agrees with the calculated He profile and the depth where maximum D concentration is observed.</a:t>
            </a:r>
          </a:p>
        </p:txBody>
      </p:sp>
    </p:spTree>
    <p:extLst>
      <p:ext uri="{BB962C8B-B14F-4D97-AF65-F5344CB8AC3E}">
        <p14:creationId xmlns:p14="http://schemas.microsoft.com/office/powerpoint/2010/main" val="350613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02C73-DBAA-4F99-B1C5-13BD129F3511}" type="slidenum">
              <a:rPr lang="en-US" altLang="en-US"/>
              <a:pPr/>
              <a:t>37</a:t>
            </a:fld>
            <a:endParaRPr lang="en-US" altLang="en-US"/>
          </a:p>
        </p:txBody>
      </p:sp>
      <p:sp>
        <p:nvSpPr>
          <p:cNvPr id="4098" name="Rectangle 2"/>
          <p:cNvSpPr>
            <a:spLocks noGrp="1" noRot="1" noChangeAspect="1" noChangeArrowheads="1" noTextEdit="1"/>
          </p:cNvSpPr>
          <p:nvPr>
            <p:ph type="sldImg"/>
          </p:nvPr>
        </p:nvSpPr>
        <p:spPr>
          <a:xfrm>
            <a:off x="381000" y="685800"/>
            <a:ext cx="6096000" cy="3429000"/>
          </a:xfrm>
          <a:ln/>
        </p:spPr>
      </p:sp>
      <p:sp>
        <p:nvSpPr>
          <p:cNvPr id="4099" name="Rectangle 3"/>
          <p:cNvSpPr>
            <a:spLocks noGrp="1" noChangeArrowheads="1"/>
          </p:cNvSpPr>
          <p:nvPr>
            <p:ph type="body" idx="1"/>
          </p:nvPr>
        </p:nvSpPr>
        <p:spPr/>
        <p:txBody>
          <a:bodyPr/>
          <a:lstStyle/>
          <a:p>
            <a:r>
              <a:rPr lang="en-US" altLang="en-US" sz="3600" b="1"/>
              <a:t>Please help me and add some notes here so I can figure out what to say about your slide / work</a:t>
            </a:r>
          </a:p>
        </p:txBody>
      </p:sp>
    </p:spTree>
    <p:extLst>
      <p:ext uri="{BB962C8B-B14F-4D97-AF65-F5344CB8AC3E}">
        <p14:creationId xmlns:p14="http://schemas.microsoft.com/office/powerpoint/2010/main" val="650577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85E968-FCE0-431C-99B4-EC8EA971DFFE}" type="slidenum">
              <a:rPr lang="de-DE" smtClean="0"/>
              <a:t>4</a:t>
            </a:fld>
            <a:endParaRPr lang="de-DE"/>
          </a:p>
        </p:txBody>
      </p:sp>
    </p:spTree>
    <p:extLst>
      <p:ext uri="{BB962C8B-B14F-4D97-AF65-F5344CB8AC3E}">
        <p14:creationId xmlns:p14="http://schemas.microsoft.com/office/powerpoint/2010/main" val="21971618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02C73-DBAA-4F99-B1C5-13BD129F3511}" type="slidenum">
              <a:rPr lang="en-US" altLang="en-US"/>
              <a:pPr/>
              <a:t>38</a:t>
            </a:fld>
            <a:endParaRPr lang="en-US" altLang="en-US"/>
          </a:p>
        </p:txBody>
      </p:sp>
      <p:sp>
        <p:nvSpPr>
          <p:cNvPr id="4098" name="Rectangle 2"/>
          <p:cNvSpPr>
            <a:spLocks noGrp="1" noRot="1" noChangeAspect="1" noChangeArrowheads="1" noTextEdit="1"/>
          </p:cNvSpPr>
          <p:nvPr>
            <p:ph type="sldImg"/>
          </p:nvPr>
        </p:nvSpPr>
        <p:spPr>
          <a:xfrm>
            <a:off x="381000" y="685800"/>
            <a:ext cx="6096000" cy="3429000"/>
          </a:xfrm>
          <a:ln/>
        </p:spPr>
      </p:sp>
      <p:sp>
        <p:nvSpPr>
          <p:cNvPr id="4099" name="Rectangle 3"/>
          <p:cNvSpPr>
            <a:spLocks noGrp="1" noChangeArrowheads="1"/>
          </p:cNvSpPr>
          <p:nvPr>
            <p:ph type="body" idx="1"/>
          </p:nvPr>
        </p:nvSpPr>
        <p:spPr/>
        <p:txBody>
          <a:bodyPr/>
          <a:lstStyle/>
          <a:p>
            <a:r>
              <a:rPr lang="en-US" altLang="en-US" sz="3600" b="1"/>
              <a:t>Please help me and add some notes here so I can figure out what to say about your slide / work</a:t>
            </a:r>
          </a:p>
        </p:txBody>
      </p:sp>
    </p:spTree>
    <p:extLst>
      <p:ext uri="{BB962C8B-B14F-4D97-AF65-F5344CB8AC3E}">
        <p14:creationId xmlns:p14="http://schemas.microsoft.com/office/powerpoint/2010/main" val="6505770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85E968-FCE0-431C-99B4-EC8EA971DFFE}" type="slidenum">
              <a:rPr lang="de-DE" smtClean="0"/>
              <a:t>43</a:t>
            </a:fld>
            <a:endParaRPr lang="de-DE"/>
          </a:p>
        </p:txBody>
      </p:sp>
    </p:spTree>
    <p:extLst>
      <p:ext uri="{BB962C8B-B14F-4D97-AF65-F5344CB8AC3E}">
        <p14:creationId xmlns:p14="http://schemas.microsoft.com/office/powerpoint/2010/main" val="37908677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85E968-FCE0-431C-99B4-EC8EA971DFFE}" type="slidenum">
              <a:rPr lang="de-DE" smtClean="0"/>
              <a:t>49</a:t>
            </a:fld>
            <a:endParaRPr lang="de-DE"/>
          </a:p>
        </p:txBody>
      </p:sp>
    </p:spTree>
    <p:extLst>
      <p:ext uri="{BB962C8B-B14F-4D97-AF65-F5344CB8AC3E}">
        <p14:creationId xmlns:p14="http://schemas.microsoft.com/office/powerpoint/2010/main" val="25139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7" name="Rectangle 7"/>
          <p:cNvSpPr>
            <a:spLocks noGrp="1" noChangeArrowheads="1"/>
          </p:cNvSpPr>
          <p:nvPr>
            <p:ph type="sldNum" sz="quarter" idx="5"/>
          </p:nvPr>
        </p:nvSpPr>
        <p:spPr bwMode="auto">
          <a:ln/>
        </p:spPr>
        <p:txBody>
          <a:bodyPr/>
          <a:lstStyle/>
          <a:p>
            <a:pPr>
              <a:defRPr/>
            </a:pPr>
            <a:fld id="{FF802C73-DBAA-4F99-B1C5-13BD129F3511}" type="slidenum">
              <a:rPr lang="en-US"/>
              <a:t>6</a:t>
            </a:fld>
            <a:endParaRPr lang="en-US"/>
          </a:p>
        </p:txBody>
      </p:sp>
      <p:sp>
        <p:nvSpPr>
          <p:cNvPr id="4098" name="Rectangle 2"/>
          <p:cNvSpPr>
            <a:spLocks noGrp="1" noRot="1" noChangeAspect="1" noChangeArrowheads="1" noTextEdit="1"/>
          </p:cNvSpPr>
          <p:nvPr>
            <p:ph type="sldImg"/>
          </p:nvPr>
        </p:nvSpPr>
        <p:spPr bwMode="auto">
          <a:xfrm>
            <a:off x="381000" y="685800"/>
            <a:ext cx="6096000" cy="3429000"/>
          </a:xfrm>
          <a:ln/>
        </p:spPr>
      </p:sp>
      <p:sp>
        <p:nvSpPr>
          <p:cNvPr id="4099" name="Rectangle 3"/>
          <p:cNvSpPr>
            <a:spLocks noGrp="1" noChangeArrowheads="1"/>
          </p:cNvSpPr>
          <p:nvPr>
            <p:ph type="body" idx="1"/>
          </p:nvPr>
        </p:nvSpPr>
        <p:spPr bwMode="auto"/>
        <p:txBody>
          <a:bodyPr/>
          <a:lstStyle/>
          <a:p>
            <a:pPr>
              <a:defRPr/>
            </a:pPr>
            <a:r>
              <a:rPr lang="en-US" sz="3600" b="1"/>
              <a:t>Please help me and add some notes here so I can figure out what to say about your slide / work</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7" name="Rectangle 7"/>
          <p:cNvSpPr>
            <a:spLocks noGrp="1" noChangeArrowheads="1"/>
          </p:cNvSpPr>
          <p:nvPr>
            <p:ph type="sldNum" sz="quarter" idx="5"/>
          </p:nvPr>
        </p:nvSpPr>
        <p:spPr bwMode="auto">
          <a:ln/>
        </p:spPr>
        <p:txBody>
          <a:bodyPr/>
          <a:lstStyle/>
          <a:p>
            <a:pPr>
              <a:defRPr/>
            </a:pPr>
            <a:fld id="{FF802C73-DBAA-4F99-B1C5-13BD129F3511}" type="slidenum">
              <a:rPr lang="en-US"/>
              <a:t>7</a:t>
            </a:fld>
            <a:endParaRPr lang="en-US"/>
          </a:p>
        </p:txBody>
      </p:sp>
      <p:sp>
        <p:nvSpPr>
          <p:cNvPr id="4098" name="Rectangle 2"/>
          <p:cNvSpPr>
            <a:spLocks noGrp="1" noRot="1" noChangeAspect="1" noChangeArrowheads="1" noTextEdit="1"/>
          </p:cNvSpPr>
          <p:nvPr>
            <p:ph type="sldImg"/>
          </p:nvPr>
        </p:nvSpPr>
        <p:spPr bwMode="auto">
          <a:xfrm>
            <a:off x="381000" y="685800"/>
            <a:ext cx="6096000" cy="3429000"/>
          </a:xfrm>
          <a:ln/>
        </p:spPr>
      </p:sp>
      <p:sp>
        <p:nvSpPr>
          <p:cNvPr id="4099" name="Rectangle 3"/>
          <p:cNvSpPr>
            <a:spLocks noGrp="1" noChangeArrowheads="1"/>
          </p:cNvSpPr>
          <p:nvPr>
            <p:ph type="body" idx="1"/>
          </p:nvPr>
        </p:nvSpPr>
        <p:spPr bwMode="auto"/>
        <p:txBody>
          <a:bodyPr/>
          <a:lstStyle/>
          <a:p>
            <a:pPr>
              <a:defRPr/>
            </a:pPr>
            <a:r>
              <a:rPr lang="de-DE"/>
              <a:t>This is loading from one side at 300°C then after cool down the outgassing from the loading side into air vs air above water is compared</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02C73-DBAA-4F99-B1C5-13BD129F3511}" type="slidenum">
              <a:rPr lang="en-US" altLang="en-US"/>
              <a:pPr/>
              <a:t>8</a:t>
            </a:fld>
            <a:endParaRPr lang="en-US" altLang="en-US"/>
          </a:p>
        </p:txBody>
      </p:sp>
      <p:sp>
        <p:nvSpPr>
          <p:cNvPr id="4098" name="Rectangle 2"/>
          <p:cNvSpPr>
            <a:spLocks noGrp="1" noRot="1" noChangeAspect="1" noChangeArrowheads="1" noTextEdit="1"/>
          </p:cNvSpPr>
          <p:nvPr>
            <p:ph type="sldImg"/>
          </p:nvPr>
        </p:nvSpPr>
        <p:spPr>
          <a:xfrm>
            <a:off x="381000" y="685800"/>
            <a:ext cx="6096000" cy="3429000"/>
          </a:xfrm>
          <a:ln/>
        </p:spPr>
      </p:sp>
      <p:sp>
        <p:nvSpPr>
          <p:cNvPr id="4099" name="Rectangle 3"/>
          <p:cNvSpPr>
            <a:spLocks noGrp="1" noChangeArrowheads="1"/>
          </p:cNvSpPr>
          <p:nvPr>
            <p:ph type="body" idx="1"/>
          </p:nvPr>
        </p:nvSpPr>
        <p:spPr/>
        <p:txBody>
          <a:bodyPr/>
          <a:lstStyle/>
          <a:p>
            <a:r>
              <a:rPr lang="en-US" altLang="en-US" sz="3600" b="1"/>
              <a:t>Please help me and add some notes here so I can figure out what to say about your slide / work</a:t>
            </a:r>
          </a:p>
        </p:txBody>
      </p:sp>
    </p:spTree>
    <p:extLst>
      <p:ext uri="{BB962C8B-B14F-4D97-AF65-F5344CB8AC3E}">
        <p14:creationId xmlns:p14="http://schemas.microsoft.com/office/powerpoint/2010/main" val="650577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02C73-DBAA-4F99-B1C5-13BD129F3511}" type="slidenum">
              <a:rPr lang="en-US" altLang="en-US"/>
              <a:pPr/>
              <a:t>9</a:t>
            </a:fld>
            <a:endParaRPr lang="en-US" altLang="en-US"/>
          </a:p>
        </p:txBody>
      </p:sp>
      <p:sp>
        <p:nvSpPr>
          <p:cNvPr id="4098" name="Rectangle 2"/>
          <p:cNvSpPr>
            <a:spLocks noGrp="1" noRot="1" noChangeAspect="1" noChangeArrowheads="1" noTextEdit="1"/>
          </p:cNvSpPr>
          <p:nvPr>
            <p:ph type="sldImg"/>
          </p:nvPr>
        </p:nvSpPr>
        <p:spPr>
          <a:xfrm>
            <a:off x="381000" y="685800"/>
            <a:ext cx="6096000" cy="3429000"/>
          </a:xfrm>
          <a:ln/>
        </p:spPr>
      </p:sp>
      <p:sp>
        <p:nvSpPr>
          <p:cNvPr id="4099"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3600" b="0" i="1" dirty="0"/>
              <a:t>(Comments in </a:t>
            </a:r>
            <a:r>
              <a:rPr lang="en-US" altLang="en-US" sz="3600" b="1" i="1" dirty="0"/>
              <a:t>Bold </a:t>
            </a:r>
            <a:r>
              <a:rPr lang="en-US" altLang="en-US" sz="3600" b="0" i="1" dirty="0"/>
              <a:t>refer to the bullet points in the slide. Text gives explanations of the bullet points)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3600" b="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3600" b="1" dirty="0"/>
              <a:t>Main goal of project: </a:t>
            </a:r>
            <a:r>
              <a:rPr lang="en-US" altLang="en-US" sz="3600" b="0" dirty="0"/>
              <a:t>compare effect pulsed plasma and laser loading on D retention in W.</a:t>
            </a:r>
          </a:p>
          <a:p>
            <a:endParaRPr lang="en-US" altLang="en-US" sz="3600" b="1" dirty="0"/>
          </a:p>
          <a:p>
            <a:r>
              <a:rPr lang="en-US" altLang="en-US" sz="3600" b="0" dirty="0"/>
              <a:t>Two experimental weeks in Magnum-PSI are used.</a:t>
            </a:r>
          </a:p>
          <a:p>
            <a:pPr marL="571500" indent="-571500">
              <a:buFont typeface="Arial" panose="020B0604020202020204" pitchFamily="34" charset="0"/>
              <a:buChar char="•"/>
            </a:pPr>
            <a:r>
              <a:rPr lang="en-US" altLang="en-US" sz="3600" b="0" dirty="0"/>
              <a:t>One week in September a limited set of samples is obtained, because technical issues (lack of D) stopped the experiment. </a:t>
            </a:r>
          </a:p>
          <a:p>
            <a:pPr marL="1181085" lvl="1" indent="-571500">
              <a:buFont typeface="Arial" panose="020B0604020202020204" pitchFamily="34" charset="0"/>
              <a:buChar char="•"/>
            </a:pPr>
            <a:r>
              <a:rPr lang="en-US" altLang="en-US" sz="3600" b="0" dirty="0"/>
              <a:t>Conclusions:</a:t>
            </a:r>
          </a:p>
          <a:p>
            <a:pPr marL="1790670" lvl="2" indent="-571500">
              <a:buFont typeface="Arial" panose="020B0604020202020204" pitchFamily="34" charset="0"/>
              <a:buChar char="•"/>
            </a:pPr>
            <a:r>
              <a:rPr lang="en-US" altLang="en-US" sz="3600" b="1" dirty="0"/>
              <a:t>Good insight in plasma conditions. </a:t>
            </a:r>
            <a:r>
              <a:rPr lang="en-US" altLang="en-US" sz="3600" b="0" dirty="0"/>
              <a:t>Heat flux calculations are performed on the pulsed plasma by measuring </a:t>
            </a:r>
            <a:r>
              <a:rPr lang="en-US" altLang="en-US" sz="3600" b="0" dirty="0" err="1"/>
              <a:t>Te</a:t>
            </a:r>
            <a:r>
              <a:rPr lang="en-US" altLang="en-US" sz="3600" b="0" dirty="0"/>
              <a:t> and Ne using Thomson scattering during the pulse.</a:t>
            </a:r>
          </a:p>
          <a:p>
            <a:pPr marL="1790670" lvl="2" indent="-571500">
              <a:buFont typeface="Arial" panose="020B0604020202020204" pitchFamily="34" charset="0"/>
              <a:buChar char="•"/>
            </a:pPr>
            <a:r>
              <a:rPr lang="en-US" altLang="en-US" sz="3600" b="1" dirty="0"/>
              <a:t>NRA and TDS is performed. </a:t>
            </a:r>
            <a:r>
              <a:rPr lang="en-US" altLang="en-US" sz="3600" b="0" dirty="0"/>
              <a:t>Results are reliable and consistent</a:t>
            </a:r>
          </a:p>
          <a:p>
            <a:pPr marL="1790670" lvl="2" indent="-571500">
              <a:buFont typeface="Arial" panose="020B0604020202020204" pitchFamily="34" charset="0"/>
              <a:buChar char="•"/>
            </a:pPr>
            <a:r>
              <a:rPr lang="en-US" altLang="en-US" sz="3600" b="1" dirty="0"/>
              <a:t>Difference of factor 10 in bulk </a:t>
            </a:r>
            <a:r>
              <a:rPr lang="en-US" altLang="en-US" sz="3600" b="0" dirty="0"/>
              <a:t>(from 0.1 microns) (Hopefully explained with samples exposed in December). The difference can be seen in the figure between green (high) and black and red (low).</a:t>
            </a:r>
          </a:p>
          <a:p>
            <a:pPr marL="1790670" lvl="2" indent="-571500">
              <a:buFont typeface="Arial" panose="020B0604020202020204" pitchFamily="34" charset="0"/>
              <a:buChar char="•"/>
            </a:pPr>
            <a:r>
              <a:rPr lang="en-US" altLang="en-US" sz="3600" b="0" dirty="0"/>
              <a:t>High surface D concentration due to Cu impurities (</a:t>
            </a:r>
            <a:r>
              <a:rPr lang="en-US" altLang="en-US" sz="3600" b="1" dirty="0"/>
              <a:t>probably co-deposition</a:t>
            </a:r>
            <a:r>
              <a:rPr lang="en-US" altLang="en-US" sz="3600" b="0" dirty="0"/>
              <a:t>). This can be seen in the Figures for the red line.</a:t>
            </a:r>
          </a:p>
          <a:p>
            <a:pPr marL="1181085" lvl="1" indent="-571500">
              <a:buFont typeface="Arial" panose="020B0604020202020204" pitchFamily="34" charset="0"/>
              <a:buChar char="•"/>
            </a:pPr>
            <a:r>
              <a:rPr lang="en-US" altLang="en-US" sz="3600" b="0" dirty="0"/>
              <a:t>Challenges:</a:t>
            </a:r>
          </a:p>
          <a:p>
            <a:pPr marL="1790670" lvl="2" indent="-571500">
              <a:buFont typeface="Arial" panose="020B0604020202020204" pitchFamily="34" charset="0"/>
              <a:buChar char="•"/>
            </a:pPr>
            <a:r>
              <a:rPr lang="en-US" altLang="en-US" sz="3600" b="0" dirty="0"/>
              <a:t>Cu (from plasma source) deposition found, which influences the retention,</a:t>
            </a:r>
          </a:p>
          <a:p>
            <a:pPr marL="1790670" lvl="2" indent="-571500">
              <a:buFont typeface="Arial" panose="020B0604020202020204" pitchFamily="34" charset="0"/>
              <a:buChar char="•"/>
            </a:pPr>
            <a:r>
              <a:rPr lang="en-US" altLang="en-US" sz="3600" b="0" dirty="0"/>
              <a:t>Unknown difference in diffusion is found between samples, maybe due to surface impurities.</a:t>
            </a:r>
          </a:p>
          <a:p>
            <a:pPr marL="1790670" lvl="2" indent="-571500">
              <a:buFont typeface="Arial" panose="020B0604020202020204" pitchFamily="34" charset="0"/>
              <a:buChar char="•"/>
            </a:pPr>
            <a:r>
              <a:rPr lang="en-US" altLang="en-US" sz="3600" b="0" dirty="0"/>
              <a:t>Challenging temperature range for IR</a:t>
            </a:r>
          </a:p>
          <a:p>
            <a:pPr marL="571500" indent="-571500">
              <a:buFont typeface="Arial" panose="020B0604020202020204" pitchFamily="34" charset="0"/>
              <a:buChar char="•"/>
            </a:pPr>
            <a:r>
              <a:rPr lang="en-US" altLang="en-US" sz="3600" b="0" dirty="0"/>
              <a:t>One week in December: complete set of samples.</a:t>
            </a:r>
          </a:p>
          <a:p>
            <a:pPr marL="1181085" lvl="1" indent="-571500">
              <a:buFont typeface="Arial" panose="020B0604020202020204" pitchFamily="34" charset="0"/>
              <a:buChar char="•"/>
            </a:pPr>
            <a:r>
              <a:rPr lang="en-US" altLang="en-US" sz="3600" b="0" dirty="0"/>
              <a:t>Improved IR measurements</a:t>
            </a:r>
          </a:p>
          <a:p>
            <a:pPr marL="1181085" lvl="1" indent="-571500">
              <a:buFont typeface="Arial" panose="020B0604020202020204" pitchFamily="34" charset="0"/>
              <a:buChar char="•"/>
            </a:pPr>
            <a:r>
              <a:rPr lang="en-US" altLang="en-US" sz="3600" b="0" dirty="0"/>
              <a:t>Less Cu deposition</a:t>
            </a:r>
          </a:p>
          <a:p>
            <a:pPr marL="1181085" lvl="1" indent="-571500">
              <a:buFont typeface="Arial" panose="020B0604020202020204" pitchFamily="34" charset="0"/>
              <a:buChar char="•"/>
            </a:pPr>
            <a:r>
              <a:rPr lang="en-US" altLang="en-US" sz="3600" b="0" dirty="0"/>
              <a:t>Complete set to compare (still to be analyzed using NRA and TDS)</a:t>
            </a:r>
          </a:p>
          <a:p>
            <a:pPr marL="1181085" lvl="1" indent="-571500">
              <a:buFont typeface="Arial" panose="020B0604020202020204" pitchFamily="34" charset="0"/>
              <a:buChar char="•"/>
            </a:pPr>
            <a:endParaRPr lang="en-US" altLang="en-US" sz="3600" b="1" dirty="0"/>
          </a:p>
          <a:p>
            <a:pPr marL="571500" lvl="0" indent="-571500">
              <a:buFont typeface="Arial" panose="020B0604020202020204" pitchFamily="34" charset="0"/>
              <a:buChar char="•"/>
            </a:pPr>
            <a:r>
              <a:rPr lang="en-US" altLang="en-US" sz="3600" b="1" dirty="0"/>
              <a:t>Follow UP: </a:t>
            </a:r>
            <a:r>
              <a:rPr lang="en-US" altLang="en-US" sz="3600" b="0" dirty="0"/>
              <a:t>At the moment the plasma is changed to change the steady state temperature, comparison between different temperature is therefore difficult. By tuning the cooling comparing would be easier, because the ion flux would be constant</a:t>
            </a:r>
          </a:p>
          <a:p>
            <a:pPr marL="1181085" lvl="1" indent="-571500">
              <a:buFont typeface="Arial" panose="020B0604020202020204" pitchFamily="34" charset="0"/>
              <a:buChar char="•"/>
            </a:pPr>
            <a:endParaRPr lang="en-US" altLang="en-US" sz="3600" b="1" dirty="0"/>
          </a:p>
          <a:p>
            <a:pPr marL="1181085" lvl="1" indent="-571500">
              <a:buFont typeface="Arial" panose="020B0604020202020204" pitchFamily="34" charset="0"/>
              <a:buChar char="•"/>
            </a:pPr>
            <a:endParaRPr lang="en-US" altLang="en-US" sz="3600" b="1" dirty="0"/>
          </a:p>
        </p:txBody>
      </p:sp>
    </p:spTree>
    <p:extLst>
      <p:ext uri="{BB962C8B-B14F-4D97-AF65-F5344CB8AC3E}">
        <p14:creationId xmlns:p14="http://schemas.microsoft.com/office/powerpoint/2010/main" val="650577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02C73-DBAA-4F99-B1C5-13BD129F3511}" type="slidenum">
              <a:rPr lang="en-US" altLang="en-US"/>
              <a:pPr/>
              <a:t>10</a:t>
            </a:fld>
            <a:endParaRPr lang="en-US" altLang="en-US"/>
          </a:p>
        </p:txBody>
      </p:sp>
      <p:sp>
        <p:nvSpPr>
          <p:cNvPr id="4098" name="Rectangle 2"/>
          <p:cNvSpPr>
            <a:spLocks noGrp="1" noRot="1" noChangeAspect="1" noChangeArrowheads="1" noTextEdit="1"/>
          </p:cNvSpPr>
          <p:nvPr>
            <p:ph type="sldImg"/>
          </p:nvPr>
        </p:nvSpPr>
        <p:spPr>
          <a:xfrm>
            <a:off x="381000" y="685800"/>
            <a:ext cx="6096000" cy="3429000"/>
          </a:xfrm>
          <a:ln/>
        </p:spPr>
      </p:sp>
      <p:sp>
        <p:nvSpPr>
          <p:cNvPr id="4099" name="Rectangle 3"/>
          <p:cNvSpPr>
            <a:spLocks noGrp="1" noChangeArrowheads="1"/>
          </p:cNvSpPr>
          <p:nvPr>
            <p:ph type="body" idx="1"/>
          </p:nvPr>
        </p:nvSpPr>
        <p:spPr/>
        <p:txBody>
          <a:bodyPr/>
          <a:lstStyle/>
          <a:p>
            <a:r>
              <a:rPr lang="en-US" altLang="en-US" sz="3600" b="1" dirty="0"/>
              <a:t>Please help me and add some notes here so I can figure out what to say about your slide / work</a:t>
            </a:r>
          </a:p>
        </p:txBody>
      </p:sp>
    </p:spTree>
    <p:extLst>
      <p:ext uri="{BB962C8B-B14F-4D97-AF65-F5344CB8AC3E}">
        <p14:creationId xmlns:p14="http://schemas.microsoft.com/office/powerpoint/2010/main" val="650577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02C73-DBAA-4F99-B1C5-13BD129F3511}" type="slidenum">
              <a:rPr lang="en-US" altLang="en-US"/>
              <a:pPr/>
              <a:t>11</a:t>
            </a:fld>
            <a:endParaRPr lang="en-US" altLang="en-US"/>
          </a:p>
        </p:txBody>
      </p:sp>
      <p:sp>
        <p:nvSpPr>
          <p:cNvPr id="4098" name="Rectangle 2"/>
          <p:cNvSpPr>
            <a:spLocks noGrp="1" noRot="1" noChangeAspect="1" noChangeArrowheads="1" noTextEdit="1"/>
          </p:cNvSpPr>
          <p:nvPr>
            <p:ph type="sldImg"/>
          </p:nvPr>
        </p:nvSpPr>
        <p:spPr>
          <a:xfrm>
            <a:off x="381000" y="685800"/>
            <a:ext cx="6096000" cy="3429000"/>
          </a:xfrm>
          <a:ln/>
        </p:spPr>
      </p:sp>
      <p:sp>
        <p:nvSpPr>
          <p:cNvPr id="4099" name="Rectangle 3"/>
          <p:cNvSpPr>
            <a:spLocks noGrp="1" noChangeArrowheads="1"/>
          </p:cNvSpPr>
          <p:nvPr>
            <p:ph type="body" idx="1"/>
          </p:nvPr>
        </p:nvSpPr>
        <p:spPr/>
        <p:txBody>
          <a:bodyPr/>
          <a:lstStyle/>
          <a:p>
            <a:r>
              <a:rPr lang="en-US" altLang="en-US" sz="3600" b="1" dirty="0"/>
              <a:t>Beam optimization goal: intense beam ~1e20 D/m²s, impact energy 200 eV/D, beam fully on permeation sample (no halos on sample holder), stable beam over long times (several days; feedback-regulated ion source!)</a:t>
            </a:r>
          </a:p>
          <a:p>
            <a:endParaRPr lang="en-US" altLang="en-US" sz="3600" b="1" dirty="0"/>
          </a:p>
          <a:p>
            <a:r>
              <a:rPr lang="en-US" altLang="en-US" sz="3600" b="1" dirty="0"/>
              <a:t>Flux density calibration:</a:t>
            </a:r>
          </a:p>
          <a:p>
            <a:r>
              <a:rPr lang="en-US" altLang="en-US" sz="3600" b="1" dirty="0"/>
              <a:t>-&gt; shown: a-C:H layer; very sensitive, gives detailed picture of beam shape; main issue: layer modification by main beam and charge exchange ions very difficult to quantify =&gt; adds to uncertainty</a:t>
            </a:r>
          </a:p>
          <a:p>
            <a:r>
              <a:rPr lang="en-US" altLang="en-US" sz="3600" b="1" dirty="0"/>
              <a:t>-&gt; additional: sputtering of bulk Cu: appreciable sputter yield at 200 eV/D, reasonable uncertainty of yield (~10%); deep sputter crater (~25 µm) to minimize measurement uncertainty of eroded depth/volume</a:t>
            </a:r>
          </a:p>
          <a:p>
            <a:r>
              <a:rPr lang="en-US" altLang="en-US" sz="3600" b="1" dirty="0"/>
              <a:t>-&gt; results: current measurement quite reliable under typical operating conditions; detailed histogram of flux densities across beam spot</a:t>
            </a:r>
          </a:p>
          <a:p>
            <a:r>
              <a:rPr lang="en-US" altLang="en-US" sz="3600" b="1" dirty="0"/>
              <a:t>-&gt; NB: Only histogram important for permeation result (=integrated across beam spot!) =&gt; superposition of many different fluxes</a:t>
            </a:r>
          </a:p>
          <a:p>
            <a:endParaRPr lang="en-US" altLang="en-US" sz="3600" b="1" dirty="0"/>
          </a:p>
          <a:p>
            <a:r>
              <a:rPr lang="en-US" altLang="en-US" sz="3600" b="1" dirty="0"/>
              <a:t>For benchmarking: sample = 25 µm recrystallized W foil (2000 K) from PLANSEE</a:t>
            </a:r>
          </a:p>
          <a:p>
            <a:r>
              <a:rPr lang="en-US" altLang="en-US" sz="3600" b="1" dirty="0"/>
              <a:t>-&gt; reasonably short breakthrough time</a:t>
            </a:r>
          </a:p>
          <a:p>
            <a:r>
              <a:rPr lang="en-US" altLang="en-US" sz="3600" b="1" dirty="0"/>
              <a:t>-&gt; ideal substrate for </a:t>
            </a:r>
            <a:r>
              <a:rPr lang="en-US" altLang="en-US" sz="3600" b="1" dirty="0" err="1"/>
              <a:t>FeNi</a:t>
            </a:r>
            <a:r>
              <a:rPr lang="en-US" altLang="en-US" sz="3600" b="1" dirty="0"/>
              <a:t>-W bilayer samples as model system for W heavy alloy</a:t>
            </a:r>
          </a:p>
          <a:p>
            <a:r>
              <a:rPr lang="en-US" altLang="en-US" sz="3600" b="1" dirty="0"/>
              <a:t>-&gt; issue: very fragile, difficult to seal =&gt; solved using </a:t>
            </a:r>
            <a:r>
              <a:rPr lang="en-US" altLang="en-US" sz="3600" b="1" dirty="0" err="1"/>
              <a:t>Helicoflex</a:t>
            </a:r>
            <a:r>
              <a:rPr lang="en-US" altLang="en-US" sz="3600" b="1" dirty="0"/>
              <a:t> gaskets (presently: max. temperature ~ 300°C / 600 K; high-temperature version ordered, 3 months delivery time…)</a:t>
            </a:r>
          </a:p>
          <a:p>
            <a:endParaRPr lang="en-US" altLang="en-US" sz="3600" b="1" dirty="0"/>
          </a:p>
          <a:p>
            <a:r>
              <a:rPr lang="en-US" altLang="en-US" sz="3600" b="1" dirty="0"/>
              <a:t>Fitting of permeation data at 580 K / 200 eV/D using TESSIM-X rate equation model</a:t>
            </a:r>
          </a:p>
          <a:p>
            <a:r>
              <a:rPr lang="en-US" altLang="en-US" sz="3600" b="1" dirty="0"/>
              <a:t>-&gt; assumptions: diffusion-limited boundary conditions on both sides, diffusion coefficient by </a:t>
            </a:r>
            <a:r>
              <a:rPr lang="en-US" altLang="en-US" sz="3600" b="1" dirty="0" err="1"/>
              <a:t>Holzner</a:t>
            </a:r>
            <a:r>
              <a:rPr lang="en-US" altLang="en-US" sz="3600" b="1" dirty="0"/>
              <a:t> et al. (recent PhD thesis = “</a:t>
            </a:r>
            <a:r>
              <a:rPr lang="en-US" altLang="en-US" sz="3600" b="1" dirty="0" err="1"/>
              <a:t>Frauenfelder</a:t>
            </a:r>
            <a:r>
              <a:rPr lang="en-US" altLang="en-US" sz="3600" b="1" dirty="0"/>
              <a:t> reloaded”), 1 single trap</a:t>
            </a:r>
          </a:p>
          <a:p>
            <a:r>
              <a:rPr lang="en-US" altLang="en-US" sz="3600" b="1" dirty="0"/>
              <a:t>-&gt; NB: can probably achieve better fit using multiple traps, but makes more sense doing this once data at higher temperatures is available</a:t>
            </a:r>
          </a:p>
          <a:p>
            <a:r>
              <a:rPr lang="en-US" altLang="en-US" sz="3600" b="1" dirty="0"/>
              <a:t>-&gt; NB: need to measure at temperatures ~580 K or higher to avoid blistering on implantation side! (would lead to sample ageing and reduction of permeating D flux)</a:t>
            </a:r>
          </a:p>
          <a:p>
            <a:endParaRPr lang="en-US" altLang="en-US" sz="3600" b="1" dirty="0"/>
          </a:p>
          <a:p>
            <a:r>
              <a:rPr lang="en-US" altLang="en-US" sz="3600" b="1" dirty="0"/>
              <a:t>Implementation of measured ion flux histogram:</a:t>
            </a:r>
          </a:p>
          <a:p>
            <a:r>
              <a:rPr lang="en-US" altLang="en-US" sz="3600" b="1" dirty="0"/>
              <a:t>-&gt; discretize measured histogram into 100 bins</a:t>
            </a:r>
          </a:p>
          <a:p>
            <a:r>
              <a:rPr lang="en-US" altLang="en-US" sz="3600" b="1" dirty="0"/>
              <a:t>-&gt; superposition of 100 TESSIM-X calculations</a:t>
            </a:r>
          </a:p>
          <a:p>
            <a:r>
              <a:rPr lang="en-US" altLang="en-US" sz="3600" b="1" dirty="0"/>
              <a:t>-&gt; yields same steady-state permeation flux as single calculation with averaged ion flux (as it should be!!!)</a:t>
            </a:r>
          </a:p>
          <a:p>
            <a:r>
              <a:rPr lang="en-US" altLang="en-US" sz="3600" b="1" dirty="0"/>
              <a:t>-&gt; has no influence if no traps present</a:t>
            </a:r>
          </a:p>
          <a:p>
            <a:r>
              <a:rPr lang="en-US" altLang="en-US" sz="3600" b="1" dirty="0"/>
              <a:t>-&gt; can have strong influence if trapping plays a role:</a:t>
            </a:r>
          </a:p>
          <a:p>
            <a:r>
              <a:rPr lang="en-US" altLang="en-US" sz="3600" b="1" dirty="0"/>
              <a:t>	high-flux components (beam center) =&gt; fast breakthrough and saturation, but small contribution to total flux (small area!) =&gt; early onset of rise transient</a:t>
            </a:r>
          </a:p>
          <a:p>
            <a:r>
              <a:rPr lang="en-US" altLang="en-US" sz="3600" b="1" dirty="0"/>
              <a:t>	low-flux components (beam edges, halos) =&gt; slower breakthrough and saturation, since trap filling limited by D flux</a:t>
            </a:r>
          </a:p>
          <a:p>
            <a:r>
              <a:rPr lang="en-US" altLang="en-US" sz="3600" b="1" dirty="0"/>
              <a:t>-&gt; present example: difference of full histogram vs. averaged beam </a:t>
            </a:r>
            <a:r>
              <a:rPr lang="en-US" altLang="en-US" sz="3600" b="1"/>
              <a:t>only moderate; </a:t>
            </a:r>
            <a:r>
              <a:rPr lang="en-US" altLang="en-US" sz="3600" b="1" dirty="0"/>
              <a:t>reason: “sweet spot” near typical TDS peak; at different temperature the differences between both solutions can be substantial (shown by calculations)!</a:t>
            </a:r>
          </a:p>
          <a:p>
            <a:r>
              <a:rPr lang="en-US" altLang="en-US" sz="3600" b="1" dirty="0"/>
              <a:t>-&gt; here: measured permeation curve can be reproduced very well by TESSIM-X model; free parameters: trap energy (best fit: 1.45 eV) &amp; concentration (best fit: 1.2e-4)</a:t>
            </a:r>
          </a:p>
          <a:p>
            <a:r>
              <a:rPr lang="en-US" altLang="en-US" sz="3600" b="1" dirty="0"/>
              <a:t>	NB: quite some ambiguity between solutions with similar parameters (e.g. slightly higher trap energy vs. slightly lower trap concentration)</a:t>
            </a:r>
          </a:p>
          <a:p>
            <a:r>
              <a:rPr lang="en-US" altLang="en-US" sz="3600" b="1" dirty="0"/>
              <a:t>-&gt; steady state permeation flux quantitatively reproduced within ~10% -&gt; within estimated uncertainty of QMS calibration + ion flux calibration -&gt; taken into account by “fudge factor” x0.9 for simulated data</a:t>
            </a:r>
          </a:p>
          <a:p>
            <a:r>
              <a:rPr lang="en-US" altLang="en-US" sz="3600" b="1" dirty="0"/>
              <a:t>	strong argument that calibrations were accurate &amp; assumed boundary conditions are valid</a:t>
            </a:r>
          </a:p>
          <a:p>
            <a:r>
              <a:rPr lang="en-US" altLang="en-US" sz="3600" b="1" dirty="0"/>
              <a:t>	(surface limit on implantation side =&gt; </a:t>
            </a:r>
            <a:r>
              <a:rPr lang="en-US" altLang="en-US" sz="3600" b="1" dirty="0" err="1"/>
              <a:t>superpermeation</a:t>
            </a:r>
            <a:r>
              <a:rPr lang="en-US" altLang="en-US" sz="3600" b="1" dirty="0"/>
              <a:t>, i.e., measured flux would be too high; surface limit on permeation side =&gt; measured flux would be (much) too low)</a:t>
            </a:r>
          </a:p>
          <a:p>
            <a:r>
              <a:rPr lang="en-US" altLang="en-US" sz="3600" b="1" dirty="0"/>
              <a:t>-&gt; interesting detail: signal jump when beam is turned off:</a:t>
            </a:r>
          </a:p>
          <a:p>
            <a:r>
              <a:rPr lang="en-US" altLang="en-US" sz="3600" b="1" dirty="0"/>
              <a:t>	pyrometer measuring directly on foil: ~3.5 K temperature jump (beam heating! Also occurs when beam is switched on) =&gt; implemented in simulations; duration of transient &lt;1s!</a:t>
            </a:r>
          </a:p>
          <a:p>
            <a:r>
              <a:rPr lang="en-US" altLang="en-US" sz="3600" b="1" dirty="0"/>
              <a:t>	effect mostly visible at beam-off: Diffusion coefficient D(T) suddenly reduced, concentration gradient </a:t>
            </a:r>
            <a:r>
              <a:rPr lang="en-US" altLang="en-US" sz="3600" b="1" dirty="0">
                <a:sym typeface="Symbol" panose="05050102010706020507" pitchFamily="18" charset="2"/>
              </a:rPr>
              <a:t>dc/dx </a:t>
            </a:r>
            <a:r>
              <a:rPr lang="en-US" altLang="en-US" sz="3600" b="1" dirty="0"/>
              <a:t>needs much longer to re-adjust -&gt; instant drop of permeation current = D(T)*dc/dx</a:t>
            </a:r>
          </a:p>
          <a:p>
            <a:r>
              <a:rPr lang="en-US" altLang="en-US" sz="3600" b="1" dirty="0"/>
              <a:t>	very accurately reproduced by model -&gt; assumed diffusion barrier is correct!</a:t>
            </a:r>
          </a:p>
          <a:p>
            <a:endParaRPr lang="en-US" altLang="en-US" sz="3600" b="1" dirty="0"/>
          </a:p>
          <a:p>
            <a:r>
              <a:rPr lang="en-US" altLang="en-US" sz="3600" b="1" dirty="0"/>
              <a:t>Overall: on good track</a:t>
            </a:r>
          </a:p>
          <a:p>
            <a:endParaRPr lang="en-US" altLang="en-US" sz="3600" b="1" dirty="0"/>
          </a:p>
          <a:p>
            <a:r>
              <a:rPr lang="en-US" altLang="en-US" sz="3600" b="1" dirty="0"/>
              <a:t>Delays in 2022: many external influences (e.g., hacker attack against IPP, very long delivery times for important parts)</a:t>
            </a:r>
          </a:p>
          <a:p>
            <a:endParaRPr lang="en-US" altLang="en-US" sz="3600" b="1" dirty="0"/>
          </a:p>
          <a:p>
            <a:r>
              <a:rPr lang="en-US" altLang="en-US" sz="3600" b="1" dirty="0"/>
              <a:t>Plan for 2023: Proceed as originally planned: measure permeation through W/</a:t>
            </a:r>
            <a:r>
              <a:rPr lang="en-US" altLang="en-US" sz="3600" b="1" dirty="0" err="1"/>
              <a:t>FeNi</a:t>
            </a:r>
            <a:r>
              <a:rPr lang="en-US" altLang="en-US" sz="3600" b="1" dirty="0"/>
              <a:t> bi-layers from both sides to assess influence of material interface (samples currently in production); repeat similar procedure for W/Cu bi-layers; finally measure actual heavy alloys (test manufacturing of thin sample with thickness=~200 µm, diameter=21 mm successful)</a:t>
            </a:r>
          </a:p>
        </p:txBody>
      </p:sp>
    </p:spTree>
    <p:extLst>
      <p:ext uri="{BB962C8B-B14F-4D97-AF65-F5344CB8AC3E}">
        <p14:creationId xmlns:p14="http://schemas.microsoft.com/office/powerpoint/2010/main" val="6505770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IPP EUROfusi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991266"/>
            <a:ext cx="3952871" cy="566770"/>
            <a:chOff x="2016531" y="5875547"/>
            <a:chExt cx="3698065" cy="566770"/>
          </a:xfrm>
        </p:grpSpPr>
        <p:pic>
          <p:nvPicPr>
            <p:cNvPr id="27" name="Grafik 2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964837"/>
          </a:xfrm>
          <a:prstGeom prst="rect">
            <a:avLst/>
          </a:prstGeo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bearbeiten</a:t>
            </a:r>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06463" y="6022660"/>
            <a:ext cx="1563683" cy="371450"/>
          </a:xfrm>
          <a:prstGeom prst="rect">
            <a:avLst/>
          </a:prstGeom>
        </p:spPr>
      </p:pic>
      <p:sp>
        <p:nvSpPr>
          <p:cNvPr id="5" name="Datumsplatzhalter 4"/>
          <p:cNvSpPr>
            <a:spLocks noGrp="1"/>
          </p:cNvSpPr>
          <p:nvPr>
            <p:ph type="dt" sz="half" idx="10"/>
          </p:nvPr>
        </p:nvSpPr>
        <p:spPr>
          <a:xfrm>
            <a:off x="3998864" y="4418902"/>
            <a:ext cx="7227319" cy="144000"/>
          </a:xfrm>
          <a:prstGeom prst="rect">
            <a:avLst/>
          </a:prstGeom>
        </p:spPr>
        <p:txBody>
          <a:bodyPr/>
          <a:lstStyle/>
          <a:p>
            <a:endParaRPr lang="de-DE" dirty="0"/>
          </a:p>
        </p:txBody>
      </p:sp>
      <p:sp>
        <p:nvSpPr>
          <p:cNvPr id="6" name="Fußzeilenplatzhalter 5"/>
          <p:cNvSpPr>
            <a:spLocks noGrp="1"/>
          </p:cNvSpPr>
          <p:nvPr>
            <p:ph type="ftr" sz="quarter" idx="11"/>
          </p:nvPr>
        </p:nvSpPr>
        <p:spPr/>
        <p:txBody>
          <a:bodyPr/>
          <a:lstStyle/>
          <a:p>
            <a:r>
              <a:rPr lang="de-DE"/>
              <a:t>Max-Planck-Institut für Plasmaphysik | Klaus Schmid</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860045517"/>
      </p:ext>
    </p:extLst>
  </p:cSld>
  <p:clrMapOvr>
    <a:masterClrMapping/>
  </p:clrMapOvr>
  <p:extLst>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59FAAF20-9D0A-4016-92C3-92E633C5757F}" type="slidenum">
              <a:rPr lang="en-US" altLang="en-US"/>
              <a:pPr/>
              <a:t>‹#›</a:t>
            </a:fld>
            <a:endParaRPr lang="en-US" altLang="en-US"/>
          </a:p>
        </p:txBody>
      </p:sp>
    </p:spTree>
    <p:extLst>
      <p:ext uri="{BB962C8B-B14F-4D97-AF65-F5344CB8AC3E}">
        <p14:creationId xmlns:p14="http://schemas.microsoft.com/office/powerpoint/2010/main" val="38793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3FEA4652-E6EE-43EF-84F5-53BE07EC19A9}" type="slidenum">
              <a:rPr lang="en-US" altLang="en-US"/>
              <a:pPr/>
              <a:t>‹#›</a:t>
            </a:fld>
            <a:endParaRPr lang="en-US" altLang="en-US"/>
          </a:p>
        </p:txBody>
      </p:sp>
    </p:spTree>
    <p:extLst>
      <p:ext uri="{BB962C8B-B14F-4D97-AF65-F5344CB8AC3E}">
        <p14:creationId xmlns:p14="http://schemas.microsoft.com/office/powerpoint/2010/main" val="900050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DCC004F-BD8E-4176-BFB0-5EAAFE31B3B6}" type="slidenum">
              <a:rPr lang="en-US" altLang="en-US"/>
              <a:pPr/>
              <a:t>‹#›</a:t>
            </a:fld>
            <a:endParaRPr lang="en-US" altLang="en-US"/>
          </a:p>
        </p:txBody>
      </p:sp>
    </p:spTree>
    <p:extLst>
      <p:ext uri="{BB962C8B-B14F-4D97-AF65-F5344CB8AC3E}">
        <p14:creationId xmlns:p14="http://schemas.microsoft.com/office/powerpoint/2010/main" val="780898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655B0CC-AB85-405F-A09A-A7575817CBAA}" type="slidenum">
              <a:rPr lang="en-US" altLang="en-US"/>
              <a:pPr/>
              <a:t>‹#›</a:t>
            </a:fld>
            <a:endParaRPr lang="en-US" altLang="en-US"/>
          </a:p>
        </p:txBody>
      </p:sp>
    </p:spTree>
    <p:extLst>
      <p:ext uri="{BB962C8B-B14F-4D97-AF65-F5344CB8AC3E}">
        <p14:creationId xmlns:p14="http://schemas.microsoft.com/office/powerpoint/2010/main" val="3628999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E91D7F6-49CA-451D-BAD5-ACEB235A9E7E}" type="slidenum">
              <a:rPr lang="en-US" altLang="en-US"/>
              <a:pPr/>
              <a:t>‹#›</a:t>
            </a:fld>
            <a:endParaRPr lang="en-US" altLang="en-US"/>
          </a:p>
        </p:txBody>
      </p:sp>
    </p:spTree>
    <p:extLst>
      <p:ext uri="{BB962C8B-B14F-4D97-AF65-F5344CB8AC3E}">
        <p14:creationId xmlns:p14="http://schemas.microsoft.com/office/powerpoint/2010/main" val="474037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94A87C8-29C0-45B8-B213-E80782470A28}" type="slidenum">
              <a:rPr lang="en-US" altLang="en-US"/>
              <a:pPr/>
              <a:t>‹#›</a:t>
            </a:fld>
            <a:endParaRPr lang="en-US" altLang="en-US"/>
          </a:p>
        </p:txBody>
      </p:sp>
    </p:spTree>
    <p:extLst>
      <p:ext uri="{BB962C8B-B14F-4D97-AF65-F5344CB8AC3E}">
        <p14:creationId xmlns:p14="http://schemas.microsoft.com/office/powerpoint/2010/main" val="727608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IPP">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964837"/>
          </a:xfrm>
          <a:prstGeom prst="rect">
            <a:avLst/>
          </a:prstGeo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bearbeiten</a:t>
            </a:r>
          </a:p>
        </p:txBody>
      </p:sp>
      <p:pic>
        <p:nvPicPr>
          <p:cNvPr id="22" name="Grafik 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a:xfrm>
            <a:off x="3998864" y="4418902"/>
            <a:ext cx="7227319" cy="144000"/>
          </a:xfrm>
          <a:prstGeom prst="rect">
            <a:avLst/>
          </a:prstGeom>
        </p:spPr>
        <p:txBody>
          <a:bodyPr/>
          <a:lstStyle/>
          <a:p>
            <a:endParaRPr lang="de-DE" dirty="0"/>
          </a:p>
        </p:txBody>
      </p:sp>
      <p:sp>
        <p:nvSpPr>
          <p:cNvPr id="6" name="Fußzeilenplatzhalter 5"/>
          <p:cNvSpPr>
            <a:spLocks noGrp="1"/>
          </p:cNvSpPr>
          <p:nvPr>
            <p:ph type="ftr" sz="quarter" idx="11"/>
          </p:nvPr>
        </p:nvSpPr>
        <p:spPr/>
        <p:txBody>
          <a:bodyPr/>
          <a:lstStyle/>
          <a:p>
            <a:r>
              <a:rPr lang="de-DE"/>
              <a:t>Max-Planck-Institut für Plasmaphysik | Klaus Schmid</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86396730"/>
      </p:ext>
    </p:extLst>
  </p:cSld>
  <p:clrMapOvr>
    <a:masterClrMapping/>
  </p:clrMapOvr>
  <p:extLst>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1"/>
            </p:custDataLst>
            <p:extLst>
              <p:ext uri="{D42A27DB-BD31-4B8C-83A1-F6EECF244321}">
                <p14:modId xmlns:p14="http://schemas.microsoft.com/office/powerpoint/2010/main" val="24977669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84" imgH="385" progId="TCLayout.ActiveDocument.1">
                  <p:embed/>
                </p:oleObj>
              </mc:Choice>
              <mc:Fallback>
                <p:oleObj name="think-cell Folie" r:id="rId4"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Fußzeilenplatzhalter 8"/>
          <p:cNvSpPr>
            <a:spLocks noGrp="1"/>
          </p:cNvSpPr>
          <p:nvPr>
            <p:ph type="ftr" sz="quarter" idx="15"/>
          </p:nvPr>
        </p:nvSpPr>
        <p:spPr/>
        <p:txBody>
          <a:bodyPr/>
          <a:lstStyle/>
          <a:p>
            <a:r>
              <a:rPr lang="de-DE"/>
              <a:t>Max-Planck-Institut für Plasmaphysik | Klaus Schmid</a:t>
            </a:r>
            <a:endParaRPr lang="de-DE" dirty="0"/>
          </a:p>
        </p:txBody>
      </p:sp>
      <p:sp>
        <p:nvSpPr>
          <p:cNvPr id="10" name="Foliennummernplatzhalter 9"/>
          <p:cNvSpPr>
            <a:spLocks noGrp="1"/>
          </p:cNvSpPr>
          <p:nvPr>
            <p:ph type="sldNum" sz="quarter" idx="16"/>
          </p:nvPr>
        </p:nvSpPr>
        <p:spPr/>
        <p:txBody>
          <a:bodyPr/>
          <a:lstStyle/>
          <a:p>
            <a:fld id="{ECE691D0-CC49-4FC7-9C4D-6112B0CB3A76}" type="slidenum">
              <a:rPr lang="de-DE" smtClean="0"/>
              <a:pPr/>
              <a:t>‹#›</a:t>
            </a:fld>
            <a:endParaRPr lang="de-DE" dirty="0"/>
          </a:p>
        </p:txBody>
      </p:sp>
      <p:sp>
        <p:nvSpPr>
          <p:cNvPr id="12" name="Titel 11"/>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3627371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3FEA4652-E6EE-43EF-84F5-53BE07EC19A9}" type="slidenum">
              <a:rPr lang="en-US" altLang="en-US"/>
              <a:pPr/>
              <a:t>‹#›</a:t>
            </a:fld>
            <a:endParaRPr lang="en-US" altLang="en-US"/>
          </a:p>
        </p:txBody>
      </p:sp>
    </p:spTree>
    <p:extLst>
      <p:ext uri="{BB962C8B-B14F-4D97-AF65-F5344CB8AC3E}">
        <p14:creationId xmlns:p14="http://schemas.microsoft.com/office/powerpoint/2010/main" val="1539227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67ED536-CE09-4C65-8243-FA814BBEF2B2}" type="slidenum">
              <a:rPr lang="en-US" altLang="en-US"/>
              <a:pPr/>
              <a:t>‹#›</a:t>
            </a:fld>
            <a:endParaRPr lang="en-US" altLang="en-US"/>
          </a:p>
        </p:txBody>
      </p:sp>
    </p:spTree>
    <p:extLst>
      <p:ext uri="{BB962C8B-B14F-4D97-AF65-F5344CB8AC3E}">
        <p14:creationId xmlns:p14="http://schemas.microsoft.com/office/powerpoint/2010/main" val="72769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2AF3281-6CFA-470C-8F90-6B69E9B6BBF7}" type="slidenum">
              <a:rPr lang="en-US" altLang="en-US"/>
              <a:pPr/>
              <a:t>‹#›</a:t>
            </a:fld>
            <a:endParaRPr lang="en-US" altLang="en-US"/>
          </a:p>
        </p:txBody>
      </p:sp>
    </p:spTree>
    <p:extLst>
      <p:ext uri="{BB962C8B-B14F-4D97-AF65-F5344CB8AC3E}">
        <p14:creationId xmlns:p14="http://schemas.microsoft.com/office/powerpoint/2010/main" val="4215161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F2D779F-5221-4E28-B6EF-4F56922FB01B}" type="slidenum">
              <a:rPr lang="en-US" altLang="en-US"/>
              <a:pPr/>
              <a:t>‹#›</a:t>
            </a:fld>
            <a:endParaRPr lang="en-US" altLang="en-US"/>
          </a:p>
        </p:txBody>
      </p:sp>
    </p:spTree>
    <p:extLst>
      <p:ext uri="{BB962C8B-B14F-4D97-AF65-F5344CB8AC3E}">
        <p14:creationId xmlns:p14="http://schemas.microsoft.com/office/powerpoint/2010/main" val="3028179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0618FBD-9479-4F0D-90B7-1E0080CD731C}" type="slidenum">
              <a:rPr lang="en-US" altLang="en-US"/>
              <a:pPr/>
              <a:t>‹#›</a:t>
            </a:fld>
            <a:endParaRPr lang="en-US" altLang="en-US"/>
          </a:p>
        </p:txBody>
      </p:sp>
    </p:spTree>
    <p:extLst>
      <p:ext uri="{BB962C8B-B14F-4D97-AF65-F5344CB8AC3E}">
        <p14:creationId xmlns:p14="http://schemas.microsoft.com/office/powerpoint/2010/main" val="910549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AB6B1F89-400D-43D7-897A-E7078EA2B5AB}" type="slidenum">
              <a:rPr lang="en-US" altLang="en-US"/>
              <a:pPr/>
              <a:t>‹#›</a:t>
            </a:fld>
            <a:endParaRPr lang="en-US" altLang="en-US"/>
          </a:p>
        </p:txBody>
      </p:sp>
    </p:spTree>
    <p:extLst>
      <p:ext uri="{BB962C8B-B14F-4D97-AF65-F5344CB8AC3E}">
        <p14:creationId xmlns:p14="http://schemas.microsoft.com/office/powerpoint/2010/main" val="1553516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1.xml"/><Relationship Id="rId5" Type="http://schemas.openxmlformats.org/officeDocument/2006/relationships/theme" Target="../theme/theme1.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1437325" y="195902"/>
            <a:ext cx="597849" cy="597849"/>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6"/>
            </p:custDataLst>
            <p:extLst>
              <p:ext uri="{D42A27DB-BD31-4B8C-83A1-F6EECF244321}">
                <p14:modId xmlns:p14="http://schemas.microsoft.com/office/powerpoint/2010/main" val="14582368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9" imgW="384" imgH="385" progId="TCLayout.ActiveDocument.1">
                  <p:embed/>
                </p:oleObj>
              </mc:Choice>
              <mc:Fallback>
                <p:oleObj name="think-cell Folie" r:id="rId9" imgW="384" imgH="385" progId="TCLayout.ActiveDocument.1">
                  <p:embed/>
                  <p:pic>
                    <p:nvPicPr>
                      <p:cNvPr id="6" name="Object 5" hidden="1">
                        <a:extLst>
                          <a:ext uri="{FF2B5EF4-FFF2-40B4-BE49-F238E27FC236}">
                            <a16:creationId xmlns:a16="http://schemas.microsoft.com/office/drawing/2014/main" id="{E3FBFD33-14B0-4B26-8D25-D9E05002D480}"/>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156826" y="11113"/>
            <a:ext cx="11280498" cy="782638"/>
          </a:xfrm>
          <a:prstGeom prst="rect">
            <a:avLst/>
          </a:prstGeom>
        </p:spPr>
        <p:txBody>
          <a:bodyPr vert="horz" lIns="0" tIns="0" rIns="0" bIns="0" rtlCol="0" anchor="ctr" anchorCtr="0">
            <a:noAutofit/>
          </a:bodyPr>
          <a:lstStyle/>
          <a:p>
            <a:r>
              <a:rPr lang="de-DE" dirty="0"/>
              <a:t>Headline Arial MPG_green_dark, 25 pt, ZAB 28 pt</a:t>
            </a:r>
            <a:endParaRPr lang="en-US" dirty="0"/>
          </a:p>
        </p:txBody>
      </p:sp>
      <p:sp>
        <p:nvSpPr>
          <p:cNvPr id="9" name="Fußzeilenplatzhalter 8"/>
          <p:cNvSpPr>
            <a:spLocks noGrp="1"/>
          </p:cNvSpPr>
          <p:nvPr>
            <p:ph type="ftr" sz="quarter" idx="3"/>
          </p:nvPr>
        </p:nvSpPr>
        <p:spPr>
          <a:xfrm>
            <a:off x="658813" y="6561600"/>
            <a:ext cx="6115051"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de-DE"/>
              <a:t>Max-Planck-Institut für Plasmaphysik | Klaus Schmid</a:t>
            </a:r>
            <a:endParaRPr lang="de-DE" dirty="0"/>
          </a:p>
        </p:txBody>
      </p:sp>
      <p:sp>
        <p:nvSpPr>
          <p:cNvPr id="10" name="Foliennummernplatzhalter 9"/>
          <p:cNvSpPr>
            <a:spLocks noGrp="1"/>
          </p:cNvSpPr>
          <p:nvPr>
            <p:ph type="sldNum" sz="quarter" idx="4"/>
          </p:nvPr>
        </p:nvSpPr>
        <p:spPr>
          <a:xfrm>
            <a:off x="11280774" y="6561601"/>
            <a:ext cx="21734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167738997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9" r:id="rId3"/>
    <p:sldLayoutId id="2147483750" r:id="rId4"/>
  </p:sldLayoutIdLst>
  <p:hf hdr="0" dt="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0" i="0" kern="600" spc="40" baseline="0" dirty="0" smtClean="0">
          <a:solidFill>
            <a:schemeClr val="tx1"/>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b="1" kern="600" spc="40" baseline="0">
          <a:solidFill>
            <a:schemeClr val="tx2"/>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777">
          <p15:clr>
            <a:srgbClr val="F26B43"/>
          </p15:clr>
        </p15:guide>
        <p15:guide id="4" orient="horz" pos="4065" userDrawn="1">
          <p15:clr>
            <a:srgbClr val="F26B43"/>
          </p15:clr>
        </p15:guide>
        <p15:guide id="6" orient="horz" pos="1014">
          <p15:clr>
            <a:srgbClr val="F26B43"/>
          </p15:clr>
        </p15:guide>
        <p15:guide id="7" orient="horz" pos="4133" userDrawn="1">
          <p15:clr>
            <a:srgbClr val="F26B43"/>
          </p15:clr>
        </p15:guide>
        <p15:guide id="8" orient="horz" pos="4224">
          <p15:clr>
            <a:srgbClr val="F26B43"/>
          </p15:clr>
        </p15:guide>
        <p15:guide id="11" orient="horz" pos="459">
          <p15:clr>
            <a:srgbClr val="F26B43"/>
          </p15:clr>
        </p15:guide>
        <p15:guide id="15" orient="horz" pos="142">
          <p15:clr>
            <a:srgbClr val="F26B43"/>
          </p15:clr>
        </p15:guide>
        <p15:guide id="16" orient="horz" pos="278">
          <p15:clr>
            <a:srgbClr val="F26B43"/>
          </p15:clr>
        </p15:guide>
        <p15:guide id="18" pos="7242">
          <p15:clr>
            <a:srgbClr val="F26B43"/>
          </p15:clr>
        </p15:guide>
        <p15:guide id="19" pos="41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5A46559-E100-4AE2-983D-33FF6719DC39}" type="slidenum">
              <a:rPr lang="en-US" altLang="en-US"/>
              <a:pPr/>
              <a:t>‹#›</a:t>
            </a:fld>
            <a:endParaRPr lang="en-US" altLang="en-US"/>
          </a:p>
        </p:txBody>
      </p:sp>
    </p:spTree>
    <p:extLst>
      <p:ext uri="{BB962C8B-B14F-4D97-AF65-F5344CB8AC3E}">
        <p14:creationId xmlns:p14="http://schemas.microsoft.com/office/powerpoint/2010/main" val="3078869623"/>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189" algn="ctr" rtl="0" fontAlgn="base">
        <a:spcBef>
          <a:spcPct val="0"/>
        </a:spcBef>
        <a:spcAft>
          <a:spcPct val="0"/>
        </a:spcAft>
        <a:defRPr sz="4400">
          <a:solidFill>
            <a:schemeClr val="tx2"/>
          </a:solidFill>
          <a:latin typeface="Arial" charset="0"/>
          <a:cs typeface="Arial" charset="0"/>
        </a:defRPr>
      </a:lvl6pPr>
      <a:lvl7pPr marL="914377" algn="ctr" rtl="0" fontAlgn="base">
        <a:spcBef>
          <a:spcPct val="0"/>
        </a:spcBef>
        <a:spcAft>
          <a:spcPct val="0"/>
        </a:spcAft>
        <a:defRPr sz="4400">
          <a:solidFill>
            <a:schemeClr val="tx2"/>
          </a:solidFill>
          <a:latin typeface="Arial" charset="0"/>
          <a:cs typeface="Arial" charset="0"/>
        </a:defRPr>
      </a:lvl7pPr>
      <a:lvl8pPr marL="1371566" algn="ctr" rtl="0" fontAlgn="base">
        <a:spcBef>
          <a:spcPct val="0"/>
        </a:spcBef>
        <a:spcAft>
          <a:spcPct val="0"/>
        </a:spcAft>
        <a:defRPr sz="4400">
          <a:solidFill>
            <a:schemeClr val="tx2"/>
          </a:solidFill>
          <a:latin typeface="Arial" charset="0"/>
          <a:cs typeface="Arial" charset="0"/>
        </a:defRPr>
      </a:lvl8pPr>
      <a:lvl9pPr marL="1828754" algn="ctr" rtl="0" fontAlgn="base">
        <a:spcBef>
          <a:spcPct val="0"/>
        </a:spcBef>
        <a:spcAft>
          <a:spcPct val="0"/>
        </a:spcAft>
        <a:defRPr sz="4400">
          <a:solidFill>
            <a:schemeClr val="tx2"/>
          </a:solidFill>
          <a:latin typeface="Arial" charset="0"/>
          <a:cs typeface="Arial" charset="0"/>
        </a:defRPr>
      </a:lvl9pPr>
    </p:titleStyle>
    <p:bodyStyle>
      <a:lvl1pPr marL="342891" indent="-342891" algn="l" rtl="0" fontAlgn="base">
        <a:spcBef>
          <a:spcPct val="20000"/>
        </a:spcBef>
        <a:spcAft>
          <a:spcPct val="0"/>
        </a:spcAft>
        <a:buChar char="•"/>
        <a:defRPr sz="3200">
          <a:solidFill>
            <a:schemeClr val="tx1"/>
          </a:solidFill>
          <a:latin typeface="+mn-lt"/>
          <a:ea typeface="+mn-ea"/>
          <a:cs typeface="+mn-cs"/>
        </a:defRPr>
      </a:lvl1pPr>
      <a:lvl2pPr marL="742932" indent="-285744" algn="l" rtl="0" fontAlgn="base">
        <a:spcBef>
          <a:spcPct val="20000"/>
        </a:spcBef>
        <a:spcAft>
          <a:spcPct val="0"/>
        </a:spcAft>
        <a:buChar char="–"/>
        <a:defRPr sz="2800">
          <a:solidFill>
            <a:schemeClr val="tx1"/>
          </a:solidFill>
          <a:latin typeface="+mn-lt"/>
          <a:cs typeface="+mn-cs"/>
        </a:defRPr>
      </a:lvl2pPr>
      <a:lvl3pPr marL="1142971" indent="-228594" algn="l" rtl="0" fontAlgn="base">
        <a:spcBef>
          <a:spcPct val="20000"/>
        </a:spcBef>
        <a:spcAft>
          <a:spcPct val="0"/>
        </a:spcAft>
        <a:buChar char="•"/>
        <a:defRPr sz="2400">
          <a:solidFill>
            <a:schemeClr val="tx1"/>
          </a:solidFill>
          <a:latin typeface="+mn-lt"/>
          <a:cs typeface="+mn-cs"/>
        </a:defRPr>
      </a:lvl3pPr>
      <a:lvl4pPr marL="1600160" indent="-228594" algn="l" rtl="0" fontAlgn="base">
        <a:spcBef>
          <a:spcPct val="20000"/>
        </a:spcBef>
        <a:spcAft>
          <a:spcPct val="0"/>
        </a:spcAft>
        <a:buChar char="–"/>
        <a:defRPr sz="2000">
          <a:solidFill>
            <a:schemeClr val="tx1"/>
          </a:solidFill>
          <a:latin typeface="+mn-lt"/>
          <a:cs typeface="+mn-cs"/>
        </a:defRPr>
      </a:lvl4pPr>
      <a:lvl5pPr marL="2057349" indent="-228594" algn="l" rtl="0" fontAlgn="base">
        <a:spcBef>
          <a:spcPct val="20000"/>
        </a:spcBef>
        <a:spcAft>
          <a:spcPct val="0"/>
        </a:spcAft>
        <a:buChar char="»"/>
        <a:defRPr sz="2000">
          <a:solidFill>
            <a:schemeClr val="tx1"/>
          </a:solidFill>
          <a:latin typeface="+mn-lt"/>
          <a:cs typeface="+mn-cs"/>
        </a:defRPr>
      </a:lvl5pPr>
      <a:lvl6pPr marL="2514537" indent="-228594" algn="l" rtl="0" fontAlgn="base">
        <a:spcBef>
          <a:spcPct val="20000"/>
        </a:spcBef>
        <a:spcAft>
          <a:spcPct val="0"/>
        </a:spcAft>
        <a:buChar char="»"/>
        <a:defRPr sz="2000">
          <a:solidFill>
            <a:schemeClr val="tx1"/>
          </a:solidFill>
          <a:latin typeface="+mn-lt"/>
          <a:cs typeface="+mn-cs"/>
        </a:defRPr>
      </a:lvl6pPr>
      <a:lvl7pPr marL="2971726" indent="-228594" algn="l" rtl="0" fontAlgn="base">
        <a:spcBef>
          <a:spcPct val="20000"/>
        </a:spcBef>
        <a:spcAft>
          <a:spcPct val="0"/>
        </a:spcAft>
        <a:buChar char="»"/>
        <a:defRPr sz="2000">
          <a:solidFill>
            <a:schemeClr val="tx1"/>
          </a:solidFill>
          <a:latin typeface="+mn-lt"/>
          <a:cs typeface="+mn-cs"/>
        </a:defRPr>
      </a:lvl7pPr>
      <a:lvl8pPr marL="3428914" indent="-228594" algn="l" rtl="0" fontAlgn="base">
        <a:spcBef>
          <a:spcPct val="20000"/>
        </a:spcBef>
        <a:spcAft>
          <a:spcPct val="0"/>
        </a:spcAft>
        <a:buChar char="»"/>
        <a:defRPr sz="2000">
          <a:solidFill>
            <a:schemeClr val="tx1"/>
          </a:solidFill>
          <a:latin typeface="+mn-lt"/>
          <a:cs typeface="+mn-cs"/>
        </a:defRPr>
      </a:lvl8pPr>
      <a:lvl9pPr marL="3886103" indent="-228594"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7.wmf"/><Relationship Id="rId5" Type="http://schemas.openxmlformats.org/officeDocument/2006/relationships/oleObject" Target="../embeddings/oleObject3.bin"/><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emf"/><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hyperlink" Target="mailto:Cupak@iap.tuwien.ac.at" TargetMode="External"/><Relationship Id="rId7" Type="http://schemas.openxmlformats.org/officeDocument/2006/relationships/image" Target="../media/image33.emf"/><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hyperlink" Target="mailto:Cupak@iap.tuwien.ac.at"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39.emf"/><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5.jp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png"/><Relationship Id="rId7" Type="http://schemas.openxmlformats.org/officeDocument/2006/relationships/image" Target="../media/image54.jpe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53.png"/><Relationship Id="rId5" Type="http://schemas.openxmlformats.org/officeDocument/2006/relationships/image" Target="../media/image52.jpe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47.png"/><Relationship Id="rId4" Type="http://schemas.openxmlformats.org/officeDocument/2006/relationships/image" Target="../media/image57.jpeg"/></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57.jpeg"/><Relationship Id="rId5" Type="http://schemas.openxmlformats.org/officeDocument/2006/relationships/image" Target="../media/image60.jpeg"/><Relationship Id="rId4" Type="http://schemas.openxmlformats.org/officeDocument/2006/relationships/image" Target="../media/image59.png"/></Relationships>
</file>

<file path=ppt/slides/_rels/slide32.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26.xml"/><Relationship Id="rId1" Type="http://schemas.openxmlformats.org/officeDocument/2006/relationships/slideLayout" Target="../slideLayouts/slideLayout11.xml"/><Relationship Id="rId5" Type="http://schemas.openxmlformats.org/officeDocument/2006/relationships/image" Target="../media/image1.emf"/><Relationship Id="rId4" Type="http://schemas.openxmlformats.org/officeDocument/2006/relationships/image" Target="../media/image62.emf"/></Relationships>
</file>

<file path=ppt/slides/_rels/slide3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64.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63.jpeg"/><Relationship Id="rId7" Type="http://schemas.openxmlformats.org/officeDocument/2006/relationships/image" Target="../media/image67.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69.wmf"/><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oleObject" Target="../embeddings/oleObject5.bin"/><Relationship Id="rId5" Type="http://schemas.openxmlformats.org/officeDocument/2006/relationships/image" Target="../media/image68.emf"/><Relationship Id="rId4" Type="http://schemas.openxmlformats.org/officeDocument/2006/relationships/oleObject" Target="../embeddings/oleObject4.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72.png"/></Relationships>
</file>

<file path=ppt/slides/_rels/slide4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0.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0.png"/></Relationships>
</file>

<file path=ppt/slides/_rels/slide4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78.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6749DD99-42EF-45BD-B10A-1A96182D7E5D}"/>
              </a:ext>
            </a:extLst>
          </p:cNvPr>
          <p:cNvSpPr>
            <a:spLocks noGrp="1"/>
          </p:cNvSpPr>
          <p:nvPr>
            <p:ph type="subTitle" idx="1"/>
          </p:nvPr>
        </p:nvSpPr>
        <p:spPr>
          <a:xfrm>
            <a:off x="1036638" y="3671487"/>
            <a:ext cx="9964040" cy="2055725"/>
          </a:xfrm>
        </p:spPr>
        <p:txBody>
          <a:bodyPr/>
          <a:lstStyle/>
          <a:p>
            <a:r>
              <a:rPr lang="de-DE" dirty="0"/>
              <a:t>K. Schmid </a:t>
            </a:r>
          </a:p>
          <a:p>
            <a:r>
              <a:rPr lang="de-DE" dirty="0"/>
              <a:t>and SP-C taskholders:</a:t>
            </a:r>
          </a:p>
          <a:p>
            <a:pPr lvl="2" algn="l"/>
            <a:r>
              <a:rPr lang="en-GB" b="0" dirty="0">
                <a:solidFill>
                  <a:schemeClr val="bg1"/>
                </a:solidFill>
              </a:rPr>
              <a:t>E. Bernard, T. Morgan, A. </a:t>
            </a:r>
            <a:r>
              <a:rPr lang="en-GB" b="0" dirty="0" err="1">
                <a:solidFill>
                  <a:schemeClr val="bg1"/>
                </a:solidFill>
              </a:rPr>
              <a:t>Houben</a:t>
            </a:r>
            <a:r>
              <a:rPr lang="en-GB" b="0" dirty="0">
                <a:solidFill>
                  <a:schemeClr val="bg1"/>
                </a:solidFill>
              </a:rPr>
              <a:t> , A. </a:t>
            </a:r>
            <a:r>
              <a:rPr lang="en-GB" b="0" dirty="0" err="1">
                <a:solidFill>
                  <a:schemeClr val="bg1"/>
                </a:solidFill>
              </a:rPr>
              <a:t>Manhard</a:t>
            </a:r>
            <a:r>
              <a:rPr lang="en-GB" b="0" dirty="0">
                <a:solidFill>
                  <a:schemeClr val="bg1"/>
                </a:solidFill>
              </a:rPr>
              <a:t>, S. </a:t>
            </a:r>
            <a:r>
              <a:rPr lang="en-GB" b="0" dirty="0" err="1">
                <a:solidFill>
                  <a:schemeClr val="bg1"/>
                </a:solidFill>
              </a:rPr>
              <a:t>Markelj</a:t>
            </a:r>
            <a:r>
              <a:rPr lang="en-GB" b="0" dirty="0">
                <a:solidFill>
                  <a:schemeClr val="bg1"/>
                </a:solidFill>
              </a:rPr>
              <a:t>, T. Schwarz-Selinger, L. </a:t>
            </a:r>
            <a:r>
              <a:rPr lang="en-GB" b="0" dirty="0" err="1">
                <a:solidFill>
                  <a:schemeClr val="bg1"/>
                </a:solidFill>
              </a:rPr>
              <a:t>Ciupinski</a:t>
            </a:r>
            <a:r>
              <a:rPr lang="en-GB" b="0" dirty="0">
                <a:solidFill>
                  <a:schemeClr val="bg1"/>
                </a:solidFill>
              </a:rPr>
              <a:t>, F. </a:t>
            </a:r>
            <a:r>
              <a:rPr lang="en-GB" b="0" dirty="0" err="1">
                <a:solidFill>
                  <a:schemeClr val="bg1"/>
                </a:solidFill>
              </a:rPr>
              <a:t>Aumayer</a:t>
            </a:r>
            <a:r>
              <a:rPr lang="en-GB" b="0" dirty="0">
                <a:solidFill>
                  <a:schemeClr val="bg1"/>
                </a:solidFill>
              </a:rPr>
              <a:t>, D. </a:t>
            </a:r>
            <a:r>
              <a:rPr lang="en-GB" b="0" dirty="0" err="1">
                <a:solidFill>
                  <a:schemeClr val="bg1"/>
                </a:solidFill>
              </a:rPr>
              <a:t>Primezhofer</a:t>
            </a:r>
            <a:r>
              <a:rPr lang="en-GB" b="0" dirty="0">
                <a:solidFill>
                  <a:schemeClr val="bg1"/>
                </a:solidFill>
              </a:rPr>
              <a:t>, Y. Ferro, M. </a:t>
            </a:r>
            <a:r>
              <a:rPr lang="en-GB" b="0" dirty="0" err="1">
                <a:solidFill>
                  <a:schemeClr val="bg1"/>
                </a:solidFill>
              </a:rPr>
              <a:t>Lavrentiev</a:t>
            </a:r>
            <a:r>
              <a:rPr lang="en-GB" b="0" dirty="0">
                <a:solidFill>
                  <a:schemeClr val="bg1"/>
                </a:solidFill>
              </a:rPr>
              <a:t>, R. Bisson, J. </a:t>
            </a:r>
            <a:r>
              <a:rPr lang="en-GB" b="0" dirty="0" err="1">
                <a:solidFill>
                  <a:schemeClr val="bg1"/>
                </a:solidFill>
              </a:rPr>
              <a:t>Zavaznik</a:t>
            </a:r>
            <a:r>
              <a:rPr lang="en-GB" b="0" dirty="0">
                <a:solidFill>
                  <a:schemeClr val="bg1"/>
                </a:solidFill>
              </a:rPr>
              <a:t>, K. Kremer, M. </a:t>
            </a:r>
            <a:r>
              <a:rPr lang="en-GB" b="0" dirty="0" err="1">
                <a:solidFill>
                  <a:schemeClr val="bg1"/>
                </a:solidFill>
              </a:rPr>
              <a:t>Vadrucci</a:t>
            </a:r>
            <a:r>
              <a:rPr lang="en-GB" b="0" dirty="0">
                <a:solidFill>
                  <a:schemeClr val="bg1"/>
                </a:solidFill>
              </a:rPr>
              <a:t>, V. </a:t>
            </a:r>
            <a:r>
              <a:rPr lang="en-GB" b="0" dirty="0" err="1">
                <a:solidFill>
                  <a:schemeClr val="bg1"/>
                </a:solidFill>
              </a:rPr>
              <a:t>Nemanic</a:t>
            </a:r>
            <a:r>
              <a:rPr lang="en-GB" b="0" dirty="0">
                <a:solidFill>
                  <a:schemeClr val="bg1"/>
                </a:solidFill>
              </a:rPr>
              <a:t>, L. Gao</a:t>
            </a:r>
          </a:p>
        </p:txBody>
      </p:sp>
      <p:sp>
        <p:nvSpPr>
          <p:cNvPr id="2" name="Title 1">
            <a:extLst>
              <a:ext uri="{FF2B5EF4-FFF2-40B4-BE49-F238E27FC236}">
                <a16:creationId xmlns:a16="http://schemas.microsoft.com/office/drawing/2014/main" id="{D99D3B4C-2DFF-452C-8E0D-0A81FABBD917}"/>
              </a:ext>
            </a:extLst>
          </p:cNvPr>
          <p:cNvSpPr>
            <a:spLocks noGrp="1"/>
          </p:cNvSpPr>
          <p:nvPr>
            <p:ph type="title"/>
          </p:nvPr>
        </p:nvSpPr>
        <p:spPr/>
        <p:txBody>
          <a:bodyPr/>
          <a:lstStyle/>
          <a:p>
            <a:r>
              <a:rPr lang="de-DE" dirty="0"/>
              <a:t>Review of 2022 tasks and plans for 2023</a:t>
            </a:r>
            <a:endParaRPr lang="en-GB" dirty="0"/>
          </a:p>
        </p:txBody>
      </p:sp>
      <p:sp>
        <p:nvSpPr>
          <p:cNvPr id="3" name="Footer Placeholder 2">
            <a:extLst>
              <a:ext uri="{FF2B5EF4-FFF2-40B4-BE49-F238E27FC236}">
                <a16:creationId xmlns:a16="http://schemas.microsoft.com/office/drawing/2014/main" id="{D4BF58E9-6FC8-4F07-9C04-E36168DCC757}"/>
              </a:ext>
            </a:extLst>
          </p:cNvPr>
          <p:cNvSpPr>
            <a:spLocks noGrp="1"/>
          </p:cNvSpPr>
          <p:nvPr>
            <p:ph type="ftr" sz="quarter" idx="11"/>
          </p:nvPr>
        </p:nvSpPr>
        <p:spPr/>
        <p:txBody>
          <a:bodyPr/>
          <a:lstStyle/>
          <a:p>
            <a:r>
              <a:rPr lang="de-DE"/>
              <a:t>Max-Planck-Institut für Plasmaphysik | Klaus Schmid</a:t>
            </a:r>
            <a:endParaRPr lang="de-DE" dirty="0"/>
          </a:p>
        </p:txBody>
      </p:sp>
      <p:sp>
        <p:nvSpPr>
          <p:cNvPr id="4" name="Slide Number Placeholder 3">
            <a:extLst>
              <a:ext uri="{FF2B5EF4-FFF2-40B4-BE49-F238E27FC236}">
                <a16:creationId xmlns:a16="http://schemas.microsoft.com/office/drawing/2014/main" id="{9300B8D8-9F31-4249-B802-95A28E0757CD}"/>
              </a:ext>
            </a:extLst>
          </p:cNvPr>
          <p:cNvSpPr>
            <a:spLocks noGrp="1"/>
          </p:cNvSpPr>
          <p:nvPr>
            <p:ph type="sldNum" sz="quarter" idx="12"/>
          </p:nvPr>
        </p:nvSpPr>
        <p:spPr/>
        <p:txBody>
          <a:bodyPr/>
          <a:lstStyle/>
          <a:p>
            <a:fld id="{ECE691D0-CC49-4FC7-9C4D-6112B0CB3A76}" type="slidenum">
              <a:rPr lang="de-DE" smtClean="0"/>
              <a:pPr/>
              <a:t>1</a:t>
            </a:fld>
            <a:endParaRPr lang="de-DE" dirty="0"/>
          </a:p>
        </p:txBody>
      </p:sp>
    </p:spTree>
    <p:extLst>
      <p:ext uri="{BB962C8B-B14F-4D97-AF65-F5344CB8AC3E}">
        <p14:creationId xmlns:p14="http://schemas.microsoft.com/office/powerpoint/2010/main" val="3604656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74" name="Text Box 26"/>
          <p:cNvSpPr txBox="1">
            <a:spLocks noChangeArrowheads="1"/>
          </p:cNvSpPr>
          <p:nvPr/>
        </p:nvSpPr>
        <p:spPr bwMode="auto">
          <a:xfrm>
            <a:off x="9840416" y="6596094"/>
            <a:ext cx="11865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dirty="0"/>
              <a:t>Anne Houben</a:t>
            </a:r>
          </a:p>
        </p:txBody>
      </p:sp>
      <p:sp>
        <p:nvSpPr>
          <p:cNvPr id="2080" name="Text Box 32"/>
          <p:cNvSpPr txBox="1">
            <a:spLocks noChangeArrowheads="1"/>
          </p:cNvSpPr>
          <p:nvPr/>
        </p:nvSpPr>
        <p:spPr bwMode="auto">
          <a:xfrm>
            <a:off x="61043" y="908720"/>
            <a:ext cx="6178975"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Wingdings" pitchFamily="2" charset="2"/>
              <a:buChar char="v"/>
            </a:pPr>
            <a:endParaRPr lang="en-US" sz="2000" dirty="0">
              <a:latin typeface="Arial" panose="020B0604020202020204" pitchFamily="34" charset="0"/>
              <a:cs typeface="Arial" panose="020B0604020202020204" pitchFamily="34" charset="0"/>
            </a:endParaRPr>
          </a:p>
          <a:p>
            <a:pPr marL="265113" indent="-265113">
              <a:buFont typeface="Wingdings" pitchFamily="2" charset="2"/>
              <a:buChar char="v"/>
            </a:pPr>
            <a:r>
              <a:rPr lang="en-US" sz="2000" dirty="0">
                <a:latin typeface="Arial" panose="020B0604020202020204" pitchFamily="34" charset="0"/>
                <a:cs typeface="Arial" panose="020B0604020202020204" pitchFamily="34" charset="0"/>
              </a:rPr>
              <a:t>Stable permeation measurement between 300° and 550°C, applied D pressure: 25-800 mbar</a:t>
            </a:r>
          </a:p>
          <a:p>
            <a:pPr marL="265113" indent="-265113">
              <a:buFont typeface="Wingdings" pitchFamily="2" charset="2"/>
              <a:buChar char="v"/>
            </a:pPr>
            <a:r>
              <a:rPr lang="en-US" sz="2000" dirty="0" err="1">
                <a:latin typeface="Arial" panose="020B0604020202020204" pitchFamily="34" charset="0"/>
                <a:cs typeface="Arial" panose="020B0604020202020204" pitchFamily="34" charset="0"/>
              </a:rPr>
              <a:t>CuCrZr</a:t>
            </a:r>
            <a:r>
              <a:rPr lang="en-US" sz="2000" dirty="0">
                <a:latin typeface="Arial" panose="020B0604020202020204" pitchFamily="34" charset="0"/>
                <a:cs typeface="Arial" panose="020B0604020202020204" pitchFamily="34" charset="0"/>
              </a:rPr>
              <a:t> permeability is similar to bulk Cu permeability, diffusion limited → published in:   A. Houben </a:t>
            </a:r>
            <a:r>
              <a:rPr lang="en-US" sz="2000" i="1" dirty="0">
                <a:latin typeface="Arial" panose="020B0604020202020204" pitchFamily="34" charset="0"/>
                <a:cs typeface="Arial" panose="020B0604020202020204" pitchFamily="34" charset="0"/>
              </a:rPr>
              <a:t>et al.</a:t>
            </a:r>
            <a:r>
              <a:rPr lang="en-US" sz="2000" dirty="0">
                <a:latin typeface="Arial" panose="020B0604020202020204" pitchFamily="34" charset="0"/>
                <a:cs typeface="Arial" panose="020B0604020202020204" pitchFamily="34" charset="0"/>
              </a:rPr>
              <a:t>,</a:t>
            </a:r>
            <a:r>
              <a:rPr lang="en-US" sz="2000" i="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NME </a:t>
            </a:r>
            <a:r>
              <a:rPr lang="en-US" sz="2000" b="1" dirty="0">
                <a:latin typeface="Arial" panose="020B0604020202020204" pitchFamily="34" charset="0"/>
                <a:cs typeface="Arial" panose="020B0604020202020204" pitchFamily="34" charset="0"/>
              </a:rPr>
              <a:t>33</a:t>
            </a:r>
            <a:r>
              <a:rPr lang="en-US" sz="2000" dirty="0">
                <a:latin typeface="Arial" panose="020B0604020202020204" pitchFamily="34" charset="0"/>
                <a:cs typeface="Arial" panose="020B0604020202020204" pitchFamily="34" charset="0"/>
              </a:rPr>
              <a:t> (2022), 101256 https://doi.org/10.1016/j.nme.2022.101256</a:t>
            </a:r>
          </a:p>
          <a:p>
            <a:pPr marL="265113" indent="-265113">
              <a:buFont typeface="Wingdings" pitchFamily="2" charset="2"/>
              <a:buChar char="v"/>
            </a:pPr>
            <a:r>
              <a:rPr lang="en-US" sz="2000" dirty="0">
                <a:latin typeface="Arial" panose="020B0604020202020204" pitchFamily="34" charset="0"/>
                <a:cs typeface="Arial" panose="020B0604020202020204" pitchFamily="34" charset="0"/>
              </a:rPr>
              <a:t>Reduction of permeability due to the W layer</a:t>
            </a:r>
          </a:p>
          <a:p>
            <a:pPr marL="265113" indent="-265113">
              <a:buFont typeface="Wingdings" pitchFamily="2" charset="2"/>
              <a:buChar char="v"/>
            </a:pPr>
            <a:r>
              <a:rPr lang="en-US" sz="2000" dirty="0">
                <a:latin typeface="Arial" panose="020B0604020202020204" pitchFamily="34" charset="0"/>
                <a:cs typeface="Arial" panose="020B0604020202020204" pitchFamily="34" charset="0"/>
              </a:rPr>
              <a:t>Permeation flux through W coated </a:t>
            </a:r>
            <a:r>
              <a:rPr lang="en-US" sz="2000" dirty="0" err="1">
                <a:latin typeface="Arial" panose="020B0604020202020204" pitchFamily="34" charset="0"/>
                <a:cs typeface="Arial" panose="020B0604020202020204" pitchFamily="34" charset="0"/>
              </a:rPr>
              <a:t>CuCrZr</a:t>
            </a:r>
            <a:r>
              <a:rPr lang="en-US" sz="2000" dirty="0">
                <a:latin typeface="Arial" panose="020B0604020202020204" pitchFamily="34" charset="0"/>
                <a:cs typeface="Arial" panose="020B0604020202020204" pitchFamily="34" charset="0"/>
              </a:rPr>
              <a:t> is diffusion limited </a:t>
            </a:r>
            <a:r>
              <a:rPr lang="en-US" sz="2400" b="1" dirty="0">
                <a:solidFill>
                  <a:srgbClr val="006C66"/>
                </a:solidFill>
                <a:latin typeface="Arial" panose="020B0604020202020204" pitchFamily="34" charset="0"/>
                <a:cs typeface="Arial" panose="020B0604020202020204" pitchFamily="34" charset="0"/>
              </a:rPr>
              <a:t>→ no influence of interface</a:t>
            </a:r>
            <a:endParaRPr lang="en-US" sz="2000" b="1" dirty="0">
              <a:solidFill>
                <a:srgbClr val="006C66"/>
              </a:solidFill>
              <a:latin typeface="Arial" panose="020B0604020202020204" pitchFamily="34" charset="0"/>
              <a:cs typeface="Arial" panose="020B0604020202020204" pitchFamily="34" charset="0"/>
            </a:endParaRPr>
          </a:p>
          <a:p>
            <a:pPr>
              <a:buFont typeface="Wingdings" pitchFamily="2" charset="2"/>
              <a:buChar char="v"/>
            </a:pPr>
            <a:endParaRPr lang="en-US" sz="2000" dirty="0">
              <a:latin typeface="Arial" panose="020B0604020202020204" pitchFamily="34" charset="0"/>
              <a:cs typeface="Arial" panose="020B0604020202020204" pitchFamily="34" charset="0"/>
            </a:endParaRPr>
          </a:p>
        </p:txBody>
      </p:sp>
      <p:sp>
        <p:nvSpPr>
          <p:cNvPr id="2085" name="Text Box 37"/>
          <p:cNvSpPr txBox="1">
            <a:spLocks noChangeArrowheads="1"/>
          </p:cNvSpPr>
          <p:nvPr/>
        </p:nvSpPr>
        <p:spPr bwMode="auto">
          <a:xfrm>
            <a:off x="65252" y="4494599"/>
            <a:ext cx="5886732"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65113" indent="-265113">
              <a:buFont typeface="Wingdings" pitchFamily="2" charset="2"/>
              <a:buChar char="Ø"/>
            </a:pPr>
            <a:r>
              <a:rPr lang="en-US" altLang="en-US" sz="2000" dirty="0"/>
              <a:t>Further analysis of the data: calculation of layer permeability, lag-time measurement </a:t>
            </a:r>
          </a:p>
          <a:p>
            <a:pPr marL="265113" indent="-265113">
              <a:buFont typeface="Wingdings" pitchFamily="2" charset="2"/>
              <a:buChar char="Ø"/>
            </a:pPr>
            <a:r>
              <a:rPr lang="en-US" altLang="en-US" sz="2000" dirty="0"/>
              <a:t>FIB/SEM investigation of W layer</a:t>
            </a:r>
          </a:p>
          <a:p>
            <a:endParaRPr lang="en-US" altLang="en-US" sz="2000" dirty="0"/>
          </a:p>
          <a:p>
            <a:pPr marL="265113" indent="-265113">
              <a:buFont typeface="Wingdings" pitchFamily="2" charset="2"/>
              <a:buChar char="Ø"/>
            </a:pPr>
            <a:r>
              <a:rPr lang="en-US" altLang="en-US" sz="2000" dirty="0"/>
              <a:t>Next year: Studies on the system W on steel with non-cracked W layers</a:t>
            </a:r>
          </a:p>
          <a:p>
            <a:endParaRPr lang="en-US" altLang="en-US" sz="2000" dirty="0"/>
          </a:p>
        </p:txBody>
      </p:sp>
      <p:sp>
        <p:nvSpPr>
          <p:cNvPr id="2" name="Textfeld 1"/>
          <p:cNvSpPr txBox="1"/>
          <p:nvPr/>
        </p:nvSpPr>
        <p:spPr>
          <a:xfrm>
            <a:off x="105742" y="908720"/>
            <a:ext cx="4910138" cy="369332"/>
          </a:xfrm>
          <a:prstGeom prst="rect">
            <a:avLst/>
          </a:prstGeom>
          <a:noFill/>
        </p:spPr>
        <p:txBody>
          <a:bodyPr wrap="square" rtlCol="0">
            <a:spAutoFit/>
          </a:bodyPr>
          <a:lstStyle/>
          <a:p>
            <a:r>
              <a:rPr lang="en-GB" b="1" dirty="0"/>
              <a:t>Results and Conclusion:</a:t>
            </a:r>
          </a:p>
        </p:txBody>
      </p:sp>
      <p:pic>
        <p:nvPicPr>
          <p:cNvPr id="19" name="Grafik 18">
            <a:extLst>
              <a:ext uri="{FF2B5EF4-FFF2-40B4-BE49-F238E27FC236}">
                <a16:creationId xmlns:a16="http://schemas.microsoft.com/office/drawing/2014/main" id="{7D7831BC-0764-4D94-B436-8046AD2DF0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73084" y="5601096"/>
            <a:ext cx="2861796" cy="834604"/>
          </a:xfrm>
          <a:prstGeom prst="rect">
            <a:avLst/>
          </a:prstGeom>
        </p:spPr>
      </p:pic>
      <p:sp>
        <p:nvSpPr>
          <p:cNvPr id="13" name="Rectangle 17"/>
          <p:cNvSpPr>
            <a:spLocks noChangeArrowheads="1"/>
          </p:cNvSpPr>
          <p:nvPr/>
        </p:nvSpPr>
        <p:spPr bwMode="auto">
          <a:xfrm>
            <a:off x="317798" y="146038"/>
            <a:ext cx="88521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a:t>Gas driven permeation through </a:t>
            </a:r>
            <a:r>
              <a:rPr lang="en-US" altLang="en-US" sz="2400" b="1" dirty="0" err="1"/>
              <a:t>CuCrZr</a:t>
            </a:r>
            <a:r>
              <a:rPr lang="en-US" altLang="en-US" sz="2400" b="1" dirty="0"/>
              <a:t> vs W coated </a:t>
            </a:r>
            <a:r>
              <a:rPr lang="en-US" altLang="en-US" sz="2400" b="1" dirty="0" err="1"/>
              <a:t>CuCrZr</a:t>
            </a:r>
            <a:endParaRPr lang="en-US" altLang="en-US" sz="2400" b="1" dirty="0"/>
          </a:p>
        </p:txBody>
      </p:sp>
      <p:sp>
        <p:nvSpPr>
          <p:cNvPr id="15" name="Textfeld 14"/>
          <p:cNvSpPr txBox="1"/>
          <p:nvPr/>
        </p:nvSpPr>
        <p:spPr>
          <a:xfrm>
            <a:off x="105742" y="4139788"/>
            <a:ext cx="4910138" cy="369332"/>
          </a:xfrm>
          <a:prstGeom prst="rect">
            <a:avLst/>
          </a:prstGeom>
          <a:noFill/>
        </p:spPr>
        <p:txBody>
          <a:bodyPr wrap="square" rtlCol="0">
            <a:spAutoFit/>
          </a:bodyPr>
          <a:lstStyle/>
          <a:p>
            <a:r>
              <a:rPr lang="en-GB" b="1" dirty="0"/>
              <a:t>Outlook:</a:t>
            </a:r>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7023858" y="289908"/>
            <a:ext cx="4192320" cy="5760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65" name="Rectangle 17"/>
          <p:cNvSpPr>
            <a:spLocks noChangeArrowheads="1"/>
          </p:cNvSpPr>
          <p:nvPr/>
        </p:nvSpPr>
        <p:spPr bwMode="auto">
          <a:xfrm>
            <a:off x="125232" y="167443"/>
            <a:ext cx="863832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t>Ion Driven Permeation in W, Cu and Fe-Ni alloys</a:t>
            </a:r>
          </a:p>
        </p:txBody>
      </p:sp>
      <p:sp>
        <p:nvSpPr>
          <p:cNvPr id="2074" name="Text Box 26"/>
          <p:cNvSpPr txBox="1">
            <a:spLocks noChangeArrowheads="1"/>
          </p:cNvSpPr>
          <p:nvPr/>
        </p:nvSpPr>
        <p:spPr bwMode="auto">
          <a:xfrm>
            <a:off x="9840416" y="6596094"/>
            <a:ext cx="131318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dirty="0"/>
              <a:t>Armin Manhard</a:t>
            </a:r>
          </a:p>
        </p:txBody>
      </p:sp>
      <p:sp>
        <p:nvSpPr>
          <p:cNvPr id="2078" name="Text Box 30"/>
          <p:cNvSpPr txBox="1">
            <a:spLocks noChangeArrowheads="1"/>
          </p:cNvSpPr>
          <p:nvPr/>
        </p:nvSpPr>
        <p:spPr bwMode="auto">
          <a:xfrm>
            <a:off x="105743" y="945989"/>
            <a:ext cx="5961888" cy="1131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273050" indent="-273050">
              <a:spcBef>
                <a:spcPts val="900"/>
              </a:spcBef>
              <a:buFont typeface="Wingdings" pitchFamily="2" charset="2"/>
              <a:buChar char="v"/>
            </a:pPr>
            <a:r>
              <a:rPr lang="en-US" altLang="en-US" sz="2000" dirty="0"/>
              <a:t>Optimization of D</a:t>
            </a:r>
            <a:r>
              <a:rPr lang="en-US" altLang="en-US" sz="2000" baseline="-25000" dirty="0"/>
              <a:t>3</a:t>
            </a:r>
            <a:r>
              <a:rPr lang="en-US" altLang="en-US" sz="2000" baseline="30000" dirty="0"/>
              <a:t>+</a:t>
            </a:r>
            <a:r>
              <a:rPr lang="en-US" altLang="en-US" sz="2000" dirty="0"/>
              <a:t> ion beam and precise ion</a:t>
            </a:r>
            <a:br>
              <a:rPr lang="en-US" altLang="en-US" sz="2000" dirty="0"/>
            </a:br>
            <a:r>
              <a:rPr lang="en-US" altLang="en-US" sz="2000" dirty="0"/>
              <a:t>flux density calibration</a:t>
            </a:r>
          </a:p>
          <a:p>
            <a:pPr marL="273050" indent="-273050">
              <a:spcBef>
                <a:spcPts val="900"/>
              </a:spcBef>
              <a:buFont typeface="Wingdings" pitchFamily="2" charset="2"/>
              <a:buChar char="v"/>
            </a:pPr>
            <a:r>
              <a:rPr lang="en-US" altLang="en-US" sz="2000" dirty="0"/>
              <a:t>Benchmark experiments: 25 µm recrystallized W</a:t>
            </a:r>
          </a:p>
        </p:txBody>
      </p:sp>
      <p:sp>
        <p:nvSpPr>
          <p:cNvPr id="2084" name="Text Box 36"/>
          <p:cNvSpPr txBox="1">
            <a:spLocks noChangeArrowheads="1"/>
          </p:cNvSpPr>
          <p:nvPr/>
        </p:nvSpPr>
        <p:spPr bwMode="auto">
          <a:xfrm>
            <a:off x="143339" y="5698191"/>
            <a:ext cx="8521885" cy="823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273050" indent="-273050">
              <a:spcBef>
                <a:spcPts val="900"/>
              </a:spcBef>
              <a:buFont typeface="Wingdings" pitchFamily="2" charset="2"/>
              <a:buChar char="Ø"/>
            </a:pPr>
            <a:r>
              <a:rPr lang="en-US" altLang="en-US" sz="2000" dirty="0"/>
              <a:t>Slowed down by challenges outside of physics (hacker attack, etc.)</a:t>
            </a:r>
          </a:p>
          <a:p>
            <a:pPr marL="273050" indent="-273050">
              <a:spcBef>
                <a:spcPts val="900"/>
              </a:spcBef>
              <a:buFont typeface="Wingdings" pitchFamily="2" charset="2"/>
              <a:buChar char="Ø"/>
            </a:pPr>
            <a:r>
              <a:rPr lang="en-US" altLang="en-US" sz="2000" dirty="0"/>
              <a:t>Proceed to measure W/</a:t>
            </a:r>
            <a:r>
              <a:rPr lang="en-US" altLang="en-US" sz="2000" dirty="0" err="1"/>
              <a:t>FeNi</a:t>
            </a:r>
            <a:r>
              <a:rPr lang="en-US" altLang="en-US" sz="2000" dirty="0"/>
              <a:t> and W/Cu layer systems and heavy alloys</a:t>
            </a:r>
          </a:p>
        </p:txBody>
      </p:sp>
      <p:sp>
        <p:nvSpPr>
          <p:cNvPr id="18" name="Text Box 30">
            <a:extLst>
              <a:ext uri="{FF2B5EF4-FFF2-40B4-BE49-F238E27FC236}">
                <a16:creationId xmlns:a16="http://schemas.microsoft.com/office/drawing/2014/main" id="{D4309738-1447-4A53-A59D-162EF7768941}"/>
              </a:ext>
            </a:extLst>
          </p:cNvPr>
          <p:cNvSpPr txBox="1">
            <a:spLocks noChangeArrowheads="1"/>
          </p:cNvSpPr>
          <p:nvPr/>
        </p:nvSpPr>
        <p:spPr bwMode="auto">
          <a:xfrm>
            <a:off x="139069" y="2390542"/>
            <a:ext cx="6181500" cy="3054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273050" indent="-273050">
              <a:spcBef>
                <a:spcPts val="900"/>
              </a:spcBef>
              <a:buFont typeface="Wingdings" pitchFamily="2" charset="2"/>
              <a:buChar char="v"/>
            </a:pPr>
            <a:r>
              <a:rPr lang="en-US" altLang="en-US" sz="2000" dirty="0"/>
              <a:t>TESSIM-X fit of experiment data: 580 K / 200 eV/D</a:t>
            </a:r>
          </a:p>
          <a:p>
            <a:pPr marL="342900" indent="-342900">
              <a:spcBef>
                <a:spcPts val="900"/>
              </a:spcBef>
              <a:buFont typeface="Wingdings" panose="05000000000000000000" pitchFamily="2" charset="2"/>
              <a:buChar char="v"/>
            </a:pPr>
            <a:r>
              <a:rPr lang="en-US" altLang="en-US" sz="2000" dirty="0"/>
              <a:t>Includes full histogram of ion fluxes</a:t>
            </a:r>
          </a:p>
          <a:p>
            <a:pPr marL="952485" lvl="1" indent="-342900">
              <a:spcBef>
                <a:spcPts val="300"/>
              </a:spcBef>
              <a:buFont typeface="Wingdings" panose="05000000000000000000" pitchFamily="2" charset="2"/>
              <a:buChar char="Ø"/>
            </a:pPr>
            <a:r>
              <a:rPr lang="en-US" altLang="en-US" sz="2000" dirty="0"/>
              <a:t>Important for reproducing transients</a:t>
            </a:r>
          </a:p>
          <a:p>
            <a:pPr marL="342900" indent="-342900">
              <a:spcBef>
                <a:spcPts val="900"/>
              </a:spcBef>
              <a:buFont typeface="Wingdings" panose="05000000000000000000" pitchFamily="2" charset="2"/>
              <a:buChar char="v"/>
            </a:pPr>
            <a:r>
              <a:rPr lang="en-US" altLang="en-US" sz="2000" dirty="0"/>
              <a:t>Includes temperature jumps at beam on/off</a:t>
            </a:r>
          </a:p>
          <a:p>
            <a:pPr marL="952485" lvl="1" indent="-342900">
              <a:spcBef>
                <a:spcPts val="300"/>
              </a:spcBef>
              <a:buFont typeface="Wingdings" panose="05000000000000000000" pitchFamily="2" charset="2"/>
              <a:buChar char="Ø"/>
            </a:pPr>
            <a:r>
              <a:rPr lang="en-US" altLang="en-US" sz="2000" dirty="0"/>
              <a:t>Reproduces signal jump in decay transient</a:t>
            </a:r>
          </a:p>
          <a:p>
            <a:pPr marL="273050" indent="-273050">
              <a:spcBef>
                <a:spcPts val="900"/>
              </a:spcBef>
              <a:buFont typeface="Wingdings" pitchFamily="2" charset="2"/>
              <a:buChar char="v"/>
            </a:pPr>
            <a:r>
              <a:rPr lang="en-US" altLang="en-US" sz="2000" dirty="0"/>
              <a:t>Close quantitative match of steady-state current</a:t>
            </a:r>
          </a:p>
          <a:p>
            <a:pPr marL="952485" lvl="1" indent="-342900">
              <a:spcBef>
                <a:spcPts val="300"/>
              </a:spcBef>
              <a:buFont typeface="Wingdings" panose="05000000000000000000" pitchFamily="2" charset="2"/>
              <a:buChar char="Ø"/>
            </a:pPr>
            <a:r>
              <a:rPr lang="en-US" altLang="en-US" sz="2000" dirty="0"/>
              <a:t>Diffusion-limited boundary conditions</a:t>
            </a:r>
          </a:p>
          <a:p>
            <a:pPr marL="952485" lvl="1" indent="-342900">
              <a:spcBef>
                <a:spcPts val="300"/>
              </a:spcBef>
              <a:buFont typeface="Wingdings" panose="05000000000000000000" pitchFamily="2" charset="2"/>
              <a:buChar char="Ø"/>
            </a:pPr>
            <a:r>
              <a:rPr lang="en-US" altLang="en-US" sz="2000" dirty="0"/>
              <a:t>Calibrations of ion flux and QMS accurate</a:t>
            </a:r>
          </a:p>
        </p:txBody>
      </p:sp>
      <p:pic>
        <p:nvPicPr>
          <p:cNvPr id="20" name="Grafik 19">
            <a:extLst>
              <a:ext uri="{FF2B5EF4-FFF2-40B4-BE49-F238E27FC236}">
                <a16:creationId xmlns:a16="http://schemas.microsoft.com/office/drawing/2014/main" id="{2A4676CE-79F7-4E7D-A53B-67A315E3AF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63559" y="5627068"/>
            <a:ext cx="3217976" cy="744484"/>
          </a:xfrm>
          <a:prstGeom prst="rect">
            <a:avLst/>
          </a:prstGeom>
        </p:spPr>
      </p:pic>
      <p:grpSp>
        <p:nvGrpSpPr>
          <p:cNvPr id="7" name="Gruppieren 6">
            <a:extLst>
              <a:ext uri="{FF2B5EF4-FFF2-40B4-BE49-F238E27FC236}">
                <a16:creationId xmlns:a16="http://schemas.microsoft.com/office/drawing/2014/main" id="{EA856A61-DED7-4507-8E3F-D85649D8F253}"/>
              </a:ext>
            </a:extLst>
          </p:cNvPr>
          <p:cNvGrpSpPr/>
          <p:nvPr/>
        </p:nvGrpSpPr>
        <p:grpSpPr>
          <a:xfrm>
            <a:off x="6167435" y="700977"/>
            <a:ext cx="5803207" cy="4682721"/>
            <a:chOff x="6167435" y="700977"/>
            <a:chExt cx="5803207" cy="4682721"/>
          </a:xfrm>
        </p:grpSpPr>
        <p:sp>
          <p:nvSpPr>
            <p:cNvPr id="6" name="Textfeld 5">
              <a:extLst>
                <a:ext uri="{FF2B5EF4-FFF2-40B4-BE49-F238E27FC236}">
                  <a16:creationId xmlns:a16="http://schemas.microsoft.com/office/drawing/2014/main" id="{0751AA4D-B6DF-4637-8121-AAD1A263D84D}"/>
                </a:ext>
              </a:extLst>
            </p:cNvPr>
            <p:cNvSpPr txBox="1"/>
            <p:nvPr/>
          </p:nvSpPr>
          <p:spPr>
            <a:xfrm>
              <a:off x="6816080" y="700977"/>
              <a:ext cx="4541628" cy="307777"/>
            </a:xfrm>
            <a:prstGeom prst="rect">
              <a:avLst/>
            </a:prstGeom>
            <a:noFill/>
          </p:spPr>
          <p:txBody>
            <a:bodyPr wrap="none" rtlCol="0">
              <a:spAutoFit/>
            </a:bodyPr>
            <a:lstStyle/>
            <a:p>
              <a:r>
                <a:rPr lang="en-US" sz="1400" i="1" dirty="0"/>
                <a:t>(a) visualization of beam spot by erosion of a-C:H layer</a:t>
              </a:r>
            </a:p>
          </p:txBody>
        </p:sp>
        <p:pic>
          <p:nvPicPr>
            <p:cNvPr id="25" name="Grafik 24">
              <a:extLst>
                <a:ext uri="{FF2B5EF4-FFF2-40B4-BE49-F238E27FC236}">
                  <a16:creationId xmlns:a16="http://schemas.microsoft.com/office/drawing/2014/main" id="{7042D66D-2540-4485-B8D1-7BC0CDD30D7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67435" y="1049662"/>
              <a:ext cx="5803207" cy="4334036"/>
            </a:xfrm>
            <a:prstGeom prst="rect">
              <a:avLst/>
            </a:prstGeom>
          </p:spPr>
        </p:pic>
      </p:grpSp>
      <p:grpSp>
        <p:nvGrpSpPr>
          <p:cNvPr id="3" name="Gruppieren 2">
            <a:extLst>
              <a:ext uri="{FF2B5EF4-FFF2-40B4-BE49-F238E27FC236}">
                <a16:creationId xmlns:a16="http://schemas.microsoft.com/office/drawing/2014/main" id="{4B9A80D2-282A-43FE-8589-614141F47DD1}"/>
              </a:ext>
            </a:extLst>
          </p:cNvPr>
          <p:cNvGrpSpPr/>
          <p:nvPr/>
        </p:nvGrpSpPr>
        <p:grpSpPr>
          <a:xfrm>
            <a:off x="4910684" y="-261643"/>
            <a:ext cx="7560096" cy="6260953"/>
            <a:chOff x="6816080" y="707531"/>
            <a:chExt cx="7560096" cy="6260953"/>
          </a:xfrm>
        </p:grpSpPr>
        <p:sp>
          <p:nvSpPr>
            <p:cNvPr id="24" name="Textfeld 23">
              <a:extLst>
                <a:ext uri="{FF2B5EF4-FFF2-40B4-BE49-F238E27FC236}">
                  <a16:creationId xmlns:a16="http://schemas.microsoft.com/office/drawing/2014/main" id="{5888D5E1-1F18-45D8-A80C-45BE56DF6A8E}"/>
                </a:ext>
              </a:extLst>
            </p:cNvPr>
            <p:cNvSpPr txBox="1"/>
            <p:nvPr/>
          </p:nvSpPr>
          <p:spPr>
            <a:xfrm>
              <a:off x="6816080" y="707531"/>
              <a:ext cx="5145961" cy="307777"/>
            </a:xfrm>
            <a:prstGeom prst="rect">
              <a:avLst/>
            </a:prstGeom>
            <a:noFill/>
          </p:spPr>
          <p:txBody>
            <a:bodyPr wrap="none" rtlCol="0">
              <a:spAutoFit/>
            </a:bodyPr>
            <a:lstStyle/>
            <a:p>
              <a:r>
                <a:rPr lang="en-US" sz="1400" i="1" dirty="0"/>
                <a:t>(b) comparison of measured and simulated permeation curves</a:t>
              </a:r>
            </a:p>
          </p:txBody>
        </p:sp>
        <p:graphicFrame>
          <p:nvGraphicFramePr>
            <p:cNvPr id="19" name="Objekt 18">
              <a:extLst>
                <a:ext uri="{FF2B5EF4-FFF2-40B4-BE49-F238E27FC236}">
                  <a16:creationId xmlns:a16="http://schemas.microsoft.com/office/drawing/2014/main" id="{E28A5536-6F05-4153-8785-E26637993177}"/>
                </a:ext>
              </a:extLst>
            </p:cNvPr>
            <p:cNvGraphicFramePr>
              <a:graphicFrameLocks noChangeAspect="1"/>
            </p:cNvGraphicFramePr>
            <p:nvPr/>
          </p:nvGraphicFramePr>
          <p:xfrm>
            <a:off x="7680176" y="1844824"/>
            <a:ext cx="6696000" cy="5123660"/>
          </p:xfrm>
          <a:graphic>
            <a:graphicData uri="http://schemas.openxmlformats.org/presentationml/2006/ole">
              <mc:AlternateContent xmlns:mc="http://schemas.openxmlformats.org/markup-compatibility/2006">
                <mc:Choice xmlns:v="urn:schemas-microsoft-com:vml" Requires="v">
                  <p:oleObj name="Graph" r:id="rId5" imgW="3920760" imgH="3000960" progId="Origin95.Graph">
                    <p:embed/>
                  </p:oleObj>
                </mc:Choice>
                <mc:Fallback>
                  <p:oleObj name="Graph" r:id="rId5" imgW="3920760" imgH="3000960" progId="Origin95.Graph">
                    <p:embed/>
                    <p:pic>
                      <p:nvPicPr>
                        <p:cNvPr id="19" name="Objekt 18">
                          <a:extLst>
                            <a:ext uri="{FF2B5EF4-FFF2-40B4-BE49-F238E27FC236}">
                              <a16:creationId xmlns:a16="http://schemas.microsoft.com/office/drawing/2014/main" id="{E28A5536-6F05-4153-8785-E26637993177}"/>
                            </a:ext>
                          </a:extLst>
                        </p:cNvPr>
                        <p:cNvPicPr/>
                        <p:nvPr/>
                      </p:nvPicPr>
                      <p:blipFill>
                        <a:blip r:embed="rId6"/>
                        <a:stretch>
                          <a:fillRect/>
                        </a:stretch>
                      </p:blipFill>
                      <p:spPr>
                        <a:xfrm>
                          <a:off x="7680176" y="1844824"/>
                          <a:ext cx="6696000" cy="5123660"/>
                        </a:xfrm>
                        <a:prstGeom prst="rect">
                          <a:avLst/>
                        </a:prstGeom>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4" name="Text Box 26"/>
          <p:cNvSpPr txBox="1">
            <a:spLocks noChangeArrowheads="1"/>
          </p:cNvSpPr>
          <p:nvPr/>
        </p:nvSpPr>
        <p:spPr bwMode="auto">
          <a:xfrm>
            <a:off x="9840416" y="6596094"/>
            <a:ext cx="71365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dirty="0" err="1"/>
              <a:t>Markelj</a:t>
            </a:r>
            <a:endParaRPr lang="en-US" altLang="en-US" sz="1200" b="1" dirty="0"/>
          </a:p>
        </p:txBody>
      </p:sp>
      <p:sp>
        <p:nvSpPr>
          <p:cNvPr id="2075" name="Line 27"/>
          <p:cNvSpPr>
            <a:spLocks noChangeShapeType="1"/>
          </p:cNvSpPr>
          <p:nvPr/>
        </p:nvSpPr>
        <p:spPr bwMode="auto">
          <a:xfrm>
            <a:off x="143336" y="6583362"/>
            <a:ext cx="11905325" cy="311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8" name="Text Box 30"/>
          <p:cNvSpPr txBox="1">
            <a:spLocks noChangeArrowheads="1"/>
          </p:cNvSpPr>
          <p:nvPr/>
        </p:nvSpPr>
        <p:spPr bwMode="auto">
          <a:xfrm>
            <a:off x="159330" y="795566"/>
            <a:ext cx="64078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68288" indent="-268288">
              <a:buFont typeface="Wingdings" pitchFamily="2" charset="2"/>
              <a:buChar char="v"/>
            </a:pPr>
            <a:r>
              <a:rPr lang="en-US" altLang="en-US" sz="2000" dirty="0"/>
              <a:t>Background</a:t>
            </a:r>
          </a:p>
        </p:txBody>
      </p:sp>
      <p:sp>
        <p:nvSpPr>
          <p:cNvPr id="2079" name="Text Box 31"/>
          <p:cNvSpPr txBox="1">
            <a:spLocks noChangeArrowheads="1"/>
          </p:cNvSpPr>
          <p:nvPr/>
        </p:nvSpPr>
        <p:spPr bwMode="auto">
          <a:xfrm>
            <a:off x="159330" y="1401810"/>
            <a:ext cx="6975270"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marL="342900" indent="-342900">
              <a:buFont typeface="Wingdings" panose="05000000000000000000" pitchFamily="2" charset="2"/>
              <a:buChar char="ü"/>
            </a:pPr>
            <a:r>
              <a:rPr lang="en-US" altLang="en-US" sz="2000" dirty="0"/>
              <a:t>Following </a:t>
            </a:r>
            <a:r>
              <a:rPr lang="en-GB" altLang="en-US" sz="1600" i="1" dirty="0"/>
              <a:t>B. </a:t>
            </a:r>
            <a:r>
              <a:rPr lang="en-GB" altLang="en-US" sz="1600" i="1" dirty="0" err="1"/>
              <a:t>Tyburska</a:t>
            </a:r>
            <a:r>
              <a:rPr lang="en-GB" altLang="en-US" sz="1600" i="1" dirty="0"/>
              <a:t> et al., Journal of Nuclear Materials 415 (2011) S680–S683 </a:t>
            </a:r>
            <a:r>
              <a:rPr lang="en-GB" altLang="en-US" sz="2000" dirty="0"/>
              <a:t>using a </a:t>
            </a:r>
            <a:r>
              <a:rPr lang="en-GB" altLang="en-US" sz="2000" b="1" dirty="0">
                <a:solidFill>
                  <a:schemeClr val="accent2"/>
                </a:solidFill>
              </a:rPr>
              <a:t>getter layer</a:t>
            </a:r>
            <a:r>
              <a:rPr lang="en-GB" altLang="en-US" sz="2000" dirty="0"/>
              <a:t> (2 µm self-damaged W) for permeating D</a:t>
            </a:r>
          </a:p>
          <a:p>
            <a:pPr marL="342900" indent="-342900">
              <a:buFont typeface="Wingdings" panose="05000000000000000000" pitchFamily="2" charset="2"/>
              <a:buChar char="ü"/>
            </a:pPr>
            <a:endParaRPr lang="en-GB" altLang="en-US" sz="2000" dirty="0"/>
          </a:p>
          <a:p>
            <a:pPr marL="342900" indent="-342900">
              <a:buFont typeface="Wingdings" panose="05000000000000000000" pitchFamily="2" charset="2"/>
              <a:buChar char="ü"/>
            </a:pPr>
            <a:endParaRPr lang="en-GB" altLang="en-US" sz="2000" dirty="0"/>
          </a:p>
          <a:p>
            <a:pPr marL="342900" indent="-342900">
              <a:buFont typeface="Wingdings" panose="05000000000000000000" pitchFamily="2" charset="2"/>
              <a:buChar char="ü"/>
            </a:pPr>
            <a:endParaRPr lang="en-GB" altLang="en-US" sz="2000" dirty="0"/>
          </a:p>
          <a:p>
            <a:pPr marL="342900" indent="-342900">
              <a:buFont typeface="Wingdings" panose="05000000000000000000" pitchFamily="2" charset="2"/>
              <a:buChar char="ü"/>
            </a:pPr>
            <a:endParaRPr lang="en-GB" altLang="en-US" sz="2000" dirty="0"/>
          </a:p>
          <a:p>
            <a:pPr marL="0" indent="0"/>
            <a:endParaRPr lang="en-GB" altLang="en-US" sz="2000" dirty="0"/>
          </a:p>
          <a:p>
            <a:pPr marL="342900" indent="-342900">
              <a:buFont typeface="Wingdings" panose="05000000000000000000" pitchFamily="2" charset="2"/>
              <a:buChar char="ü"/>
            </a:pPr>
            <a:r>
              <a:rPr lang="en-GB" altLang="en-US" sz="2000" dirty="0"/>
              <a:t>Expose to atom or ions </a:t>
            </a:r>
            <a:r>
              <a:rPr lang="en-GB" altLang="en-US" sz="2000" b="1" dirty="0">
                <a:solidFill>
                  <a:schemeClr val="accent2"/>
                </a:solidFill>
              </a:rPr>
              <a:t>upstream</a:t>
            </a:r>
          </a:p>
          <a:p>
            <a:pPr marL="342900" indent="-342900">
              <a:buFont typeface="Wingdings" panose="05000000000000000000" pitchFamily="2" charset="2"/>
              <a:buChar char="ü"/>
            </a:pPr>
            <a:r>
              <a:rPr lang="en-GB" altLang="en-US" sz="2000" dirty="0"/>
              <a:t>In/situ NRA </a:t>
            </a:r>
            <a:r>
              <a:rPr lang="en-GB" altLang="en-US" sz="2000" b="1" dirty="0">
                <a:solidFill>
                  <a:schemeClr val="accent2"/>
                </a:solidFill>
              </a:rPr>
              <a:t>downstream</a:t>
            </a:r>
            <a:r>
              <a:rPr lang="en-GB" altLang="en-US" sz="2000" dirty="0"/>
              <a:t> </a:t>
            </a:r>
          </a:p>
          <a:p>
            <a:pPr marL="342900" indent="-342900">
              <a:buFont typeface="Wingdings" panose="05000000000000000000" pitchFamily="2" charset="2"/>
              <a:buChar char="ü"/>
            </a:pPr>
            <a:r>
              <a:rPr lang="en-GB" altLang="en-US" sz="2000" dirty="0"/>
              <a:t>As function of fluence</a:t>
            </a:r>
          </a:p>
          <a:p>
            <a:pPr marL="342900" indent="-342900">
              <a:buFont typeface="Wingdings" panose="05000000000000000000" pitchFamily="2" charset="2"/>
              <a:buChar char="ü"/>
            </a:pPr>
            <a:r>
              <a:rPr lang="en-GB" altLang="en-US" sz="2000" dirty="0"/>
              <a:t>Check: No D uptake from gas phase</a:t>
            </a:r>
          </a:p>
          <a:p>
            <a:pPr marL="342900" indent="-342900">
              <a:buFont typeface="Wingdings" panose="05000000000000000000" pitchFamily="2" charset="2"/>
              <a:buChar char="ü"/>
            </a:pPr>
            <a:r>
              <a:rPr lang="en-GB" altLang="en-US" sz="2000" b="1" dirty="0">
                <a:solidFill>
                  <a:schemeClr val="accent2"/>
                </a:solidFill>
              </a:rPr>
              <a:t>But</a:t>
            </a:r>
            <a:r>
              <a:rPr lang="en-GB" altLang="en-US" sz="2000" dirty="0"/>
              <a:t>: </a:t>
            </a:r>
            <a:r>
              <a:rPr lang="en-US" altLang="en-US" sz="2000" dirty="0"/>
              <a:t>2% of upstream D atom flux on downstream side!</a:t>
            </a:r>
          </a:p>
          <a:p>
            <a:pPr marL="342900" indent="-342900">
              <a:buFont typeface="Wingdings" panose="05000000000000000000" pitchFamily="2" charset="2"/>
              <a:buChar char="Ø"/>
            </a:pPr>
            <a:r>
              <a:rPr lang="en-US" altLang="en-US" sz="2000" u="sng" dirty="0"/>
              <a:t>Protective </a:t>
            </a:r>
            <a:r>
              <a:rPr lang="en-US" altLang="en-US" sz="2000" u="sng" dirty="0">
                <a:solidFill>
                  <a:srgbClr val="FF9933"/>
                </a:solidFill>
              </a:rPr>
              <a:t>Al</a:t>
            </a:r>
            <a:r>
              <a:rPr lang="en-US" altLang="en-US" sz="2000" u="sng" baseline="-25000" dirty="0">
                <a:solidFill>
                  <a:srgbClr val="FF9933"/>
                </a:solidFill>
              </a:rPr>
              <a:t>2</a:t>
            </a:r>
            <a:r>
              <a:rPr lang="en-US" altLang="en-US" sz="2000" u="sng" dirty="0">
                <a:solidFill>
                  <a:srgbClr val="FF9933"/>
                </a:solidFill>
              </a:rPr>
              <a:t>O</a:t>
            </a:r>
            <a:r>
              <a:rPr lang="en-US" altLang="en-US" sz="2000" u="sng" baseline="-25000" dirty="0">
                <a:solidFill>
                  <a:srgbClr val="FF9933"/>
                </a:solidFill>
              </a:rPr>
              <a:t>3</a:t>
            </a:r>
            <a:r>
              <a:rPr lang="en-US" altLang="en-US" sz="2000" u="sng" dirty="0">
                <a:solidFill>
                  <a:srgbClr val="FF9933"/>
                </a:solidFill>
              </a:rPr>
              <a:t> (85 nm) </a:t>
            </a:r>
            <a:r>
              <a:rPr lang="en-US" altLang="en-US" sz="2000" u="sng" dirty="0"/>
              <a:t>layer with</a:t>
            </a:r>
            <a:r>
              <a:rPr lang="en-US" altLang="en-US" sz="2000" u="sng" dirty="0">
                <a:solidFill>
                  <a:srgbClr val="00B050"/>
                </a:solidFill>
              </a:rPr>
              <a:t> Ag (1 µm) </a:t>
            </a:r>
            <a:r>
              <a:rPr lang="en-US" altLang="en-US" sz="2000" u="sng" dirty="0"/>
              <a:t>spacer </a:t>
            </a:r>
            <a:br>
              <a:rPr lang="en-US" altLang="en-US" sz="2000" u="sng" dirty="0"/>
            </a:br>
            <a:r>
              <a:rPr lang="en-US" altLang="en-US" sz="2000" dirty="0"/>
              <a:t>(deposited by A. </a:t>
            </a:r>
            <a:r>
              <a:rPr lang="en-US" altLang="en-US" sz="2000" dirty="0" err="1"/>
              <a:t>Manhard</a:t>
            </a:r>
            <a:r>
              <a:rPr lang="en-US" altLang="en-US" sz="2000" dirty="0"/>
              <a:t>/MPG following </a:t>
            </a:r>
            <a:r>
              <a:rPr lang="en-US" altLang="en-US" sz="1600" i="1" dirty="0" err="1"/>
              <a:t>Kapser</a:t>
            </a:r>
            <a:r>
              <a:rPr lang="en-US" altLang="en-US" sz="1600" i="1" dirty="0"/>
              <a:t> et al. </a:t>
            </a:r>
            <a:r>
              <a:rPr lang="en-GB" sz="1600" i="1" dirty="0"/>
              <a:t>Nuclear Materials and Energy 12 (2017) 703–708.</a:t>
            </a:r>
            <a:r>
              <a:rPr lang="en-GB" sz="2000" i="1" dirty="0"/>
              <a:t>)</a:t>
            </a:r>
            <a:endParaRPr lang="en-US" altLang="en-US" sz="2000" i="1" dirty="0"/>
          </a:p>
          <a:p>
            <a:pPr marL="342900" indent="-342900">
              <a:buFont typeface="Wingdings" panose="05000000000000000000" pitchFamily="2" charset="2"/>
              <a:buChar char="ü"/>
            </a:pPr>
            <a:endParaRPr lang="en-US" altLang="en-US" sz="2000" dirty="0"/>
          </a:p>
        </p:txBody>
      </p:sp>
      <p:pic>
        <p:nvPicPr>
          <p:cNvPr id="18" name="Grafik 4">
            <a:extLst>
              <a:ext uri="{FF2B5EF4-FFF2-40B4-BE49-F238E27FC236}">
                <a16:creationId xmlns:a16="http://schemas.microsoft.com/office/drawing/2014/main" id="{CD80745F-47F5-43FB-A9EF-B01E45732DC8}"/>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588773" y="5719147"/>
            <a:ext cx="1475471" cy="804166"/>
          </a:xfrm>
          <a:prstGeom prst="rect">
            <a:avLst/>
          </a:prstGeom>
        </p:spPr>
      </p:pic>
      <p:grpSp>
        <p:nvGrpSpPr>
          <p:cNvPr id="5" name="Group 4">
            <a:extLst>
              <a:ext uri="{FF2B5EF4-FFF2-40B4-BE49-F238E27FC236}">
                <a16:creationId xmlns:a16="http://schemas.microsoft.com/office/drawing/2014/main" id="{2258B3B5-D70F-405C-9669-83643FEB1652}"/>
              </a:ext>
            </a:extLst>
          </p:cNvPr>
          <p:cNvGrpSpPr/>
          <p:nvPr/>
        </p:nvGrpSpPr>
        <p:grpSpPr>
          <a:xfrm>
            <a:off x="3694885" y="2116961"/>
            <a:ext cx="3753434" cy="2132197"/>
            <a:chOff x="7680176" y="969213"/>
            <a:chExt cx="3753434" cy="2132197"/>
          </a:xfrm>
        </p:grpSpPr>
        <p:grpSp>
          <p:nvGrpSpPr>
            <p:cNvPr id="8" name="Group 7">
              <a:extLst>
                <a:ext uri="{FF2B5EF4-FFF2-40B4-BE49-F238E27FC236}">
                  <a16:creationId xmlns:a16="http://schemas.microsoft.com/office/drawing/2014/main" id="{A6176CAE-67F8-4FBE-922D-6989D3093B53}"/>
                </a:ext>
              </a:extLst>
            </p:cNvPr>
            <p:cNvGrpSpPr/>
            <p:nvPr/>
          </p:nvGrpSpPr>
          <p:grpSpPr>
            <a:xfrm>
              <a:off x="7680176" y="969213"/>
              <a:ext cx="3753434" cy="2132197"/>
              <a:chOff x="5268585" y="500449"/>
              <a:chExt cx="5078704" cy="3017148"/>
            </a:xfrm>
          </p:grpSpPr>
          <p:pic>
            <p:nvPicPr>
              <p:cNvPr id="27" name="Picture 26">
                <a:extLst>
                  <a:ext uri="{FF2B5EF4-FFF2-40B4-BE49-F238E27FC236}">
                    <a16:creationId xmlns:a16="http://schemas.microsoft.com/office/drawing/2014/main" id="{6BBC2A78-C939-47B3-B672-01CC1E792B15}"/>
                  </a:ext>
                </a:extLst>
              </p:cNvPr>
              <p:cNvPicPr>
                <a:picLocks noChangeAspect="1"/>
              </p:cNvPicPr>
              <p:nvPr/>
            </p:nvPicPr>
            <p:blipFill>
              <a:blip r:embed="rId4"/>
              <a:stretch>
                <a:fillRect/>
              </a:stretch>
            </p:blipFill>
            <p:spPr>
              <a:xfrm>
                <a:off x="5268585" y="500449"/>
                <a:ext cx="4643823" cy="3017148"/>
              </a:xfrm>
              <a:prstGeom prst="rect">
                <a:avLst/>
              </a:prstGeom>
            </p:spPr>
          </p:pic>
          <p:sp>
            <p:nvSpPr>
              <p:cNvPr id="4" name="Rectangle 3">
                <a:extLst>
                  <a:ext uri="{FF2B5EF4-FFF2-40B4-BE49-F238E27FC236}">
                    <a16:creationId xmlns:a16="http://schemas.microsoft.com/office/drawing/2014/main" id="{9DF07E45-7E55-4665-9D89-435FAEFAAAB7}"/>
                  </a:ext>
                </a:extLst>
              </p:cNvPr>
              <p:cNvSpPr/>
              <p:nvPr/>
            </p:nvSpPr>
            <p:spPr>
              <a:xfrm>
                <a:off x="8472264" y="1246287"/>
                <a:ext cx="1875025" cy="186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3" name="TextBox 2">
                <a:extLst>
                  <a:ext uri="{FF2B5EF4-FFF2-40B4-BE49-F238E27FC236}">
                    <a16:creationId xmlns:a16="http://schemas.microsoft.com/office/drawing/2014/main" id="{2EDE3808-67CF-4582-8868-C5B2647C08E6}"/>
                  </a:ext>
                </a:extLst>
              </p:cNvPr>
              <p:cNvSpPr txBox="1"/>
              <p:nvPr/>
            </p:nvSpPr>
            <p:spPr>
              <a:xfrm>
                <a:off x="8115771" y="1377816"/>
                <a:ext cx="1187787" cy="740378"/>
              </a:xfrm>
              <a:prstGeom prst="rect">
                <a:avLst/>
              </a:prstGeom>
              <a:noFill/>
            </p:spPr>
            <p:txBody>
              <a:bodyPr wrap="square" rtlCol="0">
                <a:spAutoFit/>
              </a:bodyPr>
              <a:lstStyle/>
              <a:p>
                <a:r>
                  <a:rPr lang="en-US" sz="1400" dirty="0"/>
                  <a:t>D atoms</a:t>
                </a:r>
              </a:p>
              <a:p>
                <a:r>
                  <a:rPr lang="en-US" sz="1400" dirty="0"/>
                  <a:t>/ ions</a:t>
                </a:r>
                <a:endParaRPr lang="en-SI" sz="1400" dirty="0"/>
              </a:p>
            </p:txBody>
          </p:sp>
        </p:grpSp>
        <p:sp>
          <p:nvSpPr>
            <p:cNvPr id="43" name="Rectangle 42">
              <a:extLst>
                <a:ext uri="{FF2B5EF4-FFF2-40B4-BE49-F238E27FC236}">
                  <a16:creationId xmlns:a16="http://schemas.microsoft.com/office/drawing/2014/main" id="{00D4DB69-8532-4E46-9CE4-02B42A018726}"/>
                </a:ext>
              </a:extLst>
            </p:cNvPr>
            <p:cNvSpPr/>
            <p:nvPr/>
          </p:nvSpPr>
          <p:spPr>
            <a:xfrm>
              <a:off x="9197262" y="1373218"/>
              <a:ext cx="45719" cy="108012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dirty="0"/>
            </a:p>
          </p:txBody>
        </p:sp>
        <p:cxnSp>
          <p:nvCxnSpPr>
            <p:cNvPr id="20" name="Straight Connector 19">
              <a:extLst>
                <a:ext uri="{FF2B5EF4-FFF2-40B4-BE49-F238E27FC236}">
                  <a16:creationId xmlns:a16="http://schemas.microsoft.com/office/drawing/2014/main" id="{672F2843-3454-45A9-B74C-4ACCC569D937}"/>
                </a:ext>
              </a:extLst>
            </p:cNvPr>
            <p:cNvCxnSpPr/>
            <p:nvPr/>
          </p:nvCxnSpPr>
          <p:spPr>
            <a:xfrm>
              <a:off x="9197262" y="1373218"/>
              <a:ext cx="0" cy="1080120"/>
            </a:xfrm>
            <a:prstGeom prst="line">
              <a:avLst/>
            </a:prstGeom>
            <a:ln w="19050">
              <a:solidFill>
                <a:srgbClr val="FF993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FFB6EBF-056B-45C6-9257-F2A1B94D8759}"/>
                </a:ext>
              </a:extLst>
            </p:cNvPr>
            <p:cNvSpPr txBox="1"/>
            <p:nvPr/>
          </p:nvSpPr>
          <p:spPr>
            <a:xfrm>
              <a:off x="9602591" y="2229095"/>
              <a:ext cx="1011815" cy="307777"/>
            </a:xfrm>
            <a:prstGeom prst="rect">
              <a:avLst/>
            </a:prstGeom>
            <a:noFill/>
          </p:spPr>
          <p:txBody>
            <a:bodyPr wrap="none" rtlCol="0">
              <a:spAutoFit/>
            </a:bodyPr>
            <a:lstStyle/>
            <a:p>
              <a:r>
                <a:rPr lang="en-US" sz="1400" b="1" dirty="0">
                  <a:solidFill>
                    <a:schemeClr val="accent2"/>
                  </a:solidFill>
                </a:rPr>
                <a:t>Upstream</a:t>
              </a:r>
              <a:endParaRPr lang="en-SI" sz="1400" b="1" dirty="0">
                <a:solidFill>
                  <a:schemeClr val="accent2"/>
                </a:solidFill>
              </a:endParaRPr>
            </a:p>
          </p:txBody>
        </p:sp>
        <p:sp>
          <p:nvSpPr>
            <p:cNvPr id="21" name="TextBox 20">
              <a:extLst>
                <a:ext uri="{FF2B5EF4-FFF2-40B4-BE49-F238E27FC236}">
                  <a16:creationId xmlns:a16="http://schemas.microsoft.com/office/drawing/2014/main" id="{9719EA17-D8D4-4C75-8AC6-37BF07473234}"/>
                </a:ext>
              </a:extLst>
            </p:cNvPr>
            <p:cNvSpPr txBox="1"/>
            <p:nvPr/>
          </p:nvSpPr>
          <p:spPr>
            <a:xfrm>
              <a:off x="7921051" y="2189499"/>
              <a:ext cx="1260281" cy="307777"/>
            </a:xfrm>
            <a:prstGeom prst="rect">
              <a:avLst/>
            </a:prstGeom>
            <a:noFill/>
          </p:spPr>
          <p:txBody>
            <a:bodyPr wrap="none" rtlCol="0">
              <a:spAutoFit/>
            </a:bodyPr>
            <a:lstStyle/>
            <a:p>
              <a:r>
                <a:rPr lang="en-US" sz="1400" b="1" dirty="0">
                  <a:solidFill>
                    <a:schemeClr val="accent2"/>
                  </a:solidFill>
                </a:rPr>
                <a:t>Downstream</a:t>
              </a:r>
              <a:endParaRPr lang="en-SI" sz="1400" b="1" dirty="0">
                <a:solidFill>
                  <a:schemeClr val="accent2"/>
                </a:solidFill>
              </a:endParaRPr>
            </a:p>
          </p:txBody>
        </p:sp>
      </p:grpSp>
      <p:grpSp>
        <p:nvGrpSpPr>
          <p:cNvPr id="30" name="Group 29">
            <a:extLst>
              <a:ext uri="{FF2B5EF4-FFF2-40B4-BE49-F238E27FC236}">
                <a16:creationId xmlns:a16="http://schemas.microsoft.com/office/drawing/2014/main" id="{E5F4DE26-95A3-4545-8DC9-FC01955F5ACA}"/>
              </a:ext>
            </a:extLst>
          </p:cNvPr>
          <p:cNvGrpSpPr/>
          <p:nvPr/>
        </p:nvGrpSpPr>
        <p:grpSpPr>
          <a:xfrm>
            <a:off x="7393897" y="4171924"/>
            <a:ext cx="3194876" cy="2222873"/>
            <a:chOff x="7702015" y="1120176"/>
            <a:chExt cx="4140640" cy="2797461"/>
          </a:xfrm>
        </p:grpSpPr>
        <p:pic>
          <p:nvPicPr>
            <p:cNvPr id="31" name="Picture 30">
              <a:extLst>
                <a:ext uri="{FF2B5EF4-FFF2-40B4-BE49-F238E27FC236}">
                  <a16:creationId xmlns:a16="http://schemas.microsoft.com/office/drawing/2014/main" id="{6CB64894-8AD3-41D4-A384-D5F85EE29ACC}"/>
                </a:ext>
              </a:extLst>
            </p:cNvPr>
            <p:cNvPicPr>
              <a:picLocks noChangeAspect="1"/>
            </p:cNvPicPr>
            <p:nvPr/>
          </p:nvPicPr>
          <p:blipFill rotWithShape="1">
            <a:blip r:embed="rId5"/>
            <a:srcRect r="25141"/>
            <a:stretch/>
          </p:blipFill>
          <p:spPr>
            <a:xfrm>
              <a:off x="7702015" y="1120176"/>
              <a:ext cx="4140640" cy="2797461"/>
            </a:xfrm>
            <a:prstGeom prst="rect">
              <a:avLst/>
            </a:prstGeom>
          </p:spPr>
        </p:pic>
        <p:sp>
          <p:nvSpPr>
            <p:cNvPr id="32" name="TextBox 31">
              <a:extLst>
                <a:ext uri="{FF2B5EF4-FFF2-40B4-BE49-F238E27FC236}">
                  <a16:creationId xmlns:a16="http://schemas.microsoft.com/office/drawing/2014/main" id="{BB2EE721-ABF1-4905-9E0C-CB213CDBDC6D}"/>
                </a:ext>
              </a:extLst>
            </p:cNvPr>
            <p:cNvSpPr txBox="1"/>
            <p:nvPr/>
          </p:nvSpPr>
          <p:spPr>
            <a:xfrm rot="19051863">
              <a:off x="7743402" y="2232035"/>
              <a:ext cx="1201034" cy="369333"/>
            </a:xfrm>
            <a:prstGeom prst="rect">
              <a:avLst/>
            </a:prstGeom>
            <a:noFill/>
          </p:spPr>
          <p:txBody>
            <a:bodyPr wrap="none" rtlCol="0">
              <a:spAutoFit/>
            </a:bodyPr>
            <a:lstStyle/>
            <a:p>
              <a:r>
                <a:rPr lang="en-US" dirty="0">
                  <a:solidFill>
                    <a:srgbClr val="FFC000"/>
                  </a:solidFill>
                </a:rPr>
                <a:t>D in Al</a:t>
              </a:r>
              <a:r>
                <a:rPr lang="en-US" baseline="-25000" dirty="0">
                  <a:solidFill>
                    <a:srgbClr val="FFC000"/>
                  </a:solidFill>
                </a:rPr>
                <a:t>2</a:t>
              </a:r>
              <a:r>
                <a:rPr lang="en-US" dirty="0">
                  <a:solidFill>
                    <a:srgbClr val="FFC000"/>
                  </a:solidFill>
                </a:rPr>
                <a:t>O</a:t>
              </a:r>
              <a:r>
                <a:rPr lang="en-US" baseline="-25000" dirty="0">
                  <a:solidFill>
                    <a:srgbClr val="FFC000"/>
                  </a:solidFill>
                </a:rPr>
                <a:t>3</a:t>
              </a:r>
              <a:endParaRPr lang="en-SI" baseline="-25000" dirty="0">
                <a:solidFill>
                  <a:srgbClr val="FFC000"/>
                </a:solidFill>
              </a:endParaRPr>
            </a:p>
          </p:txBody>
        </p:sp>
        <p:cxnSp>
          <p:nvCxnSpPr>
            <p:cNvPr id="33" name="Straight Arrow Connector 32">
              <a:extLst>
                <a:ext uri="{FF2B5EF4-FFF2-40B4-BE49-F238E27FC236}">
                  <a16:creationId xmlns:a16="http://schemas.microsoft.com/office/drawing/2014/main" id="{6BFDD42A-7D68-4450-8889-994EA5CF8049}"/>
                </a:ext>
              </a:extLst>
            </p:cNvPr>
            <p:cNvCxnSpPr>
              <a:cxnSpLocks/>
            </p:cNvCxnSpPr>
            <p:nvPr/>
          </p:nvCxnSpPr>
          <p:spPr>
            <a:xfrm>
              <a:off x="8478684" y="2704155"/>
              <a:ext cx="425628" cy="436000"/>
            </a:xfrm>
            <a:prstGeom prst="straightConnector1">
              <a:avLst/>
            </a:prstGeom>
            <a:ln w="19050">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1A3AF96F-972F-4012-BF40-D9ECB571015F}"/>
                </a:ext>
              </a:extLst>
            </p:cNvPr>
            <p:cNvSpPr txBox="1"/>
            <p:nvPr/>
          </p:nvSpPr>
          <p:spPr>
            <a:xfrm>
              <a:off x="8522999" y="1217374"/>
              <a:ext cx="1903085" cy="369333"/>
            </a:xfrm>
            <a:prstGeom prst="rect">
              <a:avLst/>
            </a:prstGeom>
            <a:noFill/>
          </p:spPr>
          <p:txBody>
            <a:bodyPr wrap="none" rtlCol="0">
              <a:spAutoFit/>
            </a:bodyPr>
            <a:lstStyle/>
            <a:p>
              <a:r>
                <a:rPr lang="en-US" dirty="0">
                  <a:solidFill>
                    <a:schemeClr val="accent2"/>
                  </a:solidFill>
                </a:rPr>
                <a:t>D in damaged W</a:t>
              </a:r>
              <a:endParaRPr lang="en-SI" baseline="-25000" dirty="0">
                <a:solidFill>
                  <a:schemeClr val="accent2"/>
                </a:solidFill>
              </a:endParaRPr>
            </a:p>
          </p:txBody>
        </p:sp>
        <p:cxnSp>
          <p:nvCxnSpPr>
            <p:cNvPr id="35" name="Straight Arrow Connector 34">
              <a:extLst>
                <a:ext uri="{FF2B5EF4-FFF2-40B4-BE49-F238E27FC236}">
                  <a16:creationId xmlns:a16="http://schemas.microsoft.com/office/drawing/2014/main" id="{7E028489-56E1-43F0-8C5D-FA5B789CAA0E}"/>
                </a:ext>
              </a:extLst>
            </p:cNvPr>
            <p:cNvCxnSpPr>
              <a:cxnSpLocks/>
            </p:cNvCxnSpPr>
            <p:nvPr/>
          </p:nvCxnSpPr>
          <p:spPr>
            <a:xfrm>
              <a:off x="9264353" y="1586707"/>
              <a:ext cx="0" cy="406922"/>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
        <p:nvSpPr>
          <p:cNvPr id="6" name="Rectangle 5">
            <a:extLst>
              <a:ext uri="{FF2B5EF4-FFF2-40B4-BE49-F238E27FC236}">
                <a16:creationId xmlns:a16="http://schemas.microsoft.com/office/drawing/2014/main" id="{28221137-8454-4924-A9D1-1CE05D03B28B}"/>
              </a:ext>
            </a:extLst>
          </p:cNvPr>
          <p:cNvSpPr/>
          <p:nvPr/>
        </p:nvSpPr>
        <p:spPr>
          <a:xfrm>
            <a:off x="7202924" y="3386382"/>
            <a:ext cx="4062022" cy="646331"/>
          </a:xfrm>
          <a:prstGeom prst="rect">
            <a:avLst/>
          </a:prstGeom>
        </p:spPr>
        <p:txBody>
          <a:bodyPr wrap="square">
            <a:spAutoFit/>
          </a:bodyPr>
          <a:lstStyle/>
          <a:p>
            <a:pPr marL="342900" indent="-342900">
              <a:buFont typeface="Wingdings" panose="05000000000000000000" pitchFamily="2" charset="2"/>
              <a:buChar char="ü"/>
            </a:pPr>
            <a:r>
              <a:rPr lang="en-US" altLang="en-US" dirty="0"/>
              <a:t>Good separation of D in Al</a:t>
            </a:r>
            <a:r>
              <a:rPr lang="en-US" altLang="en-US" baseline="-25000" dirty="0"/>
              <a:t>2</a:t>
            </a:r>
            <a:r>
              <a:rPr lang="en-US" altLang="en-US" dirty="0"/>
              <a:t>O</a:t>
            </a:r>
            <a:r>
              <a:rPr lang="en-US" altLang="en-US" baseline="-25000" dirty="0"/>
              <a:t>3</a:t>
            </a:r>
            <a:r>
              <a:rPr lang="en-US" altLang="en-US" dirty="0"/>
              <a:t> and in W damaged layer</a:t>
            </a:r>
          </a:p>
        </p:txBody>
      </p:sp>
      <p:grpSp>
        <p:nvGrpSpPr>
          <p:cNvPr id="9" name="Group 8">
            <a:extLst>
              <a:ext uri="{FF2B5EF4-FFF2-40B4-BE49-F238E27FC236}">
                <a16:creationId xmlns:a16="http://schemas.microsoft.com/office/drawing/2014/main" id="{4177ABAF-B7C1-4584-88DE-E9EA1CF98A2A}"/>
              </a:ext>
            </a:extLst>
          </p:cNvPr>
          <p:cNvGrpSpPr/>
          <p:nvPr/>
        </p:nvGrpSpPr>
        <p:grpSpPr>
          <a:xfrm>
            <a:off x="7145692" y="1106469"/>
            <a:ext cx="4658286" cy="2118503"/>
            <a:chOff x="7145692" y="1106469"/>
            <a:chExt cx="4658286" cy="2118503"/>
          </a:xfrm>
        </p:grpSpPr>
        <p:grpSp>
          <p:nvGrpSpPr>
            <p:cNvPr id="22" name="Group 21">
              <a:extLst>
                <a:ext uri="{FF2B5EF4-FFF2-40B4-BE49-F238E27FC236}">
                  <a16:creationId xmlns:a16="http://schemas.microsoft.com/office/drawing/2014/main" id="{89D58F69-B799-401D-9CBA-3BCD624A52EB}"/>
                </a:ext>
              </a:extLst>
            </p:cNvPr>
            <p:cNvGrpSpPr/>
            <p:nvPr/>
          </p:nvGrpSpPr>
          <p:grpSpPr>
            <a:xfrm>
              <a:off x="7145692" y="1106469"/>
              <a:ext cx="4658286" cy="2118503"/>
              <a:chOff x="7390375" y="2961373"/>
              <a:chExt cx="4658286" cy="2118503"/>
            </a:xfrm>
          </p:grpSpPr>
          <p:pic>
            <p:nvPicPr>
              <p:cNvPr id="23" name="Picture 22">
                <a:extLst>
                  <a:ext uri="{FF2B5EF4-FFF2-40B4-BE49-F238E27FC236}">
                    <a16:creationId xmlns:a16="http://schemas.microsoft.com/office/drawing/2014/main" id="{DAA32491-33B1-4B5E-B520-88811B1734B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536" t="21778" b="18604"/>
              <a:stretch/>
            </p:blipFill>
            <p:spPr>
              <a:xfrm>
                <a:off x="7762536" y="2961373"/>
                <a:ext cx="4286125" cy="2118503"/>
              </a:xfrm>
              <a:prstGeom prst="rect">
                <a:avLst/>
              </a:prstGeom>
            </p:spPr>
          </p:pic>
          <p:sp>
            <p:nvSpPr>
              <p:cNvPr id="25" name="Arrow: Down 24">
                <a:extLst>
                  <a:ext uri="{FF2B5EF4-FFF2-40B4-BE49-F238E27FC236}">
                    <a16:creationId xmlns:a16="http://schemas.microsoft.com/office/drawing/2014/main" id="{8F73C8F7-4FE1-4EAA-AF4E-BD7F1095838B}"/>
                  </a:ext>
                </a:extLst>
              </p:cNvPr>
              <p:cNvSpPr/>
              <p:nvPr/>
            </p:nvSpPr>
            <p:spPr>
              <a:xfrm rot="4320636">
                <a:off x="10003598" y="3254267"/>
                <a:ext cx="272073" cy="97333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28" name="Arrow: Down 27">
                <a:extLst>
                  <a:ext uri="{FF2B5EF4-FFF2-40B4-BE49-F238E27FC236}">
                    <a16:creationId xmlns:a16="http://schemas.microsoft.com/office/drawing/2014/main" id="{001D395A-9BD6-4F43-815D-E24D874B524D}"/>
                  </a:ext>
                </a:extLst>
              </p:cNvPr>
              <p:cNvSpPr/>
              <p:nvPr/>
            </p:nvSpPr>
            <p:spPr>
              <a:xfrm rot="15555043">
                <a:off x="8281108" y="3208392"/>
                <a:ext cx="150086" cy="1931551"/>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dirty="0"/>
              </a:p>
            </p:txBody>
          </p:sp>
          <p:cxnSp>
            <p:nvCxnSpPr>
              <p:cNvPr id="29" name="Straight Arrow Connector 28">
                <a:extLst>
                  <a:ext uri="{FF2B5EF4-FFF2-40B4-BE49-F238E27FC236}">
                    <a16:creationId xmlns:a16="http://schemas.microsoft.com/office/drawing/2014/main" id="{6F3BA387-5BEF-4939-9987-9F2934B59A45}"/>
                  </a:ext>
                </a:extLst>
              </p:cNvPr>
              <p:cNvCxnSpPr>
                <a:cxnSpLocks/>
              </p:cNvCxnSpPr>
              <p:nvPr/>
            </p:nvCxnSpPr>
            <p:spPr>
              <a:xfrm flipH="1" flipV="1">
                <a:off x="8554624" y="3859112"/>
                <a:ext cx="764354" cy="119352"/>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4D7E0820-7085-4456-BECE-ECB98656FCFD}"/>
                </a:ext>
              </a:extLst>
            </p:cNvPr>
            <p:cNvSpPr txBox="1"/>
            <p:nvPr/>
          </p:nvSpPr>
          <p:spPr>
            <a:xfrm>
              <a:off x="9120336" y="1163076"/>
              <a:ext cx="1107996" cy="369332"/>
            </a:xfrm>
            <a:prstGeom prst="rect">
              <a:avLst/>
            </a:prstGeom>
            <a:noFill/>
          </p:spPr>
          <p:txBody>
            <a:bodyPr wrap="none" rtlCol="0">
              <a:spAutoFit/>
            </a:bodyPr>
            <a:lstStyle/>
            <a:p>
              <a:r>
                <a:rPr lang="en-US" b="1" dirty="0">
                  <a:solidFill>
                    <a:schemeClr val="bg1"/>
                  </a:solidFill>
                </a:rPr>
                <a:t>top view</a:t>
              </a:r>
              <a:endParaRPr lang="en-SI" b="1" dirty="0">
                <a:solidFill>
                  <a:schemeClr val="bg1"/>
                </a:solidFill>
              </a:endParaRPr>
            </a:p>
          </p:txBody>
        </p:sp>
      </p:grpSp>
      <p:sp>
        <p:nvSpPr>
          <p:cNvPr id="36" name="Rectangle 17">
            <a:extLst>
              <a:ext uri="{FF2B5EF4-FFF2-40B4-BE49-F238E27FC236}">
                <a16:creationId xmlns:a16="http://schemas.microsoft.com/office/drawing/2014/main" id="{3C75E226-6A6E-4EDA-9570-2BE8EE42B40D}"/>
              </a:ext>
            </a:extLst>
          </p:cNvPr>
          <p:cNvSpPr>
            <a:spLocks noChangeArrowheads="1"/>
          </p:cNvSpPr>
          <p:nvPr/>
        </p:nvSpPr>
        <p:spPr bwMode="auto">
          <a:xfrm>
            <a:off x="261436" y="186085"/>
            <a:ext cx="113055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400" b="1" dirty="0"/>
              <a:t>Compare D permeation through W with D atoms and 300 eV/D ions</a:t>
            </a:r>
            <a:endParaRPr lang="en-US" altLang="en-US" sz="2400" b="1" dirty="0"/>
          </a:p>
        </p:txBody>
      </p:sp>
    </p:spTree>
    <p:extLst>
      <p:ext uri="{BB962C8B-B14F-4D97-AF65-F5344CB8AC3E}">
        <p14:creationId xmlns:p14="http://schemas.microsoft.com/office/powerpoint/2010/main" val="2518191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5" name="Rectangle 17"/>
          <p:cNvSpPr>
            <a:spLocks noChangeArrowheads="1"/>
          </p:cNvSpPr>
          <p:nvPr/>
        </p:nvSpPr>
        <p:spPr bwMode="auto">
          <a:xfrm>
            <a:off x="261436" y="186085"/>
            <a:ext cx="113055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400" b="1" dirty="0"/>
              <a:t>Compare D permeation through W with D atoms and 300 eV/D ions</a:t>
            </a:r>
            <a:endParaRPr lang="en-US" altLang="en-US" sz="2400" b="1" dirty="0"/>
          </a:p>
        </p:txBody>
      </p:sp>
      <p:sp>
        <p:nvSpPr>
          <p:cNvPr id="2074" name="Text Box 26"/>
          <p:cNvSpPr txBox="1">
            <a:spLocks noChangeArrowheads="1"/>
          </p:cNvSpPr>
          <p:nvPr/>
        </p:nvSpPr>
        <p:spPr bwMode="auto">
          <a:xfrm>
            <a:off x="9840416" y="6596094"/>
            <a:ext cx="71365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dirty="0" err="1"/>
              <a:t>Markelj</a:t>
            </a:r>
            <a:endParaRPr lang="en-US" altLang="en-US" sz="1200" b="1" dirty="0"/>
          </a:p>
        </p:txBody>
      </p:sp>
      <p:sp>
        <p:nvSpPr>
          <p:cNvPr id="2075" name="Line 27"/>
          <p:cNvSpPr>
            <a:spLocks noChangeShapeType="1"/>
          </p:cNvSpPr>
          <p:nvPr/>
        </p:nvSpPr>
        <p:spPr bwMode="auto">
          <a:xfrm>
            <a:off x="143336" y="6583362"/>
            <a:ext cx="11905325" cy="311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8" name="Text Box 30"/>
          <p:cNvSpPr txBox="1">
            <a:spLocks noChangeArrowheads="1"/>
          </p:cNvSpPr>
          <p:nvPr/>
        </p:nvSpPr>
        <p:spPr bwMode="auto">
          <a:xfrm>
            <a:off x="159330" y="795566"/>
            <a:ext cx="640780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68288" indent="-268288">
              <a:buFont typeface="Wingdings" pitchFamily="2" charset="2"/>
              <a:buChar char="v"/>
            </a:pPr>
            <a:r>
              <a:rPr lang="en-US" altLang="en-US" sz="2000" dirty="0"/>
              <a:t>Study the differences in D transport (permeation) in a W foil (recrystallized) between 0.3 eV D atoms and 300 eV/D ions based on in situ IBA during exposure</a:t>
            </a:r>
          </a:p>
        </p:txBody>
      </p:sp>
      <p:pic>
        <p:nvPicPr>
          <p:cNvPr id="5" name="Picture 4">
            <a:extLst>
              <a:ext uri="{FF2B5EF4-FFF2-40B4-BE49-F238E27FC236}">
                <a16:creationId xmlns:a16="http://schemas.microsoft.com/office/drawing/2014/main" id="{091C62FD-9B4E-4FFB-A064-9A83662174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9888" y="751373"/>
            <a:ext cx="4028780" cy="2773263"/>
          </a:xfrm>
          <a:prstGeom prst="rect">
            <a:avLst/>
          </a:prstGeom>
        </p:spPr>
      </p:pic>
      <p:pic>
        <p:nvPicPr>
          <p:cNvPr id="13" name="Picture 12">
            <a:extLst>
              <a:ext uri="{FF2B5EF4-FFF2-40B4-BE49-F238E27FC236}">
                <a16:creationId xmlns:a16="http://schemas.microsoft.com/office/drawing/2014/main" id="{E6275573-D80B-475F-9FAA-1ECC3E0592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6885" y="3628259"/>
            <a:ext cx="3980078" cy="2739738"/>
          </a:xfrm>
          <a:prstGeom prst="rect">
            <a:avLst/>
          </a:prstGeom>
        </p:spPr>
      </p:pic>
      <p:pic>
        <p:nvPicPr>
          <p:cNvPr id="15" name="Picture 14">
            <a:extLst>
              <a:ext uri="{FF2B5EF4-FFF2-40B4-BE49-F238E27FC236}">
                <a16:creationId xmlns:a16="http://schemas.microsoft.com/office/drawing/2014/main" id="{67A22312-38C7-4100-A857-5600326A866A}"/>
              </a:ext>
            </a:extLst>
          </p:cNvPr>
          <p:cNvPicPr>
            <a:picLocks noChangeAspect="1"/>
          </p:cNvPicPr>
          <p:nvPr/>
        </p:nvPicPr>
        <p:blipFill>
          <a:blip r:embed="rId5"/>
          <a:stretch>
            <a:fillRect/>
          </a:stretch>
        </p:blipFill>
        <p:spPr>
          <a:xfrm>
            <a:off x="5087888" y="2043680"/>
            <a:ext cx="2354918" cy="1340197"/>
          </a:xfrm>
          <a:prstGeom prst="rect">
            <a:avLst/>
          </a:prstGeom>
        </p:spPr>
      </p:pic>
      <p:sp>
        <p:nvSpPr>
          <p:cNvPr id="35" name="Text Box 31">
            <a:extLst>
              <a:ext uri="{FF2B5EF4-FFF2-40B4-BE49-F238E27FC236}">
                <a16:creationId xmlns:a16="http://schemas.microsoft.com/office/drawing/2014/main" id="{B44BC0EC-26F3-4564-AEA7-64E287AC2A35}"/>
              </a:ext>
            </a:extLst>
          </p:cNvPr>
          <p:cNvSpPr txBox="1">
            <a:spLocks noChangeArrowheads="1"/>
          </p:cNvSpPr>
          <p:nvPr/>
        </p:nvSpPr>
        <p:spPr bwMode="auto">
          <a:xfrm>
            <a:off x="335360" y="3932639"/>
            <a:ext cx="640780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marL="342900" indent="-342900">
              <a:buFont typeface="Wingdings" panose="05000000000000000000" pitchFamily="2" charset="2"/>
              <a:buChar char="v"/>
            </a:pPr>
            <a:r>
              <a:rPr lang="en-US" altLang="en-US" sz="2000" b="1" dirty="0">
                <a:solidFill>
                  <a:srgbClr val="002060"/>
                </a:solidFill>
              </a:rPr>
              <a:t>Observations</a:t>
            </a:r>
          </a:p>
          <a:p>
            <a:pPr marL="342900" indent="-342900">
              <a:buFont typeface="Wingdings" panose="05000000000000000000" pitchFamily="2" charset="2"/>
              <a:buChar char="ü"/>
            </a:pPr>
            <a:r>
              <a:rPr lang="en-US" altLang="en-US" sz="2000" dirty="0"/>
              <a:t>Measured D depth profiles on the downstream side </a:t>
            </a:r>
          </a:p>
          <a:p>
            <a:pPr marL="342900" indent="-342900">
              <a:buFont typeface="Wingdings" panose="05000000000000000000" pitchFamily="2" charset="2"/>
              <a:buChar char="ü"/>
            </a:pPr>
            <a:r>
              <a:rPr lang="en-US" altLang="en-US" sz="2000" u="sng" dirty="0"/>
              <a:t>Ions</a:t>
            </a:r>
            <a:r>
              <a:rPr lang="en-US" altLang="en-US" sz="2000" dirty="0"/>
              <a:t> - </a:t>
            </a:r>
            <a:r>
              <a:rPr lang="en-US" altLang="en-US" sz="2000" b="1" dirty="0">
                <a:solidFill>
                  <a:srgbClr val="002060"/>
                </a:solidFill>
              </a:rPr>
              <a:t>Surprise:</a:t>
            </a:r>
            <a:r>
              <a:rPr lang="en-US" altLang="en-US" sz="2000" b="1" dirty="0">
                <a:solidFill>
                  <a:schemeClr val="accent6"/>
                </a:solidFill>
              </a:rPr>
              <a:t> </a:t>
            </a:r>
            <a:r>
              <a:rPr lang="en-US" altLang="en-US" sz="2000" dirty="0"/>
              <a:t>No diffusion front visible but raising D concentration within damaged layer</a:t>
            </a:r>
          </a:p>
        </p:txBody>
      </p:sp>
      <p:pic>
        <p:nvPicPr>
          <p:cNvPr id="18" name="Grafik 4">
            <a:extLst>
              <a:ext uri="{FF2B5EF4-FFF2-40B4-BE49-F238E27FC236}">
                <a16:creationId xmlns:a16="http://schemas.microsoft.com/office/drawing/2014/main" id="{CD80745F-47F5-43FB-A9EF-B01E45732DC8}"/>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0590869" y="5994556"/>
            <a:ext cx="1475471" cy="804166"/>
          </a:xfrm>
          <a:prstGeom prst="rect">
            <a:avLst/>
          </a:prstGeom>
        </p:spPr>
      </p:pic>
      <p:sp>
        <p:nvSpPr>
          <p:cNvPr id="37" name="Text Box 31">
            <a:extLst>
              <a:ext uri="{FF2B5EF4-FFF2-40B4-BE49-F238E27FC236}">
                <a16:creationId xmlns:a16="http://schemas.microsoft.com/office/drawing/2014/main" id="{10DEA8D1-C42D-47AC-BE59-8D1D604CF454}"/>
              </a:ext>
            </a:extLst>
          </p:cNvPr>
          <p:cNvSpPr txBox="1">
            <a:spLocks noChangeArrowheads="1"/>
          </p:cNvSpPr>
          <p:nvPr/>
        </p:nvSpPr>
        <p:spPr bwMode="auto">
          <a:xfrm>
            <a:off x="208337" y="1794073"/>
            <a:ext cx="5041079"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marL="342900" indent="-342900">
              <a:buFont typeface="Wingdings" panose="05000000000000000000" pitchFamily="2" charset="2"/>
              <a:buChar char="v"/>
            </a:pPr>
            <a:r>
              <a:rPr lang="en-US" altLang="en-US" sz="2000" b="1" dirty="0">
                <a:solidFill>
                  <a:srgbClr val="002060"/>
                </a:solidFill>
              </a:rPr>
              <a:t>Experiment</a:t>
            </a:r>
            <a:endParaRPr lang="en-US" altLang="en-US" sz="2000" dirty="0">
              <a:solidFill>
                <a:srgbClr val="002060"/>
              </a:solidFill>
            </a:endParaRPr>
          </a:p>
          <a:p>
            <a:pPr marL="342900" indent="-342900">
              <a:buFont typeface="Wingdings" panose="05000000000000000000" pitchFamily="2" charset="2"/>
              <a:buChar char="ü"/>
            </a:pPr>
            <a:r>
              <a:rPr lang="en-US" altLang="en-US" sz="2000" dirty="0"/>
              <a:t>Exposure to </a:t>
            </a:r>
            <a:br>
              <a:rPr lang="en-US" altLang="en-US" sz="2000" dirty="0"/>
            </a:br>
            <a:r>
              <a:rPr lang="en-US" altLang="en-US" sz="2000" dirty="0"/>
              <a:t>D atoms (flux 5e18 D/m</a:t>
            </a:r>
            <a:r>
              <a:rPr lang="en-US" altLang="en-US" sz="2000" baseline="30000" dirty="0"/>
              <a:t>2</a:t>
            </a:r>
            <a:r>
              <a:rPr lang="en-US" altLang="en-US" sz="2000" dirty="0"/>
              <a:t>) at 600/700 K for ~ 160 h/ 250 h (134 h present - ongoing)</a:t>
            </a:r>
            <a:br>
              <a:rPr lang="en-US" altLang="en-US" sz="2000" dirty="0"/>
            </a:br>
            <a:r>
              <a:rPr lang="en-US" altLang="en-US" sz="2000" dirty="0"/>
              <a:t>D ions (flux ?e18 D/m</a:t>
            </a:r>
            <a:r>
              <a:rPr lang="en-US" altLang="en-US" sz="2000" baseline="30000" dirty="0"/>
              <a:t>2</a:t>
            </a:r>
            <a:r>
              <a:rPr lang="en-US" altLang="en-US" sz="2000" dirty="0"/>
              <a:t>) for ~ 600/700 K for ~ 75 h/ 96h</a:t>
            </a:r>
            <a:endParaRPr lang="en-US" altLang="en-US" sz="2000" dirty="0">
              <a:solidFill>
                <a:srgbClr val="002060"/>
              </a:solidFill>
            </a:endParaRPr>
          </a:p>
        </p:txBody>
      </p:sp>
      <p:cxnSp>
        <p:nvCxnSpPr>
          <p:cNvPr id="23" name="Straight Arrow Connector 22">
            <a:extLst>
              <a:ext uri="{FF2B5EF4-FFF2-40B4-BE49-F238E27FC236}">
                <a16:creationId xmlns:a16="http://schemas.microsoft.com/office/drawing/2014/main" id="{5C782447-1EEF-41BE-8905-66A73FF2C688}"/>
              </a:ext>
            </a:extLst>
          </p:cNvPr>
          <p:cNvCxnSpPr/>
          <p:nvPr/>
        </p:nvCxnSpPr>
        <p:spPr>
          <a:xfrm>
            <a:off x="9264352" y="2348880"/>
            <a:ext cx="1152128"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5CB7B911-D826-4F57-A0B2-92D30D9073D0}"/>
              </a:ext>
            </a:extLst>
          </p:cNvPr>
          <p:cNvCxnSpPr/>
          <p:nvPr/>
        </p:nvCxnSpPr>
        <p:spPr>
          <a:xfrm>
            <a:off x="9401945" y="5373216"/>
            <a:ext cx="1152128"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D415A051-F322-5BC3-492A-666B7D60FA68}"/>
              </a:ext>
            </a:extLst>
          </p:cNvPr>
          <p:cNvGrpSpPr/>
          <p:nvPr/>
        </p:nvGrpSpPr>
        <p:grpSpPr>
          <a:xfrm>
            <a:off x="6296721" y="2364060"/>
            <a:ext cx="1014068" cy="484632"/>
            <a:chOff x="3843453" y="5590479"/>
            <a:chExt cx="1014068" cy="484632"/>
          </a:xfrm>
        </p:grpSpPr>
        <p:sp>
          <p:nvSpPr>
            <p:cNvPr id="3" name="Arrow: Left 2">
              <a:extLst>
                <a:ext uri="{FF2B5EF4-FFF2-40B4-BE49-F238E27FC236}">
                  <a16:creationId xmlns:a16="http://schemas.microsoft.com/office/drawing/2014/main" id="{C8426860-0C03-05F6-1796-48B6264FEDDE}"/>
                </a:ext>
              </a:extLst>
            </p:cNvPr>
            <p:cNvSpPr/>
            <p:nvPr/>
          </p:nvSpPr>
          <p:spPr>
            <a:xfrm>
              <a:off x="3843453" y="5590479"/>
              <a:ext cx="978408" cy="484632"/>
            </a:xfrm>
            <a:prstGeom prst="leftArrow">
              <a:avLst/>
            </a:prstGeom>
            <a:solidFill>
              <a:srgbClr val="FF00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GB" sz="1300" b="1" dirty="0">
                <a:solidFill>
                  <a:schemeClr val="bg1"/>
                </a:solidFill>
              </a:endParaRPr>
            </a:p>
          </p:txBody>
        </p:sp>
        <p:sp>
          <p:nvSpPr>
            <p:cNvPr id="2" name="TextBox 1">
              <a:extLst>
                <a:ext uri="{FF2B5EF4-FFF2-40B4-BE49-F238E27FC236}">
                  <a16:creationId xmlns:a16="http://schemas.microsoft.com/office/drawing/2014/main" id="{12C24739-16DD-E439-B0FA-577814243050}"/>
                </a:ext>
              </a:extLst>
            </p:cNvPr>
            <p:cNvSpPr txBox="1"/>
            <p:nvPr/>
          </p:nvSpPr>
          <p:spPr>
            <a:xfrm>
              <a:off x="4081346" y="5634329"/>
              <a:ext cx="776175" cy="360227"/>
            </a:xfrm>
            <a:prstGeom prst="rect">
              <a:avLst/>
            </a:prstGeom>
            <a:noFill/>
          </p:spPr>
          <p:txBody>
            <a:bodyPr wrap="none" rtlCol="0">
              <a:spAutoFit/>
            </a:bodyPr>
            <a:lstStyle/>
            <a:p>
              <a:pPr algn="l">
                <a:lnSpc>
                  <a:spcPts val="2300"/>
                </a:lnSpc>
              </a:pPr>
              <a:r>
                <a:rPr lang="de-DE" sz="1600" dirty="0"/>
                <a:t>D-ions</a:t>
              </a:r>
              <a:endParaRPr lang="en-GB" sz="1600" dirty="0"/>
            </a:p>
          </p:txBody>
        </p:sp>
      </p:grpSp>
    </p:spTree>
    <p:extLst>
      <p:ext uri="{BB962C8B-B14F-4D97-AF65-F5344CB8AC3E}">
        <p14:creationId xmlns:p14="http://schemas.microsoft.com/office/powerpoint/2010/main" val="2004307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4" name="Text Box 26"/>
          <p:cNvSpPr txBox="1">
            <a:spLocks noChangeArrowheads="1"/>
          </p:cNvSpPr>
          <p:nvPr/>
        </p:nvSpPr>
        <p:spPr bwMode="auto">
          <a:xfrm>
            <a:off x="9840416" y="6596094"/>
            <a:ext cx="71365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dirty="0" err="1"/>
              <a:t>Markelj</a:t>
            </a:r>
            <a:endParaRPr lang="en-US" altLang="en-US" sz="1200" b="1" dirty="0"/>
          </a:p>
        </p:txBody>
      </p:sp>
      <p:sp>
        <p:nvSpPr>
          <p:cNvPr id="2075" name="Line 27"/>
          <p:cNvSpPr>
            <a:spLocks noChangeShapeType="1"/>
          </p:cNvSpPr>
          <p:nvPr/>
        </p:nvSpPr>
        <p:spPr bwMode="auto">
          <a:xfrm>
            <a:off x="143336" y="6583362"/>
            <a:ext cx="11905325" cy="311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8" name="Text Box 30"/>
          <p:cNvSpPr txBox="1">
            <a:spLocks noChangeArrowheads="1"/>
          </p:cNvSpPr>
          <p:nvPr/>
        </p:nvSpPr>
        <p:spPr bwMode="auto">
          <a:xfrm>
            <a:off x="159330" y="795566"/>
            <a:ext cx="640780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68288" indent="-268288">
              <a:buFont typeface="Wingdings" pitchFamily="2" charset="2"/>
              <a:buChar char="v"/>
            </a:pPr>
            <a:r>
              <a:rPr lang="en-US" altLang="en-US" sz="2000" dirty="0"/>
              <a:t>Study the differences in D transport (permeation) in a W foil (recrystallized) between 0.3 eV D atoms and 300 eV/D ions based on in situ IBA during exposure</a:t>
            </a:r>
          </a:p>
        </p:txBody>
      </p:sp>
      <p:pic>
        <p:nvPicPr>
          <p:cNvPr id="15" name="Picture 14">
            <a:extLst>
              <a:ext uri="{FF2B5EF4-FFF2-40B4-BE49-F238E27FC236}">
                <a16:creationId xmlns:a16="http://schemas.microsoft.com/office/drawing/2014/main" id="{67A22312-38C7-4100-A857-5600326A866A}"/>
              </a:ext>
            </a:extLst>
          </p:cNvPr>
          <p:cNvPicPr>
            <a:picLocks noChangeAspect="1"/>
          </p:cNvPicPr>
          <p:nvPr/>
        </p:nvPicPr>
        <p:blipFill>
          <a:blip r:embed="rId3"/>
          <a:stretch>
            <a:fillRect/>
          </a:stretch>
        </p:blipFill>
        <p:spPr>
          <a:xfrm>
            <a:off x="5087888" y="2043680"/>
            <a:ext cx="2354918" cy="1340197"/>
          </a:xfrm>
          <a:prstGeom prst="rect">
            <a:avLst/>
          </a:prstGeom>
        </p:spPr>
      </p:pic>
      <p:sp>
        <p:nvSpPr>
          <p:cNvPr id="35" name="Text Box 31">
            <a:extLst>
              <a:ext uri="{FF2B5EF4-FFF2-40B4-BE49-F238E27FC236}">
                <a16:creationId xmlns:a16="http://schemas.microsoft.com/office/drawing/2014/main" id="{B44BC0EC-26F3-4564-AEA7-64E287AC2A35}"/>
              </a:ext>
            </a:extLst>
          </p:cNvPr>
          <p:cNvSpPr txBox="1">
            <a:spLocks noChangeArrowheads="1"/>
          </p:cNvSpPr>
          <p:nvPr/>
        </p:nvSpPr>
        <p:spPr bwMode="auto">
          <a:xfrm>
            <a:off x="220186" y="3991255"/>
            <a:ext cx="6407806"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marL="342900" indent="-342900">
              <a:buFont typeface="Wingdings" panose="05000000000000000000" pitchFamily="2" charset="2"/>
              <a:buChar char="v"/>
            </a:pPr>
            <a:r>
              <a:rPr lang="en-US" altLang="en-US" sz="2000" b="1" dirty="0">
                <a:solidFill>
                  <a:srgbClr val="002060"/>
                </a:solidFill>
              </a:rPr>
              <a:t>Observations</a:t>
            </a:r>
          </a:p>
          <a:p>
            <a:pPr marL="342900" indent="-342900">
              <a:buFont typeface="Wingdings" panose="05000000000000000000" pitchFamily="2" charset="2"/>
              <a:buChar char="ü"/>
            </a:pPr>
            <a:r>
              <a:rPr lang="en-US" altLang="en-US" sz="2000" dirty="0"/>
              <a:t>Measured D depth profiles on the downstream side </a:t>
            </a:r>
          </a:p>
          <a:p>
            <a:pPr marL="342900" indent="-342900">
              <a:buFont typeface="Wingdings" panose="05000000000000000000" pitchFamily="2" charset="2"/>
              <a:buChar char="ü"/>
            </a:pPr>
            <a:r>
              <a:rPr lang="en-US" altLang="en-US" sz="2000" u="sng" dirty="0"/>
              <a:t>Ions</a:t>
            </a:r>
            <a:r>
              <a:rPr lang="en-US" altLang="en-US" sz="2000" dirty="0"/>
              <a:t> - </a:t>
            </a:r>
            <a:r>
              <a:rPr lang="en-US" altLang="en-US" sz="2000" b="1" dirty="0">
                <a:solidFill>
                  <a:srgbClr val="002060"/>
                </a:solidFill>
              </a:rPr>
              <a:t>Surprise:</a:t>
            </a:r>
            <a:r>
              <a:rPr lang="en-US" altLang="en-US" sz="2000" b="1" dirty="0">
                <a:solidFill>
                  <a:schemeClr val="accent6"/>
                </a:solidFill>
              </a:rPr>
              <a:t> </a:t>
            </a:r>
            <a:r>
              <a:rPr lang="en-US" altLang="en-US" sz="2000" dirty="0"/>
              <a:t>No diffusion front visible but raising D concentration within damaged layer</a:t>
            </a:r>
          </a:p>
          <a:p>
            <a:pPr marL="342900" indent="-342900">
              <a:buFont typeface="Wingdings" panose="05000000000000000000" pitchFamily="2" charset="2"/>
              <a:buChar char="ü"/>
            </a:pPr>
            <a:r>
              <a:rPr lang="en-US" altLang="en-US" sz="2000" u="sng" dirty="0"/>
              <a:t>Atoms</a:t>
            </a:r>
            <a:r>
              <a:rPr lang="en-US" altLang="en-US" sz="2000" dirty="0"/>
              <a:t>: Very low concentration and also ‘constant’ D concentration through the damaged layer – different compared to the depth profile measured at direct uptake of self-damaged W</a:t>
            </a:r>
          </a:p>
        </p:txBody>
      </p:sp>
      <p:pic>
        <p:nvPicPr>
          <p:cNvPr id="18" name="Grafik 4">
            <a:extLst>
              <a:ext uri="{FF2B5EF4-FFF2-40B4-BE49-F238E27FC236}">
                <a16:creationId xmlns:a16="http://schemas.microsoft.com/office/drawing/2014/main" id="{CD80745F-47F5-43FB-A9EF-B01E45732DC8}"/>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590869" y="5994556"/>
            <a:ext cx="1475471" cy="804166"/>
          </a:xfrm>
          <a:prstGeom prst="rect">
            <a:avLst/>
          </a:prstGeom>
        </p:spPr>
      </p:pic>
      <p:sp>
        <p:nvSpPr>
          <p:cNvPr id="36" name="Text Box 31">
            <a:extLst>
              <a:ext uri="{FF2B5EF4-FFF2-40B4-BE49-F238E27FC236}">
                <a16:creationId xmlns:a16="http://schemas.microsoft.com/office/drawing/2014/main" id="{5EC8F672-A28B-488C-AFC3-240903F2CB09}"/>
              </a:ext>
            </a:extLst>
          </p:cNvPr>
          <p:cNvSpPr txBox="1">
            <a:spLocks noChangeArrowheads="1"/>
          </p:cNvSpPr>
          <p:nvPr/>
        </p:nvSpPr>
        <p:spPr bwMode="auto">
          <a:xfrm>
            <a:off x="208337" y="1794073"/>
            <a:ext cx="5041079"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marL="342900" indent="-342900">
              <a:buFont typeface="Wingdings" panose="05000000000000000000" pitchFamily="2" charset="2"/>
              <a:buChar char="v"/>
            </a:pPr>
            <a:r>
              <a:rPr lang="en-US" altLang="en-US" sz="2000" b="1" dirty="0">
                <a:solidFill>
                  <a:srgbClr val="002060"/>
                </a:solidFill>
              </a:rPr>
              <a:t>Experiment</a:t>
            </a:r>
            <a:endParaRPr lang="en-US" altLang="en-US" sz="2000" dirty="0">
              <a:solidFill>
                <a:srgbClr val="002060"/>
              </a:solidFill>
            </a:endParaRPr>
          </a:p>
          <a:p>
            <a:pPr marL="342900" indent="-342900">
              <a:buFont typeface="Wingdings" panose="05000000000000000000" pitchFamily="2" charset="2"/>
              <a:buChar char="ü"/>
            </a:pPr>
            <a:r>
              <a:rPr lang="en-US" altLang="en-US" sz="2000" dirty="0"/>
              <a:t>Exposure to </a:t>
            </a:r>
            <a:br>
              <a:rPr lang="en-US" altLang="en-US" sz="2000" dirty="0"/>
            </a:br>
            <a:r>
              <a:rPr lang="en-US" altLang="en-US" sz="2000" dirty="0"/>
              <a:t>D atoms (flux 5e18 D/m</a:t>
            </a:r>
            <a:r>
              <a:rPr lang="en-US" altLang="en-US" sz="2000" baseline="30000" dirty="0"/>
              <a:t>2</a:t>
            </a:r>
            <a:r>
              <a:rPr lang="en-US" altLang="en-US" sz="2000" dirty="0"/>
              <a:t>) at 600/700 K for ~ 160 h/ 250 h (134 h present - ongoing)</a:t>
            </a:r>
            <a:br>
              <a:rPr lang="en-US" altLang="en-US" sz="2000" dirty="0"/>
            </a:br>
            <a:r>
              <a:rPr lang="en-US" altLang="en-US" sz="2000" dirty="0"/>
              <a:t>D ions (flux ?e18 D/m</a:t>
            </a:r>
            <a:r>
              <a:rPr lang="en-US" altLang="en-US" sz="2000" baseline="30000" dirty="0"/>
              <a:t>2</a:t>
            </a:r>
            <a:r>
              <a:rPr lang="en-US" altLang="en-US" sz="2000" dirty="0"/>
              <a:t>) for ~ 600/700 K for ~ 75 h/ 96h </a:t>
            </a:r>
          </a:p>
        </p:txBody>
      </p:sp>
      <p:pic>
        <p:nvPicPr>
          <p:cNvPr id="16" name="Picture 15">
            <a:extLst>
              <a:ext uri="{FF2B5EF4-FFF2-40B4-BE49-F238E27FC236}">
                <a16:creationId xmlns:a16="http://schemas.microsoft.com/office/drawing/2014/main" id="{FF17D943-A149-4762-BF42-FC05E0A1DD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54191" y="1022867"/>
            <a:ext cx="4713929" cy="3254523"/>
          </a:xfrm>
          <a:prstGeom prst="rect">
            <a:avLst/>
          </a:prstGeom>
        </p:spPr>
      </p:pic>
      <p:pic>
        <p:nvPicPr>
          <p:cNvPr id="19" name="Picture 18">
            <a:extLst>
              <a:ext uri="{FF2B5EF4-FFF2-40B4-BE49-F238E27FC236}">
                <a16:creationId xmlns:a16="http://schemas.microsoft.com/office/drawing/2014/main" id="{91BABEE4-902A-427E-B648-1F9D0F380D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89102" y="4346775"/>
            <a:ext cx="3189154" cy="2227167"/>
          </a:xfrm>
          <a:prstGeom prst="rect">
            <a:avLst/>
          </a:prstGeom>
        </p:spPr>
      </p:pic>
      <p:sp>
        <p:nvSpPr>
          <p:cNvPr id="2" name="TextBox 1">
            <a:extLst>
              <a:ext uri="{FF2B5EF4-FFF2-40B4-BE49-F238E27FC236}">
                <a16:creationId xmlns:a16="http://schemas.microsoft.com/office/drawing/2014/main" id="{1DE48A10-4BC6-4B66-9C28-A5F6A51C28A5}"/>
              </a:ext>
            </a:extLst>
          </p:cNvPr>
          <p:cNvSpPr txBox="1"/>
          <p:nvPr/>
        </p:nvSpPr>
        <p:spPr>
          <a:xfrm>
            <a:off x="7154191" y="4275361"/>
            <a:ext cx="4887877" cy="307777"/>
          </a:xfrm>
          <a:prstGeom prst="rect">
            <a:avLst/>
          </a:prstGeom>
          <a:noFill/>
        </p:spPr>
        <p:txBody>
          <a:bodyPr wrap="none" rtlCol="0">
            <a:spAutoFit/>
          </a:bodyPr>
          <a:lstStyle/>
          <a:p>
            <a:r>
              <a:rPr lang="en-US" sz="1400" b="1" dirty="0"/>
              <a:t>For comparison - direct D uptake in self-damaged layer </a:t>
            </a:r>
            <a:endParaRPr lang="en-SI" sz="1400" b="1" dirty="0"/>
          </a:p>
        </p:txBody>
      </p:sp>
      <p:sp>
        <p:nvSpPr>
          <p:cNvPr id="3" name="TextBox 2">
            <a:extLst>
              <a:ext uri="{FF2B5EF4-FFF2-40B4-BE49-F238E27FC236}">
                <a16:creationId xmlns:a16="http://schemas.microsoft.com/office/drawing/2014/main" id="{0F196E95-B916-440A-BABD-D3A0964FC895}"/>
              </a:ext>
            </a:extLst>
          </p:cNvPr>
          <p:cNvSpPr txBox="1"/>
          <p:nvPr/>
        </p:nvSpPr>
        <p:spPr>
          <a:xfrm>
            <a:off x="8688288" y="5035197"/>
            <a:ext cx="966931" cy="215444"/>
          </a:xfrm>
          <a:prstGeom prst="rect">
            <a:avLst/>
          </a:prstGeom>
          <a:noFill/>
        </p:spPr>
        <p:txBody>
          <a:bodyPr wrap="none" rtlCol="0">
            <a:spAutoFit/>
          </a:bodyPr>
          <a:lstStyle/>
          <a:p>
            <a:r>
              <a:rPr lang="en-US" sz="800" dirty="0"/>
              <a:t>Exposure: 120 h </a:t>
            </a:r>
            <a:endParaRPr lang="en-SI" sz="800" dirty="0"/>
          </a:p>
        </p:txBody>
      </p:sp>
      <p:sp>
        <p:nvSpPr>
          <p:cNvPr id="4" name="Oval 3">
            <a:extLst>
              <a:ext uri="{FF2B5EF4-FFF2-40B4-BE49-F238E27FC236}">
                <a16:creationId xmlns:a16="http://schemas.microsoft.com/office/drawing/2014/main" id="{9CAD35EE-6731-40B1-917E-DD3755421719}"/>
              </a:ext>
            </a:extLst>
          </p:cNvPr>
          <p:cNvSpPr/>
          <p:nvPr/>
        </p:nvSpPr>
        <p:spPr>
          <a:xfrm>
            <a:off x="7320136" y="980728"/>
            <a:ext cx="504056"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20" name="Rectangle 17">
            <a:extLst>
              <a:ext uri="{FF2B5EF4-FFF2-40B4-BE49-F238E27FC236}">
                <a16:creationId xmlns:a16="http://schemas.microsoft.com/office/drawing/2014/main" id="{92E0C574-7B25-457A-BF98-355A6D40DC85}"/>
              </a:ext>
            </a:extLst>
          </p:cNvPr>
          <p:cNvSpPr>
            <a:spLocks noChangeArrowheads="1"/>
          </p:cNvSpPr>
          <p:nvPr/>
        </p:nvSpPr>
        <p:spPr bwMode="auto">
          <a:xfrm>
            <a:off x="261436" y="186085"/>
            <a:ext cx="113055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400" b="1" dirty="0"/>
              <a:t>Compare D permeation through W with D atoms and 300 eV/D ions</a:t>
            </a:r>
            <a:endParaRPr lang="en-US" altLang="en-US" sz="2400" b="1" dirty="0"/>
          </a:p>
        </p:txBody>
      </p:sp>
    </p:spTree>
    <p:extLst>
      <p:ext uri="{BB962C8B-B14F-4D97-AF65-F5344CB8AC3E}">
        <p14:creationId xmlns:p14="http://schemas.microsoft.com/office/powerpoint/2010/main" val="314853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4" name="Text Box 26"/>
          <p:cNvSpPr txBox="1">
            <a:spLocks noChangeArrowheads="1"/>
          </p:cNvSpPr>
          <p:nvPr/>
        </p:nvSpPr>
        <p:spPr bwMode="auto">
          <a:xfrm>
            <a:off x="9840416" y="6596094"/>
            <a:ext cx="71365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dirty="0" err="1"/>
              <a:t>Markelj</a:t>
            </a:r>
            <a:endParaRPr lang="en-US" altLang="en-US" sz="1200" b="1" dirty="0"/>
          </a:p>
        </p:txBody>
      </p:sp>
      <p:sp>
        <p:nvSpPr>
          <p:cNvPr id="2075" name="Line 27"/>
          <p:cNvSpPr>
            <a:spLocks noChangeShapeType="1"/>
          </p:cNvSpPr>
          <p:nvPr/>
        </p:nvSpPr>
        <p:spPr bwMode="auto">
          <a:xfrm>
            <a:off x="143336" y="6583362"/>
            <a:ext cx="11905325" cy="311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8" name="Text Box 30"/>
          <p:cNvSpPr txBox="1">
            <a:spLocks noChangeArrowheads="1"/>
          </p:cNvSpPr>
          <p:nvPr/>
        </p:nvSpPr>
        <p:spPr bwMode="auto">
          <a:xfrm>
            <a:off x="159330" y="795566"/>
            <a:ext cx="640780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68288" indent="-268288">
              <a:buFont typeface="Wingdings" pitchFamily="2" charset="2"/>
              <a:buChar char="v"/>
            </a:pPr>
            <a:r>
              <a:rPr lang="en-US" altLang="en-US" sz="2000" dirty="0"/>
              <a:t>Study the differences in D transport (permeation) in a W foil (recrystallized) between 0.3 eV D atoms and 300 eV/D ions based on in situ IBA during exposure</a:t>
            </a:r>
          </a:p>
        </p:txBody>
      </p:sp>
      <p:sp>
        <p:nvSpPr>
          <p:cNvPr id="2082" name="Text Box 34"/>
          <p:cNvSpPr txBox="1">
            <a:spLocks noChangeArrowheads="1"/>
          </p:cNvSpPr>
          <p:nvPr/>
        </p:nvSpPr>
        <p:spPr bwMode="auto">
          <a:xfrm>
            <a:off x="277057" y="3835155"/>
            <a:ext cx="557663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Wingdings" panose="05000000000000000000" pitchFamily="2" charset="2"/>
              <a:buChar char="v"/>
            </a:pPr>
            <a:r>
              <a:rPr lang="en-US" altLang="en-US" sz="2000" b="1" dirty="0">
                <a:solidFill>
                  <a:srgbClr val="002060"/>
                </a:solidFill>
              </a:rPr>
              <a:t>Observation</a:t>
            </a:r>
          </a:p>
          <a:p>
            <a:pPr marL="342900" indent="-342900">
              <a:buFont typeface="Wingdings" panose="05000000000000000000" pitchFamily="2" charset="2"/>
              <a:buChar char="Ø"/>
            </a:pPr>
            <a:r>
              <a:rPr lang="en-US" altLang="en-US" sz="2000" dirty="0"/>
              <a:t>Very short “lag time” in all cases</a:t>
            </a:r>
          </a:p>
          <a:p>
            <a:pPr marL="342900" indent="-342900">
              <a:buFont typeface="Wingdings" panose="05000000000000000000" pitchFamily="2" charset="2"/>
              <a:buChar char="Ø"/>
            </a:pPr>
            <a:r>
              <a:rPr lang="en-US" altLang="en-US" sz="2000" dirty="0"/>
              <a:t>Ions:  slower increase at 700 K </a:t>
            </a:r>
          </a:p>
          <a:p>
            <a:pPr marL="342900" indent="-342900">
              <a:buFont typeface="Wingdings" panose="05000000000000000000" pitchFamily="2" charset="2"/>
              <a:buChar char="Ø"/>
            </a:pPr>
            <a:r>
              <a:rPr lang="en-US" altLang="en-US" sz="2000" dirty="0"/>
              <a:t>Atoms: very slow – faster at 700 K</a:t>
            </a:r>
          </a:p>
          <a:p>
            <a:pPr marL="342900" indent="-342900">
              <a:buFont typeface="Wingdings" panose="05000000000000000000" pitchFamily="2" charset="2"/>
              <a:buChar char="Ø"/>
            </a:pPr>
            <a:r>
              <a:rPr lang="en-US" altLang="en-US" sz="2000" dirty="0"/>
              <a:t>Reverse behavior ions versus atoms</a:t>
            </a:r>
          </a:p>
          <a:p>
            <a:pPr marL="342900" indent="-342900">
              <a:buFont typeface="Wingdings" panose="05000000000000000000" pitchFamily="2" charset="2"/>
              <a:buChar char="Ø"/>
            </a:pPr>
            <a:r>
              <a:rPr lang="en-US" altLang="en-US" sz="2000" dirty="0"/>
              <a:t>For interpretation we need MRE modelling</a:t>
            </a:r>
          </a:p>
        </p:txBody>
      </p:sp>
      <p:pic>
        <p:nvPicPr>
          <p:cNvPr id="18" name="Grafik 4">
            <a:extLst>
              <a:ext uri="{FF2B5EF4-FFF2-40B4-BE49-F238E27FC236}">
                <a16:creationId xmlns:a16="http://schemas.microsoft.com/office/drawing/2014/main" id="{CD80745F-47F5-43FB-A9EF-B01E45732DC8}"/>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588773" y="5719147"/>
            <a:ext cx="1475471" cy="804166"/>
          </a:xfrm>
          <a:prstGeom prst="rect">
            <a:avLst/>
          </a:prstGeom>
        </p:spPr>
      </p:pic>
      <p:grpSp>
        <p:nvGrpSpPr>
          <p:cNvPr id="8" name="Group 7">
            <a:extLst>
              <a:ext uri="{FF2B5EF4-FFF2-40B4-BE49-F238E27FC236}">
                <a16:creationId xmlns:a16="http://schemas.microsoft.com/office/drawing/2014/main" id="{A6176CAE-67F8-4FBE-922D-6989D3093B53}"/>
              </a:ext>
            </a:extLst>
          </p:cNvPr>
          <p:cNvGrpSpPr/>
          <p:nvPr/>
        </p:nvGrpSpPr>
        <p:grpSpPr>
          <a:xfrm>
            <a:off x="6567136" y="696955"/>
            <a:ext cx="3753434" cy="2132197"/>
            <a:chOff x="5268585" y="500449"/>
            <a:chExt cx="5078704" cy="3017148"/>
          </a:xfrm>
        </p:grpSpPr>
        <p:pic>
          <p:nvPicPr>
            <p:cNvPr id="27" name="Picture 26">
              <a:extLst>
                <a:ext uri="{FF2B5EF4-FFF2-40B4-BE49-F238E27FC236}">
                  <a16:creationId xmlns:a16="http://schemas.microsoft.com/office/drawing/2014/main" id="{6BBC2A78-C939-47B3-B672-01CC1E792B15}"/>
                </a:ext>
              </a:extLst>
            </p:cNvPr>
            <p:cNvPicPr>
              <a:picLocks noChangeAspect="1"/>
            </p:cNvPicPr>
            <p:nvPr/>
          </p:nvPicPr>
          <p:blipFill>
            <a:blip r:embed="rId4"/>
            <a:stretch>
              <a:fillRect/>
            </a:stretch>
          </p:blipFill>
          <p:spPr>
            <a:xfrm>
              <a:off x="5268585" y="500449"/>
              <a:ext cx="4643823" cy="3017148"/>
            </a:xfrm>
            <a:prstGeom prst="rect">
              <a:avLst/>
            </a:prstGeom>
          </p:spPr>
        </p:pic>
        <p:sp>
          <p:nvSpPr>
            <p:cNvPr id="4" name="Rectangle 3">
              <a:extLst>
                <a:ext uri="{FF2B5EF4-FFF2-40B4-BE49-F238E27FC236}">
                  <a16:creationId xmlns:a16="http://schemas.microsoft.com/office/drawing/2014/main" id="{9DF07E45-7E55-4665-9D89-435FAEFAAAB7}"/>
                </a:ext>
              </a:extLst>
            </p:cNvPr>
            <p:cNvSpPr/>
            <p:nvPr/>
          </p:nvSpPr>
          <p:spPr>
            <a:xfrm>
              <a:off x="8472264" y="1246287"/>
              <a:ext cx="1875025" cy="186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3" name="TextBox 2">
              <a:extLst>
                <a:ext uri="{FF2B5EF4-FFF2-40B4-BE49-F238E27FC236}">
                  <a16:creationId xmlns:a16="http://schemas.microsoft.com/office/drawing/2014/main" id="{2EDE3808-67CF-4582-8868-C5B2647C08E6}"/>
                </a:ext>
              </a:extLst>
            </p:cNvPr>
            <p:cNvSpPr txBox="1"/>
            <p:nvPr/>
          </p:nvSpPr>
          <p:spPr>
            <a:xfrm>
              <a:off x="8115771" y="1377816"/>
              <a:ext cx="1187787" cy="740378"/>
            </a:xfrm>
            <a:prstGeom prst="rect">
              <a:avLst/>
            </a:prstGeom>
            <a:noFill/>
          </p:spPr>
          <p:txBody>
            <a:bodyPr wrap="square" rtlCol="0">
              <a:spAutoFit/>
            </a:bodyPr>
            <a:lstStyle/>
            <a:p>
              <a:r>
                <a:rPr lang="en-US" sz="1400" dirty="0"/>
                <a:t>D atoms</a:t>
              </a:r>
            </a:p>
            <a:p>
              <a:r>
                <a:rPr lang="en-US" sz="1400" dirty="0"/>
                <a:t>/ ions</a:t>
              </a:r>
              <a:endParaRPr lang="en-SI" sz="1400" dirty="0"/>
            </a:p>
          </p:txBody>
        </p:sp>
      </p:grpSp>
      <p:sp>
        <p:nvSpPr>
          <p:cNvPr id="43" name="Rectangle 42">
            <a:extLst>
              <a:ext uri="{FF2B5EF4-FFF2-40B4-BE49-F238E27FC236}">
                <a16:creationId xmlns:a16="http://schemas.microsoft.com/office/drawing/2014/main" id="{00D4DB69-8532-4E46-9CE4-02B42A018726}"/>
              </a:ext>
            </a:extLst>
          </p:cNvPr>
          <p:cNvSpPr/>
          <p:nvPr/>
        </p:nvSpPr>
        <p:spPr>
          <a:xfrm>
            <a:off x="8084222" y="1100960"/>
            <a:ext cx="45719" cy="108012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dirty="0"/>
          </a:p>
        </p:txBody>
      </p:sp>
      <p:cxnSp>
        <p:nvCxnSpPr>
          <p:cNvPr id="20" name="Straight Connector 19">
            <a:extLst>
              <a:ext uri="{FF2B5EF4-FFF2-40B4-BE49-F238E27FC236}">
                <a16:creationId xmlns:a16="http://schemas.microsoft.com/office/drawing/2014/main" id="{672F2843-3454-45A9-B74C-4ACCC569D937}"/>
              </a:ext>
            </a:extLst>
          </p:cNvPr>
          <p:cNvCxnSpPr/>
          <p:nvPr/>
        </p:nvCxnSpPr>
        <p:spPr>
          <a:xfrm>
            <a:off x="8084222" y="1100960"/>
            <a:ext cx="0" cy="1080120"/>
          </a:xfrm>
          <a:prstGeom prst="line">
            <a:avLst/>
          </a:prstGeom>
          <a:ln w="19050">
            <a:solidFill>
              <a:srgbClr val="FF9933"/>
            </a:solidFill>
          </a:ln>
        </p:spPr>
        <p:style>
          <a:lnRef idx="1">
            <a:schemeClr val="accent1"/>
          </a:lnRef>
          <a:fillRef idx="0">
            <a:schemeClr val="accent1"/>
          </a:fillRef>
          <a:effectRef idx="0">
            <a:schemeClr val="accent1"/>
          </a:effectRef>
          <a:fontRef idx="minor">
            <a:schemeClr val="tx1"/>
          </a:fontRef>
        </p:style>
      </p:cxnSp>
      <p:sp>
        <p:nvSpPr>
          <p:cNvPr id="44" name="Text Box 31">
            <a:extLst>
              <a:ext uri="{FF2B5EF4-FFF2-40B4-BE49-F238E27FC236}">
                <a16:creationId xmlns:a16="http://schemas.microsoft.com/office/drawing/2014/main" id="{DCF3962B-B1E6-4BF7-A7EB-A2DBFE90CC26}"/>
              </a:ext>
            </a:extLst>
          </p:cNvPr>
          <p:cNvSpPr txBox="1">
            <a:spLocks noChangeArrowheads="1"/>
          </p:cNvSpPr>
          <p:nvPr/>
        </p:nvSpPr>
        <p:spPr bwMode="auto">
          <a:xfrm>
            <a:off x="233688" y="1958724"/>
            <a:ext cx="5248235"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marL="342900" indent="-342900">
              <a:buFont typeface="Wingdings" panose="05000000000000000000" pitchFamily="2" charset="2"/>
              <a:buChar char="v"/>
            </a:pPr>
            <a:r>
              <a:rPr lang="en-US" altLang="en-US" sz="2000" b="1" dirty="0">
                <a:solidFill>
                  <a:srgbClr val="002060"/>
                </a:solidFill>
              </a:rPr>
              <a:t>Experiment</a:t>
            </a:r>
            <a:endParaRPr lang="en-US" altLang="en-US" sz="2000" dirty="0">
              <a:solidFill>
                <a:srgbClr val="002060"/>
              </a:solidFill>
            </a:endParaRPr>
          </a:p>
          <a:p>
            <a:pPr marL="342900" indent="-342900">
              <a:buFont typeface="Wingdings" panose="05000000000000000000" pitchFamily="2" charset="2"/>
              <a:buChar char="ü"/>
            </a:pPr>
            <a:r>
              <a:rPr lang="en-US" altLang="en-US" sz="2000" dirty="0"/>
              <a:t>Exposure to </a:t>
            </a:r>
            <a:br>
              <a:rPr lang="en-US" altLang="en-US" sz="2000" dirty="0"/>
            </a:br>
            <a:r>
              <a:rPr lang="en-US" altLang="en-US" sz="2000" dirty="0"/>
              <a:t>D atoms at 600/700 K for ~ 160 h/ 250 h</a:t>
            </a:r>
            <a:br>
              <a:rPr lang="en-US" altLang="en-US" sz="2000" dirty="0"/>
            </a:br>
            <a:r>
              <a:rPr lang="en-US" altLang="en-US" sz="2000" dirty="0"/>
              <a:t>D ion for ~ 600/700 K for ~ 75 h/ 96h </a:t>
            </a:r>
          </a:p>
          <a:p>
            <a:pPr marL="342900" indent="-342900">
              <a:buFont typeface="Wingdings" panose="05000000000000000000" pitchFamily="2" charset="2"/>
              <a:buChar char="ü"/>
            </a:pPr>
            <a:endParaRPr lang="en-US" altLang="en-US" sz="2000" dirty="0"/>
          </a:p>
        </p:txBody>
      </p:sp>
      <p:pic>
        <p:nvPicPr>
          <p:cNvPr id="26" name="Picture 25">
            <a:extLst>
              <a:ext uri="{FF2B5EF4-FFF2-40B4-BE49-F238E27FC236}">
                <a16:creationId xmlns:a16="http://schemas.microsoft.com/office/drawing/2014/main" id="{8B6893E1-1092-4F1D-A0C7-25AE164C53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0178" y="2984107"/>
            <a:ext cx="4582103" cy="3396601"/>
          </a:xfrm>
          <a:prstGeom prst="rect">
            <a:avLst/>
          </a:prstGeom>
        </p:spPr>
      </p:pic>
      <p:sp>
        <p:nvSpPr>
          <p:cNvPr id="47" name="Text Box 37">
            <a:extLst>
              <a:ext uri="{FF2B5EF4-FFF2-40B4-BE49-F238E27FC236}">
                <a16:creationId xmlns:a16="http://schemas.microsoft.com/office/drawing/2014/main" id="{CCD9AF4C-A31E-4FF8-A8A0-3DE91AE7F91C}"/>
              </a:ext>
            </a:extLst>
          </p:cNvPr>
          <p:cNvSpPr txBox="1">
            <a:spLocks noChangeArrowheads="1"/>
          </p:cNvSpPr>
          <p:nvPr/>
        </p:nvSpPr>
        <p:spPr bwMode="auto">
          <a:xfrm>
            <a:off x="172871" y="6204918"/>
            <a:ext cx="611417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Ø"/>
            </a:pPr>
            <a:r>
              <a:rPr lang="en-US" altLang="en-US" sz="2000" dirty="0"/>
              <a:t> Next year – modelling and transport in H-filled W?</a:t>
            </a:r>
          </a:p>
        </p:txBody>
      </p:sp>
      <p:sp>
        <p:nvSpPr>
          <p:cNvPr id="21" name="Rectangle 17">
            <a:extLst>
              <a:ext uri="{FF2B5EF4-FFF2-40B4-BE49-F238E27FC236}">
                <a16:creationId xmlns:a16="http://schemas.microsoft.com/office/drawing/2014/main" id="{1B9D5B8A-F5F6-41D0-A3B7-2BEE37AB6B30}"/>
              </a:ext>
            </a:extLst>
          </p:cNvPr>
          <p:cNvSpPr>
            <a:spLocks noChangeArrowheads="1"/>
          </p:cNvSpPr>
          <p:nvPr/>
        </p:nvSpPr>
        <p:spPr bwMode="auto">
          <a:xfrm>
            <a:off x="261436" y="186085"/>
            <a:ext cx="113055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400" b="1" dirty="0"/>
              <a:t>Compare D permeation through W with D atoms and 300 eV/D ions</a:t>
            </a:r>
            <a:endParaRPr lang="en-US" altLang="en-US" sz="2400" b="1" dirty="0"/>
          </a:p>
        </p:txBody>
      </p:sp>
      <p:sp>
        <p:nvSpPr>
          <p:cNvPr id="2" name="TextBox 1">
            <a:extLst>
              <a:ext uri="{FF2B5EF4-FFF2-40B4-BE49-F238E27FC236}">
                <a16:creationId xmlns:a16="http://schemas.microsoft.com/office/drawing/2014/main" id="{441912C9-97B3-EFD4-4682-60C515AD9654}"/>
              </a:ext>
            </a:extLst>
          </p:cNvPr>
          <p:cNvSpPr txBox="1"/>
          <p:nvPr/>
        </p:nvSpPr>
        <p:spPr>
          <a:xfrm>
            <a:off x="261436" y="5808768"/>
            <a:ext cx="5675593" cy="366126"/>
          </a:xfrm>
          <a:prstGeom prst="rect">
            <a:avLst/>
          </a:prstGeom>
          <a:noFill/>
        </p:spPr>
        <p:txBody>
          <a:bodyPr wrap="none" rtlCol="0">
            <a:spAutoFit/>
          </a:bodyPr>
          <a:lstStyle/>
          <a:p>
            <a:pPr marL="285750" indent="-285750" algn="l">
              <a:lnSpc>
                <a:spcPts val="2300"/>
              </a:lnSpc>
              <a:buFont typeface="Wingdings" panose="05000000000000000000" pitchFamily="2" charset="2"/>
              <a:buChar char="Ø"/>
            </a:pPr>
            <a:r>
              <a:rPr lang="de-DE" sz="1800" dirty="0">
                <a:solidFill>
                  <a:srgbClr val="006C66"/>
                </a:solidFill>
              </a:rPr>
              <a:t>Mixture of loss by de-trapping vs. Uptake efficiency</a:t>
            </a:r>
            <a:endParaRPr lang="en-GB" sz="1800" dirty="0">
              <a:solidFill>
                <a:srgbClr val="006C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65" name="Rectangle 17"/>
          <p:cNvSpPr>
            <a:spLocks noChangeArrowheads="1"/>
          </p:cNvSpPr>
          <p:nvPr/>
        </p:nvSpPr>
        <p:spPr bwMode="auto">
          <a:xfrm>
            <a:off x="323850" y="144717"/>
            <a:ext cx="1040686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b="1" dirty="0"/>
              <a:t>SP C.1 Transport of Hydrogen through the first wall of fusion devices</a:t>
            </a:r>
            <a:br>
              <a:rPr lang="en-GB" altLang="en-US" b="1" dirty="0"/>
            </a:br>
            <a:r>
              <a:rPr lang="en-GB" altLang="en-US" b="1" dirty="0"/>
              <a:t>	TEM analysis of void formation in self-damaged W </a:t>
            </a:r>
          </a:p>
        </p:txBody>
      </p:sp>
      <p:sp>
        <p:nvSpPr>
          <p:cNvPr id="2074" name="Text Box 26"/>
          <p:cNvSpPr txBox="1">
            <a:spLocks noChangeArrowheads="1"/>
          </p:cNvSpPr>
          <p:nvPr/>
        </p:nvSpPr>
        <p:spPr bwMode="auto">
          <a:xfrm>
            <a:off x="9840416" y="6596094"/>
            <a:ext cx="65594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200" b="1" dirty="0"/>
              <a:t>IPPLM</a:t>
            </a:r>
          </a:p>
        </p:txBody>
      </p:sp>
      <p:sp>
        <p:nvSpPr>
          <p:cNvPr id="2078" name="Text Box 30"/>
          <p:cNvSpPr txBox="1">
            <a:spLocks noChangeArrowheads="1"/>
          </p:cNvSpPr>
          <p:nvPr/>
        </p:nvSpPr>
        <p:spPr bwMode="auto">
          <a:xfrm>
            <a:off x="156043" y="786822"/>
            <a:ext cx="604155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11150" indent="-311150">
              <a:buFont typeface="Wingdings" pitchFamily="2" charset="2"/>
              <a:buChar char="v"/>
            </a:pPr>
            <a:r>
              <a:rPr lang="en-GB" altLang="en-US" sz="2000" dirty="0"/>
              <a:t>TEM characterization of samples prepared by </a:t>
            </a:r>
            <a:r>
              <a:rPr lang="en-GB" altLang="en-US" sz="2000" dirty="0" err="1"/>
              <a:t>Dr.</a:t>
            </a:r>
            <a:r>
              <a:rPr lang="en-GB" altLang="en-US" sz="2000" dirty="0"/>
              <a:t> </a:t>
            </a:r>
            <a:r>
              <a:rPr lang="en-GB" altLang="en-US" sz="2000" dirty="0" err="1"/>
              <a:t>Zibrov</a:t>
            </a:r>
            <a:endParaRPr lang="en-GB" altLang="en-US" sz="2000" dirty="0"/>
          </a:p>
          <a:p>
            <a:pPr marL="936625" lvl="1" indent="-328613">
              <a:buFont typeface="Wingdings" pitchFamily="2" charset="2"/>
              <a:buChar char="v"/>
            </a:pPr>
            <a:r>
              <a:rPr lang="en-GB" altLang="en-US" sz="2000" dirty="0"/>
              <a:t>Helium nanobubbles and voids after self-damage</a:t>
            </a:r>
          </a:p>
        </p:txBody>
      </p:sp>
      <p:sp>
        <p:nvSpPr>
          <p:cNvPr id="2079" name="Text Box 31"/>
          <p:cNvSpPr txBox="1">
            <a:spLocks noChangeArrowheads="1"/>
          </p:cNvSpPr>
          <p:nvPr/>
        </p:nvSpPr>
        <p:spPr bwMode="auto">
          <a:xfrm>
            <a:off x="143336" y="2245050"/>
            <a:ext cx="5952664"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buFont typeface="Wingdings" pitchFamily="2" charset="2"/>
              <a:buChar char="v"/>
            </a:pPr>
            <a:r>
              <a:rPr lang="en-GB" altLang="en-US" sz="2000" dirty="0"/>
              <a:t>We developed sample preparation techniques which enables nanobubbles observations (</a:t>
            </a:r>
            <a:r>
              <a:rPr lang="en-GB" altLang="en-US" sz="2000" dirty="0" err="1"/>
              <a:t>succesfully</a:t>
            </a:r>
            <a:r>
              <a:rPr lang="en-GB" altLang="en-US" sz="2000" dirty="0"/>
              <a:t> repeated on several specimens)</a:t>
            </a:r>
          </a:p>
          <a:p>
            <a:pPr>
              <a:buFont typeface="Wingdings" pitchFamily="2" charset="2"/>
              <a:buChar char="v"/>
            </a:pPr>
            <a:r>
              <a:rPr lang="en-GB" altLang="en-US" sz="2000" dirty="0"/>
              <a:t>Samples are milled with FIB followed by argon ions smoothening</a:t>
            </a:r>
          </a:p>
        </p:txBody>
      </p:sp>
      <p:sp>
        <p:nvSpPr>
          <p:cNvPr id="2084" name="Text Box 36"/>
          <p:cNvSpPr txBox="1">
            <a:spLocks noChangeArrowheads="1"/>
          </p:cNvSpPr>
          <p:nvPr/>
        </p:nvSpPr>
        <p:spPr bwMode="auto">
          <a:xfrm>
            <a:off x="156043" y="4354639"/>
            <a:ext cx="649244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ltLang="en-US" sz="2000" dirty="0"/>
          </a:p>
          <a:p>
            <a:pPr marL="187325" indent="-187325">
              <a:buFont typeface="Wingdings" pitchFamily="2" charset="2"/>
              <a:buChar char="Ø"/>
            </a:pPr>
            <a:r>
              <a:rPr lang="en-GB" altLang="en-US" sz="2000" dirty="0"/>
              <a:t>New state-of-the-art high resolution analytical transmission electron microscope arrived at WUT!  We are open to new collaborations!</a:t>
            </a:r>
          </a:p>
        </p:txBody>
      </p:sp>
      <p:pic>
        <p:nvPicPr>
          <p:cNvPr id="6" name="Obraz 5" descr="Obraz zawierający przyroda&#10;&#10;Opis wygenerowany automatycznie">
            <a:extLst>
              <a:ext uri="{FF2B5EF4-FFF2-40B4-BE49-F238E27FC236}">
                <a16:creationId xmlns:a16="http://schemas.microsoft.com/office/drawing/2014/main" id="{BAB88122-1879-EF13-32E2-EADA0CE43F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99956" y="864573"/>
            <a:ext cx="4392488" cy="4392488"/>
          </a:xfrm>
          <a:prstGeom prst="rect">
            <a:avLst/>
          </a:prstGeom>
        </p:spPr>
      </p:pic>
      <p:pic>
        <p:nvPicPr>
          <p:cNvPr id="7" name="Picture 2" descr="main - Politechnika Warszawska Wydział Inżynierii Lądowej ...">
            <a:extLst>
              <a:ext uri="{FF2B5EF4-FFF2-40B4-BE49-F238E27FC236}">
                <a16:creationId xmlns:a16="http://schemas.microsoft.com/office/drawing/2014/main" id="{90D460BF-8D20-5DA5-8CD6-B01FD32BD5D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106444" y="5747060"/>
            <a:ext cx="3125477" cy="9145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5" name="Rectangle 17"/>
          <p:cNvSpPr>
            <a:spLocks noChangeArrowheads="1"/>
          </p:cNvSpPr>
          <p:nvPr/>
        </p:nvSpPr>
        <p:spPr bwMode="auto">
          <a:xfrm>
            <a:off x="143336" y="123417"/>
            <a:ext cx="72998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AT" sz="2800" b="1" dirty="0"/>
              <a:t>TU Wien (ÖAW) + Uppsala University (VR)</a:t>
            </a:r>
            <a:endParaRPr lang="en-US" altLang="en-US" sz="2800" b="1" dirty="0"/>
          </a:p>
        </p:txBody>
      </p:sp>
      <p:sp>
        <p:nvSpPr>
          <p:cNvPr id="2074" name="Text Box 26"/>
          <p:cNvSpPr txBox="1">
            <a:spLocks noChangeArrowheads="1"/>
          </p:cNvSpPr>
          <p:nvPr/>
        </p:nvSpPr>
        <p:spPr bwMode="auto">
          <a:xfrm>
            <a:off x="9023177" y="6596094"/>
            <a:ext cx="319350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dirty="0"/>
              <a:t>Christian Cupak </a:t>
            </a:r>
            <a:r>
              <a:rPr lang="en-US" altLang="en-US" sz="1200" b="1" dirty="0">
                <a:hlinkClick r:id="rId3"/>
              </a:rPr>
              <a:t>cupak@iap.tuwien.ac.at</a:t>
            </a:r>
            <a:r>
              <a:rPr lang="en-US" altLang="en-US" sz="1200" b="1" dirty="0"/>
              <a:t> </a:t>
            </a:r>
          </a:p>
        </p:txBody>
      </p:sp>
      <p:sp>
        <p:nvSpPr>
          <p:cNvPr id="2075" name="Line 27"/>
          <p:cNvSpPr>
            <a:spLocks noChangeShapeType="1"/>
          </p:cNvSpPr>
          <p:nvPr/>
        </p:nvSpPr>
        <p:spPr bwMode="auto">
          <a:xfrm>
            <a:off x="143336" y="6583362"/>
            <a:ext cx="11905325" cy="311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078" name="Text Box 30"/>
          <p:cNvSpPr txBox="1">
            <a:spLocks noChangeArrowheads="1"/>
          </p:cNvSpPr>
          <p:nvPr/>
        </p:nvSpPr>
        <p:spPr bwMode="auto">
          <a:xfrm>
            <a:off x="105743" y="945989"/>
            <a:ext cx="462498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v"/>
            </a:pPr>
            <a:r>
              <a:rPr lang="en-US" altLang="en-US" sz="2000" dirty="0"/>
              <a:t> </a:t>
            </a:r>
            <a:r>
              <a:rPr lang="de-AT" sz="2000" b="1" dirty="0"/>
              <a:t>TDS and QCM </a:t>
            </a:r>
            <a:r>
              <a:rPr lang="de-AT" sz="2000" b="1" dirty="0" err="1"/>
              <a:t>measurements</a:t>
            </a:r>
            <a:r>
              <a:rPr lang="de-AT" sz="2000" b="1" dirty="0"/>
              <a:t> on </a:t>
            </a:r>
            <a:br>
              <a:rPr lang="de-AT" sz="2000" b="1" dirty="0"/>
            </a:br>
            <a:r>
              <a:rPr lang="de-AT" sz="2000" b="1" dirty="0"/>
              <a:t>     EUROFER </a:t>
            </a:r>
            <a:r>
              <a:rPr lang="de-AT" sz="2000" b="1" dirty="0" err="1"/>
              <a:t>preimplanted</a:t>
            </a:r>
            <a:r>
              <a:rPr lang="de-AT" sz="2000" b="1" dirty="0"/>
              <a:t> </a:t>
            </a:r>
            <a:r>
              <a:rPr lang="de-AT" sz="2000" b="1" dirty="0" err="1"/>
              <a:t>with</a:t>
            </a:r>
            <a:r>
              <a:rPr lang="de-AT" sz="2000" b="1" dirty="0"/>
              <a:t> D</a:t>
            </a:r>
            <a:endParaRPr lang="de-AT" sz="1600" dirty="0"/>
          </a:p>
          <a:p>
            <a:endParaRPr lang="en-US" altLang="en-US" sz="2000" dirty="0"/>
          </a:p>
        </p:txBody>
      </p:sp>
      <p:sp>
        <p:nvSpPr>
          <p:cNvPr id="2079" name="Text Box 31"/>
          <p:cNvSpPr txBox="1">
            <a:spLocks noChangeArrowheads="1"/>
          </p:cNvSpPr>
          <p:nvPr/>
        </p:nvSpPr>
        <p:spPr bwMode="auto">
          <a:xfrm>
            <a:off x="105743" y="1965053"/>
            <a:ext cx="599025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buFont typeface="Wingdings" pitchFamily="2" charset="2"/>
              <a:buChar char="v"/>
            </a:pPr>
            <a:r>
              <a:rPr lang="en-US" altLang="en-US" sz="2000" dirty="0"/>
              <a:t>EUROFER thin films successfully deposited on QCM resonator by magnetron sputtering at Uppsala University</a:t>
            </a:r>
          </a:p>
          <a:p>
            <a:pPr>
              <a:buFont typeface="Wingdings" pitchFamily="2" charset="2"/>
              <a:buChar char="v"/>
            </a:pPr>
            <a:endParaRPr lang="en-US" altLang="en-US" sz="2000" dirty="0"/>
          </a:p>
          <a:p>
            <a:pPr>
              <a:buFont typeface="Wingdings" pitchFamily="2" charset="2"/>
              <a:buChar char="v"/>
            </a:pPr>
            <a:r>
              <a:rPr lang="en-US" altLang="en-US" sz="2000" dirty="0"/>
              <a:t>Composition in good agreement with bulk EUROFER (validated with RBS, ERDA, PIXE,…)</a:t>
            </a:r>
          </a:p>
        </p:txBody>
      </p:sp>
      <p:sp>
        <p:nvSpPr>
          <p:cNvPr id="2080" name="Text Box 32"/>
          <p:cNvSpPr txBox="1">
            <a:spLocks noChangeArrowheads="1"/>
          </p:cNvSpPr>
          <p:nvPr/>
        </p:nvSpPr>
        <p:spPr bwMode="auto">
          <a:xfrm>
            <a:off x="105743" y="4069521"/>
            <a:ext cx="8408456"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v"/>
            </a:pPr>
            <a:r>
              <a:rPr lang="en-US" altLang="en-US" sz="2000" dirty="0"/>
              <a:t> TU Wien: </a:t>
            </a:r>
          </a:p>
          <a:p>
            <a:r>
              <a:rPr lang="en-US" altLang="en-US" sz="2000" dirty="0"/>
              <a:t>    2 implantations of 2 keV D</a:t>
            </a:r>
            <a:r>
              <a:rPr lang="en-US" altLang="en-US" sz="2000" baseline="-25000" dirty="0"/>
              <a:t>2</a:t>
            </a:r>
            <a:r>
              <a:rPr lang="en-US" altLang="en-US" sz="2000" baseline="30000" dirty="0"/>
              <a:t>+ </a:t>
            </a:r>
            <a:r>
              <a:rPr lang="en-US" altLang="en-US" sz="2000" dirty="0"/>
              <a:t>in EUROFER</a:t>
            </a:r>
            <a:endParaRPr lang="en-US" altLang="en-US" sz="2000" baseline="30000" dirty="0"/>
          </a:p>
          <a:p>
            <a:r>
              <a:rPr lang="en-US" altLang="en-US" sz="2000" dirty="0"/>
              <a:t>    a) TDS experiment without redeposited W layer</a:t>
            </a:r>
          </a:p>
          <a:p>
            <a:r>
              <a:rPr lang="en-US" altLang="en-US" sz="2000" dirty="0"/>
              <a:t>    b) TDS experiment with redeposited W layer</a:t>
            </a:r>
          </a:p>
          <a:p>
            <a:endParaRPr lang="en-US" altLang="en-US" sz="2000" dirty="0"/>
          </a:p>
          <a:p>
            <a:r>
              <a:rPr lang="en-US" altLang="en-US" sz="2000" dirty="0"/>
              <a:t>Recording of net mass difference with QCM (during implanting and TDS)</a:t>
            </a:r>
            <a:br>
              <a:rPr lang="en-US" altLang="en-US" sz="2000" dirty="0"/>
            </a:br>
            <a:r>
              <a:rPr lang="en-US" altLang="en-US" sz="2000" dirty="0"/>
              <a:t>TDS for identification of desorption peaks (if any up to max. T of 400°C)</a:t>
            </a:r>
            <a:endParaRPr lang="en-US" altLang="en-US" sz="2000" baseline="30000" dirty="0"/>
          </a:p>
          <a:p>
            <a:r>
              <a:rPr lang="en-US" altLang="en-US" sz="2000" baseline="30000" dirty="0"/>
              <a:t>	           </a:t>
            </a:r>
            <a:endParaRPr lang="en-US" altLang="en-US" sz="2000" dirty="0"/>
          </a:p>
        </p:txBody>
      </p:sp>
      <p:grpSp>
        <p:nvGrpSpPr>
          <p:cNvPr id="2" name="Gruppieren 1">
            <a:extLst>
              <a:ext uri="{FF2B5EF4-FFF2-40B4-BE49-F238E27FC236}">
                <a16:creationId xmlns:a16="http://schemas.microsoft.com/office/drawing/2014/main" id="{E96B0ACD-E90C-45EA-0A58-AA8E84282111}"/>
              </a:ext>
            </a:extLst>
          </p:cNvPr>
          <p:cNvGrpSpPr/>
          <p:nvPr/>
        </p:nvGrpSpPr>
        <p:grpSpPr>
          <a:xfrm>
            <a:off x="11240828" y="5660269"/>
            <a:ext cx="842544" cy="808798"/>
            <a:chOff x="1000060" y="64637"/>
            <a:chExt cx="891928" cy="891924"/>
          </a:xfrm>
        </p:grpSpPr>
        <p:sp>
          <p:nvSpPr>
            <p:cNvPr id="4" name="Abgerundetes Rechteck 37">
              <a:extLst>
                <a:ext uri="{FF2B5EF4-FFF2-40B4-BE49-F238E27FC236}">
                  <a16:creationId xmlns:a16="http://schemas.microsoft.com/office/drawing/2014/main" id="{369FC38B-926D-7DFC-89B2-A8B855360D07}"/>
                </a:ext>
              </a:extLst>
            </p:cNvPr>
            <p:cNvSpPr/>
            <p:nvPr/>
          </p:nvSpPr>
          <p:spPr>
            <a:xfrm>
              <a:off x="1058144" y="271201"/>
              <a:ext cx="676995" cy="676995"/>
            </a:xfrm>
            <a:prstGeom prst="roundRect">
              <a:avLst>
                <a:gd name="adj" fmla="val 103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a:extLst>
                <a:ext uri="{FF2B5EF4-FFF2-40B4-BE49-F238E27FC236}">
                  <a16:creationId xmlns:a16="http://schemas.microsoft.com/office/drawing/2014/main" id="{7A5C40A9-E52F-505D-9045-FCB7F6BF3BAB}"/>
                </a:ext>
              </a:extLst>
            </p:cNvPr>
            <p:cNvPicPr>
              <a:picLocks noChangeAspect="1"/>
            </p:cNvPicPr>
            <p:nvPr/>
          </p:nvPicPr>
          <p:blipFill>
            <a:blip r:embed="rId4"/>
            <a:stretch>
              <a:fillRect/>
            </a:stretch>
          </p:blipFill>
          <p:spPr>
            <a:xfrm>
              <a:off x="1000060" y="64637"/>
              <a:ext cx="891928" cy="891924"/>
            </a:xfrm>
            <a:prstGeom prst="rect">
              <a:avLst/>
            </a:prstGeom>
          </p:spPr>
        </p:pic>
      </p:grpSp>
      <p:pic>
        <p:nvPicPr>
          <p:cNvPr id="6" name="Grafik 5">
            <a:extLst>
              <a:ext uri="{FF2B5EF4-FFF2-40B4-BE49-F238E27FC236}">
                <a16:creationId xmlns:a16="http://schemas.microsoft.com/office/drawing/2014/main" id="{D8660531-2E84-980D-CD6B-08B47A896616}"/>
              </a:ext>
            </a:extLst>
          </p:cNvPr>
          <p:cNvPicPr>
            <a:picLocks noChangeAspect="1"/>
          </p:cNvPicPr>
          <p:nvPr/>
        </p:nvPicPr>
        <p:blipFill>
          <a:blip r:embed="rId5"/>
          <a:stretch>
            <a:fillRect/>
          </a:stretch>
        </p:blipFill>
        <p:spPr>
          <a:xfrm>
            <a:off x="10348056" y="5743395"/>
            <a:ext cx="795656" cy="725672"/>
          </a:xfrm>
          <a:prstGeom prst="rect">
            <a:avLst/>
          </a:prstGeom>
        </p:spPr>
      </p:pic>
      <p:pic>
        <p:nvPicPr>
          <p:cNvPr id="12" name="Grafik 11">
            <a:extLst>
              <a:ext uri="{FF2B5EF4-FFF2-40B4-BE49-F238E27FC236}">
                <a16:creationId xmlns:a16="http://schemas.microsoft.com/office/drawing/2014/main" id="{A3D90F00-6E2A-3FD2-8213-76683589EA2E}"/>
              </a:ext>
            </a:extLst>
          </p:cNvPr>
          <p:cNvPicPr>
            <a:picLocks noChangeAspect="1"/>
          </p:cNvPicPr>
          <p:nvPr/>
        </p:nvPicPr>
        <p:blipFill rotWithShape="1">
          <a:blip r:embed="rId6"/>
          <a:srcRect b="6968"/>
          <a:stretch/>
        </p:blipFill>
        <p:spPr>
          <a:xfrm>
            <a:off x="7768750" y="2177847"/>
            <a:ext cx="4127116" cy="3452395"/>
          </a:xfrm>
          <a:prstGeom prst="rect">
            <a:avLst/>
          </a:prstGeom>
        </p:spPr>
      </p:pic>
      <p:pic>
        <p:nvPicPr>
          <p:cNvPr id="8" name="Grafik 7">
            <a:extLst>
              <a:ext uri="{FF2B5EF4-FFF2-40B4-BE49-F238E27FC236}">
                <a16:creationId xmlns:a16="http://schemas.microsoft.com/office/drawing/2014/main" id="{24F1129C-2425-51CF-3A4B-F77F945524BA}"/>
              </a:ext>
            </a:extLst>
          </p:cNvPr>
          <p:cNvPicPr>
            <a:picLocks noChangeAspect="1"/>
          </p:cNvPicPr>
          <p:nvPr/>
        </p:nvPicPr>
        <p:blipFill>
          <a:blip r:embed="rId7"/>
          <a:stretch>
            <a:fillRect/>
          </a:stretch>
        </p:blipFill>
        <p:spPr>
          <a:xfrm>
            <a:off x="6456040" y="969717"/>
            <a:ext cx="1650955" cy="1634926"/>
          </a:xfrm>
          <a:prstGeom prst="rect">
            <a:avLst/>
          </a:prstGeom>
        </p:spPr>
      </p:pic>
      <p:cxnSp>
        <p:nvCxnSpPr>
          <p:cNvPr id="10" name="Gerade Verbindung mit Pfeil 9">
            <a:extLst>
              <a:ext uri="{FF2B5EF4-FFF2-40B4-BE49-F238E27FC236}">
                <a16:creationId xmlns:a16="http://schemas.microsoft.com/office/drawing/2014/main" id="{6104C6F6-02A0-FA1E-5B3D-C2F388F5761D}"/>
              </a:ext>
            </a:extLst>
          </p:cNvPr>
          <p:cNvCxnSpPr>
            <a:cxnSpLocks/>
          </p:cNvCxnSpPr>
          <p:nvPr/>
        </p:nvCxnSpPr>
        <p:spPr>
          <a:xfrm flipV="1">
            <a:off x="5447928" y="1961652"/>
            <a:ext cx="1296144" cy="53124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5" name="Rectangle 17"/>
          <p:cNvSpPr>
            <a:spLocks noChangeArrowheads="1"/>
          </p:cNvSpPr>
          <p:nvPr/>
        </p:nvSpPr>
        <p:spPr bwMode="auto">
          <a:xfrm>
            <a:off x="219372" y="158695"/>
            <a:ext cx="72998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AT" sz="2800" b="1" dirty="0"/>
              <a:t>TU Wien (ÖAW) + Uppsala University (VR)</a:t>
            </a:r>
            <a:endParaRPr lang="en-US" altLang="en-US" sz="2800" b="1" dirty="0"/>
          </a:p>
        </p:txBody>
      </p:sp>
      <p:sp>
        <p:nvSpPr>
          <p:cNvPr id="2074" name="Text Box 26"/>
          <p:cNvSpPr txBox="1">
            <a:spLocks noChangeArrowheads="1"/>
          </p:cNvSpPr>
          <p:nvPr/>
        </p:nvSpPr>
        <p:spPr bwMode="auto">
          <a:xfrm>
            <a:off x="9023177" y="6596094"/>
            <a:ext cx="319350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dirty="0"/>
              <a:t>Christian Cupak </a:t>
            </a:r>
            <a:r>
              <a:rPr lang="en-US" altLang="en-US" sz="1200" b="1" dirty="0">
                <a:hlinkClick r:id="rId3"/>
              </a:rPr>
              <a:t>cupak@iap.tuwien.ac.at</a:t>
            </a:r>
            <a:r>
              <a:rPr lang="en-US" altLang="en-US" sz="1200" b="1" dirty="0"/>
              <a:t> </a:t>
            </a:r>
          </a:p>
        </p:txBody>
      </p:sp>
      <p:sp>
        <p:nvSpPr>
          <p:cNvPr id="2075" name="Line 27"/>
          <p:cNvSpPr>
            <a:spLocks noChangeShapeType="1"/>
          </p:cNvSpPr>
          <p:nvPr/>
        </p:nvSpPr>
        <p:spPr bwMode="auto">
          <a:xfrm>
            <a:off x="143336" y="6583362"/>
            <a:ext cx="11905325" cy="311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078" name="Text Box 30"/>
          <p:cNvSpPr txBox="1">
            <a:spLocks noChangeArrowheads="1"/>
          </p:cNvSpPr>
          <p:nvPr/>
        </p:nvSpPr>
        <p:spPr bwMode="auto">
          <a:xfrm>
            <a:off x="105743" y="945989"/>
            <a:ext cx="462498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v"/>
            </a:pPr>
            <a:r>
              <a:rPr lang="en-US" altLang="en-US" sz="2000" dirty="0"/>
              <a:t> </a:t>
            </a:r>
            <a:r>
              <a:rPr lang="de-AT" sz="2000" b="1" dirty="0"/>
              <a:t>TDS and QCM </a:t>
            </a:r>
            <a:r>
              <a:rPr lang="de-AT" sz="2000" b="1" dirty="0" err="1"/>
              <a:t>measurements</a:t>
            </a:r>
            <a:r>
              <a:rPr lang="de-AT" sz="2000" b="1" dirty="0"/>
              <a:t> on </a:t>
            </a:r>
            <a:br>
              <a:rPr lang="de-AT" sz="2000" b="1" dirty="0"/>
            </a:br>
            <a:r>
              <a:rPr lang="de-AT" sz="2000" b="1" dirty="0"/>
              <a:t>     EUROFER </a:t>
            </a:r>
            <a:r>
              <a:rPr lang="de-AT" sz="2000" b="1" dirty="0" err="1"/>
              <a:t>preimplanted</a:t>
            </a:r>
            <a:r>
              <a:rPr lang="de-AT" sz="2000" b="1" dirty="0"/>
              <a:t> </a:t>
            </a:r>
            <a:r>
              <a:rPr lang="de-AT" sz="2000" b="1" dirty="0" err="1"/>
              <a:t>with</a:t>
            </a:r>
            <a:r>
              <a:rPr lang="de-AT" sz="2000" b="1" dirty="0"/>
              <a:t> D</a:t>
            </a:r>
            <a:endParaRPr lang="de-AT" sz="1600" dirty="0"/>
          </a:p>
          <a:p>
            <a:endParaRPr lang="en-US" altLang="en-US" sz="2000" dirty="0"/>
          </a:p>
        </p:txBody>
      </p:sp>
      <p:sp>
        <p:nvSpPr>
          <p:cNvPr id="2080" name="Text Box 32"/>
          <p:cNvSpPr txBox="1">
            <a:spLocks noChangeArrowheads="1"/>
          </p:cNvSpPr>
          <p:nvPr/>
        </p:nvSpPr>
        <p:spPr bwMode="auto">
          <a:xfrm>
            <a:off x="105743" y="2012642"/>
            <a:ext cx="6617709"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v"/>
            </a:pPr>
            <a:r>
              <a:rPr lang="en-US" altLang="en-US" sz="2000" dirty="0"/>
              <a:t> TU Wien: </a:t>
            </a:r>
          </a:p>
          <a:p>
            <a:r>
              <a:rPr lang="en-US" altLang="en-US" sz="2000" dirty="0"/>
              <a:t>    2 implantations of 2 keV D</a:t>
            </a:r>
            <a:r>
              <a:rPr lang="en-US" altLang="en-US" sz="2000" baseline="-25000" dirty="0"/>
              <a:t>2</a:t>
            </a:r>
            <a:r>
              <a:rPr lang="en-US" altLang="en-US" sz="2000" baseline="30000" dirty="0"/>
              <a:t>+ </a:t>
            </a:r>
            <a:r>
              <a:rPr lang="en-US" altLang="en-US" sz="2000" dirty="0"/>
              <a:t>under 0° in EUROFER</a:t>
            </a:r>
            <a:endParaRPr lang="en-US" altLang="en-US" sz="2000" baseline="30000" dirty="0"/>
          </a:p>
          <a:p>
            <a:r>
              <a:rPr lang="en-US" altLang="en-US" sz="2000" dirty="0"/>
              <a:t>    a) TDS experiment without redeposited W layer</a:t>
            </a:r>
          </a:p>
          <a:p>
            <a:r>
              <a:rPr lang="en-US" altLang="en-US" sz="2000" dirty="0"/>
              <a:t>    b) TDS experiment with redeposited W layer</a:t>
            </a:r>
          </a:p>
          <a:p>
            <a:endParaRPr lang="en-US" altLang="en-US" sz="2000" dirty="0"/>
          </a:p>
          <a:p>
            <a:pPr marL="342900" indent="-342900">
              <a:buFont typeface="Wingdings" panose="05000000000000000000" pitchFamily="2" charset="2"/>
              <a:buChar char="v"/>
            </a:pPr>
            <a:r>
              <a:rPr lang="en-US" altLang="en-US" sz="2000" dirty="0"/>
              <a:t>TDS: small low temperature peak at 150°C (423K)</a:t>
            </a:r>
          </a:p>
          <a:p>
            <a:pPr marL="342900" indent="-342900">
              <a:buFont typeface="Wingdings" panose="05000000000000000000" pitchFamily="2" charset="2"/>
              <a:buChar char="v"/>
            </a:pPr>
            <a:r>
              <a:rPr lang="en-US" altLang="en-US" sz="2000" dirty="0"/>
              <a:t>Good agreement with [1] (different ion energy though)</a:t>
            </a:r>
          </a:p>
          <a:p>
            <a:pPr marL="342900" indent="-342900">
              <a:buFont typeface="Wingdings" panose="05000000000000000000" pitchFamily="2" charset="2"/>
              <a:buChar char="v"/>
            </a:pPr>
            <a:r>
              <a:rPr lang="en-US" altLang="en-US" sz="2000" dirty="0"/>
              <a:t>Rising TDS slope towards 400°C limit (limit by QCM)</a:t>
            </a:r>
          </a:p>
          <a:p>
            <a:pPr marL="342900" indent="-342900">
              <a:buFont typeface="Wingdings" panose="05000000000000000000" pitchFamily="2" charset="2"/>
              <a:buChar char="v"/>
            </a:pPr>
            <a:r>
              <a:rPr lang="en-US" altLang="en-US" sz="2000" dirty="0"/>
              <a:t>QCM: both implantation and outgassing can be </a:t>
            </a:r>
            <a:br>
              <a:rPr lang="en-US" altLang="en-US" sz="2000" dirty="0"/>
            </a:br>
            <a:r>
              <a:rPr lang="en-US" altLang="en-US" sz="2000" dirty="0"/>
              <a:t>compared in terms of mass change (see table)</a:t>
            </a:r>
          </a:p>
          <a:p>
            <a:pPr marL="342900" indent="-342900">
              <a:buFont typeface="Wingdings" panose="05000000000000000000" pitchFamily="2" charset="2"/>
              <a:buChar char="v"/>
            </a:pPr>
            <a:r>
              <a:rPr lang="en-US" altLang="en-US" sz="2000" dirty="0"/>
              <a:t>Outgassing signal was challenging to evaluate </a:t>
            </a:r>
            <a:br>
              <a:rPr lang="en-US" altLang="en-US" sz="2000" dirty="0"/>
            </a:br>
            <a:r>
              <a:rPr lang="en-US" altLang="en-US" sz="2000" dirty="0"/>
              <a:t>(3</a:t>
            </a:r>
            <a:r>
              <a:rPr lang="en-US" altLang="en-US" sz="2000" baseline="30000" dirty="0"/>
              <a:t>rd</a:t>
            </a:r>
            <a:r>
              <a:rPr lang="en-US" altLang="en-US" sz="2000" dirty="0"/>
              <a:t> mode is very filigree method)</a:t>
            </a:r>
          </a:p>
          <a:p>
            <a:pPr marL="342900" indent="-342900">
              <a:buFont typeface="Wingdings" panose="05000000000000000000" pitchFamily="2" charset="2"/>
              <a:buChar char="v"/>
            </a:pPr>
            <a:r>
              <a:rPr lang="en-US" altLang="en-US" sz="2000" b="1" dirty="0"/>
              <a:t>Evaluation finished</a:t>
            </a:r>
            <a:r>
              <a:rPr lang="en-US" altLang="en-US" sz="2000" dirty="0"/>
              <a:t>, </a:t>
            </a:r>
            <a:r>
              <a:rPr lang="en-US" altLang="en-US" sz="2000" u="sng" dirty="0"/>
              <a:t>2022 task completed</a:t>
            </a:r>
          </a:p>
          <a:p>
            <a:pPr marL="342900" indent="-342900">
              <a:buFont typeface="Wingdings" panose="05000000000000000000" pitchFamily="2" charset="2"/>
              <a:buChar char="v"/>
            </a:pPr>
            <a:endParaRPr lang="en-US" altLang="en-US" sz="2000" u="sng" dirty="0"/>
          </a:p>
          <a:p>
            <a:pPr marL="342900" indent="-342900">
              <a:buFont typeface="Wingdings" panose="05000000000000000000" pitchFamily="2" charset="2"/>
              <a:buChar char="v"/>
            </a:pPr>
            <a:endParaRPr lang="en-US" altLang="en-US" sz="2000" u="sng" dirty="0"/>
          </a:p>
          <a:p>
            <a:r>
              <a:rPr lang="en-US" altLang="en-US" sz="1400" dirty="0"/>
              <a:t>[1] Hollingsworth et al., </a:t>
            </a:r>
            <a:r>
              <a:rPr lang="en-US" altLang="en-US" sz="1400" dirty="0" err="1"/>
              <a:t>Nucl</a:t>
            </a:r>
            <a:r>
              <a:rPr lang="en-US" altLang="en-US" sz="1400" dirty="0"/>
              <a:t> Fusion 60 (2019), 016024</a:t>
            </a:r>
          </a:p>
        </p:txBody>
      </p:sp>
      <p:grpSp>
        <p:nvGrpSpPr>
          <p:cNvPr id="2" name="Gruppieren 1">
            <a:extLst>
              <a:ext uri="{FF2B5EF4-FFF2-40B4-BE49-F238E27FC236}">
                <a16:creationId xmlns:a16="http://schemas.microsoft.com/office/drawing/2014/main" id="{E96B0ACD-E90C-45EA-0A58-AA8E84282111}"/>
              </a:ext>
            </a:extLst>
          </p:cNvPr>
          <p:cNvGrpSpPr/>
          <p:nvPr/>
        </p:nvGrpSpPr>
        <p:grpSpPr>
          <a:xfrm>
            <a:off x="11240828" y="5660269"/>
            <a:ext cx="842544" cy="808798"/>
            <a:chOff x="1000060" y="64637"/>
            <a:chExt cx="891928" cy="891924"/>
          </a:xfrm>
        </p:grpSpPr>
        <p:sp>
          <p:nvSpPr>
            <p:cNvPr id="4" name="Abgerundetes Rechteck 37">
              <a:extLst>
                <a:ext uri="{FF2B5EF4-FFF2-40B4-BE49-F238E27FC236}">
                  <a16:creationId xmlns:a16="http://schemas.microsoft.com/office/drawing/2014/main" id="{369FC38B-926D-7DFC-89B2-A8B855360D07}"/>
                </a:ext>
              </a:extLst>
            </p:cNvPr>
            <p:cNvSpPr/>
            <p:nvPr/>
          </p:nvSpPr>
          <p:spPr>
            <a:xfrm>
              <a:off x="1058144" y="271201"/>
              <a:ext cx="676995" cy="676995"/>
            </a:xfrm>
            <a:prstGeom prst="roundRect">
              <a:avLst>
                <a:gd name="adj" fmla="val 103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a:extLst>
                <a:ext uri="{FF2B5EF4-FFF2-40B4-BE49-F238E27FC236}">
                  <a16:creationId xmlns:a16="http://schemas.microsoft.com/office/drawing/2014/main" id="{7A5C40A9-E52F-505D-9045-FCB7F6BF3BAB}"/>
                </a:ext>
              </a:extLst>
            </p:cNvPr>
            <p:cNvPicPr>
              <a:picLocks noChangeAspect="1"/>
            </p:cNvPicPr>
            <p:nvPr/>
          </p:nvPicPr>
          <p:blipFill>
            <a:blip r:embed="rId4"/>
            <a:stretch>
              <a:fillRect/>
            </a:stretch>
          </p:blipFill>
          <p:spPr>
            <a:xfrm>
              <a:off x="1000060" y="64637"/>
              <a:ext cx="891928" cy="891924"/>
            </a:xfrm>
            <a:prstGeom prst="rect">
              <a:avLst/>
            </a:prstGeom>
          </p:spPr>
        </p:pic>
      </p:grpSp>
      <p:pic>
        <p:nvPicPr>
          <p:cNvPr id="6" name="Grafik 5">
            <a:extLst>
              <a:ext uri="{FF2B5EF4-FFF2-40B4-BE49-F238E27FC236}">
                <a16:creationId xmlns:a16="http://schemas.microsoft.com/office/drawing/2014/main" id="{D8660531-2E84-980D-CD6B-08B47A896616}"/>
              </a:ext>
            </a:extLst>
          </p:cNvPr>
          <p:cNvPicPr>
            <a:picLocks noChangeAspect="1"/>
          </p:cNvPicPr>
          <p:nvPr/>
        </p:nvPicPr>
        <p:blipFill>
          <a:blip r:embed="rId5"/>
          <a:stretch>
            <a:fillRect/>
          </a:stretch>
        </p:blipFill>
        <p:spPr>
          <a:xfrm>
            <a:off x="10348056" y="5743395"/>
            <a:ext cx="795656" cy="725672"/>
          </a:xfrm>
          <a:prstGeom prst="rect">
            <a:avLst/>
          </a:prstGeom>
        </p:spPr>
      </p:pic>
      <p:graphicFrame>
        <p:nvGraphicFramePr>
          <p:cNvPr id="3" name="Tabelle 6">
            <a:extLst>
              <a:ext uri="{FF2B5EF4-FFF2-40B4-BE49-F238E27FC236}">
                <a16:creationId xmlns:a16="http://schemas.microsoft.com/office/drawing/2014/main" id="{0108ED98-6A0E-32B3-BFEE-CF7D2E025BC3}"/>
              </a:ext>
            </a:extLst>
          </p:cNvPr>
          <p:cNvGraphicFramePr>
            <a:graphicFrameLocks noGrp="1"/>
          </p:cNvGraphicFramePr>
          <p:nvPr/>
        </p:nvGraphicFramePr>
        <p:xfrm>
          <a:off x="6946926" y="4323657"/>
          <a:ext cx="5125738" cy="1194301"/>
        </p:xfrm>
        <a:graphic>
          <a:graphicData uri="http://schemas.openxmlformats.org/drawingml/2006/table">
            <a:tbl>
              <a:tblPr firstRow="1" bandRow="1">
                <a:tableStyleId>{5C22544A-7EE6-4342-B048-85BDC9FD1C3A}</a:tableStyleId>
              </a:tblPr>
              <a:tblGrid>
                <a:gridCol w="1957385">
                  <a:extLst>
                    <a:ext uri="{9D8B030D-6E8A-4147-A177-3AD203B41FA5}">
                      <a16:colId xmlns:a16="http://schemas.microsoft.com/office/drawing/2014/main" val="1030290775"/>
                    </a:ext>
                  </a:extLst>
                </a:gridCol>
                <a:gridCol w="1584176">
                  <a:extLst>
                    <a:ext uri="{9D8B030D-6E8A-4147-A177-3AD203B41FA5}">
                      <a16:colId xmlns:a16="http://schemas.microsoft.com/office/drawing/2014/main" val="2283914734"/>
                    </a:ext>
                  </a:extLst>
                </a:gridCol>
                <a:gridCol w="1584177">
                  <a:extLst>
                    <a:ext uri="{9D8B030D-6E8A-4147-A177-3AD203B41FA5}">
                      <a16:colId xmlns:a16="http://schemas.microsoft.com/office/drawing/2014/main" val="969378278"/>
                    </a:ext>
                  </a:extLst>
                </a:gridCol>
              </a:tblGrid>
              <a:tr h="452621">
                <a:tc>
                  <a:txBody>
                    <a:bodyPr/>
                    <a:lstStyle/>
                    <a:p>
                      <a:r>
                        <a:rPr lang="de-AT" sz="1400">
                          <a:solidFill>
                            <a:schemeClr val="tx1"/>
                          </a:solidFill>
                        </a:rPr>
                        <a:t>Experimental Case</a:t>
                      </a:r>
                      <a:endParaRPr lang="de-AT" sz="1400" dirty="0">
                        <a:solidFill>
                          <a:schemeClr val="tx1"/>
                        </a:solidFill>
                      </a:endParaRPr>
                    </a:p>
                  </a:txBody>
                  <a:tcPr/>
                </a:tc>
                <a:tc>
                  <a:txBody>
                    <a:bodyPr/>
                    <a:lstStyle/>
                    <a:p>
                      <a:r>
                        <a:rPr lang="de-AT" sz="1400" dirty="0">
                          <a:solidFill>
                            <a:schemeClr val="tx1"/>
                          </a:solidFill>
                        </a:rPr>
                        <a:t>D/m² </a:t>
                      </a:r>
                      <a:r>
                        <a:rPr lang="de-AT" sz="1400" dirty="0" err="1">
                          <a:solidFill>
                            <a:schemeClr val="tx1"/>
                          </a:solidFill>
                        </a:rPr>
                        <a:t>implanted</a:t>
                      </a:r>
                      <a:endParaRPr lang="de-AT" sz="1400" dirty="0">
                        <a:solidFill>
                          <a:schemeClr val="tx1"/>
                        </a:solidFill>
                      </a:endParaRPr>
                    </a:p>
                  </a:txBody>
                  <a:tcPr/>
                </a:tc>
                <a:tc>
                  <a:txBody>
                    <a:bodyPr/>
                    <a:lstStyle/>
                    <a:p>
                      <a:r>
                        <a:rPr lang="de-AT" sz="1400" dirty="0">
                          <a:solidFill>
                            <a:schemeClr val="tx1"/>
                          </a:solidFill>
                        </a:rPr>
                        <a:t>D/m² </a:t>
                      </a:r>
                      <a:r>
                        <a:rPr lang="de-AT" sz="1400" dirty="0" err="1">
                          <a:solidFill>
                            <a:schemeClr val="tx1"/>
                          </a:solidFill>
                        </a:rPr>
                        <a:t>outgassed</a:t>
                      </a:r>
                      <a:endParaRPr lang="de-AT" sz="1400" dirty="0">
                        <a:solidFill>
                          <a:schemeClr val="tx1"/>
                        </a:solidFill>
                      </a:endParaRPr>
                    </a:p>
                  </a:txBody>
                  <a:tcPr/>
                </a:tc>
                <a:extLst>
                  <a:ext uri="{0D108BD9-81ED-4DB2-BD59-A6C34878D82A}">
                    <a16:rowId xmlns:a16="http://schemas.microsoft.com/office/drawing/2014/main" val="1577296795"/>
                  </a:ext>
                </a:extLst>
              </a:tr>
              <a:tr h="370840">
                <a:tc>
                  <a:txBody>
                    <a:bodyPr/>
                    <a:lstStyle/>
                    <a:p>
                      <a:r>
                        <a:rPr lang="de-AT" sz="1400" dirty="0" err="1"/>
                        <a:t>without</a:t>
                      </a:r>
                      <a:r>
                        <a:rPr lang="de-AT" sz="1400" dirty="0"/>
                        <a:t> </a:t>
                      </a:r>
                      <a:r>
                        <a:rPr lang="de-AT" sz="1400" dirty="0" err="1"/>
                        <a:t>redeposited</a:t>
                      </a:r>
                      <a:r>
                        <a:rPr lang="de-AT" sz="1400" dirty="0"/>
                        <a:t> W</a:t>
                      </a:r>
                    </a:p>
                  </a:txBody>
                  <a:tcPr/>
                </a:tc>
                <a:tc>
                  <a:txBody>
                    <a:bodyPr/>
                    <a:lstStyle/>
                    <a:p>
                      <a:r>
                        <a:rPr lang="de-AT" sz="1400" dirty="0"/>
                        <a:t>5.6 E+20</a:t>
                      </a:r>
                    </a:p>
                  </a:txBody>
                  <a:tcPr/>
                </a:tc>
                <a:tc>
                  <a:txBody>
                    <a:bodyPr/>
                    <a:lstStyle/>
                    <a:p>
                      <a:r>
                        <a:rPr lang="de-AT" sz="1400" dirty="0"/>
                        <a:t>4.41 E+14</a:t>
                      </a:r>
                    </a:p>
                  </a:txBody>
                  <a:tcPr/>
                </a:tc>
                <a:extLst>
                  <a:ext uri="{0D108BD9-81ED-4DB2-BD59-A6C34878D82A}">
                    <a16:rowId xmlns:a16="http://schemas.microsoft.com/office/drawing/2014/main" val="4089059853"/>
                  </a:ext>
                </a:extLst>
              </a:tr>
              <a:tr h="370840">
                <a:tc>
                  <a:txBody>
                    <a:bodyPr/>
                    <a:lstStyle/>
                    <a:p>
                      <a:r>
                        <a:rPr lang="de-AT" sz="1400" dirty="0" err="1"/>
                        <a:t>with</a:t>
                      </a:r>
                      <a:r>
                        <a:rPr lang="de-AT" sz="1400" dirty="0"/>
                        <a:t> </a:t>
                      </a:r>
                      <a:r>
                        <a:rPr lang="de-AT" sz="1400" dirty="0" err="1"/>
                        <a:t>redeposited</a:t>
                      </a:r>
                      <a:r>
                        <a:rPr lang="de-AT" sz="1400" dirty="0"/>
                        <a:t> W</a:t>
                      </a:r>
                    </a:p>
                  </a:txBody>
                  <a:tcPr/>
                </a:tc>
                <a:tc>
                  <a:txBody>
                    <a:bodyPr/>
                    <a:lstStyle/>
                    <a:p>
                      <a:r>
                        <a:rPr lang="de-AT" sz="1400" dirty="0"/>
                        <a:t>4.0 E+20 </a:t>
                      </a:r>
                    </a:p>
                  </a:txBody>
                  <a:tcPr/>
                </a:tc>
                <a:tc>
                  <a:txBody>
                    <a:bodyPr/>
                    <a:lstStyle/>
                    <a:p>
                      <a:r>
                        <a:rPr lang="de-AT" sz="1400" dirty="0"/>
                        <a:t>-1.78 E+14</a:t>
                      </a:r>
                    </a:p>
                  </a:txBody>
                  <a:tcPr/>
                </a:tc>
                <a:extLst>
                  <a:ext uri="{0D108BD9-81ED-4DB2-BD59-A6C34878D82A}">
                    <a16:rowId xmlns:a16="http://schemas.microsoft.com/office/drawing/2014/main" val="2257662606"/>
                  </a:ext>
                </a:extLst>
              </a:tr>
            </a:tbl>
          </a:graphicData>
        </a:graphic>
      </p:graphicFrame>
      <p:pic>
        <p:nvPicPr>
          <p:cNvPr id="9" name="Grafik 8">
            <a:extLst>
              <a:ext uri="{FF2B5EF4-FFF2-40B4-BE49-F238E27FC236}">
                <a16:creationId xmlns:a16="http://schemas.microsoft.com/office/drawing/2014/main" id="{D9295D18-3B86-E55A-17E6-F1F83AD4544C}"/>
              </a:ext>
            </a:extLst>
          </p:cNvPr>
          <p:cNvPicPr>
            <a:picLocks noChangeAspect="1"/>
          </p:cNvPicPr>
          <p:nvPr/>
        </p:nvPicPr>
        <p:blipFill rotWithShape="1">
          <a:blip r:embed="rId6">
            <a:extLst>
              <a:ext uri="{28A0092B-C50C-407E-A947-70E740481C1C}">
                <a14:useLocalDpi xmlns:a14="http://schemas.microsoft.com/office/drawing/2010/main" val="0"/>
              </a:ext>
            </a:extLst>
          </a:blip>
          <a:srcRect l="4660" t="6954"/>
          <a:stretch/>
        </p:blipFill>
        <p:spPr>
          <a:xfrm>
            <a:off x="7392144" y="1196752"/>
            <a:ext cx="4269956" cy="3125403"/>
          </a:xfrm>
          <a:prstGeom prst="rect">
            <a:avLst/>
          </a:prstGeom>
        </p:spPr>
      </p:pic>
      <p:sp>
        <p:nvSpPr>
          <p:cNvPr id="11" name="Textfeld 10">
            <a:extLst>
              <a:ext uri="{FF2B5EF4-FFF2-40B4-BE49-F238E27FC236}">
                <a16:creationId xmlns:a16="http://schemas.microsoft.com/office/drawing/2014/main" id="{8C3828A1-C287-0323-B756-D0AE01FB1DF8}"/>
              </a:ext>
            </a:extLst>
          </p:cNvPr>
          <p:cNvSpPr txBox="1"/>
          <p:nvPr/>
        </p:nvSpPr>
        <p:spPr>
          <a:xfrm>
            <a:off x="8334135" y="867875"/>
            <a:ext cx="2919700" cy="369332"/>
          </a:xfrm>
          <a:prstGeom prst="rect">
            <a:avLst/>
          </a:prstGeom>
          <a:noFill/>
        </p:spPr>
        <p:txBody>
          <a:bodyPr wrap="square" rtlCol="0">
            <a:spAutoFit/>
          </a:bodyPr>
          <a:lstStyle/>
          <a:p>
            <a:r>
              <a:rPr lang="de-AT" dirty="0" err="1"/>
              <a:t>Representative</a:t>
            </a:r>
            <a:r>
              <a:rPr lang="de-AT" dirty="0"/>
              <a:t> TDS </a:t>
            </a:r>
            <a:r>
              <a:rPr lang="de-AT" dirty="0" err="1"/>
              <a:t>data</a:t>
            </a:r>
            <a:endParaRPr lang="de-AT" dirty="0"/>
          </a:p>
        </p:txBody>
      </p:sp>
      <p:sp>
        <p:nvSpPr>
          <p:cNvPr id="13" name="Textfeld 12">
            <a:extLst>
              <a:ext uri="{FF2B5EF4-FFF2-40B4-BE49-F238E27FC236}">
                <a16:creationId xmlns:a16="http://schemas.microsoft.com/office/drawing/2014/main" id="{14158D33-950C-6DAF-D3FB-A1CB34ECB772}"/>
              </a:ext>
            </a:extLst>
          </p:cNvPr>
          <p:cNvSpPr txBox="1"/>
          <p:nvPr/>
        </p:nvSpPr>
        <p:spPr>
          <a:xfrm rot="16200000">
            <a:off x="6600116" y="2492070"/>
            <a:ext cx="1322446" cy="261610"/>
          </a:xfrm>
          <a:prstGeom prst="rect">
            <a:avLst/>
          </a:prstGeom>
          <a:noFill/>
        </p:spPr>
        <p:txBody>
          <a:bodyPr wrap="square" rtlCol="0">
            <a:spAutoFit/>
          </a:bodyPr>
          <a:lstStyle/>
          <a:p>
            <a:r>
              <a:rPr lang="de-AT" sz="1100" dirty="0"/>
              <a:t>QMA </a:t>
            </a:r>
            <a:r>
              <a:rPr lang="de-AT" sz="1100" dirty="0" err="1"/>
              <a:t>signal</a:t>
            </a:r>
            <a:r>
              <a:rPr lang="de-AT" sz="1100" dirty="0"/>
              <a:t> [</a:t>
            </a:r>
            <a:r>
              <a:rPr lang="de-AT" sz="1100" dirty="0" err="1"/>
              <a:t>a.u</a:t>
            </a:r>
            <a:r>
              <a:rPr lang="de-AT" sz="1100" dirty="0"/>
              <a:t>.]</a:t>
            </a:r>
          </a:p>
        </p:txBody>
      </p:sp>
      <p:sp>
        <p:nvSpPr>
          <p:cNvPr id="18" name="Textfeld 17">
            <a:extLst>
              <a:ext uri="{FF2B5EF4-FFF2-40B4-BE49-F238E27FC236}">
                <a16:creationId xmlns:a16="http://schemas.microsoft.com/office/drawing/2014/main" id="{0706AC64-3780-BB1B-4A8F-A0669A57B7ED}"/>
              </a:ext>
            </a:extLst>
          </p:cNvPr>
          <p:cNvSpPr txBox="1"/>
          <p:nvPr/>
        </p:nvSpPr>
        <p:spPr>
          <a:xfrm rot="16200000">
            <a:off x="10758796" y="2401601"/>
            <a:ext cx="1225675" cy="261610"/>
          </a:xfrm>
          <a:prstGeom prst="rect">
            <a:avLst/>
          </a:prstGeom>
          <a:noFill/>
        </p:spPr>
        <p:txBody>
          <a:bodyPr wrap="square" rtlCol="0">
            <a:spAutoFit/>
          </a:bodyPr>
          <a:lstStyle/>
          <a:p>
            <a:r>
              <a:rPr lang="de-AT" sz="1100" dirty="0"/>
              <a:t>max. T </a:t>
            </a:r>
            <a:r>
              <a:rPr lang="de-AT" sz="1100" dirty="0" err="1"/>
              <a:t>for</a:t>
            </a:r>
            <a:r>
              <a:rPr lang="de-AT" sz="1100" dirty="0"/>
              <a:t> QCM</a:t>
            </a:r>
          </a:p>
        </p:txBody>
      </p:sp>
      <p:sp>
        <p:nvSpPr>
          <p:cNvPr id="7" name="TextBox 6">
            <a:extLst>
              <a:ext uri="{FF2B5EF4-FFF2-40B4-BE49-F238E27FC236}">
                <a16:creationId xmlns:a16="http://schemas.microsoft.com/office/drawing/2014/main" id="{FD4928BD-D530-228C-0A8F-F2EEBDAB9984}"/>
              </a:ext>
            </a:extLst>
          </p:cNvPr>
          <p:cNvSpPr txBox="1"/>
          <p:nvPr/>
        </p:nvSpPr>
        <p:spPr>
          <a:xfrm>
            <a:off x="615009" y="3200819"/>
            <a:ext cx="9424439" cy="661078"/>
          </a:xfrm>
          <a:prstGeom prst="rect">
            <a:avLst/>
          </a:prstGeom>
          <a:solidFill>
            <a:schemeClr val="accent2"/>
          </a:solidFill>
        </p:spPr>
        <p:txBody>
          <a:bodyPr wrap="none" rtlCol="0">
            <a:spAutoFit/>
          </a:bodyPr>
          <a:lstStyle/>
          <a:p>
            <a:pPr marL="285750" indent="-285750" algn="l">
              <a:lnSpc>
                <a:spcPts val="2300"/>
              </a:lnSpc>
              <a:buFont typeface="Wingdings" panose="05000000000000000000" pitchFamily="2" charset="2"/>
              <a:buChar char="Ø"/>
            </a:pPr>
            <a:r>
              <a:rPr lang="de-DE" sz="1800" dirty="0">
                <a:solidFill>
                  <a:srgbClr val="006C66"/>
                </a:solidFill>
              </a:rPr>
              <a:t>Maybe skip the QCM for 2023 thickness variation and just use a calibrated QMA instead</a:t>
            </a:r>
          </a:p>
          <a:p>
            <a:pPr marL="285750" indent="-285750" algn="l">
              <a:lnSpc>
                <a:spcPts val="2300"/>
              </a:lnSpc>
              <a:buFont typeface="Wingdings" panose="05000000000000000000" pitchFamily="2" charset="2"/>
              <a:buChar char="Ø"/>
            </a:pPr>
            <a:r>
              <a:rPr lang="de-DE" dirty="0">
                <a:solidFill>
                  <a:srgbClr val="006C66"/>
                </a:solidFill>
              </a:rPr>
              <a:t>NRA depth profile after 400°C experiment would be nice</a:t>
            </a:r>
            <a:endParaRPr lang="en-GB" sz="1800" dirty="0">
              <a:solidFill>
                <a:srgbClr val="006C66"/>
              </a:solidFill>
            </a:endParaRPr>
          </a:p>
        </p:txBody>
      </p:sp>
    </p:spTree>
    <p:extLst>
      <p:ext uri="{BB962C8B-B14F-4D97-AF65-F5344CB8AC3E}">
        <p14:creationId xmlns:p14="http://schemas.microsoft.com/office/powerpoint/2010/main" val="256491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5" name="Rectangle 17"/>
          <p:cNvSpPr>
            <a:spLocks noChangeArrowheads="1"/>
          </p:cNvSpPr>
          <p:nvPr/>
        </p:nvSpPr>
        <p:spPr bwMode="auto">
          <a:xfrm>
            <a:off x="219372" y="158695"/>
            <a:ext cx="72998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AT" sz="2800" b="1" dirty="0"/>
              <a:t>TU Wien (ÖAW) + Uppsala University (VR)</a:t>
            </a:r>
            <a:endParaRPr lang="en-US" altLang="en-US" sz="2800" b="1" dirty="0"/>
          </a:p>
        </p:txBody>
      </p:sp>
      <p:sp>
        <p:nvSpPr>
          <p:cNvPr id="2074" name="Text Box 26"/>
          <p:cNvSpPr txBox="1">
            <a:spLocks noChangeArrowheads="1"/>
          </p:cNvSpPr>
          <p:nvPr/>
        </p:nvSpPr>
        <p:spPr bwMode="auto">
          <a:xfrm>
            <a:off x="9023177" y="6596094"/>
            <a:ext cx="124585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dirty="0"/>
              <a:t>Klaus Schmid </a:t>
            </a:r>
          </a:p>
        </p:txBody>
      </p:sp>
      <p:sp>
        <p:nvSpPr>
          <p:cNvPr id="2075" name="Line 27"/>
          <p:cNvSpPr>
            <a:spLocks noChangeShapeType="1"/>
          </p:cNvSpPr>
          <p:nvPr/>
        </p:nvSpPr>
        <p:spPr bwMode="auto">
          <a:xfrm>
            <a:off x="143336" y="6583362"/>
            <a:ext cx="11905325" cy="311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8" name="Picture 7">
            <a:extLst>
              <a:ext uri="{FF2B5EF4-FFF2-40B4-BE49-F238E27FC236}">
                <a16:creationId xmlns:a16="http://schemas.microsoft.com/office/drawing/2014/main" id="{CA667393-F961-4FF2-B545-1455C6E5D9C9}"/>
              </a:ext>
            </a:extLst>
          </p:cNvPr>
          <p:cNvPicPr>
            <a:picLocks noChangeAspect="1"/>
          </p:cNvPicPr>
          <p:nvPr/>
        </p:nvPicPr>
        <p:blipFill rotWithShape="1">
          <a:blip r:embed="rId3">
            <a:clrChange>
              <a:clrFrom>
                <a:srgbClr val="FFFFFF"/>
              </a:clrFrom>
              <a:clrTo>
                <a:srgbClr val="FFFFFF">
                  <a:alpha val="0"/>
                </a:srgbClr>
              </a:clrTo>
            </a:clrChange>
          </a:blip>
          <a:srcRect l="12692" t="32727" r="13469" b="31293"/>
          <a:stretch/>
        </p:blipFill>
        <p:spPr>
          <a:xfrm>
            <a:off x="5285397" y="1124007"/>
            <a:ext cx="7018637" cy="4425932"/>
          </a:xfrm>
          <a:prstGeom prst="rect">
            <a:avLst/>
          </a:prstGeom>
        </p:spPr>
      </p:pic>
      <p:sp>
        <p:nvSpPr>
          <p:cNvPr id="10" name="TextBox 9">
            <a:extLst>
              <a:ext uri="{FF2B5EF4-FFF2-40B4-BE49-F238E27FC236}">
                <a16:creationId xmlns:a16="http://schemas.microsoft.com/office/drawing/2014/main" id="{779825AD-C55F-4BD9-B74C-35A9FCA96593}"/>
              </a:ext>
            </a:extLst>
          </p:cNvPr>
          <p:cNvSpPr txBox="1"/>
          <p:nvPr/>
        </p:nvSpPr>
        <p:spPr>
          <a:xfrm>
            <a:off x="143336" y="757881"/>
            <a:ext cx="4487126" cy="366126"/>
          </a:xfrm>
          <a:prstGeom prst="rect">
            <a:avLst/>
          </a:prstGeom>
          <a:noFill/>
        </p:spPr>
        <p:txBody>
          <a:bodyPr wrap="none" rtlCol="0">
            <a:spAutoFit/>
          </a:bodyPr>
          <a:lstStyle/>
          <a:p>
            <a:pPr marL="285750" indent="-285750" algn="l">
              <a:lnSpc>
                <a:spcPts val="2300"/>
              </a:lnSpc>
              <a:buFont typeface="Wingdings" panose="05000000000000000000" pitchFamily="2" charset="2"/>
              <a:buChar char="v"/>
            </a:pPr>
            <a:r>
              <a:rPr lang="de-DE" sz="1800" b="1" u="sng" dirty="0">
                <a:solidFill>
                  <a:srgbClr val="006C66"/>
                </a:solidFill>
              </a:rPr>
              <a:t>Qualitatively</a:t>
            </a:r>
            <a:r>
              <a:rPr lang="de-DE" sz="1800" dirty="0">
                <a:solidFill>
                  <a:srgbClr val="006C66"/>
                </a:solidFill>
              </a:rPr>
              <a:t> expected result in 2023...</a:t>
            </a:r>
            <a:endParaRPr lang="en-GB" sz="1800" dirty="0">
              <a:solidFill>
                <a:srgbClr val="006C66"/>
              </a:solidFill>
            </a:endParaRPr>
          </a:p>
        </p:txBody>
      </p:sp>
      <p:sp>
        <p:nvSpPr>
          <p:cNvPr id="12" name="TextBox 11">
            <a:extLst>
              <a:ext uri="{FF2B5EF4-FFF2-40B4-BE49-F238E27FC236}">
                <a16:creationId xmlns:a16="http://schemas.microsoft.com/office/drawing/2014/main" id="{1158ACD1-FF44-4A8B-95FB-098DE7339F86}"/>
              </a:ext>
            </a:extLst>
          </p:cNvPr>
          <p:cNvSpPr txBox="1"/>
          <p:nvPr/>
        </p:nvSpPr>
        <p:spPr>
          <a:xfrm>
            <a:off x="313038" y="1419672"/>
            <a:ext cx="4834978" cy="661143"/>
          </a:xfrm>
          <a:prstGeom prst="rect">
            <a:avLst/>
          </a:prstGeom>
          <a:noFill/>
        </p:spPr>
        <p:txBody>
          <a:bodyPr wrap="none" rtlCol="0">
            <a:spAutoFit/>
          </a:bodyPr>
          <a:lstStyle/>
          <a:p>
            <a:pPr marL="285750" indent="-285750" algn="l">
              <a:lnSpc>
                <a:spcPts val="2300"/>
              </a:lnSpc>
              <a:buFont typeface="Wingdings" panose="05000000000000000000" pitchFamily="2" charset="2"/>
              <a:buChar char="Ø"/>
            </a:pPr>
            <a:r>
              <a:rPr lang="de-DE" sz="1800" dirty="0">
                <a:solidFill>
                  <a:srgbClr val="006C66"/>
                </a:solidFill>
              </a:rPr>
              <a:t>Low solubility of D in W</a:t>
            </a:r>
          </a:p>
          <a:p>
            <a:pPr lvl="1">
              <a:lnSpc>
                <a:spcPts val="2300"/>
              </a:lnSpc>
            </a:pPr>
            <a:r>
              <a:rPr lang="de-DE" dirty="0">
                <a:solidFill>
                  <a:srgbClr val="006C66"/>
                </a:solidFill>
                <a:sym typeface="Wingdings" panose="05000000000000000000" pitchFamily="2" charset="2"/>
              </a:rPr>
              <a:t> W blocks outgassing from EUROFER </a:t>
            </a:r>
            <a:endParaRPr lang="en-GB" dirty="0">
              <a:solidFill>
                <a:srgbClr val="006C66"/>
              </a:solidFill>
            </a:endParaRPr>
          </a:p>
        </p:txBody>
      </p:sp>
      <p:sp>
        <p:nvSpPr>
          <p:cNvPr id="14" name="TextBox 13">
            <a:extLst>
              <a:ext uri="{FF2B5EF4-FFF2-40B4-BE49-F238E27FC236}">
                <a16:creationId xmlns:a16="http://schemas.microsoft.com/office/drawing/2014/main" id="{8580A5F0-8413-4589-9FA3-8948B6FA6E56}"/>
              </a:ext>
            </a:extLst>
          </p:cNvPr>
          <p:cNvSpPr txBox="1"/>
          <p:nvPr/>
        </p:nvSpPr>
        <p:spPr>
          <a:xfrm>
            <a:off x="340207" y="2266566"/>
            <a:ext cx="4256507" cy="956096"/>
          </a:xfrm>
          <a:prstGeom prst="rect">
            <a:avLst/>
          </a:prstGeom>
          <a:noFill/>
        </p:spPr>
        <p:txBody>
          <a:bodyPr wrap="square" rtlCol="0">
            <a:spAutoFit/>
          </a:bodyPr>
          <a:lstStyle/>
          <a:p>
            <a:pPr marL="285750" indent="-285750" algn="l">
              <a:lnSpc>
                <a:spcPts val="2300"/>
              </a:lnSpc>
              <a:buFont typeface="Wingdings" panose="05000000000000000000" pitchFamily="2" charset="2"/>
              <a:buChar char="Ø"/>
            </a:pPr>
            <a:r>
              <a:rPr lang="de-DE" sz="1800" dirty="0">
                <a:solidFill>
                  <a:srgbClr val="006C66"/>
                </a:solidFill>
              </a:rPr>
              <a:t>At high enough temperature permeation sets in </a:t>
            </a:r>
          </a:p>
          <a:p>
            <a:pPr lvl="1">
              <a:lnSpc>
                <a:spcPts val="2300"/>
              </a:lnSpc>
            </a:pPr>
            <a:r>
              <a:rPr lang="de-DE" sz="1800" dirty="0">
                <a:solidFill>
                  <a:srgbClr val="006C66"/>
                </a:solidFill>
                <a:sym typeface="Wingdings" panose="05000000000000000000" pitchFamily="2" charset="2"/>
              </a:rPr>
              <a:t> </a:t>
            </a:r>
            <a:r>
              <a:rPr lang="de-DE" sz="1800" dirty="0">
                <a:solidFill>
                  <a:srgbClr val="006C66"/>
                </a:solidFill>
              </a:rPr>
              <a:t>Thickness dependent time delay</a:t>
            </a:r>
            <a:endParaRPr lang="en-GB" sz="1800" dirty="0">
              <a:solidFill>
                <a:srgbClr val="006C66"/>
              </a:solidFill>
            </a:endParaRPr>
          </a:p>
        </p:txBody>
      </p:sp>
      <p:sp>
        <p:nvSpPr>
          <p:cNvPr id="16" name="TextBox 15">
            <a:extLst>
              <a:ext uri="{FF2B5EF4-FFF2-40B4-BE49-F238E27FC236}">
                <a16:creationId xmlns:a16="http://schemas.microsoft.com/office/drawing/2014/main" id="{94C99E38-1CE4-4FC9-8B5A-66E59515AB30}"/>
              </a:ext>
            </a:extLst>
          </p:cNvPr>
          <p:cNvSpPr txBox="1"/>
          <p:nvPr/>
        </p:nvSpPr>
        <p:spPr>
          <a:xfrm>
            <a:off x="340207" y="3373247"/>
            <a:ext cx="4421263" cy="661078"/>
          </a:xfrm>
          <a:prstGeom prst="rect">
            <a:avLst/>
          </a:prstGeom>
          <a:noFill/>
        </p:spPr>
        <p:txBody>
          <a:bodyPr wrap="square" rtlCol="0">
            <a:spAutoFit/>
          </a:bodyPr>
          <a:lstStyle/>
          <a:p>
            <a:pPr marL="285750" indent="-285750" algn="l">
              <a:lnSpc>
                <a:spcPts val="2300"/>
              </a:lnSpc>
              <a:buFont typeface="Wingdings" panose="05000000000000000000" pitchFamily="2" charset="2"/>
              <a:buChar char="Ø"/>
            </a:pPr>
            <a:r>
              <a:rPr lang="de-DE" sz="1800" dirty="0">
                <a:solidFill>
                  <a:srgbClr val="006C66"/>
                </a:solidFill>
              </a:rPr>
              <a:t>Deep traps in W limit total D loss at low (673K) temperatures</a:t>
            </a:r>
            <a:endParaRPr lang="en-GB" sz="1800" dirty="0">
              <a:solidFill>
                <a:srgbClr val="006C66"/>
              </a:solidFill>
            </a:endParaRPr>
          </a:p>
        </p:txBody>
      </p:sp>
      <p:sp>
        <p:nvSpPr>
          <p:cNvPr id="17" name="TextBox 16">
            <a:extLst>
              <a:ext uri="{FF2B5EF4-FFF2-40B4-BE49-F238E27FC236}">
                <a16:creationId xmlns:a16="http://schemas.microsoft.com/office/drawing/2014/main" id="{F59812A0-97CC-42EF-9CDB-E21AEA75056E}"/>
              </a:ext>
            </a:extLst>
          </p:cNvPr>
          <p:cNvSpPr txBox="1"/>
          <p:nvPr/>
        </p:nvSpPr>
        <p:spPr>
          <a:xfrm>
            <a:off x="5848865" y="5625905"/>
            <a:ext cx="6124433" cy="366126"/>
          </a:xfrm>
          <a:prstGeom prst="rect">
            <a:avLst/>
          </a:prstGeom>
          <a:noFill/>
        </p:spPr>
        <p:txBody>
          <a:bodyPr wrap="none" rtlCol="0">
            <a:spAutoFit/>
          </a:bodyPr>
          <a:lstStyle/>
          <a:p>
            <a:pPr marL="285750" indent="-285750" algn="l">
              <a:lnSpc>
                <a:spcPts val="2300"/>
              </a:lnSpc>
              <a:buFont typeface="Wingdings" panose="05000000000000000000" pitchFamily="2" charset="2"/>
              <a:buChar char="Ø"/>
            </a:pPr>
            <a:r>
              <a:rPr lang="de-DE" sz="1800" dirty="0">
                <a:solidFill>
                  <a:srgbClr val="006C66"/>
                </a:solidFill>
              </a:rPr>
              <a:t>Quick &amp; Dirty TESSIM-X simulation of W on EUROFER</a:t>
            </a:r>
            <a:endParaRPr lang="en-GB" sz="1800" dirty="0">
              <a:solidFill>
                <a:srgbClr val="006C66"/>
              </a:solidFill>
            </a:endParaRPr>
          </a:p>
        </p:txBody>
      </p:sp>
      <p:pic>
        <p:nvPicPr>
          <p:cNvPr id="5" name="Picture 4">
            <a:extLst>
              <a:ext uri="{FF2B5EF4-FFF2-40B4-BE49-F238E27FC236}">
                <a16:creationId xmlns:a16="http://schemas.microsoft.com/office/drawing/2014/main" id="{6FD5FAC5-4FFF-A852-9685-B4B6D2995057}"/>
              </a:ext>
            </a:extLst>
          </p:cNvPr>
          <p:cNvPicPr>
            <a:picLocks noChangeAspect="1"/>
          </p:cNvPicPr>
          <p:nvPr/>
        </p:nvPicPr>
        <p:blipFill>
          <a:blip r:embed="rId4">
            <a:clrChange>
              <a:clrFrom>
                <a:srgbClr val="D9D9D9"/>
              </a:clrFrom>
              <a:clrTo>
                <a:srgbClr val="D9D9D9">
                  <a:alpha val="0"/>
                </a:srgbClr>
              </a:clrTo>
            </a:clrChange>
          </a:blip>
          <a:stretch>
            <a:fillRect/>
          </a:stretch>
        </p:blipFill>
        <p:spPr>
          <a:xfrm>
            <a:off x="402317" y="4206211"/>
            <a:ext cx="3983829" cy="2194764"/>
          </a:xfrm>
          <a:prstGeom prst="rect">
            <a:avLst/>
          </a:prstGeom>
        </p:spPr>
      </p:pic>
    </p:spTree>
    <p:extLst>
      <p:ext uri="{BB962C8B-B14F-4D97-AF65-F5344CB8AC3E}">
        <p14:creationId xmlns:p14="http://schemas.microsoft.com/office/powerpoint/2010/main" val="3816534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6950A0F-5C4F-478E-93EB-E16724393B34}"/>
              </a:ext>
            </a:extLst>
          </p:cNvPr>
          <p:cNvSpPr>
            <a:spLocks noGrp="1"/>
          </p:cNvSpPr>
          <p:nvPr>
            <p:ph type="ftr" sz="quarter" idx="15"/>
          </p:nvPr>
        </p:nvSpPr>
        <p:spPr/>
        <p:txBody>
          <a:bodyPr/>
          <a:lstStyle/>
          <a:p>
            <a:r>
              <a:rPr lang="de-DE"/>
              <a:t>Max-Planck-Institut für Plasmaphysik | Klaus Schmid</a:t>
            </a:r>
            <a:endParaRPr lang="de-DE" dirty="0"/>
          </a:p>
        </p:txBody>
      </p:sp>
      <p:sp>
        <p:nvSpPr>
          <p:cNvPr id="6" name="Slide Number Placeholder 5">
            <a:extLst>
              <a:ext uri="{FF2B5EF4-FFF2-40B4-BE49-F238E27FC236}">
                <a16:creationId xmlns:a16="http://schemas.microsoft.com/office/drawing/2014/main" id="{75235D74-07E6-4202-88FA-C326E61E6EF2}"/>
              </a:ext>
            </a:extLst>
          </p:cNvPr>
          <p:cNvSpPr>
            <a:spLocks noGrp="1"/>
          </p:cNvSpPr>
          <p:nvPr>
            <p:ph type="sldNum" sz="quarter" idx="16"/>
          </p:nvPr>
        </p:nvSpPr>
        <p:spPr/>
        <p:txBody>
          <a:bodyPr/>
          <a:lstStyle/>
          <a:p>
            <a:fld id="{ECE691D0-CC49-4FC7-9C4D-6112B0CB3A76}" type="slidenum">
              <a:rPr lang="de-DE" smtClean="0"/>
              <a:pPr/>
              <a:t>2</a:t>
            </a:fld>
            <a:endParaRPr lang="de-DE" dirty="0"/>
          </a:p>
        </p:txBody>
      </p:sp>
      <p:sp>
        <p:nvSpPr>
          <p:cNvPr id="9" name="Title 8">
            <a:extLst>
              <a:ext uri="{FF2B5EF4-FFF2-40B4-BE49-F238E27FC236}">
                <a16:creationId xmlns:a16="http://schemas.microsoft.com/office/drawing/2014/main" id="{60162E2F-BA55-4FB5-B1FF-1C3341E1C5D5}"/>
              </a:ext>
            </a:extLst>
          </p:cNvPr>
          <p:cNvSpPr>
            <a:spLocks noGrp="1"/>
          </p:cNvSpPr>
          <p:nvPr>
            <p:ph type="title"/>
          </p:nvPr>
        </p:nvSpPr>
        <p:spPr/>
        <p:txBody>
          <a:bodyPr/>
          <a:lstStyle/>
          <a:p>
            <a:r>
              <a:rPr lang="de-DE" dirty="0"/>
              <a:t>Overview</a:t>
            </a:r>
            <a:endParaRPr lang="en-GB" dirty="0"/>
          </a:p>
        </p:txBody>
      </p:sp>
      <p:pic>
        <p:nvPicPr>
          <p:cNvPr id="7" name="Grafik 5">
            <a:extLst>
              <a:ext uri="{FF2B5EF4-FFF2-40B4-BE49-F238E27FC236}">
                <a16:creationId xmlns:a16="http://schemas.microsoft.com/office/drawing/2014/main" id="{35936CD1-7A7D-48A4-AA11-6F53FF39A1BB}"/>
              </a:ext>
            </a:extLst>
          </p:cNvPr>
          <p:cNvPicPr/>
          <p:nvPr/>
        </p:nvPicPr>
        <p:blipFill rotWithShape="1">
          <a:blip r:embed="rId2" cstate="screen">
            <a:extLst>
              <a:ext uri="{28A0092B-C50C-407E-A947-70E740481C1C}">
                <a14:useLocalDpi xmlns:a14="http://schemas.microsoft.com/office/drawing/2010/main"/>
              </a:ext>
            </a:extLst>
          </a:blip>
          <a:srcRect t="-96"/>
          <a:stretch/>
        </p:blipFill>
        <p:spPr bwMode="auto">
          <a:xfrm>
            <a:off x="1059597" y="668705"/>
            <a:ext cx="9125789" cy="5768916"/>
          </a:xfrm>
          <a:prstGeom prst="rect">
            <a:avLst/>
          </a:prstGeom>
          <a:noFill/>
        </p:spPr>
      </p:pic>
      <p:sp>
        <p:nvSpPr>
          <p:cNvPr id="8" name="Textfeld 6">
            <a:extLst>
              <a:ext uri="{FF2B5EF4-FFF2-40B4-BE49-F238E27FC236}">
                <a16:creationId xmlns:a16="http://schemas.microsoft.com/office/drawing/2014/main" id="{C485B5E5-10CC-419A-8873-3D60EF8CB071}"/>
              </a:ext>
            </a:extLst>
          </p:cNvPr>
          <p:cNvSpPr txBox="1"/>
          <p:nvPr/>
        </p:nvSpPr>
        <p:spPr>
          <a:xfrm>
            <a:off x="8635724" y="832485"/>
            <a:ext cx="1377478" cy="514309"/>
          </a:xfrm>
          <a:prstGeom prst="rect">
            <a:avLst/>
          </a:prstGeom>
          <a:noFill/>
        </p:spPr>
        <p:txBody>
          <a:bodyPr wrap="square" rtlCol="0">
            <a:spAutoFit/>
          </a:bodyPr>
          <a:lstStyle/>
          <a:p>
            <a:r>
              <a:rPr lang="de-DE" sz="1000" dirty="0"/>
              <a:t>DPL </a:t>
            </a:r>
            <a:r>
              <a:rPr lang="de-DE" sz="1000" dirty="0" err="1"/>
              <a:t>for</a:t>
            </a:r>
            <a:r>
              <a:rPr lang="de-DE" sz="1000" dirty="0"/>
              <a:t> ADC:  Giuseppe Calabro</a:t>
            </a:r>
          </a:p>
        </p:txBody>
      </p:sp>
      <p:sp>
        <p:nvSpPr>
          <p:cNvPr id="11" name="Rechteck 8">
            <a:extLst>
              <a:ext uri="{FF2B5EF4-FFF2-40B4-BE49-F238E27FC236}">
                <a16:creationId xmlns:a16="http://schemas.microsoft.com/office/drawing/2014/main" id="{ECFF3925-3F55-4D30-BA8E-7EF431C707D5}"/>
              </a:ext>
            </a:extLst>
          </p:cNvPr>
          <p:cNvSpPr/>
          <p:nvPr/>
        </p:nvSpPr>
        <p:spPr>
          <a:xfrm>
            <a:off x="4760405" y="1575561"/>
            <a:ext cx="960912" cy="485097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Abgerundetes Rechteck 10">
            <a:extLst>
              <a:ext uri="{FF2B5EF4-FFF2-40B4-BE49-F238E27FC236}">
                <a16:creationId xmlns:a16="http://schemas.microsoft.com/office/drawing/2014/main" id="{11DD58D3-B7E4-4B26-A2AD-CB14F2C67612}"/>
              </a:ext>
            </a:extLst>
          </p:cNvPr>
          <p:cNvSpPr/>
          <p:nvPr/>
        </p:nvSpPr>
        <p:spPr>
          <a:xfrm>
            <a:off x="9618004" y="5234335"/>
            <a:ext cx="1377478" cy="7074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3">
            <a:extLst>
              <a:ext uri="{FF2B5EF4-FFF2-40B4-BE49-F238E27FC236}">
                <a16:creationId xmlns:a16="http://schemas.microsoft.com/office/drawing/2014/main" id="{63DFC5C3-BB35-490D-A05D-41942CB14863}"/>
              </a:ext>
            </a:extLst>
          </p:cNvPr>
          <p:cNvSpPr/>
          <p:nvPr/>
        </p:nvSpPr>
        <p:spPr>
          <a:xfrm>
            <a:off x="9596845" y="5263484"/>
            <a:ext cx="1535557" cy="593433"/>
          </a:xfrm>
          <a:prstGeom prst="rect">
            <a:avLst/>
          </a:prstGeom>
        </p:spPr>
        <p:txBody>
          <a:bodyPr wrap="square">
            <a:spAutoFit/>
          </a:bodyPr>
          <a:lstStyle/>
          <a:p>
            <a:r>
              <a:rPr lang="en-GB" sz="800" dirty="0">
                <a:latin typeface="Arial" panose="020B0604020202020204" pitchFamily="34" charset="0"/>
                <a:ea typeface="Times New Roman" panose="02020603050405020304" pitchFamily="18" charset="0"/>
                <a:cs typeface="Arial" panose="020B0604020202020204" pitchFamily="34" charset="0"/>
              </a:rPr>
              <a:t>Modelling of standard </a:t>
            </a:r>
          </a:p>
          <a:p>
            <a:r>
              <a:rPr lang="en-GB" sz="800" dirty="0">
                <a:latin typeface="Arial" panose="020B0604020202020204" pitchFamily="34" charset="0"/>
                <a:ea typeface="Times New Roman" panose="02020603050405020304" pitchFamily="18" charset="0"/>
                <a:cs typeface="Arial" panose="020B0604020202020204" pitchFamily="34" charset="0"/>
              </a:rPr>
              <a:t>and advanced divertor </a:t>
            </a:r>
          </a:p>
          <a:p>
            <a:r>
              <a:rPr lang="en-GB" sz="800" dirty="0">
                <a:latin typeface="Arial" panose="020B0604020202020204" pitchFamily="34" charset="0"/>
                <a:ea typeface="Times New Roman" panose="02020603050405020304" pitchFamily="18" charset="0"/>
                <a:cs typeface="Arial" panose="020B0604020202020204" pitchFamily="34" charset="0"/>
              </a:rPr>
              <a:t>configurations for DTT</a:t>
            </a:r>
            <a:endParaRPr lang="de-DE"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015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C23CDE8-3171-4DD7-A6D9-46AE5268B318}"/>
              </a:ext>
            </a:extLst>
          </p:cNvPr>
          <p:cNvSpPr>
            <a:spLocks noGrp="1"/>
          </p:cNvSpPr>
          <p:nvPr>
            <p:ph type="ftr" sz="quarter" idx="15"/>
          </p:nvPr>
        </p:nvSpPr>
        <p:spPr/>
        <p:txBody>
          <a:bodyPr/>
          <a:lstStyle/>
          <a:p>
            <a:r>
              <a:rPr lang="de-DE"/>
              <a:t>Max-Planck-Institut für Plasmaphysik | Klaus Schmid</a:t>
            </a:r>
            <a:endParaRPr lang="de-DE" dirty="0"/>
          </a:p>
        </p:txBody>
      </p:sp>
      <p:sp>
        <p:nvSpPr>
          <p:cNvPr id="3" name="Slide Number Placeholder 2">
            <a:extLst>
              <a:ext uri="{FF2B5EF4-FFF2-40B4-BE49-F238E27FC236}">
                <a16:creationId xmlns:a16="http://schemas.microsoft.com/office/drawing/2014/main" id="{94C95736-8A47-4A32-8EBE-6D8B6C9919AE}"/>
              </a:ext>
            </a:extLst>
          </p:cNvPr>
          <p:cNvSpPr>
            <a:spLocks noGrp="1"/>
          </p:cNvSpPr>
          <p:nvPr>
            <p:ph type="sldNum" sz="quarter" idx="16"/>
          </p:nvPr>
        </p:nvSpPr>
        <p:spPr/>
        <p:txBody>
          <a:bodyPr/>
          <a:lstStyle/>
          <a:p>
            <a:fld id="{ECE691D0-CC49-4FC7-9C4D-6112B0CB3A76}" type="slidenum">
              <a:rPr lang="de-DE" smtClean="0"/>
              <a:pPr/>
              <a:t>20</a:t>
            </a:fld>
            <a:endParaRPr lang="de-DE" dirty="0"/>
          </a:p>
        </p:txBody>
      </p:sp>
      <p:sp>
        <p:nvSpPr>
          <p:cNvPr id="4" name="Title 3">
            <a:extLst>
              <a:ext uri="{FF2B5EF4-FFF2-40B4-BE49-F238E27FC236}">
                <a16:creationId xmlns:a16="http://schemas.microsoft.com/office/drawing/2014/main" id="{33F3F953-9AD1-4973-A704-98C2A792F9C0}"/>
              </a:ext>
            </a:extLst>
          </p:cNvPr>
          <p:cNvSpPr>
            <a:spLocks noGrp="1"/>
          </p:cNvSpPr>
          <p:nvPr>
            <p:ph type="title"/>
          </p:nvPr>
        </p:nvSpPr>
        <p:spPr/>
        <p:txBody>
          <a:bodyPr/>
          <a:lstStyle/>
          <a:p>
            <a:r>
              <a:rPr lang="en-GB" dirty="0"/>
              <a:t>SP C.1 Transport of Hydrogen through the first wall of fusion devices</a:t>
            </a:r>
          </a:p>
        </p:txBody>
      </p:sp>
      <p:sp>
        <p:nvSpPr>
          <p:cNvPr id="6" name="TextBox 5">
            <a:extLst>
              <a:ext uri="{FF2B5EF4-FFF2-40B4-BE49-F238E27FC236}">
                <a16:creationId xmlns:a16="http://schemas.microsoft.com/office/drawing/2014/main" id="{9DE0F9A4-7C14-4C32-BC61-8F22F8EFE91E}"/>
              </a:ext>
            </a:extLst>
          </p:cNvPr>
          <p:cNvSpPr txBox="1"/>
          <p:nvPr/>
        </p:nvSpPr>
        <p:spPr>
          <a:xfrm>
            <a:off x="156826" y="760499"/>
            <a:ext cx="1909497" cy="366126"/>
          </a:xfrm>
          <a:prstGeom prst="rect">
            <a:avLst/>
          </a:prstGeom>
          <a:noFill/>
        </p:spPr>
        <p:txBody>
          <a:bodyPr wrap="none" rtlCol="0">
            <a:spAutoFit/>
          </a:bodyPr>
          <a:lstStyle/>
          <a:p>
            <a:pPr marL="285750" indent="-285750" algn="l">
              <a:lnSpc>
                <a:spcPts val="2300"/>
              </a:lnSpc>
              <a:buFont typeface="Wingdings" panose="05000000000000000000" pitchFamily="2" charset="2"/>
              <a:buChar char="v"/>
            </a:pPr>
            <a:r>
              <a:rPr lang="de-DE" sz="1800" b="1" dirty="0">
                <a:solidFill>
                  <a:srgbClr val="006C66"/>
                </a:solidFill>
              </a:rPr>
              <a:t>Plan for 2023</a:t>
            </a:r>
            <a:endParaRPr lang="en-GB" sz="1800" b="1" dirty="0">
              <a:solidFill>
                <a:srgbClr val="006C66"/>
              </a:solidFill>
            </a:endParaRPr>
          </a:p>
        </p:txBody>
      </p:sp>
      <p:graphicFrame>
        <p:nvGraphicFramePr>
          <p:cNvPr id="7" name="Table 7">
            <a:extLst>
              <a:ext uri="{FF2B5EF4-FFF2-40B4-BE49-F238E27FC236}">
                <a16:creationId xmlns:a16="http://schemas.microsoft.com/office/drawing/2014/main" id="{241C8A3B-C664-4CE2-B792-A200FFDB2CE9}"/>
              </a:ext>
            </a:extLst>
          </p:cNvPr>
          <p:cNvGraphicFramePr>
            <a:graphicFrameLocks noGrp="1"/>
          </p:cNvGraphicFramePr>
          <p:nvPr>
            <p:extLst>
              <p:ext uri="{D42A27DB-BD31-4B8C-83A1-F6EECF244321}">
                <p14:modId xmlns:p14="http://schemas.microsoft.com/office/powerpoint/2010/main" val="3931248015"/>
              </p:ext>
            </p:extLst>
          </p:nvPr>
        </p:nvGraphicFramePr>
        <p:xfrm>
          <a:off x="300090" y="1202055"/>
          <a:ext cx="11308551" cy="4770120"/>
        </p:xfrm>
        <a:graphic>
          <a:graphicData uri="http://schemas.openxmlformats.org/drawingml/2006/table">
            <a:tbl>
              <a:tblPr firstRow="1" bandRow="1">
                <a:tableStyleId>{5C22544A-7EE6-4342-B048-85BDC9FD1C3A}</a:tableStyleId>
              </a:tblPr>
              <a:tblGrid>
                <a:gridCol w="2225107">
                  <a:extLst>
                    <a:ext uri="{9D8B030D-6E8A-4147-A177-3AD203B41FA5}">
                      <a16:colId xmlns:a16="http://schemas.microsoft.com/office/drawing/2014/main" val="1949707435"/>
                    </a:ext>
                  </a:extLst>
                </a:gridCol>
                <a:gridCol w="4541722">
                  <a:extLst>
                    <a:ext uri="{9D8B030D-6E8A-4147-A177-3AD203B41FA5}">
                      <a16:colId xmlns:a16="http://schemas.microsoft.com/office/drawing/2014/main" val="3633508734"/>
                    </a:ext>
                  </a:extLst>
                </a:gridCol>
                <a:gridCol w="4541722">
                  <a:extLst>
                    <a:ext uri="{9D8B030D-6E8A-4147-A177-3AD203B41FA5}">
                      <a16:colId xmlns:a16="http://schemas.microsoft.com/office/drawing/2014/main" val="4030879621"/>
                    </a:ext>
                  </a:extLst>
                </a:gridCol>
              </a:tblGrid>
              <a:tr h="0">
                <a:tc>
                  <a:txBody>
                    <a:bodyPr/>
                    <a:lstStyle/>
                    <a:p>
                      <a:pPr algn="ctr" fontAlgn="t"/>
                      <a:r>
                        <a:rPr lang="en-GB" sz="2400" b="1" i="0" u="none" strike="noStrike" dirty="0">
                          <a:solidFill>
                            <a:schemeClr val="bg1"/>
                          </a:solidFill>
                          <a:effectLst/>
                          <a:latin typeface="Calibri" panose="020F0502020204030204" pitchFamily="34" charset="0"/>
                        </a:rPr>
                        <a:t>Association</a:t>
                      </a:r>
                    </a:p>
                  </a:txBody>
                  <a:tcPr marL="9525" marR="9525" marT="9525" marB="0" anchor="ctr"/>
                </a:tc>
                <a:tc>
                  <a:txBody>
                    <a:bodyPr/>
                    <a:lstStyle/>
                    <a:p>
                      <a:pPr algn="ctr" fontAlgn="t"/>
                      <a:r>
                        <a:rPr lang="en-GB" sz="2400" b="1" i="0" u="none" strike="noStrike" dirty="0">
                          <a:solidFill>
                            <a:schemeClr val="bg1"/>
                          </a:solidFill>
                          <a:effectLst/>
                          <a:latin typeface="Calibri" panose="020F0502020204030204" pitchFamily="34" charset="0"/>
                        </a:rPr>
                        <a:t>Title</a:t>
                      </a:r>
                    </a:p>
                  </a:txBody>
                  <a:tcPr marL="9525" marR="9525" marT="9525" marB="0" anchor="ctr"/>
                </a:tc>
                <a:tc>
                  <a:txBody>
                    <a:bodyPr/>
                    <a:lstStyle/>
                    <a:p>
                      <a:pPr algn="ctr" fontAlgn="t"/>
                      <a:r>
                        <a:rPr lang="en-GB" sz="2400" b="1" i="0" u="none" strike="noStrike" dirty="0">
                          <a:solidFill>
                            <a:schemeClr val="bg1"/>
                          </a:solidFill>
                          <a:effectLst/>
                          <a:latin typeface="Calibri" panose="020F0502020204030204" pitchFamily="34" charset="0"/>
                        </a:rPr>
                        <a:t>Deliverables</a:t>
                      </a:r>
                    </a:p>
                  </a:txBody>
                  <a:tcPr marL="9525" marR="9525" marT="9525" marB="0" anchor="ctr"/>
                </a:tc>
                <a:extLst>
                  <a:ext uri="{0D108BD9-81ED-4DB2-BD59-A6C34878D82A}">
                    <a16:rowId xmlns:a16="http://schemas.microsoft.com/office/drawing/2014/main" val="1216443645"/>
                  </a:ext>
                </a:extLst>
              </a:tr>
              <a:tr h="370840">
                <a:tc>
                  <a:txBody>
                    <a:bodyPr/>
                    <a:lstStyle/>
                    <a:p>
                      <a:pPr algn="l" fontAlgn="t"/>
                      <a:r>
                        <a:rPr lang="en-GB" sz="1800" b="0" i="0" u="none" strike="noStrike" dirty="0">
                          <a:solidFill>
                            <a:srgbClr val="006100"/>
                          </a:solidFill>
                          <a:effectLst/>
                          <a:latin typeface="Calibri" panose="020F0502020204030204" pitchFamily="34" charset="0"/>
                        </a:rPr>
                        <a:t>CEA</a:t>
                      </a:r>
                    </a:p>
                  </a:txBody>
                  <a:tcPr marL="9525" marR="9525" marT="9525" marB="0"/>
                </a:tc>
                <a:tc>
                  <a:txBody>
                    <a:bodyPr/>
                    <a:lstStyle/>
                    <a:p>
                      <a:pPr algn="l" fontAlgn="t"/>
                      <a:r>
                        <a:rPr lang="en-GB" sz="1800" b="0" i="0" u="none" strike="noStrike" dirty="0">
                          <a:solidFill>
                            <a:srgbClr val="006100"/>
                          </a:solidFill>
                          <a:effectLst/>
                          <a:latin typeface="Calibri" panose="020F0502020204030204" pitchFamily="34" charset="0"/>
                        </a:rPr>
                        <a:t>Permeation (D,T) through Liquid/Solid interfaces with interface characterization</a:t>
                      </a:r>
                    </a:p>
                  </a:txBody>
                  <a:tcPr marL="9525" marR="9525" marT="9525" marB="0"/>
                </a:tc>
                <a:tc>
                  <a:txBody>
                    <a:bodyPr/>
                    <a:lstStyle/>
                    <a:p>
                      <a:pPr algn="l" fontAlgn="t"/>
                      <a:r>
                        <a:rPr lang="en-GB" sz="1800" b="0" i="0" u="none" strike="noStrike" dirty="0">
                          <a:solidFill>
                            <a:srgbClr val="006100"/>
                          </a:solidFill>
                          <a:effectLst/>
                          <a:latin typeface="Calibri" panose="020F0502020204030204" pitchFamily="34" charset="0"/>
                        </a:rPr>
                        <a:t>T Gas/Gas permeation vs T Gas/Liquid on EUROFER w/wo O-layers</a:t>
                      </a:r>
                    </a:p>
                  </a:txBody>
                  <a:tcPr marL="9525" marR="9525" marT="9525" marB="0"/>
                </a:tc>
                <a:extLst>
                  <a:ext uri="{0D108BD9-81ED-4DB2-BD59-A6C34878D82A}">
                    <a16:rowId xmlns:a16="http://schemas.microsoft.com/office/drawing/2014/main" val="1776819737"/>
                  </a:ext>
                </a:extLst>
              </a:tr>
              <a:tr h="370840">
                <a:tc>
                  <a:txBody>
                    <a:bodyPr/>
                    <a:lstStyle/>
                    <a:p>
                      <a:pPr algn="l" fontAlgn="t"/>
                      <a:r>
                        <a:rPr lang="en-GB" sz="1800" b="0" i="0" u="none" strike="noStrike" dirty="0">
                          <a:solidFill>
                            <a:srgbClr val="006100"/>
                          </a:solidFill>
                          <a:effectLst/>
                          <a:latin typeface="Calibri" panose="020F0502020204030204" pitchFamily="34" charset="0"/>
                        </a:rPr>
                        <a:t>DIFFER</a:t>
                      </a:r>
                    </a:p>
                  </a:txBody>
                  <a:tcPr marL="9525" marR="9525" marT="9525" marB="0"/>
                </a:tc>
                <a:tc>
                  <a:txBody>
                    <a:bodyPr/>
                    <a:lstStyle/>
                    <a:p>
                      <a:pPr algn="l" fontAlgn="t"/>
                      <a:r>
                        <a:rPr lang="en-GB" sz="1800" b="0" i="0" u="none" strike="noStrike" dirty="0">
                          <a:solidFill>
                            <a:srgbClr val="006100"/>
                          </a:solidFill>
                          <a:effectLst/>
                          <a:latin typeface="Calibri" panose="020F0502020204030204" pitchFamily="34" charset="0"/>
                        </a:rPr>
                        <a:t>"Dynamic measurements of deuterium retention and isotope exchange in W"</a:t>
                      </a:r>
                    </a:p>
                  </a:txBody>
                  <a:tcPr marL="9525" marR="9525" marT="9525" marB="0"/>
                </a:tc>
                <a:tc>
                  <a:txBody>
                    <a:bodyPr/>
                    <a:lstStyle/>
                    <a:p>
                      <a:pPr algn="l" fontAlgn="t"/>
                      <a:r>
                        <a:rPr lang="en-GB" sz="1800" b="0" i="0" u="none" strike="noStrike" dirty="0">
                          <a:solidFill>
                            <a:srgbClr val="006100"/>
                          </a:solidFill>
                          <a:effectLst/>
                          <a:latin typeface="Calibri" panose="020F0502020204030204" pitchFamily="34" charset="0"/>
                        </a:rPr>
                        <a:t>Evaluation of influence of plasma parameters and surface temperature on trapping and de-trapping post-exposure</a:t>
                      </a:r>
                    </a:p>
                  </a:txBody>
                  <a:tcPr marL="9525" marR="9525" marT="9525" marB="0"/>
                </a:tc>
                <a:extLst>
                  <a:ext uri="{0D108BD9-81ED-4DB2-BD59-A6C34878D82A}">
                    <a16:rowId xmlns:a16="http://schemas.microsoft.com/office/drawing/2014/main" val="3140371185"/>
                  </a:ext>
                </a:extLst>
              </a:tr>
              <a:tr h="370840">
                <a:tc>
                  <a:txBody>
                    <a:bodyPr/>
                    <a:lstStyle/>
                    <a:p>
                      <a:pPr algn="l" fontAlgn="t"/>
                      <a:r>
                        <a:rPr lang="en-GB" sz="1600" b="0" i="0" u="none" strike="noStrike" dirty="0">
                          <a:solidFill>
                            <a:srgbClr val="006100"/>
                          </a:solidFill>
                          <a:effectLst/>
                          <a:latin typeface="Calibri" panose="020F0502020204030204" pitchFamily="34" charset="0"/>
                        </a:rPr>
                        <a:t>DIFFER</a:t>
                      </a:r>
                    </a:p>
                  </a:txBody>
                  <a:tcPr marL="9525" marR="9525" marT="9525" marB="0"/>
                </a:tc>
                <a:tc>
                  <a:txBody>
                    <a:bodyPr/>
                    <a:lstStyle/>
                    <a:p>
                      <a:pPr algn="l" fontAlgn="t"/>
                      <a:r>
                        <a:rPr lang="en-GB" sz="1600" b="0" i="0" u="none" strike="noStrike" dirty="0">
                          <a:solidFill>
                            <a:srgbClr val="006100"/>
                          </a:solidFill>
                          <a:effectLst/>
                          <a:latin typeface="Calibri" panose="020F0502020204030204" pitchFamily="34" charset="0"/>
                        </a:rPr>
                        <a:t>Influence of ELMs on deuterium retention and outgassing in W</a:t>
                      </a:r>
                    </a:p>
                  </a:txBody>
                  <a:tcPr marL="9525" marR="9525" marT="9525" marB="0"/>
                </a:tc>
                <a:tc>
                  <a:txBody>
                    <a:bodyPr/>
                    <a:lstStyle/>
                    <a:p>
                      <a:pPr algn="l" fontAlgn="t"/>
                      <a:r>
                        <a:rPr lang="en-GB" sz="1600" b="0" i="0" u="none" strike="noStrike" dirty="0">
                          <a:solidFill>
                            <a:srgbClr val="006100"/>
                          </a:solidFill>
                          <a:effectLst/>
                          <a:latin typeface="Calibri" panose="020F0502020204030204" pitchFamily="34" charset="0"/>
                        </a:rPr>
                        <a:t>Compare pre-damaged (ELM-like laser pulse)  W with simultaneously damaged (laser) W</a:t>
                      </a:r>
                    </a:p>
                  </a:txBody>
                  <a:tcPr marL="9525" marR="9525" marT="9525" marB="0"/>
                </a:tc>
                <a:extLst>
                  <a:ext uri="{0D108BD9-81ED-4DB2-BD59-A6C34878D82A}">
                    <a16:rowId xmlns:a16="http://schemas.microsoft.com/office/drawing/2014/main" val="1836973160"/>
                  </a:ext>
                </a:extLst>
              </a:tr>
              <a:tr h="370840">
                <a:tc>
                  <a:txBody>
                    <a:bodyPr/>
                    <a:lstStyle/>
                    <a:p>
                      <a:pPr algn="l" fontAlgn="t"/>
                      <a:r>
                        <a:rPr lang="en-GB" sz="1800" b="0" i="0" u="none" strike="noStrike">
                          <a:solidFill>
                            <a:srgbClr val="006100"/>
                          </a:solidFill>
                          <a:effectLst/>
                          <a:latin typeface="Calibri" panose="020F0502020204030204" pitchFamily="34" charset="0"/>
                        </a:rPr>
                        <a:t>MPG</a:t>
                      </a:r>
                    </a:p>
                  </a:txBody>
                  <a:tcPr marL="9525" marR="9525" marT="9525" marB="0"/>
                </a:tc>
                <a:tc>
                  <a:txBody>
                    <a:bodyPr/>
                    <a:lstStyle/>
                    <a:p>
                      <a:pPr algn="l" fontAlgn="t"/>
                      <a:r>
                        <a:rPr lang="en-GB" sz="1800" b="0" i="0" u="none" strike="noStrike" dirty="0">
                          <a:solidFill>
                            <a:srgbClr val="006100"/>
                          </a:solidFill>
                          <a:effectLst/>
                          <a:latin typeface="Calibri" panose="020F0502020204030204" pitchFamily="34" charset="0"/>
                        </a:rPr>
                        <a:t>Measurement and modelling of Ion Driven Permeation in W, Cu and Fe-Ni alloys "heavy alloys" </a:t>
                      </a:r>
                    </a:p>
                  </a:txBody>
                  <a:tcPr marL="9525" marR="9525" marT="9525" marB="0"/>
                </a:tc>
                <a:tc>
                  <a:txBody>
                    <a:bodyPr/>
                    <a:lstStyle/>
                    <a:p>
                      <a:pPr algn="l" fontAlgn="t"/>
                      <a:r>
                        <a:rPr lang="en-GB" sz="1800" b="0" i="0" u="none" strike="noStrike" dirty="0">
                          <a:solidFill>
                            <a:srgbClr val="006100"/>
                          </a:solidFill>
                          <a:effectLst/>
                          <a:latin typeface="Calibri" panose="020F0502020204030204" pitchFamily="34" charset="0"/>
                        </a:rPr>
                        <a:t> Ion-driven permeation through layered model systems: W on </a:t>
                      </a:r>
                      <a:r>
                        <a:rPr lang="en-GB" sz="1800" b="0" i="0" u="none" strike="noStrike" dirty="0" err="1">
                          <a:solidFill>
                            <a:srgbClr val="006100"/>
                          </a:solidFill>
                          <a:effectLst/>
                          <a:latin typeface="Calibri" panose="020F0502020204030204" pitchFamily="34" charset="0"/>
                        </a:rPr>
                        <a:t>FeNi</a:t>
                      </a:r>
                      <a:r>
                        <a:rPr lang="en-GB" sz="1800" b="0" i="0" u="none" strike="noStrike" dirty="0">
                          <a:solidFill>
                            <a:srgbClr val="006100"/>
                          </a:solidFill>
                          <a:effectLst/>
                          <a:latin typeface="Calibri" panose="020F0502020204030204" pitchFamily="34" charset="0"/>
                        </a:rPr>
                        <a:t> and </a:t>
                      </a:r>
                      <a:r>
                        <a:rPr lang="en-GB" sz="1800" b="0" i="0" u="none" strike="noStrike" dirty="0" err="1">
                          <a:solidFill>
                            <a:srgbClr val="006100"/>
                          </a:solidFill>
                          <a:effectLst/>
                          <a:latin typeface="Calibri" panose="020F0502020204030204" pitchFamily="34" charset="0"/>
                        </a:rPr>
                        <a:t>FeNi</a:t>
                      </a:r>
                      <a:r>
                        <a:rPr lang="en-GB" sz="1800" b="0" i="0" u="none" strike="noStrike" dirty="0">
                          <a:solidFill>
                            <a:srgbClr val="006100"/>
                          </a:solidFill>
                          <a:effectLst/>
                          <a:latin typeface="Calibri" panose="020F0502020204030204" pitchFamily="34" charset="0"/>
                        </a:rPr>
                        <a:t> </a:t>
                      </a:r>
                      <a:r>
                        <a:rPr lang="en-GB" sz="1800" b="0" i="0" u="none" strike="noStrike" dirty="0" err="1">
                          <a:solidFill>
                            <a:srgbClr val="006100"/>
                          </a:solidFill>
                          <a:effectLst/>
                          <a:latin typeface="Calibri" panose="020F0502020204030204" pitchFamily="34" charset="0"/>
                        </a:rPr>
                        <a:t>ond</a:t>
                      </a:r>
                      <a:r>
                        <a:rPr lang="en-GB" sz="1800" b="0" i="0" u="none" strike="noStrike" dirty="0">
                          <a:solidFill>
                            <a:srgbClr val="006100"/>
                          </a:solidFill>
                          <a:effectLst/>
                          <a:latin typeface="Calibri" panose="020F0502020204030204" pitchFamily="34" charset="0"/>
                        </a:rPr>
                        <a:t> W</a:t>
                      </a:r>
                    </a:p>
                  </a:txBody>
                  <a:tcPr marL="9525" marR="9525" marT="9525" marB="0"/>
                </a:tc>
                <a:extLst>
                  <a:ext uri="{0D108BD9-81ED-4DB2-BD59-A6C34878D82A}">
                    <a16:rowId xmlns:a16="http://schemas.microsoft.com/office/drawing/2014/main" val="404029285"/>
                  </a:ext>
                </a:extLst>
              </a:tr>
              <a:tr h="370840">
                <a:tc>
                  <a:txBody>
                    <a:bodyPr/>
                    <a:lstStyle/>
                    <a:p>
                      <a:pPr algn="l" fontAlgn="t"/>
                      <a:r>
                        <a:rPr lang="en-GB" sz="1800" b="0" i="0" u="none" strike="noStrike">
                          <a:solidFill>
                            <a:srgbClr val="006100"/>
                          </a:solidFill>
                          <a:effectLst/>
                          <a:latin typeface="Calibri" panose="020F0502020204030204" pitchFamily="34" charset="0"/>
                        </a:rPr>
                        <a:t>JSI</a:t>
                      </a:r>
                    </a:p>
                  </a:txBody>
                  <a:tcPr marL="9525" marR="9525" marT="9525" marB="0"/>
                </a:tc>
                <a:tc>
                  <a:txBody>
                    <a:bodyPr/>
                    <a:lstStyle/>
                    <a:p>
                      <a:pPr algn="l" fontAlgn="t"/>
                      <a:r>
                        <a:rPr lang="en-GB" sz="1800" b="0" i="0" u="none" strike="noStrike" dirty="0">
                          <a:solidFill>
                            <a:srgbClr val="006100"/>
                          </a:solidFill>
                          <a:effectLst/>
                          <a:latin typeface="Calibri" panose="020F0502020204030204" pitchFamily="34" charset="0"/>
                        </a:rPr>
                        <a:t>study permeation on H-prefilled W foil </a:t>
                      </a:r>
                    </a:p>
                  </a:txBody>
                  <a:tcPr marL="9525" marR="9525" marT="9525" marB="0"/>
                </a:tc>
                <a:tc>
                  <a:txBody>
                    <a:bodyPr/>
                    <a:lstStyle/>
                    <a:p>
                      <a:pPr algn="l" fontAlgn="t"/>
                      <a:r>
                        <a:rPr lang="en-GB" sz="1800" b="0" i="0" u="none" strike="noStrike" dirty="0">
                          <a:solidFill>
                            <a:srgbClr val="006100"/>
                          </a:solidFill>
                          <a:effectLst/>
                          <a:latin typeface="Calibri" panose="020F0502020204030204" pitchFamily="34" charset="0"/>
                        </a:rPr>
                        <a:t>D permeated amount compared to non-H-filled W </a:t>
                      </a:r>
                    </a:p>
                  </a:txBody>
                  <a:tcPr marL="9525" marR="9525" marT="9525" marB="0"/>
                </a:tc>
                <a:extLst>
                  <a:ext uri="{0D108BD9-81ED-4DB2-BD59-A6C34878D82A}">
                    <a16:rowId xmlns:a16="http://schemas.microsoft.com/office/drawing/2014/main" val="1959711705"/>
                  </a:ext>
                </a:extLst>
              </a:tr>
              <a:tr h="370840">
                <a:tc>
                  <a:txBody>
                    <a:bodyPr/>
                    <a:lstStyle/>
                    <a:p>
                      <a:pPr algn="l" fontAlgn="t"/>
                      <a:r>
                        <a:rPr lang="en-GB" sz="1800" b="0" i="0" u="none" strike="noStrike">
                          <a:solidFill>
                            <a:srgbClr val="006100"/>
                          </a:solidFill>
                          <a:effectLst/>
                          <a:latin typeface="Calibri" panose="020F0502020204030204" pitchFamily="34" charset="0"/>
                        </a:rPr>
                        <a:t>IPP_LM</a:t>
                      </a:r>
                    </a:p>
                  </a:txBody>
                  <a:tcPr marL="9525" marR="9525" marT="9525" marB="0"/>
                </a:tc>
                <a:tc>
                  <a:txBody>
                    <a:bodyPr/>
                    <a:lstStyle/>
                    <a:p>
                      <a:pPr algn="l" fontAlgn="t"/>
                      <a:r>
                        <a:rPr lang="en-GB" sz="1800" b="0" i="0" u="none" strike="noStrike" dirty="0">
                          <a:solidFill>
                            <a:srgbClr val="006100"/>
                          </a:solidFill>
                          <a:effectLst/>
                          <a:latin typeface="Calibri" panose="020F0502020204030204" pitchFamily="34" charset="0"/>
                        </a:rPr>
                        <a:t>TEM </a:t>
                      </a:r>
                      <a:r>
                        <a:rPr lang="en-GB" sz="1800" b="0" i="0" u="none" strike="noStrike" dirty="0" err="1">
                          <a:solidFill>
                            <a:srgbClr val="006100"/>
                          </a:solidFill>
                          <a:effectLst/>
                          <a:latin typeface="Calibri" panose="020F0502020204030204" pitchFamily="34" charset="0"/>
                        </a:rPr>
                        <a:t>analyis</a:t>
                      </a:r>
                      <a:r>
                        <a:rPr lang="en-GB" sz="1800" b="0" i="0" u="none" strike="noStrike" dirty="0">
                          <a:solidFill>
                            <a:srgbClr val="006100"/>
                          </a:solidFill>
                          <a:effectLst/>
                          <a:latin typeface="Calibri" panose="020F0502020204030204" pitchFamily="34" charset="0"/>
                        </a:rPr>
                        <a:t> of material interfaces in W/Cu and W/EUROFER samples</a:t>
                      </a:r>
                    </a:p>
                  </a:txBody>
                  <a:tcPr marL="9525" marR="9525" marT="9525" marB="0"/>
                </a:tc>
                <a:tc>
                  <a:txBody>
                    <a:bodyPr/>
                    <a:lstStyle/>
                    <a:p>
                      <a:pPr algn="l" fontAlgn="t"/>
                      <a:r>
                        <a:rPr lang="en-GB" sz="1800" b="0" i="0" u="none" strike="noStrike" dirty="0">
                          <a:solidFill>
                            <a:srgbClr val="006100"/>
                          </a:solidFill>
                          <a:effectLst/>
                          <a:latin typeface="Calibri" panose="020F0502020204030204" pitchFamily="34" charset="0"/>
                        </a:rPr>
                        <a:t> TEM analysis of damaged W-samples</a:t>
                      </a:r>
                    </a:p>
                  </a:txBody>
                  <a:tcPr marL="9525" marR="9525" marT="9525" marB="0"/>
                </a:tc>
                <a:extLst>
                  <a:ext uri="{0D108BD9-81ED-4DB2-BD59-A6C34878D82A}">
                    <a16:rowId xmlns:a16="http://schemas.microsoft.com/office/drawing/2014/main" val="1405017937"/>
                  </a:ext>
                </a:extLst>
              </a:tr>
              <a:tr h="370840">
                <a:tc>
                  <a:txBody>
                    <a:bodyPr/>
                    <a:lstStyle/>
                    <a:p>
                      <a:pPr algn="l" fontAlgn="t"/>
                      <a:r>
                        <a:rPr lang="en-GB" sz="1800" b="0" i="0" u="none" strike="noStrike" dirty="0">
                          <a:solidFill>
                            <a:srgbClr val="006100"/>
                          </a:solidFill>
                          <a:effectLst/>
                          <a:latin typeface="Calibri" panose="020F0502020204030204" pitchFamily="34" charset="0"/>
                        </a:rPr>
                        <a:t>ÖAW</a:t>
                      </a:r>
                    </a:p>
                  </a:txBody>
                  <a:tcPr marL="9525" marR="9525" marT="9525" marB="0"/>
                </a:tc>
                <a:tc>
                  <a:txBody>
                    <a:bodyPr/>
                    <a:lstStyle/>
                    <a:p>
                      <a:pPr algn="l" fontAlgn="t"/>
                      <a:r>
                        <a:rPr lang="en-GB" sz="1800" b="0" i="0" u="none" strike="noStrike">
                          <a:solidFill>
                            <a:srgbClr val="006100"/>
                          </a:solidFill>
                          <a:effectLst/>
                          <a:latin typeface="Calibri" panose="020F0502020204030204" pitchFamily="34" charset="0"/>
                        </a:rPr>
                        <a:t>Studying the influence of (re-deposited) W on EUROFER on D retention</a:t>
                      </a:r>
                    </a:p>
                  </a:txBody>
                  <a:tcPr marL="9525" marR="9525" marT="9525" marB="0"/>
                </a:tc>
                <a:tc>
                  <a:txBody>
                    <a:bodyPr/>
                    <a:lstStyle/>
                    <a:p>
                      <a:pPr algn="l" fontAlgn="t"/>
                      <a:r>
                        <a:rPr lang="en-GB" sz="1800" b="0" i="0" u="none" strike="noStrike" dirty="0">
                          <a:solidFill>
                            <a:srgbClr val="006100"/>
                          </a:solidFill>
                          <a:effectLst/>
                          <a:latin typeface="Calibri" panose="020F0502020204030204" pitchFamily="34" charset="0"/>
                        </a:rPr>
                        <a:t>Variation of TDS with W-layer thickness on EUROFER</a:t>
                      </a:r>
                    </a:p>
                  </a:txBody>
                  <a:tcPr marL="9525" marR="9525" marT="9525" marB="0"/>
                </a:tc>
                <a:extLst>
                  <a:ext uri="{0D108BD9-81ED-4DB2-BD59-A6C34878D82A}">
                    <a16:rowId xmlns:a16="http://schemas.microsoft.com/office/drawing/2014/main" val="635478505"/>
                  </a:ext>
                </a:extLst>
              </a:tr>
            </a:tbl>
          </a:graphicData>
        </a:graphic>
      </p:graphicFrame>
    </p:spTree>
    <p:extLst>
      <p:ext uri="{BB962C8B-B14F-4D97-AF65-F5344CB8AC3E}">
        <p14:creationId xmlns:p14="http://schemas.microsoft.com/office/powerpoint/2010/main" val="3089438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C23CDE8-3171-4DD7-A6D9-46AE5268B318}"/>
              </a:ext>
            </a:extLst>
          </p:cNvPr>
          <p:cNvSpPr>
            <a:spLocks noGrp="1"/>
          </p:cNvSpPr>
          <p:nvPr>
            <p:ph type="ftr" sz="quarter" idx="15"/>
          </p:nvPr>
        </p:nvSpPr>
        <p:spPr/>
        <p:txBody>
          <a:bodyPr/>
          <a:lstStyle/>
          <a:p>
            <a:r>
              <a:rPr lang="de-DE"/>
              <a:t>Max-Planck-Institut für Plasmaphysik | Klaus Schmid</a:t>
            </a:r>
            <a:endParaRPr lang="de-DE" dirty="0"/>
          </a:p>
        </p:txBody>
      </p:sp>
      <p:sp>
        <p:nvSpPr>
          <p:cNvPr id="3" name="Slide Number Placeholder 2">
            <a:extLst>
              <a:ext uri="{FF2B5EF4-FFF2-40B4-BE49-F238E27FC236}">
                <a16:creationId xmlns:a16="http://schemas.microsoft.com/office/drawing/2014/main" id="{94C95736-8A47-4A32-8EBE-6D8B6C9919AE}"/>
              </a:ext>
            </a:extLst>
          </p:cNvPr>
          <p:cNvSpPr>
            <a:spLocks noGrp="1"/>
          </p:cNvSpPr>
          <p:nvPr>
            <p:ph type="sldNum" sz="quarter" idx="16"/>
          </p:nvPr>
        </p:nvSpPr>
        <p:spPr/>
        <p:txBody>
          <a:bodyPr/>
          <a:lstStyle/>
          <a:p>
            <a:fld id="{ECE691D0-CC49-4FC7-9C4D-6112B0CB3A76}" type="slidenum">
              <a:rPr lang="de-DE" smtClean="0"/>
              <a:pPr/>
              <a:t>21</a:t>
            </a:fld>
            <a:endParaRPr lang="de-DE" dirty="0"/>
          </a:p>
        </p:txBody>
      </p:sp>
      <p:sp>
        <p:nvSpPr>
          <p:cNvPr id="4" name="Title 3">
            <a:extLst>
              <a:ext uri="{FF2B5EF4-FFF2-40B4-BE49-F238E27FC236}">
                <a16:creationId xmlns:a16="http://schemas.microsoft.com/office/drawing/2014/main" id="{33F3F953-9AD1-4973-A704-98C2A792F9C0}"/>
              </a:ext>
            </a:extLst>
          </p:cNvPr>
          <p:cNvSpPr>
            <a:spLocks noGrp="1"/>
          </p:cNvSpPr>
          <p:nvPr>
            <p:ph type="title"/>
          </p:nvPr>
        </p:nvSpPr>
        <p:spPr/>
        <p:txBody>
          <a:bodyPr/>
          <a:lstStyle/>
          <a:p>
            <a:r>
              <a:rPr lang="en-GB" dirty="0"/>
              <a:t>SP C.2 Modelling of Hydrogen Transport properties in the first wall</a:t>
            </a:r>
          </a:p>
        </p:txBody>
      </p:sp>
      <p:graphicFrame>
        <p:nvGraphicFramePr>
          <p:cNvPr id="5" name="Table 4">
            <a:extLst>
              <a:ext uri="{FF2B5EF4-FFF2-40B4-BE49-F238E27FC236}">
                <a16:creationId xmlns:a16="http://schemas.microsoft.com/office/drawing/2014/main" id="{1AC7C473-2B32-429C-AE70-72D46973C0AE}"/>
              </a:ext>
            </a:extLst>
          </p:cNvPr>
          <p:cNvGraphicFramePr>
            <a:graphicFrameLocks noGrp="1"/>
          </p:cNvGraphicFramePr>
          <p:nvPr/>
        </p:nvGraphicFramePr>
        <p:xfrm>
          <a:off x="838200" y="1825625"/>
          <a:ext cx="10442574" cy="1346531"/>
        </p:xfrm>
        <a:graphic>
          <a:graphicData uri="http://schemas.openxmlformats.org/drawingml/2006/table">
            <a:tbl>
              <a:tblPr firstRow="1" bandRow="1">
                <a:tableStyleId>{5C22544A-7EE6-4342-B048-85BDC9FD1C3A}</a:tableStyleId>
              </a:tblPr>
              <a:tblGrid>
                <a:gridCol w="10442574">
                  <a:extLst>
                    <a:ext uri="{9D8B030D-6E8A-4147-A177-3AD203B41FA5}">
                      <a16:colId xmlns:a16="http://schemas.microsoft.com/office/drawing/2014/main" val="711822058"/>
                    </a:ext>
                  </a:extLst>
                </a:gridCol>
              </a:tblGrid>
              <a:tr h="479865">
                <a:tc>
                  <a:txBody>
                    <a:bodyPr/>
                    <a:lstStyle/>
                    <a:p>
                      <a:pPr algn="l" fontAlgn="b"/>
                      <a:r>
                        <a:rPr lang="en-GB" sz="2000" b="1" i="0" u="none" strike="noStrike" dirty="0">
                          <a:solidFill>
                            <a:schemeClr val="bg1"/>
                          </a:solidFill>
                          <a:effectLst/>
                          <a:latin typeface="Calibri" panose="020F0502020204030204" pitchFamily="34" charset="0"/>
                        </a:rPr>
                        <a:t>Task</a:t>
                      </a:r>
                    </a:p>
                  </a:txBody>
                  <a:tcPr marL="9525" marR="9525" marT="9525" marB="0" anchor="b"/>
                </a:tc>
                <a:extLst>
                  <a:ext uri="{0D108BD9-81ED-4DB2-BD59-A6C34878D82A}">
                    <a16:rowId xmlns:a16="http://schemas.microsoft.com/office/drawing/2014/main" val="2599391778"/>
                  </a:ext>
                </a:extLst>
              </a:tr>
              <a:tr h="433333">
                <a:tc>
                  <a:txBody>
                    <a:bodyPr/>
                    <a:lstStyle/>
                    <a:p>
                      <a:pPr algn="l" fontAlgn="b"/>
                      <a:r>
                        <a:rPr lang="en-GB" sz="1800" b="0" i="0" u="none" strike="noStrike" dirty="0">
                          <a:solidFill>
                            <a:srgbClr val="000000"/>
                          </a:solidFill>
                          <a:effectLst/>
                          <a:latin typeface="Calibri" panose="020F0502020204030204" pitchFamily="34" charset="0"/>
                        </a:rPr>
                        <a:t>H diffusion and segregation at the Cu/W interface (CEA)</a:t>
                      </a:r>
                    </a:p>
                  </a:txBody>
                  <a:tcPr marL="9525" marR="9525" marT="9525" marB="0" anchor="b"/>
                </a:tc>
                <a:extLst>
                  <a:ext uri="{0D108BD9-81ED-4DB2-BD59-A6C34878D82A}">
                    <a16:rowId xmlns:a16="http://schemas.microsoft.com/office/drawing/2014/main" val="561408056"/>
                  </a:ext>
                </a:extLst>
              </a:tr>
              <a:tr h="433333">
                <a:tc>
                  <a:txBody>
                    <a:bodyPr/>
                    <a:lstStyle/>
                    <a:p>
                      <a:pPr algn="l" fontAlgn="b"/>
                      <a:r>
                        <a:rPr lang="en-GB" sz="1800" b="0" i="0" u="none" strike="noStrike" dirty="0">
                          <a:solidFill>
                            <a:srgbClr val="000000"/>
                          </a:solidFill>
                          <a:effectLst/>
                          <a:latin typeface="Calibri" panose="020F0502020204030204" pitchFamily="34" charset="0"/>
                        </a:rPr>
                        <a:t>DFT calculations of defects in W in the presence of H and He (UKAEA)</a:t>
                      </a:r>
                    </a:p>
                  </a:txBody>
                  <a:tcPr marL="9525" marR="9525" marT="9525" marB="0" anchor="ctr"/>
                </a:tc>
                <a:extLst>
                  <a:ext uri="{0D108BD9-81ED-4DB2-BD59-A6C34878D82A}">
                    <a16:rowId xmlns:a16="http://schemas.microsoft.com/office/drawing/2014/main" val="2570035430"/>
                  </a:ext>
                </a:extLst>
              </a:tr>
            </a:tbl>
          </a:graphicData>
        </a:graphic>
      </p:graphicFrame>
      <p:sp>
        <p:nvSpPr>
          <p:cNvPr id="6" name="TextBox 5">
            <a:extLst>
              <a:ext uri="{FF2B5EF4-FFF2-40B4-BE49-F238E27FC236}">
                <a16:creationId xmlns:a16="http://schemas.microsoft.com/office/drawing/2014/main" id="{A0FA25CC-3853-EC4A-FB0E-1D74787FF0B3}"/>
              </a:ext>
            </a:extLst>
          </p:cNvPr>
          <p:cNvSpPr txBox="1"/>
          <p:nvPr/>
        </p:nvSpPr>
        <p:spPr>
          <a:xfrm>
            <a:off x="113283" y="1069653"/>
            <a:ext cx="1956498" cy="366126"/>
          </a:xfrm>
          <a:prstGeom prst="rect">
            <a:avLst/>
          </a:prstGeom>
          <a:noFill/>
        </p:spPr>
        <p:txBody>
          <a:bodyPr wrap="none" rtlCol="0">
            <a:spAutoFit/>
          </a:bodyPr>
          <a:lstStyle/>
          <a:p>
            <a:pPr marL="285750" indent="-285750" algn="l">
              <a:lnSpc>
                <a:spcPts val="2300"/>
              </a:lnSpc>
              <a:buFont typeface="Wingdings" panose="05000000000000000000" pitchFamily="2" charset="2"/>
              <a:buChar char="v"/>
            </a:pPr>
            <a:r>
              <a:rPr lang="de-DE" sz="1800" b="1" dirty="0">
                <a:solidFill>
                  <a:srgbClr val="006C66"/>
                </a:solidFill>
              </a:rPr>
              <a:t>Tasks in 2022</a:t>
            </a:r>
            <a:endParaRPr lang="en-GB" sz="1800" b="1" dirty="0">
              <a:solidFill>
                <a:srgbClr val="006C66"/>
              </a:solidFill>
            </a:endParaRPr>
          </a:p>
        </p:txBody>
      </p:sp>
    </p:spTree>
    <p:extLst>
      <p:ext uri="{BB962C8B-B14F-4D97-AF65-F5344CB8AC3E}">
        <p14:creationId xmlns:p14="http://schemas.microsoft.com/office/powerpoint/2010/main" val="39139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65" name="Rectangle 17"/>
          <p:cNvSpPr>
            <a:spLocks noChangeArrowheads="1"/>
          </p:cNvSpPr>
          <p:nvPr/>
        </p:nvSpPr>
        <p:spPr bwMode="auto">
          <a:xfrm>
            <a:off x="143336" y="108145"/>
            <a:ext cx="86148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dirty="0"/>
              <a:t>H diffusion and segregation at the W/Cu interface</a:t>
            </a:r>
            <a:endParaRPr lang="en-US" altLang="en-US" sz="2800" b="1" dirty="0"/>
          </a:p>
        </p:txBody>
      </p:sp>
      <p:sp>
        <p:nvSpPr>
          <p:cNvPr id="2074" name="Text Box 26"/>
          <p:cNvSpPr txBox="1">
            <a:spLocks noChangeArrowheads="1"/>
          </p:cNvSpPr>
          <p:nvPr/>
        </p:nvSpPr>
        <p:spPr bwMode="auto">
          <a:xfrm>
            <a:off x="10418959" y="6583362"/>
            <a:ext cx="97013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dirty="0"/>
              <a:t>Yves Ferro</a:t>
            </a:r>
          </a:p>
        </p:txBody>
      </p:sp>
      <p:sp>
        <p:nvSpPr>
          <p:cNvPr id="2075" name="Line 27"/>
          <p:cNvSpPr>
            <a:spLocks noChangeShapeType="1"/>
          </p:cNvSpPr>
          <p:nvPr/>
        </p:nvSpPr>
        <p:spPr bwMode="auto">
          <a:xfrm>
            <a:off x="143336" y="6583362"/>
            <a:ext cx="11905325" cy="311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078" name="Text Box 30"/>
          <p:cNvSpPr txBox="1">
            <a:spLocks noChangeArrowheads="1"/>
          </p:cNvSpPr>
          <p:nvPr/>
        </p:nvSpPr>
        <p:spPr bwMode="auto">
          <a:xfrm>
            <a:off x="105743" y="1011746"/>
            <a:ext cx="790152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v"/>
            </a:pPr>
            <a:r>
              <a:rPr lang="en-US" altLang="en-US" sz="2000" dirty="0"/>
              <a:t> </a:t>
            </a:r>
            <a:r>
              <a:rPr lang="en-US" altLang="en-US" sz="2000" b="1" dirty="0"/>
              <a:t>Deliverable</a:t>
            </a:r>
            <a:r>
              <a:rPr lang="en-US" altLang="en-US" sz="2000" dirty="0"/>
              <a:t>: </a:t>
            </a:r>
            <a:r>
              <a:rPr lang="en-US" sz="2000" dirty="0">
                <a:solidFill>
                  <a:srgbClr val="000000"/>
                </a:solidFill>
                <a:latin typeface="Helvetica" pitchFamily="2" charset="0"/>
              </a:rPr>
              <a:t>Energy landscape of H at a W/Cu material interface </a:t>
            </a:r>
            <a:endParaRPr lang="en-US" sz="2000" dirty="0"/>
          </a:p>
        </p:txBody>
      </p:sp>
      <p:sp>
        <p:nvSpPr>
          <p:cNvPr id="2079" name="Text Box 31"/>
          <p:cNvSpPr txBox="1">
            <a:spLocks noChangeArrowheads="1"/>
          </p:cNvSpPr>
          <p:nvPr/>
        </p:nvSpPr>
        <p:spPr bwMode="auto">
          <a:xfrm>
            <a:off x="105743" y="1484784"/>
            <a:ext cx="58451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buFont typeface="Wingdings" pitchFamily="2" charset="2"/>
              <a:buChar char="v"/>
            </a:pPr>
            <a:r>
              <a:rPr lang="en-US" altLang="en-US" sz="2000" dirty="0"/>
              <a:t>A DFT model of the W/Cu interface was built</a:t>
            </a:r>
          </a:p>
        </p:txBody>
      </p:sp>
      <p:sp>
        <p:nvSpPr>
          <p:cNvPr id="2080" name="Text Box 32"/>
          <p:cNvSpPr txBox="1">
            <a:spLocks noChangeArrowheads="1"/>
          </p:cNvSpPr>
          <p:nvPr/>
        </p:nvSpPr>
        <p:spPr bwMode="auto">
          <a:xfrm>
            <a:off x="442864" y="1866310"/>
            <a:ext cx="447109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dirty="0">
                <a:solidFill>
                  <a:srgbClr val="0000FF"/>
                </a:solidFill>
              </a:rPr>
              <a:t>-&gt; orientation: W(001) with the Cu(001) surface</a:t>
            </a:r>
          </a:p>
        </p:txBody>
      </p:sp>
      <p:sp>
        <p:nvSpPr>
          <p:cNvPr id="2081" name="Text Box 33"/>
          <p:cNvSpPr txBox="1">
            <a:spLocks noChangeArrowheads="1"/>
          </p:cNvSpPr>
          <p:nvPr/>
        </p:nvSpPr>
        <p:spPr bwMode="auto">
          <a:xfrm>
            <a:off x="105743" y="2565254"/>
            <a:ext cx="31819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Wingdings" pitchFamily="2" charset="2"/>
              <a:buChar char="v"/>
            </a:pPr>
            <a:r>
              <a:rPr lang="en-US" altLang="en-US" sz="2000" dirty="0"/>
              <a:t> Hydrogen solubility</a:t>
            </a:r>
          </a:p>
        </p:txBody>
      </p:sp>
      <p:sp>
        <p:nvSpPr>
          <p:cNvPr id="2082" name="Text Box 34"/>
          <p:cNvSpPr txBox="1">
            <a:spLocks noChangeArrowheads="1"/>
          </p:cNvSpPr>
          <p:nvPr/>
        </p:nvSpPr>
        <p:spPr bwMode="auto">
          <a:xfrm>
            <a:off x="61044" y="4653136"/>
            <a:ext cx="64670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Wingdings" pitchFamily="2" charset="2"/>
              <a:buChar char="v"/>
            </a:pPr>
            <a:r>
              <a:rPr lang="en-US" altLang="en-US" sz="2000" dirty="0"/>
              <a:t> The effect of the interface is to create a sink where</a:t>
            </a:r>
          </a:p>
        </p:txBody>
      </p:sp>
      <p:sp>
        <p:nvSpPr>
          <p:cNvPr id="2084" name="Text Box 36"/>
          <p:cNvSpPr txBox="1">
            <a:spLocks noChangeArrowheads="1"/>
          </p:cNvSpPr>
          <p:nvPr/>
        </p:nvSpPr>
        <p:spPr bwMode="auto">
          <a:xfrm>
            <a:off x="143339" y="5477162"/>
            <a:ext cx="191110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Ø"/>
            </a:pPr>
            <a:r>
              <a:rPr lang="en-US" altLang="en-US" sz="2000" dirty="0"/>
              <a:t> </a:t>
            </a:r>
            <a:r>
              <a:rPr lang="en-US" altLang="en-US" sz="2000" b="1" dirty="0"/>
              <a:t>What next ?</a:t>
            </a:r>
          </a:p>
        </p:txBody>
      </p:sp>
      <p:sp>
        <p:nvSpPr>
          <p:cNvPr id="3" name="Rectangle 2"/>
          <p:cNvSpPr/>
          <p:nvPr/>
        </p:nvSpPr>
        <p:spPr>
          <a:xfrm>
            <a:off x="10320470" y="5541235"/>
            <a:ext cx="1380135" cy="914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Your associations logo</a:t>
            </a:r>
          </a:p>
        </p:txBody>
      </p:sp>
      <p:grpSp>
        <p:nvGrpSpPr>
          <p:cNvPr id="18" name="Grouper 24">
            <a:extLst>
              <a:ext uri="{FF2B5EF4-FFF2-40B4-BE49-F238E27FC236}">
                <a16:creationId xmlns:a16="http://schemas.microsoft.com/office/drawing/2014/main" id="{48D3E52C-5303-B848-87E0-678BF4EBA512}"/>
              </a:ext>
            </a:extLst>
          </p:cNvPr>
          <p:cNvGrpSpPr/>
          <p:nvPr/>
        </p:nvGrpSpPr>
        <p:grpSpPr>
          <a:xfrm>
            <a:off x="10092952" y="5476258"/>
            <a:ext cx="1691680" cy="1008112"/>
            <a:chOff x="7452320" y="5589240"/>
            <a:chExt cx="1691680" cy="1008112"/>
          </a:xfrm>
        </p:grpSpPr>
        <p:sp>
          <p:nvSpPr>
            <p:cNvPr id="19" name="Rectangle 18">
              <a:extLst>
                <a:ext uri="{FF2B5EF4-FFF2-40B4-BE49-F238E27FC236}">
                  <a16:creationId xmlns:a16="http://schemas.microsoft.com/office/drawing/2014/main" id="{688361BB-A168-FE40-A0D9-CB21838ED177}"/>
                </a:ext>
              </a:extLst>
            </p:cNvPr>
            <p:cNvSpPr/>
            <p:nvPr/>
          </p:nvSpPr>
          <p:spPr>
            <a:xfrm>
              <a:off x="7452320" y="5589240"/>
              <a:ext cx="1691680" cy="1008112"/>
            </a:xfrm>
            <a:prstGeom prst="rect">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Image 19" descr="Logo_AMU.pdf">
              <a:extLst>
                <a:ext uri="{FF2B5EF4-FFF2-40B4-BE49-F238E27FC236}">
                  <a16:creationId xmlns:a16="http://schemas.microsoft.com/office/drawing/2014/main" id="{59F2AB84-78CA-4548-9563-86B2EF0EF5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86335" y="5661248"/>
              <a:ext cx="1622169" cy="648072"/>
            </a:xfrm>
            <a:prstGeom prst="rect">
              <a:avLst/>
            </a:prstGeom>
          </p:spPr>
        </p:pic>
        <p:sp>
          <p:nvSpPr>
            <p:cNvPr id="21" name="Rectangle 20">
              <a:extLst>
                <a:ext uri="{FF2B5EF4-FFF2-40B4-BE49-F238E27FC236}">
                  <a16:creationId xmlns:a16="http://schemas.microsoft.com/office/drawing/2014/main" id="{E44A0A78-9E06-1F47-BA6D-741D31988F98}"/>
                </a:ext>
              </a:extLst>
            </p:cNvPr>
            <p:cNvSpPr/>
            <p:nvPr/>
          </p:nvSpPr>
          <p:spPr>
            <a:xfrm>
              <a:off x="7845653" y="6228020"/>
              <a:ext cx="902811" cy="369332"/>
            </a:xfrm>
            <a:prstGeom prst="rect">
              <a:avLst/>
            </a:prstGeom>
          </p:spPr>
          <p:txBody>
            <a:bodyPr wrap="none">
              <a:spAutoFit/>
            </a:bodyPr>
            <a:lstStyle/>
            <a:p>
              <a:r>
                <a:rPr lang="en-US" altLang="en-US" sz="1600" i="1" dirty="0"/>
                <a:t>&amp;</a:t>
              </a:r>
              <a:r>
                <a:rPr lang="en-US" altLang="en-US" b="1" dirty="0">
                  <a:solidFill>
                    <a:srgbClr val="0000FF"/>
                  </a:solidFill>
                </a:rPr>
                <a:t> </a:t>
              </a:r>
              <a:r>
                <a:rPr lang="en-US" altLang="en-US" b="1" dirty="0">
                  <a:solidFill>
                    <a:srgbClr val="3366FF"/>
                  </a:solidFill>
                </a:rPr>
                <a:t>CEA</a:t>
              </a:r>
              <a:endParaRPr lang="en-US" b="1" dirty="0">
                <a:solidFill>
                  <a:srgbClr val="3366FF"/>
                </a:solidFill>
              </a:endParaRPr>
            </a:p>
          </p:txBody>
        </p:sp>
      </p:grpSp>
      <p:sp>
        <p:nvSpPr>
          <p:cNvPr id="37" name="Text Box 32">
            <a:extLst>
              <a:ext uri="{FF2B5EF4-FFF2-40B4-BE49-F238E27FC236}">
                <a16:creationId xmlns:a16="http://schemas.microsoft.com/office/drawing/2014/main" id="{0E59A72C-BF79-B44E-B51B-9377F3AEBA7C}"/>
              </a:ext>
            </a:extLst>
          </p:cNvPr>
          <p:cNvSpPr txBox="1">
            <a:spLocks noChangeArrowheads="1"/>
          </p:cNvSpPr>
          <p:nvPr/>
        </p:nvSpPr>
        <p:spPr bwMode="auto">
          <a:xfrm>
            <a:off x="491395" y="5898758"/>
            <a:ext cx="858978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dirty="0">
                <a:solidFill>
                  <a:srgbClr val="0000FF"/>
                </a:solidFill>
              </a:rPr>
              <a:t>-&gt; The full energy path could reveal high energy barriers for diffusion, they will be computed</a:t>
            </a:r>
          </a:p>
        </p:txBody>
      </p:sp>
      <p:pic>
        <p:nvPicPr>
          <p:cNvPr id="4" name="Image 3">
            <a:extLst>
              <a:ext uri="{FF2B5EF4-FFF2-40B4-BE49-F238E27FC236}">
                <a16:creationId xmlns:a16="http://schemas.microsoft.com/office/drawing/2014/main" id="{47669A28-4B90-CDDE-CDD0-F4B0B4D30FD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73170" y="775381"/>
            <a:ext cx="3203295" cy="2206596"/>
          </a:xfrm>
          <a:prstGeom prst="rect">
            <a:avLst/>
          </a:prstGeom>
        </p:spPr>
      </p:pic>
      <p:pic>
        <p:nvPicPr>
          <p:cNvPr id="8" name="Image 7">
            <a:extLst>
              <a:ext uri="{FF2B5EF4-FFF2-40B4-BE49-F238E27FC236}">
                <a16:creationId xmlns:a16="http://schemas.microsoft.com/office/drawing/2014/main" id="{7CC17FE0-08ED-BCCD-C6FD-E2D48FBF246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71992" y="2730650"/>
            <a:ext cx="4620008" cy="2575086"/>
          </a:xfrm>
          <a:prstGeom prst="rect">
            <a:avLst/>
          </a:prstGeom>
        </p:spPr>
      </p:pic>
      <p:sp>
        <p:nvSpPr>
          <p:cNvPr id="9" name="Text Box 32">
            <a:extLst>
              <a:ext uri="{FF2B5EF4-FFF2-40B4-BE49-F238E27FC236}">
                <a16:creationId xmlns:a16="http://schemas.microsoft.com/office/drawing/2014/main" id="{363BC9BD-95C7-93AD-478B-9C7E2126C53D}"/>
              </a:ext>
            </a:extLst>
          </p:cNvPr>
          <p:cNvSpPr txBox="1">
            <a:spLocks noChangeArrowheads="1"/>
          </p:cNvSpPr>
          <p:nvPr/>
        </p:nvSpPr>
        <p:spPr bwMode="auto">
          <a:xfrm>
            <a:off x="460612" y="2132856"/>
            <a:ext cx="536236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dirty="0">
                <a:solidFill>
                  <a:srgbClr val="0000FF"/>
                </a:solidFill>
              </a:rPr>
              <a:t>-&gt; the structural distortion at the surface was determined</a:t>
            </a:r>
          </a:p>
        </p:txBody>
      </p:sp>
      <p:sp>
        <p:nvSpPr>
          <p:cNvPr id="10" name="Text Box 32">
            <a:extLst>
              <a:ext uri="{FF2B5EF4-FFF2-40B4-BE49-F238E27FC236}">
                <a16:creationId xmlns:a16="http://schemas.microsoft.com/office/drawing/2014/main" id="{6CE646E4-88A5-6DC7-CE61-5F26637643A1}"/>
              </a:ext>
            </a:extLst>
          </p:cNvPr>
          <p:cNvSpPr txBox="1">
            <a:spLocks noChangeArrowheads="1"/>
          </p:cNvSpPr>
          <p:nvPr/>
        </p:nvSpPr>
        <p:spPr bwMode="auto">
          <a:xfrm>
            <a:off x="460612" y="3024179"/>
            <a:ext cx="39116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dirty="0">
                <a:solidFill>
                  <a:srgbClr val="0000FF"/>
                </a:solidFill>
              </a:rPr>
              <a:t>-&gt; it was determined in perfect Cu and W</a:t>
            </a:r>
          </a:p>
        </p:txBody>
      </p:sp>
      <p:sp>
        <p:nvSpPr>
          <p:cNvPr id="11" name="Text Box 32">
            <a:extLst>
              <a:ext uri="{FF2B5EF4-FFF2-40B4-BE49-F238E27FC236}">
                <a16:creationId xmlns:a16="http://schemas.microsoft.com/office/drawing/2014/main" id="{9668F901-B75F-E105-D63E-D0ABE82F1680}"/>
              </a:ext>
            </a:extLst>
          </p:cNvPr>
          <p:cNvSpPr txBox="1">
            <a:spLocks noChangeArrowheads="1"/>
          </p:cNvSpPr>
          <p:nvPr/>
        </p:nvSpPr>
        <p:spPr bwMode="auto">
          <a:xfrm>
            <a:off x="478361" y="3348281"/>
            <a:ext cx="60496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600" dirty="0">
                <a:solidFill>
                  <a:srgbClr val="0000FF"/>
                </a:solidFill>
              </a:rPr>
              <a:t>-&gt; it was also determined in </a:t>
            </a:r>
            <a:r>
              <a:rPr lang="en-US" altLang="en-US" sz="1600" b="1" dirty="0">
                <a:solidFill>
                  <a:srgbClr val="0000FF"/>
                </a:solidFill>
              </a:rPr>
              <a:t>pure </a:t>
            </a:r>
            <a:r>
              <a:rPr lang="en-US" altLang="en-US" sz="1600" dirty="0">
                <a:solidFill>
                  <a:srgbClr val="0000FF"/>
                </a:solidFill>
              </a:rPr>
              <a:t>distorted Cu and W (with the same geometry distortion as at the interface). </a:t>
            </a:r>
          </a:p>
        </p:txBody>
      </p:sp>
      <p:sp>
        <p:nvSpPr>
          <p:cNvPr id="12" name="Text Box 32">
            <a:extLst>
              <a:ext uri="{FF2B5EF4-FFF2-40B4-BE49-F238E27FC236}">
                <a16:creationId xmlns:a16="http://schemas.microsoft.com/office/drawing/2014/main" id="{E977F0AA-EFD0-32AF-6F0D-49F886FB3893}"/>
              </a:ext>
            </a:extLst>
          </p:cNvPr>
          <p:cNvSpPr txBox="1">
            <a:spLocks noChangeArrowheads="1"/>
          </p:cNvSpPr>
          <p:nvPr/>
        </p:nvSpPr>
        <p:spPr bwMode="auto">
          <a:xfrm>
            <a:off x="478361" y="3924345"/>
            <a:ext cx="60496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600" dirty="0">
                <a:solidFill>
                  <a:srgbClr val="0000FF"/>
                </a:solidFill>
              </a:rPr>
              <a:t>-&gt; we are calculating the solution energy of H </a:t>
            </a:r>
            <a:r>
              <a:rPr lang="en-US" altLang="en-US" sz="1600" i="1" dirty="0">
                <a:solidFill>
                  <a:srgbClr val="0000FF"/>
                </a:solidFill>
              </a:rPr>
              <a:t>close to </a:t>
            </a:r>
            <a:r>
              <a:rPr lang="en-US" altLang="en-US" sz="1600" dirty="0">
                <a:solidFill>
                  <a:srgbClr val="0000FF"/>
                </a:solidFill>
              </a:rPr>
              <a:t>and </a:t>
            </a:r>
            <a:r>
              <a:rPr lang="en-US" altLang="en-US" sz="1600" i="1" dirty="0">
                <a:solidFill>
                  <a:srgbClr val="0000FF"/>
                </a:solidFill>
              </a:rPr>
              <a:t>at</a:t>
            </a:r>
            <a:r>
              <a:rPr lang="en-US" altLang="en-US" sz="1600" dirty="0">
                <a:solidFill>
                  <a:srgbClr val="0000FF"/>
                </a:solidFill>
              </a:rPr>
              <a:t> the interface (see graph)</a:t>
            </a:r>
          </a:p>
        </p:txBody>
      </p:sp>
      <p:sp>
        <p:nvSpPr>
          <p:cNvPr id="14" name="ZoneTexte 13">
            <a:extLst>
              <a:ext uri="{FF2B5EF4-FFF2-40B4-BE49-F238E27FC236}">
                <a16:creationId xmlns:a16="http://schemas.microsoft.com/office/drawing/2014/main" id="{B96D7ACE-6782-FF68-09CF-A47EE152A40D}"/>
              </a:ext>
            </a:extLst>
          </p:cNvPr>
          <p:cNvSpPr txBox="1"/>
          <p:nvPr/>
        </p:nvSpPr>
        <p:spPr>
          <a:xfrm>
            <a:off x="407368" y="4989989"/>
            <a:ext cx="6093724" cy="400110"/>
          </a:xfrm>
          <a:prstGeom prst="rect">
            <a:avLst/>
          </a:prstGeom>
          <a:noFill/>
        </p:spPr>
        <p:txBody>
          <a:bodyPr wrap="square">
            <a:spAutoFit/>
          </a:bodyPr>
          <a:lstStyle/>
          <a:p>
            <a:r>
              <a:rPr lang="en-US" altLang="en-US" sz="2000" dirty="0"/>
              <a:t>Hydrogen’s Isotope will possibly accumulate</a:t>
            </a:r>
            <a:endParaRPr lang="en-US" sz="2000" dirty="0"/>
          </a:p>
        </p:txBody>
      </p:sp>
      <p:sp>
        <p:nvSpPr>
          <p:cNvPr id="16" name="Text Box 32">
            <a:extLst>
              <a:ext uri="{FF2B5EF4-FFF2-40B4-BE49-F238E27FC236}">
                <a16:creationId xmlns:a16="http://schemas.microsoft.com/office/drawing/2014/main" id="{4B45F91F-7F62-E7A3-A560-649BA1C7D195}"/>
              </a:ext>
            </a:extLst>
          </p:cNvPr>
          <p:cNvSpPr txBox="1">
            <a:spLocks noChangeArrowheads="1"/>
          </p:cNvSpPr>
          <p:nvPr/>
        </p:nvSpPr>
        <p:spPr bwMode="auto">
          <a:xfrm>
            <a:off x="478361" y="6186790"/>
            <a:ext cx="7773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dirty="0">
                <a:solidFill>
                  <a:srgbClr val="0000FF"/>
                </a:solidFill>
              </a:rPr>
              <a:t>-&gt; The effect of hydrogen accumulation could also be investigated for the year after.</a:t>
            </a:r>
          </a:p>
        </p:txBody>
      </p:sp>
      <p:sp>
        <p:nvSpPr>
          <p:cNvPr id="28" name="TextBox 27">
            <a:extLst>
              <a:ext uri="{FF2B5EF4-FFF2-40B4-BE49-F238E27FC236}">
                <a16:creationId xmlns:a16="http://schemas.microsoft.com/office/drawing/2014/main" id="{63E3BC64-B27A-4C7E-AE97-8FDEB56949F6}"/>
              </a:ext>
            </a:extLst>
          </p:cNvPr>
          <p:cNvSpPr txBox="1"/>
          <p:nvPr/>
        </p:nvSpPr>
        <p:spPr>
          <a:xfrm>
            <a:off x="4462143" y="2454666"/>
            <a:ext cx="3392821" cy="956031"/>
          </a:xfrm>
          <a:prstGeom prst="rect">
            <a:avLst/>
          </a:prstGeom>
          <a:solidFill>
            <a:srgbClr val="E8EDA8"/>
          </a:solidFill>
        </p:spPr>
        <p:txBody>
          <a:bodyPr wrap="square" rtlCol="0">
            <a:spAutoFit/>
          </a:bodyPr>
          <a:lstStyle/>
          <a:p>
            <a:pPr algn="ctr">
              <a:lnSpc>
                <a:spcPts val="2300"/>
              </a:lnSpc>
              <a:spcBef>
                <a:spcPts val="1150"/>
              </a:spcBef>
            </a:pPr>
            <a:r>
              <a:rPr lang="de-DE" sz="1800" b="1" dirty="0">
                <a:solidFill>
                  <a:srgbClr val="006C66"/>
                </a:solidFill>
              </a:rPr>
              <a:t>There will be a talk on DFT modeling of the W/Cu interface by Y. Ferro</a:t>
            </a:r>
            <a:endParaRPr lang="en-GB" sz="1800" b="1" dirty="0">
              <a:solidFill>
                <a:srgbClr val="006C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65" name="Rectangle 17"/>
          <p:cNvSpPr>
            <a:spLocks noChangeArrowheads="1"/>
          </p:cNvSpPr>
          <p:nvPr/>
        </p:nvSpPr>
        <p:spPr bwMode="auto">
          <a:xfrm>
            <a:off x="105743" y="154410"/>
            <a:ext cx="92920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800" b="1" dirty="0"/>
              <a:t>DFT calculations of defects in W in the presence of H</a:t>
            </a:r>
            <a:endParaRPr lang="en-US" altLang="en-US" sz="2800" b="1" dirty="0"/>
          </a:p>
        </p:txBody>
      </p:sp>
      <p:sp>
        <p:nvSpPr>
          <p:cNvPr id="2074" name="Text Box 26"/>
          <p:cNvSpPr txBox="1">
            <a:spLocks noChangeArrowheads="1"/>
          </p:cNvSpPr>
          <p:nvPr/>
        </p:nvSpPr>
        <p:spPr bwMode="auto">
          <a:xfrm>
            <a:off x="8529621" y="6583362"/>
            <a:ext cx="35533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dirty="0" err="1"/>
              <a:t>M.Yu</a:t>
            </a:r>
            <a:r>
              <a:rPr lang="en-US" altLang="en-US" sz="1200" b="1" dirty="0"/>
              <a:t>. Lavrentiev, S.L. </a:t>
            </a:r>
            <a:r>
              <a:rPr lang="en-US" altLang="en-US" sz="1200" b="1" dirty="0" err="1"/>
              <a:t>Dudarev</a:t>
            </a:r>
            <a:r>
              <a:rPr lang="en-US" altLang="en-US" sz="1200" b="1" dirty="0"/>
              <a:t>, M. </a:t>
            </a:r>
            <a:r>
              <a:rPr lang="en-US" altLang="en-US" sz="1200" b="1" dirty="0" err="1"/>
              <a:t>Boleininger</a:t>
            </a:r>
            <a:endParaRPr lang="en-US" altLang="en-US" sz="1200" b="1" dirty="0"/>
          </a:p>
          <a:p>
            <a:endParaRPr lang="en-US" altLang="en-US" sz="1200" b="1" dirty="0"/>
          </a:p>
        </p:txBody>
      </p:sp>
      <p:sp>
        <p:nvSpPr>
          <p:cNvPr id="2078" name="Text Box 30"/>
          <p:cNvSpPr txBox="1">
            <a:spLocks noChangeArrowheads="1"/>
          </p:cNvSpPr>
          <p:nvPr/>
        </p:nvSpPr>
        <p:spPr bwMode="auto">
          <a:xfrm>
            <a:off x="105743" y="945989"/>
            <a:ext cx="641893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v"/>
            </a:pPr>
            <a:r>
              <a:rPr lang="en-US" altLang="en-US" sz="2000" dirty="0"/>
              <a:t> Investigated dependence of diffusion of hydrogen in </a:t>
            </a:r>
          </a:p>
          <a:p>
            <a:r>
              <a:rPr lang="en-US" altLang="en-US" sz="2000" dirty="0"/>
              <a:t>     tungsten on hydrogen concentration</a:t>
            </a:r>
          </a:p>
        </p:txBody>
      </p:sp>
      <p:sp>
        <p:nvSpPr>
          <p:cNvPr id="2079" name="Text Box 31"/>
          <p:cNvSpPr txBox="1">
            <a:spLocks noChangeArrowheads="1"/>
          </p:cNvSpPr>
          <p:nvPr/>
        </p:nvSpPr>
        <p:spPr bwMode="auto">
          <a:xfrm>
            <a:off x="105746" y="1666712"/>
            <a:ext cx="649344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buFont typeface="Wingdings" pitchFamily="2" charset="2"/>
              <a:buChar char="v"/>
            </a:pPr>
            <a:r>
              <a:rPr lang="en-US" altLang="en-US" sz="2000" dirty="0"/>
              <a:t>Molecular dynamics simulations using LAMMPS package on large W-H system and ab initio calculations using VASP program on systems with up to 1000 atoms</a:t>
            </a:r>
          </a:p>
        </p:txBody>
      </p:sp>
      <p:sp>
        <p:nvSpPr>
          <p:cNvPr id="2080" name="Text Box 32"/>
          <p:cNvSpPr txBox="1">
            <a:spLocks noChangeArrowheads="1"/>
          </p:cNvSpPr>
          <p:nvPr/>
        </p:nvSpPr>
        <p:spPr bwMode="auto">
          <a:xfrm>
            <a:off x="105743" y="3002635"/>
            <a:ext cx="646683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v"/>
            </a:pPr>
            <a:r>
              <a:rPr lang="en-US" altLang="en-US" sz="2000" dirty="0"/>
              <a:t> Molecular dynamics results found dramatic decrease</a:t>
            </a:r>
          </a:p>
          <a:p>
            <a:r>
              <a:rPr lang="en-US" altLang="en-US" sz="2000" dirty="0"/>
              <a:t>    of hydrogen diffusion coefficient at concentrations </a:t>
            </a:r>
          </a:p>
          <a:p>
            <a:r>
              <a:rPr lang="en-US" altLang="en-US" sz="2000" dirty="0"/>
              <a:t>    above 2 at. %</a:t>
            </a:r>
          </a:p>
        </p:txBody>
      </p:sp>
      <p:sp>
        <p:nvSpPr>
          <p:cNvPr id="2081" name="Text Box 33"/>
          <p:cNvSpPr txBox="1">
            <a:spLocks noChangeArrowheads="1"/>
          </p:cNvSpPr>
          <p:nvPr/>
        </p:nvSpPr>
        <p:spPr bwMode="auto">
          <a:xfrm>
            <a:off x="105743" y="3964994"/>
            <a:ext cx="651511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v"/>
            </a:pPr>
            <a:r>
              <a:rPr lang="en-US" altLang="en-US" sz="2000" dirty="0"/>
              <a:t> This decrease was found to be the result of formation</a:t>
            </a:r>
          </a:p>
          <a:p>
            <a:r>
              <a:rPr lang="en-US" altLang="en-US" sz="2000" dirty="0"/>
              <a:t>     of large almost two-dimensional hydrogen clusters </a:t>
            </a:r>
          </a:p>
        </p:txBody>
      </p:sp>
      <p:sp>
        <p:nvSpPr>
          <p:cNvPr id="2082" name="Text Box 34"/>
          <p:cNvSpPr txBox="1">
            <a:spLocks noChangeArrowheads="1"/>
          </p:cNvSpPr>
          <p:nvPr/>
        </p:nvSpPr>
        <p:spPr bwMode="auto">
          <a:xfrm>
            <a:off x="105743" y="4653136"/>
            <a:ext cx="652133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v"/>
            </a:pPr>
            <a:r>
              <a:rPr lang="en-US" altLang="en-US" sz="2000" dirty="0"/>
              <a:t> Possibility of formation of clusters was further studied</a:t>
            </a:r>
          </a:p>
          <a:p>
            <a:r>
              <a:rPr lang="en-US" altLang="en-US" sz="2000" dirty="0"/>
              <a:t>    in ab initio calculations. It was found that indeed two-</a:t>
            </a:r>
          </a:p>
          <a:p>
            <a:r>
              <a:rPr lang="en-US" altLang="en-US" sz="2000" dirty="0"/>
              <a:t>    dimensional clusters are energetically stable</a:t>
            </a:r>
          </a:p>
        </p:txBody>
      </p:sp>
      <p:sp>
        <p:nvSpPr>
          <p:cNvPr id="2084" name="Text Box 36"/>
          <p:cNvSpPr txBox="1">
            <a:spLocks noChangeArrowheads="1"/>
          </p:cNvSpPr>
          <p:nvPr/>
        </p:nvSpPr>
        <p:spPr bwMode="auto">
          <a:xfrm>
            <a:off x="143339" y="5661248"/>
            <a:ext cx="855394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Ø"/>
            </a:pPr>
            <a:r>
              <a:rPr lang="en-US" altLang="en-US" sz="2000" dirty="0"/>
              <a:t> Physical model using kinetic Monte Carlo simulations will be created to </a:t>
            </a:r>
          </a:p>
          <a:p>
            <a:r>
              <a:rPr lang="en-US" altLang="en-US" sz="2000" dirty="0"/>
              <a:t>    investigate hydrogen clustering under the realistic fusion conditions</a:t>
            </a:r>
          </a:p>
        </p:txBody>
      </p:sp>
      <p:sp>
        <p:nvSpPr>
          <p:cNvPr id="2085" name="Text Box 37"/>
          <p:cNvSpPr txBox="1">
            <a:spLocks noChangeArrowheads="1"/>
          </p:cNvSpPr>
          <p:nvPr/>
        </p:nvSpPr>
        <p:spPr bwMode="auto">
          <a:xfrm>
            <a:off x="143337" y="6269250"/>
            <a:ext cx="942116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Ø"/>
            </a:pPr>
            <a:r>
              <a:rPr lang="en-US" altLang="en-US" sz="2000" dirty="0"/>
              <a:t> Possibility of interstitials in tungsten to serve as clustering seeds will be studied</a:t>
            </a:r>
          </a:p>
        </p:txBody>
      </p:sp>
      <p:pic>
        <p:nvPicPr>
          <p:cNvPr id="2" name="Graphic 1">
            <a:extLst>
              <a:ext uri="{FF2B5EF4-FFF2-40B4-BE49-F238E27FC236}">
                <a16:creationId xmlns:a16="http://schemas.microsoft.com/office/drawing/2014/main" id="{60356F48-73B3-2225-1E40-FE95CE27AD9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467668" y="5576332"/>
            <a:ext cx="2483304" cy="830284"/>
          </a:xfrm>
          <a:prstGeom prst="rect">
            <a:avLst/>
          </a:prstGeom>
        </p:spPr>
      </p:pic>
      <p:pic>
        <p:nvPicPr>
          <p:cNvPr id="4" name="Picture 3">
            <a:extLst>
              <a:ext uri="{FF2B5EF4-FFF2-40B4-BE49-F238E27FC236}">
                <a16:creationId xmlns:a16="http://schemas.microsoft.com/office/drawing/2014/main" id="{8745ACF8-2185-0AD5-F631-2602663C64F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599189" y="787984"/>
            <a:ext cx="5336931" cy="4002994"/>
          </a:xfrm>
          <a:prstGeom prst="rect">
            <a:avLst/>
          </a:prstGeom>
        </p:spPr>
      </p:pic>
      <p:sp>
        <p:nvSpPr>
          <p:cNvPr id="6" name="TextBox 5">
            <a:extLst>
              <a:ext uri="{FF2B5EF4-FFF2-40B4-BE49-F238E27FC236}">
                <a16:creationId xmlns:a16="http://schemas.microsoft.com/office/drawing/2014/main" id="{DC5FAC83-7DA9-FDBE-D11E-F83546CC65E2}"/>
              </a:ext>
            </a:extLst>
          </p:cNvPr>
          <p:cNvSpPr txBox="1"/>
          <p:nvPr/>
        </p:nvSpPr>
        <p:spPr>
          <a:xfrm>
            <a:off x="7176120" y="4645216"/>
            <a:ext cx="5018222" cy="871072"/>
          </a:xfrm>
          <a:prstGeom prst="rect">
            <a:avLst/>
          </a:prstGeom>
          <a:noFill/>
        </p:spPr>
        <p:txBody>
          <a:bodyPr wrap="square">
            <a:spAutoFit/>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Final snapshot of molecular dynamics run of 65536 W atoms (red) and 4096 H atoms (blue). Temperature T = 1000 K, P = 0.</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C23CDE8-3171-4DD7-A6D9-46AE5268B318}"/>
              </a:ext>
            </a:extLst>
          </p:cNvPr>
          <p:cNvSpPr>
            <a:spLocks noGrp="1"/>
          </p:cNvSpPr>
          <p:nvPr>
            <p:ph type="ftr" sz="quarter" idx="15"/>
          </p:nvPr>
        </p:nvSpPr>
        <p:spPr/>
        <p:txBody>
          <a:bodyPr/>
          <a:lstStyle/>
          <a:p>
            <a:r>
              <a:rPr lang="de-DE"/>
              <a:t>Max-Planck-Institut für Plasmaphysik | Klaus Schmid</a:t>
            </a:r>
            <a:endParaRPr lang="de-DE" dirty="0"/>
          </a:p>
        </p:txBody>
      </p:sp>
      <p:sp>
        <p:nvSpPr>
          <p:cNvPr id="3" name="Slide Number Placeholder 2">
            <a:extLst>
              <a:ext uri="{FF2B5EF4-FFF2-40B4-BE49-F238E27FC236}">
                <a16:creationId xmlns:a16="http://schemas.microsoft.com/office/drawing/2014/main" id="{94C95736-8A47-4A32-8EBE-6D8B6C9919AE}"/>
              </a:ext>
            </a:extLst>
          </p:cNvPr>
          <p:cNvSpPr>
            <a:spLocks noGrp="1"/>
          </p:cNvSpPr>
          <p:nvPr>
            <p:ph type="sldNum" sz="quarter" idx="16"/>
          </p:nvPr>
        </p:nvSpPr>
        <p:spPr/>
        <p:txBody>
          <a:bodyPr/>
          <a:lstStyle/>
          <a:p>
            <a:fld id="{ECE691D0-CC49-4FC7-9C4D-6112B0CB3A76}" type="slidenum">
              <a:rPr lang="de-DE" smtClean="0"/>
              <a:pPr/>
              <a:t>24</a:t>
            </a:fld>
            <a:endParaRPr lang="de-DE" dirty="0"/>
          </a:p>
        </p:txBody>
      </p:sp>
      <p:sp>
        <p:nvSpPr>
          <p:cNvPr id="4" name="Title 3">
            <a:extLst>
              <a:ext uri="{FF2B5EF4-FFF2-40B4-BE49-F238E27FC236}">
                <a16:creationId xmlns:a16="http://schemas.microsoft.com/office/drawing/2014/main" id="{33F3F953-9AD1-4973-A704-98C2A792F9C0}"/>
              </a:ext>
            </a:extLst>
          </p:cNvPr>
          <p:cNvSpPr>
            <a:spLocks noGrp="1"/>
          </p:cNvSpPr>
          <p:nvPr>
            <p:ph type="title"/>
          </p:nvPr>
        </p:nvSpPr>
        <p:spPr/>
        <p:txBody>
          <a:bodyPr/>
          <a:lstStyle/>
          <a:p>
            <a:r>
              <a:rPr lang="en-GB" dirty="0"/>
              <a:t>SP C.2 Modelling of Hydrogen Transport properties in the first wall</a:t>
            </a:r>
          </a:p>
        </p:txBody>
      </p:sp>
      <p:sp>
        <p:nvSpPr>
          <p:cNvPr id="6" name="TextBox 5">
            <a:extLst>
              <a:ext uri="{FF2B5EF4-FFF2-40B4-BE49-F238E27FC236}">
                <a16:creationId xmlns:a16="http://schemas.microsoft.com/office/drawing/2014/main" id="{9DE0F9A4-7C14-4C32-BC61-8F22F8EFE91E}"/>
              </a:ext>
            </a:extLst>
          </p:cNvPr>
          <p:cNvSpPr txBox="1"/>
          <p:nvPr/>
        </p:nvSpPr>
        <p:spPr>
          <a:xfrm>
            <a:off x="156826" y="760499"/>
            <a:ext cx="1909497" cy="366126"/>
          </a:xfrm>
          <a:prstGeom prst="rect">
            <a:avLst/>
          </a:prstGeom>
          <a:noFill/>
        </p:spPr>
        <p:txBody>
          <a:bodyPr wrap="none" rtlCol="0">
            <a:spAutoFit/>
          </a:bodyPr>
          <a:lstStyle/>
          <a:p>
            <a:pPr marL="285750" indent="-285750" algn="l">
              <a:lnSpc>
                <a:spcPts val="2300"/>
              </a:lnSpc>
              <a:buFont typeface="Wingdings" panose="05000000000000000000" pitchFamily="2" charset="2"/>
              <a:buChar char="v"/>
            </a:pPr>
            <a:r>
              <a:rPr lang="de-DE" sz="1800" b="1" dirty="0">
                <a:solidFill>
                  <a:srgbClr val="006C66"/>
                </a:solidFill>
              </a:rPr>
              <a:t>Plan for 2023</a:t>
            </a:r>
            <a:endParaRPr lang="en-GB" sz="1800" b="1" dirty="0">
              <a:solidFill>
                <a:srgbClr val="006C66"/>
              </a:solidFill>
            </a:endParaRPr>
          </a:p>
        </p:txBody>
      </p:sp>
      <p:graphicFrame>
        <p:nvGraphicFramePr>
          <p:cNvPr id="7" name="Table 7">
            <a:extLst>
              <a:ext uri="{FF2B5EF4-FFF2-40B4-BE49-F238E27FC236}">
                <a16:creationId xmlns:a16="http://schemas.microsoft.com/office/drawing/2014/main" id="{50A6BE69-9E16-4F54-92C9-D1334653360C}"/>
              </a:ext>
            </a:extLst>
          </p:cNvPr>
          <p:cNvGraphicFramePr>
            <a:graphicFrameLocks noGrp="1"/>
          </p:cNvGraphicFramePr>
          <p:nvPr>
            <p:extLst>
              <p:ext uri="{D42A27DB-BD31-4B8C-83A1-F6EECF244321}">
                <p14:modId xmlns:p14="http://schemas.microsoft.com/office/powerpoint/2010/main" val="1286407209"/>
              </p:ext>
            </p:extLst>
          </p:nvPr>
        </p:nvGraphicFramePr>
        <p:xfrm>
          <a:off x="441724" y="1315306"/>
          <a:ext cx="11308551" cy="1243330"/>
        </p:xfrm>
        <a:graphic>
          <a:graphicData uri="http://schemas.openxmlformats.org/drawingml/2006/table">
            <a:tbl>
              <a:tblPr firstRow="1" bandRow="1">
                <a:tableStyleId>{5C22544A-7EE6-4342-B048-85BDC9FD1C3A}</a:tableStyleId>
              </a:tblPr>
              <a:tblGrid>
                <a:gridCol w="2225107">
                  <a:extLst>
                    <a:ext uri="{9D8B030D-6E8A-4147-A177-3AD203B41FA5}">
                      <a16:colId xmlns:a16="http://schemas.microsoft.com/office/drawing/2014/main" val="1949707435"/>
                    </a:ext>
                  </a:extLst>
                </a:gridCol>
                <a:gridCol w="4541722">
                  <a:extLst>
                    <a:ext uri="{9D8B030D-6E8A-4147-A177-3AD203B41FA5}">
                      <a16:colId xmlns:a16="http://schemas.microsoft.com/office/drawing/2014/main" val="3633508734"/>
                    </a:ext>
                  </a:extLst>
                </a:gridCol>
                <a:gridCol w="4541722">
                  <a:extLst>
                    <a:ext uri="{9D8B030D-6E8A-4147-A177-3AD203B41FA5}">
                      <a16:colId xmlns:a16="http://schemas.microsoft.com/office/drawing/2014/main" val="4030879621"/>
                    </a:ext>
                  </a:extLst>
                </a:gridCol>
              </a:tblGrid>
              <a:tr h="0">
                <a:tc>
                  <a:txBody>
                    <a:bodyPr/>
                    <a:lstStyle/>
                    <a:p>
                      <a:pPr algn="ctr" fontAlgn="t"/>
                      <a:r>
                        <a:rPr lang="en-GB" sz="2400" b="1" i="0" u="none" strike="noStrike" dirty="0">
                          <a:solidFill>
                            <a:schemeClr val="bg1"/>
                          </a:solidFill>
                          <a:effectLst/>
                          <a:latin typeface="Calibri" panose="020F0502020204030204" pitchFamily="34" charset="0"/>
                        </a:rPr>
                        <a:t>Association</a:t>
                      </a:r>
                    </a:p>
                  </a:txBody>
                  <a:tcPr marL="9525" marR="9525" marT="9525" marB="0" anchor="ctr"/>
                </a:tc>
                <a:tc>
                  <a:txBody>
                    <a:bodyPr/>
                    <a:lstStyle/>
                    <a:p>
                      <a:pPr algn="ctr" fontAlgn="t"/>
                      <a:r>
                        <a:rPr lang="en-GB" sz="2400" b="1" i="0" u="none" strike="noStrike" dirty="0">
                          <a:solidFill>
                            <a:schemeClr val="bg1"/>
                          </a:solidFill>
                          <a:effectLst/>
                          <a:latin typeface="Calibri" panose="020F0502020204030204" pitchFamily="34" charset="0"/>
                        </a:rPr>
                        <a:t>Title</a:t>
                      </a:r>
                    </a:p>
                  </a:txBody>
                  <a:tcPr marL="9525" marR="9525" marT="9525" marB="0" anchor="ctr"/>
                </a:tc>
                <a:tc>
                  <a:txBody>
                    <a:bodyPr/>
                    <a:lstStyle/>
                    <a:p>
                      <a:pPr algn="ctr" fontAlgn="t"/>
                      <a:r>
                        <a:rPr lang="en-GB" sz="2400" b="1" i="0" u="none" strike="noStrike" dirty="0">
                          <a:solidFill>
                            <a:schemeClr val="bg1"/>
                          </a:solidFill>
                          <a:effectLst/>
                          <a:latin typeface="Calibri" panose="020F0502020204030204" pitchFamily="34" charset="0"/>
                        </a:rPr>
                        <a:t>Deliverables</a:t>
                      </a:r>
                    </a:p>
                  </a:txBody>
                  <a:tcPr marL="9525" marR="9525" marT="9525" marB="0" anchor="ctr"/>
                </a:tc>
                <a:extLst>
                  <a:ext uri="{0D108BD9-81ED-4DB2-BD59-A6C34878D82A}">
                    <a16:rowId xmlns:a16="http://schemas.microsoft.com/office/drawing/2014/main" val="1216443645"/>
                  </a:ext>
                </a:extLst>
              </a:tr>
              <a:tr h="370840">
                <a:tc>
                  <a:txBody>
                    <a:bodyPr/>
                    <a:lstStyle/>
                    <a:p>
                      <a:pPr algn="l" fontAlgn="t"/>
                      <a:r>
                        <a:rPr lang="en-GB" sz="1600" b="0" i="0" u="none" strike="noStrike" kern="1200" dirty="0">
                          <a:solidFill>
                            <a:srgbClr val="006100"/>
                          </a:solidFill>
                          <a:effectLst/>
                          <a:latin typeface="Calibri" panose="020F0502020204030204" pitchFamily="34" charset="0"/>
                          <a:ea typeface="+mn-ea"/>
                          <a:cs typeface="+mn-cs"/>
                        </a:rPr>
                        <a:t>CEA</a:t>
                      </a:r>
                    </a:p>
                  </a:txBody>
                  <a:tcPr marL="9525" marR="9525" marT="9525" marB="0"/>
                </a:tc>
                <a:tc>
                  <a:txBody>
                    <a:bodyPr/>
                    <a:lstStyle/>
                    <a:p>
                      <a:pPr algn="l" fontAlgn="t"/>
                      <a:r>
                        <a:rPr lang="en-GB" sz="1600" b="0" i="0" u="none" strike="noStrike" kern="1200" dirty="0">
                          <a:solidFill>
                            <a:srgbClr val="006100"/>
                          </a:solidFill>
                          <a:effectLst/>
                          <a:latin typeface="Calibri" panose="020F0502020204030204" pitchFamily="34" charset="0"/>
                          <a:ea typeface="+mn-ea"/>
                          <a:cs typeface="+mn-cs"/>
                        </a:rPr>
                        <a:t>H diffusion and segregation at the Cu/W interface </a:t>
                      </a:r>
                    </a:p>
                  </a:txBody>
                  <a:tcPr marL="9525" marR="9525" marT="9525" marB="0"/>
                </a:tc>
                <a:tc>
                  <a:txBody>
                    <a:bodyPr/>
                    <a:lstStyle/>
                    <a:p>
                      <a:pPr algn="l" fontAlgn="t"/>
                      <a:r>
                        <a:rPr lang="en-GB" sz="1600" b="0" i="0" u="none" strike="noStrike" kern="1200" dirty="0">
                          <a:solidFill>
                            <a:srgbClr val="006100"/>
                          </a:solidFill>
                          <a:effectLst/>
                          <a:latin typeface="Calibri" panose="020F0502020204030204" pitchFamily="34" charset="0"/>
                          <a:ea typeface="+mn-ea"/>
                          <a:cs typeface="+mn-cs"/>
                        </a:rPr>
                        <a:t>Diffusion properties of hydrogen at the W/Cu interface: activation barriers for MRE </a:t>
                      </a:r>
                      <a:r>
                        <a:rPr lang="en-GB" sz="1600" b="0" i="0" u="none" strike="noStrike" kern="1200" dirty="0" err="1">
                          <a:solidFill>
                            <a:srgbClr val="006100"/>
                          </a:solidFill>
                          <a:effectLst/>
                          <a:latin typeface="Calibri" panose="020F0502020204030204" pitchFamily="34" charset="0"/>
                          <a:ea typeface="+mn-ea"/>
                          <a:cs typeface="+mn-cs"/>
                        </a:rPr>
                        <a:t>modeling</a:t>
                      </a:r>
                      <a:endParaRPr lang="en-GB" sz="1600" b="0" i="0" u="none" strike="noStrike" kern="1200" dirty="0">
                        <a:solidFill>
                          <a:srgbClr val="006100"/>
                        </a:solidFill>
                        <a:effectLst/>
                        <a:latin typeface="Calibri" panose="020F0502020204030204" pitchFamily="34" charset="0"/>
                        <a:ea typeface="+mn-ea"/>
                        <a:cs typeface="+mn-cs"/>
                      </a:endParaRPr>
                    </a:p>
                  </a:txBody>
                  <a:tcPr marL="9525" marR="9525" marT="9525" marB="0"/>
                </a:tc>
                <a:extLst>
                  <a:ext uri="{0D108BD9-81ED-4DB2-BD59-A6C34878D82A}">
                    <a16:rowId xmlns:a16="http://schemas.microsoft.com/office/drawing/2014/main" val="1776819737"/>
                  </a:ext>
                </a:extLst>
              </a:tr>
              <a:tr h="370840">
                <a:tc>
                  <a:txBody>
                    <a:bodyPr/>
                    <a:lstStyle/>
                    <a:p>
                      <a:pPr algn="l" fontAlgn="t"/>
                      <a:r>
                        <a:rPr lang="en-GB" sz="1600" b="0" i="0" u="none" strike="noStrike" dirty="0">
                          <a:solidFill>
                            <a:srgbClr val="006100"/>
                          </a:solidFill>
                          <a:effectLst/>
                          <a:latin typeface="Calibri" panose="020F0502020204030204" pitchFamily="34" charset="0"/>
                        </a:rPr>
                        <a:t>UKAEA</a:t>
                      </a:r>
                    </a:p>
                  </a:txBody>
                  <a:tcPr marL="9525" marR="9525" marT="9525" marB="0"/>
                </a:tc>
                <a:tc>
                  <a:txBody>
                    <a:bodyPr/>
                    <a:lstStyle/>
                    <a:p>
                      <a:pPr algn="l" fontAlgn="t"/>
                      <a:r>
                        <a:rPr lang="en-GB" sz="1600" b="0" i="0" u="none" strike="noStrike" dirty="0">
                          <a:solidFill>
                            <a:srgbClr val="006100"/>
                          </a:solidFill>
                          <a:effectLst/>
                          <a:latin typeface="Calibri" panose="020F0502020204030204" pitchFamily="34" charset="0"/>
                        </a:rPr>
                        <a:t>DFT calculations of defects in W in the presence of H</a:t>
                      </a:r>
                    </a:p>
                  </a:txBody>
                  <a:tcPr marL="9525" marR="9525" marT="9525" marB="0"/>
                </a:tc>
                <a:tc>
                  <a:txBody>
                    <a:bodyPr/>
                    <a:lstStyle/>
                    <a:p>
                      <a:pPr algn="l" fontAlgn="t"/>
                      <a:r>
                        <a:rPr lang="en-GB" sz="1600" b="0" i="0" u="none" strike="noStrike" dirty="0">
                          <a:solidFill>
                            <a:srgbClr val="006100"/>
                          </a:solidFill>
                          <a:effectLst/>
                          <a:latin typeface="Calibri" panose="020F0502020204030204" pitchFamily="34" charset="0"/>
                        </a:rPr>
                        <a:t>Formation of Defects in the presence of H and/or He</a:t>
                      </a:r>
                    </a:p>
                  </a:txBody>
                  <a:tcPr marL="9525" marR="9525" marT="9525" marB="0"/>
                </a:tc>
                <a:extLst>
                  <a:ext uri="{0D108BD9-81ED-4DB2-BD59-A6C34878D82A}">
                    <a16:rowId xmlns:a16="http://schemas.microsoft.com/office/drawing/2014/main" val="3140371185"/>
                  </a:ext>
                </a:extLst>
              </a:tr>
            </a:tbl>
          </a:graphicData>
        </a:graphic>
      </p:graphicFrame>
    </p:spTree>
    <p:extLst>
      <p:ext uri="{BB962C8B-B14F-4D97-AF65-F5344CB8AC3E}">
        <p14:creationId xmlns:p14="http://schemas.microsoft.com/office/powerpoint/2010/main" val="4227235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C23CDE8-3171-4DD7-A6D9-46AE5268B318}"/>
              </a:ext>
            </a:extLst>
          </p:cNvPr>
          <p:cNvSpPr>
            <a:spLocks noGrp="1"/>
          </p:cNvSpPr>
          <p:nvPr>
            <p:ph type="ftr" sz="quarter" idx="15"/>
          </p:nvPr>
        </p:nvSpPr>
        <p:spPr/>
        <p:txBody>
          <a:bodyPr/>
          <a:lstStyle/>
          <a:p>
            <a:r>
              <a:rPr lang="de-DE"/>
              <a:t>Max-Planck-Institut für Plasmaphysik | Klaus Schmid</a:t>
            </a:r>
            <a:endParaRPr lang="de-DE" dirty="0"/>
          </a:p>
        </p:txBody>
      </p:sp>
      <p:sp>
        <p:nvSpPr>
          <p:cNvPr id="3" name="Slide Number Placeholder 2">
            <a:extLst>
              <a:ext uri="{FF2B5EF4-FFF2-40B4-BE49-F238E27FC236}">
                <a16:creationId xmlns:a16="http://schemas.microsoft.com/office/drawing/2014/main" id="{94C95736-8A47-4A32-8EBE-6D8B6C9919AE}"/>
              </a:ext>
            </a:extLst>
          </p:cNvPr>
          <p:cNvSpPr>
            <a:spLocks noGrp="1"/>
          </p:cNvSpPr>
          <p:nvPr>
            <p:ph type="sldNum" sz="quarter" idx="16"/>
          </p:nvPr>
        </p:nvSpPr>
        <p:spPr/>
        <p:txBody>
          <a:bodyPr/>
          <a:lstStyle/>
          <a:p>
            <a:fld id="{ECE691D0-CC49-4FC7-9C4D-6112B0CB3A76}" type="slidenum">
              <a:rPr lang="de-DE" smtClean="0"/>
              <a:pPr/>
              <a:t>25</a:t>
            </a:fld>
            <a:endParaRPr lang="de-DE" dirty="0"/>
          </a:p>
        </p:txBody>
      </p:sp>
      <p:sp>
        <p:nvSpPr>
          <p:cNvPr id="4" name="Title 3">
            <a:extLst>
              <a:ext uri="{FF2B5EF4-FFF2-40B4-BE49-F238E27FC236}">
                <a16:creationId xmlns:a16="http://schemas.microsoft.com/office/drawing/2014/main" id="{33F3F953-9AD1-4973-A704-98C2A792F9C0}"/>
              </a:ext>
            </a:extLst>
          </p:cNvPr>
          <p:cNvSpPr>
            <a:spLocks noGrp="1"/>
          </p:cNvSpPr>
          <p:nvPr>
            <p:ph type="title"/>
          </p:nvPr>
        </p:nvSpPr>
        <p:spPr/>
        <p:txBody>
          <a:bodyPr/>
          <a:lstStyle/>
          <a:p>
            <a:r>
              <a:rPr lang="en-GB" dirty="0"/>
              <a:t>SP C.3 Influence of He, high-flux D and impurities on Hydrogen retention and transport</a:t>
            </a:r>
          </a:p>
        </p:txBody>
      </p:sp>
      <p:graphicFrame>
        <p:nvGraphicFramePr>
          <p:cNvPr id="5" name="Table 4">
            <a:extLst>
              <a:ext uri="{FF2B5EF4-FFF2-40B4-BE49-F238E27FC236}">
                <a16:creationId xmlns:a16="http://schemas.microsoft.com/office/drawing/2014/main" id="{1AC7C473-2B32-429C-AE70-72D46973C0AE}"/>
              </a:ext>
            </a:extLst>
          </p:cNvPr>
          <p:cNvGraphicFramePr>
            <a:graphicFrameLocks noGrp="1"/>
          </p:cNvGraphicFramePr>
          <p:nvPr>
            <p:extLst>
              <p:ext uri="{D42A27DB-BD31-4B8C-83A1-F6EECF244321}">
                <p14:modId xmlns:p14="http://schemas.microsoft.com/office/powerpoint/2010/main" val="859778329"/>
              </p:ext>
            </p:extLst>
          </p:nvPr>
        </p:nvGraphicFramePr>
        <p:xfrm>
          <a:off x="575788" y="1413419"/>
          <a:ext cx="10442574" cy="4754358"/>
        </p:xfrm>
        <a:graphic>
          <a:graphicData uri="http://schemas.openxmlformats.org/drawingml/2006/table">
            <a:tbl>
              <a:tblPr firstRow="1" bandRow="1">
                <a:tableStyleId>{5C22544A-7EE6-4342-B048-85BDC9FD1C3A}</a:tableStyleId>
              </a:tblPr>
              <a:tblGrid>
                <a:gridCol w="10442574">
                  <a:extLst>
                    <a:ext uri="{9D8B030D-6E8A-4147-A177-3AD203B41FA5}">
                      <a16:colId xmlns:a16="http://schemas.microsoft.com/office/drawing/2014/main" val="711822058"/>
                    </a:ext>
                  </a:extLst>
                </a:gridCol>
              </a:tblGrid>
              <a:tr h="479865">
                <a:tc>
                  <a:txBody>
                    <a:bodyPr/>
                    <a:lstStyle/>
                    <a:p>
                      <a:pPr algn="l" fontAlgn="b"/>
                      <a:r>
                        <a:rPr lang="en-GB" sz="2000" b="1" i="0" u="none" strike="noStrike" dirty="0">
                          <a:solidFill>
                            <a:schemeClr val="bg1"/>
                          </a:solidFill>
                          <a:effectLst/>
                          <a:latin typeface="Calibri" panose="020F0502020204030204" pitchFamily="34" charset="0"/>
                        </a:rPr>
                        <a:t>Task</a:t>
                      </a:r>
                    </a:p>
                  </a:txBody>
                  <a:tcPr marL="9525" marR="9525" marT="9525" marB="0" anchor="b"/>
                </a:tc>
                <a:extLst>
                  <a:ext uri="{0D108BD9-81ED-4DB2-BD59-A6C34878D82A}">
                    <a16:rowId xmlns:a16="http://schemas.microsoft.com/office/drawing/2014/main" val="2599391778"/>
                  </a:ext>
                </a:extLst>
              </a:tr>
              <a:tr h="433333">
                <a:tc>
                  <a:txBody>
                    <a:bodyPr/>
                    <a:lstStyle/>
                    <a:p>
                      <a:pPr algn="l" fontAlgn="b"/>
                      <a:r>
                        <a:rPr lang="en-GB" sz="1800" b="0" i="0" u="none" strike="noStrike" dirty="0">
                          <a:solidFill>
                            <a:srgbClr val="000000"/>
                          </a:solidFill>
                          <a:effectLst/>
                          <a:latin typeface="Calibri" panose="020F0502020204030204" pitchFamily="34" charset="0"/>
                        </a:rPr>
                        <a:t>Study the effect of O or C layers on D: bulk vs surface uptake - from 1 monolayer to a few hundred of </a:t>
                      </a:r>
                      <a:r>
                        <a:rPr lang="en-GB" sz="1800" b="0" i="0" u="none" strike="noStrike" dirty="0" err="1">
                          <a:solidFill>
                            <a:srgbClr val="000000"/>
                          </a:solidFill>
                          <a:effectLst/>
                          <a:latin typeface="Calibri" panose="020F0502020204030204" pitchFamily="34" charset="0"/>
                        </a:rPr>
                        <a:t>nanometers</a:t>
                      </a:r>
                      <a:r>
                        <a:rPr lang="en-GB" sz="1800" b="0" i="0" u="none" strike="noStrike" dirty="0">
                          <a:solidFill>
                            <a:srgbClr val="000000"/>
                          </a:solidFill>
                          <a:effectLst/>
                          <a:latin typeface="Calibri" panose="020F0502020204030204" pitchFamily="34" charset="0"/>
                        </a:rPr>
                        <a:t>  (CEA)</a:t>
                      </a:r>
                    </a:p>
                  </a:txBody>
                  <a:tcPr marL="9525" marR="9525" marT="9525" marB="0" anchor="b"/>
                </a:tc>
                <a:extLst>
                  <a:ext uri="{0D108BD9-81ED-4DB2-BD59-A6C34878D82A}">
                    <a16:rowId xmlns:a16="http://schemas.microsoft.com/office/drawing/2014/main" val="561408056"/>
                  </a:ext>
                </a:extLst>
              </a:tr>
              <a:tr h="433333">
                <a:tc>
                  <a:txBody>
                    <a:bodyPr/>
                    <a:lstStyle/>
                    <a:p>
                      <a:pPr algn="l" fontAlgn="b"/>
                      <a:r>
                        <a:rPr lang="en-GB" sz="1800" b="0" i="0" u="none" strike="noStrike" dirty="0">
                          <a:solidFill>
                            <a:srgbClr val="000000"/>
                          </a:solidFill>
                          <a:effectLst/>
                          <a:latin typeface="Calibri" panose="020F0502020204030204" pitchFamily="34" charset="0"/>
                        </a:rPr>
                        <a:t>Influence of surface oxide films on the uptake of deuterium into the metallic tungsten in dependence on D ion energy and fluence (MPG)</a:t>
                      </a:r>
                    </a:p>
                  </a:txBody>
                  <a:tcPr marL="9525" marR="9525" marT="9525" marB="0" anchor="b"/>
                </a:tc>
                <a:extLst>
                  <a:ext uri="{0D108BD9-81ED-4DB2-BD59-A6C34878D82A}">
                    <a16:rowId xmlns:a16="http://schemas.microsoft.com/office/drawing/2014/main" val="3180011288"/>
                  </a:ext>
                </a:extLst>
              </a:tr>
              <a:tr h="433333">
                <a:tc>
                  <a:txBody>
                    <a:bodyPr/>
                    <a:lstStyle/>
                    <a:p>
                      <a:pPr algn="l" fontAlgn="b"/>
                      <a:r>
                        <a:rPr lang="en-GB" sz="1800" b="0" i="0" u="none" strike="noStrike">
                          <a:solidFill>
                            <a:srgbClr val="000000"/>
                          </a:solidFill>
                          <a:effectLst/>
                          <a:latin typeface="Calibri" panose="020F0502020204030204" pitchFamily="34" charset="0"/>
                        </a:rPr>
                        <a:t>Influence of surface oxide films on the release of deuterium into the metallic tungsten in dependence on film thickness (MPG)</a:t>
                      </a:r>
                    </a:p>
                  </a:txBody>
                  <a:tcPr marL="9525" marR="9525" marT="9525" marB="0" anchor="b"/>
                </a:tc>
                <a:extLst>
                  <a:ext uri="{0D108BD9-81ED-4DB2-BD59-A6C34878D82A}">
                    <a16:rowId xmlns:a16="http://schemas.microsoft.com/office/drawing/2014/main" val="3249710742"/>
                  </a:ext>
                </a:extLst>
              </a:tr>
              <a:tr h="433333">
                <a:tc>
                  <a:txBody>
                    <a:bodyPr/>
                    <a:lstStyle/>
                    <a:p>
                      <a:pPr algn="l" fontAlgn="b"/>
                      <a:r>
                        <a:rPr lang="en-GB" sz="1800" b="0" i="0" u="none" strike="noStrike" dirty="0">
                          <a:solidFill>
                            <a:srgbClr val="000000"/>
                          </a:solidFill>
                          <a:effectLst/>
                          <a:latin typeface="Calibri" panose="020F0502020204030204" pitchFamily="34" charset="0"/>
                        </a:rPr>
                        <a:t>XRD and Raman of Oxide films on W in cooperation with MPG (JSI, MPG)</a:t>
                      </a:r>
                    </a:p>
                  </a:txBody>
                  <a:tcPr marL="9525" marR="9525" marT="9525" marB="0" anchor="b"/>
                </a:tc>
                <a:extLst>
                  <a:ext uri="{0D108BD9-81ED-4DB2-BD59-A6C34878D82A}">
                    <a16:rowId xmlns:a16="http://schemas.microsoft.com/office/drawing/2014/main" val="4020291979"/>
                  </a:ext>
                </a:extLst>
              </a:tr>
              <a:tr h="433333">
                <a:tc>
                  <a:txBody>
                    <a:bodyPr/>
                    <a:lstStyle/>
                    <a:p>
                      <a:pPr algn="l" fontAlgn="b"/>
                      <a:r>
                        <a:rPr lang="en-GB" sz="1800" b="0" i="0" u="none" strike="noStrike">
                          <a:solidFill>
                            <a:srgbClr val="000000"/>
                          </a:solidFill>
                          <a:effectLst/>
                          <a:latin typeface="Calibri" panose="020F0502020204030204" pitchFamily="34" charset="0"/>
                        </a:rPr>
                        <a:t>Permeation barrier properties of chromia grown on dense Cr films on Eurofer (JSI)</a:t>
                      </a:r>
                    </a:p>
                  </a:txBody>
                  <a:tcPr marL="9525" marR="9525" marT="9525" marB="0" anchor="b"/>
                </a:tc>
                <a:extLst>
                  <a:ext uri="{0D108BD9-81ED-4DB2-BD59-A6C34878D82A}">
                    <a16:rowId xmlns:a16="http://schemas.microsoft.com/office/drawing/2014/main" val="494767393"/>
                  </a:ext>
                </a:extLst>
              </a:tr>
              <a:tr h="433333">
                <a:tc>
                  <a:txBody>
                    <a:bodyPr/>
                    <a:lstStyle/>
                    <a:p>
                      <a:pPr algn="l" fontAlgn="b"/>
                      <a:r>
                        <a:rPr lang="en-GB" sz="1800" b="0" i="0" u="none" strike="noStrike" dirty="0">
                          <a:solidFill>
                            <a:srgbClr val="000000"/>
                          </a:solidFill>
                          <a:effectLst/>
                          <a:latin typeface="Calibri" panose="020F0502020204030204" pitchFamily="34" charset="0"/>
                        </a:rPr>
                        <a:t>Comparing He cluster nucleation in defect free and e-beam-damaged W (MPG)</a:t>
                      </a:r>
                    </a:p>
                  </a:txBody>
                  <a:tcPr marL="9525" marR="9525" marT="9525" marB="0" anchor="b"/>
                </a:tc>
                <a:extLst>
                  <a:ext uri="{0D108BD9-81ED-4DB2-BD59-A6C34878D82A}">
                    <a16:rowId xmlns:a16="http://schemas.microsoft.com/office/drawing/2014/main" val="2781009854"/>
                  </a:ext>
                </a:extLst>
              </a:tr>
              <a:tr h="433333">
                <a:tc>
                  <a:txBody>
                    <a:bodyPr/>
                    <a:lstStyle/>
                    <a:p>
                      <a:pPr algn="l" fontAlgn="b"/>
                      <a:r>
                        <a:rPr lang="en-GB" sz="1800" b="0" i="0" u="none" strike="noStrike">
                          <a:solidFill>
                            <a:srgbClr val="000000"/>
                          </a:solidFill>
                          <a:effectLst/>
                          <a:latin typeface="Calibri" panose="020F0502020204030204" pitchFamily="34" charset="0"/>
                        </a:rPr>
                        <a:t>E-beam irradiation of single crystal W from MPG (ENEA)</a:t>
                      </a:r>
                    </a:p>
                  </a:txBody>
                  <a:tcPr marL="9525" marR="9525" marT="9525" marB="0" anchor="b"/>
                </a:tc>
                <a:extLst>
                  <a:ext uri="{0D108BD9-81ED-4DB2-BD59-A6C34878D82A}">
                    <a16:rowId xmlns:a16="http://schemas.microsoft.com/office/drawing/2014/main" val="1525189651"/>
                  </a:ext>
                </a:extLst>
              </a:tr>
              <a:tr h="433333">
                <a:tc>
                  <a:txBody>
                    <a:bodyPr/>
                    <a:lstStyle/>
                    <a:p>
                      <a:pPr algn="l" fontAlgn="b"/>
                      <a:r>
                        <a:rPr lang="en-GB" sz="1800" b="0" i="0" u="none" strike="noStrike" dirty="0">
                          <a:solidFill>
                            <a:srgbClr val="000000"/>
                          </a:solidFill>
                          <a:effectLst/>
                          <a:latin typeface="Calibri" panose="020F0502020204030204" pitchFamily="34" charset="0"/>
                        </a:rPr>
                        <a:t>Influence of surface microstructure due to low energy He irradiation on D uptake studied in situ (JSI, MPG)</a:t>
                      </a:r>
                    </a:p>
                  </a:txBody>
                  <a:tcPr marL="9525" marR="9525" marT="9525" marB="0" anchor="b"/>
                </a:tc>
                <a:extLst>
                  <a:ext uri="{0D108BD9-81ED-4DB2-BD59-A6C34878D82A}">
                    <a16:rowId xmlns:a16="http://schemas.microsoft.com/office/drawing/2014/main" val="3524859000"/>
                  </a:ext>
                </a:extLst>
              </a:tr>
              <a:tr h="433333">
                <a:tc>
                  <a:txBody>
                    <a:bodyPr/>
                    <a:lstStyle/>
                    <a:p>
                      <a:pPr algn="l" fontAlgn="b"/>
                      <a:r>
                        <a:rPr lang="en-GB" sz="1800" b="0" i="0" u="none" strike="noStrike" dirty="0">
                          <a:solidFill>
                            <a:srgbClr val="000000"/>
                          </a:solidFill>
                          <a:effectLst/>
                          <a:latin typeface="Calibri" panose="020F0502020204030204" pitchFamily="34" charset="0"/>
                        </a:rPr>
                        <a:t>Self-damaged W samples for JSI investigation (MPG)</a:t>
                      </a:r>
                    </a:p>
                  </a:txBody>
                  <a:tcPr marL="9525" marR="9525" marT="9525" marB="0" anchor="b"/>
                </a:tc>
                <a:extLst>
                  <a:ext uri="{0D108BD9-81ED-4DB2-BD59-A6C34878D82A}">
                    <a16:rowId xmlns:a16="http://schemas.microsoft.com/office/drawing/2014/main" val="2570035430"/>
                  </a:ext>
                </a:extLst>
              </a:tr>
            </a:tbl>
          </a:graphicData>
        </a:graphic>
      </p:graphicFrame>
      <p:sp>
        <p:nvSpPr>
          <p:cNvPr id="6" name="TextBox 5">
            <a:extLst>
              <a:ext uri="{FF2B5EF4-FFF2-40B4-BE49-F238E27FC236}">
                <a16:creationId xmlns:a16="http://schemas.microsoft.com/office/drawing/2014/main" id="{F6D64155-3D6A-08D0-7171-AC3918EDA755}"/>
              </a:ext>
            </a:extLst>
          </p:cNvPr>
          <p:cNvSpPr txBox="1"/>
          <p:nvPr/>
        </p:nvSpPr>
        <p:spPr>
          <a:xfrm>
            <a:off x="156826" y="920522"/>
            <a:ext cx="1956498" cy="366126"/>
          </a:xfrm>
          <a:prstGeom prst="rect">
            <a:avLst/>
          </a:prstGeom>
          <a:noFill/>
        </p:spPr>
        <p:txBody>
          <a:bodyPr wrap="none" rtlCol="0">
            <a:spAutoFit/>
          </a:bodyPr>
          <a:lstStyle/>
          <a:p>
            <a:pPr marL="285750" indent="-285750" algn="l">
              <a:lnSpc>
                <a:spcPts val="2300"/>
              </a:lnSpc>
              <a:buFont typeface="Wingdings" panose="05000000000000000000" pitchFamily="2" charset="2"/>
              <a:buChar char="v"/>
            </a:pPr>
            <a:r>
              <a:rPr lang="de-DE" sz="1800" b="1" dirty="0">
                <a:solidFill>
                  <a:srgbClr val="006C66"/>
                </a:solidFill>
              </a:rPr>
              <a:t>Tasks in 2022</a:t>
            </a:r>
            <a:endParaRPr lang="en-GB" sz="1800" b="1" dirty="0">
              <a:solidFill>
                <a:srgbClr val="006C66"/>
              </a:solidFill>
            </a:endParaRPr>
          </a:p>
        </p:txBody>
      </p:sp>
    </p:spTree>
    <p:extLst>
      <p:ext uri="{BB962C8B-B14F-4D97-AF65-F5344CB8AC3E}">
        <p14:creationId xmlns:p14="http://schemas.microsoft.com/office/powerpoint/2010/main" val="3432526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69369" y="1186747"/>
            <a:ext cx="3290294" cy="2326754"/>
          </a:xfrm>
          <a:prstGeom prst="rect">
            <a:avLst/>
          </a:prstGeom>
        </p:spPr>
      </p:pic>
      <p:sp>
        <p:nvSpPr>
          <p:cNvPr id="21" name="Text Box 32"/>
          <p:cNvSpPr txBox="1">
            <a:spLocks noChangeArrowheads="1"/>
          </p:cNvSpPr>
          <p:nvPr/>
        </p:nvSpPr>
        <p:spPr bwMode="auto">
          <a:xfrm>
            <a:off x="309019" y="228018"/>
            <a:ext cx="937706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altLang="en-US" b="1" u="sng" dirty="0"/>
              <a:t>Task: Study the effect of O layers on D retention: from 1 monolayer to few 100s nm</a:t>
            </a:r>
          </a:p>
        </p:txBody>
      </p:sp>
      <p:sp>
        <p:nvSpPr>
          <p:cNvPr id="26" name="Text Box 26"/>
          <p:cNvSpPr txBox="1">
            <a:spLocks noChangeArrowheads="1"/>
          </p:cNvSpPr>
          <p:nvPr/>
        </p:nvSpPr>
        <p:spPr bwMode="auto">
          <a:xfrm>
            <a:off x="5914471" y="6531557"/>
            <a:ext cx="4691990"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US" altLang="en-US" sz="1200" b="1" dirty="0"/>
              <a:t>T. Angot, R. </a:t>
            </a:r>
            <a:r>
              <a:rPr lang="en-US" altLang="en-US" sz="1200" b="1" dirty="0" err="1"/>
              <a:t>Bisson</a:t>
            </a:r>
            <a:r>
              <a:rPr lang="en-US" altLang="en-US" sz="1200" b="1" dirty="0"/>
              <a:t>, C. Martin, M. </a:t>
            </a:r>
            <a:r>
              <a:rPr lang="en-US" altLang="en-US" sz="1200" b="1" dirty="0" err="1"/>
              <a:t>Minissale</a:t>
            </a:r>
            <a:r>
              <a:rPr lang="en-US" altLang="en-US" sz="1200" b="1" dirty="0"/>
              <a:t> – PIIM/AMU-CNRS</a:t>
            </a:r>
          </a:p>
        </p:txBody>
      </p:sp>
      <p:sp>
        <p:nvSpPr>
          <p:cNvPr id="27" name="Line 27"/>
          <p:cNvSpPr>
            <a:spLocks noChangeShapeType="1"/>
          </p:cNvSpPr>
          <p:nvPr/>
        </p:nvSpPr>
        <p:spPr bwMode="auto">
          <a:xfrm>
            <a:off x="5091597" y="6453336"/>
            <a:ext cx="5576402" cy="0"/>
          </a:xfrm>
          <a:prstGeom prst="line">
            <a:avLst/>
          </a:prstGeom>
          <a:noFill/>
          <a:ln w="19050">
            <a:solidFill>
              <a:srgbClr val="83D3ED"/>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8" name="Rectangle 17"/>
          <p:cNvSpPr>
            <a:spLocks noChangeArrowheads="1"/>
          </p:cNvSpPr>
          <p:nvPr/>
        </p:nvSpPr>
        <p:spPr bwMode="auto">
          <a:xfrm>
            <a:off x="4997553" y="5930116"/>
            <a:ext cx="563711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altLang="en-US" sz="1400" b="1" i="1" dirty="0"/>
              <a:t>SP-C-1: Transport of Hydrogen through the first wall of fusion devices (from 03-AMU)</a:t>
            </a:r>
          </a:p>
        </p:txBody>
      </p:sp>
      <p:sp>
        <p:nvSpPr>
          <p:cNvPr id="31" name="Line 27"/>
          <p:cNvSpPr>
            <a:spLocks noChangeShapeType="1"/>
          </p:cNvSpPr>
          <p:nvPr/>
        </p:nvSpPr>
        <p:spPr bwMode="auto">
          <a:xfrm>
            <a:off x="1497715" y="5949280"/>
            <a:ext cx="3511621" cy="0"/>
          </a:xfrm>
          <a:prstGeom prst="line">
            <a:avLst/>
          </a:prstGeom>
          <a:noFill/>
          <a:ln w="19050">
            <a:solidFill>
              <a:srgbClr val="83D3ED"/>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pic>
        <p:nvPicPr>
          <p:cNvPr id="7" name="Image 6"/>
          <p:cNvPicPr>
            <a:picLocks noChangeAspect="1"/>
          </p:cNvPicPr>
          <p:nvPr/>
        </p:nvPicPr>
        <p:blipFill>
          <a:blip r:embed="rId4"/>
          <a:stretch>
            <a:fillRect/>
          </a:stretch>
        </p:blipFill>
        <p:spPr>
          <a:xfrm>
            <a:off x="3308694" y="6184481"/>
            <a:ext cx="1700643" cy="640027"/>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88867" y="6132749"/>
            <a:ext cx="1755648" cy="670560"/>
          </a:xfrm>
          <a:prstGeom prst="rect">
            <a:avLst/>
          </a:prstGeom>
        </p:spPr>
      </p:pic>
      <p:sp>
        <p:nvSpPr>
          <p:cNvPr id="11" name="ZoneTexte 10"/>
          <p:cNvSpPr txBox="1"/>
          <p:nvPr/>
        </p:nvSpPr>
        <p:spPr>
          <a:xfrm>
            <a:off x="1588866" y="791508"/>
            <a:ext cx="9414764"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rgbClr val="FF0000"/>
                </a:solidFill>
              </a:rPr>
              <a:t>Strategy: repeated D implantation on one WO</a:t>
            </a:r>
            <a:r>
              <a:rPr lang="en-US" sz="2000" baseline="-25000" dirty="0">
                <a:solidFill>
                  <a:srgbClr val="FF0000"/>
                </a:solidFill>
              </a:rPr>
              <a:t>3 </a:t>
            </a:r>
            <a:r>
              <a:rPr lang="en-US" sz="2000" dirty="0">
                <a:solidFill>
                  <a:srgbClr val="FF0000"/>
                </a:solidFill>
              </a:rPr>
              <a:t>sample grown at 1073 K</a:t>
            </a:r>
          </a:p>
        </p:txBody>
      </p:sp>
      <p:sp>
        <p:nvSpPr>
          <p:cNvPr id="2" name="Rectangle 1"/>
          <p:cNvSpPr/>
          <p:nvPr/>
        </p:nvSpPr>
        <p:spPr>
          <a:xfrm>
            <a:off x="1588866" y="1671405"/>
            <a:ext cx="5780502" cy="1200329"/>
          </a:xfrm>
          <a:prstGeom prst="rect">
            <a:avLst/>
          </a:prstGeom>
        </p:spPr>
        <p:txBody>
          <a:bodyPr wrap="square">
            <a:spAutoFit/>
          </a:bodyPr>
          <a:lstStyle/>
          <a:p>
            <a:pPr marL="285750" indent="-285750">
              <a:buFont typeface="Arial" panose="020B0604020202020204" pitchFamily="34" charset="0"/>
              <a:buChar char="•"/>
            </a:pPr>
            <a:r>
              <a:rPr lang="en-US" dirty="0">
                <a:solidFill>
                  <a:srgbClr val="0000FF"/>
                </a:solidFill>
              </a:rPr>
              <a:t>oxide with 150 nm thickness: D retention ?</a:t>
            </a:r>
          </a:p>
          <a:p>
            <a:pPr marL="285750" indent="-285750">
              <a:buFont typeface="Arial" panose="020B0604020202020204" pitchFamily="34" charset="0"/>
              <a:buChar char="•"/>
            </a:pPr>
            <a:r>
              <a:rPr lang="en-US" dirty="0">
                <a:solidFill>
                  <a:srgbClr val="00B050"/>
                </a:solidFill>
              </a:rPr>
              <a:t>D retention increases with fluence</a:t>
            </a:r>
          </a:p>
          <a:p>
            <a:pPr marL="285750" indent="-285750">
              <a:buFont typeface="Arial" panose="020B0604020202020204" pitchFamily="34" charset="0"/>
              <a:buChar char="•"/>
            </a:pPr>
            <a:r>
              <a:rPr lang="en-US" dirty="0">
                <a:solidFill>
                  <a:srgbClr val="00B050"/>
                </a:solidFill>
              </a:rPr>
              <a:t>At a given fluence, the cumulated fluence increases D retention </a:t>
            </a:r>
            <a:r>
              <a:rPr lang="en-US" dirty="0">
                <a:solidFill>
                  <a:srgbClr val="00B050"/>
                </a:solidFill>
                <a:sym typeface="Wingdings" panose="05000000000000000000" pitchFamily="2" charset="2"/>
              </a:rPr>
              <a:t> layer evolution ?</a:t>
            </a:r>
            <a:endParaRPr lang="en-US" dirty="0">
              <a:solidFill>
                <a:srgbClr val="00B050"/>
              </a:solidFill>
            </a:endParaRPr>
          </a:p>
        </p:txBody>
      </p:sp>
      <p:sp>
        <p:nvSpPr>
          <p:cNvPr id="18" name="Rectangle 17"/>
          <p:cNvSpPr/>
          <p:nvPr/>
        </p:nvSpPr>
        <p:spPr>
          <a:xfrm>
            <a:off x="1588866" y="3339729"/>
            <a:ext cx="5780503" cy="2308324"/>
          </a:xfrm>
          <a:prstGeom prst="rect">
            <a:avLst/>
          </a:prstGeom>
        </p:spPr>
        <p:txBody>
          <a:bodyPr wrap="square">
            <a:spAutoFit/>
          </a:bodyPr>
          <a:lstStyle/>
          <a:p>
            <a:pPr marL="285750" indent="-285750">
              <a:buFont typeface="Arial" panose="020B0604020202020204" pitchFamily="34" charset="0"/>
              <a:buChar char="•"/>
            </a:pPr>
            <a:r>
              <a:rPr lang="en-US" dirty="0">
                <a:solidFill>
                  <a:srgbClr val="0000FF"/>
                </a:solidFill>
              </a:rPr>
              <a:t>oxide with thickness below 100 nm: D retention ?</a:t>
            </a:r>
          </a:p>
          <a:p>
            <a:pPr marL="285750" indent="-285750">
              <a:buFont typeface="Arial" panose="020B0604020202020204" pitchFamily="34" charset="0"/>
              <a:buChar char="•"/>
            </a:pPr>
            <a:r>
              <a:rPr lang="en-US" dirty="0">
                <a:solidFill>
                  <a:srgbClr val="0000FF"/>
                </a:solidFill>
              </a:rPr>
              <a:t>D retention dependence with fluence ?</a:t>
            </a:r>
          </a:p>
          <a:p>
            <a:pPr marL="285750" indent="-285750">
              <a:buFont typeface="Arial" panose="020B0604020202020204" pitchFamily="34" charset="0"/>
              <a:buChar char="•"/>
            </a:pPr>
            <a:r>
              <a:rPr lang="en-US" dirty="0">
                <a:solidFill>
                  <a:srgbClr val="00B050"/>
                </a:solidFill>
              </a:rPr>
              <a:t>XPS analysis of the 150 nm thick oxide after high cumulated fluence shows loss of oxygen</a:t>
            </a:r>
            <a:br>
              <a:rPr lang="en-US" dirty="0">
                <a:solidFill>
                  <a:srgbClr val="00B050"/>
                </a:solidFill>
              </a:rPr>
            </a:br>
            <a:r>
              <a:rPr lang="en-US" dirty="0">
                <a:solidFill>
                  <a:srgbClr val="00B050"/>
                </a:solidFill>
                <a:sym typeface="Wingdings" panose="05000000000000000000" pitchFamily="2" charset="2"/>
              </a:rPr>
              <a:t> sample surface toward the native poly-W</a:t>
            </a:r>
          </a:p>
          <a:p>
            <a:pPr marL="285750" indent="-285750">
              <a:buFont typeface="Arial" panose="020B0604020202020204" pitchFamily="34" charset="0"/>
              <a:buChar char="•"/>
            </a:pPr>
            <a:r>
              <a:rPr lang="en-US" dirty="0">
                <a:solidFill>
                  <a:srgbClr val="00B050"/>
                </a:solidFill>
                <a:sym typeface="Wingdings" panose="05000000000000000000" pitchFamily="2" charset="2"/>
              </a:rPr>
              <a:t>Completion of the system upgrade for oxide growth at lower thickness</a:t>
            </a:r>
          </a:p>
          <a:p>
            <a:pPr marL="285750" indent="-285750">
              <a:buFont typeface="Arial" panose="020B0604020202020204" pitchFamily="34" charset="0"/>
              <a:buChar char="•"/>
            </a:pPr>
            <a:r>
              <a:rPr lang="en-US" dirty="0">
                <a:solidFill>
                  <a:srgbClr val="0093A2"/>
                </a:solidFill>
                <a:sym typeface="Wingdings" panose="05000000000000000000" pitchFamily="2" charset="2"/>
              </a:rPr>
              <a:t>oxide growth below 100 nm ongoing</a:t>
            </a:r>
          </a:p>
        </p:txBody>
      </p:sp>
      <p:pic>
        <p:nvPicPr>
          <p:cNvPr id="19" name="Image 1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64153" y="3424370"/>
            <a:ext cx="3195511" cy="2493512"/>
          </a:xfrm>
          <a:prstGeom prst="rect">
            <a:avLst/>
          </a:prstGeom>
        </p:spPr>
      </p:pic>
      <p:sp>
        <p:nvSpPr>
          <p:cNvPr id="4" name="ZoneTexte 3"/>
          <p:cNvSpPr txBox="1"/>
          <p:nvPr/>
        </p:nvSpPr>
        <p:spPr>
          <a:xfrm>
            <a:off x="1883741" y="1329612"/>
            <a:ext cx="697627" cy="369332"/>
          </a:xfrm>
          <a:prstGeom prst="rect">
            <a:avLst/>
          </a:prstGeom>
          <a:noFill/>
        </p:spPr>
        <p:txBody>
          <a:bodyPr wrap="none" rtlCol="0">
            <a:spAutoFit/>
          </a:bodyPr>
          <a:lstStyle/>
          <a:p>
            <a:r>
              <a:rPr lang="fr-FR" b="1" u="sng" dirty="0"/>
              <a:t>2021</a:t>
            </a:r>
          </a:p>
        </p:txBody>
      </p:sp>
      <p:sp>
        <p:nvSpPr>
          <p:cNvPr id="22" name="ZoneTexte 21"/>
          <p:cNvSpPr txBox="1"/>
          <p:nvPr/>
        </p:nvSpPr>
        <p:spPr>
          <a:xfrm>
            <a:off x="1883741" y="2996952"/>
            <a:ext cx="697627" cy="369332"/>
          </a:xfrm>
          <a:prstGeom prst="rect">
            <a:avLst/>
          </a:prstGeom>
          <a:noFill/>
        </p:spPr>
        <p:txBody>
          <a:bodyPr wrap="none" rtlCol="0">
            <a:spAutoFit/>
          </a:bodyPr>
          <a:lstStyle/>
          <a:p>
            <a:r>
              <a:rPr lang="fr-FR" b="1" u="sng" dirty="0"/>
              <a:t>2022</a:t>
            </a:r>
          </a:p>
        </p:txBody>
      </p:sp>
      <p:sp>
        <p:nvSpPr>
          <p:cNvPr id="20" name="TextBox 19">
            <a:extLst>
              <a:ext uri="{FF2B5EF4-FFF2-40B4-BE49-F238E27FC236}">
                <a16:creationId xmlns:a16="http://schemas.microsoft.com/office/drawing/2014/main" id="{99AB6308-7D5F-4301-B4B9-61CCA033A1CE}"/>
              </a:ext>
            </a:extLst>
          </p:cNvPr>
          <p:cNvSpPr txBox="1"/>
          <p:nvPr/>
        </p:nvSpPr>
        <p:spPr>
          <a:xfrm>
            <a:off x="4292601" y="2609202"/>
            <a:ext cx="4895850" cy="956031"/>
          </a:xfrm>
          <a:prstGeom prst="rect">
            <a:avLst/>
          </a:prstGeom>
          <a:solidFill>
            <a:srgbClr val="E8EDA8"/>
          </a:solidFill>
        </p:spPr>
        <p:txBody>
          <a:bodyPr wrap="square" rtlCol="0">
            <a:spAutoFit/>
          </a:bodyPr>
          <a:lstStyle/>
          <a:p>
            <a:pPr algn="ctr">
              <a:lnSpc>
                <a:spcPts val="2300"/>
              </a:lnSpc>
              <a:spcBef>
                <a:spcPts val="1150"/>
              </a:spcBef>
            </a:pPr>
            <a:r>
              <a:rPr lang="de-DE" sz="1800" b="1" dirty="0">
                <a:solidFill>
                  <a:srgbClr val="006C66"/>
                </a:solidFill>
              </a:rPr>
              <a:t>There will be a talk on </a:t>
            </a:r>
            <a:r>
              <a:rPr lang="fr-FR" b="1" dirty="0">
                <a:solidFill>
                  <a:srgbClr val="006C66"/>
                </a:solidFill>
              </a:rPr>
              <a:t>Surface </a:t>
            </a:r>
            <a:r>
              <a:rPr lang="fr-FR" b="1" dirty="0" err="1">
                <a:solidFill>
                  <a:srgbClr val="006C66"/>
                </a:solidFill>
              </a:rPr>
              <a:t>oxygen</a:t>
            </a:r>
            <a:r>
              <a:rPr lang="fr-FR" b="1" dirty="0">
                <a:solidFill>
                  <a:srgbClr val="006C66"/>
                </a:solidFill>
              </a:rPr>
              <a:t> versus native oxide on </a:t>
            </a:r>
            <a:r>
              <a:rPr lang="fr-FR" b="1" dirty="0" err="1">
                <a:solidFill>
                  <a:srgbClr val="006C66"/>
                </a:solidFill>
              </a:rPr>
              <a:t>tungsten</a:t>
            </a:r>
            <a:r>
              <a:rPr lang="de-DE" sz="1800" b="1" dirty="0">
                <a:solidFill>
                  <a:srgbClr val="006C66"/>
                </a:solidFill>
              </a:rPr>
              <a:t>by R. Bisson</a:t>
            </a:r>
            <a:endParaRPr lang="en-GB" sz="1800" b="1" dirty="0">
              <a:solidFill>
                <a:srgbClr val="006C66"/>
              </a:solidFill>
            </a:endParaRPr>
          </a:p>
        </p:txBody>
      </p:sp>
    </p:spTree>
    <p:extLst>
      <p:ext uri="{BB962C8B-B14F-4D97-AF65-F5344CB8AC3E}">
        <p14:creationId xmlns:p14="http://schemas.microsoft.com/office/powerpoint/2010/main" val="229333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65" name="Rectangle 17"/>
          <p:cNvSpPr>
            <a:spLocks noChangeArrowheads="1"/>
          </p:cNvSpPr>
          <p:nvPr/>
        </p:nvSpPr>
        <p:spPr bwMode="auto">
          <a:xfrm>
            <a:off x="228600" y="56818"/>
            <a:ext cx="6832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b="1" dirty="0"/>
              <a:t>Energy and fluence dependence of </a:t>
            </a:r>
            <a:r>
              <a:rPr lang="en-US" altLang="en-US" sz="2000" b="1" dirty="0">
                <a:solidFill>
                  <a:srgbClr val="FF0000"/>
                </a:solidFill>
              </a:rPr>
              <a:t>D uptake </a:t>
            </a:r>
            <a:r>
              <a:rPr lang="en-US" altLang="en-US" sz="2000" b="1" dirty="0"/>
              <a:t>through thin surface oxide films on tungsten - Results </a:t>
            </a:r>
          </a:p>
        </p:txBody>
      </p:sp>
      <p:sp>
        <p:nvSpPr>
          <p:cNvPr id="2074" name="Text Box 26"/>
          <p:cNvSpPr txBox="1">
            <a:spLocks noChangeArrowheads="1"/>
          </p:cNvSpPr>
          <p:nvPr/>
        </p:nvSpPr>
        <p:spPr bwMode="auto">
          <a:xfrm>
            <a:off x="9840416" y="6596094"/>
            <a:ext cx="125867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dirty="0"/>
              <a:t>Kristof Kremer</a:t>
            </a:r>
          </a:p>
        </p:txBody>
      </p:sp>
      <p:sp>
        <p:nvSpPr>
          <p:cNvPr id="2078" name="Text Box 30"/>
          <p:cNvSpPr txBox="1">
            <a:spLocks noChangeArrowheads="1"/>
          </p:cNvSpPr>
          <p:nvPr/>
        </p:nvSpPr>
        <p:spPr bwMode="auto">
          <a:xfrm>
            <a:off x="143336" y="992922"/>
            <a:ext cx="559800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v"/>
            </a:pPr>
            <a:r>
              <a:rPr lang="en-US" altLang="en-US" sz="2000" dirty="0"/>
              <a:t>Asses role of oxide in laboratory experiments:</a:t>
            </a:r>
          </a:p>
          <a:p>
            <a:r>
              <a:rPr lang="en-US" altLang="en-US" sz="2000" dirty="0"/>
              <a:t>   Does it affect predications for reactor?</a:t>
            </a:r>
          </a:p>
        </p:txBody>
      </p:sp>
      <p:sp>
        <p:nvSpPr>
          <p:cNvPr id="2080" name="Text Box 32"/>
          <p:cNvSpPr txBox="1">
            <a:spLocks noChangeArrowheads="1"/>
          </p:cNvSpPr>
          <p:nvPr/>
        </p:nvSpPr>
        <p:spPr bwMode="auto">
          <a:xfrm>
            <a:off x="149032" y="2592220"/>
            <a:ext cx="87985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Wingdings" pitchFamily="2" charset="2"/>
              <a:buChar char="v"/>
            </a:pPr>
            <a:r>
              <a:rPr lang="en-US" altLang="en-US" sz="2000" b="1" dirty="0">
                <a:solidFill>
                  <a:srgbClr val="006C66"/>
                </a:solidFill>
              </a:rPr>
              <a:t>5eV/D: 30 nm oxide form stable D uptake barrier!</a:t>
            </a:r>
          </a:p>
        </p:txBody>
      </p:sp>
      <p:sp>
        <p:nvSpPr>
          <p:cNvPr id="2081" name="Text Box 33"/>
          <p:cNvSpPr txBox="1">
            <a:spLocks noChangeArrowheads="1"/>
          </p:cNvSpPr>
          <p:nvPr/>
        </p:nvSpPr>
        <p:spPr bwMode="auto">
          <a:xfrm>
            <a:off x="139576" y="3070455"/>
            <a:ext cx="632298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Wingdings" pitchFamily="2" charset="2"/>
              <a:buChar char="v"/>
            </a:pPr>
            <a:r>
              <a:rPr lang="en-US" altLang="en-US" sz="2000" b="1" dirty="0">
                <a:solidFill>
                  <a:srgbClr val="006C66"/>
                </a:solidFill>
              </a:rPr>
              <a:t>15, 38 eV/D: Oxide reduction degrades barrier</a:t>
            </a:r>
          </a:p>
        </p:txBody>
      </p:sp>
      <p:sp>
        <p:nvSpPr>
          <p:cNvPr id="2082" name="Text Box 34"/>
          <p:cNvSpPr txBox="1">
            <a:spLocks noChangeArrowheads="1"/>
          </p:cNvSpPr>
          <p:nvPr/>
        </p:nvSpPr>
        <p:spPr bwMode="auto">
          <a:xfrm>
            <a:off x="159682" y="4176068"/>
            <a:ext cx="635462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v"/>
            </a:pPr>
            <a:r>
              <a:rPr lang="en-US" altLang="en-US" sz="2000" dirty="0"/>
              <a:t>Extrapolation to </a:t>
            </a:r>
            <a:r>
              <a:rPr lang="en-US" altLang="en-US" sz="2000" b="1" dirty="0"/>
              <a:t>natural oxide </a:t>
            </a:r>
            <a:r>
              <a:rPr lang="en-US" altLang="en-US" sz="2000" dirty="0"/>
              <a:t>(1-2 nm):</a:t>
            </a:r>
          </a:p>
          <a:p>
            <a:r>
              <a:rPr lang="en-US" altLang="en-US" sz="2000" dirty="0"/>
              <a:t>   </a:t>
            </a:r>
            <a:r>
              <a:rPr lang="de-IT" altLang="en-US" sz="2000" dirty="0">
                <a:sym typeface="Wingdings" panose="05000000000000000000" pitchFamily="2" charset="2"/>
              </a:rPr>
              <a:t></a:t>
            </a:r>
            <a:r>
              <a:rPr lang="de-DE" altLang="en-US" sz="2000" dirty="0">
                <a:sym typeface="Wingdings" panose="05000000000000000000" pitchFamily="2" charset="2"/>
              </a:rPr>
              <a:t> </a:t>
            </a:r>
            <a:r>
              <a:rPr lang="en-US" altLang="en-US" sz="2000" b="1" dirty="0"/>
              <a:t>Affects only D uptake studies with low fluence</a:t>
            </a:r>
          </a:p>
          <a:p>
            <a:r>
              <a:rPr lang="en-US" altLang="en-US" sz="2000" b="1" dirty="0"/>
              <a:t>        (&lt; 10</a:t>
            </a:r>
            <a:r>
              <a:rPr lang="en-US" altLang="en-US" sz="2000" b="1" baseline="30000" dirty="0"/>
              <a:t>23</a:t>
            </a:r>
            <a:r>
              <a:rPr lang="en-US" altLang="en-US" sz="2000" b="1" dirty="0"/>
              <a:t> D/m</a:t>
            </a:r>
            <a:r>
              <a:rPr lang="en-US" altLang="en-US" sz="2000" b="1" baseline="30000" dirty="0"/>
              <a:t>2</a:t>
            </a:r>
            <a:r>
              <a:rPr lang="en-US" altLang="en-US" sz="2000" b="1" dirty="0"/>
              <a:t>)</a:t>
            </a:r>
          </a:p>
        </p:txBody>
      </p:sp>
      <p:sp>
        <p:nvSpPr>
          <p:cNvPr id="2084" name="Text Box 36"/>
          <p:cNvSpPr txBox="1">
            <a:spLocks noChangeArrowheads="1"/>
          </p:cNvSpPr>
          <p:nvPr/>
        </p:nvSpPr>
        <p:spPr bwMode="auto">
          <a:xfrm>
            <a:off x="143339" y="5698191"/>
            <a:ext cx="67008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Ø"/>
            </a:pPr>
            <a:r>
              <a:rPr lang="en-US" altLang="en-US" sz="2000" dirty="0"/>
              <a:t>Second publication to uptake/oxide reduction on its way</a:t>
            </a:r>
          </a:p>
        </p:txBody>
      </p:sp>
      <p:sp>
        <p:nvSpPr>
          <p:cNvPr id="2085" name="Text Box 37"/>
          <p:cNvSpPr txBox="1">
            <a:spLocks noChangeArrowheads="1"/>
          </p:cNvSpPr>
          <p:nvPr/>
        </p:nvSpPr>
        <p:spPr bwMode="auto">
          <a:xfrm>
            <a:off x="143337" y="6122052"/>
            <a:ext cx="5586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Ø"/>
            </a:pPr>
            <a:r>
              <a:rPr lang="en-US" altLang="en-US" sz="2000" dirty="0"/>
              <a:t>In-situ studies with oxide free surface planned</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48818" y="5447517"/>
            <a:ext cx="3475774" cy="996307"/>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53621" y="825256"/>
            <a:ext cx="4912203" cy="3971896"/>
          </a:xfrm>
          <a:prstGeom prst="rect">
            <a:avLst/>
          </a:prstGeom>
        </p:spPr>
      </p:pic>
      <p:sp>
        <p:nvSpPr>
          <p:cNvPr id="10" name="TextBox 9"/>
          <p:cNvSpPr txBox="1"/>
          <p:nvPr/>
        </p:nvSpPr>
        <p:spPr>
          <a:xfrm>
            <a:off x="6384031" y="4829644"/>
            <a:ext cx="4881793" cy="646331"/>
          </a:xfrm>
          <a:prstGeom prst="rect">
            <a:avLst/>
          </a:prstGeom>
          <a:noFill/>
        </p:spPr>
        <p:txBody>
          <a:bodyPr wrap="square" rtlCol="0">
            <a:spAutoFit/>
          </a:bodyPr>
          <a:lstStyle/>
          <a:p>
            <a:pPr algn="ctr"/>
            <a:r>
              <a:rPr lang="en-US" dirty="0"/>
              <a:t>Oxygen loss depending on fluence for different plasma conditions</a:t>
            </a:r>
          </a:p>
        </p:txBody>
      </p:sp>
      <p:sp>
        <p:nvSpPr>
          <p:cNvPr id="13" name="TextBox 12">
            <a:extLst>
              <a:ext uri="{FF2B5EF4-FFF2-40B4-BE49-F238E27FC236}">
                <a16:creationId xmlns:a16="http://schemas.microsoft.com/office/drawing/2014/main" id="{650E955C-C8FE-4CBC-90C2-4284F2762452}"/>
              </a:ext>
            </a:extLst>
          </p:cNvPr>
          <p:cNvSpPr txBox="1"/>
          <p:nvPr/>
        </p:nvSpPr>
        <p:spPr>
          <a:xfrm>
            <a:off x="1398859" y="1870590"/>
            <a:ext cx="4895850" cy="661078"/>
          </a:xfrm>
          <a:prstGeom prst="rect">
            <a:avLst/>
          </a:prstGeom>
          <a:solidFill>
            <a:srgbClr val="E8EDA8"/>
          </a:solidFill>
        </p:spPr>
        <p:txBody>
          <a:bodyPr wrap="square" rtlCol="0">
            <a:spAutoFit/>
          </a:bodyPr>
          <a:lstStyle/>
          <a:p>
            <a:pPr algn="ctr">
              <a:lnSpc>
                <a:spcPts val="2300"/>
              </a:lnSpc>
              <a:spcBef>
                <a:spcPts val="1150"/>
              </a:spcBef>
            </a:pPr>
            <a:r>
              <a:rPr lang="de-DE" sz="1800" b="1" dirty="0">
                <a:solidFill>
                  <a:srgbClr val="006C66"/>
                </a:solidFill>
              </a:rPr>
              <a:t>There will be a talk on </a:t>
            </a:r>
            <a:r>
              <a:rPr lang="fr-FR" b="1" dirty="0">
                <a:solidFill>
                  <a:srgbClr val="006C66"/>
                </a:solidFill>
              </a:rPr>
              <a:t>the </a:t>
            </a:r>
            <a:r>
              <a:rPr lang="fr-FR" b="1" dirty="0" err="1">
                <a:solidFill>
                  <a:srgbClr val="006C66"/>
                </a:solidFill>
              </a:rPr>
              <a:t>influnce</a:t>
            </a:r>
            <a:r>
              <a:rPr lang="fr-FR" b="1" dirty="0">
                <a:solidFill>
                  <a:srgbClr val="006C66"/>
                </a:solidFill>
              </a:rPr>
              <a:t> of WO on </a:t>
            </a:r>
            <a:r>
              <a:rPr lang="fr-FR" b="1" dirty="0" err="1">
                <a:solidFill>
                  <a:srgbClr val="006C66"/>
                </a:solidFill>
              </a:rPr>
              <a:t>uptake</a:t>
            </a:r>
            <a:r>
              <a:rPr lang="fr-FR" b="1" dirty="0">
                <a:solidFill>
                  <a:srgbClr val="006C66"/>
                </a:solidFill>
              </a:rPr>
              <a:t> and release by K. Kremer</a:t>
            </a:r>
            <a:endParaRPr lang="en-GB" sz="1800" b="1" dirty="0">
              <a:solidFill>
                <a:srgbClr val="006C66"/>
              </a:solidFill>
            </a:endParaRPr>
          </a:p>
        </p:txBody>
      </p:sp>
    </p:spTree>
    <p:extLst>
      <p:ext uri="{BB962C8B-B14F-4D97-AF65-F5344CB8AC3E}">
        <p14:creationId xmlns:p14="http://schemas.microsoft.com/office/powerpoint/2010/main" val="353058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65" name="Rectangle 17"/>
          <p:cNvSpPr>
            <a:spLocks noChangeArrowheads="1"/>
          </p:cNvSpPr>
          <p:nvPr/>
        </p:nvSpPr>
        <p:spPr bwMode="auto">
          <a:xfrm>
            <a:off x="337356" y="82204"/>
            <a:ext cx="918853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b="1" dirty="0">
                <a:solidFill>
                  <a:srgbClr val="FF0000"/>
                </a:solidFill>
              </a:rPr>
              <a:t>D release </a:t>
            </a:r>
            <a:r>
              <a:rPr lang="en-US" altLang="en-US" sz="2000" b="1" dirty="0"/>
              <a:t>through thin surface oxide films on tungsten depending on oxide thickness - Results</a:t>
            </a:r>
          </a:p>
        </p:txBody>
      </p:sp>
      <p:sp>
        <p:nvSpPr>
          <p:cNvPr id="2074" name="Text Box 26"/>
          <p:cNvSpPr txBox="1">
            <a:spLocks noChangeArrowheads="1"/>
          </p:cNvSpPr>
          <p:nvPr/>
        </p:nvSpPr>
        <p:spPr bwMode="auto">
          <a:xfrm>
            <a:off x="9840416" y="6596094"/>
            <a:ext cx="125867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dirty="0"/>
              <a:t>Kristof Kremer</a:t>
            </a:r>
          </a:p>
        </p:txBody>
      </p:sp>
      <p:sp>
        <p:nvSpPr>
          <p:cNvPr id="2078" name="Text Box 30"/>
          <p:cNvSpPr txBox="1">
            <a:spLocks noChangeArrowheads="1"/>
          </p:cNvSpPr>
          <p:nvPr/>
        </p:nvSpPr>
        <p:spPr bwMode="auto">
          <a:xfrm>
            <a:off x="143336" y="992922"/>
            <a:ext cx="559800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v"/>
            </a:pPr>
            <a:r>
              <a:rPr lang="en-US" altLang="en-US" sz="2000" dirty="0"/>
              <a:t>Asses role of oxide in laboratory experiments:</a:t>
            </a:r>
          </a:p>
          <a:p>
            <a:r>
              <a:rPr lang="en-US" altLang="en-US" sz="2000" dirty="0"/>
              <a:t>   Does it affect predications for reactor?</a:t>
            </a:r>
          </a:p>
        </p:txBody>
      </p:sp>
      <p:sp>
        <p:nvSpPr>
          <p:cNvPr id="2080" name="Text Box 32"/>
          <p:cNvSpPr txBox="1">
            <a:spLocks noChangeArrowheads="1"/>
          </p:cNvSpPr>
          <p:nvPr/>
        </p:nvSpPr>
        <p:spPr bwMode="auto">
          <a:xfrm>
            <a:off x="119336" y="1988840"/>
            <a:ext cx="879856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Wingdings" pitchFamily="2" charset="2"/>
              <a:buChar char="v"/>
            </a:pPr>
            <a:r>
              <a:rPr lang="en-US" altLang="en-US" sz="2000" dirty="0"/>
              <a:t>Oxide shifts first release peak:</a:t>
            </a:r>
          </a:p>
          <a:p>
            <a:r>
              <a:rPr lang="en-US" altLang="en-US" sz="2000" dirty="0">
                <a:sym typeface="Wingdings" panose="05000000000000000000" pitchFamily="2" charset="2"/>
              </a:rPr>
              <a:t>    Affects calculation of D binding energies</a:t>
            </a:r>
            <a:endParaRPr lang="en-US" altLang="en-US" sz="2000" dirty="0"/>
          </a:p>
        </p:txBody>
      </p:sp>
      <p:sp>
        <p:nvSpPr>
          <p:cNvPr id="2082" name="Text Box 34"/>
          <p:cNvSpPr txBox="1">
            <a:spLocks noChangeArrowheads="1"/>
          </p:cNvSpPr>
          <p:nvPr/>
        </p:nvSpPr>
        <p:spPr bwMode="auto">
          <a:xfrm>
            <a:off x="132928" y="2708920"/>
            <a:ext cx="560121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v"/>
            </a:pPr>
            <a:r>
              <a:rPr lang="en-US" altLang="en-US" sz="2000" dirty="0"/>
              <a:t>Chemical reaction above 500 K:</a:t>
            </a:r>
          </a:p>
          <a:p>
            <a:r>
              <a:rPr lang="en-US" altLang="en-US" sz="2000" dirty="0"/>
              <a:t>   </a:t>
            </a:r>
            <a:r>
              <a:rPr lang="en-US" altLang="en-US" sz="2000" dirty="0">
                <a:sym typeface="Wingdings" panose="05000000000000000000" pitchFamily="2" charset="2"/>
              </a:rPr>
              <a:t> D mainly released as heavy water</a:t>
            </a:r>
          </a:p>
          <a:p>
            <a:r>
              <a:rPr lang="en-US" altLang="en-US" sz="2000" dirty="0">
                <a:sym typeface="Wingdings" panose="05000000000000000000" pitchFamily="2" charset="2"/>
              </a:rPr>
              <a:t>    Needs to be included for correct D amount!</a:t>
            </a:r>
          </a:p>
        </p:txBody>
      </p:sp>
      <p:sp>
        <p:nvSpPr>
          <p:cNvPr id="2084" name="Text Box 36"/>
          <p:cNvSpPr txBox="1">
            <a:spLocks noChangeArrowheads="1"/>
          </p:cNvSpPr>
          <p:nvPr/>
        </p:nvSpPr>
        <p:spPr bwMode="auto">
          <a:xfrm>
            <a:off x="143336" y="5229200"/>
            <a:ext cx="7420942"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Ø"/>
            </a:pPr>
            <a:r>
              <a:rPr lang="en-US" altLang="en-US" sz="2000" dirty="0"/>
              <a:t>Investigation of oxide reduction process and</a:t>
            </a:r>
          </a:p>
          <a:p>
            <a:r>
              <a:rPr lang="en-US" altLang="en-US" sz="2000" dirty="0"/>
              <a:t>   heavy water formation with TDS at 500 K</a:t>
            </a:r>
          </a:p>
          <a:p>
            <a:r>
              <a:rPr lang="en-US" altLang="en-US" sz="2000" dirty="0"/>
              <a:t>First results published in:</a:t>
            </a:r>
          </a:p>
          <a:p>
            <a:r>
              <a:rPr lang="en-US" altLang="en-US" sz="1400" dirty="0"/>
              <a:t>K. Kremer et al., Nuclear Materials and Energy, Volume 30, 2022, 101137, ISSN 2352-1791</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79793" y="836712"/>
            <a:ext cx="3449038" cy="4055793"/>
          </a:xfrm>
          <a:prstGeom prst="rect">
            <a:avLst/>
          </a:prstGeom>
        </p:spPr>
      </p:pic>
      <p:sp>
        <p:nvSpPr>
          <p:cNvPr id="5" name="TextBox 4"/>
          <p:cNvSpPr txBox="1"/>
          <p:nvPr/>
        </p:nvSpPr>
        <p:spPr>
          <a:xfrm>
            <a:off x="6594069" y="4874801"/>
            <a:ext cx="4637382" cy="830997"/>
          </a:xfrm>
          <a:prstGeom prst="rect">
            <a:avLst/>
          </a:prstGeom>
          <a:noFill/>
        </p:spPr>
        <p:txBody>
          <a:bodyPr wrap="square" rtlCol="0">
            <a:spAutoFit/>
          </a:bodyPr>
          <a:lstStyle/>
          <a:p>
            <a:pPr algn="ctr"/>
            <a:r>
              <a:rPr lang="en-US" sz="1600" dirty="0"/>
              <a:t>TDS for  natural (1-2 nm) and 100nm thick oxide</a:t>
            </a:r>
          </a:p>
          <a:p>
            <a:pPr marL="285750" indent="-285750" algn="ctr">
              <a:buFont typeface="Wingdings" panose="05000000000000000000" pitchFamily="2" charset="2"/>
              <a:buChar char="à"/>
            </a:pPr>
            <a:r>
              <a:rPr lang="en-US" sz="1600" dirty="0">
                <a:sym typeface="Wingdings" panose="05000000000000000000" pitchFamily="2" charset="2"/>
              </a:rPr>
              <a:t>shift of first release peak</a:t>
            </a:r>
          </a:p>
          <a:p>
            <a:pPr marL="285750" indent="-285750" algn="ctr">
              <a:buFont typeface="Wingdings" panose="05000000000000000000" pitchFamily="2" charset="2"/>
              <a:buChar char="à"/>
            </a:pPr>
            <a:r>
              <a:rPr lang="en-US" sz="1600" dirty="0">
                <a:sym typeface="Wingdings" panose="05000000000000000000" pitchFamily="2" charset="2"/>
              </a:rPr>
              <a:t>heavy water production</a:t>
            </a:r>
            <a:endParaRPr lang="en-US" sz="1600" dirty="0"/>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48818" y="5447517"/>
            <a:ext cx="3475774" cy="996307"/>
          </a:xfrm>
          <a:prstGeom prst="rect">
            <a:avLst/>
          </a:prstGeom>
        </p:spPr>
      </p:pic>
      <p:sp>
        <p:nvSpPr>
          <p:cNvPr id="27" name="Text Box 34"/>
          <p:cNvSpPr txBox="1">
            <a:spLocks noChangeArrowheads="1"/>
          </p:cNvSpPr>
          <p:nvPr/>
        </p:nvSpPr>
        <p:spPr bwMode="auto">
          <a:xfrm>
            <a:off x="143336" y="4187341"/>
            <a:ext cx="645073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Wingdings" pitchFamily="2" charset="2"/>
              <a:buChar char="v"/>
            </a:pPr>
            <a:r>
              <a:rPr lang="en-US" altLang="en-US" sz="2000" b="1" dirty="0"/>
              <a:t>Oxide films affect D release if ratio O/D &gt; 5%</a:t>
            </a:r>
          </a:p>
          <a:p>
            <a:pPr>
              <a:buFont typeface="Wingdings" pitchFamily="2" charset="2"/>
              <a:buChar char="v"/>
            </a:pPr>
            <a:r>
              <a:rPr lang="en-US" altLang="en-US" sz="2000" u="sng" dirty="0">
                <a:sym typeface="Wingdings" panose="05000000000000000000" pitchFamily="2" charset="2"/>
              </a:rPr>
              <a:t>Even natural oxide films can have an effect!</a:t>
            </a:r>
          </a:p>
        </p:txBody>
      </p:sp>
      <p:sp>
        <p:nvSpPr>
          <p:cNvPr id="16" name="TextBox 15">
            <a:extLst>
              <a:ext uri="{FF2B5EF4-FFF2-40B4-BE49-F238E27FC236}">
                <a16:creationId xmlns:a16="http://schemas.microsoft.com/office/drawing/2014/main" id="{34C0C83F-3ACD-41C2-9EAB-DCA855102D33}"/>
              </a:ext>
            </a:extLst>
          </p:cNvPr>
          <p:cNvSpPr txBox="1"/>
          <p:nvPr/>
        </p:nvSpPr>
        <p:spPr>
          <a:xfrm>
            <a:off x="2283943" y="1408743"/>
            <a:ext cx="4895850" cy="661078"/>
          </a:xfrm>
          <a:prstGeom prst="rect">
            <a:avLst/>
          </a:prstGeom>
          <a:solidFill>
            <a:srgbClr val="E8EDA8"/>
          </a:solidFill>
        </p:spPr>
        <p:txBody>
          <a:bodyPr wrap="square" rtlCol="0">
            <a:spAutoFit/>
          </a:bodyPr>
          <a:lstStyle/>
          <a:p>
            <a:pPr algn="ctr">
              <a:lnSpc>
                <a:spcPts val="2300"/>
              </a:lnSpc>
              <a:spcBef>
                <a:spcPts val="1150"/>
              </a:spcBef>
            </a:pPr>
            <a:r>
              <a:rPr lang="de-DE" sz="1800" b="1" dirty="0">
                <a:solidFill>
                  <a:srgbClr val="006C66"/>
                </a:solidFill>
              </a:rPr>
              <a:t>There will be a talk on </a:t>
            </a:r>
            <a:r>
              <a:rPr lang="fr-FR" b="1" dirty="0">
                <a:solidFill>
                  <a:srgbClr val="006C66"/>
                </a:solidFill>
              </a:rPr>
              <a:t>the </a:t>
            </a:r>
            <a:r>
              <a:rPr lang="fr-FR" b="1" dirty="0" err="1">
                <a:solidFill>
                  <a:srgbClr val="006C66"/>
                </a:solidFill>
              </a:rPr>
              <a:t>influnce</a:t>
            </a:r>
            <a:r>
              <a:rPr lang="fr-FR" b="1" dirty="0">
                <a:solidFill>
                  <a:srgbClr val="006C66"/>
                </a:solidFill>
              </a:rPr>
              <a:t> of WO on </a:t>
            </a:r>
            <a:r>
              <a:rPr lang="fr-FR" b="1" dirty="0" err="1">
                <a:solidFill>
                  <a:srgbClr val="006C66"/>
                </a:solidFill>
              </a:rPr>
              <a:t>uptake</a:t>
            </a:r>
            <a:r>
              <a:rPr lang="fr-FR" b="1" dirty="0">
                <a:solidFill>
                  <a:srgbClr val="006C66"/>
                </a:solidFill>
              </a:rPr>
              <a:t> and release by K. Kremer</a:t>
            </a:r>
            <a:endParaRPr lang="en-GB" sz="1800" b="1" dirty="0">
              <a:solidFill>
                <a:srgbClr val="006C66"/>
              </a:solidFill>
            </a:endParaRPr>
          </a:p>
        </p:txBody>
      </p:sp>
    </p:spTree>
    <p:extLst>
      <p:ext uri="{BB962C8B-B14F-4D97-AF65-F5344CB8AC3E}">
        <p14:creationId xmlns:p14="http://schemas.microsoft.com/office/powerpoint/2010/main" val="13753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65" name="Rectangle 17"/>
          <p:cNvSpPr>
            <a:spLocks noChangeArrowheads="1"/>
          </p:cNvSpPr>
          <p:nvPr/>
        </p:nvSpPr>
        <p:spPr bwMode="auto">
          <a:xfrm>
            <a:off x="143336" y="128436"/>
            <a:ext cx="848398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t>Task name: XRD and Raman of Oxide films on W</a:t>
            </a:r>
          </a:p>
        </p:txBody>
      </p:sp>
      <p:sp>
        <p:nvSpPr>
          <p:cNvPr id="2074" name="Text Box 26"/>
          <p:cNvSpPr txBox="1">
            <a:spLocks noChangeArrowheads="1"/>
          </p:cNvSpPr>
          <p:nvPr/>
        </p:nvSpPr>
        <p:spPr bwMode="auto">
          <a:xfrm>
            <a:off x="8976145" y="6594118"/>
            <a:ext cx="324319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dirty="0"/>
              <a:t>Kristof Kremer (IPP), Janez </a:t>
            </a:r>
            <a:r>
              <a:rPr lang="en-US" altLang="en-US" sz="1200" b="1" dirty="0" err="1"/>
              <a:t>Zavašnik</a:t>
            </a:r>
            <a:r>
              <a:rPr lang="en-US" altLang="en-US" sz="1200" b="1" dirty="0"/>
              <a:t> (IJS)</a:t>
            </a:r>
          </a:p>
        </p:txBody>
      </p:sp>
      <p:sp>
        <p:nvSpPr>
          <p:cNvPr id="2078" name="Text Box 30"/>
          <p:cNvSpPr txBox="1">
            <a:spLocks noChangeArrowheads="1"/>
          </p:cNvSpPr>
          <p:nvPr/>
        </p:nvSpPr>
        <p:spPr bwMode="auto">
          <a:xfrm>
            <a:off x="105743" y="1136938"/>
            <a:ext cx="606169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Wingdings" pitchFamily="2" charset="2"/>
              <a:buChar char="v"/>
            </a:pPr>
            <a:r>
              <a:rPr lang="en-US" altLang="en-US" sz="2000" dirty="0"/>
              <a:t> </a:t>
            </a:r>
            <a:r>
              <a:rPr lang="sl-SI" altLang="en-US" sz="2000" dirty="0"/>
              <a:t>XRD, SEM, FIB </a:t>
            </a:r>
            <a:r>
              <a:rPr lang="sl-SI" altLang="en-US" sz="2000" dirty="0" err="1"/>
              <a:t>and</a:t>
            </a:r>
            <a:r>
              <a:rPr lang="sl-SI" altLang="en-US" sz="2000" dirty="0"/>
              <a:t> v</a:t>
            </a:r>
            <a:r>
              <a:rPr lang="en-US" altLang="en-US" sz="2000" dirty="0" err="1"/>
              <a:t>ibrational</a:t>
            </a:r>
            <a:r>
              <a:rPr lang="en-US" altLang="en-US" sz="2000" dirty="0"/>
              <a:t> study of </a:t>
            </a:r>
            <a:r>
              <a:rPr lang="sl-SI" altLang="en-US" sz="2000" dirty="0"/>
              <a:t>t</a:t>
            </a:r>
            <a:r>
              <a:rPr lang="en-US" altLang="en-US" sz="2000" dirty="0" err="1"/>
              <a:t>hermal</a:t>
            </a:r>
            <a:r>
              <a:rPr lang="en-US" altLang="en-US" sz="2000" dirty="0"/>
              <a:t> </a:t>
            </a:r>
            <a:r>
              <a:rPr lang="sl-SI" altLang="en-US" sz="2000" dirty="0"/>
              <a:t>   </a:t>
            </a:r>
            <a:r>
              <a:rPr lang="en-US" altLang="en-US" sz="2000" dirty="0"/>
              <a:t>and </a:t>
            </a:r>
            <a:r>
              <a:rPr lang="sl-SI" altLang="en-US" sz="2000" dirty="0"/>
              <a:t>e</a:t>
            </a:r>
            <a:r>
              <a:rPr lang="en-US" altLang="en-US" sz="2000" dirty="0" err="1"/>
              <a:t>lectrochemical</a:t>
            </a:r>
            <a:r>
              <a:rPr lang="en-US" altLang="en-US" sz="2000" dirty="0"/>
              <a:t> WOx before </a:t>
            </a:r>
            <a:r>
              <a:rPr lang="sl-SI" altLang="en-US" sz="2000" dirty="0"/>
              <a:t>&amp;</a:t>
            </a:r>
            <a:r>
              <a:rPr lang="en-US" altLang="en-US" sz="2000" dirty="0"/>
              <a:t> after </a:t>
            </a:r>
            <a:r>
              <a:rPr lang="sl-SI" altLang="en-US" sz="2000" dirty="0"/>
              <a:t>D</a:t>
            </a:r>
            <a:r>
              <a:rPr lang="en-US" altLang="en-US" sz="2000" dirty="0"/>
              <a:t> loading </a:t>
            </a:r>
          </a:p>
        </p:txBody>
      </p:sp>
      <p:sp>
        <p:nvSpPr>
          <p:cNvPr id="2079" name="Text Box 31"/>
          <p:cNvSpPr txBox="1">
            <a:spLocks noChangeArrowheads="1"/>
          </p:cNvSpPr>
          <p:nvPr/>
        </p:nvSpPr>
        <p:spPr bwMode="auto">
          <a:xfrm>
            <a:off x="105745" y="2183378"/>
            <a:ext cx="60038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buFont typeface="Wingdings" pitchFamily="2" charset="2"/>
              <a:buChar char="v"/>
            </a:pPr>
            <a:r>
              <a:rPr lang="en-US" altLang="en-US" sz="2000" dirty="0"/>
              <a:t> </a:t>
            </a:r>
            <a:r>
              <a:rPr lang="sl-SI" altLang="en-US" sz="2000" dirty="0"/>
              <a:t>XRD, GI-XRD, </a:t>
            </a:r>
            <a:r>
              <a:rPr lang="en-US" altLang="en-US" sz="2000" dirty="0"/>
              <a:t>FTIR and µ-Raman</a:t>
            </a:r>
            <a:r>
              <a:rPr lang="sl-SI" altLang="en-US" sz="2000" dirty="0"/>
              <a:t> </a:t>
            </a:r>
            <a:r>
              <a:rPr lang="en-US" altLang="en-US" sz="2000" dirty="0" err="1"/>
              <a:t>spect</a:t>
            </a:r>
            <a:r>
              <a:rPr lang="sl-SI" altLang="en-US" sz="2000" dirty="0" err="1"/>
              <a:t>roscopy</a:t>
            </a:r>
            <a:r>
              <a:rPr lang="en-US" altLang="en-US" sz="2000" dirty="0"/>
              <a:t> </a:t>
            </a:r>
          </a:p>
        </p:txBody>
      </p:sp>
      <p:sp>
        <p:nvSpPr>
          <p:cNvPr id="2081" name="Text Box 33"/>
          <p:cNvSpPr txBox="1">
            <a:spLocks noChangeArrowheads="1"/>
          </p:cNvSpPr>
          <p:nvPr/>
        </p:nvSpPr>
        <p:spPr bwMode="auto">
          <a:xfrm>
            <a:off x="89290" y="2998351"/>
            <a:ext cx="5954812"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Wingdings" pitchFamily="2" charset="2"/>
              <a:buChar char="v"/>
            </a:pPr>
            <a:r>
              <a:rPr lang="en-US" altLang="en-US" sz="2000" dirty="0">
                <a:solidFill>
                  <a:srgbClr val="0070C0"/>
                </a:solidFill>
              </a:rPr>
              <a:t> </a:t>
            </a:r>
            <a:r>
              <a:rPr lang="sl-SI" altLang="en-US" sz="2000" dirty="0" err="1">
                <a:solidFill>
                  <a:srgbClr val="0070C0"/>
                </a:solidFill>
              </a:rPr>
              <a:t>crystallinity</a:t>
            </a:r>
            <a:r>
              <a:rPr lang="sl-SI" altLang="en-US" sz="2000" dirty="0">
                <a:solidFill>
                  <a:srgbClr val="0070C0"/>
                </a:solidFill>
              </a:rPr>
              <a:t>: </a:t>
            </a:r>
            <a:r>
              <a:rPr lang="en-US" altLang="en-US" sz="2000" b="1" dirty="0">
                <a:solidFill>
                  <a:srgbClr val="006C66"/>
                </a:solidFill>
              </a:rPr>
              <a:t>highly crystalline</a:t>
            </a:r>
            <a:r>
              <a:rPr lang="sl-SI" altLang="en-US" sz="2000" b="1" dirty="0">
                <a:solidFill>
                  <a:srgbClr val="006C66"/>
                </a:solidFill>
              </a:rPr>
              <a:t> „t</a:t>
            </a:r>
            <a:r>
              <a:rPr lang="en-US" altLang="en-US" sz="2000" b="1" dirty="0" err="1">
                <a:solidFill>
                  <a:srgbClr val="006C66"/>
                </a:solidFill>
              </a:rPr>
              <a:t>hermal</a:t>
            </a:r>
            <a:r>
              <a:rPr lang="sl-SI" altLang="en-US" sz="2000" b="1" dirty="0">
                <a:solidFill>
                  <a:srgbClr val="006C66"/>
                </a:solidFill>
              </a:rPr>
              <a:t>“</a:t>
            </a:r>
            <a:r>
              <a:rPr lang="en-US" altLang="en-US" sz="2000" b="1" dirty="0">
                <a:solidFill>
                  <a:srgbClr val="006C66"/>
                </a:solidFill>
              </a:rPr>
              <a:t> W</a:t>
            </a:r>
            <a:r>
              <a:rPr lang="sl-SI" altLang="en-US" sz="2000" b="1" dirty="0">
                <a:solidFill>
                  <a:srgbClr val="006C66"/>
                </a:solidFill>
              </a:rPr>
              <a:t>O</a:t>
            </a:r>
            <a:r>
              <a:rPr lang="en-US" altLang="en-US" sz="2000" b="1" dirty="0">
                <a:solidFill>
                  <a:srgbClr val="006C66"/>
                </a:solidFill>
              </a:rPr>
              <a:t>x</a:t>
            </a:r>
            <a:r>
              <a:rPr lang="en-US" altLang="en-US" sz="2000" dirty="0">
                <a:solidFill>
                  <a:srgbClr val="0070C0"/>
                </a:solidFill>
              </a:rPr>
              <a:t>, </a:t>
            </a:r>
            <a:r>
              <a:rPr lang="sl-SI" altLang="en-US" sz="2000" dirty="0" err="1">
                <a:solidFill>
                  <a:srgbClr val="0070C0"/>
                </a:solidFill>
              </a:rPr>
              <a:t>and</a:t>
            </a:r>
            <a:r>
              <a:rPr lang="sl-SI" altLang="en-US" sz="2000" dirty="0">
                <a:solidFill>
                  <a:srgbClr val="0070C0"/>
                </a:solidFill>
              </a:rPr>
              <a:t> </a:t>
            </a:r>
            <a:r>
              <a:rPr lang="en-US" altLang="en-US" sz="2000" b="1" dirty="0">
                <a:solidFill>
                  <a:srgbClr val="006C66"/>
                </a:solidFill>
              </a:rPr>
              <a:t>amorphous</a:t>
            </a:r>
            <a:r>
              <a:rPr lang="sl-SI" altLang="en-US" sz="2000" b="1" dirty="0">
                <a:solidFill>
                  <a:srgbClr val="006C66"/>
                </a:solidFill>
              </a:rPr>
              <a:t> </a:t>
            </a:r>
            <a:r>
              <a:rPr lang="en-US" altLang="en-US" sz="2000" b="1" dirty="0">
                <a:solidFill>
                  <a:srgbClr val="006C66"/>
                </a:solidFill>
              </a:rPr>
              <a:t>electrochemical W</a:t>
            </a:r>
            <a:r>
              <a:rPr lang="sl-SI" altLang="en-US" sz="2000" b="1" dirty="0">
                <a:solidFill>
                  <a:srgbClr val="006C66"/>
                </a:solidFill>
              </a:rPr>
              <a:t>O</a:t>
            </a:r>
            <a:r>
              <a:rPr lang="en-US" altLang="en-US" sz="2000" b="1" dirty="0">
                <a:solidFill>
                  <a:srgbClr val="006C66"/>
                </a:solidFill>
              </a:rPr>
              <a:t>x</a:t>
            </a:r>
            <a:endParaRPr lang="sl-SI" altLang="en-US" sz="2000" b="1" dirty="0">
              <a:solidFill>
                <a:srgbClr val="006C66"/>
              </a:solidFill>
            </a:endParaRPr>
          </a:p>
          <a:p>
            <a:pPr>
              <a:buFont typeface="Wingdings" pitchFamily="2" charset="2"/>
              <a:buChar char="v"/>
            </a:pPr>
            <a:r>
              <a:rPr lang="en-US" altLang="en-US" sz="2000" dirty="0">
                <a:solidFill>
                  <a:srgbClr val="0070C0"/>
                </a:solidFill>
              </a:rPr>
              <a:t>Annealing of am. </a:t>
            </a:r>
            <a:r>
              <a:rPr lang="en-US" altLang="en-US" sz="2000" dirty="0" err="1">
                <a:solidFill>
                  <a:srgbClr val="0070C0"/>
                </a:solidFill>
              </a:rPr>
              <a:t>electrochem</a:t>
            </a:r>
            <a:r>
              <a:rPr lang="en-US" altLang="en-US" sz="2000" dirty="0">
                <a:solidFill>
                  <a:srgbClr val="0070C0"/>
                </a:solidFill>
              </a:rPr>
              <a:t>. </a:t>
            </a:r>
            <a:r>
              <a:rPr lang="en-US" altLang="en-US" sz="2000" dirty="0" err="1">
                <a:solidFill>
                  <a:srgbClr val="0070C0"/>
                </a:solidFill>
              </a:rPr>
              <a:t>WOx</a:t>
            </a:r>
            <a:r>
              <a:rPr lang="en-US" altLang="en-US" sz="2000" dirty="0">
                <a:solidFill>
                  <a:srgbClr val="0070C0"/>
                </a:solidFill>
              </a:rPr>
              <a:t> results in mixtures of </a:t>
            </a:r>
            <a:r>
              <a:rPr lang="en-US" altLang="en-US" sz="2000" dirty="0" err="1">
                <a:solidFill>
                  <a:srgbClr val="0070C0"/>
                </a:solidFill>
              </a:rPr>
              <a:t>WOx</a:t>
            </a:r>
            <a:r>
              <a:rPr lang="en-US" altLang="en-US" sz="2000" dirty="0">
                <a:solidFill>
                  <a:srgbClr val="0070C0"/>
                </a:solidFill>
              </a:rPr>
              <a:t> and differs from “thermal” </a:t>
            </a:r>
            <a:r>
              <a:rPr lang="en-US" altLang="en-US" sz="2000" dirty="0" err="1">
                <a:solidFill>
                  <a:srgbClr val="0070C0"/>
                </a:solidFill>
              </a:rPr>
              <a:t>WOx</a:t>
            </a:r>
            <a:r>
              <a:rPr lang="en-US" altLang="en-US" sz="2000" dirty="0">
                <a:solidFill>
                  <a:srgbClr val="0070C0"/>
                </a:solidFill>
              </a:rPr>
              <a:t> </a:t>
            </a:r>
          </a:p>
          <a:p>
            <a:pPr>
              <a:buFont typeface="Wingdings" pitchFamily="2" charset="2"/>
              <a:buChar char="v"/>
            </a:pPr>
            <a:r>
              <a:rPr lang="en-US" altLang="en-US" sz="2000" dirty="0">
                <a:solidFill>
                  <a:srgbClr val="0070C0"/>
                </a:solidFill>
              </a:rPr>
              <a:t>Deuterium uptake/retention is more favorable by electrochemical W</a:t>
            </a:r>
            <a:r>
              <a:rPr lang="sl-SI" altLang="en-US" sz="2000" dirty="0">
                <a:solidFill>
                  <a:srgbClr val="0070C0"/>
                </a:solidFill>
              </a:rPr>
              <a:t>O</a:t>
            </a:r>
            <a:r>
              <a:rPr lang="en-US" altLang="en-US" sz="2000" dirty="0">
                <a:solidFill>
                  <a:srgbClr val="0070C0"/>
                </a:solidFill>
              </a:rPr>
              <a:t>x</a:t>
            </a:r>
            <a:endParaRPr lang="sl-SI" altLang="en-US" sz="2000" dirty="0">
              <a:solidFill>
                <a:srgbClr val="0070C0"/>
              </a:solidFill>
            </a:endParaRPr>
          </a:p>
          <a:p>
            <a:pPr>
              <a:buFont typeface="Wingdings" pitchFamily="2" charset="2"/>
              <a:buChar char="v"/>
            </a:pPr>
            <a:r>
              <a:rPr lang="en-US" altLang="en-US" sz="2000" dirty="0">
                <a:solidFill>
                  <a:srgbClr val="0070C0"/>
                </a:solidFill>
              </a:rPr>
              <a:t>interaction with </a:t>
            </a:r>
            <a:r>
              <a:rPr lang="sl-SI" altLang="en-US" sz="2000" dirty="0">
                <a:solidFill>
                  <a:srgbClr val="0070C0"/>
                </a:solidFill>
              </a:rPr>
              <a:t>D </a:t>
            </a:r>
            <a:r>
              <a:rPr lang="sl-SI" altLang="en-US" sz="2000" dirty="0" err="1">
                <a:solidFill>
                  <a:srgbClr val="0070C0"/>
                </a:solidFill>
              </a:rPr>
              <a:t>results</a:t>
            </a:r>
            <a:r>
              <a:rPr lang="sl-SI" altLang="en-US" sz="2000" dirty="0">
                <a:solidFill>
                  <a:srgbClr val="0070C0"/>
                </a:solidFill>
              </a:rPr>
              <a:t> in </a:t>
            </a:r>
            <a:r>
              <a:rPr lang="en-US" altLang="en-US" sz="2000" dirty="0">
                <a:solidFill>
                  <a:srgbClr val="0070C0"/>
                </a:solidFill>
              </a:rPr>
              <a:t>W-hydroxides =&gt; more pronounced in electrochemical </a:t>
            </a:r>
            <a:r>
              <a:rPr lang="en-US" altLang="en-US" sz="2000" dirty="0" err="1">
                <a:solidFill>
                  <a:srgbClr val="0070C0"/>
                </a:solidFill>
              </a:rPr>
              <a:t>WOx</a:t>
            </a:r>
            <a:r>
              <a:rPr lang="en-US" altLang="en-US" sz="2000" dirty="0">
                <a:solidFill>
                  <a:srgbClr val="0070C0"/>
                </a:solidFill>
              </a:rPr>
              <a:t>  </a:t>
            </a:r>
          </a:p>
          <a:p>
            <a:pPr>
              <a:buFont typeface="Wingdings" pitchFamily="2" charset="2"/>
              <a:buChar char="v"/>
            </a:pPr>
            <a:endParaRPr lang="en-US" altLang="en-US" sz="2000" dirty="0">
              <a:solidFill>
                <a:srgbClr val="0070C0"/>
              </a:solidFill>
            </a:endParaRPr>
          </a:p>
          <a:p>
            <a:pPr>
              <a:buFont typeface="Wingdings" pitchFamily="2" charset="2"/>
              <a:buChar char="v"/>
            </a:pPr>
            <a:endParaRPr lang="sl-SI" altLang="en-US" sz="2000" dirty="0">
              <a:solidFill>
                <a:srgbClr val="0070C0"/>
              </a:solidFill>
            </a:endParaRPr>
          </a:p>
          <a:p>
            <a:pPr>
              <a:buFont typeface="Wingdings" pitchFamily="2" charset="2"/>
              <a:buChar char="v"/>
            </a:pPr>
            <a:endParaRPr lang="en-US" altLang="en-US" sz="2000" dirty="0">
              <a:solidFill>
                <a:srgbClr val="0070C0"/>
              </a:solidFill>
            </a:endParaRPr>
          </a:p>
        </p:txBody>
      </p:sp>
      <p:sp>
        <p:nvSpPr>
          <p:cNvPr id="2084" name="Text Box 36"/>
          <p:cNvSpPr txBox="1">
            <a:spLocks noChangeArrowheads="1"/>
          </p:cNvSpPr>
          <p:nvPr/>
        </p:nvSpPr>
        <p:spPr bwMode="auto">
          <a:xfrm>
            <a:off x="143339" y="5846494"/>
            <a:ext cx="976908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Wingdings" pitchFamily="2" charset="2"/>
              <a:buChar char="Ø"/>
            </a:pPr>
            <a:r>
              <a:rPr lang="en-US" altLang="en-US" sz="2000" dirty="0"/>
              <a:t>TEM annealing studies to reveal and understand </a:t>
            </a:r>
            <a:r>
              <a:rPr lang="en-US" altLang="en-US" sz="2000" dirty="0" err="1"/>
              <a:t>WOx</a:t>
            </a:r>
            <a:r>
              <a:rPr lang="en-US" altLang="en-US" sz="2000" dirty="0"/>
              <a:t> structural transformations influencing crystallinity, thickness and propensity towards D.</a:t>
            </a:r>
          </a:p>
        </p:txBody>
      </p:sp>
      <p:sp>
        <p:nvSpPr>
          <p:cNvPr id="2" name="Rectangle 1">
            <a:extLst>
              <a:ext uri="{FF2B5EF4-FFF2-40B4-BE49-F238E27FC236}">
                <a16:creationId xmlns:a16="http://schemas.microsoft.com/office/drawing/2014/main" id="{E6B72621-8786-414C-BEBB-198433F80741}"/>
              </a:ext>
            </a:extLst>
          </p:cNvPr>
          <p:cNvSpPr/>
          <p:nvPr/>
        </p:nvSpPr>
        <p:spPr>
          <a:xfrm>
            <a:off x="407368" y="2564904"/>
            <a:ext cx="2745303" cy="369332"/>
          </a:xfrm>
          <a:prstGeom prst="rect">
            <a:avLst/>
          </a:prstGeom>
        </p:spPr>
        <p:txBody>
          <a:bodyPr wrap="none">
            <a:spAutoFit/>
          </a:bodyPr>
          <a:lstStyle/>
          <a:p>
            <a:r>
              <a:rPr lang="en-US" b="1" dirty="0">
                <a:solidFill>
                  <a:srgbClr val="FF0000"/>
                </a:solidFill>
              </a:rPr>
              <a:t>KEY answers obtained:</a:t>
            </a:r>
            <a:endParaRPr lang="LID4096" b="1" dirty="0">
              <a:solidFill>
                <a:srgbClr val="FF0000"/>
              </a:solidFill>
            </a:endParaRPr>
          </a:p>
        </p:txBody>
      </p:sp>
      <p:sp>
        <p:nvSpPr>
          <p:cNvPr id="18" name="Rectangle 17">
            <a:extLst>
              <a:ext uri="{FF2B5EF4-FFF2-40B4-BE49-F238E27FC236}">
                <a16:creationId xmlns:a16="http://schemas.microsoft.com/office/drawing/2014/main" id="{B094E564-FCD3-4F6D-896C-A62B1140E547}"/>
              </a:ext>
            </a:extLst>
          </p:cNvPr>
          <p:cNvSpPr/>
          <p:nvPr/>
        </p:nvSpPr>
        <p:spPr>
          <a:xfrm>
            <a:off x="407368" y="1844824"/>
            <a:ext cx="1531188" cy="369332"/>
          </a:xfrm>
          <a:prstGeom prst="rect">
            <a:avLst/>
          </a:prstGeom>
        </p:spPr>
        <p:txBody>
          <a:bodyPr wrap="none">
            <a:spAutoFit/>
          </a:bodyPr>
          <a:lstStyle/>
          <a:p>
            <a:r>
              <a:rPr lang="en-US" b="1" dirty="0">
                <a:solidFill>
                  <a:srgbClr val="FF0000"/>
                </a:solidFill>
              </a:rPr>
              <a:t>How we did:</a:t>
            </a:r>
            <a:endParaRPr lang="LID4096" b="1" dirty="0">
              <a:solidFill>
                <a:srgbClr val="FF0000"/>
              </a:solidFill>
            </a:endParaRPr>
          </a:p>
        </p:txBody>
      </p:sp>
      <p:sp>
        <p:nvSpPr>
          <p:cNvPr id="19" name="Rectangle 18">
            <a:extLst>
              <a:ext uri="{FF2B5EF4-FFF2-40B4-BE49-F238E27FC236}">
                <a16:creationId xmlns:a16="http://schemas.microsoft.com/office/drawing/2014/main" id="{3F8F6D13-299A-4C68-99F2-36F782499956}"/>
              </a:ext>
            </a:extLst>
          </p:cNvPr>
          <p:cNvSpPr/>
          <p:nvPr/>
        </p:nvSpPr>
        <p:spPr>
          <a:xfrm>
            <a:off x="465525" y="751637"/>
            <a:ext cx="1608133" cy="369332"/>
          </a:xfrm>
          <a:prstGeom prst="rect">
            <a:avLst/>
          </a:prstGeom>
        </p:spPr>
        <p:txBody>
          <a:bodyPr wrap="none">
            <a:spAutoFit/>
          </a:bodyPr>
          <a:lstStyle/>
          <a:p>
            <a:r>
              <a:rPr lang="en-US" b="1" dirty="0">
                <a:solidFill>
                  <a:srgbClr val="FF0000"/>
                </a:solidFill>
              </a:rPr>
              <a:t>What we did:</a:t>
            </a:r>
            <a:endParaRPr lang="LID4096" b="1" dirty="0">
              <a:solidFill>
                <a:srgbClr val="FF0000"/>
              </a:solidFill>
            </a:endParaRPr>
          </a:p>
        </p:txBody>
      </p:sp>
      <p:sp>
        <p:nvSpPr>
          <p:cNvPr id="20" name="Rectangle 19">
            <a:extLst>
              <a:ext uri="{FF2B5EF4-FFF2-40B4-BE49-F238E27FC236}">
                <a16:creationId xmlns:a16="http://schemas.microsoft.com/office/drawing/2014/main" id="{F19254A8-7D05-4A3A-A924-900E7E9CE501}"/>
              </a:ext>
            </a:extLst>
          </p:cNvPr>
          <p:cNvSpPr/>
          <p:nvPr/>
        </p:nvSpPr>
        <p:spPr>
          <a:xfrm>
            <a:off x="418932" y="5507940"/>
            <a:ext cx="1449972" cy="369332"/>
          </a:xfrm>
          <a:prstGeom prst="rect">
            <a:avLst/>
          </a:prstGeom>
        </p:spPr>
        <p:txBody>
          <a:bodyPr wrap="square">
            <a:spAutoFit/>
          </a:bodyPr>
          <a:lstStyle/>
          <a:p>
            <a:r>
              <a:rPr lang="en-US" b="1" dirty="0">
                <a:solidFill>
                  <a:srgbClr val="FF0000"/>
                </a:solidFill>
              </a:rPr>
              <a:t>Next goals:</a:t>
            </a:r>
            <a:endParaRPr lang="LID4096" b="1" dirty="0">
              <a:solidFill>
                <a:srgbClr val="FF0000"/>
              </a:solidFill>
            </a:endParaRPr>
          </a:p>
        </p:txBody>
      </p:sp>
      <p:sp>
        <p:nvSpPr>
          <p:cNvPr id="9" name="Rectangle 8">
            <a:extLst>
              <a:ext uri="{FF2B5EF4-FFF2-40B4-BE49-F238E27FC236}">
                <a16:creationId xmlns:a16="http://schemas.microsoft.com/office/drawing/2014/main" id="{63F4C9CD-D4D9-42AA-831A-50E466DA9B8E}"/>
              </a:ext>
            </a:extLst>
          </p:cNvPr>
          <p:cNvSpPr/>
          <p:nvPr/>
        </p:nvSpPr>
        <p:spPr>
          <a:xfrm>
            <a:off x="6109594" y="791770"/>
            <a:ext cx="5939067" cy="50274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14" name="Picture 13">
            <a:extLst>
              <a:ext uri="{FF2B5EF4-FFF2-40B4-BE49-F238E27FC236}">
                <a16:creationId xmlns:a16="http://schemas.microsoft.com/office/drawing/2014/main" id="{94EC47DC-92A0-40EB-A72C-15C1FBC8161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3243" r="2871"/>
          <a:stretch/>
        </p:blipFill>
        <p:spPr>
          <a:xfrm>
            <a:off x="9183420" y="3402163"/>
            <a:ext cx="2856317" cy="2126849"/>
          </a:xfrm>
          <a:prstGeom prst="rect">
            <a:avLst/>
          </a:prstGeom>
          <a:ln w="19050">
            <a:solidFill>
              <a:schemeClr val="tx1"/>
            </a:solidFill>
          </a:ln>
        </p:spPr>
      </p:pic>
      <p:pic>
        <p:nvPicPr>
          <p:cNvPr id="16" name="Picture 15">
            <a:extLst>
              <a:ext uri="{FF2B5EF4-FFF2-40B4-BE49-F238E27FC236}">
                <a16:creationId xmlns:a16="http://schemas.microsoft.com/office/drawing/2014/main" id="{C4305A9C-70B5-4646-8EB3-E4CC41E0304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34454" y="3402163"/>
            <a:ext cx="2998063" cy="2115069"/>
          </a:xfrm>
          <a:prstGeom prst="rect">
            <a:avLst/>
          </a:prstGeom>
          <a:ln w="19050">
            <a:solidFill>
              <a:schemeClr val="tx1"/>
            </a:solidFill>
          </a:ln>
        </p:spPr>
      </p:pic>
      <p:sp>
        <p:nvSpPr>
          <p:cNvPr id="35" name="TextBox 34">
            <a:extLst>
              <a:ext uri="{FF2B5EF4-FFF2-40B4-BE49-F238E27FC236}">
                <a16:creationId xmlns:a16="http://schemas.microsoft.com/office/drawing/2014/main" id="{7898264B-8D96-4564-8F0F-2940E6C50A06}"/>
              </a:ext>
            </a:extLst>
          </p:cNvPr>
          <p:cNvSpPr txBox="1"/>
          <p:nvPr/>
        </p:nvSpPr>
        <p:spPr>
          <a:xfrm>
            <a:off x="6387058" y="4878659"/>
            <a:ext cx="985659" cy="276999"/>
          </a:xfrm>
          <a:prstGeom prst="rect">
            <a:avLst/>
          </a:prstGeom>
          <a:noFill/>
        </p:spPr>
        <p:txBody>
          <a:bodyPr wrap="square" rtlCol="0">
            <a:spAutoFit/>
          </a:bodyPr>
          <a:lstStyle/>
          <a:p>
            <a:r>
              <a:rPr lang="en-GB" sz="600" dirty="0"/>
              <a:t>Electrochemical: Before</a:t>
            </a:r>
          </a:p>
        </p:txBody>
      </p:sp>
      <p:pic>
        <p:nvPicPr>
          <p:cNvPr id="1026" name="Picture 2" descr="MPI für Plasmaphysik (@PlasmaphysikIPP) | Twitter">
            <a:extLst>
              <a:ext uri="{FF2B5EF4-FFF2-40B4-BE49-F238E27FC236}">
                <a16:creationId xmlns:a16="http://schemas.microsoft.com/office/drawing/2014/main" id="{CC0F19A8-2C51-497A-9B7A-988E9874693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002776" y="5864195"/>
            <a:ext cx="716898" cy="7168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stitut Jožef Štefan | ACM Tekmovanja">
            <a:extLst>
              <a:ext uri="{FF2B5EF4-FFF2-40B4-BE49-F238E27FC236}">
                <a16:creationId xmlns:a16="http://schemas.microsoft.com/office/drawing/2014/main" id="{1E7944F7-BD6E-4D84-9EAD-1665B0891CA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625423" y="5707015"/>
            <a:ext cx="1593918" cy="1062612"/>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C33B3AB0-FFBE-4C64-9A99-8033B7EFD724}"/>
              </a:ext>
            </a:extLst>
          </p:cNvPr>
          <p:cNvSpPr txBox="1"/>
          <p:nvPr/>
        </p:nvSpPr>
        <p:spPr>
          <a:xfrm>
            <a:off x="10359247" y="5507940"/>
            <a:ext cx="697627" cy="369332"/>
          </a:xfrm>
          <a:prstGeom prst="rect">
            <a:avLst/>
          </a:prstGeom>
          <a:noFill/>
        </p:spPr>
        <p:txBody>
          <a:bodyPr wrap="none" rtlCol="0">
            <a:spAutoFit/>
          </a:bodyPr>
          <a:lstStyle/>
          <a:p>
            <a:r>
              <a:rPr lang="en-US" b="1" dirty="0"/>
              <a:t>FTIR</a:t>
            </a:r>
            <a:endParaRPr lang="LID4096" b="1" dirty="0"/>
          </a:p>
        </p:txBody>
      </p:sp>
      <p:sp>
        <p:nvSpPr>
          <p:cNvPr id="10" name="TextBox 9">
            <a:extLst>
              <a:ext uri="{FF2B5EF4-FFF2-40B4-BE49-F238E27FC236}">
                <a16:creationId xmlns:a16="http://schemas.microsoft.com/office/drawing/2014/main" id="{E2F365D4-F460-4C2A-8041-E4DE01574861}"/>
              </a:ext>
            </a:extLst>
          </p:cNvPr>
          <p:cNvSpPr txBox="1"/>
          <p:nvPr/>
        </p:nvSpPr>
        <p:spPr>
          <a:xfrm>
            <a:off x="7297797" y="5492416"/>
            <a:ext cx="954107" cy="369332"/>
          </a:xfrm>
          <a:prstGeom prst="rect">
            <a:avLst/>
          </a:prstGeom>
          <a:noFill/>
        </p:spPr>
        <p:txBody>
          <a:bodyPr wrap="none" rtlCol="0">
            <a:spAutoFit/>
          </a:bodyPr>
          <a:lstStyle/>
          <a:p>
            <a:r>
              <a:rPr lang="en-US" b="1" dirty="0"/>
              <a:t>Raman</a:t>
            </a:r>
            <a:endParaRPr lang="LID4096" b="1" dirty="0"/>
          </a:p>
        </p:txBody>
      </p:sp>
      <p:sp>
        <p:nvSpPr>
          <p:cNvPr id="37" name="TextBox 36">
            <a:extLst>
              <a:ext uri="{FF2B5EF4-FFF2-40B4-BE49-F238E27FC236}">
                <a16:creationId xmlns:a16="http://schemas.microsoft.com/office/drawing/2014/main" id="{E2F365D4-F460-4C2A-8041-E4DE01574861}"/>
              </a:ext>
            </a:extLst>
          </p:cNvPr>
          <p:cNvSpPr txBox="1"/>
          <p:nvPr/>
        </p:nvSpPr>
        <p:spPr>
          <a:xfrm>
            <a:off x="8457689" y="5066773"/>
            <a:ext cx="721672" cy="307777"/>
          </a:xfrm>
          <a:prstGeom prst="rect">
            <a:avLst/>
          </a:prstGeom>
          <a:noFill/>
        </p:spPr>
        <p:txBody>
          <a:bodyPr wrap="none" rtlCol="0">
            <a:spAutoFit/>
          </a:bodyPr>
          <a:lstStyle/>
          <a:p>
            <a:r>
              <a:rPr lang="en-GB" sz="1400" b="1" dirty="0"/>
              <a:t>with D</a:t>
            </a:r>
            <a:endParaRPr lang="LID4096" sz="1400" b="1" dirty="0"/>
          </a:p>
        </p:txBody>
      </p:sp>
      <p:pic>
        <p:nvPicPr>
          <p:cNvPr id="41" name="Picture 40">
            <a:extLst>
              <a:ext uri="{FF2B5EF4-FFF2-40B4-BE49-F238E27FC236}">
                <a16:creationId xmlns:a16="http://schemas.microsoft.com/office/drawing/2014/main" id="{77F19230-3F5E-454F-B009-D7B3F70991D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38285" y="837714"/>
            <a:ext cx="3035394" cy="2274618"/>
          </a:xfrm>
          <a:prstGeom prst="rect">
            <a:avLst/>
          </a:prstGeom>
        </p:spPr>
      </p:pic>
      <p:sp>
        <p:nvSpPr>
          <p:cNvPr id="36" name="TextBox 35">
            <a:extLst>
              <a:ext uri="{FF2B5EF4-FFF2-40B4-BE49-F238E27FC236}">
                <a16:creationId xmlns:a16="http://schemas.microsoft.com/office/drawing/2014/main" id="{E2F365D4-F460-4C2A-8041-E4DE01574861}"/>
              </a:ext>
            </a:extLst>
          </p:cNvPr>
          <p:cNvSpPr txBox="1"/>
          <p:nvPr/>
        </p:nvSpPr>
        <p:spPr>
          <a:xfrm>
            <a:off x="8430949" y="3450079"/>
            <a:ext cx="721672" cy="307777"/>
          </a:xfrm>
          <a:prstGeom prst="rect">
            <a:avLst/>
          </a:prstGeom>
          <a:noFill/>
        </p:spPr>
        <p:txBody>
          <a:bodyPr wrap="none" rtlCol="0">
            <a:spAutoFit/>
          </a:bodyPr>
          <a:lstStyle/>
          <a:p>
            <a:r>
              <a:rPr lang="en-GB" sz="1400" b="1" dirty="0"/>
              <a:t>with D</a:t>
            </a:r>
            <a:endParaRPr lang="LID4096" sz="1400" b="1" dirty="0"/>
          </a:p>
        </p:txBody>
      </p:sp>
      <p:sp>
        <p:nvSpPr>
          <p:cNvPr id="43" name="TextBox 42">
            <a:extLst>
              <a:ext uri="{FF2B5EF4-FFF2-40B4-BE49-F238E27FC236}">
                <a16:creationId xmlns:a16="http://schemas.microsoft.com/office/drawing/2014/main" id="{E2F365D4-F460-4C2A-8041-E4DE01574861}"/>
              </a:ext>
            </a:extLst>
          </p:cNvPr>
          <p:cNvSpPr txBox="1"/>
          <p:nvPr/>
        </p:nvSpPr>
        <p:spPr>
          <a:xfrm>
            <a:off x="8480698" y="1975023"/>
            <a:ext cx="721672" cy="307777"/>
          </a:xfrm>
          <a:prstGeom prst="rect">
            <a:avLst/>
          </a:prstGeom>
          <a:noFill/>
        </p:spPr>
        <p:txBody>
          <a:bodyPr wrap="none" rtlCol="0">
            <a:spAutoFit/>
          </a:bodyPr>
          <a:lstStyle/>
          <a:p>
            <a:r>
              <a:rPr lang="en-GB" sz="1400" b="1" dirty="0"/>
              <a:t>with D</a:t>
            </a:r>
            <a:endParaRPr lang="LID4096" sz="1400" b="1" dirty="0"/>
          </a:p>
        </p:txBody>
      </p:sp>
      <p:sp>
        <p:nvSpPr>
          <p:cNvPr id="44" name="TextBox 43">
            <a:extLst>
              <a:ext uri="{FF2B5EF4-FFF2-40B4-BE49-F238E27FC236}">
                <a16:creationId xmlns:a16="http://schemas.microsoft.com/office/drawing/2014/main" id="{E2F365D4-F460-4C2A-8041-E4DE01574861}"/>
              </a:ext>
            </a:extLst>
          </p:cNvPr>
          <p:cNvSpPr txBox="1"/>
          <p:nvPr/>
        </p:nvSpPr>
        <p:spPr>
          <a:xfrm>
            <a:off x="8480698" y="902319"/>
            <a:ext cx="721672" cy="307777"/>
          </a:xfrm>
          <a:prstGeom prst="rect">
            <a:avLst/>
          </a:prstGeom>
          <a:noFill/>
        </p:spPr>
        <p:txBody>
          <a:bodyPr wrap="none" rtlCol="0">
            <a:spAutoFit/>
          </a:bodyPr>
          <a:lstStyle/>
          <a:p>
            <a:r>
              <a:rPr lang="en-GB" sz="1400" b="1" dirty="0"/>
              <a:t>with D</a:t>
            </a:r>
            <a:endParaRPr lang="LID4096" sz="1400" b="1" dirty="0"/>
          </a:p>
        </p:txBody>
      </p:sp>
      <p:sp>
        <p:nvSpPr>
          <p:cNvPr id="45" name="TextBox 44">
            <a:extLst>
              <a:ext uri="{FF2B5EF4-FFF2-40B4-BE49-F238E27FC236}">
                <a16:creationId xmlns:a16="http://schemas.microsoft.com/office/drawing/2014/main" id="{E2F365D4-F460-4C2A-8041-E4DE01574861}"/>
              </a:ext>
            </a:extLst>
          </p:cNvPr>
          <p:cNvSpPr txBox="1"/>
          <p:nvPr/>
        </p:nvSpPr>
        <p:spPr>
          <a:xfrm>
            <a:off x="6339481" y="3068992"/>
            <a:ext cx="2496196" cy="307777"/>
          </a:xfrm>
          <a:prstGeom prst="rect">
            <a:avLst/>
          </a:prstGeom>
          <a:noFill/>
        </p:spPr>
        <p:txBody>
          <a:bodyPr wrap="none" rtlCol="0">
            <a:spAutoFit/>
          </a:bodyPr>
          <a:lstStyle/>
          <a:p>
            <a:r>
              <a:rPr lang="en-GB" sz="1400" b="1" dirty="0"/>
              <a:t>pristine </a:t>
            </a:r>
            <a:r>
              <a:rPr lang="en-GB" sz="1400" b="1" dirty="0" err="1"/>
              <a:t>WOx</a:t>
            </a:r>
            <a:r>
              <a:rPr lang="en-GB" sz="1400" b="1" dirty="0"/>
              <a:t> ====&gt;  with D</a:t>
            </a:r>
            <a:endParaRPr lang="LID4096" sz="1400" b="1" dirty="0"/>
          </a:p>
        </p:txBody>
      </p:sp>
      <p:pic>
        <p:nvPicPr>
          <p:cNvPr id="6" name="Picture 5"/>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9279316" y="920590"/>
            <a:ext cx="2721339" cy="2036556"/>
          </a:xfrm>
          <a:prstGeom prst="rect">
            <a:avLst/>
          </a:prstGeom>
        </p:spPr>
      </p:pic>
      <p:sp>
        <p:nvSpPr>
          <p:cNvPr id="47" name="TextBox 46">
            <a:extLst>
              <a:ext uri="{FF2B5EF4-FFF2-40B4-BE49-F238E27FC236}">
                <a16:creationId xmlns:a16="http://schemas.microsoft.com/office/drawing/2014/main" id="{E2F365D4-F460-4C2A-8041-E4DE01574861}"/>
              </a:ext>
            </a:extLst>
          </p:cNvPr>
          <p:cNvSpPr txBox="1"/>
          <p:nvPr/>
        </p:nvSpPr>
        <p:spPr>
          <a:xfrm>
            <a:off x="9192344" y="2908896"/>
            <a:ext cx="2808311" cy="461665"/>
          </a:xfrm>
          <a:prstGeom prst="rect">
            <a:avLst/>
          </a:prstGeom>
          <a:noFill/>
        </p:spPr>
        <p:txBody>
          <a:bodyPr wrap="square" rtlCol="0">
            <a:spAutoFit/>
          </a:bodyPr>
          <a:lstStyle/>
          <a:p>
            <a:pPr algn="ctr"/>
            <a:r>
              <a:rPr lang="en-GB" sz="1200" b="1" dirty="0"/>
              <a:t>OL / FIB identical location thickness studies</a:t>
            </a:r>
            <a:endParaRPr lang="LID4096" sz="1200" b="1" dirty="0"/>
          </a:p>
        </p:txBody>
      </p:sp>
      <p:sp>
        <p:nvSpPr>
          <p:cNvPr id="7" name="Down Arrow 6"/>
          <p:cNvSpPr/>
          <p:nvPr/>
        </p:nvSpPr>
        <p:spPr>
          <a:xfrm>
            <a:off x="6886344" y="3331184"/>
            <a:ext cx="288032" cy="2570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own Arrow 47"/>
          <p:cNvSpPr/>
          <p:nvPr/>
        </p:nvSpPr>
        <p:spPr>
          <a:xfrm rot="10800000">
            <a:off x="6879887" y="2871466"/>
            <a:ext cx="288032" cy="2570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own Arrow 48"/>
          <p:cNvSpPr/>
          <p:nvPr/>
        </p:nvSpPr>
        <p:spPr>
          <a:xfrm>
            <a:off x="8303481" y="3323076"/>
            <a:ext cx="288032" cy="2570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own Arrow 49"/>
          <p:cNvSpPr/>
          <p:nvPr/>
        </p:nvSpPr>
        <p:spPr>
          <a:xfrm rot="10800000">
            <a:off x="8297024" y="2863358"/>
            <a:ext cx="288032" cy="2570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5D47B50-413A-4DE6-BE13-0B150A79A1C1}"/>
              </a:ext>
            </a:extLst>
          </p:cNvPr>
          <p:cNvSpPr>
            <a:spLocks noGrp="1"/>
          </p:cNvSpPr>
          <p:nvPr>
            <p:ph type="ftr" sz="quarter" idx="15"/>
          </p:nvPr>
        </p:nvSpPr>
        <p:spPr/>
        <p:txBody>
          <a:bodyPr/>
          <a:lstStyle/>
          <a:p>
            <a:r>
              <a:rPr lang="de-DE"/>
              <a:t>Max-Planck-Institut für Plasmaphysik | Klaus Schmid</a:t>
            </a:r>
            <a:endParaRPr lang="de-DE" dirty="0"/>
          </a:p>
        </p:txBody>
      </p:sp>
      <p:sp>
        <p:nvSpPr>
          <p:cNvPr id="3" name="Slide Number Placeholder 2">
            <a:extLst>
              <a:ext uri="{FF2B5EF4-FFF2-40B4-BE49-F238E27FC236}">
                <a16:creationId xmlns:a16="http://schemas.microsoft.com/office/drawing/2014/main" id="{F28E41C9-A5E7-4994-979D-052A0B5BE453}"/>
              </a:ext>
            </a:extLst>
          </p:cNvPr>
          <p:cNvSpPr>
            <a:spLocks noGrp="1"/>
          </p:cNvSpPr>
          <p:nvPr>
            <p:ph type="sldNum" sz="quarter" idx="16"/>
          </p:nvPr>
        </p:nvSpPr>
        <p:spPr/>
        <p:txBody>
          <a:bodyPr/>
          <a:lstStyle/>
          <a:p>
            <a:fld id="{ECE691D0-CC49-4FC7-9C4D-6112B0CB3A76}" type="slidenum">
              <a:rPr lang="de-DE" smtClean="0"/>
              <a:pPr/>
              <a:t>3</a:t>
            </a:fld>
            <a:endParaRPr lang="de-DE" dirty="0"/>
          </a:p>
        </p:txBody>
      </p:sp>
      <p:sp>
        <p:nvSpPr>
          <p:cNvPr id="4" name="Title 3">
            <a:extLst>
              <a:ext uri="{FF2B5EF4-FFF2-40B4-BE49-F238E27FC236}">
                <a16:creationId xmlns:a16="http://schemas.microsoft.com/office/drawing/2014/main" id="{087191C6-8E0E-4D9F-8896-C68592A01B9A}"/>
              </a:ext>
            </a:extLst>
          </p:cNvPr>
          <p:cNvSpPr>
            <a:spLocks noGrp="1"/>
          </p:cNvSpPr>
          <p:nvPr>
            <p:ph type="title"/>
          </p:nvPr>
        </p:nvSpPr>
        <p:spPr/>
        <p:txBody>
          <a:bodyPr/>
          <a:lstStyle/>
          <a:p>
            <a:r>
              <a:rPr lang="de-DE" dirty="0"/>
              <a:t>Milestones 2022</a:t>
            </a:r>
            <a:endParaRPr lang="en-GB" dirty="0"/>
          </a:p>
        </p:txBody>
      </p:sp>
      <p:graphicFrame>
        <p:nvGraphicFramePr>
          <p:cNvPr id="5" name="Table 5">
            <a:extLst>
              <a:ext uri="{FF2B5EF4-FFF2-40B4-BE49-F238E27FC236}">
                <a16:creationId xmlns:a16="http://schemas.microsoft.com/office/drawing/2014/main" id="{6A4A448B-65AF-49F3-BE65-06BC72EA26EE}"/>
              </a:ext>
            </a:extLst>
          </p:cNvPr>
          <p:cNvGraphicFramePr>
            <a:graphicFrameLocks noGrp="1"/>
          </p:cNvGraphicFramePr>
          <p:nvPr>
            <p:extLst>
              <p:ext uri="{D42A27DB-BD31-4B8C-83A1-F6EECF244321}">
                <p14:modId xmlns:p14="http://schemas.microsoft.com/office/powerpoint/2010/main" val="1784148309"/>
              </p:ext>
            </p:extLst>
          </p:nvPr>
        </p:nvGraphicFramePr>
        <p:xfrm>
          <a:off x="693877" y="665674"/>
          <a:ext cx="10936144" cy="5661482"/>
        </p:xfrm>
        <a:graphic>
          <a:graphicData uri="http://schemas.openxmlformats.org/drawingml/2006/table">
            <a:tbl>
              <a:tblPr firstRow="1" bandRow="1">
                <a:tableStyleId>{5C22544A-7EE6-4342-B048-85BDC9FD1C3A}</a:tableStyleId>
              </a:tblPr>
              <a:tblGrid>
                <a:gridCol w="2000228">
                  <a:extLst>
                    <a:ext uri="{9D8B030D-6E8A-4147-A177-3AD203B41FA5}">
                      <a16:colId xmlns:a16="http://schemas.microsoft.com/office/drawing/2014/main" val="141375640"/>
                    </a:ext>
                  </a:extLst>
                </a:gridCol>
                <a:gridCol w="1196698">
                  <a:extLst>
                    <a:ext uri="{9D8B030D-6E8A-4147-A177-3AD203B41FA5}">
                      <a16:colId xmlns:a16="http://schemas.microsoft.com/office/drawing/2014/main" val="4459237"/>
                    </a:ext>
                  </a:extLst>
                </a:gridCol>
                <a:gridCol w="5005182">
                  <a:extLst>
                    <a:ext uri="{9D8B030D-6E8A-4147-A177-3AD203B41FA5}">
                      <a16:colId xmlns:a16="http://schemas.microsoft.com/office/drawing/2014/main" val="3603703262"/>
                    </a:ext>
                  </a:extLst>
                </a:gridCol>
                <a:gridCol w="2734036">
                  <a:extLst>
                    <a:ext uri="{9D8B030D-6E8A-4147-A177-3AD203B41FA5}">
                      <a16:colId xmlns:a16="http://schemas.microsoft.com/office/drawing/2014/main" val="3938633958"/>
                    </a:ext>
                  </a:extLst>
                </a:gridCol>
              </a:tblGrid>
              <a:tr h="707444">
                <a:tc>
                  <a:txBody>
                    <a:bodyPr/>
                    <a:lstStyle/>
                    <a:p>
                      <a:pPr algn="ctr">
                        <a:lnSpc>
                          <a:spcPct val="115000"/>
                        </a:lnSpc>
                        <a:spcAft>
                          <a:spcPts val="300"/>
                        </a:spcAft>
                      </a:pPr>
                      <a:r>
                        <a:rPr lang="en-US" sz="2400" b="1" dirty="0">
                          <a:solidFill>
                            <a:schemeClr val="bg1"/>
                          </a:solidFill>
                          <a:effectLst/>
                          <a:latin typeface="Calibri" panose="020F0502020204030204" pitchFamily="34" charset="0"/>
                          <a:ea typeface="SimSun" panose="02010600030101010101" pitchFamily="2" charset="-122"/>
                          <a:cs typeface="Arial" panose="020B0604020202020204" pitchFamily="34" charset="0"/>
                        </a:rPr>
                        <a:t>WP-M ID</a:t>
                      </a:r>
                      <a:endParaRPr lang="en-GB" sz="2400" dirty="0">
                        <a:solidFill>
                          <a:schemeClr val="bg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15000"/>
                        </a:lnSpc>
                        <a:spcAft>
                          <a:spcPts val="300"/>
                        </a:spcAft>
                      </a:pPr>
                      <a:r>
                        <a:rPr lang="en-US" sz="2400" b="1" dirty="0">
                          <a:solidFill>
                            <a:schemeClr val="bg1"/>
                          </a:solidFill>
                          <a:effectLst/>
                          <a:latin typeface="Calibri" panose="020F0502020204030204" pitchFamily="34" charset="0"/>
                          <a:ea typeface="SimSun" panose="02010600030101010101" pitchFamily="2" charset="-122"/>
                          <a:cs typeface="Arial" panose="020B0604020202020204" pitchFamily="34" charset="0"/>
                        </a:rPr>
                        <a:t>WBS ID</a:t>
                      </a:r>
                      <a:endParaRPr lang="en-GB" sz="2400" dirty="0">
                        <a:solidFill>
                          <a:schemeClr val="bg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15000"/>
                        </a:lnSpc>
                        <a:spcAft>
                          <a:spcPts val="300"/>
                        </a:spcAft>
                      </a:pPr>
                      <a:r>
                        <a:rPr lang="en-US" sz="2400" b="1" dirty="0">
                          <a:solidFill>
                            <a:schemeClr val="bg1"/>
                          </a:solidFill>
                          <a:effectLst/>
                          <a:latin typeface="Calibri" panose="020F0502020204030204" pitchFamily="34" charset="0"/>
                          <a:ea typeface="SimSun" panose="02010600030101010101" pitchFamily="2" charset="-122"/>
                          <a:cs typeface="Arial" panose="020B0604020202020204" pitchFamily="34" charset="0"/>
                        </a:rPr>
                        <a:t>WP Milestone Title</a:t>
                      </a:r>
                      <a:endParaRPr lang="en-GB" sz="2400" dirty="0">
                        <a:solidFill>
                          <a:schemeClr val="bg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15000"/>
                        </a:lnSpc>
                        <a:spcBef>
                          <a:spcPts val="200"/>
                        </a:spcBef>
                        <a:spcAft>
                          <a:spcPts val="200"/>
                        </a:spcAft>
                      </a:pPr>
                      <a:r>
                        <a:rPr lang="en-US" sz="2400" b="1" dirty="0">
                          <a:solidFill>
                            <a:schemeClr val="bg1"/>
                          </a:solidFill>
                          <a:effectLst/>
                          <a:latin typeface="Calibri" panose="020F0502020204030204" pitchFamily="34" charset="0"/>
                          <a:ea typeface="SimSun" panose="02010600030101010101" pitchFamily="2" charset="-122"/>
                          <a:cs typeface="Arial" panose="020B0604020202020204" pitchFamily="34" charset="0"/>
                        </a:rPr>
                        <a:t>Due Date</a:t>
                      </a:r>
                      <a:endParaRPr lang="en-GB" sz="2400" dirty="0">
                        <a:solidFill>
                          <a:schemeClr val="bg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3359553879"/>
                  </a:ext>
                </a:extLst>
              </a:tr>
              <a:tr h="1164637">
                <a:tc>
                  <a:txBody>
                    <a:bodyPr/>
                    <a:lstStyle/>
                    <a:p>
                      <a:pPr>
                        <a:lnSpc>
                          <a:spcPct val="115000"/>
                        </a:lnSpc>
                        <a:spcAft>
                          <a:spcPts val="300"/>
                        </a:spcAft>
                      </a:pPr>
                      <a:r>
                        <a:rPr lang="en-GB" sz="2400" b="1" dirty="0">
                          <a:effectLst/>
                          <a:latin typeface="Calibri" panose="020F0502020204030204" pitchFamily="34" charset="0"/>
                          <a:ea typeface="Times New Roman" panose="02020603050405020304" pitchFamily="18" charset="0"/>
                          <a:cs typeface="Times New Roman" panose="02020603050405020304" pitchFamily="18" charset="0"/>
                        </a:rPr>
                        <a:t>WM35</a:t>
                      </a:r>
                      <a:endParaRPr lang="en-GB" sz="2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Aft>
                          <a:spcPts val="300"/>
                        </a:spcAft>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SP C</a:t>
                      </a:r>
                      <a:endParaRPr lang="en-GB" sz="2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Aft>
                          <a:spcPts val="300"/>
                        </a:spcAft>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Documented He retention in displacement-damaged W and its influence on H retention (ITER+DEMO)</a:t>
                      </a:r>
                      <a:endParaRPr lang="en-GB" sz="16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Aft>
                          <a:spcPts val="300"/>
                        </a:spcAft>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31.12.2022  </a:t>
                      </a:r>
                      <a:endParaRPr lang="en-GB" sz="16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274120046"/>
                  </a:ext>
                </a:extLst>
              </a:tr>
              <a:tr h="869146">
                <a:tc>
                  <a:txBody>
                    <a:bodyPr/>
                    <a:lstStyle/>
                    <a:p>
                      <a:pPr>
                        <a:lnSpc>
                          <a:spcPct val="115000"/>
                        </a:lnSpc>
                        <a:spcAft>
                          <a:spcPts val="300"/>
                        </a:spcAft>
                      </a:pPr>
                      <a:r>
                        <a:rPr lang="en-GB" sz="2400" b="1" dirty="0">
                          <a:effectLst/>
                          <a:latin typeface="Calibri" panose="020F0502020204030204" pitchFamily="34" charset="0"/>
                          <a:ea typeface="Times New Roman" panose="02020603050405020304" pitchFamily="18" charset="0"/>
                          <a:cs typeface="Times New Roman" panose="02020603050405020304" pitchFamily="18" charset="0"/>
                        </a:rPr>
                        <a:t>WM36</a:t>
                      </a:r>
                      <a:endParaRPr lang="en-GB" sz="2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Aft>
                          <a:spcPts val="300"/>
                        </a:spcAft>
                      </a:pPr>
                      <a:r>
                        <a:rPr lang="en-GB" sz="2400">
                          <a:effectLst/>
                          <a:latin typeface="Calibri" panose="020F0502020204030204" pitchFamily="34" charset="0"/>
                          <a:ea typeface="Times New Roman" panose="02020603050405020304" pitchFamily="18" charset="0"/>
                          <a:cs typeface="Times New Roman" panose="02020603050405020304" pitchFamily="18" charset="0"/>
                        </a:rPr>
                        <a:t>SP C</a:t>
                      </a:r>
                      <a:endParaRPr lang="en-GB" sz="2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Aft>
                          <a:spcPts val="300"/>
                        </a:spcAft>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T-permeation from solid into gas vs. liquid phase on exit side (DEMO)</a:t>
                      </a:r>
                      <a:endParaRPr lang="en-GB" sz="16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Aft>
                          <a:spcPts val="300"/>
                        </a:spcAft>
                      </a:pPr>
                      <a:r>
                        <a:rPr lang="en-GB" sz="1600">
                          <a:effectLst/>
                          <a:latin typeface="Calibri" panose="020F0502020204030204" pitchFamily="34" charset="0"/>
                          <a:ea typeface="Times New Roman" panose="02020603050405020304" pitchFamily="18" charset="0"/>
                          <a:cs typeface="Times New Roman" panose="02020603050405020304" pitchFamily="18" charset="0"/>
                        </a:rPr>
                        <a:t>31.12.2022  </a:t>
                      </a:r>
                      <a:endParaRPr lang="en-GB" sz="16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964821499"/>
                  </a:ext>
                </a:extLst>
              </a:tr>
              <a:tr h="1164637">
                <a:tc>
                  <a:txBody>
                    <a:bodyPr/>
                    <a:lstStyle/>
                    <a:p>
                      <a:pPr>
                        <a:lnSpc>
                          <a:spcPct val="115000"/>
                        </a:lnSpc>
                        <a:spcAft>
                          <a:spcPts val="300"/>
                        </a:spcAft>
                      </a:pPr>
                      <a:r>
                        <a:rPr lang="en-GB" sz="2400" b="1" dirty="0">
                          <a:effectLst/>
                          <a:latin typeface="Calibri" panose="020F0502020204030204" pitchFamily="34" charset="0"/>
                          <a:ea typeface="Times New Roman" panose="02020603050405020304" pitchFamily="18" charset="0"/>
                          <a:cs typeface="Times New Roman" panose="02020603050405020304" pitchFamily="18" charset="0"/>
                        </a:rPr>
                        <a:t>WM37</a:t>
                      </a:r>
                      <a:endParaRPr lang="en-GB" sz="2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Aft>
                          <a:spcPts val="300"/>
                        </a:spcAft>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SP C</a:t>
                      </a:r>
                      <a:endParaRPr lang="en-GB" sz="2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Aft>
                          <a:spcPts val="300"/>
                        </a:spcAft>
                      </a:pPr>
                      <a:r>
                        <a:rPr lang="en-GB" sz="1600">
                          <a:effectLst/>
                          <a:latin typeface="Calibri" panose="020F0502020204030204" pitchFamily="34" charset="0"/>
                          <a:ea typeface="Times New Roman" panose="02020603050405020304" pitchFamily="18" charset="0"/>
                          <a:cs typeface="Times New Roman" panose="02020603050405020304" pitchFamily="18" charset="0"/>
                        </a:rPr>
                        <a:t>Uptake of energetic D-ions vs. thermal D-atoms into W under first wall conditions quantified (DEMO+ITER)</a:t>
                      </a:r>
                      <a:endParaRPr lang="en-GB" sz="16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Aft>
                          <a:spcPts val="300"/>
                        </a:spcAft>
                      </a:pPr>
                      <a:r>
                        <a:rPr lang="en-GB" sz="1600">
                          <a:effectLst/>
                          <a:latin typeface="Calibri" panose="020F0502020204030204" pitchFamily="34" charset="0"/>
                          <a:ea typeface="Times New Roman" panose="02020603050405020304" pitchFamily="18" charset="0"/>
                          <a:cs typeface="Times New Roman" panose="02020603050405020304" pitchFamily="18" charset="0"/>
                        </a:rPr>
                        <a:t>31.12.2022  </a:t>
                      </a:r>
                      <a:endParaRPr lang="en-GB" sz="16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766423619"/>
                  </a:ext>
                </a:extLst>
              </a:tr>
              <a:tr h="1755618">
                <a:tc>
                  <a:txBody>
                    <a:bodyPr/>
                    <a:lstStyle/>
                    <a:p>
                      <a:pPr>
                        <a:lnSpc>
                          <a:spcPct val="115000"/>
                        </a:lnSpc>
                        <a:spcAft>
                          <a:spcPts val="300"/>
                        </a:spcAft>
                      </a:pPr>
                      <a:r>
                        <a:rPr lang="en-GB" sz="2400" b="1" dirty="0">
                          <a:effectLst/>
                          <a:latin typeface="Calibri" panose="020F0502020204030204" pitchFamily="34" charset="0"/>
                          <a:ea typeface="Times New Roman" panose="02020603050405020304" pitchFamily="18" charset="0"/>
                          <a:cs typeface="Times New Roman" panose="02020603050405020304" pitchFamily="18" charset="0"/>
                        </a:rPr>
                        <a:t>WM38</a:t>
                      </a:r>
                      <a:endParaRPr lang="en-GB" sz="2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Aft>
                          <a:spcPts val="300"/>
                        </a:spcAft>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SP C</a:t>
                      </a:r>
                      <a:endParaRPr lang="en-GB" sz="2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Aft>
                          <a:spcPts val="300"/>
                        </a:spcAft>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The impact of ion-induced W damage with proton-induced damage on fuel retention with the aid of depth-resolved laser-based analysis techniques compared (ITER+DEMO)</a:t>
                      </a:r>
                      <a:endParaRPr lang="en-GB" sz="16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Aft>
                          <a:spcPts val="300"/>
                        </a:spcAft>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31.12.2022</a:t>
                      </a:r>
                      <a:endParaRPr lang="en-GB" sz="16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301717216"/>
                  </a:ext>
                </a:extLst>
              </a:tr>
            </a:tbl>
          </a:graphicData>
        </a:graphic>
      </p:graphicFrame>
      <p:sp>
        <p:nvSpPr>
          <p:cNvPr id="6" name="TextBox 5">
            <a:extLst>
              <a:ext uri="{FF2B5EF4-FFF2-40B4-BE49-F238E27FC236}">
                <a16:creationId xmlns:a16="http://schemas.microsoft.com/office/drawing/2014/main" id="{4FAFED09-9A20-3162-A7BD-A9EE05BD604C}"/>
              </a:ext>
            </a:extLst>
          </p:cNvPr>
          <p:cNvSpPr txBox="1"/>
          <p:nvPr/>
        </p:nvSpPr>
        <p:spPr>
          <a:xfrm>
            <a:off x="4401014" y="2007219"/>
            <a:ext cx="3281668" cy="366126"/>
          </a:xfrm>
          <a:prstGeom prst="rect">
            <a:avLst/>
          </a:prstGeom>
          <a:noFill/>
        </p:spPr>
        <p:txBody>
          <a:bodyPr wrap="none" rtlCol="0">
            <a:spAutoFit/>
          </a:bodyPr>
          <a:lstStyle/>
          <a:p>
            <a:pPr marL="285750" indent="-285750" algn="l">
              <a:lnSpc>
                <a:spcPts val="2300"/>
              </a:lnSpc>
              <a:buFont typeface="Wingdings" panose="05000000000000000000" pitchFamily="2" charset="2"/>
              <a:buChar char="Ø"/>
            </a:pPr>
            <a:r>
              <a:rPr lang="de-DE" sz="1800" b="1" dirty="0">
                <a:solidFill>
                  <a:srgbClr val="005555"/>
                </a:solidFill>
              </a:rPr>
              <a:t>Done already in Oct. 2022</a:t>
            </a:r>
            <a:endParaRPr lang="en-GB" sz="1800" b="1" dirty="0">
              <a:solidFill>
                <a:srgbClr val="005555"/>
              </a:solidFill>
            </a:endParaRPr>
          </a:p>
        </p:txBody>
      </p:sp>
      <p:sp>
        <p:nvSpPr>
          <p:cNvPr id="7" name="TextBox 6">
            <a:extLst>
              <a:ext uri="{FF2B5EF4-FFF2-40B4-BE49-F238E27FC236}">
                <a16:creationId xmlns:a16="http://schemas.microsoft.com/office/drawing/2014/main" id="{E16BE5DA-33AA-26AE-BF88-6B9CE97C6B3E}"/>
              </a:ext>
            </a:extLst>
          </p:cNvPr>
          <p:cNvSpPr txBox="1"/>
          <p:nvPr/>
        </p:nvSpPr>
        <p:spPr>
          <a:xfrm>
            <a:off x="4455166" y="5628187"/>
            <a:ext cx="2473754" cy="366126"/>
          </a:xfrm>
          <a:prstGeom prst="rect">
            <a:avLst/>
          </a:prstGeom>
          <a:noFill/>
        </p:spPr>
        <p:txBody>
          <a:bodyPr wrap="none" rtlCol="0">
            <a:spAutoFit/>
          </a:bodyPr>
          <a:lstStyle/>
          <a:p>
            <a:pPr marL="285750" indent="-285750" algn="l">
              <a:lnSpc>
                <a:spcPts val="2300"/>
              </a:lnSpc>
              <a:buFont typeface="Wingdings" panose="05000000000000000000" pitchFamily="2" charset="2"/>
              <a:buChar char="Ø"/>
            </a:pPr>
            <a:r>
              <a:rPr lang="de-DE" sz="1800" b="1" dirty="0">
                <a:solidFill>
                  <a:srgbClr val="FF0000"/>
                </a:solidFill>
              </a:rPr>
              <a:t>Still outstanding...</a:t>
            </a:r>
            <a:endParaRPr lang="en-GB" sz="1800" b="1" dirty="0">
              <a:solidFill>
                <a:srgbClr val="FF0000"/>
              </a:solidFill>
            </a:endParaRPr>
          </a:p>
        </p:txBody>
      </p:sp>
      <p:sp>
        <p:nvSpPr>
          <p:cNvPr id="8" name="TextBox 7">
            <a:extLst>
              <a:ext uri="{FF2B5EF4-FFF2-40B4-BE49-F238E27FC236}">
                <a16:creationId xmlns:a16="http://schemas.microsoft.com/office/drawing/2014/main" id="{0CE6819C-AA8E-FDDF-A42D-1A1CFB277789}"/>
              </a:ext>
            </a:extLst>
          </p:cNvPr>
          <p:cNvSpPr txBox="1"/>
          <p:nvPr/>
        </p:nvSpPr>
        <p:spPr>
          <a:xfrm>
            <a:off x="4401014" y="3027906"/>
            <a:ext cx="3307316" cy="366126"/>
          </a:xfrm>
          <a:prstGeom prst="rect">
            <a:avLst/>
          </a:prstGeom>
          <a:noFill/>
        </p:spPr>
        <p:txBody>
          <a:bodyPr wrap="none" rtlCol="0">
            <a:spAutoFit/>
          </a:bodyPr>
          <a:lstStyle/>
          <a:p>
            <a:pPr marL="285750" indent="-285750" algn="l">
              <a:lnSpc>
                <a:spcPts val="2300"/>
              </a:lnSpc>
              <a:buFont typeface="Wingdings" panose="05000000000000000000" pitchFamily="2" charset="2"/>
              <a:buChar char="Ø"/>
            </a:pPr>
            <a:r>
              <a:rPr lang="de-DE" sz="1800" b="1" dirty="0">
                <a:solidFill>
                  <a:srgbClr val="005555"/>
                </a:solidFill>
              </a:rPr>
              <a:t>Done already in Dez. 2022</a:t>
            </a:r>
            <a:endParaRPr lang="en-GB" sz="1800" b="1" dirty="0">
              <a:solidFill>
                <a:srgbClr val="005555"/>
              </a:solidFill>
            </a:endParaRPr>
          </a:p>
        </p:txBody>
      </p:sp>
      <p:sp>
        <p:nvSpPr>
          <p:cNvPr id="9" name="TextBox 8">
            <a:extLst>
              <a:ext uri="{FF2B5EF4-FFF2-40B4-BE49-F238E27FC236}">
                <a16:creationId xmlns:a16="http://schemas.microsoft.com/office/drawing/2014/main" id="{EF1048F3-A562-4766-07F3-9A941BA000F4}"/>
              </a:ext>
            </a:extLst>
          </p:cNvPr>
          <p:cNvSpPr txBox="1"/>
          <p:nvPr/>
        </p:nvSpPr>
        <p:spPr>
          <a:xfrm>
            <a:off x="4401014" y="4086223"/>
            <a:ext cx="3307316" cy="366126"/>
          </a:xfrm>
          <a:prstGeom prst="rect">
            <a:avLst/>
          </a:prstGeom>
          <a:noFill/>
        </p:spPr>
        <p:txBody>
          <a:bodyPr wrap="none" rtlCol="0">
            <a:spAutoFit/>
          </a:bodyPr>
          <a:lstStyle/>
          <a:p>
            <a:pPr marL="285750" indent="-285750" algn="l">
              <a:lnSpc>
                <a:spcPts val="2300"/>
              </a:lnSpc>
              <a:buFont typeface="Wingdings" panose="05000000000000000000" pitchFamily="2" charset="2"/>
              <a:buChar char="Ø"/>
            </a:pPr>
            <a:r>
              <a:rPr lang="de-DE" sz="1800" b="1" dirty="0">
                <a:solidFill>
                  <a:srgbClr val="005555"/>
                </a:solidFill>
              </a:rPr>
              <a:t>Done already in Dez. 2022</a:t>
            </a:r>
            <a:endParaRPr lang="en-GB" sz="1800" b="1" dirty="0">
              <a:solidFill>
                <a:srgbClr val="005555"/>
              </a:solidFill>
            </a:endParaRPr>
          </a:p>
        </p:txBody>
      </p:sp>
    </p:spTree>
    <p:extLst>
      <p:ext uri="{BB962C8B-B14F-4D97-AF65-F5344CB8AC3E}">
        <p14:creationId xmlns:p14="http://schemas.microsoft.com/office/powerpoint/2010/main" val="1813202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 name="Text Box 31">
            <a:extLst>
              <a:ext uri="{FF2B5EF4-FFF2-40B4-BE49-F238E27FC236}">
                <a16:creationId xmlns:a16="http://schemas.microsoft.com/office/drawing/2014/main" id="{3772AC7F-86DC-4F7E-B52C-D3A218922790}"/>
              </a:ext>
            </a:extLst>
          </p:cNvPr>
          <p:cNvSpPr txBox="1">
            <a:spLocks noChangeArrowheads="1"/>
          </p:cNvSpPr>
          <p:nvPr/>
        </p:nvSpPr>
        <p:spPr bwMode="auto">
          <a:xfrm>
            <a:off x="119336" y="1658687"/>
            <a:ext cx="614191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buFont typeface="Wingdings" pitchFamily="2" charset="2"/>
              <a:buChar char="v"/>
            </a:pPr>
            <a:endParaRPr lang="en-US" altLang="en-US" sz="2000" dirty="0"/>
          </a:p>
          <a:p>
            <a:pPr>
              <a:buFont typeface="Wingdings" pitchFamily="2" charset="2"/>
              <a:buChar char="v"/>
            </a:pPr>
            <a:r>
              <a:rPr lang="en-US" altLang="en-US" sz="2000" dirty="0"/>
              <a:t>Exposure to low flux He plasma (</a:t>
            </a:r>
            <a:r>
              <a:rPr lang="en-US" dirty="0"/>
              <a:t>10</a:t>
            </a:r>
            <a:r>
              <a:rPr lang="en-US" baseline="30000" dirty="0"/>
              <a:t>18</a:t>
            </a:r>
            <a:r>
              <a:rPr lang="en-US" dirty="0"/>
              <a:t> He/m</a:t>
            </a:r>
            <a:r>
              <a:rPr lang="en-US" baseline="30000" dirty="0"/>
              <a:t>2</a:t>
            </a:r>
            <a:r>
              <a:rPr lang="en-US" dirty="0"/>
              <a:t>s</a:t>
            </a:r>
            <a:r>
              <a:rPr lang="en-US" altLang="en-US" sz="2000" dirty="0"/>
              <a:t>) at low energy (100 eV) to avoid creation of additional defects (energy transfer 8.3 eV &lt;&lt; </a:t>
            </a:r>
            <a:r>
              <a:rPr lang="en-US" altLang="en-US" sz="2000" dirty="0" err="1"/>
              <a:t>E</a:t>
            </a:r>
            <a:r>
              <a:rPr lang="en-US" altLang="en-US" sz="2000" baseline="-25000" dirty="0" err="1"/>
              <a:t>displacement</a:t>
            </a:r>
            <a:r>
              <a:rPr lang="en-US" altLang="en-US" sz="2000" dirty="0"/>
              <a:t>)</a:t>
            </a:r>
          </a:p>
        </p:txBody>
      </p:sp>
      <p:sp>
        <p:nvSpPr>
          <p:cNvPr id="2065" name="Rectangle 17"/>
          <p:cNvSpPr>
            <a:spLocks noChangeArrowheads="1"/>
          </p:cNvSpPr>
          <p:nvPr/>
        </p:nvSpPr>
        <p:spPr bwMode="auto">
          <a:xfrm>
            <a:off x="2705313" y="232644"/>
            <a:ext cx="625523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0"/>
            <a:r>
              <a:rPr lang="en-US" sz="2000" b="1" dirty="0"/>
              <a:t>Establishing He exposure and analysis procedure</a:t>
            </a:r>
            <a:endParaRPr lang="de-DE" sz="2000" b="1" dirty="0">
              <a:effectLst/>
            </a:endParaRPr>
          </a:p>
        </p:txBody>
      </p:sp>
      <p:sp>
        <p:nvSpPr>
          <p:cNvPr id="2074" name="Text Box 26"/>
          <p:cNvSpPr txBox="1">
            <a:spLocks noChangeArrowheads="1"/>
          </p:cNvSpPr>
          <p:nvPr/>
        </p:nvSpPr>
        <p:spPr bwMode="auto">
          <a:xfrm>
            <a:off x="9840416" y="6596094"/>
            <a:ext cx="160011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200" b="1" dirty="0"/>
              <a:t>Annemarie Kärcher</a:t>
            </a:r>
            <a:endParaRPr lang="en-US" altLang="en-US" sz="1200" b="1" dirty="0"/>
          </a:p>
        </p:txBody>
      </p:sp>
      <p:sp>
        <p:nvSpPr>
          <p:cNvPr id="2079" name="Text Box 31"/>
          <p:cNvSpPr txBox="1">
            <a:spLocks noChangeArrowheads="1"/>
          </p:cNvSpPr>
          <p:nvPr/>
        </p:nvSpPr>
        <p:spPr bwMode="auto">
          <a:xfrm>
            <a:off x="188102" y="6175934"/>
            <a:ext cx="59524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buFont typeface="Wingdings" pitchFamily="2" charset="2"/>
              <a:buChar char="v"/>
            </a:pPr>
            <a:r>
              <a:rPr lang="en-US" altLang="en-US" sz="2000" dirty="0"/>
              <a:t>Manuscript submitted to </a:t>
            </a:r>
            <a:r>
              <a:rPr lang="en-US" altLang="en-US" sz="2000" dirty="0" err="1"/>
              <a:t>Nucl</a:t>
            </a:r>
            <a:r>
              <a:rPr lang="en-US" altLang="en-US" sz="2000" dirty="0"/>
              <a:t>. Mater. Energy</a:t>
            </a:r>
          </a:p>
        </p:txBody>
      </p:sp>
      <p:sp>
        <p:nvSpPr>
          <p:cNvPr id="8" name="Textfeld 7">
            <a:extLst>
              <a:ext uri="{FF2B5EF4-FFF2-40B4-BE49-F238E27FC236}">
                <a16:creationId xmlns:a16="http://schemas.microsoft.com/office/drawing/2014/main" id="{0050F580-2761-46DE-86F3-FE8A2AAF1DDF}"/>
              </a:ext>
            </a:extLst>
          </p:cNvPr>
          <p:cNvSpPr txBox="1"/>
          <p:nvPr/>
        </p:nvSpPr>
        <p:spPr>
          <a:xfrm>
            <a:off x="6209344" y="4703145"/>
            <a:ext cx="6528047" cy="523220"/>
          </a:xfrm>
          <a:prstGeom prst="rect">
            <a:avLst/>
          </a:prstGeom>
          <a:noFill/>
        </p:spPr>
        <p:txBody>
          <a:bodyPr wrap="square" rtlCol="0">
            <a:spAutoFit/>
          </a:bodyPr>
          <a:lstStyle/>
          <a:p>
            <a:pPr algn="ctr"/>
            <a:r>
              <a:rPr lang="en-US" sz="1400" dirty="0"/>
              <a:t>Influence of displacement damage on He depth profiles</a:t>
            </a:r>
            <a:br>
              <a:rPr lang="en-US" sz="1400" dirty="0"/>
            </a:br>
            <a:r>
              <a:rPr lang="en-US" sz="1400" dirty="0"/>
              <a:t>for low-flux, low-energy He exposure</a:t>
            </a:r>
          </a:p>
        </p:txBody>
      </p:sp>
      <p:sp>
        <p:nvSpPr>
          <p:cNvPr id="24" name="Text Box 31">
            <a:extLst>
              <a:ext uri="{FF2B5EF4-FFF2-40B4-BE49-F238E27FC236}">
                <a16:creationId xmlns:a16="http://schemas.microsoft.com/office/drawing/2014/main" id="{76078091-74A6-4DD1-8107-D9F7BC1A0F66}"/>
              </a:ext>
            </a:extLst>
          </p:cNvPr>
          <p:cNvSpPr txBox="1">
            <a:spLocks noChangeArrowheads="1"/>
          </p:cNvSpPr>
          <p:nvPr/>
        </p:nvSpPr>
        <p:spPr bwMode="auto">
          <a:xfrm>
            <a:off x="119336" y="901169"/>
            <a:ext cx="60900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buFont typeface="Wingdings" pitchFamily="2" charset="2"/>
              <a:buChar char="v"/>
            </a:pPr>
            <a:r>
              <a:rPr lang="en-US" altLang="en-US" sz="2000" dirty="0"/>
              <a:t>2400 K annealed, </a:t>
            </a:r>
            <a:r>
              <a:rPr lang="en-US" altLang="en-US" sz="2000" dirty="0" err="1"/>
              <a:t>polycryst</a:t>
            </a:r>
            <a:r>
              <a:rPr lang="en-US" altLang="en-US" sz="2000" dirty="0"/>
              <a:t>. W</a:t>
            </a:r>
          </a:p>
        </p:txBody>
      </p:sp>
      <p:pic>
        <p:nvPicPr>
          <p:cNvPr id="23" name="Grafik 22">
            <a:extLst>
              <a:ext uri="{FF2B5EF4-FFF2-40B4-BE49-F238E27FC236}">
                <a16:creationId xmlns:a16="http://schemas.microsoft.com/office/drawing/2014/main" id="{4F49E081-7393-4D4A-B52A-4B642FE22EA4}"/>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6456040" y="661578"/>
            <a:ext cx="5666717" cy="4134288"/>
          </a:xfrm>
          <a:prstGeom prst="rect">
            <a:avLst/>
          </a:prstGeom>
          <a:noFill/>
          <a:ln>
            <a:noFill/>
          </a:ln>
        </p:spPr>
      </p:pic>
      <p:sp>
        <p:nvSpPr>
          <p:cNvPr id="26" name="Text Box 31">
            <a:extLst>
              <a:ext uri="{FF2B5EF4-FFF2-40B4-BE49-F238E27FC236}">
                <a16:creationId xmlns:a16="http://schemas.microsoft.com/office/drawing/2014/main" id="{F7024335-557E-48AF-9A4C-6B28F54A34BB}"/>
              </a:ext>
            </a:extLst>
          </p:cNvPr>
          <p:cNvSpPr txBox="1">
            <a:spLocks noChangeArrowheads="1"/>
          </p:cNvSpPr>
          <p:nvPr/>
        </p:nvSpPr>
        <p:spPr bwMode="auto">
          <a:xfrm>
            <a:off x="119336" y="3872463"/>
            <a:ext cx="676875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buFont typeface="Wingdings" pitchFamily="2" charset="2"/>
              <a:buChar char="v"/>
            </a:pPr>
            <a:r>
              <a:rPr lang="en-US" altLang="en-US" sz="2000" dirty="0"/>
              <a:t>Total He retention from Elastic Recoil Detection (ERDA) analysis: He retention depends on damage level</a:t>
            </a:r>
          </a:p>
        </p:txBody>
      </p:sp>
      <p:sp>
        <p:nvSpPr>
          <p:cNvPr id="27" name="Text Box 31">
            <a:extLst>
              <a:ext uri="{FF2B5EF4-FFF2-40B4-BE49-F238E27FC236}">
                <a16:creationId xmlns:a16="http://schemas.microsoft.com/office/drawing/2014/main" id="{62F21D8C-D0BA-4C12-8FB3-9C4790C6532D}"/>
              </a:ext>
            </a:extLst>
          </p:cNvPr>
          <p:cNvSpPr txBox="1">
            <a:spLocks noChangeArrowheads="1"/>
          </p:cNvSpPr>
          <p:nvPr/>
        </p:nvSpPr>
        <p:spPr bwMode="auto">
          <a:xfrm>
            <a:off x="119336" y="1442993"/>
            <a:ext cx="60900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buFont typeface="Wingdings" pitchFamily="2" charset="2"/>
              <a:buChar char="v"/>
            </a:pPr>
            <a:r>
              <a:rPr lang="en-US" altLang="en-US" sz="2000" dirty="0"/>
              <a:t>Creation of displacement-damage with 20 MeV W</a:t>
            </a:r>
          </a:p>
        </p:txBody>
      </p:sp>
      <p:sp>
        <p:nvSpPr>
          <p:cNvPr id="28" name="Text Box 31">
            <a:extLst>
              <a:ext uri="{FF2B5EF4-FFF2-40B4-BE49-F238E27FC236}">
                <a16:creationId xmlns:a16="http://schemas.microsoft.com/office/drawing/2014/main" id="{CA9A0A9E-3769-4A33-84D9-3D36893C7848}"/>
              </a:ext>
            </a:extLst>
          </p:cNvPr>
          <p:cNvSpPr txBox="1">
            <a:spLocks noChangeArrowheads="1"/>
          </p:cNvSpPr>
          <p:nvPr/>
        </p:nvSpPr>
        <p:spPr bwMode="auto">
          <a:xfrm>
            <a:off x="104681" y="4795866"/>
            <a:ext cx="689639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buFont typeface="Wingdings" pitchFamily="2" charset="2"/>
              <a:buChar char="v"/>
            </a:pPr>
            <a:r>
              <a:rPr lang="en-US" altLang="en-US" sz="2000" dirty="0"/>
              <a:t>Depth profiling by anodic oxidation and dissolution of the oxide together with ERDA shows larger retention near the surface and </a:t>
            </a:r>
            <a:r>
              <a:rPr lang="en-US" altLang="en-US" sz="2000" b="1" dirty="0">
                <a:solidFill>
                  <a:srgbClr val="006C66"/>
                </a:solidFill>
              </a:rPr>
              <a:t>less deep penetration of He when</a:t>
            </a:r>
            <a:br>
              <a:rPr lang="en-US" altLang="en-US" sz="2000" b="1" dirty="0">
                <a:solidFill>
                  <a:srgbClr val="006C66"/>
                </a:solidFill>
              </a:rPr>
            </a:br>
            <a:r>
              <a:rPr lang="en-US" altLang="en-US" sz="2000" b="1" dirty="0">
                <a:solidFill>
                  <a:srgbClr val="006C66"/>
                </a:solidFill>
              </a:rPr>
              <a:t>displacement damage is present</a:t>
            </a:r>
          </a:p>
        </p:txBody>
      </p:sp>
      <p:sp>
        <p:nvSpPr>
          <p:cNvPr id="29" name="Text Box 31">
            <a:extLst>
              <a:ext uri="{FF2B5EF4-FFF2-40B4-BE49-F238E27FC236}">
                <a16:creationId xmlns:a16="http://schemas.microsoft.com/office/drawing/2014/main" id="{9A7BF812-265C-4235-8039-73E5B827E33A}"/>
              </a:ext>
            </a:extLst>
          </p:cNvPr>
          <p:cNvSpPr txBox="1">
            <a:spLocks noChangeArrowheads="1"/>
          </p:cNvSpPr>
          <p:nvPr/>
        </p:nvSpPr>
        <p:spPr bwMode="auto">
          <a:xfrm>
            <a:off x="119336" y="3041781"/>
            <a:ext cx="609000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buFont typeface="Wingdings" pitchFamily="2" charset="2"/>
              <a:buChar char="v"/>
            </a:pPr>
            <a:r>
              <a:rPr lang="en-US" altLang="en-US" sz="2000" dirty="0"/>
              <a:t>Depth-resolved DB-PAS at</a:t>
            </a:r>
            <a:br>
              <a:rPr lang="en-US" altLang="en-US" sz="2000" dirty="0"/>
            </a:br>
            <a:r>
              <a:rPr lang="en-US" altLang="en-US" sz="2000" dirty="0"/>
              <a:t>shows no additional defects  </a:t>
            </a:r>
          </a:p>
        </p:txBody>
      </p:sp>
      <p:pic>
        <p:nvPicPr>
          <p:cNvPr id="32" name="Grafik 31">
            <a:extLst>
              <a:ext uri="{FF2B5EF4-FFF2-40B4-BE49-F238E27FC236}">
                <a16:creationId xmlns:a16="http://schemas.microsoft.com/office/drawing/2014/main" id="{2C4ED04A-9379-4B91-B796-2ABA62934F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47728" y="3014575"/>
            <a:ext cx="1512168" cy="762298"/>
          </a:xfrm>
          <a:prstGeom prst="rect">
            <a:avLst/>
          </a:prstGeom>
        </p:spPr>
      </p:pic>
      <p:pic>
        <p:nvPicPr>
          <p:cNvPr id="20" name="Picture 19">
            <a:extLst>
              <a:ext uri="{FF2B5EF4-FFF2-40B4-BE49-F238E27FC236}">
                <a16:creationId xmlns:a16="http://schemas.microsoft.com/office/drawing/2014/main" id="{47ABECF9-A120-4414-94AE-CDE722DDF8F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48818" y="5447517"/>
            <a:ext cx="3475774" cy="996307"/>
          </a:xfrm>
          <a:prstGeom prst="rect">
            <a:avLst/>
          </a:prstGeom>
        </p:spPr>
      </p:pic>
      <p:sp>
        <p:nvSpPr>
          <p:cNvPr id="15" name="TextBox 14">
            <a:extLst>
              <a:ext uri="{FF2B5EF4-FFF2-40B4-BE49-F238E27FC236}">
                <a16:creationId xmlns:a16="http://schemas.microsoft.com/office/drawing/2014/main" id="{EC216CEE-99C2-48D3-A0FD-A9BB4DD12209}"/>
              </a:ext>
            </a:extLst>
          </p:cNvPr>
          <p:cNvSpPr txBox="1"/>
          <p:nvPr/>
        </p:nvSpPr>
        <p:spPr>
          <a:xfrm>
            <a:off x="10870835" y="5078995"/>
            <a:ext cx="1501494" cy="584775"/>
          </a:xfrm>
          <a:prstGeom prst="rect">
            <a:avLst/>
          </a:prstGeom>
          <a:noFill/>
        </p:spPr>
        <p:txBody>
          <a:bodyPr wrap="square">
            <a:spAutoFit/>
          </a:bodyPr>
          <a:lstStyle/>
          <a:p>
            <a:r>
              <a:rPr lang="en-GB" sz="3200" b="1" dirty="0">
                <a:solidFill>
                  <a:srgbClr val="006C66"/>
                </a:solidFill>
                <a:effectLst/>
                <a:latin typeface="Calibri" panose="020F0502020204030204" pitchFamily="34" charset="0"/>
                <a:ea typeface="Times New Roman" panose="02020603050405020304" pitchFamily="18" charset="0"/>
                <a:cs typeface="Times New Roman" panose="02020603050405020304" pitchFamily="18" charset="0"/>
              </a:rPr>
              <a:t>WM35</a:t>
            </a:r>
            <a:endParaRPr lang="en-GB" sz="3200" dirty="0">
              <a:solidFill>
                <a:srgbClr val="006C66"/>
              </a:solidFill>
            </a:endParaRPr>
          </a:p>
        </p:txBody>
      </p:sp>
    </p:spTree>
    <p:extLst>
      <p:ext uri="{BB962C8B-B14F-4D97-AF65-F5344CB8AC3E}">
        <p14:creationId xmlns:p14="http://schemas.microsoft.com/office/powerpoint/2010/main" val="432182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 name="Text Box 31">
            <a:extLst>
              <a:ext uri="{FF2B5EF4-FFF2-40B4-BE49-F238E27FC236}">
                <a16:creationId xmlns:a16="http://schemas.microsoft.com/office/drawing/2014/main" id="{3772AC7F-86DC-4F7E-B52C-D3A218922790}"/>
              </a:ext>
            </a:extLst>
          </p:cNvPr>
          <p:cNvSpPr txBox="1">
            <a:spLocks noChangeArrowheads="1"/>
          </p:cNvSpPr>
          <p:nvPr/>
        </p:nvSpPr>
        <p:spPr bwMode="auto">
          <a:xfrm>
            <a:off x="119336" y="1700808"/>
            <a:ext cx="6090008"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buFont typeface="Wingdings" pitchFamily="2" charset="2"/>
              <a:buChar char="v"/>
            </a:pPr>
            <a:endParaRPr lang="en-US" altLang="en-US" sz="2000" dirty="0"/>
          </a:p>
          <a:p>
            <a:pPr>
              <a:buFont typeface="Wingdings" pitchFamily="2" charset="2"/>
              <a:buChar char="v"/>
            </a:pPr>
            <a:r>
              <a:rPr lang="en-US" altLang="en-US" sz="2000" dirty="0"/>
              <a:t>Exposure for 10 and 50 h of e-beam at ENEA </a:t>
            </a:r>
            <a:br>
              <a:rPr lang="en-US" altLang="en-US" sz="2000" dirty="0"/>
            </a:br>
            <a:r>
              <a:rPr lang="en-US" altLang="en-US" sz="2000" dirty="0"/>
              <a:t>to create homogeneously distributed </a:t>
            </a:r>
            <a:br>
              <a:rPr lang="en-US" altLang="en-US" sz="2000" dirty="0"/>
            </a:br>
            <a:r>
              <a:rPr lang="en-US" altLang="en-US" sz="2000" dirty="0"/>
              <a:t>mono-vacancies (4.5 MeV, 0, 0.3, 1.2×10</a:t>
            </a:r>
            <a:r>
              <a:rPr lang="en-US" altLang="en-US" sz="2000" baseline="30000" dirty="0"/>
              <a:t>-4</a:t>
            </a:r>
            <a:r>
              <a:rPr lang="en-US" altLang="en-US" sz="2000" dirty="0"/>
              <a:t> </a:t>
            </a:r>
            <a:r>
              <a:rPr lang="en-US" altLang="en-US" sz="2000" dirty="0" err="1"/>
              <a:t>dpa</a:t>
            </a:r>
            <a:r>
              <a:rPr lang="en-US" altLang="en-US" sz="2000" dirty="0"/>
              <a:t>)</a:t>
            </a:r>
            <a:br>
              <a:rPr lang="en-US" altLang="en-US" sz="2000" dirty="0"/>
            </a:br>
            <a:r>
              <a:rPr lang="en-US" altLang="en-US" sz="2000" dirty="0"/>
              <a:t>Second batch of exposures planned.</a:t>
            </a:r>
          </a:p>
        </p:txBody>
      </p:sp>
      <p:sp>
        <p:nvSpPr>
          <p:cNvPr id="2065" name="Rectangle 17"/>
          <p:cNvSpPr>
            <a:spLocks noChangeArrowheads="1"/>
          </p:cNvSpPr>
          <p:nvPr/>
        </p:nvSpPr>
        <p:spPr bwMode="auto">
          <a:xfrm>
            <a:off x="234583" y="242393"/>
            <a:ext cx="805701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t>Difference in He retention in defect-free and e-beam damaged W </a:t>
            </a:r>
          </a:p>
        </p:txBody>
      </p:sp>
      <p:sp>
        <p:nvSpPr>
          <p:cNvPr id="2074" name="Text Box 26"/>
          <p:cNvSpPr txBox="1">
            <a:spLocks noChangeArrowheads="1"/>
          </p:cNvSpPr>
          <p:nvPr/>
        </p:nvSpPr>
        <p:spPr bwMode="auto">
          <a:xfrm>
            <a:off x="9840416" y="6596094"/>
            <a:ext cx="160011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200" b="1" dirty="0"/>
              <a:t>Annemarie Kärcher</a:t>
            </a:r>
            <a:endParaRPr lang="en-US" altLang="en-US" sz="1200" b="1" dirty="0"/>
          </a:p>
        </p:txBody>
      </p:sp>
      <p:sp>
        <p:nvSpPr>
          <p:cNvPr id="2079" name="Text Box 31"/>
          <p:cNvSpPr txBox="1">
            <a:spLocks noChangeArrowheads="1"/>
          </p:cNvSpPr>
          <p:nvPr/>
        </p:nvSpPr>
        <p:spPr bwMode="auto">
          <a:xfrm>
            <a:off x="119336" y="3399604"/>
            <a:ext cx="59524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buFont typeface="Wingdings" pitchFamily="2" charset="2"/>
              <a:buChar char="v"/>
            </a:pPr>
            <a:r>
              <a:rPr lang="en-US" altLang="en-US" sz="2000" dirty="0"/>
              <a:t>Post-characterization by depth resolved DB-PAS</a:t>
            </a:r>
          </a:p>
        </p:txBody>
      </p:sp>
      <p:sp>
        <p:nvSpPr>
          <p:cNvPr id="2084" name="Text Box 36"/>
          <p:cNvSpPr txBox="1">
            <a:spLocks noChangeArrowheads="1"/>
          </p:cNvSpPr>
          <p:nvPr/>
        </p:nvSpPr>
        <p:spPr bwMode="auto">
          <a:xfrm>
            <a:off x="203701" y="5102034"/>
            <a:ext cx="605755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71463" indent="-271463">
              <a:buFont typeface="Wingdings" pitchFamily="2" charset="2"/>
              <a:buChar char="Ø"/>
            </a:pPr>
            <a:r>
              <a:rPr lang="en-US" altLang="en-US" sz="2000" dirty="0"/>
              <a:t>Procedure for pending He exposure established</a:t>
            </a:r>
          </a:p>
          <a:p>
            <a:pPr marL="271463" indent="-271463">
              <a:buFont typeface="Wingdings" pitchFamily="2" charset="2"/>
              <a:buChar char="Ø"/>
            </a:pPr>
            <a:r>
              <a:rPr lang="en-US" altLang="en-US" sz="2000" dirty="0"/>
              <a:t>Sensitivity for ERDA setup increased</a:t>
            </a:r>
          </a:p>
          <a:p>
            <a:pPr marL="271463" indent="-271463">
              <a:buFont typeface="Wingdings" pitchFamily="2" charset="2"/>
              <a:buChar char="Ø"/>
            </a:pPr>
            <a:r>
              <a:rPr lang="en-US" altLang="en-US" sz="2000" dirty="0"/>
              <a:t>TDS up to 2600 K achieved </a:t>
            </a:r>
          </a:p>
          <a:p>
            <a:pPr marL="271463" indent="-271463">
              <a:buFont typeface="Wingdings" pitchFamily="2" charset="2"/>
              <a:buChar char="Ø"/>
            </a:pPr>
            <a:r>
              <a:rPr lang="en-US" altLang="en-US" sz="2000" dirty="0"/>
              <a:t>Post DB-PAS measurements under way </a:t>
            </a:r>
          </a:p>
        </p:txBody>
      </p:sp>
      <p:pic>
        <p:nvPicPr>
          <p:cNvPr id="4" name="Grafik 3">
            <a:extLst>
              <a:ext uri="{FF2B5EF4-FFF2-40B4-BE49-F238E27FC236}">
                <a16:creationId xmlns:a16="http://schemas.microsoft.com/office/drawing/2014/main" id="{EA4F4E65-54ED-4445-80DD-564059884EA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61251" y="824448"/>
            <a:ext cx="5528002" cy="5467295"/>
          </a:xfrm>
          <a:prstGeom prst="rect">
            <a:avLst/>
          </a:prstGeom>
        </p:spPr>
      </p:pic>
      <p:sp>
        <p:nvSpPr>
          <p:cNvPr id="7" name="Textfeld 6">
            <a:extLst>
              <a:ext uri="{FF2B5EF4-FFF2-40B4-BE49-F238E27FC236}">
                <a16:creationId xmlns:a16="http://schemas.microsoft.com/office/drawing/2014/main" id="{8D5D98A5-C776-4249-BE3B-B472D1F5F72E}"/>
              </a:ext>
            </a:extLst>
          </p:cNvPr>
          <p:cNvSpPr txBox="1"/>
          <p:nvPr/>
        </p:nvSpPr>
        <p:spPr>
          <a:xfrm>
            <a:off x="431485" y="3836150"/>
            <a:ext cx="6058069" cy="1200329"/>
          </a:xfrm>
          <a:prstGeom prst="rect">
            <a:avLst/>
          </a:prstGeom>
          <a:noFill/>
        </p:spPr>
        <p:txBody>
          <a:bodyPr wrap="none" rtlCol="0">
            <a:spAutoFit/>
          </a:bodyPr>
          <a:lstStyle/>
          <a:p>
            <a:r>
              <a:rPr lang="en-US" b="1" dirty="0"/>
              <a:t>Sample</a:t>
            </a:r>
            <a:r>
              <a:rPr lang="en-US" dirty="0"/>
              <a:t> 			 </a:t>
            </a:r>
            <a:r>
              <a:rPr lang="en-US" b="1" dirty="0"/>
              <a:t>mean diffusion length </a:t>
            </a:r>
            <a:r>
              <a:rPr lang="en-US" dirty="0"/>
              <a:t>[nm]</a:t>
            </a:r>
            <a:r>
              <a:rPr lang="en-US" b="1" dirty="0"/>
              <a:t> </a:t>
            </a:r>
            <a:br>
              <a:rPr lang="en-US" b="1" dirty="0"/>
            </a:br>
            <a:r>
              <a:rPr lang="en-US" dirty="0" err="1"/>
              <a:t>sc</a:t>
            </a:r>
            <a:r>
              <a:rPr lang="en-US" dirty="0"/>
              <a:t>-W after 50 h e-irradiation 	 48 ± 1.3</a:t>
            </a:r>
          </a:p>
          <a:p>
            <a:r>
              <a:rPr lang="en-US" dirty="0" err="1"/>
              <a:t>sc</a:t>
            </a:r>
            <a:r>
              <a:rPr lang="en-US" dirty="0"/>
              <a:t>-W after 10 h e-irradiation 	 54 ± 1.5</a:t>
            </a:r>
          </a:p>
          <a:p>
            <a:r>
              <a:rPr lang="en-US" dirty="0" err="1"/>
              <a:t>sc</a:t>
            </a:r>
            <a:r>
              <a:rPr lang="en-US" dirty="0"/>
              <a:t>-W (reference) as prepared 	 58 ± 2.3</a:t>
            </a:r>
          </a:p>
        </p:txBody>
      </p:sp>
      <p:sp>
        <p:nvSpPr>
          <p:cNvPr id="8" name="Textfeld 7">
            <a:extLst>
              <a:ext uri="{FF2B5EF4-FFF2-40B4-BE49-F238E27FC236}">
                <a16:creationId xmlns:a16="http://schemas.microsoft.com/office/drawing/2014/main" id="{0050F580-2761-46DE-86F3-FE8A2AAF1DDF}"/>
              </a:ext>
            </a:extLst>
          </p:cNvPr>
          <p:cNvSpPr txBox="1"/>
          <p:nvPr/>
        </p:nvSpPr>
        <p:spPr>
          <a:xfrm>
            <a:off x="5663952" y="6237312"/>
            <a:ext cx="6528047" cy="307777"/>
          </a:xfrm>
          <a:prstGeom prst="rect">
            <a:avLst/>
          </a:prstGeom>
          <a:noFill/>
        </p:spPr>
        <p:txBody>
          <a:bodyPr wrap="square" rtlCol="0">
            <a:spAutoFit/>
          </a:bodyPr>
          <a:lstStyle/>
          <a:p>
            <a:r>
              <a:rPr lang="en-US" sz="1400" dirty="0"/>
              <a:t>Depth resolved S and W parameter obtained by DB-PAS of 50 h irradiated </a:t>
            </a:r>
            <a:r>
              <a:rPr lang="en-US" sz="1400" dirty="0" err="1"/>
              <a:t>sc</a:t>
            </a:r>
            <a:r>
              <a:rPr lang="en-US" sz="1400" dirty="0"/>
              <a:t>-W </a:t>
            </a:r>
          </a:p>
        </p:txBody>
      </p:sp>
      <p:pic>
        <p:nvPicPr>
          <p:cNvPr id="9" name="Grafik 8">
            <a:extLst>
              <a:ext uri="{FF2B5EF4-FFF2-40B4-BE49-F238E27FC236}">
                <a16:creationId xmlns:a16="http://schemas.microsoft.com/office/drawing/2014/main" id="{DB422EB6-F51E-4FF4-B239-6EF925AE2E7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659998" y="928041"/>
            <a:ext cx="2520436" cy="484838"/>
          </a:xfrm>
          <a:prstGeom prst="rect">
            <a:avLst/>
          </a:prstGeom>
        </p:spPr>
      </p:pic>
      <p:sp>
        <p:nvSpPr>
          <p:cNvPr id="10" name="Textfeld 9">
            <a:extLst>
              <a:ext uri="{FF2B5EF4-FFF2-40B4-BE49-F238E27FC236}">
                <a16:creationId xmlns:a16="http://schemas.microsoft.com/office/drawing/2014/main" id="{F57D4A40-CA4B-4654-A649-621070815910}"/>
              </a:ext>
            </a:extLst>
          </p:cNvPr>
          <p:cNvSpPr txBox="1"/>
          <p:nvPr/>
        </p:nvSpPr>
        <p:spPr>
          <a:xfrm>
            <a:off x="8935969" y="976484"/>
            <a:ext cx="2192558" cy="376602"/>
          </a:xfrm>
          <a:prstGeom prst="rect">
            <a:avLst/>
          </a:prstGeom>
          <a:solidFill>
            <a:schemeClr val="tx1"/>
          </a:solidFill>
        </p:spPr>
        <p:txBody>
          <a:bodyPr wrap="square" tIns="3600" bIns="3600" rtlCol="0">
            <a:spAutoFit/>
          </a:bodyPr>
          <a:lstStyle/>
          <a:p>
            <a:r>
              <a:rPr lang="de-DE" sz="1200" dirty="0" err="1">
                <a:solidFill>
                  <a:schemeClr val="bg1"/>
                </a:solidFill>
              </a:rPr>
              <a:t>Sc</a:t>
            </a:r>
            <a:r>
              <a:rPr lang="de-DE" sz="1200" dirty="0">
                <a:solidFill>
                  <a:schemeClr val="bg1"/>
                </a:solidFill>
              </a:rPr>
              <a:t>-W </a:t>
            </a:r>
            <a:r>
              <a:rPr lang="de-DE" sz="1200" dirty="0" err="1">
                <a:solidFill>
                  <a:schemeClr val="bg1"/>
                </a:solidFill>
              </a:rPr>
              <a:t>reference</a:t>
            </a:r>
            <a:r>
              <a:rPr lang="de-DE" sz="1200" dirty="0">
                <a:solidFill>
                  <a:schemeClr val="bg1"/>
                </a:solidFill>
              </a:rPr>
              <a:t> sample</a:t>
            </a:r>
            <a:br>
              <a:rPr lang="de-DE" sz="1200" dirty="0">
                <a:solidFill>
                  <a:schemeClr val="bg1"/>
                </a:solidFill>
              </a:rPr>
            </a:br>
            <a:r>
              <a:rPr lang="de-DE" sz="1200" dirty="0" err="1">
                <a:solidFill>
                  <a:schemeClr val="bg1"/>
                </a:solidFill>
              </a:rPr>
              <a:t>Sc</a:t>
            </a:r>
            <a:r>
              <a:rPr lang="de-DE" sz="1200" dirty="0">
                <a:solidFill>
                  <a:schemeClr val="bg1"/>
                </a:solidFill>
              </a:rPr>
              <a:t>-W after 50 h e-beam irr.</a:t>
            </a:r>
            <a:endParaRPr lang="en-US" sz="1200" dirty="0">
              <a:solidFill>
                <a:schemeClr val="bg1"/>
              </a:solidFill>
            </a:endParaRPr>
          </a:p>
        </p:txBody>
      </p:sp>
      <p:sp>
        <p:nvSpPr>
          <p:cNvPr id="13" name="Textfeld 12">
            <a:extLst>
              <a:ext uri="{FF2B5EF4-FFF2-40B4-BE49-F238E27FC236}">
                <a16:creationId xmlns:a16="http://schemas.microsoft.com/office/drawing/2014/main" id="{9B57E295-67D5-478B-B45E-ABD3018CCCEA}"/>
              </a:ext>
            </a:extLst>
          </p:cNvPr>
          <p:cNvSpPr txBox="1"/>
          <p:nvPr/>
        </p:nvSpPr>
        <p:spPr>
          <a:xfrm rot="16200000">
            <a:off x="5953239" y="4565332"/>
            <a:ext cx="1072730" cy="276999"/>
          </a:xfrm>
          <a:prstGeom prst="rect">
            <a:avLst/>
          </a:prstGeom>
          <a:solidFill>
            <a:schemeClr val="tx1"/>
          </a:solidFill>
        </p:spPr>
        <p:txBody>
          <a:bodyPr wrap="none" rtlCol="0">
            <a:spAutoFit/>
          </a:bodyPr>
          <a:lstStyle/>
          <a:p>
            <a:r>
              <a:rPr lang="de-DE" sz="1200" dirty="0">
                <a:solidFill>
                  <a:schemeClr val="bg1"/>
                </a:solidFill>
              </a:rPr>
              <a:t>W parameter</a:t>
            </a:r>
            <a:endParaRPr lang="en-US" sz="1200" dirty="0">
              <a:solidFill>
                <a:schemeClr val="bg1"/>
              </a:solidFill>
            </a:endParaRPr>
          </a:p>
        </p:txBody>
      </p:sp>
      <p:sp>
        <p:nvSpPr>
          <p:cNvPr id="30" name="Textfeld 29">
            <a:extLst>
              <a:ext uri="{FF2B5EF4-FFF2-40B4-BE49-F238E27FC236}">
                <a16:creationId xmlns:a16="http://schemas.microsoft.com/office/drawing/2014/main" id="{6C55F6E1-B45E-4095-A997-41D6BC76EEB4}"/>
              </a:ext>
            </a:extLst>
          </p:cNvPr>
          <p:cNvSpPr txBox="1"/>
          <p:nvPr/>
        </p:nvSpPr>
        <p:spPr>
          <a:xfrm rot="16200000">
            <a:off x="6023505" y="1778332"/>
            <a:ext cx="1029449" cy="276999"/>
          </a:xfrm>
          <a:prstGeom prst="rect">
            <a:avLst/>
          </a:prstGeom>
          <a:solidFill>
            <a:schemeClr val="tx1"/>
          </a:solidFill>
        </p:spPr>
        <p:txBody>
          <a:bodyPr wrap="none" rtlCol="0">
            <a:spAutoFit/>
          </a:bodyPr>
          <a:lstStyle/>
          <a:p>
            <a:r>
              <a:rPr lang="de-DE" sz="1200" dirty="0">
                <a:solidFill>
                  <a:schemeClr val="bg1"/>
                </a:solidFill>
              </a:rPr>
              <a:t>S parameter</a:t>
            </a:r>
            <a:endParaRPr lang="en-US" sz="1200" dirty="0">
              <a:solidFill>
                <a:schemeClr val="bg1"/>
              </a:solidFill>
            </a:endParaRPr>
          </a:p>
        </p:txBody>
      </p:sp>
      <p:sp>
        <p:nvSpPr>
          <p:cNvPr id="31" name="Textfeld 30">
            <a:extLst>
              <a:ext uri="{FF2B5EF4-FFF2-40B4-BE49-F238E27FC236}">
                <a16:creationId xmlns:a16="http://schemas.microsoft.com/office/drawing/2014/main" id="{19821347-2C30-4560-B69A-8576E60BEE26}"/>
              </a:ext>
            </a:extLst>
          </p:cNvPr>
          <p:cNvSpPr txBox="1"/>
          <p:nvPr/>
        </p:nvSpPr>
        <p:spPr>
          <a:xfrm>
            <a:off x="8256240" y="6007906"/>
            <a:ext cx="1895137" cy="261610"/>
          </a:xfrm>
          <a:prstGeom prst="rect">
            <a:avLst/>
          </a:prstGeom>
          <a:solidFill>
            <a:schemeClr val="tx1"/>
          </a:solidFill>
        </p:spPr>
        <p:txBody>
          <a:bodyPr wrap="square" rtlCol="0">
            <a:spAutoFit/>
          </a:bodyPr>
          <a:lstStyle/>
          <a:p>
            <a:r>
              <a:rPr lang="de-DE" sz="1050" dirty="0">
                <a:solidFill>
                  <a:schemeClr val="bg1"/>
                </a:solidFill>
              </a:rPr>
              <a:t>Implantation </a:t>
            </a:r>
            <a:r>
              <a:rPr lang="de-DE" sz="1050" dirty="0" err="1">
                <a:solidFill>
                  <a:schemeClr val="bg1"/>
                </a:solidFill>
              </a:rPr>
              <a:t>energy</a:t>
            </a:r>
            <a:r>
              <a:rPr lang="de-DE" sz="1050" dirty="0">
                <a:solidFill>
                  <a:schemeClr val="bg1"/>
                </a:solidFill>
              </a:rPr>
              <a:t> / </a:t>
            </a:r>
            <a:r>
              <a:rPr lang="de-DE" sz="1050" dirty="0" err="1">
                <a:solidFill>
                  <a:schemeClr val="bg1"/>
                </a:solidFill>
              </a:rPr>
              <a:t>keV</a:t>
            </a:r>
            <a:endParaRPr lang="en-US" sz="1050" dirty="0">
              <a:solidFill>
                <a:schemeClr val="bg1"/>
              </a:solidFill>
            </a:endParaRPr>
          </a:p>
        </p:txBody>
      </p:sp>
      <p:pic>
        <p:nvPicPr>
          <p:cNvPr id="22" name="Picture 3">
            <a:extLst>
              <a:ext uri="{FF2B5EF4-FFF2-40B4-BE49-F238E27FC236}">
                <a16:creationId xmlns:a16="http://schemas.microsoft.com/office/drawing/2014/main" id="{CE250E1A-009D-40AB-A14B-ECFADBFFD1E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85142" y="1844824"/>
            <a:ext cx="1077460" cy="720000"/>
          </a:xfrm>
          <a:prstGeom prst="rect">
            <a:avLst/>
          </a:prstGeom>
          <a:ln/>
        </p:spPr>
        <p:style>
          <a:lnRef idx="0">
            <a:schemeClr val="accent6"/>
          </a:lnRef>
          <a:fillRef idx="3">
            <a:schemeClr val="accent6"/>
          </a:fillRef>
          <a:effectRef idx="3">
            <a:schemeClr val="accent6"/>
          </a:effectRef>
          <a:fontRef idx="minor">
            <a:schemeClr val="lt1"/>
          </a:fontRef>
        </p:style>
      </p:pic>
      <p:sp>
        <p:nvSpPr>
          <p:cNvPr id="24" name="Text Box 31">
            <a:extLst>
              <a:ext uri="{FF2B5EF4-FFF2-40B4-BE49-F238E27FC236}">
                <a16:creationId xmlns:a16="http://schemas.microsoft.com/office/drawing/2014/main" id="{76078091-74A6-4DD1-8107-D9F7BC1A0F66}"/>
              </a:ext>
            </a:extLst>
          </p:cNvPr>
          <p:cNvSpPr txBox="1">
            <a:spLocks noChangeArrowheads="1"/>
          </p:cNvSpPr>
          <p:nvPr/>
        </p:nvSpPr>
        <p:spPr bwMode="auto">
          <a:xfrm>
            <a:off x="119336" y="901169"/>
            <a:ext cx="609000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buFont typeface="Wingdings" pitchFamily="2" charset="2"/>
              <a:buChar char="v"/>
            </a:pPr>
            <a:r>
              <a:rPr lang="en-US" altLang="en-US" sz="2000" dirty="0"/>
              <a:t>Preparation of tungsten single crystals (</a:t>
            </a:r>
            <a:r>
              <a:rPr lang="en-US" altLang="en-US" sz="2000" dirty="0" err="1"/>
              <a:t>sc</a:t>
            </a:r>
            <a:r>
              <a:rPr lang="en-US" altLang="en-US" sz="2000" dirty="0"/>
              <a:t>-W) and pre-characterization at MLZ Munich) with depth-resolved DB-PAS </a:t>
            </a:r>
          </a:p>
        </p:txBody>
      </p:sp>
      <p:pic>
        <p:nvPicPr>
          <p:cNvPr id="3" name="Grafik 2">
            <a:extLst>
              <a:ext uri="{FF2B5EF4-FFF2-40B4-BE49-F238E27FC236}">
                <a16:creationId xmlns:a16="http://schemas.microsoft.com/office/drawing/2014/main" id="{478AA9F6-2B1C-4B43-8AF6-59727B057ED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71664" y="1216531"/>
            <a:ext cx="1512168" cy="762298"/>
          </a:xfrm>
          <a:prstGeom prst="rect">
            <a:avLst/>
          </a:prstGeom>
        </p:spPr>
      </p:pic>
      <p:sp>
        <p:nvSpPr>
          <p:cNvPr id="2" name="TextBox 1">
            <a:extLst>
              <a:ext uri="{FF2B5EF4-FFF2-40B4-BE49-F238E27FC236}">
                <a16:creationId xmlns:a16="http://schemas.microsoft.com/office/drawing/2014/main" id="{A1B37C02-E188-4209-8958-679BED1A9011}"/>
              </a:ext>
            </a:extLst>
          </p:cNvPr>
          <p:cNvSpPr txBox="1"/>
          <p:nvPr/>
        </p:nvSpPr>
        <p:spPr>
          <a:xfrm>
            <a:off x="4198453" y="2895274"/>
            <a:ext cx="4305301" cy="1077218"/>
          </a:xfrm>
          <a:prstGeom prst="rect">
            <a:avLst/>
          </a:prstGeom>
          <a:solidFill>
            <a:srgbClr val="E8EDA8"/>
          </a:solidFill>
        </p:spPr>
        <p:txBody>
          <a:bodyPr wrap="square" rtlCol="0">
            <a:spAutoFit/>
          </a:bodyPr>
          <a:lstStyle/>
          <a:p>
            <a:pPr algn="ctr"/>
            <a:r>
              <a:rPr lang="de-DE" sz="3200" b="1" dirty="0">
                <a:solidFill>
                  <a:srgbClr val="006C66"/>
                </a:solidFill>
              </a:rPr>
              <a:t>50h of e-beam „hardly make a dent“</a:t>
            </a:r>
            <a:endParaRPr lang="en-GB" sz="3200" b="1" dirty="0">
              <a:solidFill>
                <a:srgbClr val="006C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65" name="Rectangle 17"/>
          <p:cNvSpPr>
            <a:spLocks noChangeArrowheads="1"/>
          </p:cNvSpPr>
          <p:nvPr/>
        </p:nvSpPr>
        <p:spPr bwMode="auto">
          <a:xfrm>
            <a:off x="169220" y="274591"/>
            <a:ext cx="93586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333399"/>
                </a:solidFill>
                <a:effectLst/>
                <a:uLnTx/>
                <a:uFillTx/>
                <a:latin typeface="Arial" charset="0"/>
                <a:ea typeface="+mn-ea"/>
                <a:cs typeface="Arial" charset="0"/>
              </a:rPr>
              <a:t>Permeation barrier properties of </a:t>
            </a:r>
            <a:r>
              <a:rPr kumimoji="0" lang="sl-SI" sz="2000" b="1" i="0" u="none" strike="noStrike" kern="1200" cap="none" spc="0" normalizeH="0" baseline="0" noProof="0" dirty="0" err="1">
                <a:ln>
                  <a:noFill/>
                </a:ln>
                <a:solidFill>
                  <a:srgbClr val="333399"/>
                </a:solidFill>
                <a:effectLst/>
                <a:uLnTx/>
                <a:uFillTx/>
                <a:latin typeface="Arial" charset="0"/>
                <a:ea typeface="+mn-ea"/>
                <a:cs typeface="Arial" charset="0"/>
              </a:rPr>
              <a:t>c</a:t>
            </a:r>
            <a:r>
              <a:rPr kumimoji="0" lang="en-GB" sz="2000" b="1" i="0" u="none" strike="noStrike" kern="1200" cap="none" spc="0" normalizeH="0" baseline="0" noProof="0" dirty="0" err="1">
                <a:ln>
                  <a:noFill/>
                </a:ln>
                <a:solidFill>
                  <a:srgbClr val="333399"/>
                </a:solidFill>
                <a:effectLst/>
                <a:uLnTx/>
                <a:uFillTx/>
                <a:latin typeface="Arial" charset="0"/>
                <a:ea typeface="+mn-ea"/>
                <a:cs typeface="Arial" charset="0"/>
              </a:rPr>
              <a:t>hromia</a:t>
            </a:r>
            <a:r>
              <a:rPr kumimoji="0" lang="en-GB" sz="2000" b="1" i="0" u="none" strike="noStrike" kern="1200" cap="none" spc="0" normalizeH="0" baseline="0" noProof="0" dirty="0">
                <a:ln>
                  <a:noFill/>
                </a:ln>
                <a:solidFill>
                  <a:srgbClr val="333399"/>
                </a:solidFill>
                <a:effectLst/>
                <a:uLnTx/>
                <a:uFillTx/>
                <a:latin typeface="Arial" charset="0"/>
                <a:ea typeface="+mn-ea"/>
                <a:cs typeface="Arial" charset="0"/>
              </a:rPr>
              <a:t> grown on dense Cr films</a:t>
            </a:r>
            <a:r>
              <a:rPr kumimoji="0" lang="sl-SI" sz="2000" b="1" i="0" u="none" strike="noStrike" kern="1200" cap="none" spc="0" normalizeH="0" baseline="0" noProof="0" dirty="0">
                <a:ln>
                  <a:noFill/>
                </a:ln>
                <a:solidFill>
                  <a:srgbClr val="FF0000"/>
                </a:solidFill>
                <a:effectLst/>
                <a:uLnTx/>
                <a:uFillTx/>
                <a:latin typeface="Arial" charset="0"/>
                <a:ea typeface="+mn-ea"/>
                <a:cs typeface="Arial" charset="0"/>
              </a:rPr>
              <a:t>+</a:t>
            </a:r>
            <a:r>
              <a:rPr kumimoji="0" lang="en-GB" sz="2000" b="1" i="0" u="none" strike="noStrike" kern="1200" cap="none" spc="0" normalizeH="0" baseline="0" noProof="0" dirty="0" err="1">
                <a:ln>
                  <a:noFill/>
                </a:ln>
                <a:solidFill>
                  <a:srgbClr val="333399"/>
                </a:solidFill>
                <a:effectLst/>
                <a:uLnTx/>
                <a:uFillTx/>
                <a:latin typeface="Arial" charset="0"/>
                <a:ea typeface="+mn-ea"/>
                <a:cs typeface="Arial" charset="0"/>
              </a:rPr>
              <a:t>Eurofer</a:t>
            </a:r>
            <a:endParaRPr kumimoji="0" lang="en-GB" sz="2000" b="1" i="0" u="none" strike="noStrike" kern="1200" cap="none" spc="0" normalizeH="0" baseline="0" noProof="0" dirty="0">
              <a:ln>
                <a:noFill/>
              </a:ln>
              <a:solidFill>
                <a:srgbClr val="333399"/>
              </a:solidFill>
              <a:effectLst/>
              <a:uLnTx/>
              <a:uFillTx/>
              <a:latin typeface="Arial" charset="0"/>
              <a:ea typeface="+mn-ea"/>
              <a:cs typeface="Arial" charset="0"/>
            </a:endParaRPr>
          </a:p>
        </p:txBody>
      </p:sp>
      <p:sp>
        <p:nvSpPr>
          <p:cNvPr id="2074" name="Text Box 26"/>
          <p:cNvSpPr txBox="1">
            <a:spLocks noChangeArrowheads="1"/>
          </p:cNvSpPr>
          <p:nvPr/>
        </p:nvSpPr>
        <p:spPr bwMode="auto">
          <a:xfrm>
            <a:off x="767408" y="6596094"/>
            <a:ext cx="58326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l-SI" altLang="en-US" sz="1200" b="1" i="0" u="none" strike="noStrike" kern="1200" cap="none" spc="0" normalizeH="0" baseline="0" noProof="0" dirty="0">
                <a:ln>
                  <a:noFill/>
                </a:ln>
                <a:solidFill>
                  <a:srgbClr val="333399"/>
                </a:solidFill>
                <a:effectLst/>
                <a:uLnTx/>
                <a:uFillTx/>
                <a:latin typeface="Arial" charset="0"/>
                <a:ea typeface="+mn-ea"/>
                <a:cs typeface="Arial" charset="0"/>
              </a:rPr>
              <a:t>Vincenc Nemanič, Marko Žumer, Janez Zavašnik, Matjaž Panjan</a:t>
            </a:r>
            <a:endParaRPr kumimoji="0" lang="en-US" altLang="en-US" sz="1200" b="1" i="0" u="none" strike="noStrike" kern="1200" cap="none" spc="0" normalizeH="0" baseline="0" noProof="0" dirty="0">
              <a:ln>
                <a:noFill/>
              </a:ln>
              <a:solidFill>
                <a:srgbClr val="333399"/>
              </a:solidFill>
              <a:effectLst/>
              <a:uLnTx/>
              <a:uFillTx/>
              <a:latin typeface="Arial" charset="0"/>
              <a:ea typeface="+mn-ea"/>
              <a:cs typeface="Arial" charset="0"/>
            </a:endParaRPr>
          </a:p>
        </p:txBody>
      </p:sp>
      <p:sp>
        <p:nvSpPr>
          <p:cNvPr id="2078" name="Text Box 30"/>
          <p:cNvSpPr txBox="1">
            <a:spLocks noChangeArrowheads="1"/>
          </p:cNvSpPr>
          <p:nvPr/>
        </p:nvSpPr>
        <p:spPr bwMode="auto">
          <a:xfrm>
            <a:off x="41621" y="886625"/>
            <a:ext cx="675877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defRPr/>
            </a:pPr>
            <a:r>
              <a:rPr kumimoji="0" lang="en-US" altLang="en-US" sz="2000" b="0" i="0" u="none" strike="noStrike" kern="1200" cap="none" spc="0" normalizeH="0" baseline="0" noProof="0" dirty="0">
                <a:ln>
                  <a:noFill/>
                </a:ln>
                <a:solidFill>
                  <a:srgbClr val="333399"/>
                </a:solidFill>
                <a:effectLst/>
                <a:uLnTx/>
                <a:uFillTx/>
                <a:latin typeface="Arial" charset="0"/>
                <a:ea typeface="+mn-ea"/>
                <a:cs typeface="Arial" charset="0"/>
              </a:rPr>
              <a:t> </a:t>
            </a:r>
            <a:r>
              <a:rPr kumimoji="0" lang="en-GB" altLang="en-US" sz="2000" b="0" i="0" u="none" strike="noStrike" kern="1200" cap="none" spc="0" normalizeH="0" baseline="0" noProof="0" dirty="0">
                <a:ln>
                  <a:noFill/>
                </a:ln>
                <a:solidFill>
                  <a:srgbClr val="333399"/>
                </a:solidFill>
                <a:effectLst/>
                <a:uLnTx/>
                <a:uFillTx/>
                <a:latin typeface="Arial" charset="0"/>
                <a:ea typeface="+mn-ea"/>
                <a:cs typeface="Arial" charset="0"/>
              </a:rPr>
              <a:t>Oxides influence H/D/T permeation rate through metal,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dirty="0">
                <a:ln>
                  <a:noFill/>
                </a:ln>
                <a:solidFill>
                  <a:srgbClr val="333399"/>
                </a:solidFill>
                <a:effectLst/>
                <a:uLnTx/>
                <a:uFillTx/>
                <a:latin typeface="Arial" charset="0"/>
                <a:ea typeface="+mn-ea"/>
                <a:cs typeface="Arial" charset="0"/>
              </a:rPr>
              <a:t> but the suppression mechanism is not well explained</a:t>
            </a:r>
            <a:r>
              <a:rPr kumimoji="0" lang="sl-SI" altLang="en-US" sz="2000" b="0" i="0" u="none" strike="noStrike" kern="1200" cap="none" spc="0" normalizeH="0" baseline="0" noProof="0" dirty="0">
                <a:ln>
                  <a:noFill/>
                </a:ln>
                <a:solidFill>
                  <a:srgbClr val="333399"/>
                </a:solidFill>
                <a:effectLst/>
                <a:uLnTx/>
                <a:uFillTx/>
                <a:latin typeface="Arial" charset="0"/>
                <a:ea typeface="+mn-ea"/>
                <a:cs typeface="Arial" charset="0"/>
              </a:rPr>
              <a:t> </a:t>
            </a:r>
            <a:r>
              <a:rPr kumimoji="0" lang="sl-SI" altLang="en-US" sz="2000" b="0" i="0" u="none" strike="noStrike" kern="1200" cap="none" spc="0" normalizeH="0" baseline="0" noProof="0" dirty="0" err="1">
                <a:ln>
                  <a:noFill/>
                </a:ln>
                <a:solidFill>
                  <a:srgbClr val="333399"/>
                </a:solidFill>
                <a:effectLst/>
                <a:uLnTx/>
                <a:uFillTx/>
                <a:latin typeface="Arial" charset="0"/>
                <a:ea typeface="+mn-ea"/>
                <a:cs typeface="Arial" charset="0"/>
              </a:rPr>
              <a:t>yet</a:t>
            </a:r>
            <a:r>
              <a:rPr kumimoji="0" lang="en-GB" altLang="en-US" sz="2000" b="0" i="0" u="none" strike="noStrike" kern="1200" cap="none" spc="0" normalizeH="0" baseline="0" noProof="0" dirty="0">
                <a:ln>
                  <a:noFill/>
                </a:ln>
                <a:solidFill>
                  <a:srgbClr val="333399"/>
                </a:solidFill>
                <a:effectLst/>
                <a:uLnTx/>
                <a:uFillTx/>
                <a:latin typeface="Arial" charset="0"/>
                <a:ea typeface="+mn-ea"/>
                <a:cs typeface="Arial" charset="0"/>
              </a:rPr>
              <a:t>.</a:t>
            </a:r>
          </a:p>
        </p:txBody>
      </p:sp>
      <p:sp>
        <p:nvSpPr>
          <p:cNvPr id="2079" name="Text Box 31"/>
          <p:cNvSpPr txBox="1">
            <a:spLocks noChangeArrowheads="1"/>
          </p:cNvSpPr>
          <p:nvPr/>
        </p:nvSpPr>
        <p:spPr bwMode="auto">
          <a:xfrm>
            <a:off x="41620" y="1655711"/>
            <a:ext cx="6558435"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marL="266700" marR="0" lvl="0" indent="-266700" algn="just" defTabSz="914400" rtl="0" eaLnBrk="1" fontAlgn="base" latinLnBrk="0" hangingPunct="1">
              <a:lnSpc>
                <a:spcPct val="100000"/>
              </a:lnSpc>
              <a:spcBef>
                <a:spcPct val="0"/>
              </a:spcBef>
              <a:spcAft>
                <a:spcPct val="0"/>
              </a:spcAft>
              <a:buClrTx/>
              <a:buSzTx/>
              <a:buFont typeface="Wingdings" pitchFamily="2" charset="2"/>
              <a:buChar char="v"/>
              <a:tabLst/>
              <a:defRPr/>
            </a:pPr>
            <a:r>
              <a:rPr kumimoji="0" lang="en-GB" altLang="en-US" sz="2000" b="0" i="0" u="none" strike="noStrike" kern="1200" cap="none" spc="0" normalizeH="0" baseline="0" noProof="0" dirty="0">
                <a:ln>
                  <a:noFill/>
                </a:ln>
                <a:solidFill>
                  <a:srgbClr val="333399"/>
                </a:solidFill>
                <a:effectLst/>
                <a:uLnTx/>
                <a:uFillTx/>
                <a:latin typeface="Arial" charset="0"/>
                <a:ea typeface="+mn-ea"/>
                <a:cs typeface="Arial" charset="0"/>
              </a:rPr>
              <a:t>Native and mixed oxide grown in pure O</a:t>
            </a:r>
            <a:r>
              <a:rPr kumimoji="0" lang="en-GB" altLang="en-US" sz="2000" b="0" i="0" u="none" strike="noStrike" kern="1200" cap="none" spc="0" normalizeH="0" baseline="-25000" noProof="0" dirty="0">
                <a:ln>
                  <a:noFill/>
                </a:ln>
                <a:solidFill>
                  <a:srgbClr val="333399"/>
                </a:solidFill>
                <a:effectLst/>
                <a:uLnTx/>
                <a:uFillTx/>
                <a:latin typeface="Arial" charset="0"/>
                <a:ea typeface="+mn-ea"/>
                <a:cs typeface="Arial" charset="0"/>
              </a:rPr>
              <a:t>2</a:t>
            </a:r>
            <a:r>
              <a:rPr kumimoji="0" lang="en-GB" altLang="en-US" sz="2000" b="0" i="0" u="none" strike="noStrike" kern="1200" cap="none" spc="0" normalizeH="0" baseline="0" noProof="0" dirty="0">
                <a:ln>
                  <a:noFill/>
                </a:ln>
                <a:solidFill>
                  <a:srgbClr val="333399"/>
                </a:solidFill>
                <a:effectLst/>
                <a:uLnTx/>
                <a:uFillTx/>
                <a:latin typeface="Arial" charset="0"/>
                <a:ea typeface="+mn-ea"/>
                <a:cs typeface="Arial" charset="0"/>
              </a:rPr>
              <a:t> is transparent for H</a:t>
            </a:r>
            <a:r>
              <a:rPr kumimoji="0" lang="en-GB" altLang="en-US" sz="2000" b="0" i="0" u="none" strike="noStrike" kern="1200" cap="none" spc="0" normalizeH="0" baseline="-25000" noProof="0" dirty="0">
                <a:ln>
                  <a:noFill/>
                </a:ln>
                <a:solidFill>
                  <a:srgbClr val="333399"/>
                </a:solidFill>
                <a:effectLst/>
                <a:uLnTx/>
                <a:uFillTx/>
                <a:latin typeface="Arial" charset="0"/>
                <a:ea typeface="+mn-ea"/>
                <a:cs typeface="Arial" charset="0"/>
              </a:rPr>
              <a:t>2</a:t>
            </a:r>
            <a:r>
              <a:rPr kumimoji="0" lang="en-GB" altLang="en-US" sz="2000" b="0" i="0" u="none" strike="noStrike" kern="1200" cap="none" spc="0" normalizeH="0" baseline="0" noProof="0" dirty="0">
                <a:ln>
                  <a:noFill/>
                </a:ln>
                <a:solidFill>
                  <a:srgbClr val="333399"/>
                </a:solidFill>
                <a:effectLst/>
                <a:uLnTx/>
                <a:uFillTx/>
                <a:latin typeface="Arial" charset="0"/>
                <a:ea typeface="+mn-ea"/>
                <a:cs typeface="Arial" charset="0"/>
              </a:rPr>
              <a:t>.</a:t>
            </a:r>
          </a:p>
          <a:p>
            <a:pPr marL="266700" marR="0" lvl="0" indent="-266700" algn="just" defTabSz="914400" rtl="0" eaLnBrk="1" fontAlgn="base" latinLnBrk="0" hangingPunct="1">
              <a:lnSpc>
                <a:spcPct val="100000"/>
              </a:lnSpc>
              <a:spcBef>
                <a:spcPct val="0"/>
              </a:spcBef>
              <a:spcAft>
                <a:spcPct val="0"/>
              </a:spcAft>
              <a:buClrTx/>
              <a:buSzTx/>
              <a:buFont typeface="Wingdings" pitchFamily="2" charset="2"/>
              <a:buChar char="v"/>
              <a:tabLst/>
              <a:defRPr/>
            </a:pPr>
            <a:r>
              <a:rPr kumimoji="0" lang="en-GB" altLang="en-US" sz="2000" b="0" i="0" u="none" strike="noStrike" kern="1200" cap="none" spc="0" normalizeH="0" baseline="0" noProof="0" dirty="0">
                <a:ln>
                  <a:noFill/>
                </a:ln>
                <a:solidFill>
                  <a:srgbClr val="333399"/>
                </a:solidFill>
                <a:effectLst/>
                <a:uLnTx/>
                <a:uFillTx/>
                <a:latin typeface="Arial" charset="0"/>
                <a:ea typeface="+mn-ea"/>
                <a:cs typeface="Arial" charset="0"/>
              </a:rPr>
              <a:t>Gas-driven hydrogen permeation through </a:t>
            </a:r>
            <a:r>
              <a:rPr kumimoji="0" lang="en-GB" altLang="en-US" sz="2000" b="0" i="0" u="none" strike="noStrike" kern="1200" cap="none" spc="0" normalizeH="0" baseline="0" noProof="0" dirty="0" err="1">
                <a:ln>
                  <a:noFill/>
                </a:ln>
                <a:solidFill>
                  <a:srgbClr val="333399"/>
                </a:solidFill>
                <a:effectLst/>
                <a:uLnTx/>
                <a:uFillTx/>
                <a:latin typeface="Arial" charset="0"/>
                <a:ea typeface="+mn-ea"/>
                <a:cs typeface="Arial" charset="0"/>
              </a:rPr>
              <a:t>Eurofer</a:t>
            </a:r>
            <a:r>
              <a:rPr kumimoji="0" lang="en-GB" altLang="en-US" sz="2000" b="0" i="0" u="none" strike="noStrike" kern="1200" cap="none" spc="0" normalizeH="0" baseline="0" noProof="0" dirty="0">
                <a:ln>
                  <a:noFill/>
                </a:ln>
                <a:solidFill>
                  <a:srgbClr val="333399"/>
                </a:solidFill>
                <a:effectLst/>
                <a:uLnTx/>
                <a:uFillTx/>
                <a:latin typeface="Arial" charset="0"/>
                <a:ea typeface="+mn-ea"/>
                <a:cs typeface="Arial" charset="0"/>
              </a:rPr>
              <a:t> membrane was monitored in exposure to 95%H</a:t>
            </a:r>
            <a:r>
              <a:rPr kumimoji="0" lang="en-GB" altLang="en-US" sz="2000" b="0" i="0" u="none" strike="noStrike" kern="1200" cap="none" spc="0" normalizeH="0" baseline="-25000" noProof="0" dirty="0">
                <a:ln>
                  <a:noFill/>
                </a:ln>
                <a:solidFill>
                  <a:srgbClr val="333399"/>
                </a:solidFill>
                <a:effectLst/>
                <a:uLnTx/>
                <a:uFillTx/>
                <a:latin typeface="Arial" charset="0"/>
                <a:ea typeface="+mn-ea"/>
                <a:cs typeface="Arial" charset="0"/>
              </a:rPr>
              <a:t>2</a:t>
            </a:r>
            <a:r>
              <a:rPr kumimoji="0" lang="en-GB" altLang="en-US" sz="2000" b="0" i="0" u="none" strike="noStrike" kern="1200" cap="none" spc="0" normalizeH="0" baseline="0" noProof="0" dirty="0">
                <a:ln>
                  <a:noFill/>
                </a:ln>
                <a:solidFill>
                  <a:srgbClr val="333399"/>
                </a:solidFill>
                <a:effectLst/>
                <a:uLnTx/>
                <a:uFillTx/>
                <a:latin typeface="Arial" charset="0"/>
                <a:ea typeface="+mn-ea"/>
                <a:cs typeface="Arial" charset="0"/>
              </a:rPr>
              <a:t>/5%O</a:t>
            </a:r>
            <a:r>
              <a:rPr kumimoji="0" lang="en-GB" altLang="en-US" sz="2000" b="0" i="0" u="none" strike="noStrike" kern="1200" cap="none" spc="0" normalizeH="0" baseline="-25000" noProof="0" dirty="0">
                <a:ln>
                  <a:noFill/>
                </a:ln>
                <a:solidFill>
                  <a:srgbClr val="333399"/>
                </a:solidFill>
                <a:effectLst/>
                <a:uLnTx/>
                <a:uFillTx/>
                <a:latin typeface="Arial" charset="0"/>
                <a:ea typeface="+mn-ea"/>
                <a:cs typeface="Arial" charset="0"/>
              </a:rPr>
              <a:t>2 </a:t>
            </a:r>
            <a:r>
              <a:rPr kumimoji="0" lang="en-GB" altLang="en-US" sz="2000" b="0" i="0" u="none" strike="noStrike" kern="1200" cap="none" spc="0" normalizeH="0" baseline="0" noProof="0" dirty="0">
                <a:ln>
                  <a:noFill/>
                </a:ln>
                <a:solidFill>
                  <a:srgbClr val="333399"/>
                </a:solidFill>
                <a:effectLst/>
                <a:uLnTx/>
                <a:uFillTx/>
                <a:latin typeface="Arial" charset="0"/>
                <a:ea typeface="+mn-ea"/>
                <a:cs typeface="Arial" charset="0"/>
              </a:rPr>
              <a:t>gas mixture at 400°C.</a:t>
            </a:r>
          </a:p>
        </p:txBody>
      </p:sp>
      <p:sp>
        <p:nvSpPr>
          <p:cNvPr id="2080" name="Text Box 32"/>
          <p:cNvSpPr txBox="1">
            <a:spLocks noChangeArrowheads="1"/>
          </p:cNvSpPr>
          <p:nvPr/>
        </p:nvSpPr>
        <p:spPr bwMode="auto">
          <a:xfrm>
            <a:off x="41621" y="2828463"/>
            <a:ext cx="2551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333399"/>
                </a:solidFill>
                <a:effectLst/>
                <a:uLnTx/>
                <a:uFillTx/>
                <a:latin typeface="Arial" charset="0"/>
                <a:ea typeface="+mn-ea"/>
                <a:cs typeface="Arial" charset="0"/>
              </a:rPr>
              <a:t> </a:t>
            </a:r>
          </a:p>
        </p:txBody>
      </p:sp>
      <p:sp>
        <p:nvSpPr>
          <p:cNvPr id="2081" name="Text Box 33"/>
          <p:cNvSpPr txBox="1">
            <a:spLocks noChangeArrowheads="1"/>
          </p:cNvSpPr>
          <p:nvPr/>
        </p:nvSpPr>
        <p:spPr bwMode="auto">
          <a:xfrm>
            <a:off x="73682" y="3377247"/>
            <a:ext cx="694674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defRPr/>
            </a:pPr>
            <a:r>
              <a:rPr kumimoji="0" lang="en-GB" altLang="en-US" sz="2000" b="0" i="0" u="none" strike="noStrike" kern="1200" cap="none" spc="0" normalizeH="0" baseline="0" noProof="0" dirty="0">
                <a:ln>
                  <a:noFill/>
                </a:ln>
                <a:solidFill>
                  <a:srgbClr val="333399"/>
                </a:solidFill>
                <a:effectLst/>
                <a:uLnTx/>
                <a:uFillTx/>
                <a:latin typeface="Arial" charset="0"/>
                <a:ea typeface="+mn-ea"/>
                <a:cs typeface="Arial" charset="0"/>
              </a:rPr>
              <a:t> </a:t>
            </a:r>
            <a:r>
              <a:rPr kumimoji="0" lang="sl-SI" altLang="en-US" sz="2000" b="1" i="0" u="none" strike="noStrike" kern="1200" cap="none" spc="0" normalizeH="0" baseline="0" noProof="0" dirty="0">
                <a:ln>
                  <a:noFill/>
                </a:ln>
                <a:solidFill>
                  <a:srgbClr val="333399"/>
                </a:solidFill>
                <a:effectLst/>
                <a:uLnTx/>
                <a:uFillTx/>
                <a:latin typeface="Arial" charset="0"/>
                <a:ea typeface="+mn-ea"/>
                <a:cs typeface="Arial" charset="0"/>
              </a:rPr>
              <a:t>An</a:t>
            </a:r>
            <a:r>
              <a:rPr kumimoji="0" lang="en-GB" altLang="en-US" sz="2000" b="1" i="0" u="none" strike="noStrike" kern="1200" cap="none" spc="0" normalizeH="0" baseline="0" noProof="0" dirty="0">
                <a:ln>
                  <a:noFill/>
                </a:ln>
                <a:solidFill>
                  <a:srgbClr val="333399"/>
                </a:solidFill>
                <a:effectLst/>
                <a:uLnTx/>
                <a:uFillTx/>
                <a:latin typeface="Arial" charset="0"/>
                <a:ea typeface="+mn-ea"/>
                <a:cs typeface="Arial" charset="0"/>
              </a:rPr>
              <a:t> impermeable film is immediately formed in this gas mixture, but becomes permeable again in pure H</a:t>
            </a:r>
            <a:r>
              <a:rPr kumimoji="0" lang="en-GB" altLang="en-US" sz="2000" b="1" i="0" u="none" strike="noStrike" kern="1200" cap="none" spc="0" normalizeH="0" baseline="-25000" noProof="0" dirty="0">
                <a:ln>
                  <a:noFill/>
                </a:ln>
                <a:solidFill>
                  <a:srgbClr val="333399"/>
                </a:solidFill>
                <a:effectLst/>
                <a:uLnTx/>
                <a:uFillTx/>
                <a:latin typeface="Arial" charset="0"/>
                <a:ea typeface="+mn-ea"/>
                <a:cs typeface="Arial" charset="0"/>
              </a:rPr>
              <a:t>2</a:t>
            </a:r>
            <a:r>
              <a:rPr kumimoji="0" lang="en-GB" altLang="en-US" sz="2000" b="1" i="0" u="none" strike="noStrike" kern="1200" cap="none" spc="0" normalizeH="0" baseline="0" noProof="0" dirty="0">
                <a:ln>
                  <a:noFill/>
                </a:ln>
                <a:solidFill>
                  <a:srgbClr val="333399"/>
                </a:solidFill>
                <a:effectLst/>
                <a:uLnTx/>
                <a:uFillTx/>
                <a:latin typeface="Arial" charset="0"/>
                <a:ea typeface="+mn-ea"/>
                <a:cs typeface="Arial" charset="0"/>
              </a:rPr>
              <a:t>.</a:t>
            </a:r>
          </a:p>
        </p:txBody>
      </p:sp>
      <p:sp>
        <p:nvSpPr>
          <p:cNvPr id="2082" name="Text Box 34"/>
          <p:cNvSpPr txBox="1">
            <a:spLocks noChangeArrowheads="1"/>
          </p:cNvSpPr>
          <p:nvPr/>
        </p:nvSpPr>
        <p:spPr bwMode="auto">
          <a:xfrm>
            <a:off x="105742" y="4454110"/>
            <a:ext cx="6630533"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defRPr/>
            </a:pPr>
            <a:r>
              <a:rPr kumimoji="0" lang="en-GB" altLang="en-US" sz="2000" b="0" i="0" u="none" strike="noStrike" kern="1200" cap="none" spc="0" normalizeH="0" baseline="0" noProof="0" dirty="0">
                <a:ln>
                  <a:noFill/>
                </a:ln>
                <a:solidFill>
                  <a:srgbClr val="333399"/>
                </a:solidFill>
                <a:effectLst/>
                <a:uLnTx/>
                <a:uFillTx/>
                <a:latin typeface="Arial" charset="0"/>
                <a:ea typeface="+mn-ea"/>
                <a:cs typeface="Arial" charset="0"/>
              </a:rPr>
              <a:t> The most probable explanation is that during the catalytic reaction, an ultrathin layer prevents hydrogen dissociation. Verifying chemical reactions at the surface is extremely challenging and proven only on Cr, but not yet on Fe. </a:t>
            </a:r>
          </a:p>
        </p:txBody>
      </p:sp>
      <p:sp>
        <p:nvSpPr>
          <p:cNvPr id="2085" name="Text Box 37"/>
          <p:cNvSpPr txBox="1">
            <a:spLocks noChangeArrowheads="1"/>
          </p:cNvSpPr>
          <p:nvPr/>
        </p:nvSpPr>
        <p:spPr bwMode="auto">
          <a:xfrm>
            <a:off x="143337" y="6122052"/>
            <a:ext cx="699768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en-US" altLang="en-US" sz="2000" b="0"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GB" altLang="en-US" sz="2000" b="0" i="0" u="none" strike="noStrike" kern="1200" cap="none" spc="0" normalizeH="0" baseline="0" noProof="0" dirty="0">
                <a:ln>
                  <a:noFill/>
                </a:ln>
                <a:solidFill>
                  <a:srgbClr val="333399"/>
                </a:solidFill>
                <a:effectLst/>
                <a:uLnTx/>
                <a:uFillTx/>
                <a:latin typeface="Arial" charset="0"/>
                <a:ea typeface="+mn-ea"/>
                <a:cs typeface="Arial" charset="0"/>
              </a:rPr>
              <a:t>All the planned experiments for 2022 have been realised</a:t>
            </a:r>
            <a:r>
              <a:rPr kumimoji="0" lang="sl-SI" altLang="en-US" sz="2000" b="0" i="0" u="none" strike="noStrike" kern="1200" cap="none" spc="0" normalizeH="0" baseline="0" noProof="0" dirty="0">
                <a:ln>
                  <a:noFill/>
                </a:ln>
                <a:solidFill>
                  <a:srgbClr val="000000"/>
                </a:solidFill>
                <a:effectLst/>
                <a:uLnTx/>
                <a:uFillTx/>
                <a:latin typeface="Arial" charset="0"/>
                <a:ea typeface="+mn-ea"/>
                <a:cs typeface="Arial" charset="0"/>
              </a:rPr>
              <a:t>. </a:t>
            </a:r>
            <a:endParaRPr kumimoji="0" lang="en-US" altLang="en-US" sz="2000" b="0" i="0" u="none" strike="noStrike" kern="1200" cap="none" spc="0" normalizeH="0" baseline="0" noProof="0" dirty="0">
              <a:ln>
                <a:noFill/>
              </a:ln>
              <a:solidFill>
                <a:srgbClr val="000000"/>
              </a:solidFill>
              <a:effectLst/>
              <a:uLnTx/>
              <a:uFillTx/>
              <a:latin typeface="Arial" charset="0"/>
              <a:ea typeface="+mn-ea"/>
              <a:cs typeface="Arial" charset="0"/>
            </a:endParaRPr>
          </a:p>
        </p:txBody>
      </p:sp>
      <p:pic>
        <p:nvPicPr>
          <p:cNvPr id="18" name="Picture 17"/>
          <p:cNvPicPr/>
          <p:nvPr/>
        </p:nvPicPr>
        <p:blipFill>
          <a:blip r:embed="rId3">
            <a:extLst>
              <a:ext uri="{28A0092B-C50C-407E-A947-70E740481C1C}">
                <a14:useLocalDpi xmlns:a14="http://schemas.microsoft.com/office/drawing/2010/main"/>
              </a:ext>
            </a:extLst>
          </a:blip>
          <a:srcRect/>
          <a:stretch>
            <a:fillRect/>
          </a:stretch>
        </p:blipFill>
        <p:spPr bwMode="auto">
          <a:xfrm>
            <a:off x="11424592" y="5731515"/>
            <a:ext cx="352177" cy="593248"/>
          </a:xfrm>
          <a:prstGeom prst="rect">
            <a:avLst/>
          </a:prstGeom>
          <a:noFill/>
          <a:ln>
            <a:noFill/>
          </a:ln>
        </p:spPr>
      </p:pic>
      <p:sp>
        <p:nvSpPr>
          <p:cNvPr id="2" name="Rectangle 1"/>
          <p:cNvSpPr/>
          <p:nvPr/>
        </p:nvSpPr>
        <p:spPr>
          <a:xfrm>
            <a:off x="9686551" y="6262595"/>
            <a:ext cx="2505814" cy="369332"/>
          </a:xfrm>
          <a:prstGeom prst="rect">
            <a:avLst/>
          </a:prstGeom>
        </p:spPr>
        <p:txBody>
          <a:bodyPr wrap="none">
            <a:spAutoFit/>
          </a:bodyPr>
          <a:lstStyle/>
          <a:p>
            <a:pPr marL="0" marR="0" lvl="0" indent="0" algn="just" defTabSz="914400" rtl="0" eaLnBrk="1" fontAlgn="base"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charset="0"/>
              </a:rPr>
              <a:t>Jozef</a:t>
            </a: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charset="0"/>
              </a:rPr>
              <a:t> Stefan Institute</a:t>
            </a:r>
            <a:endParaRPr kumimoji="0" lang="en-GB" sz="1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charset="0"/>
            </a:endParaRPr>
          </a:p>
        </p:txBody>
      </p:sp>
      <p:pic>
        <p:nvPicPr>
          <p:cNvPr id="4" name="Picture 3"/>
          <p:cNvPicPr>
            <a:picLocks noChangeAspect="1"/>
          </p:cNvPicPr>
          <p:nvPr/>
        </p:nvPicPr>
        <p:blipFill>
          <a:blip r:embed="rId4"/>
          <a:stretch>
            <a:fillRect/>
          </a:stretch>
        </p:blipFill>
        <p:spPr>
          <a:xfrm>
            <a:off x="7020424" y="1226151"/>
            <a:ext cx="4467225" cy="3419475"/>
          </a:xfrm>
          <a:prstGeom prst="rect">
            <a:avLst/>
          </a:prstGeom>
        </p:spPr>
      </p:pic>
      <p:sp>
        <p:nvSpPr>
          <p:cNvPr id="5" name="TextBox 4"/>
          <p:cNvSpPr txBox="1"/>
          <p:nvPr/>
        </p:nvSpPr>
        <p:spPr>
          <a:xfrm>
            <a:off x="7088288" y="4917273"/>
            <a:ext cx="4764301"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333399"/>
                </a:solidFill>
                <a:effectLst/>
                <a:uLnTx/>
                <a:uFillTx/>
                <a:latin typeface="Arial" charset="0"/>
                <a:ea typeface="+mn-ea"/>
                <a:cs typeface="Arial" charset="0"/>
              </a:rPr>
              <a:t>Catalytic reaction maintained </a:t>
            </a:r>
            <a:r>
              <a:rPr kumimoji="0" lang="en-GB" sz="1800" b="0" i="0" u="none" strike="noStrike" kern="1200" cap="none" spc="0" normalizeH="0" baseline="0" noProof="0" dirty="0" err="1">
                <a:ln>
                  <a:noFill/>
                </a:ln>
                <a:solidFill>
                  <a:srgbClr val="333399"/>
                </a:solidFill>
                <a:effectLst/>
                <a:uLnTx/>
                <a:uFillTx/>
                <a:latin typeface="Arial" charset="0"/>
                <a:ea typeface="+mn-ea"/>
                <a:cs typeface="Arial" charset="0"/>
              </a:rPr>
              <a:t>Eurofer</a:t>
            </a:r>
            <a:r>
              <a:rPr kumimoji="0" lang="en-GB" sz="1800" b="0" i="0" u="none" strike="noStrike" kern="1200" cap="none" spc="0" normalizeH="0" baseline="0" noProof="0" dirty="0">
                <a:ln>
                  <a:noFill/>
                </a:ln>
                <a:solidFill>
                  <a:srgbClr val="333399"/>
                </a:solidFill>
                <a:effectLst/>
                <a:uLnTx/>
                <a:uFillTx/>
                <a:latin typeface="Arial" charset="0"/>
                <a:ea typeface="+mn-ea"/>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333399"/>
                </a:solidFill>
                <a:effectLst/>
                <a:uLnTx/>
                <a:uFillTx/>
                <a:latin typeface="Arial" charset="0"/>
                <a:ea typeface="+mn-ea"/>
                <a:cs typeface="Arial" charset="0"/>
              </a:rPr>
              <a:t>impermeable for ~1h, </a:t>
            </a:r>
            <a:r>
              <a:rPr kumimoji="0" lang="en-GB" sz="1800" b="0" i="1" u="none" strike="noStrike" kern="1200" cap="none" spc="0" normalizeH="0" baseline="0" noProof="0" dirty="0">
                <a:ln>
                  <a:noFill/>
                </a:ln>
                <a:solidFill>
                  <a:srgbClr val="333399"/>
                </a:solidFill>
                <a:effectLst/>
                <a:uLnTx/>
                <a:uFillTx/>
                <a:latin typeface="Arial" charset="0"/>
                <a:ea typeface="+mn-ea"/>
                <a:cs typeface="Arial" charset="0"/>
              </a:rPr>
              <a:t>PRF</a:t>
            </a:r>
            <a:r>
              <a:rPr kumimoji="0" lang="en-GB" sz="1800" b="0" i="0" u="none" strike="noStrike" kern="1200" cap="none" spc="0" normalizeH="0" baseline="0" noProof="0" dirty="0">
                <a:ln>
                  <a:noFill/>
                </a:ln>
                <a:solidFill>
                  <a:srgbClr val="333399"/>
                </a:solidFill>
                <a:effectLst/>
                <a:uLnTx/>
                <a:uFillTx/>
                <a:latin typeface="Arial" charset="0"/>
                <a:ea typeface="+mn-ea"/>
                <a:cs typeface="Arial" charset="0"/>
              </a:rPr>
              <a:t>&gt;1000</a:t>
            </a:r>
          </a:p>
        </p:txBody>
      </p:sp>
      <p:pic>
        <p:nvPicPr>
          <p:cNvPr id="19" name="Grafik 10">
            <a:extLst>
              <a:ext uri="{FF2B5EF4-FFF2-40B4-BE49-F238E27FC236}">
                <a16:creationId xmlns:a16="http://schemas.microsoft.com/office/drawing/2014/main" id="{516CAA24-5C4F-4361-80E7-4AFB5645D9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37325" y="195902"/>
            <a:ext cx="597849" cy="597849"/>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65" name="Rectangle 17"/>
          <p:cNvSpPr>
            <a:spLocks noChangeArrowheads="1"/>
          </p:cNvSpPr>
          <p:nvPr/>
        </p:nvSpPr>
        <p:spPr bwMode="auto">
          <a:xfrm>
            <a:off x="223230" y="-31733"/>
            <a:ext cx="1072099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dirty="0"/>
              <a:t>Influence of surface microstructure due to low energy </a:t>
            </a:r>
          </a:p>
          <a:p>
            <a:r>
              <a:rPr lang="en-US" sz="2400" b="1" dirty="0"/>
              <a:t>He irradiation on D uptake</a:t>
            </a:r>
            <a:endParaRPr lang="en-SI" sz="2400" b="1" dirty="0"/>
          </a:p>
        </p:txBody>
      </p:sp>
      <p:sp>
        <p:nvSpPr>
          <p:cNvPr id="2074" name="Text Box 26"/>
          <p:cNvSpPr txBox="1">
            <a:spLocks noChangeArrowheads="1"/>
          </p:cNvSpPr>
          <p:nvPr/>
        </p:nvSpPr>
        <p:spPr bwMode="auto">
          <a:xfrm>
            <a:off x="8884684" y="6581001"/>
            <a:ext cx="330731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dirty="0"/>
              <a:t>Sabina </a:t>
            </a:r>
            <a:r>
              <a:rPr lang="en-US" altLang="en-US" sz="1200" b="1" dirty="0" err="1"/>
              <a:t>Markelj</a:t>
            </a:r>
            <a:r>
              <a:rPr lang="en-US" altLang="en-US" sz="1200" b="1" dirty="0"/>
              <a:t> / Thomas Schwarz-Selinger</a:t>
            </a:r>
          </a:p>
        </p:txBody>
      </p:sp>
      <p:sp>
        <p:nvSpPr>
          <p:cNvPr id="2078" name="Text Box 30"/>
          <p:cNvSpPr txBox="1">
            <a:spLocks noChangeArrowheads="1"/>
          </p:cNvSpPr>
          <p:nvPr/>
        </p:nvSpPr>
        <p:spPr bwMode="auto">
          <a:xfrm>
            <a:off x="72459" y="778623"/>
            <a:ext cx="5270179"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68288" indent="-268288">
              <a:buFont typeface="Wingdings" pitchFamily="2" charset="2"/>
              <a:buChar char="v"/>
            </a:pPr>
            <a:r>
              <a:rPr lang="en-US" altLang="en-US" sz="2000" dirty="0"/>
              <a:t>Irradiate W by 3 keV He ions @ 773 K (He cluster/bubbles), self-damage by 20 MeV W to 2 microns and finally expose to </a:t>
            </a:r>
            <a:br>
              <a:rPr lang="en-US" altLang="en-US" sz="2000" dirty="0"/>
            </a:br>
            <a:r>
              <a:rPr lang="en-US" altLang="en-US" sz="2000" dirty="0"/>
              <a:t>300 eV/D ions at 450 K to study D uptake (last year @ RT)</a:t>
            </a:r>
          </a:p>
        </p:txBody>
      </p:sp>
      <p:sp>
        <p:nvSpPr>
          <p:cNvPr id="2079" name="Text Box 31"/>
          <p:cNvSpPr txBox="1">
            <a:spLocks noChangeArrowheads="1"/>
          </p:cNvSpPr>
          <p:nvPr/>
        </p:nvSpPr>
        <p:spPr bwMode="auto">
          <a:xfrm>
            <a:off x="55658" y="2491669"/>
            <a:ext cx="470675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buFont typeface="Wingdings" pitchFamily="2" charset="2"/>
              <a:buChar char="v"/>
            </a:pPr>
            <a:r>
              <a:rPr lang="en-US" altLang="en-US" sz="2000" dirty="0"/>
              <a:t>NRA: D depth profiles in He irradiated samples and no He reference sample</a:t>
            </a:r>
          </a:p>
        </p:txBody>
      </p:sp>
      <p:sp>
        <p:nvSpPr>
          <p:cNvPr id="19" name="TextBox 18">
            <a:extLst>
              <a:ext uri="{FF2B5EF4-FFF2-40B4-BE49-F238E27FC236}">
                <a16:creationId xmlns:a16="http://schemas.microsoft.com/office/drawing/2014/main" id="{7BC5C6ED-BF58-4A8E-AC4A-00A49761D281}"/>
              </a:ext>
            </a:extLst>
          </p:cNvPr>
          <p:cNvSpPr txBox="1"/>
          <p:nvPr/>
        </p:nvSpPr>
        <p:spPr>
          <a:xfrm>
            <a:off x="38475" y="3199555"/>
            <a:ext cx="4850771" cy="3477875"/>
          </a:xfrm>
          <a:prstGeom prst="rect">
            <a:avLst/>
          </a:prstGeom>
          <a:noFill/>
        </p:spPr>
        <p:txBody>
          <a:bodyPr wrap="square" rtlCol="0">
            <a:spAutoFit/>
          </a:bodyPr>
          <a:lstStyle/>
          <a:p>
            <a:pPr marL="285750" indent="-285750">
              <a:buFont typeface="Wingdings" panose="05000000000000000000" pitchFamily="2" charset="2"/>
              <a:buChar char="ü"/>
            </a:pPr>
            <a:r>
              <a:rPr lang="en-US" sz="2000" dirty="0"/>
              <a:t>Total D retention 7 times less in the He irradiated samples compared to only W irradiated</a:t>
            </a:r>
          </a:p>
          <a:p>
            <a:pPr marL="285750" indent="-285750">
              <a:buFont typeface="Wingdings" panose="05000000000000000000" pitchFamily="2" charset="2"/>
              <a:buChar char="ü"/>
            </a:pPr>
            <a:r>
              <a:rPr lang="en-US" sz="2000" dirty="0"/>
              <a:t>High D surface concentration – as for the RT case</a:t>
            </a:r>
          </a:p>
          <a:p>
            <a:pPr marL="285750" indent="-285750">
              <a:buFont typeface="Wingdings" panose="05000000000000000000" pitchFamily="2" charset="2"/>
              <a:buChar char="ü"/>
            </a:pPr>
            <a:r>
              <a:rPr lang="en-US" sz="2000" dirty="0"/>
              <a:t>Very small amount of D beyond 40 nm </a:t>
            </a:r>
          </a:p>
          <a:p>
            <a:pPr marL="285750" indent="-285750">
              <a:buFont typeface="Wingdings" panose="05000000000000000000" pitchFamily="2" charset="2"/>
              <a:buChar char="ü"/>
            </a:pPr>
            <a:r>
              <a:rPr lang="en-US" sz="2000" dirty="0"/>
              <a:t>He on the surface – barrier for D / increased recycling?</a:t>
            </a:r>
          </a:p>
          <a:p>
            <a:pPr marL="285750" indent="-285750">
              <a:buFont typeface="Wingdings" panose="05000000000000000000" pitchFamily="2" charset="2"/>
              <a:buChar char="ü"/>
            </a:pPr>
            <a:r>
              <a:rPr lang="en-US" sz="2000" dirty="0"/>
              <a:t>Retained D/m</a:t>
            </a:r>
            <a:r>
              <a:rPr lang="en-US" sz="2000" baseline="30000" dirty="0"/>
              <a:t>2</a:t>
            </a:r>
            <a:r>
              <a:rPr lang="en-US" sz="2000" dirty="0"/>
              <a:t> </a:t>
            </a:r>
            <a:r>
              <a:rPr lang="en-US" sz="2000" dirty="0">
                <a:sym typeface="Symbol" panose="05050102010706020507" pitchFamily="18" charset="2"/>
              </a:rPr>
              <a:t> </a:t>
            </a:r>
            <a:r>
              <a:rPr lang="en-US" sz="2000" dirty="0"/>
              <a:t>implanted He/m</a:t>
            </a:r>
            <a:r>
              <a:rPr lang="en-US" sz="2000" baseline="30000" dirty="0"/>
              <a:t>2</a:t>
            </a:r>
            <a:br>
              <a:rPr lang="en-US" sz="2000" baseline="30000" dirty="0"/>
            </a:br>
            <a:r>
              <a:rPr lang="en-US" sz="2000" baseline="30000" dirty="0"/>
              <a:t>(similar as for MeV He implantations by Bauer et al. 2019)</a:t>
            </a:r>
            <a:endParaRPr lang="en-US" sz="2000" dirty="0"/>
          </a:p>
          <a:p>
            <a:endParaRPr lang="en-US" sz="2000" dirty="0"/>
          </a:p>
        </p:txBody>
      </p:sp>
      <p:pic>
        <p:nvPicPr>
          <p:cNvPr id="23" name="Picture 19">
            <a:extLst>
              <a:ext uri="{FF2B5EF4-FFF2-40B4-BE49-F238E27FC236}">
                <a16:creationId xmlns:a16="http://schemas.microsoft.com/office/drawing/2014/main" id="{C6EAAC9D-135B-4F5C-A7B9-6C866BD7C5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55855"/>
          <a:stretch/>
        </p:blipFill>
        <p:spPr>
          <a:xfrm>
            <a:off x="9961400" y="5889865"/>
            <a:ext cx="711685" cy="1067527"/>
          </a:xfrm>
          <a:prstGeom prst="rect">
            <a:avLst/>
          </a:prstGeom>
        </p:spPr>
      </p:pic>
      <p:pic>
        <p:nvPicPr>
          <p:cNvPr id="25" name="Grafik 4">
            <a:extLst>
              <a:ext uri="{FF2B5EF4-FFF2-40B4-BE49-F238E27FC236}">
                <a16:creationId xmlns:a16="http://schemas.microsoft.com/office/drawing/2014/main" id="{D182FC2B-05EC-427B-A129-73252E0A8A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27889" y="5805264"/>
            <a:ext cx="1475471" cy="804166"/>
          </a:xfrm>
          <a:prstGeom prst="rect">
            <a:avLst/>
          </a:prstGeom>
        </p:spPr>
      </p:pic>
      <p:pic>
        <p:nvPicPr>
          <p:cNvPr id="3" name="Picture 2">
            <a:extLst>
              <a:ext uri="{FF2B5EF4-FFF2-40B4-BE49-F238E27FC236}">
                <a16:creationId xmlns:a16="http://schemas.microsoft.com/office/drawing/2014/main" id="{79FF94CB-5B3E-4348-808A-2908621333A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5271" t="9051" b="9483"/>
          <a:stretch/>
        </p:blipFill>
        <p:spPr>
          <a:xfrm>
            <a:off x="5496211" y="1434409"/>
            <a:ext cx="6474431" cy="3888432"/>
          </a:xfrm>
          <a:prstGeom prst="rect">
            <a:avLst/>
          </a:prstGeom>
        </p:spPr>
      </p:pic>
      <p:sp>
        <p:nvSpPr>
          <p:cNvPr id="10" name="TextBox 9">
            <a:extLst>
              <a:ext uri="{FF2B5EF4-FFF2-40B4-BE49-F238E27FC236}">
                <a16:creationId xmlns:a16="http://schemas.microsoft.com/office/drawing/2014/main" id="{990D1E2A-FFAC-4FBE-B3B7-1EB5C1DD051F}"/>
              </a:ext>
            </a:extLst>
          </p:cNvPr>
          <p:cNvSpPr txBox="1"/>
          <p:nvPr/>
        </p:nvSpPr>
        <p:spPr>
          <a:xfrm>
            <a:off x="6199146" y="709937"/>
            <a:ext cx="4895850" cy="661078"/>
          </a:xfrm>
          <a:prstGeom prst="rect">
            <a:avLst/>
          </a:prstGeom>
          <a:solidFill>
            <a:srgbClr val="E8EDA8"/>
          </a:solidFill>
        </p:spPr>
        <p:txBody>
          <a:bodyPr wrap="square" rtlCol="0">
            <a:spAutoFit/>
          </a:bodyPr>
          <a:lstStyle/>
          <a:p>
            <a:pPr algn="ctr">
              <a:lnSpc>
                <a:spcPts val="2300"/>
              </a:lnSpc>
              <a:spcBef>
                <a:spcPts val="1150"/>
              </a:spcBef>
            </a:pPr>
            <a:r>
              <a:rPr lang="de-DE" sz="1800" b="1" dirty="0">
                <a:solidFill>
                  <a:srgbClr val="006C66"/>
                </a:solidFill>
              </a:rPr>
              <a:t>There will be a talk on </a:t>
            </a:r>
            <a:r>
              <a:rPr lang="fr-FR" b="1" dirty="0">
                <a:solidFill>
                  <a:srgbClr val="006C66"/>
                </a:solidFill>
              </a:rPr>
              <a:t>the influence on </a:t>
            </a:r>
            <a:r>
              <a:rPr lang="fr-FR" b="1" dirty="0" err="1">
                <a:solidFill>
                  <a:srgbClr val="006C66"/>
                </a:solidFill>
              </a:rPr>
              <a:t>near</a:t>
            </a:r>
            <a:r>
              <a:rPr lang="fr-FR" b="1" dirty="0">
                <a:solidFill>
                  <a:srgbClr val="006C66"/>
                </a:solidFill>
              </a:rPr>
              <a:t> surface He by S. </a:t>
            </a:r>
            <a:r>
              <a:rPr lang="fr-FR" b="1" dirty="0" err="1">
                <a:solidFill>
                  <a:srgbClr val="006C66"/>
                </a:solidFill>
              </a:rPr>
              <a:t>Markelj</a:t>
            </a:r>
            <a:endParaRPr lang="en-GB" sz="1800" b="1" dirty="0">
              <a:solidFill>
                <a:srgbClr val="006C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65" name="Rectangle 17"/>
          <p:cNvSpPr>
            <a:spLocks noChangeArrowheads="1"/>
          </p:cNvSpPr>
          <p:nvPr/>
        </p:nvSpPr>
        <p:spPr bwMode="auto">
          <a:xfrm>
            <a:off x="143336" y="-33305"/>
            <a:ext cx="1245087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dirty="0"/>
              <a:t>Influence of surface microstructure due to low energy </a:t>
            </a:r>
          </a:p>
          <a:p>
            <a:r>
              <a:rPr lang="en-US" sz="2400" b="1" dirty="0"/>
              <a:t>He irradiation on D uptake</a:t>
            </a:r>
            <a:endParaRPr lang="en-SI" sz="2400" b="1" dirty="0"/>
          </a:p>
        </p:txBody>
      </p:sp>
      <p:sp>
        <p:nvSpPr>
          <p:cNvPr id="2074" name="Text Box 26"/>
          <p:cNvSpPr txBox="1">
            <a:spLocks noChangeArrowheads="1"/>
          </p:cNvSpPr>
          <p:nvPr/>
        </p:nvSpPr>
        <p:spPr bwMode="auto">
          <a:xfrm>
            <a:off x="9584356" y="6596094"/>
            <a:ext cx="256031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dirty="0"/>
              <a:t>Andreja </a:t>
            </a:r>
            <a:r>
              <a:rPr lang="sl-SI" altLang="en-US" sz="1200" b="1" dirty="0"/>
              <a:t>Š</a:t>
            </a:r>
            <a:r>
              <a:rPr lang="en-US" altLang="en-US" sz="1200" b="1" dirty="0" err="1"/>
              <a:t>estan</a:t>
            </a:r>
            <a:r>
              <a:rPr lang="en-US" altLang="en-US" sz="1200" b="1" dirty="0"/>
              <a:t> / </a:t>
            </a:r>
            <a:r>
              <a:rPr lang="en-US" altLang="en-US" sz="1200" b="1" dirty="0" err="1"/>
              <a:t>Janez</a:t>
            </a:r>
            <a:r>
              <a:rPr lang="en-US" altLang="en-US" sz="1200" b="1" dirty="0"/>
              <a:t> </a:t>
            </a:r>
            <a:r>
              <a:rPr lang="en-US" altLang="en-US" sz="1200" b="1" dirty="0" err="1"/>
              <a:t>Zava</a:t>
            </a:r>
            <a:r>
              <a:rPr lang="sl-SI" altLang="en-US" sz="1200" b="1" dirty="0"/>
              <a:t>š</a:t>
            </a:r>
            <a:r>
              <a:rPr lang="en-US" altLang="en-US" sz="1200" b="1" dirty="0" err="1"/>
              <a:t>nik</a:t>
            </a:r>
            <a:endParaRPr lang="en-US" altLang="en-US" sz="1200" b="1" dirty="0"/>
          </a:p>
        </p:txBody>
      </p:sp>
      <p:sp>
        <p:nvSpPr>
          <p:cNvPr id="2078" name="Text Box 30"/>
          <p:cNvSpPr txBox="1">
            <a:spLocks noChangeArrowheads="1"/>
          </p:cNvSpPr>
          <p:nvPr/>
        </p:nvSpPr>
        <p:spPr bwMode="auto">
          <a:xfrm>
            <a:off x="72459" y="778623"/>
            <a:ext cx="451137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68288" indent="-268288">
              <a:buFont typeface="Wingdings" pitchFamily="2" charset="2"/>
              <a:buChar char="v"/>
            </a:pPr>
            <a:r>
              <a:rPr lang="en-US" altLang="en-US" sz="2000" dirty="0"/>
              <a:t>Irradiate W by 3 keV He ions @ RT and 773 K (He cluster/bubbles), self-damage by 20 MeV W to 2 microns and finally expose to </a:t>
            </a:r>
            <a:br>
              <a:rPr lang="en-US" altLang="en-US" sz="2000" dirty="0"/>
            </a:br>
            <a:r>
              <a:rPr lang="en-US" altLang="en-US" sz="2000" dirty="0"/>
              <a:t>300 eV/D ions at 450 K to study D uptake </a:t>
            </a:r>
          </a:p>
        </p:txBody>
      </p:sp>
      <p:sp>
        <p:nvSpPr>
          <p:cNvPr id="2079" name="Text Box 31"/>
          <p:cNvSpPr txBox="1">
            <a:spLocks noChangeArrowheads="1"/>
          </p:cNvSpPr>
          <p:nvPr/>
        </p:nvSpPr>
        <p:spPr bwMode="auto">
          <a:xfrm>
            <a:off x="-24679" y="2727888"/>
            <a:ext cx="4248472"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buFont typeface="Wingdings" pitchFamily="2" charset="2"/>
              <a:buChar char="v"/>
            </a:pPr>
            <a:r>
              <a:rPr lang="en-US" sz="2000" dirty="0"/>
              <a:t>TEM analysis of all three samples: </a:t>
            </a:r>
            <a:r>
              <a:rPr lang="en-GB" sz="2000" dirty="0"/>
              <a:t>nm-size bubbles in the first few nm bellow the surface</a:t>
            </a:r>
          </a:p>
          <a:p>
            <a:pPr>
              <a:buFont typeface="Wingdings" pitchFamily="2" charset="2"/>
              <a:buChar char="v"/>
            </a:pPr>
            <a:r>
              <a:rPr lang="en-GB" sz="2000" dirty="0"/>
              <a:t>Smaller bubbles observed for the higher fluence</a:t>
            </a:r>
          </a:p>
          <a:p>
            <a:pPr>
              <a:buFont typeface="Wingdings" pitchFamily="2" charset="2"/>
              <a:buChar char="v"/>
            </a:pPr>
            <a:endParaRPr lang="en-GB" sz="2000" dirty="0"/>
          </a:p>
          <a:p>
            <a:pPr>
              <a:buFont typeface="Wingdings" pitchFamily="2" charset="2"/>
              <a:buChar char="v"/>
            </a:pPr>
            <a:endParaRPr lang="en-US" altLang="en-US" sz="2000" dirty="0"/>
          </a:p>
        </p:txBody>
      </p:sp>
      <p:pic>
        <p:nvPicPr>
          <p:cNvPr id="27" name="Picture 19">
            <a:extLst>
              <a:ext uri="{FF2B5EF4-FFF2-40B4-BE49-F238E27FC236}">
                <a16:creationId xmlns:a16="http://schemas.microsoft.com/office/drawing/2014/main" id="{FDBA85E3-778F-4114-A1EC-35F316373C5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55855"/>
          <a:stretch/>
        </p:blipFill>
        <p:spPr>
          <a:xfrm>
            <a:off x="9961400" y="5889865"/>
            <a:ext cx="711685" cy="1067527"/>
          </a:xfrm>
          <a:prstGeom prst="rect">
            <a:avLst/>
          </a:prstGeom>
        </p:spPr>
      </p:pic>
      <p:sp>
        <p:nvSpPr>
          <p:cNvPr id="3" name="TextBox 2">
            <a:extLst>
              <a:ext uri="{FF2B5EF4-FFF2-40B4-BE49-F238E27FC236}">
                <a16:creationId xmlns:a16="http://schemas.microsoft.com/office/drawing/2014/main" id="{AF4DE06B-CE38-497C-975E-0BAEB1DC5CCF}"/>
              </a:ext>
            </a:extLst>
          </p:cNvPr>
          <p:cNvSpPr txBox="1"/>
          <p:nvPr/>
        </p:nvSpPr>
        <p:spPr>
          <a:xfrm>
            <a:off x="9554618" y="3440580"/>
            <a:ext cx="1441420" cy="369332"/>
          </a:xfrm>
          <a:prstGeom prst="rect">
            <a:avLst/>
          </a:prstGeom>
          <a:noFill/>
        </p:spPr>
        <p:txBody>
          <a:bodyPr wrap="none" rtlCol="0">
            <a:spAutoFit/>
          </a:bodyPr>
          <a:lstStyle/>
          <a:p>
            <a:r>
              <a:rPr lang="en-US" dirty="0">
                <a:solidFill>
                  <a:schemeClr val="bg1"/>
                </a:solidFill>
              </a:rPr>
              <a:t>W reference</a:t>
            </a:r>
            <a:endParaRPr lang="en-SI" dirty="0">
              <a:solidFill>
                <a:schemeClr val="bg1"/>
              </a:solidFill>
            </a:endParaRPr>
          </a:p>
        </p:txBody>
      </p:sp>
      <p:pic>
        <p:nvPicPr>
          <p:cNvPr id="28" name="Grafik 4">
            <a:extLst>
              <a:ext uri="{FF2B5EF4-FFF2-40B4-BE49-F238E27FC236}">
                <a16:creationId xmlns:a16="http://schemas.microsoft.com/office/drawing/2014/main" id="{250DF9B4-2039-4BDD-A178-85508D56DA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27889" y="5805264"/>
            <a:ext cx="1475471" cy="804166"/>
          </a:xfrm>
          <a:prstGeom prst="rect">
            <a:avLst/>
          </a:prstGeom>
        </p:spPr>
      </p:pic>
      <p:sp>
        <p:nvSpPr>
          <p:cNvPr id="4" name="Rectangle 3">
            <a:extLst>
              <a:ext uri="{FF2B5EF4-FFF2-40B4-BE49-F238E27FC236}">
                <a16:creationId xmlns:a16="http://schemas.microsoft.com/office/drawing/2014/main" id="{8F38AC36-DDD7-43AC-AB21-BD33BAA88118}"/>
              </a:ext>
            </a:extLst>
          </p:cNvPr>
          <p:cNvSpPr/>
          <p:nvPr/>
        </p:nvSpPr>
        <p:spPr>
          <a:xfrm>
            <a:off x="9336360" y="3567043"/>
            <a:ext cx="2202526" cy="369332"/>
          </a:xfrm>
          <a:prstGeom prst="rect">
            <a:avLst/>
          </a:prstGeom>
        </p:spPr>
        <p:txBody>
          <a:bodyPr wrap="none">
            <a:spAutoFit/>
          </a:bodyPr>
          <a:lstStyle/>
          <a:p>
            <a:r>
              <a:rPr lang="sl-SI" dirty="0">
                <a:solidFill>
                  <a:srgbClr val="FF0000"/>
                </a:solidFill>
              </a:rPr>
              <a:t>3</a:t>
            </a:r>
            <a:r>
              <a:rPr lang="sl-SI" dirty="0">
                <a:solidFill>
                  <a:srgbClr val="FF0000"/>
                </a:solidFill>
                <a:sym typeface="Symbol" panose="05050102010706020507" pitchFamily="18" charset="2"/>
              </a:rPr>
              <a:t></a:t>
            </a:r>
            <a:r>
              <a:rPr lang="de-DE" dirty="0">
                <a:solidFill>
                  <a:srgbClr val="FF0000"/>
                </a:solidFill>
              </a:rPr>
              <a:t>10</a:t>
            </a:r>
            <a:r>
              <a:rPr lang="sl-SI" baseline="30000" dirty="0">
                <a:solidFill>
                  <a:srgbClr val="FF0000"/>
                </a:solidFill>
              </a:rPr>
              <a:t>2</a:t>
            </a:r>
            <a:r>
              <a:rPr lang="en-US" baseline="30000" dirty="0">
                <a:solidFill>
                  <a:srgbClr val="FF0000"/>
                </a:solidFill>
              </a:rPr>
              <a:t>1</a:t>
            </a:r>
            <a:r>
              <a:rPr lang="sl-SI" dirty="0">
                <a:solidFill>
                  <a:srgbClr val="FF0000"/>
                </a:solidFill>
              </a:rPr>
              <a:t> He/m</a:t>
            </a:r>
            <a:r>
              <a:rPr lang="sl-SI" baseline="30000" dirty="0">
                <a:solidFill>
                  <a:srgbClr val="FF0000"/>
                </a:solidFill>
              </a:rPr>
              <a:t>2</a:t>
            </a:r>
            <a:r>
              <a:rPr lang="en-US" baseline="30000" dirty="0">
                <a:solidFill>
                  <a:srgbClr val="FF0000"/>
                </a:solidFill>
              </a:rPr>
              <a:t> </a:t>
            </a:r>
            <a:r>
              <a:rPr lang="en-US" dirty="0">
                <a:solidFill>
                  <a:srgbClr val="FF0000"/>
                </a:solidFill>
              </a:rPr>
              <a:t>@ RT</a:t>
            </a:r>
            <a:r>
              <a:rPr lang="sl-SI" dirty="0">
                <a:solidFill>
                  <a:srgbClr val="FF0000"/>
                </a:solidFill>
              </a:rPr>
              <a:t> </a:t>
            </a:r>
            <a:endParaRPr lang="en-SI" dirty="0">
              <a:solidFill>
                <a:srgbClr val="FF0000"/>
              </a:solidFill>
            </a:endParaRPr>
          </a:p>
        </p:txBody>
      </p:sp>
      <p:sp>
        <p:nvSpPr>
          <p:cNvPr id="38" name="Rectangle 37">
            <a:extLst>
              <a:ext uri="{FF2B5EF4-FFF2-40B4-BE49-F238E27FC236}">
                <a16:creationId xmlns:a16="http://schemas.microsoft.com/office/drawing/2014/main" id="{DCFA8EEC-131C-41D5-B3F2-2392D1FB99D9}"/>
              </a:ext>
            </a:extLst>
          </p:cNvPr>
          <p:cNvSpPr/>
          <p:nvPr/>
        </p:nvSpPr>
        <p:spPr>
          <a:xfrm>
            <a:off x="9297797" y="1931837"/>
            <a:ext cx="2202526" cy="369332"/>
          </a:xfrm>
          <a:prstGeom prst="rect">
            <a:avLst/>
          </a:prstGeom>
        </p:spPr>
        <p:txBody>
          <a:bodyPr wrap="none">
            <a:spAutoFit/>
          </a:bodyPr>
          <a:lstStyle/>
          <a:p>
            <a:r>
              <a:rPr lang="sl-SI" dirty="0">
                <a:solidFill>
                  <a:srgbClr val="00B0F0"/>
                </a:solidFill>
              </a:rPr>
              <a:t>3</a:t>
            </a:r>
            <a:r>
              <a:rPr lang="sl-SI" dirty="0">
                <a:solidFill>
                  <a:srgbClr val="00B0F0"/>
                </a:solidFill>
                <a:sym typeface="Symbol" panose="05050102010706020507" pitchFamily="18" charset="2"/>
              </a:rPr>
              <a:t></a:t>
            </a:r>
            <a:r>
              <a:rPr lang="de-DE" dirty="0">
                <a:solidFill>
                  <a:srgbClr val="00B0F0"/>
                </a:solidFill>
              </a:rPr>
              <a:t>10</a:t>
            </a:r>
            <a:r>
              <a:rPr lang="sl-SI" baseline="30000" dirty="0">
                <a:solidFill>
                  <a:srgbClr val="00B0F0"/>
                </a:solidFill>
              </a:rPr>
              <a:t>20</a:t>
            </a:r>
            <a:r>
              <a:rPr lang="sl-SI" dirty="0">
                <a:solidFill>
                  <a:srgbClr val="00B0F0"/>
                </a:solidFill>
              </a:rPr>
              <a:t> He/m</a:t>
            </a:r>
            <a:r>
              <a:rPr lang="sl-SI" baseline="30000" dirty="0">
                <a:solidFill>
                  <a:srgbClr val="00B0F0"/>
                </a:solidFill>
              </a:rPr>
              <a:t>2</a:t>
            </a:r>
            <a:r>
              <a:rPr lang="en-US" baseline="30000" dirty="0">
                <a:solidFill>
                  <a:srgbClr val="00B0F0"/>
                </a:solidFill>
              </a:rPr>
              <a:t> </a:t>
            </a:r>
            <a:r>
              <a:rPr lang="en-US" dirty="0">
                <a:solidFill>
                  <a:srgbClr val="00B0F0"/>
                </a:solidFill>
              </a:rPr>
              <a:t>@ RT</a:t>
            </a:r>
            <a:r>
              <a:rPr lang="sl-SI" dirty="0">
                <a:solidFill>
                  <a:srgbClr val="00B0F0"/>
                </a:solidFill>
              </a:rPr>
              <a:t> </a:t>
            </a:r>
            <a:endParaRPr lang="en-SI" dirty="0">
              <a:solidFill>
                <a:srgbClr val="00B0F0"/>
              </a:solidFill>
            </a:endParaRPr>
          </a:p>
        </p:txBody>
      </p:sp>
      <p:sp>
        <p:nvSpPr>
          <p:cNvPr id="39" name="Rectangle 38">
            <a:extLst>
              <a:ext uri="{FF2B5EF4-FFF2-40B4-BE49-F238E27FC236}">
                <a16:creationId xmlns:a16="http://schemas.microsoft.com/office/drawing/2014/main" id="{70415764-0CAD-41FF-934A-F9051881C203}"/>
              </a:ext>
            </a:extLst>
          </p:cNvPr>
          <p:cNvSpPr/>
          <p:nvPr/>
        </p:nvSpPr>
        <p:spPr>
          <a:xfrm>
            <a:off x="9297797" y="5130392"/>
            <a:ext cx="2441694" cy="369332"/>
          </a:xfrm>
          <a:prstGeom prst="rect">
            <a:avLst/>
          </a:prstGeom>
        </p:spPr>
        <p:txBody>
          <a:bodyPr wrap="none">
            <a:spAutoFit/>
          </a:bodyPr>
          <a:lstStyle/>
          <a:p>
            <a:r>
              <a:rPr lang="sl-SI" dirty="0">
                <a:solidFill>
                  <a:srgbClr val="00B050"/>
                </a:solidFill>
              </a:rPr>
              <a:t>3</a:t>
            </a:r>
            <a:r>
              <a:rPr lang="sl-SI" dirty="0">
                <a:solidFill>
                  <a:srgbClr val="00B050"/>
                </a:solidFill>
                <a:sym typeface="Symbol" panose="05050102010706020507" pitchFamily="18" charset="2"/>
              </a:rPr>
              <a:t></a:t>
            </a:r>
            <a:r>
              <a:rPr lang="de-DE" dirty="0">
                <a:solidFill>
                  <a:srgbClr val="00B050"/>
                </a:solidFill>
              </a:rPr>
              <a:t>10</a:t>
            </a:r>
            <a:r>
              <a:rPr lang="sl-SI" baseline="30000" dirty="0">
                <a:solidFill>
                  <a:srgbClr val="00B050"/>
                </a:solidFill>
              </a:rPr>
              <a:t>2</a:t>
            </a:r>
            <a:r>
              <a:rPr lang="en-US" baseline="30000" dirty="0">
                <a:solidFill>
                  <a:srgbClr val="00B050"/>
                </a:solidFill>
              </a:rPr>
              <a:t>1</a:t>
            </a:r>
            <a:r>
              <a:rPr lang="sl-SI" dirty="0">
                <a:solidFill>
                  <a:srgbClr val="00B050"/>
                </a:solidFill>
              </a:rPr>
              <a:t> He/m</a:t>
            </a:r>
            <a:r>
              <a:rPr lang="sl-SI" baseline="30000" dirty="0">
                <a:solidFill>
                  <a:srgbClr val="00B050"/>
                </a:solidFill>
              </a:rPr>
              <a:t>2</a:t>
            </a:r>
            <a:r>
              <a:rPr lang="en-US" baseline="30000" dirty="0">
                <a:solidFill>
                  <a:srgbClr val="00B050"/>
                </a:solidFill>
              </a:rPr>
              <a:t> </a:t>
            </a:r>
            <a:r>
              <a:rPr lang="en-US" dirty="0">
                <a:solidFill>
                  <a:srgbClr val="00B050"/>
                </a:solidFill>
              </a:rPr>
              <a:t>@ 773 K</a:t>
            </a:r>
            <a:endParaRPr lang="en-SI" dirty="0">
              <a:solidFill>
                <a:srgbClr val="00B050"/>
              </a:solidFill>
            </a:endParaRPr>
          </a:p>
        </p:txBody>
      </p:sp>
      <p:pic>
        <p:nvPicPr>
          <p:cNvPr id="20" name="Picture 19">
            <a:extLst>
              <a:ext uri="{FF2B5EF4-FFF2-40B4-BE49-F238E27FC236}">
                <a16:creationId xmlns:a16="http://schemas.microsoft.com/office/drawing/2014/main" id="{1EFD0089-18AA-46DB-8D8F-02610BD960C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5370448" y="875562"/>
            <a:ext cx="4034456" cy="5721790"/>
          </a:xfrm>
          <a:prstGeom prst="rect">
            <a:avLst/>
          </a:prstGeom>
        </p:spPr>
      </p:pic>
      <p:sp>
        <p:nvSpPr>
          <p:cNvPr id="2" name="TextBox 1">
            <a:extLst>
              <a:ext uri="{FF2B5EF4-FFF2-40B4-BE49-F238E27FC236}">
                <a16:creationId xmlns:a16="http://schemas.microsoft.com/office/drawing/2014/main" id="{8BEB5BAD-1082-4758-8A51-76BA96E672C1}"/>
              </a:ext>
            </a:extLst>
          </p:cNvPr>
          <p:cNvSpPr txBox="1"/>
          <p:nvPr/>
        </p:nvSpPr>
        <p:spPr>
          <a:xfrm>
            <a:off x="5807968" y="755412"/>
            <a:ext cx="1838965" cy="369332"/>
          </a:xfrm>
          <a:prstGeom prst="rect">
            <a:avLst/>
          </a:prstGeom>
          <a:noFill/>
        </p:spPr>
        <p:txBody>
          <a:bodyPr wrap="none" rtlCol="0">
            <a:spAutoFit/>
          </a:bodyPr>
          <a:lstStyle/>
          <a:p>
            <a:r>
              <a:rPr lang="en-GB" dirty="0"/>
              <a:t>He bubble size:</a:t>
            </a:r>
          </a:p>
        </p:txBody>
      </p:sp>
      <p:pic>
        <p:nvPicPr>
          <p:cNvPr id="19" name="Picture 1">
            <a:extLst>
              <a:ext uri="{FF2B5EF4-FFF2-40B4-BE49-F238E27FC236}">
                <a16:creationId xmlns:a16="http://schemas.microsoft.com/office/drawing/2014/main" id="{2F70B668-9DF3-42A6-B339-77CE9E41CA7B}"/>
              </a:ext>
            </a:extLst>
          </p:cNvPr>
          <p:cNvPicPr>
            <a:picLocks noChangeAspect="1"/>
          </p:cNvPicPr>
          <p:nvPr/>
        </p:nvPicPr>
        <p:blipFill>
          <a:blip r:embed="rId6" cstate="screen">
            <a:extLst>
              <a:ext uri="{28A0092B-C50C-407E-A947-70E740481C1C}">
                <a14:useLocalDpi xmlns:a14="http://schemas.microsoft.com/office/drawing/2010/main"/>
              </a:ext>
            </a:extLst>
          </a:blip>
          <a:stretch/>
        </p:blipFill>
        <p:spPr bwMode="auto">
          <a:xfrm>
            <a:off x="543036" y="4309340"/>
            <a:ext cx="2244059" cy="2246769"/>
          </a:xfrm>
          <a:prstGeom prst="rect">
            <a:avLst/>
          </a:prstGeom>
        </p:spPr>
      </p:pic>
      <p:pic>
        <p:nvPicPr>
          <p:cNvPr id="21" name="Picture 16">
            <a:extLst>
              <a:ext uri="{FF2B5EF4-FFF2-40B4-BE49-F238E27FC236}">
                <a16:creationId xmlns:a16="http://schemas.microsoft.com/office/drawing/2014/main" id="{1B0B1852-0B16-4A84-B640-6233E77697F7}"/>
              </a:ext>
            </a:extLst>
          </p:cNvPr>
          <p:cNvPicPr>
            <a:picLocks noChangeAspect="1"/>
          </p:cNvPicPr>
          <p:nvPr/>
        </p:nvPicPr>
        <p:blipFill>
          <a:blip r:embed="rId7" cstate="screen">
            <a:extLst>
              <a:ext uri="{28A0092B-C50C-407E-A947-70E740481C1C}">
                <a14:useLocalDpi xmlns:a14="http://schemas.microsoft.com/office/drawing/2010/main"/>
              </a:ext>
            </a:extLst>
          </a:blip>
          <a:stretch/>
        </p:blipFill>
        <p:spPr bwMode="auto">
          <a:xfrm>
            <a:off x="2926795" y="4322966"/>
            <a:ext cx="2241336" cy="2246769"/>
          </a:xfrm>
          <a:prstGeom prst="rect">
            <a:avLst/>
          </a:prstGeom>
        </p:spPr>
      </p:pic>
      <p:sp>
        <p:nvSpPr>
          <p:cNvPr id="6" name="Arrow: Right 5">
            <a:extLst>
              <a:ext uri="{FF2B5EF4-FFF2-40B4-BE49-F238E27FC236}">
                <a16:creationId xmlns:a16="http://schemas.microsoft.com/office/drawing/2014/main" id="{82D9F8C0-BF95-40EE-862D-0F9BFD583487}"/>
              </a:ext>
            </a:extLst>
          </p:cNvPr>
          <p:cNvSpPr/>
          <p:nvPr/>
        </p:nvSpPr>
        <p:spPr>
          <a:xfrm>
            <a:off x="4703644" y="5050543"/>
            <a:ext cx="653543" cy="5614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22" name="TextBox 8">
            <a:extLst>
              <a:ext uri="{FF2B5EF4-FFF2-40B4-BE49-F238E27FC236}">
                <a16:creationId xmlns:a16="http://schemas.microsoft.com/office/drawing/2014/main" id="{3A2A125F-DD73-429F-81C7-43EB55343E8D}"/>
              </a:ext>
            </a:extLst>
          </p:cNvPr>
          <p:cNvSpPr txBox="1"/>
          <p:nvPr/>
        </p:nvSpPr>
        <p:spPr bwMode="auto">
          <a:xfrm>
            <a:off x="3035861" y="5997243"/>
            <a:ext cx="2095445" cy="276999"/>
          </a:xfrm>
          <a:prstGeom prst="rect">
            <a:avLst/>
          </a:prstGeom>
          <a:noFill/>
        </p:spPr>
        <p:txBody>
          <a:bodyPr wrap="none" rtlCol="0">
            <a:spAutoFit/>
          </a:bodyPr>
          <a:lstStyle/>
          <a:p>
            <a:pPr>
              <a:defRPr/>
            </a:pPr>
            <a:r>
              <a:rPr lang="en-GB" sz="1200" dirty="0"/>
              <a:t>all bubbles outlined (N=207)</a:t>
            </a:r>
            <a:endParaRPr lang="en-US" sz="1200" dirty="0"/>
          </a:p>
        </p:txBody>
      </p:sp>
      <p:sp>
        <p:nvSpPr>
          <p:cNvPr id="23" name="TextBox 22">
            <a:extLst>
              <a:ext uri="{FF2B5EF4-FFF2-40B4-BE49-F238E27FC236}">
                <a16:creationId xmlns:a16="http://schemas.microsoft.com/office/drawing/2014/main" id="{39A01DD6-3804-404C-BA8F-04137DD3BA14}"/>
              </a:ext>
            </a:extLst>
          </p:cNvPr>
          <p:cNvSpPr txBox="1"/>
          <p:nvPr/>
        </p:nvSpPr>
        <p:spPr>
          <a:xfrm>
            <a:off x="6891266" y="2676859"/>
            <a:ext cx="4895850" cy="661078"/>
          </a:xfrm>
          <a:prstGeom prst="rect">
            <a:avLst/>
          </a:prstGeom>
          <a:solidFill>
            <a:srgbClr val="E8EDA8"/>
          </a:solidFill>
        </p:spPr>
        <p:txBody>
          <a:bodyPr wrap="square" rtlCol="0">
            <a:spAutoFit/>
          </a:bodyPr>
          <a:lstStyle/>
          <a:p>
            <a:pPr algn="ctr">
              <a:lnSpc>
                <a:spcPts val="2300"/>
              </a:lnSpc>
              <a:spcBef>
                <a:spcPts val="1150"/>
              </a:spcBef>
            </a:pPr>
            <a:r>
              <a:rPr lang="de-DE" sz="1800" b="1" dirty="0">
                <a:solidFill>
                  <a:srgbClr val="006C66"/>
                </a:solidFill>
              </a:rPr>
              <a:t>There will be a talk on </a:t>
            </a:r>
            <a:r>
              <a:rPr lang="fr-FR" b="1" dirty="0">
                <a:solidFill>
                  <a:srgbClr val="006C66"/>
                </a:solidFill>
              </a:rPr>
              <a:t>the influence on </a:t>
            </a:r>
            <a:r>
              <a:rPr lang="fr-FR" b="1" dirty="0" err="1">
                <a:solidFill>
                  <a:srgbClr val="006C66"/>
                </a:solidFill>
              </a:rPr>
              <a:t>near</a:t>
            </a:r>
            <a:r>
              <a:rPr lang="fr-FR" b="1" dirty="0">
                <a:solidFill>
                  <a:srgbClr val="006C66"/>
                </a:solidFill>
              </a:rPr>
              <a:t> surface He by S. </a:t>
            </a:r>
            <a:r>
              <a:rPr lang="fr-FR" b="1" dirty="0" err="1">
                <a:solidFill>
                  <a:srgbClr val="006C66"/>
                </a:solidFill>
              </a:rPr>
              <a:t>Markelj</a:t>
            </a:r>
            <a:endParaRPr lang="en-GB" sz="1800" b="1" dirty="0">
              <a:solidFill>
                <a:srgbClr val="006C66"/>
              </a:solidFill>
            </a:endParaRPr>
          </a:p>
        </p:txBody>
      </p:sp>
    </p:spTree>
    <p:extLst>
      <p:ext uri="{BB962C8B-B14F-4D97-AF65-F5344CB8AC3E}">
        <p14:creationId xmlns:p14="http://schemas.microsoft.com/office/powerpoint/2010/main" val="352289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C23CDE8-3171-4DD7-A6D9-46AE5268B318}"/>
              </a:ext>
            </a:extLst>
          </p:cNvPr>
          <p:cNvSpPr>
            <a:spLocks noGrp="1"/>
          </p:cNvSpPr>
          <p:nvPr>
            <p:ph type="ftr" sz="quarter" idx="15"/>
          </p:nvPr>
        </p:nvSpPr>
        <p:spPr/>
        <p:txBody>
          <a:bodyPr/>
          <a:lstStyle/>
          <a:p>
            <a:r>
              <a:rPr lang="de-DE"/>
              <a:t>Max-Planck-Institut für Plasmaphysik | Klaus Schmid</a:t>
            </a:r>
            <a:endParaRPr lang="de-DE" dirty="0"/>
          </a:p>
        </p:txBody>
      </p:sp>
      <p:sp>
        <p:nvSpPr>
          <p:cNvPr id="3" name="Slide Number Placeholder 2">
            <a:extLst>
              <a:ext uri="{FF2B5EF4-FFF2-40B4-BE49-F238E27FC236}">
                <a16:creationId xmlns:a16="http://schemas.microsoft.com/office/drawing/2014/main" id="{94C95736-8A47-4A32-8EBE-6D8B6C9919AE}"/>
              </a:ext>
            </a:extLst>
          </p:cNvPr>
          <p:cNvSpPr>
            <a:spLocks noGrp="1"/>
          </p:cNvSpPr>
          <p:nvPr>
            <p:ph type="sldNum" sz="quarter" idx="16"/>
          </p:nvPr>
        </p:nvSpPr>
        <p:spPr/>
        <p:txBody>
          <a:bodyPr/>
          <a:lstStyle/>
          <a:p>
            <a:fld id="{ECE691D0-CC49-4FC7-9C4D-6112B0CB3A76}" type="slidenum">
              <a:rPr lang="de-DE" smtClean="0"/>
              <a:pPr/>
              <a:t>35</a:t>
            </a:fld>
            <a:endParaRPr lang="de-DE" dirty="0"/>
          </a:p>
        </p:txBody>
      </p:sp>
      <p:sp>
        <p:nvSpPr>
          <p:cNvPr id="4" name="Title 3">
            <a:extLst>
              <a:ext uri="{FF2B5EF4-FFF2-40B4-BE49-F238E27FC236}">
                <a16:creationId xmlns:a16="http://schemas.microsoft.com/office/drawing/2014/main" id="{33F3F953-9AD1-4973-A704-98C2A792F9C0}"/>
              </a:ext>
            </a:extLst>
          </p:cNvPr>
          <p:cNvSpPr>
            <a:spLocks noGrp="1"/>
          </p:cNvSpPr>
          <p:nvPr>
            <p:ph type="title"/>
          </p:nvPr>
        </p:nvSpPr>
        <p:spPr/>
        <p:txBody>
          <a:bodyPr/>
          <a:lstStyle/>
          <a:p>
            <a:r>
              <a:rPr lang="en-GB" dirty="0"/>
              <a:t>SP C.3 Influence of He, high-flux D and impurities on Hydrogen retention and transport</a:t>
            </a:r>
          </a:p>
        </p:txBody>
      </p:sp>
      <p:sp>
        <p:nvSpPr>
          <p:cNvPr id="6" name="TextBox 5">
            <a:extLst>
              <a:ext uri="{FF2B5EF4-FFF2-40B4-BE49-F238E27FC236}">
                <a16:creationId xmlns:a16="http://schemas.microsoft.com/office/drawing/2014/main" id="{9DE0F9A4-7C14-4C32-BC61-8F22F8EFE91E}"/>
              </a:ext>
            </a:extLst>
          </p:cNvPr>
          <p:cNvSpPr txBox="1"/>
          <p:nvPr/>
        </p:nvSpPr>
        <p:spPr>
          <a:xfrm>
            <a:off x="156826" y="1323636"/>
            <a:ext cx="1909497" cy="366126"/>
          </a:xfrm>
          <a:prstGeom prst="rect">
            <a:avLst/>
          </a:prstGeom>
          <a:noFill/>
        </p:spPr>
        <p:txBody>
          <a:bodyPr wrap="none" rtlCol="0">
            <a:spAutoFit/>
          </a:bodyPr>
          <a:lstStyle/>
          <a:p>
            <a:pPr marL="285750" indent="-285750" algn="l">
              <a:lnSpc>
                <a:spcPts val="2300"/>
              </a:lnSpc>
              <a:buFont typeface="Wingdings" panose="05000000000000000000" pitchFamily="2" charset="2"/>
              <a:buChar char="v"/>
            </a:pPr>
            <a:r>
              <a:rPr lang="de-DE" sz="1800" b="1" dirty="0">
                <a:solidFill>
                  <a:srgbClr val="006C66"/>
                </a:solidFill>
              </a:rPr>
              <a:t>Plan for 2023</a:t>
            </a:r>
            <a:endParaRPr lang="en-GB" sz="1800" b="1" dirty="0">
              <a:solidFill>
                <a:srgbClr val="006C66"/>
              </a:solidFill>
            </a:endParaRPr>
          </a:p>
        </p:txBody>
      </p:sp>
      <p:graphicFrame>
        <p:nvGraphicFramePr>
          <p:cNvPr id="7" name="Table 7">
            <a:extLst>
              <a:ext uri="{FF2B5EF4-FFF2-40B4-BE49-F238E27FC236}">
                <a16:creationId xmlns:a16="http://schemas.microsoft.com/office/drawing/2014/main" id="{0D748DDC-64EC-4EB7-9F2A-565F3E8EE686}"/>
              </a:ext>
            </a:extLst>
          </p:cNvPr>
          <p:cNvGraphicFramePr>
            <a:graphicFrameLocks noGrp="1"/>
          </p:cNvGraphicFramePr>
          <p:nvPr>
            <p:extLst>
              <p:ext uri="{D42A27DB-BD31-4B8C-83A1-F6EECF244321}">
                <p14:modId xmlns:p14="http://schemas.microsoft.com/office/powerpoint/2010/main" val="3403387892"/>
              </p:ext>
            </p:extLst>
          </p:nvPr>
        </p:nvGraphicFramePr>
        <p:xfrm>
          <a:off x="441724" y="1878443"/>
          <a:ext cx="11308551" cy="2725420"/>
        </p:xfrm>
        <a:graphic>
          <a:graphicData uri="http://schemas.openxmlformats.org/drawingml/2006/table">
            <a:tbl>
              <a:tblPr firstRow="1" bandRow="1">
                <a:tableStyleId>{5C22544A-7EE6-4342-B048-85BDC9FD1C3A}</a:tableStyleId>
              </a:tblPr>
              <a:tblGrid>
                <a:gridCol w="2225107">
                  <a:extLst>
                    <a:ext uri="{9D8B030D-6E8A-4147-A177-3AD203B41FA5}">
                      <a16:colId xmlns:a16="http://schemas.microsoft.com/office/drawing/2014/main" val="1949707435"/>
                    </a:ext>
                  </a:extLst>
                </a:gridCol>
                <a:gridCol w="4541722">
                  <a:extLst>
                    <a:ext uri="{9D8B030D-6E8A-4147-A177-3AD203B41FA5}">
                      <a16:colId xmlns:a16="http://schemas.microsoft.com/office/drawing/2014/main" val="3633508734"/>
                    </a:ext>
                  </a:extLst>
                </a:gridCol>
                <a:gridCol w="4541722">
                  <a:extLst>
                    <a:ext uri="{9D8B030D-6E8A-4147-A177-3AD203B41FA5}">
                      <a16:colId xmlns:a16="http://schemas.microsoft.com/office/drawing/2014/main" val="4030879621"/>
                    </a:ext>
                  </a:extLst>
                </a:gridCol>
              </a:tblGrid>
              <a:tr h="0">
                <a:tc>
                  <a:txBody>
                    <a:bodyPr/>
                    <a:lstStyle/>
                    <a:p>
                      <a:pPr algn="ctr" fontAlgn="t"/>
                      <a:r>
                        <a:rPr lang="en-GB" sz="2400" b="1" i="0" u="none" strike="noStrike" dirty="0">
                          <a:solidFill>
                            <a:schemeClr val="bg1"/>
                          </a:solidFill>
                          <a:effectLst/>
                          <a:latin typeface="Calibri" panose="020F0502020204030204" pitchFamily="34" charset="0"/>
                        </a:rPr>
                        <a:t>Association</a:t>
                      </a:r>
                    </a:p>
                  </a:txBody>
                  <a:tcPr marL="9525" marR="9525" marT="9525" marB="0" anchor="ctr"/>
                </a:tc>
                <a:tc>
                  <a:txBody>
                    <a:bodyPr/>
                    <a:lstStyle/>
                    <a:p>
                      <a:pPr algn="ctr" fontAlgn="t"/>
                      <a:r>
                        <a:rPr lang="en-GB" sz="2400" b="1" i="0" u="none" strike="noStrike" dirty="0">
                          <a:solidFill>
                            <a:schemeClr val="bg1"/>
                          </a:solidFill>
                          <a:effectLst/>
                          <a:latin typeface="Calibri" panose="020F0502020204030204" pitchFamily="34" charset="0"/>
                        </a:rPr>
                        <a:t>Title</a:t>
                      </a:r>
                    </a:p>
                  </a:txBody>
                  <a:tcPr marL="9525" marR="9525" marT="9525" marB="0" anchor="ctr"/>
                </a:tc>
                <a:tc>
                  <a:txBody>
                    <a:bodyPr/>
                    <a:lstStyle/>
                    <a:p>
                      <a:pPr algn="ctr" fontAlgn="t"/>
                      <a:r>
                        <a:rPr lang="en-GB" sz="2400" b="1" i="0" u="none" strike="noStrike" dirty="0">
                          <a:solidFill>
                            <a:schemeClr val="bg1"/>
                          </a:solidFill>
                          <a:effectLst/>
                          <a:latin typeface="Calibri" panose="020F0502020204030204" pitchFamily="34" charset="0"/>
                        </a:rPr>
                        <a:t>Deliverables</a:t>
                      </a:r>
                    </a:p>
                  </a:txBody>
                  <a:tcPr marL="9525" marR="9525" marT="9525" marB="0" anchor="ctr"/>
                </a:tc>
                <a:extLst>
                  <a:ext uri="{0D108BD9-81ED-4DB2-BD59-A6C34878D82A}">
                    <a16:rowId xmlns:a16="http://schemas.microsoft.com/office/drawing/2014/main" val="1216443645"/>
                  </a:ext>
                </a:extLst>
              </a:tr>
              <a:tr h="370840">
                <a:tc>
                  <a:txBody>
                    <a:bodyPr/>
                    <a:lstStyle/>
                    <a:p>
                      <a:pPr algn="l" fontAlgn="t"/>
                      <a:r>
                        <a:rPr lang="en-GB" sz="1600" b="0" i="0" u="none" strike="noStrike" dirty="0">
                          <a:solidFill>
                            <a:srgbClr val="006100"/>
                          </a:solidFill>
                          <a:effectLst/>
                          <a:latin typeface="Calibri" panose="020F0502020204030204" pitchFamily="34" charset="0"/>
                        </a:rPr>
                        <a:t>CEA</a:t>
                      </a:r>
                    </a:p>
                  </a:txBody>
                  <a:tcPr marL="9525" marR="9525" marT="9525" marB="0" anchor="ctr"/>
                </a:tc>
                <a:tc>
                  <a:txBody>
                    <a:bodyPr/>
                    <a:lstStyle/>
                    <a:p>
                      <a:pPr algn="l" fontAlgn="t"/>
                      <a:r>
                        <a:rPr lang="en-GB" sz="1600" b="0" i="0" u="none" strike="noStrike" dirty="0">
                          <a:solidFill>
                            <a:srgbClr val="006100"/>
                          </a:solidFill>
                          <a:effectLst/>
                          <a:latin typeface="Calibri" panose="020F0502020204030204" pitchFamily="34" charset="0"/>
                        </a:rPr>
                        <a:t>Study the effect of O or C layers on D: bulk vs surface uptake</a:t>
                      </a:r>
                    </a:p>
                  </a:txBody>
                  <a:tcPr marL="9525" marR="9525" marT="9525" marB="0" anchor="ctr"/>
                </a:tc>
                <a:tc>
                  <a:txBody>
                    <a:bodyPr/>
                    <a:lstStyle/>
                    <a:p>
                      <a:pPr algn="l" fontAlgn="t"/>
                      <a:r>
                        <a:rPr lang="en-GB" sz="1600" b="0" i="0" u="none" strike="noStrike">
                          <a:solidFill>
                            <a:srgbClr val="006100"/>
                          </a:solidFill>
                          <a:effectLst/>
                          <a:latin typeface="Calibri" panose="020F0502020204030204" pitchFamily="34" charset="0"/>
                        </a:rPr>
                        <a:t>#1 Influence of storage time on retention with O-layers on W</a:t>
                      </a:r>
                      <a:br>
                        <a:rPr lang="en-GB" sz="1600" b="0" i="0" u="none" strike="noStrike">
                          <a:solidFill>
                            <a:srgbClr val="006100"/>
                          </a:solidFill>
                          <a:effectLst/>
                          <a:latin typeface="Calibri" panose="020F0502020204030204" pitchFamily="34" charset="0"/>
                        </a:rPr>
                      </a:br>
                      <a:r>
                        <a:rPr lang="en-GB" sz="1600" b="0" i="0" u="none" strike="noStrike">
                          <a:solidFill>
                            <a:srgbClr val="006100"/>
                          </a:solidFill>
                          <a:effectLst/>
                          <a:latin typeface="Calibri" panose="020F0502020204030204" pitchFamily="34" charset="0"/>
                        </a:rPr>
                        <a:t>#2 Fluence dependence on retention with C-layers on W</a:t>
                      </a:r>
                    </a:p>
                  </a:txBody>
                  <a:tcPr marL="9525" marR="9525" marT="9525" marB="0" anchor="ctr"/>
                </a:tc>
                <a:extLst>
                  <a:ext uri="{0D108BD9-81ED-4DB2-BD59-A6C34878D82A}">
                    <a16:rowId xmlns:a16="http://schemas.microsoft.com/office/drawing/2014/main" val="1776819737"/>
                  </a:ext>
                </a:extLst>
              </a:tr>
              <a:tr h="370840">
                <a:tc>
                  <a:txBody>
                    <a:bodyPr/>
                    <a:lstStyle/>
                    <a:p>
                      <a:pPr algn="l" fontAlgn="t"/>
                      <a:r>
                        <a:rPr lang="en-GB" sz="1600" b="0" i="0" u="none" strike="noStrike">
                          <a:solidFill>
                            <a:srgbClr val="006100"/>
                          </a:solidFill>
                          <a:effectLst/>
                          <a:latin typeface="Calibri" panose="020F0502020204030204" pitchFamily="34" charset="0"/>
                        </a:rPr>
                        <a:t>JSI</a:t>
                      </a:r>
                    </a:p>
                  </a:txBody>
                  <a:tcPr marL="9525" marR="9525" marT="9525" marB="0" anchor="ctr"/>
                </a:tc>
                <a:tc>
                  <a:txBody>
                    <a:bodyPr/>
                    <a:lstStyle/>
                    <a:p>
                      <a:pPr algn="l" fontAlgn="t"/>
                      <a:r>
                        <a:rPr lang="en-GB" sz="1600" b="0" i="0" u="none" strike="noStrike" dirty="0">
                          <a:solidFill>
                            <a:srgbClr val="006100"/>
                          </a:solidFill>
                          <a:effectLst/>
                          <a:latin typeface="Calibri" panose="020F0502020204030204" pitchFamily="34" charset="0"/>
                        </a:rPr>
                        <a:t>TEM analysis of He loaded self-damage W </a:t>
                      </a:r>
                    </a:p>
                  </a:txBody>
                  <a:tcPr marL="9525" marR="9525" marT="9525" marB="0" anchor="ctr"/>
                </a:tc>
                <a:tc>
                  <a:txBody>
                    <a:bodyPr/>
                    <a:lstStyle/>
                    <a:p>
                      <a:pPr algn="l" fontAlgn="t"/>
                      <a:r>
                        <a:rPr lang="en-GB" sz="1600" b="0" i="0" u="none" strike="noStrike">
                          <a:solidFill>
                            <a:srgbClr val="006100"/>
                          </a:solidFill>
                          <a:effectLst/>
                          <a:latin typeface="Calibri" panose="020F0502020204030204" pitchFamily="34" charset="0"/>
                        </a:rPr>
                        <a:t>Investigate presence of He-bubbles</a:t>
                      </a:r>
                    </a:p>
                  </a:txBody>
                  <a:tcPr marL="9525" marR="9525" marT="9525" marB="0" anchor="ctr"/>
                </a:tc>
                <a:extLst>
                  <a:ext uri="{0D108BD9-81ED-4DB2-BD59-A6C34878D82A}">
                    <a16:rowId xmlns:a16="http://schemas.microsoft.com/office/drawing/2014/main" val="3167632056"/>
                  </a:ext>
                </a:extLst>
              </a:tr>
              <a:tr h="370840">
                <a:tc>
                  <a:txBody>
                    <a:bodyPr/>
                    <a:lstStyle/>
                    <a:p>
                      <a:pPr algn="l" fontAlgn="t"/>
                      <a:r>
                        <a:rPr lang="en-GB" sz="1600" b="0" i="0" u="none" strike="noStrike">
                          <a:solidFill>
                            <a:srgbClr val="006100"/>
                          </a:solidFill>
                          <a:effectLst/>
                          <a:latin typeface="Calibri" panose="020F0502020204030204" pitchFamily="34" charset="0"/>
                        </a:rPr>
                        <a:t>MPG</a:t>
                      </a:r>
                    </a:p>
                  </a:txBody>
                  <a:tcPr marL="9525" marR="9525" marT="9525" marB="0" anchor="ctr"/>
                </a:tc>
                <a:tc>
                  <a:txBody>
                    <a:bodyPr/>
                    <a:lstStyle/>
                    <a:p>
                      <a:pPr algn="l" fontAlgn="t"/>
                      <a:r>
                        <a:rPr lang="en-GB" sz="1600" b="0" i="0" u="none" strike="noStrike" dirty="0">
                          <a:solidFill>
                            <a:srgbClr val="006100"/>
                          </a:solidFill>
                          <a:effectLst/>
                          <a:latin typeface="Calibri" panose="020F0502020204030204" pitchFamily="34" charset="0"/>
                        </a:rPr>
                        <a:t>Exposure of poly crystalline W to He plasmas to study He cluster formation</a:t>
                      </a:r>
                    </a:p>
                  </a:txBody>
                  <a:tcPr marL="9525" marR="9525" marT="9525" marB="0" anchor="ctr"/>
                </a:tc>
                <a:tc>
                  <a:txBody>
                    <a:bodyPr/>
                    <a:lstStyle/>
                    <a:p>
                      <a:pPr algn="l" fontAlgn="t"/>
                      <a:r>
                        <a:rPr lang="en-GB" sz="1600" b="0" i="0" u="none" strike="noStrike" dirty="0">
                          <a:solidFill>
                            <a:srgbClr val="006100"/>
                          </a:solidFill>
                          <a:effectLst/>
                          <a:latin typeface="Calibri" panose="020F0502020204030204" pitchFamily="34" charset="0"/>
                        </a:rPr>
                        <a:t>Retained He in W at low energies (&lt; 100 eV) as function of flux (&lt;10^19 He/m2)</a:t>
                      </a:r>
                    </a:p>
                  </a:txBody>
                  <a:tcPr marL="9525" marR="9525" marT="9525" marB="0" anchor="ctr"/>
                </a:tc>
                <a:extLst>
                  <a:ext uri="{0D108BD9-81ED-4DB2-BD59-A6C34878D82A}">
                    <a16:rowId xmlns:a16="http://schemas.microsoft.com/office/drawing/2014/main" val="3968652979"/>
                  </a:ext>
                </a:extLst>
              </a:tr>
              <a:tr h="370840">
                <a:tc>
                  <a:txBody>
                    <a:bodyPr/>
                    <a:lstStyle/>
                    <a:p>
                      <a:pPr algn="l" fontAlgn="t"/>
                      <a:r>
                        <a:rPr lang="en-GB" sz="1600" b="0" i="0" u="none" strike="noStrike">
                          <a:solidFill>
                            <a:srgbClr val="006100"/>
                          </a:solidFill>
                          <a:effectLst/>
                          <a:latin typeface="Calibri" panose="020F0502020204030204" pitchFamily="34" charset="0"/>
                        </a:rPr>
                        <a:t>JSI</a:t>
                      </a:r>
                    </a:p>
                  </a:txBody>
                  <a:tcPr marL="9525" marR="9525" marT="9525" marB="0" anchor="ctr"/>
                </a:tc>
                <a:tc>
                  <a:txBody>
                    <a:bodyPr/>
                    <a:lstStyle/>
                    <a:p>
                      <a:pPr algn="l" fontAlgn="t"/>
                      <a:r>
                        <a:rPr lang="en-GB" sz="1600" b="0" i="0" u="none" strike="noStrike" dirty="0">
                          <a:solidFill>
                            <a:srgbClr val="006100"/>
                          </a:solidFill>
                          <a:effectLst/>
                          <a:latin typeface="Calibri" panose="020F0502020204030204" pitchFamily="34" charset="0"/>
                        </a:rPr>
                        <a:t> Study of  hydrogen permeation barrier in situ grown by oxygen/hydrogen mixture</a:t>
                      </a:r>
                    </a:p>
                  </a:txBody>
                  <a:tcPr marL="9525" marR="9525" marT="9525" marB="0" anchor="ctr"/>
                </a:tc>
                <a:tc>
                  <a:txBody>
                    <a:bodyPr/>
                    <a:lstStyle/>
                    <a:p>
                      <a:pPr algn="l" fontAlgn="t"/>
                      <a:r>
                        <a:rPr lang="en-GB" sz="1600" b="0" i="0" u="none" strike="noStrike" dirty="0">
                          <a:solidFill>
                            <a:srgbClr val="006100"/>
                          </a:solidFill>
                          <a:effectLst/>
                          <a:latin typeface="Calibri" panose="020F0502020204030204" pitchFamily="34" charset="0"/>
                        </a:rPr>
                        <a:t>Permeation reduction factor on chromia and </a:t>
                      </a:r>
                      <a:r>
                        <a:rPr lang="en-GB" sz="1600" b="0" i="0" u="none" strike="noStrike" dirty="0" err="1">
                          <a:solidFill>
                            <a:srgbClr val="006100"/>
                          </a:solidFill>
                          <a:effectLst/>
                          <a:latin typeface="Calibri" panose="020F0502020204030204" pitchFamily="34" charset="0"/>
                        </a:rPr>
                        <a:t>Eurofer</a:t>
                      </a:r>
                      <a:r>
                        <a:rPr lang="en-GB" sz="1600" b="0" i="0" u="none" strike="noStrike" dirty="0">
                          <a:solidFill>
                            <a:srgbClr val="006100"/>
                          </a:solidFill>
                          <a:effectLst/>
                          <a:latin typeface="Calibri" panose="020F0502020204030204" pitchFamily="34" charset="0"/>
                        </a:rPr>
                        <a:t> formed by oxygen/hydrogen mixture</a:t>
                      </a:r>
                    </a:p>
                  </a:txBody>
                  <a:tcPr marL="9525" marR="9525" marT="9525" marB="0" anchor="ctr"/>
                </a:tc>
                <a:extLst>
                  <a:ext uri="{0D108BD9-81ED-4DB2-BD59-A6C34878D82A}">
                    <a16:rowId xmlns:a16="http://schemas.microsoft.com/office/drawing/2014/main" val="465813900"/>
                  </a:ext>
                </a:extLst>
              </a:tr>
            </a:tbl>
          </a:graphicData>
        </a:graphic>
      </p:graphicFrame>
    </p:spTree>
    <p:extLst>
      <p:ext uri="{BB962C8B-B14F-4D97-AF65-F5344CB8AC3E}">
        <p14:creationId xmlns:p14="http://schemas.microsoft.com/office/powerpoint/2010/main" val="27422387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C23CDE8-3171-4DD7-A6D9-46AE5268B318}"/>
              </a:ext>
            </a:extLst>
          </p:cNvPr>
          <p:cNvSpPr>
            <a:spLocks noGrp="1"/>
          </p:cNvSpPr>
          <p:nvPr>
            <p:ph type="ftr" sz="quarter" idx="15"/>
          </p:nvPr>
        </p:nvSpPr>
        <p:spPr/>
        <p:txBody>
          <a:bodyPr/>
          <a:lstStyle/>
          <a:p>
            <a:r>
              <a:rPr lang="de-DE"/>
              <a:t>Max-Planck-Institut für Plasmaphysik | Klaus Schmid</a:t>
            </a:r>
            <a:endParaRPr lang="de-DE" dirty="0"/>
          </a:p>
        </p:txBody>
      </p:sp>
      <p:sp>
        <p:nvSpPr>
          <p:cNvPr id="3" name="Slide Number Placeholder 2">
            <a:extLst>
              <a:ext uri="{FF2B5EF4-FFF2-40B4-BE49-F238E27FC236}">
                <a16:creationId xmlns:a16="http://schemas.microsoft.com/office/drawing/2014/main" id="{94C95736-8A47-4A32-8EBE-6D8B6C9919AE}"/>
              </a:ext>
            </a:extLst>
          </p:cNvPr>
          <p:cNvSpPr>
            <a:spLocks noGrp="1"/>
          </p:cNvSpPr>
          <p:nvPr>
            <p:ph type="sldNum" sz="quarter" idx="16"/>
          </p:nvPr>
        </p:nvSpPr>
        <p:spPr/>
        <p:txBody>
          <a:bodyPr/>
          <a:lstStyle/>
          <a:p>
            <a:fld id="{ECE691D0-CC49-4FC7-9C4D-6112B0CB3A76}" type="slidenum">
              <a:rPr lang="de-DE" smtClean="0"/>
              <a:pPr/>
              <a:t>36</a:t>
            </a:fld>
            <a:endParaRPr lang="de-DE" dirty="0"/>
          </a:p>
        </p:txBody>
      </p:sp>
      <p:sp>
        <p:nvSpPr>
          <p:cNvPr id="4" name="Title 3">
            <a:extLst>
              <a:ext uri="{FF2B5EF4-FFF2-40B4-BE49-F238E27FC236}">
                <a16:creationId xmlns:a16="http://schemas.microsoft.com/office/drawing/2014/main" id="{33F3F953-9AD1-4973-A704-98C2A792F9C0}"/>
              </a:ext>
            </a:extLst>
          </p:cNvPr>
          <p:cNvSpPr>
            <a:spLocks noGrp="1"/>
          </p:cNvSpPr>
          <p:nvPr>
            <p:ph type="title"/>
          </p:nvPr>
        </p:nvSpPr>
        <p:spPr/>
        <p:txBody>
          <a:bodyPr/>
          <a:lstStyle/>
          <a:p>
            <a:r>
              <a:rPr lang="en-GB" dirty="0"/>
              <a:t>SP C.4 Influence of n-damage on Hydrogen retention and transport</a:t>
            </a:r>
          </a:p>
        </p:txBody>
      </p:sp>
      <p:graphicFrame>
        <p:nvGraphicFramePr>
          <p:cNvPr id="5" name="Table 4">
            <a:extLst>
              <a:ext uri="{FF2B5EF4-FFF2-40B4-BE49-F238E27FC236}">
                <a16:creationId xmlns:a16="http://schemas.microsoft.com/office/drawing/2014/main" id="{1AC7C473-2B32-429C-AE70-72D46973C0AE}"/>
              </a:ext>
            </a:extLst>
          </p:cNvPr>
          <p:cNvGraphicFramePr>
            <a:graphicFrameLocks noGrp="1"/>
          </p:cNvGraphicFramePr>
          <p:nvPr>
            <p:extLst>
              <p:ext uri="{D42A27DB-BD31-4B8C-83A1-F6EECF244321}">
                <p14:modId xmlns:p14="http://schemas.microsoft.com/office/powerpoint/2010/main" val="3295869053"/>
              </p:ext>
            </p:extLst>
          </p:nvPr>
        </p:nvGraphicFramePr>
        <p:xfrm>
          <a:off x="838200" y="1825625"/>
          <a:ext cx="10442574" cy="2213197"/>
        </p:xfrm>
        <a:graphic>
          <a:graphicData uri="http://schemas.openxmlformats.org/drawingml/2006/table">
            <a:tbl>
              <a:tblPr firstRow="1" bandRow="1">
                <a:tableStyleId>{5C22544A-7EE6-4342-B048-85BDC9FD1C3A}</a:tableStyleId>
              </a:tblPr>
              <a:tblGrid>
                <a:gridCol w="10442574">
                  <a:extLst>
                    <a:ext uri="{9D8B030D-6E8A-4147-A177-3AD203B41FA5}">
                      <a16:colId xmlns:a16="http://schemas.microsoft.com/office/drawing/2014/main" val="711822058"/>
                    </a:ext>
                  </a:extLst>
                </a:gridCol>
              </a:tblGrid>
              <a:tr h="479865">
                <a:tc>
                  <a:txBody>
                    <a:bodyPr/>
                    <a:lstStyle/>
                    <a:p>
                      <a:pPr algn="l" fontAlgn="b"/>
                      <a:r>
                        <a:rPr lang="en-GB" sz="2000" b="1" i="0" u="none" strike="noStrike" dirty="0">
                          <a:solidFill>
                            <a:schemeClr val="bg1"/>
                          </a:solidFill>
                          <a:effectLst/>
                          <a:latin typeface="Calibri" panose="020F0502020204030204" pitchFamily="34" charset="0"/>
                        </a:rPr>
                        <a:t>Task</a:t>
                      </a:r>
                    </a:p>
                  </a:txBody>
                  <a:tcPr marL="9525" marR="9525" marT="9525" marB="0" anchor="b"/>
                </a:tc>
                <a:extLst>
                  <a:ext uri="{0D108BD9-81ED-4DB2-BD59-A6C34878D82A}">
                    <a16:rowId xmlns:a16="http://schemas.microsoft.com/office/drawing/2014/main" val="2599391778"/>
                  </a:ext>
                </a:extLst>
              </a:tr>
              <a:tr h="433333">
                <a:tc>
                  <a:txBody>
                    <a:bodyPr/>
                    <a:lstStyle/>
                    <a:p>
                      <a:pPr algn="l" fontAlgn="b"/>
                      <a:r>
                        <a:rPr lang="en-GB" sz="1800" b="0" i="0" u="none" strike="noStrike" dirty="0">
                          <a:solidFill>
                            <a:srgbClr val="000000"/>
                          </a:solidFill>
                          <a:effectLst/>
                          <a:latin typeface="Calibri" panose="020F0502020204030204" pitchFamily="34" charset="0"/>
                        </a:rPr>
                        <a:t>Simulation of neutron-damaged W by W self-damage at different </a:t>
                      </a:r>
                      <a:r>
                        <a:rPr lang="en-GB" sz="1800" b="0" i="0" u="none" strike="noStrike" dirty="0" err="1">
                          <a:solidFill>
                            <a:srgbClr val="000000"/>
                          </a:solidFill>
                          <a:effectLst/>
                          <a:latin typeface="Calibri" panose="020F0502020204030204" pitchFamily="34" charset="0"/>
                        </a:rPr>
                        <a:t>dpa</a:t>
                      </a:r>
                      <a:r>
                        <a:rPr lang="en-GB" sz="1800" b="0" i="0" u="none" strike="noStrike" dirty="0">
                          <a:solidFill>
                            <a:srgbClr val="000000"/>
                          </a:solidFill>
                          <a:effectLst/>
                          <a:latin typeface="Calibri" panose="020F0502020204030204" pitchFamily="34" charset="0"/>
                        </a:rPr>
                        <a:t> (6 W samples) (IPP)</a:t>
                      </a:r>
                    </a:p>
                  </a:txBody>
                  <a:tcPr marL="9525" marR="9525" marT="9525" marB="0" anchor="ctr"/>
                </a:tc>
                <a:extLst>
                  <a:ext uri="{0D108BD9-81ED-4DB2-BD59-A6C34878D82A}">
                    <a16:rowId xmlns:a16="http://schemas.microsoft.com/office/drawing/2014/main" val="561408056"/>
                  </a:ext>
                </a:extLst>
              </a:tr>
              <a:tr h="433333">
                <a:tc>
                  <a:txBody>
                    <a:bodyPr/>
                    <a:lstStyle/>
                    <a:p>
                      <a:pPr algn="l" fontAlgn="b"/>
                      <a:r>
                        <a:rPr lang="en-GB" sz="1800" b="0" i="0" u="none" strike="noStrike" dirty="0">
                          <a:solidFill>
                            <a:srgbClr val="000000"/>
                          </a:solidFill>
                          <a:effectLst/>
                          <a:latin typeface="Calibri" panose="020F0502020204030204" pitchFamily="34" charset="0"/>
                        </a:rPr>
                        <a:t>Exposition of W samples in PSI-2 D plasmas to load with D at low surface temperature (FZJ)</a:t>
                      </a:r>
                    </a:p>
                  </a:txBody>
                  <a:tcPr marL="9525" marR="9525" marT="9525" marB="0" anchor="ctr"/>
                </a:tc>
                <a:extLst>
                  <a:ext uri="{0D108BD9-81ED-4DB2-BD59-A6C34878D82A}">
                    <a16:rowId xmlns:a16="http://schemas.microsoft.com/office/drawing/2014/main" val="907996745"/>
                  </a:ext>
                </a:extLst>
              </a:tr>
              <a:tr h="433333">
                <a:tc>
                  <a:txBody>
                    <a:bodyPr/>
                    <a:lstStyle/>
                    <a:p>
                      <a:pPr algn="l" fontAlgn="b"/>
                      <a:r>
                        <a:rPr lang="en-GB" sz="1800" b="0" i="0" u="none" strike="noStrike" dirty="0">
                          <a:solidFill>
                            <a:srgbClr val="000000"/>
                          </a:solidFill>
                          <a:effectLst/>
                          <a:latin typeface="Calibri" panose="020F0502020204030204" pitchFamily="34" charset="0"/>
                        </a:rPr>
                        <a:t>Quantification of fuel content for 3 samples by NRA and TDS (MPG, FZJ)</a:t>
                      </a:r>
                    </a:p>
                  </a:txBody>
                  <a:tcPr marL="9525" marR="9525" marT="9525" marB="0" anchor="ctr"/>
                </a:tc>
                <a:extLst>
                  <a:ext uri="{0D108BD9-81ED-4DB2-BD59-A6C34878D82A}">
                    <a16:rowId xmlns:a16="http://schemas.microsoft.com/office/drawing/2014/main" val="2362226531"/>
                  </a:ext>
                </a:extLst>
              </a:tr>
              <a:tr h="433333">
                <a:tc>
                  <a:txBody>
                    <a:bodyPr/>
                    <a:lstStyle/>
                    <a:p>
                      <a:pPr algn="l" fontAlgn="b"/>
                      <a:r>
                        <a:rPr lang="en-GB" sz="1800" b="0" i="0" u="none" strike="noStrike" dirty="0">
                          <a:solidFill>
                            <a:srgbClr val="000000"/>
                          </a:solidFill>
                          <a:effectLst/>
                          <a:latin typeface="Calibri" panose="020F0502020204030204" pitchFamily="34" charset="0"/>
                        </a:rPr>
                        <a:t>Quantification of fuel content for 3 samples by LIA-QMS and DP-LIBS (FZJ)</a:t>
                      </a:r>
                    </a:p>
                  </a:txBody>
                  <a:tcPr marL="9525" marR="9525" marT="9525" marB="0" anchor="ctr">
                    <a:solidFill>
                      <a:srgbClr val="C6D325"/>
                    </a:solidFill>
                  </a:tcPr>
                </a:tc>
                <a:extLst>
                  <a:ext uri="{0D108BD9-81ED-4DB2-BD59-A6C34878D82A}">
                    <a16:rowId xmlns:a16="http://schemas.microsoft.com/office/drawing/2014/main" val="2570035430"/>
                  </a:ext>
                </a:extLst>
              </a:tr>
            </a:tbl>
          </a:graphicData>
        </a:graphic>
      </p:graphicFrame>
      <p:sp>
        <p:nvSpPr>
          <p:cNvPr id="6" name="TextBox 5">
            <a:extLst>
              <a:ext uri="{FF2B5EF4-FFF2-40B4-BE49-F238E27FC236}">
                <a16:creationId xmlns:a16="http://schemas.microsoft.com/office/drawing/2014/main" id="{9ABBB6FB-0B55-00E2-CAD6-50BD964A3A94}"/>
              </a:ext>
            </a:extLst>
          </p:cNvPr>
          <p:cNvSpPr txBox="1"/>
          <p:nvPr/>
        </p:nvSpPr>
        <p:spPr>
          <a:xfrm>
            <a:off x="100220" y="1174156"/>
            <a:ext cx="1956498" cy="366126"/>
          </a:xfrm>
          <a:prstGeom prst="rect">
            <a:avLst/>
          </a:prstGeom>
          <a:noFill/>
        </p:spPr>
        <p:txBody>
          <a:bodyPr wrap="none" rtlCol="0">
            <a:spAutoFit/>
          </a:bodyPr>
          <a:lstStyle/>
          <a:p>
            <a:pPr marL="285750" indent="-285750" algn="l">
              <a:lnSpc>
                <a:spcPts val="2300"/>
              </a:lnSpc>
              <a:buFont typeface="Wingdings" panose="05000000000000000000" pitchFamily="2" charset="2"/>
              <a:buChar char="v"/>
            </a:pPr>
            <a:r>
              <a:rPr lang="de-DE" sz="1800" b="1" dirty="0">
                <a:solidFill>
                  <a:srgbClr val="006C66"/>
                </a:solidFill>
              </a:rPr>
              <a:t>Tasks in 2022</a:t>
            </a:r>
            <a:endParaRPr lang="en-GB" sz="1800" b="1" dirty="0">
              <a:solidFill>
                <a:srgbClr val="006C66"/>
              </a:solidFill>
            </a:endParaRPr>
          </a:p>
        </p:txBody>
      </p:sp>
    </p:spTree>
    <p:extLst>
      <p:ext uri="{BB962C8B-B14F-4D97-AF65-F5344CB8AC3E}">
        <p14:creationId xmlns:p14="http://schemas.microsoft.com/office/powerpoint/2010/main" val="13167237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5" name="Rectangle 17"/>
          <p:cNvSpPr>
            <a:spLocks noChangeArrowheads="1"/>
          </p:cNvSpPr>
          <p:nvPr/>
        </p:nvSpPr>
        <p:spPr bwMode="auto">
          <a:xfrm>
            <a:off x="33631" y="177994"/>
            <a:ext cx="769473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dirty="0"/>
              <a:t>Reference D-containing W samples for LIBS</a:t>
            </a:r>
            <a:endParaRPr lang="en-US" altLang="en-US" sz="2800" b="1" dirty="0"/>
          </a:p>
        </p:txBody>
      </p:sp>
      <p:sp>
        <p:nvSpPr>
          <p:cNvPr id="2074" name="Text Box 26"/>
          <p:cNvSpPr txBox="1">
            <a:spLocks noChangeArrowheads="1"/>
          </p:cNvSpPr>
          <p:nvPr/>
        </p:nvSpPr>
        <p:spPr bwMode="auto">
          <a:xfrm>
            <a:off x="8837397" y="6595635"/>
            <a:ext cx="32112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dirty="0"/>
              <a:t>T. Schwarz-Selinger, Liang GAO, E. W</a:t>
            </a:r>
            <a:r>
              <a:rPr lang="de-DE" altLang="en-US" sz="1200" b="1" dirty="0"/>
              <a:t>ü</a:t>
            </a:r>
            <a:r>
              <a:rPr lang="en-US" altLang="zh-CN" sz="1200" b="1" dirty="0" err="1"/>
              <a:t>st</a:t>
            </a:r>
            <a:endParaRPr lang="en-US" altLang="en-US" sz="1200" b="1" dirty="0"/>
          </a:p>
        </p:txBody>
      </p:sp>
      <p:sp>
        <p:nvSpPr>
          <p:cNvPr id="2078" name="Text Box 30"/>
          <p:cNvSpPr txBox="1">
            <a:spLocks noChangeArrowheads="1"/>
          </p:cNvSpPr>
          <p:nvPr/>
        </p:nvSpPr>
        <p:spPr bwMode="auto">
          <a:xfrm>
            <a:off x="105743" y="859108"/>
            <a:ext cx="1167338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v"/>
            </a:pPr>
            <a:r>
              <a:rPr lang="en-US" altLang="en-US" sz="2000" dirty="0"/>
              <a:t> What we did and why:</a:t>
            </a:r>
            <a:br>
              <a:rPr lang="en-US" altLang="en-US" sz="2000" dirty="0"/>
            </a:br>
            <a:r>
              <a:rPr lang="en-US" altLang="en-US" sz="2000" dirty="0"/>
              <a:t>     LIBS exhibit great potential on in situ determination of fuel retention after proper signal calibration. </a:t>
            </a:r>
            <a:br>
              <a:rPr lang="en-US" altLang="en-US" sz="2000" dirty="0"/>
            </a:br>
            <a:r>
              <a:rPr lang="en-US" altLang="en-US" sz="2000" dirty="0"/>
              <a:t>     Reference D-containing W samples are required to further explore the LIBS technique.</a:t>
            </a:r>
            <a:br>
              <a:rPr lang="en-US" altLang="en-US" sz="2000" dirty="0"/>
            </a:br>
            <a:br>
              <a:rPr lang="en-US" altLang="zh-CN" sz="2000" dirty="0"/>
            </a:br>
            <a:r>
              <a:rPr lang="en-US" altLang="zh-CN" sz="2000" dirty="0"/>
              <a:t>   </a:t>
            </a:r>
            <a:br>
              <a:rPr lang="en-US" altLang="zh-CN" sz="2000" dirty="0"/>
            </a:br>
            <a:r>
              <a:rPr lang="en-US" altLang="zh-CN" sz="2000" dirty="0"/>
              <a:t> </a:t>
            </a:r>
            <a:endParaRPr lang="en-US" altLang="en-US" sz="2000" dirty="0"/>
          </a:p>
        </p:txBody>
      </p:sp>
      <p:sp>
        <p:nvSpPr>
          <p:cNvPr id="2079" name="Text Box 31"/>
          <p:cNvSpPr txBox="1">
            <a:spLocks noChangeArrowheads="1"/>
          </p:cNvSpPr>
          <p:nvPr/>
        </p:nvSpPr>
        <p:spPr bwMode="auto">
          <a:xfrm>
            <a:off x="0" y="1988464"/>
            <a:ext cx="1344081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buFont typeface="Wingdings" pitchFamily="2" charset="2"/>
              <a:buChar char="v"/>
            </a:pPr>
            <a:r>
              <a:rPr lang="en-US" altLang="en-US" sz="2000" dirty="0"/>
              <a:t>Which experiments/calculations were performed</a:t>
            </a:r>
            <a:br>
              <a:rPr lang="en-US" altLang="en-US" sz="2000" dirty="0"/>
            </a:br>
            <a:r>
              <a:rPr lang="en-US" altLang="en-US" sz="2000" dirty="0">
                <a:solidFill>
                  <a:srgbClr val="000000"/>
                </a:solidFill>
              </a:rPr>
              <a:t>1. Recrystallization of 12</a:t>
            </a:r>
            <a:r>
              <a:rPr lang="en-US" altLang="zh-CN" sz="2000" dirty="0">
                <a:solidFill>
                  <a:srgbClr val="000000"/>
                </a:solidFill>
              </a:rPr>
              <a:t>x</a:t>
            </a:r>
            <a:r>
              <a:rPr lang="en-US" altLang="en-US" sz="2000" dirty="0">
                <a:solidFill>
                  <a:srgbClr val="000000"/>
                </a:solidFill>
              </a:rPr>
              <a:t> double-forged W samples: eliminat</a:t>
            </a:r>
            <a:r>
              <a:rPr lang="en-US" altLang="zh-CN" sz="2000" dirty="0">
                <a:solidFill>
                  <a:srgbClr val="000000"/>
                </a:solidFill>
              </a:rPr>
              <a:t>ing</a:t>
            </a:r>
            <a:r>
              <a:rPr lang="en-US" altLang="en-US" sz="2000" dirty="0">
                <a:solidFill>
                  <a:srgbClr val="000000"/>
                </a:solidFill>
              </a:rPr>
              <a:t> the effect form unknown intrinsic defects </a:t>
            </a:r>
            <a:br>
              <a:rPr lang="en-US" altLang="en-US" sz="2000" dirty="0">
                <a:solidFill>
                  <a:srgbClr val="000000"/>
                </a:solidFill>
              </a:rPr>
            </a:br>
            <a:r>
              <a:rPr lang="en-US" altLang="en-US" sz="2000" dirty="0">
                <a:solidFill>
                  <a:srgbClr val="000000"/>
                </a:solidFill>
              </a:rPr>
              <a:t>2. Self-damage (</a:t>
            </a:r>
            <a:r>
              <a:rPr lang="en-US" altLang="zh-CN" sz="2000" dirty="0">
                <a:solidFill>
                  <a:srgbClr val="000000"/>
                </a:solidFill>
              </a:rPr>
              <a:t>10.8</a:t>
            </a:r>
            <a:r>
              <a:rPr lang="zh-CN" altLang="en-US" sz="2000" dirty="0">
                <a:solidFill>
                  <a:srgbClr val="000000"/>
                </a:solidFill>
              </a:rPr>
              <a:t> </a:t>
            </a:r>
            <a:r>
              <a:rPr lang="en-US" altLang="zh-CN" sz="2000" dirty="0">
                <a:solidFill>
                  <a:srgbClr val="000000"/>
                </a:solidFill>
              </a:rPr>
              <a:t>MeV W, 0.23 </a:t>
            </a:r>
            <a:r>
              <a:rPr lang="en-US" altLang="zh-CN" sz="2000" dirty="0" err="1">
                <a:solidFill>
                  <a:srgbClr val="000000"/>
                </a:solidFill>
              </a:rPr>
              <a:t>dpa</a:t>
            </a:r>
            <a:r>
              <a:rPr lang="en-US" altLang="zh-CN" sz="2000" dirty="0">
                <a:solidFill>
                  <a:srgbClr val="000000"/>
                </a:solidFill>
              </a:rPr>
              <a:t>) for 9x samples: to create high-density defects for D trapping</a:t>
            </a:r>
            <a:br>
              <a:rPr lang="en-US" altLang="zh-CN" sz="2000" dirty="0">
                <a:solidFill>
                  <a:srgbClr val="000000"/>
                </a:solidFill>
              </a:rPr>
            </a:br>
            <a:r>
              <a:rPr lang="en-US" altLang="zh-CN" sz="2000" dirty="0">
                <a:solidFill>
                  <a:srgbClr val="000000"/>
                </a:solidFill>
              </a:rPr>
              <a:t>3. D 1e25/m</a:t>
            </a:r>
            <a:r>
              <a:rPr lang="en-US" altLang="zh-CN" sz="2000" baseline="30000" dirty="0">
                <a:solidFill>
                  <a:srgbClr val="000000"/>
                </a:solidFill>
              </a:rPr>
              <a:t>2 </a:t>
            </a:r>
            <a:r>
              <a:rPr lang="en-US" altLang="zh-CN" sz="2000" dirty="0">
                <a:solidFill>
                  <a:srgbClr val="000000"/>
                </a:solidFill>
              </a:rPr>
              <a:t>loading at </a:t>
            </a:r>
            <a:r>
              <a:rPr lang="en-US" altLang="zh-CN" sz="2000" dirty="0" err="1">
                <a:solidFill>
                  <a:srgbClr val="000000"/>
                </a:solidFill>
              </a:rPr>
              <a:t>PlaQ</a:t>
            </a:r>
            <a:r>
              <a:rPr lang="en-US" altLang="zh-CN" sz="2000" dirty="0">
                <a:solidFill>
                  <a:srgbClr val="000000"/>
                </a:solidFill>
              </a:rPr>
              <a:t> (5eV/D, 370K, 4x) &amp; PSI-2 (40eV/D, 390K, 4 samples): D decoration</a:t>
            </a:r>
            <a:br>
              <a:rPr lang="en-US" altLang="zh-CN" sz="2000" dirty="0">
                <a:solidFill>
                  <a:srgbClr val="000000"/>
                </a:solidFill>
              </a:rPr>
            </a:br>
            <a:r>
              <a:rPr lang="en-US" altLang="zh-CN" sz="2000" dirty="0">
                <a:solidFill>
                  <a:srgbClr val="000000"/>
                </a:solidFill>
              </a:rPr>
              <a:t>4. Partial degassing of 2-PlaQ-loaded samples</a:t>
            </a:r>
            <a:br>
              <a:rPr lang="en-US" altLang="zh-CN" sz="2000" dirty="0">
                <a:solidFill>
                  <a:srgbClr val="000000"/>
                </a:solidFill>
              </a:rPr>
            </a:br>
            <a:r>
              <a:rPr lang="en-US" altLang="zh-CN" sz="2000" dirty="0">
                <a:solidFill>
                  <a:srgbClr val="000000"/>
                </a:solidFill>
              </a:rPr>
              <a:t>5. NRA D depth profiling of 4-PlaQ-loaded samples</a:t>
            </a:r>
            <a:endParaRPr lang="en-US" altLang="en-US" sz="2000" dirty="0"/>
          </a:p>
        </p:txBody>
      </p:sp>
      <p:sp>
        <p:nvSpPr>
          <p:cNvPr id="2080" name="Text Box 32"/>
          <p:cNvSpPr txBox="1">
            <a:spLocks noChangeArrowheads="1"/>
          </p:cNvSpPr>
          <p:nvPr/>
        </p:nvSpPr>
        <p:spPr bwMode="auto">
          <a:xfrm>
            <a:off x="0" y="4134180"/>
            <a:ext cx="66850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v"/>
            </a:pPr>
            <a:r>
              <a:rPr lang="en-US" altLang="en-US" sz="2000" dirty="0">
                <a:solidFill>
                  <a:srgbClr val="006C66"/>
                </a:solidFill>
              </a:rPr>
              <a:t> </a:t>
            </a:r>
            <a:r>
              <a:rPr lang="en-US" altLang="en-US" sz="2000" b="1" dirty="0">
                <a:solidFill>
                  <a:srgbClr val="006C66"/>
                </a:solidFill>
              </a:rPr>
              <a:t>Brilliant Results: to be expected in Nov. / Dec. 2022</a:t>
            </a:r>
          </a:p>
        </p:txBody>
      </p:sp>
      <p:sp>
        <p:nvSpPr>
          <p:cNvPr id="2084" name="Text Box 36"/>
          <p:cNvSpPr txBox="1">
            <a:spLocks noChangeArrowheads="1"/>
          </p:cNvSpPr>
          <p:nvPr/>
        </p:nvSpPr>
        <p:spPr bwMode="auto">
          <a:xfrm>
            <a:off x="33631" y="4741014"/>
            <a:ext cx="623786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Ø"/>
            </a:pPr>
            <a:r>
              <a:rPr lang="en-US" altLang="en-US" sz="2000" dirty="0"/>
              <a:t> Things will be done within this year:</a:t>
            </a:r>
            <a:br>
              <a:rPr lang="en-US" altLang="en-US" sz="2000" dirty="0"/>
            </a:br>
            <a:r>
              <a:rPr lang="en-US" altLang="en-US" sz="2000" dirty="0"/>
              <a:t>    1. </a:t>
            </a:r>
            <a:r>
              <a:rPr lang="en-US" altLang="zh-CN" sz="2000" dirty="0">
                <a:solidFill>
                  <a:srgbClr val="000000"/>
                </a:solidFill>
              </a:rPr>
              <a:t>Partial degassing of 2-PSI2-loaded samples</a:t>
            </a:r>
            <a:br>
              <a:rPr lang="en-US" altLang="zh-CN" sz="2000" dirty="0">
                <a:solidFill>
                  <a:srgbClr val="000000"/>
                </a:solidFill>
              </a:rPr>
            </a:br>
            <a:r>
              <a:rPr lang="en-US" altLang="zh-CN" sz="2000" dirty="0">
                <a:solidFill>
                  <a:srgbClr val="000000"/>
                </a:solidFill>
              </a:rPr>
              <a:t>    2. NRA D depth profiling of 4-PSI2-loaded samples</a:t>
            </a:r>
            <a:br>
              <a:rPr lang="en-US" altLang="en-US" sz="2000" dirty="0"/>
            </a:br>
            <a:r>
              <a:rPr lang="en-US" altLang="en-US" sz="2000" dirty="0"/>
              <a:t>    3. Dual-pulse LIBS measurements of all 8 samples</a:t>
            </a:r>
            <a:br>
              <a:rPr lang="en-US" altLang="en-US" sz="2000" dirty="0"/>
            </a:br>
            <a:r>
              <a:rPr lang="en-US" altLang="en-US" sz="2000" dirty="0"/>
              <a:t>    4. TDS of all 8 samples</a:t>
            </a:r>
            <a:br>
              <a:rPr lang="en-US" altLang="en-US" sz="2000" dirty="0"/>
            </a:br>
            <a:r>
              <a:rPr lang="en-US" altLang="en-US" sz="2000" dirty="0"/>
              <a:t>    5. </a:t>
            </a:r>
            <a:r>
              <a:rPr lang="en-US" altLang="en-US" sz="2000"/>
              <a:t>Summary of the task</a:t>
            </a:r>
            <a:endParaRPr lang="en-US" altLang="en-US" sz="2000" dirty="0"/>
          </a:p>
        </p:txBody>
      </p:sp>
      <p:pic>
        <p:nvPicPr>
          <p:cNvPr id="18" name="Grafik 8">
            <a:extLst>
              <a:ext uri="{FF2B5EF4-FFF2-40B4-BE49-F238E27FC236}">
                <a16:creationId xmlns:a16="http://schemas.microsoft.com/office/drawing/2014/main" id="{8E8938F8-74A4-4C12-888C-8FD8BC58B6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85479" y="5920513"/>
            <a:ext cx="1881980" cy="548854"/>
          </a:xfrm>
          <a:prstGeom prst="rect">
            <a:avLst/>
          </a:prstGeom>
        </p:spPr>
      </p:pic>
      <p:pic>
        <p:nvPicPr>
          <p:cNvPr id="16" name="Picture 15">
            <a:extLst>
              <a:ext uri="{FF2B5EF4-FFF2-40B4-BE49-F238E27FC236}">
                <a16:creationId xmlns:a16="http://schemas.microsoft.com/office/drawing/2014/main" id="{170E5444-8BFE-4DCA-914E-424B221C76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40598" y="5587055"/>
            <a:ext cx="3475774" cy="996307"/>
          </a:xfrm>
          <a:prstGeom prst="rect">
            <a:avLst/>
          </a:prstGeom>
        </p:spPr>
      </p:pic>
      <p:sp>
        <p:nvSpPr>
          <p:cNvPr id="10" name="TextBox 9">
            <a:extLst>
              <a:ext uri="{FF2B5EF4-FFF2-40B4-BE49-F238E27FC236}">
                <a16:creationId xmlns:a16="http://schemas.microsoft.com/office/drawing/2014/main" id="{920AD07F-EF98-4CC2-9B90-269DEA41772F}"/>
              </a:ext>
            </a:extLst>
          </p:cNvPr>
          <p:cNvSpPr txBox="1"/>
          <p:nvPr/>
        </p:nvSpPr>
        <p:spPr>
          <a:xfrm>
            <a:off x="9334732" y="4339209"/>
            <a:ext cx="1501494" cy="584775"/>
          </a:xfrm>
          <a:prstGeom prst="rect">
            <a:avLst/>
          </a:prstGeom>
          <a:noFill/>
        </p:spPr>
        <p:txBody>
          <a:bodyPr wrap="square">
            <a:spAutoFit/>
          </a:bodyPr>
          <a:lstStyle/>
          <a:p>
            <a:r>
              <a:rPr lang="en-GB" sz="3200" b="1" dirty="0">
                <a:solidFill>
                  <a:srgbClr val="006C66"/>
                </a:solidFill>
                <a:effectLst/>
                <a:latin typeface="Calibri" panose="020F0502020204030204" pitchFamily="34" charset="0"/>
                <a:ea typeface="Times New Roman" panose="02020603050405020304" pitchFamily="18" charset="0"/>
                <a:cs typeface="Times New Roman" panose="02020603050405020304" pitchFamily="18" charset="0"/>
              </a:rPr>
              <a:t>WM38</a:t>
            </a:r>
            <a:endParaRPr lang="en-GB" sz="3200" dirty="0">
              <a:solidFill>
                <a:srgbClr val="006C66"/>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5" name="Rectangle 17"/>
          <p:cNvSpPr>
            <a:spLocks noChangeArrowheads="1"/>
          </p:cNvSpPr>
          <p:nvPr/>
        </p:nvSpPr>
        <p:spPr bwMode="auto">
          <a:xfrm>
            <a:off x="3331734" y="126768"/>
            <a:ext cx="769473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dirty="0"/>
              <a:t>Reference D-containing W samples for LIBS</a:t>
            </a:r>
            <a:endParaRPr lang="en-US" altLang="en-US" sz="2800" b="1" dirty="0"/>
          </a:p>
        </p:txBody>
      </p:sp>
      <p:sp>
        <p:nvSpPr>
          <p:cNvPr id="2074" name="Text Box 26"/>
          <p:cNvSpPr txBox="1">
            <a:spLocks noChangeArrowheads="1"/>
          </p:cNvSpPr>
          <p:nvPr/>
        </p:nvSpPr>
        <p:spPr bwMode="auto">
          <a:xfrm>
            <a:off x="8837397" y="6595635"/>
            <a:ext cx="32112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dirty="0"/>
              <a:t>T. Schwarz-Selinger, Liang GAO, E. W</a:t>
            </a:r>
            <a:r>
              <a:rPr lang="de-DE" altLang="en-US" sz="1200" b="1" dirty="0"/>
              <a:t>ü</a:t>
            </a:r>
            <a:r>
              <a:rPr lang="en-US" altLang="zh-CN" sz="1200" b="1" dirty="0" err="1"/>
              <a:t>st</a:t>
            </a:r>
            <a:endParaRPr lang="en-US" altLang="en-US" sz="1200" b="1" dirty="0"/>
          </a:p>
        </p:txBody>
      </p:sp>
      <p:sp>
        <p:nvSpPr>
          <p:cNvPr id="2075" name="Line 27"/>
          <p:cNvSpPr>
            <a:spLocks noChangeShapeType="1"/>
          </p:cNvSpPr>
          <p:nvPr/>
        </p:nvSpPr>
        <p:spPr bwMode="auto">
          <a:xfrm>
            <a:off x="143336" y="6583362"/>
            <a:ext cx="11905325" cy="311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8" name="Text Box 30"/>
          <p:cNvSpPr txBox="1">
            <a:spLocks noChangeArrowheads="1"/>
          </p:cNvSpPr>
          <p:nvPr/>
        </p:nvSpPr>
        <p:spPr bwMode="auto">
          <a:xfrm>
            <a:off x="105743" y="859108"/>
            <a:ext cx="1167338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v"/>
            </a:pPr>
            <a:r>
              <a:rPr lang="en-US" altLang="en-US" sz="2000" dirty="0"/>
              <a:t> What we did and why:</a:t>
            </a:r>
            <a:br>
              <a:rPr lang="en-US" altLang="en-US" sz="2000" dirty="0"/>
            </a:br>
            <a:r>
              <a:rPr lang="en-US" altLang="en-US" sz="2000" dirty="0"/>
              <a:t>     LIBS exhibit great potential on in situ determination of fuel retention after proper signal calibration. </a:t>
            </a:r>
            <a:br>
              <a:rPr lang="en-US" altLang="en-US" sz="2000" dirty="0"/>
            </a:br>
            <a:r>
              <a:rPr lang="en-US" altLang="en-US" sz="2000" dirty="0"/>
              <a:t>     Reference D-containing W samples are required to further explore the LIBS technique.</a:t>
            </a:r>
            <a:br>
              <a:rPr lang="en-US" altLang="en-US" sz="2000" dirty="0"/>
            </a:br>
            <a:br>
              <a:rPr lang="en-US" altLang="zh-CN" sz="2000" dirty="0"/>
            </a:br>
            <a:r>
              <a:rPr lang="en-US" altLang="zh-CN" sz="2000" dirty="0"/>
              <a:t>   </a:t>
            </a:r>
            <a:br>
              <a:rPr lang="en-US" altLang="zh-CN" sz="2000" dirty="0"/>
            </a:br>
            <a:r>
              <a:rPr lang="en-US" altLang="zh-CN" sz="2000" dirty="0"/>
              <a:t> </a:t>
            </a:r>
            <a:endParaRPr lang="en-US" altLang="en-US" sz="2000" dirty="0"/>
          </a:p>
        </p:txBody>
      </p:sp>
      <p:sp>
        <p:nvSpPr>
          <p:cNvPr id="2079" name="Text Box 31"/>
          <p:cNvSpPr txBox="1">
            <a:spLocks noChangeArrowheads="1"/>
          </p:cNvSpPr>
          <p:nvPr/>
        </p:nvSpPr>
        <p:spPr bwMode="auto">
          <a:xfrm>
            <a:off x="0" y="1988464"/>
            <a:ext cx="13440816"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buFont typeface="Wingdings" pitchFamily="2" charset="2"/>
              <a:buChar char="v"/>
            </a:pPr>
            <a:r>
              <a:rPr lang="en-US" altLang="en-US" sz="2000" dirty="0"/>
              <a:t>Which experiments/calculations were performed</a:t>
            </a:r>
            <a:br>
              <a:rPr lang="en-US" altLang="en-US" sz="2000" dirty="0"/>
            </a:br>
            <a:r>
              <a:rPr lang="en-US" altLang="en-US" sz="2000" dirty="0">
                <a:solidFill>
                  <a:srgbClr val="000000"/>
                </a:solidFill>
              </a:rPr>
              <a:t>1. Recrystallization of 12</a:t>
            </a:r>
            <a:r>
              <a:rPr lang="en-US" altLang="zh-CN" sz="2000" dirty="0">
                <a:solidFill>
                  <a:srgbClr val="000000"/>
                </a:solidFill>
              </a:rPr>
              <a:t>x</a:t>
            </a:r>
            <a:r>
              <a:rPr lang="en-US" altLang="en-US" sz="2000" dirty="0">
                <a:solidFill>
                  <a:srgbClr val="000000"/>
                </a:solidFill>
              </a:rPr>
              <a:t> double-forged W samples: eliminat</a:t>
            </a:r>
            <a:r>
              <a:rPr lang="en-US" altLang="zh-CN" sz="2000" dirty="0">
                <a:solidFill>
                  <a:srgbClr val="000000"/>
                </a:solidFill>
              </a:rPr>
              <a:t>ing</a:t>
            </a:r>
            <a:r>
              <a:rPr lang="en-US" altLang="en-US" sz="2000" dirty="0">
                <a:solidFill>
                  <a:srgbClr val="000000"/>
                </a:solidFill>
              </a:rPr>
              <a:t> the effect form unknown intrinsic defects </a:t>
            </a:r>
            <a:br>
              <a:rPr lang="en-US" altLang="en-US" sz="2000" dirty="0">
                <a:solidFill>
                  <a:srgbClr val="000000"/>
                </a:solidFill>
              </a:rPr>
            </a:br>
            <a:r>
              <a:rPr lang="en-US" altLang="en-US" sz="2000" dirty="0">
                <a:solidFill>
                  <a:srgbClr val="000000"/>
                </a:solidFill>
              </a:rPr>
              <a:t>2. Self-damage (</a:t>
            </a:r>
            <a:r>
              <a:rPr lang="en-US" altLang="zh-CN" sz="2000" dirty="0">
                <a:solidFill>
                  <a:srgbClr val="000000"/>
                </a:solidFill>
              </a:rPr>
              <a:t>10.8</a:t>
            </a:r>
            <a:r>
              <a:rPr lang="zh-CN" altLang="en-US" sz="2000" dirty="0">
                <a:solidFill>
                  <a:srgbClr val="000000"/>
                </a:solidFill>
              </a:rPr>
              <a:t> </a:t>
            </a:r>
            <a:r>
              <a:rPr lang="en-US" altLang="zh-CN" sz="2000" dirty="0">
                <a:solidFill>
                  <a:srgbClr val="000000"/>
                </a:solidFill>
              </a:rPr>
              <a:t>MeV W, 0.23 </a:t>
            </a:r>
            <a:r>
              <a:rPr lang="en-US" altLang="zh-CN" sz="2000" dirty="0" err="1">
                <a:solidFill>
                  <a:srgbClr val="000000"/>
                </a:solidFill>
              </a:rPr>
              <a:t>dpa</a:t>
            </a:r>
            <a:r>
              <a:rPr lang="en-US" altLang="zh-CN" sz="2000" dirty="0">
                <a:solidFill>
                  <a:srgbClr val="000000"/>
                </a:solidFill>
              </a:rPr>
              <a:t>) for 9x samples: to create high-density defects for D trapping</a:t>
            </a:r>
            <a:br>
              <a:rPr lang="en-US" altLang="zh-CN" sz="2000" dirty="0">
                <a:solidFill>
                  <a:srgbClr val="000000"/>
                </a:solidFill>
              </a:rPr>
            </a:br>
            <a:r>
              <a:rPr lang="en-US" altLang="zh-CN" sz="2000" dirty="0">
                <a:solidFill>
                  <a:srgbClr val="000000"/>
                </a:solidFill>
              </a:rPr>
              <a:t>3. D 1e25/m</a:t>
            </a:r>
            <a:r>
              <a:rPr lang="en-US" altLang="zh-CN" sz="2000" baseline="30000" dirty="0">
                <a:solidFill>
                  <a:srgbClr val="000000"/>
                </a:solidFill>
              </a:rPr>
              <a:t>2 </a:t>
            </a:r>
            <a:r>
              <a:rPr lang="en-US" altLang="zh-CN" sz="2000" dirty="0">
                <a:solidFill>
                  <a:srgbClr val="000000"/>
                </a:solidFill>
              </a:rPr>
              <a:t>loading at PlaQ (5eV/D, 370K, 4x) &amp; PSI-2 (40eV/D, 390K, 4x samples): D decoration</a:t>
            </a:r>
            <a:br>
              <a:rPr lang="en-US" altLang="zh-CN" sz="2000" dirty="0">
                <a:solidFill>
                  <a:srgbClr val="000000"/>
                </a:solidFill>
              </a:rPr>
            </a:br>
            <a:r>
              <a:rPr lang="en-US" altLang="zh-CN" sz="2000" dirty="0">
                <a:solidFill>
                  <a:srgbClr val="000000"/>
                </a:solidFill>
              </a:rPr>
              <a:t>4. Partial degassing of 2-PlaQ-loaded samples</a:t>
            </a:r>
            <a:br>
              <a:rPr lang="en-US" altLang="zh-CN" sz="2000" dirty="0">
                <a:solidFill>
                  <a:srgbClr val="000000"/>
                </a:solidFill>
              </a:rPr>
            </a:br>
            <a:r>
              <a:rPr lang="en-US" altLang="zh-CN" sz="2000" dirty="0">
                <a:solidFill>
                  <a:srgbClr val="000000"/>
                </a:solidFill>
              </a:rPr>
              <a:t>5. NRA D depth profiling of 4-PlaQ-loaded and 4 PSI2-loaded samples</a:t>
            </a:r>
            <a:br>
              <a:rPr lang="en-US" altLang="zh-CN" sz="2000" dirty="0">
                <a:solidFill>
                  <a:srgbClr val="000000"/>
                </a:solidFill>
              </a:rPr>
            </a:br>
            <a:r>
              <a:rPr lang="en-US" altLang="zh-CN" sz="2000" dirty="0">
                <a:solidFill>
                  <a:srgbClr val="000000"/>
                </a:solidFill>
              </a:rPr>
              <a:t>6. </a:t>
            </a:r>
            <a:r>
              <a:rPr lang="en-US" altLang="en-US" sz="2000" dirty="0"/>
              <a:t>Dual-pulse LIBS measurements of the 4 </a:t>
            </a:r>
            <a:r>
              <a:rPr lang="en-US" altLang="en-US" sz="2000" dirty="0" err="1"/>
              <a:t>PlaQ</a:t>
            </a:r>
            <a:r>
              <a:rPr lang="en-US" altLang="en-US" sz="2000" dirty="0"/>
              <a:t>-loaded samples</a:t>
            </a:r>
            <a:endParaRPr lang="en-US" altLang="zh-CN" sz="2000" dirty="0">
              <a:solidFill>
                <a:srgbClr val="000000"/>
              </a:solidFill>
            </a:endParaRPr>
          </a:p>
        </p:txBody>
      </p:sp>
      <p:sp>
        <p:nvSpPr>
          <p:cNvPr id="2080" name="Text Box 32"/>
          <p:cNvSpPr txBox="1">
            <a:spLocks noChangeArrowheads="1"/>
          </p:cNvSpPr>
          <p:nvPr/>
        </p:nvSpPr>
        <p:spPr bwMode="auto">
          <a:xfrm>
            <a:off x="61043" y="4477708"/>
            <a:ext cx="664637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v"/>
            </a:pPr>
            <a:r>
              <a:rPr lang="en-US" altLang="en-US" sz="2000" b="1" dirty="0">
                <a:solidFill>
                  <a:srgbClr val="FF0000"/>
                </a:solidFill>
              </a:rPr>
              <a:t> Brilliant Results: to be expected in Jan. / Feb. 2023</a:t>
            </a:r>
          </a:p>
        </p:txBody>
      </p:sp>
      <p:sp>
        <p:nvSpPr>
          <p:cNvPr id="2084" name="Text Box 36"/>
          <p:cNvSpPr txBox="1">
            <a:spLocks noChangeArrowheads="1"/>
          </p:cNvSpPr>
          <p:nvPr/>
        </p:nvSpPr>
        <p:spPr bwMode="auto">
          <a:xfrm>
            <a:off x="105743" y="5008215"/>
            <a:ext cx="7661072"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Ø"/>
            </a:pPr>
            <a:r>
              <a:rPr lang="en-US" altLang="en-US" sz="2000" dirty="0"/>
              <a:t> Things will be done in early 2023:</a:t>
            </a:r>
            <a:br>
              <a:rPr lang="en-US" altLang="en-US" sz="2000" dirty="0"/>
            </a:br>
            <a:endParaRPr lang="en-US" altLang="en-US" sz="2000" dirty="0"/>
          </a:p>
          <a:p>
            <a:r>
              <a:rPr lang="en-US" altLang="en-US" sz="2000" dirty="0"/>
              <a:t>  1. Dual-pulse LIBS measurements of the 4 PSI2-loaded samples</a:t>
            </a:r>
            <a:br>
              <a:rPr lang="en-US" altLang="en-US" sz="2000" dirty="0"/>
            </a:br>
            <a:r>
              <a:rPr lang="en-US" altLang="en-US" sz="2000" dirty="0"/>
              <a:t>  2. TDS of all 8 samples</a:t>
            </a:r>
            <a:br>
              <a:rPr lang="en-US" altLang="en-US" sz="2000" dirty="0"/>
            </a:br>
            <a:r>
              <a:rPr lang="en-US" altLang="en-US" sz="2000" dirty="0"/>
              <a:t>  3. Summary of the task</a:t>
            </a:r>
          </a:p>
        </p:txBody>
      </p:sp>
      <p:pic>
        <p:nvPicPr>
          <p:cNvPr id="18" name="Grafik 8">
            <a:extLst>
              <a:ext uri="{FF2B5EF4-FFF2-40B4-BE49-F238E27FC236}">
                <a16:creationId xmlns:a16="http://schemas.microsoft.com/office/drawing/2014/main" id="{8E8938F8-74A4-4C12-888C-8FD8BC58B6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5479" y="5920513"/>
            <a:ext cx="1881980" cy="548854"/>
          </a:xfrm>
          <a:prstGeom prst="rect">
            <a:avLst/>
          </a:prstGeom>
        </p:spPr>
      </p:pic>
      <p:grpSp>
        <p:nvGrpSpPr>
          <p:cNvPr id="19" name="Group 24">
            <a:extLst>
              <a:ext uri="{FF2B5EF4-FFF2-40B4-BE49-F238E27FC236}">
                <a16:creationId xmlns:a16="http://schemas.microsoft.com/office/drawing/2014/main" id="{4B884615-DB78-40CE-B7EF-91DEA1A8ED5F}"/>
              </a:ext>
            </a:extLst>
          </p:cNvPr>
          <p:cNvGrpSpPr>
            <a:grpSpLocks/>
          </p:cNvGrpSpPr>
          <p:nvPr/>
        </p:nvGrpSpPr>
        <p:grpSpPr bwMode="auto">
          <a:xfrm>
            <a:off x="7396253" y="5939728"/>
            <a:ext cx="2689226" cy="576263"/>
            <a:chOff x="3470" y="1026"/>
            <a:chExt cx="1694" cy="377"/>
          </a:xfrm>
        </p:grpSpPr>
        <p:graphicFrame>
          <p:nvGraphicFramePr>
            <p:cNvPr id="20" name="Object 25">
              <a:extLst>
                <a:ext uri="{FF2B5EF4-FFF2-40B4-BE49-F238E27FC236}">
                  <a16:creationId xmlns:a16="http://schemas.microsoft.com/office/drawing/2014/main" id="{98E90ECC-CE7A-444F-A4BC-BB5E3CB4BE31}"/>
                </a:ext>
              </a:extLst>
            </p:cNvPr>
            <p:cNvGraphicFramePr>
              <a:graphicFrameLocks noChangeAspect="1"/>
            </p:cNvGraphicFramePr>
            <p:nvPr/>
          </p:nvGraphicFramePr>
          <p:xfrm>
            <a:off x="3906" y="1026"/>
            <a:ext cx="1258" cy="374"/>
          </p:xfrm>
          <a:graphic>
            <a:graphicData uri="http://schemas.openxmlformats.org/presentationml/2006/ole">
              <mc:AlternateContent xmlns:mc="http://schemas.openxmlformats.org/markup-compatibility/2006">
                <mc:Choice xmlns:v="urn:schemas-microsoft-com:vml" Requires="v">
                  <p:oleObj name="Dokument" r:id="rId4" imgW="5960692" imgH="705633" progId="Word.Document.8">
                    <p:embed/>
                  </p:oleObj>
                </mc:Choice>
                <mc:Fallback>
                  <p:oleObj name="Dokument" r:id="rId4" imgW="5960692" imgH="705633" progId="Word.Document.8">
                    <p:embed/>
                    <p:pic>
                      <p:nvPicPr>
                        <p:cNvPr id="20" name="Object 25">
                          <a:extLst>
                            <a:ext uri="{FF2B5EF4-FFF2-40B4-BE49-F238E27FC236}">
                              <a16:creationId xmlns:a16="http://schemas.microsoft.com/office/drawing/2014/main" id="{98E90ECC-CE7A-444F-A4BC-BB5E3CB4BE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60275"/>
                        <a:stretch>
                          <a:fillRect/>
                        </a:stretch>
                      </p:blipFill>
                      <p:spPr bwMode="auto">
                        <a:xfrm>
                          <a:off x="3906" y="1026"/>
                          <a:ext cx="1258" cy="37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 name="Object 26">
              <a:extLst>
                <a:ext uri="{FF2B5EF4-FFF2-40B4-BE49-F238E27FC236}">
                  <a16:creationId xmlns:a16="http://schemas.microsoft.com/office/drawing/2014/main" id="{4C57DF52-F753-49E7-9D06-41AA7AA6C311}"/>
                </a:ext>
              </a:extLst>
            </p:cNvPr>
            <p:cNvGraphicFramePr>
              <a:graphicFrameLocks noChangeAspect="1"/>
            </p:cNvGraphicFramePr>
            <p:nvPr/>
          </p:nvGraphicFramePr>
          <p:xfrm>
            <a:off x="3470" y="1028"/>
            <a:ext cx="392" cy="375"/>
          </p:xfrm>
          <a:graphic>
            <a:graphicData uri="http://schemas.openxmlformats.org/presentationml/2006/ole">
              <mc:AlternateContent xmlns:mc="http://schemas.openxmlformats.org/markup-compatibility/2006">
                <mc:Choice xmlns:v="urn:schemas-microsoft-com:vml" Requires="v">
                  <p:oleObj name="Dokument" r:id="rId6" imgW="609600" imgH="582168" progId="Word.Document.8">
                    <p:embed/>
                  </p:oleObj>
                </mc:Choice>
                <mc:Fallback>
                  <p:oleObj name="Dokument" r:id="rId6" imgW="609600" imgH="582168" progId="Word.Document.8">
                    <p:embed/>
                    <p:pic>
                      <p:nvPicPr>
                        <p:cNvPr id="21" name="Object 26">
                          <a:extLst>
                            <a:ext uri="{FF2B5EF4-FFF2-40B4-BE49-F238E27FC236}">
                              <a16:creationId xmlns:a16="http://schemas.microsoft.com/office/drawing/2014/main" id="{4C57DF52-F753-49E7-9D06-41AA7AA6C31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0" y="1028"/>
                          <a:ext cx="392" cy="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C23CDE8-3171-4DD7-A6D9-46AE5268B318}"/>
              </a:ext>
            </a:extLst>
          </p:cNvPr>
          <p:cNvSpPr>
            <a:spLocks noGrp="1"/>
          </p:cNvSpPr>
          <p:nvPr>
            <p:ph type="ftr" sz="quarter" idx="15"/>
          </p:nvPr>
        </p:nvSpPr>
        <p:spPr/>
        <p:txBody>
          <a:bodyPr/>
          <a:lstStyle/>
          <a:p>
            <a:r>
              <a:rPr lang="de-DE"/>
              <a:t>Max-Planck-Institut für Plasmaphysik | Klaus Schmid</a:t>
            </a:r>
            <a:endParaRPr lang="de-DE" dirty="0"/>
          </a:p>
        </p:txBody>
      </p:sp>
      <p:sp>
        <p:nvSpPr>
          <p:cNvPr id="3" name="Slide Number Placeholder 2">
            <a:extLst>
              <a:ext uri="{FF2B5EF4-FFF2-40B4-BE49-F238E27FC236}">
                <a16:creationId xmlns:a16="http://schemas.microsoft.com/office/drawing/2014/main" id="{94C95736-8A47-4A32-8EBE-6D8B6C9919AE}"/>
              </a:ext>
            </a:extLst>
          </p:cNvPr>
          <p:cNvSpPr>
            <a:spLocks noGrp="1"/>
          </p:cNvSpPr>
          <p:nvPr>
            <p:ph type="sldNum" sz="quarter" idx="16"/>
          </p:nvPr>
        </p:nvSpPr>
        <p:spPr/>
        <p:txBody>
          <a:bodyPr/>
          <a:lstStyle/>
          <a:p>
            <a:fld id="{ECE691D0-CC49-4FC7-9C4D-6112B0CB3A76}" type="slidenum">
              <a:rPr lang="de-DE" smtClean="0"/>
              <a:pPr/>
              <a:t>39</a:t>
            </a:fld>
            <a:endParaRPr lang="de-DE" dirty="0"/>
          </a:p>
        </p:txBody>
      </p:sp>
      <p:sp>
        <p:nvSpPr>
          <p:cNvPr id="4" name="Title 3">
            <a:extLst>
              <a:ext uri="{FF2B5EF4-FFF2-40B4-BE49-F238E27FC236}">
                <a16:creationId xmlns:a16="http://schemas.microsoft.com/office/drawing/2014/main" id="{33F3F953-9AD1-4973-A704-98C2A792F9C0}"/>
              </a:ext>
            </a:extLst>
          </p:cNvPr>
          <p:cNvSpPr>
            <a:spLocks noGrp="1"/>
          </p:cNvSpPr>
          <p:nvPr>
            <p:ph type="title"/>
          </p:nvPr>
        </p:nvSpPr>
        <p:spPr/>
        <p:txBody>
          <a:bodyPr/>
          <a:lstStyle/>
          <a:p>
            <a:r>
              <a:rPr lang="en-GB" dirty="0"/>
              <a:t>SP C.4 Influence of n-damage on Hydrogen retention and transport</a:t>
            </a:r>
          </a:p>
        </p:txBody>
      </p:sp>
      <p:sp>
        <p:nvSpPr>
          <p:cNvPr id="6" name="TextBox 5">
            <a:extLst>
              <a:ext uri="{FF2B5EF4-FFF2-40B4-BE49-F238E27FC236}">
                <a16:creationId xmlns:a16="http://schemas.microsoft.com/office/drawing/2014/main" id="{9DE0F9A4-7C14-4C32-BC61-8F22F8EFE91E}"/>
              </a:ext>
            </a:extLst>
          </p:cNvPr>
          <p:cNvSpPr txBox="1"/>
          <p:nvPr/>
        </p:nvSpPr>
        <p:spPr>
          <a:xfrm>
            <a:off x="156826" y="760499"/>
            <a:ext cx="1909497" cy="366126"/>
          </a:xfrm>
          <a:prstGeom prst="rect">
            <a:avLst/>
          </a:prstGeom>
          <a:noFill/>
        </p:spPr>
        <p:txBody>
          <a:bodyPr wrap="none" rtlCol="0">
            <a:spAutoFit/>
          </a:bodyPr>
          <a:lstStyle/>
          <a:p>
            <a:pPr marL="285750" indent="-285750" algn="l">
              <a:lnSpc>
                <a:spcPts val="2300"/>
              </a:lnSpc>
              <a:buFont typeface="Wingdings" panose="05000000000000000000" pitchFamily="2" charset="2"/>
              <a:buChar char="v"/>
            </a:pPr>
            <a:r>
              <a:rPr lang="de-DE" sz="1800" b="1" dirty="0">
                <a:solidFill>
                  <a:srgbClr val="006C66"/>
                </a:solidFill>
              </a:rPr>
              <a:t>Plan for 2023</a:t>
            </a:r>
            <a:endParaRPr lang="en-GB" sz="1800" b="1" dirty="0">
              <a:solidFill>
                <a:srgbClr val="006C66"/>
              </a:solidFill>
            </a:endParaRPr>
          </a:p>
        </p:txBody>
      </p:sp>
      <p:graphicFrame>
        <p:nvGraphicFramePr>
          <p:cNvPr id="7" name="Table 7">
            <a:extLst>
              <a:ext uri="{FF2B5EF4-FFF2-40B4-BE49-F238E27FC236}">
                <a16:creationId xmlns:a16="http://schemas.microsoft.com/office/drawing/2014/main" id="{AF52BCEC-68B9-414A-8AD8-6F0CD27E6E91}"/>
              </a:ext>
            </a:extLst>
          </p:cNvPr>
          <p:cNvGraphicFramePr>
            <a:graphicFrameLocks noGrp="1"/>
          </p:cNvGraphicFramePr>
          <p:nvPr>
            <p:extLst>
              <p:ext uri="{D42A27DB-BD31-4B8C-83A1-F6EECF244321}">
                <p14:modId xmlns:p14="http://schemas.microsoft.com/office/powerpoint/2010/main" val="2593236689"/>
              </p:ext>
            </p:extLst>
          </p:nvPr>
        </p:nvGraphicFramePr>
        <p:xfrm>
          <a:off x="441724" y="1315306"/>
          <a:ext cx="11308551" cy="3105150"/>
        </p:xfrm>
        <a:graphic>
          <a:graphicData uri="http://schemas.openxmlformats.org/drawingml/2006/table">
            <a:tbl>
              <a:tblPr firstRow="1" bandRow="1">
                <a:tableStyleId>{5C22544A-7EE6-4342-B048-85BDC9FD1C3A}</a:tableStyleId>
              </a:tblPr>
              <a:tblGrid>
                <a:gridCol w="2225107">
                  <a:extLst>
                    <a:ext uri="{9D8B030D-6E8A-4147-A177-3AD203B41FA5}">
                      <a16:colId xmlns:a16="http://schemas.microsoft.com/office/drawing/2014/main" val="1949707435"/>
                    </a:ext>
                  </a:extLst>
                </a:gridCol>
                <a:gridCol w="4541722">
                  <a:extLst>
                    <a:ext uri="{9D8B030D-6E8A-4147-A177-3AD203B41FA5}">
                      <a16:colId xmlns:a16="http://schemas.microsoft.com/office/drawing/2014/main" val="3633508734"/>
                    </a:ext>
                  </a:extLst>
                </a:gridCol>
                <a:gridCol w="4541722">
                  <a:extLst>
                    <a:ext uri="{9D8B030D-6E8A-4147-A177-3AD203B41FA5}">
                      <a16:colId xmlns:a16="http://schemas.microsoft.com/office/drawing/2014/main" val="4030879621"/>
                    </a:ext>
                  </a:extLst>
                </a:gridCol>
              </a:tblGrid>
              <a:tr h="0">
                <a:tc>
                  <a:txBody>
                    <a:bodyPr/>
                    <a:lstStyle/>
                    <a:p>
                      <a:pPr algn="ctr" fontAlgn="t"/>
                      <a:r>
                        <a:rPr lang="en-GB" sz="2400" b="1" i="0" u="none" strike="noStrike" dirty="0">
                          <a:solidFill>
                            <a:schemeClr val="bg1"/>
                          </a:solidFill>
                          <a:effectLst/>
                          <a:latin typeface="Calibri" panose="020F0502020204030204" pitchFamily="34" charset="0"/>
                        </a:rPr>
                        <a:t>Association</a:t>
                      </a:r>
                    </a:p>
                  </a:txBody>
                  <a:tcPr marL="9525" marR="9525" marT="9525" marB="0" anchor="ctr"/>
                </a:tc>
                <a:tc>
                  <a:txBody>
                    <a:bodyPr/>
                    <a:lstStyle/>
                    <a:p>
                      <a:pPr algn="ctr" fontAlgn="t"/>
                      <a:r>
                        <a:rPr lang="en-GB" sz="2400" b="1" i="0" u="none" strike="noStrike" dirty="0">
                          <a:solidFill>
                            <a:schemeClr val="bg1"/>
                          </a:solidFill>
                          <a:effectLst/>
                          <a:latin typeface="Calibri" panose="020F0502020204030204" pitchFamily="34" charset="0"/>
                        </a:rPr>
                        <a:t>Title</a:t>
                      </a:r>
                    </a:p>
                  </a:txBody>
                  <a:tcPr marL="9525" marR="9525" marT="9525" marB="0" anchor="ctr"/>
                </a:tc>
                <a:tc>
                  <a:txBody>
                    <a:bodyPr/>
                    <a:lstStyle/>
                    <a:p>
                      <a:pPr algn="ctr" fontAlgn="t"/>
                      <a:r>
                        <a:rPr lang="en-GB" sz="2400" b="1" i="0" u="none" strike="noStrike" dirty="0">
                          <a:solidFill>
                            <a:schemeClr val="bg1"/>
                          </a:solidFill>
                          <a:effectLst/>
                          <a:latin typeface="Calibri" panose="020F0502020204030204" pitchFamily="34" charset="0"/>
                        </a:rPr>
                        <a:t>Deliverables</a:t>
                      </a:r>
                    </a:p>
                  </a:txBody>
                  <a:tcPr marL="9525" marR="9525" marT="9525" marB="0" anchor="ctr"/>
                </a:tc>
                <a:extLst>
                  <a:ext uri="{0D108BD9-81ED-4DB2-BD59-A6C34878D82A}">
                    <a16:rowId xmlns:a16="http://schemas.microsoft.com/office/drawing/2014/main" val="1216443645"/>
                  </a:ext>
                </a:extLst>
              </a:tr>
              <a:tr h="370840">
                <a:tc>
                  <a:txBody>
                    <a:bodyPr/>
                    <a:lstStyle/>
                    <a:p>
                      <a:pPr algn="l" fontAlgn="t"/>
                      <a:r>
                        <a:rPr lang="en-GB" sz="1600" b="0" i="0" u="none" strike="noStrike" dirty="0">
                          <a:solidFill>
                            <a:srgbClr val="006100"/>
                          </a:solidFill>
                          <a:effectLst/>
                          <a:latin typeface="Calibri" panose="020F0502020204030204" pitchFamily="34" charset="0"/>
                        </a:rPr>
                        <a:t>FZJ</a:t>
                      </a:r>
                    </a:p>
                  </a:txBody>
                  <a:tcPr marL="9525" marR="9525" marT="9525" marB="0"/>
                </a:tc>
                <a:tc>
                  <a:txBody>
                    <a:bodyPr/>
                    <a:lstStyle/>
                    <a:p>
                      <a:pPr algn="l" fontAlgn="t"/>
                      <a:r>
                        <a:rPr lang="en-GB" sz="1600" b="0" i="0" u="none" strike="noStrike">
                          <a:solidFill>
                            <a:srgbClr val="006100"/>
                          </a:solidFill>
                          <a:effectLst/>
                          <a:latin typeface="Calibri" panose="020F0502020204030204" pitchFamily="34" charset="0"/>
                        </a:rPr>
                        <a:t>Gas driven permeation through and retention in W, Steel, W on Steel and W on Cu </a:t>
                      </a:r>
                    </a:p>
                  </a:txBody>
                  <a:tcPr marL="9525" marR="9525" marT="9525" marB="0"/>
                </a:tc>
                <a:tc>
                  <a:txBody>
                    <a:bodyPr/>
                    <a:lstStyle/>
                    <a:p>
                      <a:pPr algn="l" fontAlgn="t"/>
                      <a:r>
                        <a:rPr lang="en-GB" sz="1600" b="0" i="0" u="none" strike="noStrike">
                          <a:solidFill>
                            <a:srgbClr val="006100"/>
                          </a:solidFill>
                          <a:effectLst/>
                          <a:latin typeface="Calibri" panose="020F0502020204030204" pitchFamily="34" charset="0"/>
                        </a:rPr>
                        <a:t>Permeation though p-damaged EUROFER</a:t>
                      </a:r>
                    </a:p>
                  </a:txBody>
                  <a:tcPr marL="9525" marR="9525" marT="9525" marB="0"/>
                </a:tc>
                <a:extLst>
                  <a:ext uri="{0D108BD9-81ED-4DB2-BD59-A6C34878D82A}">
                    <a16:rowId xmlns:a16="http://schemas.microsoft.com/office/drawing/2014/main" val="1776819737"/>
                  </a:ext>
                </a:extLst>
              </a:tr>
              <a:tr h="370840">
                <a:tc>
                  <a:txBody>
                    <a:bodyPr/>
                    <a:lstStyle/>
                    <a:p>
                      <a:pPr algn="l" fontAlgn="t"/>
                      <a:r>
                        <a:rPr lang="en-GB" sz="1600" b="0" i="0" u="none" strike="noStrike">
                          <a:solidFill>
                            <a:srgbClr val="006100"/>
                          </a:solidFill>
                          <a:effectLst/>
                          <a:latin typeface="Calibri" panose="020F0502020204030204" pitchFamily="34" charset="0"/>
                        </a:rPr>
                        <a:t>FZJ</a:t>
                      </a:r>
                    </a:p>
                  </a:txBody>
                  <a:tcPr marL="9525" marR="9525" marT="9525" marB="0"/>
                </a:tc>
                <a:tc>
                  <a:txBody>
                    <a:bodyPr/>
                    <a:lstStyle/>
                    <a:p>
                      <a:pPr algn="l" fontAlgn="t"/>
                      <a:r>
                        <a:rPr lang="en-GB" sz="1600" b="0" i="0" u="none" strike="noStrike" dirty="0">
                          <a:solidFill>
                            <a:srgbClr val="006100"/>
                          </a:solidFill>
                          <a:effectLst/>
                          <a:latin typeface="Calibri" panose="020F0502020204030204" pitchFamily="34" charset="0"/>
                        </a:rPr>
                        <a:t>Development of co-deposited D-W, He-W and D-He-W layers in magnetron-sputter device with good reproducibility</a:t>
                      </a:r>
                    </a:p>
                  </a:txBody>
                  <a:tcPr marL="9525" marR="9525" marT="9525" marB="0"/>
                </a:tc>
                <a:tc>
                  <a:txBody>
                    <a:bodyPr/>
                    <a:lstStyle/>
                    <a:p>
                      <a:pPr algn="l" fontAlgn="t"/>
                      <a:r>
                        <a:rPr lang="en-GB" sz="1600" b="0" i="0" u="none" strike="noStrike">
                          <a:solidFill>
                            <a:srgbClr val="006100"/>
                          </a:solidFill>
                          <a:effectLst/>
                          <a:latin typeface="Calibri" panose="020F0502020204030204" pitchFamily="34" charset="0"/>
                        </a:rPr>
                        <a:t>D, He or D&amp;He contents in co-deposited D-W, He-W and D/He-W layers cross-checked by NRA, TDS, and DP-LIBS</a:t>
                      </a:r>
                    </a:p>
                  </a:txBody>
                  <a:tcPr marL="9525" marR="9525" marT="9525" marB="0"/>
                </a:tc>
                <a:extLst>
                  <a:ext uri="{0D108BD9-81ED-4DB2-BD59-A6C34878D82A}">
                    <a16:rowId xmlns:a16="http://schemas.microsoft.com/office/drawing/2014/main" val="3495650318"/>
                  </a:ext>
                </a:extLst>
              </a:tr>
              <a:tr h="370840">
                <a:tc>
                  <a:txBody>
                    <a:bodyPr/>
                    <a:lstStyle/>
                    <a:p>
                      <a:pPr algn="l" fontAlgn="t"/>
                      <a:r>
                        <a:rPr lang="en-GB" sz="1600" b="0" i="0" u="none" strike="noStrike">
                          <a:solidFill>
                            <a:srgbClr val="006100"/>
                          </a:solidFill>
                          <a:effectLst/>
                          <a:latin typeface="Calibri" panose="020F0502020204030204" pitchFamily="34" charset="0"/>
                        </a:rPr>
                        <a:t>MPG</a:t>
                      </a:r>
                    </a:p>
                  </a:txBody>
                  <a:tcPr marL="9525" marR="9525" marT="9525" marB="0"/>
                </a:tc>
                <a:tc>
                  <a:txBody>
                    <a:bodyPr/>
                    <a:lstStyle/>
                    <a:p>
                      <a:pPr algn="l" fontAlgn="t"/>
                      <a:r>
                        <a:rPr lang="en-GB" sz="1600" b="0" i="0" u="none" strike="noStrike" dirty="0">
                          <a:solidFill>
                            <a:srgbClr val="006100"/>
                          </a:solidFill>
                          <a:effectLst/>
                          <a:latin typeface="Calibri" panose="020F0502020204030204" pitchFamily="34" charset="0"/>
                        </a:rPr>
                        <a:t>Annealing of displacement damage of EUROFER below 600K</a:t>
                      </a:r>
                    </a:p>
                  </a:txBody>
                  <a:tcPr marL="9525" marR="9525" marT="9525" marB="0"/>
                </a:tc>
                <a:tc>
                  <a:txBody>
                    <a:bodyPr/>
                    <a:lstStyle/>
                    <a:p>
                      <a:pPr algn="l" fontAlgn="t"/>
                      <a:r>
                        <a:rPr lang="en-GB" sz="1600" b="0" i="0" u="none" strike="noStrike" dirty="0">
                          <a:solidFill>
                            <a:srgbClr val="006100"/>
                          </a:solidFill>
                          <a:effectLst/>
                          <a:latin typeface="Calibri" panose="020F0502020204030204" pitchFamily="34" charset="0"/>
                        </a:rPr>
                        <a:t>Trap site concentration as function of annealing temperature below 600K</a:t>
                      </a:r>
                    </a:p>
                  </a:txBody>
                  <a:tcPr marL="9525" marR="9525" marT="9525" marB="0"/>
                </a:tc>
                <a:extLst>
                  <a:ext uri="{0D108BD9-81ED-4DB2-BD59-A6C34878D82A}">
                    <a16:rowId xmlns:a16="http://schemas.microsoft.com/office/drawing/2014/main" val="3968652979"/>
                  </a:ext>
                </a:extLst>
              </a:tr>
              <a:tr h="370840">
                <a:tc>
                  <a:txBody>
                    <a:bodyPr/>
                    <a:lstStyle/>
                    <a:p>
                      <a:pPr algn="l" fontAlgn="t"/>
                      <a:r>
                        <a:rPr lang="en-GB" sz="1600" b="0" i="0" u="none" strike="noStrike">
                          <a:solidFill>
                            <a:srgbClr val="006100"/>
                          </a:solidFill>
                          <a:effectLst/>
                          <a:latin typeface="Calibri" panose="020F0502020204030204" pitchFamily="34" charset="0"/>
                        </a:rPr>
                        <a:t>MPG</a:t>
                      </a:r>
                    </a:p>
                  </a:txBody>
                  <a:tcPr marL="9525" marR="9525" marT="9525" marB="0"/>
                </a:tc>
                <a:tc>
                  <a:txBody>
                    <a:bodyPr/>
                    <a:lstStyle/>
                    <a:p>
                      <a:pPr algn="l" fontAlgn="t"/>
                      <a:r>
                        <a:rPr lang="en-GB" sz="1600" b="0" i="0" u="none" strike="noStrike" dirty="0">
                          <a:solidFill>
                            <a:srgbClr val="006100"/>
                          </a:solidFill>
                          <a:effectLst/>
                          <a:latin typeface="Calibri" panose="020F0502020204030204" pitchFamily="34" charset="0"/>
                        </a:rPr>
                        <a:t>Annealing of trap sites in He containing displacement damaged EUROFER</a:t>
                      </a:r>
                    </a:p>
                  </a:txBody>
                  <a:tcPr marL="9525" marR="9525" marT="9525" marB="0"/>
                </a:tc>
                <a:tc>
                  <a:txBody>
                    <a:bodyPr/>
                    <a:lstStyle/>
                    <a:p>
                      <a:pPr algn="l" fontAlgn="t"/>
                      <a:r>
                        <a:rPr lang="en-GB" sz="1600" b="0" i="0" u="none" strike="noStrike" dirty="0">
                          <a:solidFill>
                            <a:srgbClr val="006100"/>
                          </a:solidFill>
                          <a:effectLst/>
                          <a:latin typeface="Calibri" panose="020F0502020204030204" pitchFamily="34" charset="0"/>
                        </a:rPr>
                        <a:t>Temperature needed to anneal trap sites in He containing displacement damaged EUROFER</a:t>
                      </a:r>
                    </a:p>
                  </a:txBody>
                  <a:tcPr marL="9525" marR="9525" marT="9525" marB="0"/>
                </a:tc>
                <a:extLst>
                  <a:ext uri="{0D108BD9-81ED-4DB2-BD59-A6C34878D82A}">
                    <a16:rowId xmlns:a16="http://schemas.microsoft.com/office/drawing/2014/main" val="465813900"/>
                  </a:ext>
                </a:extLst>
              </a:tr>
              <a:tr h="370840">
                <a:tc>
                  <a:txBody>
                    <a:bodyPr/>
                    <a:lstStyle/>
                    <a:p>
                      <a:pPr algn="l" fontAlgn="t"/>
                      <a:r>
                        <a:rPr lang="en-GB" sz="1600" b="0" i="0" u="none" strike="noStrike">
                          <a:solidFill>
                            <a:srgbClr val="006100"/>
                          </a:solidFill>
                          <a:effectLst/>
                          <a:latin typeface="Calibri" panose="020F0502020204030204" pitchFamily="34" charset="0"/>
                        </a:rPr>
                        <a:t>JSI</a:t>
                      </a:r>
                    </a:p>
                  </a:txBody>
                  <a:tcPr marL="9525" marR="9525" marT="9525" marB="0"/>
                </a:tc>
                <a:tc>
                  <a:txBody>
                    <a:bodyPr/>
                    <a:lstStyle/>
                    <a:p>
                      <a:pPr algn="l" fontAlgn="t"/>
                      <a:r>
                        <a:rPr lang="en-GB" sz="1600" b="0" i="0" u="none" strike="noStrike">
                          <a:solidFill>
                            <a:srgbClr val="006100"/>
                          </a:solidFill>
                          <a:effectLst/>
                          <a:latin typeface="Calibri" panose="020F0502020204030204" pitchFamily="34" charset="0"/>
                        </a:rPr>
                        <a:t>Uptake of atomic D into displacement damaged EUROFER</a:t>
                      </a:r>
                    </a:p>
                  </a:txBody>
                  <a:tcPr marL="9525" marR="9525" marT="9525" marB="0"/>
                </a:tc>
                <a:tc>
                  <a:txBody>
                    <a:bodyPr/>
                    <a:lstStyle/>
                    <a:p>
                      <a:pPr algn="l" fontAlgn="t"/>
                      <a:r>
                        <a:rPr lang="en-GB" sz="1600" b="0" i="0" u="none" strike="noStrike" dirty="0">
                          <a:solidFill>
                            <a:srgbClr val="006100"/>
                          </a:solidFill>
                          <a:effectLst/>
                          <a:latin typeface="Calibri" panose="020F0502020204030204" pitchFamily="34" charset="0"/>
                        </a:rPr>
                        <a:t>Uptake of atomic D as function of time</a:t>
                      </a:r>
                    </a:p>
                  </a:txBody>
                  <a:tcPr marL="9525" marR="9525" marT="9525" marB="0"/>
                </a:tc>
                <a:extLst>
                  <a:ext uri="{0D108BD9-81ED-4DB2-BD59-A6C34878D82A}">
                    <a16:rowId xmlns:a16="http://schemas.microsoft.com/office/drawing/2014/main" val="407098013"/>
                  </a:ext>
                </a:extLst>
              </a:tr>
            </a:tbl>
          </a:graphicData>
        </a:graphic>
      </p:graphicFrame>
    </p:spTree>
    <p:extLst>
      <p:ext uri="{BB962C8B-B14F-4D97-AF65-F5344CB8AC3E}">
        <p14:creationId xmlns:p14="http://schemas.microsoft.com/office/powerpoint/2010/main" val="2695908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7330872-96F2-402A-9542-244584809BE8}"/>
              </a:ext>
            </a:extLst>
          </p:cNvPr>
          <p:cNvSpPr>
            <a:spLocks noGrp="1"/>
          </p:cNvSpPr>
          <p:nvPr>
            <p:ph type="ftr" sz="quarter" idx="15"/>
          </p:nvPr>
        </p:nvSpPr>
        <p:spPr/>
        <p:txBody>
          <a:bodyPr/>
          <a:lstStyle/>
          <a:p>
            <a:r>
              <a:rPr lang="de-DE"/>
              <a:t>Max-Planck-Institut für Plasmaphysik | Klaus Schmid</a:t>
            </a:r>
            <a:endParaRPr lang="de-DE" dirty="0"/>
          </a:p>
        </p:txBody>
      </p:sp>
      <p:sp>
        <p:nvSpPr>
          <p:cNvPr id="3" name="Slide Number Placeholder 2">
            <a:extLst>
              <a:ext uri="{FF2B5EF4-FFF2-40B4-BE49-F238E27FC236}">
                <a16:creationId xmlns:a16="http://schemas.microsoft.com/office/drawing/2014/main" id="{0A3908DB-9664-4F18-AD82-5580BC8E1E98}"/>
              </a:ext>
            </a:extLst>
          </p:cNvPr>
          <p:cNvSpPr>
            <a:spLocks noGrp="1"/>
          </p:cNvSpPr>
          <p:nvPr>
            <p:ph type="sldNum" sz="quarter" idx="16"/>
          </p:nvPr>
        </p:nvSpPr>
        <p:spPr/>
        <p:txBody>
          <a:bodyPr/>
          <a:lstStyle/>
          <a:p>
            <a:fld id="{ECE691D0-CC49-4FC7-9C4D-6112B0CB3A76}" type="slidenum">
              <a:rPr lang="de-DE" smtClean="0"/>
              <a:pPr/>
              <a:t>4</a:t>
            </a:fld>
            <a:endParaRPr lang="de-DE" dirty="0"/>
          </a:p>
        </p:txBody>
      </p:sp>
      <p:sp>
        <p:nvSpPr>
          <p:cNvPr id="4" name="Title 3">
            <a:extLst>
              <a:ext uri="{FF2B5EF4-FFF2-40B4-BE49-F238E27FC236}">
                <a16:creationId xmlns:a16="http://schemas.microsoft.com/office/drawing/2014/main" id="{F9750691-EB76-4F69-8560-33C1905E9AB2}"/>
              </a:ext>
            </a:extLst>
          </p:cNvPr>
          <p:cNvSpPr>
            <a:spLocks noGrp="1"/>
          </p:cNvSpPr>
          <p:nvPr>
            <p:ph type="title"/>
          </p:nvPr>
        </p:nvSpPr>
        <p:spPr/>
        <p:txBody>
          <a:bodyPr/>
          <a:lstStyle/>
          <a:p>
            <a:r>
              <a:rPr lang="de-DE" dirty="0"/>
              <a:t>SP-C tasks</a:t>
            </a:r>
            <a:endParaRPr lang="en-GB" dirty="0"/>
          </a:p>
        </p:txBody>
      </p:sp>
      <p:graphicFrame>
        <p:nvGraphicFramePr>
          <p:cNvPr id="5" name="Table 5">
            <a:extLst>
              <a:ext uri="{FF2B5EF4-FFF2-40B4-BE49-F238E27FC236}">
                <a16:creationId xmlns:a16="http://schemas.microsoft.com/office/drawing/2014/main" id="{30F679D1-BFC8-4EEC-9A08-269981B34EAA}"/>
              </a:ext>
            </a:extLst>
          </p:cNvPr>
          <p:cNvGraphicFramePr>
            <a:graphicFrameLocks noGrp="1"/>
          </p:cNvGraphicFramePr>
          <p:nvPr>
            <p:extLst>
              <p:ext uri="{D42A27DB-BD31-4B8C-83A1-F6EECF244321}">
                <p14:modId xmlns:p14="http://schemas.microsoft.com/office/powerpoint/2010/main" val="49673150"/>
              </p:ext>
            </p:extLst>
          </p:nvPr>
        </p:nvGraphicFramePr>
        <p:xfrm>
          <a:off x="1797189" y="726016"/>
          <a:ext cx="9466123" cy="5679034"/>
        </p:xfrm>
        <a:graphic>
          <a:graphicData uri="http://schemas.openxmlformats.org/drawingml/2006/table">
            <a:tbl>
              <a:tblPr firstRow="1" bandRow="1">
                <a:tableStyleId>{5C22544A-7EE6-4342-B048-85BDC9FD1C3A}</a:tableStyleId>
              </a:tblPr>
              <a:tblGrid>
                <a:gridCol w="871169">
                  <a:extLst>
                    <a:ext uri="{9D8B030D-6E8A-4147-A177-3AD203B41FA5}">
                      <a16:colId xmlns:a16="http://schemas.microsoft.com/office/drawing/2014/main" val="3594775322"/>
                    </a:ext>
                  </a:extLst>
                </a:gridCol>
                <a:gridCol w="1064939">
                  <a:extLst>
                    <a:ext uri="{9D8B030D-6E8A-4147-A177-3AD203B41FA5}">
                      <a16:colId xmlns:a16="http://schemas.microsoft.com/office/drawing/2014/main" val="1022849748"/>
                    </a:ext>
                  </a:extLst>
                </a:gridCol>
                <a:gridCol w="7530015">
                  <a:extLst>
                    <a:ext uri="{9D8B030D-6E8A-4147-A177-3AD203B41FA5}">
                      <a16:colId xmlns:a16="http://schemas.microsoft.com/office/drawing/2014/main" val="762370798"/>
                    </a:ext>
                  </a:extLst>
                </a:gridCol>
              </a:tblGrid>
              <a:tr h="231923">
                <a:tc>
                  <a:txBody>
                    <a:bodyPr/>
                    <a:lstStyle/>
                    <a:p>
                      <a:pPr algn="l" fontAlgn="b"/>
                      <a:r>
                        <a:rPr lang="en-GB" sz="1200" b="1" i="0" u="none" strike="noStrike" dirty="0">
                          <a:solidFill>
                            <a:schemeClr val="bg1"/>
                          </a:solidFill>
                          <a:effectLst/>
                          <a:latin typeface="Calibri" panose="020F0502020204030204" pitchFamily="34" charset="0"/>
                        </a:rPr>
                        <a:t>Activity</a:t>
                      </a:r>
                    </a:p>
                  </a:txBody>
                  <a:tcPr marL="9525" marR="9525" marT="9525" marB="0" anchor="b"/>
                </a:tc>
                <a:tc>
                  <a:txBody>
                    <a:bodyPr/>
                    <a:lstStyle/>
                    <a:p>
                      <a:pPr algn="l" fontAlgn="b"/>
                      <a:r>
                        <a:rPr lang="en-GB" sz="1200" b="1" i="0" u="none" strike="noStrike">
                          <a:solidFill>
                            <a:schemeClr val="bg1"/>
                          </a:solidFill>
                          <a:effectLst/>
                          <a:latin typeface="Calibri" panose="020F0502020204030204" pitchFamily="34" charset="0"/>
                        </a:rPr>
                        <a:t>Deliverables</a:t>
                      </a:r>
                    </a:p>
                  </a:txBody>
                  <a:tcPr marL="9525" marR="9525" marT="9525" marB="0" anchor="b"/>
                </a:tc>
                <a:tc>
                  <a:txBody>
                    <a:bodyPr/>
                    <a:lstStyle/>
                    <a:p>
                      <a:pPr algn="l" fontAlgn="b"/>
                      <a:r>
                        <a:rPr lang="en-GB" sz="1200" b="1" i="0" u="none" strike="noStrike" dirty="0">
                          <a:solidFill>
                            <a:schemeClr val="bg1"/>
                          </a:solidFill>
                          <a:effectLst/>
                          <a:latin typeface="Calibri" panose="020F0502020204030204" pitchFamily="34" charset="0"/>
                        </a:rPr>
                        <a:t>Task</a:t>
                      </a:r>
                    </a:p>
                  </a:txBody>
                  <a:tcPr marL="9525" marR="9525" marT="9525" marB="0" anchor="b"/>
                </a:tc>
                <a:extLst>
                  <a:ext uri="{0D108BD9-81ED-4DB2-BD59-A6C34878D82A}">
                    <a16:rowId xmlns:a16="http://schemas.microsoft.com/office/drawing/2014/main" val="2382415686"/>
                  </a:ext>
                </a:extLst>
              </a:tr>
              <a:tr h="231923">
                <a:tc>
                  <a:txBody>
                    <a:bodyPr/>
                    <a:lstStyle/>
                    <a:p>
                      <a:pPr algn="l" fontAlgn="b"/>
                      <a:r>
                        <a:rPr lang="en-GB" sz="1100" b="0" i="0" u="none" strike="noStrike">
                          <a:solidFill>
                            <a:srgbClr val="000000"/>
                          </a:solidFill>
                          <a:effectLst/>
                          <a:latin typeface="Calibri" panose="020F0502020204030204" pitchFamily="34" charset="0"/>
                        </a:rPr>
                        <a:t>SP C.1</a:t>
                      </a:r>
                    </a:p>
                  </a:txBody>
                  <a:tcPr marL="9525" marR="9525" marT="9525" marB="0" anchor="b"/>
                </a:tc>
                <a:tc>
                  <a:txBody>
                    <a:bodyPr/>
                    <a:lstStyle/>
                    <a:p>
                      <a:pPr algn="l" fontAlgn="b"/>
                      <a:r>
                        <a:rPr lang="en-GB" sz="1100" b="0" i="0" u="none" strike="noStrike">
                          <a:solidFill>
                            <a:srgbClr val="000000"/>
                          </a:solidFill>
                          <a:effectLst/>
                          <a:latin typeface="Calibri" panose="020F0502020204030204" pitchFamily="34" charset="0"/>
                        </a:rPr>
                        <a:t>D001</a:t>
                      </a:r>
                    </a:p>
                  </a:txBody>
                  <a:tcPr marL="9525" marR="9525" marT="9525" marB="0" anchor="b"/>
                </a:tc>
                <a:tc>
                  <a:txBody>
                    <a:bodyPr/>
                    <a:lstStyle/>
                    <a:p>
                      <a:pPr algn="l" fontAlgn="b"/>
                      <a:r>
                        <a:rPr lang="en-GB" sz="1100" b="0" i="0" u="none" strike="noStrike" dirty="0">
                          <a:solidFill>
                            <a:srgbClr val="000000"/>
                          </a:solidFill>
                          <a:effectLst/>
                          <a:latin typeface="Calibri" panose="020F0502020204030204" pitchFamily="34" charset="0"/>
                        </a:rPr>
                        <a:t>Permeation (D,T) through Liquid/Solid interfaces with interface characterization (CEA)</a:t>
                      </a:r>
                    </a:p>
                  </a:txBody>
                  <a:tcPr marL="9525" marR="9525" marT="9525" marB="0" anchor="b"/>
                </a:tc>
                <a:extLst>
                  <a:ext uri="{0D108BD9-81ED-4DB2-BD59-A6C34878D82A}">
                    <a16:rowId xmlns:a16="http://schemas.microsoft.com/office/drawing/2014/main" val="1816487604"/>
                  </a:ext>
                </a:extLst>
              </a:tr>
              <a:tr h="231923">
                <a:tc>
                  <a:txBody>
                    <a:bodyPr/>
                    <a:lstStyle/>
                    <a:p>
                      <a:pPr algn="l" fontAlgn="b"/>
                      <a:r>
                        <a:rPr lang="en-GB" sz="1100" b="0" i="0" u="none" strike="noStrike">
                          <a:solidFill>
                            <a:srgbClr val="000000"/>
                          </a:solidFill>
                          <a:effectLst/>
                          <a:latin typeface="Calibri" panose="020F0502020204030204" pitchFamily="34" charset="0"/>
                        </a:rPr>
                        <a:t>SP C.1</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D002</a:t>
                      </a:r>
                    </a:p>
                  </a:txBody>
                  <a:tcPr marL="9525" marR="9525" marT="9525" marB="0" anchor="b"/>
                </a:tc>
                <a:tc>
                  <a:txBody>
                    <a:bodyPr/>
                    <a:lstStyle/>
                    <a:p>
                      <a:pPr algn="just" fontAlgn="ctr"/>
                      <a:r>
                        <a:rPr lang="en-GB" sz="1100" b="0" i="0" u="none" strike="noStrike" dirty="0">
                          <a:solidFill>
                            <a:srgbClr val="000000"/>
                          </a:solidFill>
                          <a:effectLst/>
                          <a:latin typeface="Calibri" panose="020F0502020204030204" pitchFamily="34" charset="0"/>
                        </a:rPr>
                        <a:t>Dynamic measurements of deuterium retention and isotope exchange in W (DIFFER)</a:t>
                      </a:r>
                    </a:p>
                  </a:txBody>
                  <a:tcPr marL="9525" marR="9525" marT="9525" marB="0" anchor="ctr"/>
                </a:tc>
                <a:extLst>
                  <a:ext uri="{0D108BD9-81ED-4DB2-BD59-A6C34878D82A}">
                    <a16:rowId xmlns:a16="http://schemas.microsoft.com/office/drawing/2014/main" val="1628481228"/>
                  </a:ext>
                </a:extLst>
              </a:tr>
              <a:tr h="231923">
                <a:tc>
                  <a:txBody>
                    <a:bodyPr/>
                    <a:lstStyle/>
                    <a:p>
                      <a:pPr algn="l" fontAlgn="b"/>
                      <a:r>
                        <a:rPr lang="en-GB" sz="1100" b="0" i="0" u="none" strike="noStrike">
                          <a:solidFill>
                            <a:srgbClr val="000000"/>
                          </a:solidFill>
                          <a:effectLst/>
                          <a:latin typeface="Calibri" panose="020F0502020204030204" pitchFamily="34" charset="0"/>
                        </a:rPr>
                        <a:t>SP C.1</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D003</a:t>
                      </a:r>
                    </a:p>
                  </a:txBody>
                  <a:tcPr marL="9525" marR="9525" marT="9525" marB="0" anchor="b"/>
                </a:tc>
                <a:tc>
                  <a:txBody>
                    <a:bodyPr/>
                    <a:lstStyle/>
                    <a:p>
                      <a:pPr algn="just" fontAlgn="ctr"/>
                      <a:r>
                        <a:rPr lang="en-GB" sz="1100" b="0" i="0" u="none" strike="noStrike" dirty="0">
                          <a:solidFill>
                            <a:srgbClr val="000000"/>
                          </a:solidFill>
                          <a:effectLst/>
                          <a:latin typeface="Calibri" panose="020F0502020204030204" pitchFamily="34" charset="0"/>
                        </a:rPr>
                        <a:t>Influence of ELMs on deuterium retention and outgassing in W (DIFFER)</a:t>
                      </a:r>
                    </a:p>
                  </a:txBody>
                  <a:tcPr marL="9525" marR="9525" marT="9525" marB="0" anchor="ctr"/>
                </a:tc>
                <a:extLst>
                  <a:ext uri="{0D108BD9-81ED-4DB2-BD59-A6C34878D82A}">
                    <a16:rowId xmlns:a16="http://schemas.microsoft.com/office/drawing/2014/main" val="1567221348"/>
                  </a:ext>
                </a:extLst>
              </a:tr>
              <a:tr h="231923">
                <a:tc>
                  <a:txBody>
                    <a:bodyPr/>
                    <a:lstStyle/>
                    <a:p>
                      <a:pPr algn="l" fontAlgn="b"/>
                      <a:r>
                        <a:rPr lang="en-GB" sz="1100" b="0" i="0" u="none" strike="noStrike">
                          <a:solidFill>
                            <a:srgbClr val="000000"/>
                          </a:solidFill>
                          <a:effectLst/>
                          <a:latin typeface="Calibri" panose="020F0502020204030204" pitchFamily="34" charset="0"/>
                        </a:rPr>
                        <a:t>SP C.1</a:t>
                      </a:r>
                    </a:p>
                  </a:txBody>
                  <a:tcPr marL="9525" marR="9525" marT="9525" marB="0" anchor="b"/>
                </a:tc>
                <a:tc>
                  <a:txBody>
                    <a:bodyPr/>
                    <a:lstStyle/>
                    <a:p>
                      <a:pPr algn="l" fontAlgn="b"/>
                      <a:r>
                        <a:rPr lang="en-GB" sz="1100" b="0" i="0" u="none" strike="noStrike">
                          <a:solidFill>
                            <a:srgbClr val="000000"/>
                          </a:solidFill>
                          <a:effectLst/>
                          <a:latin typeface="Calibri" panose="020F0502020204030204" pitchFamily="34" charset="0"/>
                        </a:rPr>
                        <a:t>D004</a:t>
                      </a:r>
                    </a:p>
                  </a:txBody>
                  <a:tcPr marL="9525" marR="9525" marT="9525" marB="0" anchor="b"/>
                </a:tc>
                <a:tc>
                  <a:txBody>
                    <a:bodyPr/>
                    <a:lstStyle/>
                    <a:p>
                      <a:pPr algn="just" fontAlgn="ctr"/>
                      <a:r>
                        <a:rPr lang="en-GB" sz="1100" b="0" i="0" u="none" strike="noStrike" dirty="0">
                          <a:solidFill>
                            <a:srgbClr val="000000"/>
                          </a:solidFill>
                          <a:effectLst/>
                          <a:latin typeface="Calibri" panose="020F0502020204030204" pitchFamily="34" charset="0"/>
                        </a:rPr>
                        <a:t>Gas driven permeation through and retention in W, Steel, W on Steel and W on Cu (FZJ)</a:t>
                      </a:r>
                    </a:p>
                  </a:txBody>
                  <a:tcPr marL="9525" marR="9525" marT="9525" marB="0" anchor="ctr"/>
                </a:tc>
                <a:extLst>
                  <a:ext uri="{0D108BD9-81ED-4DB2-BD59-A6C34878D82A}">
                    <a16:rowId xmlns:a16="http://schemas.microsoft.com/office/drawing/2014/main" val="1518107517"/>
                  </a:ext>
                </a:extLst>
              </a:tr>
              <a:tr h="231923">
                <a:tc>
                  <a:txBody>
                    <a:bodyPr/>
                    <a:lstStyle/>
                    <a:p>
                      <a:pPr algn="l" fontAlgn="b"/>
                      <a:r>
                        <a:rPr lang="en-GB" sz="1100" b="0" i="0" u="none" strike="noStrike">
                          <a:solidFill>
                            <a:srgbClr val="000000"/>
                          </a:solidFill>
                          <a:effectLst/>
                          <a:latin typeface="Calibri" panose="020F0502020204030204" pitchFamily="34" charset="0"/>
                        </a:rPr>
                        <a:t>SP C.1</a:t>
                      </a:r>
                    </a:p>
                  </a:txBody>
                  <a:tcPr marL="9525" marR="9525" marT="9525" marB="0" anchor="b"/>
                </a:tc>
                <a:tc>
                  <a:txBody>
                    <a:bodyPr/>
                    <a:lstStyle/>
                    <a:p>
                      <a:pPr algn="l" fontAlgn="b"/>
                      <a:r>
                        <a:rPr lang="en-GB" sz="1100" b="0" i="0" u="none" strike="noStrike">
                          <a:solidFill>
                            <a:srgbClr val="000000"/>
                          </a:solidFill>
                          <a:effectLst/>
                          <a:latin typeface="Calibri" panose="020F0502020204030204" pitchFamily="34" charset="0"/>
                        </a:rPr>
                        <a:t>D005</a:t>
                      </a:r>
                    </a:p>
                  </a:txBody>
                  <a:tcPr marL="9525" marR="9525" marT="9525" marB="0" anchor="b"/>
                </a:tc>
                <a:tc>
                  <a:txBody>
                    <a:bodyPr/>
                    <a:lstStyle/>
                    <a:p>
                      <a:pPr algn="just" fontAlgn="ctr"/>
                      <a:r>
                        <a:rPr lang="en-GB" sz="1100" b="0" i="0" u="none" strike="noStrike" dirty="0">
                          <a:solidFill>
                            <a:srgbClr val="000000"/>
                          </a:solidFill>
                          <a:effectLst/>
                          <a:latin typeface="Calibri" panose="020F0502020204030204" pitchFamily="34" charset="0"/>
                        </a:rPr>
                        <a:t>Measurement and modelling of Ion Driven Permeation in W, Cu and Fe-Ni alloys "heavy alloys" (MPG)</a:t>
                      </a:r>
                    </a:p>
                  </a:txBody>
                  <a:tcPr marL="9525" marR="9525" marT="9525" marB="0" anchor="ctr"/>
                </a:tc>
                <a:extLst>
                  <a:ext uri="{0D108BD9-81ED-4DB2-BD59-A6C34878D82A}">
                    <a16:rowId xmlns:a16="http://schemas.microsoft.com/office/drawing/2014/main" val="716418396"/>
                  </a:ext>
                </a:extLst>
              </a:tr>
              <a:tr h="231923">
                <a:tc>
                  <a:txBody>
                    <a:bodyPr/>
                    <a:lstStyle/>
                    <a:p>
                      <a:pPr algn="l" fontAlgn="b"/>
                      <a:r>
                        <a:rPr lang="en-GB" sz="1100" b="0" i="0" u="none" strike="noStrike">
                          <a:solidFill>
                            <a:srgbClr val="000000"/>
                          </a:solidFill>
                          <a:effectLst/>
                          <a:latin typeface="Calibri" panose="020F0502020204030204" pitchFamily="34" charset="0"/>
                        </a:rPr>
                        <a:t>SP C.1</a:t>
                      </a:r>
                    </a:p>
                  </a:txBody>
                  <a:tcPr marL="9525" marR="9525" marT="9525" marB="0" anchor="b"/>
                </a:tc>
                <a:tc>
                  <a:txBody>
                    <a:bodyPr/>
                    <a:lstStyle/>
                    <a:p>
                      <a:pPr algn="l" fontAlgn="b"/>
                      <a:r>
                        <a:rPr lang="en-GB" sz="1100" b="0" i="0" u="none" strike="noStrike">
                          <a:solidFill>
                            <a:srgbClr val="000000"/>
                          </a:solidFill>
                          <a:effectLst/>
                          <a:latin typeface="Calibri" panose="020F0502020204030204" pitchFamily="34" charset="0"/>
                        </a:rPr>
                        <a:t>D006</a:t>
                      </a:r>
                    </a:p>
                  </a:txBody>
                  <a:tcPr marL="9525" marR="9525" marT="9525" marB="0" anchor="b"/>
                </a:tc>
                <a:tc>
                  <a:txBody>
                    <a:bodyPr/>
                    <a:lstStyle/>
                    <a:p>
                      <a:pPr algn="just" fontAlgn="ctr"/>
                      <a:r>
                        <a:rPr lang="en-GB" sz="1100" b="0" i="0" u="none" strike="noStrike" dirty="0">
                          <a:solidFill>
                            <a:srgbClr val="000000"/>
                          </a:solidFill>
                          <a:effectLst/>
                          <a:latin typeface="Calibri" panose="020F0502020204030204" pitchFamily="34" charset="0"/>
                        </a:rPr>
                        <a:t>Compare D permeation through W with D atoms and 300 eV/D ions (JSI, MPG)</a:t>
                      </a:r>
                    </a:p>
                  </a:txBody>
                  <a:tcPr marL="9525" marR="9525" marT="9525" marB="0" anchor="ctr"/>
                </a:tc>
                <a:extLst>
                  <a:ext uri="{0D108BD9-81ED-4DB2-BD59-A6C34878D82A}">
                    <a16:rowId xmlns:a16="http://schemas.microsoft.com/office/drawing/2014/main" val="280292983"/>
                  </a:ext>
                </a:extLst>
              </a:tr>
              <a:tr h="231923">
                <a:tc>
                  <a:txBody>
                    <a:bodyPr/>
                    <a:lstStyle/>
                    <a:p>
                      <a:pPr algn="l" fontAlgn="b"/>
                      <a:r>
                        <a:rPr lang="en-GB" sz="1100" b="0" i="0" u="none" strike="noStrike">
                          <a:solidFill>
                            <a:srgbClr val="000000"/>
                          </a:solidFill>
                          <a:effectLst/>
                          <a:latin typeface="Calibri" panose="020F0502020204030204" pitchFamily="34" charset="0"/>
                        </a:rPr>
                        <a:t>SP C.1</a:t>
                      </a:r>
                    </a:p>
                  </a:txBody>
                  <a:tcPr marL="9525" marR="9525" marT="9525" marB="0" anchor="b"/>
                </a:tc>
                <a:tc>
                  <a:txBody>
                    <a:bodyPr/>
                    <a:lstStyle/>
                    <a:p>
                      <a:pPr algn="l" fontAlgn="b"/>
                      <a:r>
                        <a:rPr lang="en-GB" sz="1100" b="0" i="0" u="none" strike="noStrike">
                          <a:solidFill>
                            <a:srgbClr val="000000"/>
                          </a:solidFill>
                          <a:effectLst/>
                          <a:latin typeface="Calibri" panose="020F0502020204030204" pitchFamily="34" charset="0"/>
                        </a:rPr>
                        <a:t>D007</a:t>
                      </a:r>
                    </a:p>
                  </a:txBody>
                  <a:tcPr marL="9525" marR="9525" marT="9525" marB="0" anchor="b"/>
                </a:tc>
                <a:tc>
                  <a:txBody>
                    <a:bodyPr/>
                    <a:lstStyle/>
                    <a:p>
                      <a:pPr algn="just" fontAlgn="ctr"/>
                      <a:r>
                        <a:rPr lang="en-GB" sz="1100" b="0" i="0" u="none" strike="noStrike" dirty="0">
                          <a:solidFill>
                            <a:srgbClr val="000000"/>
                          </a:solidFill>
                          <a:effectLst/>
                          <a:latin typeface="Calibri" panose="020F0502020204030204" pitchFamily="34" charset="0"/>
                        </a:rPr>
                        <a:t>FIB/SEM/EDX analysis of material interfaces in multi material permeation samples (IPPLM)</a:t>
                      </a:r>
                    </a:p>
                  </a:txBody>
                  <a:tcPr marL="9525" marR="9525" marT="9525" marB="0" anchor="ctr"/>
                </a:tc>
                <a:extLst>
                  <a:ext uri="{0D108BD9-81ED-4DB2-BD59-A6C34878D82A}">
                    <a16:rowId xmlns:a16="http://schemas.microsoft.com/office/drawing/2014/main" val="2613942992"/>
                  </a:ext>
                </a:extLst>
              </a:tr>
              <a:tr h="231923">
                <a:tc>
                  <a:txBody>
                    <a:bodyPr/>
                    <a:lstStyle/>
                    <a:p>
                      <a:pPr algn="l" fontAlgn="b"/>
                      <a:r>
                        <a:rPr lang="en-GB" sz="1100" b="0" i="0" u="none" strike="noStrike">
                          <a:solidFill>
                            <a:srgbClr val="000000"/>
                          </a:solidFill>
                          <a:effectLst/>
                          <a:latin typeface="Calibri" panose="020F0502020204030204" pitchFamily="34" charset="0"/>
                        </a:rPr>
                        <a:t>SP C.1</a:t>
                      </a:r>
                    </a:p>
                  </a:txBody>
                  <a:tcPr marL="9525" marR="9525" marT="9525" marB="0" anchor="b"/>
                </a:tc>
                <a:tc>
                  <a:txBody>
                    <a:bodyPr/>
                    <a:lstStyle/>
                    <a:p>
                      <a:pPr algn="l" fontAlgn="b"/>
                      <a:r>
                        <a:rPr lang="en-GB" sz="1100" b="0" i="0" u="none" strike="noStrike">
                          <a:solidFill>
                            <a:srgbClr val="000000"/>
                          </a:solidFill>
                          <a:effectLst/>
                          <a:latin typeface="Calibri" panose="020F0502020204030204" pitchFamily="34" charset="0"/>
                        </a:rPr>
                        <a:t>D008</a:t>
                      </a:r>
                    </a:p>
                  </a:txBody>
                  <a:tcPr marL="9525" marR="9525" marT="9525" marB="0" anchor="b"/>
                </a:tc>
                <a:tc>
                  <a:txBody>
                    <a:bodyPr/>
                    <a:lstStyle/>
                    <a:p>
                      <a:pPr algn="l" fontAlgn="b"/>
                      <a:r>
                        <a:rPr lang="en-GB" sz="1100" b="0" i="0" u="none" strike="noStrike" dirty="0">
                          <a:solidFill>
                            <a:srgbClr val="000000"/>
                          </a:solidFill>
                          <a:effectLst/>
                          <a:latin typeface="Calibri" panose="020F0502020204030204" pitchFamily="34" charset="0"/>
                        </a:rPr>
                        <a:t>Studying the influence of (re-deposited) W on EUROFER on D retention (OEAW, VR)</a:t>
                      </a:r>
                    </a:p>
                  </a:txBody>
                  <a:tcPr marL="9525" marR="9525" marT="9525" marB="0" anchor="b"/>
                </a:tc>
                <a:extLst>
                  <a:ext uri="{0D108BD9-81ED-4DB2-BD59-A6C34878D82A}">
                    <a16:rowId xmlns:a16="http://schemas.microsoft.com/office/drawing/2014/main" val="966100206"/>
                  </a:ext>
                </a:extLst>
              </a:tr>
              <a:tr h="231923">
                <a:tc>
                  <a:txBody>
                    <a:bodyPr/>
                    <a:lstStyle/>
                    <a:p>
                      <a:pPr algn="l" fontAlgn="b"/>
                      <a:r>
                        <a:rPr lang="en-GB" sz="1100" b="0" i="0" u="none" strike="noStrike">
                          <a:solidFill>
                            <a:srgbClr val="000000"/>
                          </a:solidFill>
                          <a:effectLst/>
                          <a:latin typeface="Calibri" panose="020F0502020204030204" pitchFamily="34" charset="0"/>
                        </a:rPr>
                        <a:t>SP C.2</a:t>
                      </a:r>
                    </a:p>
                  </a:txBody>
                  <a:tcPr marL="9525" marR="9525" marT="9525" marB="0" anchor="b"/>
                </a:tc>
                <a:tc>
                  <a:txBody>
                    <a:bodyPr/>
                    <a:lstStyle/>
                    <a:p>
                      <a:pPr algn="l" fontAlgn="b"/>
                      <a:r>
                        <a:rPr lang="en-GB" sz="1100" b="0" i="0" u="none" strike="noStrike">
                          <a:solidFill>
                            <a:srgbClr val="000000"/>
                          </a:solidFill>
                          <a:effectLst/>
                          <a:latin typeface="Calibri" panose="020F0502020204030204" pitchFamily="34" charset="0"/>
                        </a:rPr>
                        <a:t>D001</a:t>
                      </a:r>
                    </a:p>
                  </a:txBody>
                  <a:tcPr marL="9525" marR="9525" marT="9525" marB="0" anchor="b"/>
                </a:tc>
                <a:tc>
                  <a:txBody>
                    <a:bodyPr/>
                    <a:lstStyle/>
                    <a:p>
                      <a:pPr algn="just" fontAlgn="ctr"/>
                      <a:r>
                        <a:rPr lang="en-GB" sz="1100" b="0" i="0" u="none" strike="noStrike">
                          <a:solidFill>
                            <a:srgbClr val="000000"/>
                          </a:solidFill>
                          <a:effectLst/>
                          <a:latin typeface="Calibri" panose="020F0502020204030204" pitchFamily="34" charset="0"/>
                        </a:rPr>
                        <a:t>H diffusion and segregation at the Cu/W interface (CEA)</a:t>
                      </a:r>
                    </a:p>
                  </a:txBody>
                  <a:tcPr marL="9525" marR="9525" marT="9525" marB="0" anchor="ctr"/>
                </a:tc>
                <a:extLst>
                  <a:ext uri="{0D108BD9-81ED-4DB2-BD59-A6C34878D82A}">
                    <a16:rowId xmlns:a16="http://schemas.microsoft.com/office/drawing/2014/main" val="3373011580"/>
                  </a:ext>
                </a:extLst>
              </a:tr>
              <a:tr h="231923">
                <a:tc>
                  <a:txBody>
                    <a:bodyPr/>
                    <a:lstStyle/>
                    <a:p>
                      <a:pPr algn="l" fontAlgn="b"/>
                      <a:r>
                        <a:rPr lang="en-GB" sz="1100" b="0" i="0" u="none" strike="noStrike">
                          <a:solidFill>
                            <a:srgbClr val="000000"/>
                          </a:solidFill>
                          <a:effectLst/>
                          <a:latin typeface="Calibri" panose="020F0502020204030204" pitchFamily="34" charset="0"/>
                        </a:rPr>
                        <a:t>SP C.2</a:t>
                      </a:r>
                    </a:p>
                  </a:txBody>
                  <a:tcPr marL="9525" marR="9525" marT="9525" marB="0" anchor="b"/>
                </a:tc>
                <a:tc>
                  <a:txBody>
                    <a:bodyPr/>
                    <a:lstStyle/>
                    <a:p>
                      <a:pPr algn="l" fontAlgn="b"/>
                      <a:r>
                        <a:rPr lang="en-GB" sz="1100" b="0" i="0" u="none" strike="noStrike">
                          <a:solidFill>
                            <a:srgbClr val="000000"/>
                          </a:solidFill>
                          <a:effectLst/>
                          <a:latin typeface="Calibri" panose="020F0502020204030204" pitchFamily="34" charset="0"/>
                        </a:rPr>
                        <a:t>D002</a:t>
                      </a:r>
                    </a:p>
                  </a:txBody>
                  <a:tcPr marL="9525" marR="9525" marT="9525" marB="0" anchor="b"/>
                </a:tc>
                <a:tc>
                  <a:txBody>
                    <a:bodyPr/>
                    <a:lstStyle/>
                    <a:p>
                      <a:pPr algn="l" fontAlgn="b"/>
                      <a:r>
                        <a:rPr lang="en-GB" sz="1100" b="0" i="0" u="none" strike="noStrike">
                          <a:solidFill>
                            <a:srgbClr val="000000"/>
                          </a:solidFill>
                          <a:effectLst/>
                          <a:latin typeface="Calibri" panose="020F0502020204030204" pitchFamily="34" charset="0"/>
                        </a:rPr>
                        <a:t>DFT calculations of defects in W in the presence of H and He (UKAEA)</a:t>
                      </a:r>
                    </a:p>
                  </a:txBody>
                  <a:tcPr marL="9525" marR="9525" marT="9525" marB="0" anchor="b"/>
                </a:tc>
                <a:extLst>
                  <a:ext uri="{0D108BD9-81ED-4DB2-BD59-A6C34878D82A}">
                    <a16:rowId xmlns:a16="http://schemas.microsoft.com/office/drawing/2014/main" val="296932859"/>
                  </a:ext>
                </a:extLst>
              </a:tr>
              <a:tr h="231923">
                <a:tc>
                  <a:txBody>
                    <a:bodyPr/>
                    <a:lstStyle/>
                    <a:p>
                      <a:pPr algn="l" fontAlgn="b"/>
                      <a:r>
                        <a:rPr lang="en-GB" sz="1100" b="0" i="0" u="none" strike="noStrike">
                          <a:solidFill>
                            <a:srgbClr val="000000"/>
                          </a:solidFill>
                          <a:effectLst/>
                          <a:latin typeface="Calibri" panose="020F0502020204030204" pitchFamily="34" charset="0"/>
                        </a:rPr>
                        <a:t>SP C.3</a:t>
                      </a:r>
                    </a:p>
                  </a:txBody>
                  <a:tcPr marL="9525" marR="9525" marT="9525" marB="0" anchor="b"/>
                </a:tc>
                <a:tc>
                  <a:txBody>
                    <a:bodyPr/>
                    <a:lstStyle/>
                    <a:p>
                      <a:pPr algn="l" fontAlgn="b"/>
                      <a:r>
                        <a:rPr lang="en-GB" sz="1100" b="0" i="0" u="none" strike="noStrike">
                          <a:solidFill>
                            <a:srgbClr val="000000"/>
                          </a:solidFill>
                          <a:effectLst/>
                          <a:latin typeface="Calibri" panose="020F0502020204030204" pitchFamily="34" charset="0"/>
                        </a:rPr>
                        <a:t>D001</a:t>
                      </a:r>
                    </a:p>
                  </a:txBody>
                  <a:tcPr marL="9525" marR="9525" marT="9525" marB="0" anchor="b"/>
                </a:tc>
                <a:tc>
                  <a:txBody>
                    <a:bodyPr/>
                    <a:lstStyle/>
                    <a:p>
                      <a:pPr algn="l" fontAlgn="b"/>
                      <a:r>
                        <a:rPr lang="en-GB" sz="1100" b="0" i="0" u="none" strike="noStrike">
                          <a:solidFill>
                            <a:srgbClr val="000000"/>
                          </a:solidFill>
                          <a:effectLst/>
                          <a:latin typeface="Calibri" panose="020F0502020204030204" pitchFamily="34" charset="0"/>
                        </a:rPr>
                        <a:t>Study the effect of O or C layers on D: bulk vs surface uptake - from 1 monolayer to a few hundred of nanometers  (CEA)</a:t>
                      </a:r>
                    </a:p>
                  </a:txBody>
                  <a:tcPr marL="9525" marR="9525" marT="9525" marB="0" anchor="b"/>
                </a:tc>
                <a:extLst>
                  <a:ext uri="{0D108BD9-81ED-4DB2-BD59-A6C34878D82A}">
                    <a16:rowId xmlns:a16="http://schemas.microsoft.com/office/drawing/2014/main" val="2100532673"/>
                  </a:ext>
                </a:extLst>
              </a:tr>
              <a:tr h="231923">
                <a:tc>
                  <a:txBody>
                    <a:bodyPr/>
                    <a:lstStyle/>
                    <a:p>
                      <a:pPr algn="l" fontAlgn="b"/>
                      <a:r>
                        <a:rPr lang="en-GB" sz="1100" b="0" i="0" u="none" strike="noStrike">
                          <a:solidFill>
                            <a:srgbClr val="000000"/>
                          </a:solidFill>
                          <a:effectLst/>
                          <a:latin typeface="Calibri" panose="020F0502020204030204" pitchFamily="34" charset="0"/>
                        </a:rPr>
                        <a:t>SP C.3</a:t>
                      </a:r>
                    </a:p>
                  </a:txBody>
                  <a:tcPr marL="9525" marR="9525" marT="9525" marB="0" anchor="b"/>
                </a:tc>
                <a:tc>
                  <a:txBody>
                    <a:bodyPr/>
                    <a:lstStyle/>
                    <a:p>
                      <a:pPr algn="l" fontAlgn="b"/>
                      <a:r>
                        <a:rPr lang="en-GB" sz="1100" b="0" i="0" u="none" strike="noStrike">
                          <a:solidFill>
                            <a:srgbClr val="000000"/>
                          </a:solidFill>
                          <a:effectLst/>
                          <a:latin typeface="Calibri" panose="020F0502020204030204" pitchFamily="34" charset="0"/>
                        </a:rPr>
                        <a:t>D003</a:t>
                      </a:r>
                    </a:p>
                  </a:txBody>
                  <a:tcPr marL="9525" marR="9525" marT="9525" marB="0" anchor="b"/>
                </a:tc>
                <a:tc>
                  <a:txBody>
                    <a:bodyPr/>
                    <a:lstStyle/>
                    <a:p>
                      <a:pPr algn="l" fontAlgn="b"/>
                      <a:r>
                        <a:rPr lang="en-GB" sz="1100" b="0" i="0" u="none" strike="noStrike">
                          <a:solidFill>
                            <a:srgbClr val="000000"/>
                          </a:solidFill>
                          <a:effectLst/>
                          <a:latin typeface="Calibri" panose="020F0502020204030204" pitchFamily="34" charset="0"/>
                        </a:rPr>
                        <a:t>Influence of surface oxide films on the uptake of deuterium into the metallic tungsten in dependence on D ion energy and fluence (MPG)</a:t>
                      </a:r>
                    </a:p>
                  </a:txBody>
                  <a:tcPr marL="9525" marR="9525" marT="9525" marB="0" anchor="b"/>
                </a:tc>
                <a:extLst>
                  <a:ext uri="{0D108BD9-81ED-4DB2-BD59-A6C34878D82A}">
                    <a16:rowId xmlns:a16="http://schemas.microsoft.com/office/drawing/2014/main" val="3337010537"/>
                  </a:ext>
                </a:extLst>
              </a:tr>
              <a:tr h="231923">
                <a:tc>
                  <a:txBody>
                    <a:bodyPr/>
                    <a:lstStyle/>
                    <a:p>
                      <a:pPr algn="l" fontAlgn="b"/>
                      <a:r>
                        <a:rPr lang="en-GB" sz="1100" b="0" i="0" u="none" strike="noStrike">
                          <a:solidFill>
                            <a:srgbClr val="000000"/>
                          </a:solidFill>
                          <a:effectLst/>
                          <a:latin typeface="Calibri" panose="020F0502020204030204" pitchFamily="34" charset="0"/>
                        </a:rPr>
                        <a:t>SP C.3</a:t>
                      </a:r>
                    </a:p>
                  </a:txBody>
                  <a:tcPr marL="9525" marR="9525" marT="9525" marB="0" anchor="b"/>
                </a:tc>
                <a:tc>
                  <a:txBody>
                    <a:bodyPr/>
                    <a:lstStyle/>
                    <a:p>
                      <a:pPr algn="l" fontAlgn="b"/>
                      <a:r>
                        <a:rPr lang="en-GB" sz="1100" b="0" i="0" u="none" strike="noStrike">
                          <a:solidFill>
                            <a:srgbClr val="000000"/>
                          </a:solidFill>
                          <a:effectLst/>
                          <a:latin typeface="Calibri" panose="020F0502020204030204" pitchFamily="34" charset="0"/>
                        </a:rPr>
                        <a:t>D003</a:t>
                      </a:r>
                    </a:p>
                  </a:txBody>
                  <a:tcPr marL="9525" marR="9525" marT="9525" marB="0" anchor="b"/>
                </a:tc>
                <a:tc>
                  <a:txBody>
                    <a:bodyPr/>
                    <a:lstStyle/>
                    <a:p>
                      <a:pPr algn="l" fontAlgn="b"/>
                      <a:r>
                        <a:rPr lang="en-GB" sz="1100" b="0" i="0" u="none" strike="noStrike">
                          <a:solidFill>
                            <a:srgbClr val="000000"/>
                          </a:solidFill>
                          <a:effectLst/>
                          <a:latin typeface="Calibri" panose="020F0502020204030204" pitchFamily="34" charset="0"/>
                        </a:rPr>
                        <a:t>Influence of surface oxide films on the release of deuterium into the metallic tungsten in dependence on film thickness (MPG)</a:t>
                      </a:r>
                    </a:p>
                  </a:txBody>
                  <a:tcPr marL="9525" marR="9525" marT="9525" marB="0" anchor="b"/>
                </a:tc>
                <a:extLst>
                  <a:ext uri="{0D108BD9-81ED-4DB2-BD59-A6C34878D82A}">
                    <a16:rowId xmlns:a16="http://schemas.microsoft.com/office/drawing/2014/main" val="1102260976"/>
                  </a:ext>
                </a:extLst>
              </a:tr>
              <a:tr h="231923">
                <a:tc>
                  <a:txBody>
                    <a:bodyPr/>
                    <a:lstStyle/>
                    <a:p>
                      <a:pPr algn="l" fontAlgn="b"/>
                      <a:r>
                        <a:rPr lang="en-GB" sz="1100" b="0" i="0" u="none" strike="noStrike">
                          <a:solidFill>
                            <a:srgbClr val="000000"/>
                          </a:solidFill>
                          <a:effectLst/>
                          <a:latin typeface="Calibri" panose="020F0502020204030204" pitchFamily="34" charset="0"/>
                        </a:rPr>
                        <a:t>SP C.3</a:t>
                      </a:r>
                    </a:p>
                  </a:txBody>
                  <a:tcPr marL="9525" marR="9525" marT="9525" marB="0" anchor="b"/>
                </a:tc>
                <a:tc>
                  <a:txBody>
                    <a:bodyPr/>
                    <a:lstStyle/>
                    <a:p>
                      <a:pPr algn="l" fontAlgn="b"/>
                      <a:r>
                        <a:rPr lang="en-GB" sz="1100" b="0" i="0" u="none" strike="noStrike">
                          <a:solidFill>
                            <a:srgbClr val="000000"/>
                          </a:solidFill>
                          <a:effectLst/>
                          <a:latin typeface="Calibri" panose="020F0502020204030204" pitchFamily="34" charset="0"/>
                        </a:rPr>
                        <a:t>D003</a:t>
                      </a:r>
                    </a:p>
                  </a:txBody>
                  <a:tcPr marL="9525" marR="9525" marT="9525" marB="0" anchor="b"/>
                </a:tc>
                <a:tc>
                  <a:txBody>
                    <a:bodyPr/>
                    <a:lstStyle/>
                    <a:p>
                      <a:pPr algn="l" fontAlgn="b"/>
                      <a:r>
                        <a:rPr lang="en-GB" sz="1100" b="0" i="0" u="none" strike="noStrike">
                          <a:solidFill>
                            <a:srgbClr val="000000"/>
                          </a:solidFill>
                          <a:effectLst/>
                          <a:latin typeface="Calibri" panose="020F0502020204030204" pitchFamily="34" charset="0"/>
                        </a:rPr>
                        <a:t>XRD and Raman of Oxide films on W in cooperation with MPG (JSI, MPG)</a:t>
                      </a:r>
                    </a:p>
                  </a:txBody>
                  <a:tcPr marL="9525" marR="9525" marT="9525" marB="0" anchor="b"/>
                </a:tc>
                <a:extLst>
                  <a:ext uri="{0D108BD9-81ED-4DB2-BD59-A6C34878D82A}">
                    <a16:rowId xmlns:a16="http://schemas.microsoft.com/office/drawing/2014/main" val="413800504"/>
                  </a:ext>
                </a:extLst>
              </a:tr>
              <a:tr h="231923">
                <a:tc>
                  <a:txBody>
                    <a:bodyPr/>
                    <a:lstStyle/>
                    <a:p>
                      <a:pPr algn="l" fontAlgn="b"/>
                      <a:r>
                        <a:rPr lang="en-GB" sz="1100" b="0" i="0" u="none" strike="noStrike">
                          <a:solidFill>
                            <a:srgbClr val="000000"/>
                          </a:solidFill>
                          <a:effectLst/>
                          <a:latin typeface="Calibri" panose="020F0502020204030204" pitchFamily="34" charset="0"/>
                        </a:rPr>
                        <a:t>SP C.3</a:t>
                      </a:r>
                    </a:p>
                  </a:txBody>
                  <a:tcPr marL="9525" marR="9525" marT="9525" marB="0" anchor="b"/>
                </a:tc>
                <a:tc>
                  <a:txBody>
                    <a:bodyPr/>
                    <a:lstStyle/>
                    <a:p>
                      <a:pPr algn="l" fontAlgn="b"/>
                      <a:r>
                        <a:rPr lang="en-GB" sz="1100" b="0" i="0" u="none" strike="noStrike">
                          <a:solidFill>
                            <a:srgbClr val="000000"/>
                          </a:solidFill>
                          <a:effectLst/>
                          <a:latin typeface="Calibri" panose="020F0502020204030204" pitchFamily="34" charset="0"/>
                        </a:rPr>
                        <a:t>D002</a:t>
                      </a:r>
                    </a:p>
                  </a:txBody>
                  <a:tcPr marL="9525" marR="9525" marT="9525" marB="0" anchor="b"/>
                </a:tc>
                <a:tc>
                  <a:txBody>
                    <a:bodyPr/>
                    <a:lstStyle/>
                    <a:p>
                      <a:pPr algn="l" fontAlgn="b"/>
                      <a:r>
                        <a:rPr lang="en-GB" sz="1100" b="0" i="0" u="none" strike="noStrike">
                          <a:solidFill>
                            <a:srgbClr val="000000"/>
                          </a:solidFill>
                          <a:effectLst/>
                          <a:latin typeface="Calibri" panose="020F0502020204030204" pitchFamily="34" charset="0"/>
                        </a:rPr>
                        <a:t>Permeation barrier properties of chromia grown on dense Cr films on Eurofer (JSI)</a:t>
                      </a:r>
                    </a:p>
                  </a:txBody>
                  <a:tcPr marL="9525" marR="9525" marT="9525" marB="0" anchor="b"/>
                </a:tc>
                <a:extLst>
                  <a:ext uri="{0D108BD9-81ED-4DB2-BD59-A6C34878D82A}">
                    <a16:rowId xmlns:a16="http://schemas.microsoft.com/office/drawing/2014/main" val="1365979938"/>
                  </a:ext>
                </a:extLst>
              </a:tr>
              <a:tr h="231923">
                <a:tc>
                  <a:txBody>
                    <a:bodyPr/>
                    <a:lstStyle/>
                    <a:p>
                      <a:pPr algn="l" fontAlgn="b"/>
                      <a:r>
                        <a:rPr lang="en-GB" sz="1100" b="0" i="0" u="none" strike="noStrike">
                          <a:solidFill>
                            <a:srgbClr val="000000"/>
                          </a:solidFill>
                          <a:effectLst/>
                          <a:latin typeface="Calibri" panose="020F0502020204030204" pitchFamily="34" charset="0"/>
                        </a:rPr>
                        <a:t>SP C.3</a:t>
                      </a:r>
                    </a:p>
                  </a:txBody>
                  <a:tcPr marL="9525" marR="9525" marT="9525" marB="0" anchor="b"/>
                </a:tc>
                <a:tc>
                  <a:txBody>
                    <a:bodyPr/>
                    <a:lstStyle/>
                    <a:p>
                      <a:pPr algn="l" fontAlgn="b"/>
                      <a:r>
                        <a:rPr lang="en-GB" sz="1100" b="0" i="0" u="none" strike="noStrike">
                          <a:solidFill>
                            <a:srgbClr val="000000"/>
                          </a:solidFill>
                          <a:effectLst/>
                          <a:latin typeface="Calibri" panose="020F0502020204030204" pitchFamily="34" charset="0"/>
                        </a:rPr>
                        <a:t>D003</a:t>
                      </a:r>
                    </a:p>
                  </a:txBody>
                  <a:tcPr marL="9525" marR="9525" marT="9525" marB="0" anchor="b"/>
                </a:tc>
                <a:tc>
                  <a:txBody>
                    <a:bodyPr/>
                    <a:lstStyle/>
                    <a:p>
                      <a:pPr algn="l" fontAlgn="b"/>
                      <a:r>
                        <a:rPr lang="en-GB" sz="1100" b="0" i="0" u="none" strike="noStrike">
                          <a:solidFill>
                            <a:srgbClr val="000000"/>
                          </a:solidFill>
                          <a:effectLst/>
                          <a:latin typeface="Calibri" panose="020F0502020204030204" pitchFamily="34" charset="0"/>
                        </a:rPr>
                        <a:t>Comparing He cluster nucleation in defect free and e-beam-damaged W (MPG)</a:t>
                      </a:r>
                    </a:p>
                  </a:txBody>
                  <a:tcPr marL="9525" marR="9525" marT="9525" marB="0" anchor="b"/>
                </a:tc>
                <a:extLst>
                  <a:ext uri="{0D108BD9-81ED-4DB2-BD59-A6C34878D82A}">
                    <a16:rowId xmlns:a16="http://schemas.microsoft.com/office/drawing/2014/main" val="1320701217"/>
                  </a:ext>
                </a:extLst>
              </a:tr>
              <a:tr h="231923">
                <a:tc>
                  <a:txBody>
                    <a:bodyPr/>
                    <a:lstStyle/>
                    <a:p>
                      <a:pPr algn="l" fontAlgn="b"/>
                      <a:r>
                        <a:rPr lang="en-GB" sz="1100" b="0" i="0" u="none" strike="noStrike">
                          <a:solidFill>
                            <a:srgbClr val="000000"/>
                          </a:solidFill>
                          <a:effectLst/>
                          <a:latin typeface="Calibri" panose="020F0502020204030204" pitchFamily="34" charset="0"/>
                        </a:rPr>
                        <a:t>SP C.3</a:t>
                      </a:r>
                    </a:p>
                  </a:txBody>
                  <a:tcPr marL="9525" marR="9525" marT="9525" marB="0" anchor="b"/>
                </a:tc>
                <a:tc>
                  <a:txBody>
                    <a:bodyPr/>
                    <a:lstStyle/>
                    <a:p>
                      <a:pPr algn="l" fontAlgn="b"/>
                      <a:r>
                        <a:rPr lang="en-GB" sz="1100" b="0" i="0" u="none" strike="noStrike">
                          <a:solidFill>
                            <a:srgbClr val="000000"/>
                          </a:solidFill>
                          <a:effectLst/>
                          <a:latin typeface="Calibri" panose="020F0502020204030204" pitchFamily="34" charset="0"/>
                        </a:rPr>
                        <a:t>D004</a:t>
                      </a:r>
                    </a:p>
                  </a:txBody>
                  <a:tcPr marL="9525" marR="9525" marT="9525" marB="0" anchor="b"/>
                </a:tc>
                <a:tc>
                  <a:txBody>
                    <a:bodyPr/>
                    <a:lstStyle/>
                    <a:p>
                      <a:pPr algn="l" fontAlgn="b"/>
                      <a:r>
                        <a:rPr lang="en-GB" sz="1100" b="0" i="0" u="none" strike="noStrike">
                          <a:solidFill>
                            <a:srgbClr val="000000"/>
                          </a:solidFill>
                          <a:effectLst/>
                          <a:latin typeface="Calibri" panose="020F0502020204030204" pitchFamily="34" charset="0"/>
                        </a:rPr>
                        <a:t>E-beam irradiation of single crystal W from MPG (ENEA)</a:t>
                      </a:r>
                    </a:p>
                  </a:txBody>
                  <a:tcPr marL="9525" marR="9525" marT="9525" marB="0" anchor="b"/>
                </a:tc>
                <a:extLst>
                  <a:ext uri="{0D108BD9-81ED-4DB2-BD59-A6C34878D82A}">
                    <a16:rowId xmlns:a16="http://schemas.microsoft.com/office/drawing/2014/main" val="3893532329"/>
                  </a:ext>
                </a:extLst>
              </a:tr>
              <a:tr h="231923">
                <a:tc>
                  <a:txBody>
                    <a:bodyPr/>
                    <a:lstStyle/>
                    <a:p>
                      <a:pPr algn="l" fontAlgn="b"/>
                      <a:r>
                        <a:rPr lang="en-GB" sz="1100" b="0" i="0" u="none" strike="noStrike">
                          <a:solidFill>
                            <a:srgbClr val="000000"/>
                          </a:solidFill>
                          <a:effectLst/>
                          <a:latin typeface="Calibri" panose="020F0502020204030204" pitchFamily="34" charset="0"/>
                        </a:rPr>
                        <a:t>SP C.3</a:t>
                      </a:r>
                    </a:p>
                  </a:txBody>
                  <a:tcPr marL="9525" marR="9525" marT="9525" marB="0" anchor="b"/>
                </a:tc>
                <a:tc>
                  <a:txBody>
                    <a:bodyPr/>
                    <a:lstStyle/>
                    <a:p>
                      <a:pPr algn="l" fontAlgn="b"/>
                      <a:r>
                        <a:rPr lang="en-GB" sz="1100" b="0" i="0" u="none" strike="noStrike">
                          <a:solidFill>
                            <a:srgbClr val="000000"/>
                          </a:solidFill>
                          <a:effectLst/>
                          <a:latin typeface="Calibri" panose="020F0502020204030204" pitchFamily="34" charset="0"/>
                        </a:rPr>
                        <a:t>D002</a:t>
                      </a:r>
                    </a:p>
                  </a:txBody>
                  <a:tcPr marL="9525" marR="9525" marT="9525" marB="0" anchor="b"/>
                </a:tc>
                <a:tc>
                  <a:txBody>
                    <a:bodyPr/>
                    <a:lstStyle/>
                    <a:p>
                      <a:pPr algn="l" fontAlgn="b"/>
                      <a:r>
                        <a:rPr lang="en-GB" sz="1100" b="0" i="0" u="none" strike="noStrike">
                          <a:solidFill>
                            <a:srgbClr val="000000"/>
                          </a:solidFill>
                          <a:effectLst/>
                          <a:latin typeface="Calibri" panose="020F0502020204030204" pitchFamily="34" charset="0"/>
                        </a:rPr>
                        <a:t>Influence of surface microstructure due to low energy He irradiation on D uptake studied in situ (JSI, MPG)</a:t>
                      </a:r>
                    </a:p>
                  </a:txBody>
                  <a:tcPr marL="9525" marR="9525" marT="9525" marB="0" anchor="b"/>
                </a:tc>
                <a:extLst>
                  <a:ext uri="{0D108BD9-81ED-4DB2-BD59-A6C34878D82A}">
                    <a16:rowId xmlns:a16="http://schemas.microsoft.com/office/drawing/2014/main" val="2117406601"/>
                  </a:ext>
                </a:extLst>
              </a:tr>
              <a:tr h="231923">
                <a:tc>
                  <a:txBody>
                    <a:bodyPr/>
                    <a:lstStyle/>
                    <a:p>
                      <a:pPr algn="l" fontAlgn="b"/>
                      <a:r>
                        <a:rPr lang="en-GB" sz="1100" b="0" i="0" u="none" strike="noStrike">
                          <a:solidFill>
                            <a:srgbClr val="000000"/>
                          </a:solidFill>
                          <a:effectLst/>
                          <a:latin typeface="Calibri" panose="020F0502020204030204" pitchFamily="34" charset="0"/>
                        </a:rPr>
                        <a:t>SP C.3</a:t>
                      </a:r>
                    </a:p>
                  </a:txBody>
                  <a:tcPr marL="9525" marR="9525" marT="9525" marB="0" anchor="b"/>
                </a:tc>
                <a:tc>
                  <a:txBody>
                    <a:bodyPr/>
                    <a:lstStyle/>
                    <a:p>
                      <a:pPr algn="l" fontAlgn="b"/>
                      <a:r>
                        <a:rPr lang="en-GB" sz="1100" b="0" i="0" u="none" strike="noStrike">
                          <a:solidFill>
                            <a:srgbClr val="000000"/>
                          </a:solidFill>
                          <a:effectLst/>
                          <a:latin typeface="Calibri" panose="020F0502020204030204" pitchFamily="34" charset="0"/>
                        </a:rPr>
                        <a:t>D003</a:t>
                      </a:r>
                    </a:p>
                  </a:txBody>
                  <a:tcPr marL="9525" marR="9525" marT="9525" marB="0" anchor="b"/>
                </a:tc>
                <a:tc>
                  <a:txBody>
                    <a:bodyPr/>
                    <a:lstStyle/>
                    <a:p>
                      <a:pPr algn="l" fontAlgn="b"/>
                      <a:r>
                        <a:rPr lang="en-GB" sz="1100" b="0" i="0" u="none" strike="noStrike">
                          <a:solidFill>
                            <a:srgbClr val="000000"/>
                          </a:solidFill>
                          <a:effectLst/>
                          <a:latin typeface="Calibri" panose="020F0502020204030204" pitchFamily="34" charset="0"/>
                        </a:rPr>
                        <a:t>Self-damaged W samples for JSI investigation (MPG)</a:t>
                      </a:r>
                    </a:p>
                  </a:txBody>
                  <a:tcPr marL="9525" marR="9525" marT="9525" marB="0" anchor="b"/>
                </a:tc>
                <a:extLst>
                  <a:ext uri="{0D108BD9-81ED-4DB2-BD59-A6C34878D82A}">
                    <a16:rowId xmlns:a16="http://schemas.microsoft.com/office/drawing/2014/main" val="3919985591"/>
                  </a:ext>
                </a:extLst>
              </a:tr>
              <a:tr h="231923">
                <a:tc>
                  <a:txBody>
                    <a:bodyPr/>
                    <a:lstStyle/>
                    <a:p>
                      <a:pPr algn="l" fontAlgn="b"/>
                      <a:r>
                        <a:rPr lang="en-GB" sz="1100" b="0" i="0" u="none" strike="noStrike">
                          <a:solidFill>
                            <a:srgbClr val="000000"/>
                          </a:solidFill>
                          <a:effectLst/>
                          <a:latin typeface="Calibri" panose="020F0502020204030204" pitchFamily="34" charset="0"/>
                        </a:rPr>
                        <a:t>SP C.4</a:t>
                      </a:r>
                    </a:p>
                  </a:txBody>
                  <a:tcPr marL="9525" marR="9525" marT="9525" marB="0" anchor="b"/>
                </a:tc>
                <a:tc>
                  <a:txBody>
                    <a:bodyPr/>
                    <a:lstStyle/>
                    <a:p>
                      <a:pPr algn="l" fontAlgn="b"/>
                      <a:r>
                        <a:rPr lang="en-GB" sz="1100" b="0" i="0" u="none" strike="noStrike">
                          <a:solidFill>
                            <a:srgbClr val="000000"/>
                          </a:solidFill>
                          <a:effectLst/>
                          <a:latin typeface="Calibri" panose="020F0502020204030204" pitchFamily="34" charset="0"/>
                        </a:rPr>
                        <a:t>D001</a:t>
                      </a:r>
                    </a:p>
                  </a:txBody>
                  <a:tcPr marL="9525" marR="9525" marT="9525" marB="0" anchor="b"/>
                </a:tc>
                <a:tc>
                  <a:txBody>
                    <a:bodyPr/>
                    <a:lstStyle/>
                    <a:p>
                      <a:pPr algn="l" fontAlgn="b"/>
                      <a:r>
                        <a:rPr lang="en-GB" sz="1100" b="0" i="0" u="none" strike="noStrike">
                          <a:solidFill>
                            <a:srgbClr val="000000"/>
                          </a:solidFill>
                          <a:effectLst/>
                          <a:latin typeface="Calibri" panose="020F0502020204030204" pitchFamily="34" charset="0"/>
                        </a:rPr>
                        <a:t>Simulation of neutron-damaged W by W self-damage at different dpa (6 W samples) (IPP)</a:t>
                      </a:r>
                    </a:p>
                  </a:txBody>
                  <a:tcPr marL="9525" marR="9525" marT="9525" marB="0" anchor="b"/>
                </a:tc>
                <a:extLst>
                  <a:ext uri="{0D108BD9-81ED-4DB2-BD59-A6C34878D82A}">
                    <a16:rowId xmlns:a16="http://schemas.microsoft.com/office/drawing/2014/main" val="735080232"/>
                  </a:ext>
                </a:extLst>
              </a:tr>
              <a:tr h="231923">
                <a:tc>
                  <a:txBody>
                    <a:bodyPr/>
                    <a:lstStyle/>
                    <a:p>
                      <a:pPr algn="l" fontAlgn="b"/>
                      <a:r>
                        <a:rPr lang="en-GB" sz="1100" b="0" i="0" u="none" strike="noStrike">
                          <a:solidFill>
                            <a:srgbClr val="000000"/>
                          </a:solidFill>
                          <a:effectLst/>
                          <a:latin typeface="Calibri" panose="020F0502020204030204" pitchFamily="34" charset="0"/>
                        </a:rPr>
                        <a:t>SP C.4</a:t>
                      </a:r>
                    </a:p>
                  </a:txBody>
                  <a:tcPr marL="9525" marR="9525" marT="9525" marB="0" anchor="b"/>
                </a:tc>
                <a:tc>
                  <a:txBody>
                    <a:bodyPr/>
                    <a:lstStyle/>
                    <a:p>
                      <a:pPr algn="l" fontAlgn="b"/>
                      <a:r>
                        <a:rPr lang="en-GB" sz="1100" b="0" i="0" u="none" strike="noStrike">
                          <a:solidFill>
                            <a:srgbClr val="000000"/>
                          </a:solidFill>
                          <a:effectLst/>
                          <a:latin typeface="Calibri" panose="020F0502020204030204" pitchFamily="34" charset="0"/>
                        </a:rPr>
                        <a:t>D002</a:t>
                      </a:r>
                    </a:p>
                  </a:txBody>
                  <a:tcPr marL="9525" marR="9525" marT="9525" marB="0" anchor="b"/>
                </a:tc>
                <a:tc>
                  <a:txBody>
                    <a:bodyPr/>
                    <a:lstStyle/>
                    <a:p>
                      <a:pPr algn="l" fontAlgn="b"/>
                      <a:r>
                        <a:rPr lang="en-GB" sz="1100" b="0" i="0" u="none" strike="noStrike">
                          <a:solidFill>
                            <a:srgbClr val="000000"/>
                          </a:solidFill>
                          <a:effectLst/>
                          <a:latin typeface="Calibri" panose="020F0502020204030204" pitchFamily="34" charset="0"/>
                        </a:rPr>
                        <a:t>Exposition of W samples in PSI-2 D plasmas to load with D at low surface temperature (FZJ)</a:t>
                      </a:r>
                    </a:p>
                  </a:txBody>
                  <a:tcPr marL="9525" marR="9525" marT="9525" marB="0" anchor="b"/>
                </a:tc>
                <a:extLst>
                  <a:ext uri="{0D108BD9-81ED-4DB2-BD59-A6C34878D82A}">
                    <a16:rowId xmlns:a16="http://schemas.microsoft.com/office/drawing/2014/main" val="349430983"/>
                  </a:ext>
                </a:extLst>
              </a:tr>
              <a:tr h="231923">
                <a:tc>
                  <a:txBody>
                    <a:bodyPr/>
                    <a:lstStyle/>
                    <a:p>
                      <a:pPr algn="l" fontAlgn="b"/>
                      <a:r>
                        <a:rPr lang="en-GB" sz="1100" b="0" i="0" u="none" strike="noStrike">
                          <a:solidFill>
                            <a:srgbClr val="000000"/>
                          </a:solidFill>
                          <a:effectLst/>
                          <a:latin typeface="Calibri" panose="020F0502020204030204" pitchFamily="34" charset="0"/>
                        </a:rPr>
                        <a:t>SP C.4</a:t>
                      </a:r>
                    </a:p>
                  </a:txBody>
                  <a:tcPr marL="9525" marR="9525" marT="9525" marB="0" anchor="b"/>
                </a:tc>
                <a:tc>
                  <a:txBody>
                    <a:bodyPr/>
                    <a:lstStyle/>
                    <a:p>
                      <a:pPr algn="l" fontAlgn="b"/>
                      <a:r>
                        <a:rPr lang="en-GB" sz="1100" b="0" i="0" u="none" strike="noStrike">
                          <a:solidFill>
                            <a:srgbClr val="000000"/>
                          </a:solidFill>
                          <a:effectLst/>
                          <a:latin typeface="Calibri" panose="020F0502020204030204" pitchFamily="34" charset="0"/>
                        </a:rPr>
                        <a:t>D002</a:t>
                      </a:r>
                    </a:p>
                  </a:txBody>
                  <a:tcPr marL="9525" marR="9525" marT="9525" marB="0" anchor="b"/>
                </a:tc>
                <a:tc>
                  <a:txBody>
                    <a:bodyPr/>
                    <a:lstStyle/>
                    <a:p>
                      <a:pPr algn="l" fontAlgn="b"/>
                      <a:r>
                        <a:rPr lang="en-GB" sz="1100" b="0" i="0" u="none" strike="noStrike">
                          <a:solidFill>
                            <a:srgbClr val="000000"/>
                          </a:solidFill>
                          <a:effectLst/>
                          <a:latin typeface="Calibri" panose="020F0502020204030204" pitchFamily="34" charset="0"/>
                        </a:rPr>
                        <a:t>Quantification of fuel content for 3 samples by NRA and TDS (MPG, FZJ)</a:t>
                      </a:r>
                    </a:p>
                  </a:txBody>
                  <a:tcPr marL="9525" marR="9525" marT="9525" marB="0" anchor="b"/>
                </a:tc>
                <a:extLst>
                  <a:ext uri="{0D108BD9-81ED-4DB2-BD59-A6C34878D82A}">
                    <a16:rowId xmlns:a16="http://schemas.microsoft.com/office/drawing/2014/main" val="242625273"/>
                  </a:ext>
                </a:extLst>
              </a:tr>
              <a:tr h="231923">
                <a:tc>
                  <a:txBody>
                    <a:bodyPr/>
                    <a:lstStyle/>
                    <a:p>
                      <a:pPr algn="l" fontAlgn="b"/>
                      <a:r>
                        <a:rPr lang="en-GB" sz="1100" b="0" i="0" u="none" strike="noStrike">
                          <a:solidFill>
                            <a:srgbClr val="000000"/>
                          </a:solidFill>
                          <a:effectLst/>
                          <a:latin typeface="Calibri" panose="020F0502020204030204" pitchFamily="34" charset="0"/>
                        </a:rPr>
                        <a:t>SP C.4</a:t>
                      </a:r>
                    </a:p>
                  </a:txBody>
                  <a:tcPr marL="9525" marR="9525" marT="9525" marB="0" anchor="b">
                    <a:solidFill>
                      <a:srgbClr val="FFC000"/>
                    </a:solidFill>
                  </a:tcPr>
                </a:tc>
                <a:tc>
                  <a:txBody>
                    <a:bodyPr/>
                    <a:lstStyle/>
                    <a:p>
                      <a:pPr algn="l" fontAlgn="b"/>
                      <a:r>
                        <a:rPr lang="en-GB" sz="1100" b="0" i="0" u="none" strike="noStrike">
                          <a:solidFill>
                            <a:srgbClr val="000000"/>
                          </a:solidFill>
                          <a:effectLst/>
                          <a:latin typeface="Calibri" panose="020F0502020204030204" pitchFamily="34" charset="0"/>
                        </a:rPr>
                        <a:t>D002</a:t>
                      </a:r>
                    </a:p>
                  </a:txBody>
                  <a:tcPr marL="9525" marR="9525" marT="9525" marB="0" anchor="b">
                    <a:solidFill>
                      <a:srgbClr val="FFC000"/>
                    </a:solidFill>
                  </a:tcPr>
                </a:tc>
                <a:tc>
                  <a:txBody>
                    <a:bodyPr/>
                    <a:lstStyle/>
                    <a:p>
                      <a:pPr algn="l" fontAlgn="b"/>
                      <a:r>
                        <a:rPr lang="en-GB" sz="1100" b="0" i="0" u="none" strike="noStrike" dirty="0">
                          <a:solidFill>
                            <a:srgbClr val="000000"/>
                          </a:solidFill>
                          <a:effectLst/>
                          <a:latin typeface="Calibri" panose="020F0502020204030204" pitchFamily="34" charset="0"/>
                        </a:rPr>
                        <a:t>Quantification of fuel content for 3 samples by LIA-QMS and DP-LIBS (FZJ)</a:t>
                      </a:r>
                    </a:p>
                  </a:txBody>
                  <a:tcPr marL="9525" marR="9525" marT="9525" marB="0" anchor="b">
                    <a:solidFill>
                      <a:srgbClr val="FFC000"/>
                    </a:solidFill>
                  </a:tcPr>
                </a:tc>
                <a:extLst>
                  <a:ext uri="{0D108BD9-81ED-4DB2-BD59-A6C34878D82A}">
                    <a16:rowId xmlns:a16="http://schemas.microsoft.com/office/drawing/2014/main" val="1969652108"/>
                  </a:ext>
                </a:extLst>
              </a:tr>
            </a:tbl>
          </a:graphicData>
        </a:graphic>
      </p:graphicFrame>
      <p:sp>
        <p:nvSpPr>
          <p:cNvPr id="6" name="TextBox 5">
            <a:extLst>
              <a:ext uri="{FF2B5EF4-FFF2-40B4-BE49-F238E27FC236}">
                <a16:creationId xmlns:a16="http://schemas.microsoft.com/office/drawing/2014/main" id="{54B526A3-33A0-46EF-ACA8-A4DA9A6BC5D8}"/>
              </a:ext>
            </a:extLst>
          </p:cNvPr>
          <p:cNvSpPr txBox="1"/>
          <p:nvPr/>
        </p:nvSpPr>
        <p:spPr>
          <a:xfrm>
            <a:off x="349250" y="660440"/>
            <a:ext cx="1138902" cy="267894"/>
          </a:xfrm>
          <a:prstGeom prst="rect">
            <a:avLst/>
          </a:prstGeom>
          <a:noFill/>
        </p:spPr>
        <p:txBody>
          <a:bodyPr wrap="none" lIns="0" tIns="0" rIns="0" bIns="0" rtlCol="0" anchor="t" anchorCtr="0">
            <a:spAutoFit/>
          </a:bodyPr>
          <a:lstStyle/>
          <a:p>
            <a:pPr marL="285750" indent="-285750" algn="l">
              <a:lnSpc>
                <a:spcPts val="2300"/>
              </a:lnSpc>
              <a:spcBef>
                <a:spcPts val="1150"/>
              </a:spcBef>
              <a:buFont typeface="Wingdings" panose="05000000000000000000" pitchFamily="2" charset="2"/>
              <a:buChar char="v"/>
            </a:pPr>
            <a:r>
              <a:rPr lang="de-DE" sz="1600" b="1" dirty="0">
                <a:solidFill>
                  <a:srgbClr val="006C66"/>
                </a:solidFill>
              </a:rPr>
              <a:t>23 Tasks</a:t>
            </a:r>
          </a:p>
        </p:txBody>
      </p:sp>
      <p:sp>
        <p:nvSpPr>
          <p:cNvPr id="8" name="TextBox 7">
            <a:extLst>
              <a:ext uri="{FF2B5EF4-FFF2-40B4-BE49-F238E27FC236}">
                <a16:creationId xmlns:a16="http://schemas.microsoft.com/office/drawing/2014/main" id="{CFE910CC-FE37-418D-A9D3-8087DF849200}"/>
              </a:ext>
            </a:extLst>
          </p:cNvPr>
          <p:cNvSpPr txBox="1"/>
          <p:nvPr/>
        </p:nvSpPr>
        <p:spPr>
          <a:xfrm>
            <a:off x="3972648" y="6405050"/>
            <a:ext cx="7416800" cy="366126"/>
          </a:xfrm>
          <a:prstGeom prst="rect">
            <a:avLst/>
          </a:prstGeom>
          <a:noFill/>
        </p:spPr>
        <p:txBody>
          <a:bodyPr wrap="square">
            <a:spAutoFit/>
          </a:bodyPr>
          <a:lstStyle/>
          <a:p>
            <a:pPr marL="285750" indent="-285750" algn="l">
              <a:lnSpc>
                <a:spcPts val="2300"/>
              </a:lnSpc>
              <a:spcBef>
                <a:spcPts val="1150"/>
              </a:spcBef>
              <a:buFont typeface="Wingdings" panose="05000000000000000000" pitchFamily="2" charset="2"/>
              <a:buChar char="Ø"/>
            </a:pPr>
            <a:r>
              <a:rPr lang="de-DE" sz="1800" b="1" dirty="0">
                <a:solidFill>
                  <a:srgbClr val="006C66"/>
                </a:solidFill>
              </a:rPr>
              <a:t>In October all tasks were assumed to complete in 2022</a:t>
            </a:r>
            <a:endParaRPr lang="en-GB" sz="1800" b="1" dirty="0" err="1">
              <a:solidFill>
                <a:srgbClr val="006C66"/>
              </a:solidFill>
            </a:endParaRPr>
          </a:p>
        </p:txBody>
      </p:sp>
      <p:sp>
        <p:nvSpPr>
          <p:cNvPr id="7" name="TextBox 6">
            <a:extLst>
              <a:ext uri="{FF2B5EF4-FFF2-40B4-BE49-F238E27FC236}">
                <a16:creationId xmlns:a16="http://schemas.microsoft.com/office/drawing/2014/main" id="{C186CF87-C62C-9B50-F541-C5A8D263C4C6}"/>
              </a:ext>
            </a:extLst>
          </p:cNvPr>
          <p:cNvSpPr txBox="1"/>
          <p:nvPr/>
        </p:nvSpPr>
        <p:spPr>
          <a:xfrm>
            <a:off x="1288800" y="2895634"/>
            <a:ext cx="8193269" cy="1250983"/>
          </a:xfrm>
          <a:prstGeom prst="rect">
            <a:avLst/>
          </a:prstGeom>
          <a:solidFill>
            <a:srgbClr val="C6D325"/>
          </a:solidFill>
        </p:spPr>
        <p:txBody>
          <a:bodyPr wrap="none" rtlCol="0">
            <a:spAutoFit/>
          </a:bodyPr>
          <a:lstStyle/>
          <a:p>
            <a:pPr marL="285750" indent="-285750" algn="l">
              <a:lnSpc>
                <a:spcPts val="2300"/>
              </a:lnSpc>
              <a:buFont typeface="Wingdings" panose="05000000000000000000" pitchFamily="2" charset="2"/>
              <a:buChar char="Ø"/>
            </a:pPr>
            <a:r>
              <a:rPr lang="de-DE" sz="1800" dirty="0">
                <a:solidFill>
                  <a:srgbClr val="006C66"/>
                </a:solidFill>
              </a:rPr>
              <a:t>Most tasks were complete and reported during the meeting in October 2022</a:t>
            </a:r>
          </a:p>
          <a:p>
            <a:pPr marL="285750" indent="-285750" algn="l">
              <a:lnSpc>
                <a:spcPts val="2300"/>
              </a:lnSpc>
              <a:buFont typeface="Wingdings" panose="05000000000000000000" pitchFamily="2" charset="2"/>
              <a:buChar char="Ø"/>
            </a:pPr>
            <a:r>
              <a:rPr lang="de-DE" dirty="0">
                <a:solidFill>
                  <a:srgbClr val="006C66"/>
                </a:solidFill>
              </a:rPr>
              <a:t>I won‘t repeat my presentation from October 2022</a:t>
            </a:r>
          </a:p>
          <a:p>
            <a:pPr marL="285750" indent="-285750" algn="l">
              <a:lnSpc>
                <a:spcPts val="2300"/>
              </a:lnSpc>
              <a:buFont typeface="Wingdings" panose="05000000000000000000" pitchFamily="2" charset="2"/>
              <a:buChar char="Ø"/>
            </a:pPr>
            <a:r>
              <a:rPr lang="de-DE" sz="1800" dirty="0">
                <a:solidFill>
                  <a:srgbClr val="006C66"/>
                </a:solidFill>
              </a:rPr>
              <a:t>Only ne</a:t>
            </a:r>
            <a:r>
              <a:rPr lang="de-DE" dirty="0">
                <a:solidFill>
                  <a:srgbClr val="006C66"/>
                </a:solidFill>
              </a:rPr>
              <a:t>w results since October 2022 will be reported</a:t>
            </a:r>
          </a:p>
          <a:p>
            <a:pPr algn="l">
              <a:lnSpc>
                <a:spcPts val="2300"/>
              </a:lnSpc>
            </a:pPr>
            <a:r>
              <a:rPr lang="de-DE" sz="1800" dirty="0">
                <a:solidFill>
                  <a:srgbClr val="006C66"/>
                </a:solidFill>
              </a:rPr>
              <a:t>(but the report slides from October are also in this power point file...)</a:t>
            </a:r>
            <a:endParaRPr lang="en-GB" sz="1800" dirty="0">
              <a:solidFill>
                <a:srgbClr val="006C66"/>
              </a:solidFill>
            </a:endParaRPr>
          </a:p>
        </p:txBody>
      </p:sp>
    </p:spTree>
    <p:extLst>
      <p:ext uri="{BB962C8B-B14F-4D97-AF65-F5344CB8AC3E}">
        <p14:creationId xmlns:p14="http://schemas.microsoft.com/office/powerpoint/2010/main" val="3688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2C25664-D9B3-49E2-9AC9-BAE9E96FD679}"/>
              </a:ext>
            </a:extLst>
          </p:cNvPr>
          <p:cNvSpPr>
            <a:spLocks noGrp="1"/>
          </p:cNvSpPr>
          <p:nvPr>
            <p:ph type="ftr" sz="quarter" idx="15"/>
          </p:nvPr>
        </p:nvSpPr>
        <p:spPr/>
        <p:txBody>
          <a:bodyPr/>
          <a:lstStyle/>
          <a:p>
            <a:endParaRPr lang="en-US" altLang="en-US"/>
          </a:p>
        </p:txBody>
      </p:sp>
      <p:sp>
        <p:nvSpPr>
          <p:cNvPr id="3" name="Slide Number Placeholder 2">
            <a:extLst>
              <a:ext uri="{FF2B5EF4-FFF2-40B4-BE49-F238E27FC236}">
                <a16:creationId xmlns:a16="http://schemas.microsoft.com/office/drawing/2014/main" id="{46D53FC1-B173-45C8-AF0B-AF05E6ACE475}"/>
              </a:ext>
            </a:extLst>
          </p:cNvPr>
          <p:cNvSpPr>
            <a:spLocks noGrp="1"/>
          </p:cNvSpPr>
          <p:nvPr>
            <p:ph type="sldNum" sz="quarter" idx="16"/>
          </p:nvPr>
        </p:nvSpPr>
        <p:spPr/>
        <p:txBody>
          <a:bodyPr/>
          <a:lstStyle/>
          <a:p>
            <a:fld id="{3FEA4652-E6EE-43EF-84F5-53BE07EC19A9}" type="slidenum">
              <a:rPr lang="en-US" altLang="en-US" smtClean="0"/>
              <a:pPr/>
              <a:t>40</a:t>
            </a:fld>
            <a:endParaRPr lang="en-US" altLang="en-US"/>
          </a:p>
        </p:txBody>
      </p:sp>
      <p:sp>
        <p:nvSpPr>
          <p:cNvPr id="4" name="Title 3">
            <a:extLst>
              <a:ext uri="{FF2B5EF4-FFF2-40B4-BE49-F238E27FC236}">
                <a16:creationId xmlns:a16="http://schemas.microsoft.com/office/drawing/2014/main" id="{E52B5AE3-C98D-4DF3-8E2F-19DB6F4FD2AF}"/>
              </a:ext>
            </a:extLst>
          </p:cNvPr>
          <p:cNvSpPr>
            <a:spLocks noGrp="1"/>
          </p:cNvSpPr>
          <p:nvPr>
            <p:ph type="title"/>
          </p:nvPr>
        </p:nvSpPr>
        <p:spPr/>
        <p:txBody>
          <a:bodyPr/>
          <a:lstStyle/>
          <a:p>
            <a:r>
              <a:rPr lang="de-DE" sz="3200" dirty="0"/>
              <a:t>Conclusions</a:t>
            </a:r>
            <a:endParaRPr lang="en-GB" dirty="0"/>
          </a:p>
        </p:txBody>
      </p:sp>
      <p:sp>
        <p:nvSpPr>
          <p:cNvPr id="5" name="TextBox 4">
            <a:extLst>
              <a:ext uri="{FF2B5EF4-FFF2-40B4-BE49-F238E27FC236}">
                <a16:creationId xmlns:a16="http://schemas.microsoft.com/office/drawing/2014/main" id="{A716C049-7122-4EBC-99BD-E0E1F62071D8}"/>
              </a:ext>
            </a:extLst>
          </p:cNvPr>
          <p:cNvSpPr txBox="1"/>
          <p:nvPr/>
        </p:nvSpPr>
        <p:spPr>
          <a:xfrm>
            <a:off x="691635" y="2317676"/>
            <a:ext cx="10296408" cy="395301"/>
          </a:xfrm>
          <a:prstGeom prst="rect">
            <a:avLst/>
          </a:prstGeom>
          <a:noFill/>
        </p:spPr>
        <p:txBody>
          <a:bodyPr wrap="none" rtlCol="0">
            <a:spAutoFit/>
          </a:bodyPr>
          <a:lstStyle/>
          <a:p>
            <a:pPr algn="l">
              <a:lnSpc>
                <a:spcPts val="2300"/>
              </a:lnSpc>
              <a:spcBef>
                <a:spcPts val="1150"/>
              </a:spcBef>
            </a:pPr>
            <a:r>
              <a:rPr lang="de-DE" sz="2800" b="1" dirty="0">
                <a:solidFill>
                  <a:srgbClr val="006C66"/>
                </a:solidFill>
              </a:rPr>
              <a:t>All but one task are completed and no delays are expected</a:t>
            </a:r>
            <a:endParaRPr lang="en-GB" sz="2800" b="1" dirty="0">
              <a:solidFill>
                <a:srgbClr val="006C66"/>
              </a:solidFill>
            </a:endParaRPr>
          </a:p>
        </p:txBody>
      </p:sp>
    </p:spTree>
    <p:extLst>
      <p:ext uri="{BB962C8B-B14F-4D97-AF65-F5344CB8AC3E}">
        <p14:creationId xmlns:p14="http://schemas.microsoft.com/office/powerpoint/2010/main" val="41814487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BEC60A9-2487-4BE4-B418-928D77941411}"/>
              </a:ext>
            </a:extLst>
          </p:cNvPr>
          <p:cNvSpPr>
            <a:spLocks noGrp="1"/>
          </p:cNvSpPr>
          <p:nvPr>
            <p:ph type="ftr" sz="quarter" idx="15"/>
          </p:nvPr>
        </p:nvSpPr>
        <p:spPr/>
        <p:txBody>
          <a:bodyPr/>
          <a:lstStyle/>
          <a:p>
            <a:r>
              <a:rPr lang="de-DE"/>
              <a:t>Max-Planck-Institut für Plasmaphysik | Klaus Schmid</a:t>
            </a:r>
            <a:endParaRPr lang="de-DE" dirty="0"/>
          </a:p>
        </p:txBody>
      </p:sp>
      <p:sp>
        <p:nvSpPr>
          <p:cNvPr id="3" name="Slide Number Placeholder 2">
            <a:extLst>
              <a:ext uri="{FF2B5EF4-FFF2-40B4-BE49-F238E27FC236}">
                <a16:creationId xmlns:a16="http://schemas.microsoft.com/office/drawing/2014/main" id="{8BD64938-B007-43BC-B0E4-80CC332BFAEF}"/>
              </a:ext>
            </a:extLst>
          </p:cNvPr>
          <p:cNvSpPr>
            <a:spLocks noGrp="1"/>
          </p:cNvSpPr>
          <p:nvPr>
            <p:ph type="sldNum" sz="quarter" idx="16"/>
          </p:nvPr>
        </p:nvSpPr>
        <p:spPr/>
        <p:txBody>
          <a:bodyPr/>
          <a:lstStyle/>
          <a:p>
            <a:fld id="{ECE691D0-CC49-4FC7-9C4D-6112B0CB3A76}" type="slidenum">
              <a:rPr lang="de-DE" smtClean="0"/>
              <a:pPr/>
              <a:t>41</a:t>
            </a:fld>
            <a:endParaRPr lang="de-DE" dirty="0"/>
          </a:p>
        </p:txBody>
      </p:sp>
      <p:sp>
        <p:nvSpPr>
          <p:cNvPr id="5" name="Title 4">
            <a:extLst>
              <a:ext uri="{FF2B5EF4-FFF2-40B4-BE49-F238E27FC236}">
                <a16:creationId xmlns:a16="http://schemas.microsoft.com/office/drawing/2014/main" id="{C5B2453D-AB4A-4E05-9C93-A47D4B88BC64}"/>
              </a:ext>
            </a:extLst>
          </p:cNvPr>
          <p:cNvSpPr>
            <a:spLocks noGrp="1"/>
          </p:cNvSpPr>
          <p:nvPr>
            <p:ph type="title"/>
          </p:nvPr>
        </p:nvSpPr>
        <p:spPr/>
        <p:txBody>
          <a:bodyPr/>
          <a:lstStyle/>
          <a:p>
            <a:r>
              <a:rPr lang="de-DE" dirty="0"/>
              <a:t>Plans for 2023</a:t>
            </a:r>
            <a:endParaRPr lang="en-GB" dirty="0"/>
          </a:p>
        </p:txBody>
      </p:sp>
      <p:sp>
        <p:nvSpPr>
          <p:cNvPr id="6" name="TextBox 5">
            <a:extLst>
              <a:ext uri="{FF2B5EF4-FFF2-40B4-BE49-F238E27FC236}">
                <a16:creationId xmlns:a16="http://schemas.microsoft.com/office/drawing/2014/main" id="{10742483-4E87-47E7-8E72-953E5979FDFB}"/>
              </a:ext>
            </a:extLst>
          </p:cNvPr>
          <p:cNvSpPr txBox="1"/>
          <p:nvPr/>
        </p:nvSpPr>
        <p:spPr>
          <a:xfrm>
            <a:off x="1658309" y="1495489"/>
            <a:ext cx="6474849" cy="366126"/>
          </a:xfrm>
          <a:prstGeom prst="rect">
            <a:avLst/>
          </a:prstGeom>
          <a:noFill/>
        </p:spPr>
        <p:txBody>
          <a:bodyPr wrap="none" rtlCol="0">
            <a:spAutoFit/>
          </a:bodyPr>
          <a:lstStyle/>
          <a:p>
            <a:pPr marL="285750" indent="-285750" algn="l">
              <a:lnSpc>
                <a:spcPts val="2300"/>
              </a:lnSpc>
              <a:spcBef>
                <a:spcPts val="1150"/>
              </a:spcBef>
              <a:buFont typeface="Wingdings" panose="05000000000000000000" pitchFamily="2" charset="2"/>
              <a:buChar char="v"/>
            </a:pPr>
            <a:r>
              <a:rPr lang="de-DE" sz="1800" b="1" dirty="0">
                <a:solidFill>
                  <a:srgbClr val="006C66"/>
                </a:solidFill>
              </a:rPr>
              <a:t>The work on W will mainly be continued into next year </a:t>
            </a:r>
            <a:endParaRPr lang="en-GB" sz="1800" b="1" dirty="0">
              <a:solidFill>
                <a:srgbClr val="006C66"/>
              </a:solidFill>
            </a:endParaRPr>
          </a:p>
        </p:txBody>
      </p:sp>
      <p:sp>
        <p:nvSpPr>
          <p:cNvPr id="4" name="TextBox 3">
            <a:extLst>
              <a:ext uri="{FF2B5EF4-FFF2-40B4-BE49-F238E27FC236}">
                <a16:creationId xmlns:a16="http://schemas.microsoft.com/office/drawing/2014/main" id="{4DD7BC68-CA6A-4E47-9485-98DC61B2A54C}"/>
              </a:ext>
            </a:extLst>
          </p:cNvPr>
          <p:cNvSpPr txBox="1"/>
          <p:nvPr/>
        </p:nvSpPr>
        <p:spPr>
          <a:xfrm>
            <a:off x="1658309" y="2280268"/>
            <a:ext cx="9680855" cy="366126"/>
          </a:xfrm>
          <a:prstGeom prst="rect">
            <a:avLst/>
          </a:prstGeom>
          <a:noFill/>
        </p:spPr>
        <p:txBody>
          <a:bodyPr wrap="none" rtlCol="0">
            <a:spAutoFit/>
          </a:bodyPr>
          <a:lstStyle/>
          <a:p>
            <a:pPr marL="285750" indent="-285750" algn="l">
              <a:lnSpc>
                <a:spcPts val="2300"/>
              </a:lnSpc>
              <a:spcBef>
                <a:spcPts val="1150"/>
              </a:spcBef>
              <a:buFont typeface="Wingdings" panose="05000000000000000000" pitchFamily="2" charset="2"/>
              <a:buChar char="v"/>
            </a:pPr>
            <a:r>
              <a:rPr lang="de-DE" sz="1800" b="1" dirty="0">
                <a:solidFill>
                  <a:srgbClr val="006C66"/>
                </a:solidFill>
              </a:rPr>
              <a:t>Some tasks will be completed however and </a:t>
            </a:r>
            <a:r>
              <a:rPr lang="de-DE" sz="1800" b="1" dirty="0">
                <a:solidFill>
                  <a:srgbClr val="FF0000"/>
                </a:solidFill>
              </a:rPr>
              <a:t>I‘d like to shift the focus onto EUROFER</a:t>
            </a:r>
            <a:endParaRPr lang="en-GB" sz="1800" b="1" dirty="0">
              <a:solidFill>
                <a:srgbClr val="FF0000"/>
              </a:solidFill>
            </a:endParaRPr>
          </a:p>
        </p:txBody>
      </p:sp>
      <p:sp>
        <p:nvSpPr>
          <p:cNvPr id="8" name="TextBox 7">
            <a:extLst>
              <a:ext uri="{FF2B5EF4-FFF2-40B4-BE49-F238E27FC236}">
                <a16:creationId xmlns:a16="http://schemas.microsoft.com/office/drawing/2014/main" id="{41FF6F05-4DC2-48E3-AE4F-3A1ED7693271}"/>
              </a:ext>
            </a:extLst>
          </p:cNvPr>
          <p:cNvSpPr txBox="1"/>
          <p:nvPr/>
        </p:nvSpPr>
        <p:spPr>
          <a:xfrm>
            <a:off x="2937625" y="3062874"/>
            <a:ext cx="7539243" cy="366126"/>
          </a:xfrm>
          <a:prstGeom prst="rect">
            <a:avLst/>
          </a:prstGeom>
          <a:noFill/>
        </p:spPr>
        <p:txBody>
          <a:bodyPr wrap="none" rtlCol="0">
            <a:spAutoFit/>
          </a:bodyPr>
          <a:lstStyle/>
          <a:p>
            <a:pPr marL="285750" indent="-285750" algn="l">
              <a:lnSpc>
                <a:spcPts val="2300"/>
              </a:lnSpc>
              <a:buFont typeface="Wingdings" panose="05000000000000000000" pitchFamily="2" charset="2"/>
              <a:buChar char="Ø"/>
            </a:pPr>
            <a:r>
              <a:rPr lang="de-DE" sz="1800" dirty="0">
                <a:solidFill>
                  <a:srgbClr val="006C66"/>
                </a:solidFill>
              </a:rPr>
              <a:t>Preliminary results on retention in displacement damaged EUROFER</a:t>
            </a:r>
            <a:endParaRPr lang="en-GB" sz="1800" dirty="0">
              <a:solidFill>
                <a:srgbClr val="006C66"/>
              </a:solidFill>
            </a:endParaRPr>
          </a:p>
        </p:txBody>
      </p:sp>
      <p:sp>
        <p:nvSpPr>
          <p:cNvPr id="7" name="TextBox 6">
            <a:extLst>
              <a:ext uri="{FF2B5EF4-FFF2-40B4-BE49-F238E27FC236}">
                <a16:creationId xmlns:a16="http://schemas.microsoft.com/office/drawing/2014/main" id="{6A311453-6E53-1299-9713-DD0FD0F8A674}"/>
              </a:ext>
            </a:extLst>
          </p:cNvPr>
          <p:cNvSpPr txBox="1"/>
          <p:nvPr/>
        </p:nvSpPr>
        <p:spPr>
          <a:xfrm>
            <a:off x="3870960" y="3662419"/>
            <a:ext cx="7160935" cy="661078"/>
          </a:xfrm>
          <a:prstGeom prst="rect">
            <a:avLst/>
          </a:prstGeom>
          <a:noFill/>
        </p:spPr>
        <p:txBody>
          <a:bodyPr wrap="none" rtlCol="0">
            <a:spAutoFit/>
          </a:bodyPr>
          <a:lstStyle/>
          <a:p>
            <a:pPr algn="l">
              <a:lnSpc>
                <a:spcPts val="2300"/>
              </a:lnSpc>
            </a:pPr>
            <a:r>
              <a:rPr lang="de-DE" dirty="0">
                <a:solidFill>
                  <a:srgbClr val="006C66"/>
                </a:solidFill>
              </a:rPr>
              <a:t>...not (yet) from a EUROFUSIO task, but might still be of interest</a:t>
            </a:r>
          </a:p>
          <a:p>
            <a:pPr algn="l">
              <a:lnSpc>
                <a:spcPts val="2300"/>
              </a:lnSpc>
            </a:pPr>
            <a:r>
              <a:rPr lang="de-DE" sz="1800" dirty="0">
                <a:solidFill>
                  <a:srgbClr val="006C66"/>
                </a:solidFill>
              </a:rPr>
              <a:t>...</a:t>
            </a:r>
            <a:r>
              <a:rPr lang="de-DE" dirty="0">
                <a:solidFill>
                  <a:srgbClr val="006C66"/>
                </a:solidFill>
              </a:rPr>
              <a:t>explains why retention in EUROFER may be important in the future</a:t>
            </a:r>
            <a:endParaRPr lang="en-GB" sz="1800" dirty="0">
              <a:solidFill>
                <a:srgbClr val="006C66"/>
              </a:solidFill>
            </a:endParaRPr>
          </a:p>
        </p:txBody>
      </p:sp>
    </p:spTree>
    <p:extLst>
      <p:ext uri="{BB962C8B-B14F-4D97-AF65-F5344CB8AC3E}">
        <p14:creationId xmlns:p14="http://schemas.microsoft.com/office/powerpoint/2010/main" val="206831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0616151-6767-4003-B714-37F0B915F87A}"/>
              </a:ext>
            </a:extLst>
          </p:cNvPr>
          <p:cNvSpPr>
            <a:spLocks noGrp="1"/>
          </p:cNvSpPr>
          <p:nvPr>
            <p:ph type="ftr" sz="quarter" idx="15"/>
          </p:nvPr>
        </p:nvSpPr>
        <p:spPr/>
        <p:txBody>
          <a:bodyPr/>
          <a:lstStyle/>
          <a:p>
            <a:r>
              <a:rPr lang="de-DE"/>
              <a:t>Max-Planck-Institut für Plasmaphysik | Klaus Schmid</a:t>
            </a:r>
            <a:endParaRPr lang="de-DE" dirty="0"/>
          </a:p>
        </p:txBody>
      </p:sp>
      <p:sp>
        <p:nvSpPr>
          <p:cNvPr id="5" name="Slide Number Placeholder 4">
            <a:extLst>
              <a:ext uri="{FF2B5EF4-FFF2-40B4-BE49-F238E27FC236}">
                <a16:creationId xmlns:a16="http://schemas.microsoft.com/office/drawing/2014/main" id="{5D660029-180B-4C69-94E5-DB8273EF0177}"/>
              </a:ext>
            </a:extLst>
          </p:cNvPr>
          <p:cNvSpPr>
            <a:spLocks noGrp="1"/>
          </p:cNvSpPr>
          <p:nvPr>
            <p:ph type="sldNum" sz="quarter" idx="16"/>
          </p:nvPr>
        </p:nvSpPr>
        <p:spPr/>
        <p:txBody>
          <a:bodyPr/>
          <a:lstStyle/>
          <a:p>
            <a:fld id="{ECE691D0-CC49-4FC7-9C4D-6112B0CB3A76}" type="slidenum">
              <a:rPr lang="de-DE" smtClean="0"/>
              <a:pPr/>
              <a:t>42</a:t>
            </a:fld>
            <a:endParaRPr lang="de-DE" dirty="0"/>
          </a:p>
        </p:txBody>
      </p:sp>
      <p:sp>
        <p:nvSpPr>
          <p:cNvPr id="6" name="Title 5">
            <a:extLst>
              <a:ext uri="{FF2B5EF4-FFF2-40B4-BE49-F238E27FC236}">
                <a16:creationId xmlns:a16="http://schemas.microsoft.com/office/drawing/2014/main" id="{D5CD9C44-C88E-4341-8331-9ADAF8E985F0}"/>
              </a:ext>
            </a:extLst>
          </p:cNvPr>
          <p:cNvSpPr>
            <a:spLocks noGrp="1"/>
          </p:cNvSpPr>
          <p:nvPr>
            <p:ph type="title"/>
          </p:nvPr>
        </p:nvSpPr>
        <p:spPr/>
        <p:txBody>
          <a:bodyPr/>
          <a:lstStyle/>
          <a:p>
            <a:r>
              <a:rPr lang="de-DE" dirty="0"/>
              <a:t>Recent work on displacement damaged EUROFER</a:t>
            </a:r>
            <a:endParaRPr lang="en-GB" dirty="0"/>
          </a:p>
        </p:txBody>
      </p:sp>
      <p:pic>
        <p:nvPicPr>
          <p:cNvPr id="8" name="Picture 7">
            <a:extLst>
              <a:ext uri="{FF2B5EF4-FFF2-40B4-BE49-F238E27FC236}">
                <a16:creationId xmlns:a16="http://schemas.microsoft.com/office/drawing/2014/main" id="{DD60C253-CADF-40DE-A32F-9AC04DB3C7E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04565" y="653034"/>
            <a:ext cx="8838359" cy="5696566"/>
          </a:xfrm>
          <a:prstGeom prst="rect">
            <a:avLst/>
          </a:prstGeom>
        </p:spPr>
      </p:pic>
    </p:spTree>
    <p:extLst>
      <p:ext uri="{BB962C8B-B14F-4D97-AF65-F5344CB8AC3E}">
        <p14:creationId xmlns:p14="http://schemas.microsoft.com/office/powerpoint/2010/main" val="14129104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5B2AC84-7D33-4904-BD68-BFE6A04C6941}"/>
              </a:ext>
            </a:extLst>
          </p:cNvPr>
          <p:cNvGrpSpPr/>
          <p:nvPr/>
        </p:nvGrpSpPr>
        <p:grpSpPr>
          <a:xfrm>
            <a:off x="5001040" y="863109"/>
            <a:ext cx="7190960" cy="4585320"/>
            <a:chOff x="5001040" y="863109"/>
            <a:chExt cx="7190960" cy="4585320"/>
          </a:xfrm>
        </p:grpSpPr>
        <p:pic>
          <p:nvPicPr>
            <p:cNvPr id="5" name="Imagen 5">
              <a:extLst>
                <a:ext uri="{FF2B5EF4-FFF2-40B4-BE49-F238E27FC236}">
                  <a16:creationId xmlns:a16="http://schemas.microsoft.com/office/drawing/2014/main" id="{2E986970-7E99-473C-80FA-1B31F9724B8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5060345" y="863109"/>
              <a:ext cx="6736080" cy="4040945"/>
            </a:xfrm>
            <a:prstGeom prst="rect">
              <a:avLst/>
            </a:prstGeom>
            <a:noFill/>
            <a:ln>
              <a:noFill/>
            </a:ln>
            <a:extLst>
              <a:ext uri="{53640926-AAD7-44D8-BBD7-CCE9431645EC}">
                <a14:shadowObscured xmlns:a14="http://schemas.microsoft.com/office/drawing/2010/main"/>
              </a:ext>
            </a:extLst>
          </p:spPr>
        </p:pic>
        <p:sp>
          <p:nvSpPr>
            <p:cNvPr id="9" name="Right Brace 8">
              <a:extLst>
                <a:ext uri="{FF2B5EF4-FFF2-40B4-BE49-F238E27FC236}">
                  <a16:creationId xmlns:a16="http://schemas.microsoft.com/office/drawing/2014/main" id="{AA522426-3D49-449B-8590-C3EF6EAA430A}"/>
                </a:ext>
              </a:extLst>
            </p:cNvPr>
            <p:cNvSpPr/>
            <p:nvPr/>
          </p:nvSpPr>
          <p:spPr>
            <a:xfrm rot="5400000">
              <a:off x="8305612" y="1713161"/>
              <a:ext cx="430696" cy="7039840"/>
            </a:xfrm>
            <a:prstGeom prst="rightBrace">
              <a:avLst>
                <a:gd name="adj1" fmla="val 49871"/>
                <a:gd name="adj2" fmla="val 50000"/>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TextBox 13">
              <a:extLst>
                <a:ext uri="{FF2B5EF4-FFF2-40B4-BE49-F238E27FC236}">
                  <a16:creationId xmlns:a16="http://schemas.microsoft.com/office/drawing/2014/main" id="{44F49433-3236-45F8-9DA9-857ED78591D9}"/>
                </a:ext>
              </a:extLst>
            </p:cNvPr>
            <p:cNvSpPr txBox="1"/>
            <p:nvPr/>
          </p:nvSpPr>
          <p:spPr>
            <a:xfrm>
              <a:off x="5013753" y="4751427"/>
              <a:ext cx="7178247" cy="360227"/>
            </a:xfrm>
            <a:prstGeom prst="rect">
              <a:avLst/>
            </a:prstGeom>
            <a:noFill/>
          </p:spPr>
          <p:txBody>
            <a:bodyPr wrap="none" rtlCol="0">
              <a:spAutoFit/>
            </a:bodyPr>
            <a:lstStyle/>
            <a:p>
              <a:pPr algn="l">
                <a:lnSpc>
                  <a:spcPts val="2300"/>
                </a:lnSpc>
              </a:pPr>
              <a:r>
                <a:rPr lang="de-DE" sz="1600" i="1" dirty="0">
                  <a:solidFill>
                    <a:srgbClr val="006C66"/>
                  </a:solidFill>
                </a:rPr>
                <a:t>[1] </a:t>
              </a:r>
              <a:r>
                <a:rPr lang="en-GB" sz="1600" i="1" dirty="0">
                  <a:solidFill>
                    <a:srgbClr val="006C66"/>
                  </a:solidFill>
                </a:rPr>
                <a:t>J. Aubert at al Fusion Engineering and Design, Volume 160, 2020, 111921</a:t>
              </a:r>
            </a:p>
          </p:txBody>
        </p:sp>
      </p:grpSp>
      <p:sp>
        <p:nvSpPr>
          <p:cNvPr id="2" name="Footer Placeholder 1">
            <a:extLst>
              <a:ext uri="{FF2B5EF4-FFF2-40B4-BE49-F238E27FC236}">
                <a16:creationId xmlns:a16="http://schemas.microsoft.com/office/drawing/2014/main" id="{0077D623-328B-45F2-A7AB-075AF13C1CA5}"/>
              </a:ext>
            </a:extLst>
          </p:cNvPr>
          <p:cNvSpPr>
            <a:spLocks noGrp="1"/>
          </p:cNvSpPr>
          <p:nvPr>
            <p:ph type="ftr" sz="quarter" idx="15"/>
          </p:nvPr>
        </p:nvSpPr>
        <p:spPr/>
        <p:txBody>
          <a:bodyPr/>
          <a:lstStyle/>
          <a:p>
            <a:r>
              <a:rPr lang="de-DE"/>
              <a:t>Max-Planck-Institut für Plasmaphysik | Klaus Schmid</a:t>
            </a:r>
            <a:endParaRPr lang="de-DE" dirty="0"/>
          </a:p>
        </p:txBody>
      </p:sp>
      <p:sp>
        <p:nvSpPr>
          <p:cNvPr id="3" name="Slide Number Placeholder 2">
            <a:extLst>
              <a:ext uri="{FF2B5EF4-FFF2-40B4-BE49-F238E27FC236}">
                <a16:creationId xmlns:a16="http://schemas.microsoft.com/office/drawing/2014/main" id="{BAE1F11B-D60B-4DD6-BAC2-A0B0485E1276}"/>
              </a:ext>
            </a:extLst>
          </p:cNvPr>
          <p:cNvSpPr>
            <a:spLocks noGrp="1"/>
          </p:cNvSpPr>
          <p:nvPr>
            <p:ph type="sldNum" sz="quarter" idx="16"/>
          </p:nvPr>
        </p:nvSpPr>
        <p:spPr/>
        <p:txBody>
          <a:bodyPr/>
          <a:lstStyle/>
          <a:p>
            <a:fld id="{ECE691D0-CC49-4FC7-9C4D-6112B0CB3A76}" type="slidenum">
              <a:rPr lang="de-DE" smtClean="0"/>
              <a:pPr/>
              <a:t>43</a:t>
            </a:fld>
            <a:endParaRPr lang="de-DE" dirty="0"/>
          </a:p>
        </p:txBody>
      </p:sp>
      <p:sp>
        <p:nvSpPr>
          <p:cNvPr id="4" name="Title 3">
            <a:extLst>
              <a:ext uri="{FF2B5EF4-FFF2-40B4-BE49-F238E27FC236}">
                <a16:creationId xmlns:a16="http://schemas.microsoft.com/office/drawing/2014/main" id="{248D130C-1A73-4147-9082-5800E628BF8B}"/>
              </a:ext>
            </a:extLst>
          </p:cNvPr>
          <p:cNvSpPr>
            <a:spLocks noGrp="1"/>
          </p:cNvSpPr>
          <p:nvPr>
            <p:ph type="title"/>
          </p:nvPr>
        </p:nvSpPr>
        <p:spPr/>
        <p:txBody>
          <a:bodyPr/>
          <a:lstStyle/>
          <a:p>
            <a:r>
              <a:rPr lang="en-GB" sz="2800" dirty="0"/>
              <a:t>Why is retention in displacement damaged EUROFER important</a:t>
            </a:r>
          </a:p>
        </p:txBody>
      </p:sp>
      <p:sp>
        <p:nvSpPr>
          <p:cNvPr id="6" name="TextBox 5">
            <a:extLst>
              <a:ext uri="{FF2B5EF4-FFF2-40B4-BE49-F238E27FC236}">
                <a16:creationId xmlns:a16="http://schemas.microsoft.com/office/drawing/2014/main" id="{5F46A5F7-8EC9-4B3A-B721-EF85848DAC20}"/>
              </a:ext>
            </a:extLst>
          </p:cNvPr>
          <p:cNvSpPr txBox="1"/>
          <p:nvPr/>
        </p:nvSpPr>
        <p:spPr>
          <a:xfrm>
            <a:off x="370378" y="793751"/>
            <a:ext cx="3499676" cy="366126"/>
          </a:xfrm>
          <a:prstGeom prst="rect">
            <a:avLst/>
          </a:prstGeom>
          <a:noFill/>
        </p:spPr>
        <p:txBody>
          <a:bodyPr wrap="none" rtlCol="0">
            <a:spAutoFit/>
          </a:bodyPr>
          <a:lstStyle/>
          <a:p>
            <a:pPr marL="285750" indent="-285750" algn="l">
              <a:lnSpc>
                <a:spcPts val="2300"/>
              </a:lnSpc>
              <a:spcBef>
                <a:spcPts val="1150"/>
              </a:spcBef>
              <a:buFont typeface="Wingdings" panose="05000000000000000000" pitchFamily="2" charset="2"/>
              <a:buChar char="v"/>
            </a:pPr>
            <a:r>
              <a:rPr lang="de-DE" b="1" dirty="0">
                <a:solidFill>
                  <a:srgbClr val="006C66"/>
                </a:solidFill>
              </a:rPr>
              <a:t>ITER test blanke module [1]</a:t>
            </a:r>
            <a:endParaRPr lang="en-GB" sz="1800" b="1" dirty="0">
              <a:solidFill>
                <a:srgbClr val="006C66"/>
              </a:solidFill>
            </a:endParaRPr>
          </a:p>
        </p:txBody>
      </p:sp>
      <p:grpSp>
        <p:nvGrpSpPr>
          <p:cNvPr id="11" name="Group 10">
            <a:extLst>
              <a:ext uri="{FF2B5EF4-FFF2-40B4-BE49-F238E27FC236}">
                <a16:creationId xmlns:a16="http://schemas.microsoft.com/office/drawing/2014/main" id="{81581965-DD3A-43BB-9875-C78A66295E69}"/>
              </a:ext>
            </a:extLst>
          </p:cNvPr>
          <p:cNvGrpSpPr/>
          <p:nvPr/>
        </p:nvGrpSpPr>
        <p:grpSpPr>
          <a:xfrm>
            <a:off x="1928172" y="1554599"/>
            <a:ext cx="1732085" cy="2289122"/>
            <a:chOff x="879164" y="1657203"/>
            <a:chExt cx="1718336" cy="3092767"/>
          </a:xfrm>
        </p:grpSpPr>
        <p:sp>
          <p:nvSpPr>
            <p:cNvPr id="7" name="Oval 6">
              <a:extLst>
                <a:ext uri="{FF2B5EF4-FFF2-40B4-BE49-F238E27FC236}">
                  <a16:creationId xmlns:a16="http://schemas.microsoft.com/office/drawing/2014/main" id="{54136B4C-180E-4B2D-A400-BDD7C29D9851}"/>
                </a:ext>
              </a:extLst>
            </p:cNvPr>
            <p:cNvSpPr/>
            <p:nvPr/>
          </p:nvSpPr>
          <p:spPr>
            <a:xfrm>
              <a:off x="879164" y="1657203"/>
              <a:ext cx="1718336" cy="3092767"/>
            </a:xfrm>
            <a:prstGeom prst="ellipse">
              <a:avLst/>
            </a:prstGeom>
            <a:gradFill flip="none" rotWithShape="1">
              <a:gsLst>
                <a:gs pos="0">
                  <a:srgbClr val="FCC8FC"/>
                </a:gs>
                <a:gs pos="28860">
                  <a:srgbClr val="FCC8FC"/>
                </a:gs>
                <a:gs pos="60000">
                  <a:srgbClr val="70F0C5"/>
                </a:gs>
                <a:gs pos="100000">
                  <a:schemeClr val="bg1"/>
                </a:gs>
              </a:gsLst>
              <a:path path="circle">
                <a:fillToRect l="50000" t="50000" r="50000" b="50000"/>
              </a:path>
              <a:tileRect/>
            </a:gra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GB" sz="1300" b="1" dirty="0">
                <a:solidFill>
                  <a:schemeClr val="bg1"/>
                </a:solidFill>
              </a:endParaRPr>
            </a:p>
          </p:txBody>
        </p:sp>
        <p:sp>
          <p:nvSpPr>
            <p:cNvPr id="8" name="TextBox 7">
              <a:extLst>
                <a:ext uri="{FF2B5EF4-FFF2-40B4-BE49-F238E27FC236}">
                  <a16:creationId xmlns:a16="http://schemas.microsoft.com/office/drawing/2014/main" id="{79D723AB-C8C2-4478-BA9A-4CF09F0EF3A6}"/>
                </a:ext>
              </a:extLst>
            </p:cNvPr>
            <p:cNvSpPr txBox="1"/>
            <p:nvPr/>
          </p:nvSpPr>
          <p:spPr>
            <a:xfrm>
              <a:off x="1185053" y="2833534"/>
              <a:ext cx="1106557" cy="661078"/>
            </a:xfrm>
            <a:prstGeom prst="rect">
              <a:avLst/>
            </a:prstGeom>
            <a:noFill/>
          </p:spPr>
          <p:txBody>
            <a:bodyPr wrap="square" rtlCol="0">
              <a:spAutoFit/>
            </a:bodyPr>
            <a:lstStyle/>
            <a:p>
              <a:pPr algn="ctr">
                <a:lnSpc>
                  <a:spcPts val="2300"/>
                </a:lnSpc>
                <a:spcBef>
                  <a:spcPts val="1150"/>
                </a:spcBef>
              </a:pPr>
              <a:r>
                <a:rPr lang="de-DE" sz="1800" dirty="0">
                  <a:solidFill>
                    <a:srgbClr val="006C66"/>
                  </a:solidFill>
                </a:rPr>
                <a:t>ITER plasma</a:t>
              </a:r>
              <a:endParaRPr lang="en-GB" sz="1800" dirty="0">
                <a:solidFill>
                  <a:srgbClr val="006C66"/>
                </a:solidFill>
              </a:endParaRPr>
            </a:p>
          </p:txBody>
        </p:sp>
      </p:grpSp>
      <p:sp>
        <p:nvSpPr>
          <p:cNvPr id="10" name="TextBox 9">
            <a:extLst>
              <a:ext uri="{FF2B5EF4-FFF2-40B4-BE49-F238E27FC236}">
                <a16:creationId xmlns:a16="http://schemas.microsoft.com/office/drawing/2014/main" id="{F5F7C197-E4C0-4FB5-8979-D06BC05D15F9}"/>
              </a:ext>
            </a:extLst>
          </p:cNvPr>
          <p:cNvSpPr txBox="1"/>
          <p:nvPr/>
        </p:nvSpPr>
        <p:spPr>
          <a:xfrm>
            <a:off x="7146623" y="5450426"/>
            <a:ext cx="4175182" cy="661078"/>
          </a:xfrm>
          <a:prstGeom prst="rect">
            <a:avLst/>
          </a:prstGeom>
          <a:noFill/>
        </p:spPr>
        <p:txBody>
          <a:bodyPr wrap="none" rtlCol="0">
            <a:spAutoFit/>
          </a:bodyPr>
          <a:lstStyle/>
          <a:p>
            <a:pPr marL="285750" indent="-285750" algn="l">
              <a:lnSpc>
                <a:spcPts val="2300"/>
              </a:lnSpc>
              <a:buFont typeface="Wingdings" panose="05000000000000000000" pitchFamily="2" charset="2"/>
              <a:buChar char="Ø"/>
            </a:pPr>
            <a:r>
              <a:rPr lang="de-DE" sz="1800" dirty="0">
                <a:solidFill>
                  <a:srgbClr val="006C66"/>
                </a:solidFill>
              </a:rPr>
              <a:t>Made of EUROFER </a:t>
            </a:r>
          </a:p>
          <a:p>
            <a:pPr marL="285750" indent="-285750" algn="l">
              <a:lnSpc>
                <a:spcPts val="2300"/>
              </a:lnSpc>
              <a:buFont typeface="Wingdings" panose="05000000000000000000" pitchFamily="2" charset="2"/>
              <a:buChar char="Ø"/>
            </a:pPr>
            <a:r>
              <a:rPr lang="de-DE" dirty="0">
                <a:solidFill>
                  <a:srgbClr val="006C66"/>
                </a:solidFill>
              </a:rPr>
              <a:t>In contact with PbLi with dissolved T</a:t>
            </a:r>
            <a:endParaRPr lang="en-GB" sz="1800" dirty="0">
              <a:solidFill>
                <a:srgbClr val="006C66"/>
              </a:solidFill>
            </a:endParaRPr>
          </a:p>
        </p:txBody>
      </p:sp>
      <p:sp>
        <p:nvSpPr>
          <p:cNvPr id="16" name="Arrow: Right 15">
            <a:extLst>
              <a:ext uri="{FF2B5EF4-FFF2-40B4-BE49-F238E27FC236}">
                <a16:creationId xmlns:a16="http://schemas.microsoft.com/office/drawing/2014/main" id="{5FE65963-4C4F-4DA2-82CF-AFEAAC81B970}"/>
              </a:ext>
            </a:extLst>
          </p:cNvPr>
          <p:cNvSpPr/>
          <p:nvPr/>
        </p:nvSpPr>
        <p:spPr>
          <a:xfrm>
            <a:off x="3718533" y="2510511"/>
            <a:ext cx="978408" cy="484632"/>
          </a:xfrm>
          <a:prstGeom prst="rightArrow">
            <a:avLst/>
          </a:prstGeom>
          <a:solidFill>
            <a:srgbClr val="FF00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GB" sz="1300" b="1" dirty="0">
              <a:solidFill>
                <a:schemeClr val="bg1"/>
              </a:solidFill>
            </a:endParaRPr>
          </a:p>
        </p:txBody>
      </p:sp>
      <p:sp>
        <p:nvSpPr>
          <p:cNvPr id="17" name="TextBox 16">
            <a:extLst>
              <a:ext uri="{FF2B5EF4-FFF2-40B4-BE49-F238E27FC236}">
                <a16:creationId xmlns:a16="http://schemas.microsoft.com/office/drawing/2014/main" id="{25C1F005-DFEB-4D60-8DB3-68886A6294BA}"/>
              </a:ext>
            </a:extLst>
          </p:cNvPr>
          <p:cNvSpPr txBox="1"/>
          <p:nvPr/>
        </p:nvSpPr>
        <p:spPr>
          <a:xfrm>
            <a:off x="3659230" y="2139417"/>
            <a:ext cx="941283" cy="366126"/>
          </a:xfrm>
          <a:prstGeom prst="rect">
            <a:avLst/>
          </a:prstGeom>
          <a:noFill/>
        </p:spPr>
        <p:txBody>
          <a:bodyPr wrap="none" rtlCol="0">
            <a:spAutoFit/>
          </a:bodyPr>
          <a:lstStyle/>
          <a:p>
            <a:pPr algn="l">
              <a:lnSpc>
                <a:spcPts val="2300"/>
              </a:lnSpc>
              <a:spcBef>
                <a:spcPts val="1150"/>
              </a:spcBef>
            </a:pPr>
            <a:r>
              <a:rPr lang="de-DE" sz="1800" dirty="0">
                <a:solidFill>
                  <a:srgbClr val="006C66"/>
                </a:solidFill>
              </a:rPr>
              <a:t>CX-flux</a:t>
            </a:r>
            <a:endParaRPr lang="en-GB" sz="1800" dirty="0">
              <a:solidFill>
                <a:srgbClr val="006C66"/>
              </a:solidFill>
            </a:endParaRPr>
          </a:p>
        </p:txBody>
      </p:sp>
      <p:grpSp>
        <p:nvGrpSpPr>
          <p:cNvPr id="33" name="Group 32">
            <a:extLst>
              <a:ext uri="{FF2B5EF4-FFF2-40B4-BE49-F238E27FC236}">
                <a16:creationId xmlns:a16="http://schemas.microsoft.com/office/drawing/2014/main" id="{6AA3FC94-7342-4C3B-8CD6-210B39193863}"/>
              </a:ext>
            </a:extLst>
          </p:cNvPr>
          <p:cNvGrpSpPr/>
          <p:nvPr/>
        </p:nvGrpSpPr>
        <p:grpSpPr>
          <a:xfrm>
            <a:off x="370082" y="1159933"/>
            <a:ext cx="5893494" cy="4683215"/>
            <a:chOff x="370082" y="1159933"/>
            <a:chExt cx="5893494" cy="4683215"/>
          </a:xfrm>
        </p:grpSpPr>
        <p:grpSp>
          <p:nvGrpSpPr>
            <p:cNvPr id="26" name="Group 25">
              <a:extLst>
                <a:ext uri="{FF2B5EF4-FFF2-40B4-BE49-F238E27FC236}">
                  <a16:creationId xmlns:a16="http://schemas.microsoft.com/office/drawing/2014/main" id="{7CE7B6A4-1674-4368-AC59-81FD437FE3C5}"/>
                </a:ext>
              </a:extLst>
            </p:cNvPr>
            <p:cNvGrpSpPr/>
            <p:nvPr/>
          </p:nvGrpSpPr>
          <p:grpSpPr>
            <a:xfrm>
              <a:off x="395769" y="4126387"/>
              <a:ext cx="1037711" cy="855726"/>
              <a:chOff x="1636793" y="4599542"/>
              <a:chExt cx="1037711" cy="855726"/>
            </a:xfrm>
          </p:grpSpPr>
          <p:sp>
            <p:nvSpPr>
              <p:cNvPr id="12" name="Arrow: Right 11">
                <a:extLst>
                  <a:ext uri="{FF2B5EF4-FFF2-40B4-BE49-F238E27FC236}">
                    <a16:creationId xmlns:a16="http://schemas.microsoft.com/office/drawing/2014/main" id="{8125F2CC-52D6-42FE-AFBF-F46163C58314}"/>
                  </a:ext>
                </a:extLst>
              </p:cNvPr>
              <p:cNvSpPr/>
              <p:nvPr/>
            </p:nvSpPr>
            <p:spPr>
              <a:xfrm>
                <a:off x="1696096" y="4970636"/>
                <a:ext cx="978408" cy="484632"/>
              </a:xfrm>
              <a:prstGeom prst="rightArrow">
                <a:avLst/>
              </a:prstGeom>
              <a:solidFill>
                <a:srgbClr val="FF00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GB" sz="1300" b="1" dirty="0">
                  <a:solidFill>
                    <a:schemeClr val="bg1"/>
                  </a:solidFill>
                </a:endParaRPr>
              </a:p>
            </p:txBody>
          </p:sp>
          <p:sp>
            <p:nvSpPr>
              <p:cNvPr id="13" name="TextBox 12">
                <a:extLst>
                  <a:ext uri="{FF2B5EF4-FFF2-40B4-BE49-F238E27FC236}">
                    <a16:creationId xmlns:a16="http://schemas.microsoft.com/office/drawing/2014/main" id="{DA704D26-4E2E-4D3F-AAFE-1E6FF7259405}"/>
                  </a:ext>
                </a:extLst>
              </p:cNvPr>
              <p:cNvSpPr txBox="1"/>
              <p:nvPr/>
            </p:nvSpPr>
            <p:spPr>
              <a:xfrm>
                <a:off x="1636793" y="4599542"/>
                <a:ext cx="941283" cy="366126"/>
              </a:xfrm>
              <a:prstGeom prst="rect">
                <a:avLst/>
              </a:prstGeom>
              <a:noFill/>
            </p:spPr>
            <p:txBody>
              <a:bodyPr wrap="none" rtlCol="0">
                <a:spAutoFit/>
              </a:bodyPr>
              <a:lstStyle/>
              <a:p>
                <a:pPr algn="l">
                  <a:lnSpc>
                    <a:spcPts val="2300"/>
                  </a:lnSpc>
                  <a:spcBef>
                    <a:spcPts val="1150"/>
                  </a:spcBef>
                </a:pPr>
                <a:r>
                  <a:rPr lang="de-DE" sz="1800" dirty="0">
                    <a:solidFill>
                      <a:srgbClr val="006C66"/>
                    </a:solidFill>
                  </a:rPr>
                  <a:t>CX-flux</a:t>
                </a:r>
                <a:endParaRPr lang="en-GB" sz="1800" dirty="0">
                  <a:solidFill>
                    <a:srgbClr val="006C66"/>
                  </a:solidFill>
                </a:endParaRPr>
              </a:p>
            </p:txBody>
          </p:sp>
        </p:grpSp>
        <p:pic>
          <p:nvPicPr>
            <p:cNvPr id="15" name="Picture 14">
              <a:extLst>
                <a:ext uri="{FF2B5EF4-FFF2-40B4-BE49-F238E27FC236}">
                  <a16:creationId xmlns:a16="http://schemas.microsoft.com/office/drawing/2014/main" id="{635A5732-5CD5-4AB0-81F2-B46A1FEE1B5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28491" y="4012666"/>
              <a:ext cx="2068936" cy="1474235"/>
            </a:xfrm>
            <a:prstGeom prst="rect">
              <a:avLst/>
            </a:prstGeom>
          </p:spPr>
        </p:pic>
        <p:sp>
          <p:nvSpPr>
            <p:cNvPr id="18" name="Rectangle 17">
              <a:extLst>
                <a:ext uri="{FF2B5EF4-FFF2-40B4-BE49-F238E27FC236}">
                  <a16:creationId xmlns:a16="http://schemas.microsoft.com/office/drawing/2014/main" id="{252615A5-2E22-4B4F-9B7B-467D9B6C8309}"/>
                </a:ext>
              </a:extLst>
            </p:cNvPr>
            <p:cNvSpPr/>
            <p:nvPr/>
          </p:nvSpPr>
          <p:spPr>
            <a:xfrm>
              <a:off x="5176897" y="1159933"/>
              <a:ext cx="1086679" cy="675667"/>
            </a:xfrm>
            <a:prstGeom prst="rect">
              <a:avLst/>
            </a:prstGeom>
            <a:noFill/>
            <a:ln w="19050" cmpd="sng">
              <a:solidFill>
                <a:srgbClr val="FF0000"/>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GB" sz="1300" b="1" dirty="0">
                <a:solidFill>
                  <a:schemeClr val="bg1"/>
                </a:solidFill>
              </a:endParaRPr>
            </a:p>
          </p:txBody>
        </p:sp>
        <p:cxnSp>
          <p:nvCxnSpPr>
            <p:cNvPr id="20" name="Straight Arrow Connector 19">
              <a:extLst>
                <a:ext uri="{FF2B5EF4-FFF2-40B4-BE49-F238E27FC236}">
                  <a16:creationId xmlns:a16="http://schemas.microsoft.com/office/drawing/2014/main" id="{BF4BB987-DC96-4976-B1FE-E48E2F93A02C}"/>
                </a:ext>
              </a:extLst>
            </p:cNvPr>
            <p:cNvCxnSpPr>
              <a:cxnSpLocks/>
              <a:stCxn id="18" idx="1"/>
              <a:endCxn id="15" idx="1"/>
            </p:cNvCxnSpPr>
            <p:nvPr/>
          </p:nvCxnSpPr>
          <p:spPr>
            <a:xfrm flipH="1">
              <a:off x="1728491" y="1497767"/>
              <a:ext cx="3448406" cy="3252017"/>
            </a:xfrm>
            <a:prstGeom prst="straightConnector1">
              <a:avLst/>
            </a:prstGeom>
            <a:noFill/>
            <a:ln w="19050" cmpd="sng">
              <a:solidFill>
                <a:srgbClr val="FF0000"/>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070A402-1FA9-429E-9F99-415E73603575}"/>
                </a:ext>
              </a:extLst>
            </p:cNvPr>
            <p:cNvCxnSpPr>
              <a:stCxn id="18" idx="3"/>
              <a:endCxn id="15" idx="3"/>
            </p:cNvCxnSpPr>
            <p:nvPr/>
          </p:nvCxnSpPr>
          <p:spPr>
            <a:xfrm flipH="1">
              <a:off x="3797427" y="1497767"/>
              <a:ext cx="2466149" cy="3252017"/>
            </a:xfrm>
            <a:prstGeom prst="straightConnector1">
              <a:avLst/>
            </a:prstGeom>
            <a:noFill/>
            <a:ln w="19050" cmpd="sng">
              <a:solidFill>
                <a:srgbClr val="FF0000"/>
              </a:solidFill>
              <a:prstDash val="solid"/>
              <a:tailEnd type="triangle" w="lg" len="med"/>
            </a:ln>
          </p:spPr>
          <p:style>
            <a:lnRef idx="1">
              <a:schemeClr val="accent1"/>
            </a:lnRef>
            <a:fillRef idx="0">
              <a:schemeClr val="accent1"/>
            </a:fillRef>
            <a:effectRef idx="0">
              <a:schemeClr val="accent1"/>
            </a:effectRef>
            <a:fontRef idx="minor">
              <a:schemeClr val="tx1"/>
            </a:fontRef>
          </p:style>
        </p:cxnSp>
        <p:sp>
          <p:nvSpPr>
            <p:cNvPr id="29" name="Right Brace 28">
              <a:extLst>
                <a:ext uri="{FF2B5EF4-FFF2-40B4-BE49-F238E27FC236}">
                  <a16:creationId xmlns:a16="http://schemas.microsoft.com/office/drawing/2014/main" id="{E374D3F2-B384-4840-A7E7-FFEE3783B562}"/>
                </a:ext>
              </a:extLst>
            </p:cNvPr>
            <p:cNvSpPr/>
            <p:nvPr/>
          </p:nvSpPr>
          <p:spPr>
            <a:xfrm rot="5400000">
              <a:off x="1944084" y="3838450"/>
              <a:ext cx="430696" cy="3578699"/>
            </a:xfrm>
            <a:prstGeom prst="rightBrace">
              <a:avLst>
                <a:gd name="adj1" fmla="val 49871"/>
                <a:gd name="adj2" fmla="val 50000"/>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30" name="TextBox 29">
            <a:extLst>
              <a:ext uri="{FF2B5EF4-FFF2-40B4-BE49-F238E27FC236}">
                <a16:creationId xmlns:a16="http://schemas.microsoft.com/office/drawing/2014/main" id="{15ADD2D9-06DB-45CF-B8E8-30850E59273C}"/>
              </a:ext>
            </a:extLst>
          </p:cNvPr>
          <p:cNvSpPr txBox="1"/>
          <p:nvPr/>
        </p:nvSpPr>
        <p:spPr>
          <a:xfrm>
            <a:off x="544816" y="5799550"/>
            <a:ext cx="5609228" cy="661078"/>
          </a:xfrm>
          <a:prstGeom prst="rect">
            <a:avLst/>
          </a:prstGeom>
          <a:noFill/>
        </p:spPr>
        <p:txBody>
          <a:bodyPr wrap="none" rtlCol="0">
            <a:spAutoFit/>
          </a:bodyPr>
          <a:lstStyle/>
          <a:p>
            <a:pPr marL="285750" indent="-285750" algn="l">
              <a:lnSpc>
                <a:spcPts val="2300"/>
              </a:lnSpc>
              <a:buFont typeface="Wingdings" panose="05000000000000000000" pitchFamily="2" charset="2"/>
              <a:buChar char="Ø"/>
            </a:pPr>
            <a:r>
              <a:rPr lang="de-DE" sz="1800" dirty="0">
                <a:solidFill>
                  <a:srgbClr val="006C66"/>
                </a:solidFill>
              </a:rPr>
              <a:t>Made of EUROFER with ~mm thick W armor layer</a:t>
            </a:r>
          </a:p>
          <a:p>
            <a:pPr marL="285750" indent="-285750" algn="l">
              <a:lnSpc>
                <a:spcPts val="2300"/>
              </a:lnSpc>
              <a:buFont typeface="Wingdings" panose="05000000000000000000" pitchFamily="2" charset="2"/>
              <a:buChar char="Ø"/>
            </a:pPr>
            <a:r>
              <a:rPr lang="de-DE" dirty="0">
                <a:solidFill>
                  <a:srgbClr val="006C66"/>
                </a:solidFill>
              </a:rPr>
              <a:t>Loaded by D, T, (ions </a:t>
            </a:r>
            <a:r>
              <a:rPr lang="en-GB" dirty="0">
                <a:solidFill>
                  <a:srgbClr val="006C66"/>
                </a:solidFill>
              </a:rPr>
              <a:t>+ gas), CX</a:t>
            </a:r>
            <a:endParaRPr lang="de-DE" dirty="0">
              <a:solidFill>
                <a:srgbClr val="006C66"/>
              </a:solidFill>
            </a:endParaRPr>
          </a:p>
        </p:txBody>
      </p:sp>
      <p:sp>
        <p:nvSpPr>
          <p:cNvPr id="34" name="TextBox 33">
            <a:extLst>
              <a:ext uri="{FF2B5EF4-FFF2-40B4-BE49-F238E27FC236}">
                <a16:creationId xmlns:a16="http://schemas.microsoft.com/office/drawing/2014/main" id="{7D97AB40-FA54-4381-8BDB-177A53989451}"/>
              </a:ext>
            </a:extLst>
          </p:cNvPr>
          <p:cNvSpPr txBox="1"/>
          <p:nvPr/>
        </p:nvSpPr>
        <p:spPr>
          <a:xfrm>
            <a:off x="4622321" y="6178083"/>
            <a:ext cx="6898042" cy="661078"/>
          </a:xfrm>
          <a:prstGeom prst="rect">
            <a:avLst/>
          </a:prstGeom>
          <a:noFill/>
        </p:spPr>
        <p:txBody>
          <a:bodyPr wrap="none" rtlCol="0">
            <a:spAutoFit/>
          </a:bodyPr>
          <a:lstStyle/>
          <a:p>
            <a:pPr marL="285750" indent="-285750" algn="l">
              <a:lnSpc>
                <a:spcPts val="2300"/>
              </a:lnSpc>
              <a:buFont typeface="Wingdings" panose="05000000000000000000" pitchFamily="2" charset="2"/>
              <a:buChar char="Ø"/>
            </a:pPr>
            <a:r>
              <a:rPr lang="de-DE" sz="1800" b="1" dirty="0">
                <a:solidFill>
                  <a:srgbClr val="006C66"/>
                </a:solidFill>
              </a:rPr>
              <a:t>Most of material between plasma and coolant is EUROFER</a:t>
            </a:r>
          </a:p>
          <a:p>
            <a:pPr marL="285750" indent="-285750" algn="l">
              <a:lnSpc>
                <a:spcPts val="2300"/>
              </a:lnSpc>
              <a:buFont typeface="Wingdings" panose="05000000000000000000" pitchFamily="2" charset="2"/>
              <a:buChar char="Ø"/>
            </a:pPr>
            <a:r>
              <a:rPr lang="de-DE" b="1" dirty="0">
                <a:solidFill>
                  <a:srgbClr val="006C66"/>
                </a:solidFill>
              </a:rPr>
              <a:t>Current blanket design ignores trapping in </a:t>
            </a:r>
            <a:r>
              <a:rPr lang="de-DE" sz="1800" b="1" dirty="0">
                <a:solidFill>
                  <a:srgbClr val="006C66"/>
                </a:solidFill>
              </a:rPr>
              <a:t>EUROFER</a:t>
            </a:r>
            <a:r>
              <a:rPr lang="de-DE" b="1" dirty="0">
                <a:solidFill>
                  <a:srgbClr val="006C66"/>
                </a:solidFill>
              </a:rPr>
              <a:t>!</a:t>
            </a:r>
            <a:endParaRPr lang="en-GB" sz="1800" b="1" dirty="0">
              <a:solidFill>
                <a:srgbClr val="006C66"/>
              </a:solidFill>
            </a:endParaRPr>
          </a:p>
        </p:txBody>
      </p:sp>
    </p:spTree>
    <p:extLst>
      <p:ext uri="{BB962C8B-B14F-4D97-AF65-F5344CB8AC3E}">
        <p14:creationId xmlns:p14="http://schemas.microsoft.com/office/powerpoint/2010/main" val="381470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animBg="1"/>
      <p:bldP spid="17" grpId="0"/>
      <p:bldP spid="30" grpId="0"/>
      <p:bldP spid="3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917C943-4657-4F2D-AC7C-A68E8777FB94}"/>
              </a:ext>
            </a:extLst>
          </p:cNvPr>
          <p:cNvSpPr>
            <a:spLocks noGrp="1"/>
          </p:cNvSpPr>
          <p:nvPr>
            <p:ph type="ftr" sz="quarter" idx="15"/>
          </p:nvPr>
        </p:nvSpPr>
        <p:spPr/>
        <p:txBody>
          <a:bodyPr/>
          <a:lstStyle/>
          <a:p>
            <a:r>
              <a:rPr lang="de-DE"/>
              <a:t>Max-Planck-Institut für Plasmaphysik | Klaus Schmid</a:t>
            </a:r>
            <a:endParaRPr lang="de-DE" dirty="0"/>
          </a:p>
        </p:txBody>
      </p:sp>
      <p:sp>
        <p:nvSpPr>
          <p:cNvPr id="3" name="Slide Number Placeholder 2">
            <a:extLst>
              <a:ext uri="{FF2B5EF4-FFF2-40B4-BE49-F238E27FC236}">
                <a16:creationId xmlns:a16="http://schemas.microsoft.com/office/drawing/2014/main" id="{DC8CEC18-BA62-4939-900E-142FC67458D2}"/>
              </a:ext>
            </a:extLst>
          </p:cNvPr>
          <p:cNvSpPr>
            <a:spLocks noGrp="1"/>
          </p:cNvSpPr>
          <p:nvPr>
            <p:ph type="sldNum" sz="quarter" idx="16"/>
          </p:nvPr>
        </p:nvSpPr>
        <p:spPr/>
        <p:txBody>
          <a:bodyPr/>
          <a:lstStyle/>
          <a:p>
            <a:fld id="{ECE691D0-CC49-4FC7-9C4D-6112B0CB3A76}" type="slidenum">
              <a:rPr lang="de-DE" smtClean="0"/>
              <a:pPr/>
              <a:t>44</a:t>
            </a:fld>
            <a:endParaRPr lang="de-DE" dirty="0"/>
          </a:p>
        </p:txBody>
      </p:sp>
      <p:sp>
        <p:nvSpPr>
          <p:cNvPr id="5" name="Title 3">
            <a:extLst>
              <a:ext uri="{FF2B5EF4-FFF2-40B4-BE49-F238E27FC236}">
                <a16:creationId xmlns:a16="http://schemas.microsoft.com/office/drawing/2014/main" id="{48FF24B9-8356-4C19-9A0C-3768B7827520}"/>
              </a:ext>
            </a:extLst>
          </p:cNvPr>
          <p:cNvSpPr txBox="1">
            <a:spLocks/>
          </p:cNvSpPr>
          <p:nvPr/>
        </p:nvSpPr>
        <p:spPr>
          <a:xfrm>
            <a:off x="156826" y="11113"/>
            <a:ext cx="11280498" cy="782638"/>
          </a:xfrm>
          <a:prstGeom prst="rect">
            <a:avLst/>
          </a:prstGeom>
        </p:spPr>
        <p:txBody>
          <a:bodyPr vert="horz" lIns="0" tIns="0" rIns="0" bIns="0" rtlCol="0" anchor="ctr" anchorCtr="0">
            <a:noAutofit/>
          </a:bodyPr>
          <a:lst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a:lstStyle>
          <a:p>
            <a:endParaRPr lang="en-GB" dirty="0"/>
          </a:p>
        </p:txBody>
      </p:sp>
      <p:sp>
        <p:nvSpPr>
          <p:cNvPr id="6" name="TextBox 5">
            <a:extLst>
              <a:ext uri="{FF2B5EF4-FFF2-40B4-BE49-F238E27FC236}">
                <a16:creationId xmlns:a16="http://schemas.microsoft.com/office/drawing/2014/main" id="{74F1D61F-6263-413E-83DB-E92805403809}"/>
              </a:ext>
            </a:extLst>
          </p:cNvPr>
          <p:cNvSpPr txBox="1"/>
          <p:nvPr/>
        </p:nvSpPr>
        <p:spPr>
          <a:xfrm>
            <a:off x="156826" y="728870"/>
            <a:ext cx="8834534" cy="366126"/>
          </a:xfrm>
          <a:prstGeom prst="rect">
            <a:avLst/>
          </a:prstGeom>
          <a:noFill/>
        </p:spPr>
        <p:txBody>
          <a:bodyPr wrap="none" rtlCol="0">
            <a:spAutoFit/>
          </a:bodyPr>
          <a:lstStyle/>
          <a:p>
            <a:pPr marL="285750" indent="-285750" algn="l">
              <a:lnSpc>
                <a:spcPts val="2300"/>
              </a:lnSpc>
              <a:buFont typeface="Wingdings" panose="05000000000000000000" pitchFamily="2" charset="2"/>
              <a:buChar char="v"/>
            </a:pPr>
            <a:r>
              <a:rPr lang="de-DE" sz="1800" b="1" dirty="0">
                <a:solidFill>
                  <a:srgbClr val="006C66"/>
                </a:solidFill>
              </a:rPr>
              <a:t>Preliminary estimates on T-loss to EUROFER from TESSIM-X modeling [1,2] </a:t>
            </a:r>
            <a:endParaRPr lang="en-GB" sz="1800" b="1" dirty="0">
              <a:solidFill>
                <a:srgbClr val="006C66"/>
              </a:solidFill>
            </a:endParaRPr>
          </a:p>
        </p:txBody>
      </p:sp>
      <p:sp>
        <p:nvSpPr>
          <p:cNvPr id="7" name="TextBox 6">
            <a:extLst>
              <a:ext uri="{FF2B5EF4-FFF2-40B4-BE49-F238E27FC236}">
                <a16:creationId xmlns:a16="http://schemas.microsoft.com/office/drawing/2014/main" id="{954467A8-C664-44D7-AE75-5F013A639F44}"/>
              </a:ext>
            </a:extLst>
          </p:cNvPr>
          <p:cNvSpPr txBox="1"/>
          <p:nvPr/>
        </p:nvSpPr>
        <p:spPr>
          <a:xfrm>
            <a:off x="430696" y="5894229"/>
            <a:ext cx="7417480" cy="661078"/>
          </a:xfrm>
          <a:prstGeom prst="rect">
            <a:avLst/>
          </a:prstGeom>
          <a:noFill/>
        </p:spPr>
        <p:txBody>
          <a:bodyPr wrap="none" rtlCol="0">
            <a:spAutoFit/>
          </a:bodyPr>
          <a:lstStyle/>
          <a:p>
            <a:pPr algn="l">
              <a:lnSpc>
                <a:spcPts val="2300"/>
              </a:lnSpc>
            </a:pPr>
            <a:r>
              <a:rPr lang="en-GB" sz="1800" i="1" dirty="0">
                <a:solidFill>
                  <a:srgbClr val="006C66"/>
                </a:solidFill>
              </a:rPr>
              <a:t>[1] R. Arredondo et al Nuclear Materials and Energy 32 (2022) 101228 </a:t>
            </a:r>
          </a:p>
          <a:p>
            <a:pPr>
              <a:lnSpc>
                <a:spcPts val="2300"/>
              </a:lnSpc>
            </a:pPr>
            <a:r>
              <a:rPr lang="en-GB" sz="1800" i="1" dirty="0">
                <a:solidFill>
                  <a:srgbClr val="006C66"/>
                </a:solidFill>
              </a:rPr>
              <a:t>[2] R. Arredondo et al Nuclear Materials and Energy 28 (2021) 101039</a:t>
            </a:r>
          </a:p>
        </p:txBody>
      </p:sp>
      <p:sp>
        <p:nvSpPr>
          <p:cNvPr id="8" name="TextBox 7">
            <a:extLst>
              <a:ext uri="{FF2B5EF4-FFF2-40B4-BE49-F238E27FC236}">
                <a16:creationId xmlns:a16="http://schemas.microsoft.com/office/drawing/2014/main" id="{5ED4BA68-F1F2-4207-822C-A4ECC1F1E5A7}"/>
              </a:ext>
            </a:extLst>
          </p:cNvPr>
          <p:cNvSpPr txBox="1"/>
          <p:nvPr/>
        </p:nvSpPr>
        <p:spPr>
          <a:xfrm>
            <a:off x="618259" y="1327739"/>
            <a:ext cx="10813217" cy="759182"/>
          </a:xfrm>
          <a:prstGeom prst="rect">
            <a:avLst/>
          </a:prstGeom>
          <a:noFill/>
        </p:spPr>
        <p:txBody>
          <a:bodyPr wrap="none" rtlCol="0">
            <a:spAutoFit/>
          </a:bodyPr>
          <a:lstStyle/>
          <a:p>
            <a:pPr marL="285750" indent="-285750" algn="l">
              <a:lnSpc>
                <a:spcPts val="2300"/>
              </a:lnSpc>
              <a:spcAft>
                <a:spcPts val="600"/>
              </a:spcAft>
              <a:buFont typeface="Wingdings" panose="05000000000000000000" pitchFamily="2" charset="2"/>
              <a:buChar char="Ø"/>
            </a:pPr>
            <a:r>
              <a:rPr lang="de-DE" sz="2400" b="1" dirty="0">
                <a:solidFill>
                  <a:srgbClr val="006C66"/>
                </a:solidFill>
              </a:rPr>
              <a:t>They predict major retention via trapping threatening T-self-sufficiency</a:t>
            </a:r>
          </a:p>
          <a:p>
            <a:pPr marL="285750" indent="-285750" algn="l">
              <a:lnSpc>
                <a:spcPts val="2300"/>
              </a:lnSpc>
              <a:spcAft>
                <a:spcPts val="600"/>
              </a:spcAft>
              <a:buFont typeface="Wingdings" panose="05000000000000000000" pitchFamily="2" charset="2"/>
              <a:buChar char="Ø"/>
            </a:pPr>
            <a:r>
              <a:rPr lang="de-DE" sz="2400" b="1" dirty="0">
                <a:solidFill>
                  <a:srgbClr val="006C66"/>
                </a:solidFill>
              </a:rPr>
              <a:t>Reveiled major unknowns for </a:t>
            </a:r>
            <a:r>
              <a:rPr lang="de-DE" sz="2400" b="1" u="sng" dirty="0">
                <a:solidFill>
                  <a:srgbClr val="006C66"/>
                </a:solidFill>
              </a:rPr>
              <a:t>displacement damaged </a:t>
            </a:r>
            <a:r>
              <a:rPr lang="de-DE" sz="2400" b="1" dirty="0">
                <a:solidFill>
                  <a:srgbClr val="006C66"/>
                </a:solidFill>
              </a:rPr>
              <a:t>EUROFER:</a:t>
            </a:r>
            <a:endParaRPr lang="en-GB" sz="2400" b="1" dirty="0">
              <a:solidFill>
                <a:srgbClr val="006C66"/>
              </a:solidFill>
            </a:endParaRPr>
          </a:p>
        </p:txBody>
      </p:sp>
      <p:sp>
        <p:nvSpPr>
          <p:cNvPr id="9" name="TextBox 8">
            <a:extLst>
              <a:ext uri="{FF2B5EF4-FFF2-40B4-BE49-F238E27FC236}">
                <a16:creationId xmlns:a16="http://schemas.microsoft.com/office/drawing/2014/main" id="{981951AD-0596-4899-BC0D-BE3F4AC66D26}"/>
              </a:ext>
            </a:extLst>
          </p:cNvPr>
          <p:cNvSpPr txBox="1"/>
          <p:nvPr/>
        </p:nvSpPr>
        <p:spPr>
          <a:xfrm>
            <a:off x="1868557" y="2183353"/>
            <a:ext cx="4260782" cy="2118529"/>
          </a:xfrm>
          <a:prstGeom prst="rect">
            <a:avLst/>
          </a:prstGeom>
          <a:noFill/>
        </p:spPr>
        <p:txBody>
          <a:bodyPr wrap="none" rtlCol="0">
            <a:spAutoFit/>
          </a:bodyPr>
          <a:lstStyle/>
          <a:p>
            <a:pPr marL="285750" indent="-285750" algn="l">
              <a:lnSpc>
                <a:spcPct val="150000"/>
              </a:lnSpc>
              <a:buFont typeface="Wingdings" panose="05000000000000000000" pitchFamily="2" charset="2"/>
              <a:buChar char="Ø"/>
            </a:pPr>
            <a:r>
              <a:rPr lang="de-DE" sz="1800" dirty="0">
                <a:solidFill>
                  <a:srgbClr val="006C66"/>
                </a:solidFill>
              </a:rPr>
              <a:t>CX-fluxes and energies</a:t>
            </a:r>
          </a:p>
          <a:p>
            <a:pPr marL="285750" indent="-285750" algn="l">
              <a:lnSpc>
                <a:spcPct val="150000"/>
              </a:lnSpc>
              <a:buFont typeface="Wingdings" panose="05000000000000000000" pitchFamily="2" charset="2"/>
              <a:buChar char="Ø"/>
            </a:pPr>
            <a:r>
              <a:rPr lang="de-DE" dirty="0">
                <a:solidFill>
                  <a:srgbClr val="006C66"/>
                </a:solidFill>
              </a:rPr>
              <a:t>Solubility of T in PbLi and EUROFER</a:t>
            </a:r>
          </a:p>
          <a:p>
            <a:pPr marL="285750" indent="-285750" algn="l">
              <a:lnSpc>
                <a:spcPct val="150000"/>
              </a:lnSpc>
              <a:buFont typeface="Wingdings" panose="05000000000000000000" pitchFamily="2" charset="2"/>
              <a:buChar char="Ø"/>
            </a:pPr>
            <a:r>
              <a:rPr lang="de-DE" sz="1800" b="1" dirty="0">
                <a:solidFill>
                  <a:srgbClr val="FF0000"/>
                </a:solidFill>
              </a:rPr>
              <a:t>Trap site concentration </a:t>
            </a:r>
            <a:r>
              <a:rPr lang="el-GR" sz="1800" b="1" dirty="0">
                <a:solidFill>
                  <a:srgbClr val="FF0000"/>
                </a:solidFill>
              </a:rPr>
              <a:t>η</a:t>
            </a:r>
            <a:endParaRPr lang="de-DE" sz="1800" b="1" dirty="0">
              <a:solidFill>
                <a:srgbClr val="FF0000"/>
              </a:solidFill>
            </a:endParaRPr>
          </a:p>
          <a:p>
            <a:pPr marL="285750" indent="-285750" algn="l">
              <a:lnSpc>
                <a:spcPct val="150000"/>
              </a:lnSpc>
              <a:buFont typeface="Wingdings" panose="05000000000000000000" pitchFamily="2" charset="2"/>
              <a:buChar char="Ø"/>
            </a:pPr>
            <a:r>
              <a:rPr lang="de-DE" b="1" dirty="0">
                <a:solidFill>
                  <a:srgbClr val="FF0000"/>
                </a:solidFill>
              </a:rPr>
              <a:t>De-trapping energies E</a:t>
            </a:r>
            <a:r>
              <a:rPr lang="de-DE" b="1" baseline="-25000" dirty="0">
                <a:solidFill>
                  <a:srgbClr val="FF0000"/>
                </a:solidFill>
              </a:rPr>
              <a:t>D</a:t>
            </a:r>
          </a:p>
          <a:p>
            <a:pPr marL="285750" indent="-285750" algn="l">
              <a:lnSpc>
                <a:spcPct val="150000"/>
              </a:lnSpc>
              <a:buFont typeface="Wingdings" panose="05000000000000000000" pitchFamily="2" charset="2"/>
              <a:buChar char="Ø"/>
            </a:pPr>
            <a:r>
              <a:rPr lang="de-DE" sz="1800" b="1" dirty="0">
                <a:solidFill>
                  <a:srgbClr val="FF0000"/>
                </a:solidFill>
              </a:rPr>
              <a:t>Surface boundary condtions</a:t>
            </a:r>
            <a:endParaRPr lang="en-GB" sz="1800" b="1" dirty="0">
              <a:solidFill>
                <a:srgbClr val="FF0000"/>
              </a:solidFill>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725A98B-6EDA-4EBF-97AD-FCF7DA3BE387}"/>
                  </a:ext>
                </a:extLst>
              </p:cNvPr>
              <p:cNvSpPr txBox="1"/>
              <p:nvPr/>
            </p:nvSpPr>
            <p:spPr>
              <a:xfrm>
                <a:off x="6773864" y="3187970"/>
                <a:ext cx="2641621" cy="294953"/>
              </a:xfrm>
              <a:prstGeom prst="rect">
                <a:avLst/>
              </a:prstGeom>
              <a:noFill/>
            </p:spPr>
            <p:txBody>
              <a:bodyPr wrap="none" lIns="0" tIns="0" rIns="0" bIns="0" rtlCol="0">
                <a:spAutoFit/>
              </a:bodyPr>
              <a:lstStyle/>
              <a:p>
                <a:pPr algn="l">
                  <a:lnSpc>
                    <a:spcPts val="2300"/>
                  </a:lnSpc>
                </a:pPr>
                <a14:m>
                  <m:oMathPara xmlns:m="http://schemas.openxmlformats.org/officeDocument/2006/math">
                    <m:oMathParaPr>
                      <m:jc m:val="centerGroup"/>
                    </m:oMathParaPr>
                    <m:oMath xmlns:m="http://schemas.openxmlformats.org/officeDocument/2006/math">
                      <m:r>
                        <a:rPr lang="en-GB" sz="1800" i="1" smtClean="0">
                          <a:solidFill>
                            <a:srgbClr val="006C66"/>
                          </a:solidFill>
                          <a:latin typeface="Cambria Math" panose="02040503050406030204" pitchFamily="18" charset="0"/>
                          <a:ea typeface="Cambria Math" panose="02040503050406030204" pitchFamily="18" charset="0"/>
                        </a:rPr>
                        <m:t>𝜂</m:t>
                      </m:r>
                      <m:r>
                        <a:rPr lang="de-DE" sz="1800" b="0" i="1" smtClean="0">
                          <a:solidFill>
                            <a:srgbClr val="006C66"/>
                          </a:solidFill>
                          <a:latin typeface="Cambria Math" panose="02040503050406030204" pitchFamily="18" charset="0"/>
                          <a:ea typeface="Cambria Math" panose="02040503050406030204" pitchFamily="18" charset="0"/>
                        </a:rPr>
                        <m:t>=</m:t>
                      </m:r>
                      <m:r>
                        <a:rPr lang="de-DE" sz="1800" b="0" i="1" smtClean="0">
                          <a:solidFill>
                            <a:srgbClr val="006C66"/>
                          </a:solidFill>
                          <a:latin typeface="Cambria Math" panose="02040503050406030204" pitchFamily="18" charset="0"/>
                          <a:ea typeface="Cambria Math" panose="02040503050406030204" pitchFamily="18" charset="0"/>
                        </a:rPr>
                        <m:t>𝜂</m:t>
                      </m:r>
                      <m:d>
                        <m:dPr>
                          <m:ctrlPr>
                            <a:rPr lang="de-DE" sz="1800" b="0" i="1" smtClean="0">
                              <a:solidFill>
                                <a:srgbClr val="006C66"/>
                              </a:solidFill>
                              <a:latin typeface="Cambria Math" panose="02040503050406030204" pitchFamily="18" charset="0"/>
                              <a:ea typeface="Cambria Math" panose="02040503050406030204" pitchFamily="18" charset="0"/>
                            </a:rPr>
                          </m:ctrlPr>
                        </m:dPr>
                        <m:e>
                          <m:r>
                            <a:rPr lang="de-DE" sz="1800" b="0" i="1" smtClean="0">
                              <a:solidFill>
                                <a:srgbClr val="006C66"/>
                              </a:solidFill>
                              <a:latin typeface="Cambria Math" panose="02040503050406030204" pitchFamily="18" charset="0"/>
                              <a:ea typeface="Cambria Math" panose="02040503050406030204" pitchFamily="18" charset="0"/>
                            </a:rPr>
                            <m:t>𝐷𝑃𝐴</m:t>
                          </m:r>
                          <m:r>
                            <a:rPr lang="de-DE" sz="1800" b="0" i="1" smtClean="0">
                              <a:solidFill>
                                <a:srgbClr val="006C66"/>
                              </a:solidFill>
                              <a:latin typeface="Cambria Math" panose="02040503050406030204" pitchFamily="18" charset="0"/>
                              <a:ea typeface="Cambria Math" panose="02040503050406030204" pitchFamily="18" charset="0"/>
                            </a:rPr>
                            <m:t>, </m:t>
                          </m:r>
                          <m:r>
                            <a:rPr lang="de-DE" sz="1800" b="0" i="1" smtClean="0">
                              <a:solidFill>
                                <a:srgbClr val="006C66"/>
                              </a:solidFill>
                              <a:latin typeface="Cambria Math" panose="02040503050406030204" pitchFamily="18" charset="0"/>
                              <a:ea typeface="Cambria Math" panose="02040503050406030204" pitchFamily="18" charset="0"/>
                            </a:rPr>
                            <m:t>𝑇</m:t>
                          </m:r>
                          <m:r>
                            <a:rPr lang="de-DE" sz="1800" b="0" i="1" smtClean="0">
                              <a:solidFill>
                                <a:srgbClr val="006C66"/>
                              </a:solidFill>
                              <a:latin typeface="Cambria Math" panose="02040503050406030204" pitchFamily="18" charset="0"/>
                              <a:ea typeface="Cambria Math" panose="02040503050406030204" pitchFamily="18" charset="0"/>
                            </a:rPr>
                            <m:t>,</m:t>
                          </m:r>
                          <m:sSub>
                            <m:sSubPr>
                              <m:ctrlPr>
                                <a:rPr lang="de-DE" sz="1800" b="0" i="1" smtClean="0">
                                  <a:solidFill>
                                    <a:srgbClr val="006C66"/>
                                  </a:solidFill>
                                  <a:latin typeface="Cambria Math" panose="02040503050406030204" pitchFamily="18" charset="0"/>
                                  <a:ea typeface="Cambria Math" panose="02040503050406030204" pitchFamily="18" charset="0"/>
                                </a:rPr>
                              </m:ctrlPr>
                            </m:sSubPr>
                            <m:e>
                              <m:r>
                                <a:rPr lang="de-DE" sz="1800" b="0" i="1" smtClean="0">
                                  <a:solidFill>
                                    <a:srgbClr val="006C66"/>
                                  </a:solidFill>
                                  <a:latin typeface="Cambria Math" panose="02040503050406030204" pitchFamily="18" charset="0"/>
                                  <a:ea typeface="Cambria Math" panose="02040503050406030204" pitchFamily="18" charset="0"/>
                                </a:rPr>
                                <m:t>𝐶</m:t>
                              </m:r>
                            </m:e>
                            <m:sub>
                              <m:r>
                                <a:rPr lang="de-DE" sz="1800" b="0" i="1" smtClean="0">
                                  <a:solidFill>
                                    <a:srgbClr val="006C66"/>
                                  </a:solidFill>
                                  <a:latin typeface="Cambria Math" panose="02040503050406030204" pitchFamily="18" charset="0"/>
                                  <a:ea typeface="Cambria Math" panose="02040503050406030204" pitchFamily="18" charset="0"/>
                                </a:rPr>
                                <m:t>𝐻𝑒</m:t>
                              </m:r>
                            </m:sub>
                          </m:sSub>
                          <m:r>
                            <a:rPr lang="de-DE" sz="1800" b="0" i="1" smtClean="0">
                              <a:solidFill>
                                <a:srgbClr val="006C66"/>
                              </a:solidFill>
                              <a:latin typeface="Cambria Math" panose="02040503050406030204" pitchFamily="18" charset="0"/>
                              <a:ea typeface="Cambria Math" panose="02040503050406030204" pitchFamily="18" charset="0"/>
                            </a:rPr>
                            <m:t>,</m:t>
                          </m:r>
                          <m:sSub>
                            <m:sSubPr>
                              <m:ctrlPr>
                                <a:rPr lang="de-DE" sz="1800" b="0" i="1" smtClean="0">
                                  <a:solidFill>
                                    <a:srgbClr val="006C66"/>
                                  </a:solidFill>
                                  <a:latin typeface="Cambria Math" panose="02040503050406030204" pitchFamily="18" charset="0"/>
                                  <a:ea typeface="Cambria Math" panose="02040503050406030204" pitchFamily="18" charset="0"/>
                                </a:rPr>
                              </m:ctrlPr>
                            </m:sSubPr>
                            <m:e>
                              <m:r>
                                <a:rPr lang="de-DE" sz="1800" b="0" i="1" smtClean="0">
                                  <a:solidFill>
                                    <a:srgbClr val="006C66"/>
                                  </a:solidFill>
                                  <a:latin typeface="Cambria Math" panose="02040503050406030204" pitchFamily="18" charset="0"/>
                                  <a:ea typeface="Cambria Math" panose="02040503050406030204" pitchFamily="18" charset="0"/>
                                </a:rPr>
                                <m:t>𝐶</m:t>
                              </m:r>
                            </m:e>
                            <m:sub>
                              <m:r>
                                <a:rPr lang="de-DE" sz="1800" b="0" i="1" smtClean="0">
                                  <a:solidFill>
                                    <a:srgbClr val="006C66"/>
                                  </a:solidFill>
                                  <a:latin typeface="Cambria Math" panose="02040503050406030204" pitchFamily="18" charset="0"/>
                                  <a:ea typeface="Cambria Math" panose="02040503050406030204" pitchFamily="18" charset="0"/>
                                </a:rPr>
                                <m:t>𝑆𝑂𝐿</m:t>
                              </m:r>
                            </m:sub>
                          </m:sSub>
                          <m:r>
                            <a:rPr lang="de-DE" sz="1800" b="0" i="1" smtClean="0">
                              <a:solidFill>
                                <a:srgbClr val="006C66"/>
                              </a:solidFill>
                              <a:latin typeface="Cambria Math" panose="02040503050406030204" pitchFamily="18" charset="0"/>
                              <a:ea typeface="Cambria Math" panose="02040503050406030204" pitchFamily="18" charset="0"/>
                            </a:rPr>
                            <m:t>,</m:t>
                          </m:r>
                          <m:r>
                            <a:rPr lang="de-DE" sz="1800" b="0" i="1" smtClean="0">
                              <a:solidFill>
                                <a:srgbClr val="006C66"/>
                              </a:solidFill>
                              <a:latin typeface="Cambria Math" panose="02040503050406030204" pitchFamily="18" charset="0"/>
                              <a:ea typeface="Cambria Math" panose="02040503050406030204" pitchFamily="18" charset="0"/>
                            </a:rPr>
                            <m:t>𝑡</m:t>
                          </m:r>
                        </m:e>
                      </m:d>
                    </m:oMath>
                  </m:oMathPara>
                </a14:m>
                <a:endParaRPr lang="en-GB" sz="1800" dirty="0">
                  <a:solidFill>
                    <a:srgbClr val="006C66"/>
                  </a:solidFill>
                </a:endParaRPr>
              </a:p>
            </p:txBody>
          </p:sp>
        </mc:Choice>
        <mc:Fallback xmlns="">
          <p:sp>
            <p:nvSpPr>
              <p:cNvPr id="10" name="TextBox 9">
                <a:extLst>
                  <a:ext uri="{FF2B5EF4-FFF2-40B4-BE49-F238E27FC236}">
                    <a16:creationId xmlns:a16="http://schemas.microsoft.com/office/drawing/2014/main" id="{F725A98B-6EDA-4EBF-97AD-FCF7DA3BE387}"/>
                  </a:ext>
                </a:extLst>
              </p:cNvPr>
              <p:cNvSpPr txBox="1">
                <a:spLocks noRot="1" noChangeAspect="1" noMove="1" noResize="1" noEditPoints="1" noAdjustHandles="1" noChangeArrowheads="1" noChangeShapeType="1" noTextEdit="1"/>
              </p:cNvSpPr>
              <p:nvPr/>
            </p:nvSpPr>
            <p:spPr>
              <a:xfrm>
                <a:off x="6773864" y="3187970"/>
                <a:ext cx="2641621" cy="294953"/>
              </a:xfrm>
              <a:prstGeom prst="rect">
                <a:avLst/>
              </a:prstGeom>
              <a:blipFill>
                <a:blip r:embed="rId2"/>
                <a:stretch>
                  <a:fillRect l="-1613" b="-208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16F7C34-DC05-4B69-ADE8-A7942C5FC791}"/>
                  </a:ext>
                </a:extLst>
              </p:cNvPr>
              <p:cNvSpPr txBox="1"/>
              <p:nvPr/>
            </p:nvSpPr>
            <p:spPr>
              <a:xfrm>
                <a:off x="7265504" y="3557127"/>
                <a:ext cx="4171820" cy="1489510"/>
              </a:xfrm>
              <a:prstGeom prst="rect">
                <a:avLst/>
              </a:prstGeom>
              <a:noFill/>
            </p:spPr>
            <p:txBody>
              <a:bodyPr wrap="square">
                <a:spAutoFit/>
              </a:bodyPr>
              <a:lstStyle/>
              <a:p>
                <a:r>
                  <a:rPr lang="de-DE" sz="1800" b="0" dirty="0">
                    <a:solidFill>
                      <a:srgbClr val="006C66"/>
                    </a:solidFill>
                    <a:ea typeface="Cambria Math" panose="02040503050406030204" pitchFamily="18" charset="0"/>
                  </a:rPr>
                  <a:t> </a:t>
                </a:r>
                <a14:m>
                  <m:oMath xmlns:m="http://schemas.openxmlformats.org/officeDocument/2006/math">
                    <m:r>
                      <a:rPr lang="de-DE" sz="1800" b="1" i="1" smtClean="0">
                        <a:solidFill>
                          <a:srgbClr val="006C66"/>
                        </a:solidFill>
                        <a:latin typeface="Cambria Math" panose="02040503050406030204" pitchFamily="18" charset="0"/>
                        <a:ea typeface="Cambria Math" panose="02040503050406030204" pitchFamily="18" charset="0"/>
                      </a:rPr>
                      <m:t>𝑫𝑷𝑨</m:t>
                    </m:r>
                    <m:r>
                      <a:rPr lang="de-DE" sz="1800" b="1" i="1" smtClean="0">
                        <a:solidFill>
                          <a:srgbClr val="006C66"/>
                        </a:solidFill>
                        <a:latin typeface="Cambria Math" panose="02040503050406030204" pitchFamily="18" charset="0"/>
                        <a:ea typeface="Cambria Math" panose="02040503050406030204" pitchFamily="18" charset="0"/>
                      </a:rPr>
                      <m:t>=</m:t>
                    </m:r>
                    <m:r>
                      <m:rPr>
                        <m:nor/>
                      </m:rPr>
                      <a:rPr lang="de-DE" sz="1800" b="1" i="0" smtClean="0">
                        <a:solidFill>
                          <a:srgbClr val="006C66"/>
                        </a:solidFill>
                        <a:latin typeface="Cambria Math" panose="02040503050406030204" pitchFamily="18" charset="0"/>
                        <a:ea typeface="Cambria Math" panose="02040503050406030204" pitchFamily="18" charset="0"/>
                      </a:rPr>
                      <m:t>Displacements</m:t>
                    </m:r>
                    <m:r>
                      <m:rPr>
                        <m:nor/>
                      </m:rPr>
                      <a:rPr lang="de-DE" sz="1800" b="1" i="0" smtClean="0">
                        <a:solidFill>
                          <a:srgbClr val="006C66"/>
                        </a:solidFill>
                        <a:latin typeface="Cambria Math" panose="02040503050406030204" pitchFamily="18" charset="0"/>
                        <a:ea typeface="Cambria Math" panose="02040503050406030204" pitchFamily="18" charset="0"/>
                      </a:rPr>
                      <m:t> </m:t>
                    </m:r>
                    <m:r>
                      <m:rPr>
                        <m:nor/>
                      </m:rPr>
                      <a:rPr lang="de-DE" sz="1800" b="1" i="0" smtClean="0">
                        <a:solidFill>
                          <a:srgbClr val="006C66"/>
                        </a:solidFill>
                        <a:latin typeface="Cambria Math" panose="02040503050406030204" pitchFamily="18" charset="0"/>
                        <a:ea typeface="Cambria Math" panose="02040503050406030204" pitchFamily="18" charset="0"/>
                      </a:rPr>
                      <m:t>per</m:t>
                    </m:r>
                    <m:r>
                      <m:rPr>
                        <m:nor/>
                      </m:rPr>
                      <a:rPr lang="de-DE" sz="1800" b="1" i="0" smtClean="0">
                        <a:solidFill>
                          <a:srgbClr val="006C66"/>
                        </a:solidFill>
                        <a:latin typeface="Cambria Math" panose="02040503050406030204" pitchFamily="18" charset="0"/>
                        <a:ea typeface="Cambria Math" panose="02040503050406030204" pitchFamily="18" charset="0"/>
                      </a:rPr>
                      <m:t> </m:t>
                    </m:r>
                    <m:r>
                      <m:rPr>
                        <m:nor/>
                      </m:rPr>
                      <a:rPr lang="de-DE" sz="1800" b="1" i="0" smtClean="0">
                        <a:solidFill>
                          <a:srgbClr val="006C66"/>
                        </a:solidFill>
                        <a:latin typeface="Cambria Math" panose="02040503050406030204" pitchFamily="18" charset="0"/>
                        <a:ea typeface="Cambria Math" panose="02040503050406030204" pitchFamily="18" charset="0"/>
                      </a:rPr>
                      <m:t>Atom</m:t>
                    </m:r>
                  </m:oMath>
                </a14:m>
                <a:endParaRPr lang="de-DE" sz="1800" b="1" i="1" dirty="0">
                  <a:solidFill>
                    <a:srgbClr val="006C66"/>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de-DE" sz="1800" b="0" i="1" smtClean="0">
                          <a:solidFill>
                            <a:srgbClr val="006C66"/>
                          </a:solidFill>
                          <a:latin typeface="Cambria Math" panose="02040503050406030204" pitchFamily="18" charset="0"/>
                          <a:ea typeface="Cambria Math" panose="02040503050406030204" pitchFamily="18" charset="0"/>
                        </a:rPr>
                        <m:t> </m:t>
                      </m:r>
                      <m:r>
                        <a:rPr lang="de-DE" sz="1800" b="0" i="1" smtClean="0">
                          <a:solidFill>
                            <a:srgbClr val="006C66"/>
                          </a:solidFill>
                          <a:latin typeface="Cambria Math" panose="02040503050406030204" pitchFamily="18" charset="0"/>
                          <a:ea typeface="Cambria Math" panose="02040503050406030204" pitchFamily="18" charset="0"/>
                        </a:rPr>
                        <m:t>𝑇</m:t>
                      </m:r>
                      <m:r>
                        <a:rPr lang="de-DE" sz="1800" b="0" i="1" smtClean="0">
                          <a:solidFill>
                            <a:srgbClr val="006C66"/>
                          </a:solidFill>
                          <a:latin typeface="Cambria Math" panose="02040503050406030204" pitchFamily="18" charset="0"/>
                          <a:ea typeface="Cambria Math" panose="02040503050406030204" pitchFamily="18" charset="0"/>
                        </a:rPr>
                        <m:t>=</m:t>
                      </m:r>
                      <m:r>
                        <m:rPr>
                          <m:nor/>
                        </m:rPr>
                        <a:rPr lang="de-DE" sz="1800" b="0" i="0" smtClean="0">
                          <a:solidFill>
                            <a:srgbClr val="006C66"/>
                          </a:solidFill>
                          <a:latin typeface="Cambria Math" panose="02040503050406030204" pitchFamily="18" charset="0"/>
                          <a:ea typeface="Cambria Math" panose="02040503050406030204" pitchFamily="18" charset="0"/>
                        </a:rPr>
                        <m:t>Temperature</m:t>
                      </m:r>
                    </m:oMath>
                  </m:oMathPara>
                </a14:m>
                <a:endParaRPr lang="de-DE" sz="1800" b="0" i="1" dirty="0">
                  <a:solidFill>
                    <a:srgbClr val="006C66"/>
                  </a:solidFill>
                  <a:latin typeface="Cambria Math" panose="02040503050406030204" pitchFamily="18" charset="0"/>
                  <a:ea typeface="Cambria Math" panose="02040503050406030204" pitchFamily="18" charset="0"/>
                </a:endParaRPr>
              </a:p>
              <a:p>
                <a14:m>
                  <m:oMath xmlns:m="http://schemas.openxmlformats.org/officeDocument/2006/math">
                    <m:sSub>
                      <m:sSubPr>
                        <m:ctrlPr>
                          <a:rPr lang="de-DE" sz="1800" b="1" i="1" smtClean="0">
                            <a:solidFill>
                              <a:srgbClr val="006C66"/>
                            </a:solidFill>
                            <a:latin typeface="Cambria Math" panose="02040503050406030204" pitchFamily="18" charset="0"/>
                            <a:ea typeface="Cambria Math" panose="02040503050406030204" pitchFamily="18" charset="0"/>
                          </a:rPr>
                        </m:ctrlPr>
                      </m:sSubPr>
                      <m:e>
                        <m:r>
                          <a:rPr lang="de-DE" sz="1800" b="1" i="1" smtClean="0">
                            <a:solidFill>
                              <a:srgbClr val="006C66"/>
                            </a:solidFill>
                            <a:latin typeface="Cambria Math" panose="02040503050406030204" pitchFamily="18" charset="0"/>
                            <a:ea typeface="Cambria Math" panose="02040503050406030204" pitchFamily="18" charset="0"/>
                          </a:rPr>
                          <m:t>𝑪</m:t>
                        </m:r>
                      </m:e>
                      <m:sub>
                        <m:r>
                          <a:rPr lang="de-DE" sz="1800" b="1" i="1" smtClean="0">
                            <a:solidFill>
                              <a:srgbClr val="006C66"/>
                            </a:solidFill>
                            <a:latin typeface="Cambria Math" panose="02040503050406030204" pitchFamily="18" charset="0"/>
                            <a:ea typeface="Cambria Math" panose="02040503050406030204" pitchFamily="18" charset="0"/>
                          </a:rPr>
                          <m:t>𝑯𝒆</m:t>
                        </m:r>
                      </m:sub>
                    </m:sSub>
                    <m:r>
                      <a:rPr lang="de-DE" sz="1800" b="1" i="1" smtClean="0">
                        <a:solidFill>
                          <a:srgbClr val="006C66"/>
                        </a:solidFill>
                        <a:latin typeface="Cambria Math" panose="02040503050406030204" pitchFamily="18" charset="0"/>
                        <a:ea typeface="Cambria Math" panose="02040503050406030204" pitchFamily="18" charset="0"/>
                      </a:rPr>
                      <m:t>=</m:t>
                    </m:r>
                  </m:oMath>
                </a14:m>
                <a:r>
                  <a:rPr lang="de-DE" sz="1800" b="1" i="1" dirty="0">
                    <a:solidFill>
                      <a:srgbClr val="006C66"/>
                    </a:solidFill>
                    <a:latin typeface="Cambria Math" panose="02040503050406030204" pitchFamily="18" charset="0"/>
                    <a:ea typeface="Cambria Math" panose="02040503050406030204" pitchFamily="18" charset="0"/>
                  </a:rPr>
                  <a:t> </a:t>
                </a:r>
                <a:r>
                  <a:rPr lang="de-DE" sz="1800" b="1" dirty="0">
                    <a:solidFill>
                      <a:srgbClr val="006C66"/>
                    </a:solidFill>
                    <a:latin typeface="Cambria Math" panose="02040503050406030204" pitchFamily="18" charset="0"/>
                    <a:ea typeface="Cambria Math" panose="02040503050406030204" pitchFamily="18" charset="0"/>
                  </a:rPr>
                  <a:t>Concentration of He</a:t>
                </a:r>
                <a:endParaRPr lang="de-DE" sz="1800" b="1" i="1" dirty="0">
                  <a:solidFill>
                    <a:srgbClr val="006C66"/>
                  </a:solidFill>
                  <a:latin typeface="Cambria Math" panose="02040503050406030204" pitchFamily="18" charset="0"/>
                  <a:ea typeface="Cambria Math" panose="02040503050406030204" pitchFamily="18" charset="0"/>
                </a:endParaRPr>
              </a:p>
              <a:p>
                <a14:m>
                  <m:oMath xmlns:m="http://schemas.openxmlformats.org/officeDocument/2006/math">
                    <m:sSub>
                      <m:sSubPr>
                        <m:ctrlPr>
                          <a:rPr lang="de-DE" sz="1800" b="1" i="1" smtClean="0">
                            <a:solidFill>
                              <a:srgbClr val="006C66"/>
                            </a:solidFill>
                            <a:latin typeface="Cambria Math" panose="02040503050406030204" pitchFamily="18" charset="0"/>
                            <a:ea typeface="Cambria Math" panose="02040503050406030204" pitchFamily="18" charset="0"/>
                          </a:rPr>
                        </m:ctrlPr>
                      </m:sSubPr>
                      <m:e>
                        <m:r>
                          <a:rPr lang="de-DE" sz="1800" b="1" i="1" smtClean="0">
                            <a:solidFill>
                              <a:srgbClr val="006C66"/>
                            </a:solidFill>
                            <a:latin typeface="Cambria Math" panose="02040503050406030204" pitchFamily="18" charset="0"/>
                            <a:ea typeface="Cambria Math" panose="02040503050406030204" pitchFamily="18" charset="0"/>
                          </a:rPr>
                          <m:t>𝑪</m:t>
                        </m:r>
                      </m:e>
                      <m:sub>
                        <m:r>
                          <a:rPr lang="de-DE" sz="1800" b="1" i="1" smtClean="0">
                            <a:solidFill>
                              <a:srgbClr val="006C66"/>
                            </a:solidFill>
                            <a:latin typeface="Cambria Math" panose="02040503050406030204" pitchFamily="18" charset="0"/>
                            <a:ea typeface="Cambria Math" panose="02040503050406030204" pitchFamily="18" charset="0"/>
                          </a:rPr>
                          <m:t>𝑯</m:t>
                        </m:r>
                        <m:r>
                          <a:rPr lang="de-DE" sz="1800" b="1" i="1" smtClean="0">
                            <a:solidFill>
                              <a:srgbClr val="006C66"/>
                            </a:solidFill>
                            <a:latin typeface="Cambria Math" panose="02040503050406030204" pitchFamily="18" charset="0"/>
                            <a:ea typeface="Cambria Math" panose="02040503050406030204" pitchFamily="18" charset="0"/>
                          </a:rPr>
                          <m:t>,</m:t>
                        </m:r>
                        <m:r>
                          <a:rPr lang="de-DE" sz="1800" b="1" i="1" smtClean="0">
                            <a:solidFill>
                              <a:srgbClr val="006C66"/>
                            </a:solidFill>
                            <a:latin typeface="Cambria Math" panose="02040503050406030204" pitchFamily="18" charset="0"/>
                            <a:ea typeface="Cambria Math" panose="02040503050406030204" pitchFamily="18" charset="0"/>
                          </a:rPr>
                          <m:t>𝑫</m:t>
                        </m:r>
                        <m:r>
                          <a:rPr lang="de-DE" sz="1800" b="1" i="1" smtClean="0">
                            <a:solidFill>
                              <a:srgbClr val="006C66"/>
                            </a:solidFill>
                            <a:latin typeface="Cambria Math" panose="02040503050406030204" pitchFamily="18" charset="0"/>
                            <a:ea typeface="Cambria Math" panose="02040503050406030204" pitchFamily="18" charset="0"/>
                          </a:rPr>
                          <m:t>,</m:t>
                        </m:r>
                        <m:r>
                          <a:rPr lang="de-DE" sz="1800" b="1" i="1" smtClean="0">
                            <a:solidFill>
                              <a:srgbClr val="006C66"/>
                            </a:solidFill>
                            <a:latin typeface="Cambria Math" panose="02040503050406030204" pitchFamily="18" charset="0"/>
                            <a:ea typeface="Cambria Math" panose="02040503050406030204" pitchFamily="18" charset="0"/>
                          </a:rPr>
                          <m:t>𝑻</m:t>
                        </m:r>
                      </m:sub>
                    </m:sSub>
                    <m:r>
                      <a:rPr lang="de-DE" sz="1800" b="1" i="0" smtClean="0">
                        <a:solidFill>
                          <a:srgbClr val="006C66"/>
                        </a:solidFill>
                        <a:latin typeface="Cambria Math" panose="02040503050406030204" pitchFamily="18" charset="0"/>
                        <a:ea typeface="Cambria Math" panose="02040503050406030204" pitchFamily="18" charset="0"/>
                      </a:rPr>
                      <m:t>= </m:t>
                    </m:r>
                  </m:oMath>
                </a14:m>
                <a:r>
                  <a:rPr lang="de-DE" sz="1800" b="1" i="0" dirty="0">
                    <a:solidFill>
                      <a:srgbClr val="006C66"/>
                    </a:solidFill>
                    <a:latin typeface="Cambria Math" panose="02040503050406030204" pitchFamily="18" charset="0"/>
                    <a:ea typeface="Cambria Math" panose="02040503050406030204" pitchFamily="18" charset="0"/>
                  </a:rPr>
                  <a:t>Concentration of H-isotopes</a:t>
                </a:r>
              </a:p>
              <a:p>
                <a14:m>
                  <m:oMath xmlns:m="http://schemas.openxmlformats.org/officeDocument/2006/math">
                    <m:r>
                      <m:rPr>
                        <m:sty m:val="p"/>
                      </m:rPr>
                      <a:rPr lang="de-DE" sz="1800" b="0" i="0" smtClean="0">
                        <a:solidFill>
                          <a:srgbClr val="006C66"/>
                        </a:solidFill>
                        <a:latin typeface="Cambria Math" panose="02040503050406030204" pitchFamily="18" charset="0"/>
                        <a:ea typeface="Cambria Math" panose="02040503050406030204" pitchFamily="18" charset="0"/>
                      </a:rPr>
                      <m:t>t</m:t>
                    </m:r>
                    <m:r>
                      <a:rPr lang="de-DE" sz="1800" b="0" i="0" smtClean="0">
                        <a:solidFill>
                          <a:srgbClr val="006C66"/>
                        </a:solidFill>
                        <a:latin typeface="Cambria Math" panose="02040503050406030204" pitchFamily="18" charset="0"/>
                        <a:ea typeface="Cambria Math" panose="02040503050406030204" pitchFamily="18" charset="0"/>
                      </a:rPr>
                      <m:t>= </m:t>
                    </m:r>
                  </m:oMath>
                </a14:m>
                <a:r>
                  <a:rPr lang="en-GB" dirty="0">
                    <a:solidFill>
                      <a:srgbClr val="006C66"/>
                    </a:solidFill>
                    <a:latin typeface="Cambria Math" panose="02040503050406030204" pitchFamily="18" charset="0"/>
                    <a:ea typeface="Cambria Math" panose="02040503050406030204" pitchFamily="18" charset="0"/>
                  </a:rPr>
                  <a:t>time</a:t>
                </a:r>
              </a:p>
            </p:txBody>
          </p:sp>
        </mc:Choice>
        <mc:Fallback xmlns="">
          <p:sp>
            <p:nvSpPr>
              <p:cNvPr id="12" name="TextBox 11">
                <a:extLst>
                  <a:ext uri="{FF2B5EF4-FFF2-40B4-BE49-F238E27FC236}">
                    <a16:creationId xmlns:a16="http://schemas.microsoft.com/office/drawing/2014/main" id="{916F7C34-DC05-4B69-ADE8-A7942C5FC791}"/>
                  </a:ext>
                </a:extLst>
              </p:cNvPr>
              <p:cNvSpPr txBox="1">
                <a:spLocks noRot="1" noChangeAspect="1" noMove="1" noResize="1" noEditPoints="1" noAdjustHandles="1" noChangeArrowheads="1" noChangeShapeType="1" noTextEdit="1"/>
              </p:cNvSpPr>
              <p:nvPr/>
            </p:nvSpPr>
            <p:spPr>
              <a:xfrm>
                <a:off x="7265504" y="3557127"/>
                <a:ext cx="4171820" cy="1489510"/>
              </a:xfrm>
              <a:prstGeom prst="rect">
                <a:avLst/>
              </a:prstGeom>
              <a:blipFill>
                <a:blip r:embed="rId3"/>
                <a:stretch>
                  <a:fillRect b="-5328"/>
                </a:stretch>
              </a:blipFill>
            </p:spPr>
            <p:txBody>
              <a:bodyPr/>
              <a:lstStyle/>
              <a:p>
                <a:r>
                  <a:rPr lang="en-GB">
                    <a:noFill/>
                  </a:rPr>
                  <a:t> </a:t>
                </a:r>
              </a:p>
            </p:txBody>
          </p:sp>
        </mc:Fallback>
      </mc:AlternateContent>
      <p:sp>
        <p:nvSpPr>
          <p:cNvPr id="13" name="Left Brace 12">
            <a:extLst>
              <a:ext uri="{FF2B5EF4-FFF2-40B4-BE49-F238E27FC236}">
                <a16:creationId xmlns:a16="http://schemas.microsoft.com/office/drawing/2014/main" id="{B4D59417-73BE-4569-82C9-F1F89882E702}"/>
              </a:ext>
            </a:extLst>
          </p:cNvPr>
          <p:cNvSpPr/>
          <p:nvPr/>
        </p:nvSpPr>
        <p:spPr>
          <a:xfrm>
            <a:off x="1675755" y="3160972"/>
            <a:ext cx="278295" cy="1056590"/>
          </a:xfrm>
          <a:prstGeom prst="leftBrace">
            <a:avLst>
              <a:gd name="adj1" fmla="val 22618"/>
              <a:gd name="adj2" fmla="val 50000"/>
            </a:avLst>
          </a:prstGeom>
          <a:ln w="19050" cmpd="sng">
            <a:solidFill>
              <a:srgbClr val="FF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TextBox 13">
            <a:extLst>
              <a:ext uri="{FF2B5EF4-FFF2-40B4-BE49-F238E27FC236}">
                <a16:creationId xmlns:a16="http://schemas.microsoft.com/office/drawing/2014/main" id="{831115D5-22A6-477E-9256-7C3B0EAF9BF7}"/>
              </a:ext>
            </a:extLst>
          </p:cNvPr>
          <p:cNvSpPr txBox="1"/>
          <p:nvPr/>
        </p:nvSpPr>
        <p:spPr>
          <a:xfrm>
            <a:off x="2049648" y="4829055"/>
            <a:ext cx="2723823" cy="366126"/>
          </a:xfrm>
          <a:prstGeom prst="rect">
            <a:avLst/>
          </a:prstGeom>
          <a:noFill/>
        </p:spPr>
        <p:txBody>
          <a:bodyPr wrap="none" rtlCol="0">
            <a:spAutoFit/>
          </a:bodyPr>
          <a:lstStyle/>
          <a:p>
            <a:pPr algn="l">
              <a:lnSpc>
                <a:spcPts val="2300"/>
              </a:lnSpc>
            </a:pPr>
            <a:r>
              <a:rPr lang="de-DE" sz="1800" b="1" dirty="0">
                <a:solidFill>
                  <a:srgbClr val="FF0000"/>
                </a:solidFill>
              </a:rPr>
              <a:t>Here we can contribute</a:t>
            </a:r>
            <a:endParaRPr lang="en-GB" sz="1800" b="1" dirty="0">
              <a:solidFill>
                <a:srgbClr val="FF0000"/>
              </a:solidFill>
            </a:endParaRPr>
          </a:p>
        </p:txBody>
      </p:sp>
      <p:cxnSp>
        <p:nvCxnSpPr>
          <p:cNvPr id="16" name="Connector: Curved 15">
            <a:extLst>
              <a:ext uri="{FF2B5EF4-FFF2-40B4-BE49-F238E27FC236}">
                <a16:creationId xmlns:a16="http://schemas.microsoft.com/office/drawing/2014/main" id="{B0D2461C-E35B-4768-BFE0-8BA3D3C61C3B}"/>
              </a:ext>
            </a:extLst>
          </p:cNvPr>
          <p:cNvCxnSpPr>
            <a:cxnSpLocks/>
            <a:stCxn id="13" idx="1"/>
            <a:endCxn id="14" idx="1"/>
          </p:cNvCxnSpPr>
          <p:nvPr/>
        </p:nvCxnSpPr>
        <p:spPr>
          <a:xfrm rot="10800000" flipH="1" flipV="1">
            <a:off x="1675754" y="3689266"/>
            <a:ext cx="373893" cy="1322851"/>
          </a:xfrm>
          <a:prstGeom prst="curvedConnector3">
            <a:avLst>
              <a:gd name="adj1" fmla="val -61140"/>
            </a:avLst>
          </a:prstGeom>
          <a:ln w="19050" cmpd="sng">
            <a:solidFill>
              <a:srgbClr val="FF0000"/>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5" name="Title 14">
            <a:extLst>
              <a:ext uri="{FF2B5EF4-FFF2-40B4-BE49-F238E27FC236}">
                <a16:creationId xmlns:a16="http://schemas.microsoft.com/office/drawing/2014/main" id="{1E97423A-19CB-41F0-8D45-7E7184F9804C}"/>
              </a:ext>
            </a:extLst>
          </p:cNvPr>
          <p:cNvSpPr>
            <a:spLocks noGrp="1"/>
          </p:cNvSpPr>
          <p:nvPr>
            <p:ph type="title"/>
          </p:nvPr>
        </p:nvSpPr>
        <p:spPr/>
        <p:txBody>
          <a:bodyPr/>
          <a:lstStyle/>
          <a:p>
            <a:r>
              <a:rPr lang="en-GB" sz="2800" dirty="0"/>
              <a:t>Why is retention in displacement damaged EUROFER important</a:t>
            </a:r>
          </a:p>
        </p:txBody>
      </p:sp>
      <p:sp>
        <p:nvSpPr>
          <p:cNvPr id="4" name="Rectangle 3">
            <a:extLst>
              <a:ext uri="{FF2B5EF4-FFF2-40B4-BE49-F238E27FC236}">
                <a16:creationId xmlns:a16="http://schemas.microsoft.com/office/drawing/2014/main" id="{3D67307E-D5D9-4F34-8A07-C8AB14C949A3}"/>
              </a:ext>
            </a:extLst>
          </p:cNvPr>
          <p:cNvSpPr/>
          <p:nvPr/>
        </p:nvSpPr>
        <p:spPr>
          <a:xfrm>
            <a:off x="7265505" y="4150744"/>
            <a:ext cx="3799504" cy="615227"/>
          </a:xfrm>
          <a:prstGeom prst="rect">
            <a:avLst/>
          </a:prstGeom>
          <a:noFill/>
          <a:ln w="19050" cmpd="sng">
            <a:solidFill>
              <a:srgbClr val="FF0000"/>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GB" sz="1300" b="1" dirty="0">
              <a:solidFill>
                <a:schemeClr val="bg1"/>
              </a:solidFill>
            </a:endParaRPr>
          </a:p>
        </p:txBody>
      </p:sp>
      <p:sp>
        <p:nvSpPr>
          <p:cNvPr id="11" name="TextBox 10">
            <a:extLst>
              <a:ext uri="{FF2B5EF4-FFF2-40B4-BE49-F238E27FC236}">
                <a16:creationId xmlns:a16="http://schemas.microsoft.com/office/drawing/2014/main" id="{85D4EE7F-CBB5-4633-960A-E51E20C44A38}"/>
              </a:ext>
            </a:extLst>
          </p:cNvPr>
          <p:cNvSpPr txBox="1"/>
          <p:nvPr/>
        </p:nvSpPr>
        <p:spPr>
          <a:xfrm>
            <a:off x="7695810" y="5341792"/>
            <a:ext cx="2938893" cy="553998"/>
          </a:xfrm>
          <a:prstGeom prst="rect">
            <a:avLst/>
          </a:prstGeom>
          <a:noFill/>
        </p:spPr>
        <p:txBody>
          <a:bodyPr wrap="square" lIns="0" tIns="0" rIns="0" bIns="0" rtlCol="0" anchor="t" anchorCtr="0">
            <a:spAutoFit/>
          </a:bodyPr>
          <a:lstStyle/>
          <a:p>
            <a:pPr algn="ctr"/>
            <a:r>
              <a:rPr lang="de-DE" b="1" dirty="0">
                <a:solidFill>
                  <a:srgbClr val="FF0000"/>
                </a:solidFill>
              </a:rPr>
              <a:t>These dependencies are the focus of todays talk</a:t>
            </a:r>
            <a:endParaRPr lang="en-GB" b="1" dirty="0">
              <a:solidFill>
                <a:srgbClr val="FF0000"/>
              </a:solidFill>
            </a:endParaRPr>
          </a:p>
        </p:txBody>
      </p:sp>
      <p:cxnSp>
        <p:nvCxnSpPr>
          <p:cNvPr id="17" name="Connector: Curved 16">
            <a:extLst>
              <a:ext uri="{FF2B5EF4-FFF2-40B4-BE49-F238E27FC236}">
                <a16:creationId xmlns:a16="http://schemas.microsoft.com/office/drawing/2014/main" id="{06B10FEC-1E4B-4AC6-8609-77ACEB6D065A}"/>
              </a:ext>
            </a:extLst>
          </p:cNvPr>
          <p:cNvCxnSpPr>
            <a:cxnSpLocks/>
            <a:stCxn id="4" idx="1"/>
            <a:endCxn id="11" idx="1"/>
          </p:cNvCxnSpPr>
          <p:nvPr/>
        </p:nvCxnSpPr>
        <p:spPr>
          <a:xfrm rot="10800000" flipH="1" flipV="1">
            <a:off x="7265504" y="4458357"/>
            <a:ext cx="430305" cy="1160433"/>
          </a:xfrm>
          <a:prstGeom prst="curvedConnector3">
            <a:avLst>
              <a:gd name="adj1" fmla="val -53125"/>
            </a:avLst>
          </a:prstGeom>
          <a:ln w="19050" cmpd="sng">
            <a:solidFill>
              <a:srgbClr val="FF0000"/>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632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3" grpId="0" animBg="1"/>
      <p:bldP spid="14" grpId="0"/>
      <p:bldP spid="4" grpId="0" animBg="1"/>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C771A8D-FBAB-43E5-9C88-A1C4B3BED63F}"/>
              </a:ext>
            </a:extLst>
          </p:cNvPr>
          <p:cNvSpPr>
            <a:spLocks noGrp="1"/>
          </p:cNvSpPr>
          <p:nvPr>
            <p:ph type="ftr" sz="quarter" idx="15"/>
          </p:nvPr>
        </p:nvSpPr>
        <p:spPr/>
        <p:txBody>
          <a:bodyPr/>
          <a:lstStyle/>
          <a:p>
            <a:r>
              <a:rPr lang="de-DE"/>
              <a:t>Max-Planck-Institut für Plasmaphysik | Klaus Schmid</a:t>
            </a:r>
            <a:endParaRPr lang="de-DE" dirty="0"/>
          </a:p>
        </p:txBody>
      </p:sp>
      <p:sp>
        <p:nvSpPr>
          <p:cNvPr id="3" name="Slide Number Placeholder 2">
            <a:extLst>
              <a:ext uri="{FF2B5EF4-FFF2-40B4-BE49-F238E27FC236}">
                <a16:creationId xmlns:a16="http://schemas.microsoft.com/office/drawing/2014/main" id="{7FF25A69-CC83-4285-9A3D-8CE97F97FFC9}"/>
              </a:ext>
            </a:extLst>
          </p:cNvPr>
          <p:cNvSpPr>
            <a:spLocks noGrp="1"/>
          </p:cNvSpPr>
          <p:nvPr>
            <p:ph type="sldNum" sz="quarter" idx="16"/>
          </p:nvPr>
        </p:nvSpPr>
        <p:spPr/>
        <p:txBody>
          <a:bodyPr/>
          <a:lstStyle/>
          <a:p>
            <a:fld id="{ECE691D0-CC49-4FC7-9C4D-6112B0CB3A76}" type="slidenum">
              <a:rPr lang="de-DE" smtClean="0"/>
              <a:pPr/>
              <a:t>45</a:t>
            </a:fld>
            <a:endParaRPr lang="de-DE" dirty="0"/>
          </a:p>
        </p:txBody>
      </p:sp>
      <p:sp>
        <p:nvSpPr>
          <p:cNvPr id="4" name="Title 3">
            <a:extLst>
              <a:ext uri="{FF2B5EF4-FFF2-40B4-BE49-F238E27FC236}">
                <a16:creationId xmlns:a16="http://schemas.microsoft.com/office/drawing/2014/main" id="{818D89C5-1F53-4718-86B2-558319C7FF57}"/>
              </a:ext>
            </a:extLst>
          </p:cNvPr>
          <p:cNvSpPr>
            <a:spLocks noGrp="1"/>
          </p:cNvSpPr>
          <p:nvPr>
            <p:ph type="title"/>
          </p:nvPr>
        </p:nvSpPr>
        <p:spPr/>
        <p:txBody>
          <a:bodyPr/>
          <a:lstStyle/>
          <a:p>
            <a:r>
              <a:rPr lang="en-GB" sz="2800" dirty="0"/>
              <a:t>Experimental procedure</a:t>
            </a:r>
          </a:p>
        </p:txBody>
      </p:sp>
      <p:sp>
        <p:nvSpPr>
          <p:cNvPr id="5" name="TextBox 4">
            <a:extLst>
              <a:ext uri="{FF2B5EF4-FFF2-40B4-BE49-F238E27FC236}">
                <a16:creationId xmlns:a16="http://schemas.microsoft.com/office/drawing/2014/main" id="{ED3E283A-CEBC-495F-8881-B1FF10F1E54E}"/>
              </a:ext>
            </a:extLst>
          </p:cNvPr>
          <p:cNvSpPr txBox="1"/>
          <p:nvPr/>
        </p:nvSpPr>
        <p:spPr>
          <a:xfrm>
            <a:off x="221791" y="793751"/>
            <a:ext cx="7277633" cy="246221"/>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v"/>
            </a:pPr>
            <a:r>
              <a:rPr lang="de-DE" sz="1600" dirty="0"/>
              <a:t>EUROFER97 samples from „batch #2“ were polished and outgassed at 870K</a:t>
            </a:r>
            <a:endParaRPr lang="en-GB" sz="1600" dirty="0"/>
          </a:p>
        </p:txBody>
      </p:sp>
      <p:sp>
        <p:nvSpPr>
          <p:cNvPr id="6" name="TextBox 5">
            <a:extLst>
              <a:ext uri="{FF2B5EF4-FFF2-40B4-BE49-F238E27FC236}">
                <a16:creationId xmlns:a16="http://schemas.microsoft.com/office/drawing/2014/main" id="{CB36089D-2326-4C06-BC0F-7A06DD701EFF}"/>
              </a:ext>
            </a:extLst>
          </p:cNvPr>
          <p:cNvSpPr txBox="1"/>
          <p:nvPr/>
        </p:nvSpPr>
        <p:spPr>
          <a:xfrm>
            <a:off x="658813" y="1111348"/>
            <a:ext cx="6112251" cy="246221"/>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Ø"/>
            </a:pPr>
            <a:r>
              <a:rPr lang="de-DE" sz="1600" dirty="0"/>
              <a:t>Remove (essentially all) H but still maintain EUROFER structure</a:t>
            </a:r>
            <a:endParaRPr lang="en-GB" sz="1600" dirty="0"/>
          </a:p>
        </p:txBody>
      </p:sp>
      <p:sp>
        <p:nvSpPr>
          <p:cNvPr id="7" name="TextBox 6">
            <a:extLst>
              <a:ext uri="{FF2B5EF4-FFF2-40B4-BE49-F238E27FC236}">
                <a16:creationId xmlns:a16="http://schemas.microsoft.com/office/drawing/2014/main" id="{2C4E52AD-664D-4AA5-AA37-30FE3F584F57}"/>
              </a:ext>
            </a:extLst>
          </p:cNvPr>
          <p:cNvSpPr txBox="1"/>
          <p:nvPr/>
        </p:nvSpPr>
        <p:spPr>
          <a:xfrm>
            <a:off x="221791" y="1515688"/>
            <a:ext cx="5238614" cy="246221"/>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v"/>
            </a:pPr>
            <a:r>
              <a:rPr lang="de-DE" sz="1600" dirty="0"/>
              <a:t>Perform up to three damaging and loading sequences:</a:t>
            </a:r>
            <a:endParaRPr lang="en-GB" sz="1600" dirty="0"/>
          </a:p>
        </p:txBody>
      </p:sp>
      <p:pic>
        <p:nvPicPr>
          <p:cNvPr id="25" name="Picture 24">
            <a:extLst>
              <a:ext uri="{FF2B5EF4-FFF2-40B4-BE49-F238E27FC236}">
                <a16:creationId xmlns:a16="http://schemas.microsoft.com/office/drawing/2014/main" id="{6175EDBA-898E-4BAE-8A54-C520FEDFB802}"/>
              </a:ext>
            </a:extLst>
          </p:cNvPr>
          <p:cNvPicPr>
            <a:picLocks noChangeAspect="1"/>
          </p:cNvPicPr>
          <p:nvPr/>
        </p:nvPicPr>
        <p:blipFill rotWithShape="1">
          <a:blip r:embed="rId2">
            <a:clrChange>
              <a:clrFrom>
                <a:srgbClr val="FFFFFF"/>
              </a:clrFrom>
              <a:clrTo>
                <a:srgbClr val="FFFFFF">
                  <a:alpha val="0"/>
                </a:srgbClr>
              </a:clrTo>
            </a:clrChange>
          </a:blip>
          <a:srcRect r="82072"/>
          <a:stretch/>
        </p:blipFill>
        <p:spPr>
          <a:xfrm>
            <a:off x="1857150" y="3320463"/>
            <a:ext cx="1476894" cy="3000000"/>
          </a:xfrm>
          <a:prstGeom prst="rect">
            <a:avLst/>
          </a:prstGeom>
        </p:spPr>
      </p:pic>
      <p:sp>
        <p:nvSpPr>
          <p:cNvPr id="26" name="TextBox 25">
            <a:extLst>
              <a:ext uri="{FF2B5EF4-FFF2-40B4-BE49-F238E27FC236}">
                <a16:creationId xmlns:a16="http://schemas.microsoft.com/office/drawing/2014/main" id="{180D34C3-4461-4DCA-BC09-020024CAEF42}"/>
              </a:ext>
            </a:extLst>
          </p:cNvPr>
          <p:cNvSpPr txBox="1"/>
          <p:nvPr/>
        </p:nvSpPr>
        <p:spPr>
          <a:xfrm>
            <a:off x="7730197" y="6539453"/>
            <a:ext cx="4362220" cy="246221"/>
          </a:xfrm>
          <a:prstGeom prst="rect">
            <a:avLst/>
          </a:prstGeom>
          <a:noFill/>
        </p:spPr>
        <p:txBody>
          <a:bodyPr wrap="none" lIns="0" tIns="0" rIns="0" bIns="0" rtlCol="0" anchor="t" anchorCtr="0">
            <a:spAutoFit/>
          </a:bodyPr>
          <a:lstStyle/>
          <a:p>
            <a:pPr algn="l"/>
            <a:r>
              <a:rPr lang="de-DE" sz="1600" i="1" dirty="0"/>
              <a:t>Taken from T. Schwarz-Selinger with permission</a:t>
            </a:r>
            <a:endParaRPr lang="en-GB" sz="1600" i="1" dirty="0"/>
          </a:p>
        </p:txBody>
      </p:sp>
      <p:sp>
        <p:nvSpPr>
          <p:cNvPr id="15" name="TextBox 14">
            <a:extLst>
              <a:ext uri="{FF2B5EF4-FFF2-40B4-BE49-F238E27FC236}">
                <a16:creationId xmlns:a16="http://schemas.microsoft.com/office/drawing/2014/main" id="{2B1F200D-AABF-4B6A-89C4-F5913865B0A4}"/>
              </a:ext>
            </a:extLst>
          </p:cNvPr>
          <p:cNvSpPr txBox="1"/>
          <p:nvPr/>
        </p:nvSpPr>
        <p:spPr>
          <a:xfrm>
            <a:off x="619192" y="2387865"/>
            <a:ext cx="4995005" cy="338554"/>
          </a:xfrm>
          <a:prstGeom prst="rect">
            <a:avLst/>
          </a:prstGeom>
          <a:noFill/>
        </p:spPr>
        <p:txBody>
          <a:bodyPr wrap="square">
            <a:spAutoFit/>
          </a:bodyPr>
          <a:lstStyle/>
          <a:p>
            <a:pPr marL="285750" indent="-285750" algn="l">
              <a:spcAft>
                <a:spcPts val="600"/>
              </a:spcAft>
              <a:buFont typeface="Wingdings" panose="05000000000000000000" pitchFamily="2" charset="2"/>
              <a:buChar char="q"/>
            </a:pPr>
            <a:r>
              <a:rPr lang="en-GB" sz="1600" dirty="0"/>
              <a:t>Load with D to saturate generated defects</a:t>
            </a:r>
          </a:p>
        </p:txBody>
      </p:sp>
      <p:sp>
        <p:nvSpPr>
          <p:cNvPr id="17" name="TextBox 16">
            <a:extLst>
              <a:ext uri="{FF2B5EF4-FFF2-40B4-BE49-F238E27FC236}">
                <a16:creationId xmlns:a16="http://schemas.microsoft.com/office/drawing/2014/main" id="{EFC49914-1A68-4029-8127-768779E446AD}"/>
              </a:ext>
            </a:extLst>
          </p:cNvPr>
          <p:cNvSpPr txBox="1"/>
          <p:nvPr/>
        </p:nvSpPr>
        <p:spPr>
          <a:xfrm>
            <a:off x="619192" y="1813745"/>
            <a:ext cx="4822011" cy="338554"/>
          </a:xfrm>
          <a:prstGeom prst="rect">
            <a:avLst/>
          </a:prstGeom>
          <a:noFill/>
        </p:spPr>
        <p:txBody>
          <a:bodyPr wrap="square">
            <a:spAutoFit/>
          </a:bodyPr>
          <a:lstStyle/>
          <a:p>
            <a:pPr marL="285750" indent="-285750" algn="l">
              <a:spcAft>
                <a:spcPts val="600"/>
              </a:spcAft>
              <a:buFont typeface="Wingdings" panose="05000000000000000000" pitchFamily="2" charset="2"/>
              <a:buChar char="q"/>
            </a:pPr>
            <a:r>
              <a:rPr lang="de-DE" sz="1600" dirty="0"/>
              <a:t>Damage 20MeV W-ions to damage saturation </a:t>
            </a:r>
          </a:p>
        </p:txBody>
      </p:sp>
      <p:sp>
        <p:nvSpPr>
          <p:cNvPr id="20" name="TextBox 19">
            <a:extLst>
              <a:ext uri="{FF2B5EF4-FFF2-40B4-BE49-F238E27FC236}">
                <a16:creationId xmlns:a16="http://schemas.microsoft.com/office/drawing/2014/main" id="{370AE441-5EF0-47AB-83F3-9AEE60E34404}"/>
              </a:ext>
            </a:extLst>
          </p:cNvPr>
          <p:cNvSpPr txBox="1"/>
          <p:nvPr/>
        </p:nvSpPr>
        <p:spPr>
          <a:xfrm>
            <a:off x="619192" y="2960495"/>
            <a:ext cx="4922625" cy="338554"/>
          </a:xfrm>
          <a:prstGeom prst="rect">
            <a:avLst/>
          </a:prstGeom>
          <a:noFill/>
        </p:spPr>
        <p:txBody>
          <a:bodyPr wrap="square">
            <a:spAutoFit/>
          </a:bodyPr>
          <a:lstStyle/>
          <a:p>
            <a:pPr marL="285750" indent="-285750" algn="l">
              <a:buFont typeface="Wingdings" panose="05000000000000000000" pitchFamily="2" charset="2"/>
              <a:buChar char="q"/>
            </a:pPr>
            <a:r>
              <a:rPr lang="de-DE" sz="1600" dirty="0"/>
              <a:t>Measure D-retention within first 5 um using NRA </a:t>
            </a:r>
            <a:endParaRPr lang="en-GB" sz="1600" dirty="0"/>
          </a:p>
        </p:txBody>
      </p:sp>
      <p:sp>
        <p:nvSpPr>
          <p:cNvPr id="22" name="Arrow: Curved Up 21">
            <a:extLst>
              <a:ext uri="{FF2B5EF4-FFF2-40B4-BE49-F238E27FC236}">
                <a16:creationId xmlns:a16="http://schemas.microsoft.com/office/drawing/2014/main" id="{1392276A-D804-453B-93E7-9B45C2C303D0}"/>
              </a:ext>
            </a:extLst>
          </p:cNvPr>
          <p:cNvSpPr/>
          <p:nvPr/>
        </p:nvSpPr>
        <p:spPr>
          <a:xfrm rot="16200000">
            <a:off x="5368126" y="2158926"/>
            <a:ext cx="1466557" cy="584729"/>
          </a:xfrm>
          <a:prstGeom prst="curvedUp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GB" sz="1300" b="1" dirty="0">
              <a:solidFill>
                <a:schemeClr val="bg1"/>
              </a:solidFill>
            </a:endParaRPr>
          </a:p>
        </p:txBody>
      </p:sp>
      <p:sp>
        <p:nvSpPr>
          <p:cNvPr id="27" name="TextBox 26">
            <a:extLst>
              <a:ext uri="{FF2B5EF4-FFF2-40B4-BE49-F238E27FC236}">
                <a16:creationId xmlns:a16="http://schemas.microsoft.com/office/drawing/2014/main" id="{233F5262-34C3-46BF-BED9-ACB89F1B3C17}"/>
              </a:ext>
            </a:extLst>
          </p:cNvPr>
          <p:cNvSpPr txBox="1"/>
          <p:nvPr/>
        </p:nvSpPr>
        <p:spPr>
          <a:xfrm>
            <a:off x="6533550" y="2310921"/>
            <a:ext cx="856004" cy="307777"/>
          </a:xfrm>
          <a:prstGeom prst="rect">
            <a:avLst/>
          </a:prstGeom>
          <a:noFill/>
        </p:spPr>
        <p:txBody>
          <a:bodyPr wrap="none" lIns="0" tIns="0" rIns="0" bIns="0" rtlCol="0" anchor="t" anchorCtr="0">
            <a:spAutoFit/>
          </a:bodyPr>
          <a:lstStyle/>
          <a:p>
            <a:pPr algn="l"/>
            <a:r>
              <a:rPr lang="de-DE" sz="2000" b="1" dirty="0"/>
              <a:t>Repeat</a:t>
            </a:r>
            <a:endParaRPr lang="en-GB" sz="2000" b="1" dirty="0"/>
          </a:p>
        </p:txBody>
      </p:sp>
      <p:sp>
        <p:nvSpPr>
          <p:cNvPr id="29" name="TextBox 28">
            <a:extLst>
              <a:ext uri="{FF2B5EF4-FFF2-40B4-BE49-F238E27FC236}">
                <a16:creationId xmlns:a16="http://schemas.microsoft.com/office/drawing/2014/main" id="{993307B0-7F03-4081-9ACE-A40C7900E20E}"/>
              </a:ext>
            </a:extLst>
          </p:cNvPr>
          <p:cNvSpPr txBox="1"/>
          <p:nvPr/>
        </p:nvSpPr>
        <p:spPr>
          <a:xfrm>
            <a:off x="8587702" y="2225400"/>
            <a:ext cx="3490023" cy="492443"/>
          </a:xfrm>
          <a:prstGeom prst="rect">
            <a:avLst/>
          </a:prstGeom>
          <a:noFill/>
        </p:spPr>
        <p:txBody>
          <a:bodyPr wrap="square" lIns="0" tIns="0" rIns="0" bIns="0" rtlCol="0" anchor="t" anchorCtr="0">
            <a:spAutoFit/>
          </a:bodyPr>
          <a:lstStyle/>
          <a:p>
            <a:pPr algn="l"/>
            <a:r>
              <a:rPr lang="de-DE" sz="1600" b="1" dirty="0">
                <a:solidFill>
                  <a:srgbClr val="006C66"/>
                </a:solidFill>
              </a:rPr>
              <a:t>Subsequent displacement damage happens in D-containing EUROFER</a:t>
            </a:r>
            <a:endParaRPr lang="en-GB" sz="1600" b="1" dirty="0">
              <a:solidFill>
                <a:srgbClr val="006C66"/>
              </a:solidFill>
            </a:endParaRPr>
          </a:p>
        </p:txBody>
      </p:sp>
      <p:sp>
        <p:nvSpPr>
          <p:cNvPr id="30" name="Arrow: Right 29">
            <a:extLst>
              <a:ext uri="{FF2B5EF4-FFF2-40B4-BE49-F238E27FC236}">
                <a16:creationId xmlns:a16="http://schemas.microsoft.com/office/drawing/2014/main" id="{AB888788-21EC-4BF0-A870-BC08E2FD6073}"/>
              </a:ext>
            </a:extLst>
          </p:cNvPr>
          <p:cNvSpPr/>
          <p:nvPr/>
        </p:nvSpPr>
        <p:spPr>
          <a:xfrm>
            <a:off x="7499424" y="2229306"/>
            <a:ext cx="978408" cy="484632"/>
          </a:xfrm>
          <a:prstGeom prst="rightArrow">
            <a:avLst/>
          </a:prstGeom>
          <a:solidFill>
            <a:srgbClr val="FF00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GB" sz="1300" b="1" dirty="0">
              <a:solidFill>
                <a:schemeClr val="bg1"/>
              </a:solidFill>
            </a:endParaRPr>
          </a:p>
        </p:txBody>
      </p:sp>
      <p:pic>
        <p:nvPicPr>
          <p:cNvPr id="31" name="Picture 30">
            <a:extLst>
              <a:ext uri="{FF2B5EF4-FFF2-40B4-BE49-F238E27FC236}">
                <a16:creationId xmlns:a16="http://schemas.microsoft.com/office/drawing/2014/main" id="{51BF1CBF-246F-481D-A74A-C038D6EEF67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845470" y="3320463"/>
            <a:ext cx="8238095" cy="3000000"/>
          </a:xfrm>
          <a:prstGeom prst="rect">
            <a:avLst/>
          </a:prstGeom>
        </p:spPr>
      </p:pic>
      <p:pic>
        <p:nvPicPr>
          <p:cNvPr id="32" name="Picture 31">
            <a:extLst>
              <a:ext uri="{FF2B5EF4-FFF2-40B4-BE49-F238E27FC236}">
                <a16:creationId xmlns:a16="http://schemas.microsoft.com/office/drawing/2014/main" id="{E0B3AF84-CF02-4F31-9B50-6B0268F6F077}"/>
              </a:ext>
            </a:extLst>
          </p:cNvPr>
          <p:cNvPicPr>
            <a:picLocks noChangeAspect="1"/>
          </p:cNvPicPr>
          <p:nvPr/>
        </p:nvPicPr>
        <p:blipFill rotWithShape="1">
          <a:blip r:embed="rId2">
            <a:clrChange>
              <a:clrFrom>
                <a:srgbClr val="FFFFFF"/>
              </a:clrFrom>
              <a:clrTo>
                <a:srgbClr val="FFFFFF">
                  <a:alpha val="0"/>
                </a:srgbClr>
              </a:clrTo>
            </a:clrChange>
          </a:blip>
          <a:srcRect r="63396"/>
          <a:stretch/>
        </p:blipFill>
        <p:spPr>
          <a:xfrm>
            <a:off x="1857150" y="3320463"/>
            <a:ext cx="3015496" cy="3000000"/>
          </a:xfrm>
          <a:prstGeom prst="rect">
            <a:avLst/>
          </a:prstGeom>
        </p:spPr>
      </p:pic>
      <p:pic>
        <p:nvPicPr>
          <p:cNvPr id="33" name="Picture 32">
            <a:extLst>
              <a:ext uri="{FF2B5EF4-FFF2-40B4-BE49-F238E27FC236}">
                <a16:creationId xmlns:a16="http://schemas.microsoft.com/office/drawing/2014/main" id="{930FD59D-63D2-435A-82D5-D2CBFC9D8C2F}"/>
              </a:ext>
            </a:extLst>
          </p:cNvPr>
          <p:cNvPicPr>
            <a:picLocks noChangeAspect="1"/>
          </p:cNvPicPr>
          <p:nvPr/>
        </p:nvPicPr>
        <p:blipFill rotWithShape="1">
          <a:blip r:embed="rId2">
            <a:clrChange>
              <a:clrFrom>
                <a:srgbClr val="FFFFFF"/>
              </a:clrFrom>
              <a:clrTo>
                <a:srgbClr val="FFFFFF">
                  <a:alpha val="0"/>
                </a:srgbClr>
              </a:clrTo>
            </a:clrChange>
          </a:blip>
          <a:srcRect r="55604"/>
          <a:stretch/>
        </p:blipFill>
        <p:spPr>
          <a:xfrm>
            <a:off x="1852299" y="3320463"/>
            <a:ext cx="3657344" cy="3000000"/>
          </a:xfrm>
          <a:prstGeom prst="rect">
            <a:avLst/>
          </a:prstGeom>
        </p:spPr>
      </p:pic>
    </p:spTree>
    <p:extLst>
      <p:ext uri="{BB962C8B-B14F-4D97-AF65-F5344CB8AC3E}">
        <p14:creationId xmlns:p14="http://schemas.microsoft.com/office/powerpoint/2010/main" val="1462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25"/>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32"/>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33"/>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20" grpId="0"/>
      <p:bldP spid="22" grpId="0" animBg="1"/>
      <p:bldP spid="27" grpId="0"/>
      <p:bldP spid="29" grpId="0"/>
      <p:bldP spid="3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5C4B231-B629-4746-957D-314CBCCA152E}"/>
              </a:ext>
            </a:extLst>
          </p:cNvPr>
          <p:cNvSpPr>
            <a:spLocks noGrp="1"/>
          </p:cNvSpPr>
          <p:nvPr>
            <p:ph type="ftr" sz="quarter" idx="15"/>
          </p:nvPr>
        </p:nvSpPr>
        <p:spPr/>
        <p:txBody>
          <a:bodyPr/>
          <a:lstStyle/>
          <a:p>
            <a:r>
              <a:rPr lang="de-DE" dirty="0"/>
              <a:t>Max-Planck-Institut für Plasmaphysik | Klaus Schmid</a:t>
            </a:r>
          </a:p>
        </p:txBody>
      </p:sp>
      <p:sp>
        <p:nvSpPr>
          <p:cNvPr id="3" name="Slide Number Placeholder 2">
            <a:extLst>
              <a:ext uri="{FF2B5EF4-FFF2-40B4-BE49-F238E27FC236}">
                <a16:creationId xmlns:a16="http://schemas.microsoft.com/office/drawing/2014/main" id="{EA201099-C8A7-4C0C-BC1E-A6C0DA524ADA}"/>
              </a:ext>
            </a:extLst>
          </p:cNvPr>
          <p:cNvSpPr>
            <a:spLocks noGrp="1"/>
          </p:cNvSpPr>
          <p:nvPr>
            <p:ph type="sldNum" sz="quarter" idx="16"/>
          </p:nvPr>
        </p:nvSpPr>
        <p:spPr/>
        <p:txBody>
          <a:bodyPr/>
          <a:lstStyle/>
          <a:p>
            <a:fld id="{ECE691D0-CC49-4FC7-9C4D-6112B0CB3A76}" type="slidenum">
              <a:rPr lang="de-DE" smtClean="0"/>
              <a:pPr/>
              <a:t>46</a:t>
            </a:fld>
            <a:endParaRPr lang="de-DE" dirty="0"/>
          </a:p>
        </p:txBody>
      </p:sp>
      <p:sp>
        <p:nvSpPr>
          <p:cNvPr id="4" name="Title 3">
            <a:extLst>
              <a:ext uri="{FF2B5EF4-FFF2-40B4-BE49-F238E27FC236}">
                <a16:creationId xmlns:a16="http://schemas.microsoft.com/office/drawing/2014/main" id="{48118F22-E2A3-4DFE-AD8C-037588F65ABC}"/>
              </a:ext>
            </a:extLst>
          </p:cNvPr>
          <p:cNvSpPr>
            <a:spLocks noGrp="1"/>
          </p:cNvSpPr>
          <p:nvPr>
            <p:ph type="title"/>
          </p:nvPr>
        </p:nvSpPr>
        <p:spPr/>
        <p:txBody>
          <a:bodyPr/>
          <a:lstStyle/>
          <a:p>
            <a:r>
              <a:rPr lang="en-GB" sz="2800" dirty="0"/>
              <a:t>Experimental procedure</a:t>
            </a:r>
          </a:p>
        </p:txBody>
      </p:sp>
      <p:sp>
        <p:nvSpPr>
          <p:cNvPr id="5" name="TextBox 4">
            <a:extLst>
              <a:ext uri="{FF2B5EF4-FFF2-40B4-BE49-F238E27FC236}">
                <a16:creationId xmlns:a16="http://schemas.microsoft.com/office/drawing/2014/main" id="{D9818E73-F194-4BB7-B584-E386FA8FBFA7}"/>
              </a:ext>
            </a:extLst>
          </p:cNvPr>
          <p:cNvSpPr txBox="1"/>
          <p:nvPr/>
        </p:nvSpPr>
        <p:spPr>
          <a:xfrm>
            <a:off x="156826" y="720844"/>
            <a:ext cx="5939174" cy="369332"/>
          </a:xfrm>
          <a:prstGeom prst="rect">
            <a:avLst/>
          </a:prstGeom>
          <a:noFill/>
        </p:spPr>
        <p:txBody>
          <a:bodyPr wrap="square">
            <a:spAutoFit/>
          </a:bodyPr>
          <a:lstStyle/>
          <a:p>
            <a:pPr marL="285750" indent="-285750" algn="l">
              <a:spcAft>
                <a:spcPts val="600"/>
              </a:spcAft>
              <a:buFont typeface="Wingdings" panose="05000000000000000000" pitchFamily="2" charset="2"/>
              <a:buChar char="q"/>
            </a:pPr>
            <a:r>
              <a:rPr lang="en-GB" b="1" dirty="0">
                <a:solidFill>
                  <a:srgbClr val="006C66"/>
                </a:solidFill>
              </a:rPr>
              <a:t>Load with D to </a:t>
            </a:r>
            <a:r>
              <a:rPr lang="en-GB" b="1" u="sng" dirty="0">
                <a:solidFill>
                  <a:srgbClr val="006C66"/>
                </a:solidFill>
              </a:rPr>
              <a:t>saturate</a:t>
            </a:r>
            <a:r>
              <a:rPr lang="en-GB" b="1" dirty="0">
                <a:solidFill>
                  <a:srgbClr val="006C66"/>
                </a:solidFill>
              </a:rPr>
              <a:t> generated defects</a:t>
            </a:r>
          </a:p>
        </p:txBody>
      </p:sp>
      <p:sp>
        <p:nvSpPr>
          <p:cNvPr id="9" name="TextBox 8">
            <a:extLst>
              <a:ext uri="{FF2B5EF4-FFF2-40B4-BE49-F238E27FC236}">
                <a16:creationId xmlns:a16="http://schemas.microsoft.com/office/drawing/2014/main" id="{52E8BF4A-57A7-45DD-8A35-CFB996D89DD7}"/>
              </a:ext>
            </a:extLst>
          </p:cNvPr>
          <p:cNvSpPr txBox="1"/>
          <p:nvPr/>
        </p:nvSpPr>
        <p:spPr>
          <a:xfrm>
            <a:off x="156826" y="2468879"/>
            <a:ext cx="5939174" cy="369332"/>
          </a:xfrm>
          <a:prstGeom prst="rect">
            <a:avLst/>
          </a:prstGeom>
          <a:noFill/>
        </p:spPr>
        <p:txBody>
          <a:bodyPr wrap="square">
            <a:spAutoFit/>
          </a:bodyPr>
          <a:lstStyle/>
          <a:p>
            <a:pPr marL="285750" indent="-285750">
              <a:spcAft>
                <a:spcPts val="600"/>
              </a:spcAft>
              <a:buFont typeface="Wingdings" panose="05000000000000000000" pitchFamily="2" charset="2"/>
              <a:buChar char="q"/>
            </a:pPr>
            <a:r>
              <a:rPr lang="de-DE" b="1" dirty="0">
                <a:solidFill>
                  <a:srgbClr val="006C66"/>
                </a:solidFill>
              </a:rPr>
              <a:t>Measure D-retention within first 5 um using NRA </a:t>
            </a:r>
            <a:endParaRPr lang="en-GB" b="1" dirty="0">
              <a:solidFill>
                <a:srgbClr val="006C66"/>
              </a:solidFill>
            </a:endParaRPr>
          </a:p>
        </p:txBody>
      </p:sp>
      <p:grpSp>
        <p:nvGrpSpPr>
          <p:cNvPr id="21" name="Group 20">
            <a:extLst>
              <a:ext uri="{FF2B5EF4-FFF2-40B4-BE49-F238E27FC236}">
                <a16:creationId xmlns:a16="http://schemas.microsoft.com/office/drawing/2014/main" id="{C7FD0B93-885C-43D1-9920-47A25132D096}"/>
              </a:ext>
            </a:extLst>
          </p:cNvPr>
          <p:cNvGrpSpPr/>
          <p:nvPr/>
        </p:nvGrpSpPr>
        <p:grpSpPr>
          <a:xfrm>
            <a:off x="222714" y="2933118"/>
            <a:ext cx="4084451" cy="1810617"/>
            <a:chOff x="222714" y="2525152"/>
            <a:chExt cx="4084451" cy="1810617"/>
          </a:xfrm>
        </p:grpSpPr>
        <p:sp>
          <p:nvSpPr>
            <p:cNvPr id="12" name="TextBox 11">
              <a:extLst>
                <a:ext uri="{FF2B5EF4-FFF2-40B4-BE49-F238E27FC236}">
                  <a16:creationId xmlns:a16="http://schemas.microsoft.com/office/drawing/2014/main" id="{60AE2240-44C9-4E21-A142-A92F56A93BEF}"/>
                </a:ext>
              </a:extLst>
            </p:cNvPr>
            <p:cNvSpPr txBox="1"/>
            <p:nvPr/>
          </p:nvSpPr>
          <p:spPr>
            <a:xfrm>
              <a:off x="222714" y="2525152"/>
              <a:ext cx="4084451" cy="276999"/>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v"/>
              </a:pPr>
              <a:r>
                <a:rPr lang="de-DE" dirty="0">
                  <a:solidFill>
                    <a:srgbClr val="006C66"/>
                  </a:solidFill>
                  <a:sym typeface="Wingdings" panose="05000000000000000000" pitchFamily="2" charset="2"/>
                </a:rPr>
                <a:t>Nomenclature reflects sample history</a:t>
              </a:r>
              <a:endParaRPr lang="en-GB" dirty="0">
                <a:solidFill>
                  <a:srgbClr val="006C66"/>
                </a:solidFill>
                <a:sym typeface="Wingdings" panose="05000000000000000000" pitchFamily="2" charset="2"/>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B57A81D-60F6-4A6D-8913-9E57AC906E1A}"/>
                    </a:ext>
                  </a:extLst>
                </p:cNvPr>
                <p:cNvSpPr txBox="1"/>
                <p:nvPr/>
              </p:nvSpPr>
              <p:spPr>
                <a:xfrm>
                  <a:off x="710418" y="2979757"/>
                  <a:ext cx="3225242" cy="1356012"/>
                </a:xfrm>
                <a:prstGeom prst="rect">
                  <a:avLst/>
                </a:prstGeom>
                <a:noFill/>
              </p:spPr>
              <p:txBody>
                <a:bodyPr wrap="none" lIns="0" tIns="0" rIns="0" bIns="0" rtlCol="0" anchor="t" anchorCtr="0">
                  <a:spAutoFit/>
                </a:bodyPr>
                <a:lstStyle/>
                <a:p>
                  <a:pPr marL="285750" indent="-285750" algn="l">
                    <a:spcAft>
                      <a:spcPts val="600"/>
                    </a:spcAft>
                    <a:buFont typeface="Wingdings" panose="05000000000000000000" pitchFamily="2" charset="2"/>
                    <a:buChar char="Ø"/>
                  </a:pPr>
                  <a14:m>
                    <m:oMath xmlns:m="http://schemas.openxmlformats.org/officeDocument/2006/math">
                      <m:sSubSup>
                        <m:sSubSupPr>
                          <m:ctrlPr>
                            <a:rPr lang="el-GR" sz="1800" b="1" i="1" smtClean="0">
                              <a:solidFill>
                                <a:srgbClr val="005555"/>
                              </a:solidFill>
                              <a:latin typeface="Cambria Math" panose="02040503050406030204" pitchFamily="18" charset="0"/>
                              <a:ea typeface="Cambria Math" panose="02040503050406030204" pitchFamily="18" charset="0"/>
                            </a:rPr>
                          </m:ctrlPr>
                        </m:sSubSupPr>
                        <m:e>
                          <m:r>
                            <a:rPr lang="el-GR" b="1" i="1">
                              <a:solidFill>
                                <a:srgbClr val="005555"/>
                              </a:solidFill>
                              <a:latin typeface="Cambria Math" panose="02040503050406030204" pitchFamily="18" charset="0"/>
                              <a:ea typeface="Cambria Math" panose="02040503050406030204" pitchFamily="18" charset="0"/>
                            </a:rPr>
                            <m:t>𝜱</m:t>
                          </m:r>
                        </m:e>
                        <m:sub>
                          <m:r>
                            <a:rPr lang="de-DE" sz="1800" b="1" i="1" smtClean="0">
                              <a:solidFill>
                                <a:srgbClr val="005555"/>
                              </a:solidFill>
                              <a:latin typeface="Cambria Math" panose="02040503050406030204" pitchFamily="18" charset="0"/>
                              <a:ea typeface="Cambria Math" panose="02040503050406030204" pitchFamily="18" charset="0"/>
                            </a:rPr>
                            <m:t>𝑫𝒂𝒎</m:t>
                          </m:r>
                        </m:sub>
                        <m:sup>
                          <m:r>
                            <a:rPr lang="de-DE" sz="1800" b="1" i="1" smtClean="0">
                              <a:solidFill>
                                <a:srgbClr val="005555"/>
                              </a:solidFill>
                              <a:latin typeface="Cambria Math" panose="02040503050406030204" pitchFamily="18" charset="0"/>
                              <a:ea typeface="Cambria Math" panose="02040503050406030204" pitchFamily="18" charset="0"/>
                            </a:rPr>
                            <m:t>𝑾</m:t>
                          </m:r>
                        </m:sup>
                      </m:sSubSup>
                      <m:r>
                        <a:rPr lang="de-DE" sz="1800" b="1" i="1" smtClean="0">
                          <a:solidFill>
                            <a:srgbClr val="FF0000"/>
                          </a:solidFill>
                          <a:latin typeface="Cambria Math" panose="02040503050406030204" pitchFamily="18" charset="0"/>
                          <a:ea typeface="Cambria Math" panose="02040503050406030204" pitchFamily="18" charset="0"/>
                        </a:rPr>
                        <m:t> </m:t>
                      </m:r>
                    </m:oMath>
                  </a14:m>
                  <a:r>
                    <a:rPr lang="de-DE" dirty="0">
                      <a:solidFill>
                        <a:srgbClr val="006C66"/>
                      </a:solidFill>
                      <a:sym typeface="Wingdings" panose="05000000000000000000" pitchFamily="2" charset="2"/>
                    </a:rPr>
                    <a:t>damage step: </a:t>
                  </a:r>
                  <a:r>
                    <a:rPr lang="de-DE" b="1" dirty="0">
                      <a:solidFill>
                        <a:srgbClr val="006C66"/>
                      </a:solidFill>
                      <a:sym typeface="Wingdings" panose="05000000000000000000" pitchFamily="2" charset="2"/>
                    </a:rPr>
                    <a:t>„-W“</a:t>
                  </a:r>
                </a:p>
                <a:p>
                  <a:pPr marL="285750" indent="-285750" algn="l">
                    <a:spcAft>
                      <a:spcPts val="600"/>
                    </a:spcAft>
                    <a:buFont typeface="Wingdings" panose="05000000000000000000" pitchFamily="2" charset="2"/>
                    <a:buChar char="Ø"/>
                  </a:pPr>
                  <a:r>
                    <a:rPr lang="de-DE" dirty="0">
                      <a:solidFill>
                        <a:srgbClr val="006C66"/>
                      </a:solidFill>
                      <a:sym typeface="Wingdings" panose="05000000000000000000" pitchFamily="2" charset="2"/>
                    </a:rPr>
                    <a:t>D-loading step: </a:t>
                  </a:r>
                  <a:r>
                    <a:rPr lang="de-DE" b="1" dirty="0">
                      <a:solidFill>
                        <a:srgbClr val="006C66"/>
                      </a:solidFill>
                      <a:sym typeface="Wingdings" panose="05000000000000000000" pitchFamily="2" charset="2"/>
                    </a:rPr>
                    <a:t>„-D“</a:t>
                  </a:r>
                  <a:r>
                    <a:rPr lang="de-DE" dirty="0">
                      <a:solidFill>
                        <a:srgbClr val="006C66"/>
                      </a:solidFill>
                      <a:sym typeface="Wingdings" panose="05000000000000000000" pitchFamily="2" charset="2"/>
                    </a:rPr>
                    <a:t> </a:t>
                  </a:r>
                </a:p>
                <a:p>
                  <a:pPr marL="285750" indent="-285750" algn="l">
                    <a:spcAft>
                      <a:spcPts val="600"/>
                    </a:spcAft>
                    <a:buFont typeface="Wingdings" panose="05000000000000000000" pitchFamily="2" charset="2"/>
                    <a:buChar char="Ø"/>
                  </a:pPr>
                  <a:r>
                    <a:rPr lang="de-DE" dirty="0">
                      <a:solidFill>
                        <a:srgbClr val="006C66"/>
                      </a:solidFill>
                      <a:sym typeface="Wingdings" panose="05000000000000000000" pitchFamily="2" charset="2"/>
                    </a:rPr>
                    <a:t>NRA-depth profile: </a:t>
                  </a:r>
                  <a:r>
                    <a:rPr lang="de-DE" b="1" dirty="0">
                      <a:solidFill>
                        <a:srgbClr val="006C66"/>
                      </a:solidFill>
                      <a:sym typeface="Wingdings" panose="05000000000000000000" pitchFamily="2" charset="2"/>
                    </a:rPr>
                    <a:t>„-He“</a:t>
                  </a:r>
                </a:p>
                <a:p>
                  <a:pPr marL="285750" indent="-285750" algn="l">
                    <a:spcAft>
                      <a:spcPts val="600"/>
                    </a:spcAft>
                    <a:buFont typeface="Wingdings" panose="05000000000000000000" pitchFamily="2" charset="2"/>
                    <a:buChar char="Ø"/>
                  </a:pPr>
                  <a:r>
                    <a:rPr lang="de-DE" dirty="0">
                      <a:solidFill>
                        <a:srgbClr val="006C66"/>
                      </a:solidFill>
                      <a:sym typeface="Wingdings" panose="05000000000000000000" pitchFamily="2" charset="2"/>
                    </a:rPr>
                    <a:t>TDS measurement:</a:t>
                  </a:r>
                  <a:r>
                    <a:rPr lang="de-DE" b="1" dirty="0">
                      <a:solidFill>
                        <a:srgbClr val="006C66"/>
                      </a:solidFill>
                      <a:sym typeface="Wingdings" panose="05000000000000000000" pitchFamily="2" charset="2"/>
                    </a:rPr>
                    <a:t> „-TDS“</a:t>
                  </a:r>
                </a:p>
              </p:txBody>
            </p:sp>
          </mc:Choice>
          <mc:Fallback xmlns="">
            <p:sp>
              <p:nvSpPr>
                <p:cNvPr id="13" name="TextBox 12">
                  <a:extLst>
                    <a:ext uri="{FF2B5EF4-FFF2-40B4-BE49-F238E27FC236}">
                      <a16:creationId xmlns:a16="http://schemas.microsoft.com/office/drawing/2014/main" id="{1B57A81D-60F6-4A6D-8913-9E57AC906E1A}"/>
                    </a:ext>
                  </a:extLst>
                </p:cNvPr>
                <p:cNvSpPr txBox="1">
                  <a:spLocks noRot="1" noChangeAspect="1" noMove="1" noResize="1" noEditPoints="1" noAdjustHandles="1" noChangeArrowheads="1" noChangeShapeType="1" noTextEdit="1"/>
                </p:cNvSpPr>
                <p:nvPr/>
              </p:nvSpPr>
              <p:spPr>
                <a:xfrm>
                  <a:off x="710418" y="2979757"/>
                  <a:ext cx="3225242" cy="1356012"/>
                </a:xfrm>
                <a:prstGeom prst="rect">
                  <a:avLst/>
                </a:prstGeom>
                <a:blipFill>
                  <a:blip r:embed="rId2"/>
                  <a:stretch>
                    <a:fillRect l="-4159" t="-4505" r="-378" b="-9910"/>
                  </a:stretch>
                </a:blipFill>
              </p:spPr>
              <p:txBody>
                <a:bodyPr/>
                <a:lstStyle/>
                <a:p>
                  <a:r>
                    <a:rPr lang="en-GB">
                      <a:noFill/>
                    </a:rPr>
                    <a:t> </a:t>
                  </a:r>
                </a:p>
              </p:txBody>
            </p:sp>
          </mc:Fallback>
        </mc:AlternateContent>
      </p:grpSp>
      <p:pic>
        <p:nvPicPr>
          <p:cNvPr id="15" name="Picture 14">
            <a:extLst>
              <a:ext uri="{FF2B5EF4-FFF2-40B4-BE49-F238E27FC236}">
                <a16:creationId xmlns:a16="http://schemas.microsoft.com/office/drawing/2014/main" id="{CE277707-B0AF-45CE-853A-26AF0DCA327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096000" y="215028"/>
            <a:ext cx="5871210" cy="4696969"/>
          </a:xfrm>
          <a:prstGeom prst="rect">
            <a:avLst/>
          </a:prstGeom>
        </p:spPr>
      </p:pic>
      <p:grpSp>
        <p:nvGrpSpPr>
          <p:cNvPr id="22" name="Group 21">
            <a:extLst>
              <a:ext uri="{FF2B5EF4-FFF2-40B4-BE49-F238E27FC236}">
                <a16:creationId xmlns:a16="http://schemas.microsoft.com/office/drawing/2014/main" id="{4DFCB7E4-9087-47FA-8BBA-F6BA0DA09439}"/>
              </a:ext>
            </a:extLst>
          </p:cNvPr>
          <p:cNvGrpSpPr/>
          <p:nvPr/>
        </p:nvGrpSpPr>
        <p:grpSpPr>
          <a:xfrm>
            <a:off x="222714" y="4838642"/>
            <a:ext cx="3493486" cy="1755875"/>
            <a:chOff x="222714" y="4571356"/>
            <a:chExt cx="3493486" cy="1755875"/>
          </a:xfrm>
        </p:grpSpPr>
        <p:sp>
          <p:nvSpPr>
            <p:cNvPr id="16" name="TextBox 15">
              <a:extLst>
                <a:ext uri="{FF2B5EF4-FFF2-40B4-BE49-F238E27FC236}">
                  <a16:creationId xmlns:a16="http://schemas.microsoft.com/office/drawing/2014/main" id="{6D6E100B-EA71-4FD9-9558-46E0B11F94B5}"/>
                </a:ext>
              </a:extLst>
            </p:cNvPr>
            <p:cNvSpPr txBox="1"/>
            <p:nvPr/>
          </p:nvSpPr>
          <p:spPr>
            <a:xfrm>
              <a:off x="222714" y="4571356"/>
              <a:ext cx="2665473" cy="276999"/>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v"/>
              </a:pPr>
              <a:r>
                <a:rPr lang="de-DE" dirty="0">
                  <a:solidFill>
                    <a:srgbClr val="006C66"/>
                  </a:solidFill>
                  <a:sym typeface="Wingdings" panose="05000000000000000000" pitchFamily="2" charset="2"/>
                </a:rPr>
                <a:t>E.g.: EF25-W-W-D-48h</a:t>
              </a:r>
              <a:endParaRPr lang="en-GB" dirty="0">
                <a:solidFill>
                  <a:srgbClr val="006C66"/>
                </a:solidFill>
                <a:sym typeface="Wingdings" panose="05000000000000000000" pitchFamily="2" charset="2"/>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B019C27-AFAF-4D2B-9C0E-85F1AC477E8F}"/>
                    </a:ext>
                  </a:extLst>
                </p:cNvPr>
                <p:cNvSpPr txBox="1"/>
                <p:nvPr/>
              </p:nvSpPr>
              <p:spPr>
                <a:xfrm>
                  <a:off x="702554" y="4954035"/>
                  <a:ext cx="3013646" cy="1373196"/>
                </a:xfrm>
                <a:prstGeom prst="rect">
                  <a:avLst/>
                </a:prstGeom>
                <a:noFill/>
              </p:spPr>
              <p:txBody>
                <a:bodyPr wrap="none" lIns="0" tIns="0" rIns="0" bIns="0" rtlCol="0" anchor="t" anchorCtr="0">
                  <a:spAutoFit/>
                </a:bodyPr>
                <a:lstStyle/>
                <a:p>
                  <a:pPr marL="285750" indent="-285750" algn="l">
                    <a:spcAft>
                      <a:spcPts val="600"/>
                    </a:spcAft>
                    <a:buFont typeface="Wingdings" panose="05000000000000000000" pitchFamily="2" charset="2"/>
                    <a:buChar char="Ø"/>
                  </a:pPr>
                  <a:r>
                    <a:rPr lang="de-DE" dirty="0">
                      <a:solidFill>
                        <a:srgbClr val="006C66"/>
                      </a:solidFill>
                      <a:sym typeface="Wingdings" panose="05000000000000000000" pitchFamily="2" charset="2"/>
                    </a:rPr>
                    <a:t>Sample name </a:t>
                  </a:r>
                  <a:r>
                    <a:rPr lang="de-DE" b="1" dirty="0">
                      <a:solidFill>
                        <a:srgbClr val="006C66"/>
                      </a:solidFill>
                      <a:sym typeface="Wingdings" panose="05000000000000000000" pitchFamily="2" charset="2"/>
                    </a:rPr>
                    <a:t>EF25 </a:t>
                  </a:r>
                </a:p>
                <a:p>
                  <a:pPr marL="342900" indent="-342900" algn="l">
                    <a:spcAft>
                      <a:spcPts val="600"/>
                    </a:spcAft>
                    <a:buFont typeface="+mj-lt"/>
                    <a:buAutoNum type="arabicPeriod"/>
                  </a:pPr>
                  <a14:m>
                    <m:oMath xmlns:m="http://schemas.openxmlformats.org/officeDocument/2006/math">
                      <m:sSubSup>
                        <m:sSubSupPr>
                          <m:ctrlPr>
                            <a:rPr lang="el-GR" sz="1800" b="1" i="1" smtClean="0">
                              <a:solidFill>
                                <a:srgbClr val="005555"/>
                              </a:solidFill>
                              <a:latin typeface="Cambria Math" panose="02040503050406030204" pitchFamily="18" charset="0"/>
                              <a:ea typeface="Cambria Math" panose="02040503050406030204" pitchFamily="18" charset="0"/>
                            </a:rPr>
                          </m:ctrlPr>
                        </m:sSubSupPr>
                        <m:e>
                          <m:r>
                            <a:rPr lang="el-GR" b="1" i="1">
                              <a:solidFill>
                                <a:srgbClr val="005555"/>
                              </a:solidFill>
                              <a:latin typeface="Cambria Math" panose="02040503050406030204" pitchFamily="18" charset="0"/>
                              <a:ea typeface="Cambria Math" panose="02040503050406030204" pitchFamily="18" charset="0"/>
                            </a:rPr>
                            <m:t>𝜱</m:t>
                          </m:r>
                        </m:e>
                        <m:sub>
                          <m:r>
                            <a:rPr lang="de-DE" sz="1800" b="1" i="1" smtClean="0">
                              <a:solidFill>
                                <a:srgbClr val="005555"/>
                              </a:solidFill>
                              <a:latin typeface="Cambria Math" panose="02040503050406030204" pitchFamily="18" charset="0"/>
                              <a:ea typeface="Cambria Math" panose="02040503050406030204" pitchFamily="18" charset="0"/>
                            </a:rPr>
                            <m:t>𝑫𝒂𝒎</m:t>
                          </m:r>
                        </m:sub>
                        <m:sup>
                          <m:r>
                            <a:rPr lang="de-DE" sz="1800" b="1" i="1" smtClean="0">
                              <a:solidFill>
                                <a:srgbClr val="005555"/>
                              </a:solidFill>
                              <a:latin typeface="Cambria Math" panose="02040503050406030204" pitchFamily="18" charset="0"/>
                              <a:ea typeface="Cambria Math" panose="02040503050406030204" pitchFamily="18" charset="0"/>
                            </a:rPr>
                            <m:t>𝑾</m:t>
                          </m:r>
                        </m:sup>
                      </m:sSubSup>
                      <m:r>
                        <a:rPr lang="de-DE" sz="1800" b="1" i="1" smtClean="0">
                          <a:solidFill>
                            <a:srgbClr val="005555"/>
                          </a:solidFill>
                          <a:latin typeface="Cambria Math" panose="02040503050406030204" pitchFamily="18" charset="0"/>
                          <a:ea typeface="Cambria Math" panose="02040503050406030204" pitchFamily="18" charset="0"/>
                        </a:rPr>
                        <m:t> </m:t>
                      </m:r>
                    </m:oMath>
                  </a14:m>
                  <a:r>
                    <a:rPr lang="de-DE" dirty="0">
                      <a:solidFill>
                        <a:srgbClr val="006C66"/>
                      </a:solidFill>
                      <a:sym typeface="Wingdings" panose="05000000000000000000" pitchFamily="2" charset="2"/>
                    </a:rPr>
                    <a:t>damaging</a:t>
                  </a:r>
                </a:p>
                <a:p>
                  <a:pPr marL="342900" indent="-342900">
                    <a:spcAft>
                      <a:spcPts val="600"/>
                    </a:spcAft>
                    <a:buFont typeface="+mj-lt"/>
                    <a:buAutoNum type="arabicPeriod"/>
                  </a:pPr>
                  <a14:m>
                    <m:oMath xmlns:m="http://schemas.openxmlformats.org/officeDocument/2006/math">
                      <m:sSubSup>
                        <m:sSubSupPr>
                          <m:ctrlPr>
                            <a:rPr lang="el-GR" sz="1800" b="1" i="1" smtClean="0">
                              <a:solidFill>
                                <a:srgbClr val="005555"/>
                              </a:solidFill>
                              <a:latin typeface="Cambria Math" panose="02040503050406030204" pitchFamily="18" charset="0"/>
                              <a:ea typeface="Cambria Math" panose="02040503050406030204" pitchFamily="18" charset="0"/>
                            </a:rPr>
                          </m:ctrlPr>
                        </m:sSubSupPr>
                        <m:e>
                          <m:r>
                            <a:rPr lang="el-GR" b="1" i="1">
                              <a:solidFill>
                                <a:srgbClr val="005555"/>
                              </a:solidFill>
                              <a:latin typeface="Cambria Math" panose="02040503050406030204" pitchFamily="18" charset="0"/>
                              <a:ea typeface="Cambria Math" panose="02040503050406030204" pitchFamily="18" charset="0"/>
                            </a:rPr>
                            <m:t>𝜱</m:t>
                          </m:r>
                        </m:e>
                        <m:sub>
                          <m:r>
                            <a:rPr lang="de-DE" sz="1800" b="1" i="1" smtClean="0">
                              <a:solidFill>
                                <a:srgbClr val="005555"/>
                              </a:solidFill>
                              <a:latin typeface="Cambria Math" panose="02040503050406030204" pitchFamily="18" charset="0"/>
                              <a:ea typeface="Cambria Math" panose="02040503050406030204" pitchFamily="18" charset="0"/>
                            </a:rPr>
                            <m:t>𝑫𝒂𝒎</m:t>
                          </m:r>
                        </m:sub>
                        <m:sup>
                          <m:r>
                            <a:rPr lang="de-DE" sz="1800" b="1" i="1" smtClean="0">
                              <a:solidFill>
                                <a:srgbClr val="005555"/>
                              </a:solidFill>
                              <a:latin typeface="Cambria Math" panose="02040503050406030204" pitchFamily="18" charset="0"/>
                              <a:ea typeface="Cambria Math" panose="02040503050406030204" pitchFamily="18" charset="0"/>
                            </a:rPr>
                            <m:t>𝑾</m:t>
                          </m:r>
                        </m:sup>
                      </m:sSubSup>
                      <m:r>
                        <a:rPr lang="de-DE" sz="1800" b="1" i="1" smtClean="0">
                          <a:solidFill>
                            <a:srgbClr val="005555"/>
                          </a:solidFill>
                          <a:latin typeface="Cambria Math" panose="02040503050406030204" pitchFamily="18" charset="0"/>
                          <a:ea typeface="Cambria Math" panose="02040503050406030204" pitchFamily="18" charset="0"/>
                        </a:rPr>
                        <m:t> </m:t>
                      </m:r>
                    </m:oMath>
                  </a14:m>
                  <a:r>
                    <a:rPr lang="de-DE" dirty="0">
                      <a:solidFill>
                        <a:srgbClr val="006C66"/>
                      </a:solidFill>
                      <a:sym typeface="Wingdings" panose="05000000000000000000" pitchFamily="2" charset="2"/>
                    </a:rPr>
                    <a:t>damaging</a:t>
                  </a:r>
                </a:p>
                <a:p>
                  <a:pPr marL="342900" indent="-342900" algn="l">
                    <a:spcAft>
                      <a:spcPts val="600"/>
                    </a:spcAft>
                    <a:buFont typeface="+mj-lt"/>
                    <a:buAutoNum type="arabicPeriod"/>
                  </a:pPr>
                  <a:r>
                    <a:rPr lang="de-DE" dirty="0">
                      <a:solidFill>
                        <a:srgbClr val="006C66"/>
                      </a:solidFill>
                      <a:sym typeface="Wingdings" panose="05000000000000000000" pitchFamily="2" charset="2"/>
                    </a:rPr>
                    <a:t>Then loaded by D for 48 h</a:t>
                  </a:r>
                  <a:endParaRPr lang="en-GB" dirty="0">
                    <a:solidFill>
                      <a:srgbClr val="006C66"/>
                    </a:solidFill>
                    <a:sym typeface="Wingdings" panose="05000000000000000000" pitchFamily="2" charset="2"/>
                  </a:endParaRPr>
                </a:p>
              </p:txBody>
            </p:sp>
          </mc:Choice>
          <mc:Fallback xmlns="">
            <p:sp>
              <p:nvSpPr>
                <p:cNvPr id="17" name="TextBox 16">
                  <a:extLst>
                    <a:ext uri="{FF2B5EF4-FFF2-40B4-BE49-F238E27FC236}">
                      <a16:creationId xmlns:a16="http://schemas.microsoft.com/office/drawing/2014/main" id="{FB019C27-AFAF-4D2B-9C0E-85F1AC477E8F}"/>
                    </a:ext>
                  </a:extLst>
                </p:cNvPr>
                <p:cNvSpPr txBox="1">
                  <a:spLocks noRot="1" noChangeAspect="1" noMove="1" noResize="1" noEditPoints="1" noAdjustHandles="1" noChangeArrowheads="1" noChangeShapeType="1" noTextEdit="1"/>
                </p:cNvSpPr>
                <p:nvPr/>
              </p:nvSpPr>
              <p:spPr>
                <a:xfrm>
                  <a:off x="702554" y="4954035"/>
                  <a:ext cx="3013646" cy="1373196"/>
                </a:xfrm>
                <a:prstGeom prst="rect">
                  <a:avLst/>
                </a:prstGeom>
                <a:blipFill>
                  <a:blip r:embed="rId4"/>
                  <a:stretch>
                    <a:fillRect l="-4444" t="-5778" r="-3636" b="-9778"/>
                  </a:stretch>
                </a:blipFill>
              </p:spPr>
              <p:txBody>
                <a:bodyPr/>
                <a:lstStyle/>
                <a:p>
                  <a:r>
                    <a:rPr lang="en-GB">
                      <a:noFill/>
                    </a:rPr>
                    <a:t> </a:t>
                  </a:r>
                </a:p>
              </p:txBody>
            </p:sp>
          </mc:Fallback>
        </mc:AlternateContent>
      </p:grpSp>
      <p:sp>
        <p:nvSpPr>
          <p:cNvPr id="18" name="TextBox 17">
            <a:extLst>
              <a:ext uri="{FF2B5EF4-FFF2-40B4-BE49-F238E27FC236}">
                <a16:creationId xmlns:a16="http://schemas.microsoft.com/office/drawing/2014/main" id="{55D28505-05E3-4968-BBA5-E7B72B6928A6}"/>
              </a:ext>
            </a:extLst>
          </p:cNvPr>
          <p:cNvSpPr txBox="1"/>
          <p:nvPr/>
        </p:nvSpPr>
        <p:spPr>
          <a:xfrm>
            <a:off x="6180406" y="4889404"/>
            <a:ext cx="4058868" cy="1338828"/>
          </a:xfrm>
          <a:prstGeom prst="rect">
            <a:avLst/>
          </a:prstGeom>
          <a:noFill/>
        </p:spPr>
        <p:txBody>
          <a:bodyPr wrap="none" lIns="0" tIns="0" rIns="0" bIns="0" rtlCol="0" anchor="t" anchorCtr="0">
            <a:spAutoFit/>
          </a:bodyPr>
          <a:lstStyle/>
          <a:p>
            <a:pPr marL="285750" indent="-285750" algn="l">
              <a:spcAft>
                <a:spcPts val="600"/>
              </a:spcAft>
              <a:buFont typeface="Wingdings" panose="05000000000000000000" pitchFamily="2" charset="2"/>
              <a:buChar char="Ø"/>
            </a:pPr>
            <a:r>
              <a:rPr lang="de-DE" dirty="0">
                <a:solidFill>
                  <a:srgbClr val="006C66"/>
                </a:solidFill>
                <a:sym typeface="Wingdings" panose="05000000000000000000" pitchFamily="2" charset="2"/>
              </a:rPr>
              <a:t>NRA depth profiling using 8 Energies</a:t>
            </a:r>
          </a:p>
          <a:p>
            <a:pPr marL="285750" indent="-285750" algn="l">
              <a:spcAft>
                <a:spcPts val="600"/>
              </a:spcAft>
              <a:buFont typeface="Wingdings" panose="05000000000000000000" pitchFamily="2" charset="2"/>
              <a:buChar char="Ø"/>
            </a:pPr>
            <a:r>
              <a:rPr lang="de-DE" dirty="0">
                <a:solidFill>
                  <a:srgbClr val="006C66"/>
                </a:solidFill>
                <a:sym typeface="Wingdings" panose="05000000000000000000" pitchFamily="2" charset="2"/>
              </a:rPr>
              <a:t>Deconvolution using NRADC [1]</a:t>
            </a:r>
          </a:p>
          <a:p>
            <a:pPr marL="742950" lvl="1" indent="-285750">
              <a:spcAft>
                <a:spcPts val="600"/>
              </a:spcAft>
              <a:buFont typeface="Courier New" panose="02070309020205020404" pitchFamily="49" charset="0"/>
              <a:buChar char="o"/>
            </a:pPr>
            <a:r>
              <a:rPr lang="de-DE" dirty="0">
                <a:solidFill>
                  <a:srgbClr val="006C66"/>
                </a:solidFill>
                <a:sym typeface="Wingdings" panose="05000000000000000000" pitchFamily="2" charset="2"/>
              </a:rPr>
              <a:t>Very low D-conc. </a:t>
            </a:r>
          </a:p>
          <a:p>
            <a:pPr lvl="2">
              <a:spcAft>
                <a:spcPts val="600"/>
              </a:spcAft>
            </a:pPr>
            <a:r>
              <a:rPr lang="de-DE" dirty="0">
                <a:solidFill>
                  <a:srgbClr val="006C66"/>
                </a:solidFill>
                <a:sym typeface="Wingdings" panose="05000000000000000000" pitchFamily="2" charset="2"/>
              </a:rPr>
              <a:t> use PROL data only</a:t>
            </a:r>
            <a:endParaRPr lang="en-GB" dirty="0">
              <a:solidFill>
                <a:srgbClr val="006C66"/>
              </a:solidFill>
              <a:sym typeface="Wingdings" panose="05000000000000000000" pitchFamily="2" charset="2"/>
            </a:endParaRPr>
          </a:p>
        </p:txBody>
      </p:sp>
      <p:sp>
        <p:nvSpPr>
          <p:cNvPr id="19" name="TextBox 18">
            <a:extLst>
              <a:ext uri="{FF2B5EF4-FFF2-40B4-BE49-F238E27FC236}">
                <a16:creationId xmlns:a16="http://schemas.microsoft.com/office/drawing/2014/main" id="{37C5D6E3-5283-467F-8BA5-592BA4D3E422}"/>
              </a:ext>
            </a:extLst>
          </p:cNvPr>
          <p:cNvSpPr txBox="1"/>
          <p:nvPr/>
        </p:nvSpPr>
        <p:spPr>
          <a:xfrm>
            <a:off x="658813" y="1156690"/>
            <a:ext cx="4058803" cy="1261884"/>
          </a:xfrm>
          <a:prstGeom prst="rect">
            <a:avLst/>
          </a:prstGeom>
          <a:noFill/>
        </p:spPr>
        <p:txBody>
          <a:bodyPr wrap="none" lIns="0" tIns="0" rIns="0" bIns="0" rtlCol="0" anchor="t" anchorCtr="0">
            <a:spAutoFit/>
          </a:bodyPr>
          <a:lstStyle/>
          <a:p>
            <a:pPr marL="285750" indent="-285750" algn="l">
              <a:spcAft>
                <a:spcPts val="600"/>
              </a:spcAft>
              <a:buFont typeface="Wingdings" panose="05000000000000000000" pitchFamily="2" charset="2"/>
              <a:buChar char="Ø"/>
            </a:pPr>
            <a:r>
              <a:rPr lang="de-DE" dirty="0">
                <a:solidFill>
                  <a:srgbClr val="006C66"/>
                </a:solidFill>
                <a:sym typeface="Wingdings" panose="05000000000000000000" pitchFamily="2" charset="2"/>
              </a:rPr>
              <a:t>PlaQ at floating potential (5eV/D) </a:t>
            </a:r>
          </a:p>
          <a:p>
            <a:pPr marL="285750" indent="-285750" algn="l">
              <a:spcAft>
                <a:spcPts val="600"/>
              </a:spcAft>
              <a:buFont typeface="Wingdings" panose="05000000000000000000" pitchFamily="2" charset="2"/>
              <a:buChar char="Ø"/>
            </a:pPr>
            <a:r>
              <a:rPr lang="de-DE" dirty="0">
                <a:solidFill>
                  <a:srgbClr val="006C66"/>
                </a:solidFill>
                <a:sym typeface="Wingdings" panose="05000000000000000000" pitchFamily="2" charset="2"/>
              </a:rPr>
              <a:t>Targets at 370K to:</a:t>
            </a:r>
          </a:p>
          <a:p>
            <a:pPr marL="742950" lvl="1" indent="-285750">
              <a:buFont typeface="Courier New" panose="02070309020205020404" pitchFamily="49" charset="0"/>
              <a:buChar char="o"/>
            </a:pPr>
            <a:r>
              <a:rPr lang="de-DE" dirty="0">
                <a:solidFill>
                  <a:srgbClr val="006C66"/>
                </a:solidFill>
                <a:sym typeface="Wingdings" panose="05000000000000000000" pitchFamily="2" charset="2"/>
              </a:rPr>
              <a:t>avoid outgassing after D-loading</a:t>
            </a:r>
          </a:p>
          <a:p>
            <a:pPr marL="742950" lvl="1" indent="-285750">
              <a:buFont typeface="Courier New" panose="02070309020205020404" pitchFamily="49" charset="0"/>
              <a:buChar char="o"/>
            </a:pPr>
            <a:r>
              <a:rPr lang="de-DE" dirty="0">
                <a:solidFill>
                  <a:srgbClr val="006C66"/>
                </a:solidFill>
                <a:sym typeface="Wingdings" panose="05000000000000000000" pitchFamily="2" charset="2"/>
              </a:rPr>
              <a:t>avoid blistering</a:t>
            </a:r>
            <a:endParaRPr lang="en-GB" dirty="0">
              <a:solidFill>
                <a:srgbClr val="006C66"/>
              </a:solidFill>
              <a:sym typeface="Wingdings" panose="05000000000000000000" pitchFamily="2" charset="2"/>
            </a:endParaRPr>
          </a:p>
        </p:txBody>
      </p:sp>
      <p:sp>
        <p:nvSpPr>
          <p:cNvPr id="20" name="Rectangle 19">
            <a:extLst>
              <a:ext uri="{FF2B5EF4-FFF2-40B4-BE49-F238E27FC236}">
                <a16:creationId xmlns:a16="http://schemas.microsoft.com/office/drawing/2014/main" id="{0E74E6CA-6C51-4D6F-B331-864E193D7E91}"/>
              </a:ext>
            </a:extLst>
          </p:cNvPr>
          <p:cNvSpPr/>
          <p:nvPr/>
        </p:nvSpPr>
        <p:spPr>
          <a:xfrm>
            <a:off x="8866071" y="1836889"/>
            <a:ext cx="2046850" cy="263413"/>
          </a:xfrm>
          <a:prstGeom prst="rect">
            <a:avLst/>
          </a:prstGeom>
          <a:noFill/>
          <a:ln w="19050" cmpd="sng">
            <a:solidFill>
              <a:srgbClr val="FF0000"/>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GB" sz="1300" b="1" dirty="0">
              <a:solidFill>
                <a:schemeClr val="bg1"/>
              </a:solidFill>
            </a:endParaRPr>
          </a:p>
        </p:txBody>
      </p:sp>
      <p:sp>
        <p:nvSpPr>
          <p:cNvPr id="23" name="TextBox 22">
            <a:extLst>
              <a:ext uri="{FF2B5EF4-FFF2-40B4-BE49-F238E27FC236}">
                <a16:creationId xmlns:a16="http://schemas.microsoft.com/office/drawing/2014/main" id="{C25FE49C-4819-4FCB-B04D-D8068D225C9F}"/>
              </a:ext>
            </a:extLst>
          </p:cNvPr>
          <p:cNvSpPr txBox="1"/>
          <p:nvPr/>
        </p:nvSpPr>
        <p:spPr>
          <a:xfrm>
            <a:off x="6181592" y="6423100"/>
            <a:ext cx="4347344" cy="276999"/>
          </a:xfrm>
          <a:prstGeom prst="rect">
            <a:avLst/>
          </a:prstGeom>
          <a:noFill/>
        </p:spPr>
        <p:txBody>
          <a:bodyPr wrap="none" lIns="0" tIns="0" rIns="0" bIns="0" rtlCol="0" anchor="t" anchorCtr="0">
            <a:spAutoFit/>
          </a:bodyPr>
          <a:lstStyle/>
          <a:p>
            <a:pPr algn="l"/>
            <a:r>
              <a:rPr lang="de-DE" i="1" dirty="0">
                <a:sym typeface="Wingdings" panose="05000000000000000000" pitchFamily="2" charset="2"/>
              </a:rPr>
              <a:t>[1] K. Schmid et al NIM-B 281 (2012) p. 64</a:t>
            </a:r>
            <a:endParaRPr lang="en-GB" i="1" dirty="0">
              <a:sym typeface="Wingdings" panose="05000000000000000000" pitchFamily="2" charset="2"/>
            </a:endParaRPr>
          </a:p>
        </p:txBody>
      </p:sp>
    </p:spTree>
    <p:extLst>
      <p:ext uri="{BB962C8B-B14F-4D97-AF65-F5344CB8AC3E}">
        <p14:creationId xmlns:p14="http://schemas.microsoft.com/office/powerpoint/2010/main" val="16525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20" grpId="0" animBg="1"/>
      <p:bldP spid="2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5C4B231-B629-4746-957D-314CBCCA152E}"/>
              </a:ext>
            </a:extLst>
          </p:cNvPr>
          <p:cNvSpPr>
            <a:spLocks noGrp="1"/>
          </p:cNvSpPr>
          <p:nvPr>
            <p:ph type="ftr" sz="quarter" idx="15"/>
          </p:nvPr>
        </p:nvSpPr>
        <p:spPr/>
        <p:txBody>
          <a:bodyPr/>
          <a:lstStyle/>
          <a:p>
            <a:r>
              <a:rPr lang="de-DE"/>
              <a:t>Max-Planck-Institut für Plasmaphysik | Klaus Schmid</a:t>
            </a:r>
            <a:endParaRPr lang="de-DE" dirty="0"/>
          </a:p>
        </p:txBody>
      </p:sp>
      <p:sp>
        <p:nvSpPr>
          <p:cNvPr id="3" name="Slide Number Placeholder 2">
            <a:extLst>
              <a:ext uri="{FF2B5EF4-FFF2-40B4-BE49-F238E27FC236}">
                <a16:creationId xmlns:a16="http://schemas.microsoft.com/office/drawing/2014/main" id="{EA201099-C8A7-4C0C-BC1E-A6C0DA524ADA}"/>
              </a:ext>
            </a:extLst>
          </p:cNvPr>
          <p:cNvSpPr>
            <a:spLocks noGrp="1"/>
          </p:cNvSpPr>
          <p:nvPr>
            <p:ph type="sldNum" sz="quarter" idx="16"/>
          </p:nvPr>
        </p:nvSpPr>
        <p:spPr/>
        <p:txBody>
          <a:bodyPr/>
          <a:lstStyle/>
          <a:p>
            <a:fld id="{ECE691D0-CC49-4FC7-9C4D-6112B0CB3A76}" type="slidenum">
              <a:rPr lang="de-DE" smtClean="0"/>
              <a:pPr/>
              <a:t>47</a:t>
            </a:fld>
            <a:endParaRPr lang="de-DE" dirty="0"/>
          </a:p>
        </p:txBody>
      </p:sp>
      <p:sp>
        <p:nvSpPr>
          <p:cNvPr id="4" name="Title 3">
            <a:extLst>
              <a:ext uri="{FF2B5EF4-FFF2-40B4-BE49-F238E27FC236}">
                <a16:creationId xmlns:a16="http://schemas.microsoft.com/office/drawing/2014/main" id="{48118F22-E2A3-4DFE-AD8C-037588F65ABC}"/>
              </a:ext>
            </a:extLst>
          </p:cNvPr>
          <p:cNvSpPr>
            <a:spLocks noGrp="1"/>
          </p:cNvSpPr>
          <p:nvPr>
            <p:ph type="title"/>
          </p:nvPr>
        </p:nvSpPr>
        <p:spPr/>
        <p:txBody>
          <a:bodyPr/>
          <a:lstStyle/>
          <a:p>
            <a:r>
              <a:rPr lang="en-GB" sz="2800" dirty="0"/>
              <a:t>Results: Trapped amounts </a:t>
            </a:r>
          </a:p>
        </p:txBody>
      </p:sp>
      <p:sp>
        <p:nvSpPr>
          <p:cNvPr id="5" name="TextBox 4">
            <a:extLst>
              <a:ext uri="{FF2B5EF4-FFF2-40B4-BE49-F238E27FC236}">
                <a16:creationId xmlns:a16="http://schemas.microsoft.com/office/drawing/2014/main" id="{D9818E73-F194-4BB7-B584-E386FA8FBFA7}"/>
              </a:ext>
            </a:extLst>
          </p:cNvPr>
          <p:cNvSpPr txBox="1"/>
          <p:nvPr/>
        </p:nvSpPr>
        <p:spPr>
          <a:xfrm>
            <a:off x="156826" y="720844"/>
            <a:ext cx="5939174" cy="369332"/>
          </a:xfrm>
          <a:prstGeom prst="rect">
            <a:avLst/>
          </a:prstGeom>
          <a:noFill/>
        </p:spPr>
        <p:txBody>
          <a:bodyPr wrap="square">
            <a:spAutoFit/>
          </a:bodyPr>
          <a:lstStyle/>
          <a:p>
            <a:pPr marL="285750" indent="-285750" algn="l">
              <a:spcAft>
                <a:spcPts val="600"/>
              </a:spcAft>
              <a:buFont typeface="Wingdings" panose="05000000000000000000" pitchFamily="2" charset="2"/>
              <a:buChar char="q"/>
            </a:pPr>
            <a:r>
              <a:rPr lang="en-GB" b="1" dirty="0">
                <a:solidFill>
                  <a:srgbClr val="006C66"/>
                </a:solidFill>
              </a:rPr>
              <a:t>Load with D to </a:t>
            </a:r>
            <a:r>
              <a:rPr lang="en-GB" b="1" u="sng" dirty="0">
                <a:solidFill>
                  <a:srgbClr val="006C66"/>
                </a:solidFill>
              </a:rPr>
              <a:t>saturate</a:t>
            </a:r>
            <a:r>
              <a:rPr lang="en-GB" b="1" dirty="0">
                <a:solidFill>
                  <a:srgbClr val="006C66"/>
                </a:solidFill>
              </a:rPr>
              <a:t> generated defects</a:t>
            </a:r>
          </a:p>
        </p:txBody>
      </p:sp>
      <p:sp>
        <p:nvSpPr>
          <p:cNvPr id="9" name="TextBox 8">
            <a:extLst>
              <a:ext uri="{FF2B5EF4-FFF2-40B4-BE49-F238E27FC236}">
                <a16:creationId xmlns:a16="http://schemas.microsoft.com/office/drawing/2014/main" id="{52E8BF4A-57A7-45DD-8A35-CFB996D89DD7}"/>
              </a:ext>
            </a:extLst>
          </p:cNvPr>
          <p:cNvSpPr txBox="1"/>
          <p:nvPr/>
        </p:nvSpPr>
        <p:spPr>
          <a:xfrm>
            <a:off x="156826" y="1134150"/>
            <a:ext cx="5939174" cy="369332"/>
          </a:xfrm>
          <a:prstGeom prst="rect">
            <a:avLst/>
          </a:prstGeom>
          <a:noFill/>
        </p:spPr>
        <p:txBody>
          <a:bodyPr wrap="square">
            <a:spAutoFit/>
          </a:bodyPr>
          <a:lstStyle/>
          <a:p>
            <a:pPr marL="285750" indent="-285750">
              <a:spcAft>
                <a:spcPts val="600"/>
              </a:spcAft>
              <a:buFont typeface="Wingdings" panose="05000000000000000000" pitchFamily="2" charset="2"/>
              <a:buChar char="q"/>
            </a:pPr>
            <a:r>
              <a:rPr lang="de-DE" b="1" dirty="0">
                <a:solidFill>
                  <a:srgbClr val="006C66"/>
                </a:solidFill>
              </a:rPr>
              <a:t>Measure D-retention within first 5 um using NRA </a:t>
            </a:r>
            <a:endParaRPr lang="en-GB" b="1" dirty="0">
              <a:solidFill>
                <a:srgbClr val="006C66"/>
              </a:solidFill>
            </a:endParaRPr>
          </a:p>
        </p:txBody>
      </p:sp>
      <p:pic>
        <p:nvPicPr>
          <p:cNvPr id="15" name="Picture 14">
            <a:extLst>
              <a:ext uri="{FF2B5EF4-FFF2-40B4-BE49-F238E27FC236}">
                <a16:creationId xmlns:a16="http://schemas.microsoft.com/office/drawing/2014/main" id="{CE277707-B0AF-45CE-853A-26AF0DCA327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626913" y="528519"/>
            <a:ext cx="5871210" cy="4696969"/>
          </a:xfrm>
          <a:prstGeom prst="rect">
            <a:avLst/>
          </a:prstGeom>
        </p:spPr>
      </p:pic>
      <p:sp>
        <p:nvSpPr>
          <p:cNvPr id="6" name="TextBox 5">
            <a:extLst>
              <a:ext uri="{FF2B5EF4-FFF2-40B4-BE49-F238E27FC236}">
                <a16:creationId xmlns:a16="http://schemas.microsoft.com/office/drawing/2014/main" id="{DF8092DA-0CF1-496B-B464-AB0272816BB6}"/>
              </a:ext>
            </a:extLst>
          </p:cNvPr>
          <p:cNvSpPr txBox="1"/>
          <p:nvPr/>
        </p:nvSpPr>
        <p:spPr>
          <a:xfrm>
            <a:off x="156826" y="2613801"/>
            <a:ext cx="5240216" cy="830997"/>
          </a:xfrm>
          <a:prstGeom prst="rect">
            <a:avLst/>
          </a:prstGeom>
          <a:noFill/>
        </p:spPr>
        <p:txBody>
          <a:bodyPr wrap="square" lIns="0" tIns="0" rIns="0" bIns="0" rtlCol="0" anchor="t" anchorCtr="0">
            <a:spAutoFit/>
          </a:bodyPr>
          <a:lstStyle/>
          <a:p>
            <a:pPr marL="285750" indent="-285750" algn="l">
              <a:buFont typeface="Wingdings" panose="05000000000000000000" pitchFamily="2" charset="2"/>
              <a:buChar char="Ø"/>
            </a:pPr>
            <a:r>
              <a:rPr lang="de-DE" dirty="0">
                <a:solidFill>
                  <a:srgbClr val="006C66"/>
                </a:solidFill>
                <a:sym typeface="Wingdings" panose="05000000000000000000" pitchFamily="2" charset="2"/>
              </a:rPr>
              <a:t>Low D-concentration in displacement damaged EUROFER O(10</a:t>
            </a:r>
            <a:r>
              <a:rPr lang="de-DE" b="1" baseline="30000" dirty="0">
                <a:solidFill>
                  <a:srgbClr val="FF0000"/>
                </a:solidFill>
                <a:sym typeface="Wingdings" panose="05000000000000000000" pitchFamily="2" charset="2"/>
              </a:rPr>
              <a:t>-4</a:t>
            </a:r>
            <a:r>
              <a:rPr lang="de-DE" dirty="0">
                <a:solidFill>
                  <a:srgbClr val="006C66"/>
                </a:solidFill>
                <a:sym typeface="Wingdings" panose="05000000000000000000" pitchFamily="2" charset="2"/>
              </a:rPr>
              <a:t>) vs. Tungsten O(10</a:t>
            </a:r>
            <a:r>
              <a:rPr lang="de-DE" b="1" baseline="30000" dirty="0">
                <a:solidFill>
                  <a:srgbClr val="FF0000"/>
                </a:solidFill>
                <a:sym typeface="Wingdings" panose="05000000000000000000" pitchFamily="2" charset="2"/>
              </a:rPr>
              <a:t>-2</a:t>
            </a:r>
            <a:r>
              <a:rPr lang="de-DE" dirty="0">
                <a:solidFill>
                  <a:srgbClr val="006C66"/>
                </a:solidFill>
                <a:sym typeface="Wingdings" panose="05000000000000000000" pitchFamily="2" charset="2"/>
              </a:rPr>
              <a:t>)</a:t>
            </a:r>
            <a:br>
              <a:rPr lang="de-DE" dirty="0">
                <a:solidFill>
                  <a:srgbClr val="006C66"/>
                </a:solidFill>
                <a:sym typeface="Wingdings" panose="05000000000000000000" pitchFamily="2" charset="2"/>
              </a:rPr>
            </a:br>
            <a:r>
              <a:rPr lang="de-DE" dirty="0">
                <a:solidFill>
                  <a:srgbClr val="006C66"/>
                </a:solidFill>
                <a:sym typeface="Wingdings" panose="05000000000000000000" pitchFamily="2" charset="2"/>
              </a:rPr>
              <a:t>(Same as in [1])</a:t>
            </a:r>
            <a:endParaRPr lang="en-GB" dirty="0">
              <a:solidFill>
                <a:srgbClr val="006C66"/>
              </a:solidFill>
              <a:sym typeface="Wingdings" panose="05000000000000000000" pitchFamily="2" charset="2"/>
            </a:endParaRPr>
          </a:p>
        </p:txBody>
      </p:sp>
      <p:sp>
        <p:nvSpPr>
          <p:cNvPr id="7" name="TextBox 6">
            <a:extLst>
              <a:ext uri="{FF2B5EF4-FFF2-40B4-BE49-F238E27FC236}">
                <a16:creationId xmlns:a16="http://schemas.microsoft.com/office/drawing/2014/main" id="{325E6CDD-4E96-4C22-85B0-17B78577F64C}"/>
              </a:ext>
            </a:extLst>
          </p:cNvPr>
          <p:cNvSpPr txBox="1"/>
          <p:nvPr/>
        </p:nvSpPr>
        <p:spPr>
          <a:xfrm>
            <a:off x="156826" y="4407909"/>
            <a:ext cx="4969309" cy="276999"/>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Ø"/>
            </a:pPr>
            <a:r>
              <a:rPr lang="de-DE" dirty="0">
                <a:solidFill>
                  <a:srgbClr val="006C66"/>
                </a:solidFill>
                <a:sym typeface="Wingdings" panose="05000000000000000000" pitchFamily="2" charset="2"/>
              </a:rPr>
              <a:t>Created near surface traps saturate after 48h </a:t>
            </a:r>
            <a:endParaRPr lang="en-GB" dirty="0">
              <a:solidFill>
                <a:srgbClr val="006C66"/>
              </a:solidFill>
              <a:sym typeface="Wingdings" panose="05000000000000000000" pitchFamily="2" charset="2"/>
            </a:endParaRPr>
          </a:p>
        </p:txBody>
      </p:sp>
      <p:sp>
        <p:nvSpPr>
          <p:cNvPr id="8" name="TextBox 7">
            <a:extLst>
              <a:ext uri="{FF2B5EF4-FFF2-40B4-BE49-F238E27FC236}">
                <a16:creationId xmlns:a16="http://schemas.microsoft.com/office/drawing/2014/main" id="{9A4627B2-F1B0-4A90-98E6-F2BCADAD1E87}"/>
              </a:ext>
            </a:extLst>
          </p:cNvPr>
          <p:cNvSpPr txBox="1"/>
          <p:nvPr/>
        </p:nvSpPr>
        <p:spPr>
          <a:xfrm>
            <a:off x="156826" y="1716747"/>
            <a:ext cx="5470087" cy="553998"/>
          </a:xfrm>
          <a:prstGeom prst="rect">
            <a:avLst/>
          </a:prstGeom>
          <a:noFill/>
        </p:spPr>
        <p:txBody>
          <a:bodyPr wrap="square" lIns="0" tIns="0" rIns="0" bIns="0" rtlCol="0" anchor="t" anchorCtr="0">
            <a:spAutoFit/>
          </a:bodyPr>
          <a:lstStyle/>
          <a:p>
            <a:pPr marL="285750" indent="-285750" algn="l">
              <a:buFont typeface="Wingdings" panose="05000000000000000000" pitchFamily="2" charset="2"/>
              <a:buChar char="Ø"/>
            </a:pPr>
            <a:r>
              <a:rPr lang="de-DE" dirty="0">
                <a:solidFill>
                  <a:srgbClr val="006C66"/>
                </a:solidFill>
                <a:sym typeface="Wingdings" panose="05000000000000000000" pitchFamily="2" charset="2"/>
              </a:rPr>
              <a:t>Decorate displacement damage generated traps with D  „Measure of trap site concentration“</a:t>
            </a:r>
            <a:endParaRPr lang="en-GB" dirty="0">
              <a:solidFill>
                <a:srgbClr val="006C66"/>
              </a:solidFill>
              <a:sym typeface="Wingdings" panose="05000000000000000000" pitchFamily="2" charset="2"/>
            </a:endParaRPr>
          </a:p>
        </p:txBody>
      </p:sp>
      <p:sp>
        <p:nvSpPr>
          <p:cNvPr id="10" name="Right Brace 9">
            <a:extLst>
              <a:ext uri="{FF2B5EF4-FFF2-40B4-BE49-F238E27FC236}">
                <a16:creationId xmlns:a16="http://schemas.microsoft.com/office/drawing/2014/main" id="{488F8305-15ED-49E9-A6E3-89E7CC7A8315}"/>
              </a:ext>
            </a:extLst>
          </p:cNvPr>
          <p:cNvSpPr/>
          <p:nvPr/>
        </p:nvSpPr>
        <p:spPr>
          <a:xfrm>
            <a:off x="10016197" y="2439560"/>
            <a:ext cx="182880" cy="486520"/>
          </a:xfrm>
          <a:prstGeom prst="rightBrace">
            <a:avLst>
              <a:gd name="adj1" fmla="val 18749"/>
              <a:gd name="adj2" fmla="val 50000"/>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1" name="TextBox 10">
            <a:extLst>
              <a:ext uri="{FF2B5EF4-FFF2-40B4-BE49-F238E27FC236}">
                <a16:creationId xmlns:a16="http://schemas.microsoft.com/office/drawing/2014/main" id="{05CD7D29-EE2B-4787-9331-87AD99EF655B}"/>
              </a:ext>
            </a:extLst>
          </p:cNvPr>
          <p:cNvSpPr txBox="1"/>
          <p:nvPr/>
        </p:nvSpPr>
        <p:spPr>
          <a:xfrm>
            <a:off x="10279856" y="2533263"/>
            <a:ext cx="1320874" cy="276999"/>
          </a:xfrm>
          <a:prstGeom prst="rect">
            <a:avLst/>
          </a:prstGeom>
          <a:solidFill>
            <a:schemeClr val="bg1"/>
          </a:solidFill>
        </p:spPr>
        <p:txBody>
          <a:bodyPr wrap="none" lIns="0" tIns="0" rIns="0" bIns="0" rtlCol="0" anchor="t" anchorCtr="0">
            <a:spAutoFit/>
          </a:bodyPr>
          <a:lstStyle/>
          <a:p>
            <a:pPr algn="l"/>
            <a:r>
              <a:rPr lang="de-DE" b="1" dirty="0">
                <a:sym typeface="Wingdings" panose="05000000000000000000" pitchFamily="2" charset="2"/>
              </a:rPr>
              <a:t>Undamaged</a:t>
            </a:r>
            <a:endParaRPr lang="en-GB" b="1" dirty="0">
              <a:sym typeface="Wingdings" panose="05000000000000000000" pitchFamily="2" charset="2"/>
            </a:endParaRPr>
          </a:p>
        </p:txBody>
      </p:sp>
      <p:sp>
        <p:nvSpPr>
          <p:cNvPr id="14" name="TextBox 13">
            <a:extLst>
              <a:ext uri="{FF2B5EF4-FFF2-40B4-BE49-F238E27FC236}">
                <a16:creationId xmlns:a16="http://schemas.microsoft.com/office/drawing/2014/main" id="{DA73159F-E3F8-4A18-BA38-6090AF4EBBFB}"/>
              </a:ext>
            </a:extLst>
          </p:cNvPr>
          <p:cNvSpPr txBox="1"/>
          <p:nvPr/>
        </p:nvSpPr>
        <p:spPr>
          <a:xfrm>
            <a:off x="156826" y="3787854"/>
            <a:ext cx="4716035" cy="276999"/>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Ø"/>
            </a:pPr>
            <a:r>
              <a:rPr lang="de-DE" dirty="0">
                <a:solidFill>
                  <a:srgbClr val="006C66"/>
                </a:solidFill>
                <a:sym typeface="Wingdings" panose="05000000000000000000" pitchFamily="2" charset="2"/>
              </a:rPr>
              <a:t>Undamged EUROFER D-conc. O(10</a:t>
            </a:r>
            <a:r>
              <a:rPr lang="de-DE" baseline="30000" dirty="0">
                <a:solidFill>
                  <a:srgbClr val="006C66"/>
                </a:solidFill>
                <a:sym typeface="Wingdings" panose="05000000000000000000" pitchFamily="2" charset="2"/>
              </a:rPr>
              <a:t>-5</a:t>
            </a:r>
            <a:r>
              <a:rPr lang="de-DE" dirty="0">
                <a:solidFill>
                  <a:srgbClr val="006C66"/>
                </a:solidFill>
                <a:sym typeface="Wingdings" panose="05000000000000000000" pitchFamily="2" charset="2"/>
              </a:rPr>
              <a:t> to </a:t>
            </a:r>
            <a:r>
              <a:rPr lang="de-DE" baseline="30000" dirty="0">
                <a:solidFill>
                  <a:srgbClr val="006C66"/>
                </a:solidFill>
                <a:sym typeface="Wingdings" panose="05000000000000000000" pitchFamily="2" charset="2"/>
              </a:rPr>
              <a:t>-6</a:t>
            </a:r>
            <a:r>
              <a:rPr lang="de-DE" dirty="0">
                <a:solidFill>
                  <a:srgbClr val="006C66"/>
                </a:solidFill>
                <a:sym typeface="Wingdings" panose="05000000000000000000" pitchFamily="2" charset="2"/>
              </a:rPr>
              <a:t>)</a:t>
            </a:r>
            <a:endParaRPr lang="en-GB" baseline="30000" dirty="0">
              <a:solidFill>
                <a:srgbClr val="006C66"/>
              </a:solidFill>
              <a:sym typeface="Wingdings" panose="05000000000000000000" pitchFamily="2" charset="2"/>
            </a:endParaRPr>
          </a:p>
        </p:txBody>
      </p:sp>
      <p:sp>
        <p:nvSpPr>
          <p:cNvPr id="19" name="TextBox 18">
            <a:extLst>
              <a:ext uri="{FF2B5EF4-FFF2-40B4-BE49-F238E27FC236}">
                <a16:creationId xmlns:a16="http://schemas.microsoft.com/office/drawing/2014/main" id="{077ABA78-E383-4351-8E93-D3535C647E25}"/>
              </a:ext>
            </a:extLst>
          </p:cNvPr>
          <p:cNvSpPr txBox="1"/>
          <p:nvPr/>
        </p:nvSpPr>
        <p:spPr>
          <a:xfrm>
            <a:off x="6096000" y="5308351"/>
            <a:ext cx="5563772" cy="830997"/>
          </a:xfrm>
          <a:prstGeom prst="rect">
            <a:avLst/>
          </a:prstGeom>
          <a:noFill/>
        </p:spPr>
        <p:txBody>
          <a:bodyPr wrap="square" lIns="0" tIns="0" rIns="0" bIns="0" rtlCol="0" anchor="t" anchorCtr="0">
            <a:spAutoFit/>
          </a:bodyPr>
          <a:lstStyle/>
          <a:p>
            <a:pPr algn="l"/>
            <a:r>
              <a:rPr lang="de-DE" i="1" dirty="0">
                <a:sym typeface="Wingdings" panose="05000000000000000000" pitchFamily="2" charset="2"/>
              </a:rPr>
              <a:t>Within experimental reproducibility and NRA uncertainty the depth profiles of </a:t>
            </a:r>
            <a:r>
              <a:rPr lang="de-DE" i="1" u="sng" dirty="0">
                <a:sym typeface="Wingdings" panose="05000000000000000000" pitchFamily="2" charset="2"/>
              </a:rPr>
              <a:t>damaged</a:t>
            </a:r>
            <a:r>
              <a:rPr lang="de-DE" i="1" dirty="0">
                <a:sym typeface="Wingdings" panose="05000000000000000000" pitchFamily="2" charset="2"/>
              </a:rPr>
              <a:t> samples are identical in the above figure</a:t>
            </a:r>
            <a:endParaRPr lang="en-GB" i="1" dirty="0">
              <a:sym typeface="Wingdings" panose="05000000000000000000" pitchFamily="2" charset="2"/>
            </a:endParaRPr>
          </a:p>
        </p:txBody>
      </p:sp>
      <p:sp>
        <p:nvSpPr>
          <p:cNvPr id="20" name="Right Brace 19">
            <a:extLst>
              <a:ext uri="{FF2B5EF4-FFF2-40B4-BE49-F238E27FC236}">
                <a16:creationId xmlns:a16="http://schemas.microsoft.com/office/drawing/2014/main" id="{724CF9CC-E9F1-46E2-85B6-EA209294A584}"/>
              </a:ext>
            </a:extLst>
          </p:cNvPr>
          <p:cNvSpPr/>
          <p:nvPr/>
        </p:nvSpPr>
        <p:spPr>
          <a:xfrm>
            <a:off x="10767854" y="1218546"/>
            <a:ext cx="182880" cy="1151859"/>
          </a:xfrm>
          <a:prstGeom prst="rightBrace">
            <a:avLst>
              <a:gd name="adj1" fmla="val 18749"/>
              <a:gd name="adj2" fmla="val 50000"/>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21" name="TextBox 20">
            <a:extLst>
              <a:ext uri="{FF2B5EF4-FFF2-40B4-BE49-F238E27FC236}">
                <a16:creationId xmlns:a16="http://schemas.microsoft.com/office/drawing/2014/main" id="{0D7A85D0-6ECA-482D-889F-2AC5040AA0FB}"/>
              </a:ext>
            </a:extLst>
          </p:cNvPr>
          <p:cNvSpPr txBox="1"/>
          <p:nvPr/>
        </p:nvSpPr>
        <p:spPr>
          <a:xfrm>
            <a:off x="11019558" y="1650767"/>
            <a:ext cx="1038746" cy="276999"/>
          </a:xfrm>
          <a:prstGeom prst="rect">
            <a:avLst/>
          </a:prstGeom>
          <a:solidFill>
            <a:schemeClr val="bg1"/>
          </a:solidFill>
        </p:spPr>
        <p:txBody>
          <a:bodyPr wrap="none" lIns="0" tIns="0" rIns="0" bIns="0" rtlCol="0" anchor="t" anchorCtr="0">
            <a:spAutoFit/>
          </a:bodyPr>
          <a:lstStyle/>
          <a:p>
            <a:pPr algn="l"/>
            <a:r>
              <a:rPr lang="de-DE" b="1" dirty="0">
                <a:sym typeface="Wingdings" panose="05000000000000000000" pitchFamily="2" charset="2"/>
              </a:rPr>
              <a:t>Damaged</a:t>
            </a:r>
            <a:endParaRPr lang="en-GB" b="1" dirty="0">
              <a:sym typeface="Wingdings" panose="05000000000000000000" pitchFamily="2" charset="2"/>
            </a:endParaRPr>
          </a:p>
        </p:txBody>
      </p:sp>
      <p:sp>
        <p:nvSpPr>
          <p:cNvPr id="22" name="TextBox 21">
            <a:extLst>
              <a:ext uri="{FF2B5EF4-FFF2-40B4-BE49-F238E27FC236}">
                <a16:creationId xmlns:a16="http://schemas.microsoft.com/office/drawing/2014/main" id="{6ECBB947-1347-4E31-8432-47E99918846D}"/>
              </a:ext>
            </a:extLst>
          </p:cNvPr>
          <p:cNvSpPr txBox="1"/>
          <p:nvPr/>
        </p:nvSpPr>
        <p:spPr>
          <a:xfrm>
            <a:off x="156826" y="5648017"/>
            <a:ext cx="5554658" cy="553998"/>
          </a:xfrm>
          <a:prstGeom prst="rect">
            <a:avLst/>
          </a:prstGeom>
          <a:noFill/>
        </p:spPr>
        <p:txBody>
          <a:bodyPr wrap="square" lIns="0" tIns="0" rIns="0" bIns="0" rtlCol="0" anchor="t" anchorCtr="0">
            <a:spAutoFit/>
          </a:bodyPr>
          <a:lstStyle/>
          <a:p>
            <a:pPr marL="285750" indent="-285750" algn="l">
              <a:buFont typeface="Wingdings" panose="05000000000000000000" pitchFamily="2" charset="2"/>
              <a:buChar char="Ø"/>
            </a:pPr>
            <a:r>
              <a:rPr lang="de-DE" dirty="0">
                <a:solidFill>
                  <a:srgbClr val="006C66"/>
                </a:solidFill>
                <a:sym typeface="Wingdings" panose="05000000000000000000" pitchFamily="2" charset="2"/>
              </a:rPr>
              <a:t>Double damaging </a:t>
            </a:r>
            <a:r>
              <a:rPr lang="de-DE" u="sng" dirty="0">
                <a:solidFill>
                  <a:srgbClr val="006C66"/>
                </a:solidFill>
                <a:sym typeface="Wingdings" panose="05000000000000000000" pitchFamily="2" charset="2"/>
              </a:rPr>
              <a:t>without presence of D </a:t>
            </a:r>
            <a:r>
              <a:rPr lang="de-DE" dirty="0">
                <a:solidFill>
                  <a:srgbClr val="006C66"/>
                </a:solidFill>
                <a:sym typeface="Wingdings" panose="05000000000000000000" pitchFamily="2" charset="2"/>
              </a:rPr>
              <a:t>does not increase trap site concentration</a:t>
            </a:r>
            <a:endParaRPr lang="en-GB" dirty="0">
              <a:solidFill>
                <a:srgbClr val="006C66"/>
              </a:solidFill>
              <a:sym typeface="Wingdings" panose="05000000000000000000" pitchFamily="2" charset="2"/>
            </a:endParaRPr>
          </a:p>
        </p:txBody>
      </p:sp>
      <p:sp>
        <p:nvSpPr>
          <p:cNvPr id="23" name="TextBox 22">
            <a:extLst>
              <a:ext uri="{FF2B5EF4-FFF2-40B4-BE49-F238E27FC236}">
                <a16:creationId xmlns:a16="http://schemas.microsoft.com/office/drawing/2014/main" id="{B02AD883-FA1F-4510-BE9C-895BF55B661E}"/>
              </a:ext>
            </a:extLst>
          </p:cNvPr>
          <p:cNvSpPr txBox="1"/>
          <p:nvPr/>
        </p:nvSpPr>
        <p:spPr>
          <a:xfrm>
            <a:off x="156826" y="5027964"/>
            <a:ext cx="3097002" cy="276999"/>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Ø"/>
            </a:pPr>
            <a:r>
              <a:rPr lang="de-DE" dirty="0">
                <a:solidFill>
                  <a:srgbClr val="006C66"/>
                </a:solidFill>
                <a:sym typeface="Wingdings" panose="05000000000000000000" pitchFamily="2" charset="2"/>
              </a:rPr>
              <a:t>No outgassing after loading</a:t>
            </a:r>
            <a:endParaRPr lang="en-GB" dirty="0">
              <a:solidFill>
                <a:srgbClr val="006C66"/>
              </a:solidFill>
              <a:sym typeface="Wingdings" panose="05000000000000000000" pitchFamily="2" charset="2"/>
            </a:endParaRPr>
          </a:p>
        </p:txBody>
      </p:sp>
      <p:sp>
        <p:nvSpPr>
          <p:cNvPr id="24" name="TextBox 23">
            <a:extLst>
              <a:ext uri="{FF2B5EF4-FFF2-40B4-BE49-F238E27FC236}">
                <a16:creationId xmlns:a16="http://schemas.microsoft.com/office/drawing/2014/main" id="{7ABBB2C6-2038-494F-B30C-0015F8E3C98C}"/>
              </a:ext>
            </a:extLst>
          </p:cNvPr>
          <p:cNvSpPr txBox="1"/>
          <p:nvPr/>
        </p:nvSpPr>
        <p:spPr>
          <a:xfrm>
            <a:off x="330591" y="6315379"/>
            <a:ext cx="5635197" cy="246221"/>
          </a:xfrm>
          <a:prstGeom prst="rect">
            <a:avLst/>
          </a:prstGeom>
          <a:noFill/>
        </p:spPr>
        <p:txBody>
          <a:bodyPr wrap="none" lIns="0" tIns="0" rIns="0" bIns="0" rtlCol="0" anchor="t" anchorCtr="0">
            <a:spAutoFit/>
          </a:bodyPr>
          <a:lstStyle/>
          <a:p>
            <a:pPr algn="l"/>
            <a:r>
              <a:rPr lang="en-GB" sz="1600" i="1" dirty="0"/>
              <a:t>[1] O. </a:t>
            </a:r>
            <a:r>
              <a:rPr lang="en-GB" sz="1600" i="1" dirty="0" err="1"/>
              <a:t>Ogorodnikova</a:t>
            </a:r>
            <a:r>
              <a:rPr lang="en-GB" sz="1600" i="1" dirty="0"/>
              <a:t>, et. Al. Nucl. Fusion 57 (3) (2016) 036011</a:t>
            </a:r>
          </a:p>
        </p:txBody>
      </p:sp>
      <p:cxnSp>
        <p:nvCxnSpPr>
          <p:cNvPr id="13" name="Straight Connector 12">
            <a:extLst>
              <a:ext uri="{FF2B5EF4-FFF2-40B4-BE49-F238E27FC236}">
                <a16:creationId xmlns:a16="http://schemas.microsoft.com/office/drawing/2014/main" id="{034E52A3-0FFA-4506-9CBA-24E18F178ADC}"/>
              </a:ext>
            </a:extLst>
          </p:cNvPr>
          <p:cNvCxnSpPr>
            <a:cxnSpLocks/>
          </p:cNvCxnSpPr>
          <p:nvPr/>
        </p:nvCxnSpPr>
        <p:spPr>
          <a:xfrm>
            <a:off x="6353033" y="3666299"/>
            <a:ext cx="4656219" cy="0"/>
          </a:xfrm>
          <a:prstGeom prst="line">
            <a:avLst/>
          </a:prstGeom>
          <a:ln w="28575" cmpd="sng">
            <a:solidFill>
              <a:srgbClr val="FF00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8475DCD-D7E5-4FDB-88EB-CFA21F2D0D5E}"/>
              </a:ext>
            </a:extLst>
          </p:cNvPr>
          <p:cNvSpPr txBox="1"/>
          <p:nvPr/>
        </p:nvSpPr>
        <p:spPr>
          <a:xfrm>
            <a:off x="11009252" y="3479559"/>
            <a:ext cx="1025922" cy="276999"/>
          </a:xfrm>
          <a:prstGeom prst="rect">
            <a:avLst/>
          </a:prstGeom>
          <a:noFill/>
        </p:spPr>
        <p:txBody>
          <a:bodyPr wrap="none" lIns="0" tIns="0" rIns="0" bIns="0" rtlCol="0" anchor="t" anchorCtr="0">
            <a:spAutoFit/>
          </a:bodyPr>
          <a:lstStyle/>
          <a:p>
            <a:pPr algn="l"/>
            <a:r>
              <a:rPr lang="de-DE" dirty="0">
                <a:solidFill>
                  <a:srgbClr val="FF0000"/>
                </a:solidFill>
                <a:sym typeface="Wingdings" panose="05000000000000000000" pitchFamily="2" charset="2"/>
              </a:rPr>
              <a:t>[1] Fig. 14</a:t>
            </a:r>
            <a:endParaRPr lang="en-GB" dirty="0">
              <a:solidFill>
                <a:srgbClr val="FF0000"/>
              </a:solidFill>
              <a:sym typeface="Wingdings" panose="05000000000000000000" pitchFamily="2" charset="2"/>
            </a:endParaRPr>
          </a:p>
        </p:txBody>
      </p:sp>
    </p:spTree>
    <p:extLst>
      <p:ext uri="{BB962C8B-B14F-4D97-AF65-F5344CB8AC3E}">
        <p14:creationId xmlns:p14="http://schemas.microsoft.com/office/powerpoint/2010/main" val="274685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4" grpId="0"/>
      <p:bldP spid="19" grpId="0"/>
      <p:bldP spid="22" grpId="0"/>
      <p:bldP spid="2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0558635-26B2-4DB8-A763-D3A5304E22C7}"/>
              </a:ext>
            </a:extLst>
          </p:cNvPr>
          <p:cNvSpPr>
            <a:spLocks noGrp="1"/>
          </p:cNvSpPr>
          <p:nvPr>
            <p:ph type="ftr" sz="quarter" idx="15"/>
          </p:nvPr>
        </p:nvSpPr>
        <p:spPr/>
        <p:txBody>
          <a:bodyPr/>
          <a:lstStyle/>
          <a:p>
            <a:r>
              <a:rPr lang="de-DE"/>
              <a:t>Max-Planck-Institut für Plasmaphysik | Klaus Schmid</a:t>
            </a:r>
            <a:endParaRPr lang="de-DE" dirty="0"/>
          </a:p>
        </p:txBody>
      </p:sp>
      <p:sp>
        <p:nvSpPr>
          <p:cNvPr id="3" name="Slide Number Placeholder 2">
            <a:extLst>
              <a:ext uri="{FF2B5EF4-FFF2-40B4-BE49-F238E27FC236}">
                <a16:creationId xmlns:a16="http://schemas.microsoft.com/office/drawing/2014/main" id="{4F027157-DC4F-44EF-8A5B-BCD259D66B07}"/>
              </a:ext>
            </a:extLst>
          </p:cNvPr>
          <p:cNvSpPr>
            <a:spLocks noGrp="1"/>
          </p:cNvSpPr>
          <p:nvPr>
            <p:ph type="sldNum" sz="quarter" idx="16"/>
          </p:nvPr>
        </p:nvSpPr>
        <p:spPr/>
        <p:txBody>
          <a:bodyPr/>
          <a:lstStyle/>
          <a:p>
            <a:fld id="{ECE691D0-CC49-4FC7-9C4D-6112B0CB3A76}" type="slidenum">
              <a:rPr lang="de-DE" smtClean="0"/>
              <a:pPr/>
              <a:t>48</a:t>
            </a:fld>
            <a:endParaRPr lang="de-DE" dirty="0"/>
          </a:p>
        </p:txBody>
      </p:sp>
      <p:sp>
        <p:nvSpPr>
          <p:cNvPr id="4" name="Title 3">
            <a:extLst>
              <a:ext uri="{FF2B5EF4-FFF2-40B4-BE49-F238E27FC236}">
                <a16:creationId xmlns:a16="http://schemas.microsoft.com/office/drawing/2014/main" id="{FB8672BB-0F45-42E6-B356-91C4B8CE4D42}"/>
              </a:ext>
            </a:extLst>
          </p:cNvPr>
          <p:cNvSpPr>
            <a:spLocks noGrp="1"/>
          </p:cNvSpPr>
          <p:nvPr>
            <p:ph type="title"/>
          </p:nvPr>
        </p:nvSpPr>
        <p:spPr/>
        <p:txBody>
          <a:bodyPr/>
          <a:lstStyle/>
          <a:p>
            <a:r>
              <a:rPr lang="en-GB" sz="2800" dirty="0"/>
              <a:t>Results: Influence of He and D on defect creation</a:t>
            </a:r>
            <a:endParaRPr lang="en-GB" dirty="0"/>
          </a:p>
        </p:txBody>
      </p:sp>
      <p:grpSp>
        <p:nvGrpSpPr>
          <p:cNvPr id="12" name="Group 11">
            <a:extLst>
              <a:ext uri="{FF2B5EF4-FFF2-40B4-BE49-F238E27FC236}">
                <a16:creationId xmlns:a16="http://schemas.microsoft.com/office/drawing/2014/main" id="{E6AD9DBE-867E-4767-A707-8E21D7D3D4EF}"/>
              </a:ext>
            </a:extLst>
          </p:cNvPr>
          <p:cNvGrpSpPr/>
          <p:nvPr/>
        </p:nvGrpSpPr>
        <p:grpSpPr>
          <a:xfrm>
            <a:off x="6317580" y="917916"/>
            <a:ext cx="6013938" cy="4811151"/>
            <a:chOff x="4819835" y="1121898"/>
            <a:chExt cx="6013938" cy="4811151"/>
          </a:xfrm>
        </p:grpSpPr>
        <p:pic>
          <p:nvPicPr>
            <p:cNvPr id="6" name="Picture 5">
              <a:extLst>
                <a:ext uri="{FF2B5EF4-FFF2-40B4-BE49-F238E27FC236}">
                  <a16:creationId xmlns:a16="http://schemas.microsoft.com/office/drawing/2014/main" id="{E989EF7F-2BEB-4EE1-9BDD-99A3B38A208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819835" y="1121898"/>
              <a:ext cx="6013938" cy="4811151"/>
            </a:xfrm>
            <a:prstGeom prst="rect">
              <a:avLst/>
            </a:prstGeom>
          </p:spPr>
        </p:pic>
        <p:sp>
          <p:nvSpPr>
            <p:cNvPr id="7" name="TextBox 6">
              <a:extLst>
                <a:ext uri="{FF2B5EF4-FFF2-40B4-BE49-F238E27FC236}">
                  <a16:creationId xmlns:a16="http://schemas.microsoft.com/office/drawing/2014/main" id="{9FF84417-8344-450C-9EB2-E056037D38DF}"/>
                </a:ext>
              </a:extLst>
            </p:cNvPr>
            <p:cNvSpPr txBox="1"/>
            <p:nvPr/>
          </p:nvSpPr>
          <p:spPr>
            <a:xfrm>
              <a:off x="6347232" y="1779562"/>
              <a:ext cx="1479572" cy="246221"/>
            </a:xfrm>
            <a:prstGeom prst="rect">
              <a:avLst/>
            </a:prstGeom>
            <a:noFill/>
          </p:spPr>
          <p:txBody>
            <a:bodyPr wrap="none" lIns="0" tIns="0" rIns="0" bIns="0" rtlCol="0" anchor="t" anchorCtr="0">
              <a:spAutoFit/>
            </a:bodyPr>
            <a:lstStyle/>
            <a:p>
              <a:pPr algn="l"/>
              <a:r>
                <a:rPr lang="de-DE" sz="1600" dirty="0">
                  <a:sym typeface="Wingdings" panose="05000000000000000000" pitchFamily="2" charset="2"/>
                </a:rPr>
                <a:t>Single damaged</a:t>
              </a:r>
              <a:endParaRPr lang="en-GB" sz="1600" dirty="0">
                <a:sym typeface="Wingdings" panose="05000000000000000000" pitchFamily="2" charset="2"/>
              </a:endParaRPr>
            </a:p>
          </p:txBody>
        </p:sp>
        <p:sp>
          <p:nvSpPr>
            <p:cNvPr id="9" name="TextBox 8">
              <a:extLst>
                <a:ext uri="{FF2B5EF4-FFF2-40B4-BE49-F238E27FC236}">
                  <a16:creationId xmlns:a16="http://schemas.microsoft.com/office/drawing/2014/main" id="{AC57D5D7-C05B-4BBB-8AA1-5EE4B519089E}"/>
                </a:ext>
              </a:extLst>
            </p:cNvPr>
            <p:cNvSpPr txBox="1"/>
            <p:nvPr/>
          </p:nvSpPr>
          <p:spPr>
            <a:xfrm>
              <a:off x="6267082" y="2168096"/>
              <a:ext cx="1559722" cy="246221"/>
            </a:xfrm>
            <a:prstGeom prst="rect">
              <a:avLst/>
            </a:prstGeom>
            <a:noFill/>
          </p:spPr>
          <p:txBody>
            <a:bodyPr wrap="none" lIns="0" tIns="0" rIns="0" bIns="0" rtlCol="0" anchor="t" anchorCtr="0">
              <a:spAutoFit/>
            </a:bodyPr>
            <a:lstStyle/>
            <a:p>
              <a:pPr algn="l"/>
              <a:r>
                <a:rPr lang="de-DE" sz="1600" dirty="0">
                  <a:sym typeface="Wingdings" panose="05000000000000000000" pitchFamily="2" charset="2"/>
                </a:rPr>
                <a:t>Double damaged</a:t>
              </a:r>
              <a:endParaRPr lang="en-GB" sz="1600" dirty="0">
                <a:sym typeface="Wingdings" panose="05000000000000000000" pitchFamily="2" charset="2"/>
              </a:endParaRPr>
            </a:p>
          </p:txBody>
        </p:sp>
        <p:sp>
          <p:nvSpPr>
            <p:cNvPr id="10" name="TextBox 9">
              <a:extLst>
                <a:ext uri="{FF2B5EF4-FFF2-40B4-BE49-F238E27FC236}">
                  <a16:creationId xmlns:a16="http://schemas.microsoft.com/office/drawing/2014/main" id="{9AF8F257-0B60-40B7-8C26-B891A6B2AADF}"/>
                </a:ext>
              </a:extLst>
            </p:cNvPr>
            <p:cNvSpPr txBox="1"/>
            <p:nvPr/>
          </p:nvSpPr>
          <p:spPr>
            <a:xfrm>
              <a:off x="6282118" y="2539477"/>
              <a:ext cx="1529650" cy="246221"/>
            </a:xfrm>
            <a:prstGeom prst="rect">
              <a:avLst/>
            </a:prstGeom>
            <a:noFill/>
          </p:spPr>
          <p:txBody>
            <a:bodyPr wrap="none" lIns="0" tIns="0" rIns="0" bIns="0" rtlCol="0" anchor="t" anchorCtr="0">
              <a:spAutoFit/>
            </a:bodyPr>
            <a:lstStyle/>
            <a:p>
              <a:pPr algn="l"/>
              <a:r>
                <a:rPr lang="de-DE" sz="1600" dirty="0">
                  <a:sym typeface="Wingdings" panose="05000000000000000000" pitchFamily="2" charset="2"/>
                </a:rPr>
                <a:t>Tripple damaged</a:t>
              </a:r>
              <a:endParaRPr lang="en-GB" sz="1600" dirty="0">
                <a:sym typeface="Wingdings" panose="05000000000000000000" pitchFamily="2" charset="2"/>
              </a:endParaRPr>
            </a:p>
          </p:txBody>
        </p:sp>
        <p:sp>
          <p:nvSpPr>
            <p:cNvPr id="11" name="TextBox 10">
              <a:extLst>
                <a:ext uri="{FF2B5EF4-FFF2-40B4-BE49-F238E27FC236}">
                  <a16:creationId xmlns:a16="http://schemas.microsoft.com/office/drawing/2014/main" id="{25017CC6-977D-412A-ADBB-EE1D9A6AEF15}"/>
                </a:ext>
              </a:extLst>
            </p:cNvPr>
            <p:cNvSpPr txBox="1"/>
            <p:nvPr/>
          </p:nvSpPr>
          <p:spPr>
            <a:xfrm>
              <a:off x="5911134" y="2818582"/>
              <a:ext cx="1998945" cy="246221"/>
            </a:xfrm>
            <a:prstGeom prst="rect">
              <a:avLst/>
            </a:prstGeom>
            <a:noFill/>
          </p:spPr>
          <p:txBody>
            <a:bodyPr wrap="none" lIns="0" tIns="0" rIns="0" bIns="0" rtlCol="0" anchor="t" anchorCtr="0">
              <a:spAutoFit/>
            </a:bodyPr>
            <a:lstStyle/>
            <a:p>
              <a:pPr algn="l"/>
              <a:r>
                <a:rPr lang="de-DE" sz="1600" dirty="0">
                  <a:sym typeface="Wingdings" panose="05000000000000000000" pitchFamily="2" charset="2"/>
                </a:rPr>
                <a:t>Double damaged +He</a:t>
              </a:r>
              <a:endParaRPr lang="en-GB" sz="1600" dirty="0">
                <a:sym typeface="Wingdings" panose="05000000000000000000" pitchFamily="2" charset="2"/>
              </a:endParaRPr>
            </a:p>
          </p:txBody>
        </p:sp>
      </p:grpSp>
      <p:sp>
        <p:nvSpPr>
          <p:cNvPr id="13" name="TextBox 12">
            <a:extLst>
              <a:ext uri="{FF2B5EF4-FFF2-40B4-BE49-F238E27FC236}">
                <a16:creationId xmlns:a16="http://schemas.microsoft.com/office/drawing/2014/main" id="{64B68085-52AC-4B82-941D-F163F2B2BD8E}"/>
              </a:ext>
            </a:extLst>
          </p:cNvPr>
          <p:cNvSpPr txBox="1"/>
          <p:nvPr/>
        </p:nvSpPr>
        <p:spPr>
          <a:xfrm>
            <a:off x="231409" y="748798"/>
            <a:ext cx="6969857" cy="276999"/>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v"/>
            </a:pPr>
            <a:r>
              <a:rPr lang="de-DE" b="1" dirty="0">
                <a:solidFill>
                  <a:srgbClr val="006C66"/>
                </a:solidFill>
                <a:sym typeface="Wingdings" panose="05000000000000000000" pitchFamily="2" charset="2"/>
              </a:rPr>
              <a:t>Repeat damaging / loading cycle </a:t>
            </a:r>
            <a:r>
              <a:rPr lang="de-DE" b="1" u="sng" dirty="0">
                <a:solidFill>
                  <a:srgbClr val="006C66"/>
                </a:solidFill>
                <a:sym typeface="Wingdings" panose="05000000000000000000" pitchFamily="2" charset="2"/>
              </a:rPr>
              <a:t>in the presence of D and He</a:t>
            </a:r>
            <a:endParaRPr lang="en-GB" b="1" u="sng" dirty="0">
              <a:solidFill>
                <a:srgbClr val="006C66"/>
              </a:solidFill>
              <a:sym typeface="Wingdings" panose="05000000000000000000" pitchFamily="2" charset="2"/>
            </a:endParaRPr>
          </a:p>
        </p:txBody>
      </p:sp>
      <p:sp>
        <p:nvSpPr>
          <p:cNvPr id="15" name="TextBox 14">
            <a:extLst>
              <a:ext uri="{FF2B5EF4-FFF2-40B4-BE49-F238E27FC236}">
                <a16:creationId xmlns:a16="http://schemas.microsoft.com/office/drawing/2014/main" id="{D9A74D91-7DFC-465F-A949-DFDD25582BE6}"/>
              </a:ext>
            </a:extLst>
          </p:cNvPr>
          <p:cNvSpPr txBox="1"/>
          <p:nvPr/>
        </p:nvSpPr>
        <p:spPr>
          <a:xfrm>
            <a:off x="142171" y="1347983"/>
            <a:ext cx="6115051" cy="553998"/>
          </a:xfrm>
          <a:prstGeom prst="rect">
            <a:avLst/>
          </a:prstGeom>
          <a:noFill/>
        </p:spPr>
        <p:txBody>
          <a:bodyPr wrap="square" lIns="0" tIns="0" rIns="0" bIns="0" rtlCol="0" anchor="t" anchorCtr="0">
            <a:spAutoFit/>
          </a:bodyPr>
          <a:lstStyle/>
          <a:p>
            <a:pPr marL="285750" indent="-285750">
              <a:buFont typeface="Wingdings" panose="05000000000000000000" pitchFamily="2" charset="2"/>
              <a:buChar char="Ø"/>
            </a:pPr>
            <a:r>
              <a:rPr lang="de-DE" dirty="0">
                <a:solidFill>
                  <a:srgbClr val="006C66"/>
                </a:solidFill>
                <a:sym typeface="Wingdings" panose="05000000000000000000" pitchFamily="2" charset="2"/>
              </a:rPr>
              <a:t>Double damaged samples have factor two more trap sites near the surface </a:t>
            </a:r>
            <a:r>
              <a:rPr lang="de-DE" b="1" dirty="0">
                <a:solidFill>
                  <a:srgbClr val="006C66"/>
                </a:solidFill>
                <a:sym typeface="Wingdings" panose="05000000000000000000" pitchFamily="2" charset="2"/>
              </a:rPr>
              <a:t> Same effect as for W</a:t>
            </a:r>
            <a:endParaRPr lang="en-GB" b="1" dirty="0">
              <a:solidFill>
                <a:srgbClr val="006C66"/>
              </a:solidFill>
              <a:sym typeface="Wingdings" panose="05000000000000000000" pitchFamily="2" charset="2"/>
            </a:endParaRPr>
          </a:p>
        </p:txBody>
      </p:sp>
      <p:sp>
        <p:nvSpPr>
          <p:cNvPr id="20" name="TextBox 19">
            <a:extLst>
              <a:ext uri="{FF2B5EF4-FFF2-40B4-BE49-F238E27FC236}">
                <a16:creationId xmlns:a16="http://schemas.microsoft.com/office/drawing/2014/main" id="{E22D894B-8566-402C-A74A-8B951D200590}"/>
              </a:ext>
            </a:extLst>
          </p:cNvPr>
          <p:cNvSpPr txBox="1"/>
          <p:nvPr/>
        </p:nvSpPr>
        <p:spPr>
          <a:xfrm>
            <a:off x="142171" y="2218458"/>
            <a:ext cx="6196818" cy="646331"/>
          </a:xfrm>
          <a:prstGeom prst="rect">
            <a:avLst/>
          </a:prstGeom>
          <a:noFill/>
        </p:spPr>
        <p:txBody>
          <a:bodyPr wrap="square">
            <a:spAutoFit/>
          </a:bodyPr>
          <a:lstStyle/>
          <a:p>
            <a:pPr marL="285750" indent="-285750" algn="l">
              <a:buFont typeface="Wingdings" panose="05000000000000000000" pitchFamily="2" charset="2"/>
              <a:buChar char="Ø"/>
            </a:pPr>
            <a:r>
              <a:rPr lang="de-DE" dirty="0">
                <a:solidFill>
                  <a:srgbClr val="006C66"/>
                </a:solidFill>
                <a:sym typeface="Wingdings" panose="05000000000000000000" pitchFamily="2" charset="2"/>
              </a:rPr>
              <a:t>Tripple damaged samples are identical to double damaged ones </a:t>
            </a:r>
            <a:r>
              <a:rPr lang="de-DE" b="1" dirty="0">
                <a:solidFill>
                  <a:srgbClr val="006C66"/>
                </a:solidFill>
                <a:sym typeface="Wingdings" panose="05000000000000000000" pitchFamily="2" charset="2"/>
              </a:rPr>
              <a:t> Different from W</a:t>
            </a:r>
            <a:endParaRPr lang="en-GB" b="1" dirty="0">
              <a:solidFill>
                <a:srgbClr val="006C66"/>
              </a:solidFill>
              <a:sym typeface="Wingdings" panose="05000000000000000000" pitchFamily="2" charset="2"/>
            </a:endParaRPr>
          </a:p>
        </p:txBody>
      </p:sp>
      <p:sp>
        <p:nvSpPr>
          <p:cNvPr id="21" name="TextBox 20">
            <a:extLst>
              <a:ext uri="{FF2B5EF4-FFF2-40B4-BE49-F238E27FC236}">
                <a16:creationId xmlns:a16="http://schemas.microsoft.com/office/drawing/2014/main" id="{890F9A93-93B9-41D3-A7F6-C193A5811376}"/>
              </a:ext>
            </a:extLst>
          </p:cNvPr>
          <p:cNvSpPr txBox="1"/>
          <p:nvPr/>
        </p:nvSpPr>
        <p:spPr>
          <a:xfrm>
            <a:off x="142171" y="3774742"/>
            <a:ext cx="4695837" cy="553998"/>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Ø"/>
            </a:pPr>
            <a:r>
              <a:rPr lang="de-DE" dirty="0">
                <a:solidFill>
                  <a:srgbClr val="006C66"/>
                </a:solidFill>
                <a:sym typeface="Wingdings" panose="05000000000000000000" pitchFamily="2" charset="2"/>
              </a:rPr>
              <a:t>Effect of He presence far exceeds that of D</a:t>
            </a:r>
            <a:br>
              <a:rPr lang="de-DE" dirty="0">
                <a:solidFill>
                  <a:srgbClr val="006C66"/>
                </a:solidFill>
                <a:sym typeface="Wingdings" panose="05000000000000000000" pitchFamily="2" charset="2"/>
              </a:rPr>
            </a:br>
            <a:r>
              <a:rPr lang="de-DE" b="1" dirty="0">
                <a:solidFill>
                  <a:srgbClr val="006C66"/>
                </a:solidFill>
                <a:sym typeface="Wingdings" panose="05000000000000000000" pitchFamily="2" charset="2"/>
              </a:rPr>
              <a:t>More than factor 4 </a:t>
            </a:r>
            <a:r>
              <a:rPr lang="de-DE" dirty="0">
                <a:solidFill>
                  <a:srgbClr val="006C66"/>
                </a:solidFill>
                <a:sym typeface="Wingdings" panose="05000000000000000000" pitchFamily="2" charset="2"/>
              </a:rPr>
              <a:t>increase in retention</a:t>
            </a:r>
            <a:endParaRPr lang="en-GB" dirty="0">
              <a:solidFill>
                <a:srgbClr val="006C66"/>
              </a:solidFill>
              <a:sym typeface="Wingdings" panose="05000000000000000000" pitchFamily="2" charset="2"/>
            </a:endParaRPr>
          </a:p>
        </p:txBody>
      </p:sp>
      <p:sp>
        <p:nvSpPr>
          <p:cNvPr id="22" name="TextBox 21">
            <a:extLst>
              <a:ext uri="{FF2B5EF4-FFF2-40B4-BE49-F238E27FC236}">
                <a16:creationId xmlns:a16="http://schemas.microsoft.com/office/drawing/2014/main" id="{B6B67A3A-77B3-4A7B-913C-8F1CEF3D8916}"/>
              </a:ext>
            </a:extLst>
          </p:cNvPr>
          <p:cNvSpPr txBox="1"/>
          <p:nvPr/>
        </p:nvSpPr>
        <p:spPr>
          <a:xfrm>
            <a:off x="142171" y="4645216"/>
            <a:ext cx="4902591" cy="830997"/>
          </a:xfrm>
          <a:prstGeom prst="rect">
            <a:avLst/>
          </a:prstGeom>
          <a:noFill/>
        </p:spPr>
        <p:txBody>
          <a:bodyPr wrap="square" lIns="0" tIns="0" rIns="0" bIns="0" rtlCol="0" anchor="t" anchorCtr="0">
            <a:spAutoFit/>
          </a:bodyPr>
          <a:lstStyle/>
          <a:p>
            <a:pPr marL="285750" indent="-285750" algn="l">
              <a:buFont typeface="Wingdings" panose="05000000000000000000" pitchFamily="2" charset="2"/>
              <a:buChar char="Ø"/>
            </a:pPr>
            <a:r>
              <a:rPr lang="de-DE" dirty="0">
                <a:solidFill>
                  <a:srgbClr val="006C66"/>
                </a:solidFill>
                <a:sym typeface="Wingdings" panose="05000000000000000000" pitchFamily="2" charset="2"/>
              </a:rPr>
              <a:t>The He effect is not due to additional DPA by MeV He since the DPA is dominated by 20MeV W-ions</a:t>
            </a:r>
            <a:endParaRPr lang="en-GB" dirty="0">
              <a:solidFill>
                <a:srgbClr val="006C66"/>
              </a:solidFill>
              <a:sym typeface="Wingdings" panose="05000000000000000000" pitchFamily="2" charset="2"/>
            </a:endParaRPr>
          </a:p>
        </p:txBody>
      </p:sp>
      <p:sp>
        <p:nvSpPr>
          <p:cNvPr id="16" name="TextBox 15">
            <a:extLst>
              <a:ext uri="{FF2B5EF4-FFF2-40B4-BE49-F238E27FC236}">
                <a16:creationId xmlns:a16="http://schemas.microsoft.com/office/drawing/2014/main" id="{C88D0C83-6397-4C02-B366-A9520E6AED40}"/>
              </a:ext>
            </a:extLst>
          </p:cNvPr>
          <p:cNvSpPr txBox="1"/>
          <p:nvPr/>
        </p:nvSpPr>
        <p:spPr>
          <a:xfrm>
            <a:off x="142171" y="3181266"/>
            <a:ext cx="2515753" cy="276999"/>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Ø"/>
            </a:pPr>
            <a:r>
              <a:rPr lang="de-DE" dirty="0">
                <a:solidFill>
                  <a:srgbClr val="006C66"/>
                </a:solidFill>
                <a:sym typeface="Wingdings" panose="05000000000000000000" pitchFamily="2" charset="2"/>
              </a:rPr>
              <a:t>Effect is reproducable</a:t>
            </a:r>
            <a:endParaRPr lang="en-GB" dirty="0">
              <a:solidFill>
                <a:srgbClr val="006C66"/>
              </a:solidFill>
              <a:sym typeface="Wingdings" panose="05000000000000000000" pitchFamily="2" charset="2"/>
            </a:endParaRPr>
          </a:p>
        </p:txBody>
      </p:sp>
      <p:grpSp>
        <p:nvGrpSpPr>
          <p:cNvPr id="19" name="Group 18">
            <a:extLst>
              <a:ext uri="{FF2B5EF4-FFF2-40B4-BE49-F238E27FC236}">
                <a16:creationId xmlns:a16="http://schemas.microsoft.com/office/drawing/2014/main" id="{6C2ABA70-EFB7-4858-A9F9-B4B74DE1E12A}"/>
              </a:ext>
            </a:extLst>
          </p:cNvPr>
          <p:cNvGrpSpPr/>
          <p:nvPr/>
        </p:nvGrpSpPr>
        <p:grpSpPr>
          <a:xfrm>
            <a:off x="8815933" y="4229973"/>
            <a:ext cx="322928" cy="415243"/>
            <a:chOff x="8815933" y="4229973"/>
            <a:chExt cx="322928" cy="415243"/>
          </a:xfrm>
        </p:grpSpPr>
        <p:cxnSp>
          <p:nvCxnSpPr>
            <p:cNvPr id="8" name="Straight Connector 7">
              <a:extLst>
                <a:ext uri="{FF2B5EF4-FFF2-40B4-BE49-F238E27FC236}">
                  <a16:creationId xmlns:a16="http://schemas.microsoft.com/office/drawing/2014/main" id="{988BBB2A-3091-432F-90ED-174C29EC9CCE}"/>
                </a:ext>
              </a:extLst>
            </p:cNvPr>
            <p:cNvCxnSpPr/>
            <p:nvPr/>
          </p:nvCxnSpPr>
          <p:spPr>
            <a:xfrm flipV="1">
              <a:off x="8815933" y="4229973"/>
              <a:ext cx="0" cy="415243"/>
            </a:xfrm>
            <a:prstGeom prst="line">
              <a:avLst/>
            </a:prstGeom>
            <a:ln w="28575" cmpd="sng">
              <a:solidFill>
                <a:srgbClr val="FF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81FF7C5-BA02-4D9F-B0FE-C23E382BEDFA}"/>
                </a:ext>
              </a:extLst>
            </p:cNvPr>
            <p:cNvSpPr txBox="1"/>
            <p:nvPr/>
          </p:nvSpPr>
          <p:spPr>
            <a:xfrm>
              <a:off x="8895205" y="4328740"/>
              <a:ext cx="243656" cy="276999"/>
            </a:xfrm>
            <a:prstGeom prst="rect">
              <a:avLst/>
            </a:prstGeom>
            <a:noFill/>
          </p:spPr>
          <p:txBody>
            <a:bodyPr wrap="none" lIns="0" tIns="0" rIns="0" bIns="0" rtlCol="0" anchor="t" anchorCtr="0">
              <a:spAutoFit/>
            </a:bodyPr>
            <a:lstStyle/>
            <a:p>
              <a:pPr algn="l"/>
              <a:r>
                <a:rPr lang="de-DE" dirty="0">
                  <a:solidFill>
                    <a:srgbClr val="FF0000"/>
                  </a:solidFill>
                  <a:sym typeface="Wingdings" panose="05000000000000000000" pitchFamily="2" charset="2"/>
                </a:rPr>
                <a:t>x2</a:t>
              </a:r>
              <a:endParaRPr lang="en-GB" dirty="0">
                <a:solidFill>
                  <a:srgbClr val="FF0000"/>
                </a:solidFill>
                <a:sym typeface="Wingdings" panose="05000000000000000000" pitchFamily="2" charset="2"/>
              </a:endParaRPr>
            </a:p>
          </p:txBody>
        </p:sp>
      </p:grpSp>
      <p:grpSp>
        <p:nvGrpSpPr>
          <p:cNvPr id="18" name="Group 17">
            <a:extLst>
              <a:ext uri="{FF2B5EF4-FFF2-40B4-BE49-F238E27FC236}">
                <a16:creationId xmlns:a16="http://schemas.microsoft.com/office/drawing/2014/main" id="{82FC8E1C-842F-4C63-8647-7D0C525B3E83}"/>
              </a:ext>
            </a:extLst>
          </p:cNvPr>
          <p:cNvGrpSpPr/>
          <p:nvPr/>
        </p:nvGrpSpPr>
        <p:grpSpPr>
          <a:xfrm>
            <a:off x="8222257" y="3129345"/>
            <a:ext cx="322431" cy="1515871"/>
            <a:chOff x="8222257" y="3129345"/>
            <a:chExt cx="322431" cy="1515871"/>
          </a:xfrm>
        </p:grpSpPr>
        <p:cxnSp>
          <p:nvCxnSpPr>
            <p:cNvPr id="23" name="Straight Connector 22">
              <a:extLst>
                <a:ext uri="{FF2B5EF4-FFF2-40B4-BE49-F238E27FC236}">
                  <a16:creationId xmlns:a16="http://schemas.microsoft.com/office/drawing/2014/main" id="{CF182559-6957-4474-A55F-5C3AB8C80547}"/>
                </a:ext>
              </a:extLst>
            </p:cNvPr>
            <p:cNvCxnSpPr>
              <a:cxnSpLocks/>
            </p:cNvCxnSpPr>
            <p:nvPr/>
          </p:nvCxnSpPr>
          <p:spPr>
            <a:xfrm flipV="1">
              <a:off x="8222257" y="3129345"/>
              <a:ext cx="0" cy="1515871"/>
            </a:xfrm>
            <a:prstGeom prst="line">
              <a:avLst/>
            </a:prstGeom>
            <a:ln w="28575" cmpd="sng">
              <a:solidFill>
                <a:srgbClr val="FF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0AB5851-63D0-4ECD-B531-D503EC43E4F5}"/>
                </a:ext>
              </a:extLst>
            </p:cNvPr>
            <p:cNvSpPr txBox="1"/>
            <p:nvPr/>
          </p:nvSpPr>
          <p:spPr>
            <a:xfrm>
              <a:off x="8301032" y="3518485"/>
              <a:ext cx="243656" cy="276999"/>
            </a:xfrm>
            <a:prstGeom prst="rect">
              <a:avLst/>
            </a:prstGeom>
            <a:noFill/>
          </p:spPr>
          <p:txBody>
            <a:bodyPr wrap="none" lIns="0" tIns="0" rIns="0" bIns="0" rtlCol="0" anchor="t" anchorCtr="0">
              <a:spAutoFit/>
            </a:bodyPr>
            <a:lstStyle/>
            <a:p>
              <a:pPr algn="l"/>
              <a:r>
                <a:rPr lang="de-DE" dirty="0">
                  <a:solidFill>
                    <a:srgbClr val="FF0000"/>
                  </a:solidFill>
                  <a:sym typeface="Wingdings" panose="05000000000000000000" pitchFamily="2" charset="2"/>
                </a:rPr>
                <a:t>x4</a:t>
              </a:r>
              <a:endParaRPr lang="en-GB" dirty="0">
                <a:solidFill>
                  <a:srgbClr val="FF0000"/>
                </a:solidFill>
                <a:sym typeface="Wingdings" panose="05000000000000000000" pitchFamily="2" charset="2"/>
              </a:endParaRPr>
            </a:p>
          </p:txBody>
        </p:sp>
      </p:grpSp>
      <p:sp>
        <p:nvSpPr>
          <p:cNvPr id="25" name="TextBox 24">
            <a:extLst>
              <a:ext uri="{FF2B5EF4-FFF2-40B4-BE49-F238E27FC236}">
                <a16:creationId xmlns:a16="http://schemas.microsoft.com/office/drawing/2014/main" id="{AA11CF7B-0ECB-48EC-AD83-3FFA3A83D59A}"/>
              </a:ext>
            </a:extLst>
          </p:cNvPr>
          <p:cNvSpPr txBox="1"/>
          <p:nvPr/>
        </p:nvSpPr>
        <p:spPr>
          <a:xfrm>
            <a:off x="1068664" y="5509475"/>
            <a:ext cx="3479158" cy="276999"/>
          </a:xfrm>
          <a:prstGeom prst="rect">
            <a:avLst/>
          </a:prstGeom>
          <a:noFill/>
        </p:spPr>
        <p:txBody>
          <a:bodyPr wrap="none" lIns="0" tIns="0" rIns="0" bIns="0" rtlCol="0" anchor="t" anchorCtr="0">
            <a:spAutoFit/>
          </a:bodyPr>
          <a:lstStyle/>
          <a:p>
            <a:pPr algn="l"/>
            <a:r>
              <a:rPr lang="de-DE" dirty="0">
                <a:solidFill>
                  <a:srgbClr val="006C66"/>
                </a:solidFill>
                <a:sym typeface="Wingdings" panose="05000000000000000000" pitchFamily="2" charset="2"/>
              </a:rPr>
              <a:t> Probably a different defect type</a:t>
            </a:r>
            <a:endParaRPr lang="en-GB" dirty="0">
              <a:solidFill>
                <a:srgbClr val="006C66"/>
              </a:solidFill>
              <a:sym typeface="Wingdings" panose="05000000000000000000" pitchFamily="2" charset="2"/>
            </a:endParaRPr>
          </a:p>
        </p:txBody>
      </p:sp>
    </p:spTree>
    <p:extLst>
      <p:ext uri="{BB962C8B-B14F-4D97-AF65-F5344CB8AC3E}">
        <p14:creationId xmlns:p14="http://schemas.microsoft.com/office/powerpoint/2010/main" val="249271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1" grpId="0"/>
      <p:bldP spid="22" grpId="0"/>
      <p:bldP spid="16" grpId="0"/>
      <p:bldP spid="2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0558635-26B2-4DB8-A763-D3A5304E22C7}"/>
              </a:ext>
            </a:extLst>
          </p:cNvPr>
          <p:cNvSpPr>
            <a:spLocks noGrp="1"/>
          </p:cNvSpPr>
          <p:nvPr>
            <p:ph type="ftr" sz="quarter" idx="15"/>
          </p:nvPr>
        </p:nvSpPr>
        <p:spPr/>
        <p:txBody>
          <a:bodyPr/>
          <a:lstStyle/>
          <a:p>
            <a:r>
              <a:rPr lang="de-DE"/>
              <a:t>Max-Planck-Institut für Plasmaphysik | Klaus Schmid</a:t>
            </a:r>
            <a:endParaRPr lang="de-DE" dirty="0"/>
          </a:p>
        </p:txBody>
      </p:sp>
      <p:sp>
        <p:nvSpPr>
          <p:cNvPr id="3" name="Slide Number Placeholder 2">
            <a:extLst>
              <a:ext uri="{FF2B5EF4-FFF2-40B4-BE49-F238E27FC236}">
                <a16:creationId xmlns:a16="http://schemas.microsoft.com/office/drawing/2014/main" id="{4F027157-DC4F-44EF-8A5B-BCD259D66B07}"/>
              </a:ext>
            </a:extLst>
          </p:cNvPr>
          <p:cNvSpPr>
            <a:spLocks noGrp="1"/>
          </p:cNvSpPr>
          <p:nvPr>
            <p:ph type="sldNum" sz="quarter" idx="16"/>
          </p:nvPr>
        </p:nvSpPr>
        <p:spPr/>
        <p:txBody>
          <a:bodyPr/>
          <a:lstStyle/>
          <a:p>
            <a:fld id="{ECE691D0-CC49-4FC7-9C4D-6112B0CB3A76}" type="slidenum">
              <a:rPr lang="de-DE" smtClean="0"/>
              <a:pPr/>
              <a:t>49</a:t>
            </a:fld>
            <a:endParaRPr lang="de-DE" dirty="0"/>
          </a:p>
        </p:txBody>
      </p:sp>
      <p:sp>
        <p:nvSpPr>
          <p:cNvPr id="4" name="Title 3">
            <a:extLst>
              <a:ext uri="{FF2B5EF4-FFF2-40B4-BE49-F238E27FC236}">
                <a16:creationId xmlns:a16="http://schemas.microsoft.com/office/drawing/2014/main" id="{FB8672BB-0F45-42E6-B356-91C4B8CE4D42}"/>
              </a:ext>
            </a:extLst>
          </p:cNvPr>
          <p:cNvSpPr>
            <a:spLocks noGrp="1"/>
          </p:cNvSpPr>
          <p:nvPr>
            <p:ph type="title"/>
          </p:nvPr>
        </p:nvSpPr>
        <p:spPr/>
        <p:txBody>
          <a:bodyPr/>
          <a:lstStyle/>
          <a:p>
            <a:r>
              <a:rPr lang="en-GB" sz="2800" dirty="0"/>
              <a:t>Results: Influence of He and D on defect creation</a:t>
            </a:r>
            <a:endParaRPr lang="en-GB" dirty="0"/>
          </a:p>
        </p:txBody>
      </p:sp>
      <p:sp>
        <p:nvSpPr>
          <p:cNvPr id="13" name="TextBox 12">
            <a:extLst>
              <a:ext uri="{FF2B5EF4-FFF2-40B4-BE49-F238E27FC236}">
                <a16:creationId xmlns:a16="http://schemas.microsoft.com/office/drawing/2014/main" id="{64B68085-52AC-4B82-941D-F163F2B2BD8E}"/>
              </a:ext>
            </a:extLst>
          </p:cNvPr>
          <p:cNvSpPr txBox="1"/>
          <p:nvPr/>
        </p:nvSpPr>
        <p:spPr>
          <a:xfrm>
            <a:off x="231409" y="748798"/>
            <a:ext cx="6969857" cy="276999"/>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v"/>
            </a:pPr>
            <a:r>
              <a:rPr lang="de-DE" b="1" dirty="0">
                <a:solidFill>
                  <a:srgbClr val="006C66"/>
                </a:solidFill>
                <a:sym typeface="Wingdings" panose="05000000000000000000" pitchFamily="2" charset="2"/>
              </a:rPr>
              <a:t>Repeat damaging / loading cycle </a:t>
            </a:r>
            <a:r>
              <a:rPr lang="de-DE" b="1" u="sng" dirty="0">
                <a:solidFill>
                  <a:srgbClr val="006C66"/>
                </a:solidFill>
                <a:sym typeface="Wingdings" panose="05000000000000000000" pitchFamily="2" charset="2"/>
              </a:rPr>
              <a:t>in the presence of D and He</a:t>
            </a:r>
            <a:endParaRPr lang="en-GB" b="1" u="sng" dirty="0">
              <a:solidFill>
                <a:srgbClr val="006C66"/>
              </a:solidFill>
              <a:sym typeface="Wingdings" panose="05000000000000000000" pitchFamily="2" charset="2"/>
            </a:endParaRPr>
          </a:p>
        </p:txBody>
      </p:sp>
      <p:sp>
        <p:nvSpPr>
          <p:cNvPr id="15" name="TextBox 14">
            <a:extLst>
              <a:ext uri="{FF2B5EF4-FFF2-40B4-BE49-F238E27FC236}">
                <a16:creationId xmlns:a16="http://schemas.microsoft.com/office/drawing/2014/main" id="{D9A74D91-7DFC-465F-A949-DFDD25582BE6}"/>
              </a:ext>
            </a:extLst>
          </p:cNvPr>
          <p:cNvSpPr txBox="1"/>
          <p:nvPr/>
        </p:nvSpPr>
        <p:spPr>
          <a:xfrm>
            <a:off x="120762" y="1347983"/>
            <a:ext cx="6115051" cy="553998"/>
          </a:xfrm>
          <a:prstGeom prst="rect">
            <a:avLst/>
          </a:prstGeom>
          <a:noFill/>
        </p:spPr>
        <p:txBody>
          <a:bodyPr wrap="square" lIns="0" tIns="0" rIns="0" bIns="0" rtlCol="0" anchor="t" anchorCtr="0">
            <a:spAutoFit/>
          </a:bodyPr>
          <a:lstStyle/>
          <a:p>
            <a:pPr marL="285750" indent="-285750">
              <a:buFont typeface="Wingdings" panose="05000000000000000000" pitchFamily="2" charset="2"/>
              <a:buChar char="Ø"/>
            </a:pPr>
            <a:r>
              <a:rPr lang="de-DE" dirty="0">
                <a:solidFill>
                  <a:srgbClr val="006C66"/>
                </a:solidFill>
                <a:sym typeface="Wingdings" panose="05000000000000000000" pitchFamily="2" charset="2"/>
              </a:rPr>
              <a:t>Double damaged samples have factor two more trap sites near the surface </a:t>
            </a:r>
            <a:r>
              <a:rPr lang="de-DE" b="1" dirty="0">
                <a:solidFill>
                  <a:srgbClr val="006C66"/>
                </a:solidFill>
                <a:sym typeface="Wingdings" panose="05000000000000000000" pitchFamily="2" charset="2"/>
              </a:rPr>
              <a:t> Same effect as for W</a:t>
            </a:r>
            <a:endParaRPr lang="en-GB" b="1" dirty="0">
              <a:solidFill>
                <a:srgbClr val="006C66"/>
              </a:solidFill>
              <a:sym typeface="Wingdings" panose="05000000000000000000" pitchFamily="2" charset="2"/>
            </a:endParaRPr>
          </a:p>
        </p:txBody>
      </p:sp>
      <p:sp>
        <p:nvSpPr>
          <p:cNvPr id="20" name="TextBox 19">
            <a:extLst>
              <a:ext uri="{FF2B5EF4-FFF2-40B4-BE49-F238E27FC236}">
                <a16:creationId xmlns:a16="http://schemas.microsoft.com/office/drawing/2014/main" id="{E22D894B-8566-402C-A74A-8B951D200590}"/>
              </a:ext>
            </a:extLst>
          </p:cNvPr>
          <p:cNvSpPr txBox="1"/>
          <p:nvPr/>
        </p:nvSpPr>
        <p:spPr>
          <a:xfrm>
            <a:off x="120762" y="2284872"/>
            <a:ext cx="6196818" cy="646331"/>
          </a:xfrm>
          <a:prstGeom prst="rect">
            <a:avLst/>
          </a:prstGeom>
          <a:noFill/>
        </p:spPr>
        <p:txBody>
          <a:bodyPr wrap="square">
            <a:spAutoFit/>
          </a:bodyPr>
          <a:lstStyle/>
          <a:p>
            <a:pPr marL="285750" indent="-285750" algn="l">
              <a:buFont typeface="Wingdings" panose="05000000000000000000" pitchFamily="2" charset="2"/>
              <a:buChar char="Ø"/>
            </a:pPr>
            <a:r>
              <a:rPr lang="de-DE" dirty="0">
                <a:solidFill>
                  <a:srgbClr val="006C66"/>
                </a:solidFill>
                <a:sym typeface="Wingdings" panose="05000000000000000000" pitchFamily="2" charset="2"/>
              </a:rPr>
              <a:t>Tripple damaged samples are identical to double damaged ones </a:t>
            </a:r>
            <a:r>
              <a:rPr lang="de-DE" b="1" dirty="0">
                <a:solidFill>
                  <a:srgbClr val="006C66"/>
                </a:solidFill>
                <a:sym typeface="Wingdings" panose="05000000000000000000" pitchFamily="2" charset="2"/>
              </a:rPr>
              <a:t> Different from W</a:t>
            </a:r>
            <a:endParaRPr lang="en-GB" b="1" dirty="0">
              <a:solidFill>
                <a:srgbClr val="006C66"/>
              </a:solidFill>
              <a:sym typeface="Wingdings" panose="05000000000000000000" pitchFamily="2" charset="2"/>
            </a:endParaRPr>
          </a:p>
        </p:txBody>
      </p:sp>
      <p:sp>
        <p:nvSpPr>
          <p:cNvPr id="21" name="TextBox 20">
            <a:extLst>
              <a:ext uri="{FF2B5EF4-FFF2-40B4-BE49-F238E27FC236}">
                <a16:creationId xmlns:a16="http://schemas.microsoft.com/office/drawing/2014/main" id="{890F9A93-93B9-41D3-A7F6-C193A5811376}"/>
              </a:ext>
            </a:extLst>
          </p:cNvPr>
          <p:cNvSpPr txBox="1"/>
          <p:nvPr/>
        </p:nvSpPr>
        <p:spPr>
          <a:xfrm>
            <a:off x="120762" y="3314094"/>
            <a:ext cx="4695837" cy="553998"/>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Ø"/>
            </a:pPr>
            <a:r>
              <a:rPr lang="de-DE" dirty="0">
                <a:solidFill>
                  <a:srgbClr val="006C66"/>
                </a:solidFill>
                <a:sym typeface="Wingdings" panose="05000000000000000000" pitchFamily="2" charset="2"/>
              </a:rPr>
              <a:t>Effect of He presence far exceeds that of D</a:t>
            </a:r>
            <a:br>
              <a:rPr lang="de-DE" dirty="0">
                <a:solidFill>
                  <a:srgbClr val="006C66"/>
                </a:solidFill>
                <a:sym typeface="Wingdings" panose="05000000000000000000" pitchFamily="2" charset="2"/>
              </a:rPr>
            </a:br>
            <a:r>
              <a:rPr lang="de-DE" b="1" dirty="0">
                <a:solidFill>
                  <a:srgbClr val="006C66"/>
                </a:solidFill>
                <a:sym typeface="Wingdings" panose="05000000000000000000" pitchFamily="2" charset="2"/>
              </a:rPr>
              <a:t>more than factor 4 increase</a:t>
            </a:r>
            <a:r>
              <a:rPr lang="de-DE" dirty="0">
                <a:solidFill>
                  <a:srgbClr val="006C66"/>
                </a:solidFill>
                <a:sym typeface="Wingdings" panose="05000000000000000000" pitchFamily="2" charset="2"/>
              </a:rPr>
              <a:t> in retention</a:t>
            </a:r>
            <a:endParaRPr lang="en-GB" dirty="0">
              <a:solidFill>
                <a:srgbClr val="006C66"/>
              </a:solidFill>
              <a:sym typeface="Wingdings" panose="05000000000000000000" pitchFamily="2" charset="2"/>
            </a:endParaRPr>
          </a:p>
        </p:txBody>
      </p:sp>
      <p:pic>
        <p:nvPicPr>
          <p:cNvPr id="8" name="Picture 7">
            <a:extLst>
              <a:ext uri="{FF2B5EF4-FFF2-40B4-BE49-F238E27FC236}">
                <a16:creationId xmlns:a16="http://schemas.microsoft.com/office/drawing/2014/main" id="{FC9335CB-9DCB-47B1-9EB5-819AEAEA371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198874" y="1095546"/>
            <a:ext cx="5807905" cy="4646325"/>
          </a:xfrm>
          <a:prstGeom prst="rect">
            <a:avLst/>
          </a:prstGeom>
        </p:spPr>
      </p:pic>
      <p:sp>
        <p:nvSpPr>
          <p:cNvPr id="14" name="TextBox 13">
            <a:extLst>
              <a:ext uri="{FF2B5EF4-FFF2-40B4-BE49-F238E27FC236}">
                <a16:creationId xmlns:a16="http://schemas.microsoft.com/office/drawing/2014/main" id="{1D0B6BB9-C766-4690-A18D-46AB35EA602C}"/>
              </a:ext>
            </a:extLst>
          </p:cNvPr>
          <p:cNvSpPr txBox="1"/>
          <p:nvPr/>
        </p:nvSpPr>
        <p:spPr>
          <a:xfrm>
            <a:off x="6414872" y="5741871"/>
            <a:ext cx="5465298" cy="553998"/>
          </a:xfrm>
          <a:prstGeom prst="rect">
            <a:avLst/>
          </a:prstGeom>
          <a:noFill/>
        </p:spPr>
        <p:txBody>
          <a:bodyPr wrap="square" lIns="0" tIns="0" rIns="0" bIns="0" rtlCol="0" anchor="t" anchorCtr="0">
            <a:spAutoFit/>
          </a:bodyPr>
          <a:lstStyle/>
          <a:p>
            <a:pPr algn="l"/>
            <a:r>
              <a:rPr lang="de-DE" i="1" dirty="0">
                <a:sym typeface="Wingdings" panose="05000000000000000000" pitchFamily="2" charset="2"/>
              </a:rPr>
              <a:t>SDTrim.SP calculated He concentrations for 8 NRA energies weighted by analysis fluence</a:t>
            </a:r>
            <a:endParaRPr lang="en-GB" i="1" dirty="0">
              <a:sym typeface="Wingdings" panose="05000000000000000000" pitchFamily="2" charset="2"/>
            </a:endParaRPr>
          </a:p>
        </p:txBody>
      </p:sp>
      <p:sp>
        <p:nvSpPr>
          <p:cNvPr id="16" name="TextBox 15">
            <a:extLst>
              <a:ext uri="{FF2B5EF4-FFF2-40B4-BE49-F238E27FC236}">
                <a16:creationId xmlns:a16="http://schemas.microsoft.com/office/drawing/2014/main" id="{6D9FE0A2-3883-48D3-8C3F-7A1CD90DDA68}"/>
              </a:ext>
            </a:extLst>
          </p:cNvPr>
          <p:cNvSpPr txBox="1"/>
          <p:nvPr/>
        </p:nvSpPr>
        <p:spPr>
          <a:xfrm>
            <a:off x="120762" y="4250983"/>
            <a:ext cx="4960789" cy="553998"/>
          </a:xfrm>
          <a:prstGeom prst="rect">
            <a:avLst/>
          </a:prstGeom>
          <a:noFill/>
        </p:spPr>
        <p:txBody>
          <a:bodyPr wrap="square" lIns="0" tIns="0" rIns="0" bIns="0" rtlCol="0" anchor="t" anchorCtr="0">
            <a:spAutoFit/>
          </a:bodyPr>
          <a:lstStyle/>
          <a:p>
            <a:pPr marL="285750" indent="-285750" algn="l">
              <a:buFont typeface="Wingdings" panose="05000000000000000000" pitchFamily="2" charset="2"/>
              <a:buChar char="Ø"/>
            </a:pPr>
            <a:r>
              <a:rPr lang="de-DE" dirty="0">
                <a:solidFill>
                  <a:srgbClr val="006C66"/>
                </a:solidFill>
                <a:sym typeface="Wingdings" panose="05000000000000000000" pitchFamily="2" charset="2"/>
              </a:rPr>
              <a:t>D depth profile well correlates with He concentration  profiles</a:t>
            </a:r>
            <a:endParaRPr lang="en-GB" dirty="0">
              <a:solidFill>
                <a:srgbClr val="006C66"/>
              </a:solidFill>
              <a:sym typeface="Wingdings" panose="05000000000000000000" pitchFamily="2" charset="2"/>
            </a:endParaRPr>
          </a:p>
        </p:txBody>
      </p:sp>
      <p:sp>
        <p:nvSpPr>
          <p:cNvPr id="17" name="TextBox 16">
            <a:extLst>
              <a:ext uri="{FF2B5EF4-FFF2-40B4-BE49-F238E27FC236}">
                <a16:creationId xmlns:a16="http://schemas.microsoft.com/office/drawing/2014/main" id="{847027BC-E9A1-452A-AD65-07D35F73BE3D}"/>
              </a:ext>
            </a:extLst>
          </p:cNvPr>
          <p:cNvSpPr txBox="1"/>
          <p:nvPr/>
        </p:nvSpPr>
        <p:spPr>
          <a:xfrm>
            <a:off x="120762" y="5187873"/>
            <a:ext cx="6016071" cy="553998"/>
          </a:xfrm>
          <a:prstGeom prst="rect">
            <a:avLst/>
          </a:prstGeom>
          <a:noFill/>
        </p:spPr>
        <p:txBody>
          <a:bodyPr wrap="none" lIns="0" tIns="0" rIns="0" bIns="0" rtlCol="0" anchor="t" anchorCtr="0">
            <a:spAutoFit/>
          </a:bodyPr>
          <a:lstStyle/>
          <a:p>
            <a:pPr marL="285750" indent="-285750">
              <a:buFont typeface="Wingdings" panose="05000000000000000000" pitchFamily="2" charset="2"/>
              <a:buChar char="Ø"/>
            </a:pPr>
            <a:r>
              <a:rPr lang="de-DE" dirty="0">
                <a:solidFill>
                  <a:srgbClr val="006C66"/>
                </a:solidFill>
                <a:sym typeface="Wingdings" panose="05000000000000000000" pitchFamily="2" charset="2"/>
              </a:rPr>
              <a:t>There seems to be a He concentration threshold O(10</a:t>
            </a:r>
            <a:r>
              <a:rPr lang="de-DE" baseline="30000" dirty="0">
                <a:solidFill>
                  <a:srgbClr val="006C66"/>
                </a:solidFill>
                <a:sym typeface="Wingdings" panose="05000000000000000000" pitchFamily="2" charset="2"/>
              </a:rPr>
              <a:t>-4</a:t>
            </a:r>
            <a:r>
              <a:rPr lang="de-DE" dirty="0">
                <a:solidFill>
                  <a:srgbClr val="006C66"/>
                </a:solidFill>
                <a:sym typeface="Wingdings" panose="05000000000000000000" pitchFamily="2" charset="2"/>
              </a:rPr>
              <a:t>)</a:t>
            </a:r>
            <a:br>
              <a:rPr lang="de-DE" dirty="0">
                <a:solidFill>
                  <a:srgbClr val="006C66"/>
                </a:solidFill>
                <a:sym typeface="Wingdings" panose="05000000000000000000" pitchFamily="2" charset="2"/>
              </a:rPr>
            </a:br>
            <a:r>
              <a:rPr lang="de-DE" dirty="0">
                <a:solidFill>
                  <a:srgbClr val="006C66"/>
                </a:solidFill>
                <a:sym typeface="Wingdings" panose="05000000000000000000" pitchFamily="2" charset="2"/>
              </a:rPr>
              <a:t>(Reached in DEMO within ~ 1fpy [1,2]</a:t>
            </a:r>
            <a:r>
              <a:rPr lang="en-GB" dirty="0">
                <a:solidFill>
                  <a:srgbClr val="006C66"/>
                </a:solidFill>
                <a:sym typeface="Wingdings" panose="05000000000000000000" pitchFamily="2" charset="2"/>
              </a:rPr>
              <a:t>)</a:t>
            </a:r>
            <a:r>
              <a:rPr lang="de-DE" dirty="0">
                <a:solidFill>
                  <a:srgbClr val="006C66"/>
                </a:solidFill>
                <a:sym typeface="Wingdings" panose="05000000000000000000" pitchFamily="2" charset="2"/>
              </a:rPr>
              <a:t> </a:t>
            </a:r>
            <a:endParaRPr lang="en-GB" dirty="0">
              <a:solidFill>
                <a:srgbClr val="006C66"/>
              </a:solidFill>
              <a:sym typeface="Wingdings" panose="05000000000000000000" pitchFamily="2" charset="2"/>
            </a:endParaRPr>
          </a:p>
        </p:txBody>
      </p:sp>
      <p:sp>
        <p:nvSpPr>
          <p:cNvPr id="19" name="TextBox 18">
            <a:extLst>
              <a:ext uri="{FF2B5EF4-FFF2-40B4-BE49-F238E27FC236}">
                <a16:creationId xmlns:a16="http://schemas.microsoft.com/office/drawing/2014/main" id="{FD27639B-CD9C-46BB-BBB7-F57D62E2D126}"/>
              </a:ext>
            </a:extLst>
          </p:cNvPr>
          <p:cNvSpPr txBox="1"/>
          <p:nvPr/>
        </p:nvSpPr>
        <p:spPr>
          <a:xfrm>
            <a:off x="231409" y="6069157"/>
            <a:ext cx="5378460" cy="492443"/>
          </a:xfrm>
          <a:prstGeom prst="rect">
            <a:avLst/>
          </a:prstGeom>
          <a:noFill/>
        </p:spPr>
        <p:txBody>
          <a:bodyPr wrap="none" lIns="0" tIns="0" rIns="0" bIns="0" rtlCol="0" anchor="t" anchorCtr="0">
            <a:spAutoFit/>
          </a:bodyPr>
          <a:lstStyle/>
          <a:p>
            <a:pPr algn="l"/>
            <a:r>
              <a:rPr lang="en-GB" sz="1600" i="1" dirty="0">
                <a:sym typeface="Wingdings" panose="05000000000000000000" pitchFamily="2" charset="2"/>
              </a:rPr>
              <a:t>[1] J. You, et al, Nucl. Mater. Energy Vol 23 (2020) 100745</a:t>
            </a:r>
          </a:p>
          <a:p>
            <a:pPr algn="l"/>
            <a:r>
              <a:rPr lang="en-GB" sz="1600" i="1" dirty="0">
                <a:sym typeface="Wingdings" panose="05000000000000000000" pitchFamily="2" charset="2"/>
              </a:rPr>
              <a:t>[2] G. Federici, et al, Nucl. Fusion Vol 57 (9) (2017) 092002</a:t>
            </a:r>
          </a:p>
        </p:txBody>
      </p:sp>
    </p:spTree>
    <p:extLst>
      <p:ext uri="{BB962C8B-B14F-4D97-AF65-F5344CB8AC3E}">
        <p14:creationId xmlns:p14="http://schemas.microsoft.com/office/powerpoint/2010/main" val="359758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C23CDE8-3171-4DD7-A6D9-46AE5268B318}"/>
              </a:ext>
            </a:extLst>
          </p:cNvPr>
          <p:cNvSpPr>
            <a:spLocks noGrp="1"/>
          </p:cNvSpPr>
          <p:nvPr>
            <p:ph type="ftr" sz="quarter" idx="15"/>
          </p:nvPr>
        </p:nvSpPr>
        <p:spPr/>
        <p:txBody>
          <a:bodyPr/>
          <a:lstStyle/>
          <a:p>
            <a:r>
              <a:rPr lang="de-DE"/>
              <a:t>Max-Planck-Institut für Plasmaphysik | Klaus Schmid</a:t>
            </a:r>
            <a:endParaRPr lang="de-DE" dirty="0"/>
          </a:p>
        </p:txBody>
      </p:sp>
      <p:sp>
        <p:nvSpPr>
          <p:cNvPr id="3" name="Slide Number Placeholder 2">
            <a:extLst>
              <a:ext uri="{FF2B5EF4-FFF2-40B4-BE49-F238E27FC236}">
                <a16:creationId xmlns:a16="http://schemas.microsoft.com/office/drawing/2014/main" id="{94C95736-8A47-4A32-8EBE-6D8B6C9919AE}"/>
              </a:ext>
            </a:extLst>
          </p:cNvPr>
          <p:cNvSpPr>
            <a:spLocks noGrp="1"/>
          </p:cNvSpPr>
          <p:nvPr>
            <p:ph type="sldNum" sz="quarter" idx="16"/>
          </p:nvPr>
        </p:nvSpPr>
        <p:spPr/>
        <p:txBody>
          <a:bodyPr/>
          <a:lstStyle/>
          <a:p>
            <a:fld id="{ECE691D0-CC49-4FC7-9C4D-6112B0CB3A76}" type="slidenum">
              <a:rPr lang="de-DE" smtClean="0"/>
              <a:pPr/>
              <a:t>5</a:t>
            </a:fld>
            <a:endParaRPr lang="de-DE" dirty="0"/>
          </a:p>
        </p:txBody>
      </p:sp>
      <p:sp>
        <p:nvSpPr>
          <p:cNvPr id="4" name="Title 3">
            <a:extLst>
              <a:ext uri="{FF2B5EF4-FFF2-40B4-BE49-F238E27FC236}">
                <a16:creationId xmlns:a16="http://schemas.microsoft.com/office/drawing/2014/main" id="{33F3F953-9AD1-4973-A704-98C2A792F9C0}"/>
              </a:ext>
            </a:extLst>
          </p:cNvPr>
          <p:cNvSpPr>
            <a:spLocks noGrp="1"/>
          </p:cNvSpPr>
          <p:nvPr>
            <p:ph type="title"/>
          </p:nvPr>
        </p:nvSpPr>
        <p:spPr/>
        <p:txBody>
          <a:bodyPr/>
          <a:lstStyle/>
          <a:p>
            <a:r>
              <a:rPr lang="en-GB" dirty="0"/>
              <a:t>SP C.1 Transport of Hydrogen through the first wall of fusion devices</a:t>
            </a:r>
          </a:p>
        </p:txBody>
      </p:sp>
      <p:graphicFrame>
        <p:nvGraphicFramePr>
          <p:cNvPr id="5" name="Table 4">
            <a:extLst>
              <a:ext uri="{FF2B5EF4-FFF2-40B4-BE49-F238E27FC236}">
                <a16:creationId xmlns:a16="http://schemas.microsoft.com/office/drawing/2014/main" id="{1AC7C473-2B32-429C-AE70-72D46973C0AE}"/>
              </a:ext>
            </a:extLst>
          </p:cNvPr>
          <p:cNvGraphicFramePr>
            <a:graphicFrameLocks noGrp="1"/>
          </p:cNvGraphicFramePr>
          <p:nvPr>
            <p:extLst>
              <p:ext uri="{D42A27DB-BD31-4B8C-83A1-F6EECF244321}">
                <p14:modId xmlns:p14="http://schemas.microsoft.com/office/powerpoint/2010/main" val="4218236449"/>
              </p:ext>
            </p:extLst>
          </p:nvPr>
        </p:nvGraphicFramePr>
        <p:xfrm>
          <a:off x="838200" y="1825625"/>
          <a:ext cx="10442574" cy="3946529"/>
        </p:xfrm>
        <a:graphic>
          <a:graphicData uri="http://schemas.openxmlformats.org/drawingml/2006/table">
            <a:tbl>
              <a:tblPr firstRow="1" bandRow="1">
                <a:tableStyleId>{5C22544A-7EE6-4342-B048-85BDC9FD1C3A}</a:tableStyleId>
              </a:tblPr>
              <a:tblGrid>
                <a:gridCol w="10442574">
                  <a:extLst>
                    <a:ext uri="{9D8B030D-6E8A-4147-A177-3AD203B41FA5}">
                      <a16:colId xmlns:a16="http://schemas.microsoft.com/office/drawing/2014/main" val="711822058"/>
                    </a:ext>
                  </a:extLst>
                </a:gridCol>
              </a:tblGrid>
              <a:tr h="479865">
                <a:tc>
                  <a:txBody>
                    <a:bodyPr/>
                    <a:lstStyle/>
                    <a:p>
                      <a:pPr algn="l" fontAlgn="b"/>
                      <a:r>
                        <a:rPr lang="en-GB" sz="2000" b="1" i="0" u="none" strike="noStrike" dirty="0">
                          <a:solidFill>
                            <a:schemeClr val="bg1"/>
                          </a:solidFill>
                          <a:effectLst/>
                          <a:latin typeface="Calibri" panose="020F0502020204030204" pitchFamily="34" charset="0"/>
                        </a:rPr>
                        <a:t>Task</a:t>
                      </a:r>
                    </a:p>
                  </a:txBody>
                  <a:tcPr marL="9525" marR="9525" marT="9525" marB="0" anchor="b"/>
                </a:tc>
                <a:extLst>
                  <a:ext uri="{0D108BD9-81ED-4DB2-BD59-A6C34878D82A}">
                    <a16:rowId xmlns:a16="http://schemas.microsoft.com/office/drawing/2014/main" val="2599391778"/>
                  </a:ext>
                </a:extLst>
              </a:tr>
              <a:tr h="433333">
                <a:tc>
                  <a:txBody>
                    <a:bodyPr/>
                    <a:lstStyle/>
                    <a:p>
                      <a:pPr algn="l" fontAlgn="b"/>
                      <a:r>
                        <a:rPr lang="en-GB" sz="1800" b="0" i="0" u="none" strike="noStrike" dirty="0">
                          <a:solidFill>
                            <a:srgbClr val="000000"/>
                          </a:solidFill>
                          <a:effectLst/>
                          <a:latin typeface="Calibri" panose="020F0502020204030204" pitchFamily="34" charset="0"/>
                        </a:rPr>
                        <a:t>Permeation (D,T) through Liquid/Solid interfaces with interface characterization (CEA)</a:t>
                      </a:r>
                    </a:p>
                  </a:txBody>
                  <a:tcPr marL="9525" marR="9525" marT="9525" marB="0" anchor="b">
                    <a:solidFill>
                      <a:srgbClr val="C6D325"/>
                    </a:solidFill>
                  </a:tcPr>
                </a:tc>
                <a:extLst>
                  <a:ext uri="{0D108BD9-81ED-4DB2-BD59-A6C34878D82A}">
                    <a16:rowId xmlns:a16="http://schemas.microsoft.com/office/drawing/2014/main" val="561408056"/>
                  </a:ext>
                </a:extLst>
              </a:tr>
              <a:tr h="433333">
                <a:tc>
                  <a:txBody>
                    <a:bodyPr/>
                    <a:lstStyle/>
                    <a:p>
                      <a:pPr algn="just" fontAlgn="ctr"/>
                      <a:r>
                        <a:rPr lang="en-GB" sz="1800" b="0" i="0" u="none" strike="noStrike" dirty="0">
                          <a:solidFill>
                            <a:srgbClr val="000000"/>
                          </a:solidFill>
                          <a:effectLst/>
                          <a:latin typeface="Calibri" panose="020F0502020204030204" pitchFamily="34" charset="0"/>
                        </a:rPr>
                        <a:t>Dynamic measurements of deuterium retention and isotope exchange in W (DIFFER)</a:t>
                      </a:r>
                    </a:p>
                  </a:txBody>
                  <a:tcPr marL="9525" marR="9525" marT="9525" marB="0" anchor="ctr"/>
                </a:tc>
                <a:extLst>
                  <a:ext uri="{0D108BD9-81ED-4DB2-BD59-A6C34878D82A}">
                    <a16:rowId xmlns:a16="http://schemas.microsoft.com/office/drawing/2014/main" val="2570035430"/>
                  </a:ext>
                </a:extLst>
              </a:tr>
              <a:tr h="433333">
                <a:tc>
                  <a:txBody>
                    <a:bodyPr/>
                    <a:lstStyle/>
                    <a:p>
                      <a:pPr algn="just" fontAlgn="ctr"/>
                      <a:r>
                        <a:rPr lang="en-GB" sz="1800" b="0" i="0" u="none" strike="noStrike" dirty="0">
                          <a:solidFill>
                            <a:srgbClr val="000000"/>
                          </a:solidFill>
                          <a:effectLst/>
                          <a:latin typeface="Calibri" panose="020F0502020204030204" pitchFamily="34" charset="0"/>
                        </a:rPr>
                        <a:t>Influence of ELMs on deuterium retention and outgassing in W (DIFFER)</a:t>
                      </a:r>
                    </a:p>
                  </a:txBody>
                  <a:tcPr marL="9525" marR="9525" marT="9525" marB="0" anchor="ctr">
                    <a:solidFill>
                      <a:srgbClr val="C6D325"/>
                    </a:solidFill>
                  </a:tcPr>
                </a:tc>
                <a:extLst>
                  <a:ext uri="{0D108BD9-81ED-4DB2-BD59-A6C34878D82A}">
                    <a16:rowId xmlns:a16="http://schemas.microsoft.com/office/drawing/2014/main" val="3668840946"/>
                  </a:ext>
                </a:extLst>
              </a:tr>
              <a:tr h="433333">
                <a:tc>
                  <a:txBody>
                    <a:bodyPr/>
                    <a:lstStyle/>
                    <a:p>
                      <a:pPr algn="just" fontAlgn="ctr"/>
                      <a:r>
                        <a:rPr lang="en-GB" sz="1800" b="0" i="0" u="none" strike="noStrike" dirty="0">
                          <a:solidFill>
                            <a:srgbClr val="000000"/>
                          </a:solidFill>
                          <a:effectLst/>
                          <a:latin typeface="Calibri" panose="020F0502020204030204" pitchFamily="34" charset="0"/>
                        </a:rPr>
                        <a:t>Gas driven permeation through and retention in W, Steel, W on Steel and W on Cu (FZJ)</a:t>
                      </a:r>
                    </a:p>
                  </a:txBody>
                  <a:tcPr marL="9525" marR="9525" marT="9525" marB="0" anchor="ctr"/>
                </a:tc>
                <a:extLst>
                  <a:ext uri="{0D108BD9-81ED-4DB2-BD59-A6C34878D82A}">
                    <a16:rowId xmlns:a16="http://schemas.microsoft.com/office/drawing/2014/main" val="1689026752"/>
                  </a:ext>
                </a:extLst>
              </a:tr>
              <a:tr h="433333">
                <a:tc>
                  <a:txBody>
                    <a:bodyPr/>
                    <a:lstStyle/>
                    <a:p>
                      <a:pPr algn="just" fontAlgn="ctr"/>
                      <a:r>
                        <a:rPr lang="en-GB" sz="1800" b="0" i="0" u="none" strike="noStrike" dirty="0">
                          <a:solidFill>
                            <a:srgbClr val="000000"/>
                          </a:solidFill>
                          <a:effectLst/>
                          <a:latin typeface="Calibri" panose="020F0502020204030204" pitchFamily="34" charset="0"/>
                        </a:rPr>
                        <a:t>Measurement and modelling of Ion Driven Permeation in W, Cu and Fe-Ni alloys "heavy alloys" (MPG)</a:t>
                      </a:r>
                    </a:p>
                  </a:txBody>
                  <a:tcPr marL="9525" marR="9525" marT="9525" marB="0" anchor="ctr"/>
                </a:tc>
                <a:extLst>
                  <a:ext uri="{0D108BD9-81ED-4DB2-BD59-A6C34878D82A}">
                    <a16:rowId xmlns:a16="http://schemas.microsoft.com/office/drawing/2014/main" val="851917588"/>
                  </a:ext>
                </a:extLst>
              </a:tr>
              <a:tr h="433333">
                <a:tc>
                  <a:txBody>
                    <a:bodyPr/>
                    <a:lstStyle/>
                    <a:p>
                      <a:pPr algn="just" fontAlgn="ctr"/>
                      <a:r>
                        <a:rPr lang="en-GB" sz="1800" b="0" i="0" u="none" strike="noStrike" dirty="0">
                          <a:solidFill>
                            <a:srgbClr val="000000"/>
                          </a:solidFill>
                          <a:effectLst/>
                          <a:latin typeface="Calibri" panose="020F0502020204030204" pitchFamily="34" charset="0"/>
                        </a:rPr>
                        <a:t>Compare D permeation through W with D atoms and 300 eV/D ions (JSI, MPG)</a:t>
                      </a:r>
                    </a:p>
                  </a:txBody>
                  <a:tcPr marL="9525" marR="9525" marT="9525" marB="0" anchor="ctr">
                    <a:solidFill>
                      <a:srgbClr val="C6D325"/>
                    </a:solidFill>
                  </a:tcPr>
                </a:tc>
                <a:extLst>
                  <a:ext uri="{0D108BD9-81ED-4DB2-BD59-A6C34878D82A}">
                    <a16:rowId xmlns:a16="http://schemas.microsoft.com/office/drawing/2014/main" val="227495601"/>
                  </a:ext>
                </a:extLst>
              </a:tr>
              <a:tr h="433333">
                <a:tc>
                  <a:txBody>
                    <a:bodyPr/>
                    <a:lstStyle/>
                    <a:p>
                      <a:pPr algn="just" fontAlgn="ctr"/>
                      <a:r>
                        <a:rPr lang="en-GB" sz="1800" b="0" i="0" u="none" strike="noStrike" dirty="0">
                          <a:solidFill>
                            <a:srgbClr val="000000"/>
                          </a:solidFill>
                          <a:effectLst/>
                          <a:latin typeface="Calibri" panose="020F0502020204030204" pitchFamily="34" charset="0"/>
                        </a:rPr>
                        <a:t>FIB/SEM/EDX analysis of material interfaces in multi material permeation samples (IPPLM)</a:t>
                      </a:r>
                    </a:p>
                  </a:txBody>
                  <a:tcPr marL="9525" marR="9525" marT="9525" marB="0" anchor="ctr"/>
                </a:tc>
                <a:extLst>
                  <a:ext uri="{0D108BD9-81ED-4DB2-BD59-A6C34878D82A}">
                    <a16:rowId xmlns:a16="http://schemas.microsoft.com/office/drawing/2014/main" val="4233145240"/>
                  </a:ext>
                </a:extLst>
              </a:tr>
              <a:tr h="433333">
                <a:tc>
                  <a:txBody>
                    <a:bodyPr/>
                    <a:lstStyle/>
                    <a:p>
                      <a:pPr algn="l" fontAlgn="b"/>
                      <a:r>
                        <a:rPr lang="en-GB" sz="1800" b="0" i="0" u="none" strike="noStrike" dirty="0">
                          <a:solidFill>
                            <a:srgbClr val="000000"/>
                          </a:solidFill>
                          <a:effectLst/>
                          <a:latin typeface="Calibri" panose="020F0502020204030204" pitchFamily="34" charset="0"/>
                        </a:rPr>
                        <a:t>Studying the influence of (re-deposited) W on EUROFER on D retention (OEAW, VR)</a:t>
                      </a:r>
                    </a:p>
                  </a:txBody>
                  <a:tcPr marL="9525" marR="9525" marT="9525" marB="0" anchor="b">
                    <a:solidFill>
                      <a:srgbClr val="C6D325"/>
                    </a:solidFill>
                  </a:tcPr>
                </a:tc>
                <a:extLst>
                  <a:ext uri="{0D108BD9-81ED-4DB2-BD59-A6C34878D82A}">
                    <a16:rowId xmlns:a16="http://schemas.microsoft.com/office/drawing/2014/main" val="1848928442"/>
                  </a:ext>
                </a:extLst>
              </a:tr>
            </a:tbl>
          </a:graphicData>
        </a:graphic>
      </p:graphicFrame>
      <p:sp>
        <p:nvSpPr>
          <p:cNvPr id="6" name="TextBox 5">
            <a:extLst>
              <a:ext uri="{FF2B5EF4-FFF2-40B4-BE49-F238E27FC236}">
                <a16:creationId xmlns:a16="http://schemas.microsoft.com/office/drawing/2014/main" id="{4A39B444-AA03-BD08-74A4-25A292ED5BBB}"/>
              </a:ext>
            </a:extLst>
          </p:cNvPr>
          <p:cNvSpPr txBox="1"/>
          <p:nvPr/>
        </p:nvSpPr>
        <p:spPr>
          <a:xfrm>
            <a:off x="156826" y="760499"/>
            <a:ext cx="1956498" cy="366126"/>
          </a:xfrm>
          <a:prstGeom prst="rect">
            <a:avLst/>
          </a:prstGeom>
          <a:noFill/>
        </p:spPr>
        <p:txBody>
          <a:bodyPr wrap="none" rtlCol="0">
            <a:spAutoFit/>
          </a:bodyPr>
          <a:lstStyle/>
          <a:p>
            <a:pPr marL="285750" indent="-285750" algn="l">
              <a:lnSpc>
                <a:spcPts val="2300"/>
              </a:lnSpc>
              <a:buFont typeface="Wingdings" panose="05000000000000000000" pitchFamily="2" charset="2"/>
              <a:buChar char="v"/>
            </a:pPr>
            <a:r>
              <a:rPr lang="de-DE" sz="1800" b="1" dirty="0">
                <a:solidFill>
                  <a:srgbClr val="006C66"/>
                </a:solidFill>
              </a:rPr>
              <a:t>Tasks in 2022</a:t>
            </a:r>
            <a:endParaRPr lang="en-GB" sz="1800" b="1" dirty="0">
              <a:solidFill>
                <a:srgbClr val="006C66"/>
              </a:solidFill>
            </a:endParaRPr>
          </a:p>
        </p:txBody>
      </p:sp>
    </p:spTree>
    <p:extLst>
      <p:ext uri="{BB962C8B-B14F-4D97-AF65-F5344CB8AC3E}">
        <p14:creationId xmlns:p14="http://schemas.microsoft.com/office/powerpoint/2010/main" val="30340984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2BCF6EA-1EA7-4200-8BE0-B303A3AEB280}"/>
              </a:ext>
            </a:extLst>
          </p:cNvPr>
          <p:cNvSpPr>
            <a:spLocks noGrp="1"/>
          </p:cNvSpPr>
          <p:nvPr>
            <p:ph type="ftr" sz="quarter" idx="15"/>
          </p:nvPr>
        </p:nvSpPr>
        <p:spPr/>
        <p:txBody>
          <a:bodyPr/>
          <a:lstStyle/>
          <a:p>
            <a:r>
              <a:rPr lang="de-DE"/>
              <a:t>Max-Planck-Institut für Plasmaphysik | Klaus Schmid</a:t>
            </a:r>
            <a:endParaRPr lang="de-DE" dirty="0"/>
          </a:p>
        </p:txBody>
      </p:sp>
      <p:sp>
        <p:nvSpPr>
          <p:cNvPr id="3" name="Slide Number Placeholder 2">
            <a:extLst>
              <a:ext uri="{FF2B5EF4-FFF2-40B4-BE49-F238E27FC236}">
                <a16:creationId xmlns:a16="http://schemas.microsoft.com/office/drawing/2014/main" id="{A631D718-5FF2-4CD5-A511-01EA5142AB69}"/>
              </a:ext>
            </a:extLst>
          </p:cNvPr>
          <p:cNvSpPr>
            <a:spLocks noGrp="1"/>
          </p:cNvSpPr>
          <p:nvPr>
            <p:ph type="sldNum" sz="quarter" idx="16"/>
          </p:nvPr>
        </p:nvSpPr>
        <p:spPr/>
        <p:txBody>
          <a:bodyPr/>
          <a:lstStyle/>
          <a:p>
            <a:fld id="{ECE691D0-CC49-4FC7-9C4D-6112B0CB3A76}" type="slidenum">
              <a:rPr lang="de-DE" smtClean="0"/>
              <a:pPr/>
              <a:t>50</a:t>
            </a:fld>
            <a:endParaRPr lang="de-DE" dirty="0"/>
          </a:p>
        </p:txBody>
      </p:sp>
      <p:sp>
        <p:nvSpPr>
          <p:cNvPr id="4" name="Title 3">
            <a:extLst>
              <a:ext uri="{FF2B5EF4-FFF2-40B4-BE49-F238E27FC236}">
                <a16:creationId xmlns:a16="http://schemas.microsoft.com/office/drawing/2014/main" id="{C6A02B0C-823E-4828-9D6A-843D6610AC11}"/>
              </a:ext>
            </a:extLst>
          </p:cNvPr>
          <p:cNvSpPr>
            <a:spLocks noGrp="1"/>
          </p:cNvSpPr>
          <p:nvPr>
            <p:ph type="title"/>
          </p:nvPr>
        </p:nvSpPr>
        <p:spPr/>
        <p:txBody>
          <a:bodyPr/>
          <a:lstStyle/>
          <a:p>
            <a:r>
              <a:rPr lang="en-GB" dirty="0"/>
              <a:t>Results: Total amounts form TDS vs NRA </a:t>
            </a:r>
          </a:p>
        </p:txBody>
      </p:sp>
      <p:sp>
        <p:nvSpPr>
          <p:cNvPr id="5" name="TextBox 4">
            <a:extLst>
              <a:ext uri="{FF2B5EF4-FFF2-40B4-BE49-F238E27FC236}">
                <a16:creationId xmlns:a16="http://schemas.microsoft.com/office/drawing/2014/main" id="{E94BBB03-297C-4A97-BD91-72CC4E7A5D34}"/>
              </a:ext>
            </a:extLst>
          </p:cNvPr>
          <p:cNvSpPr txBox="1"/>
          <p:nvPr/>
        </p:nvSpPr>
        <p:spPr>
          <a:xfrm>
            <a:off x="156826" y="655251"/>
            <a:ext cx="5140510" cy="276999"/>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v"/>
            </a:pPr>
            <a:r>
              <a:rPr lang="de-DE" dirty="0">
                <a:solidFill>
                  <a:srgbClr val="006C66"/>
                </a:solidFill>
                <a:sym typeface="Wingdings" panose="05000000000000000000" pitchFamily="2" charset="2"/>
              </a:rPr>
              <a:t>Measure TDS in TESS with 3K/min (slow) ramp</a:t>
            </a:r>
            <a:endParaRPr lang="en-GB" dirty="0">
              <a:solidFill>
                <a:srgbClr val="006C66"/>
              </a:solidFill>
              <a:sym typeface="Wingdings" panose="05000000000000000000" pitchFamily="2" charset="2"/>
            </a:endParaRPr>
          </a:p>
        </p:txBody>
      </p:sp>
      <p:pic>
        <p:nvPicPr>
          <p:cNvPr id="7" name="Picture 6">
            <a:extLst>
              <a:ext uri="{FF2B5EF4-FFF2-40B4-BE49-F238E27FC236}">
                <a16:creationId xmlns:a16="http://schemas.microsoft.com/office/drawing/2014/main" id="{B93B63E7-060C-45B9-9368-40CBA898832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096000" y="1025034"/>
            <a:ext cx="6115052" cy="4807931"/>
          </a:xfrm>
          <a:prstGeom prst="rect">
            <a:avLst/>
          </a:prstGeom>
        </p:spPr>
      </p:pic>
      <p:sp>
        <p:nvSpPr>
          <p:cNvPr id="8" name="TextBox 7">
            <a:extLst>
              <a:ext uri="{FF2B5EF4-FFF2-40B4-BE49-F238E27FC236}">
                <a16:creationId xmlns:a16="http://schemas.microsoft.com/office/drawing/2014/main" id="{4EEA6B76-9644-4BD1-B68B-C35D79D5AB62}"/>
              </a:ext>
            </a:extLst>
          </p:cNvPr>
          <p:cNvSpPr txBox="1"/>
          <p:nvPr/>
        </p:nvSpPr>
        <p:spPr>
          <a:xfrm>
            <a:off x="6787910" y="5869748"/>
            <a:ext cx="4905189" cy="553998"/>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Ø"/>
            </a:pPr>
            <a:r>
              <a:rPr lang="de-DE" i="1" dirty="0">
                <a:sym typeface="Wingdings" panose="05000000000000000000" pitchFamily="2" charset="2"/>
              </a:rPr>
              <a:t>Compare different damage and loading types</a:t>
            </a:r>
          </a:p>
          <a:p>
            <a:pPr marL="285750" indent="-285750" algn="l">
              <a:buFont typeface="Wingdings" panose="05000000000000000000" pitchFamily="2" charset="2"/>
              <a:buChar char="Ø"/>
            </a:pPr>
            <a:r>
              <a:rPr lang="de-DE" i="1" dirty="0">
                <a:sym typeface="Wingdings" panose="05000000000000000000" pitchFamily="2" charset="2"/>
              </a:rPr>
              <a:t>For EF39 D/s from D</a:t>
            </a:r>
            <a:r>
              <a:rPr lang="de-DE" i="1" baseline="-25000" dirty="0">
                <a:sym typeface="Wingdings" panose="05000000000000000000" pitchFamily="2" charset="2"/>
              </a:rPr>
              <a:t>2</a:t>
            </a:r>
            <a:r>
              <a:rPr lang="de-DE" i="1" dirty="0">
                <a:sym typeface="Wingdings" panose="05000000000000000000" pitchFamily="2" charset="2"/>
              </a:rPr>
              <a:t> vs HD, HDO and D</a:t>
            </a:r>
            <a:r>
              <a:rPr lang="de-DE" i="1" baseline="-25000" dirty="0">
                <a:sym typeface="Wingdings" panose="05000000000000000000" pitchFamily="2" charset="2"/>
              </a:rPr>
              <a:t>2</a:t>
            </a:r>
            <a:r>
              <a:rPr lang="de-DE" i="1" dirty="0">
                <a:sym typeface="Wingdings" panose="05000000000000000000" pitchFamily="2" charset="2"/>
              </a:rPr>
              <a:t>0</a:t>
            </a:r>
            <a:endParaRPr lang="en-GB" i="1" dirty="0">
              <a:sym typeface="Wingdings" panose="05000000000000000000" pitchFamily="2" charset="2"/>
            </a:endParaRPr>
          </a:p>
        </p:txBody>
      </p:sp>
      <p:sp>
        <p:nvSpPr>
          <p:cNvPr id="9" name="TextBox 8">
            <a:extLst>
              <a:ext uri="{FF2B5EF4-FFF2-40B4-BE49-F238E27FC236}">
                <a16:creationId xmlns:a16="http://schemas.microsoft.com/office/drawing/2014/main" id="{761FBBF1-3EC4-4561-A262-4F612C837361}"/>
              </a:ext>
            </a:extLst>
          </p:cNvPr>
          <p:cNvSpPr txBox="1"/>
          <p:nvPr/>
        </p:nvSpPr>
        <p:spPr>
          <a:xfrm>
            <a:off x="156827" y="1299389"/>
            <a:ext cx="6525328" cy="553998"/>
          </a:xfrm>
          <a:prstGeom prst="rect">
            <a:avLst/>
          </a:prstGeom>
          <a:noFill/>
        </p:spPr>
        <p:txBody>
          <a:bodyPr wrap="square" lIns="0" tIns="0" rIns="0" bIns="0" rtlCol="0" anchor="t" anchorCtr="0">
            <a:spAutoFit/>
          </a:bodyPr>
          <a:lstStyle/>
          <a:p>
            <a:pPr marL="285750" indent="-285750" algn="l">
              <a:buFont typeface="Wingdings" panose="05000000000000000000" pitchFamily="2" charset="2"/>
              <a:buChar char="Ø"/>
            </a:pPr>
            <a:r>
              <a:rPr lang="de-DE" dirty="0">
                <a:solidFill>
                  <a:srgbClr val="006C66"/>
                </a:solidFill>
                <a:sym typeface="Wingdings" panose="05000000000000000000" pitchFamily="2" charset="2"/>
              </a:rPr>
              <a:t>Signal is dominated by D</a:t>
            </a:r>
            <a:r>
              <a:rPr lang="de-DE" baseline="-25000" dirty="0">
                <a:solidFill>
                  <a:srgbClr val="006C66"/>
                </a:solidFill>
                <a:sym typeface="Wingdings" panose="05000000000000000000" pitchFamily="2" charset="2"/>
              </a:rPr>
              <a:t>2</a:t>
            </a:r>
            <a:br>
              <a:rPr lang="de-DE" baseline="-25000" dirty="0">
                <a:solidFill>
                  <a:srgbClr val="006C66"/>
                </a:solidFill>
                <a:sym typeface="Wingdings" panose="05000000000000000000" pitchFamily="2" charset="2"/>
              </a:rPr>
            </a:br>
            <a:r>
              <a:rPr lang="de-DE" dirty="0">
                <a:solidFill>
                  <a:srgbClr val="006C66"/>
                </a:solidFill>
                <a:sym typeface="Wingdings" panose="05000000000000000000" pitchFamily="2" charset="2"/>
              </a:rPr>
              <a:t>(HD and heavy water not important)</a:t>
            </a:r>
            <a:endParaRPr lang="en-GB" baseline="-25000" dirty="0">
              <a:solidFill>
                <a:srgbClr val="006C66"/>
              </a:solidFill>
              <a:sym typeface="Wingdings" panose="05000000000000000000" pitchFamily="2" charset="2"/>
            </a:endParaRPr>
          </a:p>
        </p:txBody>
      </p:sp>
      <p:sp>
        <p:nvSpPr>
          <p:cNvPr id="10" name="TextBox 9">
            <a:extLst>
              <a:ext uri="{FF2B5EF4-FFF2-40B4-BE49-F238E27FC236}">
                <a16:creationId xmlns:a16="http://schemas.microsoft.com/office/drawing/2014/main" id="{171B8804-57D7-4F75-9846-FC2B6BCAD27B}"/>
              </a:ext>
            </a:extLst>
          </p:cNvPr>
          <p:cNvSpPr txBox="1"/>
          <p:nvPr/>
        </p:nvSpPr>
        <p:spPr>
          <a:xfrm>
            <a:off x="156826" y="2364194"/>
            <a:ext cx="5969648" cy="553998"/>
          </a:xfrm>
          <a:prstGeom prst="rect">
            <a:avLst/>
          </a:prstGeom>
          <a:noFill/>
        </p:spPr>
        <p:txBody>
          <a:bodyPr wrap="square" lIns="0" tIns="0" rIns="0" bIns="0" rtlCol="0" anchor="t" anchorCtr="0">
            <a:spAutoFit/>
          </a:bodyPr>
          <a:lstStyle/>
          <a:p>
            <a:pPr marL="285750" indent="-285750" algn="l">
              <a:buFont typeface="Wingdings" panose="05000000000000000000" pitchFamily="2" charset="2"/>
              <a:buChar char="Ø"/>
            </a:pPr>
            <a:r>
              <a:rPr lang="de-DE" dirty="0">
                <a:solidFill>
                  <a:srgbClr val="006C66"/>
                </a:solidFill>
                <a:sym typeface="Wingdings" panose="05000000000000000000" pitchFamily="2" charset="2"/>
              </a:rPr>
              <a:t>Increase from EF25 to EF39 (damaging + D) visible in TDS (</a:t>
            </a:r>
            <a:r>
              <a:rPr lang="de-DE" b="1" dirty="0">
                <a:solidFill>
                  <a:srgbClr val="006C66"/>
                </a:solidFill>
                <a:sym typeface="Wingdings" panose="05000000000000000000" pitchFamily="2" charset="2"/>
              </a:rPr>
              <a:t>for same D-loading time</a:t>
            </a:r>
            <a:r>
              <a:rPr lang="de-DE" dirty="0">
                <a:solidFill>
                  <a:srgbClr val="006C66"/>
                </a:solidFill>
                <a:sym typeface="Wingdings" panose="05000000000000000000" pitchFamily="2" charset="2"/>
              </a:rPr>
              <a:t>)</a:t>
            </a:r>
            <a:endParaRPr lang="en-GB" dirty="0">
              <a:solidFill>
                <a:srgbClr val="006C66"/>
              </a:solidFill>
              <a:sym typeface="Wingdings" panose="05000000000000000000" pitchFamily="2" charset="2"/>
            </a:endParaRPr>
          </a:p>
        </p:txBody>
      </p:sp>
      <p:sp>
        <p:nvSpPr>
          <p:cNvPr id="12" name="TextBox 11">
            <a:extLst>
              <a:ext uri="{FF2B5EF4-FFF2-40B4-BE49-F238E27FC236}">
                <a16:creationId xmlns:a16="http://schemas.microsoft.com/office/drawing/2014/main" id="{539BF52F-92B0-4841-967A-424CBC68196A}"/>
              </a:ext>
            </a:extLst>
          </p:cNvPr>
          <p:cNvSpPr txBox="1"/>
          <p:nvPr/>
        </p:nvSpPr>
        <p:spPr>
          <a:xfrm>
            <a:off x="156826" y="3369828"/>
            <a:ext cx="5939174" cy="553998"/>
          </a:xfrm>
          <a:prstGeom prst="rect">
            <a:avLst/>
          </a:prstGeom>
          <a:noFill/>
        </p:spPr>
        <p:txBody>
          <a:bodyPr wrap="square" lIns="0" tIns="0" rIns="0" bIns="0" rtlCol="0" anchor="t" anchorCtr="0">
            <a:spAutoFit/>
          </a:bodyPr>
          <a:lstStyle/>
          <a:p>
            <a:pPr marL="285750" indent="-285750" algn="l">
              <a:buFont typeface="Wingdings" panose="05000000000000000000" pitchFamily="2" charset="2"/>
              <a:buChar char="Ø"/>
            </a:pPr>
            <a:r>
              <a:rPr lang="de-DE" dirty="0">
                <a:solidFill>
                  <a:srgbClr val="006C66"/>
                </a:solidFill>
                <a:sym typeface="Wingdings" panose="05000000000000000000" pitchFamily="2" charset="2"/>
              </a:rPr>
              <a:t>For same near surface NRA depth profile (EF25, EF22) increase of TDS signal with D loading time </a:t>
            </a:r>
            <a:endParaRPr lang="en-GB" dirty="0">
              <a:solidFill>
                <a:srgbClr val="006C66"/>
              </a:solidFill>
              <a:sym typeface="Wingdings" panose="05000000000000000000" pitchFamily="2" charset="2"/>
            </a:endParaRPr>
          </a:p>
        </p:txBody>
      </p:sp>
      <p:sp>
        <p:nvSpPr>
          <p:cNvPr id="13" name="TextBox 12">
            <a:extLst>
              <a:ext uri="{FF2B5EF4-FFF2-40B4-BE49-F238E27FC236}">
                <a16:creationId xmlns:a16="http://schemas.microsoft.com/office/drawing/2014/main" id="{823FBF54-5EA9-4224-BAE2-DC138EE62EEB}"/>
              </a:ext>
            </a:extLst>
          </p:cNvPr>
          <p:cNvSpPr txBox="1"/>
          <p:nvPr/>
        </p:nvSpPr>
        <p:spPr>
          <a:xfrm>
            <a:off x="434667" y="4188856"/>
            <a:ext cx="5969648" cy="553998"/>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à"/>
            </a:pPr>
            <a:r>
              <a:rPr lang="de-DE" dirty="0">
                <a:solidFill>
                  <a:srgbClr val="006C66"/>
                </a:solidFill>
                <a:sym typeface="Wingdings" panose="05000000000000000000" pitchFamily="2" charset="2"/>
              </a:rPr>
              <a:t>Retention deep in bulk, outside NRA range is important </a:t>
            </a:r>
            <a:br>
              <a:rPr lang="de-DE" dirty="0">
                <a:solidFill>
                  <a:srgbClr val="006C66"/>
                </a:solidFill>
                <a:sym typeface="Wingdings" panose="05000000000000000000" pitchFamily="2" charset="2"/>
              </a:rPr>
            </a:br>
            <a:r>
              <a:rPr lang="de-DE" dirty="0">
                <a:solidFill>
                  <a:srgbClr val="006C66"/>
                </a:solidFill>
                <a:sym typeface="Wingdings" panose="05000000000000000000" pitchFamily="2" charset="2"/>
              </a:rPr>
              <a:t>(Different from W)</a:t>
            </a:r>
            <a:endParaRPr lang="en-GB" dirty="0">
              <a:solidFill>
                <a:srgbClr val="006C66"/>
              </a:solidFill>
              <a:sym typeface="Wingdings" panose="05000000000000000000" pitchFamily="2" charset="2"/>
            </a:endParaRPr>
          </a:p>
        </p:txBody>
      </p:sp>
      <p:sp>
        <p:nvSpPr>
          <p:cNvPr id="14" name="TextBox 13">
            <a:extLst>
              <a:ext uri="{FF2B5EF4-FFF2-40B4-BE49-F238E27FC236}">
                <a16:creationId xmlns:a16="http://schemas.microsoft.com/office/drawing/2014/main" id="{DB7204D2-33D4-492C-9664-FE6215C7B003}"/>
              </a:ext>
            </a:extLst>
          </p:cNvPr>
          <p:cNvSpPr txBox="1"/>
          <p:nvPr/>
        </p:nvSpPr>
        <p:spPr>
          <a:xfrm>
            <a:off x="221970" y="5194490"/>
            <a:ext cx="6182345" cy="553998"/>
          </a:xfrm>
          <a:prstGeom prst="rect">
            <a:avLst/>
          </a:prstGeom>
          <a:noFill/>
        </p:spPr>
        <p:txBody>
          <a:bodyPr wrap="square" lIns="0" tIns="0" rIns="0" bIns="0" rtlCol="0" anchor="t" anchorCtr="0">
            <a:spAutoFit/>
          </a:bodyPr>
          <a:lstStyle/>
          <a:p>
            <a:pPr marL="285750" indent="-285750" algn="l">
              <a:buFont typeface="Wingdings" panose="05000000000000000000" pitchFamily="2" charset="2"/>
              <a:buChar char="Ø"/>
            </a:pPr>
            <a:r>
              <a:rPr lang="de-DE" dirty="0">
                <a:solidFill>
                  <a:srgbClr val="006C66"/>
                </a:solidFill>
                <a:sym typeface="Wingdings" panose="05000000000000000000" pitchFamily="2" charset="2"/>
              </a:rPr>
              <a:t>Peak maximum shifts as different defect types (near surface DPA defects vs instrinsic bulk defects) dominate</a:t>
            </a:r>
            <a:endParaRPr lang="en-GB" dirty="0">
              <a:solidFill>
                <a:srgbClr val="006C66"/>
              </a:solidFill>
              <a:sym typeface="Wingdings" panose="05000000000000000000" pitchFamily="2" charset="2"/>
            </a:endParaRPr>
          </a:p>
        </p:txBody>
      </p:sp>
      <p:sp>
        <p:nvSpPr>
          <p:cNvPr id="15" name="TextBox 14">
            <a:extLst>
              <a:ext uri="{FF2B5EF4-FFF2-40B4-BE49-F238E27FC236}">
                <a16:creationId xmlns:a16="http://schemas.microsoft.com/office/drawing/2014/main" id="{5660AE6A-858F-4130-B1EA-1ADD12791340}"/>
              </a:ext>
            </a:extLst>
          </p:cNvPr>
          <p:cNvSpPr txBox="1"/>
          <p:nvPr/>
        </p:nvSpPr>
        <p:spPr>
          <a:xfrm>
            <a:off x="1241951" y="5781784"/>
            <a:ext cx="3534622" cy="276999"/>
          </a:xfrm>
          <a:prstGeom prst="rect">
            <a:avLst/>
          </a:prstGeom>
          <a:noFill/>
        </p:spPr>
        <p:txBody>
          <a:bodyPr wrap="none" lIns="0" tIns="0" rIns="0" bIns="0" rtlCol="0" anchor="t" anchorCtr="0">
            <a:spAutoFit/>
          </a:bodyPr>
          <a:lstStyle/>
          <a:p>
            <a:pPr algn="l"/>
            <a:r>
              <a:rPr lang="de-DE" b="1" dirty="0">
                <a:solidFill>
                  <a:srgbClr val="006C66"/>
                </a:solidFill>
                <a:sym typeface="Wingdings" panose="05000000000000000000" pitchFamily="2" charset="2"/>
              </a:rPr>
              <a:t> Calls for TESSIM-X modeling!</a:t>
            </a:r>
            <a:endParaRPr lang="en-GB" b="1" dirty="0">
              <a:solidFill>
                <a:srgbClr val="006C66"/>
              </a:solidFill>
              <a:sym typeface="Wingdings" panose="05000000000000000000" pitchFamily="2" charset="2"/>
            </a:endParaRPr>
          </a:p>
        </p:txBody>
      </p:sp>
    </p:spTree>
    <p:extLst>
      <p:ext uri="{BB962C8B-B14F-4D97-AF65-F5344CB8AC3E}">
        <p14:creationId xmlns:p14="http://schemas.microsoft.com/office/powerpoint/2010/main" val="38187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14" grpId="0"/>
      <p:bldP spid="1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2BCF6EA-1EA7-4200-8BE0-B303A3AEB280}"/>
              </a:ext>
            </a:extLst>
          </p:cNvPr>
          <p:cNvSpPr>
            <a:spLocks noGrp="1"/>
          </p:cNvSpPr>
          <p:nvPr>
            <p:ph type="ftr" sz="quarter" idx="15"/>
          </p:nvPr>
        </p:nvSpPr>
        <p:spPr/>
        <p:txBody>
          <a:bodyPr/>
          <a:lstStyle/>
          <a:p>
            <a:r>
              <a:rPr lang="de-DE" dirty="0"/>
              <a:t>Max-Planck-Institut für Plasmaphysik | Klaus Schmid</a:t>
            </a:r>
          </a:p>
        </p:txBody>
      </p:sp>
      <p:sp>
        <p:nvSpPr>
          <p:cNvPr id="3" name="Slide Number Placeholder 2">
            <a:extLst>
              <a:ext uri="{FF2B5EF4-FFF2-40B4-BE49-F238E27FC236}">
                <a16:creationId xmlns:a16="http://schemas.microsoft.com/office/drawing/2014/main" id="{A631D718-5FF2-4CD5-A511-01EA5142AB69}"/>
              </a:ext>
            </a:extLst>
          </p:cNvPr>
          <p:cNvSpPr>
            <a:spLocks noGrp="1"/>
          </p:cNvSpPr>
          <p:nvPr>
            <p:ph type="sldNum" sz="quarter" idx="16"/>
          </p:nvPr>
        </p:nvSpPr>
        <p:spPr/>
        <p:txBody>
          <a:bodyPr/>
          <a:lstStyle/>
          <a:p>
            <a:fld id="{ECE691D0-CC49-4FC7-9C4D-6112B0CB3A76}" type="slidenum">
              <a:rPr lang="de-DE" smtClean="0"/>
              <a:pPr/>
              <a:t>51</a:t>
            </a:fld>
            <a:endParaRPr lang="de-DE" dirty="0"/>
          </a:p>
        </p:txBody>
      </p:sp>
      <p:sp>
        <p:nvSpPr>
          <p:cNvPr id="4" name="Title 3">
            <a:extLst>
              <a:ext uri="{FF2B5EF4-FFF2-40B4-BE49-F238E27FC236}">
                <a16:creationId xmlns:a16="http://schemas.microsoft.com/office/drawing/2014/main" id="{C6A02B0C-823E-4828-9D6A-843D6610AC11}"/>
              </a:ext>
            </a:extLst>
          </p:cNvPr>
          <p:cNvSpPr>
            <a:spLocks noGrp="1"/>
          </p:cNvSpPr>
          <p:nvPr>
            <p:ph type="title"/>
          </p:nvPr>
        </p:nvSpPr>
        <p:spPr/>
        <p:txBody>
          <a:bodyPr/>
          <a:lstStyle/>
          <a:p>
            <a:r>
              <a:rPr lang="en-GB" dirty="0"/>
              <a:t>Results: Total amounts form TDS vs NRA </a:t>
            </a:r>
          </a:p>
        </p:txBody>
      </p:sp>
      <p:sp>
        <p:nvSpPr>
          <p:cNvPr id="5" name="TextBox 4">
            <a:extLst>
              <a:ext uri="{FF2B5EF4-FFF2-40B4-BE49-F238E27FC236}">
                <a16:creationId xmlns:a16="http://schemas.microsoft.com/office/drawing/2014/main" id="{E94BBB03-297C-4A97-BD91-72CC4E7A5D34}"/>
              </a:ext>
            </a:extLst>
          </p:cNvPr>
          <p:cNvSpPr txBox="1"/>
          <p:nvPr/>
        </p:nvSpPr>
        <p:spPr>
          <a:xfrm>
            <a:off x="156826" y="655251"/>
            <a:ext cx="5140510" cy="276999"/>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v"/>
            </a:pPr>
            <a:r>
              <a:rPr lang="de-DE" dirty="0">
                <a:solidFill>
                  <a:srgbClr val="006C66"/>
                </a:solidFill>
                <a:sym typeface="Wingdings" panose="05000000000000000000" pitchFamily="2" charset="2"/>
              </a:rPr>
              <a:t>Measure TDS in TESS with 3K/min (slow) ramp</a:t>
            </a:r>
            <a:endParaRPr lang="en-GB" dirty="0">
              <a:solidFill>
                <a:srgbClr val="006C66"/>
              </a:solidFill>
              <a:sym typeface="Wingdings" panose="05000000000000000000" pitchFamily="2" charset="2"/>
            </a:endParaRPr>
          </a:p>
        </p:txBody>
      </p:sp>
      <p:sp>
        <p:nvSpPr>
          <p:cNvPr id="16" name="TextBox 15">
            <a:extLst>
              <a:ext uri="{FF2B5EF4-FFF2-40B4-BE49-F238E27FC236}">
                <a16:creationId xmlns:a16="http://schemas.microsoft.com/office/drawing/2014/main" id="{B30B8FF9-19BE-4C8E-86B3-EDD4D7036F4F}"/>
              </a:ext>
            </a:extLst>
          </p:cNvPr>
          <p:cNvSpPr txBox="1"/>
          <p:nvPr/>
        </p:nvSpPr>
        <p:spPr>
          <a:xfrm>
            <a:off x="156826" y="3648494"/>
            <a:ext cx="4734309" cy="276999"/>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v"/>
            </a:pPr>
            <a:r>
              <a:rPr lang="de-DE" dirty="0">
                <a:solidFill>
                  <a:srgbClr val="006C66"/>
                </a:solidFill>
                <a:sym typeface="Wingdings" panose="05000000000000000000" pitchFamily="2" charset="2"/>
              </a:rPr>
              <a:t>Reload samples with D (48h) after first TDS</a:t>
            </a:r>
            <a:endParaRPr lang="en-GB" dirty="0">
              <a:solidFill>
                <a:srgbClr val="006C66"/>
              </a:solidFill>
              <a:sym typeface="Wingdings" panose="05000000000000000000" pitchFamily="2" charset="2"/>
            </a:endParaRPr>
          </a:p>
        </p:txBody>
      </p:sp>
      <p:sp>
        <p:nvSpPr>
          <p:cNvPr id="17" name="TextBox 16">
            <a:extLst>
              <a:ext uri="{FF2B5EF4-FFF2-40B4-BE49-F238E27FC236}">
                <a16:creationId xmlns:a16="http://schemas.microsoft.com/office/drawing/2014/main" id="{42848AA6-50E0-4058-A6B6-93DBA4F8DC98}"/>
              </a:ext>
            </a:extLst>
          </p:cNvPr>
          <p:cNvSpPr txBox="1"/>
          <p:nvPr/>
        </p:nvSpPr>
        <p:spPr>
          <a:xfrm>
            <a:off x="658813" y="932250"/>
            <a:ext cx="2541401" cy="553998"/>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Ø"/>
            </a:pPr>
            <a:r>
              <a:rPr lang="de-DE" dirty="0">
                <a:solidFill>
                  <a:srgbClr val="006C66"/>
                </a:solidFill>
                <a:sym typeface="Wingdings" panose="05000000000000000000" pitchFamily="2" charset="2"/>
              </a:rPr>
              <a:t>EF25 TDS up to 600K</a:t>
            </a:r>
          </a:p>
          <a:p>
            <a:pPr marL="285750" indent="-285750" algn="l">
              <a:buFont typeface="Wingdings" panose="05000000000000000000" pitchFamily="2" charset="2"/>
              <a:buChar char="Ø"/>
            </a:pPr>
            <a:r>
              <a:rPr lang="de-DE" dirty="0">
                <a:solidFill>
                  <a:srgbClr val="006C66"/>
                </a:solidFill>
                <a:sym typeface="Wingdings" panose="05000000000000000000" pitchFamily="2" charset="2"/>
              </a:rPr>
              <a:t>EF22 TDS up to 800K</a:t>
            </a:r>
            <a:endParaRPr lang="en-GB" dirty="0">
              <a:solidFill>
                <a:srgbClr val="006C66"/>
              </a:solidFill>
              <a:sym typeface="Wingdings" panose="05000000000000000000" pitchFamily="2" charset="2"/>
            </a:endParaRPr>
          </a:p>
        </p:txBody>
      </p:sp>
      <p:sp>
        <p:nvSpPr>
          <p:cNvPr id="18" name="TextBox 17">
            <a:extLst>
              <a:ext uri="{FF2B5EF4-FFF2-40B4-BE49-F238E27FC236}">
                <a16:creationId xmlns:a16="http://schemas.microsoft.com/office/drawing/2014/main" id="{523ECD74-06EF-4C84-A422-B5526CFD044D}"/>
              </a:ext>
            </a:extLst>
          </p:cNvPr>
          <p:cNvSpPr txBox="1"/>
          <p:nvPr/>
        </p:nvSpPr>
        <p:spPr>
          <a:xfrm>
            <a:off x="452629" y="4014945"/>
            <a:ext cx="5623334" cy="830997"/>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Ø"/>
            </a:pPr>
            <a:r>
              <a:rPr lang="de-DE" dirty="0">
                <a:solidFill>
                  <a:srgbClr val="006C66"/>
                </a:solidFill>
                <a:sym typeface="Wingdings" panose="05000000000000000000" pitchFamily="2" charset="2"/>
              </a:rPr>
              <a:t>Retention strongly reduced after TDS</a:t>
            </a:r>
            <a:br>
              <a:rPr lang="de-DE" dirty="0">
                <a:solidFill>
                  <a:srgbClr val="006C66"/>
                </a:solidFill>
                <a:sym typeface="Wingdings" panose="05000000000000000000" pitchFamily="2" charset="2"/>
              </a:rPr>
            </a:br>
            <a:r>
              <a:rPr lang="de-DE" dirty="0">
                <a:solidFill>
                  <a:srgbClr val="006C66"/>
                </a:solidFill>
                <a:sym typeface="Wingdings" panose="05000000000000000000" pitchFamily="2" charset="2"/>
              </a:rPr>
              <a:t>Displacement damage completely annealed at 600K</a:t>
            </a:r>
            <a:br>
              <a:rPr lang="de-DE" dirty="0">
                <a:solidFill>
                  <a:srgbClr val="006C66"/>
                </a:solidFill>
                <a:sym typeface="Wingdings" panose="05000000000000000000" pitchFamily="2" charset="2"/>
              </a:rPr>
            </a:br>
            <a:r>
              <a:rPr lang="de-DE" b="1" u="sng" dirty="0">
                <a:solidFill>
                  <a:srgbClr val="006C66"/>
                </a:solidFill>
                <a:sym typeface="Wingdings" panose="05000000000000000000" pitchFamily="2" charset="2"/>
              </a:rPr>
              <a:t>(Within NRA sensitivity limits)</a:t>
            </a:r>
            <a:endParaRPr lang="en-GB" b="1" u="sng" dirty="0">
              <a:solidFill>
                <a:srgbClr val="006C66"/>
              </a:solidFill>
              <a:sym typeface="Wingdings" panose="05000000000000000000" pitchFamily="2" charset="2"/>
            </a:endParaRPr>
          </a:p>
        </p:txBody>
      </p:sp>
      <p:sp>
        <p:nvSpPr>
          <p:cNvPr id="19" name="TextBox 18">
            <a:extLst>
              <a:ext uri="{FF2B5EF4-FFF2-40B4-BE49-F238E27FC236}">
                <a16:creationId xmlns:a16="http://schemas.microsoft.com/office/drawing/2014/main" id="{99F2CA1E-2C02-45E4-BDF6-00D77EAF977B}"/>
              </a:ext>
            </a:extLst>
          </p:cNvPr>
          <p:cNvSpPr txBox="1"/>
          <p:nvPr/>
        </p:nvSpPr>
        <p:spPr>
          <a:xfrm>
            <a:off x="452629" y="1603283"/>
            <a:ext cx="5706817" cy="830997"/>
          </a:xfrm>
          <a:prstGeom prst="rect">
            <a:avLst/>
          </a:prstGeom>
          <a:noFill/>
        </p:spPr>
        <p:txBody>
          <a:bodyPr wrap="square" lIns="0" tIns="0" rIns="0" bIns="0" rtlCol="0" anchor="t" anchorCtr="0">
            <a:spAutoFit/>
          </a:bodyPr>
          <a:lstStyle/>
          <a:p>
            <a:pPr marL="285750" indent="-285750" algn="l">
              <a:buFont typeface="Wingdings" panose="05000000000000000000" pitchFamily="2" charset="2"/>
              <a:buChar char="Ø"/>
            </a:pPr>
            <a:r>
              <a:rPr lang="de-DE" dirty="0">
                <a:solidFill>
                  <a:srgbClr val="006C66"/>
                </a:solidFill>
                <a:sym typeface="Wingdings" panose="05000000000000000000" pitchFamily="2" charset="2"/>
              </a:rPr>
              <a:t>Un-damaged sample (EF14) retains almost as much as single damaged sample (EF22) when exposed for similar times</a:t>
            </a:r>
            <a:endParaRPr lang="en-GB" dirty="0">
              <a:solidFill>
                <a:srgbClr val="006C66"/>
              </a:solidFill>
              <a:sym typeface="Wingdings" panose="05000000000000000000" pitchFamily="2" charset="2"/>
            </a:endParaRPr>
          </a:p>
        </p:txBody>
      </p:sp>
      <p:sp>
        <p:nvSpPr>
          <p:cNvPr id="20" name="TextBox 19">
            <a:extLst>
              <a:ext uri="{FF2B5EF4-FFF2-40B4-BE49-F238E27FC236}">
                <a16:creationId xmlns:a16="http://schemas.microsoft.com/office/drawing/2014/main" id="{1A51C862-02FF-4112-8769-F9D3976CEC24}"/>
              </a:ext>
            </a:extLst>
          </p:cNvPr>
          <p:cNvSpPr txBox="1"/>
          <p:nvPr/>
        </p:nvSpPr>
        <p:spPr>
          <a:xfrm>
            <a:off x="759810" y="2572780"/>
            <a:ext cx="5969648" cy="553998"/>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à"/>
            </a:pPr>
            <a:r>
              <a:rPr lang="de-DE" dirty="0">
                <a:solidFill>
                  <a:srgbClr val="006C66"/>
                </a:solidFill>
                <a:sym typeface="Wingdings" panose="05000000000000000000" pitchFamily="2" charset="2"/>
              </a:rPr>
              <a:t>Retention deep in bulk, outside NRA range is important </a:t>
            </a:r>
            <a:br>
              <a:rPr lang="de-DE" dirty="0">
                <a:solidFill>
                  <a:srgbClr val="006C66"/>
                </a:solidFill>
                <a:sym typeface="Wingdings" panose="05000000000000000000" pitchFamily="2" charset="2"/>
              </a:rPr>
            </a:br>
            <a:r>
              <a:rPr lang="de-DE" dirty="0">
                <a:solidFill>
                  <a:srgbClr val="006C66"/>
                </a:solidFill>
                <a:sym typeface="Wingdings" panose="05000000000000000000" pitchFamily="2" charset="2"/>
              </a:rPr>
              <a:t>(Different from W)</a:t>
            </a:r>
            <a:endParaRPr lang="en-GB" dirty="0">
              <a:solidFill>
                <a:srgbClr val="006C66"/>
              </a:solidFill>
              <a:sym typeface="Wingdings" panose="05000000000000000000" pitchFamily="2" charset="2"/>
            </a:endParaRPr>
          </a:p>
        </p:txBody>
      </p:sp>
      <p:pic>
        <p:nvPicPr>
          <p:cNvPr id="22" name="Picture 21">
            <a:extLst>
              <a:ext uri="{FF2B5EF4-FFF2-40B4-BE49-F238E27FC236}">
                <a16:creationId xmlns:a16="http://schemas.microsoft.com/office/drawing/2014/main" id="{13455ED8-5F15-4C6B-B77C-101877868481}"/>
              </a:ext>
            </a:extLst>
          </p:cNvPr>
          <p:cNvPicPr>
            <a:picLocks noChangeAspect="1"/>
          </p:cNvPicPr>
          <p:nvPr/>
        </p:nvPicPr>
        <p:blipFill>
          <a:blip r:embed="rId2"/>
          <a:srcRect/>
          <a:stretch/>
        </p:blipFill>
        <p:spPr>
          <a:xfrm>
            <a:off x="6773864" y="793750"/>
            <a:ext cx="5391199" cy="4312960"/>
          </a:xfrm>
          <a:prstGeom prst="rect">
            <a:avLst/>
          </a:prstGeom>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DFAEADF-CC43-4496-A33B-C12875C19F61}"/>
                  </a:ext>
                </a:extLst>
              </p:cNvPr>
              <p:cNvSpPr txBox="1"/>
              <p:nvPr/>
            </p:nvSpPr>
            <p:spPr>
              <a:xfrm>
                <a:off x="452629" y="4968702"/>
                <a:ext cx="11554573" cy="563680"/>
              </a:xfrm>
              <a:prstGeom prst="rect">
                <a:avLst/>
              </a:prstGeom>
              <a:noFill/>
            </p:spPr>
            <p:txBody>
              <a:bodyPr wrap="none" lIns="0" tIns="0" rIns="0" bIns="0" rtlCol="0" anchor="t" anchorCtr="0">
                <a:spAutoFit/>
              </a:bodyPr>
              <a:lstStyle/>
              <a:p>
                <a:pPr marL="285750" indent="-285750">
                  <a:buFont typeface="Wingdings" panose="05000000000000000000" pitchFamily="2" charset="2"/>
                  <a:buChar char="Ø"/>
                </a:pPr>
                <a:r>
                  <a:rPr lang="de-DE" dirty="0">
                    <a:solidFill>
                      <a:srgbClr val="006C66"/>
                    </a:solidFill>
                    <a:sym typeface="Wingdings" panose="05000000000000000000" pitchFamily="2" charset="2"/>
                  </a:rPr>
                  <a:t>Scaling signal of undamged EF14 by loading time factor ~</a:t>
                </a:r>
                <a14:m>
                  <m:oMath xmlns:m="http://schemas.openxmlformats.org/officeDocument/2006/math">
                    <m:rad>
                      <m:radPr>
                        <m:degHide m:val="on"/>
                        <m:ctrlPr>
                          <a:rPr lang="de-DE" i="1">
                            <a:solidFill>
                              <a:srgbClr val="006C66"/>
                            </a:solidFill>
                            <a:latin typeface="Cambria Math" panose="02040503050406030204" pitchFamily="18" charset="0"/>
                            <a:sym typeface="Wingdings" panose="05000000000000000000" pitchFamily="2" charset="2"/>
                          </a:rPr>
                        </m:ctrlPr>
                      </m:radPr>
                      <m:deg/>
                      <m:e>
                        <m:f>
                          <m:fPr>
                            <m:ctrlPr>
                              <a:rPr lang="de-DE" i="1">
                                <a:solidFill>
                                  <a:srgbClr val="006C66"/>
                                </a:solidFill>
                                <a:latin typeface="Cambria Math" panose="02040503050406030204" pitchFamily="18" charset="0"/>
                                <a:sym typeface="Wingdings" panose="05000000000000000000" pitchFamily="2" charset="2"/>
                              </a:rPr>
                            </m:ctrlPr>
                          </m:fPr>
                          <m:num>
                            <m:r>
                              <a:rPr lang="de-DE" b="0" i="1" smtClean="0">
                                <a:solidFill>
                                  <a:srgbClr val="006C66"/>
                                </a:solidFill>
                                <a:latin typeface="Cambria Math" panose="02040503050406030204" pitchFamily="18" charset="0"/>
                                <a:sym typeface="Wingdings" panose="05000000000000000000" pitchFamily="2" charset="2"/>
                              </a:rPr>
                              <m:t>48</m:t>
                            </m:r>
                          </m:num>
                          <m:den>
                            <m:r>
                              <a:rPr lang="de-DE" b="0" i="1" smtClean="0">
                                <a:solidFill>
                                  <a:srgbClr val="006C66"/>
                                </a:solidFill>
                                <a:latin typeface="Cambria Math" panose="02040503050406030204" pitchFamily="18" charset="0"/>
                                <a:sym typeface="Wingdings" panose="05000000000000000000" pitchFamily="2" charset="2"/>
                              </a:rPr>
                              <m:t>119</m:t>
                            </m:r>
                          </m:den>
                        </m:f>
                      </m:e>
                    </m:rad>
                  </m:oMath>
                </a14:m>
                <a:r>
                  <a:rPr lang="de-DE" dirty="0">
                    <a:solidFill>
                      <a:srgbClr val="006C66"/>
                    </a:solidFill>
                    <a:sym typeface="Wingdings" panose="05000000000000000000" pitchFamily="2" charset="2"/>
                  </a:rPr>
                  <a:t>  still higher than EF25 and EF22 after reloading</a:t>
                </a:r>
                <a:endParaRPr lang="en-GB" dirty="0">
                  <a:solidFill>
                    <a:srgbClr val="006C66"/>
                  </a:solidFill>
                  <a:sym typeface="Wingdings" panose="05000000000000000000" pitchFamily="2" charset="2"/>
                </a:endParaRPr>
              </a:p>
            </p:txBody>
          </p:sp>
        </mc:Choice>
        <mc:Fallback xmlns="">
          <p:sp>
            <p:nvSpPr>
              <p:cNvPr id="23" name="TextBox 22">
                <a:extLst>
                  <a:ext uri="{FF2B5EF4-FFF2-40B4-BE49-F238E27FC236}">
                    <a16:creationId xmlns:a16="http://schemas.microsoft.com/office/drawing/2014/main" id="{0DFAEADF-CC43-4496-A33B-C12875C19F61}"/>
                  </a:ext>
                </a:extLst>
              </p:cNvPr>
              <p:cNvSpPr txBox="1">
                <a:spLocks noRot="1" noChangeAspect="1" noMove="1" noResize="1" noEditPoints="1" noAdjustHandles="1" noChangeArrowheads="1" noChangeShapeType="1" noTextEdit="1"/>
              </p:cNvSpPr>
              <p:nvPr/>
            </p:nvSpPr>
            <p:spPr>
              <a:xfrm>
                <a:off x="452629" y="4968702"/>
                <a:ext cx="11554573" cy="563680"/>
              </a:xfrm>
              <a:prstGeom prst="rect">
                <a:avLst/>
              </a:prstGeom>
              <a:blipFill>
                <a:blip r:embed="rId3"/>
                <a:stretch>
                  <a:fillRect l="-1108" r="-369" b="-2151"/>
                </a:stretch>
              </a:blipFill>
            </p:spPr>
            <p:txBody>
              <a:bodyPr/>
              <a:lstStyle/>
              <a:p>
                <a:r>
                  <a:rPr lang="en-GB">
                    <a:noFill/>
                  </a:rPr>
                  <a:t> </a:t>
                </a:r>
              </a:p>
            </p:txBody>
          </p:sp>
        </mc:Fallback>
      </mc:AlternateContent>
      <p:sp>
        <p:nvSpPr>
          <p:cNvPr id="24" name="TextBox 23">
            <a:extLst>
              <a:ext uri="{FF2B5EF4-FFF2-40B4-BE49-F238E27FC236}">
                <a16:creationId xmlns:a16="http://schemas.microsoft.com/office/drawing/2014/main" id="{C6999010-9FD4-4F15-B1A1-8E25961C3B7D}"/>
              </a:ext>
            </a:extLst>
          </p:cNvPr>
          <p:cNvSpPr txBox="1"/>
          <p:nvPr/>
        </p:nvSpPr>
        <p:spPr>
          <a:xfrm>
            <a:off x="452629" y="5990574"/>
            <a:ext cx="11372922" cy="276999"/>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Ø"/>
            </a:pPr>
            <a:r>
              <a:rPr lang="de-DE" dirty="0">
                <a:solidFill>
                  <a:srgbClr val="006C66"/>
                </a:solidFill>
                <a:sym typeface="Wingdings" panose="05000000000000000000" pitchFamily="2" charset="2"/>
              </a:rPr>
              <a:t>Peak maximum shifts as different defect types (near surface DPA defects vs instrinsic bulk defects) dominate</a:t>
            </a:r>
            <a:endParaRPr lang="en-GB" dirty="0">
              <a:solidFill>
                <a:srgbClr val="006C66"/>
              </a:solidFill>
              <a:sym typeface="Wingdings" panose="05000000000000000000" pitchFamily="2" charset="2"/>
            </a:endParaRPr>
          </a:p>
        </p:txBody>
      </p:sp>
      <p:sp>
        <p:nvSpPr>
          <p:cNvPr id="25" name="TextBox 24">
            <a:extLst>
              <a:ext uri="{FF2B5EF4-FFF2-40B4-BE49-F238E27FC236}">
                <a16:creationId xmlns:a16="http://schemas.microsoft.com/office/drawing/2014/main" id="{632752B8-B693-408E-9E15-A78E1F0CC23F}"/>
              </a:ext>
            </a:extLst>
          </p:cNvPr>
          <p:cNvSpPr txBox="1"/>
          <p:nvPr/>
        </p:nvSpPr>
        <p:spPr>
          <a:xfrm>
            <a:off x="7519183" y="6305072"/>
            <a:ext cx="3534622" cy="276999"/>
          </a:xfrm>
          <a:prstGeom prst="rect">
            <a:avLst/>
          </a:prstGeom>
          <a:noFill/>
        </p:spPr>
        <p:txBody>
          <a:bodyPr wrap="none" lIns="0" tIns="0" rIns="0" bIns="0" rtlCol="0" anchor="t" anchorCtr="0">
            <a:spAutoFit/>
          </a:bodyPr>
          <a:lstStyle/>
          <a:p>
            <a:pPr algn="l"/>
            <a:r>
              <a:rPr lang="de-DE" b="1" dirty="0">
                <a:solidFill>
                  <a:srgbClr val="006C66"/>
                </a:solidFill>
                <a:sym typeface="Wingdings" panose="05000000000000000000" pitchFamily="2" charset="2"/>
              </a:rPr>
              <a:t> Calls for TESSIM-X modeling!</a:t>
            </a:r>
            <a:endParaRPr lang="en-GB" b="1" dirty="0">
              <a:solidFill>
                <a:srgbClr val="006C66"/>
              </a:solidFill>
              <a:sym typeface="Wingdings" panose="05000000000000000000" pitchFamily="2" charset="2"/>
            </a:endParaRPr>
          </a:p>
        </p:txBody>
      </p:sp>
      <p:sp>
        <p:nvSpPr>
          <p:cNvPr id="6" name="TextBox 5">
            <a:extLst>
              <a:ext uri="{FF2B5EF4-FFF2-40B4-BE49-F238E27FC236}">
                <a16:creationId xmlns:a16="http://schemas.microsoft.com/office/drawing/2014/main" id="{E7F4C7EB-5C68-4E9D-A907-0A3D5D8A1CDE}"/>
              </a:ext>
            </a:extLst>
          </p:cNvPr>
          <p:cNvSpPr txBox="1"/>
          <p:nvPr/>
        </p:nvSpPr>
        <p:spPr>
          <a:xfrm>
            <a:off x="759810" y="5431767"/>
            <a:ext cx="4802597" cy="553998"/>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à"/>
            </a:pPr>
            <a:r>
              <a:rPr lang="de-DE" b="1" dirty="0">
                <a:solidFill>
                  <a:srgbClr val="006C66"/>
                </a:solidFill>
                <a:sym typeface="Wingdings" panose="05000000000000000000" pitchFamily="2" charset="2"/>
              </a:rPr>
              <a:t>Some intrinsic defects also anneal?</a:t>
            </a:r>
          </a:p>
          <a:p>
            <a:pPr marL="285750" indent="-285750" algn="l">
              <a:buFont typeface="Wingdings" panose="05000000000000000000" pitchFamily="2" charset="2"/>
              <a:buChar char="à"/>
            </a:pPr>
            <a:r>
              <a:rPr lang="de-DE" b="1" dirty="0">
                <a:solidFill>
                  <a:srgbClr val="006C66"/>
                </a:solidFill>
                <a:sym typeface="Wingdings" panose="05000000000000000000" pitchFamily="2" charset="2"/>
              </a:rPr>
              <a:t>Different intrinsic defect concentrations?</a:t>
            </a:r>
          </a:p>
        </p:txBody>
      </p:sp>
    </p:spTree>
    <p:extLst>
      <p:ext uri="{BB962C8B-B14F-4D97-AF65-F5344CB8AC3E}">
        <p14:creationId xmlns:p14="http://schemas.microsoft.com/office/powerpoint/2010/main" val="314421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3" grpId="0"/>
      <p:bldP spid="24" grpId="0"/>
      <p:bldP spid="25" grpId="0"/>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C2F3F5B-D5D6-4BD0-A674-70F1E705D52C}"/>
              </a:ext>
            </a:extLst>
          </p:cNvPr>
          <p:cNvSpPr>
            <a:spLocks noGrp="1"/>
          </p:cNvSpPr>
          <p:nvPr>
            <p:ph type="ftr" sz="quarter" idx="15"/>
          </p:nvPr>
        </p:nvSpPr>
        <p:spPr/>
        <p:txBody>
          <a:bodyPr/>
          <a:lstStyle/>
          <a:p>
            <a:r>
              <a:rPr lang="de-DE"/>
              <a:t>Max-Planck-Institut für Plasmaphysik | Klaus Schmid</a:t>
            </a:r>
            <a:endParaRPr lang="de-DE" dirty="0"/>
          </a:p>
        </p:txBody>
      </p:sp>
      <p:sp>
        <p:nvSpPr>
          <p:cNvPr id="3" name="Slide Number Placeholder 2">
            <a:extLst>
              <a:ext uri="{FF2B5EF4-FFF2-40B4-BE49-F238E27FC236}">
                <a16:creationId xmlns:a16="http://schemas.microsoft.com/office/drawing/2014/main" id="{520AE02B-0AA4-4A6E-97EA-46F0DE5DA833}"/>
              </a:ext>
            </a:extLst>
          </p:cNvPr>
          <p:cNvSpPr>
            <a:spLocks noGrp="1"/>
          </p:cNvSpPr>
          <p:nvPr>
            <p:ph type="sldNum" sz="quarter" idx="16"/>
          </p:nvPr>
        </p:nvSpPr>
        <p:spPr/>
        <p:txBody>
          <a:bodyPr/>
          <a:lstStyle/>
          <a:p>
            <a:fld id="{ECE691D0-CC49-4FC7-9C4D-6112B0CB3A76}" type="slidenum">
              <a:rPr lang="de-DE" smtClean="0"/>
              <a:pPr/>
              <a:t>52</a:t>
            </a:fld>
            <a:endParaRPr lang="de-DE" dirty="0"/>
          </a:p>
        </p:txBody>
      </p:sp>
      <p:sp>
        <p:nvSpPr>
          <p:cNvPr id="4" name="Title 3">
            <a:extLst>
              <a:ext uri="{FF2B5EF4-FFF2-40B4-BE49-F238E27FC236}">
                <a16:creationId xmlns:a16="http://schemas.microsoft.com/office/drawing/2014/main" id="{50AE472C-D708-4D54-9DBE-1580BB1A4E9F}"/>
              </a:ext>
            </a:extLst>
          </p:cNvPr>
          <p:cNvSpPr>
            <a:spLocks noGrp="1"/>
          </p:cNvSpPr>
          <p:nvPr>
            <p:ph type="title"/>
          </p:nvPr>
        </p:nvSpPr>
        <p:spPr/>
        <p:txBody>
          <a:bodyPr/>
          <a:lstStyle/>
          <a:p>
            <a:r>
              <a:rPr lang="de-DE" dirty="0"/>
              <a:t>Summary</a:t>
            </a:r>
            <a:endParaRPr lang="en-GB" dirty="0"/>
          </a:p>
        </p:txBody>
      </p:sp>
      <p:sp>
        <p:nvSpPr>
          <p:cNvPr id="12" name="TextBox 11">
            <a:extLst>
              <a:ext uri="{FF2B5EF4-FFF2-40B4-BE49-F238E27FC236}">
                <a16:creationId xmlns:a16="http://schemas.microsoft.com/office/drawing/2014/main" id="{FBC8BDCE-890A-47DD-BC34-79BBCE654ECA}"/>
              </a:ext>
            </a:extLst>
          </p:cNvPr>
          <p:cNvSpPr txBox="1"/>
          <p:nvPr/>
        </p:nvSpPr>
        <p:spPr>
          <a:xfrm>
            <a:off x="246185" y="738554"/>
            <a:ext cx="2823402" cy="276999"/>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v"/>
            </a:pPr>
            <a:r>
              <a:rPr lang="de-DE" b="1" dirty="0">
                <a:solidFill>
                  <a:srgbClr val="006C66"/>
                </a:solidFill>
                <a:sym typeface="Wingdings" panose="05000000000000000000" pitchFamily="2" charset="2"/>
              </a:rPr>
              <a:t>Tungsten vs EUROFER</a:t>
            </a:r>
            <a:endParaRPr lang="en-GB" b="1" dirty="0">
              <a:solidFill>
                <a:srgbClr val="006C66"/>
              </a:solidFill>
              <a:sym typeface="Wingdings" panose="05000000000000000000" pitchFamily="2" charset="2"/>
            </a:endParaRPr>
          </a:p>
        </p:txBody>
      </p:sp>
      <p:grpSp>
        <p:nvGrpSpPr>
          <p:cNvPr id="21" name="Group 20">
            <a:extLst>
              <a:ext uri="{FF2B5EF4-FFF2-40B4-BE49-F238E27FC236}">
                <a16:creationId xmlns:a16="http://schemas.microsoft.com/office/drawing/2014/main" id="{A2D1A903-6A79-4CA2-8112-3C0CF268AA90}"/>
              </a:ext>
            </a:extLst>
          </p:cNvPr>
          <p:cNvGrpSpPr/>
          <p:nvPr/>
        </p:nvGrpSpPr>
        <p:grpSpPr>
          <a:xfrm>
            <a:off x="246185" y="1348956"/>
            <a:ext cx="6649440" cy="4657438"/>
            <a:chOff x="508872" y="1238055"/>
            <a:chExt cx="6649440" cy="4657438"/>
          </a:xfrm>
        </p:grpSpPr>
        <p:pic>
          <p:nvPicPr>
            <p:cNvPr id="13" name="Picture 12">
              <a:extLst>
                <a:ext uri="{FF2B5EF4-FFF2-40B4-BE49-F238E27FC236}">
                  <a16:creationId xmlns:a16="http://schemas.microsoft.com/office/drawing/2014/main" id="{45CEBAC8-109E-4FA3-80B4-9421A8AF1BC5}"/>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8872" y="1238055"/>
              <a:ext cx="6649440" cy="4657438"/>
            </a:xfrm>
            <a:prstGeom prst="rect">
              <a:avLst/>
            </a:prstGeom>
          </p:spPr>
        </p:pic>
        <p:cxnSp>
          <p:nvCxnSpPr>
            <p:cNvPr id="14" name="Straight Arrow Connector 13">
              <a:extLst>
                <a:ext uri="{FF2B5EF4-FFF2-40B4-BE49-F238E27FC236}">
                  <a16:creationId xmlns:a16="http://schemas.microsoft.com/office/drawing/2014/main" id="{B612FA1A-1072-4A78-AF96-B72BB9853FDC}"/>
                </a:ext>
              </a:extLst>
            </p:cNvPr>
            <p:cNvCxnSpPr/>
            <p:nvPr/>
          </p:nvCxnSpPr>
          <p:spPr>
            <a:xfrm flipV="1">
              <a:off x="3281032" y="3010184"/>
              <a:ext cx="3494638" cy="66995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C5965C9-BC78-42C4-8375-B7561FAB85F2}"/>
                </a:ext>
              </a:extLst>
            </p:cNvPr>
            <p:cNvCxnSpPr/>
            <p:nvPr/>
          </p:nvCxnSpPr>
          <p:spPr>
            <a:xfrm flipV="1">
              <a:off x="3107507" y="1486836"/>
              <a:ext cx="3494638" cy="66995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39CDAB6-1B3B-49C5-AC6E-B1EB14BC493D}"/>
                </a:ext>
              </a:extLst>
            </p:cNvPr>
            <p:cNvSpPr txBox="1"/>
            <p:nvPr/>
          </p:nvSpPr>
          <p:spPr>
            <a:xfrm>
              <a:off x="3717232" y="2574429"/>
              <a:ext cx="441146" cy="369332"/>
            </a:xfrm>
            <a:prstGeom prst="rect">
              <a:avLst/>
            </a:prstGeom>
            <a:noFill/>
          </p:spPr>
          <p:txBody>
            <a:bodyPr wrap="none" rtlCol="0">
              <a:spAutoFit/>
            </a:bodyPr>
            <a:lstStyle/>
            <a:p>
              <a:r>
                <a:rPr lang="de-DE" b="1" dirty="0">
                  <a:solidFill>
                    <a:srgbClr val="FF0000"/>
                  </a:solidFill>
                </a:rPr>
                <a:t>x2</a:t>
              </a:r>
              <a:endParaRPr lang="en-GB" b="1" dirty="0">
                <a:solidFill>
                  <a:srgbClr val="FF0000"/>
                </a:solidFill>
              </a:endParaRPr>
            </a:p>
          </p:txBody>
        </p:sp>
        <p:sp>
          <p:nvSpPr>
            <p:cNvPr id="17" name="TextBox 16">
              <a:extLst>
                <a:ext uri="{FF2B5EF4-FFF2-40B4-BE49-F238E27FC236}">
                  <a16:creationId xmlns:a16="http://schemas.microsoft.com/office/drawing/2014/main" id="{70A28615-5559-4966-A03E-6292AD94884E}"/>
                </a:ext>
              </a:extLst>
            </p:cNvPr>
            <p:cNvSpPr txBox="1"/>
            <p:nvPr/>
          </p:nvSpPr>
          <p:spPr>
            <a:xfrm>
              <a:off x="5146171" y="2262931"/>
              <a:ext cx="441146" cy="369332"/>
            </a:xfrm>
            <a:prstGeom prst="rect">
              <a:avLst/>
            </a:prstGeom>
            <a:noFill/>
          </p:spPr>
          <p:txBody>
            <a:bodyPr wrap="none" rtlCol="0">
              <a:spAutoFit/>
            </a:bodyPr>
            <a:lstStyle/>
            <a:p>
              <a:r>
                <a:rPr lang="de-DE" b="1" dirty="0">
                  <a:solidFill>
                    <a:srgbClr val="FF0000"/>
                  </a:solidFill>
                </a:rPr>
                <a:t>x2</a:t>
              </a:r>
              <a:endParaRPr lang="en-GB" b="1" dirty="0">
                <a:solidFill>
                  <a:srgbClr val="FF0000"/>
                </a:solidFill>
              </a:endParaRPr>
            </a:p>
          </p:txBody>
        </p:sp>
        <p:sp>
          <p:nvSpPr>
            <p:cNvPr id="18" name="TextBox 17">
              <a:extLst>
                <a:ext uri="{FF2B5EF4-FFF2-40B4-BE49-F238E27FC236}">
                  <a16:creationId xmlns:a16="http://schemas.microsoft.com/office/drawing/2014/main" id="{AF00D58C-FD5F-4ECC-86F7-F004D42F3629}"/>
                </a:ext>
              </a:extLst>
            </p:cNvPr>
            <p:cNvSpPr txBox="1"/>
            <p:nvPr/>
          </p:nvSpPr>
          <p:spPr>
            <a:xfrm>
              <a:off x="1395618" y="2169514"/>
              <a:ext cx="1711889" cy="707886"/>
            </a:xfrm>
            <a:prstGeom prst="rect">
              <a:avLst/>
            </a:prstGeom>
            <a:noFill/>
          </p:spPr>
          <p:txBody>
            <a:bodyPr wrap="square" rtlCol="0">
              <a:spAutoFit/>
            </a:bodyPr>
            <a:lstStyle/>
            <a:p>
              <a:r>
                <a:rPr lang="de-DE" sz="2000" b="1" spc="38" dirty="0">
                  <a:solidFill>
                    <a:srgbClr val="005555"/>
                  </a:solidFill>
                  <a:latin typeface="Arial"/>
                </a:rPr>
                <a:t>D-Retention at 370K</a:t>
              </a:r>
              <a:endParaRPr lang="en-GB" sz="2000" b="1" spc="38" dirty="0">
                <a:solidFill>
                  <a:srgbClr val="005555"/>
                </a:solidFill>
                <a:latin typeface="Arial"/>
              </a:endParaRPr>
            </a:p>
          </p:txBody>
        </p:sp>
      </p:grpSp>
      <p:sp>
        <p:nvSpPr>
          <p:cNvPr id="19" name="TextBox 18">
            <a:extLst>
              <a:ext uri="{FF2B5EF4-FFF2-40B4-BE49-F238E27FC236}">
                <a16:creationId xmlns:a16="http://schemas.microsoft.com/office/drawing/2014/main" id="{B5BDAF8B-994E-4900-971F-DCB147DC8F46}"/>
              </a:ext>
            </a:extLst>
          </p:cNvPr>
          <p:cNvSpPr txBox="1"/>
          <p:nvPr/>
        </p:nvSpPr>
        <p:spPr>
          <a:xfrm>
            <a:off x="6772708" y="1459237"/>
            <a:ext cx="5225790" cy="276999"/>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Ø"/>
            </a:pPr>
            <a:r>
              <a:rPr lang="de-DE" dirty="0">
                <a:solidFill>
                  <a:srgbClr val="006C66"/>
                </a:solidFill>
                <a:sym typeface="Wingdings" panose="05000000000000000000" pitchFamily="2" charset="2"/>
              </a:rPr>
              <a:t>Trapping increased siginificantly by DPA for both</a:t>
            </a:r>
            <a:endParaRPr lang="en-GB" dirty="0">
              <a:solidFill>
                <a:srgbClr val="006C66"/>
              </a:solidFill>
              <a:sym typeface="Wingdings" panose="05000000000000000000" pitchFamily="2" charset="2"/>
            </a:endParaRPr>
          </a:p>
        </p:txBody>
      </p:sp>
      <p:sp>
        <p:nvSpPr>
          <p:cNvPr id="22" name="TextBox 21">
            <a:extLst>
              <a:ext uri="{FF2B5EF4-FFF2-40B4-BE49-F238E27FC236}">
                <a16:creationId xmlns:a16="http://schemas.microsoft.com/office/drawing/2014/main" id="{A71CC96D-96AA-4DA8-B322-5F8C1DA736B0}"/>
              </a:ext>
            </a:extLst>
          </p:cNvPr>
          <p:cNvSpPr txBox="1"/>
          <p:nvPr/>
        </p:nvSpPr>
        <p:spPr>
          <a:xfrm>
            <a:off x="6772708" y="2193903"/>
            <a:ext cx="5225789" cy="553998"/>
          </a:xfrm>
          <a:prstGeom prst="rect">
            <a:avLst/>
          </a:prstGeom>
          <a:noFill/>
        </p:spPr>
        <p:txBody>
          <a:bodyPr wrap="square" lIns="0" tIns="0" rIns="0" bIns="0" rtlCol="0" anchor="t" anchorCtr="0">
            <a:spAutoFit/>
          </a:bodyPr>
          <a:lstStyle/>
          <a:p>
            <a:pPr marL="285750" indent="-285750" algn="l">
              <a:buFont typeface="Wingdings" panose="05000000000000000000" pitchFamily="2" charset="2"/>
              <a:buChar char="Ø"/>
            </a:pPr>
            <a:r>
              <a:rPr lang="de-DE" dirty="0">
                <a:solidFill>
                  <a:srgbClr val="006C66"/>
                </a:solidFill>
                <a:sym typeface="Wingdings" panose="05000000000000000000" pitchFamily="2" charset="2"/>
              </a:rPr>
              <a:t>Presence of D increases trap sites created during DPA for both</a:t>
            </a:r>
            <a:endParaRPr lang="en-GB" dirty="0">
              <a:solidFill>
                <a:srgbClr val="006C66"/>
              </a:solidFill>
              <a:sym typeface="Wingdings" panose="05000000000000000000" pitchFamily="2" charset="2"/>
            </a:endParaRPr>
          </a:p>
        </p:txBody>
      </p:sp>
      <p:sp>
        <p:nvSpPr>
          <p:cNvPr id="23" name="TextBox 22">
            <a:extLst>
              <a:ext uri="{FF2B5EF4-FFF2-40B4-BE49-F238E27FC236}">
                <a16:creationId xmlns:a16="http://schemas.microsoft.com/office/drawing/2014/main" id="{37A13D69-F6B6-465A-A8A2-38DDD1AD5D06}"/>
              </a:ext>
            </a:extLst>
          </p:cNvPr>
          <p:cNvSpPr txBox="1"/>
          <p:nvPr/>
        </p:nvSpPr>
        <p:spPr>
          <a:xfrm>
            <a:off x="6772708" y="5228899"/>
            <a:ext cx="5225790" cy="553998"/>
          </a:xfrm>
          <a:prstGeom prst="rect">
            <a:avLst/>
          </a:prstGeom>
          <a:noFill/>
        </p:spPr>
        <p:txBody>
          <a:bodyPr wrap="square" lIns="0" tIns="0" rIns="0" bIns="0" rtlCol="0" anchor="t" anchorCtr="0">
            <a:spAutoFit/>
          </a:bodyPr>
          <a:lstStyle/>
          <a:p>
            <a:pPr marL="285750" indent="-285750" algn="l">
              <a:buFont typeface="Wingdings" panose="05000000000000000000" pitchFamily="2" charset="2"/>
              <a:buChar char="Ø"/>
            </a:pPr>
            <a:r>
              <a:rPr lang="de-DE" dirty="0">
                <a:solidFill>
                  <a:srgbClr val="006C66"/>
                </a:solidFill>
                <a:sym typeface="Wingdings" panose="05000000000000000000" pitchFamily="2" charset="2"/>
              </a:rPr>
              <a:t>Generally trapped D-concentration a factor 100 lower in EUROFER than in W </a:t>
            </a:r>
            <a:r>
              <a:rPr lang="de-DE" u="sng" dirty="0">
                <a:solidFill>
                  <a:srgbClr val="006C66"/>
                </a:solidFill>
                <a:sym typeface="Wingdings" panose="05000000000000000000" pitchFamily="2" charset="2"/>
              </a:rPr>
              <a:t>at 370K</a:t>
            </a:r>
            <a:endParaRPr lang="en-GB" u="sng" dirty="0">
              <a:solidFill>
                <a:srgbClr val="006C66"/>
              </a:solidFill>
              <a:sym typeface="Wingdings" panose="05000000000000000000" pitchFamily="2" charset="2"/>
            </a:endParaRPr>
          </a:p>
        </p:txBody>
      </p:sp>
      <p:sp>
        <p:nvSpPr>
          <p:cNvPr id="24" name="TextBox 23">
            <a:extLst>
              <a:ext uri="{FF2B5EF4-FFF2-40B4-BE49-F238E27FC236}">
                <a16:creationId xmlns:a16="http://schemas.microsoft.com/office/drawing/2014/main" id="{565525FC-B93F-4E47-9608-59DA565FCFCA}"/>
              </a:ext>
            </a:extLst>
          </p:cNvPr>
          <p:cNvSpPr txBox="1"/>
          <p:nvPr/>
        </p:nvSpPr>
        <p:spPr>
          <a:xfrm>
            <a:off x="6772708" y="3205568"/>
            <a:ext cx="5225790" cy="553998"/>
          </a:xfrm>
          <a:prstGeom prst="rect">
            <a:avLst/>
          </a:prstGeom>
          <a:noFill/>
        </p:spPr>
        <p:txBody>
          <a:bodyPr wrap="square" lIns="0" tIns="0" rIns="0" bIns="0" rtlCol="0" anchor="t" anchorCtr="0">
            <a:spAutoFit/>
          </a:bodyPr>
          <a:lstStyle/>
          <a:p>
            <a:pPr marL="285750" indent="-285750" algn="l">
              <a:buFont typeface="Wingdings" panose="05000000000000000000" pitchFamily="2" charset="2"/>
              <a:buChar char="Ø"/>
            </a:pPr>
            <a:r>
              <a:rPr lang="de-DE" dirty="0">
                <a:solidFill>
                  <a:srgbClr val="006C66"/>
                </a:solidFill>
                <a:sym typeface="Wingdings" panose="05000000000000000000" pitchFamily="2" charset="2"/>
              </a:rPr>
              <a:t>He implantation increases trap site concentration for both</a:t>
            </a:r>
            <a:endParaRPr lang="en-GB" dirty="0">
              <a:solidFill>
                <a:srgbClr val="006C66"/>
              </a:solidFill>
              <a:sym typeface="Wingdings" panose="05000000000000000000" pitchFamily="2" charset="2"/>
            </a:endParaRPr>
          </a:p>
        </p:txBody>
      </p:sp>
      <p:sp>
        <p:nvSpPr>
          <p:cNvPr id="25" name="TextBox 24">
            <a:extLst>
              <a:ext uri="{FF2B5EF4-FFF2-40B4-BE49-F238E27FC236}">
                <a16:creationId xmlns:a16="http://schemas.microsoft.com/office/drawing/2014/main" id="{A6C0FD7E-DD30-4B35-97F4-A4044278124A}"/>
              </a:ext>
            </a:extLst>
          </p:cNvPr>
          <p:cNvSpPr txBox="1"/>
          <p:nvPr/>
        </p:nvSpPr>
        <p:spPr>
          <a:xfrm>
            <a:off x="6772708" y="4217233"/>
            <a:ext cx="5121526" cy="553998"/>
          </a:xfrm>
          <a:prstGeom prst="rect">
            <a:avLst/>
          </a:prstGeom>
          <a:noFill/>
        </p:spPr>
        <p:txBody>
          <a:bodyPr wrap="square" lIns="0" tIns="0" rIns="0" bIns="0" rtlCol="0" anchor="t" anchorCtr="0">
            <a:spAutoFit/>
          </a:bodyPr>
          <a:lstStyle/>
          <a:p>
            <a:pPr marL="285750" indent="-285750" algn="l">
              <a:buFont typeface="Wingdings" panose="05000000000000000000" pitchFamily="2" charset="2"/>
              <a:buChar char="Ø"/>
            </a:pPr>
            <a:r>
              <a:rPr lang="de-DE" dirty="0">
                <a:solidFill>
                  <a:srgbClr val="006C66"/>
                </a:solidFill>
                <a:sym typeface="Wingdings" panose="05000000000000000000" pitchFamily="2" charset="2"/>
              </a:rPr>
              <a:t>Effect of He is not due to DPA but due to different He induced trap type</a:t>
            </a:r>
            <a:endParaRPr lang="en-GB" dirty="0">
              <a:solidFill>
                <a:srgbClr val="006C66"/>
              </a:solidFill>
              <a:sym typeface="Wingdings" panose="05000000000000000000" pitchFamily="2" charset="2"/>
            </a:endParaRPr>
          </a:p>
        </p:txBody>
      </p:sp>
    </p:spTree>
    <p:extLst>
      <p:ext uri="{BB962C8B-B14F-4D97-AF65-F5344CB8AC3E}">
        <p14:creationId xmlns:p14="http://schemas.microsoft.com/office/powerpoint/2010/main" val="34392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3"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 name="Image 1"/>
          <p:cNvPicPr>
            <a:picLocks noChangeAspect="1"/>
          </p:cNvPicPr>
          <p:nvPr/>
        </p:nvPicPr>
        <p:blipFill>
          <a:blip r:embed="rId3"/>
          <a:stretch/>
        </p:blipFill>
        <p:spPr bwMode="auto">
          <a:xfrm>
            <a:off x="6528048" y="880604"/>
            <a:ext cx="5326298" cy="4397610"/>
          </a:xfrm>
          <a:prstGeom prst="rect">
            <a:avLst/>
          </a:prstGeom>
        </p:spPr>
      </p:pic>
      <p:sp>
        <p:nvSpPr>
          <p:cNvPr id="2065" name="Rectangle 17"/>
          <p:cNvSpPr>
            <a:spLocks noChangeArrowheads="1"/>
          </p:cNvSpPr>
          <p:nvPr/>
        </p:nvSpPr>
        <p:spPr bwMode="auto">
          <a:xfrm>
            <a:off x="61043" y="237787"/>
            <a:ext cx="8892178" cy="369332"/>
          </a:xfrm>
          <a:prstGeom prst="rect">
            <a:avLst/>
          </a:prstGeom>
          <a:noFill/>
          <a:ln>
            <a:noFill/>
          </a:ln>
          <a:effectLst/>
        </p:spPr>
        <p:txBody>
          <a:bodyPr wrap="none">
            <a:spAutoFit/>
          </a:bodyPr>
          <a:lstStyle/>
          <a:p>
            <a:pPr>
              <a:defRPr/>
            </a:pPr>
            <a:r>
              <a:rPr lang="en-US" b="1" dirty="0"/>
              <a:t>Permeation (D,T) through Liquid/Solid interfaces with interface characterization</a:t>
            </a:r>
            <a:endParaRPr dirty="0"/>
          </a:p>
        </p:txBody>
      </p:sp>
      <p:sp>
        <p:nvSpPr>
          <p:cNvPr id="2074" name="Text Box 26"/>
          <p:cNvSpPr txBox="1">
            <a:spLocks noChangeArrowheads="1"/>
          </p:cNvSpPr>
          <p:nvPr/>
        </p:nvSpPr>
        <p:spPr bwMode="auto">
          <a:xfrm>
            <a:off x="9840416" y="6596094"/>
            <a:ext cx="1279516" cy="276999"/>
          </a:xfrm>
          <a:prstGeom prst="rect">
            <a:avLst/>
          </a:prstGeom>
          <a:noFill/>
          <a:ln>
            <a:noFill/>
          </a:ln>
          <a:effectLst/>
        </p:spPr>
        <p:txBody>
          <a:bodyPr wrap="none">
            <a:spAutoFit/>
          </a:bodyPr>
          <a:lstStyle/>
          <a:p>
            <a:pPr>
              <a:defRPr/>
            </a:pPr>
            <a:r>
              <a:rPr lang="en-US" sz="1200" b="1"/>
              <a:t>Elodie Bernard</a:t>
            </a:r>
            <a:endParaRPr/>
          </a:p>
        </p:txBody>
      </p:sp>
      <p:sp>
        <p:nvSpPr>
          <p:cNvPr id="2075" name="Line 27"/>
          <p:cNvSpPr>
            <a:spLocks noChangeShapeType="1"/>
          </p:cNvSpPr>
          <p:nvPr/>
        </p:nvSpPr>
        <p:spPr bwMode="auto">
          <a:xfrm>
            <a:off x="143336" y="6583361"/>
            <a:ext cx="11905325" cy="31132"/>
          </a:xfrm>
          <a:prstGeom prst="line">
            <a:avLst/>
          </a:prstGeom>
          <a:noFill/>
          <a:ln w="9525">
            <a:solidFill>
              <a:schemeClr val="tx1"/>
            </a:solidFill>
            <a:round/>
            <a:headEnd/>
            <a:tailEnd/>
          </a:ln>
          <a:effectLst/>
        </p:spPr>
        <p:txBody>
          <a:bodyPr/>
          <a:lstStyle/>
          <a:p>
            <a:pPr>
              <a:defRPr/>
            </a:pPr>
            <a:endParaRPr lang="en-US"/>
          </a:p>
        </p:txBody>
      </p:sp>
      <p:sp>
        <p:nvSpPr>
          <p:cNvPr id="2078" name="Text Box 30"/>
          <p:cNvSpPr txBox="1">
            <a:spLocks noChangeArrowheads="1"/>
          </p:cNvSpPr>
          <p:nvPr/>
        </p:nvSpPr>
        <p:spPr bwMode="auto">
          <a:xfrm>
            <a:off x="105743" y="945988"/>
            <a:ext cx="5918823" cy="1015663"/>
          </a:xfrm>
          <a:prstGeom prst="rect">
            <a:avLst/>
          </a:prstGeom>
          <a:noFill/>
          <a:ln>
            <a:noFill/>
          </a:ln>
          <a:effectLst/>
        </p:spPr>
        <p:txBody>
          <a:bodyPr wrap="square">
            <a:spAutoFit/>
          </a:bodyPr>
          <a:lstStyle/>
          <a:p>
            <a:pPr>
              <a:buFont typeface="Wingdings"/>
              <a:buChar char="v"/>
              <a:defRPr/>
            </a:pPr>
            <a:r>
              <a:rPr lang="en-US" sz="2000"/>
              <a:t> SS316L readily forms a Cr</a:t>
            </a:r>
            <a:r>
              <a:rPr lang="en-US" sz="2000" baseline="-25000"/>
              <a:t>2</a:t>
            </a:r>
            <a:r>
              <a:rPr lang="en-US" sz="2000"/>
              <a:t>O</a:t>
            </a:r>
            <a:r>
              <a:rPr lang="en-US" sz="2000" baseline="-25000"/>
              <a:t>3</a:t>
            </a:r>
            <a:r>
              <a:rPr lang="en-US" sz="2000"/>
              <a:t> oxide layer that perturbates permeation -&gt; a Pd coating was added to our samples by the team of M. Cekada (JSI)</a:t>
            </a:r>
            <a:endParaRPr/>
          </a:p>
        </p:txBody>
      </p:sp>
      <p:sp>
        <p:nvSpPr>
          <p:cNvPr id="2079" name="Text Box 31"/>
          <p:cNvSpPr txBox="1">
            <a:spLocks noChangeArrowheads="1"/>
          </p:cNvSpPr>
          <p:nvPr/>
        </p:nvSpPr>
        <p:spPr bwMode="auto">
          <a:xfrm>
            <a:off x="61043" y="2040827"/>
            <a:ext cx="5803207" cy="707886"/>
          </a:xfrm>
          <a:prstGeom prst="rect">
            <a:avLst/>
          </a:prstGeom>
          <a:noFill/>
          <a:ln>
            <a:noFill/>
          </a:ln>
          <a:effectLst/>
        </p:spPr>
        <p:txBody>
          <a:bodyPr wrap="square">
            <a:spAutoFit/>
          </a:bodyPr>
          <a:lstStyle>
            <a:lvl1pPr marL="266700" indent="-266700">
              <a:defRPr>
                <a:solidFill>
                  <a:schemeClr val="tx1"/>
                </a:solidFill>
                <a:latin typeface="Arial"/>
                <a:cs typeface="Arial"/>
              </a:defRPr>
            </a:lvl1pPr>
            <a:lvl2pPr>
              <a:defRPr>
                <a:solidFill>
                  <a:schemeClr val="tx1"/>
                </a:solidFill>
                <a:latin typeface="Arial"/>
                <a:cs typeface="Arial"/>
              </a:defRPr>
            </a:lvl2pPr>
            <a:lvl3pPr>
              <a:defRPr>
                <a:solidFill>
                  <a:schemeClr val="tx1"/>
                </a:solidFill>
                <a:latin typeface="Arial"/>
                <a:cs typeface="Arial"/>
              </a:defRPr>
            </a:lvl3pPr>
            <a:lvl4pPr>
              <a:defRPr>
                <a:solidFill>
                  <a:schemeClr val="tx1"/>
                </a:solidFill>
                <a:latin typeface="Arial"/>
                <a:cs typeface="Arial"/>
              </a:defRPr>
            </a:lvl4pPr>
            <a:lvl5pPr>
              <a:defRPr>
                <a:solidFill>
                  <a:schemeClr val="tx1"/>
                </a:solidFill>
                <a:latin typeface="Arial"/>
                <a:cs typeface="Arial"/>
              </a:defRPr>
            </a:lvl5pPr>
            <a:lvl6pPr>
              <a:spcBef>
                <a:spcPts val="0"/>
              </a:spcBef>
              <a:spcAft>
                <a:spcPts val="0"/>
              </a:spcAft>
              <a:defRPr>
                <a:solidFill>
                  <a:schemeClr val="tx1"/>
                </a:solidFill>
                <a:latin typeface="Arial"/>
                <a:cs typeface="Arial"/>
              </a:defRPr>
            </a:lvl6pPr>
            <a:lvl7pPr>
              <a:spcBef>
                <a:spcPts val="0"/>
              </a:spcBef>
              <a:spcAft>
                <a:spcPts val="0"/>
              </a:spcAft>
              <a:defRPr>
                <a:solidFill>
                  <a:schemeClr val="tx1"/>
                </a:solidFill>
                <a:latin typeface="Arial"/>
                <a:cs typeface="Arial"/>
              </a:defRPr>
            </a:lvl7pPr>
            <a:lvl8pPr>
              <a:spcBef>
                <a:spcPts val="0"/>
              </a:spcBef>
              <a:spcAft>
                <a:spcPts val="0"/>
              </a:spcAft>
              <a:defRPr>
                <a:solidFill>
                  <a:schemeClr val="tx1"/>
                </a:solidFill>
                <a:latin typeface="Arial"/>
                <a:cs typeface="Arial"/>
              </a:defRPr>
            </a:lvl8pPr>
            <a:lvl9pPr>
              <a:spcBef>
                <a:spcPts val="0"/>
              </a:spcBef>
              <a:spcAft>
                <a:spcPts val="0"/>
              </a:spcAft>
              <a:defRPr>
                <a:solidFill>
                  <a:schemeClr val="tx1"/>
                </a:solidFill>
                <a:latin typeface="Arial"/>
                <a:cs typeface="Arial"/>
              </a:defRPr>
            </a:lvl9pPr>
          </a:lstStyle>
          <a:p>
            <a:pPr>
              <a:buFont typeface="Wingdings"/>
              <a:buChar char="v"/>
              <a:defRPr/>
            </a:pPr>
            <a:r>
              <a:rPr lang="en-US" sz="2000"/>
              <a:t>Hydrogen permeation experiments were performed using the Hypertomate device</a:t>
            </a:r>
            <a:endParaRPr/>
          </a:p>
        </p:txBody>
      </p:sp>
      <p:sp>
        <p:nvSpPr>
          <p:cNvPr id="2080" name="Text Box 32"/>
          <p:cNvSpPr txBox="1">
            <a:spLocks noChangeArrowheads="1"/>
          </p:cNvSpPr>
          <p:nvPr/>
        </p:nvSpPr>
        <p:spPr bwMode="auto">
          <a:xfrm>
            <a:off x="105743" y="2898190"/>
            <a:ext cx="6087116" cy="1631216"/>
          </a:xfrm>
          <a:prstGeom prst="rect">
            <a:avLst/>
          </a:prstGeom>
          <a:noFill/>
          <a:ln>
            <a:noFill/>
          </a:ln>
          <a:effectLst/>
        </p:spPr>
        <p:txBody>
          <a:bodyPr wrap="none">
            <a:spAutoFit/>
          </a:bodyPr>
          <a:lstStyle/>
          <a:p>
            <a:pPr>
              <a:buFont typeface="Wingdings"/>
              <a:buChar char="v"/>
              <a:defRPr/>
            </a:pPr>
            <a:r>
              <a:rPr lang="en-US" sz="2000"/>
              <a:t> Diffusivity is a straight line in the Arrhenius plot:</a:t>
            </a:r>
            <a:br>
              <a:rPr lang="en-US" sz="2000"/>
            </a:br>
            <a:r>
              <a:rPr lang="en-US" sz="2000"/>
              <a:t>    diffusion is interstitial in this temperature range, </a:t>
            </a:r>
            <a:br>
              <a:rPr lang="en-US" sz="2000"/>
            </a:br>
            <a:r>
              <a:rPr lang="en-US" sz="2000"/>
              <a:t>    i.e. the effect of trapping is negligible.</a:t>
            </a:r>
            <a:br>
              <a:rPr lang="en-US" sz="2000"/>
            </a:br>
            <a:r>
              <a:rPr lang="en-US" sz="2000"/>
              <a:t>    In literature, this is confirmed by DFT evaluations </a:t>
            </a:r>
            <a:br>
              <a:rPr lang="en-US" sz="2000"/>
            </a:br>
            <a:r>
              <a:rPr lang="en-US" sz="2000"/>
              <a:t>    of the diffusion energy (E</a:t>
            </a:r>
            <a:r>
              <a:rPr lang="en-US" sz="2000" baseline="-25000"/>
              <a:t>D</a:t>
            </a:r>
            <a:r>
              <a:rPr lang="en-US" sz="2000"/>
              <a:t> = 0.5 eV)</a:t>
            </a:r>
            <a:endParaRPr/>
          </a:p>
        </p:txBody>
      </p:sp>
      <p:sp>
        <p:nvSpPr>
          <p:cNvPr id="2082" name="Text Box 34"/>
          <p:cNvSpPr txBox="1">
            <a:spLocks noChangeArrowheads="1"/>
          </p:cNvSpPr>
          <p:nvPr/>
        </p:nvSpPr>
        <p:spPr bwMode="auto">
          <a:xfrm>
            <a:off x="111263" y="4703473"/>
            <a:ext cx="8287846" cy="1015663"/>
          </a:xfrm>
          <a:prstGeom prst="rect">
            <a:avLst/>
          </a:prstGeom>
          <a:noFill/>
          <a:ln>
            <a:noFill/>
          </a:ln>
          <a:effectLst/>
        </p:spPr>
        <p:txBody>
          <a:bodyPr wrap="none">
            <a:spAutoFit/>
          </a:bodyPr>
          <a:lstStyle/>
          <a:p>
            <a:pPr>
              <a:buFont typeface="Wingdings"/>
              <a:buChar char="v"/>
              <a:defRPr/>
            </a:pPr>
            <a:r>
              <a:rPr lang="en-US" sz="2000" dirty="0"/>
              <a:t> Our tritium experiment works at room temperature: </a:t>
            </a:r>
            <a:br>
              <a:rPr lang="en-US" sz="2000" dirty="0"/>
            </a:br>
            <a:r>
              <a:rPr lang="en-US" sz="2000" dirty="0"/>
              <a:t>     with this data we can evaluate the </a:t>
            </a:r>
            <a:r>
              <a:rPr lang="en-US" sz="2000" dirty="0" err="1"/>
              <a:t>timelag</a:t>
            </a:r>
            <a:r>
              <a:rPr lang="en-US" sz="2000" dirty="0"/>
              <a:t> for a 300 µm thick sample</a:t>
            </a:r>
            <a:br>
              <a:rPr lang="en-US" sz="2000" dirty="0"/>
            </a:br>
            <a:r>
              <a:rPr lang="en-US" sz="2000" dirty="0"/>
              <a:t>     → very long: </a:t>
            </a:r>
            <a:r>
              <a:rPr lang="en-US" sz="2000" dirty="0">
                <a:solidFill>
                  <a:srgbClr val="C00000"/>
                </a:solidFill>
              </a:rPr>
              <a:t>440 days </a:t>
            </a:r>
            <a:r>
              <a:rPr lang="en-US" sz="2000" dirty="0"/>
              <a:t>! Only because of interstitial processes…</a:t>
            </a:r>
            <a:endParaRPr dirty="0"/>
          </a:p>
        </p:txBody>
      </p:sp>
      <p:pic>
        <p:nvPicPr>
          <p:cNvPr id="5" name="Image 4" descr="Une image contenant texte&#10;&#10;Description générée automatiquement"/>
          <p:cNvPicPr>
            <a:picLocks noChangeAspect="1"/>
          </p:cNvPicPr>
          <p:nvPr/>
        </p:nvPicPr>
        <p:blipFill>
          <a:blip r:embed="rId4"/>
          <a:stretch/>
        </p:blipFill>
        <p:spPr bwMode="auto">
          <a:xfrm>
            <a:off x="11103703" y="5811637"/>
            <a:ext cx="866939" cy="707210"/>
          </a:xfrm>
          <a:prstGeom prst="rect">
            <a:avLst/>
          </a:prstGeom>
        </p:spPr>
      </p:pic>
      <p:sp>
        <p:nvSpPr>
          <p:cNvPr id="6" name="Text Box 34"/>
          <p:cNvSpPr txBox="1">
            <a:spLocks noChangeArrowheads="1"/>
          </p:cNvSpPr>
          <p:nvPr/>
        </p:nvSpPr>
        <p:spPr bwMode="auto">
          <a:xfrm>
            <a:off x="143336" y="5819385"/>
            <a:ext cx="10987494" cy="707886"/>
          </a:xfrm>
          <a:prstGeom prst="rect">
            <a:avLst/>
          </a:prstGeom>
          <a:noFill/>
          <a:ln>
            <a:noFill/>
          </a:ln>
          <a:effectLst/>
        </p:spPr>
        <p:txBody>
          <a:bodyPr wrap="none">
            <a:spAutoFit/>
          </a:bodyPr>
          <a:lstStyle/>
          <a:p>
            <a:pPr>
              <a:buFont typeface="Wingdings"/>
              <a:buChar char="v"/>
              <a:defRPr/>
            </a:pPr>
            <a:r>
              <a:rPr lang="en-US" sz="2000"/>
              <a:t> Therefore </a:t>
            </a:r>
            <a:r>
              <a:rPr lang="en-US" sz="2000">
                <a:solidFill>
                  <a:srgbClr val="C00000"/>
                </a:solidFill>
              </a:rPr>
              <a:t>permeation at room temperature cannot reasonably be measured through SS316L</a:t>
            </a:r>
            <a:br>
              <a:rPr lang="en-US" sz="2000"/>
            </a:br>
            <a:r>
              <a:rPr lang="en-US" sz="2000"/>
              <a:t>    … but we can measure desorption instead!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96855576" name="Picture 496855575"/>
          <p:cNvPicPr>
            <a:picLocks noChangeAspect="1"/>
          </p:cNvPicPr>
          <p:nvPr/>
        </p:nvPicPr>
        <p:blipFill>
          <a:blip r:embed="rId3"/>
          <a:stretch/>
        </p:blipFill>
        <p:spPr bwMode="auto">
          <a:xfrm>
            <a:off x="8060619" y="751840"/>
            <a:ext cx="3125147" cy="5187232"/>
          </a:xfrm>
          <a:prstGeom prst="rect">
            <a:avLst/>
          </a:prstGeom>
        </p:spPr>
      </p:pic>
      <p:sp>
        <p:nvSpPr>
          <p:cNvPr id="2065" name="Rectangle 17"/>
          <p:cNvSpPr>
            <a:spLocks noChangeArrowheads="1"/>
          </p:cNvSpPr>
          <p:nvPr/>
        </p:nvSpPr>
        <p:spPr bwMode="auto">
          <a:xfrm>
            <a:off x="143336" y="228280"/>
            <a:ext cx="8892178" cy="369332"/>
          </a:xfrm>
          <a:prstGeom prst="rect">
            <a:avLst/>
          </a:prstGeom>
          <a:noFill/>
          <a:ln>
            <a:noFill/>
          </a:ln>
          <a:effectLst/>
        </p:spPr>
        <p:txBody>
          <a:bodyPr wrap="none">
            <a:spAutoFit/>
          </a:bodyPr>
          <a:lstStyle/>
          <a:p>
            <a:pPr>
              <a:defRPr/>
            </a:pPr>
            <a:r>
              <a:rPr lang="en-US" b="1" dirty="0"/>
              <a:t>Permeation (D,T) through Liquid/Solid interfaces with interface characterization</a:t>
            </a:r>
            <a:endParaRPr dirty="0"/>
          </a:p>
        </p:txBody>
      </p:sp>
      <p:sp>
        <p:nvSpPr>
          <p:cNvPr id="2074" name="Text Box 26"/>
          <p:cNvSpPr txBox="1">
            <a:spLocks noChangeArrowheads="1"/>
          </p:cNvSpPr>
          <p:nvPr/>
        </p:nvSpPr>
        <p:spPr bwMode="auto">
          <a:xfrm>
            <a:off x="9840416" y="6596094"/>
            <a:ext cx="1279516" cy="276999"/>
          </a:xfrm>
          <a:prstGeom prst="rect">
            <a:avLst/>
          </a:prstGeom>
          <a:noFill/>
          <a:ln>
            <a:noFill/>
          </a:ln>
          <a:effectLst/>
        </p:spPr>
        <p:txBody>
          <a:bodyPr wrap="none">
            <a:spAutoFit/>
          </a:bodyPr>
          <a:lstStyle/>
          <a:p>
            <a:pPr>
              <a:defRPr/>
            </a:pPr>
            <a:r>
              <a:rPr lang="en-US" sz="1200" b="1"/>
              <a:t>Elodie Bernard</a:t>
            </a:r>
            <a:endParaRPr/>
          </a:p>
        </p:txBody>
      </p:sp>
      <p:sp>
        <p:nvSpPr>
          <p:cNvPr id="2075" name="Line 27"/>
          <p:cNvSpPr>
            <a:spLocks noChangeShapeType="1"/>
          </p:cNvSpPr>
          <p:nvPr/>
        </p:nvSpPr>
        <p:spPr bwMode="auto">
          <a:xfrm>
            <a:off x="143336" y="6583361"/>
            <a:ext cx="11905325" cy="31132"/>
          </a:xfrm>
          <a:prstGeom prst="line">
            <a:avLst/>
          </a:prstGeom>
          <a:noFill/>
          <a:ln w="9525">
            <a:solidFill>
              <a:schemeClr val="tx1"/>
            </a:solidFill>
            <a:round/>
            <a:headEnd/>
            <a:tailEnd/>
          </a:ln>
          <a:effectLst/>
        </p:spPr>
        <p:txBody>
          <a:bodyPr/>
          <a:lstStyle/>
          <a:p>
            <a:pPr>
              <a:defRPr/>
            </a:pPr>
            <a:endParaRPr lang="en-US"/>
          </a:p>
        </p:txBody>
      </p:sp>
      <p:sp>
        <p:nvSpPr>
          <p:cNvPr id="2078" name="Text Box 30"/>
          <p:cNvSpPr txBox="1">
            <a:spLocks noChangeArrowheads="1"/>
          </p:cNvSpPr>
          <p:nvPr/>
        </p:nvSpPr>
        <p:spPr bwMode="auto">
          <a:xfrm>
            <a:off x="170116" y="962626"/>
            <a:ext cx="7006038" cy="5882675"/>
          </a:xfrm>
          <a:prstGeom prst="rect">
            <a:avLst/>
          </a:prstGeom>
          <a:noFill/>
          <a:ln>
            <a:noFill/>
          </a:ln>
          <a:effectLst/>
        </p:spPr>
        <p:txBody>
          <a:bodyPr wrap="square">
            <a:spAutoFit/>
          </a:bodyPr>
          <a:lstStyle/>
          <a:p>
            <a:pPr>
              <a:buFont typeface="Wingdings"/>
              <a:buChar char="v"/>
              <a:defRPr/>
            </a:pPr>
            <a:r>
              <a:rPr lang="en-US" sz="2000"/>
              <a:t> We use Wapiti (WAter-interface Permeation In Tritium-exposed materIals) to measure tritium desorption. </a:t>
            </a:r>
            <a:br>
              <a:rPr lang="en-US" sz="2000"/>
            </a:br>
            <a:r>
              <a:rPr lang="en-US" sz="2000"/>
              <a:t>One sample has only air downstream, two samples have water + air downstream</a:t>
            </a:r>
            <a:endParaRPr/>
          </a:p>
          <a:p>
            <a:pPr>
              <a:buFont typeface="Wingdings"/>
              <a:buChar char="v"/>
              <a:defRPr/>
            </a:pPr>
            <a:endParaRPr lang="en-US" sz="2000"/>
          </a:p>
          <a:p>
            <a:pPr>
              <a:buFont typeface="Wingdings"/>
              <a:buChar char="v"/>
              <a:defRPr/>
            </a:pPr>
            <a:r>
              <a:rPr lang="en-US" sz="2000"/>
              <a:t> Loading: 275 mbar of pure T</a:t>
            </a:r>
            <a:r>
              <a:rPr lang="en-US" sz="2000" baseline="-25000"/>
              <a:t>2</a:t>
            </a:r>
            <a:r>
              <a:rPr lang="en-US" sz="2000"/>
              <a:t> are inserted upstream,</a:t>
            </a:r>
            <a:br>
              <a:rPr lang="en-US" sz="2000"/>
            </a:br>
            <a:r>
              <a:rPr lang="en-US" sz="2000"/>
              <a:t>    then the sample is heated up to 300°C for 45 minutes. </a:t>
            </a:r>
            <a:br>
              <a:rPr lang="en-US" sz="2000"/>
            </a:br>
            <a:r>
              <a:rPr lang="en-US" sz="2000"/>
              <a:t>    Once the sample is back to RT, upstream T</a:t>
            </a:r>
            <a:r>
              <a:rPr lang="en-US" sz="2000" baseline="-25000"/>
              <a:t>2</a:t>
            </a:r>
            <a:r>
              <a:rPr lang="en-US" sz="2000"/>
              <a:t> is removed.</a:t>
            </a:r>
            <a:endParaRPr/>
          </a:p>
          <a:p>
            <a:pPr>
              <a:buFont typeface="Wingdings"/>
              <a:buChar char="v"/>
              <a:defRPr/>
            </a:pPr>
            <a:endParaRPr lang="en-US" sz="2000"/>
          </a:p>
          <a:p>
            <a:pPr>
              <a:buFont typeface="Wingdings"/>
              <a:buChar char="v"/>
              <a:defRPr/>
            </a:pPr>
            <a:r>
              <a:rPr lang="en-US" sz="2000"/>
              <a:t> Two strategies for the measurement: </a:t>
            </a:r>
            <a:br>
              <a:rPr lang="en-US" sz="2000"/>
            </a:br>
            <a:r>
              <a:rPr lang="en-US" sz="2000"/>
              <a:t>    bubblers + LSC for high activities,</a:t>
            </a:r>
            <a:br>
              <a:rPr lang="en-US" sz="2000"/>
            </a:br>
            <a:r>
              <a:rPr lang="en-US" sz="2000"/>
              <a:t>    ionisation chamber for lower activities</a:t>
            </a:r>
            <a:endParaRPr/>
          </a:p>
          <a:p>
            <a:pPr>
              <a:buFont typeface="Wingdings"/>
              <a:buChar char="v"/>
              <a:defRPr/>
            </a:pPr>
            <a:endParaRPr lang="en-US" sz="2000"/>
          </a:p>
          <a:p>
            <a:pPr>
              <a:buFont typeface="Wingdings"/>
              <a:buChar char="v"/>
              <a:defRPr/>
            </a:pPr>
            <a:r>
              <a:rPr lang="en-US" sz="2000"/>
              <a:t> We notice a difference in the shape of the peaks when there is water vs. when there is none: different equilibrium! </a:t>
            </a:r>
            <a:endParaRPr/>
          </a:p>
          <a:p>
            <a:pPr>
              <a:buFont typeface="Wingdings"/>
              <a:buChar char="v"/>
              <a:defRPr/>
            </a:pPr>
            <a:endParaRPr lang="en-US" sz="2000"/>
          </a:p>
          <a:p>
            <a:pPr>
              <a:buFont typeface="Wingdings"/>
              <a:buChar char="v"/>
              <a:defRPr/>
            </a:pPr>
            <a:endParaRPr lang="en-US" sz="2000"/>
          </a:p>
          <a:p>
            <a:pPr>
              <a:buFont typeface="Wingdings"/>
              <a:buChar char="v"/>
              <a:defRPr/>
            </a:pPr>
            <a:endParaRPr lang="en-US" sz="2000"/>
          </a:p>
          <a:p>
            <a:pPr>
              <a:buFont typeface="Wingdings"/>
              <a:buChar char="v"/>
              <a:defRPr/>
            </a:pPr>
            <a:endParaRPr lang="en-US" sz="2000"/>
          </a:p>
        </p:txBody>
      </p:sp>
      <p:sp>
        <p:nvSpPr>
          <p:cNvPr id="2084" name="Text Box 36"/>
          <p:cNvSpPr txBox="1">
            <a:spLocks noChangeArrowheads="1"/>
          </p:cNvSpPr>
          <p:nvPr/>
        </p:nvSpPr>
        <p:spPr bwMode="auto">
          <a:xfrm>
            <a:off x="170116" y="5811636"/>
            <a:ext cx="10465914" cy="701075"/>
          </a:xfrm>
          <a:prstGeom prst="rect">
            <a:avLst/>
          </a:prstGeom>
          <a:noFill/>
          <a:ln>
            <a:noFill/>
          </a:ln>
          <a:effectLst/>
        </p:spPr>
        <p:txBody>
          <a:bodyPr wrap="none">
            <a:spAutoFit/>
          </a:bodyPr>
          <a:lstStyle/>
          <a:p>
            <a:pPr>
              <a:buFont typeface="Wingdings"/>
              <a:buChar char="Ø"/>
              <a:defRPr/>
            </a:pPr>
            <a:r>
              <a:rPr lang="en-US" sz="2000"/>
              <a:t> This work has also been performed on Eurofer97 and showed the importance of surfaces </a:t>
            </a:r>
            <a:br>
              <a:rPr lang="en-US" sz="2000"/>
            </a:br>
            <a:r>
              <a:rPr lang="en-US" sz="2000"/>
              <a:t>	-&gt; it would be interesting to switch back to this material and study the oxides</a:t>
            </a:r>
            <a:endParaRPr/>
          </a:p>
        </p:txBody>
      </p:sp>
      <p:pic>
        <p:nvPicPr>
          <p:cNvPr id="5" name="Image 4" descr="Une image contenant texte&#10;&#10;Description générée automatiquement"/>
          <p:cNvPicPr>
            <a:picLocks noChangeAspect="1"/>
          </p:cNvPicPr>
          <p:nvPr/>
        </p:nvPicPr>
        <p:blipFill>
          <a:blip r:embed="rId4"/>
          <a:stretch/>
        </p:blipFill>
        <p:spPr bwMode="auto">
          <a:xfrm>
            <a:off x="11103703" y="5811637"/>
            <a:ext cx="866939" cy="707210"/>
          </a:xfrm>
          <a:prstGeom prst="rect">
            <a:avLst/>
          </a:prstGeom>
        </p:spPr>
      </p:pic>
      <p:sp>
        <p:nvSpPr>
          <p:cNvPr id="13" name="TextBox 12">
            <a:extLst>
              <a:ext uri="{FF2B5EF4-FFF2-40B4-BE49-F238E27FC236}">
                <a16:creationId xmlns:a16="http://schemas.microsoft.com/office/drawing/2014/main" id="{B662ADB1-152F-4F8F-893A-5202542C7528}"/>
              </a:ext>
            </a:extLst>
          </p:cNvPr>
          <p:cNvSpPr txBox="1"/>
          <p:nvPr/>
        </p:nvSpPr>
        <p:spPr>
          <a:xfrm rot="20429548">
            <a:off x="7474593" y="2523254"/>
            <a:ext cx="3392821" cy="956031"/>
          </a:xfrm>
          <a:prstGeom prst="rect">
            <a:avLst/>
          </a:prstGeom>
          <a:solidFill>
            <a:srgbClr val="E8EDA8"/>
          </a:solidFill>
        </p:spPr>
        <p:txBody>
          <a:bodyPr wrap="square" rtlCol="0">
            <a:spAutoFit/>
          </a:bodyPr>
          <a:lstStyle/>
          <a:p>
            <a:pPr algn="ctr">
              <a:lnSpc>
                <a:spcPts val="2300"/>
              </a:lnSpc>
              <a:spcBef>
                <a:spcPts val="1150"/>
              </a:spcBef>
            </a:pPr>
            <a:r>
              <a:rPr lang="de-DE" sz="1800" b="1" dirty="0">
                <a:solidFill>
                  <a:srgbClr val="006C66"/>
                </a:solidFill>
              </a:rPr>
              <a:t>There will be a talk on permeation through steels into water by </a:t>
            </a:r>
            <a:r>
              <a:rPr lang="de-DE" b="1" dirty="0">
                <a:solidFill>
                  <a:srgbClr val="006C66"/>
                </a:solidFill>
              </a:rPr>
              <a:t>E. Bernard</a:t>
            </a:r>
            <a:endParaRPr lang="en-GB" sz="1800" b="1" dirty="0">
              <a:solidFill>
                <a:srgbClr val="006C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65" name="Rectangle 17"/>
          <p:cNvSpPr>
            <a:spLocks noChangeArrowheads="1"/>
          </p:cNvSpPr>
          <p:nvPr/>
        </p:nvSpPr>
        <p:spPr bwMode="auto">
          <a:xfrm>
            <a:off x="457664" y="94833"/>
            <a:ext cx="92920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a:t>Investigate dynamic inventory during exposure and influence of ELM like transients on post exposure retention.</a:t>
            </a:r>
            <a:endParaRPr lang="en-US" dirty="0"/>
          </a:p>
        </p:txBody>
      </p:sp>
      <p:sp>
        <p:nvSpPr>
          <p:cNvPr id="2074" name="Text Box 26"/>
          <p:cNvSpPr txBox="1">
            <a:spLocks noChangeArrowheads="1"/>
          </p:cNvSpPr>
          <p:nvPr/>
        </p:nvSpPr>
        <p:spPr bwMode="auto">
          <a:xfrm>
            <a:off x="9840416" y="6596094"/>
            <a:ext cx="90499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dirty="0"/>
              <a:t>T. Morgan</a:t>
            </a:r>
          </a:p>
        </p:txBody>
      </p:sp>
      <p:sp>
        <p:nvSpPr>
          <p:cNvPr id="2078" name="Text Box 30"/>
          <p:cNvSpPr txBox="1">
            <a:spLocks noChangeArrowheads="1"/>
          </p:cNvSpPr>
          <p:nvPr/>
        </p:nvSpPr>
        <p:spPr bwMode="auto">
          <a:xfrm>
            <a:off x="119336" y="947585"/>
            <a:ext cx="606169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Wingdings" pitchFamily="2" charset="2"/>
              <a:buChar char="v"/>
            </a:pPr>
            <a:r>
              <a:rPr lang="en-US" altLang="en-US" sz="2000" dirty="0"/>
              <a:t> Dynamic outgassing (DO) from tungsten was       studied with NRA, nuclear reaction analysis. DO is important for the time in between fusion shots as we need high quality vacuum.</a:t>
            </a:r>
          </a:p>
        </p:txBody>
      </p:sp>
      <p:sp>
        <p:nvSpPr>
          <p:cNvPr id="2079" name="Text Box 31"/>
          <p:cNvSpPr txBox="1">
            <a:spLocks noChangeArrowheads="1"/>
          </p:cNvSpPr>
          <p:nvPr/>
        </p:nvSpPr>
        <p:spPr bwMode="auto">
          <a:xfrm>
            <a:off x="105742" y="2226290"/>
            <a:ext cx="6210935"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buFont typeface="Wingdings" pitchFamily="2" charset="2"/>
              <a:buChar char="v"/>
            </a:pPr>
            <a:r>
              <a:rPr lang="en-US" altLang="en-US" sz="2000" dirty="0"/>
              <a:t>Two parameters were studied: Fluence (Do we observe saturation or does the retained amount increase with fluence?) and roughness. All samples were polished and to increase roughness a Murakami reagent was used</a:t>
            </a:r>
          </a:p>
        </p:txBody>
      </p:sp>
      <p:sp>
        <p:nvSpPr>
          <p:cNvPr id="2081" name="Text Box 33"/>
          <p:cNvSpPr txBox="1">
            <a:spLocks noChangeArrowheads="1"/>
          </p:cNvSpPr>
          <p:nvPr/>
        </p:nvSpPr>
        <p:spPr bwMode="auto">
          <a:xfrm>
            <a:off x="105743" y="3801149"/>
            <a:ext cx="57362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v"/>
            </a:pPr>
            <a:r>
              <a:rPr lang="en-US" altLang="en-US" sz="2000" dirty="0"/>
              <a:t> Outgassing is observed for all the samples. </a:t>
            </a:r>
          </a:p>
          <a:p>
            <a:r>
              <a:rPr lang="en-US" altLang="en-US" sz="2000" dirty="0"/>
              <a:t>    24 hours at room T seems enough to stop DO </a:t>
            </a:r>
          </a:p>
        </p:txBody>
      </p:sp>
      <p:sp>
        <p:nvSpPr>
          <p:cNvPr id="2082" name="Text Box 34"/>
          <p:cNvSpPr txBox="1">
            <a:spLocks noChangeArrowheads="1"/>
          </p:cNvSpPr>
          <p:nvPr/>
        </p:nvSpPr>
        <p:spPr bwMode="auto">
          <a:xfrm>
            <a:off x="143336" y="5010253"/>
            <a:ext cx="1181124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v"/>
            </a:pPr>
            <a:r>
              <a:rPr lang="en-US" altLang="en-US" sz="2000" dirty="0"/>
              <a:t> </a:t>
            </a:r>
            <a:r>
              <a:rPr lang="en-US" altLang="en-US" sz="2000" b="1" dirty="0">
                <a:solidFill>
                  <a:srgbClr val="006C66"/>
                </a:solidFill>
              </a:rPr>
              <a:t>Higher roughness seem to lead to lower retention </a:t>
            </a:r>
            <a:r>
              <a:rPr lang="en-US" altLang="en-US" sz="2000" dirty="0"/>
              <a:t>(W9 showed presence of C </a:t>
            </a:r>
            <a:r>
              <a:rPr lang="en-US" altLang="en-US" sz="2000" dirty="0">
                <a:sym typeface="Wingdings" panose="05000000000000000000" pitchFamily="2" charset="2"/>
              </a:rPr>
              <a:t> more retention</a:t>
            </a:r>
            <a:r>
              <a:rPr lang="en-US" altLang="en-US" sz="2000" dirty="0"/>
              <a:t>)</a:t>
            </a:r>
          </a:p>
        </p:txBody>
      </p:sp>
      <p:sp>
        <p:nvSpPr>
          <p:cNvPr id="2084" name="Text Box 36"/>
          <p:cNvSpPr txBox="1">
            <a:spLocks noChangeArrowheads="1"/>
          </p:cNvSpPr>
          <p:nvPr/>
        </p:nvSpPr>
        <p:spPr bwMode="auto">
          <a:xfrm>
            <a:off x="146325" y="5480567"/>
            <a:ext cx="920751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Wingdings" pitchFamily="2" charset="2"/>
              <a:buChar char="Ø"/>
            </a:pPr>
            <a:r>
              <a:rPr lang="en-US" altLang="en-US" sz="2000" dirty="0"/>
              <a:t> Plasma retention studies during plasma operation, UPP will be ready for this by the end of year</a:t>
            </a:r>
          </a:p>
        </p:txBody>
      </p:sp>
      <p:graphicFrame>
        <p:nvGraphicFramePr>
          <p:cNvPr id="2" name="Chart 1">
            <a:extLst>
              <a:ext uri="{FF2B5EF4-FFF2-40B4-BE49-F238E27FC236}">
                <a16:creationId xmlns:a16="http://schemas.microsoft.com/office/drawing/2014/main" id="{4D84754A-60D1-E95B-74B9-E61E1BC14ECD}"/>
              </a:ext>
            </a:extLst>
          </p:cNvPr>
          <p:cNvGraphicFramePr>
            <a:graphicFrameLocks/>
          </p:cNvGraphicFramePr>
          <p:nvPr>
            <p:extLst>
              <p:ext uri="{D42A27DB-BD31-4B8C-83A1-F6EECF244321}">
                <p14:modId xmlns:p14="http://schemas.microsoft.com/office/powerpoint/2010/main" val="1375066204"/>
              </p:ext>
            </p:extLst>
          </p:nvPr>
        </p:nvGraphicFramePr>
        <p:xfrm>
          <a:off x="6181028" y="741164"/>
          <a:ext cx="5832648" cy="4308102"/>
        </p:xfrm>
        <a:graphic>
          <a:graphicData uri="http://schemas.openxmlformats.org/drawingml/2006/chart">
            <c:chart xmlns:c="http://schemas.openxmlformats.org/drawingml/2006/chart" xmlns:r="http://schemas.openxmlformats.org/officeDocument/2006/relationships" r:id="rId3"/>
          </a:graphicData>
        </a:graphic>
      </p:graphicFrame>
      <p:pic>
        <p:nvPicPr>
          <p:cNvPr id="16" name="Picture 15" descr="Logo&#10;&#10;Description automatically generated with low confidence">
            <a:extLst>
              <a:ext uri="{FF2B5EF4-FFF2-40B4-BE49-F238E27FC236}">
                <a16:creationId xmlns:a16="http://schemas.microsoft.com/office/drawing/2014/main" id="{945665F6-536F-4064-B491-63B58113A4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53844" y="5723450"/>
            <a:ext cx="2694817" cy="68114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5" name="Rectangle 17"/>
          <p:cNvSpPr>
            <a:spLocks noChangeArrowheads="1"/>
          </p:cNvSpPr>
          <p:nvPr/>
        </p:nvSpPr>
        <p:spPr bwMode="auto">
          <a:xfrm>
            <a:off x="92089" y="180409"/>
            <a:ext cx="9337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a:t>Influence of ELMs on deuterium retention and outgassing in W</a:t>
            </a:r>
          </a:p>
        </p:txBody>
      </p:sp>
      <p:sp>
        <p:nvSpPr>
          <p:cNvPr id="2075" name="Line 27"/>
          <p:cNvSpPr>
            <a:spLocks noChangeShapeType="1"/>
          </p:cNvSpPr>
          <p:nvPr/>
        </p:nvSpPr>
        <p:spPr bwMode="auto">
          <a:xfrm>
            <a:off x="143336" y="6583362"/>
            <a:ext cx="11905325" cy="311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8" name="Text Box 30"/>
          <p:cNvSpPr txBox="1">
            <a:spLocks noChangeArrowheads="1"/>
          </p:cNvSpPr>
          <p:nvPr/>
        </p:nvSpPr>
        <p:spPr bwMode="auto">
          <a:xfrm>
            <a:off x="105742" y="945989"/>
            <a:ext cx="555820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Wingdings" pitchFamily="2" charset="2"/>
              <a:buChar char="v"/>
            </a:pPr>
            <a:r>
              <a:rPr lang="en-US" altLang="en-US" sz="2000" dirty="0"/>
              <a:t> Comparing effects of pulsed plasma and</a:t>
            </a:r>
          </a:p>
          <a:p>
            <a:r>
              <a:rPr lang="en-US" altLang="en-US" sz="2000" dirty="0"/>
              <a:t>laser loading on D retention in W</a:t>
            </a:r>
          </a:p>
        </p:txBody>
      </p:sp>
      <p:sp>
        <p:nvSpPr>
          <p:cNvPr id="2079" name="Text Box 31"/>
          <p:cNvSpPr txBox="1">
            <a:spLocks noChangeArrowheads="1"/>
          </p:cNvSpPr>
          <p:nvPr/>
        </p:nvSpPr>
        <p:spPr bwMode="auto">
          <a:xfrm>
            <a:off x="105743" y="1856898"/>
            <a:ext cx="591882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buFont typeface="Wingdings" pitchFamily="2" charset="2"/>
              <a:buChar char="v"/>
            </a:pPr>
            <a:r>
              <a:rPr lang="en-US" altLang="en-US" sz="2000" dirty="0"/>
              <a:t>Expose W in Magnum-PSI and analyze with NRA and TDS</a:t>
            </a:r>
          </a:p>
        </p:txBody>
      </p:sp>
      <p:sp>
        <p:nvSpPr>
          <p:cNvPr id="2080" name="Text Box 32"/>
          <p:cNvSpPr txBox="1">
            <a:spLocks noChangeArrowheads="1"/>
          </p:cNvSpPr>
          <p:nvPr/>
        </p:nvSpPr>
        <p:spPr bwMode="auto">
          <a:xfrm>
            <a:off x="124419" y="5017507"/>
            <a:ext cx="459773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v"/>
            </a:pPr>
            <a:r>
              <a:rPr lang="en-US" altLang="en-US" sz="2000" dirty="0"/>
              <a:t> Complete set of sample to compare </a:t>
            </a:r>
          </a:p>
        </p:txBody>
      </p:sp>
      <p:sp>
        <p:nvSpPr>
          <p:cNvPr id="2081" name="Text Box 33"/>
          <p:cNvSpPr txBox="1">
            <a:spLocks noChangeArrowheads="1"/>
          </p:cNvSpPr>
          <p:nvPr/>
        </p:nvSpPr>
        <p:spPr bwMode="auto">
          <a:xfrm>
            <a:off x="124419" y="2753337"/>
            <a:ext cx="363432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v"/>
            </a:pPr>
            <a:r>
              <a:rPr lang="en-US" altLang="en-US" sz="2000" dirty="0"/>
              <a:t> Insight in plasma conditions</a:t>
            </a:r>
          </a:p>
        </p:txBody>
      </p:sp>
      <p:pic>
        <p:nvPicPr>
          <p:cNvPr id="18" name="Picture 17" descr="Logo&#10;&#10;Description automatically generated with low confidence">
            <a:extLst>
              <a:ext uri="{FF2B5EF4-FFF2-40B4-BE49-F238E27FC236}">
                <a16:creationId xmlns:a16="http://schemas.microsoft.com/office/drawing/2014/main" id="{EADDC673-D3AA-4B87-AD18-BB77A013F4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3844" y="5723450"/>
            <a:ext cx="2694817" cy="681142"/>
          </a:xfrm>
          <a:prstGeom prst="rect">
            <a:avLst/>
          </a:prstGeom>
        </p:spPr>
      </p:pic>
      <p:sp>
        <p:nvSpPr>
          <p:cNvPr id="21" name="Text Box 32">
            <a:extLst>
              <a:ext uri="{FF2B5EF4-FFF2-40B4-BE49-F238E27FC236}">
                <a16:creationId xmlns:a16="http://schemas.microsoft.com/office/drawing/2014/main" id="{A6DF5D6C-2580-445B-AB2C-E664FD5A9AE4}"/>
              </a:ext>
            </a:extLst>
          </p:cNvPr>
          <p:cNvSpPr txBox="1">
            <a:spLocks noChangeArrowheads="1"/>
          </p:cNvSpPr>
          <p:nvPr/>
        </p:nvSpPr>
        <p:spPr bwMode="auto">
          <a:xfrm>
            <a:off x="124419" y="3429000"/>
            <a:ext cx="549906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v"/>
            </a:pPr>
            <a:r>
              <a:rPr lang="en-US" altLang="en-US" sz="2000" dirty="0"/>
              <a:t> Reliable NRA and TDS results to investigate</a:t>
            </a:r>
          </a:p>
          <a:p>
            <a:r>
              <a:rPr lang="en-US" altLang="en-US" sz="2000" dirty="0"/>
              <a:t>in bulk diffusion</a:t>
            </a:r>
          </a:p>
        </p:txBody>
      </p:sp>
      <p:sp>
        <p:nvSpPr>
          <p:cNvPr id="22" name="Text Box 33">
            <a:extLst>
              <a:ext uri="{FF2B5EF4-FFF2-40B4-BE49-F238E27FC236}">
                <a16:creationId xmlns:a16="http://schemas.microsoft.com/office/drawing/2014/main" id="{0043D11E-4CC1-4454-86A3-4C140C00614A}"/>
              </a:ext>
            </a:extLst>
          </p:cNvPr>
          <p:cNvSpPr txBox="1">
            <a:spLocks noChangeArrowheads="1"/>
          </p:cNvSpPr>
          <p:nvPr/>
        </p:nvSpPr>
        <p:spPr bwMode="auto">
          <a:xfrm>
            <a:off x="105742" y="4343720"/>
            <a:ext cx="512832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v"/>
            </a:pPr>
            <a:r>
              <a:rPr lang="en-US" altLang="en-US" sz="2000" dirty="0"/>
              <a:t> Explanation of surface and bulk retention</a:t>
            </a:r>
          </a:p>
        </p:txBody>
      </p:sp>
      <p:sp>
        <p:nvSpPr>
          <p:cNvPr id="23" name="Text Box 36">
            <a:extLst>
              <a:ext uri="{FF2B5EF4-FFF2-40B4-BE49-F238E27FC236}">
                <a16:creationId xmlns:a16="http://schemas.microsoft.com/office/drawing/2014/main" id="{EE2B9B11-4FB5-4431-9340-F7854C60E484}"/>
              </a:ext>
            </a:extLst>
          </p:cNvPr>
          <p:cNvSpPr txBox="1">
            <a:spLocks noChangeArrowheads="1"/>
          </p:cNvSpPr>
          <p:nvPr/>
        </p:nvSpPr>
        <p:spPr bwMode="auto">
          <a:xfrm>
            <a:off x="92089" y="5797505"/>
            <a:ext cx="84275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Ø"/>
            </a:pPr>
            <a:r>
              <a:rPr lang="en-US" altLang="en-US" sz="2000" dirty="0"/>
              <a:t> Compare different steady state temperatures by tuning cooling instead</a:t>
            </a:r>
          </a:p>
          <a:p>
            <a:r>
              <a:rPr lang="en-US" altLang="en-US" sz="2000" dirty="0"/>
              <a:t>of changing plasma heat flux</a:t>
            </a:r>
          </a:p>
        </p:txBody>
      </p:sp>
      <p:pic>
        <p:nvPicPr>
          <p:cNvPr id="24" name="Picture 23">
            <a:extLst>
              <a:ext uri="{FF2B5EF4-FFF2-40B4-BE49-F238E27FC236}">
                <a16:creationId xmlns:a16="http://schemas.microsoft.com/office/drawing/2014/main" id="{B83A0D0C-967B-4C31-A8E0-A34132F458E0}"/>
              </a:ext>
            </a:extLst>
          </p:cNvPr>
          <p:cNvPicPr>
            <a:picLocks noChangeAspect="1"/>
          </p:cNvPicPr>
          <p:nvPr/>
        </p:nvPicPr>
        <p:blipFill>
          <a:blip r:embed="rId4"/>
          <a:stretch>
            <a:fillRect/>
          </a:stretch>
        </p:blipFill>
        <p:spPr>
          <a:xfrm>
            <a:off x="6103729" y="908585"/>
            <a:ext cx="5912914" cy="4743507"/>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heme/theme1.xml><?xml version="1.0" encoding="utf-8"?>
<a:theme xmlns:a="http://schemas.openxmlformats.org/drawingml/2006/main" name="IPP">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marL="285750" indent="-285750" algn="l">
          <a:lnSpc>
            <a:spcPts val="2300"/>
          </a:lnSpc>
          <a:buFont typeface="Wingdings" panose="05000000000000000000" pitchFamily="2" charset="2"/>
          <a:buChar char="Ø"/>
          <a:defRPr sz="1800" dirty="0" smtClean="0">
            <a:solidFill>
              <a:srgbClr val="006C66"/>
            </a:solidFill>
          </a:defRPr>
        </a:defPPr>
      </a:lstStyle>
    </a:txDef>
  </a:objectDefaults>
  <a:extraClrSchemeLst/>
  <a:custClrLst>
    <a:custClr name="MPG_green_dark">
      <a:srgbClr val="005555"/>
    </a:custClr>
    <a:custClr name="MPG_green_light">
      <a:srgbClr val="C6D325"/>
    </a:custClr>
    <a:custClr name="MPG_logo_green">
      <a:srgbClr val="006C66"/>
    </a:custClr>
    <a:custClr name="MPG_blue_dark">
      <a:srgbClr val="29485D"/>
    </a:custClr>
    <a:custClr name="MPG_blue_light">
      <a:srgbClr val="00B1EA"/>
    </a:custClr>
    <a:custClr name="MPG_orange">
      <a:srgbClr val="EF7C00"/>
    </a:custClr>
    <a:custClr name="MPG_grey_dark">
      <a:srgbClr val="777777"/>
    </a:custClr>
    <a:custClr name="MPG_grey">
      <a:srgbClr val="A7A7A8"/>
    </a:custClr>
    <a:custClr name="MPG_grey_light">
      <a:srgbClr val="EEEEEE"/>
    </a:custClr>
    <a:custClr name="white">
      <a:srgbClr val="FFFFFF"/>
    </a:custClr>
    <a:custClr name="MPG_green_dark_80">
      <a:srgbClr val="337777"/>
    </a:custClr>
    <a:custClr name="MPG_green_light_80">
      <a:srgbClr val="D1DC51"/>
    </a:custClr>
    <a:custClr name="MPG_logo_green_80">
      <a:srgbClr val="338985"/>
    </a:custClr>
    <a:custClr name="MPG_blue_dark_80">
      <a:srgbClr val="546D7D"/>
    </a:custClr>
    <a:custClr name="MPG_blue_light_80">
      <a:srgbClr val="33C1EE"/>
    </a:custClr>
    <a:custClr name="MPG_orange_80">
      <a:srgbClr val="F29633"/>
    </a:custClr>
    <a:custClr name="MPG_grey_dark#">
      <a:srgbClr val="777777"/>
    </a:custClr>
    <a:custClr name="MPG_grey#">
      <a:srgbClr val="A7A7A8"/>
    </a:custClr>
    <a:custClr name="MPG_grey_light#">
      <a:srgbClr val="EEEEEE"/>
    </a:custClr>
    <a:custClr name="white#">
      <a:srgbClr val="FFFFFF"/>
    </a:custClr>
    <a:custClr name="MPG_green_dark_60">
      <a:srgbClr val="669999"/>
    </a:custClr>
    <a:custClr name="MPG_green_light_60">
      <a:srgbClr val="DDE57C"/>
    </a:custClr>
    <a:custClr name="MPG_logo_green_60">
      <a:srgbClr val="66A7A3"/>
    </a:custClr>
    <a:custClr name="MPG_blue_dark_60">
      <a:srgbClr val="7F919E"/>
    </a:custClr>
    <a:custClr name="MPG_blue_light_60">
      <a:srgbClr val="66D0F2"/>
    </a:custClr>
    <a:custClr name="MPG_orange_60">
      <a:srgbClr val="F5B066"/>
    </a:custClr>
    <a:custClr name="MPG_grey_dark##">
      <a:srgbClr val="777777"/>
    </a:custClr>
    <a:custClr name="MPG_grey##">
      <a:srgbClr val="A7A7A8"/>
    </a:custClr>
    <a:custClr name="MPG_grey_light##">
      <a:srgbClr val="EEEEEE"/>
    </a:custClr>
    <a:custClr name="white##">
      <a:srgbClr val="FFFFFF"/>
    </a:custClr>
    <a:custClr name="MPG_green_dark_40">
      <a:srgbClr val="99BBBB"/>
    </a:custClr>
    <a:custClr name="MPG_green_light_40">
      <a:srgbClr val="E8EDA8"/>
    </a:custClr>
    <a:custClr name="MPG_logo_green_40">
      <a:srgbClr val="99C4C2"/>
    </a:custClr>
    <a:custClr name="MPG_blue_dark_40">
      <a:srgbClr val="A9B6BE"/>
    </a:custClr>
    <a:custClr name="MPG_blue_light_40">
      <a:srgbClr val="99E0F7"/>
    </a:custClr>
    <a:custClr name="MPG_orange_40">
      <a:srgbClr val="F9CB99"/>
    </a:custClr>
    <a:custClr name="MPG_grey_dark###">
      <a:srgbClr val="777777"/>
    </a:custClr>
    <a:custClr name="MPG_grey###">
      <a:srgbClr val="A7A7A8"/>
    </a:custClr>
    <a:custClr name="MPG_grey_light###">
      <a:srgbClr val="EEEEEE"/>
    </a:custClr>
    <a:custClr name="white###">
      <a:srgbClr val="FFFFFF"/>
    </a:custClr>
  </a:custClrLst>
  <a:extLst>
    <a:ext uri="{05A4C25C-085E-4340-85A3-A5531E510DB2}">
      <thm15:themeFamily xmlns:thm15="http://schemas.microsoft.com/office/thememl/2012/main" name="Slide Template IPP 2022_Final_v20.potx" id="{82F7FB6F-CED7-48D8-B2D7-CE590BD9F0F7}" vid="{EFD4C0C3-9C16-4188-8AA9-EB152123ADE7}"/>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Template IPP 2022_Final</Template>
  <TotalTime>625</TotalTime>
  <Words>11082</Words>
  <Application>Microsoft Office PowerPoint</Application>
  <PresentationFormat>Widescreen</PresentationFormat>
  <Paragraphs>955</Paragraphs>
  <Slides>52</Slides>
  <Notes>32</Notes>
  <HiddenSlides>15</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3</vt:i4>
      </vt:variant>
      <vt:variant>
        <vt:lpstr>Slide Titles</vt:lpstr>
      </vt:variant>
      <vt:variant>
        <vt:i4>52</vt:i4>
      </vt:variant>
    </vt:vector>
  </HeadingPairs>
  <TitlesOfParts>
    <vt:vector size="68" baseType="lpstr">
      <vt:lpstr>.SF NS Symbols Regular</vt:lpstr>
      <vt:lpstr>Arial</vt:lpstr>
      <vt:lpstr>Arial Narrow</vt:lpstr>
      <vt:lpstr>Calibri</vt:lpstr>
      <vt:lpstr>Cambria Math</vt:lpstr>
      <vt:lpstr>Courier New</vt:lpstr>
      <vt:lpstr>Helvetica</vt:lpstr>
      <vt:lpstr>Symbol</vt:lpstr>
      <vt:lpstr>Times New Roman</vt:lpstr>
      <vt:lpstr>Wingdings</vt:lpstr>
      <vt:lpstr>Wingdings 3</vt:lpstr>
      <vt:lpstr>IPP</vt:lpstr>
      <vt:lpstr>Default Design</vt:lpstr>
      <vt:lpstr>think-cell Folie</vt:lpstr>
      <vt:lpstr>Graph</vt:lpstr>
      <vt:lpstr>Dokument</vt:lpstr>
      <vt:lpstr>Review of 2022 tasks and plans for 2023</vt:lpstr>
      <vt:lpstr>Overview</vt:lpstr>
      <vt:lpstr>Milestones 2022</vt:lpstr>
      <vt:lpstr>SP-C tasks</vt:lpstr>
      <vt:lpstr>SP C.1 Transport of Hydrogen through the first wall of fusion devices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 C.1 Transport of Hydrogen through the first wall of fusion devices</vt:lpstr>
      <vt:lpstr>SP C.2 Modelling of Hydrogen Transport properties in the first wall</vt:lpstr>
      <vt:lpstr>PowerPoint Presentation</vt:lpstr>
      <vt:lpstr>PowerPoint Presentation</vt:lpstr>
      <vt:lpstr>SP C.2 Modelling of Hydrogen Transport properties in the first wall</vt:lpstr>
      <vt:lpstr>SP C.3 Influence of He, high-flux D and impurities on Hydrogen retention and transport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 C.3 Influence of He, high-flux D and impurities on Hydrogen retention and transport</vt:lpstr>
      <vt:lpstr>SP C.4 Influence of n-damage on Hydrogen retention and transport</vt:lpstr>
      <vt:lpstr>PowerPoint Presentation</vt:lpstr>
      <vt:lpstr>PowerPoint Presentation</vt:lpstr>
      <vt:lpstr>SP C.4 Influence of n-damage on Hydrogen retention and transport</vt:lpstr>
      <vt:lpstr>Conclusions</vt:lpstr>
      <vt:lpstr>Plans for 2023</vt:lpstr>
      <vt:lpstr>Recent work on displacement damaged EUROFER</vt:lpstr>
      <vt:lpstr>Why is retention in displacement damaged EUROFER important</vt:lpstr>
      <vt:lpstr>Why is retention in displacement damaged EUROFER important</vt:lpstr>
      <vt:lpstr>Experimental procedure</vt:lpstr>
      <vt:lpstr>Experimental procedure</vt:lpstr>
      <vt:lpstr>Results: Trapped amounts </vt:lpstr>
      <vt:lpstr>Results: Influence of He and D on defect creation</vt:lpstr>
      <vt:lpstr>Results: Influence of He and D on defect creation</vt:lpstr>
      <vt:lpstr>Results: Total amounts form TDS vs NRA </vt:lpstr>
      <vt:lpstr>Results: Total amounts form TDS vs NRA </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 please read before first use (1/3)</dc:title>
  <dc:creator>MadMax</dc:creator>
  <cp:lastModifiedBy>MadMax</cp:lastModifiedBy>
  <cp:revision>158</cp:revision>
  <dcterms:created xsi:type="dcterms:W3CDTF">2022-09-28T08:39:11Z</dcterms:created>
  <dcterms:modified xsi:type="dcterms:W3CDTF">2023-02-07T16:40:29Z</dcterms:modified>
</cp:coreProperties>
</file>