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7" r:id="rId11"/>
    <p:sldId id="266" r:id="rId12"/>
    <p:sldId id="270" r:id="rId13"/>
    <p:sldId id="271" r:id="rId14"/>
    <p:sldId id="272" r:id="rId15"/>
    <p:sldId id="265" r:id="rId16"/>
    <p:sldId id="269" r:id="rId17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ane Leblond" initials="F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23T15:54:05" idx="2">
    <p:pos x="7483" y="639"/>
    <p:text>modifier le schéma pour faire figurer IC</p:text>
    <p:extLst>
      <p:ext uri="{C676402C-5697-4E1C-873F-D02D1690AC5C}">
        <p15:threadingInfo xmlns:p15="http://schemas.microsoft.com/office/powerpoint/2012/main" timeZoneBias="-6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16;floriane-leblond;1;16;Floriane Leblond;2;1;0;3;20;2023-01-23T14:54:05Z;4;38;{68D8BB62-456E-392F-FFBF-DD65F379216A};" providerId="AD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Bild 7"/>
          <p:cNvPicPr>
            <a:picLocks noChangeAspect="1"/>
          </p:cNvPicPr>
          <p:nvPr userDrawn="1"/>
        </p:nvPicPr>
        <p:blipFill>
          <a:blip r:embed="rId2"/>
          <a:srcRect l="1158" r="272" b="28155"/>
          <a:stretch/>
        </p:blipFill>
        <p:spPr bwMode="auto">
          <a:xfrm>
            <a:off x="11324" y="-27384"/>
            <a:ext cx="12169352" cy="5575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Name of presenter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8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27382" y="5691683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Logo of presenter</a:t>
            </a:r>
            <a:endParaRPr lang="en-GB"/>
          </a:p>
        </p:txBody>
      </p:sp>
      <p:pic>
        <p:nvPicPr>
          <p:cNvPr id="12" name="Bild 13" descr="EU_und_Text.jpg"/>
          <p:cNvPicPr>
            <a:picLocks noChangeAspect="1"/>
          </p:cNvPicPr>
          <p:nvPr userDrawn="1"/>
        </p:nvPicPr>
        <p:blipFill>
          <a:blip r:embed="rId3"/>
          <a:srcRect t="-3599" r="72338"/>
          <a:stretch/>
        </p:blipFill>
        <p:spPr bwMode="auto">
          <a:xfrm>
            <a:off x="10200456" y="5762640"/>
            <a:ext cx="1368152" cy="870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35360" y="1124744"/>
            <a:ext cx="11593288" cy="5243960"/>
          </a:xfrm>
        </p:spPr>
        <p:txBody>
          <a:bodyPr/>
          <a:lstStyle>
            <a:lvl1pPr marL="342900" indent="-342900"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1143000" indent="-228600">
              <a:buFont typeface="Arial"/>
              <a:buChar char="•"/>
              <a:defRPr sz="1800">
                <a:latin typeface="Arial"/>
                <a:cs typeface="Arial"/>
              </a:defRPr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ln>
                <a:noFill/>
              </a:ln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352585" y="95282"/>
            <a:ext cx="720079" cy="71220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228600"/>
            <a:ext cx="9601744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of title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63352" y="274638"/>
            <a:ext cx="1166529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3352" y="1340769"/>
            <a:ext cx="11665296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263352" y="6356351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AEB1851A-CFBC-47C7-80F8-04FF84B1759D}" type="datetimeFigureOut">
              <a:rPr lang="en-GB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791744" y="6356351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083848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6A6D9FA1-99C7-4910-8E32-B85D378B0060}" type="slidenum">
              <a:rPr lang="en-GB"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35360" y="2348880"/>
            <a:ext cx="11449272" cy="1358044"/>
          </a:xfrm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  <a:latin typeface="Calibri"/>
              </a:rPr>
              <a:t>WP PWIE 2022 Reporting Meeting / 2023 Planning Meeting</a:t>
            </a:r>
            <a:br>
              <a:rPr lang="en-US" sz="2800">
                <a:solidFill>
                  <a:schemeClr val="bg1"/>
                </a:solidFill>
                <a:latin typeface="Calibri"/>
              </a:rPr>
            </a:br>
            <a:r>
              <a:rPr lang="en-US" sz="2800">
                <a:solidFill>
                  <a:schemeClr val="bg1"/>
                </a:solidFill>
                <a:latin typeface="Calibri"/>
              </a:rPr>
              <a:t>Task: BB.S.05.01.T003-D0010:</a:t>
            </a:r>
            <a:br>
              <a:rPr lang="en-US" sz="2800">
                <a:solidFill>
                  <a:schemeClr val="bg1"/>
                </a:solidFill>
                <a:latin typeface="Calibri"/>
              </a:rPr>
            </a:br>
            <a:r>
              <a:rPr lang="en-US" sz="2800">
                <a:solidFill>
                  <a:schemeClr val="bg1"/>
                </a:solidFill>
                <a:latin typeface="Calibri"/>
              </a:rPr>
              <a:t>Permeation (D,T) through 316L with Liquid/Solid interfaces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551384" y="4293096"/>
            <a:ext cx="5711908" cy="1008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1600" dirty="0"/>
              <a:t>Elodie Bernard		</a:t>
            </a:r>
          </a:p>
          <a:p>
            <a:pPr>
              <a:defRPr/>
            </a:pPr>
            <a:r>
              <a:rPr lang="pt-BR" sz="1600" dirty="0" smtClean="0"/>
              <a:t>elodie.bernard@cea.fr</a:t>
            </a:r>
          </a:p>
          <a:p>
            <a:pPr>
              <a:defRPr/>
            </a:pPr>
            <a:r>
              <a:rPr lang="pt-BR" sz="1600" dirty="0" smtClean="0"/>
              <a:t>Floriane Leblond, Mickaël </a:t>
            </a:r>
            <a:r>
              <a:rPr lang="pt-BR" sz="1600" dirty="0" smtClean="0"/>
              <a:t>Payet, Etienne Hodille</a:t>
            </a:r>
            <a:endParaRPr dirty="0"/>
          </a:p>
          <a:p>
            <a:pPr>
              <a:defRPr/>
            </a:pPr>
            <a:r>
              <a:rPr lang="pt-BR" sz="1600" dirty="0"/>
              <a:t>Klaus Schmid</a:t>
            </a:r>
          </a:p>
        </p:txBody>
      </p:sp>
      <p:pic>
        <p:nvPicPr>
          <p:cNvPr id="8" name="Grafik 3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23592" y="5805264"/>
            <a:ext cx="5367796" cy="865618"/>
          </a:xfrm>
          <a:prstGeom prst="rect">
            <a:avLst/>
          </a:prstGeom>
        </p:spPr>
      </p:pic>
      <p:sp>
        <p:nvSpPr>
          <p:cNvPr id="327935473" name="ZoneTexte 327935472"/>
          <p:cNvSpPr txBox="1"/>
          <p:nvPr/>
        </p:nvSpPr>
        <p:spPr bwMode="auto">
          <a:xfrm>
            <a:off x="2423592" y="5902756"/>
            <a:ext cx="3444096" cy="33531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600">
                <a:solidFill>
                  <a:srgbClr val="0070C0"/>
                </a:solidFill>
              </a:rPr>
              <a:t>Plasma-Wall Interactions &amp; Exhaust 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2387946" name="Title 3"/>
          <p:cNvSpPr>
            <a:spLocks noGrp="1"/>
          </p:cNvSpPr>
          <p:nvPr>
            <p:ph type="title"/>
          </p:nvPr>
        </p:nvSpPr>
        <p:spPr bwMode="auto">
          <a:xfrm>
            <a:off x="335358" y="44622"/>
            <a:ext cx="10873206" cy="792086"/>
          </a:xfrm>
        </p:spPr>
        <p:txBody>
          <a:bodyPr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</a:rPr>
              <a:t>Desorption into the water phase</a:t>
            </a:r>
            <a:endParaRPr sz="3200" b="1">
              <a:solidFill>
                <a:schemeClr val="tx1"/>
              </a:solidFill>
            </a:endParaRPr>
          </a:p>
        </p:txBody>
      </p:sp>
      <p:sp>
        <p:nvSpPr>
          <p:cNvPr id="1173930420" name="Content Placeholder 1"/>
          <p:cNvSpPr>
            <a:spLocks noGrp="1"/>
          </p:cNvSpPr>
          <p:nvPr>
            <p:ph idx="1"/>
          </p:nvPr>
        </p:nvSpPr>
        <p:spPr bwMode="auto">
          <a:xfrm>
            <a:off x="299694" y="5288868"/>
            <a:ext cx="11101507" cy="14070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lnSpc>
                <a:spcPct val="114999"/>
              </a:lnSpc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Large amounts of tritium found in the water phase</a:t>
            </a:r>
          </a:p>
          <a:p>
            <a:pPr>
              <a:lnSpc>
                <a:spcPct val="114999"/>
              </a:lnSpc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Smaller flux in cell 1</a:t>
            </a:r>
          </a:p>
        </p:txBody>
      </p:sp>
      <p:pic>
        <p:nvPicPr>
          <p:cNvPr id="524118376" name="Image 52411837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1823" y="1208395"/>
            <a:ext cx="8477249" cy="4381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0276779" name="Title 3"/>
          <p:cNvSpPr>
            <a:spLocks noGrp="1"/>
          </p:cNvSpPr>
          <p:nvPr>
            <p:ph type="title"/>
          </p:nvPr>
        </p:nvSpPr>
        <p:spPr bwMode="auto">
          <a:xfrm>
            <a:off x="335358" y="44622"/>
            <a:ext cx="10873206" cy="792085"/>
          </a:xfrm>
        </p:spPr>
        <p:txBody>
          <a:bodyPr/>
          <a:lstStyle/>
          <a:p>
            <a:pPr lvl="0">
              <a:defRPr/>
            </a:pPr>
            <a:r>
              <a:rPr lang="en-US" sz="3100" b="1">
                <a:solidFill>
                  <a:schemeClr val="tx1"/>
                </a:solidFill>
              </a:rPr>
              <a:t>Desorption into the air phase, with water at the interface</a:t>
            </a:r>
            <a:endParaRPr sz="3100" b="1">
              <a:solidFill>
                <a:schemeClr val="tx1"/>
              </a:solidFill>
            </a:endParaRPr>
          </a:p>
        </p:txBody>
      </p:sp>
      <p:sp>
        <p:nvSpPr>
          <p:cNvPr id="1829107850" name="Content Placeholder 1"/>
          <p:cNvSpPr>
            <a:spLocks noGrp="1"/>
          </p:cNvSpPr>
          <p:nvPr>
            <p:ph idx="1"/>
          </p:nvPr>
        </p:nvSpPr>
        <p:spPr bwMode="auto">
          <a:xfrm>
            <a:off x="299694" y="5402599"/>
            <a:ext cx="11101506" cy="14070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 lnSpcReduction="11000"/>
          </a:bodyPr>
          <a:lstStyle/>
          <a:p>
            <a:pPr>
              <a:lnSpc>
                <a:spcPct val="114999"/>
              </a:lnSpc>
              <a:defRPr/>
            </a:pPr>
            <a:r>
              <a:rPr lang="en-US" sz="20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Activity is around</a:t>
            </a:r>
            <a:r>
              <a:rPr sz="20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2000" b="0" i="0" u="none" strike="noStrike" cap="none" spc="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5-</a:t>
            </a:r>
            <a:r>
              <a:rPr sz="2000" b="0" i="0" u="none" strike="noStrike" cap="none" spc="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10</a:t>
            </a:r>
            <a:r>
              <a:rPr lang="fr-FR" sz="2000" b="0" i="0" u="none" strike="noStrike" cap="none" spc="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times</a:t>
            </a:r>
            <a:r>
              <a:rPr sz="2000" b="0" i="0" u="none" strike="noStrike" cap="none" spc="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0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lower than in </a:t>
            </a:r>
            <a:r>
              <a:rPr lang="fr-FR" sz="2000" b="0" i="0" u="none" strike="noStrike" cap="none" spc="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</a:t>
            </a:r>
            <a:r>
              <a:rPr sz="2000" b="0" i="0" u="none" strike="noStrike" cap="none" spc="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water</a:t>
            </a:r>
            <a:r>
              <a:rPr lang="fr-FR" sz="2000" dirty="0" smtClean="0">
                <a:latin typeface="Calibri"/>
                <a:ea typeface="Calibri"/>
                <a:cs typeface="Calibri"/>
              </a:rPr>
              <a:t> phase</a:t>
            </a:r>
            <a:endParaRPr sz="20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en-US" sz="20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Two possible mechanisms: T(solute in the material) -&gt; T2(solute in water) -&gt; T2 in air</a:t>
            </a:r>
            <a:br>
              <a:rPr lang="en-US" sz="20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en-US" sz="20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			or   T (solute in the material) -&gt; HTO (isotopic exchange) -&gt; T2 in air </a:t>
            </a:r>
          </a:p>
          <a:p>
            <a:pPr>
              <a:lnSpc>
                <a:spcPct val="114999"/>
              </a:lnSpc>
              <a:defRPr/>
            </a:pPr>
            <a:r>
              <a:rPr lang="en-US" sz="20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Activity still lower in cell 1</a:t>
            </a:r>
            <a:endParaRPr sz="20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99346986" name="Image 109934698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73760" y="1009365"/>
            <a:ext cx="7953374" cy="4505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3169858" name="Title 3"/>
          <p:cNvSpPr>
            <a:spLocks noGrp="1"/>
          </p:cNvSpPr>
          <p:nvPr>
            <p:ph type="title"/>
          </p:nvPr>
        </p:nvSpPr>
        <p:spPr bwMode="auto">
          <a:xfrm>
            <a:off x="335358" y="44622"/>
            <a:ext cx="10873206" cy="792085"/>
          </a:xfrm>
        </p:spPr>
        <p:txBody>
          <a:bodyPr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</a:rPr>
              <a:t>Discrepancies in the loading phases</a:t>
            </a:r>
            <a:endParaRPr sz="3200" b="1">
              <a:solidFill>
                <a:schemeClr val="tx1"/>
              </a:solidFill>
            </a:endParaRPr>
          </a:p>
        </p:txBody>
      </p:sp>
      <p:sp>
        <p:nvSpPr>
          <p:cNvPr id="1123991843" name="Content Placeholder 1"/>
          <p:cNvSpPr>
            <a:spLocks noGrp="1"/>
          </p:cNvSpPr>
          <p:nvPr>
            <p:ph idx="1"/>
          </p:nvPr>
        </p:nvSpPr>
        <p:spPr bwMode="auto">
          <a:xfrm>
            <a:off x="299693" y="5288868"/>
            <a:ext cx="11101506" cy="14070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lnSpc>
                <a:spcPct val="114999"/>
              </a:lnSpc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All 3 samples spent 45 minutes at 300°C but the heating up phases were not exactly similar</a:t>
            </a:r>
          </a:p>
        </p:txBody>
      </p:sp>
      <p:pic>
        <p:nvPicPr>
          <p:cNvPr id="2011067651" name="Image 20110676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05642" y="1103337"/>
            <a:ext cx="7932636" cy="4250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736216" name="Title 3"/>
          <p:cNvSpPr>
            <a:spLocks noGrp="1"/>
          </p:cNvSpPr>
          <p:nvPr>
            <p:ph type="title"/>
          </p:nvPr>
        </p:nvSpPr>
        <p:spPr bwMode="auto">
          <a:xfrm>
            <a:off x="335358" y="44622"/>
            <a:ext cx="10873206" cy="792086"/>
          </a:xfrm>
        </p:spPr>
        <p:txBody>
          <a:bodyPr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</a:rPr>
              <a:t>A different kind of equilibrium with or without water</a:t>
            </a:r>
            <a:endParaRPr sz="3200" b="1">
              <a:solidFill>
                <a:schemeClr val="tx1"/>
              </a:solidFill>
            </a:endParaRPr>
          </a:p>
        </p:txBody>
      </p:sp>
      <p:sp>
        <p:nvSpPr>
          <p:cNvPr id="1233402753" name="Content Placeholder 1"/>
          <p:cNvSpPr>
            <a:spLocks noGrp="1"/>
          </p:cNvSpPr>
          <p:nvPr>
            <p:ph idx="1"/>
          </p:nvPr>
        </p:nvSpPr>
        <p:spPr bwMode="auto">
          <a:xfrm>
            <a:off x="299694" y="5363995"/>
            <a:ext cx="11101507" cy="14070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lnSpc>
                <a:spcPct val="114999"/>
              </a:lnSpc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 the absence of water downstream, the activity in the air phase goes down to zero in around 2000 s</a:t>
            </a:r>
          </a:p>
          <a:p>
            <a:pPr>
              <a:lnSpc>
                <a:spcPct val="114999"/>
              </a:lnSpc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 the presence of water downstream, the activity in the air phase does not go down to zero </a:t>
            </a:r>
            <a:b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and a plateau is visible -&gt; possible dynamic T exchange between the (tritiated) water and the air phase</a:t>
            </a:r>
            <a:endParaRPr sz="20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36738033" name="Image 7367380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9032" y="966389"/>
            <a:ext cx="9962831" cy="4397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335360" y="228600"/>
            <a:ext cx="10729192" cy="457200"/>
          </a:xfrm>
        </p:spPr>
        <p:txBody>
          <a:bodyPr/>
          <a:lstStyle/>
          <a:p>
            <a:pPr>
              <a:defRPr/>
            </a:pPr>
            <a:r>
              <a:rPr lang="en-GB" sz="3200" b="1" dirty="0"/>
              <a:t>Proposed objectives for 2023</a:t>
            </a:r>
          </a:p>
        </p:txBody>
      </p:sp>
      <p:sp>
        <p:nvSpPr>
          <p:cNvPr id="197557937" name="Content Placeholder 1"/>
          <p:cNvSpPr>
            <a:spLocks noGrp="1"/>
          </p:cNvSpPr>
          <p:nvPr/>
        </p:nvSpPr>
        <p:spPr bwMode="auto">
          <a:xfrm>
            <a:off x="299694" y="1226340"/>
            <a:ext cx="11345006" cy="522790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2500" lnSpcReduction="10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  <a:defRPr/>
            </a:pPr>
            <a:r>
              <a:rPr lang="en-US" sz="2200" dirty="0" smtClean="0">
                <a:latin typeface="Calibri"/>
                <a:ea typeface="Calibri"/>
                <a:cs typeface="Calibri"/>
              </a:rPr>
              <a:t>Data scattering on T desorption for SS316L in the presence of water</a:t>
            </a:r>
          </a:p>
          <a:p>
            <a:pPr lvl="1">
              <a:lnSpc>
                <a:spcPct val="114999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R</a:t>
            </a:r>
            <a:r>
              <a:rPr lang="en-US" sz="1800" b="0" i="0" u="none" strike="noStrike" cap="none" spc="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epeat the experiment </a:t>
            </a:r>
            <a:r>
              <a:rPr lang="en-US" sz="1800" b="0" i="0" u="none" strike="noStrike" cap="none" spc="0" dirty="0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to quantify the experimental </a:t>
            </a:r>
            <a:r>
              <a:rPr lang="en-US" sz="1800" b="0" i="0" u="none" strike="noStrike" cap="none" spc="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error</a:t>
            </a:r>
          </a:p>
          <a:p>
            <a:pPr lvl="1">
              <a:lnSpc>
                <a:spcPct val="114999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Adapt the T loading procedure (or temperature control) to minimize uncertainties</a:t>
            </a:r>
            <a:endParaRPr lang="en-US" sz="1800" b="0" i="0" u="none" strike="noStrike" cap="none" spc="0" dirty="0" smtClean="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buNone/>
              <a:defRPr/>
            </a:pPr>
            <a:endParaRPr lang="en-US" sz="22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en-US" sz="2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Checking how the desorption flux varies as a function of the </a:t>
            </a:r>
            <a:r>
              <a:rPr lang="en-US" sz="2200" b="0" i="0" u="none" strike="noStrike" cap="none" spc="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T loading </a:t>
            </a:r>
            <a:r>
              <a:rPr lang="en-US" sz="2200" b="0" i="0" u="none" strike="noStrike" cap="none" spc="0" dirty="0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pressure </a:t>
            </a:r>
            <a:r>
              <a:rPr lang="en-US" sz="22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would yield interesting data about the </a:t>
            </a:r>
            <a:r>
              <a:rPr lang="en-US" sz="2200" b="0" i="0" u="none" strike="noStrike" cap="none" spc="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surfaces</a:t>
            </a:r>
          </a:p>
          <a:p>
            <a:pPr>
              <a:lnSpc>
                <a:spcPct val="114999"/>
              </a:lnSpc>
              <a:defRPr/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en-US" sz="2200" dirty="0" smtClean="0">
                <a:solidFill>
                  <a:srgbClr val="FF0066"/>
                </a:solidFill>
                <a:latin typeface="Calibri"/>
                <a:ea typeface="Calibri"/>
                <a:cs typeface="Calibri"/>
              </a:rPr>
              <a:t>T permeation study w/o water phase: study of Eurofer97 behavior</a:t>
            </a:r>
          </a:p>
          <a:p>
            <a:pPr marL="457200" lvl="1" indent="0">
              <a:lnSpc>
                <a:spcPct val="114999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FF0066"/>
                </a:solidFill>
                <a:latin typeface="Calibri"/>
                <a:ea typeface="Calibri"/>
                <a:cs typeface="Calibri"/>
              </a:rPr>
              <a:t> Parametric study on the impact of oxide layers</a:t>
            </a:r>
            <a:endParaRPr lang="en-US" sz="1800" dirty="0">
              <a:solidFill>
                <a:srgbClr val="FF0066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endParaRPr lang="en-US" sz="2200" dirty="0" smtClean="0">
              <a:solidFill>
                <a:srgbClr val="FF0066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en-US" sz="2200" dirty="0" smtClean="0">
                <a:latin typeface="Calibri"/>
                <a:ea typeface="Calibri"/>
                <a:cs typeface="Calibri"/>
              </a:rPr>
              <a:t>Towards W permeation study</a:t>
            </a:r>
          </a:p>
          <a:p>
            <a:pPr marL="457200" lvl="1" indent="0">
              <a:lnSpc>
                <a:spcPct val="114999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latin typeface="Calibri"/>
                <a:ea typeface="Calibri"/>
                <a:cs typeface="Calibri"/>
              </a:rPr>
              <a:t> W adapted permeation cell conceived and set up to test on </a:t>
            </a:r>
            <a:r>
              <a:rPr lang="en-US" sz="1800" dirty="0" err="1" smtClean="0">
                <a:latin typeface="Calibri"/>
                <a:ea typeface="Calibri"/>
                <a:cs typeface="Calibri"/>
              </a:rPr>
              <a:t>Hypertomate</a:t>
            </a:r>
            <a:r>
              <a:rPr lang="en-US" sz="1800" dirty="0" smtClean="0">
                <a:latin typeface="Calibri"/>
                <a:ea typeface="Calibri"/>
                <a:cs typeface="Calibri"/>
              </a:rPr>
              <a:t> (H/D)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lvl="1">
              <a:lnSpc>
                <a:spcPct val="114999"/>
              </a:lnSpc>
              <a:defRPr/>
            </a:pPr>
            <a:endParaRPr lang="en-US" sz="1800" dirty="0" smtClean="0">
              <a:solidFill>
                <a:srgbClr val="FF0066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buFont typeface="Wingdings" panose="05000000000000000000" pitchFamily="2" charset="2"/>
              <a:buChar char="Ø"/>
              <a:defRPr/>
            </a:pPr>
            <a:endParaRPr lang="en-US" sz="2200" b="0" i="0" u="none" strike="noStrike" cap="none" spc="0" dirty="0" smtClean="0">
              <a:solidFill>
                <a:srgbClr val="FF0066"/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lnSpc>
                <a:spcPct val="114999"/>
              </a:lnSpc>
              <a:buNone/>
              <a:defRPr/>
            </a:pPr>
            <a: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/>
            </a:r>
            <a:br>
              <a:rPr lang="en-US" sz="1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endParaRPr lang="en-US" sz="1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4005064"/>
            <a:ext cx="3342920" cy="2703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0724058" name="Title 3"/>
          <p:cNvSpPr>
            <a:spLocks noGrp="1"/>
          </p:cNvSpPr>
          <p:nvPr>
            <p:ph type="title"/>
          </p:nvPr>
        </p:nvSpPr>
        <p:spPr bwMode="auto">
          <a:xfrm>
            <a:off x="335358" y="44622"/>
            <a:ext cx="10873206" cy="792086"/>
          </a:xfrm>
        </p:spPr>
        <p:txBody>
          <a:bodyPr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</a:rPr>
              <a:t>Desorption into the air phase, no water at the interface</a:t>
            </a:r>
            <a:endParaRPr sz="3200" b="1">
              <a:solidFill>
                <a:schemeClr val="tx1"/>
              </a:solidFill>
            </a:endParaRPr>
          </a:p>
        </p:txBody>
      </p:sp>
      <p:sp>
        <p:nvSpPr>
          <p:cNvPr id="47549811" name="Content Placeholder 1"/>
          <p:cNvSpPr>
            <a:spLocks noGrp="1"/>
          </p:cNvSpPr>
          <p:nvPr>
            <p:ph idx="1"/>
          </p:nvPr>
        </p:nvSpPr>
        <p:spPr bwMode="auto">
          <a:xfrm>
            <a:off x="299694" y="5402599"/>
            <a:ext cx="11101507" cy="14070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lnSpc>
                <a:spcPct val="114999"/>
              </a:lnSpc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Only a few points for cells 1 and 3: measurements performed before water was added downstream</a:t>
            </a:r>
          </a:p>
          <a:p>
            <a:pPr>
              <a:lnSpc>
                <a:spcPct val="114999"/>
              </a:lnSpc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Lower activity in cell 1</a:t>
            </a:r>
          </a:p>
          <a:p>
            <a:pPr>
              <a:lnSpc>
                <a:spcPct val="114999"/>
              </a:lnSpc>
              <a:defRPr/>
            </a:pPr>
            <a:endParaRPr sz="20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14885780" name="Image 201488577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9098" y="1179961"/>
            <a:ext cx="7705724" cy="442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5078157" name="Title 3"/>
          <p:cNvSpPr>
            <a:spLocks noGrp="1"/>
          </p:cNvSpPr>
          <p:nvPr>
            <p:ph type="title"/>
          </p:nvPr>
        </p:nvSpPr>
        <p:spPr bwMode="auto">
          <a:xfrm>
            <a:off x="335358" y="44622"/>
            <a:ext cx="10873206" cy="792085"/>
          </a:xfrm>
        </p:spPr>
        <p:txBody>
          <a:bodyPr/>
          <a:lstStyle/>
          <a:p>
            <a:pPr lvl="0">
              <a:defRPr/>
            </a:pPr>
            <a:r>
              <a:rPr lang="en-US" sz="2600" b="1">
                <a:solidFill>
                  <a:schemeClr val="tx1"/>
                </a:solidFill>
              </a:rPr>
              <a:t>Comparison of the activity found in air and in water in cells 1 and 2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1518178655" name="Content Placeholder 1"/>
          <p:cNvSpPr>
            <a:spLocks noGrp="1"/>
          </p:cNvSpPr>
          <p:nvPr>
            <p:ph idx="1"/>
          </p:nvPr>
        </p:nvSpPr>
        <p:spPr bwMode="auto">
          <a:xfrm>
            <a:off x="299693" y="5288868"/>
            <a:ext cx="11101506" cy="14070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/>
              <a:t>commentaire</a:t>
            </a:r>
          </a:p>
        </p:txBody>
      </p:sp>
      <p:pic>
        <p:nvPicPr>
          <p:cNvPr id="1336273525" name="Image 13362735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90673" y="1060949"/>
            <a:ext cx="9862607" cy="4227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0350409" name="Image 1303504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20205" y="2246172"/>
            <a:ext cx="9310338" cy="3786325"/>
          </a:xfrm>
          <a:prstGeom prst="rect">
            <a:avLst/>
          </a:prstGeom>
        </p:spPr>
      </p:pic>
      <p:sp>
        <p:nvSpPr>
          <p:cNvPr id="1939570036" name="Title 3"/>
          <p:cNvSpPr>
            <a:spLocks noGrp="1"/>
          </p:cNvSpPr>
          <p:nvPr>
            <p:ph type="title"/>
          </p:nvPr>
        </p:nvSpPr>
        <p:spPr bwMode="auto">
          <a:xfrm>
            <a:off x="335359" y="44622"/>
            <a:ext cx="10873207" cy="792087"/>
          </a:xfrm>
        </p:spPr>
        <p:txBody>
          <a:bodyPr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</a:rPr>
              <a:t>Overview of the Wapiti permeation device</a:t>
            </a:r>
            <a:endParaRPr sz="3200" b="1">
              <a:solidFill>
                <a:schemeClr val="tx1"/>
              </a:solidFill>
            </a:endParaRPr>
          </a:p>
        </p:txBody>
      </p:sp>
      <p:sp>
        <p:nvSpPr>
          <p:cNvPr id="939288804" name="Content Placeholder 1"/>
          <p:cNvSpPr>
            <a:spLocks noGrp="1"/>
          </p:cNvSpPr>
          <p:nvPr>
            <p:ph idx="1"/>
          </p:nvPr>
        </p:nvSpPr>
        <p:spPr bwMode="auto">
          <a:xfrm>
            <a:off x="299695" y="1017070"/>
            <a:ext cx="11593287" cy="14281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Three permeation cells side-by-side, operating at room temperature</a:t>
            </a:r>
            <a:endParaRPr sz="20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Water can be added downstream </a:t>
            </a:r>
            <a:endParaRPr sz="20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Activity in the air phase is measured with bubblers + LSC or ionisation chambers </a:t>
            </a:r>
            <a:b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(depending on the activity) ; water is sampled and directly measured with LSC</a:t>
            </a:r>
            <a:endParaRPr sz="2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67537911" name="Content Placeholder 1"/>
          <p:cNvSpPr>
            <a:spLocks noGrp="1"/>
          </p:cNvSpPr>
          <p:nvPr/>
        </p:nvSpPr>
        <p:spPr bwMode="auto">
          <a:xfrm>
            <a:off x="299695" y="5885595"/>
            <a:ext cx="11593287" cy="71081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lnSpcReduction="10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Objectives: measuring RT tritium permeation through materials + comparing permeation when the downstream medium is air or water and air</a:t>
            </a:r>
            <a:endParaRPr sz="20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3726070" name="Content Placeholder 1"/>
          <p:cNvSpPr>
            <a:spLocks noGrp="1"/>
          </p:cNvSpPr>
          <p:nvPr>
            <p:ph idx="1"/>
          </p:nvPr>
        </p:nvSpPr>
        <p:spPr bwMode="auto">
          <a:xfrm>
            <a:off x="299695" y="1309736"/>
            <a:ext cx="11593287" cy="395121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Tritium experiments are costly, operator-intensive and complex:</a:t>
            </a:r>
            <a:b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we need to characterize the material with H/D experiments before doing them</a:t>
            </a:r>
          </a:p>
          <a:p>
            <a:pPr marL="0" indent="0">
              <a:buFont typeface="Arial"/>
              <a:buNone/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	(method tried and proved on Eurofer97)</a:t>
            </a:r>
            <a:endParaRPr lang="en-US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en-US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Prior to our experiments, the samples are coated with a Pd layer by the team of M. Cekada (JSI) to avoid forming a Cr</a:t>
            </a:r>
            <a:r>
              <a:rPr lang="en-US" sz="2400" b="0" i="0" u="none" strike="noStrike" cap="none" spc="0" baseline="-25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</a:t>
            </a:r>
            <a:r>
              <a:rPr lang="en-US" sz="2400" b="0" i="0" u="none" strike="noStrike" cap="none" spc="0" baseline="-25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layer during permeation tests  </a:t>
            </a:r>
            <a:endParaRPr lang="en-US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91714240" name="Title 3"/>
          <p:cNvSpPr>
            <a:spLocks noGrp="1"/>
          </p:cNvSpPr>
          <p:nvPr>
            <p:ph type="title"/>
          </p:nvPr>
        </p:nvSpPr>
        <p:spPr bwMode="auto">
          <a:xfrm>
            <a:off x="335359" y="44622"/>
            <a:ext cx="10873207" cy="792087"/>
          </a:xfrm>
        </p:spPr>
        <p:txBody>
          <a:bodyPr/>
          <a:lstStyle/>
          <a:p>
            <a:pPr lvl="0">
              <a:defRPr/>
            </a:pPr>
            <a:r>
              <a:rPr lang="en-US" sz="3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Preliminary analysis – getting to know the material</a:t>
            </a:r>
            <a:endParaRPr sz="3200" b="1">
              <a:solidFill>
                <a:schemeClr val="tx1"/>
              </a:solidFill>
            </a:endParaRPr>
          </a:p>
        </p:txBody>
      </p:sp>
      <p:sp>
        <p:nvSpPr>
          <p:cNvPr id="50051114" name="ZoneTexte 50051113"/>
          <p:cNvSpPr txBox="1"/>
          <p:nvPr/>
        </p:nvSpPr>
        <p:spPr bwMode="auto">
          <a:xfrm>
            <a:off x="8721499" y="3030584"/>
            <a:ext cx="2487066" cy="762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sz="2200">
                <a:solidFill>
                  <a:schemeClr val="tx1"/>
                </a:solidFill>
              </a:rPr>
              <a:t>Tritium permeation </a:t>
            </a:r>
          </a:p>
          <a:p>
            <a:pPr algn="ctr">
              <a:defRPr/>
            </a:pPr>
            <a:r>
              <a:rPr sz="2200">
                <a:solidFill>
                  <a:schemeClr val="tx1"/>
                </a:solidFill>
              </a:rPr>
              <a:t>experiments</a:t>
            </a:r>
          </a:p>
        </p:txBody>
      </p:sp>
      <p:grpSp>
        <p:nvGrpSpPr>
          <p:cNvPr id="974829284" name="Groupe 974829283"/>
          <p:cNvGrpSpPr/>
          <p:nvPr/>
        </p:nvGrpSpPr>
        <p:grpSpPr bwMode="auto">
          <a:xfrm>
            <a:off x="1029322" y="3008165"/>
            <a:ext cx="7650531" cy="762035"/>
            <a:chOff x="0" y="0"/>
            <a:chExt cx="7650531" cy="762035"/>
          </a:xfrm>
        </p:grpSpPr>
        <p:sp>
          <p:nvSpPr>
            <p:cNvPr id="1453550493" name="ZoneTexte 1453550492"/>
            <p:cNvSpPr txBox="1"/>
            <p:nvPr/>
          </p:nvSpPr>
          <p:spPr bwMode="auto">
            <a:xfrm>
              <a:off x="0" y="0"/>
              <a:ext cx="2483503" cy="7620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699">
              <a:solidFill>
                <a:schemeClr val="accent1">
                  <a:lumMod val="50196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ctr" anchorCtr="0" forceAA="0" compatLnSpc="0">
              <a:spAutoFit/>
            </a:bodyPr>
            <a:lstStyle/>
            <a:p>
              <a:pPr algn="ctr">
                <a:defRPr/>
              </a:pPr>
              <a:r>
                <a:rPr sz="2200">
                  <a:solidFill>
                    <a:schemeClr val="tx1"/>
                  </a:solidFill>
                </a:rPr>
                <a:t>H/D experiments</a:t>
              </a:r>
              <a:br>
                <a:rPr sz="2200">
                  <a:solidFill>
                    <a:schemeClr val="tx1"/>
                  </a:solidFill>
                </a:rPr>
              </a:br>
              <a:r>
                <a:rPr sz="2200">
                  <a:solidFill>
                    <a:schemeClr val="tx1"/>
                  </a:solidFill>
                </a:rPr>
                <a:t>(permeation, TDS)</a:t>
              </a:r>
            </a:p>
          </p:txBody>
        </p:sp>
        <p:sp>
          <p:nvSpPr>
            <p:cNvPr id="1884083995" name="ZoneTexte 1884083994"/>
            <p:cNvSpPr txBox="1"/>
            <p:nvPr/>
          </p:nvSpPr>
          <p:spPr bwMode="auto">
            <a:xfrm>
              <a:off x="3824906" y="167981"/>
              <a:ext cx="2484222" cy="42675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699">
              <a:solidFill>
                <a:schemeClr val="accent1">
                  <a:lumMod val="50196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ctr" anchorCtr="0" forceAA="0" compatLnSpc="0">
              <a:spAutoFit/>
            </a:bodyPr>
            <a:lstStyle/>
            <a:p>
              <a:pPr algn="ctr">
                <a:defRPr/>
              </a:pPr>
              <a:r>
                <a:rPr sz="2200">
                  <a:solidFill>
                    <a:schemeClr val="tx1"/>
                  </a:solidFill>
                </a:rPr>
                <a:t>MHIMS simulations</a:t>
              </a:r>
            </a:p>
          </p:txBody>
        </p:sp>
        <p:cxnSp>
          <p:nvCxnSpPr>
            <p:cNvPr id="1313732471" name="Connecteur droit 1313732470"/>
            <p:cNvCxnSpPr>
              <a:cxnSpLocks/>
              <a:stCxn id="1453550493" idx="3"/>
              <a:endCxn id="1884083995" idx="1"/>
            </p:cNvCxnSpPr>
            <p:nvPr/>
          </p:nvCxnSpPr>
          <p:spPr bwMode="auto">
            <a:xfrm flipV="1">
              <a:off x="2483503" y="381899"/>
              <a:ext cx="1341402" cy="0"/>
            </a:xfrm>
            <a:prstGeom prst="line">
              <a:avLst/>
            </a:prstGeom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029978" name="Connecteur droit 1581029977"/>
            <p:cNvCxnSpPr>
              <a:cxnSpLocks/>
            </p:cNvCxnSpPr>
            <p:nvPr/>
          </p:nvCxnSpPr>
          <p:spPr bwMode="auto">
            <a:xfrm>
              <a:off x="6309128" y="382780"/>
              <a:ext cx="1341401" cy="0"/>
            </a:xfrm>
            <a:prstGeom prst="line">
              <a:avLst/>
            </a:prstGeom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6990311" name="Image 2269903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37858" y="5260949"/>
            <a:ext cx="4619945" cy="1245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6912565" name="Image 46691256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35343" y="1567931"/>
            <a:ext cx="5539949" cy="4586913"/>
          </a:xfrm>
          <a:prstGeom prst="rect">
            <a:avLst/>
          </a:prstGeom>
        </p:spPr>
      </p:pic>
      <p:sp>
        <p:nvSpPr>
          <p:cNvPr id="89355269" name="Content Placeholder 1"/>
          <p:cNvSpPr>
            <a:spLocks noGrp="1"/>
          </p:cNvSpPr>
          <p:nvPr>
            <p:ph idx="1"/>
          </p:nvPr>
        </p:nvSpPr>
        <p:spPr bwMode="auto">
          <a:xfrm>
            <a:off x="299697" y="1607675"/>
            <a:ext cx="6664051" cy="450742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>
              <a:lnSpc>
                <a:spcPct val="114999"/>
              </a:lnSpc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Hydrogen permeation experiments (gas-driven) are performed on SS316L samples between 200°C and 450°C</a:t>
            </a:r>
            <a:endParaRPr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14999"/>
              </a:lnSpc>
              <a:defRPr/>
            </a:pPr>
            <a:endParaRPr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14999"/>
              </a:lnSpc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Arrhenius plot is a straight line : </a:t>
            </a:r>
            <a:b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Diffusion seems to be purely interstitial,</a:t>
            </a:r>
            <a:b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with E</a:t>
            </a:r>
            <a:r>
              <a:rPr lang="en-US" sz="2200" b="0" i="0" u="none" strike="noStrike" cap="none" spc="0" baseline="-25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</a:t>
            </a: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= 0.5 eV</a:t>
            </a:r>
            <a:endParaRPr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14999"/>
              </a:lnSpc>
              <a:defRPr/>
            </a:pPr>
            <a:endParaRPr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14999"/>
              </a:lnSpc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energy matches the fcc diffusion energy as </a:t>
            </a:r>
            <a:b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obtained with DFT in literature </a:t>
            </a:r>
            <a:endParaRPr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14999"/>
              </a:lnSpc>
              <a:defRPr/>
            </a:pPr>
            <a:endParaRPr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14999"/>
              </a:lnSpc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We therefore consider that permeation is driven by interstitial processes: trapping is negligible</a:t>
            </a:r>
            <a:endParaRPr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29684546" name="Title 3"/>
          <p:cNvSpPr>
            <a:spLocks noGrp="1"/>
          </p:cNvSpPr>
          <p:nvPr>
            <p:ph type="title"/>
          </p:nvPr>
        </p:nvSpPr>
        <p:spPr bwMode="auto">
          <a:xfrm>
            <a:off x="335359" y="44622"/>
            <a:ext cx="10873207" cy="792087"/>
          </a:xfrm>
        </p:spPr>
        <p:txBody>
          <a:bodyPr/>
          <a:lstStyle/>
          <a:p>
            <a:pPr lvl="0">
              <a:defRPr/>
            </a:pPr>
            <a:r>
              <a:rPr lang="en-US" sz="3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Preliminary H/D experiments</a:t>
            </a:r>
            <a:endParaRPr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7657387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299696" y="1226342"/>
                <a:ext cx="11003810" cy="5227910"/>
              </a:xfrm>
            </p:spPr>
            <p:txBody>
              <a:bodyPr vertOverflow="overflow" horzOverflow="overflow" vert="horz" wrap="square" lIns="91440" tIns="45720" rIns="91440" bIns="45720" numCol="1" spcCol="0" rtlCol="0" fromWordArt="0" anchor="t" anchorCtr="0" forceAA="0" compatLnSpc="0">
                <a:normAutofit/>
              </a:bodyPr>
              <a:lstStyle/>
              <a:p>
                <a:pPr>
                  <a:lnSpc>
                    <a:spcPct val="114999"/>
                  </a:lnSpc>
                  <a:defRPr/>
                </a:pPr>
                <a: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  <a:t>The Wapiti experiment operates at room temperature: the fluxes are very low and the timelag (= time required for the permeation flux to reach the downstream side) is very long. </a:t>
                </a:r>
                <a:b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</a:br>
                <a:r>
                  <a:rPr lang="en-US" sz="2200" b="0" i="0" u="none" strike="noStrike" cap="none" spc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</a:rPr>
                  <a:t>How long exactly?</a:t>
                </a:r>
              </a:p>
              <a:p>
                <a:pPr>
                  <a:lnSpc>
                    <a:spcPct val="114999"/>
                  </a:lnSpc>
                  <a:defRPr/>
                </a:pPr>
                <a:endParaRPr lang="en-US" sz="2200" b="0" i="0" u="none" strike="noStrike" cap="none" spc="0">
                  <a:solidFill>
                    <a:srgbClr val="7030A0"/>
                  </a:solidFill>
                  <a:latin typeface="Times New Roman"/>
                  <a:cs typeface="Times New Roman"/>
                </a:endParaRPr>
              </a:p>
              <a:p>
                <a:pPr>
                  <a:lnSpc>
                    <a:spcPct val="114999"/>
                  </a:lnSpc>
                  <a:defRPr/>
                </a:pPr>
                <a: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  <a:t>If we assume that permeation is interstitial, </a:t>
                </a:r>
                <mc:AlternateContent>
                  <mc:Choice Requires="a14">
                    <a14:m>
                      <m:oMath xmlns:m="http://schemas.openxmlformats.org/officeDocument/2006/math"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𝐿</m:t>
                            </m:r>
                          </m:sub>
                        </m:sSub>
                        <m:r>
                          <a:rPr>
                            <a:latin typeface="Cambria Math"/>
                            <a:ea typeface="Cambria Math"/>
                            <a:cs typeface="Cambria Math"/>
                          </a:rPr>
                          <m:t>=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6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𝐷</m:t>
                            </m:r>
                            <m: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(</m:t>
                            </m:r>
                            <m: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𝑇</m:t>
                            </m:r>
                            <m:r>
                              <a:rPr>
                                <a:latin typeface="Cambria Math"/>
                                <a:ea typeface="Cambria Math"/>
                                <a:cs typeface="Cambria Math"/>
                              </a:rPr>
                              <m:t>)</m:t>
                            </m:r>
                          </m:den>
                        </m:f>
                        <m:r>
                          <a:rPr>
                            <a:latin typeface="Cambria Math"/>
                            <a:ea typeface="Cambria Math"/>
                            <a:cs typeface="Cambria Math"/>
                          </a:rPr>
                          <m:t> </m:t>
                        </m:r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endParaRPr lang="en-US" sz="2200" b="0" i="0" u="none" strike="noStrike" cap="none" spc="0">
                  <a:solidFill>
                    <a:schemeClr val="tx1"/>
                  </a:solidFill>
                  <a:latin typeface="Calibri"/>
                  <a:ea typeface="Calibri"/>
                  <a:cs typeface="Calibri"/>
                </a:endParaRPr>
              </a:p>
              <a:p>
                <a:pPr marL="0" indent="0">
                  <a:lnSpc>
                    <a:spcPct val="114999"/>
                  </a:lnSpc>
                  <a:buFont typeface="Arial"/>
                  <a:buNone/>
                  <a:defRPr/>
                </a:pPr>
                <a: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  <a:t>     where e is the thickness of the sample and D(T) the diffusivity.</a:t>
                </a:r>
                <a:endParaRPr>
                  <a:latin typeface="Cambria Math"/>
                  <a:ea typeface="Cambria Math"/>
                  <a:cs typeface="Cambria Math"/>
                </a:endParaRPr>
              </a:p>
              <a:p>
                <a:pPr marL="0" indent="0">
                  <a:lnSpc>
                    <a:spcPct val="114999"/>
                  </a:lnSpc>
                  <a:buFont typeface="Arial"/>
                  <a:buNone/>
                  <a:defRPr/>
                </a:pPr>
                <a:endParaRPr>
                  <a:latin typeface="Cambria Math"/>
                  <a:ea typeface="Cambria Math"/>
                  <a:cs typeface="Cambria Math"/>
                </a:endParaRPr>
              </a:p>
              <a:p>
                <a:pPr>
                  <a:lnSpc>
                    <a:spcPct val="114999"/>
                  </a:lnSpc>
                  <a:defRPr/>
                </a:pPr>
                <a: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  <a:t>For a 300 µm thick sample and using D as measured by Hypertomate, </a:t>
                </a:r>
                <a:b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</a:br>
                <a: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  <a:t>this timelag is around 440 days:</a:t>
                </a:r>
                <a:b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</a:br>
                <a: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  <a:t>Room-temperature permeation cannot reasonably be measured through SS316L...</a:t>
                </a:r>
              </a:p>
              <a:p>
                <a:pPr>
                  <a:lnSpc>
                    <a:spcPct val="114999"/>
                  </a:lnSpc>
                  <a:defRPr/>
                </a:pPr>
                <a:endParaRPr lang="en-US" sz="2200" b="0" i="0" u="none" strike="noStrike" cap="none" spc="0">
                  <a:solidFill>
                    <a:schemeClr val="tx1"/>
                  </a:solidFill>
                  <a:latin typeface="Calibri"/>
                  <a:ea typeface="Calibri"/>
                  <a:cs typeface="Calibri"/>
                </a:endParaRPr>
              </a:p>
              <a:p>
                <a:pPr>
                  <a:lnSpc>
                    <a:spcPct val="114999"/>
                  </a:lnSpc>
                  <a:defRPr/>
                </a:pPr>
                <a: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  <a:t>But we can look at </a:t>
                </a:r>
                <a:r>
                  <a:rPr lang="en-US" sz="2200" b="0" i="0" u="none" strike="noStrike" cap="none" spc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</a:rPr>
                  <a:t>desorption</a:t>
                </a:r>
                <a:r>
                  <a:rPr lang="en-US" sz="2200" b="0" i="0" u="none" strike="noStrike" cap="none" spc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  <a:t> instead! </a:t>
                </a:r>
              </a:p>
            </p:txBody>
          </p:sp>
        </mc:Choice>
        <mc:Fallback xmlns="">
          <p:sp>
            <p:nvSpPr>
              <p:cNvPr id="197657387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99696" y="1226342"/>
                <a:ext cx="11003810" cy="5227910"/>
              </a:xfrm>
              <a:blipFill>
                <a:blip r:embed="rId2"/>
                <a:stretch>
                  <a:fillRect l="-665" t="-350" r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0566873" name="Title 3"/>
          <p:cNvSpPr>
            <a:spLocks noGrp="1"/>
          </p:cNvSpPr>
          <p:nvPr>
            <p:ph type="title"/>
          </p:nvPr>
        </p:nvSpPr>
        <p:spPr bwMode="auto">
          <a:xfrm>
            <a:off x="335359" y="44622"/>
            <a:ext cx="10873207" cy="792087"/>
          </a:xfrm>
        </p:spPr>
        <p:txBody>
          <a:bodyPr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</a:rPr>
              <a:t>Estimation of the timelag at room temperature</a:t>
            </a:r>
            <a:endParaRPr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669404" name="Content Placeholder 1"/>
          <p:cNvSpPr>
            <a:spLocks noGrp="1"/>
          </p:cNvSpPr>
          <p:nvPr>
            <p:ph idx="1"/>
          </p:nvPr>
        </p:nvSpPr>
        <p:spPr bwMode="auto">
          <a:xfrm>
            <a:off x="299695" y="1226341"/>
            <a:ext cx="6538915" cy="522790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lnSpc>
                <a:spcPct val="114999"/>
              </a:lnSpc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 witness desorption, we need to load our sample with tritium</a:t>
            </a:r>
          </a:p>
          <a:p>
            <a:pPr>
              <a:lnSpc>
                <a:spcPct val="114999"/>
              </a:lnSpc>
              <a:defRPr/>
            </a:pPr>
            <a:endParaRPr lang="en-US" sz="2200" b="0" i="0" u="none" strike="noStrike" cap="none" spc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We expose the upstream side of the sample to gaseous tritium: 45 minutes at 300°C, then cooling down to RT (around 30 minutes)</a:t>
            </a:r>
          </a:p>
          <a:p>
            <a:pPr>
              <a:lnSpc>
                <a:spcPct val="114999"/>
              </a:lnSpc>
              <a:defRPr/>
            </a:pPr>
            <a:endParaRPr lang="en-US" sz="2200" b="0" i="0" u="none" strike="noStrike" cap="none" spc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Tritium is then removed from the upstream enclosure, desorption is measured on the other side</a:t>
            </a:r>
            <a:br>
              <a:rPr lang="en-US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endParaRPr lang="en-US" sz="22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08819532" name="Title 3"/>
          <p:cNvSpPr>
            <a:spLocks noGrp="1"/>
          </p:cNvSpPr>
          <p:nvPr>
            <p:ph type="title"/>
          </p:nvPr>
        </p:nvSpPr>
        <p:spPr bwMode="auto">
          <a:xfrm>
            <a:off x="335358" y="44622"/>
            <a:ext cx="10873206" cy="792087"/>
          </a:xfrm>
        </p:spPr>
        <p:txBody>
          <a:bodyPr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</a:rPr>
              <a:t>Definition of the operating conditions </a:t>
            </a:r>
            <a:endParaRPr sz="3200" b="1">
              <a:solidFill>
                <a:schemeClr val="tx1"/>
              </a:solidFill>
            </a:endParaRPr>
          </a:p>
        </p:txBody>
      </p:sp>
      <p:pic>
        <p:nvPicPr>
          <p:cNvPr id="1552939066" name="Image 155293906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24421" y="1175715"/>
            <a:ext cx="3739111" cy="5329166"/>
          </a:xfrm>
          <a:prstGeom prst="rect">
            <a:avLst/>
          </a:prstGeom>
        </p:spPr>
      </p:pic>
      <p:pic>
        <p:nvPicPr>
          <p:cNvPr id="1127167282" name="Image 112716728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35852" y="4933095"/>
            <a:ext cx="666749" cy="552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2877782" name="Title 3"/>
          <p:cNvSpPr>
            <a:spLocks noGrp="1"/>
          </p:cNvSpPr>
          <p:nvPr>
            <p:ph type="title"/>
          </p:nvPr>
        </p:nvSpPr>
        <p:spPr bwMode="auto">
          <a:xfrm>
            <a:off x="335358" y="44622"/>
            <a:ext cx="10873206" cy="792086"/>
          </a:xfrm>
        </p:spPr>
        <p:txBody>
          <a:bodyPr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</a:rPr>
              <a:t>Overview of the Wapiti 316L desorption experiment</a:t>
            </a:r>
            <a:endParaRPr sz="3200" b="1">
              <a:solidFill>
                <a:schemeClr val="tx1"/>
              </a:solidFill>
            </a:endParaRPr>
          </a:p>
        </p:txBody>
      </p:sp>
      <p:sp>
        <p:nvSpPr>
          <p:cNvPr id="1315061173" name="Content Placeholder 1"/>
          <p:cNvSpPr>
            <a:spLocks noGrp="1"/>
          </p:cNvSpPr>
          <p:nvPr>
            <p:ph idx="1"/>
          </p:nvPr>
        </p:nvSpPr>
        <p:spPr bwMode="auto">
          <a:xfrm>
            <a:off x="299695" y="5182421"/>
            <a:ext cx="11101507" cy="14070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Same loading conditions for the three samples</a:t>
            </a:r>
            <a:endParaRPr sz="20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b="0" i="0" u="none" strike="noStrike" cap="none" spc="0" dirty="0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In cells 1 and 2: will tritium be found in the water? In the air? In both?</a:t>
            </a:r>
            <a:endParaRPr sz="1600" b="0" i="0" u="none" strike="noStrike" cap="none" spc="0" dirty="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b="0" i="0" u="none" strike="noStrike" cap="none" spc="0" dirty="0">
                <a:solidFill>
                  <a:schemeClr val="accent5"/>
                </a:solidFill>
                <a:latin typeface="Calibri"/>
                <a:ea typeface="Calibri"/>
                <a:cs typeface="Calibri"/>
              </a:rPr>
              <a:t>In cell 3: how will the desorption flux into air compare to the other ones? </a:t>
            </a:r>
            <a:endParaRPr sz="1600" b="0" i="0" u="none" strike="noStrike" cap="none" spc="0" dirty="0">
              <a:solidFill>
                <a:schemeClr val="accent5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988031553" name="Image 19880315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851" y="1076217"/>
            <a:ext cx="10770056" cy="4106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1416100" name="Title 3"/>
          <p:cNvSpPr>
            <a:spLocks noGrp="1"/>
          </p:cNvSpPr>
          <p:nvPr>
            <p:ph type="title"/>
          </p:nvPr>
        </p:nvSpPr>
        <p:spPr bwMode="auto">
          <a:xfrm>
            <a:off x="335358" y="44622"/>
            <a:ext cx="10873206" cy="792085"/>
          </a:xfrm>
        </p:spPr>
        <p:txBody>
          <a:bodyPr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</a:rPr>
              <a:t>A measurement based on two detection techniques</a:t>
            </a:r>
            <a:endParaRPr sz="3200" b="1">
              <a:solidFill>
                <a:schemeClr val="tx1"/>
              </a:solidFill>
            </a:endParaRPr>
          </a:p>
        </p:txBody>
      </p:sp>
      <p:sp>
        <p:nvSpPr>
          <p:cNvPr id="214263271" name="Content Placeholder 1"/>
          <p:cNvSpPr>
            <a:spLocks noGrp="1"/>
          </p:cNvSpPr>
          <p:nvPr>
            <p:ph idx="1"/>
          </p:nvPr>
        </p:nvSpPr>
        <p:spPr bwMode="auto">
          <a:xfrm>
            <a:off x="299694" y="5466070"/>
            <a:ext cx="11101506" cy="14070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Bubblers + LSC is used for high activities, IC for lower ones (memory effect, but real-time data!)</a:t>
            </a:r>
          </a:p>
          <a:p>
            <a:pPr>
              <a:lnSpc>
                <a:spcPct val="150000"/>
              </a:lnSpc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These two techniques work hand in hand</a:t>
            </a:r>
          </a:p>
        </p:txBody>
      </p:sp>
      <p:pic>
        <p:nvPicPr>
          <p:cNvPr id="1398603201" name="Image 139860320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9523" y="904162"/>
            <a:ext cx="8352129" cy="471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4491743" name="Image 4044917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9071" y="913937"/>
            <a:ext cx="10189289" cy="4822159"/>
          </a:xfrm>
          <a:prstGeom prst="rect">
            <a:avLst/>
          </a:prstGeom>
        </p:spPr>
      </p:pic>
      <p:sp>
        <p:nvSpPr>
          <p:cNvPr id="1015072456" name="Title 3"/>
          <p:cNvSpPr>
            <a:spLocks noGrp="1"/>
          </p:cNvSpPr>
          <p:nvPr>
            <p:ph type="title"/>
          </p:nvPr>
        </p:nvSpPr>
        <p:spPr bwMode="auto">
          <a:xfrm>
            <a:off x="335358" y="44622"/>
            <a:ext cx="10873206" cy="792085"/>
          </a:xfrm>
        </p:spPr>
        <p:txBody>
          <a:bodyPr/>
          <a:lstStyle/>
          <a:p>
            <a:pPr lvl="0">
              <a:defRPr/>
            </a:pPr>
            <a:r>
              <a:rPr lang="en-US" sz="3200" b="1">
                <a:solidFill>
                  <a:schemeClr val="tx1"/>
                </a:solidFill>
              </a:rPr>
              <a:t>Comparison of desorption into air vs. into water</a:t>
            </a:r>
            <a:endParaRPr sz="3200" b="1">
              <a:solidFill>
                <a:schemeClr val="tx1"/>
              </a:solidFill>
            </a:endParaRPr>
          </a:p>
        </p:txBody>
      </p:sp>
      <p:sp>
        <p:nvSpPr>
          <p:cNvPr id="823507206" name="Content Placeholder 1"/>
          <p:cNvSpPr>
            <a:spLocks noGrp="1"/>
          </p:cNvSpPr>
          <p:nvPr>
            <p:ph idx="1"/>
          </p:nvPr>
        </p:nvSpPr>
        <p:spPr bwMode="auto">
          <a:xfrm>
            <a:off x="299693" y="5288868"/>
            <a:ext cx="11101506" cy="14070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lnSpc>
                <a:spcPct val="114999"/>
              </a:lnSpc>
              <a:defRPr/>
            </a:pPr>
            <a:r>
              <a:rPr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Flux into air (no water) &gt; flux into water &gt; flux into air in the presence of water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902</Words>
  <Application>Microsoft Office PowerPoint</Application>
  <DocSecurity>0</DocSecurity>
  <PresentationFormat>Grand écran</PresentationFormat>
  <Paragraphs>89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Office Theme</vt:lpstr>
      <vt:lpstr>WP PWIE 2022 Reporting Meeting / 2023 Planning Meeting Task: BB.S.05.01.T003-D0010: Permeation (D,T) through 316L with Liquid/Solid interfaces</vt:lpstr>
      <vt:lpstr>Overview of the Wapiti permeation device</vt:lpstr>
      <vt:lpstr>Preliminary analysis – getting to know the material</vt:lpstr>
      <vt:lpstr>Preliminary H/D experiments</vt:lpstr>
      <vt:lpstr>Estimation of the timelag at room temperature</vt:lpstr>
      <vt:lpstr>Definition of the operating conditions </vt:lpstr>
      <vt:lpstr>Overview of the Wapiti 316L desorption experiment</vt:lpstr>
      <vt:lpstr>A measurement based on two detection techniques</vt:lpstr>
      <vt:lpstr>Comparison of desorption into air vs. into water</vt:lpstr>
      <vt:lpstr>Desorption into the water phase</vt:lpstr>
      <vt:lpstr>Desorption into the air phase, with water at the interface</vt:lpstr>
      <vt:lpstr>Discrepancies in the loading phases</vt:lpstr>
      <vt:lpstr>A different kind of equilibrium with or without water</vt:lpstr>
      <vt:lpstr>Proposed objectives for 2023</vt:lpstr>
      <vt:lpstr>Desorption into the air phase, no water at the interface</vt:lpstr>
      <vt:lpstr>Comparison of the activity found in air and in water in cells 1 and 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Nieckchen Petra</dc:creator>
  <cp:keywords/>
  <dc:description/>
  <cp:lastModifiedBy>BERNARD Elodie 250056</cp:lastModifiedBy>
  <cp:revision>1282</cp:revision>
  <dcterms:created xsi:type="dcterms:W3CDTF">2014-10-27T16:40:37Z</dcterms:created>
  <dcterms:modified xsi:type="dcterms:W3CDTF">2023-02-08T10:21:48Z</dcterms:modified>
  <cp:category/>
  <dc:identifier/>
  <cp:contentStatus/>
  <dc:language/>
  <cp:version/>
</cp:coreProperties>
</file>