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handoutMasterIdLst>
    <p:handoutMasterId r:id="rId26"/>
  </p:handoutMasterIdLst>
  <p:sldIdLst>
    <p:sldId id="273" r:id="rId2"/>
    <p:sldId id="274" r:id="rId3"/>
    <p:sldId id="331" r:id="rId4"/>
    <p:sldId id="290" r:id="rId5"/>
    <p:sldId id="291" r:id="rId6"/>
    <p:sldId id="303" r:id="rId7"/>
    <p:sldId id="310" r:id="rId8"/>
    <p:sldId id="294" r:id="rId9"/>
    <p:sldId id="332" r:id="rId10"/>
    <p:sldId id="352" r:id="rId11"/>
    <p:sldId id="354" r:id="rId12"/>
    <p:sldId id="353" r:id="rId13"/>
    <p:sldId id="357" r:id="rId14"/>
    <p:sldId id="356" r:id="rId15"/>
    <p:sldId id="364" r:id="rId16"/>
    <p:sldId id="371" r:id="rId17"/>
    <p:sldId id="368" r:id="rId18"/>
    <p:sldId id="365" r:id="rId19"/>
    <p:sldId id="367" r:id="rId20"/>
    <p:sldId id="370" r:id="rId21"/>
    <p:sldId id="369" r:id="rId22"/>
    <p:sldId id="342" r:id="rId23"/>
    <p:sldId id="300" r:id="rId24"/>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6" userDrawn="1">
          <p15:clr>
            <a:srgbClr val="A4A3A4"/>
          </p15:clr>
        </p15:guide>
        <p15:guide id="2" pos="234"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7F2C"/>
    <a:srgbClr val="EBEBEB"/>
    <a:srgbClr val="F6BB00"/>
    <a:srgbClr val="FEC200"/>
    <a:srgbClr val="FF9933"/>
    <a:srgbClr val="023D6B"/>
    <a:srgbClr val="FA8300"/>
    <a:srgbClr val="FF6600"/>
    <a:srgbClr val="B166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46" autoAdjust="0"/>
    <p:restoredTop sz="94660"/>
  </p:normalViewPr>
  <p:slideViewPr>
    <p:cSldViewPr showGuides="1">
      <p:cViewPr varScale="1">
        <p:scale>
          <a:sx n="86" d="100"/>
          <a:sy n="86" d="100"/>
        </p:scale>
        <p:origin x="542" y="53"/>
      </p:cViewPr>
      <p:guideLst>
        <p:guide orient="horz" pos="1026"/>
        <p:guide pos="23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97" d="100"/>
          <a:sy n="97" d="100"/>
        </p:scale>
        <p:origin x="3534" y="7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E1389CC-567B-462D-9606-5A6D48725E1D}"/>
              </a:ext>
            </a:extLst>
          </p:cNvPr>
          <p:cNvSpPr>
            <a:spLocks noGrp="1"/>
          </p:cNvSpPr>
          <p:nvPr>
            <p:ph type="hdr" sz="quarter"/>
          </p:nvPr>
        </p:nvSpPr>
        <p:spPr>
          <a:xfrm>
            <a:off x="1" y="0"/>
            <a:ext cx="3076363" cy="513508"/>
          </a:xfrm>
          <a:prstGeom prst="rect">
            <a:avLst/>
          </a:prstGeom>
        </p:spPr>
        <p:txBody>
          <a:bodyPr vert="horz" lIns="94759" tIns="47380" rIns="94759" bIns="47380" rtlCol="0"/>
          <a:lstStyle>
            <a:lvl1pPr algn="l">
              <a:defRPr sz="1200"/>
            </a:lvl1pPr>
          </a:lstStyle>
          <a:p>
            <a:endParaRPr lang="de-DE"/>
          </a:p>
        </p:txBody>
      </p:sp>
      <p:sp>
        <p:nvSpPr>
          <p:cNvPr id="3" name="Datumsplatzhalter 2">
            <a:extLst>
              <a:ext uri="{FF2B5EF4-FFF2-40B4-BE49-F238E27FC236}">
                <a16:creationId xmlns:a16="http://schemas.microsoft.com/office/drawing/2014/main" id="{E32223E6-8DEC-4459-8B52-D06E9BD3DAD0}"/>
              </a:ext>
            </a:extLst>
          </p:cNvPr>
          <p:cNvSpPr>
            <a:spLocks noGrp="1"/>
          </p:cNvSpPr>
          <p:nvPr>
            <p:ph type="dt" sz="quarter" idx="1"/>
          </p:nvPr>
        </p:nvSpPr>
        <p:spPr>
          <a:xfrm>
            <a:off x="4021295" y="0"/>
            <a:ext cx="3076363" cy="513508"/>
          </a:xfrm>
          <a:prstGeom prst="rect">
            <a:avLst/>
          </a:prstGeom>
        </p:spPr>
        <p:txBody>
          <a:bodyPr vert="horz" lIns="94759" tIns="47380" rIns="94759" bIns="47380" rtlCol="0"/>
          <a:lstStyle>
            <a:lvl1pPr algn="r">
              <a:defRPr sz="1200"/>
            </a:lvl1pPr>
          </a:lstStyle>
          <a:p>
            <a:fld id="{ADE9E86A-6679-4EC8-847C-9F954F45BF68}" type="datetimeFigureOut">
              <a:rPr lang="de-DE" smtClean="0"/>
              <a:t>07.02.2023</a:t>
            </a:fld>
            <a:endParaRPr lang="de-DE"/>
          </a:p>
        </p:txBody>
      </p:sp>
      <p:sp>
        <p:nvSpPr>
          <p:cNvPr id="4" name="Fußzeilenplatzhalter 3">
            <a:extLst>
              <a:ext uri="{FF2B5EF4-FFF2-40B4-BE49-F238E27FC236}">
                <a16:creationId xmlns:a16="http://schemas.microsoft.com/office/drawing/2014/main" id="{DDE09F90-192B-4C21-A710-7EFC4BA93B86}"/>
              </a:ext>
            </a:extLst>
          </p:cNvPr>
          <p:cNvSpPr>
            <a:spLocks noGrp="1"/>
          </p:cNvSpPr>
          <p:nvPr>
            <p:ph type="ftr" sz="quarter" idx="2"/>
          </p:nvPr>
        </p:nvSpPr>
        <p:spPr>
          <a:xfrm>
            <a:off x="1" y="9721106"/>
            <a:ext cx="3076363" cy="513507"/>
          </a:xfrm>
          <a:prstGeom prst="rect">
            <a:avLst/>
          </a:prstGeom>
        </p:spPr>
        <p:txBody>
          <a:bodyPr vert="horz" lIns="94759" tIns="47380" rIns="94759" bIns="4738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77B6243-ABD9-472E-9641-6E7B2B863DE2}"/>
              </a:ext>
            </a:extLst>
          </p:cNvPr>
          <p:cNvSpPr>
            <a:spLocks noGrp="1"/>
          </p:cNvSpPr>
          <p:nvPr>
            <p:ph type="sldNum" sz="quarter" idx="3"/>
          </p:nvPr>
        </p:nvSpPr>
        <p:spPr>
          <a:xfrm>
            <a:off x="4021295" y="9721106"/>
            <a:ext cx="3076363" cy="513507"/>
          </a:xfrm>
          <a:prstGeom prst="rect">
            <a:avLst/>
          </a:prstGeom>
        </p:spPr>
        <p:txBody>
          <a:bodyPr vert="horz" lIns="94759" tIns="47380" rIns="94759" bIns="47380" rtlCol="0" anchor="b"/>
          <a:lstStyle>
            <a:lvl1pPr algn="r">
              <a:defRPr sz="1200"/>
            </a:lvl1pPr>
          </a:lstStyle>
          <a:p>
            <a:fld id="{2748E8B7-5326-4A3E-8AE4-83D3CDA8A9FC}" type="slidenum">
              <a:rPr lang="de-DE" smtClean="0"/>
              <a:t>‹Nr.›</a:t>
            </a:fld>
            <a:endParaRPr lang="de-DE"/>
          </a:p>
        </p:txBody>
      </p:sp>
    </p:spTree>
    <p:extLst>
      <p:ext uri="{BB962C8B-B14F-4D97-AF65-F5344CB8AC3E}">
        <p14:creationId xmlns:p14="http://schemas.microsoft.com/office/powerpoint/2010/main" val="946575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3508"/>
          </a:xfrm>
          <a:prstGeom prst="rect">
            <a:avLst/>
          </a:prstGeom>
        </p:spPr>
        <p:txBody>
          <a:bodyPr vert="horz" lIns="94759" tIns="47380" rIns="94759" bIns="47380" rtlCol="0"/>
          <a:lstStyle>
            <a:lvl1pPr algn="l">
              <a:defRPr sz="1200"/>
            </a:lvl1pPr>
          </a:lstStyle>
          <a:p>
            <a:endParaRPr lang="de-DE"/>
          </a:p>
        </p:txBody>
      </p:sp>
      <p:sp>
        <p:nvSpPr>
          <p:cNvPr id="3" name="Datumsplatzhalter 2"/>
          <p:cNvSpPr>
            <a:spLocks noGrp="1"/>
          </p:cNvSpPr>
          <p:nvPr>
            <p:ph type="dt" idx="1"/>
          </p:nvPr>
        </p:nvSpPr>
        <p:spPr>
          <a:xfrm>
            <a:off x="4021295" y="0"/>
            <a:ext cx="3076363" cy="513508"/>
          </a:xfrm>
          <a:prstGeom prst="rect">
            <a:avLst/>
          </a:prstGeom>
        </p:spPr>
        <p:txBody>
          <a:bodyPr vert="horz" lIns="94759" tIns="47380" rIns="94759" bIns="47380" rtlCol="0"/>
          <a:lstStyle>
            <a:lvl1pPr algn="r">
              <a:defRPr sz="1200"/>
            </a:lvl1pPr>
          </a:lstStyle>
          <a:p>
            <a:fld id="{E313C419-10E8-4216-A6CC-B7C8A23909AD}" type="datetimeFigureOut">
              <a:rPr lang="de-DE" smtClean="0"/>
              <a:t>07.02.2023</a:t>
            </a:fld>
            <a:endParaRPr lang="de-DE"/>
          </a:p>
        </p:txBody>
      </p:sp>
      <p:sp>
        <p:nvSpPr>
          <p:cNvPr id="4" name="Folienbildplatzhalter 3"/>
          <p:cNvSpPr>
            <a:spLocks noGrp="1" noRot="1" noChangeAspect="1"/>
          </p:cNvSpPr>
          <p:nvPr>
            <p:ph type="sldImg" idx="2"/>
          </p:nvPr>
        </p:nvSpPr>
        <p:spPr>
          <a:xfrm>
            <a:off x="481013" y="1279525"/>
            <a:ext cx="6137275" cy="3452813"/>
          </a:xfrm>
          <a:prstGeom prst="rect">
            <a:avLst/>
          </a:prstGeom>
          <a:noFill/>
          <a:ln w="12700">
            <a:solidFill>
              <a:prstClr val="black"/>
            </a:solidFill>
          </a:ln>
        </p:spPr>
        <p:txBody>
          <a:bodyPr vert="horz" lIns="94759" tIns="47380" rIns="94759" bIns="47380" rtlCol="0" anchor="ctr"/>
          <a:lstStyle/>
          <a:p>
            <a:endParaRPr lang="de-DE"/>
          </a:p>
        </p:txBody>
      </p:sp>
      <p:sp>
        <p:nvSpPr>
          <p:cNvPr id="5" name="Notizenplatzhalter 4"/>
          <p:cNvSpPr>
            <a:spLocks noGrp="1"/>
          </p:cNvSpPr>
          <p:nvPr>
            <p:ph type="body" sz="quarter" idx="3"/>
          </p:nvPr>
        </p:nvSpPr>
        <p:spPr>
          <a:xfrm>
            <a:off x="709931" y="4925408"/>
            <a:ext cx="5679440" cy="4029879"/>
          </a:xfrm>
          <a:prstGeom prst="rect">
            <a:avLst/>
          </a:prstGeom>
        </p:spPr>
        <p:txBody>
          <a:bodyPr vert="horz" lIns="94759" tIns="47380" rIns="94759" bIns="4738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1" y="9721106"/>
            <a:ext cx="3076363" cy="513507"/>
          </a:xfrm>
          <a:prstGeom prst="rect">
            <a:avLst/>
          </a:prstGeom>
        </p:spPr>
        <p:txBody>
          <a:bodyPr vert="horz" lIns="94759" tIns="47380" rIns="94759" bIns="47380" rtlCol="0" anchor="b"/>
          <a:lstStyle>
            <a:lvl1pPr algn="l">
              <a:defRPr sz="1200"/>
            </a:lvl1pPr>
          </a:lstStyle>
          <a:p>
            <a:endParaRPr lang="de-DE"/>
          </a:p>
        </p:txBody>
      </p:sp>
      <p:sp>
        <p:nvSpPr>
          <p:cNvPr id="7" name="Foliennummernplatzhalter 6"/>
          <p:cNvSpPr>
            <a:spLocks noGrp="1"/>
          </p:cNvSpPr>
          <p:nvPr>
            <p:ph type="sldNum" sz="quarter" idx="5"/>
          </p:nvPr>
        </p:nvSpPr>
        <p:spPr>
          <a:xfrm>
            <a:off x="4021295" y="9721106"/>
            <a:ext cx="3076363" cy="513507"/>
          </a:xfrm>
          <a:prstGeom prst="rect">
            <a:avLst/>
          </a:prstGeom>
        </p:spPr>
        <p:txBody>
          <a:bodyPr vert="horz" lIns="94759" tIns="47380" rIns="94759" bIns="47380" rtlCol="0" anchor="b"/>
          <a:lstStyle>
            <a:lvl1pPr algn="r">
              <a:defRPr sz="1200"/>
            </a:lvl1pPr>
          </a:lstStyle>
          <a:p>
            <a:fld id="{FF66CAD1-FD47-46B0-9C16-1B81F4E690E0}" type="slidenum">
              <a:rPr lang="de-DE" smtClean="0"/>
              <a:t>‹Nr.›</a:t>
            </a:fld>
            <a:endParaRPr lang="de-DE"/>
          </a:p>
        </p:txBody>
      </p:sp>
    </p:spTree>
    <p:extLst>
      <p:ext uri="{BB962C8B-B14F-4D97-AF65-F5344CB8AC3E}">
        <p14:creationId xmlns:p14="http://schemas.microsoft.com/office/powerpoint/2010/main" val="901325447"/>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1</a:t>
            </a:fld>
            <a:endParaRPr lang="de-DE"/>
          </a:p>
        </p:txBody>
      </p:sp>
    </p:spTree>
    <p:extLst>
      <p:ext uri="{BB962C8B-B14F-4D97-AF65-F5344CB8AC3E}">
        <p14:creationId xmlns:p14="http://schemas.microsoft.com/office/powerpoint/2010/main" val="2112844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10</a:t>
            </a:fld>
            <a:endParaRPr lang="de-DE"/>
          </a:p>
        </p:txBody>
      </p:sp>
    </p:spTree>
    <p:extLst>
      <p:ext uri="{BB962C8B-B14F-4D97-AF65-F5344CB8AC3E}">
        <p14:creationId xmlns:p14="http://schemas.microsoft.com/office/powerpoint/2010/main" val="3376141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11</a:t>
            </a:fld>
            <a:endParaRPr lang="de-DE"/>
          </a:p>
        </p:txBody>
      </p:sp>
    </p:spTree>
    <p:extLst>
      <p:ext uri="{BB962C8B-B14F-4D97-AF65-F5344CB8AC3E}">
        <p14:creationId xmlns:p14="http://schemas.microsoft.com/office/powerpoint/2010/main" val="880667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12</a:t>
            </a:fld>
            <a:endParaRPr lang="de-DE"/>
          </a:p>
        </p:txBody>
      </p:sp>
    </p:spTree>
    <p:extLst>
      <p:ext uri="{BB962C8B-B14F-4D97-AF65-F5344CB8AC3E}">
        <p14:creationId xmlns:p14="http://schemas.microsoft.com/office/powerpoint/2010/main" val="1247734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13</a:t>
            </a:fld>
            <a:endParaRPr lang="de-DE"/>
          </a:p>
        </p:txBody>
      </p:sp>
    </p:spTree>
    <p:extLst>
      <p:ext uri="{BB962C8B-B14F-4D97-AF65-F5344CB8AC3E}">
        <p14:creationId xmlns:p14="http://schemas.microsoft.com/office/powerpoint/2010/main" val="4115198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14</a:t>
            </a:fld>
            <a:endParaRPr lang="de-DE"/>
          </a:p>
        </p:txBody>
      </p:sp>
    </p:spTree>
    <p:extLst>
      <p:ext uri="{BB962C8B-B14F-4D97-AF65-F5344CB8AC3E}">
        <p14:creationId xmlns:p14="http://schemas.microsoft.com/office/powerpoint/2010/main" val="4022970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15</a:t>
            </a:fld>
            <a:endParaRPr lang="de-DE"/>
          </a:p>
        </p:txBody>
      </p:sp>
    </p:spTree>
    <p:extLst>
      <p:ext uri="{BB962C8B-B14F-4D97-AF65-F5344CB8AC3E}">
        <p14:creationId xmlns:p14="http://schemas.microsoft.com/office/powerpoint/2010/main" val="4289012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16</a:t>
            </a:fld>
            <a:endParaRPr lang="de-DE"/>
          </a:p>
        </p:txBody>
      </p:sp>
    </p:spTree>
    <p:extLst>
      <p:ext uri="{BB962C8B-B14F-4D97-AF65-F5344CB8AC3E}">
        <p14:creationId xmlns:p14="http://schemas.microsoft.com/office/powerpoint/2010/main" val="2542939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17</a:t>
            </a:fld>
            <a:endParaRPr lang="de-DE"/>
          </a:p>
        </p:txBody>
      </p:sp>
    </p:spTree>
    <p:extLst>
      <p:ext uri="{BB962C8B-B14F-4D97-AF65-F5344CB8AC3E}">
        <p14:creationId xmlns:p14="http://schemas.microsoft.com/office/powerpoint/2010/main" val="679813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18</a:t>
            </a:fld>
            <a:endParaRPr lang="de-DE"/>
          </a:p>
        </p:txBody>
      </p:sp>
    </p:spTree>
    <p:extLst>
      <p:ext uri="{BB962C8B-B14F-4D97-AF65-F5344CB8AC3E}">
        <p14:creationId xmlns:p14="http://schemas.microsoft.com/office/powerpoint/2010/main" val="1784909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19</a:t>
            </a:fld>
            <a:endParaRPr lang="de-DE"/>
          </a:p>
        </p:txBody>
      </p:sp>
    </p:spTree>
    <p:extLst>
      <p:ext uri="{BB962C8B-B14F-4D97-AF65-F5344CB8AC3E}">
        <p14:creationId xmlns:p14="http://schemas.microsoft.com/office/powerpoint/2010/main" val="1016173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2</a:t>
            </a:fld>
            <a:endParaRPr lang="de-DE"/>
          </a:p>
        </p:txBody>
      </p:sp>
    </p:spTree>
    <p:extLst>
      <p:ext uri="{BB962C8B-B14F-4D97-AF65-F5344CB8AC3E}">
        <p14:creationId xmlns:p14="http://schemas.microsoft.com/office/powerpoint/2010/main" val="3381394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20</a:t>
            </a:fld>
            <a:endParaRPr lang="de-DE"/>
          </a:p>
        </p:txBody>
      </p:sp>
    </p:spTree>
    <p:extLst>
      <p:ext uri="{BB962C8B-B14F-4D97-AF65-F5344CB8AC3E}">
        <p14:creationId xmlns:p14="http://schemas.microsoft.com/office/powerpoint/2010/main" val="1457443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21</a:t>
            </a:fld>
            <a:endParaRPr lang="de-DE"/>
          </a:p>
        </p:txBody>
      </p:sp>
    </p:spTree>
    <p:extLst>
      <p:ext uri="{BB962C8B-B14F-4D97-AF65-F5344CB8AC3E}">
        <p14:creationId xmlns:p14="http://schemas.microsoft.com/office/powerpoint/2010/main" val="564906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22</a:t>
            </a:fld>
            <a:endParaRPr lang="de-DE"/>
          </a:p>
        </p:txBody>
      </p:sp>
    </p:spTree>
    <p:extLst>
      <p:ext uri="{BB962C8B-B14F-4D97-AF65-F5344CB8AC3E}">
        <p14:creationId xmlns:p14="http://schemas.microsoft.com/office/powerpoint/2010/main" val="4209747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23</a:t>
            </a:fld>
            <a:endParaRPr lang="de-DE"/>
          </a:p>
        </p:txBody>
      </p:sp>
    </p:spTree>
    <p:extLst>
      <p:ext uri="{BB962C8B-B14F-4D97-AF65-F5344CB8AC3E}">
        <p14:creationId xmlns:p14="http://schemas.microsoft.com/office/powerpoint/2010/main" val="429112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3</a:t>
            </a:fld>
            <a:endParaRPr lang="de-DE"/>
          </a:p>
        </p:txBody>
      </p:sp>
    </p:spTree>
    <p:extLst>
      <p:ext uri="{BB962C8B-B14F-4D97-AF65-F5344CB8AC3E}">
        <p14:creationId xmlns:p14="http://schemas.microsoft.com/office/powerpoint/2010/main" val="849776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4</a:t>
            </a:fld>
            <a:endParaRPr lang="de-DE"/>
          </a:p>
        </p:txBody>
      </p:sp>
    </p:spTree>
    <p:extLst>
      <p:ext uri="{BB962C8B-B14F-4D97-AF65-F5344CB8AC3E}">
        <p14:creationId xmlns:p14="http://schemas.microsoft.com/office/powerpoint/2010/main" val="283636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5</a:t>
            </a:fld>
            <a:endParaRPr lang="de-DE"/>
          </a:p>
        </p:txBody>
      </p:sp>
    </p:spTree>
    <p:extLst>
      <p:ext uri="{BB962C8B-B14F-4D97-AF65-F5344CB8AC3E}">
        <p14:creationId xmlns:p14="http://schemas.microsoft.com/office/powerpoint/2010/main" val="656875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6</a:t>
            </a:fld>
            <a:endParaRPr lang="de-DE"/>
          </a:p>
        </p:txBody>
      </p:sp>
    </p:spTree>
    <p:extLst>
      <p:ext uri="{BB962C8B-B14F-4D97-AF65-F5344CB8AC3E}">
        <p14:creationId xmlns:p14="http://schemas.microsoft.com/office/powerpoint/2010/main" val="1416891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7</a:t>
            </a:fld>
            <a:endParaRPr lang="de-DE"/>
          </a:p>
        </p:txBody>
      </p:sp>
    </p:spTree>
    <p:extLst>
      <p:ext uri="{BB962C8B-B14F-4D97-AF65-F5344CB8AC3E}">
        <p14:creationId xmlns:p14="http://schemas.microsoft.com/office/powerpoint/2010/main" val="551541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8</a:t>
            </a:fld>
            <a:endParaRPr lang="de-DE"/>
          </a:p>
        </p:txBody>
      </p:sp>
    </p:spTree>
    <p:extLst>
      <p:ext uri="{BB962C8B-B14F-4D97-AF65-F5344CB8AC3E}">
        <p14:creationId xmlns:p14="http://schemas.microsoft.com/office/powerpoint/2010/main" val="3762250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F66CAD1-FD47-46B0-9C16-1B81F4E690E0}" type="slidenum">
              <a:rPr lang="de-DE" smtClean="0"/>
              <a:t>9</a:t>
            </a:fld>
            <a:endParaRPr lang="de-DE"/>
          </a:p>
        </p:txBody>
      </p:sp>
    </p:spTree>
    <p:extLst>
      <p:ext uri="{BB962C8B-B14F-4D97-AF65-F5344CB8AC3E}">
        <p14:creationId xmlns:p14="http://schemas.microsoft.com/office/powerpoint/2010/main" val="3628842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2444192"/>
            <a:ext cx="107283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1088740"/>
            <a:ext cx="107283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de-DE" dirty="0" err="1"/>
              <a:t>Subline</a:t>
            </a:r>
            <a:r>
              <a:rPr lang="de-DE" dirty="0"/>
              <a:t> der Präsentation</a:t>
            </a:r>
          </a:p>
        </p:txBody>
      </p:sp>
      <p:sp>
        <p:nvSpPr>
          <p:cNvPr id="5" name="Textplatzhalter 4">
            <a:extLst>
              <a:ext uri="{FF2B5EF4-FFF2-40B4-BE49-F238E27FC236}">
                <a16:creationId xmlns:a16="http://schemas.microsoft.com/office/drawing/2014/main" id="{57CEB1C7-3CEB-41C0-967D-A5811A09D937}"/>
              </a:ext>
            </a:extLst>
          </p:cNvPr>
          <p:cNvSpPr>
            <a:spLocks noGrp="1"/>
          </p:cNvSpPr>
          <p:nvPr>
            <p:ph type="body" sz="quarter" idx="13" hasCustomPrompt="1"/>
          </p:nvPr>
        </p:nvSpPr>
        <p:spPr>
          <a:xfrm>
            <a:off x="359532" y="6423285"/>
            <a:ext cx="2304000" cy="118800"/>
          </a:xfrm>
          <a:blipFill>
            <a:blip r:embed="rId2"/>
            <a:stretch>
              <a:fillRect/>
            </a:stretch>
          </a:blipFill>
        </p:spPr>
        <p:txBody>
          <a:bodyPr/>
          <a:lstStyle>
            <a:lvl1pPr marL="0" indent="0">
              <a:buNone/>
              <a:defRPr sz="200">
                <a:solidFill>
                  <a:schemeClr val="bg1"/>
                </a:solidFill>
              </a:defRPr>
            </a:lvl1pPr>
          </a:lstStyle>
          <a:p>
            <a:pPr lvl="0"/>
            <a:r>
              <a:rPr lang="de-DE" dirty="0"/>
              <a:t> </a:t>
            </a:r>
          </a:p>
        </p:txBody>
      </p:sp>
      <p:pic>
        <p:nvPicPr>
          <p:cNvPr id="10" name="Grafik 9">
            <a:extLst>
              <a:ext uri="{FF2B5EF4-FFF2-40B4-BE49-F238E27FC236}">
                <a16:creationId xmlns:a16="http://schemas.microsoft.com/office/drawing/2014/main" id="{A0BABBA3-207B-428D-8CD0-97794373E0F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Tree>
    <p:extLst>
      <p:ext uri="{BB962C8B-B14F-4D97-AF65-F5344CB8AC3E}">
        <p14:creationId xmlns:p14="http://schemas.microsoft.com/office/powerpoint/2010/main" val="4195520137"/>
      </p:ext>
    </p:extLst>
  </p:cSld>
  <p:clrMapOvr>
    <a:masterClrMapping/>
  </p:clrMapOvr>
  <p:extLst mod="1">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8" y="2660216"/>
            <a:ext cx="10728324"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1124744"/>
            <a:ext cx="10728325" cy="1361802"/>
          </a:xfrm>
        </p:spPr>
        <p:txBody>
          <a:bodyPr/>
          <a:lstStyle>
            <a:lvl1pPr marL="0" indent="0">
              <a:lnSpc>
                <a:spcPct val="114000"/>
              </a:lnSpc>
              <a:spcBef>
                <a:spcPts val="0"/>
              </a:spcBef>
              <a:spcAft>
                <a:spcPts val="0"/>
              </a:spcAft>
              <a:buNone/>
              <a:defRPr sz="1800" b="1" cap="none" spc="0" baseline="0">
                <a:solidFill>
                  <a:schemeClr val="accent2"/>
                </a:solidFill>
              </a:defRPr>
            </a:lvl1pPr>
          </a:lstStyle>
          <a:p>
            <a:pPr lvl="0"/>
            <a:r>
              <a:rPr lang="de-DE" dirty="0" err="1"/>
              <a:t>Subline</a:t>
            </a:r>
            <a:r>
              <a:rPr lang="de-DE" dirty="0"/>
              <a:t> der Präsentation</a:t>
            </a:r>
          </a:p>
        </p:txBody>
      </p:sp>
      <p:pic>
        <p:nvPicPr>
          <p:cNvPr id="9" name="Grafik 8">
            <a:extLst>
              <a:ext uri="{FF2B5EF4-FFF2-40B4-BE49-F238E27FC236}">
                <a16:creationId xmlns:a16="http://schemas.microsoft.com/office/drawing/2014/main" id="{7D7831BC-0764-4D94-B436-8046AD2DF06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7390AF7B-9835-4AEF-ADBF-224AF53FB41E}"/>
              </a:ext>
            </a:extLst>
          </p:cNvPr>
          <p:cNvSpPr>
            <a:spLocks noGrp="1"/>
          </p:cNvSpPr>
          <p:nvPr>
            <p:ph type="body" sz="quarter" idx="13"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2389604393"/>
      </p:ext>
    </p:extLst>
  </p:cSld>
  <p:clrMapOvr>
    <a:masterClrMapping/>
  </p:clrMapOvr>
  <p:extLst mod="1">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smtClean="0"/>
              <a:t>Bild durch Klicken auf Symbol hinzufügen</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70822"/>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185084"/>
            <a:ext cx="107283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de-DE" dirty="0" err="1"/>
              <a:t>Subline</a:t>
            </a:r>
            <a:r>
              <a:rPr lang="de-DE" dirty="0"/>
              <a:t> der Präsentation</a:t>
            </a:r>
          </a:p>
        </p:txBody>
      </p:sp>
      <p:pic>
        <p:nvPicPr>
          <p:cNvPr id="9" name="Grafik 8">
            <a:extLst>
              <a:ext uri="{FF2B5EF4-FFF2-40B4-BE49-F238E27FC236}">
                <a16:creationId xmlns:a16="http://schemas.microsoft.com/office/drawing/2014/main" id="{133D537E-7D32-4AF3-8F50-037B43117FF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02F77179-7DE6-490F-AFDB-836C5B895F0C}"/>
              </a:ext>
            </a:extLst>
          </p:cNvPr>
          <p:cNvSpPr>
            <a:spLocks noGrp="1"/>
          </p:cNvSpPr>
          <p:nvPr>
            <p:ph type="body" sz="quarter" idx="14"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2073494238"/>
      </p:ext>
    </p:extLst>
  </p:cSld>
  <p:clrMapOvr>
    <a:masterClrMapping/>
  </p:clrMapOvr>
  <p:extLst mod="1">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4">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smtClean="0"/>
              <a:t>Bild durch Klicken auf Symbol hinzufügen</a:t>
            </a:r>
            <a:endParaRPr lang="de-DE" dirty="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11514"/>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221088"/>
            <a:ext cx="107283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2"/>
                </a:solidFill>
              </a:defRPr>
            </a:lvl1pPr>
          </a:lstStyle>
          <a:p>
            <a:pPr marL="228600" lvl="0" indent="-228600">
              <a:lnSpc>
                <a:spcPct val="100000"/>
              </a:lnSpc>
              <a:spcBef>
                <a:spcPts val="0"/>
              </a:spcBef>
            </a:pPr>
            <a:r>
              <a:rPr lang="de-DE" dirty="0" err="1"/>
              <a:t>Subline</a:t>
            </a:r>
            <a:r>
              <a:rPr lang="de-DE" dirty="0"/>
              <a:t> der Präsentation</a:t>
            </a:r>
          </a:p>
        </p:txBody>
      </p:sp>
      <p:pic>
        <p:nvPicPr>
          <p:cNvPr id="9" name="Grafik 8">
            <a:extLst>
              <a:ext uri="{FF2B5EF4-FFF2-40B4-BE49-F238E27FC236}">
                <a16:creationId xmlns:a16="http://schemas.microsoft.com/office/drawing/2014/main" id="{936BB06C-78EA-49C8-AAD0-451B7CEFCA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1F0FB68E-EE59-46F0-A3EA-690446700A77}"/>
              </a:ext>
            </a:extLst>
          </p:cNvPr>
          <p:cNvSpPr>
            <a:spLocks noGrp="1"/>
          </p:cNvSpPr>
          <p:nvPr>
            <p:ph type="body" sz="quarter" idx="14"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1128135991"/>
      </p:ext>
    </p:extLst>
  </p:cSld>
  <p:clrMapOvr>
    <a:masterClrMapping/>
  </p:clrMapOvr>
  <p:extLst mod="1">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de-DE"/>
              <a:t>00. Monat 2017</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121020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smtClean="0"/>
              <a:t>Titelmasterformat durch Klicken bearbeiten</a:t>
            </a:r>
            <a:endParaRPr lang="en-US" dirty="0"/>
          </a:p>
        </p:txBody>
      </p:sp>
      <p:sp>
        <p:nvSpPr>
          <p:cNvPr id="3" name="Content Placeholder 2"/>
          <p:cNvSpPr>
            <a:spLocks noGrp="1"/>
          </p:cNvSpPr>
          <p:nvPr>
            <p:ph idx="1"/>
          </p:nvPr>
        </p:nvSpPr>
        <p:spPr>
          <a:xfrm>
            <a:off x="371475" y="1578310"/>
            <a:ext cx="114490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de-DE"/>
              <a:t>00. Monat 2017</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29624FD4-E8F5-4C76-8AB0-019D7FCEAADC}"/>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743926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smtClean="0"/>
              <a:t>Titelmasterformat durch Klicken bearbeiten</a:t>
            </a:r>
            <a:endParaRPr lang="en-US"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r>
              <a:rPr lang="de-DE"/>
              <a:t>00. Monat 2017</a:t>
            </a:r>
            <a:endParaRPr lang="de-DE"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p:txBody>
          <a:bodyPr/>
          <a:lstStyle/>
          <a:p>
            <a:r>
              <a:rPr lang="de-DE"/>
              <a:t>Seite </a:t>
            </a:r>
            <a:fld id="{A52F4D17-1AD6-42D9-B93A-EB002C62F438}" type="slidenum">
              <a:rPr lang="de-DE" smtClean="0"/>
              <a:pPr/>
              <a:t>‹Nr.›</a:t>
            </a:fld>
            <a:endParaRPr lang="de-DE" dirty="0"/>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71475" y="1628775"/>
            <a:ext cx="5437187" cy="3168377"/>
          </a:xfrm>
          <a:solidFill>
            <a:schemeClr val="bg2"/>
          </a:solidFill>
        </p:spPr>
        <p:txBody>
          <a:bodyPr anchor="ctr"/>
          <a:lstStyle>
            <a:lvl1pPr marL="0" indent="0" algn="ctr">
              <a:buNone/>
              <a:defRPr sz="1600">
                <a:solidFill>
                  <a:schemeClr val="tx1"/>
                </a:solidFill>
              </a:defRPr>
            </a:lvl1pPr>
          </a:lstStyle>
          <a:p>
            <a:r>
              <a:rPr lang="de-DE" smtClean="0"/>
              <a:t>Bild durch Klicken auf Symbol hinzufügen</a:t>
            </a:r>
            <a:endParaRPr lang="de-DE" dirty="0"/>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71475" y="4900254"/>
            <a:ext cx="5437187" cy="868722"/>
          </a:xfrm>
        </p:spPr>
        <p:txBody>
          <a:bodyPr/>
          <a:lstStyle>
            <a:lvl1pPr marL="0" indent="0">
              <a:spcAft>
                <a:spcPts val="0"/>
              </a:spcAft>
              <a:buNone/>
              <a:defRPr sz="1800"/>
            </a:lvl1pPr>
          </a:lstStyle>
          <a:p>
            <a:pPr lvl="0"/>
            <a:r>
              <a:rPr lang="de-DE" dirty="0"/>
              <a:t>Bildunterschrift</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6383338" y="1628775"/>
            <a:ext cx="5437187" cy="3168377"/>
          </a:xfrm>
          <a:solidFill>
            <a:schemeClr val="bg2"/>
          </a:solidFill>
        </p:spPr>
        <p:txBody>
          <a:bodyPr anchor="ctr"/>
          <a:lstStyle>
            <a:lvl1pPr marL="0" indent="0" algn="ctr">
              <a:buNone/>
              <a:defRPr sz="1600">
                <a:solidFill>
                  <a:schemeClr val="tx1"/>
                </a:solidFill>
              </a:defRPr>
            </a:lvl1pPr>
          </a:lstStyle>
          <a:p>
            <a:r>
              <a:rPr lang="de-DE" smtClean="0"/>
              <a:t>Bild durch Klicken auf Symbol hinzufügen</a:t>
            </a:r>
            <a:endParaRPr lang="de-DE" dirty="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6383338" y="4900254"/>
            <a:ext cx="5437187" cy="868722"/>
          </a:xfrm>
        </p:spPr>
        <p:txBody>
          <a:bodyPr/>
          <a:lstStyle>
            <a:lvl1pPr marL="0" indent="0">
              <a:spcAft>
                <a:spcPts val="0"/>
              </a:spcAft>
              <a:buNone/>
              <a:defRPr sz="1800"/>
            </a:lvl1pPr>
          </a:lstStyle>
          <a:p>
            <a:pPr lvl="0"/>
            <a:r>
              <a:rPr lang="de-DE" dirty="0"/>
              <a:t>Bildunterschrift</a:t>
            </a:r>
          </a:p>
        </p:txBody>
      </p:sp>
      <p:sp>
        <p:nvSpPr>
          <p:cNvPr id="13" name="Textplatzhalter 10">
            <a:extLst>
              <a:ext uri="{FF2B5EF4-FFF2-40B4-BE49-F238E27FC236}">
                <a16:creationId xmlns:a16="http://schemas.microsoft.com/office/drawing/2014/main" id="{8D87DCD3-D230-4056-A20A-D9CBA549CE9C}"/>
              </a:ext>
            </a:extLst>
          </p:cNvPr>
          <p:cNvSpPr>
            <a:spLocks noGrp="1"/>
          </p:cNvSpPr>
          <p:nvPr>
            <p:ph type="body" sz="quarter" idx="17"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370165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smtClean="0"/>
              <a:t>Titelmasterformat durch Klicken bearbeiten</a:t>
            </a:r>
            <a:endParaRPr lang="en-US"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r>
              <a:rPr lang="de-DE"/>
              <a:t>00. Monat 2017</a:t>
            </a:r>
            <a:endParaRPr lang="de-DE"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p:txBody>
          <a:bodyPr/>
          <a:lstStyle/>
          <a:p>
            <a:r>
              <a:rPr lang="de-DE"/>
              <a:t>Seite </a:t>
            </a:r>
            <a:fld id="{A52F4D17-1AD6-42D9-B93A-EB002C62F438}" type="slidenum">
              <a:rPr lang="de-DE" smtClean="0"/>
              <a:pPr/>
              <a:t>‹Nr.›</a:t>
            </a:fld>
            <a:endParaRPr lang="de-DE"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261187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1A9D9CA0-0D3A-430F-A273-E4F9DC8D4FCA}"/>
              </a:ext>
            </a:extLst>
          </p:cNvPr>
          <p:cNvSpPr>
            <a:spLocks noGrp="1"/>
          </p:cNvSpPr>
          <p:nvPr>
            <p:ph type="dt" sz="half" idx="10"/>
          </p:nvPr>
        </p:nvSpPr>
        <p:spPr/>
        <p:txBody>
          <a:bodyPr/>
          <a:lstStyle/>
          <a:p>
            <a:r>
              <a:rPr lang="de-DE"/>
              <a:t>00. Monat 2017</a:t>
            </a:r>
            <a:endParaRPr lang="de-DE" dirty="0"/>
          </a:p>
        </p:txBody>
      </p:sp>
      <p:sp>
        <p:nvSpPr>
          <p:cNvPr id="6" name="Foliennummernplatzhalter 5">
            <a:extLst>
              <a:ext uri="{FF2B5EF4-FFF2-40B4-BE49-F238E27FC236}">
                <a16:creationId xmlns:a16="http://schemas.microsoft.com/office/drawing/2014/main" id="{69E8AF11-FB81-42DE-B82C-BAAE6442B5E3}"/>
              </a:ext>
            </a:extLst>
          </p:cNvPr>
          <p:cNvSpPr>
            <a:spLocks noGrp="1"/>
          </p:cNvSpPr>
          <p:nvPr>
            <p:ph type="sldNum" sz="quarter" idx="11"/>
          </p:nvPr>
        </p:nvSpPr>
        <p:spPr/>
        <p:txBody>
          <a:bodyPr/>
          <a:lstStyle/>
          <a:p>
            <a:r>
              <a:rPr lang="de-DE"/>
              <a:t>Seite </a:t>
            </a:r>
            <a:fld id="{A52F4D17-1AD6-42D9-B93A-EB002C62F438}" type="slidenum">
              <a:rPr lang="de-DE" smtClean="0"/>
              <a:pPr/>
              <a:t>‹Nr.›</a:t>
            </a:fld>
            <a:endParaRPr lang="de-DE" dirty="0"/>
          </a:p>
        </p:txBody>
      </p:sp>
    </p:spTree>
    <p:extLst>
      <p:ext uri="{BB962C8B-B14F-4D97-AF65-F5344CB8AC3E}">
        <p14:creationId xmlns:p14="http://schemas.microsoft.com/office/powerpoint/2010/main" val="10631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563143"/>
            <a:ext cx="11449050" cy="421425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accent1"/>
                </a:solidFill>
              </a:defRPr>
            </a:lvl1pPr>
          </a:lstStyle>
          <a:p>
            <a:r>
              <a:rPr lang="de-DE"/>
              <a:t>00. Monat 2017</a:t>
            </a:r>
            <a:endParaRPr lang="de-DE" dirty="0"/>
          </a:p>
        </p:txBody>
      </p:sp>
      <p:sp>
        <p:nvSpPr>
          <p:cNvPr id="6"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accent1"/>
                </a:solidFill>
              </a:defRPr>
            </a:lvl1pPr>
          </a:lstStyle>
          <a:p>
            <a:r>
              <a:rPr lang="de-DE"/>
              <a:t>Seite </a:t>
            </a:r>
            <a:fld id="{A52F4D17-1AD6-42D9-B93A-EB002C62F438}" type="slidenum">
              <a:rPr lang="de-DE" smtClean="0"/>
              <a:pPr/>
              <a:t>‹Nr.›</a:t>
            </a:fld>
            <a:endParaRPr lang="de-DE" dirty="0"/>
          </a:p>
        </p:txBody>
      </p:sp>
      <p:sp>
        <p:nvSpPr>
          <p:cNvPr id="2" name="Title Placeholder 1"/>
          <p:cNvSpPr>
            <a:spLocks noGrp="1"/>
          </p:cNvSpPr>
          <p:nvPr>
            <p:ph type="title"/>
          </p:nvPr>
        </p:nvSpPr>
        <p:spPr>
          <a:xfrm>
            <a:off x="371475" y="324000"/>
            <a:ext cx="11449050" cy="1124780"/>
          </a:xfrm>
          <a:prstGeom prst="rect">
            <a:avLst/>
          </a:prstGeom>
        </p:spPr>
        <p:txBody>
          <a:bodyPr vert="horz" lIns="0" tIns="0" rIns="0" bIns="0" rtlCol="0" anchor="t" anchorCtr="0">
            <a:noAutofit/>
          </a:bodyPr>
          <a:lstStyle/>
          <a:p>
            <a:r>
              <a:rPr lang="de-DE" dirty="0"/>
              <a:t>Mastertitelformat bearbeiten</a:t>
            </a:r>
            <a:endParaRPr lang="en-US" dirty="0"/>
          </a:p>
        </p:txBody>
      </p:sp>
      <p:pic>
        <p:nvPicPr>
          <p:cNvPr id="13" name="Grafik 12">
            <a:extLst>
              <a:ext uri="{FF2B5EF4-FFF2-40B4-BE49-F238E27FC236}">
                <a16:creationId xmlns:a16="http://schemas.microsoft.com/office/drawing/2014/main" id="{F2C4F5F8-9F24-424C-8284-2E94052236C1}"/>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pic>
        <p:nvPicPr>
          <p:cNvPr id="14" name="Grafik 13">
            <a:extLst>
              <a:ext uri="{FF2B5EF4-FFF2-40B4-BE49-F238E27FC236}">
                <a16:creationId xmlns:a16="http://schemas.microsoft.com/office/drawing/2014/main" id="{658AF006-3416-44FA-BBD1-BCE9F27A196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359532" y="6424763"/>
            <a:ext cx="2304000" cy="117322"/>
          </a:xfrm>
          <a:prstGeom prst="rect">
            <a:avLst/>
          </a:prstGeom>
        </p:spPr>
      </p:pic>
    </p:spTree>
    <p:extLst>
      <p:ext uri="{BB962C8B-B14F-4D97-AF65-F5344CB8AC3E}">
        <p14:creationId xmlns:p14="http://schemas.microsoft.com/office/powerpoint/2010/main" val="3822747736"/>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1" r:id="rId4"/>
    <p:sldLayoutId id="2147483662" r:id="rId5"/>
    <p:sldLayoutId id="2147483672" r:id="rId6"/>
    <p:sldLayoutId id="2147483673" r:id="rId7"/>
    <p:sldLayoutId id="2147483666" r:id="rId8"/>
    <p:sldLayoutId id="2147483667" r:id="rId9"/>
  </p:sldLayoutIdLst>
  <p:hf hdr="0" ftr="0"/>
  <p:txStyles>
    <p:title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p:titleStyle>
    <p:body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26" userDrawn="1">
          <p15:clr>
            <a:srgbClr val="F26B43"/>
          </p15:clr>
        </p15:guide>
        <p15:guide id="2" pos="234" userDrawn="1">
          <p15:clr>
            <a:srgbClr val="F26B43"/>
          </p15:clr>
        </p15:guide>
        <p15:guide id="3" pos="7446" userDrawn="1">
          <p15:clr>
            <a:srgbClr val="F26B43"/>
          </p15:clr>
        </p15:guide>
        <p15:guide id="4" orient="horz" pos="278" userDrawn="1">
          <p15:clr>
            <a:srgbClr val="F26B43"/>
          </p15:clr>
        </p15:guide>
        <p15:guide id="6" pos="3659" userDrawn="1">
          <p15:clr>
            <a:srgbClr val="F26B43"/>
          </p15:clr>
        </p15:guide>
        <p15:guide id="7" pos="4021" userDrawn="1">
          <p15:clr>
            <a:srgbClr val="F26B43"/>
          </p15:clr>
        </p15:guide>
        <p15:guide id="8" orient="horz" pos="36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0.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00.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5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60.jp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emf"/><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693119F-69DD-4BF5-B78E-98C0144F5F54}"/>
              </a:ext>
            </a:extLst>
          </p:cNvPr>
          <p:cNvSpPr>
            <a:spLocks noGrp="1"/>
          </p:cNvSpPr>
          <p:nvPr>
            <p:ph type="subTitle" idx="1"/>
          </p:nvPr>
        </p:nvSpPr>
        <p:spPr>
          <a:xfrm>
            <a:off x="263352" y="1844824"/>
            <a:ext cx="11640616" cy="516756"/>
          </a:xfrm>
        </p:spPr>
        <p:txBody>
          <a:bodyPr/>
          <a:lstStyle/>
          <a:p>
            <a:pPr algn="ctr">
              <a:tabLst>
                <a:tab pos="1433513" algn="l"/>
              </a:tabLst>
            </a:pPr>
            <a:r>
              <a:rPr lang="de-DE" dirty="0" smtClean="0"/>
              <a:t> A. Houben, </a:t>
            </a:r>
            <a:r>
              <a:rPr lang="de-DE" dirty="0"/>
              <a:t>M. </a:t>
            </a:r>
            <a:r>
              <a:rPr lang="de-DE" dirty="0" err="1" smtClean="0"/>
              <a:t>Rasinski</a:t>
            </a:r>
            <a:r>
              <a:rPr lang="de-DE" dirty="0" smtClean="0"/>
              <a:t>, </a:t>
            </a:r>
            <a:r>
              <a:rPr lang="de-DE" dirty="0"/>
              <a:t>S. </a:t>
            </a:r>
            <a:r>
              <a:rPr lang="de-DE" dirty="0" err="1" smtClean="0"/>
              <a:t>Brezinsek</a:t>
            </a:r>
            <a:r>
              <a:rPr lang="de-DE" dirty="0" smtClean="0"/>
              <a:t>, </a:t>
            </a:r>
            <a:r>
              <a:rPr lang="de-DE" dirty="0" err="1" smtClean="0"/>
              <a:t>and</a:t>
            </a:r>
            <a:r>
              <a:rPr lang="de-DE" dirty="0" smtClean="0"/>
              <a:t> </a:t>
            </a:r>
            <a:r>
              <a:rPr lang="de-DE" dirty="0" err="1" smtClean="0"/>
              <a:t>Ch</a:t>
            </a:r>
            <a:r>
              <a:rPr lang="de-DE" dirty="0" smtClean="0"/>
              <a:t>. </a:t>
            </a:r>
            <a:r>
              <a:rPr lang="de-DE" dirty="0" err="1" smtClean="0"/>
              <a:t>Linsmeier</a:t>
            </a:r>
            <a:r>
              <a:rPr lang="de-DE" dirty="0" smtClean="0"/>
              <a:t> </a:t>
            </a:r>
            <a:endParaRPr lang="de-DE" dirty="0"/>
          </a:p>
        </p:txBody>
      </p:sp>
      <p:sp>
        <p:nvSpPr>
          <p:cNvPr id="14" name="Textplatzhalter 13">
            <a:extLst>
              <a:ext uri="{FF2B5EF4-FFF2-40B4-BE49-F238E27FC236}">
                <a16:creationId xmlns:a16="http://schemas.microsoft.com/office/drawing/2014/main" id="{173EEE58-E9BD-4046-A1AC-E35DC264C30A}"/>
              </a:ext>
            </a:extLst>
          </p:cNvPr>
          <p:cNvSpPr>
            <a:spLocks noGrp="1"/>
          </p:cNvSpPr>
          <p:nvPr>
            <p:ph type="body" sz="quarter" idx="13"/>
          </p:nvPr>
        </p:nvSpPr>
        <p:spPr/>
        <p:txBody>
          <a:bodyPr/>
          <a:lstStyle/>
          <a:p>
            <a:endParaRPr lang="de-DE"/>
          </a:p>
        </p:txBody>
      </p:sp>
      <p:sp>
        <p:nvSpPr>
          <p:cNvPr id="7" name="Textfeld 6"/>
          <p:cNvSpPr txBox="1"/>
          <p:nvPr/>
        </p:nvSpPr>
        <p:spPr>
          <a:xfrm>
            <a:off x="521042" y="794145"/>
            <a:ext cx="11125236" cy="618631"/>
          </a:xfrm>
          <a:prstGeom prst="rect">
            <a:avLst/>
          </a:prstGeom>
          <a:noFill/>
        </p:spPr>
        <p:txBody>
          <a:bodyPr wrap="square" rtlCol="0">
            <a:spAutoFit/>
          </a:bodyPr>
          <a:lstStyle/>
          <a:p>
            <a:pPr algn="ctr">
              <a:lnSpc>
                <a:spcPct val="95000"/>
              </a:lnSpc>
            </a:pPr>
            <a:r>
              <a:rPr lang="en-US" sz="3600" b="1" dirty="0">
                <a:solidFill>
                  <a:schemeClr val="bg1"/>
                </a:solidFill>
              </a:rPr>
              <a:t>Hydrogen Permeation through Fusion Materials</a:t>
            </a:r>
          </a:p>
        </p:txBody>
      </p:sp>
      <p:pic>
        <p:nvPicPr>
          <p:cNvPr id="6" name="Grafik 5"/>
          <p:cNvPicPr>
            <a:picLocks noChangeAspect="1"/>
          </p:cNvPicPr>
          <p:nvPr/>
        </p:nvPicPr>
        <p:blipFill>
          <a:blip r:embed="rId3"/>
          <a:stretch>
            <a:fillRect/>
          </a:stretch>
        </p:blipFill>
        <p:spPr>
          <a:xfrm>
            <a:off x="5591944" y="5728187"/>
            <a:ext cx="3600399" cy="848118"/>
          </a:xfrm>
          <a:prstGeom prst="rect">
            <a:avLst/>
          </a:prstGeom>
        </p:spPr>
      </p:pic>
      <p:sp>
        <p:nvSpPr>
          <p:cNvPr id="2" name="Textfeld 1"/>
          <p:cNvSpPr txBox="1"/>
          <p:nvPr/>
        </p:nvSpPr>
        <p:spPr>
          <a:xfrm>
            <a:off x="3671392" y="4797152"/>
            <a:ext cx="4824536" cy="355482"/>
          </a:xfrm>
          <a:prstGeom prst="rect">
            <a:avLst/>
          </a:prstGeom>
          <a:noFill/>
        </p:spPr>
        <p:txBody>
          <a:bodyPr wrap="square" rtlCol="0">
            <a:spAutoFit/>
          </a:bodyPr>
          <a:lstStyle/>
          <a:p>
            <a:pPr algn="ctr">
              <a:lnSpc>
                <a:spcPct val="95000"/>
              </a:lnSpc>
            </a:pPr>
            <a:r>
              <a:rPr lang="en-GB" b="1" dirty="0" smtClean="0">
                <a:solidFill>
                  <a:schemeClr val="bg1"/>
                </a:solidFill>
              </a:rPr>
              <a:t>an.houben@fz-juelich.de</a:t>
            </a:r>
          </a:p>
        </p:txBody>
      </p:sp>
    </p:spTree>
    <p:extLst>
      <p:ext uri="{BB962C8B-B14F-4D97-AF65-F5344CB8AC3E}">
        <p14:creationId xmlns:p14="http://schemas.microsoft.com/office/powerpoint/2010/main" val="1524703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448" y="3502666"/>
            <a:ext cx="4048087" cy="2086574"/>
          </a:xfrm>
          <a:prstGeom prst="rect">
            <a:avLst/>
          </a:prstGeom>
        </p:spPr>
      </p:pic>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10</a:t>
            </a:fld>
            <a:endParaRPr lang="de-DE" dirty="0"/>
          </a:p>
        </p:txBody>
      </p:sp>
      <p:sp>
        <p:nvSpPr>
          <p:cNvPr id="2" name="Textfeld 1"/>
          <p:cNvSpPr txBox="1"/>
          <p:nvPr/>
        </p:nvSpPr>
        <p:spPr>
          <a:xfrm>
            <a:off x="1100519" y="342308"/>
            <a:ext cx="9973865" cy="560153"/>
          </a:xfrm>
          <a:prstGeom prst="rect">
            <a:avLst/>
          </a:prstGeom>
          <a:noFill/>
        </p:spPr>
        <p:txBody>
          <a:bodyPr wrap="square" rtlCol="0">
            <a:spAutoFit/>
          </a:bodyPr>
          <a:lstStyle/>
          <a:p>
            <a:pPr algn="ctr">
              <a:lnSpc>
                <a:spcPct val="95000"/>
              </a:lnSpc>
            </a:pPr>
            <a:r>
              <a:rPr lang="en-US" sz="3200" b="1" dirty="0" smtClean="0">
                <a:solidFill>
                  <a:srgbClr val="023D6B"/>
                </a:solidFill>
              </a:rPr>
              <a:t>Interfaces and Microstructure  </a:t>
            </a:r>
            <a:endParaRPr lang="en-US" sz="3200" b="1" dirty="0">
              <a:solidFill>
                <a:srgbClr val="023D6B"/>
              </a:solidFill>
            </a:endParaRPr>
          </a:p>
        </p:txBody>
      </p:sp>
      <mc:AlternateContent xmlns:mc="http://schemas.openxmlformats.org/markup-compatibility/2006" xmlns:a14="http://schemas.microsoft.com/office/drawing/2010/main">
        <mc:Choice Requires="a14">
          <p:sp>
            <p:nvSpPr>
              <p:cNvPr id="10" name="Textfeld 9"/>
              <p:cNvSpPr txBox="1"/>
              <p:nvPr/>
            </p:nvSpPr>
            <p:spPr>
              <a:xfrm>
                <a:off x="839416" y="702847"/>
                <a:ext cx="10513168" cy="286232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The measurement of hydrogen permeation flux through a ‘real’ component is not possible:</a:t>
                </a:r>
              </a:p>
              <a:p>
                <a:pPr>
                  <a:tabLst>
                    <a:tab pos="625475" algn="l"/>
                  </a:tabLst>
                </a:pPr>
                <a:r>
                  <a:rPr lang="en-US" dirty="0" smtClean="0">
                    <a:solidFill>
                      <a:srgbClr val="023D6B"/>
                    </a:solidFill>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Permeation measurements through several combination of bulk and layered substrates </a:t>
                </a:r>
              </a:p>
              <a:p>
                <a:pPr>
                  <a:tabLst>
                    <a:tab pos="625475" algn="l"/>
                  </a:tabLst>
                </a:pPr>
                <a:r>
                  <a:rPr lang="en-US" dirty="0" smtClean="0">
                    <a:solidFill>
                      <a:srgbClr val="023D6B"/>
                    </a:solidFill>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Enables estimation of the hydrogen permeation through a component / permeation mechanism</a:t>
                </a:r>
              </a:p>
              <a:p>
                <a:pPr>
                  <a:tabLst>
                    <a:tab pos="625475" algn="l"/>
                  </a:tabLst>
                </a:pPr>
                <a:endParaRPr lang="en-US" dirty="0">
                  <a:latin typeface="Arial" panose="020B0604020202020204" pitchFamily="34" charset="0"/>
                  <a:cs typeface="Arial" panose="020B0604020202020204" pitchFamily="34" charset="0"/>
                </a:endParaRPr>
              </a:p>
              <a:p>
                <a:pPr>
                  <a:tabLst>
                    <a:tab pos="625475" algn="l"/>
                  </a:tabLst>
                </a:pPr>
                <a:r>
                  <a:rPr lang="en-US" b="1" dirty="0" smtClean="0">
                    <a:latin typeface="Arial" panose="020B0604020202020204" pitchFamily="34" charset="0"/>
                    <a:cs typeface="Arial" panose="020B0604020202020204" pitchFamily="34" charset="0"/>
                  </a:rPr>
                  <a:t>First studied system: Cu coated 316L-IG</a:t>
                </a:r>
              </a:p>
              <a:p>
                <a:pPr>
                  <a:tabLst>
                    <a:tab pos="625475" algn="l"/>
                  </a:tabLst>
                </a:pPr>
                <a:r>
                  <a:rPr lang="en-US" dirty="0">
                    <a:solidFill>
                      <a:srgbClr val="023D6B"/>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For better estimation of the influence of the interface: measurement </a:t>
                </a:r>
                <a:r>
                  <a:rPr lang="en-US" dirty="0" smtClean="0">
                    <a:latin typeface="Arial" panose="020B0604020202020204" pitchFamily="34" charset="0"/>
                    <a:cs typeface="Arial" panose="020B0604020202020204" pitchFamily="34" charset="0"/>
                  </a:rPr>
                  <a:t>of several samples</a:t>
                </a:r>
                <a:endParaRPr lang="en-US" dirty="0">
                  <a:latin typeface="Arial" panose="020B0604020202020204" pitchFamily="34" charset="0"/>
                  <a:cs typeface="Arial" panose="020B0604020202020204" pitchFamily="34" charset="0"/>
                </a:endParaRPr>
              </a:p>
              <a:p>
                <a:pPr>
                  <a:tabLst>
                    <a:tab pos="625475" algn="l"/>
                  </a:tabLst>
                </a:pPr>
                <a:r>
                  <a:rPr lang="en-US" dirty="0">
                    <a:solidFill>
                      <a:srgbClr val="023D6B"/>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Microstructure of the coatings </a:t>
                </a:r>
                <a:r>
                  <a:rPr lang="en-US" dirty="0" smtClean="0">
                    <a:latin typeface="Arial" panose="020B0604020202020204" pitchFamily="34" charset="0"/>
                    <a:cs typeface="Arial" panose="020B0604020202020204" pitchFamily="34" charset="0"/>
                  </a:rPr>
                  <a:t>is ‘identical’, </a:t>
                </a:r>
                <a:r>
                  <a:rPr lang="en-US" dirty="0">
                    <a:latin typeface="Arial" panose="020B0604020202020204" pitchFamily="34" charset="0"/>
                    <a:cs typeface="Arial" panose="020B0604020202020204" pitchFamily="34" charset="0"/>
                  </a:rPr>
                  <a:t>thicknesses will be varied in order to vary the 	</a:t>
                </a:r>
                <a:r>
                  <a:rPr lang="en-US" dirty="0" smtClean="0">
                    <a:latin typeface="Arial" panose="020B0604020202020204" pitchFamily="34" charset="0"/>
                    <a:cs typeface="Arial" panose="020B0604020202020204" pitchFamily="34" charset="0"/>
                  </a:rPr>
                  <a:t>layer 	bulk/interface </a:t>
                </a:r>
                <a:r>
                  <a:rPr lang="en-US" dirty="0">
                    <a:latin typeface="Arial" panose="020B0604020202020204" pitchFamily="34" charset="0"/>
                    <a:cs typeface="Arial" panose="020B0604020202020204" pitchFamily="34" charset="0"/>
                  </a:rPr>
                  <a:t>ratio</a:t>
                </a:r>
              </a:p>
              <a:p>
                <a:pPr>
                  <a:tabLst>
                    <a:tab pos="625475" algn="l"/>
                  </a:tabLst>
                </a:pPr>
                <a:r>
                  <a:rPr lang="en-US" dirty="0">
                    <a:solidFill>
                      <a:srgbClr val="023D6B"/>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Separation of the influence of the </a:t>
                </a:r>
                <a:r>
                  <a:rPr lang="en-US" dirty="0" smtClean="0">
                    <a:latin typeface="Arial" panose="020B0604020202020204" pitchFamily="34" charset="0"/>
                    <a:cs typeface="Arial" panose="020B0604020202020204" pitchFamily="34" charset="0"/>
                  </a:rPr>
                  <a:t>microstructure (</a:t>
                </a:r>
                <a14:m>
                  <m:oMath xmlns:m="http://schemas.openxmlformats.org/officeDocument/2006/math">
                    <m:sSub>
                      <m:sSubPr>
                        <m:ctrlPr>
                          <a:rPr lang="de-DE" i="1">
                            <a:latin typeface="Cambria Math" panose="02040503050406030204" pitchFamily="18" charset="0"/>
                            <a:cs typeface="Arial" panose="020B0604020202020204" pitchFamily="34" charset="0"/>
                          </a:rPr>
                        </m:ctrlPr>
                      </m:sSubPr>
                      <m:e>
                        <m:r>
                          <m:rPr>
                            <m:sty m:val="p"/>
                          </m:rPr>
                          <a:rPr lang="de-DE">
                            <a:latin typeface="Cambria Math" panose="02040503050406030204" pitchFamily="18" charset="0"/>
                            <a:cs typeface="Arial" panose="020B0604020202020204" pitchFamily="34" charset="0"/>
                          </a:rPr>
                          <m:t>P</m:t>
                        </m:r>
                      </m:e>
                      <m:sub>
                        <m:r>
                          <a:rPr lang="de-DE" b="0" i="1" smtClean="0">
                            <a:latin typeface="Cambria Math" panose="02040503050406030204" pitchFamily="18" charset="0"/>
                            <a:cs typeface="Arial" panose="020B0604020202020204" pitchFamily="34" charset="0"/>
                          </a:rPr>
                          <m:t>𝐿𝐵</m:t>
                        </m:r>
                      </m:sub>
                    </m:sSub>
                  </m:oMath>
                </a14:m>
                <a:r>
                  <a:rPr lang="en-US" dirty="0" smtClean="0">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the influence of the interface (</a:t>
                </a:r>
                <a14:m>
                  <m:oMath xmlns:m="http://schemas.openxmlformats.org/officeDocument/2006/math">
                    <m:sSub>
                      <m:sSubPr>
                        <m:ctrlPr>
                          <a:rPr lang="de-DE" i="1">
                            <a:latin typeface="Cambria Math" panose="02040503050406030204" pitchFamily="18" charset="0"/>
                            <a:cs typeface="Arial" panose="020B0604020202020204" pitchFamily="34" charset="0"/>
                          </a:rPr>
                        </m:ctrlPr>
                      </m:sSubPr>
                      <m:e>
                        <m:r>
                          <m:rPr>
                            <m:sty m:val="p"/>
                          </m:rPr>
                          <a:rPr lang="de-DE">
                            <a:latin typeface="Cambria Math" panose="02040503050406030204" pitchFamily="18" charset="0"/>
                            <a:cs typeface="Arial" panose="020B0604020202020204" pitchFamily="34" charset="0"/>
                          </a:rPr>
                          <m:t>P</m:t>
                        </m:r>
                      </m:e>
                      <m:sub>
                        <m:r>
                          <a:rPr lang="de-DE" i="1">
                            <a:latin typeface="Cambria Math" panose="02040503050406030204" pitchFamily="18" charset="0"/>
                            <a:cs typeface="Arial" panose="020B0604020202020204" pitchFamily="34" charset="0"/>
                          </a:rPr>
                          <m:t>𝑖𝑛𝑡</m:t>
                        </m:r>
                      </m:sub>
                    </m:sSub>
                  </m:oMath>
                </a14:m>
                <a:r>
                  <a:rPr lang="en-US" dirty="0">
                    <a:latin typeface="Arial" panose="020B0604020202020204" pitchFamily="34" charset="0"/>
                    <a:cs typeface="Arial" panose="020B0604020202020204" pitchFamily="34" charset="0"/>
                  </a:rPr>
                  <a:t>) on </a:t>
                </a:r>
                <a:r>
                  <a:rPr lang="en-US" dirty="0" smtClean="0">
                    <a:latin typeface="Arial" panose="020B0604020202020204" pitchFamily="34" charset="0"/>
                    <a:cs typeface="Arial" panose="020B0604020202020204" pitchFamily="34" charset="0"/>
                  </a:rPr>
                  <a:t>	the permeation </a:t>
                </a:r>
                <a:r>
                  <a:rPr lang="en-US" dirty="0">
                    <a:latin typeface="Arial" panose="020B0604020202020204" pitchFamily="34" charset="0"/>
                    <a:cs typeface="Arial" panose="020B0604020202020204" pitchFamily="34" charset="0"/>
                  </a:rPr>
                  <a:t>flux </a:t>
                </a:r>
              </a:p>
            </p:txBody>
          </p:sp>
        </mc:Choice>
        <mc:Fallback xmlns="">
          <p:sp>
            <p:nvSpPr>
              <p:cNvPr id="10" name="Textfeld 9"/>
              <p:cNvSpPr txBox="1">
                <a:spLocks noRot="1" noChangeAspect="1" noMove="1" noResize="1" noEditPoints="1" noAdjustHandles="1" noChangeArrowheads="1" noChangeShapeType="1" noTextEdit="1"/>
              </p:cNvSpPr>
              <p:nvPr/>
            </p:nvSpPr>
            <p:spPr>
              <a:xfrm>
                <a:off x="839416" y="702847"/>
                <a:ext cx="10513168" cy="2862322"/>
              </a:xfrm>
              <a:prstGeom prst="rect">
                <a:avLst/>
              </a:prstGeom>
              <a:blipFill>
                <a:blip r:embed="rId4"/>
                <a:stretch>
                  <a:fillRect l="-522" t="-1064" r="-696" b="-2340"/>
                </a:stretch>
              </a:blipFill>
            </p:spPr>
            <p:txBody>
              <a:bodyPr/>
              <a:lstStyle/>
              <a:p>
                <a:r>
                  <a:rPr lang="en-GB">
                    <a:noFill/>
                  </a:rPr>
                  <a:t> </a:t>
                </a:r>
              </a:p>
            </p:txBody>
          </p:sp>
        </mc:Fallback>
      </mc:AlternateContent>
      <p:sp>
        <p:nvSpPr>
          <p:cNvPr id="12" name="Textfeld 11"/>
          <p:cNvSpPr txBox="1"/>
          <p:nvPr/>
        </p:nvSpPr>
        <p:spPr>
          <a:xfrm>
            <a:off x="839416" y="5518973"/>
            <a:ext cx="10081120" cy="646331"/>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Deuterium permeation studies on 316L(N)-IG, Cu and 316L(N)-IG with Cu layer:</a:t>
            </a:r>
          </a:p>
          <a:p>
            <a:pPr marL="285750" indent="-285750">
              <a:buFontTx/>
              <a:buChar char="-"/>
            </a:pPr>
            <a:r>
              <a:rPr lang="en-US" dirty="0" smtClean="0">
                <a:latin typeface="Arial" panose="020B0604020202020204" pitchFamily="34" charset="0"/>
                <a:cs typeface="Arial" panose="020B0604020202020204" pitchFamily="34" charset="0"/>
              </a:rPr>
              <a:t>Comparison of pure, bare materials and the combination of steel and Cu</a:t>
            </a:r>
          </a:p>
        </p:txBody>
      </p:sp>
      <mc:AlternateContent xmlns:mc="http://schemas.openxmlformats.org/markup-compatibility/2006" xmlns:a14="http://schemas.microsoft.com/office/drawing/2010/main">
        <mc:Choice Requires="a14">
          <p:sp>
            <p:nvSpPr>
              <p:cNvPr id="9" name="Textfeld 8"/>
              <p:cNvSpPr txBox="1"/>
              <p:nvPr/>
            </p:nvSpPr>
            <p:spPr>
              <a:xfrm>
                <a:off x="5544616" y="3429000"/>
                <a:ext cx="6456040" cy="2031325"/>
              </a:xfrm>
              <a:prstGeom prst="rect">
                <a:avLst/>
              </a:prstGeom>
              <a:noFill/>
            </p:spPr>
            <p:txBody>
              <a:bodyPr wrap="square" rtlCol="0">
                <a:spAutoFit/>
              </a:bodyPr>
              <a:lstStyle/>
              <a:p>
                <a:r>
                  <a:rPr lang="en-US" b="1" dirty="0" smtClean="0">
                    <a:solidFill>
                      <a:srgbClr val="023D6B"/>
                    </a:solidFill>
                    <a:latin typeface="Arial" panose="020B0604020202020204" pitchFamily="34" charset="0"/>
                    <a:cs typeface="Arial" panose="020B0604020202020204" pitchFamily="34" charset="0"/>
                  </a:rPr>
                  <a:t>Major influence:</a:t>
                </a:r>
              </a:p>
              <a:p>
                <a:r>
                  <a:rPr lang="en-US" b="1" dirty="0" smtClean="0">
                    <a:latin typeface="Arial" panose="020B0604020202020204" pitchFamily="34" charset="0"/>
                    <a:cs typeface="Arial" panose="020B0604020202020204" pitchFamily="34" charset="0"/>
                  </a:rPr>
                  <a:t>Microstructure:</a:t>
                </a:r>
              </a:p>
              <a:p>
                <a:pPr marL="285750" indent="-285750">
                  <a:buFontTx/>
                  <a:buChar char="-"/>
                </a:pPr>
                <a14:m>
                  <m:oMath xmlns:m="http://schemas.openxmlformats.org/officeDocument/2006/math">
                    <m:sSub>
                      <m:sSubPr>
                        <m:ctrlPr>
                          <a:rPr lang="de-DE" i="1">
                            <a:solidFill>
                              <a:srgbClr val="023D6B"/>
                            </a:solidFill>
                            <a:latin typeface="Cambria Math" panose="02040503050406030204" pitchFamily="18" charset="0"/>
                            <a:cs typeface="Arial" panose="020B0604020202020204" pitchFamily="34" charset="0"/>
                          </a:rPr>
                        </m:ctrlPr>
                      </m:sSubPr>
                      <m:e>
                        <m:r>
                          <m:rPr>
                            <m:sty m:val="p"/>
                          </m:rPr>
                          <a:rPr lang="de-DE">
                            <a:solidFill>
                              <a:srgbClr val="023D6B"/>
                            </a:solidFill>
                            <a:latin typeface="Cambria Math" panose="02040503050406030204" pitchFamily="18" charset="0"/>
                            <a:cs typeface="Arial" panose="020B0604020202020204" pitchFamily="34" charset="0"/>
                          </a:rPr>
                          <m:t>P</m:t>
                        </m:r>
                      </m:e>
                      <m:sub>
                        <m:r>
                          <a:rPr lang="de-DE" i="1">
                            <a:solidFill>
                              <a:srgbClr val="023D6B"/>
                            </a:solidFill>
                            <a:latin typeface="Cambria Math" panose="02040503050406030204" pitchFamily="18" charset="0"/>
                            <a:cs typeface="Arial" panose="020B0604020202020204" pitchFamily="34" charset="0"/>
                          </a:rPr>
                          <m:t>𝑡𝑜𝑡</m:t>
                        </m:r>
                      </m:sub>
                    </m:sSub>
                  </m:oMath>
                </a14:m>
                <a:r>
                  <a:rPr lang="en-US" dirty="0" smtClean="0">
                    <a:latin typeface="Arial" panose="020B0604020202020204" pitchFamily="34" charset="0"/>
                    <a:cs typeface="Arial" panose="020B0604020202020204" pitchFamily="34" charset="0"/>
                  </a:rPr>
                  <a:t> would vary with layer thickness</a:t>
                </a:r>
              </a:p>
              <a:p>
                <a:pPr marL="285750" indent="-285750">
                  <a:buFontTx/>
                  <a:buChar char="-"/>
                </a:pPr>
                <a:r>
                  <a:rPr lang="en-US" dirty="0" smtClean="0">
                    <a:latin typeface="Arial" panose="020B0604020202020204" pitchFamily="34" charset="0"/>
                    <a:cs typeface="Arial" panose="020B0604020202020204" pitchFamily="34" charset="0"/>
                  </a:rPr>
                  <a:t>Diffusion limited</a:t>
                </a:r>
              </a:p>
              <a:p>
                <a:r>
                  <a:rPr lang="en-US" b="1" dirty="0" smtClean="0">
                    <a:latin typeface="Arial" panose="020B0604020202020204" pitchFamily="34" charset="0"/>
                    <a:cs typeface="Arial" panose="020B0604020202020204" pitchFamily="34" charset="0"/>
                  </a:rPr>
                  <a:t>Interface:</a:t>
                </a:r>
                <a:endParaRPr lang="en-US" b="1" dirty="0">
                  <a:latin typeface="Arial" panose="020B0604020202020204" pitchFamily="34" charset="0"/>
                  <a:cs typeface="Arial" panose="020B0604020202020204" pitchFamily="34" charset="0"/>
                </a:endParaRPr>
              </a:p>
              <a:p>
                <a:pPr marL="285750" indent="-285750">
                  <a:buFontTx/>
                  <a:buChar char="-"/>
                </a:pPr>
                <a14:m>
                  <m:oMath xmlns:m="http://schemas.openxmlformats.org/officeDocument/2006/math">
                    <m:sSub>
                      <m:sSubPr>
                        <m:ctrlPr>
                          <a:rPr lang="de-DE" i="1">
                            <a:solidFill>
                              <a:srgbClr val="023D6B"/>
                            </a:solidFill>
                            <a:latin typeface="Cambria Math" panose="02040503050406030204" pitchFamily="18" charset="0"/>
                            <a:cs typeface="Arial" panose="020B0604020202020204" pitchFamily="34" charset="0"/>
                          </a:rPr>
                        </m:ctrlPr>
                      </m:sSubPr>
                      <m:e>
                        <m:r>
                          <m:rPr>
                            <m:sty m:val="p"/>
                          </m:rPr>
                          <a:rPr lang="de-DE">
                            <a:solidFill>
                              <a:srgbClr val="023D6B"/>
                            </a:solidFill>
                            <a:latin typeface="Cambria Math" panose="02040503050406030204" pitchFamily="18" charset="0"/>
                            <a:cs typeface="Arial" panose="020B0604020202020204" pitchFamily="34" charset="0"/>
                          </a:rPr>
                          <m:t>P</m:t>
                        </m:r>
                      </m:e>
                      <m:sub>
                        <m:r>
                          <a:rPr lang="de-DE" i="1">
                            <a:solidFill>
                              <a:srgbClr val="023D6B"/>
                            </a:solidFill>
                            <a:latin typeface="Cambria Math" panose="02040503050406030204" pitchFamily="18" charset="0"/>
                            <a:cs typeface="Arial" panose="020B0604020202020204" pitchFamily="34" charset="0"/>
                          </a:rPr>
                          <m:t>𝑡𝑜𝑡</m:t>
                        </m:r>
                      </m:sub>
                    </m:sSub>
                  </m:oMath>
                </a14:m>
                <a:r>
                  <a:rPr lang="en-US" dirty="0" smtClean="0">
                    <a:latin typeface="Arial" panose="020B0604020202020204" pitchFamily="34" charset="0"/>
                    <a:cs typeface="Arial" panose="020B0604020202020204" pitchFamily="34" charset="0"/>
                  </a:rPr>
                  <a:t> would be identical for all layer thicknesses</a:t>
                </a:r>
                <a:endParaRPr lang="en-US" dirty="0">
                  <a:latin typeface="Arial" panose="020B0604020202020204" pitchFamily="34" charset="0"/>
                  <a:cs typeface="Arial" panose="020B0604020202020204" pitchFamily="34" charset="0"/>
                </a:endParaRPr>
              </a:p>
              <a:p>
                <a:pPr marL="285750" indent="-285750">
                  <a:buFontTx/>
                  <a:buChar char="-"/>
                </a:pPr>
                <a:r>
                  <a:rPr lang="en-US" dirty="0" smtClean="0">
                    <a:latin typeface="Arial" panose="020B0604020202020204" pitchFamily="34" charset="0"/>
                    <a:cs typeface="Arial" panose="020B0604020202020204" pitchFamily="34" charset="0"/>
                  </a:rPr>
                  <a:t>Surface limited </a:t>
                </a:r>
              </a:p>
            </p:txBody>
          </p:sp>
        </mc:Choice>
        <mc:Fallback xmlns="">
          <p:sp>
            <p:nvSpPr>
              <p:cNvPr id="9" name="Textfeld 8"/>
              <p:cNvSpPr txBox="1">
                <a:spLocks noRot="1" noChangeAspect="1" noMove="1" noResize="1" noEditPoints="1" noAdjustHandles="1" noChangeArrowheads="1" noChangeShapeType="1" noTextEdit="1"/>
              </p:cNvSpPr>
              <p:nvPr/>
            </p:nvSpPr>
            <p:spPr>
              <a:xfrm>
                <a:off x="5544616" y="3429000"/>
                <a:ext cx="6456040" cy="2031325"/>
              </a:xfrm>
              <a:prstGeom prst="rect">
                <a:avLst/>
              </a:prstGeom>
              <a:blipFill>
                <a:blip r:embed="rId5"/>
                <a:stretch>
                  <a:fillRect l="-850" t="-1802" b="-3604"/>
                </a:stretch>
              </a:blipFill>
            </p:spPr>
            <p:txBody>
              <a:bodyPr/>
              <a:lstStyle/>
              <a:p>
                <a:r>
                  <a:rPr lang="en-GB">
                    <a:noFill/>
                  </a:rPr>
                  <a:t> </a:t>
                </a:r>
              </a:p>
            </p:txBody>
          </p:sp>
        </mc:Fallback>
      </mc:AlternateContent>
      <p:sp>
        <p:nvSpPr>
          <p:cNvPr id="11" name="Textfeld 10"/>
          <p:cNvSpPr txBox="1"/>
          <p:nvPr/>
        </p:nvSpPr>
        <p:spPr>
          <a:xfrm>
            <a:off x="6456040" y="6165304"/>
            <a:ext cx="3384376" cy="267766"/>
          </a:xfrm>
          <a:prstGeom prst="rect">
            <a:avLst/>
          </a:prstGeom>
          <a:noFill/>
        </p:spPr>
        <p:txBody>
          <a:bodyPr wrap="square" rtlCol="0">
            <a:spAutoFit/>
          </a:bodyPr>
          <a:lstStyle/>
          <a:p>
            <a:pPr>
              <a:lnSpc>
                <a:spcPct val="95000"/>
              </a:lnSpc>
            </a:pPr>
            <a:r>
              <a:rPr lang="de-DE" sz="1200" dirty="0"/>
              <a:t>A. Houben </a:t>
            </a:r>
            <a:r>
              <a:rPr lang="de-DE" sz="1200" i="1" dirty="0"/>
              <a:t>et al</a:t>
            </a:r>
            <a:r>
              <a:rPr lang="de-DE" sz="1200" dirty="0"/>
              <a:t>., NME </a:t>
            </a:r>
            <a:r>
              <a:rPr lang="de-DE" sz="1200" b="1" dirty="0" smtClean="0"/>
              <a:t>33</a:t>
            </a:r>
            <a:r>
              <a:rPr lang="de-DE" sz="1200" dirty="0" smtClean="0"/>
              <a:t> </a:t>
            </a:r>
            <a:r>
              <a:rPr lang="de-DE" sz="1200" dirty="0"/>
              <a:t>(2022), 101256 </a:t>
            </a:r>
          </a:p>
        </p:txBody>
      </p:sp>
    </p:spTree>
    <p:extLst>
      <p:ext uri="{BB962C8B-B14F-4D97-AF65-F5344CB8AC3E}">
        <p14:creationId xmlns:p14="http://schemas.microsoft.com/office/powerpoint/2010/main" val="3416983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11</a:t>
            </a:fld>
            <a:endParaRPr lang="de-DE" dirty="0"/>
          </a:p>
        </p:txBody>
      </p:sp>
      <p:sp>
        <p:nvSpPr>
          <p:cNvPr id="8" name="Textfeld 7"/>
          <p:cNvSpPr txBox="1"/>
          <p:nvPr/>
        </p:nvSpPr>
        <p:spPr>
          <a:xfrm>
            <a:off x="294743" y="667870"/>
            <a:ext cx="5763603" cy="369332"/>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316L-IG with Cu layer ‘thin’ (</a:t>
            </a:r>
            <a:r>
              <a:rPr lang="en-US" b="1" dirty="0" smtClean="0">
                <a:solidFill>
                  <a:srgbClr val="023D6B"/>
                </a:solidFill>
                <a:latin typeface="Arial" panose="020B0604020202020204" pitchFamily="34" charset="0"/>
                <a:cs typeface="Arial" panose="020B0604020202020204" pitchFamily="34" charset="0"/>
              </a:rPr>
              <a:t>316L_Cu_thin</a:t>
            </a:r>
            <a:r>
              <a:rPr lang="en-US" b="1" dirty="0" smtClean="0">
                <a:latin typeface="Arial" panose="020B0604020202020204" pitchFamily="34" charset="0"/>
                <a:cs typeface="Arial" panose="020B0604020202020204" pitchFamily="34" charset="0"/>
              </a:rPr>
              <a:t>):</a:t>
            </a:r>
          </a:p>
        </p:txBody>
      </p:sp>
      <p:sp>
        <p:nvSpPr>
          <p:cNvPr id="9" name="Textfeld 8"/>
          <p:cNvSpPr txBox="1"/>
          <p:nvPr/>
        </p:nvSpPr>
        <p:spPr>
          <a:xfrm>
            <a:off x="5879976" y="4077072"/>
            <a:ext cx="5693601" cy="2031325"/>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Polished Cu (</a:t>
            </a:r>
            <a:r>
              <a:rPr lang="en-US" b="1" dirty="0" smtClean="0">
                <a:solidFill>
                  <a:srgbClr val="FF0000"/>
                </a:solidFill>
                <a:latin typeface="Arial" panose="020B0604020202020204" pitchFamily="34" charset="0"/>
                <a:cs typeface="Arial" panose="020B0604020202020204" pitchFamily="34" charset="0"/>
              </a:rPr>
              <a:t>Cu</a:t>
            </a:r>
            <a:r>
              <a:rPr lang="en-US" b="1" dirty="0" smtClean="0">
                <a:latin typeface="Arial" panose="020B0604020202020204" pitchFamily="34" charset="0"/>
                <a:cs typeface="Arial" panose="020B0604020202020204" pitchFamily="34" charset="0"/>
              </a:rPr>
              <a:t>):</a:t>
            </a:r>
          </a:p>
          <a:p>
            <a:endParaRPr lang="en-US" b="1" dirty="0">
              <a:latin typeface="Arial" panose="020B0604020202020204" pitchFamily="34" charset="0"/>
              <a:cs typeface="Arial" panose="020B0604020202020204" pitchFamily="34" charset="0"/>
            </a:endParaRPr>
          </a:p>
          <a:p>
            <a:endParaRPr lang="en-US" b="1" dirty="0" smtClean="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smtClean="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4" name="Textfeld 13"/>
          <p:cNvSpPr txBox="1"/>
          <p:nvPr/>
        </p:nvSpPr>
        <p:spPr>
          <a:xfrm>
            <a:off x="1060316" y="201897"/>
            <a:ext cx="9964114" cy="560153"/>
          </a:xfrm>
          <a:prstGeom prst="rect">
            <a:avLst/>
          </a:prstGeom>
          <a:noFill/>
        </p:spPr>
        <p:txBody>
          <a:bodyPr wrap="square" rtlCol="0">
            <a:spAutoFit/>
          </a:bodyPr>
          <a:lstStyle/>
          <a:p>
            <a:pPr algn="ctr">
              <a:lnSpc>
                <a:spcPct val="95000"/>
              </a:lnSpc>
            </a:pPr>
            <a:r>
              <a:rPr lang="en-US" sz="3200" b="1" dirty="0">
                <a:solidFill>
                  <a:srgbClr val="023D6B"/>
                </a:solidFill>
                <a:latin typeface="Arial" panose="020B0604020202020204" pitchFamily="34" charset="0"/>
                <a:cs typeface="Arial" panose="020B0604020202020204" pitchFamily="34" charset="0"/>
              </a:rPr>
              <a:t>Cu coated 316L</a:t>
            </a:r>
          </a:p>
        </p:txBody>
      </p:sp>
      <p:pic>
        <p:nvPicPr>
          <p:cNvPr id="16" name="Grafik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6776" y="4509120"/>
            <a:ext cx="3600000" cy="1441434"/>
          </a:xfrm>
          <a:prstGeom prst="rect">
            <a:avLst/>
          </a:prstGeom>
        </p:spPr>
      </p:pic>
      <p:pic>
        <p:nvPicPr>
          <p:cNvPr id="17" name="Grafi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544" y="1057906"/>
            <a:ext cx="3600000" cy="1434990"/>
          </a:xfrm>
          <a:prstGeom prst="rect">
            <a:avLst/>
          </a:prstGeom>
        </p:spPr>
      </p:pic>
      <p:sp>
        <p:nvSpPr>
          <p:cNvPr id="18" name="Textfeld 17"/>
          <p:cNvSpPr txBox="1"/>
          <p:nvPr/>
        </p:nvSpPr>
        <p:spPr>
          <a:xfrm>
            <a:off x="297560" y="2548471"/>
            <a:ext cx="5757968" cy="646331"/>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316L-IG with Cu layer ‘thick’ (</a:t>
            </a:r>
            <a:r>
              <a:rPr lang="en-US" b="1" dirty="0" smtClean="0">
                <a:solidFill>
                  <a:schemeClr val="accent3">
                    <a:lumMod val="75000"/>
                  </a:schemeClr>
                </a:solidFill>
                <a:latin typeface="Arial" panose="020B0604020202020204" pitchFamily="34" charset="0"/>
                <a:cs typeface="Arial" panose="020B0604020202020204" pitchFamily="34" charset="0"/>
              </a:rPr>
              <a:t>316L_Cu_thick</a:t>
            </a:r>
            <a:r>
              <a:rPr lang="en-US" b="1" dirty="0" smtClean="0">
                <a:latin typeface="Arial" panose="020B0604020202020204" pitchFamily="34" charset="0"/>
                <a:cs typeface="Arial" panose="020B0604020202020204" pitchFamily="34" charset="0"/>
              </a:rPr>
              <a:t>):</a:t>
            </a:r>
            <a:endParaRPr lang="en-US" altLang="de-DE" dirty="0">
              <a:latin typeface="Arial" panose="020B0604020202020204" pitchFamily="34" charset="0"/>
              <a:cs typeface="Arial" panose="020B0604020202020204" pitchFamily="34" charset="0"/>
            </a:endParaRPr>
          </a:p>
          <a:p>
            <a:pPr algn="ctr"/>
            <a:endParaRPr lang="en-US" b="1" dirty="0" smtClean="0">
              <a:latin typeface="Arial" panose="020B0604020202020204" pitchFamily="34" charset="0"/>
              <a:cs typeface="Arial" panose="020B0604020202020204" pitchFamily="34" charset="0"/>
            </a:endParaRPr>
          </a:p>
        </p:txBody>
      </p:sp>
      <p:pic>
        <p:nvPicPr>
          <p:cNvPr id="19" name="Grafik 1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81022" y="2958040"/>
            <a:ext cx="3591045" cy="1434990"/>
          </a:xfrm>
          <a:prstGeom prst="rect">
            <a:avLst/>
          </a:prstGeom>
        </p:spPr>
      </p:pic>
      <p:sp>
        <p:nvSpPr>
          <p:cNvPr id="20" name="Textfeld 19"/>
          <p:cNvSpPr txBox="1"/>
          <p:nvPr/>
        </p:nvSpPr>
        <p:spPr>
          <a:xfrm>
            <a:off x="5879976" y="908720"/>
            <a:ext cx="5763603" cy="3416320"/>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Cu layered 316L substrates:</a:t>
            </a:r>
          </a:p>
          <a:p>
            <a:pPr marL="177800" indent="-177800">
              <a:buFontTx/>
              <a:buChar char="-"/>
            </a:pPr>
            <a:r>
              <a:rPr lang="en-US" altLang="de-DE" dirty="0">
                <a:latin typeface="Arial" panose="020B0604020202020204" pitchFamily="34" charset="0"/>
                <a:cs typeface="Arial" panose="020B0604020202020204" pitchFamily="34" charset="0"/>
              </a:rPr>
              <a:t>M</a:t>
            </a:r>
            <a:r>
              <a:rPr lang="en-US" altLang="de-DE" dirty="0" smtClean="0">
                <a:latin typeface="Arial" panose="020B0604020202020204" pitchFamily="34" charset="0"/>
                <a:cs typeface="Arial" panose="020B0604020202020204" pitchFamily="34" charset="0"/>
              </a:rPr>
              <a:t>agnetron </a:t>
            </a:r>
            <a:r>
              <a:rPr lang="en-US" altLang="de-DE" dirty="0">
                <a:latin typeface="Arial" panose="020B0604020202020204" pitchFamily="34" charset="0"/>
                <a:cs typeface="Arial" panose="020B0604020202020204" pitchFamily="34" charset="0"/>
              </a:rPr>
              <a:t>sputter </a:t>
            </a:r>
            <a:r>
              <a:rPr lang="en-US" altLang="de-DE" dirty="0" smtClean="0">
                <a:latin typeface="Arial" panose="020B0604020202020204" pitchFamily="34" charset="0"/>
                <a:cs typeface="Arial" panose="020B0604020202020204" pitchFamily="34" charset="0"/>
              </a:rPr>
              <a:t>deposition, coated on one side</a:t>
            </a:r>
          </a:p>
          <a:p>
            <a:pPr marL="177800" indent="-177800">
              <a:buFontTx/>
              <a:buChar char="-"/>
            </a:pPr>
            <a:r>
              <a:rPr lang="en-US" altLang="de-DE" dirty="0" smtClean="0">
                <a:latin typeface="Arial" panose="020B0604020202020204" pitchFamily="34" charset="0"/>
                <a:cs typeface="Arial" panose="020B0604020202020204" pitchFamily="34" charset="0"/>
              </a:rPr>
              <a:t>Annealed after deposition</a:t>
            </a:r>
            <a:endParaRPr lang="en-US" altLang="de-DE" dirty="0">
              <a:solidFill>
                <a:srgbClr val="000000"/>
              </a:solidFill>
              <a:latin typeface="Arial" panose="020B0604020202020204" pitchFamily="34" charset="0"/>
              <a:cs typeface="Arial" panose="020B0604020202020204" pitchFamily="34" charset="0"/>
            </a:endParaRPr>
          </a:p>
          <a:p>
            <a:pPr marL="177800" indent="-177800">
              <a:buFontTx/>
              <a:buChar char="-"/>
              <a:tabLst>
                <a:tab pos="1884363" algn="l"/>
              </a:tabLst>
            </a:pPr>
            <a:r>
              <a:rPr lang="en-US" altLang="de-DE" dirty="0" smtClean="0">
                <a:solidFill>
                  <a:srgbClr val="000000"/>
                </a:solidFill>
                <a:latin typeface="Arial" panose="020B0604020202020204" pitchFamily="34" charset="0"/>
                <a:cs typeface="Arial" panose="020B0604020202020204" pitchFamily="34" charset="0"/>
              </a:rPr>
              <a:t>Layer </a:t>
            </a:r>
            <a:r>
              <a:rPr lang="en-US" altLang="de-DE" dirty="0">
                <a:solidFill>
                  <a:srgbClr val="000000"/>
                </a:solidFill>
                <a:latin typeface="Arial" panose="020B0604020202020204" pitchFamily="34" charset="0"/>
                <a:cs typeface="Arial" panose="020B0604020202020204" pitchFamily="34" charset="0"/>
              </a:rPr>
              <a:t>thickness: </a:t>
            </a:r>
            <a:r>
              <a:rPr lang="en-US" b="1" dirty="0">
                <a:solidFill>
                  <a:srgbClr val="023D6B"/>
                </a:solidFill>
                <a:latin typeface="Arial" panose="020B0604020202020204" pitchFamily="34" charset="0"/>
                <a:cs typeface="Arial" panose="020B0604020202020204" pitchFamily="34" charset="0"/>
              </a:rPr>
              <a:t>316L_Cu_thin </a:t>
            </a:r>
            <a:r>
              <a:rPr lang="en-US" b="1" dirty="0" smtClean="0">
                <a:solidFill>
                  <a:srgbClr val="023D6B"/>
                </a:solidFill>
                <a:latin typeface="Arial" panose="020B0604020202020204" pitchFamily="34" charset="0"/>
                <a:cs typeface="Arial" panose="020B0604020202020204" pitchFamily="34" charset="0"/>
              </a:rPr>
              <a:t>: </a:t>
            </a:r>
            <a:r>
              <a:rPr lang="en-US" altLang="de-DE" dirty="0" smtClean="0">
                <a:solidFill>
                  <a:srgbClr val="000000"/>
                </a:solidFill>
                <a:latin typeface="Arial" panose="020B0604020202020204" pitchFamily="34" charset="0"/>
                <a:cs typeface="Arial" panose="020B0604020202020204" pitchFamily="34" charset="0"/>
              </a:rPr>
              <a:t>~</a:t>
            </a:r>
            <a:r>
              <a:rPr lang="en-US" altLang="de-DE" dirty="0">
                <a:solidFill>
                  <a:srgbClr val="000000"/>
                </a:solidFill>
                <a:latin typeface="Arial" panose="020B0604020202020204" pitchFamily="34" charset="0"/>
                <a:cs typeface="Arial" panose="020B0604020202020204" pitchFamily="34" charset="0"/>
              </a:rPr>
              <a:t>490 </a:t>
            </a:r>
            <a:r>
              <a:rPr lang="en-US" altLang="de-DE" dirty="0" smtClean="0">
                <a:solidFill>
                  <a:srgbClr val="000000"/>
                </a:solidFill>
                <a:latin typeface="Arial" panose="020B0604020202020204" pitchFamily="34" charset="0"/>
                <a:cs typeface="Arial" panose="020B0604020202020204" pitchFamily="34" charset="0"/>
              </a:rPr>
              <a:t>nm</a:t>
            </a:r>
          </a:p>
          <a:p>
            <a:pPr lvl="4">
              <a:tabLst>
                <a:tab pos="1884363" algn="l"/>
              </a:tabLst>
            </a:pPr>
            <a:r>
              <a:rPr lang="en-US" altLang="de-DE" dirty="0">
                <a:solidFill>
                  <a:srgbClr val="000000"/>
                </a:solidFill>
                <a:latin typeface="Arial" panose="020B0604020202020204" pitchFamily="34" charset="0"/>
                <a:cs typeface="Arial" panose="020B0604020202020204" pitchFamily="34" charset="0"/>
              </a:rPr>
              <a:t>	</a:t>
            </a:r>
            <a:r>
              <a:rPr lang="en-US" b="1" dirty="0" smtClean="0">
                <a:solidFill>
                  <a:schemeClr val="accent3">
                    <a:lumMod val="75000"/>
                  </a:schemeClr>
                </a:solidFill>
                <a:latin typeface="Arial" panose="020B0604020202020204" pitchFamily="34" charset="0"/>
                <a:cs typeface="Arial" panose="020B0604020202020204" pitchFamily="34" charset="0"/>
              </a:rPr>
              <a:t>316L_Cu_thick: </a:t>
            </a:r>
            <a:r>
              <a:rPr lang="en-US" altLang="de-DE" dirty="0">
                <a:solidFill>
                  <a:srgbClr val="000000"/>
                </a:solidFill>
                <a:latin typeface="Arial" panose="020B0604020202020204" pitchFamily="34" charset="0"/>
                <a:cs typeface="Arial" panose="020B0604020202020204" pitchFamily="34" charset="0"/>
              </a:rPr>
              <a:t>~980 nm</a:t>
            </a:r>
          </a:p>
          <a:p>
            <a:pPr lvl="4">
              <a:tabLst>
                <a:tab pos="1884363" algn="l"/>
              </a:tabLst>
            </a:pPr>
            <a:r>
              <a:rPr lang="en-US" altLang="de-DE" dirty="0" smtClean="0">
                <a:solidFill>
                  <a:srgbClr val="000000"/>
                </a:solidFill>
                <a:latin typeface="Arial" panose="020B0604020202020204" pitchFamily="34" charset="0"/>
                <a:cs typeface="Arial" panose="020B0604020202020204" pitchFamily="34" charset="0"/>
              </a:rPr>
              <a:t>	</a:t>
            </a:r>
            <a:r>
              <a:rPr lang="en-US" b="1" dirty="0" smtClean="0">
                <a:solidFill>
                  <a:srgbClr val="FA8300"/>
                </a:solidFill>
                <a:latin typeface="Arial" panose="020B0604020202020204" pitchFamily="34" charset="0"/>
                <a:cs typeface="Arial" panose="020B0604020202020204" pitchFamily="34" charset="0"/>
              </a:rPr>
              <a:t>316L_Cu_very_thick:</a:t>
            </a:r>
            <a:r>
              <a:rPr lang="en-US" b="1" dirty="0" smtClean="0">
                <a:solidFill>
                  <a:schemeClr val="accent3">
                    <a:lumMod val="75000"/>
                  </a:schemeClr>
                </a:solidFill>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~1400 nm</a:t>
            </a:r>
          </a:p>
          <a:p>
            <a:pPr marL="0" lvl="4">
              <a:tabLst>
                <a:tab pos="1884363" algn="l"/>
              </a:tabLst>
            </a:pPr>
            <a:r>
              <a:rPr lang="en-US" altLang="de-DE" dirty="0" smtClean="0">
                <a:solidFill>
                  <a:srgbClr val="000000"/>
                </a:solidFill>
                <a:latin typeface="Arial" panose="020B0604020202020204" pitchFamily="34" charset="0"/>
                <a:cs typeface="Arial" panose="020B0604020202020204" pitchFamily="34" charset="0"/>
              </a:rPr>
              <a:t>- ‘</a:t>
            </a:r>
            <a:r>
              <a:rPr lang="en-US" altLang="de-DE" dirty="0">
                <a:solidFill>
                  <a:srgbClr val="000000"/>
                </a:solidFill>
                <a:latin typeface="Arial" panose="020B0604020202020204" pitchFamily="34" charset="0"/>
                <a:cs typeface="Arial" panose="020B0604020202020204" pitchFamily="34" charset="0"/>
              </a:rPr>
              <a:t>Clean’ interface, no cracks, no </a:t>
            </a:r>
            <a:r>
              <a:rPr lang="en-US" altLang="de-DE" dirty="0" smtClean="0">
                <a:solidFill>
                  <a:srgbClr val="000000"/>
                </a:solidFill>
                <a:latin typeface="Arial" panose="020B0604020202020204" pitchFamily="34" charset="0"/>
                <a:cs typeface="Arial" panose="020B0604020202020204" pitchFamily="34" charset="0"/>
              </a:rPr>
              <a:t>voids</a:t>
            </a:r>
            <a:endParaRPr lang="en-US" b="1" dirty="0" smtClean="0">
              <a:solidFill>
                <a:schemeClr val="accent3">
                  <a:lumMod val="75000"/>
                </a:schemeClr>
              </a:solidFill>
              <a:latin typeface="Arial" panose="020B0604020202020204" pitchFamily="34" charset="0"/>
              <a:cs typeface="Arial" panose="020B0604020202020204" pitchFamily="34" charset="0"/>
            </a:endParaRPr>
          </a:p>
          <a:p>
            <a:pPr marL="0" lvl="4">
              <a:tabLst>
                <a:tab pos="1884363" algn="l"/>
              </a:tabLst>
            </a:pPr>
            <a:r>
              <a:rPr lang="en-US" altLang="de-DE" dirty="0" smtClean="0">
                <a:solidFill>
                  <a:srgbClr val="000000"/>
                </a:solidFill>
                <a:latin typeface="Arial" panose="020B0604020202020204" pitchFamily="34" charset="0"/>
                <a:cs typeface="Arial" panose="020B0604020202020204" pitchFamily="34" charset="0"/>
              </a:rPr>
              <a:t>- Microstructure similar between layers</a:t>
            </a:r>
          </a:p>
          <a:p>
            <a:pPr marL="0" lvl="4">
              <a:tabLst>
                <a:tab pos="1884363" algn="l"/>
              </a:tabLst>
            </a:pPr>
            <a:r>
              <a:rPr lang="en-US" altLang="de-DE" dirty="0" smtClean="0">
                <a:solidFill>
                  <a:srgbClr val="000000"/>
                </a:solidFill>
                <a:latin typeface="Arial" panose="020B0604020202020204" pitchFamily="34" charset="0"/>
                <a:cs typeface="Arial" panose="020B0604020202020204" pitchFamily="34" charset="0"/>
              </a:rPr>
              <a:t>- Surface different between layers</a:t>
            </a:r>
          </a:p>
          <a:p>
            <a:pPr marL="0" lvl="4">
              <a:tabLst>
                <a:tab pos="1884363" algn="l"/>
              </a:tabLst>
            </a:pPr>
            <a:r>
              <a:rPr lang="en-US" altLang="de-DE" dirty="0" smtClean="0">
                <a:solidFill>
                  <a:srgbClr val="000000"/>
                </a:solidFill>
                <a:latin typeface="Arial" panose="020B0604020202020204" pitchFamily="34" charset="0"/>
                <a:cs typeface="Arial" panose="020B0604020202020204" pitchFamily="34" charset="0"/>
              </a:rPr>
              <a:t>- Microstructure very different to bulk Cu (no voids!):</a:t>
            </a:r>
            <a:endParaRPr lang="en-US" altLang="de-DE" dirty="0">
              <a:solidFill>
                <a:srgbClr val="000000"/>
              </a:solidFill>
              <a:latin typeface="Arial" panose="020B0604020202020204" pitchFamily="34" charset="0"/>
              <a:cs typeface="Arial" panose="020B0604020202020204" pitchFamily="34" charset="0"/>
            </a:endParaRPr>
          </a:p>
          <a:p>
            <a:pPr lvl="4">
              <a:tabLst>
                <a:tab pos="1884363" algn="l"/>
              </a:tabLst>
            </a:pPr>
            <a:endParaRPr lang="en-US" b="1" dirty="0" smtClean="0">
              <a:solidFill>
                <a:schemeClr val="accent3">
                  <a:lumMod val="75000"/>
                </a:schemeClr>
              </a:solidFill>
              <a:latin typeface="Arial" panose="020B0604020202020204" pitchFamily="34" charset="0"/>
              <a:cs typeface="Arial" panose="020B0604020202020204" pitchFamily="34" charset="0"/>
            </a:endParaRPr>
          </a:p>
          <a:p>
            <a:pPr lvl="4">
              <a:tabLst>
                <a:tab pos="1884363" algn="l"/>
              </a:tabLst>
            </a:pPr>
            <a:endParaRPr lang="en-US" b="1" dirty="0" smtClean="0">
              <a:solidFill>
                <a:schemeClr val="accent3">
                  <a:lumMod val="75000"/>
                </a:schemeClr>
              </a:solidFill>
              <a:latin typeface="Arial" panose="020B0604020202020204" pitchFamily="34" charset="0"/>
              <a:cs typeface="Arial" panose="020B0604020202020204" pitchFamily="34" charset="0"/>
            </a:endParaRPr>
          </a:p>
        </p:txBody>
      </p:sp>
      <p:sp>
        <p:nvSpPr>
          <p:cNvPr id="12" name="Textfeld 11"/>
          <p:cNvSpPr txBox="1"/>
          <p:nvPr/>
        </p:nvSpPr>
        <p:spPr>
          <a:xfrm>
            <a:off x="-24680" y="4482959"/>
            <a:ext cx="6402448" cy="646331"/>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316L-IG with Cu layer ‘very thick’ (</a:t>
            </a:r>
            <a:r>
              <a:rPr lang="en-US" b="1" dirty="0" smtClean="0">
                <a:solidFill>
                  <a:srgbClr val="FA8300"/>
                </a:solidFill>
                <a:latin typeface="Arial" panose="020B0604020202020204" pitchFamily="34" charset="0"/>
                <a:cs typeface="Arial" panose="020B0604020202020204" pitchFamily="34" charset="0"/>
              </a:rPr>
              <a:t>316L_Cu_very_thick</a:t>
            </a:r>
            <a:r>
              <a:rPr lang="en-US" b="1" dirty="0" smtClean="0">
                <a:latin typeface="Arial" panose="020B0604020202020204" pitchFamily="34" charset="0"/>
                <a:cs typeface="Arial" panose="020B0604020202020204" pitchFamily="34" charset="0"/>
              </a:rPr>
              <a:t>):</a:t>
            </a:r>
            <a:endParaRPr lang="en-US" altLang="de-DE" dirty="0">
              <a:latin typeface="Arial" panose="020B0604020202020204" pitchFamily="34" charset="0"/>
              <a:cs typeface="Arial" panose="020B0604020202020204" pitchFamily="34" charset="0"/>
            </a:endParaRPr>
          </a:p>
          <a:p>
            <a:pPr algn="ctr"/>
            <a:endParaRPr lang="en-US" b="1" dirty="0" smtClean="0">
              <a:latin typeface="Arial" panose="020B0604020202020204" pitchFamily="34" charset="0"/>
              <a:cs typeface="Arial" panose="020B0604020202020204" pitchFamily="34" charset="0"/>
            </a:endParaRPr>
          </a:p>
        </p:txBody>
      </p:sp>
      <p:pic>
        <p:nvPicPr>
          <p:cNvPr id="2" name="Grafik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6544" y="4907426"/>
            <a:ext cx="3600000" cy="1434990"/>
          </a:xfrm>
          <a:prstGeom prst="rect">
            <a:avLst/>
          </a:prstGeom>
        </p:spPr>
      </p:pic>
    </p:spTree>
    <p:extLst>
      <p:ext uri="{BB962C8B-B14F-4D97-AF65-F5344CB8AC3E}">
        <p14:creationId xmlns:p14="http://schemas.microsoft.com/office/powerpoint/2010/main" val="3506206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824722" y="1986773"/>
            <a:ext cx="2952000" cy="4095260"/>
          </a:xfrm>
          <a:prstGeom prst="rect">
            <a:avLst/>
          </a:prstGeom>
        </p:spPr>
      </p:pic>
      <mc:AlternateContent xmlns:mc="http://schemas.openxmlformats.org/markup-compatibility/2006" xmlns:a14="http://schemas.microsoft.com/office/drawing/2010/main">
        <mc:Choice Requires="a14">
          <p:sp>
            <p:nvSpPr>
              <p:cNvPr id="22" name="Textfeld 21"/>
              <p:cNvSpPr txBox="1"/>
              <p:nvPr/>
            </p:nvSpPr>
            <p:spPr>
              <a:xfrm>
                <a:off x="112151" y="1480458"/>
                <a:ext cx="5698955" cy="4849084"/>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p/T-dependent measurements: </a:t>
                </a:r>
              </a:p>
              <a:p>
                <a:r>
                  <a:rPr lang="en-US" dirty="0" smtClean="0">
                    <a:solidFill>
                      <a:schemeClr val="accent6">
                        <a:lumMod val="75000"/>
                      </a:schemeClr>
                    </a:solidFill>
                    <a:latin typeface="Arial" panose="020B0604020202020204" pitchFamily="34" charset="0"/>
                    <a:cs typeface="Arial" panose="020B0604020202020204" pitchFamily="34" charset="0"/>
                  </a:rPr>
                  <a:t>J</a:t>
                </a:r>
                <a:r>
                  <a:rPr lang="en-US" baseline="-25000" dirty="0" smtClean="0">
                    <a:solidFill>
                      <a:schemeClr val="accent6">
                        <a:lumMod val="75000"/>
                      </a:schemeClr>
                    </a:solidFill>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 </a:t>
                </a:r>
                <a14:m>
                  <m:oMath xmlns:m="http://schemas.openxmlformats.org/officeDocument/2006/math">
                    <m:r>
                      <a:rPr lang="de-DE" b="0" i="0" smtClean="0">
                        <a:latin typeface="Cambria Math" panose="02040503050406030204" pitchFamily="18" charset="0"/>
                        <a:cs typeface="Arial" panose="020B0604020202020204" pitchFamily="34" charset="0"/>
                      </a:rPr>
                      <m:t>=</m:t>
                    </m:r>
                    <m:f>
                      <m:fPr>
                        <m:ctrlPr>
                          <a:rPr lang="de-DE" b="0" i="1" smtClean="0">
                            <a:latin typeface="Cambria Math" panose="02040503050406030204" pitchFamily="18" charset="0"/>
                            <a:cs typeface="Arial" panose="020B0604020202020204" pitchFamily="34" charset="0"/>
                          </a:rPr>
                        </m:ctrlPr>
                      </m:fPr>
                      <m:num>
                        <m:sSub>
                          <m:sSubPr>
                            <m:ctrlPr>
                              <a:rPr lang="de-DE" b="0" i="1" smtClean="0">
                                <a:latin typeface="Cambria Math" panose="02040503050406030204" pitchFamily="18" charset="0"/>
                                <a:cs typeface="Arial" panose="020B0604020202020204" pitchFamily="34" charset="0"/>
                              </a:rPr>
                            </m:ctrlPr>
                          </m:sSubPr>
                          <m:e>
                            <m:r>
                              <m:rPr>
                                <m:sty m:val="p"/>
                              </m:rPr>
                              <a:rPr lang="de-DE" b="0" i="0" smtClean="0">
                                <a:latin typeface="Cambria Math" panose="02040503050406030204" pitchFamily="18" charset="0"/>
                                <a:cs typeface="Arial" panose="020B0604020202020204" pitchFamily="34" charset="0"/>
                              </a:rPr>
                              <m:t>P</m:t>
                            </m:r>
                          </m:e>
                          <m:sub>
                            <m:r>
                              <a:rPr lang="de-DE" b="0" i="0" smtClean="0">
                                <a:latin typeface="Cambria Math" panose="02040503050406030204" pitchFamily="18" charset="0"/>
                                <a:cs typeface="Arial" panose="020B0604020202020204" pitchFamily="34" charset="0"/>
                              </a:rPr>
                              <m:t>0</m:t>
                            </m:r>
                          </m:sub>
                        </m:sSub>
                        <m:rad>
                          <m:radPr>
                            <m:degHide m:val="on"/>
                            <m:ctrlPr>
                              <a:rPr lang="de-DE" b="0" i="1" smtClean="0">
                                <a:solidFill>
                                  <a:schemeClr val="accent6">
                                    <a:lumMod val="75000"/>
                                  </a:schemeClr>
                                </a:solidFill>
                                <a:latin typeface="Cambria Math" panose="02040503050406030204" pitchFamily="18" charset="0"/>
                                <a:cs typeface="Arial" panose="020B0604020202020204" pitchFamily="34" charset="0"/>
                              </a:rPr>
                            </m:ctrlPr>
                          </m:radPr>
                          <m:deg/>
                          <m:e>
                            <m:r>
                              <m:rPr>
                                <m:sty m:val="p"/>
                              </m:rPr>
                              <a:rPr lang="de-DE" b="0" i="0" smtClean="0">
                                <a:solidFill>
                                  <a:schemeClr val="accent6">
                                    <a:lumMod val="75000"/>
                                  </a:schemeClr>
                                </a:solidFill>
                                <a:latin typeface="Cambria Math" panose="02040503050406030204" pitchFamily="18" charset="0"/>
                                <a:cs typeface="Arial" panose="020B0604020202020204" pitchFamily="34" charset="0"/>
                              </a:rPr>
                              <m:t>p</m:t>
                            </m:r>
                          </m:e>
                        </m:rad>
                      </m:num>
                      <m:den>
                        <m:r>
                          <a:rPr lang="de-DE" b="0" i="1" smtClean="0">
                            <a:solidFill>
                              <a:schemeClr val="accent6">
                                <a:lumMod val="75000"/>
                              </a:schemeClr>
                            </a:solidFill>
                            <a:latin typeface="Cambria Math" panose="02040503050406030204" pitchFamily="18" charset="0"/>
                            <a:cs typeface="Arial" panose="020B0604020202020204" pitchFamily="34" charset="0"/>
                          </a:rPr>
                          <m:t>𝑑</m:t>
                        </m:r>
                      </m:den>
                    </m:f>
                    <m:sSup>
                      <m:sSupPr>
                        <m:ctrlPr>
                          <a:rPr lang="de-DE" b="0" i="1" smtClean="0">
                            <a:latin typeface="Cambria Math" panose="02040503050406030204" pitchFamily="18" charset="0"/>
                            <a:cs typeface="Arial" panose="020B0604020202020204" pitchFamily="34" charset="0"/>
                          </a:rPr>
                        </m:ctrlPr>
                      </m:sSupPr>
                      <m:e>
                        <m:r>
                          <a:rPr lang="de-DE" b="0" i="1" smtClean="0">
                            <a:latin typeface="Cambria Math" panose="02040503050406030204" pitchFamily="18" charset="0"/>
                            <a:cs typeface="Arial" panose="020B0604020202020204" pitchFamily="34" charset="0"/>
                          </a:rPr>
                          <m:t>𝑒</m:t>
                        </m:r>
                      </m:e>
                      <m:sup>
                        <m:box>
                          <m:boxPr>
                            <m:ctrlPr>
                              <a:rPr lang="de-DE" b="0" i="1" smtClean="0">
                                <a:latin typeface="Cambria Math" panose="02040503050406030204" pitchFamily="18" charset="0"/>
                                <a:cs typeface="Arial" panose="020B0604020202020204" pitchFamily="34" charset="0"/>
                              </a:rPr>
                            </m:ctrlPr>
                          </m:boxPr>
                          <m:e>
                            <m:argPr>
                              <m:argSz m:val="-1"/>
                            </m:argPr>
                            <m:f>
                              <m:fPr>
                                <m:ctrlPr>
                                  <a:rPr lang="de-DE" b="0" i="1" smtClean="0">
                                    <a:latin typeface="Cambria Math" panose="02040503050406030204" pitchFamily="18" charset="0"/>
                                    <a:cs typeface="Arial" panose="020B0604020202020204" pitchFamily="34" charset="0"/>
                                  </a:rPr>
                                </m:ctrlPr>
                              </m:fPr>
                              <m:num>
                                <m:r>
                                  <a:rPr lang="de-DE" b="0" i="1" smtClean="0">
                                    <a:latin typeface="Cambria Math" panose="02040503050406030204" pitchFamily="18" charset="0"/>
                                    <a:cs typeface="Arial" panose="020B0604020202020204" pitchFamily="34" charset="0"/>
                                  </a:rPr>
                                  <m:t>−</m:t>
                                </m:r>
                                <m:sSub>
                                  <m:sSubPr>
                                    <m:ctrlPr>
                                      <a:rPr lang="de-DE" b="0" i="1" smtClean="0">
                                        <a:latin typeface="Cambria Math" panose="02040503050406030204" pitchFamily="18" charset="0"/>
                                        <a:cs typeface="Arial" panose="020B0604020202020204" pitchFamily="34" charset="0"/>
                                      </a:rPr>
                                    </m:ctrlPr>
                                  </m:sSubPr>
                                  <m:e>
                                    <m:r>
                                      <m:rPr>
                                        <m:sty m:val="p"/>
                                      </m:rPr>
                                      <a:rPr lang="de-DE" b="0" i="0" smtClean="0">
                                        <a:latin typeface="Cambria Math" panose="02040503050406030204" pitchFamily="18" charset="0"/>
                                        <a:cs typeface="Arial" panose="020B0604020202020204" pitchFamily="34" charset="0"/>
                                      </a:rPr>
                                      <m:t>E</m:t>
                                    </m:r>
                                  </m:e>
                                  <m:sub>
                                    <m:r>
                                      <m:rPr>
                                        <m:sty m:val="p"/>
                                      </m:rPr>
                                      <a:rPr lang="de-DE" b="0" i="0" smtClean="0">
                                        <a:latin typeface="Cambria Math" panose="02040503050406030204" pitchFamily="18" charset="0"/>
                                        <a:cs typeface="Arial" panose="020B0604020202020204" pitchFamily="34" charset="0"/>
                                      </a:rPr>
                                      <m:t>P</m:t>
                                    </m:r>
                                  </m:sub>
                                </m:sSub>
                              </m:num>
                              <m:den>
                                <m:r>
                                  <a:rPr lang="de-DE" b="0" i="1" smtClean="0">
                                    <a:latin typeface="Cambria Math" panose="02040503050406030204" pitchFamily="18" charset="0"/>
                                    <a:cs typeface="Arial" panose="020B0604020202020204" pitchFamily="34" charset="0"/>
                                  </a:rPr>
                                  <m:t>𝑅</m:t>
                                </m:r>
                                <m:r>
                                  <m:rPr>
                                    <m:sty m:val="p"/>
                                  </m:rPr>
                                  <a:rPr lang="de-DE" b="0" i="0" smtClean="0">
                                    <a:latin typeface="Cambria Math" panose="02040503050406030204" pitchFamily="18" charset="0"/>
                                    <a:cs typeface="Arial" panose="020B0604020202020204" pitchFamily="34" charset="0"/>
                                  </a:rPr>
                                  <m:t>T</m:t>
                                </m:r>
                              </m:den>
                            </m:f>
                          </m:e>
                        </m:box>
                      </m:sup>
                    </m:sSup>
                  </m:oMath>
                </a14:m>
                <a:r>
                  <a:rPr lang="en-US" dirty="0">
                    <a:latin typeface="Arial" panose="020B0604020202020204" pitchFamily="34" charset="0"/>
                    <a:cs typeface="Arial" panose="020B0604020202020204" pitchFamily="34" charset="0"/>
                  </a:rPr>
                  <a:t>, </a:t>
                </a:r>
                <a14:m>
                  <m:oMath xmlns:m="http://schemas.openxmlformats.org/officeDocument/2006/math">
                    <m:r>
                      <m:rPr>
                        <m:sty m:val="p"/>
                      </m:rPr>
                      <a:rPr lang="de-DE" b="0" i="0" smtClean="0">
                        <a:latin typeface="Cambria Math" panose="02040503050406030204" pitchFamily="18" charset="0"/>
                        <a:cs typeface="Arial" panose="020B0604020202020204" pitchFamily="34" charset="0"/>
                      </a:rPr>
                      <m:t>P</m:t>
                    </m:r>
                    <m:r>
                      <a:rPr lang="de-DE" b="0" i="0" smtClean="0">
                        <a:latin typeface="Cambria Math" panose="02040503050406030204" pitchFamily="18" charset="0"/>
                        <a:cs typeface="Arial" panose="020B0604020202020204" pitchFamily="34" charset="0"/>
                      </a:rPr>
                      <m:t>=</m:t>
                    </m:r>
                    <m:sSub>
                      <m:sSubPr>
                        <m:ctrlPr>
                          <a:rPr lang="de-DE" b="0" i="1" smtClean="0">
                            <a:solidFill>
                              <a:schemeClr val="accent5">
                                <a:lumMod val="75000"/>
                              </a:schemeClr>
                            </a:solidFill>
                            <a:latin typeface="Cambria Math" panose="02040503050406030204" pitchFamily="18" charset="0"/>
                            <a:cs typeface="Arial" panose="020B0604020202020204" pitchFamily="34" charset="0"/>
                          </a:rPr>
                        </m:ctrlPr>
                      </m:sSubPr>
                      <m:e>
                        <m:r>
                          <m:rPr>
                            <m:sty m:val="p"/>
                          </m:rPr>
                          <a:rPr lang="de-DE" b="0" i="0" baseline="0" smtClean="0">
                            <a:solidFill>
                              <a:schemeClr val="accent5">
                                <a:lumMod val="75000"/>
                              </a:schemeClr>
                            </a:solidFill>
                            <a:latin typeface="Cambria Math" panose="02040503050406030204" pitchFamily="18" charset="0"/>
                            <a:cs typeface="Arial" panose="020B0604020202020204" pitchFamily="34" charset="0"/>
                          </a:rPr>
                          <m:t>P</m:t>
                        </m:r>
                      </m:e>
                      <m:sub>
                        <m:r>
                          <a:rPr lang="de-DE" b="0" i="1" smtClean="0">
                            <a:solidFill>
                              <a:schemeClr val="accent5">
                                <a:lumMod val="75000"/>
                              </a:schemeClr>
                            </a:solidFill>
                            <a:latin typeface="Cambria Math" panose="02040503050406030204" pitchFamily="18" charset="0"/>
                            <a:cs typeface="Arial" panose="020B0604020202020204" pitchFamily="34" charset="0"/>
                          </a:rPr>
                          <m:t>0</m:t>
                        </m:r>
                      </m:sub>
                    </m:sSub>
                    <m:sSup>
                      <m:sSupPr>
                        <m:ctrlPr>
                          <a:rPr lang="de-DE" i="1">
                            <a:latin typeface="Cambria Math" panose="02040503050406030204" pitchFamily="18" charset="0"/>
                            <a:cs typeface="Arial" panose="020B0604020202020204" pitchFamily="34" charset="0"/>
                          </a:rPr>
                        </m:ctrlPr>
                      </m:sSupPr>
                      <m:e>
                        <m:r>
                          <a:rPr lang="de-DE" i="1">
                            <a:latin typeface="Cambria Math" panose="02040503050406030204" pitchFamily="18" charset="0"/>
                            <a:cs typeface="Arial" panose="020B0604020202020204" pitchFamily="34" charset="0"/>
                          </a:rPr>
                          <m:t>𝑒</m:t>
                        </m:r>
                      </m:e>
                      <m:sup>
                        <m:box>
                          <m:boxPr>
                            <m:ctrlPr>
                              <a:rPr lang="de-DE" i="1">
                                <a:latin typeface="Cambria Math" panose="02040503050406030204" pitchFamily="18" charset="0"/>
                                <a:cs typeface="Arial" panose="020B0604020202020204" pitchFamily="34" charset="0"/>
                              </a:rPr>
                            </m:ctrlPr>
                          </m:boxPr>
                          <m:e>
                            <m:argPr>
                              <m:argSz m:val="-1"/>
                            </m:argPr>
                            <m:f>
                              <m:fPr>
                                <m:ctrlPr>
                                  <a:rPr lang="de-DE" i="1">
                                    <a:latin typeface="Cambria Math" panose="02040503050406030204" pitchFamily="18" charset="0"/>
                                    <a:cs typeface="Arial" panose="020B0604020202020204" pitchFamily="34" charset="0"/>
                                  </a:rPr>
                                </m:ctrlPr>
                              </m:fPr>
                              <m:num>
                                <m:r>
                                  <a:rPr lang="de-DE" i="1" smtClean="0">
                                    <a:solidFill>
                                      <a:schemeClr val="accent5">
                                        <a:lumMod val="75000"/>
                                      </a:schemeClr>
                                    </a:solidFill>
                                    <a:latin typeface="Cambria Math" panose="02040503050406030204" pitchFamily="18" charset="0"/>
                                    <a:cs typeface="Arial" panose="020B0604020202020204" pitchFamily="34" charset="0"/>
                                  </a:rPr>
                                  <m:t>−</m:t>
                                </m:r>
                                <m:sSub>
                                  <m:sSubPr>
                                    <m:ctrlPr>
                                      <a:rPr lang="de-DE" i="1">
                                        <a:solidFill>
                                          <a:schemeClr val="accent5">
                                            <a:lumMod val="75000"/>
                                          </a:schemeClr>
                                        </a:solidFill>
                                        <a:latin typeface="Cambria Math" panose="02040503050406030204" pitchFamily="18" charset="0"/>
                                        <a:cs typeface="Arial" panose="020B0604020202020204" pitchFamily="34" charset="0"/>
                                      </a:rPr>
                                    </m:ctrlPr>
                                  </m:sSubPr>
                                  <m:e>
                                    <m:r>
                                      <m:rPr>
                                        <m:sty m:val="p"/>
                                      </m:rPr>
                                      <a:rPr lang="de-DE">
                                        <a:solidFill>
                                          <a:schemeClr val="accent5">
                                            <a:lumMod val="75000"/>
                                          </a:schemeClr>
                                        </a:solidFill>
                                        <a:latin typeface="Cambria Math" panose="02040503050406030204" pitchFamily="18" charset="0"/>
                                        <a:cs typeface="Arial" panose="020B0604020202020204" pitchFamily="34" charset="0"/>
                                      </a:rPr>
                                      <m:t>E</m:t>
                                    </m:r>
                                  </m:e>
                                  <m:sub>
                                    <m:r>
                                      <m:rPr>
                                        <m:sty m:val="p"/>
                                      </m:rPr>
                                      <a:rPr lang="de-DE">
                                        <a:solidFill>
                                          <a:schemeClr val="accent5">
                                            <a:lumMod val="75000"/>
                                          </a:schemeClr>
                                        </a:solidFill>
                                        <a:latin typeface="Cambria Math" panose="02040503050406030204" pitchFamily="18" charset="0"/>
                                        <a:cs typeface="Arial" panose="020B0604020202020204" pitchFamily="34" charset="0"/>
                                      </a:rPr>
                                      <m:t>P</m:t>
                                    </m:r>
                                  </m:sub>
                                </m:sSub>
                              </m:num>
                              <m:den>
                                <m:r>
                                  <a:rPr lang="de-DE" i="1">
                                    <a:latin typeface="Cambria Math" panose="02040503050406030204" pitchFamily="18" charset="0"/>
                                    <a:cs typeface="Arial" panose="020B0604020202020204" pitchFamily="34" charset="0"/>
                                  </a:rPr>
                                  <m:t>𝑅</m:t>
                                </m:r>
                                <m:r>
                                  <m:rPr>
                                    <m:sty m:val="p"/>
                                  </m:rPr>
                                  <a:rPr lang="de-DE">
                                    <a:latin typeface="Cambria Math" panose="02040503050406030204" pitchFamily="18" charset="0"/>
                                    <a:cs typeface="Arial" panose="020B0604020202020204" pitchFamily="34" charset="0"/>
                                  </a:rPr>
                                  <m:t>T</m:t>
                                </m:r>
                              </m:den>
                            </m:f>
                          </m:e>
                        </m:box>
                      </m:sup>
                    </m:sSup>
                  </m:oMath>
                </a14:m>
                <a:endParaRPr lang="en-US" dirty="0" smtClean="0">
                  <a:latin typeface="Arial" panose="020B0604020202020204" pitchFamily="34" charset="0"/>
                  <a:cs typeface="Arial" panose="020B0604020202020204" pitchFamily="34" charset="0"/>
                </a:endParaRPr>
              </a:p>
              <a:p>
                <a14:m>
                  <m:oMath xmlns:m="http://schemas.openxmlformats.org/officeDocument/2006/math">
                    <m:sSub>
                      <m:sSubPr>
                        <m:ctrlPr>
                          <a:rPr lang="de-DE" i="1">
                            <a:solidFill>
                              <a:schemeClr val="accent5">
                                <a:lumMod val="75000"/>
                              </a:schemeClr>
                            </a:solidFill>
                            <a:latin typeface="Cambria Math" panose="02040503050406030204" pitchFamily="18" charset="0"/>
                            <a:cs typeface="Arial" panose="020B0604020202020204" pitchFamily="34" charset="0"/>
                          </a:rPr>
                        </m:ctrlPr>
                      </m:sSubPr>
                      <m:e>
                        <m:r>
                          <m:rPr>
                            <m:sty m:val="p"/>
                          </m:rPr>
                          <a:rPr lang="de-DE">
                            <a:solidFill>
                              <a:schemeClr val="accent5">
                                <a:lumMod val="75000"/>
                              </a:schemeClr>
                            </a:solidFill>
                            <a:latin typeface="Cambria Math" panose="02040503050406030204" pitchFamily="18" charset="0"/>
                            <a:cs typeface="Arial" panose="020B0604020202020204" pitchFamily="34" charset="0"/>
                          </a:rPr>
                          <m:t>P</m:t>
                        </m:r>
                      </m:e>
                      <m:sub>
                        <m:r>
                          <a:rPr lang="de-DE" i="1">
                            <a:solidFill>
                              <a:schemeClr val="accent5">
                                <a:lumMod val="75000"/>
                              </a:schemeClr>
                            </a:solidFill>
                            <a:latin typeface="Cambria Math" panose="02040503050406030204" pitchFamily="18" charset="0"/>
                            <a:cs typeface="Arial" panose="020B0604020202020204" pitchFamily="34" charset="0"/>
                          </a:rPr>
                          <m:t>0</m:t>
                        </m:r>
                      </m:sub>
                    </m:sSub>
                  </m:oMath>
                </a14:m>
                <a:r>
                  <a:rPr lang="en-US" dirty="0" smtClean="0">
                    <a:latin typeface="Arial" panose="020B0604020202020204" pitchFamily="34" charset="0"/>
                    <a:cs typeface="Arial" panose="020B0604020202020204" pitchFamily="34" charset="0"/>
                  </a:rPr>
                  <a:t>: permeation constant, </a:t>
                </a:r>
                <a14:m>
                  <m:oMath xmlns:m="http://schemas.openxmlformats.org/officeDocument/2006/math">
                    <m:sSub>
                      <m:sSubPr>
                        <m:ctrlPr>
                          <a:rPr lang="de-DE" i="1">
                            <a:solidFill>
                              <a:schemeClr val="accent5">
                                <a:lumMod val="75000"/>
                              </a:schemeClr>
                            </a:solidFill>
                            <a:latin typeface="Cambria Math" panose="02040503050406030204" pitchFamily="18" charset="0"/>
                            <a:cs typeface="Arial" panose="020B0604020202020204" pitchFamily="34" charset="0"/>
                          </a:rPr>
                        </m:ctrlPr>
                      </m:sSubPr>
                      <m:e>
                        <m:r>
                          <m:rPr>
                            <m:sty m:val="p"/>
                          </m:rPr>
                          <a:rPr lang="de-DE">
                            <a:solidFill>
                              <a:schemeClr val="accent5">
                                <a:lumMod val="75000"/>
                              </a:schemeClr>
                            </a:solidFill>
                            <a:latin typeface="Cambria Math" panose="02040503050406030204" pitchFamily="18" charset="0"/>
                            <a:cs typeface="Arial" panose="020B0604020202020204" pitchFamily="34" charset="0"/>
                          </a:rPr>
                          <m:t>E</m:t>
                        </m:r>
                      </m:e>
                      <m:sub>
                        <m:r>
                          <m:rPr>
                            <m:sty m:val="p"/>
                          </m:rPr>
                          <a:rPr lang="de-DE">
                            <a:solidFill>
                              <a:schemeClr val="accent5">
                                <a:lumMod val="75000"/>
                              </a:schemeClr>
                            </a:solidFill>
                            <a:latin typeface="Cambria Math" panose="02040503050406030204" pitchFamily="18" charset="0"/>
                            <a:cs typeface="Arial" panose="020B0604020202020204" pitchFamily="34" charset="0"/>
                          </a:rPr>
                          <m:t>P</m:t>
                        </m:r>
                      </m:sub>
                    </m:sSub>
                  </m:oMath>
                </a14:m>
                <a:r>
                  <a:rPr lang="en-US" dirty="0" smtClean="0">
                    <a:latin typeface="Arial" panose="020B0604020202020204" pitchFamily="34" charset="0"/>
                    <a:cs typeface="Arial" panose="020B0604020202020204" pitchFamily="34" charset="0"/>
                  </a:rPr>
                  <a:t>: activation energy</a:t>
                </a: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altLang="de-DE" dirty="0">
                  <a:solidFill>
                    <a:srgbClr val="000000"/>
                  </a:solidFill>
                  <a:latin typeface="Arial" panose="020B0604020202020204" pitchFamily="34" charset="0"/>
                  <a:cs typeface="Arial" panose="020B0604020202020204" pitchFamily="34" charset="0"/>
                </a:endParaRPr>
              </a:p>
              <a:p>
                <a:r>
                  <a:rPr lang="en-US" altLang="de-DE" dirty="0" smtClean="0">
                    <a:solidFill>
                      <a:srgbClr val="000000"/>
                    </a:solidFill>
                    <a:latin typeface="Arial" panose="020B0604020202020204" pitchFamily="34" charset="0"/>
                    <a:cs typeface="Arial" panose="020B0604020202020204" pitchFamily="34" charset="0"/>
                  </a:rPr>
                  <a:t>For this </a:t>
                </a:r>
                <a:r>
                  <a:rPr lang="en-US" dirty="0" smtClean="0">
                    <a:solidFill>
                      <a:srgbClr val="247F2C"/>
                    </a:solidFill>
                    <a:latin typeface="Arial" panose="020B0604020202020204" pitchFamily="34" charset="0"/>
                    <a:cs typeface="Arial" panose="020B0604020202020204" pitchFamily="34" charset="0"/>
                  </a:rPr>
                  <a:t>316L_Cu_thick</a:t>
                </a:r>
                <a:r>
                  <a:rPr lang="en-US" altLang="de-DE" dirty="0" smtClean="0">
                    <a:solidFill>
                      <a:srgbClr val="000000"/>
                    </a:solidFill>
                    <a:latin typeface="Arial" panose="020B0604020202020204" pitchFamily="34" charset="0"/>
                    <a:cs typeface="Arial" panose="020B0604020202020204" pitchFamily="34" charset="0"/>
                  </a:rPr>
                  <a:t> sample:</a:t>
                </a:r>
              </a:p>
              <a:p>
                <a:pPr>
                  <a:tabLst>
                    <a:tab pos="1076325" algn="l"/>
                  </a:tabLst>
                </a:pPr>
                <a14:m>
                  <m:oMath xmlns:m="http://schemas.openxmlformats.org/officeDocument/2006/math">
                    <m:sSub>
                      <m:sSubPr>
                        <m:ctrlPr>
                          <a:rPr lang="de-DE" i="1" smtClean="0">
                            <a:solidFill>
                              <a:srgbClr val="4BACC6">
                                <a:lumMod val="75000"/>
                              </a:srgbClr>
                            </a:solidFill>
                            <a:latin typeface="Cambria Math" panose="02040503050406030204" pitchFamily="18" charset="0"/>
                            <a:cs typeface="Arial" panose="020B0604020202020204" pitchFamily="34" charset="0"/>
                          </a:rPr>
                        </m:ctrlPr>
                      </m:sSubPr>
                      <m:e>
                        <m:r>
                          <m:rPr>
                            <m:sty m:val="p"/>
                          </m:rPr>
                          <a:rPr lang="de-DE">
                            <a:solidFill>
                              <a:srgbClr val="4BACC6">
                                <a:lumMod val="75000"/>
                              </a:srgbClr>
                            </a:solidFill>
                            <a:latin typeface="Cambria Math" panose="02040503050406030204" pitchFamily="18" charset="0"/>
                            <a:cs typeface="Arial" panose="020B0604020202020204" pitchFamily="34" charset="0"/>
                          </a:rPr>
                          <m:t>P</m:t>
                        </m:r>
                      </m:e>
                      <m:sub>
                        <m:r>
                          <a:rPr lang="de-DE" i="1">
                            <a:solidFill>
                              <a:srgbClr val="4BACC6">
                                <a:lumMod val="75000"/>
                              </a:srgbClr>
                            </a:solidFill>
                            <a:latin typeface="Cambria Math" panose="02040503050406030204" pitchFamily="18" charset="0"/>
                            <a:cs typeface="Arial" panose="020B0604020202020204" pitchFamily="34" charset="0"/>
                          </a:rPr>
                          <m:t>0</m:t>
                        </m:r>
                      </m:sub>
                    </m:sSub>
                    <m:r>
                      <a:rPr lang="de-DE" b="0" i="1" smtClean="0">
                        <a:solidFill>
                          <a:schemeClr val="tx1"/>
                        </a:solidFill>
                        <a:latin typeface="Cambria Math" panose="02040503050406030204" pitchFamily="18" charset="0"/>
                        <a:cs typeface="Arial" panose="020B0604020202020204" pitchFamily="34" charset="0"/>
                      </a:rPr>
                      <m:t>=</m:t>
                    </m:r>
                    <m:r>
                      <a:rPr lang="de-DE" b="0" i="0" smtClean="0">
                        <a:solidFill>
                          <a:schemeClr val="tx1"/>
                        </a:solidFill>
                        <a:latin typeface="Cambria Math" panose="02040503050406030204" pitchFamily="18" charset="0"/>
                        <a:cs typeface="Arial" panose="020B0604020202020204" pitchFamily="34" charset="0"/>
                      </a:rPr>
                      <m:t>2.3(5)</m:t>
                    </m:r>
                    <m:r>
                      <a:rPr lang="de-DE"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de-DE"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de-DE"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10</m:t>
                        </m:r>
                      </m:e>
                      <m:sup>
                        <m:r>
                          <a:rPr lang="de-DE"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−6</m:t>
                        </m:r>
                      </m:sup>
                    </m:sSup>
                  </m:oMath>
                </a14:m>
                <a:r>
                  <a:rPr lang="en-US" altLang="de-DE" dirty="0">
                    <a:solidFill>
                      <a:srgbClr val="000000"/>
                    </a:solidFill>
                    <a:cs typeface="Arial" panose="020B0604020202020204" pitchFamily="34" charset="0"/>
                  </a:rPr>
                  <a:t> </a:t>
                </a:r>
                <a14:m>
                  <m:oMath xmlns:m="http://schemas.openxmlformats.org/officeDocument/2006/math">
                    <m:f>
                      <m:fPr>
                        <m:ctrlPr>
                          <a:rPr lang="en-US" altLang="de-DE" i="1">
                            <a:solidFill>
                              <a:srgbClr val="000000"/>
                            </a:solidFill>
                            <a:latin typeface="Cambria Math" panose="02040503050406030204" pitchFamily="18" charset="0"/>
                            <a:cs typeface="Arial" panose="020B0604020202020204" pitchFamily="34" charset="0"/>
                          </a:rPr>
                        </m:ctrlPr>
                      </m:fPr>
                      <m:num>
                        <m:r>
                          <m:rPr>
                            <m:sty m:val="p"/>
                          </m:rPr>
                          <a:rPr lang="de-DE" altLang="de-DE">
                            <a:solidFill>
                              <a:srgbClr val="000000"/>
                            </a:solidFill>
                            <a:latin typeface="Cambria Math" panose="02040503050406030204" pitchFamily="18" charset="0"/>
                            <a:cs typeface="Arial" panose="020B0604020202020204" pitchFamily="34" charset="0"/>
                          </a:rPr>
                          <m:t>mol</m:t>
                        </m:r>
                      </m:num>
                      <m:den>
                        <m:r>
                          <m:rPr>
                            <m:sty m:val="p"/>
                          </m:rPr>
                          <a:rPr lang="de-DE" altLang="de-DE">
                            <a:solidFill>
                              <a:srgbClr val="000000"/>
                            </a:solidFill>
                            <a:latin typeface="Cambria Math" panose="02040503050406030204" pitchFamily="18" charset="0"/>
                            <a:cs typeface="Arial" panose="020B0604020202020204" pitchFamily="34" charset="0"/>
                          </a:rPr>
                          <m:t>ms</m:t>
                        </m:r>
                        <m:rad>
                          <m:radPr>
                            <m:degHide m:val="on"/>
                            <m:ctrlPr>
                              <a:rPr lang="de-DE" altLang="de-DE" i="1">
                                <a:solidFill>
                                  <a:srgbClr val="000000"/>
                                </a:solidFill>
                                <a:latin typeface="Cambria Math" panose="02040503050406030204" pitchFamily="18" charset="0"/>
                                <a:cs typeface="Arial" panose="020B0604020202020204" pitchFamily="34" charset="0"/>
                              </a:rPr>
                            </m:ctrlPr>
                          </m:radPr>
                          <m:deg/>
                          <m:e>
                            <m:r>
                              <m:rPr>
                                <m:sty m:val="p"/>
                              </m:rPr>
                              <a:rPr lang="de-DE" altLang="de-DE">
                                <a:solidFill>
                                  <a:srgbClr val="000000"/>
                                </a:solidFill>
                                <a:latin typeface="Cambria Math" panose="02040503050406030204" pitchFamily="18" charset="0"/>
                                <a:cs typeface="Arial" panose="020B0604020202020204" pitchFamily="34" charset="0"/>
                              </a:rPr>
                              <m:t>mbar</m:t>
                            </m:r>
                          </m:e>
                        </m:rad>
                      </m:den>
                    </m:f>
                  </m:oMath>
                </a14:m>
                <a:r>
                  <a:rPr lang="en-US" altLang="de-DE"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	</a:t>
                </a:r>
                <a14:m>
                  <m:oMath xmlns:m="http://schemas.openxmlformats.org/officeDocument/2006/math">
                    <m:sSub>
                      <m:sSubPr>
                        <m:ctrlPr>
                          <a:rPr lang="de-DE" i="1" smtClean="0">
                            <a:solidFill>
                              <a:srgbClr val="4BACC6">
                                <a:lumMod val="75000"/>
                              </a:srgbClr>
                            </a:solidFill>
                            <a:latin typeface="Cambria Math" panose="02040503050406030204" pitchFamily="18" charset="0"/>
                            <a:cs typeface="Arial" panose="020B0604020202020204" pitchFamily="34" charset="0"/>
                          </a:rPr>
                        </m:ctrlPr>
                      </m:sSubPr>
                      <m:e>
                        <m:r>
                          <m:rPr>
                            <m:sty m:val="p"/>
                          </m:rPr>
                          <a:rPr lang="de-DE">
                            <a:solidFill>
                              <a:srgbClr val="4BACC6">
                                <a:lumMod val="75000"/>
                              </a:srgbClr>
                            </a:solidFill>
                            <a:latin typeface="Cambria Math" panose="02040503050406030204" pitchFamily="18" charset="0"/>
                            <a:cs typeface="Arial" panose="020B0604020202020204" pitchFamily="34" charset="0"/>
                          </a:rPr>
                          <m:t>E</m:t>
                        </m:r>
                      </m:e>
                      <m:sub>
                        <m:r>
                          <m:rPr>
                            <m:sty m:val="p"/>
                          </m:rPr>
                          <a:rPr lang="de-DE">
                            <a:solidFill>
                              <a:srgbClr val="4BACC6">
                                <a:lumMod val="75000"/>
                              </a:srgbClr>
                            </a:solidFill>
                            <a:latin typeface="Cambria Math" panose="02040503050406030204" pitchFamily="18" charset="0"/>
                            <a:cs typeface="Arial" panose="020B0604020202020204" pitchFamily="34" charset="0"/>
                          </a:rPr>
                          <m:t>P</m:t>
                        </m:r>
                      </m:sub>
                    </m:sSub>
                  </m:oMath>
                </a14:m>
                <a:r>
                  <a:rPr lang="en-US" altLang="de-DE"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 = </a:t>
                </a:r>
                <a:r>
                  <a:rPr lang="en-US" altLang="de-DE" dirty="0" smtClean="0">
                    <a:latin typeface="Cambria Math" panose="02040503050406030204" pitchFamily="18" charset="0"/>
                    <a:ea typeface="Cambria Math" panose="02040503050406030204" pitchFamily="18" charset="0"/>
                    <a:cs typeface="Arial" panose="020B0604020202020204" pitchFamily="34" charset="0"/>
                  </a:rPr>
                  <a:t>66</a:t>
                </a:r>
                <a:r>
                  <a:rPr lang="en-US" altLang="de-DE"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(2) </a:t>
                </a:r>
                <a14:m>
                  <m:oMath xmlns:m="http://schemas.openxmlformats.org/officeDocument/2006/math">
                    <m:f>
                      <m:fPr>
                        <m:ctrlPr>
                          <a:rPr lang="en-US" altLang="de-DE" i="1">
                            <a:solidFill>
                              <a:srgbClr val="000000"/>
                            </a:solidFill>
                            <a:latin typeface="Cambria Math" panose="02040503050406030204" pitchFamily="18" charset="0"/>
                            <a:cs typeface="Arial" panose="020B0604020202020204" pitchFamily="34" charset="0"/>
                          </a:rPr>
                        </m:ctrlPr>
                      </m:fPr>
                      <m:num>
                        <m:r>
                          <m:rPr>
                            <m:sty m:val="p"/>
                          </m:rPr>
                          <a:rPr lang="de-DE" altLang="de-DE">
                            <a:solidFill>
                              <a:srgbClr val="000000"/>
                            </a:solidFill>
                            <a:latin typeface="Cambria Math" panose="02040503050406030204" pitchFamily="18" charset="0"/>
                            <a:cs typeface="Arial" panose="020B0604020202020204" pitchFamily="34" charset="0"/>
                          </a:rPr>
                          <m:t>kJ</m:t>
                        </m:r>
                      </m:num>
                      <m:den>
                        <m:r>
                          <m:rPr>
                            <m:sty m:val="p"/>
                          </m:rPr>
                          <a:rPr lang="de-DE" altLang="de-DE">
                            <a:solidFill>
                              <a:srgbClr val="000000"/>
                            </a:solidFill>
                            <a:latin typeface="Cambria Math" panose="02040503050406030204" pitchFamily="18" charset="0"/>
                            <a:cs typeface="Arial" panose="020B0604020202020204" pitchFamily="34" charset="0"/>
                          </a:rPr>
                          <m:t>mol</m:t>
                        </m:r>
                      </m:den>
                    </m:f>
                  </m:oMath>
                </a14:m>
                <a:endParaRPr lang="en-US" altLang="de-DE" dirty="0" smtClean="0">
                  <a:solidFill>
                    <a:schemeClr val="tx1"/>
                  </a:solidFill>
                  <a:latin typeface="Arial" panose="020B0604020202020204" pitchFamily="34" charset="0"/>
                  <a:cs typeface="Arial" panose="020B0604020202020204" pitchFamily="34" charset="0"/>
                </a:endParaRPr>
              </a:p>
            </p:txBody>
          </p:sp>
        </mc:Choice>
        <mc:Fallback xmlns="">
          <p:sp>
            <p:nvSpPr>
              <p:cNvPr id="22" name="Textfeld 21"/>
              <p:cNvSpPr txBox="1">
                <a:spLocks noRot="1" noChangeAspect="1" noMove="1" noResize="1" noEditPoints="1" noAdjustHandles="1" noChangeArrowheads="1" noChangeShapeType="1" noTextEdit="1"/>
              </p:cNvSpPr>
              <p:nvPr/>
            </p:nvSpPr>
            <p:spPr>
              <a:xfrm>
                <a:off x="112151" y="1480458"/>
                <a:ext cx="5698955" cy="4849084"/>
              </a:xfrm>
              <a:prstGeom prst="rect">
                <a:avLst/>
              </a:prstGeom>
              <a:blipFill>
                <a:blip r:embed="rId4"/>
                <a:stretch>
                  <a:fillRect l="-856" t="-755"/>
                </a:stretch>
              </a:blipFill>
            </p:spPr>
            <p:txBody>
              <a:bodyPr/>
              <a:lstStyle/>
              <a:p>
                <a:r>
                  <a:rPr lang="en-GB">
                    <a:noFill/>
                  </a:rPr>
                  <a:t> </a:t>
                </a:r>
              </a:p>
            </p:txBody>
          </p:sp>
        </mc:Fallback>
      </mc:AlternateContent>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a:xfrm>
            <a:off x="5610138" y="6381328"/>
            <a:ext cx="720000" cy="221109"/>
          </a:xfrm>
        </p:spPr>
        <p:txBody>
          <a:bodyPr/>
          <a:lstStyle/>
          <a:p>
            <a:fld id="{A52F4D17-1AD6-42D9-B93A-EB002C62F438}" type="slidenum">
              <a:rPr lang="de-DE" smtClean="0"/>
              <a:pPr/>
              <a:t>12</a:t>
            </a:fld>
            <a:endParaRPr lang="de-DE" dirty="0"/>
          </a:p>
        </p:txBody>
      </p:sp>
      <p:sp>
        <p:nvSpPr>
          <p:cNvPr id="19" name="Textfeld 18"/>
          <p:cNvSpPr txBox="1"/>
          <p:nvPr/>
        </p:nvSpPr>
        <p:spPr>
          <a:xfrm>
            <a:off x="112151" y="836712"/>
            <a:ext cx="12097344" cy="646331"/>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Gas-driven deuterium permeation flux </a:t>
            </a:r>
            <a:r>
              <a:rPr lang="en-US" b="1" dirty="0">
                <a:latin typeface="Arial" panose="020B0604020202020204" pitchFamily="34" charset="0"/>
                <a:cs typeface="Arial" panose="020B0604020202020204" pitchFamily="34" charset="0"/>
              </a:rPr>
              <a:t>measurements (measurement range: 300-550°C, </a:t>
            </a:r>
            <a:r>
              <a:rPr lang="en-US" b="1" dirty="0" smtClean="0">
                <a:latin typeface="Arial" panose="020B0604020202020204" pitchFamily="34" charset="0"/>
                <a:cs typeface="Arial" panose="020B0604020202020204" pitchFamily="34" charset="0"/>
              </a:rPr>
              <a:t>25- 800 mbar):</a:t>
            </a:r>
          </a:p>
          <a:p>
            <a:r>
              <a:rPr lang="en-US" b="1" dirty="0" smtClean="0">
                <a:latin typeface="Arial" panose="020B0604020202020204" pitchFamily="34" charset="0"/>
                <a:cs typeface="Arial" panose="020B0604020202020204" pitchFamily="34" charset="0"/>
              </a:rPr>
              <a:t>From the permeation flux (J</a:t>
            </a:r>
            <a:r>
              <a:rPr lang="en-US" b="1" baseline="-25000" dirty="0" smtClean="0">
                <a:latin typeface="Arial" panose="020B0604020202020204" pitchFamily="34" charset="0"/>
                <a:cs typeface="Arial" panose="020B0604020202020204" pitchFamily="34" charset="0"/>
              </a:rPr>
              <a:t>P</a:t>
            </a:r>
            <a:r>
              <a:rPr lang="en-US" b="1" dirty="0" smtClean="0">
                <a:latin typeface="Arial" panose="020B0604020202020204" pitchFamily="34" charset="0"/>
                <a:cs typeface="Arial" panose="020B0604020202020204" pitchFamily="34" charset="0"/>
              </a:rPr>
              <a:t>) the effective permeability (P) can be obtained: </a:t>
            </a:r>
          </a:p>
        </p:txBody>
      </p:sp>
      <p:sp>
        <p:nvSpPr>
          <p:cNvPr id="21" name="Textfeld 20"/>
          <p:cNvSpPr txBox="1"/>
          <p:nvPr/>
        </p:nvSpPr>
        <p:spPr>
          <a:xfrm>
            <a:off x="1100519" y="342308"/>
            <a:ext cx="9973865" cy="584775"/>
          </a:xfrm>
          <a:prstGeom prst="rect">
            <a:avLst/>
          </a:prstGeom>
          <a:noFill/>
        </p:spPr>
        <p:txBody>
          <a:bodyPr wrap="square" rtlCol="0">
            <a:spAutoFit/>
          </a:bodyPr>
          <a:lstStyle/>
          <a:p>
            <a:pPr algn="ctr"/>
            <a:r>
              <a:rPr lang="en-US" sz="3200" b="1" dirty="0">
                <a:solidFill>
                  <a:srgbClr val="023D6B"/>
                </a:solidFill>
                <a:latin typeface="Arial" panose="020B0604020202020204" pitchFamily="34" charset="0"/>
                <a:cs typeface="Arial" panose="020B0604020202020204" pitchFamily="34" charset="0"/>
              </a:rPr>
              <a:t>Measurements and Analysis</a:t>
            </a:r>
          </a:p>
        </p:txBody>
      </p:sp>
      <p:sp>
        <p:nvSpPr>
          <p:cNvPr id="23" name="Textfeld 22"/>
          <p:cNvSpPr txBox="1"/>
          <p:nvPr/>
        </p:nvSpPr>
        <p:spPr>
          <a:xfrm>
            <a:off x="2207568" y="3001510"/>
            <a:ext cx="1723549" cy="355482"/>
          </a:xfrm>
          <a:prstGeom prst="rect">
            <a:avLst/>
          </a:prstGeom>
          <a:noFill/>
        </p:spPr>
        <p:txBody>
          <a:bodyPr wrap="none" rtlCol="0">
            <a:spAutoFit/>
          </a:bodyPr>
          <a:lstStyle/>
          <a:p>
            <a:pPr>
              <a:lnSpc>
                <a:spcPct val="95000"/>
              </a:lnSpc>
            </a:pPr>
            <a:r>
              <a:rPr lang="en-US" dirty="0" smtClean="0">
                <a:solidFill>
                  <a:srgbClr val="247F2C"/>
                </a:solidFill>
                <a:latin typeface="Arial" panose="020B0604020202020204" pitchFamily="34" charset="0"/>
                <a:cs typeface="Arial" panose="020B0604020202020204" pitchFamily="34" charset="0"/>
              </a:rPr>
              <a:t>316L_Cu_thick</a:t>
            </a:r>
            <a:endParaRPr lang="en-GB" dirty="0" err="1" smtClean="0">
              <a:solidFill>
                <a:srgbClr val="247F2C"/>
              </a:solidFill>
            </a:endParaRPr>
          </a:p>
        </p:txBody>
      </p:sp>
      <mc:AlternateContent xmlns:mc="http://schemas.openxmlformats.org/markup-compatibility/2006" xmlns:a14="http://schemas.microsoft.com/office/drawing/2010/main">
        <mc:Choice Requires="a14">
          <p:sp>
            <p:nvSpPr>
              <p:cNvPr id="24" name="Textfeld 23"/>
              <p:cNvSpPr txBox="1"/>
              <p:nvPr/>
            </p:nvSpPr>
            <p:spPr>
              <a:xfrm>
                <a:off x="5095760" y="1487057"/>
                <a:ext cx="7113735" cy="120032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a:t>
                </a:r>
                <a:r>
                  <a:rPr lang="en-US" b="1" dirty="0" smtClean="0">
                    <a:latin typeface="Arial" panose="020B0604020202020204" pitchFamily="34" charset="0"/>
                    <a:cs typeface="Arial" panose="020B0604020202020204" pitchFamily="34" charset="0"/>
                  </a:rPr>
                  <a:t>alculation of the layer permeability (substrate and layer </a:t>
                </a:r>
                <a:r>
                  <a:rPr lang="en-US" b="1" dirty="0">
                    <a:latin typeface="Arial" panose="020B0604020202020204" pitchFamily="34" charset="0"/>
                    <a:cs typeface="Arial" panose="020B0604020202020204" pitchFamily="34" charset="0"/>
                  </a:rPr>
                  <a:t>thickness </a:t>
                </a:r>
                <a:r>
                  <a:rPr lang="en-US" b="1" dirty="0" smtClean="0">
                    <a:latin typeface="Arial" panose="020B0604020202020204" pitchFamily="34" charset="0"/>
                    <a:cs typeface="Arial" panose="020B0604020202020204" pitchFamily="34" charset="0"/>
                  </a:rPr>
                  <a:t>independent, valid in Diffusion limited regime):</a:t>
                </a:r>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resistivity (R) in series </a:t>
                </a:r>
                <a:r>
                  <a:rPr lang="en-US" dirty="0" smtClean="0">
                    <a:latin typeface="Arial" panose="020B0604020202020204" pitchFamily="34" charset="0"/>
                    <a:cs typeface="Arial" panose="020B0604020202020204" pitchFamily="34" charset="0"/>
                  </a:rPr>
                  <a:t>connection:</a:t>
                </a:r>
                <a:r>
                  <a:rPr lang="en-US" dirty="0">
                    <a:latin typeface="Arial" panose="020B0604020202020204" pitchFamily="34" charset="0"/>
                    <a:cs typeface="Arial" panose="020B0604020202020204" pitchFamily="34" charset="0"/>
                  </a:rPr>
                  <a:t> </a:t>
                </a:r>
                <a14:m>
                  <m:oMath xmlns:m="http://schemas.openxmlformats.org/officeDocument/2006/math">
                    <m:sSub>
                      <m:sSubPr>
                        <m:ctrlPr>
                          <a:rPr lang="en-US" i="1">
                            <a:solidFill>
                              <a:prstClr val="black"/>
                            </a:solidFill>
                            <a:latin typeface="Cambria Math" panose="02040503050406030204" pitchFamily="18" charset="0"/>
                            <a:cs typeface="Arial" panose="020B0604020202020204" pitchFamily="34" charset="0"/>
                          </a:rPr>
                        </m:ctrlPr>
                      </m:sSubPr>
                      <m:e>
                        <m:r>
                          <m:rPr>
                            <m:sty m:val="p"/>
                          </m:rPr>
                          <a:rPr lang="de-DE">
                            <a:solidFill>
                              <a:prstClr val="black"/>
                            </a:solidFill>
                            <a:latin typeface="Cambria Math" panose="02040503050406030204" pitchFamily="18" charset="0"/>
                            <a:cs typeface="Arial" panose="020B0604020202020204" pitchFamily="34" charset="0"/>
                          </a:rPr>
                          <m:t>R</m:t>
                        </m:r>
                      </m:e>
                      <m:sub>
                        <m:r>
                          <a:rPr lang="de-DE" i="1">
                            <a:solidFill>
                              <a:prstClr val="black"/>
                            </a:solidFill>
                            <a:latin typeface="Cambria Math" panose="02040503050406030204" pitchFamily="18" charset="0"/>
                            <a:cs typeface="Arial" panose="020B0604020202020204" pitchFamily="34" charset="0"/>
                          </a:rPr>
                          <m:t>𝑡𝑜𝑡</m:t>
                        </m:r>
                      </m:sub>
                    </m:sSub>
                    <m:r>
                      <a:rPr lang="de-DE" i="1">
                        <a:solidFill>
                          <a:prstClr val="black"/>
                        </a:solidFill>
                        <a:latin typeface="Cambria Math" panose="02040503050406030204" pitchFamily="18" charset="0"/>
                        <a:cs typeface="Arial" panose="020B0604020202020204" pitchFamily="34" charset="0"/>
                      </a:rPr>
                      <m:t>=</m:t>
                    </m:r>
                    <m:sSub>
                      <m:sSubPr>
                        <m:ctrlPr>
                          <a:rPr lang="de-DE" i="1">
                            <a:solidFill>
                              <a:prstClr val="black"/>
                            </a:solidFill>
                            <a:latin typeface="Cambria Math" panose="02040503050406030204" pitchFamily="18" charset="0"/>
                            <a:cs typeface="Arial" panose="020B0604020202020204" pitchFamily="34" charset="0"/>
                          </a:rPr>
                        </m:ctrlPr>
                      </m:sSubPr>
                      <m:e>
                        <m:r>
                          <m:rPr>
                            <m:sty m:val="p"/>
                          </m:rPr>
                          <a:rPr lang="de-DE">
                            <a:solidFill>
                              <a:prstClr val="black"/>
                            </a:solidFill>
                            <a:latin typeface="Cambria Math" panose="02040503050406030204" pitchFamily="18" charset="0"/>
                            <a:cs typeface="Arial" panose="020B0604020202020204" pitchFamily="34" charset="0"/>
                          </a:rPr>
                          <m:t>R</m:t>
                        </m:r>
                      </m:e>
                      <m:sub>
                        <m:r>
                          <a:rPr lang="de-DE" i="1">
                            <a:solidFill>
                              <a:prstClr val="black"/>
                            </a:solidFill>
                            <a:latin typeface="Cambria Math" panose="02040503050406030204" pitchFamily="18" charset="0"/>
                            <a:cs typeface="Arial" panose="020B0604020202020204" pitchFamily="34" charset="0"/>
                          </a:rPr>
                          <m:t>1</m:t>
                        </m:r>
                      </m:sub>
                    </m:sSub>
                    <m:r>
                      <a:rPr lang="de-DE" i="1">
                        <a:solidFill>
                          <a:prstClr val="black"/>
                        </a:solidFill>
                        <a:latin typeface="Cambria Math" panose="02040503050406030204" pitchFamily="18" charset="0"/>
                        <a:cs typeface="Arial" panose="020B0604020202020204" pitchFamily="34" charset="0"/>
                      </a:rPr>
                      <m:t>+</m:t>
                    </m:r>
                    <m:sSub>
                      <m:sSubPr>
                        <m:ctrlPr>
                          <a:rPr lang="de-DE" i="1">
                            <a:solidFill>
                              <a:prstClr val="black"/>
                            </a:solidFill>
                            <a:latin typeface="Cambria Math" panose="02040503050406030204" pitchFamily="18" charset="0"/>
                            <a:cs typeface="Arial" panose="020B0604020202020204" pitchFamily="34" charset="0"/>
                          </a:rPr>
                        </m:ctrlPr>
                      </m:sSubPr>
                      <m:e>
                        <m:r>
                          <m:rPr>
                            <m:sty m:val="p"/>
                          </m:rPr>
                          <a:rPr lang="de-DE">
                            <a:solidFill>
                              <a:prstClr val="black"/>
                            </a:solidFill>
                            <a:latin typeface="Cambria Math" panose="02040503050406030204" pitchFamily="18" charset="0"/>
                            <a:cs typeface="Arial" panose="020B0604020202020204" pitchFamily="34" charset="0"/>
                          </a:rPr>
                          <m:t>R</m:t>
                        </m:r>
                      </m:e>
                      <m:sub>
                        <m:r>
                          <a:rPr lang="de-DE" i="1">
                            <a:solidFill>
                              <a:prstClr val="black"/>
                            </a:solidFill>
                            <a:latin typeface="Cambria Math" panose="02040503050406030204" pitchFamily="18" charset="0"/>
                            <a:cs typeface="Arial" panose="020B0604020202020204" pitchFamily="34" charset="0"/>
                          </a:rPr>
                          <m:t>2</m:t>
                        </m:r>
                      </m:sub>
                    </m:sSub>
                  </m:oMath>
                </a14:m>
                <a:r>
                  <a:rPr lang="en-US" dirty="0" smtClean="0">
                    <a:latin typeface="Arial" panose="020B0604020202020204" pitchFamily="34" charset="0"/>
                    <a:cs typeface="Arial" panose="020B0604020202020204" pitchFamily="34" charset="0"/>
                  </a:rPr>
                  <a:t> and </a:t>
                </a:r>
                <a14:m>
                  <m:oMath xmlns:m="http://schemas.openxmlformats.org/officeDocument/2006/math">
                    <m:r>
                      <a:rPr lang="de-DE" i="1">
                        <a:latin typeface="Cambria Math" panose="02040503050406030204" pitchFamily="18" charset="0"/>
                        <a:cs typeface="Arial" panose="020B0604020202020204" pitchFamily="34" charset="0"/>
                      </a:rPr>
                      <m:t>𝑅</m:t>
                    </m:r>
                    <m:r>
                      <a:rPr lang="de-DE" i="1">
                        <a:latin typeface="Cambria Math" panose="02040503050406030204" pitchFamily="18" charset="0"/>
                        <a:cs typeface="Arial" panose="020B0604020202020204" pitchFamily="34" charset="0"/>
                      </a:rPr>
                      <m:t>=</m:t>
                    </m:r>
                    <m:f>
                      <m:fPr>
                        <m:ctrlPr>
                          <a:rPr lang="de-DE" i="1">
                            <a:latin typeface="Cambria Math" panose="02040503050406030204" pitchFamily="18" charset="0"/>
                            <a:cs typeface="Arial" panose="020B0604020202020204" pitchFamily="34" charset="0"/>
                          </a:rPr>
                        </m:ctrlPr>
                      </m:fPr>
                      <m:num>
                        <m:r>
                          <a:rPr lang="de-DE" i="1">
                            <a:latin typeface="Cambria Math" panose="02040503050406030204" pitchFamily="18" charset="0"/>
                            <a:cs typeface="Arial" panose="020B0604020202020204" pitchFamily="34" charset="0"/>
                          </a:rPr>
                          <m:t>1</m:t>
                        </m:r>
                      </m:num>
                      <m:den>
                        <m:r>
                          <m:rPr>
                            <m:sty m:val="p"/>
                          </m:rPr>
                          <a:rPr lang="el-GR" i="1">
                            <a:latin typeface="Cambria Math" panose="02040503050406030204" pitchFamily="18" charset="0"/>
                            <a:cs typeface="Arial" panose="020B0604020202020204" pitchFamily="34" charset="0"/>
                          </a:rPr>
                          <m:t>σ</m:t>
                        </m:r>
                      </m:den>
                    </m:f>
                    <m:r>
                      <a:rPr lang="en-US" dirty="0">
                        <a:latin typeface="Cambria Math" panose="02040503050406030204" pitchFamily="18" charset="0"/>
                        <a:ea typeface="Cambria Math" panose="02040503050406030204" pitchFamily="18" charset="0"/>
                        <a:cs typeface="Arial" panose="020B0604020202020204" pitchFamily="34" charset="0"/>
                      </a:rPr>
                      <m:t>≈</m:t>
                    </m:r>
                    <m:f>
                      <m:fPr>
                        <m:ctrlPr>
                          <a:rPr lang="en-US" i="1" dirty="0">
                            <a:latin typeface="Cambria Math" panose="02040503050406030204" pitchFamily="18" charset="0"/>
                            <a:ea typeface="Cambria Math" panose="02040503050406030204" pitchFamily="18" charset="0"/>
                            <a:cs typeface="Arial" panose="020B0604020202020204" pitchFamily="34" charset="0"/>
                          </a:rPr>
                        </m:ctrlPr>
                      </m:fPr>
                      <m:num>
                        <m:r>
                          <a:rPr lang="de-DE" i="1" dirty="0">
                            <a:latin typeface="Cambria Math" panose="02040503050406030204" pitchFamily="18" charset="0"/>
                            <a:ea typeface="Cambria Math" panose="02040503050406030204" pitchFamily="18" charset="0"/>
                            <a:cs typeface="Arial" panose="020B0604020202020204" pitchFamily="34" charset="0"/>
                          </a:rPr>
                          <m:t>1</m:t>
                        </m:r>
                      </m:num>
                      <m:den>
                        <m:r>
                          <m:rPr>
                            <m:sty m:val="p"/>
                          </m:rPr>
                          <a:rPr lang="de-DE" dirty="0">
                            <a:latin typeface="Cambria Math" panose="02040503050406030204" pitchFamily="18" charset="0"/>
                            <a:ea typeface="Cambria Math" panose="02040503050406030204" pitchFamily="18" charset="0"/>
                            <a:cs typeface="Arial" panose="020B0604020202020204" pitchFamily="34" charset="0"/>
                          </a:rPr>
                          <m:t>P</m:t>
                        </m:r>
                      </m:den>
                    </m:f>
                  </m:oMath>
                </a14:m>
                <a:r>
                  <a:rPr lang="en-US" sz="3600" dirty="0" smtClean="0">
                    <a:latin typeface="Arial" panose="020B0604020202020204" pitchFamily="34" charset="0"/>
                    <a:cs typeface="Arial" panose="020B0604020202020204" pitchFamily="34" charset="0"/>
                  </a:rPr>
                  <a:t> </a:t>
                </a:r>
              </a:p>
            </p:txBody>
          </p:sp>
        </mc:Choice>
        <mc:Fallback xmlns="">
          <p:sp>
            <p:nvSpPr>
              <p:cNvPr id="24" name="Textfeld 23"/>
              <p:cNvSpPr txBox="1">
                <a:spLocks noRot="1" noChangeAspect="1" noMove="1" noResize="1" noEditPoints="1" noAdjustHandles="1" noChangeArrowheads="1" noChangeShapeType="1" noTextEdit="1"/>
              </p:cNvSpPr>
              <p:nvPr/>
            </p:nvSpPr>
            <p:spPr>
              <a:xfrm>
                <a:off x="5095760" y="1487057"/>
                <a:ext cx="7113735" cy="1200329"/>
              </a:xfrm>
              <a:prstGeom prst="rect">
                <a:avLst/>
              </a:prstGeom>
              <a:blipFill>
                <a:blip r:embed="rId5"/>
                <a:stretch>
                  <a:fillRect l="-771" t="-3046" b="-2030"/>
                </a:stretch>
              </a:blipFill>
            </p:spPr>
            <p:txBody>
              <a:bodyPr/>
              <a:lstStyle/>
              <a:p>
                <a:r>
                  <a:rPr lang="en-GB">
                    <a:noFill/>
                  </a:rPr>
                  <a:t> </a:t>
                </a:r>
              </a:p>
            </p:txBody>
          </p:sp>
        </mc:Fallback>
      </mc:AlternateContent>
      <p:pic>
        <p:nvPicPr>
          <p:cNvPr id="25" name="Grafik 24"/>
          <p:cNvPicPr>
            <a:picLocks noChangeAspect="1"/>
          </p:cNvPicPr>
          <p:nvPr/>
        </p:nvPicPr>
        <p:blipFill>
          <a:blip r:embed="rId6"/>
          <a:stretch>
            <a:fillRect/>
          </a:stretch>
        </p:blipFill>
        <p:spPr>
          <a:xfrm>
            <a:off x="5167768" y="2852936"/>
            <a:ext cx="4033885" cy="1845763"/>
          </a:xfrm>
          <a:prstGeom prst="rect">
            <a:avLst/>
          </a:prstGeom>
        </p:spPr>
      </p:pic>
      <mc:AlternateContent xmlns:mc="http://schemas.openxmlformats.org/markup-compatibility/2006" xmlns:a14="http://schemas.microsoft.com/office/drawing/2010/main">
        <mc:Choice Requires="a14">
          <p:sp>
            <p:nvSpPr>
              <p:cNvPr id="12" name="Textfeld 11"/>
              <p:cNvSpPr txBox="1"/>
              <p:nvPr/>
            </p:nvSpPr>
            <p:spPr>
              <a:xfrm>
                <a:off x="9522761" y="2852936"/>
                <a:ext cx="2333879" cy="17344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247F2C"/>
                              </a:solidFill>
                              <a:latin typeface="Cambria Math" panose="02040503050406030204" pitchFamily="18" charset="0"/>
                              <a:cs typeface="Arial" panose="020B0604020202020204" pitchFamily="34" charset="0"/>
                            </a:rPr>
                          </m:ctrlPr>
                        </m:sSubPr>
                        <m:e>
                          <m:r>
                            <m:rPr>
                              <m:sty m:val="p"/>
                            </m:rPr>
                            <a:rPr lang="de-DE">
                              <a:solidFill>
                                <a:srgbClr val="247F2C"/>
                              </a:solidFill>
                              <a:latin typeface="Cambria Math" panose="02040503050406030204" pitchFamily="18" charset="0"/>
                              <a:cs typeface="Arial" panose="020B0604020202020204" pitchFamily="34" charset="0"/>
                            </a:rPr>
                            <m:t>P</m:t>
                          </m:r>
                        </m:e>
                        <m:sub>
                          <m:r>
                            <a:rPr lang="de-DE" i="1">
                              <a:solidFill>
                                <a:srgbClr val="247F2C"/>
                              </a:solidFill>
                              <a:latin typeface="Cambria Math" panose="02040503050406030204" pitchFamily="18" charset="0"/>
                              <a:cs typeface="Arial" panose="020B0604020202020204" pitchFamily="34" charset="0"/>
                            </a:rPr>
                            <m:t>𝑙𝑎𝑦</m:t>
                          </m:r>
                        </m:sub>
                      </m:sSub>
                      <m:r>
                        <a:rPr lang="de-DE" i="1">
                          <a:solidFill>
                            <a:prstClr val="black"/>
                          </a:solidFill>
                          <a:latin typeface="Cambria Math" panose="02040503050406030204" pitchFamily="18" charset="0"/>
                          <a:cs typeface="Arial" panose="020B0604020202020204" pitchFamily="34" charset="0"/>
                        </a:rPr>
                        <m:t>=</m:t>
                      </m:r>
                      <m:f>
                        <m:fPr>
                          <m:ctrlPr>
                            <a:rPr lang="de-DE" i="1">
                              <a:solidFill>
                                <a:prstClr val="black"/>
                              </a:solidFill>
                              <a:latin typeface="Cambria Math" panose="02040503050406030204" pitchFamily="18" charset="0"/>
                              <a:cs typeface="Arial" panose="020B0604020202020204" pitchFamily="34" charset="0"/>
                            </a:rPr>
                          </m:ctrlPr>
                        </m:fPr>
                        <m:num>
                          <m:sSub>
                            <m:sSubPr>
                              <m:ctrlPr>
                                <a:rPr lang="de-DE" i="1" smtClean="0">
                                  <a:solidFill>
                                    <a:srgbClr val="247F2C"/>
                                  </a:solidFill>
                                  <a:latin typeface="Cambria Math" panose="02040503050406030204" pitchFamily="18" charset="0"/>
                                  <a:cs typeface="Arial" panose="020B0604020202020204" pitchFamily="34" charset="0"/>
                                </a:rPr>
                              </m:ctrlPr>
                            </m:sSubPr>
                            <m:e>
                              <m:r>
                                <a:rPr lang="de-DE" i="1">
                                  <a:solidFill>
                                    <a:srgbClr val="247F2C"/>
                                  </a:solidFill>
                                  <a:latin typeface="Cambria Math" panose="02040503050406030204" pitchFamily="18" charset="0"/>
                                  <a:cs typeface="Arial" panose="020B0604020202020204" pitchFamily="34" charset="0"/>
                                </a:rPr>
                                <m:t>𝑑</m:t>
                              </m:r>
                            </m:e>
                            <m:sub>
                              <m:r>
                                <a:rPr lang="de-DE" i="1">
                                  <a:solidFill>
                                    <a:srgbClr val="247F2C"/>
                                  </a:solidFill>
                                  <a:latin typeface="Cambria Math" panose="02040503050406030204" pitchFamily="18" charset="0"/>
                                  <a:cs typeface="Arial" panose="020B0604020202020204" pitchFamily="34" charset="0"/>
                                </a:rPr>
                                <m:t>𝑙𝑎𝑦</m:t>
                              </m:r>
                            </m:sub>
                          </m:sSub>
                        </m:num>
                        <m:den>
                          <m:d>
                            <m:dPr>
                              <m:ctrlPr>
                                <a:rPr lang="de-DE" i="1">
                                  <a:solidFill>
                                    <a:prstClr val="black"/>
                                  </a:solidFill>
                                  <a:latin typeface="Cambria Math" panose="02040503050406030204" pitchFamily="18" charset="0"/>
                                  <a:cs typeface="Arial" panose="020B0604020202020204" pitchFamily="34" charset="0"/>
                                </a:rPr>
                              </m:ctrlPr>
                            </m:dPr>
                            <m:e>
                              <m:f>
                                <m:fPr>
                                  <m:ctrlPr>
                                    <a:rPr lang="de-DE" i="1">
                                      <a:solidFill>
                                        <a:prstClr val="black"/>
                                      </a:solidFill>
                                      <a:latin typeface="Cambria Math" panose="02040503050406030204" pitchFamily="18" charset="0"/>
                                      <a:cs typeface="Arial" panose="020B0604020202020204" pitchFamily="34" charset="0"/>
                                    </a:rPr>
                                  </m:ctrlPr>
                                </m:fPr>
                                <m:num>
                                  <m:sSub>
                                    <m:sSubPr>
                                      <m:ctrlPr>
                                        <a:rPr lang="de-DE" i="1" smtClean="0">
                                          <a:solidFill>
                                            <a:srgbClr val="023D6B"/>
                                          </a:solidFill>
                                          <a:latin typeface="Cambria Math" panose="02040503050406030204" pitchFamily="18" charset="0"/>
                                          <a:cs typeface="Arial" panose="020B0604020202020204" pitchFamily="34" charset="0"/>
                                        </a:rPr>
                                      </m:ctrlPr>
                                    </m:sSubPr>
                                    <m:e>
                                      <m:r>
                                        <a:rPr lang="de-DE" i="1">
                                          <a:solidFill>
                                            <a:srgbClr val="023D6B"/>
                                          </a:solidFill>
                                          <a:latin typeface="Cambria Math" panose="02040503050406030204" pitchFamily="18" charset="0"/>
                                          <a:cs typeface="Arial" panose="020B0604020202020204" pitchFamily="34" charset="0"/>
                                        </a:rPr>
                                        <m:t>𝑑</m:t>
                                      </m:r>
                                    </m:e>
                                    <m:sub>
                                      <m:r>
                                        <a:rPr lang="de-DE" i="1">
                                          <a:solidFill>
                                            <a:srgbClr val="023D6B"/>
                                          </a:solidFill>
                                          <a:latin typeface="Cambria Math" panose="02040503050406030204" pitchFamily="18" charset="0"/>
                                          <a:cs typeface="Arial" panose="020B0604020202020204" pitchFamily="34" charset="0"/>
                                        </a:rPr>
                                        <m:t>𝑡𝑜𝑡</m:t>
                                      </m:r>
                                    </m:sub>
                                  </m:sSub>
                                </m:num>
                                <m:den>
                                  <m:sSub>
                                    <m:sSubPr>
                                      <m:ctrlPr>
                                        <a:rPr lang="de-DE" i="1" smtClean="0">
                                          <a:solidFill>
                                            <a:srgbClr val="023D6B"/>
                                          </a:solidFill>
                                          <a:latin typeface="Cambria Math" panose="02040503050406030204" pitchFamily="18" charset="0"/>
                                          <a:cs typeface="Arial" panose="020B0604020202020204" pitchFamily="34" charset="0"/>
                                        </a:rPr>
                                      </m:ctrlPr>
                                    </m:sSubPr>
                                    <m:e>
                                      <m:r>
                                        <m:rPr>
                                          <m:sty m:val="p"/>
                                        </m:rPr>
                                        <a:rPr lang="de-DE">
                                          <a:solidFill>
                                            <a:srgbClr val="023D6B"/>
                                          </a:solidFill>
                                          <a:latin typeface="Cambria Math" panose="02040503050406030204" pitchFamily="18" charset="0"/>
                                          <a:cs typeface="Arial" panose="020B0604020202020204" pitchFamily="34" charset="0"/>
                                        </a:rPr>
                                        <m:t>P</m:t>
                                      </m:r>
                                    </m:e>
                                    <m:sub>
                                      <m:r>
                                        <a:rPr lang="de-DE" i="1">
                                          <a:solidFill>
                                            <a:srgbClr val="023D6B"/>
                                          </a:solidFill>
                                          <a:latin typeface="Cambria Math" panose="02040503050406030204" pitchFamily="18" charset="0"/>
                                          <a:cs typeface="Arial" panose="020B0604020202020204" pitchFamily="34" charset="0"/>
                                        </a:rPr>
                                        <m:t>𝑡𝑜𝑡</m:t>
                                      </m:r>
                                    </m:sub>
                                  </m:sSub>
                                </m:den>
                              </m:f>
                              <m:r>
                                <a:rPr lang="de-DE" i="1">
                                  <a:solidFill>
                                    <a:prstClr val="black"/>
                                  </a:solidFill>
                                  <a:latin typeface="Cambria Math" panose="02040503050406030204" pitchFamily="18" charset="0"/>
                                  <a:cs typeface="Arial" panose="020B0604020202020204" pitchFamily="34" charset="0"/>
                                </a:rPr>
                                <m:t>−</m:t>
                              </m:r>
                              <m:f>
                                <m:fPr>
                                  <m:ctrlPr>
                                    <a:rPr lang="de-DE" i="1">
                                      <a:solidFill>
                                        <a:prstClr val="black"/>
                                      </a:solidFill>
                                      <a:latin typeface="Cambria Math" panose="02040503050406030204" pitchFamily="18" charset="0"/>
                                      <a:cs typeface="Arial" panose="020B0604020202020204" pitchFamily="34" charset="0"/>
                                    </a:rPr>
                                  </m:ctrlPr>
                                </m:fPr>
                                <m:num>
                                  <m:sSub>
                                    <m:sSubPr>
                                      <m:ctrlPr>
                                        <a:rPr lang="de-DE" i="1" smtClean="0">
                                          <a:solidFill>
                                            <a:srgbClr val="B166D2"/>
                                          </a:solidFill>
                                          <a:latin typeface="Cambria Math" panose="02040503050406030204" pitchFamily="18" charset="0"/>
                                          <a:cs typeface="Arial" panose="020B0604020202020204" pitchFamily="34" charset="0"/>
                                        </a:rPr>
                                      </m:ctrlPr>
                                    </m:sSubPr>
                                    <m:e>
                                      <m:r>
                                        <a:rPr lang="de-DE" i="1">
                                          <a:solidFill>
                                            <a:srgbClr val="B166D2"/>
                                          </a:solidFill>
                                          <a:latin typeface="Cambria Math" panose="02040503050406030204" pitchFamily="18" charset="0"/>
                                          <a:cs typeface="Arial" panose="020B0604020202020204" pitchFamily="34" charset="0"/>
                                        </a:rPr>
                                        <m:t>𝑑</m:t>
                                      </m:r>
                                    </m:e>
                                    <m:sub>
                                      <m:r>
                                        <a:rPr lang="de-DE" i="1">
                                          <a:solidFill>
                                            <a:srgbClr val="B166D2"/>
                                          </a:solidFill>
                                          <a:latin typeface="Cambria Math" panose="02040503050406030204" pitchFamily="18" charset="0"/>
                                          <a:cs typeface="Arial" panose="020B0604020202020204" pitchFamily="34" charset="0"/>
                                        </a:rPr>
                                        <m:t>𝑠𝑢𝑏</m:t>
                                      </m:r>
                                    </m:sub>
                                  </m:sSub>
                                </m:num>
                                <m:den>
                                  <m:sSub>
                                    <m:sSubPr>
                                      <m:ctrlPr>
                                        <a:rPr lang="de-DE" i="1" smtClean="0">
                                          <a:solidFill>
                                            <a:srgbClr val="B166D2"/>
                                          </a:solidFill>
                                          <a:latin typeface="Cambria Math" panose="02040503050406030204" pitchFamily="18" charset="0"/>
                                          <a:cs typeface="Arial" panose="020B0604020202020204" pitchFamily="34" charset="0"/>
                                        </a:rPr>
                                      </m:ctrlPr>
                                    </m:sSubPr>
                                    <m:e>
                                      <m:r>
                                        <m:rPr>
                                          <m:sty m:val="p"/>
                                        </m:rPr>
                                        <a:rPr lang="de-DE">
                                          <a:solidFill>
                                            <a:srgbClr val="B166D2"/>
                                          </a:solidFill>
                                          <a:latin typeface="Cambria Math" panose="02040503050406030204" pitchFamily="18" charset="0"/>
                                          <a:cs typeface="Arial" panose="020B0604020202020204" pitchFamily="34" charset="0"/>
                                        </a:rPr>
                                        <m:t>P</m:t>
                                      </m:r>
                                    </m:e>
                                    <m:sub>
                                      <m:r>
                                        <a:rPr lang="de-DE" i="1">
                                          <a:solidFill>
                                            <a:srgbClr val="B166D2"/>
                                          </a:solidFill>
                                          <a:latin typeface="Cambria Math" panose="02040503050406030204" pitchFamily="18" charset="0"/>
                                          <a:cs typeface="Arial" panose="020B0604020202020204" pitchFamily="34" charset="0"/>
                                        </a:rPr>
                                        <m:t>𝑠𝑢𝑏</m:t>
                                      </m:r>
                                    </m:sub>
                                  </m:sSub>
                                </m:den>
                              </m:f>
                            </m:e>
                          </m:d>
                        </m:den>
                      </m:f>
                    </m:oMath>
                  </m:oMathPara>
                </a14:m>
                <a:endParaRPr lang="de-DE" i="1" dirty="0" smtClean="0">
                  <a:solidFill>
                    <a:prstClr val="black"/>
                  </a:solidFill>
                  <a:latin typeface="Cambria Math" panose="02040503050406030204" pitchFamily="18" charset="0"/>
                  <a:cs typeface="Arial" panose="020B0604020202020204" pitchFamily="34" charset="0"/>
                </a:endParaRPr>
              </a:p>
              <a:p>
                <a14:m>
                  <m:oMath xmlns:m="http://schemas.openxmlformats.org/officeDocument/2006/math">
                    <m:r>
                      <a:rPr lang="de-DE" i="1" smtClean="0">
                        <a:solidFill>
                          <a:srgbClr val="247F2C"/>
                        </a:solidFill>
                        <a:latin typeface="Cambria Math" panose="02040503050406030204" pitchFamily="18" charset="0"/>
                        <a:cs typeface="Arial" panose="020B0604020202020204" pitchFamily="34" charset="0"/>
                      </a:rPr>
                      <m:t>𝑙𝑎𝑦</m:t>
                    </m:r>
                  </m:oMath>
                </a14:m>
                <a:r>
                  <a:rPr lang="en-US" dirty="0">
                    <a:solidFill>
                      <a:prstClr val="black"/>
                    </a:solidFill>
                    <a:latin typeface="Arial" panose="020B0604020202020204" pitchFamily="34" charset="0"/>
                    <a:cs typeface="Arial" panose="020B0604020202020204" pitchFamily="34" charset="0"/>
                  </a:rPr>
                  <a:t>: layer</a:t>
                </a:r>
                <a:endParaRPr lang="en-US" dirty="0" smtClean="0">
                  <a:solidFill>
                    <a:prstClr val="black"/>
                  </a:solidFill>
                  <a:latin typeface="Arial" panose="020B0604020202020204" pitchFamily="34" charset="0"/>
                  <a:cs typeface="Arial" panose="020B0604020202020204" pitchFamily="34" charset="0"/>
                </a:endParaRPr>
              </a:p>
              <a:p>
                <a14:m>
                  <m:oMath xmlns:m="http://schemas.openxmlformats.org/officeDocument/2006/math">
                    <m:r>
                      <a:rPr lang="de-DE" i="1" smtClean="0">
                        <a:solidFill>
                          <a:srgbClr val="023D6B"/>
                        </a:solidFill>
                        <a:latin typeface="Cambria Math" panose="02040503050406030204" pitchFamily="18" charset="0"/>
                        <a:cs typeface="Arial" panose="020B0604020202020204" pitchFamily="34" charset="0"/>
                      </a:rPr>
                      <m:t>𝑡𝑜𝑡</m:t>
                    </m:r>
                  </m:oMath>
                </a14:m>
                <a:r>
                  <a:rPr lang="en-US" dirty="0">
                    <a:solidFill>
                      <a:prstClr val="black"/>
                    </a:solidFill>
                    <a:latin typeface="Arial" panose="020B0604020202020204" pitchFamily="34" charset="0"/>
                    <a:cs typeface="Arial" panose="020B0604020202020204" pitchFamily="34" charset="0"/>
                  </a:rPr>
                  <a:t>: total, </a:t>
                </a:r>
                <a:endParaRPr lang="en-US" dirty="0" smtClean="0">
                  <a:solidFill>
                    <a:prstClr val="black"/>
                  </a:solidFill>
                  <a:latin typeface="Arial" panose="020B0604020202020204" pitchFamily="34" charset="0"/>
                  <a:cs typeface="Arial" panose="020B0604020202020204" pitchFamily="34" charset="0"/>
                </a:endParaRPr>
              </a:p>
              <a:p>
                <a14:m>
                  <m:oMath xmlns:m="http://schemas.openxmlformats.org/officeDocument/2006/math">
                    <m:r>
                      <a:rPr lang="de-DE" i="1" smtClean="0">
                        <a:solidFill>
                          <a:srgbClr val="B166D2"/>
                        </a:solidFill>
                        <a:latin typeface="Cambria Math" panose="02040503050406030204" pitchFamily="18" charset="0"/>
                        <a:cs typeface="Arial" panose="020B0604020202020204" pitchFamily="34" charset="0"/>
                      </a:rPr>
                      <m:t>𝑠𝑢𝑏</m:t>
                    </m:r>
                  </m:oMath>
                </a14:m>
                <a:r>
                  <a:rPr lang="en-US" dirty="0">
                    <a:solidFill>
                      <a:prstClr val="black"/>
                    </a:solidFill>
                    <a:latin typeface="Arial" panose="020B0604020202020204" pitchFamily="34" charset="0"/>
                    <a:cs typeface="Arial" panose="020B0604020202020204" pitchFamily="34" charset="0"/>
                  </a:rPr>
                  <a:t>: substrate</a:t>
                </a:r>
                <a:endParaRPr lang="en-US" dirty="0" smtClean="0">
                  <a:latin typeface="Arial" panose="020B0604020202020204" pitchFamily="34" charset="0"/>
                  <a:cs typeface="Arial" panose="020B0604020202020204" pitchFamily="34" charset="0"/>
                </a:endParaRPr>
              </a:p>
            </p:txBody>
          </p:sp>
        </mc:Choice>
        <mc:Fallback xmlns="">
          <p:sp>
            <p:nvSpPr>
              <p:cNvPr id="12" name="Textfeld 11"/>
              <p:cNvSpPr txBox="1">
                <a:spLocks noRot="1" noChangeAspect="1" noMove="1" noResize="1" noEditPoints="1" noAdjustHandles="1" noChangeArrowheads="1" noChangeShapeType="1" noTextEdit="1"/>
              </p:cNvSpPr>
              <p:nvPr/>
            </p:nvSpPr>
            <p:spPr>
              <a:xfrm>
                <a:off x="9522761" y="2852936"/>
                <a:ext cx="2333879" cy="1734449"/>
              </a:xfrm>
              <a:prstGeom prst="rect">
                <a:avLst/>
              </a:prstGeom>
              <a:blipFill>
                <a:blip r:embed="rId8"/>
                <a:stretch>
                  <a:fillRect l="-783" b="-456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a:xfrm>
                <a:off x="5095760" y="4867950"/>
                <a:ext cx="6969032" cy="967188"/>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Layer permeability </a:t>
                </a:r>
                <a:r>
                  <a:rPr lang="en-US" altLang="en-US" dirty="0">
                    <a:latin typeface="Arial" panose="020B0604020202020204" pitchFamily="34" charset="0"/>
                    <a:cs typeface="Arial" panose="020B0604020202020204" pitchFamily="34" charset="0"/>
                  </a:rPr>
                  <a:t>(</a:t>
                </a:r>
                <a:r>
                  <a:rPr lang="en-US" altLang="en-US" dirty="0" smtClean="0">
                    <a:latin typeface="Arial" panose="020B0604020202020204" pitchFamily="34" charset="0"/>
                    <a:cs typeface="Arial" panose="020B0604020202020204" pitchFamily="34" charset="0"/>
                  </a:rPr>
                  <a:t>contains </a:t>
                </a:r>
                <a14:m>
                  <m:oMath xmlns:m="http://schemas.openxmlformats.org/officeDocument/2006/math">
                    <m:sSub>
                      <m:sSubPr>
                        <m:ctrlPr>
                          <a:rPr lang="de-DE" i="1">
                            <a:latin typeface="Cambria Math" panose="02040503050406030204" pitchFamily="18" charset="0"/>
                            <a:cs typeface="Arial" panose="020B0604020202020204" pitchFamily="34" charset="0"/>
                          </a:rPr>
                        </m:ctrlPr>
                      </m:sSubPr>
                      <m:e>
                        <m:r>
                          <m:rPr>
                            <m:sty m:val="p"/>
                          </m:rPr>
                          <a:rPr lang="de-DE">
                            <a:latin typeface="Cambria Math" panose="02040503050406030204" pitchFamily="18" charset="0"/>
                            <a:cs typeface="Arial" panose="020B0604020202020204" pitchFamily="34" charset="0"/>
                          </a:rPr>
                          <m:t>P</m:t>
                        </m:r>
                      </m:e>
                      <m:sub>
                        <m:r>
                          <a:rPr lang="de-DE" i="1">
                            <a:latin typeface="Cambria Math" panose="02040503050406030204" pitchFamily="18" charset="0"/>
                            <a:cs typeface="Arial" panose="020B0604020202020204" pitchFamily="34" charset="0"/>
                          </a:rPr>
                          <m:t>𝐿𝐵</m:t>
                        </m:r>
                      </m:sub>
                    </m:sSub>
                  </m:oMath>
                </a14:m>
                <a:r>
                  <a:rPr lang="en-US" altLang="en-US" dirty="0" smtClean="0">
                    <a:latin typeface="Arial" panose="020B0604020202020204" pitchFamily="34" charset="0"/>
                    <a:cs typeface="Arial" panose="020B0604020202020204" pitchFamily="34" charset="0"/>
                  </a:rPr>
                  <a:t> and </a:t>
                </a:r>
                <a14:m>
                  <m:oMath xmlns:m="http://schemas.openxmlformats.org/officeDocument/2006/math">
                    <m:sSub>
                      <m:sSubPr>
                        <m:ctrlPr>
                          <a:rPr lang="de-DE" i="1">
                            <a:latin typeface="Cambria Math" panose="02040503050406030204" pitchFamily="18" charset="0"/>
                            <a:cs typeface="Arial" panose="020B0604020202020204" pitchFamily="34" charset="0"/>
                          </a:rPr>
                        </m:ctrlPr>
                      </m:sSubPr>
                      <m:e>
                        <m:r>
                          <m:rPr>
                            <m:sty m:val="p"/>
                          </m:rPr>
                          <a:rPr lang="de-DE">
                            <a:latin typeface="Cambria Math" panose="02040503050406030204" pitchFamily="18" charset="0"/>
                            <a:cs typeface="Arial" panose="020B0604020202020204" pitchFamily="34" charset="0"/>
                          </a:rPr>
                          <m:t>P</m:t>
                        </m:r>
                      </m:e>
                      <m:sub>
                        <m:r>
                          <a:rPr lang="de-DE" i="1">
                            <a:latin typeface="Cambria Math" panose="02040503050406030204" pitchFamily="18" charset="0"/>
                            <a:cs typeface="Arial" panose="020B0604020202020204" pitchFamily="34" charset="0"/>
                          </a:rPr>
                          <m:t>𝑖𝑛𝑡</m:t>
                        </m:r>
                      </m:sub>
                    </m:sSub>
                  </m:oMath>
                </a14:m>
                <a:r>
                  <a:rPr lang="en-US" altLang="en-US"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a:p>
                <a:r>
                  <a:rPr lang="de-DE" b="1" dirty="0" err="1" smtClean="0">
                    <a:cs typeface="Arial" panose="020B0604020202020204" pitchFamily="34" charset="0"/>
                  </a:rPr>
                  <a:t>Microstructure</a:t>
                </a:r>
                <a:r>
                  <a:rPr lang="de-DE" b="1" dirty="0" smtClean="0">
                    <a:cs typeface="Arial" panose="020B0604020202020204" pitchFamily="34" charset="0"/>
                  </a:rPr>
                  <a:t>:</a:t>
                </a:r>
                <a14:m>
                  <m:oMath xmlns:m="http://schemas.openxmlformats.org/officeDocument/2006/math">
                    <m:r>
                      <a:rPr lang="de-DE" b="1" i="0" smtClean="0">
                        <a:solidFill>
                          <a:srgbClr val="023D6B"/>
                        </a:solidFill>
                        <a:latin typeface="Cambria Math" panose="02040503050406030204" pitchFamily="18" charset="0"/>
                        <a:cs typeface="Arial" panose="020B0604020202020204" pitchFamily="34" charset="0"/>
                      </a:rPr>
                      <m:t> </m:t>
                    </m:r>
                    <m:sSub>
                      <m:sSubPr>
                        <m:ctrlPr>
                          <a:rPr lang="de-DE" i="1">
                            <a:solidFill>
                              <a:srgbClr val="023D6B"/>
                            </a:solidFill>
                            <a:latin typeface="Cambria Math" panose="02040503050406030204" pitchFamily="18" charset="0"/>
                            <a:cs typeface="Arial" panose="020B0604020202020204" pitchFamily="34" charset="0"/>
                          </a:rPr>
                        </m:ctrlPr>
                      </m:sSubPr>
                      <m:e>
                        <m:r>
                          <m:rPr>
                            <m:sty m:val="p"/>
                          </m:rPr>
                          <a:rPr lang="de-DE">
                            <a:solidFill>
                              <a:srgbClr val="023D6B"/>
                            </a:solidFill>
                            <a:latin typeface="Cambria Math" panose="02040503050406030204" pitchFamily="18" charset="0"/>
                            <a:cs typeface="Arial" panose="020B0604020202020204" pitchFamily="34" charset="0"/>
                          </a:rPr>
                          <m:t>P</m:t>
                        </m:r>
                      </m:e>
                      <m:sub>
                        <m:r>
                          <a:rPr lang="de-DE" i="1">
                            <a:solidFill>
                              <a:srgbClr val="023D6B"/>
                            </a:solidFill>
                            <a:latin typeface="Cambria Math" panose="02040503050406030204" pitchFamily="18" charset="0"/>
                            <a:cs typeface="Arial" panose="020B0604020202020204" pitchFamily="34" charset="0"/>
                          </a:rPr>
                          <m:t>𝑡𝑜𝑡</m:t>
                        </m:r>
                      </m:sub>
                    </m:sSub>
                    <m:r>
                      <a:rPr lang="de-DE" b="0" i="1" smtClean="0">
                        <a:solidFill>
                          <a:schemeClr val="tx1"/>
                        </a:solidFill>
                        <a:latin typeface="Cambria Math" panose="02040503050406030204" pitchFamily="18" charset="0"/>
                        <a:cs typeface="Arial" panose="020B0604020202020204" pitchFamily="34" charset="0"/>
                      </a:rPr>
                      <m:t>~</m:t>
                    </m:r>
                    <m:sSub>
                      <m:sSubPr>
                        <m:ctrlPr>
                          <a:rPr lang="de-DE" i="1">
                            <a:solidFill>
                              <a:srgbClr val="247F2C"/>
                            </a:solidFill>
                            <a:latin typeface="Cambria Math" panose="02040503050406030204" pitchFamily="18" charset="0"/>
                            <a:cs typeface="Arial" panose="020B0604020202020204" pitchFamily="34" charset="0"/>
                          </a:rPr>
                        </m:ctrlPr>
                      </m:sSubPr>
                      <m:e>
                        <m:r>
                          <a:rPr lang="de-DE" i="1">
                            <a:solidFill>
                              <a:srgbClr val="247F2C"/>
                            </a:solidFill>
                            <a:latin typeface="Cambria Math" panose="02040503050406030204" pitchFamily="18" charset="0"/>
                            <a:cs typeface="Arial" panose="020B0604020202020204" pitchFamily="34" charset="0"/>
                          </a:rPr>
                          <m:t>𝑑</m:t>
                        </m:r>
                      </m:e>
                      <m:sub>
                        <m:r>
                          <a:rPr lang="de-DE" i="1">
                            <a:solidFill>
                              <a:srgbClr val="247F2C"/>
                            </a:solidFill>
                            <a:latin typeface="Cambria Math" panose="02040503050406030204" pitchFamily="18" charset="0"/>
                            <a:cs typeface="Arial" panose="020B0604020202020204" pitchFamily="34" charset="0"/>
                          </a:rPr>
                          <m:t>𝑙𝑎𝑦</m:t>
                        </m:r>
                      </m:sub>
                    </m:sSub>
                  </m:oMath>
                </a14:m>
                <a:r>
                  <a:rPr lang="de-DE" i="1" dirty="0" smtClean="0">
                    <a:solidFill>
                      <a:prstClr val="black"/>
                    </a:solidFill>
                    <a:latin typeface="Cambria Math" panose="02040503050406030204" pitchFamily="18" charset="0"/>
                    <a:cs typeface="Arial" panose="020B0604020202020204" pitchFamily="34" charset="0"/>
                  </a:rPr>
                  <a:t> </a:t>
                </a:r>
                <a:r>
                  <a:rPr lang="de-DE" dirty="0" smtClean="0">
                    <a:solidFill>
                      <a:prstClr val="black"/>
                    </a:solidFill>
                    <a:latin typeface="Cambria Math" panose="02040503050406030204" pitchFamily="18" charset="0"/>
                    <a:cs typeface="Arial" panose="020B0604020202020204" pitchFamily="34" charset="0"/>
                  </a:rPr>
                  <a:t>→ </a:t>
                </a:r>
                <a:r>
                  <a:rPr lang="en-US" dirty="0" smtClean="0">
                    <a:latin typeface="Arial" panose="020B0604020202020204" pitchFamily="34" charset="0"/>
                    <a:cs typeface="Arial" panose="020B0604020202020204" pitchFamily="34" charset="0"/>
                  </a:rPr>
                  <a:t>similar </a:t>
                </a:r>
                <a14:m>
                  <m:oMath xmlns:m="http://schemas.openxmlformats.org/officeDocument/2006/math">
                    <m:sSub>
                      <m:sSubPr>
                        <m:ctrlPr>
                          <a:rPr lang="de-DE" i="1">
                            <a:solidFill>
                              <a:srgbClr val="247F2C"/>
                            </a:solidFill>
                            <a:latin typeface="Cambria Math" panose="02040503050406030204" pitchFamily="18" charset="0"/>
                            <a:cs typeface="Arial" panose="020B0604020202020204" pitchFamily="34" charset="0"/>
                          </a:rPr>
                        </m:ctrlPr>
                      </m:sSubPr>
                      <m:e>
                        <m:r>
                          <m:rPr>
                            <m:sty m:val="p"/>
                          </m:rPr>
                          <a:rPr lang="de-DE">
                            <a:solidFill>
                              <a:srgbClr val="247F2C"/>
                            </a:solidFill>
                            <a:latin typeface="Cambria Math" panose="02040503050406030204" pitchFamily="18" charset="0"/>
                            <a:cs typeface="Arial" panose="020B0604020202020204" pitchFamily="34" charset="0"/>
                          </a:rPr>
                          <m:t>P</m:t>
                        </m:r>
                      </m:e>
                      <m:sub>
                        <m:r>
                          <a:rPr lang="de-DE" i="1">
                            <a:solidFill>
                              <a:srgbClr val="247F2C"/>
                            </a:solidFill>
                            <a:latin typeface="Cambria Math" panose="02040503050406030204" pitchFamily="18" charset="0"/>
                            <a:cs typeface="Arial" panose="020B0604020202020204" pitchFamily="34" charset="0"/>
                          </a:rPr>
                          <m:t>𝑙𝑎𝑦</m:t>
                        </m:r>
                      </m:sub>
                    </m:sSub>
                  </m:oMath>
                </a14:m>
                <a:r>
                  <a:rPr lang="en-US" dirty="0" smtClean="0">
                    <a:latin typeface="Arial" panose="020B0604020202020204" pitchFamily="34" charset="0"/>
                    <a:cs typeface="Arial" panose="020B0604020202020204" pitchFamily="34" charset="0"/>
                  </a:rPr>
                  <a:t> for all </a:t>
                </a:r>
                <a14:m>
                  <m:oMath xmlns:m="http://schemas.openxmlformats.org/officeDocument/2006/math">
                    <m:sSub>
                      <m:sSubPr>
                        <m:ctrlPr>
                          <a:rPr lang="de-DE" i="1">
                            <a:solidFill>
                              <a:srgbClr val="247F2C"/>
                            </a:solidFill>
                            <a:latin typeface="Cambria Math" panose="02040503050406030204" pitchFamily="18" charset="0"/>
                            <a:cs typeface="Arial" panose="020B0604020202020204" pitchFamily="34" charset="0"/>
                          </a:rPr>
                        </m:ctrlPr>
                      </m:sSubPr>
                      <m:e>
                        <m:r>
                          <a:rPr lang="de-DE" i="1">
                            <a:solidFill>
                              <a:srgbClr val="247F2C"/>
                            </a:solidFill>
                            <a:latin typeface="Cambria Math" panose="02040503050406030204" pitchFamily="18" charset="0"/>
                            <a:cs typeface="Arial" panose="020B0604020202020204" pitchFamily="34" charset="0"/>
                          </a:rPr>
                          <m:t>𝑑</m:t>
                        </m:r>
                      </m:e>
                      <m:sub>
                        <m:r>
                          <a:rPr lang="de-DE" i="1">
                            <a:solidFill>
                              <a:srgbClr val="247F2C"/>
                            </a:solidFill>
                            <a:latin typeface="Cambria Math" panose="02040503050406030204" pitchFamily="18" charset="0"/>
                            <a:cs typeface="Arial" panose="020B0604020202020204" pitchFamily="34" charset="0"/>
                          </a:rPr>
                          <m:t>𝑙𝑎𝑦</m:t>
                        </m:r>
                      </m:sub>
                    </m:sSub>
                  </m:oMath>
                </a14:m>
                <a:endParaRPr lang="en-US" dirty="0" smtClean="0">
                  <a:latin typeface="Arial" panose="020B0604020202020204" pitchFamily="34" charset="0"/>
                  <a:cs typeface="Arial" panose="020B0604020202020204" pitchFamily="34" charset="0"/>
                </a:endParaRPr>
              </a:p>
              <a:p>
                <a:r>
                  <a:rPr lang="de-DE" b="1" dirty="0" smtClean="0">
                    <a:cs typeface="Arial" panose="020B0604020202020204" pitchFamily="34" charset="0"/>
                  </a:rPr>
                  <a:t>Interface: </a:t>
                </a:r>
                <a14:m>
                  <m:oMath xmlns:m="http://schemas.openxmlformats.org/officeDocument/2006/math">
                    <m:sSub>
                      <m:sSubPr>
                        <m:ctrlPr>
                          <a:rPr lang="de-DE" i="1">
                            <a:solidFill>
                              <a:srgbClr val="023D6B"/>
                            </a:solidFill>
                            <a:latin typeface="Cambria Math" panose="02040503050406030204" pitchFamily="18" charset="0"/>
                            <a:cs typeface="Arial" panose="020B0604020202020204" pitchFamily="34" charset="0"/>
                          </a:rPr>
                        </m:ctrlPr>
                      </m:sSubPr>
                      <m:e>
                        <m:r>
                          <m:rPr>
                            <m:sty m:val="p"/>
                          </m:rPr>
                          <a:rPr lang="de-DE">
                            <a:solidFill>
                              <a:srgbClr val="023D6B"/>
                            </a:solidFill>
                            <a:latin typeface="Cambria Math" panose="02040503050406030204" pitchFamily="18" charset="0"/>
                            <a:cs typeface="Arial" panose="020B0604020202020204" pitchFamily="34" charset="0"/>
                          </a:rPr>
                          <m:t>P</m:t>
                        </m:r>
                      </m:e>
                      <m:sub>
                        <m:r>
                          <a:rPr lang="de-DE" i="1">
                            <a:solidFill>
                              <a:srgbClr val="023D6B"/>
                            </a:solidFill>
                            <a:latin typeface="Cambria Math" panose="02040503050406030204" pitchFamily="18" charset="0"/>
                            <a:cs typeface="Arial" panose="020B0604020202020204" pitchFamily="34" charset="0"/>
                          </a:rPr>
                          <m:t>𝑡𝑜𝑡</m:t>
                        </m:r>
                      </m:sub>
                    </m:sSub>
                    <m:r>
                      <a:rPr lang="de-DE" i="1" smtClean="0">
                        <a:solidFill>
                          <a:schemeClr val="tx1"/>
                        </a:solidFill>
                        <a:latin typeface="Cambria Math" panose="02040503050406030204" pitchFamily="18" charset="0"/>
                        <a:cs typeface="Arial" panose="020B0604020202020204" pitchFamily="34" charset="0"/>
                      </a:rPr>
                      <m:t>≁</m:t>
                    </m:r>
                    <m:sSub>
                      <m:sSubPr>
                        <m:ctrlPr>
                          <a:rPr lang="de-DE" i="1">
                            <a:solidFill>
                              <a:srgbClr val="247F2C"/>
                            </a:solidFill>
                            <a:latin typeface="Cambria Math" panose="02040503050406030204" pitchFamily="18" charset="0"/>
                            <a:cs typeface="Arial" panose="020B0604020202020204" pitchFamily="34" charset="0"/>
                          </a:rPr>
                        </m:ctrlPr>
                      </m:sSubPr>
                      <m:e>
                        <m:r>
                          <a:rPr lang="de-DE" i="1">
                            <a:solidFill>
                              <a:srgbClr val="247F2C"/>
                            </a:solidFill>
                            <a:latin typeface="Cambria Math" panose="02040503050406030204" pitchFamily="18" charset="0"/>
                            <a:cs typeface="Arial" panose="020B0604020202020204" pitchFamily="34" charset="0"/>
                          </a:rPr>
                          <m:t>𝑑</m:t>
                        </m:r>
                      </m:e>
                      <m:sub>
                        <m:r>
                          <a:rPr lang="de-DE" i="1">
                            <a:solidFill>
                              <a:srgbClr val="247F2C"/>
                            </a:solidFill>
                            <a:latin typeface="Cambria Math" panose="02040503050406030204" pitchFamily="18" charset="0"/>
                            <a:cs typeface="Arial" panose="020B0604020202020204" pitchFamily="34" charset="0"/>
                          </a:rPr>
                          <m:t>𝑙𝑎𝑦</m:t>
                        </m:r>
                      </m:sub>
                    </m:sSub>
                  </m:oMath>
                </a14:m>
                <a:r>
                  <a:rPr lang="de-DE" dirty="0">
                    <a:solidFill>
                      <a:prstClr val="black"/>
                    </a:solidFill>
                    <a:latin typeface="Cambria Math" panose="02040503050406030204" pitchFamily="18" charset="0"/>
                    <a:cs typeface="Arial" panose="020B0604020202020204" pitchFamily="34" charset="0"/>
                  </a:rPr>
                  <a:t> → </a:t>
                </a:r>
                <a:r>
                  <a:rPr lang="en-US" dirty="0" smtClean="0">
                    <a:latin typeface="Arial" panose="020B0604020202020204" pitchFamily="34" charset="0"/>
                    <a:cs typeface="Arial" panose="020B0604020202020204" pitchFamily="34" charset="0"/>
                  </a:rPr>
                  <a:t>increased </a:t>
                </a:r>
                <a14:m>
                  <m:oMath xmlns:m="http://schemas.openxmlformats.org/officeDocument/2006/math">
                    <m:sSub>
                      <m:sSubPr>
                        <m:ctrlPr>
                          <a:rPr lang="de-DE" i="1">
                            <a:solidFill>
                              <a:srgbClr val="247F2C"/>
                            </a:solidFill>
                            <a:latin typeface="Cambria Math" panose="02040503050406030204" pitchFamily="18" charset="0"/>
                            <a:cs typeface="Arial" panose="020B0604020202020204" pitchFamily="34" charset="0"/>
                          </a:rPr>
                        </m:ctrlPr>
                      </m:sSubPr>
                      <m:e>
                        <m:r>
                          <m:rPr>
                            <m:sty m:val="p"/>
                          </m:rPr>
                          <a:rPr lang="de-DE">
                            <a:solidFill>
                              <a:srgbClr val="247F2C"/>
                            </a:solidFill>
                            <a:latin typeface="Cambria Math" panose="02040503050406030204" pitchFamily="18" charset="0"/>
                            <a:cs typeface="Arial" panose="020B0604020202020204" pitchFamily="34" charset="0"/>
                          </a:rPr>
                          <m:t>P</m:t>
                        </m:r>
                      </m:e>
                      <m:sub>
                        <m:r>
                          <a:rPr lang="de-DE" i="1">
                            <a:solidFill>
                              <a:srgbClr val="247F2C"/>
                            </a:solidFill>
                            <a:latin typeface="Cambria Math" panose="02040503050406030204" pitchFamily="18" charset="0"/>
                            <a:cs typeface="Arial" panose="020B0604020202020204" pitchFamily="34" charset="0"/>
                          </a:rPr>
                          <m:t>𝑙𝑎𝑦</m:t>
                        </m:r>
                      </m:sub>
                    </m:sSub>
                  </m:oMath>
                </a14:m>
                <a:r>
                  <a:rPr lang="en-US" dirty="0">
                    <a:latin typeface="Arial" panose="020B0604020202020204" pitchFamily="34" charset="0"/>
                    <a:cs typeface="Arial" panose="020B0604020202020204" pitchFamily="34" charset="0"/>
                  </a:rPr>
                  <a:t> for </a:t>
                </a:r>
                <a:r>
                  <a:rPr lang="en-US" dirty="0" smtClean="0">
                    <a:latin typeface="Arial" panose="020B0604020202020204" pitchFamily="34" charset="0"/>
                    <a:cs typeface="Arial" panose="020B0604020202020204" pitchFamily="34" charset="0"/>
                  </a:rPr>
                  <a:t>thicker </a:t>
                </a:r>
                <a14:m>
                  <m:oMath xmlns:m="http://schemas.openxmlformats.org/officeDocument/2006/math">
                    <m:sSub>
                      <m:sSubPr>
                        <m:ctrlPr>
                          <a:rPr lang="de-DE" i="1">
                            <a:solidFill>
                              <a:srgbClr val="247F2C"/>
                            </a:solidFill>
                            <a:latin typeface="Cambria Math" panose="02040503050406030204" pitchFamily="18" charset="0"/>
                            <a:cs typeface="Arial" panose="020B0604020202020204" pitchFamily="34" charset="0"/>
                          </a:rPr>
                        </m:ctrlPr>
                      </m:sSubPr>
                      <m:e>
                        <m:r>
                          <a:rPr lang="de-DE" i="1">
                            <a:solidFill>
                              <a:srgbClr val="247F2C"/>
                            </a:solidFill>
                            <a:latin typeface="Cambria Math" panose="02040503050406030204" pitchFamily="18" charset="0"/>
                            <a:cs typeface="Arial" panose="020B0604020202020204" pitchFamily="34" charset="0"/>
                          </a:rPr>
                          <m:t>𝑑</m:t>
                        </m:r>
                      </m:e>
                      <m:sub>
                        <m:r>
                          <a:rPr lang="de-DE" i="1">
                            <a:solidFill>
                              <a:srgbClr val="247F2C"/>
                            </a:solidFill>
                            <a:latin typeface="Cambria Math" panose="02040503050406030204" pitchFamily="18" charset="0"/>
                            <a:cs typeface="Arial" panose="020B0604020202020204" pitchFamily="34" charset="0"/>
                          </a:rPr>
                          <m:t>𝑙𝑎𝑦</m:t>
                        </m:r>
                      </m:sub>
                    </m:sSub>
                  </m:oMath>
                </a14:m>
                <a:endParaRPr lang="de-DE" dirty="0" smtClean="0">
                  <a:solidFill>
                    <a:prstClr val="black"/>
                  </a:solidFill>
                  <a:latin typeface="Cambria Math" panose="02040503050406030204" pitchFamily="18" charset="0"/>
                  <a:cs typeface="Arial" panose="020B0604020202020204" pitchFamily="34" charset="0"/>
                </a:endParaRPr>
              </a:p>
            </p:txBody>
          </p:sp>
        </mc:Choice>
        <mc:Fallback xmlns="">
          <p:sp>
            <p:nvSpPr>
              <p:cNvPr id="13" name="Textfeld 12"/>
              <p:cNvSpPr txBox="1">
                <a:spLocks noRot="1" noChangeAspect="1" noMove="1" noResize="1" noEditPoints="1" noAdjustHandles="1" noChangeArrowheads="1" noChangeShapeType="1" noTextEdit="1"/>
              </p:cNvSpPr>
              <p:nvPr/>
            </p:nvSpPr>
            <p:spPr>
              <a:xfrm>
                <a:off x="5095760" y="4867950"/>
                <a:ext cx="6969032" cy="967188"/>
              </a:xfrm>
              <a:prstGeom prst="rect">
                <a:avLst/>
              </a:prstGeom>
              <a:blipFill>
                <a:blip r:embed="rId9"/>
                <a:stretch>
                  <a:fillRect l="-787" t="-3797" b="-6962"/>
                </a:stretch>
              </a:blipFill>
            </p:spPr>
            <p:txBody>
              <a:bodyPr/>
              <a:lstStyle/>
              <a:p>
                <a:r>
                  <a:rPr lang="en-GB">
                    <a:noFill/>
                  </a:rPr>
                  <a:t> </a:t>
                </a:r>
              </a:p>
            </p:txBody>
          </p:sp>
        </mc:Fallback>
      </mc:AlternateContent>
    </p:spTree>
    <p:extLst>
      <p:ext uri="{BB962C8B-B14F-4D97-AF65-F5344CB8AC3E}">
        <p14:creationId xmlns:p14="http://schemas.microsoft.com/office/powerpoint/2010/main" val="1260876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13</a:t>
            </a:fld>
            <a:endParaRPr lang="de-DE" dirty="0"/>
          </a:p>
        </p:txBody>
      </p:sp>
      <p:sp>
        <p:nvSpPr>
          <p:cNvPr id="6" name="Textfeld 5"/>
          <p:cNvSpPr txBox="1"/>
          <p:nvPr/>
        </p:nvSpPr>
        <p:spPr>
          <a:xfrm>
            <a:off x="1100519" y="342308"/>
            <a:ext cx="9973865" cy="560153"/>
          </a:xfrm>
          <a:prstGeom prst="rect">
            <a:avLst/>
          </a:prstGeom>
          <a:noFill/>
        </p:spPr>
        <p:txBody>
          <a:bodyPr wrap="square" rtlCol="0">
            <a:spAutoFit/>
          </a:bodyPr>
          <a:lstStyle/>
          <a:p>
            <a:pPr algn="ctr">
              <a:lnSpc>
                <a:spcPct val="95000"/>
              </a:lnSpc>
            </a:pPr>
            <a:r>
              <a:rPr lang="en-US" sz="3200" b="1" dirty="0" smtClean="0">
                <a:solidFill>
                  <a:srgbClr val="023D6B"/>
                </a:solidFill>
                <a:latin typeface="Arial" panose="020B0604020202020204" pitchFamily="34" charset="0"/>
                <a:cs typeface="Arial" panose="020B0604020202020204" pitchFamily="34" charset="0"/>
              </a:rPr>
              <a:t>Results Cu coated 316L</a:t>
            </a:r>
            <a:endParaRPr lang="en-US" sz="3200" b="1" dirty="0">
              <a:solidFill>
                <a:srgbClr val="023D6B"/>
              </a:solidFill>
              <a:latin typeface="Arial" panose="020B0604020202020204" pitchFamily="34" charset="0"/>
              <a:cs typeface="Arial" panose="020B0604020202020204" pitchFamily="34" charset="0"/>
            </a:endParaRPr>
          </a:p>
        </p:txBody>
      </p:sp>
      <p:sp>
        <p:nvSpPr>
          <p:cNvPr id="7" name="Textfeld 6"/>
          <p:cNvSpPr txBox="1"/>
          <p:nvPr/>
        </p:nvSpPr>
        <p:spPr>
          <a:xfrm>
            <a:off x="192888" y="836712"/>
            <a:ext cx="9287488"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Effective permeability </a:t>
            </a:r>
            <a:r>
              <a:rPr lang="en-US" b="1" dirty="0">
                <a:latin typeface="Arial" panose="020B0604020202020204" pitchFamily="34" charset="0"/>
                <a:cs typeface="Arial" panose="020B0604020202020204" pitchFamily="34" charset="0"/>
              </a:rPr>
              <a:t>(measurement range: 300-550°C, 25-800 mbar):</a:t>
            </a:r>
          </a:p>
        </p:txBody>
      </p:sp>
      <mc:AlternateContent xmlns:mc="http://schemas.openxmlformats.org/markup-compatibility/2006" xmlns:a14="http://schemas.microsoft.com/office/drawing/2010/main">
        <mc:Choice Requires="a14">
          <p:graphicFrame>
            <p:nvGraphicFramePr>
              <p:cNvPr id="8" name="Tabelle 7"/>
              <p:cNvGraphicFramePr>
                <a:graphicFrameLocks noGrp="1"/>
              </p:cNvGraphicFramePr>
              <p:nvPr>
                <p:extLst>
                  <p:ext uri="{D42A27DB-BD31-4B8C-83A1-F6EECF244321}">
                    <p14:modId xmlns:p14="http://schemas.microsoft.com/office/powerpoint/2010/main" val="4246304055"/>
                  </p:ext>
                </p:extLst>
              </p:nvPr>
            </p:nvGraphicFramePr>
            <p:xfrm>
              <a:off x="267560" y="1340768"/>
              <a:ext cx="6179836" cy="2600599"/>
            </p:xfrm>
            <a:graphic>
              <a:graphicData uri="http://schemas.openxmlformats.org/drawingml/2006/table">
                <a:tbl>
                  <a:tblPr firstRow="1" bandRow="1">
                    <a:tableStyleId>{5C22544A-7EE6-4342-B048-85BDC9FD1C3A}</a:tableStyleId>
                  </a:tblPr>
                  <a:tblGrid>
                    <a:gridCol w="2300048">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999468">
                      <a:extLst>
                        <a:ext uri="{9D8B030D-6E8A-4147-A177-3AD203B41FA5}">
                          <a16:colId xmlns:a16="http://schemas.microsoft.com/office/drawing/2014/main" val="2458383405"/>
                        </a:ext>
                      </a:extLst>
                    </a:gridCol>
                  </a:tblGrid>
                  <a:tr h="599604">
                    <a:tc>
                      <a:txBody>
                        <a:bodyPr/>
                        <a:lstStyle/>
                        <a:p>
                          <a:pPr algn="ctr"/>
                          <a:r>
                            <a:rPr lang="de-DE" sz="1800" b="0" dirty="0" smtClean="0">
                              <a:solidFill>
                                <a:schemeClr val="tx1"/>
                              </a:solidFill>
                              <a:latin typeface="Arial" panose="020B0604020202020204" pitchFamily="34" charset="0"/>
                              <a:cs typeface="Arial" panose="020B0604020202020204" pitchFamily="34" charset="0"/>
                            </a:rPr>
                            <a:t>Sample </a:t>
                          </a:r>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pPr algn="ctr"/>
                          <a14:m>
                            <m:oMath xmlns:m="http://schemas.openxmlformats.org/officeDocument/2006/math">
                              <m:sSub>
                                <m:sSubPr>
                                  <m:ctrlPr>
                                    <a:rPr lang="de-DE" sz="1800" b="0" i="1" smtClean="0">
                                      <a:solidFill>
                                        <a:schemeClr val="tx1"/>
                                      </a:solidFill>
                                      <a:latin typeface="Cambria Math" panose="02040503050406030204" pitchFamily="18" charset="0"/>
                                      <a:cs typeface="Arial" panose="020B0604020202020204" pitchFamily="34" charset="0"/>
                                    </a:rPr>
                                  </m:ctrlPr>
                                </m:sSubPr>
                                <m:e>
                                  <m:r>
                                    <m:rPr>
                                      <m:sty m:val="p"/>
                                    </m:rPr>
                                    <a:rPr lang="de-DE" sz="1800" b="0" i="0" smtClean="0">
                                      <a:solidFill>
                                        <a:schemeClr val="tx1"/>
                                      </a:solidFill>
                                      <a:latin typeface="Cambria Math" panose="02040503050406030204" pitchFamily="18" charset="0"/>
                                      <a:cs typeface="Arial" panose="020B0604020202020204" pitchFamily="34" charset="0"/>
                                    </a:rPr>
                                    <m:t>P</m:t>
                                  </m:r>
                                </m:e>
                                <m:sub>
                                  <m:r>
                                    <a:rPr lang="de-DE" sz="1800" b="0" i="0" smtClean="0">
                                      <a:solidFill>
                                        <a:schemeClr val="tx1"/>
                                      </a:solidFill>
                                      <a:latin typeface="Cambria Math" panose="02040503050406030204" pitchFamily="18" charset="0"/>
                                      <a:cs typeface="Arial" panose="020B0604020202020204" pitchFamily="34" charset="0"/>
                                    </a:rPr>
                                    <m:t>0</m:t>
                                  </m:r>
                                </m:sub>
                              </m:sSub>
                            </m:oMath>
                          </a14:m>
                          <a:r>
                            <a:rPr lang="de-DE" sz="1800" b="0" i="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endChr m:val="]"/>
                                  <m:ctrlPr>
                                    <a:rPr lang="en-US" altLang="de-DE" sz="1800" i="1" smtClean="0">
                                      <a:solidFill>
                                        <a:srgbClr val="000000"/>
                                      </a:solidFill>
                                      <a:latin typeface="Cambria Math" panose="02040503050406030204" pitchFamily="18" charset="0"/>
                                      <a:cs typeface="Arial" panose="020B0604020202020204" pitchFamily="34" charset="0"/>
                                    </a:rPr>
                                  </m:ctrlPr>
                                </m:dPr>
                                <m:e>
                                  <m:f>
                                    <m:fPr>
                                      <m:ctrlPr>
                                        <a:rPr lang="en-US" altLang="de-DE" sz="1800" i="1" smtClean="0">
                                          <a:solidFill>
                                            <a:srgbClr val="000000"/>
                                          </a:solidFill>
                                          <a:latin typeface="Cambria Math" panose="02040503050406030204" pitchFamily="18" charset="0"/>
                                          <a:cs typeface="Arial" panose="020B0604020202020204" pitchFamily="34" charset="0"/>
                                        </a:rPr>
                                      </m:ctrlPr>
                                    </m:fPr>
                                    <m:num>
                                      <m:r>
                                        <m:rPr>
                                          <m:sty m:val="p"/>
                                        </m:rPr>
                                        <a:rPr lang="de-DE" altLang="de-DE" sz="1800" b="0" i="0" smtClean="0">
                                          <a:solidFill>
                                            <a:srgbClr val="000000"/>
                                          </a:solidFill>
                                          <a:latin typeface="Cambria Math" panose="02040503050406030204" pitchFamily="18" charset="0"/>
                                          <a:cs typeface="Arial" panose="020B0604020202020204" pitchFamily="34" charset="0"/>
                                        </a:rPr>
                                        <m:t>mol</m:t>
                                      </m:r>
                                    </m:num>
                                    <m:den>
                                      <m:r>
                                        <m:rPr>
                                          <m:sty m:val="p"/>
                                        </m:rPr>
                                        <a:rPr lang="de-DE" altLang="de-DE" sz="1800" b="0" i="0" smtClean="0">
                                          <a:solidFill>
                                            <a:srgbClr val="000000"/>
                                          </a:solidFill>
                                          <a:latin typeface="Cambria Math" panose="02040503050406030204" pitchFamily="18" charset="0"/>
                                          <a:cs typeface="Arial" panose="020B0604020202020204" pitchFamily="34" charset="0"/>
                                        </a:rPr>
                                        <m:t>ms</m:t>
                                      </m:r>
                                      <m:rad>
                                        <m:radPr>
                                          <m:degHide m:val="on"/>
                                          <m:ctrlPr>
                                            <a:rPr lang="de-DE" altLang="de-DE" sz="1800" b="0" i="1" smtClean="0">
                                              <a:solidFill>
                                                <a:srgbClr val="000000"/>
                                              </a:solidFill>
                                              <a:latin typeface="Cambria Math" panose="02040503050406030204" pitchFamily="18" charset="0"/>
                                              <a:cs typeface="Arial" panose="020B0604020202020204" pitchFamily="34" charset="0"/>
                                            </a:rPr>
                                          </m:ctrlPr>
                                        </m:radPr>
                                        <m:deg/>
                                        <m:e>
                                          <m:r>
                                            <m:rPr>
                                              <m:sty m:val="p"/>
                                            </m:rPr>
                                            <a:rPr lang="de-DE" altLang="de-DE" sz="1800" b="0" i="0" smtClean="0">
                                              <a:solidFill>
                                                <a:srgbClr val="000000"/>
                                              </a:solidFill>
                                              <a:latin typeface="Cambria Math" panose="02040503050406030204" pitchFamily="18" charset="0"/>
                                              <a:cs typeface="Arial" panose="020B0604020202020204" pitchFamily="34" charset="0"/>
                                            </a:rPr>
                                            <m:t>mbar</m:t>
                                          </m:r>
                                        </m:e>
                                      </m:rad>
                                    </m:den>
                                  </m:f>
                                </m:e>
                              </m:d>
                            </m:oMath>
                          </a14:m>
                          <a:endParaRPr lang="de-DE" sz="1800" b="0" i="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pPr algn="ctr"/>
                          <a14:m>
                            <m:oMath xmlns:m="http://schemas.openxmlformats.org/officeDocument/2006/math">
                              <m:sSub>
                                <m:sSubPr>
                                  <m:ctrlPr>
                                    <a:rPr lang="de-DE" sz="1800" b="0" i="1" smtClean="0">
                                      <a:solidFill>
                                        <a:schemeClr val="tx1"/>
                                      </a:solidFill>
                                      <a:latin typeface="Cambria Math" panose="02040503050406030204" pitchFamily="18" charset="0"/>
                                      <a:cs typeface="Arial" panose="020B0604020202020204" pitchFamily="34" charset="0"/>
                                    </a:rPr>
                                  </m:ctrlPr>
                                </m:sSubPr>
                                <m:e>
                                  <m:r>
                                    <m:rPr>
                                      <m:sty m:val="p"/>
                                    </m:rPr>
                                    <a:rPr lang="de-DE" sz="1800" b="0" i="0" smtClean="0">
                                      <a:solidFill>
                                        <a:schemeClr val="tx1"/>
                                      </a:solidFill>
                                      <a:latin typeface="Cambria Math" panose="02040503050406030204" pitchFamily="18" charset="0"/>
                                      <a:cs typeface="Arial" panose="020B0604020202020204" pitchFamily="34" charset="0"/>
                                    </a:rPr>
                                    <m:t>E</m:t>
                                  </m:r>
                                </m:e>
                                <m:sub>
                                  <m:r>
                                    <m:rPr>
                                      <m:sty m:val="p"/>
                                    </m:rPr>
                                    <a:rPr lang="de-DE" sz="1800" b="0" i="0" smtClean="0">
                                      <a:solidFill>
                                        <a:schemeClr val="tx1"/>
                                      </a:solidFill>
                                      <a:latin typeface="Cambria Math" panose="02040503050406030204" pitchFamily="18" charset="0"/>
                                      <a:cs typeface="Arial" panose="020B0604020202020204" pitchFamily="34" charset="0"/>
                                    </a:rPr>
                                    <m:t>P</m:t>
                                  </m:r>
                                </m:sub>
                              </m:sSub>
                            </m:oMath>
                          </a14:m>
                          <a:r>
                            <a:rPr lang="de-DE" sz="1800" b="0" i="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endChr m:val="]"/>
                                  <m:ctrlPr>
                                    <a:rPr lang="en-US" altLang="de-DE" sz="1800" i="1" smtClean="0">
                                      <a:solidFill>
                                        <a:srgbClr val="000000"/>
                                      </a:solidFill>
                                      <a:latin typeface="Cambria Math" panose="02040503050406030204" pitchFamily="18" charset="0"/>
                                      <a:cs typeface="Arial" panose="020B0604020202020204" pitchFamily="34" charset="0"/>
                                    </a:rPr>
                                  </m:ctrlPr>
                                </m:dPr>
                                <m:e>
                                  <m:f>
                                    <m:fPr>
                                      <m:ctrlPr>
                                        <a:rPr lang="en-US" altLang="de-DE" sz="1800" i="1" smtClean="0">
                                          <a:solidFill>
                                            <a:srgbClr val="000000"/>
                                          </a:solidFill>
                                          <a:latin typeface="Cambria Math" panose="02040503050406030204" pitchFamily="18" charset="0"/>
                                          <a:cs typeface="Arial" panose="020B0604020202020204" pitchFamily="34" charset="0"/>
                                        </a:rPr>
                                      </m:ctrlPr>
                                    </m:fPr>
                                    <m:num>
                                      <m:r>
                                        <m:rPr>
                                          <m:sty m:val="p"/>
                                        </m:rPr>
                                        <a:rPr lang="de-DE" altLang="de-DE" sz="1800" b="0" i="0" smtClean="0">
                                          <a:solidFill>
                                            <a:srgbClr val="000000"/>
                                          </a:solidFill>
                                          <a:latin typeface="Cambria Math" panose="02040503050406030204" pitchFamily="18" charset="0"/>
                                          <a:cs typeface="Arial" panose="020B0604020202020204" pitchFamily="34" charset="0"/>
                                        </a:rPr>
                                        <m:t>kJ</m:t>
                                      </m:r>
                                    </m:num>
                                    <m:den>
                                      <m:r>
                                        <m:rPr>
                                          <m:sty m:val="p"/>
                                        </m:rPr>
                                        <a:rPr lang="de-DE" altLang="de-DE" sz="1800" b="0" i="0" smtClean="0">
                                          <a:solidFill>
                                            <a:srgbClr val="000000"/>
                                          </a:solidFill>
                                          <a:latin typeface="Cambria Math" panose="02040503050406030204" pitchFamily="18" charset="0"/>
                                          <a:cs typeface="Arial" panose="020B0604020202020204" pitchFamily="34" charset="0"/>
                                        </a:rPr>
                                        <m:t>mol</m:t>
                                      </m:r>
                                    </m:den>
                                  </m:f>
                                </m:e>
                              </m:d>
                            </m:oMath>
                          </a14:m>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pPr algn="ctr"/>
                          <a14:m>
                            <m:oMathPara xmlns:m="http://schemas.openxmlformats.org/officeDocument/2006/math">
                              <m:oMathParaPr>
                                <m:jc m:val="centerGroup"/>
                              </m:oMathParaPr>
                              <m:oMath xmlns:m="http://schemas.openxmlformats.org/officeDocument/2006/math">
                                <m:sSup>
                                  <m:sSupPr>
                                    <m:ctrlPr>
                                      <a:rPr lang="de-DE" sz="1800" b="0" i="1" smtClean="0">
                                        <a:solidFill>
                                          <a:schemeClr val="tx1"/>
                                        </a:solidFill>
                                        <a:latin typeface="Cambria Math" panose="02040503050406030204" pitchFamily="18" charset="0"/>
                                        <a:cs typeface="Arial" panose="020B0604020202020204" pitchFamily="34" charset="0"/>
                                      </a:rPr>
                                    </m:ctrlPr>
                                  </m:sSupPr>
                                  <m:e>
                                    <m:r>
                                      <a:rPr lang="de-DE" sz="1800" b="0" i="1" smtClean="0">
                                        <a:solidFill>
                                          <a:schemeClr val="tx1"/>
                                        </a:solidFill>
                                        <a:latin typeface="Cambria Math" panose="02040503050406030204" pitchFamily="18" charset="0"/>
                                        <a:cs typeface="Arial" panose="020B0604020202020204" pitchFamily="34" charset="0"/>
                                      </a:rPr>
                                      <m:t>𝑝</m:t>
                                    </m:r>
                                  </m:e>
                                  <m:sup>
                                    <m:r>
                                      <a:rPr lang="de-DE" sz="1800" b="0" i="1" smtClean="0">
                                        <a:solidFill>
                                          <a:schemeClr val="tx1"/>
                                        </a:solidFill>
                                        <a:latin typeface="Cambria Math" panose="02040503050406030204" pitchFamily="18" charset="0"/>
                                        <a:cs typeface="Arial" panose="020B0604020202020204" pitchFamily="34" charset="0"/>
                                      </a:rPr>
                                      <m:t>𝑥</m:t>
                                    </m:r>
                                  </m:sup>
                                </m:sSup>
                              </m:oMath>
                            </m:oMathPara>
                          </a14:m>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extLst>
                      <a:ext uri="{0D108BD9-81ED-4DB2-BD59-A6C34878D82A}">
                        <a16:rowId xmlns:a16="http://schemas.microsoft.com/office/drawing/2014/main" val="10000"/>
                      </a:ext>
                    </a:extLst>
                  </a:tr>
                  <a:tr h="400199">
                    <a:tc>
                      <a:txBody>
                        <a:bodyPr/>
                        <a:lstStyle/>
                        <a:p>
                          <a:r>
                            <a:rPr lang="de-DE" sz="1800" dirty="0" smtClean="0">
                              <a:solidFill>
                                <a:srgbClr val="B166D2"/>
                              </a:solidFill>
                              <a:latin typeface="Arial" panose="020B0604020202020204" pitchFamily="34" charset="0"/>
                              <a:cs typeface="Arial" panose="020B0604020202020204" pitchFamily="34" charset="0"/>
                            </a:rPr>
                            <a:t>316L</a:t>
                          </a:r>
                          <a:endParaRPr lang="de-DE" sz="1800" dirty="0">
                            <a:solidFill>
                              <a:srgbClr val="B166D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8(1)*10</a:t>
                          </a:r>
                          <a:r>
                            <a:rPr lang="de-DE" sz="1800" baseline="30000" dirty="0" smtClean="0">
                              <a:solidFill>
                                <a:schemeClr val="tx1"/>
                              </a:solidFill>
                              <a:latin typeface="Arial" panose="020B0604020202020204" pitchFamily="34" charset="0"/>
                              <a:cs typeface="Arial" panose="020B0604020202020204" pitchFamily="34" charset="0"/>
                            </a:rPr>
                            <a:t>-7</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58(1)</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0.5</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199">
                    <a:tc>
                      <a:txBody>
                        <a:bodyPr/>
                        <a:lstStyle/>
                        <a:p>
                          <a:r>
                            <a:rPr lang="de-DE" sz="1800" dirty="0" err="1" smtClean="0">
                              <a:solidFill>
                                <a:srgbClr val="FF0000"/>
                              </a:solidFill>
                              <a:latin typeface="Arial" panose="020B0604020202020204" pitchFamily="34" charset="0"/>
                              <a:cs typeface="Arial" panose="020B0604020202020204" pitchFamily="34" charset="0"/>
                            </a:rPr>
                            <a:t>Cu</a:t>
                          </a:r>
                          <a:endParaRPr lang="de-DE" sz="1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3(2)*10</a:t>
                          </a:r>
                          <a:r>
                            <a:rPr lang="de-DE" sz="1800" baseline="30000" dirty="0" smtClean="0">
                              <a:solidFill>
                                <a:schemeClr val="tx1"/>
                              </a:solidFill>
                              <a:latin typeface="Arial" panose="020B0604020202020204" pitchFamily="34" charset="0"/>
                              <a:cs typeface="Arial" panose="020B0604020202020204" pitchFamily="34" charset="0"/>
                            </a:rPr>
                            <a:t>-6</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77(2)</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0.55</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0002"/>
                      </a:ext>
                    </a:extLst>
                  </a:tr>
                  <a:tr h="400199">
                    <a:tc>
                      <a:txBody>
                        <a:bodyPr/>
                        <a:lstStyle/>
                        <a:p>
                          <a:r>
                            <a:rPr lang="de-DE" sz="1800" dirty="0" smtClean="0">
                              <a:solidFill>
                                <a:srgbClr val="023D6B"/>
                              </a:solidFill>
                              <a:latin typeface="Arial" panose="020B0604020202020204" pitchFamily="34" charset="0"/>
                              <a:cs typeface="Arial" panose="020B0604020202020204" pitchFamily="34" charset="0"/>
                            </a:rPr>
                            <a:t>316L_Cu_thin</a:t>
                          </a:r>
                          <a:endParaRPr lang="de-DE" sz="1800" dirty="0">
                            <a:solidFill>
                              <a:srgbClr val="023D6B"/>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4(2)*10</a:t>
                          </a:r>
                          <a:r>
                            <a:rPr lang="de-DE" sz="1800" baseline="30000" dirty="0" smtClean="0">
                              <a:solidFill>
                                <a:schemeClr val="tx1"/>
                              </a:solidFill>
                              <a:latin typeface="Arial" panose="020B0604020202020204" pitchFamily="34" charset="0"/>
                              <a:cs typeface="Arial" panose="020B0604020202020204" pitchFamily="34" charset="0"/>
                            </a:rPr>
                            <a:t>-7</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55(2)</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0.6</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89491"/>
                      </a:ext>
                    </a:extLst>
                  </a:tr>
                  <a:tr h="400199">
                    <a:tc>
                      <a:txBody>
                        <a:bodyPr/>
                        <a:lstStyle/>
                        <a:p>
                          <a:r>
                            <a:rPr lang="de-DE" sz="1800" dirty="0" smtClean="0">
                              <a:solidFill>
                                <a:srgbClr val="247F2C"/>
                              </a:solidFill>
                              <a:latin typeface="Arial" panose="020B0604020202020204" pitchFamily="34" charset="0"/>
                              <a:cs typeface="Arial" panose="020B0604020202020204" pitchFamily="34" charset="0"/>
                            </a:rPr>
                            <a:t>316L_Cu_thick</a:t>
                          </a:r>
                          <a:endParaRPr lang="de-DE" sz="1800" dirty="0">
                            <a:solidFill>
                              <a:srgbClr val="247F2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smtClean="0">
                              <a:solidFill>
                                <a:schemeClr val="tx1"/>
                              </a:solidFill>
                              <a:latin typeface="Arial" panose="020B0604020202020204" pitchFamily="34" charset="0"/>
                              <a:cs typeface="Arial" panose="020B0604020202020204" pitchFamily="34" charset="0"/>
                            </a:rPr>
                            <a:t>2.3(5)*10</a:t>
                          </a:r>
                          <a:r>
                            <a:rPr lang="de-DE" sz="1800" baseline="30000" dirty="0" smtClean="0">
                              <a:solidFill>
                                <a:schemeClr val="tx1"/>
                              </a:solidFill>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66(2)</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0.6</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665834699"/>
                      </a:ext>
                    </a:extLst>
                  </a:tr>
                  <a:tr h="400199">
                    <a:tc>
                      <a:txBody>
                        <a:bodyPr/>
                        <a:lstStyle/>
                        <a:p>
                          <a:r>
                            <a:rPr lang="en-US" b="0" dirty="0" smtClean="0">
                              <a:solidFill>
                                <a:srgbClr val="FA8300"/>
                              </a:solidFill>
                              <a:latin typeface="Arial" panose="020B0604020202020204" pitchFamily="34" charset="0"/>
                              <a:cs typeface="Arial" panose="020B0604020202020204" pitchFamily="34" charset="0"/>
                            </a:rPr>
                            <a:t>316L_Cu_very_thick</a:t>
                          </a:r>
                          <a:endParaRPr lang="de-DE" sz="1800" b="0" dirty="0">
                            <a:solidFill>
                              <a:srgbClr val="247F2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smtClean="0">
                              <a:solidFill>
                                <a:schemeClr val="tx1"/>
                              </a:solidFill>
                              <a:latin typeface="Arial" panose="020B0604020202020204" pitchFamily="34" charset="0"/>
                              <a:cs typeface="Arial" panose="020B0604020202020204" pitchFamily="34" charset="0"/>
                            </a:rPr>
                            <a:t>1.3(5)*10</a:t>
                          </a:r>
                          <a:r>
                            <a:rPr lang="de-DE" sz="1800" baseline="30000" dirty="0" smtClean="0">
                              <a:solidFill>
                                <a:schemeClr val="tx1"/>
                              </a:solidFill>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63(2)</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0.65</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1010189"/>
                      </a:ext>
                    </a:extLst>
                  </a:tr>
                </a:tbl>
              </a:graphicData>
            </a:graphic>
          </p:graphicFrame>
        </mc:Choice>
        <mc:Fallback xmlns="">
          <p:graphicFrame>
            <p:nvGraphicFramePr>
              <p:cNvPr id="8" name="Tabelle 7"/>
              <p:cNvGraphicFramePr>
                <a:graphicFrameLocks noGrp="1"/>
              </p:cNvGraphicFramePr>
              <p:nvPr>
                <p:extLst>
                  <p:ext uri="{D42A27DB-BD31-4B8C-83A1-F6EECF244321}">
                    <p14:modId xmlns:p14="http://schemas.microsoft.com/office/powerpoint/2010/main" val="4246304055"/>
                  </p:ext>
                </p:extLst>
              </p:nvPr>
            </p:nvGraphicFramePr>
            <p:xfrm>
              <a:off x="267560" y="1340768"/>
              <a:ext cx="6179836" cy="2600599"/>
            </p:xfrm>
            <a:graphic>
              <a:graphicData uri="http://schemas.openxmlformats.org/drawingml/2006/table">
                <a:tbl>
                  <a:tblPr firstRow="1" bandRow="1">
                    <a:tableStyleId>{5C22544A-7EE6-4342-B048-85BDC9FD1C3A}</a:tableStyleId>
                  </a:tblPr>
                  <a:tblGrid>
                    <a:gridCol w="2300048">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999468">
                      <a:extLst>
                        <a:ext uri="{9D8B030D-6E8A-4147-A177-3AD203B41FA5}">
                          <a16:colId xmlns:a16="http://schemas.microsoft.com/office/drawing/2014/main" val="2458383405"/>
                        </a:ext>
                      </a:extLst>
                    </a:gridCol>
                  </a:tblGrid>
                  <a:tr h="599604">
                    <a:tc>
                      <a:txBody>
                        <a:bodyPr/>
                        <a:lstStyle/>
                        <a:p>
                          <a:pPr algn="ctr"/>
                          <a:r>
                            <a:rPr lang="de-DE" sz="1800" b="0" dirty="0" smtClean="0">
                              <a:solidFill>
                                <a:schemeClr val="tx1"/>
                              </a:solidFill>
                              <a:latin typeface="Arial" panose="020B0604020202020204" pitchFamily="34" charset="0"/>
                              <a:cs typeface="Arial" panose="020B0604020202020204" pitchFamily="34" charset="0"/>
                            </a:rPr>
                            <a:t>Sample </a:t>
                          </a:r>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45769" t="-5051" r="-145769" b="-342424"/>
                          </a:stretch>
                        </a:blipFill>
                      </a:tcPr>
                    </a:tc>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300000" t="-5051" r="-77934" b="-342424"/>
                          </a:stretch>
                        </a:blipFill>
                      </a:tcPr>
                    </a:tc>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519512" t="-5051" r="-1220" b="-342424"/>
                          </a:stretch>
                        </a:blipFill>
                      </a:tcPr>
                    </a:tc>
                    <a:extLst>
                      <a:ext uri="{0D108BD9-81ED-4DB2-BD59-A6C34878D82A}">
                        <a16:rowId xmlns:a16="http://schemas.microsoft.com/office/drawing/2014/main" val="10000"/>
                      </a:ext>
                    </a:extLst>
                  </a:tr>
                  <a:tr h="400199">
                    <a:tc>
                      <a:txBody>
                        <a:bodyPr/>
                        <a:lstStyle/>
                        <a:p>
                          <a:r>
                            <a:rPr lang="de-DE" sz="1800" dirty="0" smtClean="0">
                              <a:solidFill>
                                <a:srgbClr val="B166D2"/>
                              </a:solidFill>
                              <a:latin typeface="Arial" panose="020B0604020202020204" pitchFamily="34" charset="0"/>
                              <a:cs typeface="Arial" panose="020B0604020202020204" pitchFamily="34" charset="0"/>
                            </a:rPr>
                            <a:t>316L</a:t>
                          </a:r>
                          <a:endParaRPr lang="de-DE" sz="1800" dirty="0">
                            <a:solidFill>
                              <a:srgbClr val="B166D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8(1)*10</a:t>
                          </a:r>
                          <a:r>
                            <a:rPr lang="de-DE" sz="1800" baseline="30000" dirty="0" smtClean="0">
                              <a:solidFill>
                                <a:schemeClr val="tx1"/>
                              </a:solidFill>
                              <a:latin typeface="Arial" panose="020B0604020202020204" pitchFamily="34" charset="0"/>
                              <a:cs typeface="Arial" panose="020B0604020202020204" pitchFamily="34" charset="0"/>
                            </a:rPr>
                            <a:t>-7</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58(1)</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0.5</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199">
                    <a:tc>
                      <a:txBody>
                        <a:bodyPr/>
                        <a:lstStyle/>
                        <a:p>
                          <a:r>
                            <a:rPr lang="de-DE" sz="1800" dirty="0" err="1" smtClean="0">
                              <a:solidFill>
                                <a:srgbClr val="FF0000"/>
                              </a:solidFill>
                              <a:latin typeface="Arial" panose="020B0604020202020204" pitchFamily="34" charset="0"/>
                              <a:cs typeface="Arial" panose="020B0604020202020204" pitchFamily="34" charset="0"/>
                            </a:rPr>
                            <a:t>Cu</a:t>
                          </a:r>
                          <a:endParaRPr lang="de-DE" sz="1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3(2)*10</a:t>
                          </a:r>
                          <a:r>
                            <a:rPr lang="de-DE" sz="1800" baseline="30000" dirty="0" smtClean="0">
                              <a:solidFill>
                                <a:schemeClr val="tx1"/>
                              </a:solidFill>
                              <a:latin typeface="Arial" panose="020B0604020202020204" pitchFamily="34" charset="0"/>
                              <a:cs typeface="Arial" panose="020B0604020202020204" pitchFamily="34" charset="0"/>
                            </a:rPr>
                            <a:t>-6</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77(2)</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0.55</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0002"/>
                      </a:ext>
                    </a:extLst>
                  </a:tr>
                  <a:tr h="400199">
                    <a:tc>
                      <a:txBody>
                        <a:bodyPr/>
                        <a:lstStyle/>
                        <a:p>
                          <a:r>
                            <a:rPr lang="de-DE" sz="1800" dirty="0" smtClean="0">
                              <a:solidFill>
                                <a:srgbClr val="023D6B"/>
                              </a:solidFill>
                              <a:latin typeface="Arial" panose="020B0604020202020204" pitchFamily="34" charset="0"/>
                              <a:cs typeface="Arial" panose="020B0604020202020204" pitchFamily="34" charset="0"/>
                            </a:rPr>
                            <a:t>316L_Cu_thin</a:t>
                          </a:r>
                          <a:endParaRPr lang="de-DE" sz="1800" dirty="0">
                            <a:solidFill>
                              <a:srgbClr val="023D6B"/>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4(2)*10</a:t>
                          </a:r>
                          <a:r>
                            <a:rPr lang="de-DE" sz="1800" baseline="30000" dirty="0" smtClean="0">
                              <a:solidFill>
                                <a:schemeClr val="tx1"/>
                              </a:solidFill>
                              <a:latin typeface="Arial" panose="020B0604020202020204" pitchFamily="34" charset="0"/>
                              <a:cs typeface="Arial" panose="020B0604020202020204" pitchFamily="34" charset="0"/>
                            </a:rPr>
                            <a:t>-7</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55(2)</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0.6</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89491"/>
                      </a:ext>
                    </a:extLst>
                  </a:tr>
                  <a:tr h="400199">
                    <a:tc>
                      <a:txBody>
                        <a:bodyPr/>
                        <a:lstStyle/>
                        <a:p>
                          <a:r>
                            <a:rPr lang="de-DE" sz="1800" dirty="0" smtClean="0">
                              <a:solidFill>
                                <a:srgbClr val="247F2C"/>
                              </a:solidFill>
                              <a:latin typeface="Arial" panose="020B0604020202020204" pitchFamily="34" charset="0"/>
                              <a:cs typeface="Arial" panose="020B0604020202020204" pitchFamily="34" charset="0"/>
                            </a:rPr>
                            <a:t>316L_Cu_thick</a:t>
                          </a:r>
                          <a:endParaRPr lang="de-DE" sz="1800" dirty="0">
                            <a:solidFill>
                              <a:srgbClr val="247F2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smtClean="0">
                              <a:solidFill>
                                <a:schemeClr val="tx1"/>
                              </a:solidFill>
                              <a:latin typeface="Arial" panose="020B0604020202020204" pitchFamily="34" charset="0"/>
                              <a:cs typeface="Arial" panose="020B0604020202020204" pitchFamily="34" charset="0"/>
                            </a:rPr>
                            <a:t>2.3(5)*10</a:t>
                          </a:r>
                          <a:r>
                            <a:rPr lang="de-DE" sz="1800" baseline="30000" dirty="0" smtClean="0">
                              <a:solidFill>
                                <a:schemeClr val="tx1"/>
                              </a:solidFill>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66(2)</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0.6</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665834699"/>
                      </a:ext>
                    </a:extLst>
                  </a:tr>
                  <a:tr h="400199">
                    <a:tc>
                      <a:txBody>
                        <a:bodyPr/>
                        <a:lstStyle/>
                        <a:p>
                          <a:r>
                            <a:rPr lang="en-US" b="0" dirty="0" smtClean="0">
                              <a:solidFill>
                                <a:srgbClr val="FA8300"/>
                              </a:solidFill>
                              <a:latin typeface="Arial" panose="020B0604020202020204" pitchFamily="34" charset="0"/>
                              <a:cs typeface="Arial" panose="020B0604020202020204" pitchFamily="34" charset="0"/>
                            </a:rPr>
                            <a:t>316L_Cu_very_thick</a:t>
                          </a:r>
                          <a:endParaRPr lang="de-DE" sz="1800" b="0" dirty="0">
                            <a:solidFill>
                              <a:srgbClr val="247F2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smtClean="0">
                              <a:solidFill>
                                <a:schemeClr val="tx1"/>
                              </a:solidFill>
                              <a:latin typeface="Arial" panose="020B0604020202020204" pitchFamily="34" charset="0"/>
                              <a:cs typeface="Arial" panose="020B0604020202020204" pitchFamily="34" charset="0"/>
                            </a:rPr>
                            <a:t>1.3(5</a:t>
                          </a:r>
                          <a:r>
                            <a:rPr lang="de-DE" sz="1800" dirty="0" smtClean="0">
                              <a:solidFill>
                                <a:schemeClr val="tx1"/>
                              </a:solidFill>
                              <a:latin typeface="Arial" panose="020B0604020202020204" pitchFamily="34" charset="0"/>
                              <a:cs typeface="Arial" panose="020B0604020202020204" pitchFamily="34" charset="0"/>
                            </a:rPr>
                            <a:t>)*10</a:t>
                          </a:r>
                          <a:r>
                            <a:rPr lang="de-DE" sz="1800" baseline="30000" dirty="0" smtClean="0">
                              <a:solidFill>
                                <a:schemeClr val="tx1"/>
                              </a:solidFill>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63(2)</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0.65</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1010189"/>
                      </a:ext>
                    </a:extLst>
                  </a:tr>
                </a:tbl>
              </a:graphicData>
            </a:graphic>
          </p:graphicFrame>
        </mc:Fallback>
      </mc:AlternateContent>
      <p:sp>
        <p:nvSpPr>
          <p:cNvPr id="9" name="Textfeld 8"/>
          <p:cNvSpPr txBox="1"/>
          <p:nvPr/>
        </p:nvSpPr>
        <p:spPr>
          <a:xfrm>
            <a:off x="267560" y="4509120"/>
            <a:ext cx="11517072" cy="1754326"/>
          </a:xfrm>
          <a:prstGeom prst="rect">
            <a:avLst/>
          </a:prstGeom>
          <a:noFill/>
        </p:spPr>
        <p:txBody>
          <a:bodyPr wrap="square" rtlCol="0">
            <a:spAutoFit/>
          </a:bodyPr>
          <a:lstStyle/>
          <a:p>
            <a:pPr>
              <a:lnSpc>
                <a:spcPct val="150000"/>
              </a:lnSpc>
              <a:tabLst>
                <a:tab pos="625475" algn="l"/>
              </a:tabLst>
            </a:pP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Reduction of permeability due to the coating </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compared to the bare steel substrate 316L) </a:t>
            </a:r>
          </a:p>
          <a:p>
            <a:pPr>
              <a:lnSpc>
                <a:spcPct val="150000"/>
              </a:lnSpc>
              <a:tabLst>
                <a:tab pos="625475" algn="l"/>
              </a:tabLst>
            </a:pP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a:t>
            </a:r>
            <a:r>
              <a:rPr lang="en-US" dirty="0" smtClean="0">
                <a:latin typeface="Arial" panose="020B0604020202020204" pitchFamily="34" charset="0"/>
                <a:cs typeface="Arial" panose="020B0604020202020204" pitchFamily="34" charset="0"/>
              </a:rPr>
              <a:t>eduction is larger as expected from calculation of the permeability with values 316L  / Cu bulk</a:t>
            </a:r>
          </a:p>
          <a:p>
            <a:pPr>
              <a:lnSpc>
                <a:spcPct val="150000"/>
              </a:lnSpc>
              <a:tabLst>
                <a:tab pos="625475" algn="l"/>
              </a:tabLst>
            </a:pP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Permeabilities</a:t>
            </a:r>
            <a:r>
              <a:rPr lang="en-US" dirty="0" smtClean="0">
                <a:latin typeface="Arial" panose="020B0604020202020204" pitchFamily="34" charset="0"/>
                <a:cs typeface="Arial" panose="020B0604020202020204" pitchFamily="34" charset="0"/>
              </a:rPr>
              <a:t> of layered substrates are different, dependent on layer thickness</a:t>
            </a:r>
          </a:p>
          <a:p>
            <a:pPr>
              <a:lnSpc>
                <a:spcPct val="150000"/>
              </a:lnSpc>
              <a:tabLst>
                <a:tab pos="625475" algn="l"/>
              </a:tabLst>
            </a:pPr>
            <a:r>
              <a:rPr lang="en-US" dirty="0">
                <a:latin typeface="Arial" panose="020B0604020202020204" pitchFamily="34" charset="0"/>
                <a:cs typeface="Arial" panose="020B0604020202020204" pitchFamily="34" charset="0"/>
              </a:rPr>
              <a:t>→	Diffusion limited regime (only slight increase), similar ‘up’ and ‘down’ measurement </a:t>
            </a:r>
            <a:r>
              <a:rPr lang="en-US" dirty="0" smtClean="0">
                <a:latin typeface="Arial" panose="020B0604020202020204" pitchFamily="34" charset="0"/>
                <a:cs typeface="Arial" panose="020B0604020202020204" pitchFamily="34" charset="0"/>
              </a:rPr>
              <a:t>values</a:t>
            </a:r>
            <a:endParaRPr lang="en-US" dirty="0">
              <a:latin typeface="Arial" panose="020B0604020202020204" pitchFamily="34" charset="0"/>
              <a:cs typeface="Arial" panose="020B0604020202020204" pitchFamily="34" charset="0"/>
            </a:endParaRPr>
          </a:p>
        </p:txBody>
      </p:sp>
      <p:pic>
        <p:nvPicPr>
          <p:cNvPr id="2" name="Grafik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595035" y="175507"/>
            <a:ext cx="3811560" cy="5287713"/>
          </a:xfrm>
          <a:prstGeom prst="rect">
            <a:avLst/>
          </a:prstGeom>
        </p:spPr>
      </p:pic>
    </p:spTree>
    <p:extLst>
      <p:ext uri="{BB962C8B-B14F-4D97-AF65-F5344CB8AC3E}">
        <p14:creationId xmlns:p14="http://schemas.microsoft.com/office/powerpoint/2010/main" val="2028136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14</a:t>
            </a:fld>
            <a:endParaRPr lang="de-DE" dirty="0"/>
          </a:p>
        </p:txBody>
      </p:sp>
      <p:sp>
        <p:nvSpPr>
          <p:cNvPr id="13" name="Textfeld 12"/>
          <p:cNvSpPr txBox="1"/>
          <p:nvPr/>
        </p:nvSpPr>
        <p:spPr>
          <a:xfrm>
            <a:off x="1100519" y="342308"/>
            <a:ext cx="9973865" cy="1027974"/>
          </a:xfrm>
          <a:prstGeom prst="rect">
            <a:avLst/>
          </a:prstGeom>
          <a:noFill/>
        </p:spPr>
        <p:txBody>
          <a:bodyPr wrap="square" rtlCol="0">
            <a:spAutoFit/>
          </a:bodyPr>
          <a:lstStyle/>
          <a:p>
            <a:pPr algn="ctr">
              <a:lnSpc>
                <a:spcPct val="95000"/>
              </a:lnSpc>
            </a:pPr>
            <a:r>
              <a:rPr lang="en-US" sz="3200" b="1" dirty="0">
                <a:solidFill>
                  <a:srgbClr val="023D6B"/>
                </a:solidFill>
                <a:latin typeface="Arial" panose="020B0604020202020204" pitchFamily="34" charset="0"/>
                <a:cs typeface="Arial" panose="020B0604020202020204" pitchFamily="34" charset="0"/>
              </a:rPr>
              <a:t>Results Cu coated 316L</a:t>
            </a:r>
          </a:p>
          <a:p>
            <a:pPr algn="ctr">
              <a:lnSpc>
                <a:spcPct val="95000"/>
              </a:lnSpc>
            </a:pPr>
            <a:endParaRPr lang="en-US" sz="3200" b="1" dirty="0">
              <a:solidFill>
                <a:srgbClr val="023D6B"/>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feld 14"/>
              <p:cNvSpPr txBox="1"/>
              <p:nvPr/>
            </p:nvSpPr>
            <p:spPr>
              <a:xfrm>
                <a:off x="151407" y="692696"/>
                <a:ext cx="6386883" cy="1194045"/>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Layer permeability for Cu in 316L_Cu:</a:t>
                </a:r>
              </a:p>
              <a:p>
                <a14:m>
                  <m:oMath xmlns:m="http://schemas.openxmlformats.org/officeDocument/2006/math">
                    <m:r>
                      <a:rPr lang="de-DE" i="1">
                        <a:solidFill>
                          <a:srgbClr val="B166D2"/>
                        </a:solidFill>
                        <a:latin typeface="Cambria Math" panose="02040503050406030204" pitchFamily="18" charset="0"/>
                        <a:cs typeface="Arial" panose="020B0604020202020204" pitchFamily="34" charset="0"/>
                      </a:rPr>
                      <m:t>𝑠𝑢𝑏</m:t>
                    </m:r>
                  </m:oMath>
                </a14:m>
                <a:r>
                  <a:rPr lang="en-US" dirty="0">
                    <a:solidFill>
                      <a:srgbClr val="B166D2"/>
                    </a:solidFill>
                    <a:latin typeface="Arial" panose="020B0604020202020204" pitchFamily="34" charset="0"/>
                    <a:cs typeface="Arial" panose="020B0604020202020204" pitchFamily="34" charset="0"/>
                  </a:rPr>
                  <a:t>:</a:t>
                </a:r>
                <a:r>
                  <a:rPr lang="en-US" dirty="0" smtClean="0">
                    <a:solidFill>
                      <a:srgbClr val="B166D2"/>
                    </a:solidFill>
                    <a:latin typeface="Arial" panose="020B0604020202020204" pitchFamily="34" charset="0"/>
                    <a:cs typeface="Arial" panose="020B0604020202020204" pitchFamily="34" charset="0"/>
                  </a:rPr>
                  <a:t> 316L				</a:t>
                </a:r>
                <a14:m>
                  <m:oMath xmlns:m="http://schemas.openxmlformats.org/officeDocument/2006/math">
                    <m:sSub>
                      <m:sSubPr>
                        <m:ctrlPr>
                          <a:rPr lang="de-DE" i="1">
                            <a:solidFill>
                              <a:srgbClr val="247F2C"/>
                            </a:solidFill>
                            <a:latin typeface="Cambria Math" panose="02040503050406030204" pitchFamily="18" charset="0"/>
                            <a:cs typeface="Arial" panose="020B0604020202020204" pitchFamily="34" charset="0"/>
                          </a:rPr>
                        </m:ctrlPr>
                      </m:sSubPr>
                      <m:e>
                        <m:r>
                          <a:rPr lang="de-DE" b="0" i="0" smtClean="0">
                            <a:solidFill>
                              <a:srgbClr val="247F2C"/>
                            </a:solidFill>
                            <a:latin typeface="Cambria Math" panose="02040503050406030204" pitchFamily="18" charset="0"/>
                            <a:cs typeface="Arial" panose="020B0604020202020204" pitchFamily="34" charset="0"/>
                          </a:rPr>
                          <m:t> </m:t>
                        </m:r>
                        <m:r>
                          <m:rPr>
                            <m:sty m:val="p"/>
                          </m:rPr>
                          <a:rPr lang="de-DE">
                            <a:solidFill>
                              <a:srgbClr val="247F2C"/>
                            </a:solidFill>
                            <a:latin typeface="Cambria Math" panose="02040503050406030204" pitchFamily="18" charset="0"/>
                            <a:cs typeface="Arial" panose="020B0604020202020204" pitchFamily="34" charset="0"/>
                          </a:rPr>
                          <m:t>P</m:t>
                        </m:r>
                      </m:e>
                      <m:sub>
                        <m:r>
                          <a:rPr lang="de-DE" i="1">
                            <a:solidFill>
                              <a:srgbClr val="247F2C"/>
                            </a:solidFill>
                            <a:latin typeface="Cambria Math" panose="02040503050406030204" pitchFamily="18" charset="0"/>
                            <a:cs typeface="Arial" panose="020B0604020202020204" pitchFamily="34" charset="0"/>
                          </a:rPr>
                          <m:t>𝑙𝑎𝑦</m:t>
                        </m:r>
                      </m:sub>
                    </m:sSub>
                    <m:r>
                      <a:rPr lang="de-DE" b="0" i="1" smtClean="0">
                        <a:solidFill>
                          <a:srgbClr val="247F2C"/>
                        </a:solidFill>
                        <a:latin typeface="Cambria Math" panose="02040503050406030204" pitchFamily="18" charset="0"/>
                        <a:cs typeface="Arial" panose="020B0604020202020204" pitchFamily="34" charset="0"/>
                      </a:rPr>
                      <m:t>:</m:t>
                    </m:r>
                    <m:r>
                      <m:rPr>
                        <m:nor/>
                      </m:rPr>
                      <a:rPr lang="en-US" altLang="de-DE" dirty="0">
                        <a:solidFill>
                          <a:srgbClr val="247F2C"/>
                        </a:solidFill>
                        <a:latin typeface="Arial" panose="020B0604020202020204" pitchFamily="34" charset="0"/>
                        <a:cs typeface="Arial" panose="020B0604020202020204" pitchFamily="34" charset="0"/>
                      </a:rPr>
                      <m:t>	</m:t>
                    </m:r>
                    <m:sSub>
                      <m:sSubPr>
                        <m:ctrlPr>
                          <a:rPr lang="de-DE" i="1">
                            <a:solidFill>
                              <a:srgbClr val="247F2C"/>
                            </a:solidFill>
                            <a:latin typeface="Cambria Math" panose="02040503050406030204" pitchFamily="18" charset="0"/>
                            <a:cs typeface="Arial" panose="020B0604020202020204" pitchFamily="34" charset="0"/>
                          </a:rPr>
                        </m:ctrlPr>
                      </m:sSubPr>
                      <m:e>
                        <m:r>
                          <m:rPr>
                            <m:sty m:val="p"/>
                          </m:rPr>
                          <a:rPr lang="de-DE">
                            <a:solidFill>
                              <a:srgbClr val="247F2C"/>
                            </a:solidFill>
                            <a:latin typeface="Cambria Math" panose="02040503050406030204" pitchFamily="18" charset="0"/>
                            <a:cs typeface="Arial" panose="020B0604020202020204" pitchFamily="34" charset="0"/>
                          </a:rPr>
                          <m:t>P</m:t>
                        </m:r>
                      </m:e>
                      <m:sub>
                        <m:r>
                          <a:rPr lang="de-DE" i="1">
                            <a:solidFill>
                              <a:srgbClr val="247F2C"/>
                            </a:solidFill>
                            <a:latin typeface="Cambria Math" panose="02040503050406030204" pitchFamily="18" charset="0"/>
                            <a:cs typeface="Arial" panose="020B0604020202020204" pitchFamily="34" charset="0"/>
                          </a:rPr>
                          <m:t>0</m:t>
                        </m:r>
                      </m:sub>
                    </m:sSub>
                    <m:r>
                      <a:rPr lang="de-DE" i="1">
                        <a:latin typeface="Cambria Math" panose="02040503050406030204" pitchFamily="18" charset="0"/>
                        <a:cs typeface="Arial" panose="020B0604020202020204" pitchFamily="34" charset="0"/>
                      </a:rPr>
                      <m:t>=</m:t>
                    </m:r>
                    <m:r>
                      <a:rPr lang="de-DE" b="0" i="0" smtClean="0">
                        <a:latin typeface="Cambria Math" panose="02040503050406030204" pitchFamily="18" charset="0"/>
                        <a:cs typeface="Arial" panose="020B0604020202020204" pitchFamily="34" charset="0"/>
                      </a:rPr>
                      <m:t>2</m:t>
                    </m:r>
                    <m:r>
                      <a:rPr lang="de-DE" i="1">
                        <a:latin typeface="Cambria Math" panose="02040503050406030204" pitchFamily="18" charset="0"/>
                        <a:ea typeface="Cambria Math" panose="02040503050406030204" pitchFamily="18" charset="0"/>
                        <a:cs typeface="Arial" panose="020B0604020202020204" pitchFamily="34" charset="0"/>
                      </a:rPr>
                      <m:t>∙</m:t>
                    </m:r>
                    <m:sSup>
                      <m:sSupPr>
                        <m:ctrlPr>
                          <a:rPr lang="de-DE" i="1">
                            <a:latin typeface="Cambria Math" panose="02040503050406030204" pitchFamily="18" charset="0"/>
                            <a:ea typeface="Cambria Math" panose="02040503050406030204" pitchFamily="18" charset="0"/>
                            <a:cs typeface="Arial" panose="020B0604020202020204" pitchFamily="34" charset="0"/>
                          </a:rPr>
                        </m:ctrlPr>
                      </m:sSupPr>
                      <m:e>
                        <m:r>
                          <a:rPr lang="de-DE" i="1">
                            <a:latin typeface="Cambria Math" panose="02040503050406030204" pitchFamily="18" charset="0"/>
                            <a:ea typeface="Cambria Math" panose="02040503050406030204" pitchFamily="18" charset="0"/>
                            <a:cs typeface="Arial" panose="020B0604020202020204" pitchFamily="34" charset="0"/>
                          </a:rPr>
                          <m:t>10</m:t>
                        </m:r>
                      </m:e>
                      <m:sup>
                        <m:r>
                          <a:rPr lang="de-DE" i="1">
                            <a:latin typeface="Cambria Math" panose="02040503050406030204" pitchFamily="18" charset="0"/>
                            <a:ea typeface="Cambria Math" panose="02040503050406030204" pitchFamily="18" charset="0"/>
                            <a:cs typeface="Arial" panose="020B0604020202020204" pitchFamily="34" charset="0"/>
                          </a:rPr>
                          <m:t>−</m:t>
                        </m:r>
                        <m:r>
                          <a:rPr lang="de-DE" b="0" i="1" smtClean="0">
                            <a:latin typeface="Cambria Math" panose="02040503050406030204" pitchFamily="18" charset="0"/>
                            <a:ea typeface="Cambria Math" panose="02040503050406030204" pitchFamily="18" charset="0"/>
                            <a:cs typeface="Arial" panose="020B0604020202020204" pitchFamily="34" charset="0"/>
                          </a:rPr>
                          <m:t>6</m:t>
                        </m:r>
                      </m:sup>
                    </m:sSup>
                    <m:r>
                      <m:rPr>
                        <m:nor/>
                      </m:rPr>
                      <a:rPr lang="en-US" altLang="de-DE" dirty="0">
                        <a:solidFill>
                          <a:srgbClr val="000000"/>
                        </a:solidFill>
                        <a:cs typeface="Arial" panose="020B0604020202020204" pitchFamily="34" charset="0"/>
                      </a:rPr>
                      <m:t> </m:t>
                    </m:r>
                    <m:f>
                      <m:fPr>
                        <m:ctrlPr>
                          <a:rPr lang="en-US" altLang="de-DE" i="1">
                            <a:solidFill>
                              <a:srgbClr val="000000"/>
                            </a:solidFill>
                            <a:latin typeface="Cambria Math" panose="02040503050406030204" pitchFamily="18" charset="0"/>
                            <a:cs typeface="Arial" panose="020B0604020202020204" pitchFamily="34" charset="0"/>
                          </a:rPr>
                        </m:ctrlPr>
                      </m:fPr>
                      <m:num>
                        <m:r>
                          <m:rPr>
                            <m:sty m:val="p"/>
                          </m:rPr>
                          <a:rPr lang="de-DE" altLang="de-DE">
                            <a:solidFill>
                              <a:srgbClr val="000000"/>
                            </a:solidFill>
                            <a:latin typeface="Cambria Math" panose="02040503050406030204" pitchFamily="18" charset="0"/>
                            <a:cs typeface="Arial" panose="020B0604020202020204" pitchFamily="34" charset="0"/>
                          </a:rPr>
                          <m:t>mol</m:t>
                        </m:r>
                      </m:num>
                      <m:den>
                        <m:r>
                          <m:rPr>
                            <m:sty m:val="p"/>
                          </m:rPr>
                          <a:rPr lang="de-DE" altLang="de-DE">
                            <a:solidFill>
                              <a:srgbClr val="000000"/>
                            </a:solidFill>
                            <a:latin typeface="Cambria Math" panose="02040503050406030204" pitchFamily="18" charset="0"/>
                            <a:cs typeface="Arial" panose="020B0604020202020204" pitchFamily="34" charset="0"/>
                          </a:rPr>
                          <m:t>ms</m:t>
                        </m:r>
                        <m:rad>
                          <m:radPr>
                            <m:degHide m:val="on"/>
                            <m:ctrlPr>
                              <a:rPr lang="de-DE" altLang="de-DE" i="1">
                                <a:solidFill>
                                  <a:srgbClr val="000000"/>
                                </a:solidFill>
                                <a:latin typeface="Cambria Math" panose="02040503050406030204" pitchFamily="18" charset="0"/>
                                <a:cs typeface="Arial" panose="020B0604020202020204" pitchFamily="34" charset="0"/>
                              </a:rPr>
                            </m:ctrlPr>
                          </m:radPr>
                          <m:deg/>
                          <m:e>
                            <m:r>
                              <m:rPr>
                                <m:sty m:val="p"/>
                              </m:rPr>
                              <a:rPr lang="de-DE" altLang="de-DE">
                                <a:solidFill>
                                  <a:srgbClr val="000000"/>
                                </a:solidFill>
                                <a:latin typeface="Cambria Math" panose="02040503050406030204" pitchFamily="18" charset="0"/>
                                <a:cs typeface="Arial" panose="020B0604020202020204" pitchFamily="34" charset="0"/>
                              </a:rPr>
                              <m:t>mbar</m:t>
                            </m:r>
                          </m:e>
                        </m:rad>
                      </m:den>
                    </m:f>
                  </m:oMath>
                </a14:m>
                <a:endParaRPr lang="en-US" dirty="0" smtClean="0">
                  <a:solidFill>
                    <a:srgbClr val="B166D2"/>
                  </a:solidFill>
                  <a:latin typeface="Arial" panose="020B0604020202020204" pitchFamily="34" charset="0"/>
                  <a:cs typeface="Arial" panose="020B0604020202020204" pitchFamily="34" charset="0"/>
                </a:endParaRPr>
              </a:p>
              <a:p>
                <a14:m>
                  <m:oMath xmlns:m="http://schemas.openxmlformats.org/officeDocument/2006/math">
                    <m:r>
                      <a:rPr lang="de-DE" i="1" smtClean="0">
                        <a:solidFill>
                          <a:srgbClr val="023D6B"/>
                        </a:solidFill>
                        <a:latin typeface="Cambria Math" panose="02040503050406030204" pitchFamily="18" charset="0"/>
                        <a:cs typeface="Arial" panose="020B0604020202020204" pitchFamily="34" charset="0"/>
                      </a:rPr>
                      <m:t>𝑡𝑜𝑡</m:t>
                    </m:r>
                  </m:oMath>
                </a14:m>
                <a:r>
                  <a:rPr lang="en-US" dirty="0">
                    <a:solidFill>
                      <a:prstClr val="black"/>
                    </a:solidFill>
                    <a:latin typeface="Arial" panose="020B0604020202020204" pitchFamily="34" charset="0"/>
                    <a:cs typeface="Arial" panose="020B0604020202020204" pitchFamily="34" charset="0"/>
                  </a:rPr>
                  <a:t>: </a:t>
                </a:r>
                <a:r>
                  <a:rPr lang="en-US" dirty="0" smtClean="0">
                    <a:solidFill>
                      <a:srgbClr val="247F2C"/>
                    </a:solidFill>
                    <a:latin typeface="Arial" panose="020B0604020202020204" pitchFamily="34" charset="0"/>
                    <a:cs typeface="Arial" panose="020B0604020202020204" pitchFamily="34" charset="0"/>
                  </a:rPr>
                  <a:t>316L_Cu_thick</a:t>
                </a:r>
                <a:r>
                  <a:rPr lang="de-DE" dirty="0">
                    <a:solidFill>
                      <a:srgbClr val="000000"/>
                    </a:solidFill>
                    <a:cs typeface="Arial" panose="020B0604020202020204" pitchFamily="34" charset="0"/>
                  </a:rPr>
                  <a:t>	</a:t>
                </a:r>
                <a:r>
                  <a:rPr lang="de-DE" dirty="0" smtClean="0">
                    <a:solidFill>
                      <a:srgbClr val="000000"/>
                    </a:solidFill>
                    <a:cs typeface="Arial" panose="020B0604020202020204" pitchFamily="34" charset="0"/>
                  </a:rPr>
                  <a:t>		</a:t>
                </a:r>
                <a14:m>
                  <m:oMath xmlns:m="http://schemas.openxmlformats.org/officeDocument/2006/math">
                    <m:r>
                      <a:rPr lang="de-DE" smtClean="0">
                        <a:solidFill>
                          <a:srgbClr val="247F2C"/>
                        </a:solidFill>
                        <a:latin typeface="Cambria Math" panose="02040503050406030204" pitchFamily="18" charset="0"/>
                        <a:cs typeface="Arial" panose="020B0604020202020204" pitchFamily="34" charset="0"/>
                      </a:rPr>
                      <m:t>	</m:t>
                    </m:r>
                    <m:sSub>
                      <m:sSubPr>
                        <m:ctrlPr>
                          <a:rPr lang="de-DE" i="1">
                            <a:solidFill>
                              <a:srgbClr val="247F2C"/>
                            </a:solidFill>
                            <a:latin typeface="Cambria Math" panose="02040503050406030204" pitchFamily="18" charset="0"/>
                            <a:cs typeface="Arial" panose="020B0604020202020204" pitchFamily="34" charset="0"/>
                          </a:rPr>
                        </m:ctrlPr>
                      </m:sSubPr>
                      <m:e>
                        <m:r>
                          <m:rPr>
                            <m:sty m:val="p"/>
                          </m:rPr>
                          <a:rPr lang="de-DE">
                            <a:solidFill>
                              <a:srgbClr val="247F2C"/>
                            </a:solidFill>
                            <a:latin typeface="Cambria Math" panose="02040503050406030204" pitchFamily="18" charset="0"/>
                            <a:cs typeface="Arial" panose="020B0604020202020204" pitchFamily="34" charset="0"/>
                          </a:rPr>
                          <m:t>E</m:t>
                        </m:r>
                      </m:e>
                      <m:sub>
                        <m:r>
                          <m:rPr>
                            <m:sty m:val="p"/>
                          </m:rPr>
                          <a:rPr lang="de-DE">
                            <a:solidFill>
                              <a:srgbClr val="247F2C"/>
                            </a:solidFill>
                            <a:latin typeface="Cambria Math" panose="02040503050406030204" pitchFamily="18" charset="0"/>
                            <a:cs typeface="Arial" panose="020B0604020202020204" pitchFamily="34" charset="0"/>
                          </a:rPr>
                          <m:t>P</m:t>
                        </m:r>
                      </m:sub>
                    </m:sSub>
                    <m:r>
                      <m:rPr>
                        <m:nor/>
                      </m:rPr>
                      <a:rPr lang="en-US" altLang="de-DE" dirty="0">
                        <a:latin typeface="Cambria Math" panose="02040503050406030204" pitchFamily="18" charset="0"/>
                        <a:ea typeface="Cambria Math" panose="02040503050406030204" pitchFamily="18" charset="0"/>
                        <a:cs typeface="Arial" panose="020B0604020202020204" pitchFamily="34" charset="0"/>
                      </a:rPr>
                      <m:t> =</m:t>
                    </m:r>
                    <m:r>
                      <m:rPr>
                        <m:nor/>
                      </m:rPr>
                      <a:rPr lang="de-DE" altLang="de-DE" b="0" i="0" dirty="0" smtClean="0">
                        <a:latin typeface="Cambria Math" panose="02040503050406030204" pitchFamily="18" charset="0"/>
                        <a:ea typeface="Cambria Math" panose="02040503050406030204" pitchFamily="18" charset="0"/>
                        <a:cs typeface="Arial" panose="020B0604020202020204" pitchFamily="34" charset="0"/>
                      </a:rPr>
                      <m:t>93</m:t>
                    </m:r>
                    <m:r>
                      <m:rPr>
                        <m:nor/>
                      </m:rPr>
                      <a:rPr lang="en-US" altLang="de-DE" dirty="0">
                        <a:latin typeface="Cambria Math" panose="02040503050406030204" pitchFamily="18" charset="0"/>
                        <a:ea typeface="Cambria Math" panose="02040503050406030204" pitchFamily="18" charset="0"/>
                        <a:cs typeface="Arial" panose="020B0604020202020204" pitchFamily="34" charset="0"/>
                      </a:rPr>
                      <m:t> </m:t>
                    </m:r>
                    <m:f>
                      <m:fPr>
                        <m:ctrlPr>
                          <a:rPr lang="en-US" altLang="de-DE" i="1">
                            <a:solidFill>
                              <a:srgbClr val="000000"/>
                            </a:solidFill>
                            <a:latin typeface="Cambria Math" panose="02040503050406030204" pitchFamily="18" charset="0"/>
                            <a:cs typeface="Arial" panose="020B0604020202020204" pitchFamily="34" charset="0"/>
                          </a:rPr>
                        </m:ctrlPr>
                      </m:fPr>
                      <m:num>
                        <m:r>
                          <m:rPr>
                            <m:sty m:val="p"/>
                          </m:rPr>
                          <a:rPr lang="de-DE" altLang="de-DE">
                            <a:solidFill>
                              <a:srgbClr val="000000"/>
                            </a:solidFill>
                            <a:latin typeface="Cambria Math" panose="02040503050406030204" pitchFamily="18" charset="0"/>
                            <a:cs typeface="Arial" panose="020B0604020202020204" pitchFamily="34" charset="0"/>
                          </a:rPr>
                          <m:t>kJ</m:t>
                        </m:r>
                      </m:num>
                      <m:den>
                        <m:r>
                          <m:rPr>
                            <m:sty m:val="p"/>
                          </m:rPr>
                          <a:rPr lang="de-DE" altLang="de-DE">
                            <a:solidFill>
                              <a:srgbClr val="000000"/>
                            </a:solidFill>
                            <a:latin typeface="Cambria Math" panose="02040503050406030204" pitchFamily="18" charset="0"/>
                            <a:cs typeface="Arial" panose="020B0604020202020204" pitchFamily="34" charset="0"/>
                          </a:rPr>
                          <m:t>mol</m:t>
                        </m:r>
                      </m:den>
                    </m:f>
                  </m:oMath>
                </a14:m>
                <a:endParaRPr lang="de-DE" altLang="de-DE" i="1" dirty="0" smtClean="0">
                  <a:solidFill>
                    <a:srgbClr val="000000"/>
                  </a:solidFill>
                  <a:latin typeface="Cambria Math" panose="02040503050406030204" pitchFamily="18" charset="0"/>
                  <a:cs typeface="Arial" panose="020B0604020202020204" pitchFamily="34" charset="0"/>
                </a:endParaRPr>
              </a:p>
            </p:txBody>
          </p:sp>
        </mc:Choice>
        <mc:Fallback xmlns="">
          <p:sp>
            <p:nvSpPr>
              <p:cNvPr id="15" name="Textfeld 14"/>
              <p:cNvSpPr txBox="1">
                <a:spLocks noRot="1" noChangeAspect="1" noMove="1" noResize="1" noEditPoints="1" noAdjustHandles="1" noChangeArrowheads="1" noChangeShapeType="1" noTextEdit="1"/>
              </p:cNvSpPr>
              <p:nvPr/>
            </p:nvSpPr>
            <p:spPr>
              <a:xfrm>
                <a:off x="151407" y="692696"/>
                <a:ext cx="6386883" cy="1194045"/>
              </a:xfrm>
              <a:prstGeom prst="rect">
                <a:avLst/>
              </a:prstGeom>
              <a:blipFill>
                <a:blip r:embed="rId3"/>
                <a:stretch>
                  <a:fillRect l="-859" t="-3061" b="-2041"/>
                </a:stretch>
              </a:blipFill>
            </p:spPr>
            <p:txBody>
              <a:bodyPr/>
              <a:lstStyle/>
              <a:p>
                <a:r>
                  <a:rPr lang="en-GB">
                    <a:noFill/>
                  </a:rPr>
                  <a:t> </a:t>
                </a:r>
              </a:p>
            </p:txBody>
          </p:sp>
        </mc:Fallback>
      </mc:AlternateContent>
      <p:grpSp>
        <p:nvGrpSpPr>
          <p:cNvPr id="16" name="Gruppieren 15"/>
          <p:cNvGrpSpPr/>
          <p:nvPr/>
        </p:nvGrpSpPr>
        <p:grpSpPr>
          <a:xfrm>
            <a:off x="2457500" y="1121516"/>
            <a:ext cx="470148" cy="570923"/>
            <a:chOff x="1593404" y="3561586"/>
            <a:chExt cx="470148" cy="570923"/>
          </a:xfrm>
        </p:grpSpPr>
        <p:sp>
          <p:nvSpPr>
            <p:cNvPr id="17" name="Geschweifte Klammer rechts 16"/>
            <p:cNvSpPr/>
            <p:nvPr/>
          </p:nvSpPr>
          <p:spPr>
            <a:xfrm>
              <a:off x="1593404" y="3561586"/>
              <a:ext cx="144016" cy="570923"/>
            </a:xfrm>
            <a:prstGeom prst="rightBrace">
              <a:avLst>
                <a:gd name="adj1" fmla="val 35354"/>
                <a:gd name="adj2" fmla="val 44590"/>
              </a:avLst>
            </a:prstGeom>
            <a:ln w="57150">
              <a:solidFill>
                <a:srgbClr val="247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8" name="Gerade Verbindung mit Pfeil 17"/>
            <p:cNvCxnSpPr/>
            <p:nvPr/>
          </p:nvCxnSpPr>
          <p:spPr>
            <a:xfrm>
              <a:off x="1775520" y="3808496"/>
              <a:ext cx="288032" cy="0"/>
            </a:xfrm>
            <a:prstGeom prst="straightConnector1">
              <a:avLst/>
            </a:prstGeom>
            <a:ln w="38100">
              <a:solidFill>
                <a:srgbClr val="247F2C"/>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28" name="Tabelle 27"/>
              <p:cNvGraphicFramePr>
                <a:graphicFrameLocks noGrp="1"/>
              </p:cNvGraphicFramePr>
              <p:nvPr>
                <p:extLst>
                  <p:ext uri="{D42A27DB-BD31-4B8C-83A1-F6EECF244321}">
                    <p14:modId xmlns:p14="http://schemas.microsoft.com/office/powerpoint/2010/main" val="1064145117"/>
                  </p:ext>
                </p:extLst>
              </p:nvPr>
            </p:nvGraphicFramePr>
            <p:xfrm>
              <a:off x="983432" y="1867405"/>
              <a:ext cx="5178033" cy="2600599"/>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289601">
                      <a:extLst>
                        <a:ext uri="{9D8B030D-6E8A-4147-A177-3AD203B41FA5}">
                          <a16:colId xmlns:a16="http://schemas.microsoft.com/office/drawing/2014/main" val="20002"/>
                        </a:ext>
                      </a:extLst>
                    </a:gridCol>
                  </a:tblGrid>
                  <a:tr h="599604">
                    <a:tc>
                      <a:txBody>
                        <a:bodyPr/>
                        <a:lstStyle/>
                        <a:p>
                          <a:pPr algn="ctr"/>
                          <a:r>
                            <a:rPr lang="de-DE" sz="1800" b="0" dirty="0" smtClean="0">
                              <a:solidFill>
                                <a:schemeClr val="tx1"/>
                              </a:solidFill>
                              <a:latin typeface="Arial" panose="020B0604020202020204" pitchFamily="34" charset="0"/>
                              <a:cs typeface="Arial" panose="020B0604020202020204" pitchFamily="34" charset="0"/>
                            </a:rPr>
                            <a:t>Sample </a:t>
                          </a:r>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pPr algn="ctr"/>
                          <a14:m>
                            <m:oMath xmlns:m="http://schemas.openxmlformats.org/officeDocument/2006/math">
                              <m:sSub>
                                <m:sSubPr>
                                  <m:ctrlPr>
                                    <a:rPr lang="de-DE" sz="1800" b="0" i="1" smtClean="0">
                                      <a:solidFill>
                                        <a:schemeClr val="tx1"/>
                                      </a:solidFill>
                                      <a:latin typeface="Cambria Math" panose="02040503050406030204" pitchFamily="18" charset="0"/>
                                      <a:cs typeface="Arial" panose="020B0604020202020204" pitchFamily="34" charset="0"/>
                                    </a:rPr>
                                  </m:ctrlPr>
                                </m:sSubPr>
                                <m:e>
                                  <m:r>
                                    <m:rPr>
                                      <m:sty m:val="p"/>
                                    </m:rPr>
                                    <a:rPr lang="de-DE" sz="1800" b="0" i="0" smtClean="0">
                                      <a:solidFill>
                                        <a:schemeClr val="tx1"/>
                                      </a:solidFill>
                                      <a:latin typeface="Cambria Math" panose="02040503050406030204" pitchFamily="18" charset="0"/>
                                      <a:cs typeface="Arial" panose="020B0604020202020204" pitchFamily="34" charset="0"/>
                                    </a:rPr>
                                    <m:t>P</m:t>
                                  </m:r>
                                </m:e>
                                <m:sub>
                                  <m:r>
                                    <a:rPr lang="de-DE" sz="1800" b="0" i="0" smtClean="0">
                                      <a:solidFill>
                                        <a:schemeClr val="tx1"/>
                                      </a:solidFill>
                                      <a:latin typeface="Cambria Math" panose="02040503050406030204" pitchFamily="18" charset="0"/>
                                      <a:cs typeface="Arial" panose="020B0604020202020204" pitchFamily="34" charset="0"/>
                                    </a:rPr>
                                    <m:t>0</m:t>
                                  </m:r>
                                </m:sub>
                              </m:sSub>
                            </m:oMath>
                          </a14:m>
                          <a:r>
                            <a:rPr lang="de-DE" sz="1800" b="0" i="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endChr m:val="]"/>
                                  <m:ctrlPr>
                                    <a:rPr lang="en-US" altLang="de-DE" sz="1800" i="1" smtClean="0">
                                      <a:solidFill>
                                        <a:srgbClr val="000000"/>
                                      </a:solidFill>
                                      <a:latin typeface="Cambria Math" panose="02040503050406030204" pitchFamily="18" charset="0"/>
                                      <a:cs typeface="Arial" panose="020B0604020202020204" pitchFamily="34" charset="0"/>
                                    </a:rPr>
                                  </m:ctrlPr>
                                </m:dPr>
                                <m:e>
                                  <m:f>
                                    <m:fPr>
                                      <m:ctrlPr>
                                        <a:rPr lang="en-US" altLang="de-DE" sz="1800" i="1" smtClean="0">
                                          <a:solidFill>
                                            <a:srgbClr val="000000"/>
                                          </a:solidFill>
                                          <a:latin typeface="Cambria Math" panose="02040503050406030204" pitchFamily="18" charset="0"/>
                                          <a:cs typeface="Arial" panose="020B0604020202020204" pitchFamily="34" charset="0"/>
                                        </a:rPr>
                                      </m:ctrlPr>
                                    </m:fPr>
                                    <m:num>
                                      <m:r>
                                        <m:rPr>
                                          <m:sty m:val="p"/>
                                        </m:rPr>
                                        <a:rPr lang="de-DE" altLang="de-DE" sz="1800" b="0" i="0" smtClean="0">
                                          <a:solidFill>
                                            <a:srgbClr val="000000"/>
                                          </a:solidFill>
                                          <a:latin typeface="Cambria Math" panose="02040503050406030204" pitchFamily="18" charset="0"/>
                                          <a:cs typeface="Arial" panose="020B0604020202020204" pitchFamily="34" charset="0"/>
                                        </a:rPr>
                                        <m:t>mol</m:t>
                                      </m:r>
                                    </m:num>
                                    <m:den>
                                      <m:r>
                                        <m:rPr>
                                          <m:sty m:val="p"/>
                                        </m:rPr>
                                        <a:rPr lang="de-DE" altLang="de-DE" sz="1800" b="0" i="0" smtClean="0">
                                          <a:solidFill>
                                            <a:srgbClr val="000000"/>
                                          </a:solidFill>
                                          <a:latin typeface="Cambria Math" panose="02040503050406030204" pitchFamily="18" charset="0"/>
                                          <a:cs typeface="Arial" panose="020B0604020202020204" pitchFamily="34" charset="0"/>
                                        </a:rPr>
                                        <m:t>ms</m:t>
                                      </m:r>
                                      <m:rad>
                                        <m:radPr>
                                          <m:degHide m:val="on"/>
                                          <m:ctrlPr>
                                            <a:rPr lang="de-DE" altLang="de-DE" sz="1800" b="0" i="1" smtClean="0">
                                              <a:solidFill>
                                                <a:srgbClr val="000000"/>
                                              </a:solidFill>
                                              <a:latin typeface="Cambria Math" panose="02040503050406030204" pitchFamily="18" charset="0"/>
                                              <a:cs typeface="Arial" panose="020B0604020202020204" pitchFamily="34" charset="0"/>
                                            </a:rPr>
                                          </m:ctrlPr>
                                        </m:radPr>
                                        <m:deg/>
                                        <m:e>
                                          <m:r>
                                            <m:rPr>
                                              <m:sty m:val="p"/>
                                            </m:rPr>
                                            <a:rPr lang="de-DE" altLang="de-DE" sz="1800" b="0" i="0" smtClean="0">
                                              <a:solidFill>
                                                <a:srgbClr val="000000"/>
                                              </a:solidFill>
                                              <a:latin typeface="Cambria Math" panose="02040503050406030204" pitchFamily="18" charset="0"/>
                                              <a:cs typeface="Arial" panose="020B0604020202020204" pitchFamily="34" charset="0"/>
                                            </a:rPr>
                                            <m:t>mbar</m:t>
                                          </m:r>
                                        </m:e>
                                      </m:rad>
                                    </m:den>
                                  </m:f>
                                </m:e>
                              </m:d>
                            </m:oMath>
                          </a14:m>
                          <a:endParaRPr lang="de-DE" sz="1800" b="0" i="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pPr algn="ctr"/>
                          <a14:m>
                            <m:oMath xmlns:m="http://schemas.openxmlformats.org/officeDocument/2006/math">
                              <m:sSub>
                                <m:sSubPr>
                                  <m:ctrlPr>
                                    <a:rPr lang="de-DE" sz="1800" b="0" i="1" smtClean="0">
                                      <a:solidFill>
                                        <a:schemeClr val="tx1"/>
                                      </a:solidFill>
                                      <a:latin typeface="Cambria Math" panose="02040503050406030204" pitchFamily="18" charset="0"/>
                                      <a:cs typeface="Arial" panose="020B0604020202020204" pitchFamily="34" charset="0"/>
                                    </a:rPr>
                                  </m:ctrlPr>
                                </m:sSubPr>
                                <m:e>
                                  <m:r>
                                    <m:rPr>
                                      <m:sty m:val="p"/>
                                    </m:rPr>
                                    <a:rPr lang="de-DE" sz="1800" b="0" i="0" smtClean="0">
                                      <a:solidFill>
                                        <a:schemeClr val="tx1"/>
                                      </a:solidFill>
                                      <a:latin typeface="Cambria Math" panose="02040503050406030204" pitchFamily="18" charset="0"/>
                                      <a:cs typeface="Arial" panose="020B0604020202020204" pitchFamily="34" charset="0"/>
                                    </a:rPr>
                                    <m:t>E</m:t>
                                  </m:r>
                                </m:e>
                                <m:sub>
                                  <m:r>
                                    <m:rPr>
                                      <m:sty m:val="p"/>
                                    </m:rPr>
                                    <a:rPr lang="de-DE" sz="1800" b="0" i="0" smtClean="0">
                                      <a:solidFill>
                                        <a:schemeClr val="tx1"/>
                                      </a:solidFill>
                                      <a:latin typeface="Cambria Math" panose="02040503050406030204" pitchFamily="18" charset="0"/>
                                      <a:cs typeface="Arial" panose="020B0604020202020204" pitchFamily="34" charset="0"/>
                                    </a:rPr>
                                    <m:t>P</m:t>
                                  </m:r>
                                </m:sub>
                              </m:sSub>
                            </m:oMath>
                          </a14:m>
                          <a:r>
                            <a:rPr lang="de-DE" sz="1800" b="0" i="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endChr m:val="]"/>
                                  <m:ctrlPr>
                                    <a:rPr lang="en-US" altLang="de-DE" sz="1800" i="1" smtClean="0">
                                      <a:solidFill>
                                        <a:srgbClr val="000000"/>
                                      </a:solidFill>
                                      <a:latin typeface="Cambria Math" panose="02040503050406030204" pitchFamily="18" charset="0"/>
                                      <a:cs typeface="Arial" panose="020B0604020202020204" pitchFamily="34" charset="0"/>
                                    </a:rPr>
                                  </m:ctrlPr>
                                </m:dPr>
                                <m:e>
                                  <m:f>
                                    <m:fPr>
                                      <m:ctrlPr>
                                        <a:rPr lang="en-US" altLang="de-DE" sz="1800" i="1" smtClean="0">
                                          <a:solidFill>
                                            <a:srgbClr val="000000"/>
                                          </a:solidFill>
                                          <a:latin typeface="Cambria Math" panose="02040503050406030204" pitchFamily="18" charset="0"/>
                                          <a:cs typeface="Arial" panose="020B0604020202020204" pitchFamily="34" charset="0"/>
                                        </a:rPr>
                                      </m:ctrlPr>
                                    </m:fPr>
                                    <m:num>
                                      <m:r>
                                        <m:rPr>
                                          <m:sty m:val="p"/>
                                        </m:rPr>
                                        <a:rPr lang="de-DE" altLang="de-DE" sz="1800" b="0" i="0" smtClean="0">
                                          <a:solidFill>
                                            <a:srgbClr val="000000"/>
                                          </a:solidFill>
                                          <a:latin typeface="Cambria Math" panose="02040503050406030204" pitchFamily="18" charset="0"/>
                                          <a:cs typeface="Arial" panose="020B0604020202020204" pitchFamily="34" charset="0"/>
                                        </a:rPr>
                                        <m:t>kJ</m:t>
                                      </m:r>
                                    </m:num>
                                    <m:den>
                                      <m:r>
                                        <m:rPr>
                                          <m:sty m:val="p"/>
                                        </m:rPr>
                                        <a:rPr lang="de-DE" altLang="de-DE" sz="1800" b="0" i="0" smtClean="0">
                                          <a:solidFill>
                                            <a:srgbClr val="000000"/>
                                          </a:solidFill>
                                          <a:latin typeface="Cambria Math" panose="02040503050406030204" pitchFamily="18" charset="0"/>
                                          <a:cs typeface="Arial" panose="020B0604020202020204" pitchFamily="34" charset="0"/>
                                        </a:rPr>
                                        <m:t>mol</m:t>
                                      </m:r>
                                    </m:den>
                                  </m:f>
                                </m:e>
                              </m:d>
                            </m:oMath>
                          </a14:m>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extLst>
                      <a:ext uri="{0D108BD9-81ED-4DB2-BD59-A6C34878D82A}">
                        <a16:rowId xmlns:a16="http://schemas.microsoft.com/office/drawing/2014/main" val="10000"/>
                      </a:ext>
                    </a:extLst>
                  </a:tr>
                  <a:tr h="400199">
                    <a:tc>
                      <a:txBody>
                        <a:bodyPr/>
                        <a:lstStyle/>
                        <a:p>
                          <a:r>
                            <a:rPr lang="de-DE" sz="1800" dirty="0" smtClean="0">
                              <a:solidFill>
                                <a:srgbClr val="B166D2"/>
                              </a:solidFill>
                              <a:latin typeface="Arial" panose="020B0604020202020204" pitchFamily="34" charset="0"/>
                              <a:cs typeface="Arial" panose="020B0604020202020204" pitchFamily="34" charset="0"/>
                            </a:rPr>
                            <a:t>316L</a:t>
                          </a:r>
                          <a:endParaRPr lang="de-DE" sz="1800" dirty="0">
                            <a:solidFill>
                              <a:srgbClr val="B166D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8(1)*10</a:t>
                          </a:r>
                          <a:r>
                            <a:rPr lang="de-DE" sz="1800" baseline="30000" dirty="0" smtClean="0">
                              <a:solidFill>
                                <a:schemeClr val="tx1"/>
                              </a:solidFill>
                              <a:latin typeface="Arial" panose="020B0604020202020204" pitchFamily="34" charset="0"/>
                              <a:cs typeface="Arial" panose="020B0604020202020204" pitchFamily="34" charset="0"/>
                            </a:rPr>
                            <a:t>-7</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58(1)</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199">
                    <a:tc>
                      <a:txBody>
                        <a:bodyPr/>
                        <a:lstStyle/>
                        <a:p>
                          <a:r>
                            <a:rPr lang="de-DE" sz="1800" dirty="0" err="1" smtClean="0">
                              <a:solidFill>
                                <a:srgbClr val="FF0000"/>
                              </a:solidFill>
                              <a:latin typeface="Arial" panose="020B0604020202020204" pitchFamily="34" charset="0"/>
                              <a:cs typeface="Arial" panose="020B0604020202020204" pitchFamily="34" charset="0"/>
                            </a:rPr>
                            <a:t>Cu</a:t>
                          </a:r>
                          <a:endParaRPr lang="de-DE" sz="1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3(2)*10</a:t>
                          </a:r>
                          <a:r>
                            <a:rPr lang="de-DE" sz="1800" baseline="30000" dirty="0" smtClean="0">
                              <a:solidFill>
                                <a:schemeClr val="tx1"/>
                              </a:solidFill>
                              <a:latin typeface="Arial" panose="020B0604020202020204" pitchFamily="34" charset="0"/>
                              <a:cs typeface="Arial" panose="020B0604020202020204" pitchFamily="34" charset="0"/>
                            </a:rPr>
                            <a:t>-6</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77(2)</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0002"/>
                      </a:ext>
                    </a:extLst>
                  </a:tr>
                  <a:tr h="400199">
                    <a:tc>
                      <a:txBody>
                        <a:bodyPr/>
                        <a:lstStyle/>
                        <a:p>
                          <a:r>
                            <a:rPr lang="de-DE" sz="1800" err="1" smtClean="0">
                              <a:solidFill>
                                <a:srgbClr val="023D6B"/>
                              </a:solidFill>
                              <a:latin typeface="Arial" panose="020B0604020202020204" pitchFamily="34" charset="0"/>
                              <a:cs typeface="Arial" panose="020B0604020202020204" pitchFamily="34" charset="0"/>
                            </a:rPr>
                            <a:t>Cu_thin</a:t>
                          </a:r>
                          <a:r>
                            <a:rPr lang="de-DE" sz="1800" smtClean="0">
                              <a:solidFill>
                                <a:srgbClr val="023D6B"/>
                              </a:solidFill>
                              <a:latin typeface="Arial" panose="020B0604020202020204" pitchFamily="34" charset="0"/>
                              <a:cs typeface="Arial" panose="020B0604020202020204" pitchFamily="34" charset="0"/>
                            </a:rPr>
                            <a:t> layer</a:t>
                          </a:r>
                          <a:endParaRPr lang="de-DE" sz="1800" dirty="0">
                            <a:solidFill>
                              <a:srgbClr val="023D6B"/>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3*10</a:t>
                          </a:r>
                          <a:r>
                            <a:rPr lang="de-DE" sz="1800" baseline="30000" dirty="0" smtClean="0">
                              <a:solidFill>
                                <a:schemeClr val="tx1"/>
                              </a:solidFill>
                              <a:latin typeface="Arial" panose="020B0604020202020204" pitchFamily="34" charset="0"/>
                              <a:cs typeface="Arial" panose="020B0604020202020204" pitchFamily="34" charset="0"/>
                            </a:rPr>
                            <a:t>-10</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89491"/>
                      </a:ext>
                    </a:extLst>
                  </a:tr>
                  <a:tr h="400199">
                    <a:tc>
                      <a:txBody>
                        <a:bodyPr/>
                        <a:lstStyle/>
                        <a:p>
                          <a:r>
                            <a:rPr lang="de-DE" sz="1800" dirty="0" err="1" smtClean="0">
                              <a:solidFill>
                                <a:srgbClr val="247F2C"/>
                              </a:solidFill>
                              <a:latin typeface="Arial" panose="020B0604020202020204" pitchFamily="34" charset="0"/>
                              <a:cs typeface="Arial" panose="020B0604020202020204" pitchFamily="34" charset="0"/>
                            </a:rPr>
                            <a:t>Cu_thick</a:t>
                          </a:r>
                          <a:r>
                            <a:rPr lang="de-DE" sz="1800" dirty="0" smtClean="0">
                              <a:solidFill>
                                <a:srgbClr val="247F2C"/>
                              </a:solidFill>
                              <a:latin typeface="Arial" panose="020B0604020202020204" pitchFamily="34" charset="0"/>
                              <a:cs typeface="Arial" panose="020B0604020202020204" pitchFamily="34" charset="0"/>
                            </a:rPr>
                            <a:t> </a:t>
                          </a:r>
                          <a:r>
                            <a:rPr lang="de-DE" sz="1800" dirty="0" err="1" smtClean="0">
                              <a:solidFill>
                                <a:srgbClr val="247F2C"/>
                              </a:solidFill>
                              <a:latin typeface="Arial" panose="020B0604020202020204" pitchFamily="34" charset="0"/>
                              <a:cs typeface="Arial" panose="020B0604020202020204" pitchFamily="34" charset="0"/>
                            </a:rPr>
                            <a:t>layer</a:t>
                          </a:r>
                          <a:endParaRPr lang="de-DE" sz="1800" dirty="0">
                            <a:solidFill>
                              <a:srgbClr val="247F2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smtClean="0">
                              <a:solidFill>
                                <a:schemeClr val="tx1"/>
                              </a:solidFill>
                              <a:latin typeface="Arial" panose="020B0604020202020204" pitchFamily="34" charset="0"/>
                              <a:cs typeface="Arial" panose="020B0604020202020204" pitchFamily="34" charset="0"/>
                            </a:rPr>
                            <a:t>2*10</a:t>
                          </a:r>
                          <a:r>
                            <a:rPr lang="de-DE" sz="1800" baseline="30000" dirty="0" smtClean="0">
                              <a:solidFill>
                                <a:schemeClr val="tx1"/>
                              </a:solidFill>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93</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665834699"/>
                      </a:ext>
                    </a:extLst>
                  </a:tr>
                  <a:tr h="400199">
                    <a:tc>
                      <a:txBody>
                        <a:bodyPr/>
                        <a:lstStyle/>
                        <a:p>
                          <a:r>
                            <a:rPr lang="en-US" b="0" dirty="0" smtClean="0">
                              <a:solidFill>
                                <a:srgbClr val="FA8300"/>
                              </a:solidFill>
                              <a:latin typeface="Arial" panose="020B0604020202020204" pitchFamily="34" charset="0"/>
                              <a:cs typeface="Arial" panose="020B0604020202020204" pitchFamily="34" charset="0"/>
                            </a:rPr>
                            <a:t>316L_Cu_very_thick</a:t>
                          </a:r>
                          <a:endParaRPr lang="de-DE" sz="1800" b="0" dirty="0">
                            <a:solidFill>
                              <a:srgbClr val="247F2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smtClean="0">
                              <a:solidFill>
                                <a:schemeClr val="tx1"/>
                              </a:solidFill>
                              <a:latin typeface="Arial" panose="020B0604020202020204" pitchFamily="34" charset="0"/>
                              <a:cs typeface="Arial" panose="020B0604020202020204" pitchFamily="34" charset="0"/>
                            </a:rPr>
                            <a:t>3*10</a:t>
                          </a:r>
                          <a:r>
                            <a:rPr lang="de-DE" sz="1800" baseline="30000" dirty="0" smtClean="0">
                              <a:solidFill>
                                <a:schemeClr val="tx1"/>
                              </a:solidFill>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smtClean="0">
                              <a:solidFill>
                                <a:schemeClr val="tx1"/>
                              </a:solidFill>
                              <a:latin typeface="Arial" panose="020B0604020202020204" pitchFamily="34" charset="0"/>
                              <a:cs typeface="Arial" panose="020B0604020202020204" pitchFamily="34"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6820382"/>
                      </a:ext>
                    </a:extLst>
                  </a:tr>
                </a:tbl>
              </a:graphicData>
            </a:graphic>
          </p:graphicFrame>
        </mc:Choice>
        <mc:Fallback xmlns="">
          <p:graphicFrame>
            <p:nvGraphicFramePr>
              <p:cNvPr id="28" name="Tabelle 27"/>
              <p:cNvGraphicFramePr>
                <a:graphicFrameLocks noGrp="1"/>
              </p:cNvGraphicFramePr>
              <p:nvPr>
                <p:extLst>
                  <p:ext uri="{D42A27DB-BD31-4B8C-83A1-F6EECF244321}">
                    <p14:modId xmlns:p14="http://schemas.microsoft.com/office/powerpoint/2010/main" val="1064145117"/>
                  </p:ext>
                </p:extLst>
              </p:nvPr>
            </p:nvGraphicFramePr>
            <p:xfrm>
              <a:off x="983432" y="1867405"/>
              <a:ext cx="5178033" cy="2600599"/>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289601">
                      <a:extLst>
                        <a:ext uri="{9D8B030D-6E8A-4147-A177-3AD203B41FA5}">
                          <a16:colId xmlns:a16="http://schemas.microsoft.com/office/drawing/2014/main" val="20002"/>
                        </a:ext>
                      </a:extLst>
                    </a:gridCol>
                  </a:tblGrid>
                  <a:tr h="599604">
                    <a:tc>
                      <a:txBody>
                        <a:bodyPr/>
                        <a:lstStyle/>
                        <a:p>
                          <a:pPr algn="ctr"/>
                          <a:r>
                            <a:rPr lang="de-DE" sz="1800" b="0" dirty="0" smtClean="0">
                              <a:solidFill>
                                <a:schemeClr val="tx1"/>
                              </a:solidFill>
                              <a:latin typeface="Arial" panose="020B0604020202020204" pitchFamily="34" charset="0"/>
                              <a:cs typeface="Arial" panose="020B0604020202020204" pitchFamily="34" charset="0"/>
                            </a:rPr>
                            <a:t>Sample </a:t>
                          </a:r>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5"/>
                          <a:stretch>
                            <a:fillRect l="-157661" t="-5102" r="-86290" b="-345918"/>
                          </a:stretch>
                        </a:blipFill>
                      </a:tcPr>
                    </a:tc>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5"/>
                          <a:stretch>
                            <a:fillRect l="-301415" t="-5102" r="-943" b="-345918"/>
                          </a:stretch>
                        </a:blipFill>
                      </a:tcPr>
                    </a:tc>
                    <a:extLst>
                      <a:ext uri="{0D108BD9-81ED-4DB2-BD59-A6C34878D82A}">
                        <a16:rowId xmlns:a16="http://schemas.microsoft.com/office/drawing/2014/main" val="10000"/>
                      </a:ext>
                    </a:extLst>
                  </a:tr>
                  <a:tr h="400199">
                    <a:tc>
                      <a:txBody>
                        <a:bodyPr/>
                        <a:lstStyle/>
                        <a:p>
                          <a:r>
                            <a:rPr lang="de-DE" sz="1800" dirty="0" smtClean="0">
                              <a:solidFill>
                                <a:srgbClr val="B166D2"/>
                              </a:solidFill>
                              <a:latin typeface="Arial" panose="020B0604020202020204" pitchFamily="34" charset="0"/>
                              <a:cs typeface="Arial" panose="020B0604020202020204" pitchFamily="34" charset="0"/>
                            </a:rPr>
                            <a:t>316L</a:t>
                          </a:r>
                          <a:endParaRPr lang="de-DE" sz="1800" dirty="0">
                            <a:solidFill>
                              <a:srgbClr val="B166D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8(1)*10</a:t>
                          </a:r>
                          <a:r>
                            <a:rPr lang="de-DE" sz="1800" baseline="30000" dirty="0" smtClean="0">
                              <a:solidFill>
                                <a:schemeClr val="tx1"/>
                              </a:solidFill>
                              <a:latin typeface="Arial" panose="020B0604020202020204" pitchFamily="34" charset="0"/>
                              <a:cs typeface="Arial" panose="020B0604020202020204" pitchFamily="34" charset="0"/>
                            </a:rPr>
                            <a:t>-7</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58(1)</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199">
                    <a:tc>
                      <a:txBody>
                        <a:bodyPr/>
                        <a:lstStyle/>
                        <a:p>
                          <a:r>
                            <a:rPr lang="de-DE" sz="1800" dirty="0" err="1" smtClean="0">
                              <a:solidFill>
                                <a:srgbClr val="FF0000"/>
                              </a:solidFill>
                              <a:latin typeface="Arial" panose="020B0604020202020204" pitchFamily="34" charset="0"/>
                              <a:cs typeface="Arial" panose="020B0604020202020204" pitchFamily="34" charset="0"/>
                            </a:rPr>
                            <a:t>Cu</a:t>
                          </a:r>
                          <a:endParaRPr lang="de-DE" sz="1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3(2)*10</a:t>
                          </a:r>
                          <a:r>
                            <a:rPr lang="de-DE" sz="1800" baseline="30000" dirty="0" smtClean="0">
                              <a:solidFill>
                                <a:schemeClr val="tx1"/>
                              </a:solidFill>
                              <a:latin typeface="Arial" panose="020B0604020202020204" pitchFamily="34" charset="0"/>
                              <a:cs typeface="Arial" panose="020B0604020202020204" pitchFamily="34" charset="0"/>
                            </a:rPr>
                            <a:t>-6</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77(2)</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0002"/>
                      </a:ext>
                    </a:extLst>
                  </a:tr>
                  <a:tr h="400199">
                    <a:tc>
                      <a:txBody>
                        <a:bodyPr/>
                        <a:lstStyle/>
                        <a:p>
                          <a:r>
                            <a:rPr lang="de-DE" sz="1800" err="1" smtClean="0">
                              <a:solidFill>
                                <a:srgbClr val="023D6B"/>
                              </a:solidFill>
                              <a:latin typeface="Arial" panose="020B0604020202020204" pitchFamily="34" charset="0"/>
                              <a:cs typeface="Arial" panose="020B0604020202020204" pitchFamily="34" charset="0"/>
                            </a:rPr>
                            <a:t>Cu_thin</a:t>
                          </a:r>
                          <a:r>
                            <a:rPr lang="de-DE" sz="1800" smtClean="0">
                              <a:solidFill>
                                <a:srgbClr val="023D6B"/>
                              </a:solidFill>
                              <a:latin typeface="Arial" panose="020B0604020202020204" pitchFamily="34" charset="0"/>
                              <a:cs typeface="Arial" panose="020B0604020202020204" pitchFamily="34" charset="0"/>
                            </a:rPr>
                            <a:t> layer</a:t>
                          </a:r>
                          <a:endParaRPr lang="de-DE" sz="1800" dirty="0">
                            <a:solidFill>
                              <a:srgbClr val="023D6B"/>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3*10</a:t>
                          </a:r>
                          <a:r>
                            <a:rPr lang="de-DE" sz="1800" baseline="30000" dirty="0" smtClean="0">
                              <a:solidFill>
                                <a:schemeClr val="tx1"/>
                              </a:solidFill>
                              <a:latin typeface="Arial" panose="020B0604020202020204" pitchFamily="34" charset="0"/>
                              <a:cs typeface="Arial" panose="020B0604020202020204" pitchFamily="34" charset="0"/>
                            </a:rPr>
                            <a:t>-10</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89491"/>
                      </a:ext>
                    </a:extLst>
                  </a:tr>
                  <a:tr h="400199">
                    <a:tc>
                      <a:txBody>
                        <a:bodyPr/>
                        <a:lstStyle/>
                        <a:p>
                          <a:r>
                            <a:rPr lang="de-DE" sz="1800" dirty="0" err="1" smtClean="0">
                              <a:solidFill>
                                <a:srgbClr val="247F2C"/>
                              </a:solidFill>
                              <a:latin typeface="Arial" panose="020B0604020202020204" pitchFamily="34" charset="0"/>
                              <a:cs typeface="Arial" panose="020B0604020202020204" pitchFamily="34" charset="0"/>
                            </a:rPr>
                            <a:t>Cu_thick</a:t>
                          </a:r>
                          <a:r>
                            <a:rPr lang="de-DE" sz="1800" dirty="0" smtClean="0">
                              <a:solidFill>
                                <a:srgbClr val="247F2C"/>
                              </a:solidFill>
                              <a:latin typeface="Arial" panose="020B0604020202020204" pitchFamily="34" charset="0"/>
                              <a:cs typeface="Arial" panose="020B0604020202020204" pitchFamily="34" charset="0"/>
                            </a:rPr>
                            <a:t> </a:t>
                          </a:r>
                          <a:r>
                            <a:rPr lang="de-DE" sz="1800" dirty="0" err="1" smtClean="0">
                              <a:solidFill>
                                <a:srgbClr val="247F2C"/>
                              </a:solidFill>
                              <a:latin typeface="Arial" panose="020B0604020202020204" pitchFamily="34" charset="0"/>
                              <a:cs typeface="Arial" panose="020B0604020202020204" pitchFamily="34" charset="0"/>
                            </a:rPr>
                            <a:t>layer</a:t>
                          </a:r>
                          <a:endParaRPr lang="de-DE" sz="1800" dirty="0">
                            <a:solidFill>
                              <a:srgbClr val="247F2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smtClean="0">
                              <a:solidFill>
                                <a:schemeClr val="tx1"/>
                              </a:solidFill>
                              <a:latin typeface="Arial" panose="020B0604020202020204" pitchFamily="34" charset="0"/>
                              <a:cs typeface="Arial" panose="020B0604020202020204" pitchFamily="34" charset="0"/>
                            </a:rPr>
                            <a:t>2*10</a:t>
                          </a:r>
                          <a:r>
                            <a:rPr lang="de-DE" sz="1800" baseline="30000" dirty="0" smtClean="0">
                              <a:solidFill>
                                <a:schemeClr val="tx1"/>
                              </a:solidFill>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93</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665834699"/>
                      </a:ext>
                    </a:extLst>
                  </a:tr>
                  <a:tr h="400199">
                    <a:tc>
                      <a:txBody>
                        <a:bodyPr/>
                        <a:lstStyle/>
                        <a:p>
                          <a:r>
                            <a:rPr lang="en-US" b="0" dirty="0" smtClean="0">
                              <a:solidFill>
                                <a:srgbClr val="FA8300"/>
                              </a:solidFill>
                              <a:latin typeface="Arial" panose="020B0604020202020204" pitchFamily="34" charset="0"/>
                              <a:cs typeface="Arial" panose="020B0604020202020204" pitchFamily="34" charset="0"/>
                            </a:rPr>
                            <a:t>316L_Cu_very_thick</a:t>
                          </a:r>
                          <a:endParaRPr lang="de-DE" sz="1800" b="0" dirty="0">
                            <a:solidFill>
                              <a:srgbClr val="247F2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smtClean="0">
                              <a:solidFill>
                                <a:schemeClr val="tx1"/>
                              </a:solidFill>
                              <a:latin typeface="Arial" panose="020B0604020202020204" pitchFamily="34" charset="0"/>
                              <a:cs typeface="Arial" panose="020B0604020202020204" pitchFamily="34" charset="0"/>
                            </a:rPr>
                            <a:t>3*10</a:t>
                          </a:r>
                          <a:r>
                            <a:rPr lang="de-DE" sz="1800" baseline="30000" dirty="0" smtClean="0">
                              <a:solidFill>
                                <a:schemeClr val="tx1"/>
                              </a:solidFill>
                              <a:latin typeface="Arial" panose="020B0604020202020204" pitchFamily="34" charset="0"/>
                              <a:cs typeface="Arial" panose="020B0604020202020204" pitchFamily="34" charset="0"/>
                            </a:rPr>
                            <a:t>-7</a:t>
                          </a:r>
                          <a:endParaRPr lang="de-DE" sz="1800" baseline="300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smtClean="0">
                              <a:solidFill>
                                <a:schemeClr val="tx1"/>
                              </a:solidFill>
                              <a:latin typeface="Arial" panose="020B0604020202020204" pitchFamily="34" charset="0"/>
                              <a:cs typeface="Arial" panose="020B0604020202020204" pitchFamily="34"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6820382"/>
                      </a:ext>
                    </a:extLst>
                  </a:tr>
                </a:tbl>
              </a:graphicData>
            </a:graphic>
          </p:graphicFrame>
        </mc:Fallback>
      </mc:AlternateContent>
      <p:pic>
        <p:nvPicPr>
          <p:cNvPr id="5" name="Grafik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a:off x="7294870" y="-146133"/>
            <a:ext cx="3960000" cy="5493641"/>
          </a:xfrm>
          <a:prstGeom prst="rect">
            <a:avLst/>
          </a:prstGeom>
        </p:spPr>
      </p:pic>
      <mc:AlternateContent xmlns:mc="http://schemas.openxmlformats.org/markup-compatibility/2006" xmlns:a14="http://schemas.microsoft.com/office/drawing/2010/main">
        <mc:Choice Requires="a14">
          <p:sp>
            <p:nvSpPr>
              <p:cNvPr id="12" name="Textfeld 11"/>
              <p:cNvSpPr txBox="1"/>
              <p:nvPr/>
            </p:nvSpPr>
            <p:spPr>
              <a:xfrm>
                <a:off x="120880" y="4414892"/>
                <a:ext cx="12023792" cy="2015936"/>
              </a:xfrm>
              <a:prstGeom prst="rect">
                <a:avLst/>
              </a:prstGeom>
              <a:noFill/>
            </p:spPr>
            <p:txBody>
              <a:bodyPr wrap="square" rtlCol="0">
                <a:spAutoFit/>
              </a:bodyPr>
              <a:lstStyle/>
              <a:p>
                <a:pPr>
                  <a:lnSpc>
                    <a:spcPts val="2500"/>
                  </a:lnSpc>
                  <a:tabLst>
                    <a:tab pos="625475" algn="l"/>
                  </a:tabLst>
                </a:pPr>
                <a:r>
                  <a:rPr lang="en-US" dirty="0" smtClean="0">
                    <a:latin typeface="Arial" panose="020B0604020202020204" pitchFamily="34" charset="0"/>
                    <a:cs typeface="Arial" panose="020B0604020202020204" pitchFamily="34" charset="0"/>
                  </a:rPr>
                  <a:t>→ 	Cu layer </a:t>
                </a:r>
                <a:r>
                  <a:rPr lang="en-US" dirty="0" err="1" smtClean="0">
                    <a:latin typeface="Arial" panose="020B0604020202020204" pitchFamily="34" charset="0"/>
                    <a:cs typeface="Arial" panose="020B0604020202020204" pitchFamily="34" charset="0"/>
                  </a:rPr>
                  <a:t>permeabilities</a:t>
                </a:r>
                <a:r>
                  <a:rPr lang="en-US" dirty="0" smtClean="0">
                    <a:latin typeface="Arial" panose="020B0604020202020204" pitchFamily="34" charset="0"/>
                    <a:cs typeface="Arial" panose="020B0604020202020204" pitchFamily="34" charset="0"/>
                  </a:rPr>
                  <a:t> are smaller as the Cu bulk permeability</a:t>
                </a:r>
              </a:p>
              <a:p>
                <a:pPr>
                  <a:lnSpc>
                    <a:spcPts val="2500"/>
                  </a:lnSpc>
                  <a:tabLst>
                    <a:tab pos="625475" algn="l"/>
                  </a:tabLst>
                </a:pP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Effective permeability </a:t>
                </a:r>
                <a:r>
                  <a:rPr lang="en-US" dirty="0" smtClean="0">
                    <a:latin typeface="Arial" panose="020B0604020202020204" pitchFamily="34" charset="0"/>
                    <a:cs typeface="Arial" panose="020B0604020202020204" pitchFamily="34" charset="0"/>
                  </a:rPr>
                  <a:t>of </a:t>
                </a:r>
                <a:r>
                  <a:rPr lang="en-US" dirty="0">
                    <a:latin typeface="Arial" panose="020B0604020202020204" pitchFamily="34" charset="0"/>
                    <a:cs typeface="Arial" panose="020B0604020202020204" pitchFamily="34" charset="0"/>
                  </a:rPr>
                  <a:t>Cu layers is very </a:t>
                </a:r>
                <a:r>
                  <a:rPr lang="en-US" dirty="0" smtClean="0">
                    <a:latin typeface="Arial" panose="020B0604020202020204" pitchFamily="34" charset="0"/>
                    <a:cs typeface="Arial" panose="020B0604020202020204" pitchFamily="34" charset="0"/>
                  </a:rPr>
                  <a:t>different, </a:t>
                </a:r>
                <a:r>
                  <a:rPr lang="en-US" dirty="0">
                    <a:latin typeface="Arial" panose="020B0604020202020204" pitchFamily="34" charset="0"/>
                    <a:cs typeface="Arial" panose="020B0604020202020204" pitchFamily="34" charset="0"/>
                  </a:rPr>
                  <a:t>but </a:t>
                </a:r>
                <a:r>
                  <a:rPr lang="en-US" dirty="0" smtClean="0">
                    <a:latin typeface="Arial" panose="020B0604020202020204" pitchFamily="34" charset="0"/>
                    <a:cs typeface="Arial" panose="020B0604020202020204" pitchFamily="34" charset="0"/>
                  </a:rPr>
                  <a:t>order </a:t>
                </a:r>
                <a:r>
                  <a:rPr lang="en-US" dirty="0">
                    <a:latin typeface="Arial" panose="020B0604020202020204" pitchFamily="34" charset="0"/>
                    <a:cs typeface="Arial" panose="020B0604020202020204" pitchFamily="34" charset="0"/>
                  </a:rPr>
                  <a:t>of magnitude </a:t>
                </a:r>
                <a:r>
                  <a:rPr lang="en-US" dirty="0" smtClean="0">
                    <a:latin typeface="Arial" panose="020B0604020202020204" pitchFamily="34" charset="0"/>
                    <a:cs typeface="Arial" panose="020B0604020202020204" pitchFamily="34" charset="0"/>
                  </a:rPr>
                  <a:t>is similar</a:t>
                </a:r>
              </a:p>
              <a:p>
                <a:pPr>
                  <a:lnSpc>
                    <a:spcPts val="2500"/>
                  </a:lnSpc>
                  <a:tabLst>
                    <a:tab pos="625475" algn="l"/>
                  </a:tabLst>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US" dirty="0">
                    <a:solidFill>
                      <a:schemeClr val="accent6">
                        <a:lumMod val="50000"/>
                      </a:schemeClr>
                    </a:solidFill>
                    <a:latin typeface="Arial" panose="020B0604020202020204" pitchFamily="34" charset="0"/>
                    <a:cs typeface="Arial" panose="020B0604020202020204" pitchFamily="34" charset="0"/>
                  </a:rPr>
                  <a:t>M</a:t>
                </a:r>
                <a:r>
                  <a:rPr lang="en-US" dirty="0" smtClean="0">
                    <a:solidFill>
                      <a:schemeClr val="accent6">
                        <a:lumMod val="50000"/>
                      </a:schemeClr>
                    </a:solidFill>
                    <a:latin typeface="Arial" panose="020B0604020202020204" pitchFamily="34" charset="0"/>
                    <a:cs typeface="Arial" panose="020B0604020202020204" pitchFamily="34" charset="0"/>
                  </a:rPr>
                  <a:t>ean Value </a:t>
                </a:r>
                <a:r>
                  <a:rPr lang="en-US" dirty="0">
                    <a:solidFill>
                      <a:schemeClr val="accent6">
                        <a:lumMod val="50000"/>
                      </a:schemeClr>
                    </a:solidFill>
                    <a:latin typeface="Arial" panose="020B0604020202020204" pitchFamily="34" charset="0"/>
                    <a:cs typeface="Arial" panose="020B0604020202020204" pitchFamily="34" charset="0"/>
                  </a:rPr>
                  <a:t>(MV</a:t>
                </a:r>
                <a:r>
                  <a:rPr lang="en-US" dirty="0" smtClean="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sSub>
                      <m:sSubPr>
                        <m:ctrlPr>
                          <a:rPr lang="de-DE" i="1">
                            <a:latin typeface="Cambria Math" panose="02040503050406030204" pitchFamily="18" charset="0"/>
                            <a:cs typeface="Arial" panose="020B0604020202020204" pitchFamily="34" charset="0"/>
                          </a:rPr>
                        </m:ctrlPr>
                      </m:sSubPr>
                      <m:e>
                        <m:r>
                          <m:rPr>
                            <m:sty m:val="p"/>
                          </m:rPr>
                          <a:rPr lang="de-DE">
                            <a:latin typeface="Cambria Math" panose="02040503050406030204" pitchFamily="18" charset="0"/>
                            <a:cs typeface="Arial" panose="020B0604020202020204" pitchFamily="34" charset="0"/>
                          </a:rPr>
                          <m:t>E</m:t>
                        </m:r>
                      </m:e>
                      <m:sub>
                        <m:r>
                          <m:rPr>
                            <m:sty m:val="p"/>
                          </m:rPr>
                          <a:rPr lang="de-DE">
                            <a:latin typeface="Cambria Math" panose="02040503050406030204" pitchFamily="18" charset="0"/>
                            <a:cs typeface="Arial" panose="020B0604020202020204" pitchFamily="34" charset="0"/>
                          </a:rPr>
                          <m:t>P</m:t>
                        </m:r>
                      </m:sub>
                    </m:sSub>
                  </m:oMath>
                </a14:m>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72 </a:t>
                </a:r>
                <a14:m>
                  <m:oMath xmlns:m="http://schemas.openxmlformats.org/officeDocument/2006/math">
                    <m:f>
                      <m:fPr>
                        <m:ctrlPr>
                          <a:rPr lang="en-US" altLang="de-DE" i="1">
                            <a:solidFill>
                              <a:srgbClr val="000000"/>
                            </a:solidFill>
                            <a:latin typeface="Cambria Math" panose="02040503050406030204" pitchFamily="18" charset="0"/>
                            <a:cs typeface="Arial" panose="020B0604020202020204" pitchFamily="34" charset="0"/>
                          </a:rPr>
                        </m:ctrlPr>
                      </m:fPr>
                      <m:num>
                        <m:r>
                          <m:rPr>
                            <m:sty m:val="p"/>
                          </m:rPr>
                          <a:rPr lang="de-DE" altLang="de-DE">
                            <a:solidFill>
                              <a:srgbClr val="000000"/>
                            </a:solidFill>
                            <a:latin typeface="Cambria Math" panose="02040503050406030204" pitchFamily="18" charset="0"/>
                            <a:cs typeface="Arial" panose="020B0604020202020204" pitchFamily="34" charset="0"/>
                          </a:rPr>
                          <m:t>kJ</m:t>
                        </m:r>
                      </m:num>
                      <m:den>
                        <m:r>
                          <m:rPr>
                            <m:sty m:val="p"/>
                          </m:rPr>
                          <a:rPr lang="de-DE" altLang="de-DE">
                            <a:solidFill>
                              <a:srgbClr val="000000"/>
                            </a:solidFill>
                            <a:latin typeface="Cambria Math" panose="02040503050406030204" pitchFamily="18" charset="0"/>
                            <a:cs typeface="Arial" panose="020B0604020202020204" pitchFamily="34" charset="0"/>
                          </a:rPr>
                          <m:t>mol</m:t>
                        </m:r>
                      </m:den>
                    </m:f>
                  </m:oMath>
                </a14:m>
                <a:r>
                  <a:rPr lang="en-US" dirty="0" smtClean="0">
                    <a:latin typeface="Arial" panose="020B0604020202020204" pitchFamily="34" charset="0"/>
                    <a:cs typeface="Arial" panose="020B0604020202020204" pitchFamily="34" charset="0"/>
                  </a:rPr>
                  <a:t>, </a:t>
                </a:r>
                <a14:m>
                  <m:oMath xmlns:m="http://schemas.openxmlformats.org/officeDocument/2006/math">
                    <m:sSub>
                      <m:sSubPr>
                        <m:ctrlPr>
                          <a:rPr lang="de-DE" i="1">
                            <a:latin typeface="Cambria Math" panose="02040503050406030204" pitchFamily="18" charset="0"/>
                            <a:cs typeface="Arial" panose="020B0604020202020204" pitchFamily="34" charset="0"/>
                          </a:rPr>
                        </m:ctrlPr>
                      </m:sSubPr>
                      <m:e>
                        <m:r>
                          <m:rPr>
                            <m:sty m:val="p"/>
                          </m:rPr>
                          <a:rPr lang="de-DE">
                            <a:latin typeface="Cambria Math" panose="02040503050406030204" pitchFamily="18" charset="0"/>
                            <a:cs typeface="Arial" panose="020B0604020202020204" pitchFamily="34" charset="0"/>
                          </a:rPr>
                          <m:t>P</m:t>
                        </m:r>
                      </m:e>
                      <m:sub>
                        <m:r>
                          <a:rPr lang="de-DE">
                            <a:latin typeface="Cambria Math" panose="02040503050406030204" pitchFamily="18" charset="0"/>
                            <a:cs typeface="Arial" panose="020B0604020202020204" pitchFamily="34" charset="0"/>
                          </a:rPr>
                          <m:t>0</m:t>
                        </m:r>
                      </m:sub>
                    </m:sSub>
                    <m:r>
                      <a:rPr lang="de-DE" i="1">
                        <a:latin typeface="Cambria Math" panose="02040503050406030204" pitchFamily="18" charset="0"/>
                        <a:cs typeface="Arial" panose="020B0604020202020204" pitchFamily="34" charset="0"/>
                      </a:rPr>
                      <m:t> </m:t>
                    </m:r>
                  </m:oMath>
                </a14:m>
                <a:r>
                  <a:rPr lang="en-US" dirty="0" smtClean="0">
                    <a:latin typeface="Arial" panose="020B0604020202020204" pitchFamily="34" charset="0"/>
                    <a:cs typeface="Arial" panose="020B0604020202020204" pitchFamily="34" charset="0"/>
                  </a:rPr>
                  <a:t>= 7*10</a:t>
                </a:r>
                <a:r>
                  <a:rPr lang="en-US" baseline="30000" dirty="0" smtClean="0">
                    <a:latin typeface="Arial" panose="020B0604020202020204" pitchFamily="34" charset="0"/>
                    <a:cs typeface="Arial" panose="020B0604020202020204" pitchFamily="34" charset="0"/>
                  </a:rPr>
                  <a:t>-8</a:t>
                </a:r>
                <a:r>
                  <a:rPr lang="en-US" altLang="de-DE" dirty="0" smtClean="0">
                    <a:solidFill>
                      <a:srgbClr val="000000"/>
                    </a:solidFill>
                    <a:cs typeface="Arial" panose="020B0604020202020204" pitchFamily="34" charset="0"/>
                  </a:rPr>
                  <a:t> </a:t>
                </a:r>
                <a14:m>
                  <m:oMath xmlns:m="http://schemas.openxmlformats.org/officeDocument/2006/math">
                    <m:f>
                      <m:fPr>
                        <m:ctrlPr>
                          <a:rPr lang="en-US" altLang="de-DE" i="1">
                            <a:solidFill>
                              <a:srgbClr val="000000"/>
                            </a:solidFill>
                            <a:latin typeface="Cambria Math" panose="02040503050406030204" pitchFamily="18" charset="0"/>
                            <a:cs typeface="Arial" panose="020B0604020202020204" pitchFamily="34" charset="0"/>
                          </a:rPr>
                        </m:ctrlPr>
                      </m:fPr>
                      <m:num>
                        <m:r>
                          <m:rPr>
                            <m:sty m:val="p"/>
                          </m:rPr>
                          <a:rPr lang="de-DE" altLang="de-DE">
                            <a:solidFill>
                              <a:srgbClr val="000000"/>
                            </a:solidFill>
                            <a:latin typeface="Cambria Math" panose="02040503050406030204" pitchFamily="18" charset="0"/>
                            <a:cs typeface="Arial" panose="020B0604020202020204" pitchFamily="34" charset="0"/>
                          </a:rPr>
                          <m:t>mol</m:t>
                        </m:r>
                      </m:num>
                      <m:den>
                        <m:r>
                          <m:rPr>
                            <m:sty m:val="p"/>
                          </m:rPr>
                          <a:rPr lang="de-DE" altLang="de-DE">
                            <a:solidFill>
                              <a:srgbClr val="000000"/>
                            </a:solidFill>
                            <a:latin typeface="Cambria Math" panose="02040503050406030204" pitchFamily="18" charset="0"/>
                            <a:cs typeface="Arial" panose="020B0604020202020204" pitchFamily="34" charset="0"/>
                          </a:rPr>
                          <m:t>ms</m:t>
                        </m:r>
                        <m:rad>
                          <m:radPr>
                            <m:degHide m:val="on"/>
                            <m:ctrlPr>
                              <a:rPr lang="de-DE" altLang="de-DE" i="1">
                                <a:solidFill>
                                  <a:srgbClr val="000000"/>
                                </a:solidFill>
                                <a:latin typeface="Cambria Math" panose="02040503050406030204" pitchFamily="18" charset="0"/>
                                <a:cs typeface="Arial" panose="020B0604020202020204" pitchFamily="34" charset="0"/>
                              </a:rPr>
                            </m:ctrlPr>
                          </m:radPr>
                          <m:deg/>
                          <m:e>
                            <m:r>
                              <m:rPr>
                                <m:sty m:val="p"/>
                              </m:rPr>
                              <a:rPr lang="de-DE" altLang="de-DE">
                                <a:solidFill>
                                  <a:srgbClr val="000000"/>
                                </a:solidFill>
                                <a:latin typeface="Cambria Math" panose="02040503050406030204" pitchFamily="18" charset="0"/>
                                <a:cs typeface="Arial" panose="020B0604020202020204" pitchFamily="34" charset="0"/>
                              </a:rPr>
                              <m:t>mbar</m:t>
                            </m:r>
                          </m:e>
                        </m:rad>
                      </m:den>
                    </m:f>
                  </m:oMath>
                </a14:m>
                <a:endParaRPr lang="en-US" dirty="0" smtClean="0">
                  <a:latin typeface="Arial" panose="020B0604020202020204" pitchFamily="34" charset="0"/>
                  <a:cs typeface="Arial" panose="020B0604020202020204" pitchFamily="34" charset="0"/>
                </a:endParaRPr>
              </a:p>
              <a:p>
                <a:pPr>
                  <a:lnSpc>
                    <a:spcPts val="2500"/>
                  </a:lnSpc>
                  <a:tabLst>
                    <a:tab pos="625475" algn="l"/>
                  </a:tabLst>
                </a:pPr>
                <a:r>
                  <a:rPr lang="en-US" dirty="0">
                    <a:latin typeface="Arial" panose="020B0604020202020204" pitchFamily="34" charset="0"/>
                    <a:cs typeface="Arial" panose="020B0604020202020204" pitchFamily="34" charset="0"/>
                  </a:rPr>
                  <a:t>→	Clear statement of the influence of the </a:t>
                </a:r>
                <a:r>
                  <a:rPr lang="en-US" dirty="0" smtClean="0">
                    <a:latin typeface="Arial" panose="020B0604020202020204" pitchFamily="34" charset="0"/>
                    <a:cs typeface="Arial" panose="020B0604020202020204" pitchFamily="34" charset="0"/>
                  </a:rPr>
                  <a:t>interface is </a:t>
                </a:r>
                <a:r>
                  <a:rPr lang="en-US" dirty="0">
                    <a:latin typeface="Arial" panose="020B0604020202020204" pitchFamily="34" charset="0"/>
                    <a:cs typeface="Arial" panose="020B0604020202020204" pitchFamily="34" charset="0"/>
                  </a:rPr>
                  <a:t>not possible </a:t>
                </a:r>
                <a:r>
                  <a:rPr lang="en-US" dirty="0" smtClean="0">
                    <a:latin typeface="Arial" panose="020B0604020202020204" pitchFamily="34" charset="0"/>
                    <a:cs typeface="Arial" panose="020B0604020202020204" pitchFamily="34" charset="0"/>
                  </a:rPr>
                  <a:t>from </a:t>
                </a:r>
                <a:r>
                  <a:rPr lang="en-US" dirty="0">
                    <a:latin typeface="Arial" panose="020B0604020202020204" pitchFamily="34" charset="0"/>
                    <a:cs typeface="Arial" panose="020B0604020202020204" pitchFamily="34" charset="0"/>
                  </a:rPr>
                  <a:t>these </a:t>
                </a:r>
                <a:r>
                  <a:rPr lang="en-US" dirty="0" smtClean="0">
                    <a:latin typeface="Arial" panose="020B0604020202020204" pitchFamily="34" charset="0"/>
                    <a:cs typeface="Arial" panose="020B0604020202020204" pitchFamily="34" charset="0"/>
                  </a:rPr>
                  <a:t>measurements</a:t>
                </a:r>
              </a:p>
              <a:p>
                <a:pPr>
                  <a:lnSpc>
                    <a:spcPts val="2500"/>
                  </a:lnSpc>
                  <a:tabLst>
                    <a:tab pos="625475" algn="l"/>
                  </a:tabLst>
                </a:pPr>
                <a:r>
                  <a:rPr lang="en-US" dirty="0">
                    <a:latin typeface="Arial" panose="020B0604020202020204" pitchFamily="34" charset="0"/>
                    <a:cs typeface="Arial" panose="020B0604020202020204" pitchFamily="34" charset="0"/>
                  </a:rPr>
                  <a:t>→	But: Strong indication that in this case the </a:t>
                </a:r>
                <a:r>
                  <a:rPr lang="en-US" b="1" dirty="0">
                    <a:latin typeface="Arial" panose="020B0604020202020204" pitchFamily="34" charset="0"/>
                    <a:cs typeface="Arial" panose="020B0604020202020204" pitchFamily="34" charset="0"/>
                  </a:rPr>
                  <a:t>influence </a:t>
                </a:r>
                <a:r>
                  <a:rPr lang="en-US" b="1" dirty="0" smtClean="0">
                    <a:latin typeface="Arial" panose="020B0604020202020204" pitchFamily="34" charset="0"/>
                    <a:cs typeface="Arial" panose="020B0604020202020204" pitchFamily="34" charset="0"/>
                  </a:rPr>
                  <a:t>of the </a:t>
                </a:r>
                <a:r>
                  <a:rPr lang="en-US" b="1" dirty="0">
                    <a:latin typeface="Arial" panose="020B0604020202020204" pitchFamily="34" charset="0"/>
                    <a:cs typeface="Arial" panose="020B0604020202020204" pitchFamily="34" charset="0"/>
                  </a:rPr>
                  <a:t>interface is minor </a:t>
                </a:r>
                <a:r>
                  <a:rPr lang="en-US" dirty="0">
                    <a:latin typeface="Arial" panose="020B0604020202020204" pitchFamily="34" charset="0"/>
                    <a:cs typeface="Arial" panose="020B0604020202020204" pitchFamily="34" charset="0"/>
                  </a:rPr>
                  <a:t>compared to </a:t>
                </a:r>
                <a:r>
                  <a:rPr lang="en-US" dirty="0" smtClean="0">
                    <a:latin typeface="Arial" panose="020B0604020202020204" pitchFamily="34" charset="0"/>
                    <a:cs typeface="Arial" panose="020B0604020202020204" pitchFamily="34" charset="0"/>
                  </a:rPr>
                  <a:t>the </a:t>
                </a:r>
                <a:r>
                  <a:rPr lang="en-US" b="1" dirty="0" smtClean="0">
                    <a:latin typeface="Arial" panose="020B0604020202020204" pitchFamily="34" charset="0"/>
                    <a:cs typeface="Arial" panose="020B0604020202020204" pitchFamily="34" charset="0"/>
                  </a:rPr>
                  <a:t>large 	influence of microstructure </a:t>
                </a:r>
                <a:r>
                  <a:rPr lang="en-US" dirty="0">
                    <a:latin typeface="Arial" panose="020B0604020202020204" pitchFamily="34" charset="0"/>
                    <a:cs typeface="Arial" panose="020B0604020202020204" pitchFamily="34" charset="0"/>
                  </a:rPr>
                  <a:t>on the </a:t>
                </a:r>
                <a:r>
                  <a:rPr lang="en-US" dirty="0" smtClean="0">
                    <a:latin typeface="Arial" panose="020B0604020202020204" pitchFamily="34" charset="0"/>
                    <a:cs typeface="Arial" panose="020B0604020202020204" pitchFamily="34" charset="0"/>
                  </a:rPr>
                  <a:t>permeability</a:t>
                </a:r>
                <a:endParaRPr lang="en-US" dirty="0">
                  <a:latin typeface="Arial" panose="020B0604020202020204" pitchFamily="34" charset="0"/>
                  <a:cs typeface="Arial" panose="020B0604020202020204" pitchFamily="34" charset="0"/>
                </a:endParaRPr>
              </a:p>
            </p:txBody>
          </p:sp>
        </mc:Choice>
        <mc:Fallback xmlns="">
          <p:sp>
            <p:nvSpPr>
              <p:cNvPr id="12" name="Textfeld 11"/>
              <p:cNvSpPr txBox="1">
                <a:spLocks noRot="1" noChangeAspect="1" noMove="1" noResize="1" noEditPoints="1" noAdjustHandles="1" noChangeArrowheads="1" noChangeShapeType="1" noTextEdit="1"/>
              </p:cNvSpPr>
              <p:nvPr/>
            </p:nvSpPr>
            <p:spPr>
              <a:xfrm>
                <a:off x="120880" y="4414892"/>
                <a:ext cx="12023792" cy="2015936"/>
              </a:xfrm>
              <a:prstGeom prst="rect">
                <a:avLst/>
              </a:prstGeom>
              <a:blipFill>
                <a:blip r:embed="rId7"/>
                <a:stretch>
                  <a:fillRect l="-456" t="-604" b="-2417"/>
                </a:stretch>
              </a:blipFill>
            </p:spPr>
            <p:txBody>
              <a:bodyPr/>
              <a:lstStyle/>
              <a:p>
                <a:r>
                  <a:rPr lang="en-GB">
                    <a:noFill/>
                  </a:rPr>
                  <a:t> </a:t>
                </a:r>
              </a:p>
            </p:txBody>
          </p:sp>
        </mc:Fallback>
      </mc:AlternateContent>
      <p:sp>
        <p:nvSpPr>
          <p:cNvPr id="14" name="Textfeld 13"/>
          <p:cNvSpPr txBox="1"/>
          <p:nvPr/>
        </p:nvSpPr>
        <p:spPr>
          <a:xfrm>
            <a:off x="6312024" y="6113562"/>
            <a:ext cx="3384376" cy="267766"/>
          </a:xfrm>
          <a:prstGeom prst="rect">
            <a:avLst/>
          </a:prstGeom>
          <a:noFill/>
        </p:spPr>
        <p:txBody>
          <a:bodyPr wrap="square" rtlCol="0">
            <a:spAutoFit/>
          </a:bodyPr>
          <a:lstStyle/>
          <a:p>
            <a:pPr>
              <a:lnSpc>
                <a:spcPct val="95000"/>
              </a:lnSpc>
            </a:pPr>
            <a:r>
              <a:rPr lang="de-DE" sz="1200" dirty="0"/>
              <a:t>A. Houben </a:t>
            </a:r>
            <a:r>
              <a:rPr lang="de-DE" sz="1200" i="1" dirty="0"/>
              <a:t>et al</a:t>
            </a:r>
            <a:r>
              <a:rPr lang="de-DE" sz="1200" dirty="0"/>
              <a:t>., NME </a:t>
            </a:r>
            <a:r>
              <a:rPr lang="de-DE" sz="1200" b="1" dirty="0" smtClean="0"/>
              <a:t>33</a:t>
            </a:r>
            <a:r>
              <a:rPr lang="de-DE" sz="1200" dirty="0" smtClean="0"/>
              <a:t> </a:t>
            </a:r>
            <a:r>
              <a:rPr lang="de-DE" sz="1200" dirty="0"/>
              <a:t>(2022), 101256 </a:t>
            </a:r>
          </a:p>
        </p:txBody>
      </p:sp>
    </p:spTree>
    <p:extLst>
      <p:ext uri="{BB962C8B-B14F-4D97-AF65-F5344CB8AC3E}">
        <p14:creationId xmlns:p14="http://schemas.microsoft.com/office/powerpoint/2010/main" val="11397143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15</a:t>
            </a:fld>
            <a:endParaRPr lang="de-DE" dirty="0"/>
          </a:p>
        </p:txBody>
      </p:sp>
      <p:sp>
        <p:nvSpPr>
          <p:cNvPr id="8" name="Textfeld 7"/>
          <p:cNvSpPr txBox="1"/>
          <p:nvPr/>
        </p:nvSpPr>
        <p:spPr>
          <a:xfrm>
            <a:off x="2999656" y="1916832"/>
            <a:ext cx="6120680" cy="369332"/>
          </a:xfrm>
          <a:prstGeom prst="rect">
            <a:avLst/>
          </a:prstGeom>
          <a:noFill/>
        </p:spPr>
        <p:txBody>
          <a:bodyPr wrap="square" rtlCol="0">
            <a:spAutoFit/>
          </a:bodyPr>
          <a:lstStyle/>
          <a:p>
            <a:pPr algn="ctr"/>
            <a:r>
              <a:rPr lang="en-US" b="1" dirty="0" err="1" smtClean="0">
                <a:latin typeface="Arial" panose="020B0604020202020204" pitchFamily="34" charset="0"/>
                <a:cs typeface="Arial" panose="020B0604020202020204" pitchFamily="34" charset="0"/>
              </a:rPr>
              <a:t>CuCrZr</a:t>
            </a:r>
            <a:r>
              <a:rPr lang="en-US" b="1" dirty="0" smtClean="0">
                <a:latin typeface="Arial" panose="020B0604020202020204" pitchFamily="34" charset="0"/>
                <a:cs typeface="Arial" panose="020B0604020202020204" pitchFamily="34" charset="0"/>
              </a:rPr>
              <a:t>-IG with </a:t>
            </a:r>
            <a:r>
              <a:rPr lang="en-US" b="1" dirty="0">
                <a:latin typeface="Arial" panose="020B0604020202020204" pitchFamily="34" charset="0"/>
                <a:cs typeface="Arial" panose="020B0604020202020204" pitchFamily="34" charset="0"/>
              </a:rPr>
              <a:t>W</a:t>
            </a:r>
            <a:r>
              <a:rPr lang="en-US" b="1" dirty="0" smtClean="0">
                <a:latin typeface="Arial" panose="020B0604020202020204" pitchFamily="34" charset="0"/>
                <a:cs typeface="Arial" panose="020B0604020202020204" pitchFamily="34" charset="0"/>
              </a:rPr>
              <a:t> layer ‘thin/cold’:</a:t>
            </a:r>
          </a:p>
        </p:txBody>
      </p:sp>
      <p:sp>
        <p:nvSpPr>
          <p:cNvPr id="14" name="Textfeld 13"/>
          <p:cNvSpPr txBox="1"/>
          <p:nvPr/>
        </p:nvSpPr>
        <p:spPr>
          <a:xfrm>
            <a:off x="1060316" y="201897"/>
            <a:ext cx="9964114" cy="560153"/>
          </a:xfrm>
          <a:prstGeom prst="rect">
            <a:avLst/>
          </a:prstGeom>
          <a:noFill/>
        </p:spPr>
        <p:txBody>
          <a:bodyPr wrap="square" rtlCol="0">
            <a:spAutoFit/>
          </a:bodyPr>
          <a:lstStyle/>
          <a:p>
            <a:pPr algn="ctr">
              <a:lnSpc>
                <a:spcPct val="95000"/>
              </a:lnSpc>
            </a:pPr>
            <a:r>
              <a:rPr lang="en-US" sz="3200" b="1" dirty="0" smtClean="0">
                <a:solidFill>
                  <a:srgbClr val="023D6B"/>
                </a:solidFill>
                <a:latin typeface="Arial" panose="020B0604020202020204" pitchFamily="34" charset="0"/>
                <a:cs typeface="Arial" panose="020B0604020202020204" pitchFamily="34" charset="0"/>
              </a:rPr>
              <a:t>W coated </a:t>
            </a:r>
            <a:r>
              <a:rPr lang="en-US" sz="3200" b="1" dirty="0" err="1" smtClean="0">
                <a:solidFill>
                  <a:srgbClr val="023D6B"/>
                </a:solidFill>
                <a:latin typeface="Arial" panose="020B0604020202020204" pitchFamily="34" charset="0"/>
                <a:cs typeface="Arial" panose="020B0604020202020204" pitchFamily="34" charset="0"/>
              </a:rPr>
              <a:t>CuCrZr</a:t>
            </a:r>
            <a:r>
              <a:rPr lang="en-US" sz="3200" b="1" dirty="0" smtClean="0">
                <a:solidFill>
                  <a:srgbClr val="023D6B"/>
                </a:solidFill>
                <a:latin typeface="Arial" panose="020B0604020202020204" pitchFamily="34" charset="0"/>
                <a:cs typeface="Arial" panose="020B0604020202020204" pitchFamily="34" charset="0"/>
              </a:rPr>
              <a:t>-IG</a:t>
            </a:r>
            <a:endParaRPr lang="en-US" sz="3200" b="1" dirty="0">
              <a:solidFill>
                <a:srgbClr val="023D6B"/>
              </a:solidFill>
              <a:latin typeface="Arial" panose="020B0604020202020204" pitchFamily="34" charset="0"/>
              <a:cs typeface="Arial" panose="020B0604020202020204" pitchFamily="34" charset="0"/>
            </a:endParaRPr>
          </a:p>
        </p:txBody>
      </p:sp>
      <p:pic>
        <p:nvPicPr>
          <p:cNvPr id="17" name="Grafik 1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3392" y="2356183"/>
            <a:ext cx="4148931" cy="1648881"/>
          </a:xfrm>
          <a:prstGeom prst="rect">
            <a:avLst/>
          </a:prstGeom>
        </p:spPr>
      </p:pic>
      <p:sp>
        <p:nvSpPr>
          <p:cNvPr id="18" name="Textfeld 17"/>
          <p:cNvSpPr txBox="1"/>
          <p:nvPr/>
        </p:nvSpPr>
        <p:spPr>
          <a:xfrm>
            <a:off x="3181012" y="4221088"/>
            <a:ext cx="5757968" cy="646331"/>
          </a:xfrm>
          <a:prstGeom prst="rect">
            <a:avLst/>
          </a:prstGeom>
          <a:noFill/>
        </p:spPr>
        <p:txBody>
          <a:bodyPr wrap="square" rtlCol="0">
            <a:spAutoFit/>
          </a:bodyPr>
          <a:lstStyle/>
          <a:p>
            <a:pPr algn="ctr"/>
            <a:r>
              <a:rPr lang="en-US" b="1" dirty="0" err="1" smtClean="0">
                <a:latin typeface="Arial" panose="020B0604020202020204" pitchFamily="34" charset="0"/>
                <a:cs typeface="Arial" panose="020B0604020202020204" pitchFamily="34" charset="0"/>
              </a:rPr>
              <a:t>CuCrZr</a:t>
            </a:r>
            <a:r>
              <a:rPr lang="en-US" b="1" dirty="0" smtClean="0">
                <a:latin typeface="Arial" panose="020B0604020202020204" pitchFamily="34" charset="0"/>
                <a:cs typeface="Arial" panose="020B0604020202020204" pitchFamily="34" charset="0"/>
              </a:rPr>
              <a:t>-IG with </a:t>
            </a:r>
            <a:r>
              <a:rPr lang="en-US" b="1" dirty="0">
                <a:latin typeface="Arial" panose="020B0604020202020204" pitchFamily="34" charset="0"/>
                <a:cs typeface="Arial" panose="020B0604020202020204" pitchFamily="34" charset="0"/>
              </a:rPr>
              <a:t>W</a:t>
            </a:r>
            <a:r>
              <a:rPr lang="en-US" b="1" dirty="0" smtClean="0">
                <a:latin typeface="Arial" panose="020B0604020202020204" pitchFamily="34" charset="0"/>
                <a:cs typeface="Arial" panose="020B0604020202020204" pitchFamily="34" charset="0"/>
              </a:rPr>
              <a:t> layer ‘hot’ (</a:t>
            </a:r>
            <a:r>
              <a:rPr lang="en-US" b="1" dirty="0" err="1" smtClean="0">
                <a:solidFill>
                  <a:schemeClr val="accent1">
                    <a:lumMod val="60000"/>
                    <a:lumOff val="40000"/>
                  </a:schemeClr>
                </a:solidFill>
                <a:latin typeface="Arial" panose="020B0604020202020204" pitchFamily="34" charset="0"/>
                <a:cs typeface="Arial" panose="020B0604020202020204" pitchFamily="34" charset="0"/>
              </a:rPr>
              <a:t>CuCrZr_W_hot</a:t>
            </a:r>
            <a:r>
              <a:rPr lang="en-US" b="1" dirty="0" smtClean="0">
                <a:latin typeface="Arial" panose="020B0604020202020204" pitchFamily="34" charset="0"/>
                <a:cs typeface="Arial" panose="020B0604020202020204" pitchFamily="34" charset="0"/>
              </a:rPr>
              <a:t>):</a:t>
            </a:r>
            <a:endParaRPr lang="en-US" altLang="de-DE" dirty="0">
              <a:latin typeface="Arial" panose="020B0604020202020204" pitchFamily="34" charset="0"/>
              <a:cs typeface="Arial" panose="020B0604020202020204" pitchFamily="34" charset="0"/>
            </a:endParaRPr>
          </a:p>
          <a:p>
            <a:pPr algn="ctr"/>
            <a:endParaRPr lang="en-US" b="1" dirty="0" smtClean="0">
              <a:latin typeface="Arial" panose="020B0604020202020204" pitchFamily="34" charset="0"/>
              <a:cs typeface="Arial" panose="020B0604020202020204" pitchFamily="34" charset="0"/>
            </a:endParaRPr>
          </a:p>
        </p:txBody>
      </p:sp>
      <p:pic>
        <p:nvPicPr>
          <p:cNvPr id="19" name="Grafik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3392" y="4645338"/>
            <a:ext cx="4150800" cy="1653737"/>
          </a:xfrm>
          <a:prstGeom prst="rect">
            <a:avLst/>
          </a:prstGeom>
        </p:spPr>
      </p:pic>
      <p:sp>
        <p:nvSpPr>
          <p:cNvPr id="20" name="Textfeld 19"/>
          <p:cNvSpPr txBox="1"/>
          <p:nvPr/>
        </p:nvSpPr>
        <p:spPr>
          <a:xfrm>
            <a:off x="5159896" y="2204864"/>
            <a:ext cx="6768752" cy="2031325"/>
          </a:xfrm>
          <a:prstGeom prst="rect">
            <a:avLst/>
          </a:prstGeom>
          <a:noFill/>
        </p:spPr>
        <p:txBody>
          <a:bodyPr wrap="square" rtlCol="0">
            <a:spAutoFit/>
          </a:bodyPr>
          <a:lstStyle/>
          <a:p>
            <a:pPr marL="177800" indent="-177800">
              <a:buFontTx/>
              <a:buChar char="-"/>
            </a:pPr>
            <a:r>
              <a:rPr lang="en-US" altLang="de-DE" dirty="0" smtClean="0">
                <a:latin typeface="Arial" panose="020B0604020202020204" pitchFamily="34" charset="0"/>
                <a:cs typeface="Arial" panose="020B0604020202020204" pitchFamily="34" charset="0"/>
              </a:rPr>
              <a:t>Magnetron </a:t>
            </a:r>
            <a:r>
              <a:rPr lang="en-US" altLang="de-DE" dirty="0">
                <a:latin typeface="Arial" panose="020B0604020202020204" pitchFamily="34" charset="0"/>
                <a:cs typeface="Arial" panose="020B0604020202020204" pitchFamily="34" charset="0"/>
              </a:rPr>
              <a:t>sputter </a:t>
            </a:r>
            <a:r>
              <a:rPr lang="en-US" altLang="de-DE" dirty="0" smtClean="0">
                <a:latin typeface="Arial" panose="020B0604020202020204" pitchFamily="34" charset="0"/>
                <a:cs typeface="Arial" panose="020B0604020202020204" pitchFamily="34" charset="0"/>
              </a:rPr>
              <a:t>deposition, coated on one side</a:t>
            </a:r>
          </a:p>
          <a:p>
            <a:pPr marL="177800" indent="-177800">
              <a:buFontTx/>
              <a:buChar char="-"/>
            </a:pPr>
            <a:r>
              <a:rPr lang="en-US" altLang="de-DE" dirty="0">
                <a:solidFill>
                  <a:srgbClr val="000000"/>
                </a:solidFill>
                <a:latin typeface="Arial" panose="020B0604020202020204" pitchFamily="34" charset="0"/>
                <a:cs typeface="Arial" panose="020B0604020202020204" pitchFamily="34" charset="0"/>
              </a:rPr>
              <a:t>Layer thickness: ~100 </a:t>
            </a:r>
            <a:r>
              <a:rPr lang="en-US" altLang="de-DE" dirty="0" smtClean="0">
                <a:solidFill>
                  <a:srgbClr val="000000"/>
                </a:solidFill>
                <a:latin typeface="Arial" panose="020B0604020202020204" pitchFamily="34" charset="0"/>
                <a:cs typeface="Arial" panose="020B0604020202020204" pitchFamily="34" charset="0"/>
              </a:rPr>
              <a:t>nm</a:t>
            </a:r>
            <a:endParaRPr lang="en-US" altLang="de-DE" dirty="0" smtClean="0">
              <a:latin typeface="Arial" panose="020B0604020202020204" pitchFamily="34" charset="0"/>
              <a:cs typeface="Arial" panose="020B0604020202020204" pitchFamily="34" charset="0"/>
            </a:endParaRPr>
          </a:p>
          <a:p>
            <a:pPr marL="177800" indent="-177800">
              <a:buFontTx/>
              <a:buChar char="-"/>
            </a:pPr>
            <a:r>
              <a:rPr lang="en-US" altLang="de-DE" dirty="0" smtClean="0">
                <a:latin typeface="Arial" panose="020B0604020202020204" pitchFamily="34" charset="0"/>
                <a:cs typeface="Arial" panose="020B0604020202020204" pitchFamily="34" charset="0"/>
              </a:rPr>
              <a:t>Annealed at 450°C after deposition</a:t>
            </a:r>
            <a:endParaRPr lang="en-US" altLang="de-DE" dirty="0">
              <a:solidFill>
                <a:srgbClr val="000000"/>
              </a:solidFill>
              <a:latin typeface="Arial" panose="020B0604020202020204" pitchFamily="34" charset="0"/>
              <a:cs typeface="Arial" panose="020B0604020202020204" pitchFamily="34" charset="0"/>
            </a:endParaRPr>
          </a:p>
          <a:p>
            <a:pPr marL="177800" indent="-177800">
              <a:buFontTx/>
              <a:buChar char="-"/>
              <a:tabLst>
                <a:tab pos="1884363" algn="l"/>
              </a:tabLst>
            </a:pPr>
            <a:r>
              <a:rPr lang="en-US" altLang="de-DE" dirty="0" smtClean="0">
                <a:solidFill>
                  <a:srgbClr val="000000"/>
                </a:solidFill>
                <a:latin typeface="Arial" panose="020B0604020202020204" pitchFamily="34" charset="0"/>
                <a:cs typeface="Arial" panose="020B0604020202020204" pitchFamily="34" charset="0"/>
              </a:rPr>
              <a:t>Cracks after annealing</a:t>
            </a:r>
          </a:p>
          <a:p>
            <a:pPr marL="177800" indent="-177800">
              <a:buFontTx/>
              <a:buChar char="-"/>
              <a:tabLst>
                <a:tab pos="1884363" algn="l"/>
              </a:tabLst>
            </a:pPr>
            <a:r>
              <a:rPr lang="en-US" altLang="de-DE" dirty="0" smtClean="0">
                <a:solidFill>
                  <a:srgbClr val="000000"/>
                </a:solidFill>
                <a:latin typeface="Arial" panose="020B0604020202020204" pitchFamily="34" charset="0"/>
                <a:cs typeface="Arial" panose="020B0604020202020204" pitchFamily="34" charset="0"/>
              </a:rPr>
              <a:t>Permeation measurement (T</a:t>
            </a:r>
            <a:r>
              <a:rPr lang="en-US" altLang="de-DE" baseline="-25000" dirty="0" smtClean="0">
                <a:solidFill>
                  <a:srgbClr val="000000"/>
                </a:solidFill>
                <a:latin typeface="Arial" panose="020B0604020202020204" pitchFamily="34" charset="0"/>
                <a:cs typeface="Arial" panose="020B0604020202020204" pitchFamily="34" charset="0"/>
              </a:rPr>
              <a:t>max</a:t>
            </a:r>
            <a:r>
              <a:rPr lang="en-US" altLang="de-DE" dirty="0" smtClean="0">
                <a:solidFill>
                  <a:srgbClr val="000000"/>
                </a:solidFill>
                <a:latin typeface="Arial" panose="020B0604020202020204" pitchFamily="34" charset="0"/>
                <a:cs typeface="Arial" panose="020B0604020202020204" pitchFamily="34" charset="0"/>
              </a:rPr>
              <a:t>= 450°C): very similar to </a:t>
            </a:r>
            <a:r>
              <a:rPr lang="en-US" altLang="de-DE" dirty="0" err="1" smtClean="0">
                <a:solidFill>
                  <a:srgbClr val="000000"/>
                </a:solidFill>
                <a:latin typeface="Arial" panose="020B0604020202020204" pitchFamily="34" charset="0"/>
                <a:cs typeface="Arial" panose="020B0604020202020204" pitchFamily="34" charset="0"/>
              </a:rPr>
              <a:t>CuCrZr</a:t>
            </a:r>
            <a:r>
              <a:rPr lang="en-US" altLang="de-DE" dirty="0" smtClean="0">
                <a:solidFill>
                  <a:srgbClr val="000000"/>
                </a:solidFill>
                <a:latin typeface="Arial" panose="020B0604020202020204" pitchFamily="34" charset="0"/>
                <a:cs typeface="Arial" panose="020B0604020202020204" pitchFamily="34" charset="0"/>
              </a:rPr>
              <a:t> substrate (reasons: too thin layer, cracks?)</a:t>
            </a:r>
          </a:p>
          <a:p>
            <a:pPr>
              <a:tabLst>
                <a:tab pos="1884363" algn="l"/>
              </a:tabLst>
            </a:pPr>
            <a:r>
              <a:rPr lang="en-US" dirty="0">
                <a:solidFill>
                  <a:srgbClr val="023D6B"/>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No conclusion can be drawn from the result!</a:t>
            </a:r>
            <a:endParaRPr lang="en-US" altLang="de-DE" dirty="0" smtClean="0">
              <a:solidFill>
                <a:srgbClr val="000000"/>
              </a:solidFill>
              <a:latin typeface="Arial" panose="020B0604020202020204" pitchFamily="34" charset="0"/>
              <a:cs typeface="Arial" panose="020B0604020202020204" pitchFamily="34" charset="0"/>
            </a:endParaRPr>
          </a:p>
        </p:txBody>
      </p:sp>
      <p:sp>
        <p:nvSpPr>
          <p:cNvPr id="15" name="Textfeld 14"/>
          <p:cNvSpPr txBox="1"/>
          <p:nvPr/>
        </p:nvSpPr>
        <p:spPr>
          <a:xfrm>
            <a:off x="839416" y="702847"/>
            <a:ext cx="10513168" cy="1200329"/>
          </a:xfrm>
          <a:prstGeom prst="rect">
            <a:avLst/>
          </a:prstGeom>
          <a:noFill/>
        </p:spPr>
        <p:txBody>
          <a:bodyPr wrap="square" rtlCol="0">
            <a:spAutoFit/>
          </a:bodyPr>
          <a:lstStyle/>
          <a:p>
            <a:pPr>
              <a:tabLst>
                <a:tab pos="625475" algn="l"/>
              </a:tabLst>
            </a:pPr>
            <a:r>
              <a:rPr lang="en-US" b="1" dirty="0" smtClean="0">
                <a:latin typeface="Arial" panose="020B0604020202020204" pitchFamily="34" charset="0"/>
                <a:cs typeface="Arial" panose="020B0604020202020204" pitchFamily="34" charset="0"/>
              </a:rPr>
              <a:t>Second studied system: W coated </a:t>
            </a:r>
            <a:r>
              <a:rPr lang="en-US" b="1" dirty="0" err="1" smtClean="0">
                <a:latin typeface="Arial" panose="020B0604020202020204" pitchFamily="34" charset="0"/>
                <a:cs typeface="Arial" panose="020B0604020202020204" pitchFamily="34" charset="0"/>
              </a:rPr>
              <a:t>CuCrZr</a:t>
            </a:r>
            <a:r>
              <a:rPr lang="en-US" b="1" dirty="0" smtClean="0">
                <a:latin typeface="Arial" panose="020B0604020202020204" pitchFamily="34" charset="0"/>
                <a:cs typeface="Arial" panose="020B0604020202020204" pitchFamily="34" charset="0"/>
              </a:rPr>
              <a:t>-IG </a:t>
            </a:r>
          </a:p>
          <a:p>
            <a:pPr>
              <a:tabLst>
                <a:tab pos="625475" algn="l"/>
              </a:tabLst>
            </a:pPr>
            <a:r>
              <a:rPr lang="en-US" dirty="0" smtClean="0">
                <a:latin typeface="Arial" panose="020B0604020202020204" pitchFamily="34" charset="0"/>
                <a:cs typeface="Arial" panose="020B0604020202020204" pitchFamily="34" charset="0"/>
              </a:rPr>
              <a:t>In order to avoid cracking of W layer due to differences in thermal expansion: </a:t>
            </a:r>
            <a:endParaRPr lang="en-US" dirty="0">
              <a:latin typeface="Arial" panose="020B0604020202020204" pitchFamily="34" charset="0"/>
              <a:cs typeface="Arial" panose="020B0604020202020204" pitchFamily="34" charset="0"/>
            </a:endParaRPr>
          </a:p>
          <a:p>
            <a:pPr>
              <a:tabLst>
                <a:tab pos="625475" algn="l"/>
              </a:tabLst>
            </a:pPr>
            <a:r>
              <a:rPr lang="en-US" dirty="0" smtClean="0">
                <a:solidFill>
                  <a:srgbClr val="023D6B"/>
                </a:solidFill>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First attempt: thin W layer, max. temperature 450°C</a:t>
            </a:r>
          </a:p>
          <a:p>
            <a:pPr>
              <a:tabLst>
                <a:tab pos="625475" algn="l"/>
              </a:tabLst>
            </a:pPr>
            <a:r>
              <a:rPr lang="en-US" dirty="0">
                <a:solidFill>
                  <a:srgbClr val="023D6B"/>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Second attempt: W deposition at elevated substrate temperature of around 300°C</a:t>
            </a:r>
            <a:endParaRPr lang="en-US" dirty="0">
              <a:latin typeface="Arial" panose="020B0604020202020204" pitchFamily="34" charset="0"/>
              <a:cs typeface="Arial" panose="020B0604020202020204" pitchFamily="34" charset="0"/>
            </a:endParaRPr>
          </a:p>
        </p:txBody>
      </p:sp>
      <p:sp>
        <p:nvSpPr>
          <p:cNvPr id="34" name="Textfeld 33"/>
          <p:cNvSpPr txBox="1"/>
          <p:nvPr/>
        </p:nvSpPr>
        <p:spPr>
          <a:xfrm>
            <a:off x="5159896" y="4581128"/>
            <a:ext cx="6768752" cy="1754326"/>
          </a:xfrm>
          <a:prstGeom prst="rect">
            <a:avLst/>
          </a:prstGeom>
          <a:noFill/>
        </p:spPr>
        <p:txBody>
          <a:bodyPr wrap="square" rtlCol="0">
            <a:spAutoFit/>
          </a:bodyPr>
          <a:lstStyle/>
          <a:p>
            <a:pPr marL="177800" indent="-177800">
              <a:buFontTx/>
              <a:buChar char="-"/>
            </a:pPr>
            <a:r>
              <a:rPr lang="en-US" altLang="de-DE" dirty="0" smtClean="0">
                <a:latin typeface="Arial" panose="020B0604020202020204" pitchFamily="34" charset="0"/>
                <a:cs typeface="Arial" panose="020B0604020202020204" pitchFamily="34" charset="0"/>
              </a:rPr>
              <a:t>Magnetron </a:t>
            </a:r>
            <a:r>
              <a:rPr lang="en-US" altLang="de-DE" dirty="0">
                <a:latin typeface="Arial" panose="020B0604020202020204" pitchFamily="34" charset="0"/>
                <a:cs typeface="Arial" panose="020B0604020202020204" pitchFamily="34" charset="0"/>
              </a:rPr>
              <a:t>sputter </a:t>
            </a:r>
            <a:r>
              <a:rPr lang="en-US" altLang="de-DE" dirty="0" smtClean="0">
                <a:latin typeface="Arial" panose="020B0604020202020204" pitchFamily="34" charset="0"/>
                <a:cs typeface="Arial" panose="020B0604020202020204" pitchFamily="34" charset="0"/>
              </a:rPr>
              <a:t>deposition, coated on one side, T</a:t>
            </a:r>
            <a:r>
              <a:rPr lang="en-US" altLang="de-DE" baseline="-25000" dirty="0" smtClean="0">
                <a:latin typeface="Arial" panose="020B0604020202020204" pitchFamily="34" charset="0"/>
                <a:cs typeface="Arial" panose="020B0604020202020204" pitchFamily="34" charset="0"/>
              </a:rPr>
              <a:t>sub</a:t>
            </a:r>
            <a:r>
              <a:rPr lang="en-US" altLang="de-DE" dirty="0" smtClean="0">
                <a:latin typeface="Arial" panose="020B0604020202020204" pitchFamily="34" charset="0"/>
                <a:cs typeface="Arial" panose="020B0604020202020204" pitchFamily="34" charset="0"/>
              </a:rPr>
              <a:t>~300°C</a:t>
            </a:r>
          </a:p>
          <a:p>
            <a:pPr marL="177800" indent="-177800">
              <a:buFontTx/>
              <a:buChar char="-"/>
            </a:pPr>
            <a:r>
              <a:rPr lang="en-US" altLang="de-DE" dirty="0">
                <a:solidFill>
                  <a:srgbClr val="000000"/>
                </a:solidFill>
                <a:latin typeface="Arial" panose="020B0604020202020204" pitchFamily="34" charset="0"/>
                <a:cs typeface="Arial" panose="020B0604020202020204" pitchFamily="34" charset="0"/>
              </a:rPr>
              <a:t>Layer thickness: ~ 350 </a:t>
            </a:r>
            <a:r>
              <a:rPr lang="en-US" altLang="de-DE" dirty="0" smtClean="0">
                <a:solidFill>
                  <a:srgbClr val="000000"/>
                </a:solidFill>
                <a:latin typeface="Arial" panose="020B0604020202020204" pitchFamily="34" charset="0"/>
                <a:cs typeface="Arial" panose="020B0604020202020204" pitchFamily="34" charset="0"/>
              </a:rPr>
              <a:t>nm</a:t>
            </a:r>
            <a:endParaRPr lang="en-US" altLang="de-DE" dirty="0" smtClean="0">
              <a:latin typeface="Arial" panose="020B0604020202020204" pitchFamily="34" charset="0"/>
              <a:cs typeface="Arial" panose="020B0604020202020204" pitchFamily="34" charset="0"/>
            </a:endParaRPr>
          </a:p>
          <a:p>
            <a:pPr marL="177800" indent="-177800">
              <a:buFontTx/>
              <a:buChar char="-"/>
            </a:pPr>
            <a:r>
              <a:rPr lang="en-US" altLang="de-DE" dirty="0" smtClean="0">
                <a:latin typeface="Arial" panose="020B0604020202020204" pitchFamily="34" charset="0"/>
                <a:cs typeface="Arial" panose="020B0604020202020204" pitchFamily="34" charset="0"/>
              </a:rPr>
              <a:t>Annealed at 550°C after </a:t>
            </a:r>
            <a:r>
              <a:rPr lang="en-US" altLang="de-DE" dirty="0" err="1" smtClean="0">
                <a:latin typeface="Arial" panose="020B0604020202020204" pitchFamily="34" charset="0"/>
                <a:cs typeface="Arial" panose="020B0604020202020204" pitchFamily="34" charset="0"/>
              </a:rPr>
              <a:t>depositon</a:t>
            </a:r>
            <a:endParaRPr lang="en-US" altLang="de-DE" dirty="0" smtClean="0">
              <a:latin typeface="Arial" panose="020B0604020202020204" pitchFamily="34" charset="0"/>
              <a:cs typeface="Arial" panose="020B0604020202020204" pitchFamily="34" charset="0"/>
            </a:endParaRPr>
          </a:p>
          <a:p>
            <a:pPr marL="177800" indent="-177800">
              <a:buFontTx/>
              <a:buChar char="-"/>
              <a:tabLst>
                <a:tab pos="1884363" algn="l"/>
              </a:tabLst>
            </a:pPr>
            <a:r>
              <a:rPr lang="en-US" altLang="de-DE" dirty="0" smtClean="0">
                <a:solidFill>
                  <a:srgbClr val="000000"/>
                </a:solidFill>
                <a:latin typeface="Arial" panose="020B0604020202020204" pitchFamily="34" charset="0"/>
                <a:cs typeface="Arial" panose="020B0604020202020204" pitchFamily="34" charset="0"/>
              </a:rPr>
              <a:t>Very small cracks after annealing</a:t>
            </a:r>
          </a:p>
          <a:p>
            <a:pPr marL="177800" indent="-177800">
              <a:buFontTx/>
              <a:buChar char="-"/>
              <a:tabLst>
                <a:tab pos="1884363" algn="l"/>
              </a:tabLst>
            </a:pPr>
            <a:r>
              <a:rPr lang="en-US" altLang="de-DE" dirty="0" smtClean="0">
                <a:solidFill>
                  <a:srgbClr val="000000"/>
                </a:solidFill>
                <a:latin typeface="Arial" panose="020B0604020202020204" pitchFamily="34" charset="0"/>
                <a:cs typeface="Arial" panose="020B0604020202020204" pitchFamily="34" charset="0"/>
              </a:rPr>
              <a:t>W phase confirmed by XRD</a:t>
            </a:r>
          </a:p>
          <a:p>
            <a:pPr>
              <a:tabLst>
                <a:tab pos="1884363" algn="l"/>
              </a:tabLst>
            </a:pPr>
            <a:r>
              <a:rPr lang="en-US" dirty="0">
                <a:solidFill>
                  <a:srgbClr val="023D6B"/>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altLang="de-DE" dirty="0">
                <a:solidFill>
                  <a:srgbClr val="000000"/>
                </a:solidFill>
                <a:latin typeface="Arial" panose="020B0604020202020204" pitchFamily="34" charset="0"/>
                <a:cs typeface="Arial" panose="020B0604020202020204" pitchFamily="34" charset="0"/>
              </a:rPr>
              <a:t>Permeation measurement (T</a:t>
            </a:r>
            <a:r>
              <a:rPr lang="en-US" altLang="de-DE" baseline="-25000" dirty="0">
                <a:solidFill>
                  <a:srgbClr val="000000"/>
                </a:solidFill>
                <a:latin typeface="Arial" panose="020B0604020202020204" pitchFamily="34" charset="0"/>
                <a:cs typeface="Arial" panose="020B0604020202020204" pitchFamily="34" charset="0"/>
              </a:rPr>
              <a:t>max</a:t>
            </a:r>
            <a:r>
              <a:rPr lang="en-US" altLang="de-DE" dirty="0">
                <a:solidFill>
                  <a:srgbClr val="000000"/>
                </a:solidFill>
                <a:latin typeface="Arial" panose="020B0604020202020204" pitchFamily="34" charset="0"/>
                <a:cs typeface="Arial" panose="020B0604020202020204" pitchFamily="34" charset="0"/>
              </a:rPr>
              <a:t>= </a:t>
            </a:r>
            <a:r>
              <a:rPr lang="en-US" altLang="de-DE" dirty="0" smtClean="0">
                <a:solidFill>
                  <a:srgbClr val="000000"/>
                </a:solidFill>
                <a:latin typeface="Arial" panose="020B0604020202020204" pitchFamily="34" charset="0"/>
                <a:cs typeface="Arial" panose="020B0604020202020204" pitchFamily="34" charset="0"/>
              </a:rPr>
              <a:t>550°C)</a:t>
            </a:r>
          </a:p>
        </p:txBody>
      </p:sp>
    </p:spTree>
    <p:extLst>
      <p:ext uri="{BB962C8B-B14F-4D97-AF65-F5344CB8AC3E}">
        <p14:creationId xmlns:p14="http://schemas.microsoft.com/office/powerpoint/2010/main" val="3927176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16</a:t>
            </a:fld>
            <a:endParaRPr lang="de-DE" dirty="0"/>
          </a:p>
        </p:txBody>
      </p:sp>
      <p:sp>
        <p:nvSpPr>
          <p:cNvPr id="14" name="Textfeld 13"/>
          <p:cNvSpPr txBox="1"/>
          <p:nvPr/>
        </p:nvSpPr>
        <p:spPr>
          <a:xfrm>
            <a:off x="1060316" y="201897"/>
            <a:ext cx="9964114" cy="560153"/>
          </a:xfrm>
          <a:prstGeom prst="rect">
            <a:avLst/>
          </a:prstGeom>
          <a:noFill/>
        </p:spPr>
        <p:txBody>
          <a:bodyPr wrap="square" rtlCol="0">
            <a:spAutoFit/>
          </a:bodyPr>
          <a:lstStyle/>
          <a:p>
            <a:pPr algn="ctr">
              <a:lnSpc>
                <a:spcPct val="95000"/>
              </a:lnSpc>
            </a:pPr>
            <a:r>
              <a:rPr lang="en-US" sz="3200" b="1" dirty="0" smtClean="0">
                <a:solidFill>
                  <a:srgbClr val="023D6B"/>
                </a:solidFill>
                <a:latin typeface="Arial" panose="020B0604020202020204" pitchFamily="34" charset="0"/>
                <a:cs typeface="Arial" panose="020B0604020202020204" pitchFamily="34" charset="0"/>
              </a:rPr>
              <a:t>W coated </a:t>
            </a:r>
            <a:r>
              <a:rPr lang="en-US" sz="3200" b="1" dirty="0" err="1" smtClean="0">
                <a:solidFill>
                  <a:srgbClr val="023D6B"/>
                </a:solidFill>
                <a:latin typeface="Arial" panose="020B0604020202020204" pitchFamily="34" charset="0"/>
                <a:cs typeface="Arial" panose="020B0604020202020204" pitchFamily="34" charset="0"/>
              </a:rPr>
              <a:t>CuCrZr</a:t>
            </a:r>
            <a:r>
              <a:rPr lang="en-US" sz="3200" b="1" dirty="0" smtClean="0">
                <a:solidFill>
                  <a:srgbClr val="023D6B"/>
                </a:solidFill>
                <a:latin typeface="Arial" panose="020B0604020202020204" pitchFamily="34" charset="0"/>
                <a:cs typeface="Arial" panose="020B0604020202020204" pitchFamily="34" charset="0"/>
              </a:rPr>
              <a:t>-IG</a:t>
            </a:r>
            <a:endParaRPr lang="en-US" sz="3200" b="1" dirty="0">
              <a:solidFill>
                <a:srgbClr val="023D6B"/>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feld 19"/>
              <p:cNvSpPr txBox="1"/>
              <p:nvPr/>
            </p:nvSpPr>
            <p:spPr>
              <a:xfrm>
                <a:off x="6240016" y="2261758"/>
                <a:ext cx="5976664" cy="1627690"/>
              </a:xfrm>
              <a:prstGeom prst="rect">
                <a:avLst/>
              </a:prstGeom>
              <a:noFill/>
            </p:spPr>
            <p:txBody>
              <a:bodyPr wrap="square" rtlCol="0">
                <a:spAutoFit/>
              </a:bodyPr>
              <a:lstStyle/>
              <a:p>
                <a:pPr>
                  <a:tabLst>
                    <a:tab pos="1884363" algn="l"/>
                  </a:tabLst>
                </a:pPr>
                <a:r>
                  <a:rPr lang="en-US" b="1" dirty="0" smtClean="0">
                    <a:latin typeface="Arial" panose="020B0604020202020204" pitchFamily="34" charset="0"/>
                    <a:cs typeface="Arial" panose="020B0604020202020204" pitchFamily="34" charset="0"/>
                  </a:rPr>
                  <a:t>Permeation Flux Measurement </a:t>
                </a:r>
                <a:r>
                  <a:rPr lang="en-US" b="1" dirty="0" err="1" smtClean="0">
                    <a:solidFill>
                      <a:schemeClr val="accent1">
                        <a:lumMod val="60000"/>
                        <a:lumOff val="40000"/>
                      </a:schemeClr>
                    </a:solidFill>
                    <a:latin typeface="Arial" panose="020B0604020202020204" pitchFamily="34" charset="0"/>
                    <a:cs typeface="Arial" panose="020B0604020202020204" pitchFamily="34" charset="0"/>
                  </a:rPr>
                  <a:t>CuCrZr_W_hot</a:t>
                </a:r>
                <a:r>
                  <a:rPr lang="en-US" b="1" dirty="0" smtClean="0">
                    <a:latin typeface="Arial" panose="020B0604020202020204" pitchFamily="34" charset="0"/>
                    <a:cs typeface="Arial" panose="020B0604020202020204" pitchFamily="34" charset="0"/>
                  </a:rPr>
                  <a:t>:</a:t>
                </a:r>
              </a:p>
              <a:p>
                <a:pPr>
                  <a:lnSpc>
                    <a:spcPct val="150000"/>
                  </a:lnSpc>
                  <a:tabLst>
                    <a:tab pos="1884363" algn="l"/>
                  </a:tabLst>
                </a:pPr>
                <a:r>
                  <a:rPr lang="en-US" dirty="0" smtClean="0">
                    <a:solidFill>
                      <a:srgbClr val="023D6B"/>
                    </a:solidFill>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Very similar up and down measurement</a:t>
                </a:r>
              </a:p>
              <a:p>
                <a:pPr>
                  <a:lnSpc>
                    <a:spcPct val="150000"/>
                  </a:lnSpc>
                  <a:tabLst>
                    <a:tab pos="1884363" algn="l"/>
                  </a:tabLst>
                </a:pPr>
                <a:r>
                  <a:rPr lang="en-US" dirty="0">
                    <a:solidFill>
                      <a:srgbClr val="023D6B"/>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No change of sample during measurement expected</a:t>
                </a:r>
              </a:p>
              <a:p>
                <a:pPr>
                  <a:lnSpc>
                    <a:spcPct val="150000"/>
                  </a:lnSpc>
                  <a:tabLst>
                    <a:tab pos="1884363" algn="l"/>
                  </a:tabLst>
                </a:pPr>
                <a:r>
                  <a:rPr lang="en-US" dirty="0">
                    <a:solidFill>
                      <a:srgbClr val="023D6B"/>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altLang="de-DE" dirty="0"/>
                  <a:t>Slope: ~ 0.5 </a:t>
                </a:r>
                <a:r>
                  <a:rPr lang="en-US" altLang="de-DE" dirty="0">
                    <a:cs typeface="Arial" panose="020B0604020202020204" pitchFamily="34" charset="0"/>
                  </a:rPr>
                  <a:t>→ </a:t>
                </a:r>
                <a:r>
                  <a:rPr lang="en-US" altLang="de-DE" i="1" dirty="0">
                    <a:cs typeface="Arial" panose="020B0604020202020204" pitchFamily="34" charset="0"/>
                  </a:rPr>
                  <a:t>J~</a:t>
                </a:r>
                <a14:m>
                  <m:oMath xmlns:m="http://schemas.openxmlformats.org/officeDocument/2006/math">
                    <m:rad>
                      <m:radPr>
                        <m:degHide m:val="on"/>
                        <m:ctrlPr>
                          <a:rPr lang="en-US" altLang="de-DE" i="1">
                            <a:latin typeface="Cambria Math" panose="02040503050406030204" pitchFamily="18" charset="0"/>
                            <a:ea typeface="Cambria Math" panose="02040503050406030204" pitchFamily="18" charset="0"/>
                            <a:cs typeface="Arial" panose="020B0604020202020204" pitchFamily="34" charset="0"/>
                          </a:rPr>
                        </m:ctrlPr>
                      </m:radPr>
                      <m:deg/>
                      <m:e>
                        <m:r>
                          <a:rPr lang="de-DE" altLang="de-DE" i="1">
                            <a:latin typeface="Cambria Math" panose="02040503050406030204" pitchFamily="18" charset="0"/>
                            <a:ea typeface="Cambria Math" panose="02040503050406030204" pitchFamily="18" charset="0"/>
                            <a:cs typeface="Arial" panose="020B0604020202020204" pitchFamily="34" charset="0"/>
                          </a:rPr>
                          <m:t>𝑝</m:t>
                        </m:r>
                      </m:e>
                    </m:rad>
                  </m:oMath>
                </a14:m>
                <a:r>
                  <a:rPr lang="en-US" altLang="de-DE" dirty="0">
                    <a:cs typeface="Arial" panose="020B0604020202020204" pitchFamily="34" charset="0"/>
                  </a:rPr>
                  <a:t> → </a:t>
                </a:r>
                <a:r>
                  <a:rPr lang="en-US" altLang="de-DE" b="1" dirty="0">
                    <a:cs typeface="Arial" panose="020B0604020202020204" pitchFamily="34" charset="0"/>
                  </a:rPr>
                  <a:t>diffusion limited</a:t>
                </a:r>
                <a:endParaRPr lang="en-US" altLang="de-DE" dirty="0" smtClean="0">
                  <a:latin typeface="Arial" panose="020B0604020202020204" pitchFamily="34" charset="0"/>
                  <a:cs typeface="Arial" panose="020B0604020202020204" pitchFamily="34" charset="0"/>
                </a:endParaRPr>
              </a:p>
            </p:txBody>
          </p:sp>
        </mc:Choice>
        <mc:Fallback xmlns="">
          <p:sp>
            <p:nvSpPr>
              <p:cNvPr id="20" name="Textfeld 19"/>
              <p:cNvSpPr txBox="1">
                <a:spLocks noRot="1" noChangeAspect="1" noMove="1" noResize="1" noEditPoints="1" noAdjustHandles="1" noChangeArrowheads="1" noChangeShapeType="1" noTextEdit="1"/>
              </p:cNvSpPr>
              <p:nvPr/>
            </p:nvSpPr>
            <p:spPr>
              <a:xfrm>
                <a:off x="6240016" y="2261758"/>
                <a:ext cx="5976664" cy="1627690"/>
              </a:xfrm>
              <a:prstGeom prst="rect">
                <a:avLst/>
              </a:prstGeom>
              <a:blipFill>
                <a:blip r:embed="rId3"/>
                <a:stretch>
                  <a:fillRect l="-918" t="-1873" b="-1873"/>
                </a:stretch>
              </a:blipFill>
            </p:spPr>
            <p:txBody>
              <a:bodyPr/>
              <a:lstStyle/>
              <a:p>
                <a:r>
                  <a:rPr lang="en-GB">
                    <a:noFill/>
                  </a:rPr>
                  <a:t> </a:t>
                </a:r>
              </a:p>
            </p:txBody>
          </p:sp>
        </mc:Fallback>
      </mc:AlternateContent>
      <p:pic>
        <p:nvPicPr>
          <p:cNvPr id="2" name="Grafik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1488010" y="260126"/>
            <a:ext cx="4034883" cy="5764120"/>
          </a:xfrm>
          <a:prstGeom prst="rect">
            <a:avLst/>
          </a:prstGeom>
        </p:spPr>
      </p:pic>
    </p:spTree>
    <p:extLst>
      <p:ext uri="{BB962C8B-B14F-4D97-AF65-F5344CB8AC3E}">
        <p14:creationId xmlns:p14="http://schemas.microsoft.com/office/powerpoint/2010/main" val="3726613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17</a:t>
            </a:fld>
            <a:endParaRPr lang="de-DE" dirty="0"/>
          </a:p>
        </p:txBody>
      </p:sp>
      <p:sp>
        <p:nvSpPr>
          <p:cNvPr id="6" name="Textfeld 5"/>
          <p:cNvSpPr txBox="1"/>
          <p:nvPr/>
        </p:nvSpPr>
        <p:spPr>
          <a:xfrm>
            <a:off x="1100519" y="342308"/>
            <a:ext cx="9973865" cy="560153"/>
          </a:xfrm>
          <a:prstGeom prst="rect">
            <a:avLst/>
          </a:prstGeom>
          <a:noFill/>
        </p:spPr>
        <p:txBody>
          <a:bodyPr wrap="square" rtlCol="0">
            <a:spAutoFit/>
          </a:bodyPr>
          <a:lstStyle/>
          <a:p>
            <a:pPr algn="ctr">
              <a:lnSpc>
                <a:spcPct val="95000"/>
              </a:lnSpc>
            </a:pPr>
            <a:r>
              <a:rPr lang="en-US" sz="3200" b="1" dirty="0" smtClean="0">
                <a:solidFill>
                  <a:srgbClr val="023D6B"/>
                </a:solidFill>
                <a:latin typeface="Arial" panose="020B0604020202020204" pitchFamily="34" charset="0"/>
                <a:cs typeface="Arial" panose="020B0604020202020204" pitchFamily="34" charset="0"/>
              </a:rPr>
              <a:t>Results </a:t>
            </a:r>
            <a:r>
              <a:rPr lang="en-US" sz="3200" b="1" dirty="0">
                <a:solidFill>
                  <a:srgbClr val="023D6B"/>
                </a:solidFill>
                <a:latin typeface="Arial" panose="020B0604020202020204" pitchFamily="34" charset="0"/>
                <a:cs typeface="Arial" panose="020B0604020202020204" pitchFamily="34" charset="0"/>
              </a:rPr>
              <a:t>W</a:t>
            </a:r>
            <a:r>
              <a:rPr lang="en-US" sz="3200" b="1" dirty="0" smtClean="0">
                <a:solidFill>
                  <a:srgbClr val="023D6B"/>
                </a:solidFill>
                <a:latin typeface="Arial" panose="020B0604020202020204" pitchFamily="34" charset="0"/>
                <a:cs typeface="Arial" panose="020B0604020202020204" pitchFamily="34" charset="0"/>
              </a:rPr>
              <a:t> coated </a:t>
            </a:r>
            <a:r>
              <a:rPr lang="en-US" sz="3200" b="1" dirty="0" err="1" smtClean="0">
                <a:solidFill>
                  <a:srgbClr val="023D6B"/>
                </a:solidFill>
                <a:latin typeface="Arial" panose="020B0604020202020204" pitchFamily="34" charset="0"/>
                <a:cs typeface="Arial" panose="020B0604020202020204" pitchFamily="34" charset="0"/>
              </a:rPr>
              <a:t>CuCrZr</a:t>
            </a:r>
            <a:endParaRPr lang="en-US" sz="3200" b="1" dirty="0">
              <a:solidFill>
                <a:srgbClr val="023D6B"/>
              </a:solidFill>
              <a:latin typeface="Arial" panose="020B0604020202020204" pitchFamily="34" charset="0"/>
              <a:cs typeface="Arial" panose="020B0604020202020204" pitchFamily="34" charset="0"/>
            </a:endParaRPr>
          </a:p>
        </p:txBody>
      </p:sp>
      <p:sp>
        <p:nvSpPr>
          <p:cNvPr id="7" name="Textfeld 6"/>
          <p:cNvSpPr txBox="1"/>
          <p:nvPr/>
        </p:nvSpPr>
        <p:spPr>
          <a:xfrm>
            <a:off x="192888" y="836712"/>
            <a:ext cx="9287488"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Effective permeability </a:t>
            </a:r>
            <a:r>
              <a:rPr lang="en-US" b="1" dirty="0">
                <a:latin typeface="Arial" panose="020B0604020202020204" pitchFamily="34" charset="0"/>
                <a:cs typeface="Arial" panose="020B0604020202020204" pitchFamily="34" charset="0"/>
              </a:rPr>
              <a:t>(measurement range: 300-550°C, 25-800 mbar):</a:t>
            </a:r>
          </a:p>
        </p:txBody>
      </p:sp>
      <mc:AlternateContent xmlns:mc="http://schemas.openxmlformats.org/markup-compatibility/2006" xmlns:a14="http://schemas.microsoft.com/office/drawing/2010/main">
        <mc:Choice Requires="a14">
          <p:graphicFrame>
            <p:nvGraphicFramePr>
              <p:cNvPr id="8" name="Tabelle 7"/>
              <p:cNvGraphicFramePr>
                <a:graphicFrameLocks noGrp="1"/>
              </p:cNvGraphicFramePr>
              <p:nvPr>
                <p:extLst>
                  <p:ext uri="{D42A27DB-BD31-4B8C-83A1-F6EECF244321}">
                    <p14:modId xmlns:p14="http://schemas.microsoft.com/office/powerpoint/2010/main" val="3215129241"/>
                  </p:ext>
                </p:extLst>
              </p:nvPr>
            </p:nvGraphicFramePr>
            <p:xfrm>
              <a:off x="267560" y="1884982"/>
              <a:ext cx="6179836" cy="1400002"/>
            </p:xfrm>
            <a:graphic>
              <a:graphicData uri="http://schemas.openxmlformats.org/drawingml/2006/table">
                <a:tbl>
                  <a:tblPr firstRow="1" bandRow="1">
                    <a:tableStyleId>{5C22544A-7EE6-4342-B048-85BDC9FD1C3A}</a:tableStyleId>
                  </a:tblPr>
                  <a:tblGrid>
                    <a:gridCol w="2300048">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999468">
                      <a:extLst>
                        <a:ext uri="{9D8B030D-6E8A-4147-A177-3AD203B41FA5}">
                          <a16:colId xmlns:a16="http://schemas.microsoft.com/office/drawing/2014/main" val="2458383405"/>
                        </a:ext>
                      </a:extLst>
                    </a:gridCol>
                  </a:tblGrid>
                  <a:tr h="599604">
                    <a:tc>
                      <a:txBody>
                        <a:bodyPr/>
                        <a:lstStyle/>
                        <a:p>
                          <a:pPr algn="ctr"/>
                          <a:r>
                            <a:rPr lang="de-DE" sz="1800" b="0" dirty="0" smtClean="0">
                              <a:solidFill>
                                <a:schemeClr val="tx1"/>
                              </a:solidFill>
                              <a:latin typeface="Arial" panose="020B0604020202020204" pitchFamily="34" charset="0"/>
                              <a:cs typeface="Arial" panose="020B0604020202020204" pitchFamily="34" charset="0"/>
                            </a:rPr>
                            <a:t>Sample </a:t>
                          </a:r>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pPr algn="ctr"/>
                          <a14:m>
                            <m:oMath xmlns:m="http://schemas.openxmlformats.org/officeDocument/2006/math">
                              <m:sSub>
                                <m:sSubPr>
                                  <m:ctrlPr>
                                    <a:rPr lang="de-DE" sz="1800" b="0" i="1" smtClean="0">
                                      <a:solidFill>
                                        <a:schemeClr val="tx1"/>
                                      </a:solidFill>
                                      <a:latin typeface="Cambria Math" panose="02040503050406030204" pitchFamily="18" charset="0"/>
                                      <a:cs typeface="Arial" panose="020B0604020202020204" pitchFamily="34" charset="0"/>
                                    </a:rPr>
                                  </m:ctrlPr>
                                </m:sSubPr>
                                <m:e>
                                  <m:r>
                                    <m:rPr>
                                      <m:sty m:val="p"/>
                                    </m:rPr>
                                    <a:rPr lang="de-DE" sz="1800" b="0" i="0" smtClean="0">
                                      <a:solidFill>
                                        <a:schemeClr val="tx1"/>
                                      </a:solidFill>
                                      <a:latin typeface="Cambria Math" panose="02040503050406030204" pitchFamily="18" charset="0"/>
                                      <a:cs typeface="Arial" panose="020B0604020202020204" pitchFamily="34" charset="0"/>
                                    </a:rPr>
                                    <m:t>P</m:t>
                                  </m:r>
                                </m:e>
                                <m:sub>
                                  <m:r>
                                    <a:rPr lang="de-DE" sz="1800" b="0" i="0" smtClean="0">
                                      <a:solidFill>
                                        <a:schemeClr val="tx1"/>
                                      </a:solidFill>
                                      <a:latin typeface="Cambria Math" panose="02040503050406030204" pitchFamily="18" charset="0"/>
                                      <a:cs typeface="Arial" panose="020B0604020202020204" pitchFamily="34" charset="0"/>
                                    </a:rPr>
                                    <m:t>0</m:t>
                                  </m:r>
                                </m:sub>
                              </m:sSub>
                            </m:oMath>
                          </a14:m>
                          <a:r>
                            <a:rPr lang="de-DE" sz="1800" b="0" i="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endChr m:val="]"/>
                                  <m:ctrlPr>
                                    <a:rPr lang="en-US" altLang="de-DE" sz="1800" i="1" smtClean="0">
                                      <a:solidFill>
                                        <a:srgbClr val="000000"/>
                                      </a:solidFill>
                                      <a:latin typeface="Cambria Math" panose="02040503050406030204" pitchFamily="18" charset="0"/>
                                      <a:cs typeface="Arial" panose="020B0604020202020204" pitchFamily="34" charset="0"/>
                                    </a:rPr>
                                  </m:ctrlPr>
                                </m:dPr>
                                <m:e>
                                  <m:f>
                                    <m:fPr>
                                      <m:ctrlPr>
                                        <a:rPr lang="en-US" altLang="de-DE" sz="1800" i="1" smtClean="0">
                                          <a:solidFill>
                                            <a:srgbClr val="000000"/>
                                          </a:solidFill>
                                          <a:latin typeface="Cambria Math" panose="02040503050406030204" pitchFamily="18" charset="0"/>
                                          <a:cs typeface="Arial" panose="020B0604020202020204" pitchFamily="34" charset="0"/>
                                        </a:rPr>
                                      </m:ctrlPr>
                                    </m:fPr>
                                    <m:num>
                                      <m:r>
                                        <m:rPr>
                                          <m:sty m:val="p"/>
                                        </m:rPr>
                                        <a:rPr lang="de-DE" altLang="de-DE" sz="1800" b="0" i="0" smtClean="0">
                                          <a:solidFill>
                                            <a:srgbClr val="000000"/>
                                          </a:solidFill>
                                          <a:latin typeface="Cambria Math" panose="02040503050406030204" pitchFamily="18" charset="0"/>
                                          <a:cs typeface="Arial" panose="020B0604020202020204" pitchFamily="34" charset="0"/>
                                        </a:rPr>
                                        <m:t>mol</m:t>
                                      </m:r>
                                    </m:num>
                                    <m:den>
                                      <m:r>
                                        <m:rPr>
                                          <m:sty m:val="p"/>
                                        </m:rPr>
                                        <a:rPr lang="de-DE" altLang="de-DE" sz="1800" b="0" i="0" smtClean="0">
                                          <a:solidFill>
                                            <a:srgbClr val="000000"/>
                                          </a:solidFill>
                                          <a:latin typeface="Cambria Math" panose="02040503050406030204" pitchFamily="18" charset="0"/>
                                          <a:cs typeface="Arial" panose="020B0604020202020204" pitchFamily="34" charset="0"/>
                                        </a:rPr>
                                        <m:t>ms</m:t>
                                      </m:r>
                                      <m:rad>
                                        <m:radPr>
                                          <m:degHide m:val="on"/>
                                          <m:ctrlPr>
                                            <a:rPr lang="de-DE" altLang="de-DE" sz="1800" b="0" i="1" smtClean="0">
                                              <a:solidFill>
                                                <a:srgbClr val="000000"/>
                                              </a:solidFill>
                                              <a:latin typeface="Cambria Math" panose="02040503050406030204" pitchFamily="18" charset="0"/>
                                              <a:cs typeface="Arial" panose="020B0604020202020204" pitchFamily="34" charset="0"/>
                                            </a:rPr>
                                          </m:ctrlPr>
                                        </m:radPr>
                                        <m:deg/>
                                        <m:e>
                                          <m:r>
                                            <m:rPr>
                                              <m:sty m:val="p"/>
                                            </m:rPr>
                                            <a:rPr lang="de-DE" altLang="de-DE" sz="1800" b="0" i="0" smtClean="0">
                                              <a:solidFill>
                                                <a:srgbClr val="000000"/>
                                              </a:solidFill>
                                              <a:latin typeface="Cambria Math" panose="02040503050406030204" pitchFamily="18" charset="0"/>
                                              <a:cs typeface="Arial" panose="020B0604020202020204" pitchFamily="34" charset="0"/>
                                            </a:rPr>
                                            <m:t>mbar</m:t>
                                          </m:r>
                                        </m:e>
                                      </m:rad>
                                    </m:den>
                                  </m:f>
                                </m:e>
                              </m:d>
                            </m:oMath>
                          </a14:m>
                          <a:endParaRPr lang="de-DE" sz="1800" b="0" i="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pPr algn="ctr"/>
                          <a14:m>
                            <m:oMath xmlns:m="http://schemas.openxmlformats.org/officeDocument/2006/math">
                              <m:sSub>
                                <m:sSubPr>
                                  <m:ctrlPr>
                                    <a:rPr lang="de-DE" sz="1800" b="0" i="1" smtClean="0">
                                      <a:solidFill>
                                        <a:schemeClr val="tx1"/>
                                      </a:solidFill>
                                      <a:latin typeface="Cambria Math" panose="02040503050406030204" pitchFamily="18" charset="0"/>
                                      <a:cs typeface="Arial" panose="020B0604020202020204" pitchFamily="34" charset="0"/>
                                    </a:rPr>
                                  </m:ctrlPr>
                                </m:sSubPr>
                                <m:e>
                                  <m:r>
                                    <m:rPr>
                                      <m:sty m:val="p"/>
                                    </m:rPr>
                                    <a:rPr lang="de-DE" sz="1800" b="0" i="0" smtClean="0">
                                      <a:solidFill>
                                        <a:schemeClr val="tx1"/>
                                      </a:solidFill>
                                      <a:latin typeface="Cambria Math" panose="02040503050406030204" pitchFamily="18" charset="0"/>
                                      <a:cs typeface="Arial" panose="020B0604020202020204" pitchFamily="34" charset="0"/>
                                    </a:rPr>
                                    <m:t>E</m:t>
                                  </m:r>
                                </m:e>
                                <m:sub>
                                  <m:r>
                                    <m:rPr>
                                      <m:sty m:val="p"/>
                                    </m:rPr>
                                    <a:rPr lang="de-DE" sz="1800" b="0" i="0" smtClean="0">
                                      <a:solidFill>
                                        <a:schemeClr val="tx1"/>
                                      </a:solidFill>
                                      <a:latin typeface="Cambria Math" panose="02040503050406030204" pitchFamily="18" charset="0"/>
                                      <a:cs typeface="Arial" panose="020B0604020202020204" pitchFamily="34" charset="0"/>
                                    </a:rPr>
                                    <m:t>P</m:t>
                                  </m:r>
                                </m:sub>
                              </m:sSub>
                            </m:oMath>
                          </a14:m>
                          <a:r>
                            <a:rPr lang="de-DE" sz="1800" b="0" i="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endChr m:val="]"/>
                                  <m:ctrlPr>
                                    <a:rPr lang="en-US" altLang="de-DE" sz="1800" i="1" smtClean="0">
                                      <a:solidFill>
                                        <a:srgbClr val="000000"/>
                                      </a:solidFill>
                                      <a:latin typeface="Cambria Math" panose="02040503050406030204" pitchFamily="18" charset="0"/>
                                      <a:cs typeface="Arial" panose="020B0604020202020204" pitchFamily="34" charset="0"/>
                                    </a:rPr>
                                  </m:ctrlPr>
                                </m:dPr>
                                <m:e>
                                  <m:f>
                                    <m:fPr>
                                      <m:ctrlPr>
                                        <a:rPr lang="en-US" altLang="de-DE" sz="1800" i="1" smtClean="0">
                                          <a:solidFill>
                                            <a:srgbClr val="000000"/>
                                          </a:solidFill>
                                          <a:latin typeface="Cambria Math" panose="02040503050406030204" pitchFamily="18" charset="0"/>
                                          <a:cs typeface="Arial" panose="020B0604020202020204" pitchFamily="34" charset="0"/>
                                        </a:rPr>
                                      </m:ctrlPr>
                                    </m:fPr>
                                    <m:num>
                                      <m:r>
                                        <m:rPr>
                                          <m:sty m:val="p"/>
                                        </m:rPr>
                                        <a:rPr lang="de-DE" altLang="de-DE" sz="1800" b="0" i="0" smtClean="0">
                                          <a:solidFill>
                                            <a:srgbClr val="000000"/>
                                          </a:solidFill>
                                          <a:latin typeface="Cambria Math" panose="02040503050406030204" pitchFamily="18" charset="0"/>
                                          <a:cs typeface="Arial" panose="020B0604020202020204" pitchFamily="34" charset="0"/>
                                        </a:rPr>
                                        <m:t>kJ</m:t>
                                      </m:r>
                                    </m:num>
                                    <m:den>
                                      <m:r>
                                        <m:rPr>
                                          <m:sty m:val="p"/>
                                        </m:rPr>
                                        <a:rPr lang="de-DE" altLang="de-DE" sz="1800" b="0" i="0" smtClean="0">
                                          <a:solidFill>
                                            <a:srgbClr val="000000"/>
                                          </a:solidFill>
                                          <a:latin typeface="Cambria Math" panose="02040503050406030204" pitchFamily="18" charset="0"/>
                                          <a:cs typeface="Arial" panose="020B0604020202020204" pitchFamily="34" charset="0"/>
                                        </a:rPr>
                                        <m:t>mol</m:t>
                                      </m:r>
                                    </m:den>
                                  </m:f>
                                </m:e>
                              </m:d>
                            </m:oMath>
                          </a14:m>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pPr algn="ctr"/>
                          <a14:m>
                            <m:oMathPara xmlns:m="http://schemas.openxmlformats.org/officeDocument/2006/math">
                              <m:oMathParaPr>
                                <m:jc m:val="centerGroup"/>
                              </m:oMathParaPr>
                              <m:oMath xmlns:m="http://schemas.openxmlformats.org/officeDocument/2006/math">
                                <m:sSup>
                                  <m:sSupPr>
                                    <m:ctrlPr>
                                      <a:rPr lang="de-DE" sz="1800" b="0" i="1" smtClean="0">
                                        <a:solidFill>
                                          <a:schemeClr val="tx1"/>
                                        </a:solidFill>
                                        <a:latin typeface="Cambria Math" panose="02040503050406030204" pitchFamily="18" charset="0"/>
                                        <a:cs typeface="Arial" panose="020B0604020202020204" pitchFamily="34" charset="0"/>
                                      </a:rPr>
                                    </m:ctrlPr>
                                  </m:sSupPr>
                                  <m:e>
                                    <m:r>
                                      <a:rPr lang="de-DE" sz="1800" b="0" i="1" smtClean="0">
                                        <a:solidFill>
                                          <a:schemeClr val="tx1"/>
                                        </a:solidFill>
                                        <a:latin typeface="Cambria Math" panose="02040503050406030204" pitchFamily="18" charset="0"/>
                                        <a:cs typeface="Arial" panose="020B0604020202020204" pitchFamily="34" charset="0"/>
                                      </a:rPr>
                                      <m:t>𝑝</m:t>
                                    </m:r>
                                  </m:e>
                                  <m:sup>
                                    <m:r>
                                      <a:rPr lang="de-DE" sz="1800" b="0" i="1" smtClean="0">
                                        <a:solidFill>
                                          <a:schemeClr val="tx1"/>
                                        </a:solidFill>
                                        <a:latin typeface="Cambria Math" panose="02040503050406030204" pitchFamily="18" charset="0"/>
                                        <a:cs typeface="Arial" panose="020B0604020202020204" pitchFamily="34" charset="0"/>
                                      </a:rPr>
                                      <m:t>𝑥</m:t>
                                    </m:r>
                                  </m:sup>
                                </m:sSup>
                              </m:oMath>
                            </m:oMathPara>
                          </a14:m>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extLst>
                      <a:ext uri="{0D108BD9-81ED-4DB2-BD59-A6C34878D82A}">
                        <a16:rowId xmlns:a16="http://schemas.microsoft.com/office/drawing/2014/main" val="10000"/>
                      </a:ext>
                    </a:extLst>
                  </a:tr>
                  <a:tr h="400199">
                    <a:tc>
                      <a:txBody>
                        <a:bodyPr/>
                        <a:lstStyle/>
                        <a:p>
                          <a:r>
                            <a:rPr lang="de-DE" sz="1800" dirty="0" err="1" smtClean="0">
                              <a:solidFill>
                                <a:srgbClr val="F6BB00"/>
                              </a:solidFill>
                              <a:latin typeface="Arial" panose="020B0604020202020204" pitchFamily="34" charset="0"/>
                              <a:cs typeface="Arial" panose="020B0604020202020204" pitchFamily="34" charset="0"/>
                            </a:rPr>
                            <a:t>CuCrZr</a:t>
                          </a:r>
                          <a:endParaRPr lang="de-DE" sz="1800" dirty="0">
                            <a:solidFill>
                              <a:srgbClr val="F6BB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6(2)*10</a:t>
                          </a:r>
                          <a:r>
                            <a:rPr lang="de-DE" sz="1800" baseline="30000" dirty="0" smtClean="0">
                              <a:solidFill>
                                <a:schemeClr val="tx1"/>
                              </a:solidFill>
                              <a:latin typeface="Arial" panose="020B0604020202020204" pitchFamily="34" charset="0"/>
                              <a:cs typeface="Arial" panose="020B0604020202020204" pitchFamily="34" charset="0"/>
                            </a:rPr>
                            <a:t>-6</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79(1)</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0.55</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199">
                    <a:tc>
                      <a:txBody>
                        <a:bodyPr/>
                        <a:lstStyle/>
                        <a:p>
                          <a:r>
                            <a:rPr lang="en-US" b="0" dirty="0" err="1" smtClean="0">
                              <a:solidFill>
                                <a:schemeClr val="accent1">
                                  <a:lumMod val="60000"/>
                                  <a:lumOff val="40000"/>
                                </a:schemeClr>
                              </a:solidFill>
                              <a:latin typeface="Arial" panose="020B0604020202020204" pitchFamily="34" charset="0"/>
                              <a:cs typeface="Arial" panose="020B0604020202020204" pitchFamily="34" charset="0"/>
                            </a:rPr>
                            <a:t>CuCrZr_W_hot</a:t>
                          </a:r>
                          <a:endParaRPr lang="de-DE" sz="1800" b="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5(2)*10</a:t>
                          </a:r>
                          <a:r>
                            <a:rPr lang="de-DE" sz="1800" baseline="30000" dirty="0" smtClean="0">
                              <a:solidFill>
                                <a:schemeClr val="tx1"/>
                              </a:solidFill>
                              <a:latin typeface="Arial" panose="020B0604020202020204" pitchFamily="34" charset="0"/>
                              <a:cs typeface="Arial" panose="020B0604020202020204" pitchFamily="34" charset="0"/>
                            </a:rPr>
                            <a:t>-6</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80(1)</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0.5</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0002"/>
                      </a:ext>
                    </a:extLst>
                  </a:tr>
                </a:tbl>
              </a:graphicData>
            </a:graphic>
          </p:graphicFrame>
        </mc:Choice>
        <mc:Fallback xmlns="">
          <p:graphicFrame>
            <p:nvGraphicFramePr>
              <p:cNvPr id="8" name="Tabelle 7"/>
              <p:cNvGraphicFramePr>
                <a:graphicFrameLocks noGrp="1"/>
              </p:cNvGraphicFramePr>
              <p:nvPr>
                <p:extLst>
                  <p:ext uri="{D42A27DB-BD31-4B8C-83A1-F6EECF244321}">
                    <p14:modId xmlns:p14="http://schemas.microsoft.com/office/powerpoint/2010/main" val="3215129241"/>
                  </p:ext>
                </p:extLst>
              </p:nvPr>
            </p:nvGraphicFramePr>
            <p:xfrm>
              <a:off x="267560" y="1884982"/>
              <a:ext cx="6179836" cy="1400002"/>
            </p:xfrm>
            <a:graphic>
              <a:graphicData uri="http://schemas.openxmlformats.org/drawingml/2006/table">
                <a:tbl>
                  <a:tblPr firstRow="1" bandRow="1">
                    <a:tableStyleId>{5C22544A-7EE6-4342-B048-85BDC9FD1C3A}</a:tableStyleId>
                  </a:tblPr>
                  <a:tblGrid>
                    <a:gridCol w="2300048">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999468">
                      <a:extLst>
                        <a:ext uri="{9D8B030D-6E8A-4147-A177-3AD203B41FA5}">
                          <a16:colId xmlns:a16="http://schemas.microsoft.com/office/drawing/2014/main" val="2458383405"/>
                        </a:ext>
                      </a:extLst>
                    </a:gridCol>
                  </a:tblGrid>
                  <a:tr h="599604">
                    <a:tc>
                      <a:txBody>
                        <a:bodyPr/>
                        <a:lstStyle/>
                        <a:p>
                          <a:pPr algn="ctr"/>
                          <a:r>
                            <a:rPr lang="de-DE" sz="1800" b="0" dirty="0" smtClean="0">
                              <a:solidFill>
                                <a:schemeClr val="tx1"/>
                              </a:solidFill>
                              <a:latin typeface="Arial" panose="020B0604020202020204" pitchFamily="34" charset="0"/>
                              <a:cs typeface="Arial" panose="020B0604020202020204" pitchFamily="34" charset="0"/>
                            </a:rPr>
                            <a:t>Sample </a:t>
                          </a:r>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45769" t="-5051" r="-145769" b="-142424"/>
                          </a:stretch>
                        </a:blipFill>
                      </a:tcPr>
                    </a:tc>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300000" t="-5051" r="-77934" b="-142424"/>
                          </a:stretch>
                        </a:blipFill>
                      </a:tcPr>
                    </a:tc>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519512" t="-5051" r="-1220" b="-142424"/>
                          </a:stretch>
                        </a:blipFill>
                      </a:tcPr>
                    </a:tc>
                    <a:extLst>
                      <a:ext uri="{0D108BD9-81ED-4DB2-BD59-A6C34878D82A}">
                        <a16:rowId xmlns:a16="http://schemas.microsoft.com/office/drawing/2014/main" val="10000"/>
                      </a:ext>
                    </a:extLst>
                  </a:tr>
                  <a:tr h="400199">
                    <a:tc>
                      <a:txBody>
                        <a:bodyPr/>
                        <a:lstStyle/>
                        <a:p>
                          <a:r>
                            <a:rPr lang="de-DE" sz="1800" dirty="0" err="1" smtClean="0">
                              <a:solidFill>
                                <a:srgbClr val="F6BB00"/>
                              </a:solidFill>
                              <a:latin typeface="Arial" panose="020B0604020202020204" pitchFamily="34" charset="0"/>
                              <a:cs typeface="Arial" panose="020B0604020202020204" pitchFamily="34" charset="0"/>
                            </a:rPr>
                            <a:t>CuCrZr</a:t>
                          </a:r>
                          <a:endParaRPr lang="de-DE" sz="1800" dirty="0">
                            <a:solidFill>
                              <a:srgbClr val="F6BB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6(2)*10</a:t>
                          </a:r>
                          <a:r>
                            <a:rPr lang="de-DE" sz="1800" baseline="30000" dirty="0" smtClean="0">
                              <a:solidFill>
                                <a:schemeClr val="tx1"/>
                              </a:solidFill>
                              <a:latin typeface="Arial" panose="020B0604020202020204" pitchFamily="34" charset="0"/>
                              <a:cs typeface="Arial" panose="020B0604020202020204" pitchFamily="34" charset="0"/>
                            </a:rPr>
                            <a:t>-6</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79(1</a:t>
                          </a:r>
                          <a:r>
                            <a:rPr lang="de-DE" sz="1800" dirty="0" smtClean="0">
                              <a:solidFill>
                                <a:schemeClr val="tx1"/>
                              </a:solidFill>
                              <a:latin typeface="Arial" panose="020B0604020202020204" pitchFamily="34" charset="0"/>
                              <a:cs typeface="Arial" panose="020B0604020202020204" pitchFamily="34" charset="0"/>
                            </a:rPr>
                            <a:t>)</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0.55</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199">
                    <a:tc>
                      <a:txBody>
                        <a:bodyPr/>
                        <a:lstStyle/>
                        <a:p>
                          <a:r>
                            <a:rPr lang="en-US" b="0" dirty="0" err="1" smtClean="0">
                              <a:solidFill>
                                <a:schemeClr val="accent1">
                                  <a:lumMod val="60000"/>
                                  <a:lumOff val="40000"/>
                                </a:schemeClr>
                              </a:solidFill>
                              <a:latin typeface="Arial" panose="020B0604020202020204" pitchFamily="34" charset="0"/>
                              <a:cs typeface="Arial" panose="020B0604020202020204" pitchFamily="34" charset="0"/>
                            </a:rPr>
                            <a:t>CuCrZr_W_hot</a:t>
                          </a:r>
                          <a:endParaRPr lang="de-DE" sz="1800" b="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5(2</a:t>
                          </a:r>
                          <a:r>
                            <a:rPr lang="de-DE" sz="1800" dirty="0" smtClean="0">
                              <a:solidFill>
                                <a:schemeClr val="tx1"/>
                              </a:solidFill>
                              <a:latin typeface="Arial" panose="020B0604020202020204" pitchFamily="34" charset="0"/>
                              <a:cs typeface="Arial" panose="020B0604020202020204" pitchFamily="34" charset="0"/>
                            </a:rPr>
                            <a:t>)*10</a:t>
                          </a:r>
                          <a:r>
                            <a:rPr lang="de-DE" sz="1800" baseline="30000" dirty="0" smtClean="0">
                              <a:solidFill>
                                <a:schemeClr val="tx1"/>
                              </a:solidFill>
                              <a:latin typeface="Arial" panose="020B0604020202020204" pitchFamily="34" charset="0"/>
                              <a:cs typeface="Arial" panose="020B0604020202020204" pitchFamily="34" charset="0"/>
                            </a:rPr>
                            <a:t>-6</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80(1)</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0.5</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0002"/>
                      </a:ext>
                    </a:extLst>
                  </a:tr>
                </a:tbl>
              </a:graphicData>
            </a:graphic>
          </p:graphicFrame>
        </mc:Fallback>
      </mc:AlternateContent>
      <p:sp>
        <p:nvSpPr>
          <p:cNvPr id="9" name="Textfeld 8"/>
          <p:cNvSpPr txBox="1"/>
          <p:nvPr/>
        </p:nvSpPr>
        <p:spPr>
          <a:xfrm>
            <a:off x="267560" y="4809926"/>
            <a:ext cx="11517072" cy="1338828"/>
          </a:xfrm>
          <a:prstGeom prst="rect">
            <a:avLst/>
          </a:prstGeom>
          <a:noFill/>
        </p:spPr>
        <p:txBody>
          <a:bodyPr wrap="square" rtlCol="0">
            <a:spAutoFit/>
          </a:bodyPr>
          <a:lstStyle/>
          <a:p>
            <a:pPr>
              <a:lnSpc>
                <a:spcPct val="150000"/>
              </a:lnSpc>
              <a:tabLst>
                <a:tab pos="625475" algn="l"/>
              </a:tabLst>
            </a:pP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Reduction of permeability due to the coating </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compared to the bare </a:t>
            </a:r>
            <a:r>
              <a:rPr lang="en-US" dirty="0" err="1" smtClean="0">
                <a:latin typeface="Arial" panose="020B0604020202020204" pitchFamily="34" charset="0"/>
                <a:cs typeface="Arial" panose="020B0604020202020204" pitchFamily="34" charset="0"/>
              </a:rPr>
              <a:t>CuCrZr</a:t>
            </a:r>
            <a:r>
              <a:rPr lang="en-US" dirty="0" smtClean="0">
                <a:latin typeface="Arial" panose="020B0604020202020204" pitchFamily="34" charset="0"/>
                <a:cs typeface="Arial" panose="020B0604020202020204" pitchFamily="34" charset="0"/>
              </a:rPr>
              <a:t>) </a:t>
            </a:r>
          </a:p>
          <a:p>
            <a:pPr>
              <a:lnSpc>
                <a:spcPct val="150000"/>
              </a:lnSpc>
              <a:tabLst>
                <a:tab pos="625475" algn="l"/>
              </a:tabLst>
            </a:pPr>
            <a:r>
              <a:rPr lang="en-US" dirty="0">
                <a:latin typeface="Arial" panose="020B0604020202020204" pitchFamily="34" charset="0"/>
                <a:cs typeface="Arial" panose="020B0604020202020204" pitchFamily="34" charset="0"/>
              </a:rPr>
              <a:t>→	Diffusion limited </a:t>
            </a:r>
            <a:r>
              <a:rPr lang="en-US" dirty="0" smtClean="0">
                <a:latin typeface="Arial" panose="020B0604020202020204" pitchFamily="34" charset="0"/>
                <a:cs typeface="Arial" panose="020B0604020202020204" pitchFamily="34" charset="0"/>
              </a:rPr>
              <a:t>regime, </a:t>
            </a:r>
            <a:r>
              <a:rPr lang="en-US" dirty="0">
                <a:latin typeface="Arial" panose="020B0604020202020204" pitchFamily="34" charset="0"/>
                <a:cs typeface="Arial" panose="020B0604020202020204" pitchFamily="34" charset="0"/>
              </a:rPr>
              <a:t>similar ‘up’ and ‘down’ measurement </a:t>
            </a:r>
            <a:r>
              <a:rPr lang="en-US" dirty="0" smtClean="0">
                <a:latin typeface="Arial" panose="020B0604020202020204" pitchFamily="34" charset="0"/>
                <a:cs typeface="Arial" panose="020B0604020202020204" pitchFamily="34" charset="0"/>
              </a:rPr>
              <a:t>values</a:t>
            </a:r>
          </a:p>
          <a:p>
            <a:pPr>
              <a:lnSpc>
                <a:spcPct val="150000"/>
              </a:lnSpc>
              <a:tabLst>
                <a:tab pos="625475" algn="l"/>
              </a:tabLst>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Assumption: no measurable influence of interface</a:t>
            </a:r>
            <a:endParaRPr lang="en-US" dirty="0">
              <a:latin typeface="Arial" panose="020B0604020202020204" pitchFamily="34" charset="0"/>
              <a:cs typeface="Arial" panose="020B0604020202020204" pitchFamily="34" charset="0"/>
            </a:endParaRPr>
          </a:p>
        </p:txBody>
      </p:sp>
      <p:pic>
        <p:nvPicPr>
          <p:cNvPr id="2" name="Grafik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595035" y="200934"/>
            <a:ext cx="3811560" cy="5236858"/>
          </a:xfrm>
          <a:prstGeom prst="rect">
            <a:avLst/>
          </a:prstGeom>
        </p:spPr>
      </p:pic>
    </p:spTree>
    <p:extLst>
      <p:ext uri="{BB962C8B-B14F-4D97-AF65-F5344CB8AC3E}">
        <p14:creationId xmlns:p14="http://schemas.microsoft.com/office/powerpoint/2010/main" val="1038510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18</a:t>
            </a:fld>
            <a:endParaRPr lang="de-DE" dirty="0"/>
          </a:p>
        </p:txBody>
      </p:sp>
      <p:sp>
        <p:nvSpPr>
          <p:cNvPr id="14" name="Textfeld 13"/>
          <p:cNvSpPr txBox="1"/>
          <p:nvPr/>
        </p:nvSpPr>
        <p:spPr>
          <a:xfrm>
            <a:off x="1060316" y="201897"/>
            <a:ext cx="9964114" cy="1027974"/>
          </a:xfrm>
          <a:prstGeom prst="rect">
            <a:avLst/>
          </a:prstGeom>
          <a:noFill/>
        </p:spPr>
        <p:txBody>
          <a:bodyPr wrap="square" rtlCol="0">
            <a:spAutoFit/>
          </a:bodyPr>
          <a:lstStyle/>
          <a:p>
            <a:pPr algn="ctr">
              <a:lnSpc>
                <a:spcPct val="95000"/>
              </a:lnSpc>
            </a:pPr>
            <a:r>
              <a:rPr lang="en-US" sz="3200" b="1" dirty="0" smtClean="0">
                <a:solidFill>
                  <a:srgbClr val="023D6B"/>
                </a:solidFill>
                <a:latin typeface="Arial" panose="020B0604020202020204" pitchFamily="34" charset="0"/>
                <a:cs typeface="Arial" panose="020B0604020202020204" pitchFamily="34" charset="0"/>
              </a:rPr>
              <a:t>Comparison </a:t>
            </a:r>
            <a:r>
              <a:rPr lang="en-US" sz="3200" b="1" dirty="0">
                <a:solidFill>
                  <a:srgbClr val="023D6B"/>
                </a:solidFill>
                <a:latin typeface="Arial" panose="020B0604020202020204" pitchFamily="34" charset="0"/>
                <a:cs typeface="Arial" panose="020B0604020202020204" pitchFamily="34" charset="0"/>
              </a:rPr>
              <a:t>W coatings</a:t>
            </a:r>
          </a:p>
          <a:p>
            <a:pPr algn="ctr">
              <a:lnSpc>
                <a:spcPct val="95000"/>
              </a:lnSpc>
            </a:pPr>
            <a:endParaRPr lang="en-US" sz="3200" b="1" dirty="0">
              <a:solidFill>
                <a:srgbClr val="023D6B"/>
              </a:solidFill>
              <a:latin typeface="Arial" panose="020B0604020202020204" pitchFamily="34" charset="0"/>
              <a:cs typeface="Arial" panose="020B0604020202020204" pitchFamily="34" charset="0"/>
            </a:endParaRPr>
          </a:p>
        </p:txBody>
      </p:sp>
      <p:sp>
        <p:nvSpPr>
          <p:cNvPr id="18" name="Textfeld 17"/>
          <p:cNvSpPr txBox="1"/>
          <p:nvPr/>
        </p:nvSpPr>
        <p:spPr>
          <a:xfrm>
            <a:off x="1919536" y="725367"/>
            <a:ext cx="8312806" cy="646331"/>
          </a:xfrm>
          <a:prstGeom prst="rect">
            <a:avLst/>
          </a:prstGeom>
          <a:noFill/>
        </p:spPr>
        <p:txBody>
          <a:bodyPr wrap="square" rtlCol="0">
            <a:spAutoFit/>
          </a:bodyPr>
          <a:lstStyle/>
          <a:p>
            <a:pPr algn="ctr"/>
            <a:r>
              <a:rPr lang="en-US" b="1" dirty="0" err="1" smtClean="0">
                <a:solidFill>
                  <a:schemeClr val="accent1">
                    <a:lumMod val="60000"/>
                    <a:lumOff val="40000"/>
                  </a:schemeClr>
                </a:solidFill>
                <a:latin typeface="Arial" panose="020B0604020202020204" pitchFamily="34" charset="0"/>
                <a:cs typeface="Arial" panose="020B0604020202020204" pitchFamily="34" charset="0"/>
              </a:rPr>
              <a:t>CuCrZr_W_hot</a:t>
            </a:r>
            <a:r>
              <a:rPr lang="en-US" b="1" dirty="0" smtClean="0">
                <a:solidFill>
                  <a:schemeClr val="accent1">
                    <a:lumMod val="60000"/>
                    <a:lumOff val="40000"/>
                  </a:schemeClr>
                </a:solidFill>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FIB/SEM after permeation measurement:</a:t>
            </a:r>
            <a:endParaRPr lang="en-US" altLang="de-DE" dirty="0">
              <a:latin typeface="Arial" panose="020B0604020202020204" pitchFamily="34" charset="0"/>
              <a:cs typeface="Arial" panose="020B0604020202020204" pitchFamily="34" charset="0"/>
            </a:endParaRPr>
          </a:p>
          <a:p>
            <a:pPr algn="ctr"/>
            <a:endParaRPr lang="en-US" b="1" dirty="0" smtClean="0">
              <a:latin typeface="Arial" panose="020B0604020202020204" pitchFamily="34" charset="0"/>
              <a:cs typeface="Arial" panose="020B0604020202020204" pitchFamily="34" charset="0"/>
            </a:endParaRPr>
          </a:p>
        </p:txBody>
      </p:sp>
      <p:pic>
        <p:nvPicPr>
          <p:cNvPr id="19" name="Grafik 1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7507" y="1127191"/>
            <a:ext cx="4142570" cy="1653737"/>
          </a:xfrm>
          <a:prstGeom prst="rect">
            <a:avLst/>
          </a:prstGeom>
        </p:spPr>
      </p:pic>
      <p:sp>
        <p:nvSpPr>
          <p:cNvPr id="34" name="Textfeld 33"/>
          <p:cNvSpPr txBox="1"/>
          <p:nvPr/>
        </p:nvSpPr>
        <p:spPr>
          <a:xfrm>
            <a:off x="4899635" y="823477"/>
            <a:ext cx="6768752" cy="1615827"/>
          </a:xfrm>
          <a:prstGeom prst="rect">
            <a:avLst/>
          </a:prstGeom>
          <a:noFill/>
        </p:spPr>
        <p:txBody>
          <a:bodyPr wrap="square" rtlCol="0">
            <a:spAutoFit/>
          </a:bodyPr>
          <a:lstStyle/>
          <a:p>
            <a:endParaRPr lang="en-US" altLang="de-DE" dirty="0" smtClean="0">
              <a:latin typeface="Arial" panose="020B0604020202020204" pitchFamily="34" charset="0"/>
              <a:cs typeface="Arial" panose="020B0604020202020204" pitchFamily="34" charset="0"/>
            </a:endParaRPr>
          </a:p>
          <a:p>
            <a:pPr marL="177800" indent="-177800">
              <a:lnSpc>
                <a:spcPct val="150000"/>
              </a:lnSpc>
              <a:buFontTx/>
              <a:buChar char="-"/>
            </a:pPr>
            <a:r>
              <a:rPr lang="en-US" altLang="de-DE" dirty="0" smtClean="0">
                <a:latin typeface="Arial" panose="020B0604020202020204" pitchFamily="34" charset="0"/>
                <a:cs typeface="Arial" panose="020B0604020202020204" pitchFamily="34" charset="0"/>
              </a:rPr>
              <a:t> ‘Clean’ interface: no intermediate phase</a:t>
            </a:r>
          </a:p>
          <a:p>
            <a:pPr marL="177800" indent="-177800">
              <a:lnSpc>
                <a:spcPct val="150000"/>
              </a:lnSpc>
              <a:buFontTx/>
              <a:buChar char="-"/>
            </a:pPr>
            <a:r>
              <a:rPr lang="en-US" altLang="de-DE" dirty="0" smtClean="0">
                <a:latin typeface="Arial" panose="020B0604020202020204" pitchFamily="34" charset="0"/>
                <a:cs typeface="Arial" panose="020B0604020202020204" pitchFamily="34" charset="0"/>
              </a:rPr>
              <a:t> In </a:t>
            </a:r>
            <a:r>
              <a:rPr lang="en-US" altLang="de-DE" dirty="0">
                <a:latin typeface="Arial" panose="020B0604020202020204" pitchFamily="34" charset="0"/>
                <a:cs typeface="Arial" panose="020B0604020202020204" pitchFamily="34" charset="0"/>
              </a:rPr>
              <a:t>addition to small cracks: straight </a:t>
            </a:r>
            <a:r>
              <a:rPr lang="en-US" altLang="de-DE" dirty="0" smtClean="0">
                <a:latin typeface="Arial" panose="020B0604020202020204" pitchFamily="34" charset="0"/>
                <a:cs typeface="Arial" panose="020B0604020202020204" pitchFamily="34" charset="0"/>
              </a:rPr>
              <a:t>lines</a:t>
            </a:r>
            <a:endParaRPr lang="en-US" altLang="de-DE" dirty="0">
              <a:solidFill>
                <a:srgbClr val="000000"/>
              </a:solidFill>
              <a:latin typeface="Arial" panose="020B0604020202020204" pitchFamily="34" charset="0"/>
              <a:cs typeface="Arial" panose="020B0604020202020204" pitchFamily="34" charset="0"/>
            </a:endParaRPr>
          </a:p>
          <a:p>
            <a:pPr marL="177800" indent="-177800">
              <a:lnSpc>
                <a:spcPct val="150000"/>
              </a:lnSpc>
              <a:buFontTx/>
              <a:buChar char="-"/>
              <a:tabLst>
                <a:tab pos="1884363" algn="l"/>
              </a:tabLst>
            </a:pPr>
            <a:r>
              <a:rPr lang="en-US" altLang="de-DE" dirty="0" smtClean="0">
                <a:solidFill>
                  <a:srgbClr val="000000"/>
                </a:solidFill>
                <a:latin typeface="Arial" panose="020B0604020202020204" pitchFamily="34" charset="0"/>
                <a:cs typeface="Arial" panose="020B0604020202020204" pitchFamily="34" charset="0"/>
              </a:rPr>
              <a:t> Straight cracks going completely through the W layer</a:t>
            </a: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16" y="3630717"/>
            <a:ext cx="4146162" cy="1581933"/>
          </a:xfrm>
          <a:prstGeom prst="rect">
            <a:avLst/>
          </a:prstGeom>
        </p:spPr>
      </p:pic>
      <p:sp>
        <p:nvSpPr>
          <p:cNvPr id="31" name="Textfeld 30"/>
          <p:cNvSpPr txBox="1"/>
          <p:nvPr/>
        </p:nvSpPr>
        <p:spPr>
          <a:xfrm>
            <a:off x="1919536" y="3126159"/>
            <a:ext cx="8312806" cy="646331"/>
          </a:xfrm>
          <a:prstGeom prst="rect">
            <a:avLst/>
          </a:prstGeom>
          <a:noFill/>
        </p:spPr>
        <p:txBody>
          <a:bodyPr wrap="square" rtlCol="0">
            <a:spAutoFit/>
          </a:bodyPr>
          <a:lstStyle/>
          <a:p>
            <a:pPr algn="ctr"/>
            <a:r>
              <a:rPr lang="en-US" b="1" dirty="0" smtClean="0">
                <a:solidFill>
                  <a:srgbClr val="247F2C"/>
                </a:solidFill>
                <a:latin typeface="Arial" panose="020B0604020202020204" pitchFamily="34" charset="0"/>
                <a:cs typeface="Arial" panose="020B0604020202020204" pitchFamily="34" charset="0"/>
              </a:rPr>
              <a:t>Eu97_W</a:t>
            </a:r>
            <a:r>
              <a:rPr lang="en-US" b="1" dirty="0" smtClean="0">
                <a:solidFill>
                  <a:schemeClr val="accent1">
                    <a:lumMod val="60000"/>
                    <a:lumOff val="40000"/>
                  </a:schemeClr>
                </a:solidFill>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FIB/SEM after annealing/permeation measurement:</a:t>
            </a:r>
            <a:endParaRPr lang="en-US" altLang="de-DE" dirty="0">
              <a:latin typeface="Arial" panose="020B0604020202020204" pitchFamily="34" charset="0"/>
              <a:cs typeface="Arial" panose="020B0604020202020204" pitchFamily="34" charset="0"/>
            </a:endParaRPr>
          </a:p>
          <a:p>
            <a:pPr algn="ctr"/>
            <a:endParaRPr lang="en-US" b="1" dirty="0" smtClean="0">
              <a:latin typeface="Arial" panose="020B0604020202020204" pitchFamily="34" charset="0"/>
              <a:cs typeface="Arial" panose="020B0604020202020204" pitchFamily="34" charset="0"/>
            </a:endParaRPr>
          </a:p>
        </p:txBody>
      </p:sp>
      <p:sp>
        <p:nvSpPr>
          <p:cNvPr id="33" name="Textfeld 32"/>
          <p:cNvSpPr txBox="1"/>
          <p:nvPr/>
        </p:nvSpPr>
        <p:spPr>
          <a:xfrm>
            <a:off x="4899634" y="3491423"/>
            <a:ext cx="7292365" cy="2169825"/>
          </a:xfrm>
          <a:prstGeom prst="rect">
            <a:avLst/>
          </a:prstGeom>
          <a:noFill/>
        </p:spPr>
        <p:txBody>
          <a:bodyPr wrap="square" rtlCol="0">
            <a:spAutoFit/>
          </a:bodyPr>
          <a:lstStyle/>
          <a:p>
            <a:pPr marL="285750" indent="-285750">
              <a:lnSpc>
                <a:spcPct val="150000"/>
              </a:lnSpc>
              <a:buFontTx/>
              <a:buChar char="-"/>
            </a:pPr>
            <a:r>
              <a:rPr lang="en-US" altLang="de-DE" dirty="0" smtClean="0">
                <a:solidFill>
                  <a:srgbClr val="000000"/>
                </a:solidFill>
                <a:latin typeface="Arial" panose="020B0604020202020204" pitchFamily="34" charset="0"/>
                <a:cs typeface="Arial" panose="020B0604020202020204" pitchFamily="34" charset="0"/>
              </a:rPr>
              <a:t>W deposition without substrate heating</a:t>
            </a:r>
          </a:p>
          <a:p>
            <a:pPr marL="285750" indent="-285750">
              <a:lnSpc>
                <a:spcPct val="150000"/>
              </a:lnSpc>
              <a:buFontTx/>
              <a:buChar char="-"/>
            </a:pPr>
            <a:r>
              <a:rPr lang="en-US" altLang="de-DE" dirty="0" smtClean="0">
                <a:solidFill>
                  <a:srgbClr val="000000"/>
                </a:solidFill>
                <a:latin typeface="Arial" panose="020B0604020202020204" pitchFamily="34" charset="0"/>
                <a:cs typeface="Arial" panose="020B0604020202020204" pitchFamily="34" charset="0"/>
              </a:rPr>
              <a:t>Crack </a:t>
            </a:r>
            <a:r>
              <a:rPr lang="en-US" altLang="de-DE" dirty="0" smtClean="0">
                <a:solidFill>
                  <a:srgbClr val="000000"/>
                </a:solidFill>
                <a:latin typeface="Arial" panose="020B0604020202020204" pitchFamily="34" charset="0"/>
                <a:cs typeface="Arial" panose="020B0604020202020204" pitchFamily="34" charset="0"/>
              </a:rPr>
              <a:t>propagation during measurement (non stable measurement</a:t>
            </a:r>
            <a:r>
              <a:rPr lang="en-US" altLang="de-DE" dirty="0" smtClean="0">
                <a:solidFill>
                  <a:srgbClr val="000000"/>
                </a:solidFill>
                <a:latin typeface="Arial" panose="020B0604020202020204" pitchFamily="34" charset="0"/>
                <a:cs typeface="Arial" panose="020B0604020202020204" pitchFamily="34" charset="0"/>
              </a:rPr>
              <a:t>)</a:t>
            </a:r>
          </a:p>
          <a:p>
            <a:pPr marL="285750" indent="-285750">
              <a:lnSpc>
                <a:spcPct val="150000"/>
              </a:lnSpc>
              <a:buFontTx/>
              <a:buChar char="-"/>
            </a:pPr>
            <a:r>
              <a:rPr lang="en-US" altLang="de-DE" dirty="0">
                <a:solidFill>
                  <a:srgbClr val="000000"/>
                </a:solidFill>
                <a:latin typeface="Arial" panose="020B0604020202020204" pitchFamily="34" charset="0"/>
                <a:cs typeface="Arial" panose="020B0604020202020204" pitchFamily="34" charset="0"/>
              </a:rPr>
              <a:t>Cracked W layer on Eurofer97: shortcuts to </a:t>
            </a:r>
            <a:r>
              <a:rPr lang="en-US" altLang="de-DE" dirty="0" smtClean="0">
                <a:solidFill>
                  <a:srgbClr val="000000"/>
                </a:solidFill>
                <a:latin typeface="Arial" panose="020B0604020202020204" pitchFamily="34" charset="0"/>
                <a:cs typeface="Arial" panose="020B0604020202020204" pitchFamily="34" charset="0"/>
              </a:rPr>
              <a:t>substrate</a:t>
            </a:r>
            <a:endParaRPr lang="en-US" altLang="de-DE" dirty="0">
              <a:solidFill>
                <a:srgbClr val="000000"/>
              </a:solidFill>
              <a:latin typeface="Arial" panose="020B0604020202020204" pitchFamily="34" charset="0"/>
              <a:cs typeface="Arial" panose="020B0604020202020204" pitchFamily="34" charset="0"/>
            </a:endParaRPr>
          </a:p>
          <a:p>
            <a:pPr marL="285750" indent="-285750">
              <a:lnSpc>
                <a:spcPct val="150000"/>
              </a:lnSpc>
              <a:buFontTx/>
              <a:buChar char="-"/>
            </a:pPr>
            <a:r>
              <a:rPr lang="en-US" altLang="de-DE" dirty="0" smtClean="0">
                <a:solidFill>
                  <a:srgbClr val="000000"/>
                </a:solidFill>
                <a:latin typeface="Arial" panose="020B0604020202020204" pitchFamily="34" charset="0"/>
                <a:cs typeface="Arial" panose="020B0604020202020204" pitchFamily="34" charset="0"/>
              </a:rPr>
              <a:t>Large influence on permeation flux (increase)</a:t>
            </a:r>
            <a:endParaRPr lang="en-US" altLang="de-DE" dirty="0">
              <a:solidFill>
                <a:srgbClr val="000000"/>
              </a:solidFill>
              <a:latin typeface="Arial" panose="020B0604020202020204" pitchFamily="34" charset="0"/>
              <a:cs typeface="Arial" panose="020B0604020202020204" pitchFamily="34" charset="0"/>
            </a:endParaRPr>
          </a:p>
          <a:p>
            <a:pPr>
              <a:lnSpc>
                <a:spcPct val="150000"/>
              </a:lnSpc>
              <a:tabLst>
                <a:tab pos="1884363" algn="l"/>
              </a:tabLst>
            </a:pPr>
            <a:endParaRPr lang="en-US" altLang="de-DE" dirty="0" smtClean="0">
              <a:solidFill>
                <a:srgbClr val="000000"/>
              </a:solidFill>
              <a:latin typeface="Arial" panose="020B0604020202020204" pitchFamily="34" charset="0"/>
              <a:cs typeface="Arial" panose="020B0604020202020204" pitchFamily="34" charset="0"/>
            </a:endParaRPr>
          </a:p>
        </p:txBody>
      </p:sp>
      <p:sp>
        <p:nvSpPr>
          <p:cNvPr id="36" name="Textfeld 35"/>
          <p:cNvSpPr txBox="1"/>
          <p:nvPr/>
        </p:nvSpPr>
        <p:spPr>
          <a:xfrm>
            <a:off x="1703512" y="5507940"/>
            <a:ext cx="8784976" cy="369332"/>
          </a:xfrm>
          <a:prstGeom prst="rect">
            <a:avLst/>
          </a:prstGeom>
          <a:noFill/>
        </p:spPr>
        <p:txBody>
          <a:bodyPr wrap="square" rtlCol="0">
            <a:spAutoFit/>
          </a:bodyPr>
          <a:lstStyle/>
          <a:p>
            <a:pPr algn="ctr"/>
            <a:r>
              <a:rPr lang="en-US" dirty="0">
                <a:solidFill>
                  <a:srgbClr val="023D6B"/>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US" dirty="0" smtClean="0">
                <a:solidFill>
                  <a:srgbClr val="000000"/>
                </a:solidFill>
                <a:latin typeface="Arial" panose="020B0604020202020204" pitchFamily="34" charset="0"/>
                <a:cs typeface="Arial" panose="020B0604020202020204" pitchFamily="34" charset="0"/>
              </a:rPr>
              <a:t>In </a:t>
            </a:r>
            <a:r>
              <a:rPr lang="en-US" b="1" dirty="0" err="1" smtClean="0">
                <a:solidFill>
                  <a:schemeClr val="accent1">
                    <a:lumMod val="60000"/>
                    <a:lumOff val="40000"/>
                  </a:schemeClr>
                </a:solidFill>
                <a:latin typeface="Arial" panose="020B0604020202020204" pitchFamily="34" charset="0"/>
                <a:cs typeface="Arial" panose="020B0604020202020204" pitchFamily="34" charset="0"/>
              </a:rPr>
              <a:t>CuCrZr_W_hot</a:t>
            </a:r>
            <a:r>
              <a:rPr lang="en-US" b="1" dirty="0" smtClean="0">
                <a:solidFill>
                  <a:schemeClr val="accent1">
                    <a:lumMod val="60000"/>
                    <a:lumOff val="40000"/>
                  </a:schemeClr>
                </a:solidFill>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no influence </a:t>
            </a:r>
            <a:r>
              <a:rPr lang="en-US" dirty="0" smtClean="0">
                <a:latin typeface="Arial" panose="020B0604020202020204" pitchFamily="34" charset="0"/>
                <a:cs typeface="Arial" panose="020B0604020202020204" pitchFamily="34" charset="0"/>
              </a:rPr>
              <a:t>of cracks on permeation measurement </a:t>
            </a:r>
            <a:r>
              <a:rPr lang="en-US" dirty="0" smtClean="0">
                <a:solidFill>
                  <a:srgbClr val="023D6B"/>
                </a:solidFill>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t>
            </a:r>
            <a:endParaRPr lang="en-US" b="1" dirty="0" smtClean="0">
              <a:latin typeface="Arial" panose="020B0604020202020204" pitchFamily="34" charset="0"/>
              <a:cs typeface="Arial" panose="020B0604020202020204" pitchFamily="34" charset="0"/>
            </a:endParaRPr>
          </a:p>
        </p:txBody>
      </p:sp>
      <p:sp>
        <p:nvSpPr>
          <p:cNvPr id="37" name="Textfeld 36"/>
          <p:cNvSpPr txBox="1"/>
          <p:nvPr/>
        </p:nvSpPr>
        <p:spPr>
          <a:xfrm>
            <a:off x="976481" y="5257680"/>
            <a:ext cx="4871117" cy="267766"/>
          </a:xfrm>
          <a:prstGeom prst="rect">
            <a:avLst/>
          </a:prstGeom>
          <a:noFill/>
        </p:spPr>
        <p:txBody>
          <a:bodyPr wrap="square" rtlCol="0">
            <a:spAutoFit/>
          </a:bodyPr>
          <a:lstStyle/>
          <a:p>
            <a:pPr algn="l">
              <a:lnSpc>
                <a:spcPct val="95000"/>
              </a:lnSpc>
            </a:pPr>
            <a:r>
              <a:rPr lang="de-DE" sz="1200" dirty="0" smtClean="0"/>
              <a:t>A</a:t>
            </a:r>
            <a:r>
              <a:rPr lang="de-DE" sz="1200" dirty="0"/>
              <a:t>. Houben </a:t>
            </a:r>
            <a:r>
              <a:rPr lang="de-DE" sz="1200" i="1" dirty="0"/>
              <a:t>et al</a:t>
            </a:r>
            <a:r>
              <a:rPr lang="de-DE" sz="1200" dirty="0"/>
              <a:t>., NME </a:t>
            </a:r>
            <a:r>
              <a:rPr lang="de-DE" sz="1200" b="1" dirty="0" smtClean="0"/>
              <a:t>24</a:t>
            </a:r>
            <a:r>
              <a:rPr lang="de-DE" sz="1200" dirty="0" smtClean="0"/>
              <a:t> </a:t>
            </a:r>
            <a:r>
              <a:rPr lang="de-DE" sz="1200" dirty="0"/>
              <a:t>(</a:t>
            </a:r>
            <a:r>
              <a:rPr lang="de-DE" sz="1200" dirty="0" smtClean="0"/>
              <a:t>2020), 100752</a:t>
            </a:r>
          </a:p>
        </p:txBody>
      </p:sp>
    </p:spTree>
    <p:extLst>
      <p:ext uri="{BB962C8B-B14F-4D97-AF65-F5344CB8AC3E}">
        <p14:creationId xmlns:p14="http://schemas.microsoft.com/office/powerpoint/2010/main" val="2583226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19</a:t>
            </a:fld>
            <a:endParaRPr lang="de-DE" dirty="0"/>
          </a:p>
        </p:txBody>
      </p:sp>
      <p:sp>
        <p:nvSpPr>
          <p:cNvPr id="13" name="Textfeld 12"/>
          <p:cNvSpPr txBox="1"/>
          <p:nvPr/>
        </p:nvSpPr>
        <p:spPr>
          <a:xfrm>
            <a:off x="1100519" y="342308"/>
            <a:ext cx="9973865" cy="1027974"/>
          </a:xfrm>
          <a:prstGeom prst="rect">
            <a:avLst/>
          </a:prstGeom>
          <a:noFill/>
        </p:spPr>
        <p:txBody>
          <a:bodyPr wrap="square" rtlCol="0">
            <a:spAutoFit/>
          </a:bodyPr>
          <a:lstStyle/>
          <a:p>
            <a:pPr algn="ctr">
              <a:lnSpc>
                <a:spcPct val="95000"/>
              </a:lnSpc>
            </a:pPr>
            <a:r>
              <a:rPr lang="en-US" sz="3200" b="1" dirty="0">
                <a:solidFill>
                  <a:srgbClr val="023D6B"/>
                </a:solidFill>
                <a:latin typeface="Arial" panose="020B0604020202020204" pitchFamily="34" charset="0"/>
                <a:cs typeface="Arial" panose="020B0604020202020204" pitchFamily="34" charset="0"/>
              </a:rPr>
              <a:t>Results W</a:t>
            </a:r>
            <a:r>
              <a:rPr lang="en-US" sz="3200" b="1" dirty="0" smtClean="0">
                <a:solidFill>
                  <a:srgbClr val="023D6B"/>
                </a:solidFill>
                <a:latin typeface="Arial" panose="020B0604020202020204" pitchFamily="34" charset="0"/>
                <a:cs typeface="Arial" panose="020B0604020202020204" pitchFamily="34" charset="0"/>
              </a:rPr>
              <a:t> coatings</a:t>
            </a:r>
            <a:endParaRPr lang="en-US" sz="3200" b="1" dirty="0">
              <a:solidFill>
                <a:srgbClr val="023D6B"/>
              </a:solidFill>
              <a:latin typeface="Arial" panose="020B0604020202020204" pitchFamily="34" charset="0"/>
              <a:cs typeface="Arial" panose="020B0604020202020204" pitchFamily="34" charset="0"/>
            </a:endParaRPr>
          </a:p>
          <a:p>
            <a:pPr algn="ctr">
              <a:lnSpc>
                <a:spcPct val="95000"/>
              </a:lnSpc>
            </a:pPr>
            <a:endParaRPr lang="en-US" sz="3200" b="1" dirty="0">
              <a:solidFill>
                <a:srgbClr val="023D6B"/>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feld 14"/>
              <p:cNvSpPr txBox="1"/>
              <p:nvPr/>
            </p:nvSpPr>
            <p:spPr>
              <a:xfrm>
                <a:off x="151407" y="866803"/>
                <a:ext cx="6386883" cy="1194045"/>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Layer permeability for </a:t>
                </a:r>
                <a:r>
                  <a:rPr lang="en-US" b="1" dirty="0">
                    <a:latin typeface="Arial" panose="020B0604020202020204" pitchFamily="34" charset="0"/>
                    <a:cs typeface="Arial" panose="020B0604020202020204" pitchFamily="34" charset="0"/>
                  </a:rPr>
                  <a:t>W</a:t>
                </a:r>
                <a:r>
                  <a:rPr lang="en-US" b="1" dirty="0" smtClean="0">
                    <a:latin typeface="Arial" panose="020B0604020202020204" pitchFamily="34" charset="0"/>
                    <a:cs typeface="Arial" panose="020B0604020202020204" pitchFamily="34" charset="0"/>
                  </a:rPr>
                  <a:t> in </a:t>
                </a:r>
                <a:r>
                  <a:rPr lang="en-US" dirty="0" err="1" smtClean="0">
                    <a:solidFill>
                      <a:schemeClr val="accent1">
                        <a:lumMod val="60000"/>
                        <a:lumOff val="40000"/>
                      </a:schemeClr>
                    </a:solidFill>
                    <a:latin typeface="Arial" panose="020B0604020202020204" pitchFamily="34" charset="0"/>
                    <a:cs typeface="Arial" panose="020B0604020202020204" pitchFamily="34" charset="0"/>
                  </a:rPr>
                  <a:t>CuCrZr_W_hot</a:t>
                </a:r>
                <a:r>
                  <a:rPr lang="en-US" b="1" dirty="0" smtClean="0">
                    <a:latin typeface="Arial" panose="020B0604020202020204" pitchFamily="34" charset="0"/>
                    <a:cs typeface="Arial" panose="020B0604020202020204" pitchFamily="34" charset="0"/>
                  </a:rPr>
                  <a:t>:</a:t>
                </a:r>
              </a:p>
              <a:p>
                <a14:m>
                  <m:oMath xmlns:m="http://schemas.openxmlformats.org/officeDocument/2006/math">
                    <m:r>
                      <a:rPr lang="de-DE" i="1">
                        <a:solidFill>
                          <a:srgbClr val="B166D2"/>
                        </a:solidFill>
                        <a:latin typeface="Cambria Math" panose="02040503050406030204" pitchFamily="18" charset="0"/>
                        <a:cs typeface="Arial" panose="020B0604020202020204" pitchFamily="34" charset="0"/>
                      </a:rPr>
                      <m:t>𝑠𝑢𝑏</m:t>
                    </m:r>
                  </m:oMath>
                </a14:m>
                <a:r>
                  <a:rPr lang="en-US" dirty="0">
                    <a:solidFill>
                      <a:srgbClr val="B166D2"/>
                    </a:solidFill>
                    <a:latin typeface="Arial" panose="020B0604020202020204" pitchFamily="34" charset="0"/>
                    <a:cs typeface="Arial" panose="020B0604020202020204" pitchFamily="34" charset="0"/>
                  </a:rPr>
                  <a:t>:</a:t>
                </a:r>
                <a:r>
                  <a:rPr lang="en-US" dirty="0" smtClean="0">
                    <a:solidFill>
                      <a:srgbClr val="B166D2"/>
                    </a:solidFill>
                    <a:latin typeface="Arial" panose="020B0604020202020204" pitchFamily="34" charset="0"/>
                    <a:cs typeface="Arial" panose="020B0604020202020204" pitchFamily="34" charset="0"/>
                  </a:rPr>
                  <a:t> </a:t>
                </a:r>
                <a:r>
                  <a:rPr lang="de-DE" dirty="0" err="1" smtClean="0">
                    <a:solidFill>
                      <a:srgbClr val="F6BB00"/>
                    </a:solidFill>
                    <a:latin typeface="Arial" panose="020B0604020202020204" pitchFamily="34" charset="0"/>
                    <a:cs typeface="Arial" panose="020B0604020202020204" pitchFamily="34" charset="0"/>
                  </a:rPr>
                  <a:t>CuCrZr</a:t>
                </a:r>
                <a:r>
                  <a:rPr lang="en-US" dirty="0" smtClean="0">
                    <a:solidFill>
                      <a:srgbClr val="B166D2"/>
                    </a:solidFill>
                    <a:latin typeface="Arial" panose="020B0604020202020204" pitchFamily="34" charset="0"/>
                    <a:cs typeface="Arial" panose="020B0604020202020204" pitchFamily="34" charset="0"/>
                  </a:rPr>
                  <a:t>				</a:t>
                </a:r>
                <a14:m>
                  <m:oMath xmlns:m="http://schemas.openxmlformats.org/officeDocument/2006/math">
                    <m:sSub>
                      <m:sSubPr>
                        <m:ctrlPr>
                          <a:rPr lang="de-DE" i="1">
                            <a:solidFill>
                              <a:srgbClr val="247F2C"/>
                            </a:solidFill>
                            <a:latin typeface="Cambria Math" panose="02040503050406030204" pitchFamily="18" charset="0"/>
                            <a:cs typeface="Arial" panose="020B0604020202020204" pitchFamily="34" charset="0"/>
                          </a:rPr>
                        </m:ctrlPr>
                      </m:sSubPr>
                      <m:e>
                        <m:r>
                          <a:rPr lang="de-DE" b="0" i="0" smtClean="0">
                            <a:solidFill>
                              <a:srgbClr val="247F2C"/>
                            </a:solidFill>
                            <a:latin typeface="Cambria Math" panose="02040503050406030204" pitchFamily="18" charset="0"/>
                            <a:cs typeface="Arial" panose="020B0604020202020204" pitchFamily="34" charset="0"/>
                          </a:rPr>
                          <m:t> </m:t>
                        </m:r>
                        <m:r>
                          <m:rPr>
                            <m:sty m:val="p"/>
                          </m:rPr>
                          <a:rPr lang="de-DE">
                            <a:solidFill>
                              <a:srgbClr val="247F2C"/>
                            </a:solidFill>
                            <a:latin typeface="Cambria Math" panose="02040503050406030204" pitchFamily="18" charset="0"/>
                            <a:cs typeface="Arial" panose="020B0604020202020204" pitchFamily="34" charset="0"/>
                          </a:rPr>
                          <m:t>P</m:t>
                        </m:r>
                      </m:e>
                      <m:sub>
                        <m:r>
                          <a:rPr lang="de-DE" i="1">
                            <a:solidFill>
                              <a:srgbClr val="247F2C"/>
                            </a:solidFill>
                            <a:latin typeface="Cambria Math" panose="02040503050406030204" pitchFamily="18" charset="0"/>
                            <a:cs typeface="Arial" panose="020B0604020202020204" pitchFamily="34" charset="0"/>
                          </a:rPr>
                          <m:t>𝑙𝑎𝑦</m:t>
                        </m:r>
                      </m:sub>
                    </m:sSub>
                    <m:r>
                      <a:rPr lang="de-DE" b="0" i="1" smtClean="0">
                        <a:solidFill>
                          <a:srgbClr val="247F2C"/>
                        </a:solidFill>
                        <a:latin typeface="Cambria Math" panose="02040503050406030204" pitchFamily="18" charset="0"/>
                        <a:cs typeface="Arial" panose="020B0604020202020204" pitchFamily="34" charset="0"/>
                      </a:rPr>
                      <m:t>:</m:t>
                    </m:r>
                    <m:r>
                      <m:rPr>
                        <m:nor/>
                      </m:rPr>
                      <a:rPr lang="en-US" altLang="de-DE" dirty="0">
                        <a:solidFill>
                          <a:srgbClr val="247F2C"/>
                        </a:solidFill>
                        <a:latin typeface="Arial" panose="020B0604020202020204" pitchFamily="34" charset="0"/>
                        <a:cs typeface="Arial" panose="020B0604020202020204" pitchFamily="34" charset="0"/>
                      </a:rPr>
                      <m:t>	</m:t>
                    </m:r>
                    <m:sSub>
                      <m:sSubPr>
                        <m:ctrlPr>
                          <a:rPr lang="de-DE" i="1">
                            <a:solidFill>
                              <a:srgbClr val="247F2C"/>
                            </a:solidFill>
                            <a:latin typeface="Cambria Math" panose="02040503050406030204" pitchFamily="18" charset="0"/>
                            <a:cs typeface="Arial" panose="020B0604020202020204" pitchFamily="34" charset="0"/>
                          </a:rPr>
                        </m:ctrlPr>
                      </m:sSubPr>
                      <m:e>
                        <m:r>
                          <m:rPr>
                            <m:sty m:val="p"/>
                          </m:rPr>
                          <a:rPr lang="de-DE">
                            <a:solidFill>
                              <a:srgbClr val="247F2C"/>
                            </a:solidFill>
                            <a:latin typeface="Cambria Math" panose="02040503050406030204" pitchFamily="18" charset="0"/>
                            <a:cs typeface="Arial" panose="020B0604020202020204" pitchFamily="34" charset="0"/>
                          </a:rPr>
                          <m:t>P</m:t>
                        </m:r>
                      </m:e>
                      <m:sub>
                        <m:r>
                          <a:rPr lang="de-DE" i="1">
                            <a:solidFill>
                              <a:srgbClr val="247F2C"/>
                            </a:solidFill>
                            <a:latin typeface="Cambria Math" panose="02040503050406030204" pitchFamily="18" charset="0"/>
                            <a:cs typeface="Arial" panose="020B0604020202020204" pitchFamily="34" charset="0"/>
                          </a:rPr>
                          <m:t>0</m:t>
                        </m:r>
                      </m:sub>
                    </m:sSub>
                    <m:r>
                      <a:rPr lang="de-DE" i="1">
                        <a:latin typeface="Cambria Math" panose="02040503050406030204" pitchFamily="18" charset="0"/>
                        <a:cs typeface="Arial" panose="020B0604020202020204" pitchFamily="34" charset="0"/>
                      </a:rPr>
                      <m:t>=</m:t>
                    </m:r>
                    <m:r>
                      <a:rPr lang="de-DE" b="0" i="0" smtClean="0">
                        <a:latin typeface="Cambria Math" panose="02040503050406030204" pitchFamily="18" charset="0"/>
                        <a:cs typeface="Arial" panose="020B0604020202020204" pitchFamily="34" charset="0"/>
                      </a:rPr>
                      <m:t>2</m:t>
                    </m:r>
                    <m:r>
                      <a:rPr lang="de-DE" i="1">
                        <a:latin typeface="Cambria Math" panose="02040503050406030204" pitchFamily="18" charset="0"/>
                        <a:ea typeface="Cambria Math" panose="02040503050406030204" pitchFamily="18" charset="0"/>
                        <a:cs typeface="Arial" panose="020B0604020202020204" pitchFamily="34" charset="0"/>
                      </a:rPr>
                      <m:t>∙</m:t>
                    </m:r>
                    <m:sSup>
                      <m:sSupPr>
                        <m:ctrlPr>
                          <a:rPr lang="de-DE" i="1">
                            <a:latin typeface="Cambria Math" panose="02040503050406030204" pitchFamily="18" charset="0"/>
                            <a:ea typeface="Cambria Math" panose="02040503050406030204" pitchFamily="18" charset="0"/>
                            <a:cs typeface="Arial" panose="020B0604020202020204" pitchFamily="34" charset="0"/>
                          </a:rPr>
                        </m:ctrlPr>
                      </m:sSupPr>
                      <m:e>
                        <m:r>
                          <a:rPr lang="de-DE" i="1">
                            <a:latin typeface="Cambria Math" panose="02040503050406030204" pitchFamily="18" charset="0"/>
                            <a:ea typeface="Cambria Math" panose="02040503050406030204" pitchFamily="18" charset="0"/>
                            <a:cs typeface="Arial" panose="020B0604020202020204" pitchFamily="34" charset="0"/>
                          </a:rPr>
                          <m:t>10</m:t>
                        </m:r>
                      </m:e>
                      <m:sup>
                        <m:r>
                          <a:rPr lang="de-DE" i="1">
                            <a:latin typeface="Cambria Math" panose="02040503050406030204" pitchFamily="18" charset="0"/>
                            <a:ea typeface="Cambria Math" panose="02040503050406030204" pitchFamily="18" charset="0"/>
                            <a:cs typeface="Arial" panose="020B0604020202020204" pitchFamily="34" charset="0"/>
                          </a:rPr>
                          <m:t>−</m:t>
                        </m:r>
                        <m:r>
                          <a:rPr lang="de-DE" b="0" i="1" smtClean="0">
                            <a:latin typeface="Cambria Math" panose="02040503050406030204" pitchFamily="18" charset="0"/>
                            <a:ea typeface="Cambria Math" panose="02040503050406030204" pitchFamily="18" charset="0"/>
                            <a:cs typeface="Arial" panose="020B0604020202020204" pitchFamily="34" charset="0"/>
                          </a:rPr>
                          <m:t>8</m:t>
                        </m:r>
                      </m:sup>
                    </m:sSup>
                    <m:r>
                      <m:rPr>
                        <m:nor/>
                      </m:rPr>
                      <a:rPr lang="en-US" altLang="de-DE" dirty="0">
                        <a:solidFill>
                          <a:srgbClr val="000000"/>
                        </a:solidFill>
                        <a:cs typeface="Arial" panose="020B0604020202020204" pitchFamily="34" charset="0"/>
                      </a:rPr>
                      <m:t> </m:t>
                    </m:r>
                    <m:f>
                      <m:fPr>
                        <m:ctrlPr>
                          <a:rPr lang="en-US" altLang="de-DE" i="1">
                            <a:solidFill>
                              <a:srgbClr val="000000"/>
                            </a:solidFill>
                            <a:latin typeface="Cambria Math" panose="02040503050406030204" pitchFamily="18" charset="0"/>
                            <a:cs typeface="Arial" panose="020B0604020202020204" pitchFamily="34" charset="0"/>
                          </a:rPr>
                        </m:ctrlPr>
                      </m:fPr>
                      <m:num>
                        <m:r>
                          <m:rPr>
                            <m:sty m:val="p"/>
                          </m:rPr>
                          <a:rPr lang="de-DE" altLang="de-DE">
                            <a:solidFill>
                              <a:srgbClr val="000000"/>
                            </a:solidFill>
                            <a:latin typeface="Cambria Math" panose="02040503050406030204" pitchFamily="18" charset="0"/>
                            <a:cs typeface="Arial" panose="020B0604020202020204" pitchFamily="34" charset="0"/>
                          </a:rPr>
                          <m:t>mol</m:t>
                        </m:r>
                      </m:num>
                      <m:den>
                        <m:r>
                          <m:rPr>
                            <m:sty m:val="p"/>
                          </m:rPr>
                          <a:rPr lang="de-DE" altLang="de-DE">
                            <a:solidFill>
                              <a:srgbClr val="000000"/>
                            </a:solidFill>
                            <a:latin typeface="Cambria Math" panose="02040503050406030204" pitchFamily="18" charset="0"/>
                            <a:cs typeface="Arial" panose="020B0604020202020204" pitchFamily="34" charset="0"/>
                          </a:rPr>
                          <m:t>ms</m:t>
                        </m:r>
                        <m:rad>
                          <m:radPr>
                            <m:degHide m:val="on"/>
                            <m:ctrlPr>
                              <a:rPr lang="de-DE" altLang="de-DE" i="1">
                                <a:solidFill>
                                  <a:srgbClr val="000000"/>
                                </a:solidFill>
                                <a:latin typeface="Cambria Math" panose="02040503050406030204" pitchFamily="18" charset="0"/>
                                <a:cs typeface="Arial" panose="020B0604020202020204" pitchFamily="34" charset="0"/>
                              </a:rPr>
                            </m:ctrlPr>
                          </m:radPr>
                          <m:deg/>
                          <m:e>
                            <m:r>
                              <m:rPr>
                                <m:sty m:val="p"/>
                              </m:rPr>
                              <a:rPr lang="de-DE" altLang="de-DE">
                                <a:solidFill>
                                  <a:srgbClr val="000000"/>
                                </a:solidFill>
                                <a:latin typeface="Cambria Math" panose="02040503050406030204" pitchFamily="18" charset="0"/>
                                <a:cs typeface="Arial" panose="020B0604020202020204" pitchFamily="34" charset="0"/>
                              </a:rPr>
                              <m:t>mbar</m:t>
                            </m:r>
                          </m:e>
                        </m:rad>
                      </m:den>
                    </m:f>
                  </m:oMath>
                </a14:m>
                <a:endParaRPr lang="en-US" dirty="0" smtClean="0">
                  <a:solidFill>
                    <a:srgbClr val="B166D2"/>
                  </a:solidFill>
                  <a:latin typeface="Arial" panose="020B0604020202020204" pitchFamily="34" charset="0"/>
                  <a:cs typeface="Arial" panose="020B0604020202020204" pitchFamily="34" charset="0"/>
                </a:endParaRPr>
              </a:p>
              <a:p>
                <a14:m>
                  <m:oMath xmlns:m="http://schemas.openxmlformats.org/officeDocument/2006/math">
                    <m:r>
                      <a:rPr lang="de-DE" i="1" smtClean="0">
                        <a:solidFill>
                          <a:srgbClr val="023D6B"/>
                        </a:solidFill>
                        <a:latin typeface="Cambria Math" panose="02040503050406030204" pitchFamily="18" charset="0"/>
                        <a:cs typeface="Arial" panose="020B0604020202020204" pitchFamily="34" charset="0"/>
                      </a:rPr>
                      <m:t>𝑡𝑜𝑡</m:t>
                    </m:r>
                  </m:oMath>
                </a14:m>
                <a:r>
                  <a:rPr lang="en-US" dirty="0">
                    <a:solidFill>
                      <a:prstClr val="black"/>
                    </a:solidFill>
                    <a:latin typeface="Arial" panose="020B0604020202020204" pitchFamily="34" charset="0"/>
                    <a:cs typeface="Arial" panose="020B0604020202020204" pitchFamily="34" charset="0"/>
                  </a:rPr>
                  <a:t>: </a:t>
                </a:r>
                <a:r>
                  <a:rPr lang="en-US" dirty="0" err="1" smtClean="0">
                    <a:solidFill>
                      <a:schemeClr val="accent1">
                        <a:lumMod val="60000"/>
                        <a:lumOff val="40000"/>
                      </a:schemeClr>
                    </a:solidFill>
                    <a:latin typeface="Arial" panose="020B0604020202020204" pitchFamily="34" charset="0"/>
                    <a:cs typeface="Arial" panose="020B0604020202020204" pitchFamily="34" charset="0"/>
                  </a:rPr>
                  <a:t>CuCrZr_W_hot</a:t>
                </a:r>
                <a:r>
                  <a:rPr lang="de-DE" dirty="0">
                    <a:solidFill>
                      <a:srgbClr val="000000"/>
                    </a:solidFill>
                    <a:cs typeface="Arial" panose="020B0604020202020204" pitchFamily="34" charset="0"/>
                  </a:rPr>
                  <a:t>	</a:t>
                </a:r>
                <a:r>
                  <a:rPr lang="de-DE" dirty="0" smtClean="0">
                    <a:solidFill>
                      <a:srgbClr val="000000"/>
                    </a:solidFill>
                    <a:cs typeface="Arial" panose="020B0604020202020204" pitchFamily="34" charset="0"/>
                  </a:rPr>
                  <a:t>		</a:t>
                </a:r>
                <a14:m>
                  <m:oMath xmlns:m="http://schemas.openxmlformats.org/officeDocument/2006/math">
                    <m:r>
                      <a:rPr lang="de-DE" smtClean="0">
                        <a:solidFill>
                          <a:srgbClr val="247F2C"/>
                        </a:solidFill>
                        <a:latin typeface="Cambria Math" panose="02040503050406030204" pitchFamily="18" charset="0"/>
                        <a:cs typeface="Arial" panose="020B0604020202020204" pitchFamily="34" charset="0"/>
                      </a:rPr>
                      <m:t>	</m:t>
                    </m:r>
                    <m:sSub>
                      <m:sSubPr>
                        <m:ctrlPr>
                          <a:rPr lang="de-DE" i="1">
                            <a:solidFill>
                              <a:srgbClr val="247F2C"/>
                            </a:solidFill>
                            <a:latin typeface="Cambria Math" panose="02040503050406030204" pitchFamily="18" charset="0"/>
                            <a:cs typeface="Arial" panose="020B0604020202020204" pitchFamily="34" charset="0"/>
                          </a:rPr>
                        </m:ctrlPr>
                      </m:sSubPr>
                      <m:e>
                        <m:r>
                          <m:rPr>
                            <m:sty m:val="p"/>
                          </m:rPr>
                          <a:rPr lang="de-DE">
                            <a:solidFill>
                              <a:srgbClr val="247F2C"/>
                            </a:solidFill>
                            <a:latin typeface="Cambria Math" panose="02040503050406030204" pitchFamily="18" charset="0"/>
                            <a:cs typeface="Arial" panose="020B0604020202020204" pitchFamily="34" charset="0"/>
                          </a:rPr>
                          <m:t>E</m:t>
                        </m:r>
                      </m:e>
                      <m:sub>
                        <m:r>
                          <m:rPr>
                            <m:sty m:val="p"/>
                          </m:rPr>
                          <a:rPr lang="de-DE">
                            <a:solidFill>
                              <a:srgbClr val="247F2C"/>
                            </a:solidFill>
                            <a:latin typeface="Cambria Math" panose="02040503050406030204" pitchFamily="18" charset="0"/>
                            <a:cs typeface="Arial" panose="020B0604020202020204" pitchFamily="34" charset="0"/>
                          </a:rPr>
                          <m:t>P</m:t>
                        </m:r>
                      </m:sub>
                    </m:sSub>
                    <m:r>
                      <m:rPr>
                        <m:nor/>
                      </m:rPr>
                      <a:rPr lang="en-US" altLang="de-DE" dirty="0">
                        <a:latin typeface="Cambria Math" panose="02040503050406030204" pitchFamily="18" charset="0"/>
                        <a:ea typeface="Cambria Math" panose="02040503050406030204" pitchFamily="18" charset="0"/>
                        <a:cs typeface="Arial" panose="020B0604020202020204" pitchFamily="34" charset="0"/>
                      </a:rPr>
                      <m:t> =</m:t>
                    </m:r>
                    <m:r>
                      <m:rPr>
                        <m:nor/>
                      </m:rPr>
                      <a:rPr lang="de-DE" altLang="de-DE" b="0" i="0" dirty="0" smtClean="0">
                        <a:latin typeface="Cambria Math" panose="02040503050406030204" pitchFamily="18" charset="0"/>
                        <a:ea typeface="Cambria Math" panose="02040503050406030204" pitchFamily="18" charset="0"/>
                        <a:cs typeface="Arial" panose="020B0604020202020204" pitchFamily="34" charset="0"/>
                      </a:rPr>
                      <m:t>83</m:t>
                    </m:r>
                    <m:r>
                      <m:rPr>
                        <m:nor/>
                      </m:rPr>
                      <a:rPr lang="en-US" altLang="de-DE" dirty="0">
                        <a:latin typeface="Cambria Math" panose="02040503050406030204" pitchFamily="18" charset="0"/>
                        <a:ea typeface="Cambria Math" panose="02040503050406030204" pitchFamily="18" charset="0"/>
                        <a:cs typeface="Arial" panose="020B0604020202020204" pitchFamily="34" charset="0"/>
                      </a:rPr>
                      <m:t> </m:t>
                    </m:r>
                    <m:f>
                      <m:fPr>
                        <m:ctrlPr>
                          <a:rPr lang="en-US" altLang="de-DE" i="1">
                            <a:solidFill>
                              <a:srgbClr val="000000"/>
                            </a:solidFill>
                            <a:latin typeface="Cambria Math" panose="02040503050406030204" pitchFamily="18" charset="0"/>
                            <a:cs typeface="Arial" panose="020B0604020202020204" pitchFamily="34" charset="0"/>
                          </a:rPr>
                        </m:ctrlPr>
                      </m:fPr>
                      <m:num>
                        <m:r>
                          <m:rPr>
                            <m:sty m:val="p"/>
                          </m:rPr>
                          <a:rPr lang="de-DE" altLang="de-DE">
                            <a:solidFill>
                              <a:srgbClr val="000000"/>
                            </a:solidFill>
                            <a:latin typeface="Cambria Math" panose="02040503050406030204" pitchFamily="18" charset="0"/>
                            <a:cs typeface="Arial" panose="020B0604020202020204" pitchFamily="34" charset="0"/>
                          </a:rPr>
                          <m:t>kJ</m:t>
                        </m:r>
                      </m:num>
                      <m:den>
                        <m:r>
                          <m:rPr>
                            <m:sty m:val="p"/>
                          </m:rPr>
                          <a:rPr lang="de-DE" altLang="de-DE">
                            <a:solidFill>
                              <a:srgbClr val="000000"/>
                            </a:solidFill>
                            <a:latin typeface="Cambria Math" panose="02040503050406030204" pitchFamily="18" charset="0"/>
                            <a:cs typeface="Arial" panose="020B0604020202020204" pitchFamily="34" charset="0"/>
                          </a:rPr>
                          <m:t>mol</m:t>
                        </m:r>
                      </m:den>
                    </m:f>
                  </m:oMath>
                </a14:m>
                <a:endParaRPr lang="de-DE" altLang="de-DE" i="1" dirty="0" smtClean="0">
                  <a:solidFill>
                    <a:srgbClr val="000000"/>
                  </a:solidFill>
                  <a:latin typeface="Cambria Math" panose="02040503050406030204" pitchFamily="18" charset="0"/>
                  <a:cs typeface="Arial" panose="020B0604020202020204" pitchFamily="34" charset="0"/>
                </a:endParaRPr>
              </a:p>
            </p:txBody>
          </p:sp>
        </mc:Choice>
        <mc:Fallback xmlns="">
          <p:sp>
            <p:nvSpPr>
              <p:cNvPr id="15" name="Textfeld 14"/>
              <p:cNvSpPr txBox="1">
                <a:spLocks noRot="1" noChangeAspect="1" noMove="1" noResize="1" noEditPoints="1" noAdjustHandles="1" noChangeArrowheads="1" noChangeShapeType="1" noTextEdit="1"/>
              </p:cNvSpPr>
              <p:nvPr/>
            </p:nvSpPr>
            <p:spPr>
              <a:xfrm>
                <a:off x="151407" y="866803"/>
                <a:ext cx="6386883" cy="1194045"/>
              </a:xfrm>
              <a:prstGeom prst="rect">
                <a:avLst/>
              </a:prstGeom>
              <a:blipFill>
                <a:blip r:embed="rId3"/>
                <a:stretch>
                  <a:fillRect l="-859" t="-2551" b="-2041"/>
                </a:stretch>
              </a:blipFill>
            </p:spPr>
            <p:txBody>
              <a:bodyPr/>
              <a:lstStyle/>
              <a:p>
                <a:r>
                  <a:rPr lang="en-GB">
                    <a:noFill/>
                  </a:rPr>
                  <a:t> </a:t>
                </a:r>
              </a:p>
            </p:txBody>
          </p:sp>
        </mc:Fallback>
      </mc:AlternateContent>
      <p:grpSp>
        <p:nvGrpSpPr>
          <p:cNvPr id="16" name="Gruppieren 15"/>
          <p:cNvGrpSpPr/>
          <p:nvPr/>
        </p:nvGrpSpPr>
        <p:grpSpPr>
          <a:xfrm>
            <a:off x="2457500" y="1273901"/>
            <a:ext cx="470148" cy="570923"/>
            <a:chOff x="1593404" y="3561586"/>
            <a:chExt cx="470148" cy="570923"/>
          </a:xfrm>
        </p:grpSpPr>
        <p:sp>
          <p:nvSpPr>
            <p:cNvPr id="17" name="Geschweifte Klammer rechts 16"/>
            <p:cNvSpPr/>
            <p:nvPr/>
          </p:nvSpPr>
          <p:spPr>
            <a:xfrm>
              <a:off x="1593404" y="3561586"/>
              <a:ext cx="144016" cy="570923"/>
            </a:xfrm>
            <a:prstGeom prst="rightBrace">
              <a:avLst>
                <a:gd name="adj1" fmla="val 35354"/>
                <a:gd name="adj2" fmla="val 44590"/>
              </a:avLst>
            </a:prstGeom>
            <a:ln w="57150">
              <a:solidFill>
                <a:srgbClr val="247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8" name="Gerade Verbindung mit Pfeil 17"/>
            <p:cNvCxnSpPr/>
            <p:nvPr/>
          </p:nvCxnSpPr>
          <p:spPr>
            <a:xfrm>
              <a:off x="1775520" y="3808496"/>
              <a:ext cx="288032" cy="0"/>
            </a:xfrm>
            <a:prstGeom prst="straightConnector1">
              <a:avLst/>
            </a:prstGeom>
            <a:ln w="38100">
              <a:solidFill>
                <a:srgbClr val="247F2C"/>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28" name="Tabelle 27"/>
              <p:cNvGraphicFramePr>
                <a:graphicFrameLocks noGrp="1"/>
              </p:cNvGraphicFramePr>
              <p:nvPr>
                <p:extLst>
                  <p:ext uri="{D42A27DB-BD31-4B8C-83A1-F6EECF244321}">
                    <p14:modId xmlns:p14="http://schemas.microsoft.com/office/powerpoint/2010/main" val="3696518898"/>
                  </p:ext>
                </p:extLst>
              </p:nvPr>
            </p:nvGraphicFramePr>
            <p:xfrm>
              <a:off x="983432" y="2204863"/>
              <a:ext cx="5178033" cy="1800201"/>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289601">
                      <a:extLst>
                        <a:ext uri="{9D8B030D-6E8A-4147-A177-3AD203B41FA5}">
                          <a16:colId xmlns:a16="http://schemas.microsoft.com/office/drawing/2014/main" val="20002"/>
                        </a:ext>
                      </a:extLst>
                    </a:gridCol>
                  </a:tblGrid>
                  <a:tr h="599604">
                    <a:tc>
                      <a:txBody>
                        <a:bodyPr/>
                        <a:lstStyle/>
                        <a:p>
                          <a:pPr algn="ctr"/>
                          <a:r>
                            <a:rPr lang="de-DE" sz="1800" b="0" dirty="0" smtClean="0">
                              <a:solidFill>
                                <a:schemeClr val="tx1"/>
                              </a:solidFill>
                              <a:latin typeface="Arial" panose="020B0604020202020204" pitchFamily="34" charset="0"/>
                              <a:cs typeface="Arial" panose="020B0604020202020204" pitchFamily="34" charset="0"/>
                            </a:rPr>
                            <a:t>Sample </a:t>
                          </a:r>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pPr algn="ctr"/>
                          <a14:m>
                            <m:oMath xmlns:m="http://schemas.openxmlformats.org/officeDocument/2006/math">
                              <m:sSub>
                                <m:sSubPr>
                                  <m:ctrlPr>
                                    <a:rPr lang="de-DE" sz="1800" b="0" i="1" smtClean="0">
                                      <a:solidFill>
                                        <a:schemeClr val="tx1"/>
                                      </a:solidFill>
                                      <a:latin typeface="Cambria Math" panose="02040503050406030204" pitchFamily="18" charset="0"/>
                                      <a:cs typeface="Arial" panose="020B0604020202020204" pitchFamily="34" charset="0"/>
                                    </a:rPr>
                                  </m:ctrlPr>
                                </m:sSubPr>
                                <m:e>
                                  <m:r>
                                    <m:rPr>
                                      <m:sty m:val="p"/>
                                    </m:rPr>
                                    <a:rPr lang="de-DE" sz="1800" b="0" i="0" smtClean="0">
                                      <a:solidFill>
                                        <a:schemeClr val="tx1"/>
                                      </a:solidFill>
                                      <a:latin typeface="Cambria Math" panose="02040503050406030204" pitchFamily="18" charset="0"/>
                                      <a:cs typeface="Arial" panose="020B0604020202020204" pitchFamily="34" charset="0"/>
                                    </a:rPr>
                                    <m:t>P</m:t>
                                  </m:r>
                                </m:e>
                                <m:sub>
                                  <m:r>
                                    <a:rPr lang="de-DE" sz="1800" b="0" i="0" smtClean="0">
                                      <a:solidFill>
                                        <a:schemeClr val="tx1"/>
                                      </a:solidFill>
                                      <a:latin typeface="Cambria Math" panose="02040503050406030204" pitchFamily="18" charset="0"/>
                                      <a:cs typeface="Arial" panose="020B0604020202020204" pitchFamily="34" charset="0"/>
                                    </a:rPr>
                                    <m:t>0</m:t>
                                  </m:r>
                                </m:sub>
                              </m:sSub>
                            </m:oMath>
                          </a14:m>
                          <a:r>
                            <a:rPr lang="de-DE" sz="1800" b="0" i="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endChr m:val="]"/>
                                  <m:ctrlPr>
                                    <a:rPr lang="en-US" altLang="de-DE" sz="1800" i="1" smtClean="0">
                                      <a:solidFill>
                                        <a:srgbClr val="000000"/>
                                      </a:solidFill>
                                      <a:latin typeface="Cambria Math" panose="02040503050406030204" pitchFamily="18" charset="0"/>
                                      <a:cs typeface="Arial" panose="020B0604020202020204" pitchFamily="34" charset="0"/>
                                    </a:rPr>
                                  </m:ctrlPr>
                                </m:dPr>
                                <m:e>
                                  <m:f>
                                    <m:fPr>
                                      <m:ctrlPr>
                                        <a:rPr lang="en-US" altLang="de-DE" sz="1800" i="1" smtClean="0">
                                          <a:solidFill>
                                            <a:srgbClr val="000000"/>
                                          </a:solidFill>
                                          <a:latin typeface="Cambria Math" panose="02040503050406030204" pitchFamily="18" charset="0"/>
                                          <a:cs typeface="Arial" panose="020B0604020202020204" pitchFamily="34" charset="0"/>
                                        </a:rPr>
                                      </m:ctrlPr>
                                    </m:fPr>
                                    <m:num>
                                      <m:r>
                                        <m:rPr>
                                          <m:sty m:val="p"/>
                                        </m:rPr>
                                        <a:rPr lang="de-DE" altLang="de-DE" sz="1800" b="0" i="0" smtClean="0">
                                          <a:solidFill>
                                            <a:srgbClr val="000000"/>
                                          </a:solidFill>
                                          <a:latin typeface="Cambria Math" panose="02040503050406030204" pitchFamily="18" charset="0"/>
                                          <a:cs typeface="Arial" panose="020B0604020202020204" pitchFamily="34" charset="0"/>
                                        </a:rPr>
                                        <m:t>mol</m:t>
                                      </m:r>
                                    </m:num>
                                    <m:den>
                                      <m:r>
                                        <m:rPr>
                                          <m:sty m:val="p"/>
                                        </m:rPr>
                                        <a:rPr lang="de-DE" altLang="de-DE" sz="1800" b="0" i="0" smtClean="0">
                                          <a:solidFill>
                                            <a:srgbClr val="000000"/>
                                          </a:solidFill>
                                          <a:latin typeface="Cambria Math" panose="02040503050406030204" pitchFamily="18" charset="0"/>
                                          <a:cs typeface="Arial" panose="020B0604020202020204" pitchFamily="34" charset="0"/>
                                        </a:rPr>
                                        <m:t>ms</m:t>
                                      </m:r>
                                      <m:rad>
                                        <m:radPr>
                                          <m:degHide m:val="on"/>
                                          <m:ctrlPr>
                                            <a:rPr lang="de-DE" altLang="de-DE" sz="1800" b="0" i="1" smtClean="0">
                                              <a:solidFill>
                                                <a:srgbClr val="000000"/>
                                              </a:solidFill>
                                              <a:latin typeface="Cambria Math" panose="02040503050406030204" pitchFamily="18" charset="0"/>
                                              <a:cs typeface="Arial" panose="020B0604020202020204" pitchFamily="34" charset="0"/>
                                            </a:rPr>
                                          </m:ctrlPr>
                                        </m:radPr>
                                        <m:deg/>
                                        <m:e>
                                          <m:r>
                                            <m:rPr>
                                              <m:sty m:val="p"/>
                                            </m:rPr>
                                            <a:rPr lang="de-DE" altLang="de-DE" sz="1800" b="0" i="0" smtClean="0">
                                              <a:solidFill>
                                                <a:srgbClr val="000000"/>
                                              </a:solidFill>
                                              <a:latin typeface="Cambria Math" panose="02040503050406030204" pitchFamily="18" charset="0"/>
                                              <a:cs typeface="Arial" panose="020B0604020202020204" pitchFamily="34" charset="0"/>
                                            </a:rPr>
                                            <m:t>mbar</m:t>
                                          </m:r>
                                        </m:e>
                                      </m:rad>
                                    </m:den>
                                  </m:f>
                                </m:e>
                              </m:d>
                            </m:oMath>
                          </a14:m>
                          <a:endParaRPr lang="de-DE" sz="1800" b="0" i="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pPr algn="ctr"/>
                          <a14:m>
                            <m:oMath xmlns:m="http://schemas.openxmlformats.org/officeDocument/2006/math">
                              <m:sSub>
                                <m:sSubPr>
                                  <m:ctrlPr>
                                    <a:rPr lang="de-DE" sz="1800" b="0" i="1" smtClean="0">
                                      <a:solidFill>
                                        <a:schemeClr val="tx1"/>
                                      </a:solidFill>
                                      <a:latin typeface="Cambria Math" panose="02040503050406030204" pitchFamily="18" charset="0"/>
                                      <a:cs typeface="Arial" panose="020B0604020202020204" pitchFamily="34" charset="0"/>
                                    </a:rPr>
                                  </m:ctrlPr>
                                </m:sSubPr>
                                <m:e>
                                  <m:r>
                                    <m:rPr>
                                      <m:sty m:val="p"/>
                                    </m:rPr>
                                    <a:rPr lang="de-DE" sz="1800" b="0" i="0" smtClean="0">
                                      <a:solidFill>
                                        <a:schemeClr val="tx1"/>
                                      </a:solidFill>
                                      <a:latin typeface="Cambria Math" panose="02040503050406030204" pitchFamily="18" charset="0"/>
                                      <a:cs typeface="Arial" panose="020B0604020202020204" pitchFamily="34" charset="0"/>
                                    </a:rPr>
                                    <m:t>E</m:t>
                                  </m:r>
                                </m:e>
                                <m:sub>
                                  <m:r>
                                    <m:rPr>
                                      <m:sty m:val="p"/>
                                    </m:rPr>
                                    <a:rPr lang="de-DE" sz="1800" b="0" i="0" smtClean="0">
                                      <a:solidFill>
                                        <a:schemeClr val="tx1"/>
                                      </a:solidFill>
                                      <a:latin typeface="Cambria Math" panose="02040503050406030204" pitchFamily="18" charset="0"/>
                                      <a:cs typeface="Arial" panose="020B0604020202020204" pitchFamily="34" charset="0"/>
                                    </a:rPr>
                                    <m:t>P</m:t>
                                  </m:r>
                                </m:sub>
                              </m:sSub>
                            </m:oMath>
                          </a14:m>
                          <a:r>
                            <a:rPr lang="de-DE" sz="1800" b="0" i="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endChr m:val="]"/>
                                  <m:ctrlPr>
                                    <a:rPr lang="en-US" altLang="de-DE" sz="1800" i="1" smtClean="0">
                                      <a:solidFill>
                                        <a:srgbClr val="000000"/>
                                      </a:solidFill>
                                      <a:latin typeface="Cambria Math" panose="02040503050406030204" pitchFamily="18" charset="0"/>
                                      <a:cs typeface="Arial" panose="020B0604020202020204" pitchFamily="34" charset="0"/>
                                    </a:rPr>
                                  </m:ctrlPr>
                                </m:dPr>
                                <m:e>
                                  <m:f>
                                    <m:fPr>
                                      <m:ctrlPr>
                                        <a:rPr lang="en-US" altLang="de-DE" sz="1800" i="1" smtClean="0">
                                          <a:solidFill>
                                            <a:srgbClr val="000000"/>
                                          </a:solidFill>
                                          <a:latin typeface="Cambria Math" panose="02040503050406030204" pitchFamily="18" charset="0"/>
                                          <a:cs typeface="Arial" panose="020B0604020202020204" pitchFamily="34" charset="0"/>
                                        </a:rPr>
                                      </m:ctrlPr>
                                    </m:fPr>
                                    <m:num>
                                      <m:r>
                                        <m:rPr>
                                          <m:sty m:val="p"/>
                                        </m:rPr>
                                        <a:rPr lang="de-DE" altLang="de-DE" sz="1800" b="0" i="0" smtClean="0">
                                          <a:solidFill>
                                            <a:srgbClr val="000000"/>
                                          </a:solidFill>
                                          <a:latin typeface="Cambria Math" panose="02040503050406030204" pitchFamily="18" charset="0"/>
                                          <a:cs typeface="Arial" panose="020B0604020202020204" pitchFamily="34" charset="0"/>
                                        </a:rPr>
                                        <m:t>kJ</m:t>
                                      </m:r>
                                    </m:num>
                                    <m:den>
                                      <m:r>
                                        <m:rPr>
                                          <m:sty m:val="p"/>
                                        </m:rPr>
                                        <a:rPr lang="de-DE" altLang="de-DE" sz="1800" b="0" i="0" smtClean="0">
                                          <a:solidFill>
                                            <a:srgbClr val="000000"/>
                                          </a:solidFill>
                                          <a:latin typeface="Cambria Math" panose="02040503050406030204" pitchFamily="18" charset="0"/>
                                          <a:cs typeface="Arial" panose="020B0604020202020204" pitchFamily="34" charset="0"/>
                                        </a:rPr>
                                        <m:t>mol</m:t>
                                      </m:r>
                                    </m:den>
                                  </m:f>
                                </m:e>
                              </m:d>
                            </m:oMath>
                          </a14:m>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extLst>
                      <a:ext uri="{0D108BD9-81ED-4DB2-BD59-A6C34878D82A}">
                        <a16:rowId xmlns:a16="http://schemas.microsoft.com/office/drawing/2014/main" val="10000"/>
                      </a:ext>
                    </a:extLst>
                  </a:tr>
                  <a:tr h="400199">
                    <a:tc>
                      <a:txBody>
                        <a:bodyPr/>
                        <a:lstStyle/>
                        <a:p>
                          <a:r>
                            <a:rPr lang="de-DE" sz="1800" dirty="0" err="1" smtClean="0">
                              <a:solidFill>
                                <a:srgbClr val="F6BB00"/>
                              </a:solidFill>
                              <a:latin typeface="Arial" panose="020B0604020202020204" pitchFamily="34" charset="0"/>
                              <a:cs typeface="Arial" panose="020B0604020202020204" pitchFamily="34" charset="0"/>
                            </a:rPr>
                            <a:t>CuCrZr</a:t>
                          </a:r>
                          <a:endParaRPr lang="de-DE" sz="1800" dirty="0">
                            <a:solidFill>
                              <a:srgbClr val="F6BB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6(2)*10</a:t>
                          </a:r>
                          <a:r>
                            <a:rPr lang="de-DE" sz="1800" baseline="30000" dirty="0" smtClean="0">
                              <a:solidFill>
                                <a:schemeClr val="tx1"/>
                              </a:solidFill>
                              <a:latin typeface="Arial" panose="020B0604020202020204" pitchFamily="34" charset="0"/>
                              <a:cs typeface="Arial" panose="020B0604020202020204" pitchFamily="34" charset="0"/>
                            </a:rPr>
                            <a:t>-6</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79(1)</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199">
                    <a:tc>
                      <a:txBody>
                        <a:bodyPr/>
                        <a:lstStyle/>
                        <a:p>
                          <a:r>
                            <a:rPr lang="en-US" b="0" dirty="0" err="1" smtClean="0">
                              <a:solidFill>
                                <a:schemeClr val="accent1">
                                  <a:lumMod val="60000"/>
                                  <a:lumOff val="40000"/>
                                </a:schemeClr>
                              </a:solidFill>
                              <a:latin typeface="Arial" panose="020B0604020202020204" pitchFamily="34" charset="0"/>
                              <a:cs typeface="Arial" panose="020B0604020202020204" pitchFamily="34" charset="0"/>
                            </a:rPr>
                            <a:t>W_hot_layer</a:t>
                          </a:r>
                          <a:endParaRPr lang="de-DE" sz="1800" b="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2*10</a:t>
                          </a:r>
                          <a:r>
                            <a:rPr lang="de-DE" sz="1800" baseline="30000" dirty="0" smtClean="0">
                              <a:solidFill>
                                <a:schemeClr val="tx1"/>
                              </a:solidFill>
                              <a:latin typeface="Arial" panose="020B0604020202020204" pitchFamily="34" charset="0"/>
                              <a:cs typeface="Arial" panose="020B0604020202020204" pitchFamily="34" charset="0"/>
                            </a:rPr>
                            <a:t>-8</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0002"/>
                      </a:ext>
                    </a:extLst>
                  </a:tr>
                  <a:tr h="400199">
                    <a:tc>
                      <a:txBody>
                        <a:bodyPr/>
                        <a:lstStyle/>
                        <a:p>
                          <a:r>
                            <a:rPr lang="de-DE" sz="1800" dirty="0" err="1" smtClean="0">
                              <a:solidFill>
                                <a:srgbClr val="247F2C"/>
                              </a:solidFill>
                              <a:latin typeface="Arial" panose="020B0604020202020204" pitchFamily="34" charset="0"/>
                              <a:cs typeface="Arial" panose="020B0604020202020204" pitchFamily="34" charset="0"/>
                            </a:rPr>
                            <a:t>W_cracked_layer</a:t>
                          </a:r>
                          <a:r>
                            <a:rPr lang="de-DE" sz="1800" dirty="0" smtClean="0">
                              <a:solidFill>
                                <a:schemeClr val="tx1"/>
                              </a:solidFill>
                              <a:latin typeface="Arial" panose="020B0604020202020204" pitchFamily="34" charset="0"/>
                              <a:cs typeface="Arial" panose="020B0604020202020204" pitchFamily="34" charset="0"/>
                            </a:rPr>
                            <a:t>*</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smtClean="0">
                              <a:solidFill>
                                <a:schemeClr val="tx1"/>
                              </a:solidFill>
                              <a:latin typeface="Arial" panose="020B0604020202020204" pitchFamily="34" charset="0"/>
                              <a:cs typeface="Arial" panose="020B0604020202020204" pitchFamily="34" charset="0"/>
                            </a:rPr>
                            <a:t>4*10</a:t>
                          </a:r>
                          <a:r>
                            <a:rPr lang="de-DE" sz="1800" baseline="30000" dirty="0" smtClean="0">
                              <a:solidFill>
                                <a:schemeClr val="tx1"/>
                              </a:solidFill>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95</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89491"/>
                      </a:ext>
                    </a:extLst>
                  </a:tr>
                </a:tbl>
              </a:graphicData>
            </a:graphic>
          </p:graphicFrame>
        </mc:Choice>
        <mc:Fallback xmlns="">
          <p:graphicFrame>
            <p:nvGraphicFramePr>
              <p:cNvPr id="28" name="Tabelle 27"/>
              <p:cNvGraphicFramePr>
                <a:graphicFrameLocks noGrp="1"/>
              </p:cNvGraphicFramePr>
              <p:nvPr>
                <p:extLst>
                  <p:ext uri="{D42A27DB-BD31-4B8C-83A1-F6EECF244321}">
                    <p14:modId xmlns:p14="http://schemas.microsoft.com/office/powerpoint/2010/main" val="3696518898"/>
                  </p:ext>
                </p:extLst>
              </p:nvPr>
            </p:nvGraphicFramePr>
            <p:xfrm>
              <a:off x="983432" y="2204863"/>
              <a:ext cx="5178033" cy="1800201"/>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289601">
                      <a:extLst>
                        <a:ext uri="{9D8B030D-6E8A-4147-A177-3AD203B41FA5}">
                          <a16:colId xmlns:a16="http://schemas.microsoft.com/office/drawing/2014/main" val="20002"/>
                        </a:ext>
                      </a:extLst>
                    </a:gridCol>
                  </a:tblGrid>
                  <a:tr h="599604">
                    <a:tc>
                      <a:txBody>
                        <a:bodyPr/>
                        <a:lstStyle/>
                        <a:p>
                          <a:pPr algn="ctr"/>
                          <a:r>
                            <a:rPr lang="de-DE" sz="1800" b="0" dirty="0" smtClean="0">
                              <a:solidFill>
                                <a:schemeClr val="tx1"/>
                              </a:solidFill>
                              <a:latin typeface="Arial" panose="020B0604020202020204" pitchFamily="34" charset="0"/>
                              <a:cs typeface="Arial" panose="020B0604020202020204" pitchFamily="34" charset="0"/>
                            </a:rPr>
                            <a:t>Sample </a:t>
                          </a:r>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7661" t="-5051" r="-86290" b="-209091"/>
                          </a:stretch>
                        </a:blipFill>
                      </a:tcPr>
                    </a:tc>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301415" t="-5051" r="-943" b="-209091"/>
                          </a:stretch>
                        </a:blipFill>
                      </a:tcPr>
                    </a:tc>
                    <a:extLst>
                      <a:ext uri="{0D108BD9-81ED-4DB2-BD59-A6C34878D82A}">
                        <a16:rowId xmlns:a16="http://schemas.microsoft.com/office/drawing/2014/main" val="10000"/>
                      </a:ext>
                    </a:extLst>
                  </a:tr>
                  <a:tr h="400199">
                    <a:tc>
                      <a:txBody>
                        <a:bodyPr/>
                        <a:lstStyle/>
                        <a:p>
                          <a:r>
                            <a:rPr lang="de-DE" sz="1800" dirty="0" err="1" smtClean="0">
                              <a:solidFill>
                                <a:srgbClr val="F6BB00"/>
                              </a:solidFill>
                              <a:latin typeface="Arial" panose="020B0604020202020204" pitchFamily="34" charset="0"/>
                              <a:cs typeface="Arial" panose="020B0604020202020204" pitchFamily="34" charset="0"/>
                            </a:rPr>
                            <a:t>CuCrZr</a:t>
                          </a:r>
                          <a:endParaRPr lang="de-DE" sz="1800" dirty="0">
                            <a:solidFill>
                              <a:srgbClr val="F6BB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6(2)*10</a:t>
                          </a:r>
                          <a:r>
                            <a:rPr lang="de-DE" sz="1800" baseline="30000" dirty="0" smtClean="0">
                              <a:solidFill>
                                <a:schemeClr val="tx1"/>
                              </a:solidFill>
                              <a:latin typeface="Arial" panose="020B0604020202020204" pitchFamily="34" charset="0"/>
                              <a:cs typeface="Arial" panose="020B0604020202020204" pitchFamily="34" charset="0"/>
                            </a:rPr>
                            <a:t>-6</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79(1)</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199">
                    <a:tc>
                      <a:txBody>
                        <a:bodyPr/>
                        <a:lstStyle/>
                        <a:p>
                          <a:r>
                            <a:rPr lang="en-US" b="0" dirty="0" err="1" smtClean="0">
                              <a:solidFill>
                                <a:schemeClr val="accent1">
                                  <a:lumMod val="60000"/>
                                  <a:lumOff val="40000"/>
                                </a:schemeClr>
                              </a:solidFill>
                              <a:latin typeface="Arial" panose="020B0604020202020204" pitchFamily="34" charset="0"/>
                              <a:cs typeface="Arial" panose="020B0604020202020204" pitchFamily="34" charset="0"/>
                            </a:rPr>
                            <a:t>W_hot_layer</a:t>
                          </a:r>
                          <a:endParaRPr lang="de-DE" sz="1800" b="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2*10</a:t>
                          </a:r>
                          <a:r>
                            <a:rPr lang="de-DE" sz="1800" baseline="30000" dirty="0" smtClean="0">
                              <a:solidFill>
                                <a:schemeClr val="tx1"/>
                              </a:solidFill>
                              <a:latin typeface="Arial" panose="020B0604020202020204" pitchFamily="34" charset="0"/>
                              <a:cs typeface="Arial" panose="020B0604020202020204" pitchFamily="34" charset="0"/>
                            </a:rPr>
                            <a:t>-8</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83</a:t>
                          </a:r>
                          <a:endParaRPr lang="de-DE" sz="18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0002"/>
                      </a:ext>
                    </a:extLst>
                  </a:tr>
                  <a:tr h="400199">
                    <a:tc>
                      <a:txBody>
                        <a:bodyPr/>
                        <a:lstStyle/>
                        <a:p>
                          <a:r>
                            <a:rPr lang="de-DE" sz="1800" dirty="0" err="1" smtClean="0">
                              <a:solidFill>
                                <a:srgbClr val="247F2C"/>
                              </a:solidFill>
                              <a:latin typeface="Arial" panose="020B0604020202020204" pitchFamily="34" charset="0"/>
                              <a:cs typeface="Arial" panose="020B0604020202020204" pitchFamily="34" charset="0"/>
                            </a:rPr>
                            <a:t>W_cracked_layer</a:t>
                          </a:r>
                          <a:r>
                            <a:rPr lang="de-DE" sz="1800" dirty="0" smtClean="0">
                              <a:solidFill>
                                <a:schemeClr val="tx1"/>
                              </a:solidFill>
                              <a:latin typeface="Arial" panose="020B0604020202020204" pitchFamily="34" charset="0"/>
                              <a:cs typeface="Arial" panose="020B0604020202020204" pitchFamily="34" charset="0"/>
                            </a:rPr>
                            <a:t>*</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smtClean="0">
                              <a:solidFill>
                                <a:schemeClr val="tx1"/>
                              </a:solidFill>
                              <a:latin typeface="Arial" panose="020B0604020202020204" pitchFamily="34" charset="0"/>
                              <a:cs typeface="Arial" panose="020B0604020202020204" pitchFamily="34" charset="0"/>
                            </a:rPr>
                            <a:t>4*10</a:t>
                          </a:r>
                          <a:r>
                            <a:rPr lang="de-DE" sz="1800" baseline="30000" dirty="0" smtClean="0">
                              <a:solidFill>
                                <a:schemeClr val="tx1"/>
                              </a:solidFill>
                              <a:latin typeface="Arial" panose="020B0604020202020204" pitchFamily="34" charset="0"/>
                              <a:cs typeface="Arial" panose="020B0604020202020204" pitchFamily="34" charset="0"/>
                            </a:rPr>
                            <a:t>-7</a:t>
                          </a:r>
                          <a:endParaRPr lang="de-DE" sz="1800" baseline="300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95</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89491"/>
                      </a:ext>
                    </a:extLst>
                  </a:tr>
                </a:tbl>
              </a:graphicData>
            </a:graphic>
          </p:graphicFrame>
        </mc:Fallback>
      </mc:AlternateContent>
      <p:pic>
        <p:nvPicPr>
          <p:cNvPr id="5" name="Grafik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7294870" y="-119716"/>
            <a:ext cx="3960000" cy="5440806"/>
          </a:xfrm>
          <a:prstGeom prst="rect">
            <a:avLst/>
          </a:prstGeom>
        </p:spPr>
      </p:pic>
      <p:sp>
        <p:nvSpPr>
          <p:cNvPr id="12" name="Textfeld 11"/>
          <p:cNvSpPr txBox="1"/>
          <p:nvPr/>
        </p:nvSpPr>
        <p:spPr>
          <a:xfrm>
            <a:off x="120880" y="4509120"/>
            <a:ext cx="12023792" cy="733534"/>
          </a:xfrm>
          <a:prstGeom prst="rect">
            <a:avLst/>
          </a:prstGeom>
          <a:noFill/>
        </p:spPr>
        <p:txBody>
          <a:bodyPr wrap="square" rtlCol="0">
            <a:spAutoFit/>
          </a:bodyPr>
          <a:lstStyle/>
          <a:p>
            <a:pPr>
              <a:lnSpc>
                <a:spcPts val="2500"/>
              </a:lnSpc>
              <a:tabLst>
                <a:tab pos="625475" algn="l"/>
              </a:tabLst>
            </a:pP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a:t>
            </a:r>
            <a:r>
              <a:rPr lang="en-US" dirty="0" smtClean="0">
                <a:latin typeface="Arial" panose="020B0604020202020204" pitchFamily="34" charset="0"/>
                <a:cs typeface="Arial" panose="020B0604020202020204" pitchFamily="34" charset="0"/>
              </a:rPr>
              <a:t> layer permeability is more than two orders of magnitude smaller compared to the </a:t>
            </a:r>
            <a:r>
              <a:rPr lang="en-US" dirty="0" err="1" smtClean="0">
                <a:latin typeface="Arial" panose="020B0604020202020204" pitchFamily="34" charset="0"/>
                <a:cs typeface="Arial" panose="020B0604020202020204" pitchFamily="34" charset="0"/>
              </a:rPr>
              <a:t>CuCrZr</a:t>
            </a:r>
            <a:r>
              <a:rPr lang="en-US" dirty="0" smtClean="0">
                <a:latin typeface="Arial" panose="020B0604020202020204" pitchFamily="34" charset="0"/>
                <a:cs typeface="Arial" panose="020B0604020202020204" pitchFamily="34" charset="0"/>
              </a:rPr>
              <a:t> permeability</a:t>
            </a:r>
          </a:p>
          <a:p>
            <a:pPr>
              <a:lnSpc>
                <a:spcPts val="2500"/>
              </a:lnSpc>
              <a:tabLst>
                <a:tab pos="625475" algn="l"/>
              </a:tabLst>
            </a:pPr>
            <a:r>
              <a:rPr lang="en-US" dirty="0" smtClean="0">
                <a:latin typeface="Arial" panose="020B0604020202020204" pitchFamily="34" charset="0"/>
                <a:cs typeface="Arial" panose="020B0604020202020204" pitchFamily="34" charset="0"/>
              </a:rPr>
              <a:t>→ 	The </a:t>
            </a:r>
            <a:r>
              <a:rPr lang="en-US" dirty="0" err="1" smtClean="0">
                <a:latin typeface="Arial" panose="020B0604020202020204" pitchFamily="34" charset="0"/>
                <a:cs typeface="Arial" panose="020B0604020202020204" pitchFamily="34" charset="0"/>
              </a:rPr>
              <a:t>permeabilities</a:t>
            </a:r>
            <a:r>
              <a:rPr lang="en-US" dirty="0" smtClean="0">
                <a:latin typeface="Arial" panose="020B0604020202020204" pitchFamily="34" charset="0"/>
                <a:cs typeface="Arial" panose="020B0604020202020204" pitchFamily="34" charset="0"/>
              </a:rPr>
              <a:t> of W coatings deposit on different substrates a similar (calculation of layer permeability)</a:t>
            </a:r>
          </a:p>
        </p:txBody>
      </p:sp>
      <p:sp>
        <p:nvSpPr>
          <p:cNvPr id="14" name="Textfeld 13"/>
          <p:cNvSpPr txBox="1"/>
          <p:nvPr/>
        </p:nvSpPr>
        <p:spPr>
          <a:xfrm>
            <a:off x="947172" y="4147126"/>
            <a:ext cx="4871117" cy="267766"/>
          </a:xfrm>
          <a:prstGeom prst="rect">
            <a:avLst/>
          </a:prstGeom>
          <a:noFill/>
        </p:spPr>
        <p:txBody>
          <a:bodyPr wrap="square" rtlCol="0">
            <a:spAutoFit/>
          </a:bodyPr>
          <a:lstStyle/>
          <a:p>
            <a:pPr algn="l">
              <a:lnSpc>
                <a:spcPct val="95000"/>
              </a:lnSpc>
            </a:pPr>
            <a:r>
              <a:rPr lang="de-DE" sz="1200" dirty="0" smtClean="0"/>
              <a:t>* W on Eu97: A</a:t>
            </a:r>
            <a:r>
              <a:rPr lang="de-DE" sz="1200" dirty="0"/>
              <a:t>. Houben </a:t>
            </a:r>
            <a:r>
              <a:rPr lang="de-DE" sz="1200" i="1" dirty="0"/>
              <a:t>et al</a:t>
            </a:r>
            <a:r>
              <a:rPr lang="de-DE" sz="1200" dirty="0"/>
              <a:t>., NME </a:t>
            </a:r>
            <a:r>
              <a:rPr lang="de-DE" sz="1200" b="1" dirty="0" smtClean="0"/>
              <a:t>24</a:t>
            </a:r>
            <a:r>
              <a:rPr lang="de-DE" sz="1200" dirty="0" smtClean="0"/>
              <a:t> </a:t>
            </a:r>
            <a:r>
              <a:rPr lang="de-DE" sz="1200" dirty="0"/>
              <a:t>(</a:t>
            </a:r>
            <a:r>
              <a:rPr lang="de-DE" sz="1200" dirty="0" smtClean="0"/>
              <a:t>2020), 100752</a:t>
            </a:r>
            <a:endParaRPr lang="de-DE" sz="1200" dirty="0"/>
          </a:p>
        </p:txBody>
      </p:sp>
    </p:spTree>
    <p:extLst>
      <p:ext uri="{BB962C8B-B14F-4D97-AF65-F5344CB8AC3E}">
        <p14:creationId xmlns:p14="http://schemas.microsoft.com/office/powerpoint/2010/main" val="19654718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smtClean="0"/>
              <a:t>2023-02-08</a:t>
            </a:r>
            <a:endParaRPr lang="de-DE" dirty="0"/>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2</a:t>
            </a:fld>
            <a:endParaRPr lang="de-DE" dirty="0"/>
          </a:p>
        </p:txBody>
      </p:sp>
      <p:sp>
        <p:nvSpPr>
          <p:cNvPr id="2" name="Textfeld 1"/>
          <p:cNvSpPr txBox="1"/>
          <p:nvPr/>
        </p:nvSpPr>
        <p:spPr>
          <a:xfrm>
            <a:off x="1127448" y="348567"/>
            <a:ext cx="9973865" cy="560153"/>
          </a:xfrm>
          <a:prstGeom prst="rect">
            <a:avLst/>
          </a:prstGeom>
          <a:noFill/>
        </p:spPr>
        <p:txBody>
          <a:bodyPr wrap="square" rtlCol="0">
            <a:spAutoFit/>
          </a:bodyPr>
          <a:lstStyle/>
          <a:p>
            <a:pPr algn="ctr">
              <a:lnSpc>
                <a:spcPct val="95000"/>
              </a:lnSpc>
            </a:pPr>
            <a:r>
              <a:rPr lang="de-DE" sz="3200" b="1" dirty="0">
                <a:solidFill>
                  <a:srgbClr val="023D6B"/>
                </a:solidFill>
              </a:rPr>
              <a:t>Motivation</a:t>
            </a: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1104915"/>
            <a:ext cx="4320480" cy="3864805"/>
          </a:xfrm>
          <a:prstGeom prst="rect">
            <a:avLst/>
          </a:prstGeom>
        </p:spPr>
      </p:pic>
      <p:sp>
        <p:nvSpPr>
          <p:cNvPr id="43" name="Text Box 17"/>
          <p:cNvSpPr txBox="1">
            <a:spLocks noChangeArrowheads="1"/>
          </p:cNvSpPr>
          <p:nvPr/>
        </p:nvSpPr>
        <p:spPr bwMode="auto">
          <a:xfrm>
            <a:off x="1271735" y="5085184"/>
            <a:ext cx="2664025"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de-DE" sz="1200" dirty="0"/>
              <a:t>Figure (edited): http://www.iter.org/</a:t>
            </a:r>
          </a:p>
        </p:txBody>
      </p:sp>
      <p:sp>
        <p:nvSpPr>
          <p:cNvPr id="44" name="Text Box 15"/>
          <p:cNvSpPr txBox="1">
            <a:spLocks noChangeArrowheads="1"/>
          </p:cNvSpPr>
          <p:nvPr/>
        </p:nvSpPr>
        <p:spPr bwMode="auto">
          <a:xfrm>
            <a:off x="5050392" y="908720"/>
            <a:ext cx="5726128" cy="16101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de-DE" b="1" dirty="0" smtClean="0">
                <a:latin typeface="+mn-lt"/>
              </a:rPr>
              <a:t>Estimation and prevention </a:t>
            </a:r>
            <a:r>
              <a:rPr lang="en-US" altLang="de-DE" b="1" dirty="0">
                <a:latin typeface="+mn-lt"/>
              </a:rPr>
              <a:t>of tritium permeation</a:t>
            </a:r>
            <a:r>
              <a:rPr lang="en-US" altLang="de-DE" b="1" dirty="0" smtClean="0">
                <a:latin typeface="+mn-lt"/>
              </a:rPr>
              <a:t>:</a:t>
            </a:r>
            <a:endParaRPr lang="en-US" altLang="de-DE" b="1" dirty="0">
              <a:latin typeface="+mn-lt"/>
            </a:endParaRPr>
          </a:p>
          <a:p>
            <a:pPr>
              <a:buClrTx/>
              <a:buFontTx/>
              <a:buNone/>
            </a:pPr>
            <a:r>
              <a:rPr lang="en-US" altLang="de-DE" dirty="0">
                <a:solidFill>
                  <a:srgbClr val="023D6B"/>
                </a:solidFill>
                <a:latin typeface="+mn-lt"/>
                <a:cs typeface="Arial" panose="020B0604020202020204" pitchFamily="34" charset="0"/>
              </a:rPr>
              <a:t>→</a:t>
            </a:r>
            <a:r>
              <a:rPr lang="en-US" altLang="de-DE" dirty="0">
                <a:solidFill>
                  <a:srgbClr val="007DC6"/>
                </a:solidFill>
                <a:latin typeface="+mn-lt"/>
                <a:cs typeface="Arial" panose="020B0604020202020204" pitchFamily="34" charset="0"/>
              </a:rPr>
              <a:t> </a:t>
            </a:r>
            <a:r>
              <a:rPr lang="en-US" altLang="de-DE" dirty="0">
                <a:latin typeface="+mn-lt"/>
              </a:rPr>
              <a:t>Fuel </a:t>
            </a:r>
            <a:r>
              <a:rPr lang="en-US" altLang="de-DE" dirty="0" smtClean="0">
                <a:latin typeface="+mn-lt"/>
              </a:rPr>
              <a:t>loss</a:t>
            </a:r>
            <a:endParaRPr lang="en-US" altLang="de-DE" dirty="0">
              <a:latin typeface="+mn-lt"/>
            </a:endParaRPr>
          </a:p>
          <a:p>
            <a:pPr>
              <a:buClrTx/>
              <a:buFontTx/>
              <a:buNone/>
            </a:pPr>
            <a:r>
              <a:rPr lang="en-US" altLang="de-DE" dirty="0">
                <a:solidFill>
                  <a:srgbClr val="023D6B"/>
                </a:solidFill>
                <a:latin typeface="+mn-lt"/>
                <a:cs typeface="Arial" panose="020B0604020202020204" pitchFamily="34" charset="0"/>
              </a:rPr>
              <a:t>→</a:t>
            </a:r>
            <a:r>
              <a:rPr lang="en-US" altLang="de-DE" dirty="0">
                <a:solidFill>
                  <a:srgbClr val="007DC6"/>
                </a:solidFill>
                <a:latin typeface="+mn-lt"/>
                <a:cs typeface="Arial" panose="020B0604020202020204" pitchFamily="34" charset="0"/>
              </a:rPr>
              <a:t> </a:t>
            </a:r>
            <a:r>
              <a:rPr lang="en-US" altLang="de-DE" dirty="0">
                <a:latin typeface="+mn-lt"/>
              </a:rPr>
              <a:t>Tritium </a:t>
            </a:r>
            <a:r>
              <a:rPr lang="en-US" altLang="de-DE" dirty="0" smtClean="0">
                <a:latin typeface="+mn-lt"/>
              </a:rPr>
              <a:t>accumulation</a:t>
            </a:r>
            <a:endParaRPr lang="en-US" altLang="de-DE" dirty="0">
              <a:latin typeface="+mn-lt"/>
            </a:endParaRPr>
          </a:p>
          <a:p>
            <a:pPr>
              <a:buClrTx/>
              <a:buFontTx/>
              <a:buNone/>
            </a:pPr>
            <a:r>
              <a:rPr lang="en-US" altLang="de-DE" dirty="0">
                <a:solidFill>
                  <a:srgbClr val="023D6B"/>
                </a:solidFill>
                <a:latin typeface="+mn-lt"/>
                <a:cs typeface="Arial" panose="020B0604020202020204" pitchFamily="34" charset="0"/>
              </a:rPr>
              <a:t>→</a:t>
            </a:r>
            <a:r>
              <a:rPr lang="en-US" altLang="de-DE" dirty="0">
                <a:solidFill>
                  <a:srgbClr val="007DC6"/>
                </a:solidFill>
                <a:latin typeface="+mn-lt"/>
                <a:cs typeface="Arial" panose="020B0604020202020204" pitchFamily="34" charset="0"/>
              </a:rPr>
              <a:t> </a:t>
            </a:r>
            <a:r>
              <a:rPr lang="en-US" altLang="de-DE" dirty="0">
                <a:latin typeface="+mn-lt"/>
              </a:rPr>
              <a:t>Release into the environment</a:t>
            </a:r>
          </a:p>
          <a:p>
            <a:pPr>
              <a:buClrTx/>
              <a:buFontTx/>
              <a:buNone/>
            </a:pPr>
            <a:endParaRPr lang="en-US" altLang="de-DE" dirty="0">
              <a:latin typeface="+mn-lt"/>
            </a:endParaRPr>
          </a:p>
          <a:p>
            <a:pPr>
              <a:buClrTx/>
              <a:buFontTx/>
              <a:buNone/>
            </a:pPr>
            <a:endParaRPr lang="en-US" altLang="de-DE" dirty="0">
              <a:latin typeface="+mn-lt"/>
            </a:endParaRPr>
          </a:p>
        </p:txBody>
      </p:sp>
      <p:sp>
        <p:nvSpPr>
          <p:cNvPr id="9" name="Rechteck 8"/>
          <p:cNvSpPr/>
          <p:nvPr/>
        </p:nvSpPr>
        <p:spPr>
          <a:xfrm>
            <a:off x="5050392" y="2564904"/>
            <a:ext cx="7022272" cy="3139321"/>
          </a:xfrm>
          <a:prstGeom prst="rect">
            <a:avLst/>
          </a:prstGeom>
        </p:spPr>
        <p:txBody>
          <a:bodyPr wrap="square">
            <a:spAutoFit/>
          </a:bodyPr>
          <a:lstStyle/>
          <a:p>
            <a:pPr>
              <a:buClrTx/>
              <a:buFontTx/>
              <a:buNone/>
            </a:pPr>
            <a:r>
              <a:rPr lang="en-US" altLang="de-DE" b="1" dirty="0"/>
              <a:t>Deuterium permeation </a:t>
            </a:r>
            <a:r>
              <a:rPr lang="en-US" altLang="de-DE" b="1" dirty="0" smtClean="0"/>
              <a:t>studies:</a:t>
            </a:r>
            <a:endParaRPr lang="en-US" altLang="de-DE" b="1" dirty="0"/>
          </a:p>
          <a:p>
            <a:pPr>
              <a:buClrTx/>
              <a:buFontTx/>
              <a:buNone/>
            </a:pPr>
            <a:r>
              <a:rPr lang="en-US" altLang="de-DE" dirty="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altLang="de-DE" dirty="0" smtClean="0">
                <a:cs typeface="Arial" panose="020B0604020202020204" pitchFamily="34" charset="0"/>
              </a:rPr>
              <a:t>‘Pure’ materials: Eurofer97, 316L(N)-IG, Cu, </a:t>
            </a:r>
            <a:r>
              <a:rPr lang="en-US" altLang="de-DE" dirty="0" err="1" smtClean="0">
                <a:cs typeface="Arial" panose="020B0604020202020204" pitchFamily="34" charset="0"/>
              </a:rPr>
              <a:t>CuCrZr</a:t>
            </a:r>
            <a:r>
              <a:rPr lang="en-US" altLang="de-DE" dirty="0" smtClean="0">
                <a:cs typeface="Arial" panose="020B0604020202020204" pitchFamily="34" charset="0"/>
              </a:rPr>
              <a:t>-IG	</a:t>
            </a:r>
            <a:endParaRPr lang="en-US" altLang="de-DE" dirty="0">
              <a:cs typeface="Arial" panose="020B0604020202020204" pitchFamily="34" charset="0"/>
            </a:endParaRPr>
          </a:p>
          <a:p>
            <a:pPr>
              <a:buClrTx/>
              <a:buFontTx/>
              <a:buNone/>
            </a:pPr>
            <a:r>
              <a:rPr lang="en-US" altLang="de-DE" dirty="0" smtClean="0">
                <a:solidFill>
                  <a:srgbClr val="023D6B"/>
                </a:solidFill>
                <a:cs typeface="Arial" panose="020B0604020202020204" pitchFamily="34" charset="0"/>
              </a:rPr>
              <a:t>→ </a:t>
            </a:r>
            <a:r>
              <a:rPr lang="en-US" altLang="de-DE" dirty="0" smtClean="0">
                <a:cs typeface="Arial" panose="020B0604020202020204" pitchFamily="34" charset="0"/>
              </a:rPr>
              <a:t>Combined material systems:</a:t>
            </a:r>
          </a:p>
          <a:p>
            <a:pPr>
              <a:buClrTx/>
              <a:buFontTx/>
              <a:buNone/>
            </a:pPr>
            <a:r>
              <a:rPr lang="en-US" altLang="de-DE" dirty="0">
                <a:cs typeface="Arial" panose="020B0604020202020204" pitchFamily="34" charset="0"/>
              </a:rPr>
              <a:t>	</a:t>
            </a:r>
            <a:r>
              <a:rPr lang="en-US" altLang="de-DE" dirty="0" smtClean="0">
                <a:cs typeface="Arial" panose="020B0604020202020204" pitchFamily="34" charset="0"/>
              </a:rPr>
              <a:t>	</a:t>
            </a:r>
            <a:r>
              <a:rPr lang="en-US" altLang="de-DE" dirty="0">
                <a:solidFill>
                  <a:srgbClr val="023D6B"/>
                </a:solidFill>
                <a:cs typeface="Arial" panose="020B0604020202020204" pitchFamily="34" charset="0"/>
              </a:rPr>
              <a:t> </a:t>
            </a:r>
            <a:r>
              <a:rPr lang="en-US" altLang="de-DE" dirty="0" smtClean="0">
                <a:solidFill>
                  <a:srgbClr val="023D6B"/>
                </a:solidFill>
                <a:cs typeface="Arial" panose="020B0604020202020204" pitchFamily="34" charset="0"/>
              </a:rPr>
              <a:t>→ </a:t>
            </a:r>
            <a:r>
              <a:rPr lang="en-US" altLang="de-DE" dirty="0" smtClean="0">
                <a:cs typeface="Arial" panose="020B0604020202020204" pitchFamily="34" charset="0"/>
              </a:rPr>
              <a:t>Cu/316L(N)-IG</a:t>
            </a:r>
          </a:p>
          <a:p>
            <a:pPr>
              <a:buClrTx/>
              <a:buFontTx/>
              <a:buNone/>
            </a:pPr>
            <a:r>
              <a:rPr lang="en-US" altLang="de-DE" dirty="0">
                <a:cs typeface="Arial" panose="020B0604020202020204" pitchFamily="34" charset="0"/>
              </a:rPr>
              <a:t>	</a:t>
            </a:r>
            <a:r>
              <a:rPr lang="en-US" altLang="de-DE" dirty="0" smtClean="0">
                <a:cs typeface="Arial" panose="020B0604020202020204" pitchFamily="34" charset="0"/>
              </a:rPr>
              <a:t>	</a:t>
            </a:r>
            <a:r>
              <a:rPr lang="en-US" altLang="de-DE" dirty="0">
                <a:solidFill>
                  <a:srgbClr val="023D6B"/>
                </a:solidFill>
                <a:cs typeface="Arial" panose="020B0604020202020204" pitchFamily="34" charset="0"/>
              </a:rPr>
              <a:t> </a:t>
            </a:r>
            <a:r>
              <a:rPr lang="en-US" altLang="de-DE" dirty="0" smtClean="0">
                <a:solidFill>
                  <a:srgbClr val="023D6B"/>
                </a:solidFill>
                <a:cs typeface="Arial" panose="020B0604020202020204" pitchFamily="34" charset="0"/>
              </a:rPr>
              <a:t>→ </a:t>
            </a:r>
            <a:r>
              <a:rPr lang="en-US" altLang="de-DE" dirty="0" smtClean="0">
                <a:cs typeface="Arial" panose="020B0604020202020204" pitchFamily="34" charset="0"/>
              </a:rPr>
              <a:t>W/</a:t>
            </a:r>
            <a:r>
              <a:rPr lang="en-US" altLang="de-DE" dirty="0" err="1" smtClean="0">
                <a:cs typeface="Arial" panose="020B0604020202020204" pitchFamily="34" charset="0"/>
              </a:rPr>
              <a:t>CuCrZr</a:t>
            </a:r>
            <a:r>
              <a:rPr lang="en-US" altLang="de-DE" dirty="0" smtClean="0">
                <a:cs typeface="Arial" panose="020B0604020202020204" pitchFamily="34" charset="0"/>
              </a:rPr>
              <a:t>-IG</a:t>
            </a:r>
          </a:p>
          <a:p>
            <a:pPr>
              <a:buClrTx/>
              <a:buFontTx/>
              <a:buNone/>
            </a:pPr>
            <a:r>
              <a:rPr lang="en-US" altLang="de-DE" dirty="0" smtClean="0">
                <a:cs typeface="Arial" panose="020B0604020202020204" pitchFamily="34" charset="0"/>
              </a:rPr>
              <a:t>		</a:t>
            </a:r>
            <a:r>
              <a:rPr lang="en-US" altLang="de-DE" dirty="0">
                <a:solidFill>
                  <a:srgbClr val="023D6B"/>
                </a:solidFill>
                <a:cs typeface="Arial" panose="020B0604020202020204" pitchFamily="34" charset="0"/>
              </a:rPr>
              <a:t> → </a:t>
            </a:r>
            <a:r>
              <a:rPr lang="en-US" altLang="de-DE" dirty="0" smtClean="0">
                <a:cs typeface="Arial" panose="020B0604020202020204" pitchFamily="34" charset="0"/>
              </a:rPr>
              <a:t>W/Eurofer97</a:t>
            </a:r>
            <a:r>
              <a:rPr lang="en-US" altLang="de-DE" dirty="0">
                <a:cs typeface="Arial" panose="020B0604020202020204" pitchFamily="34" charset="0"/>
              </a:rPr>
              <a:t>	</a:t>
            </a:r>
            <a:r>
              <a:rPr lang="en-US" altLang="de-DE" dirty="0" smtClean="0">
                <a:cs typeface="Arial" panose="020B0604020202020204" pitchFamily="34" charset="0"/>
              </a:rPr>
              <a:t>	</a:t>
            </a:r>
            <a:endParaRPr lang="en-US" altLang="de-DE" dirty="0">
              <a:cs typeface="Arial" panose="020B0604020202020204" pitchFamily="34" charset="0"/>
            </a:endParaRPr>
          </a:p>
          <a:p>
            <a:endParaRPr lang="en-US" altLang="de-DE" dirty="0" smtClean="0">
              <a:cs typeface="Arial" panose="020B0604020202020204" pitchFamily="34" charset="0"/>
            </a:endParaRPr>
          </a:p>
          <a:p>
            <a:endParaRPr lang="en-US" altLang="de-DE" dirty="0">
              <a:cs typeface="Arial" panose="020B0604020202020204" pitchFamily="34" charset="0"/>
            </a:endParaRPr>
          </a:p>
          <a:p>
            <a:r>
              <a:rPr lang="en-US" altLang="de-DE" b="1" dirty="0" smtClean="0">
                <a:cs typeface="Arial" panose="020B0604020202020204" pitchFamily="34" charset="0"/>
              </a:rPr>
              <a:t>Investigation of the Influence of: </a:t>
            </a:r>
          </a:p>
          <a:p>
            <a:r>
              <a:rPr lang="en-US" altLang="de-DE" dirty="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altLang="de-DE" dirty="0">
                <a:cs typeface="Arial" panose="020B0604020202020204" pitchFamily="34" charset="0"/>
              </a:rPr>
              <a:t>Interfaces</a:t>
            </a:r>
            <a:r>
              <a:rPr lang="en-US" altLang="de-DE" b="1" dirty="0">
                <a:cs typeface="Arial" panose="020B0604020202020204" pitchFamily="34" charset="0"/>
              </a:rPr>
              <a:t> </a:t>
            </a:r>
            <a:endParaRPr lang="en-US" altLang="de-DE" b="1" dirty="0" smtClean="0">
              <a:solidFill>
                <a:srgbClr val="023D6B"/>
              </a:solidFill>
              <a:cs typeface="Arial" panose="020B0604020202020204" pitchFamily="34" charset="0"/>
            </a:endParaRPr>
          </a:p>
          <a:p>
            <a:r>
              <a:rPr lang="en-US" altLang="de-DE" dirty="0" smtClean="0">
                <a:solidFill>
                  <a:srgbClr val="023D6B"/>
                </a:solidFill>
                <a:cs typeface="Arial" panose="020B0604020202020204" pitchFamily="34" charset="0"/>
              </a:rPr>
              <a:t>→</a:t>
            </a:r>
            <a:r>
              <a:rPr lang="en-US" altLang="de-DE" dirty="0" smtClean="0">
                <a:solidFill>
                  <a:srgbClr val="007DC6"/>
                </a:solidFill>
                <a:cs typeface="Arial" panose="020B0604020202020204" pitchFamily="34" charset="0"/>
              </a:rPr>
              <a:t> </a:t>
            </a:r>
            <a:r>
              <a:rPr lang="en-US" altLang="de-DE" dirty="0" smtClean="0">
                <a:cs typeface="Arial" panose="020B0604020202020204" pitchFamily="34" charset="0"/>
              </a:rPr>
              <a:t>Microstructure</a:t>
            </a:r>
          </a:p>
        </p:txBody>
      </p:sp>
      <p:sp>
        <p:nvSpPr>
          <p:cNvPr id="10" name="Pfeil nach unten 9"/>
          <p:cNvSpPr/>
          <p:nvPr/>
        </p:nvSpPr>
        <p:spPr>
          <a:xfrm>
            <a:off x="6781286" y="2165711"/>
            <a:ext cx="610858" cy="399193"/>
          </a:xfrm>
          <a:prstGeom prst="downArrow">
            <a:avLst/>
          </a:prstGeom>
          <a:solidFill>
            <a:srgbClr val="023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smtClean="0"/>
          </a:p>
        </p:txBody>
      </p:sp>
      <p:sp>
        <p:nvSpPr>
          <p:cNvPr id="11" name="Pfeil nach unten 10"/>
          <p:cNvSpPr/>
          <p:nvPr/>
        </p:nvSpPr>
        <p:spPr>
          <a:xfrm>
            <a:off x="6781286" y="4325951"/>
            <a:ext cx="610858" cy="399193"/>
          </a:xfrm>
          <a:prstGeom prst="downArrow">
            <a:avLst/>
          </a:prstGeom>
          <a:solidFill>
            <a:srgbClr val="023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smtClean="0"/>
          </a:p>
        </p:txBody>
      </p:sp>
    </p:spTree>
    <p:extLst>
      <p:ext uri="{BB962C8B-B14F-4D97-AF65-F5344CB8AC3E}">
        <p14:creationId xmlns:p14="http://schemas.microsoft.com/office/powerpoint/2010/main" val="2632955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20</a:t>
            </a:fld>
            <a:endParaRPr lang="de-DE" dirty="0"/>
          </a:p>
        </p:txBody>
      </p:sp>
      <p:sp>
        <p:nvSpPr>
          <p:cNvPr id="13" name="Textfeld 12"/>
          <p:cNvSpPr txBox="1"/>
          <p:nvPr/>
        </p:nvSpPr>
        <p:spPr>
          <a:xfrm>
            <a:off x="1100519" y="342308"/>
            <a:ext cx="9973865" cy="1027974"/>
          </a:xfrm>
          <a:prstGeom prst="rect">
            <a:avLst/>
          </a:prstGeom>
          <a:noFill/>
        </p:spPr>
        <p:txBody>
          <a:bodyPr wrap="square" rtlCol="0">
            <a:spAutoFit/>
          </a:bodyPr>
          <a:lstStyle/>
          <a:p>
            <a:pPr algn="ctr">
              <a:lnSpc>
                <a:spcPct val="95000"/>
              </a:lnSpc>
            </a:pPr>
            <a:r>
              <a:rPr lang="en-US" sz="3200" b="1" dirty="0">
                <a:solidFill>
                  <a:srgbClr val="023D6B"/>
                </a:solidFill>
                <a:latin typeface="Arial" panose="020B0604020202020204" pitchFamily="34" charset="0"/>
                <a:cs typeface="Arial" panose="020B0604020202020204" pitchFamily="34" charset="0"/>
              </a:rPr>
              <a:t>Results W</a:t>
            </a:r>
            <a:r>
              <a:rPr lang="en-US" sz="3200" b="1" dirty="0" smtClean="0">
                <a:solidFill>
                  <a:srgbClr val="023D6B"/>
                </a:solidFill>
                <a:latin typeface="Arial" panose="020B0604020202020204" pitchFamily="34" charset="0"/>
                <a:cs typeface="Arial" panose="020B0604020202020204" pitchFamily="34" charset="0"/>
              </a:rPr>
              <a:t> coatings</a:t>
            </a:r>
            <a:endParaRPr lang="en-US" sz="3200" b="1" dirty="0">
              <a:solidFill>
                <a:srgbClr val="023D6B"/>
              </a:solidFill>
              <a:latin typeface="Arial" panose="020B0604020202020204" pitchFamily="34" charset="0"/>
              <a:cs typeface="Arial" panose="020B0604020202020204" pitchFamily="34" charset="0"/>
            </a:endParaRPr>
          </a:p>
          <a:p>
            <a:pPr algn="ctr">
              <a:lnSpc>
                <a:spcPct val="95000"/>
              </a:lnSpc>
            </a:pPr>
            <a:endParaRPr lang="en-US" sz="3200" b="1" dirty="0">
              <a:solidFill>
                <a:srgbClr val="023D6B"/>
              </a:solidFill>
              <a:latin typeface="Arial" panose="020B0604020202020204" pitchFamily="34" charset="0"/>
              <a:cs typeface="Arial" panose="020B0604020202020204" pitchFamily="34" charset="0"/>
            </a:endParaRPr>
          </a:p>
        </p:txBody>
      </p:sp>
      <p:sp>
        <p:nvSpPr>
          <p:cNvPr id="15" name="Textfeld 14"/>
          <p:cNvSpPr txBox="1"/>
          <p:nvPr/>
        </p:nvSpPr>
        <p:spPr>
          <a:xfrm>
            <a:off x="151407" y="866803"/>
            <a:ext cx="6386883" cy="646331"/>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Layer permeability for </a:t>
            </a:r>
            <a:r>
              <a:rPr lang="en-US" b="1" dirty="0">
                <a:latin typeface="Arial" panose="020B0604020202020204" pitchFamily="34" charset="0"/>
                <a:cs typeface="Arial" panose="020B0604020202020204" pitchFamily="34" charset="0"/>
              </a:rPr>
              <a:t>W</a:t>
            </a:r>
            <a:r>
              <a:rPr lang="en-US" b="1" dirty="0" smtClean="0">
                <a:latin typeface="Arial" panose="020B0604020202020204" pitchFamily="34" charset="0"/>
                <a:cs typeface="Arial" panose="020B0604020202020204" pitchFamily="34" charset="0"/>
              </a:rPr>
              <a:t> in </a:t>
            </a:r>
            <a:r>
              <a:rPr lang="en-US" b="1" dirty="0" err="1" smtClean="0">
                <a:solidFill>
                  <a:schemeClr val="accent1">
                    <a:lumMod val="60000"/>
                    <a:lumOff val="40000"/>
                  </a:schemeClr>
                </a:solidFill>
                <a:latin typeface="Arial" panose="020B0604020202020204" pitchFamily="34" charset="0"/>
                <a:cs typeface="Arial" panose="020B0604020202020204" pitchFamily="34" charset="0"/>
              </a:rPr>
              <a:t>CuCrZr_W_hot</a:t>
            </a:r>
            <a:r>
              <a:rPr lang="en-US" b="1" dirty="0" smtClean="0">
                <a:solidFill>
                  <a:schemeClr val="accent1">
                    <a:lumMod val="60000"/>
                    <a:lumOff val="40000"/>
                  </a:schemeClr>
                </a:solidFill>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 </a:t>
            </a:r>
            <a:r>
              <a:rPr lang="en-US" b="1" dirty="0" smtClean="0">
                <a:solidFill>
                  <a:srgbClr val="247F2C"/>
                </a:solidFill>
                <a:latin typeface="Arial" panose="020B0604020202020204" pitchFamily="34" charset="0"/>
                <a:cs typeface="Arial" panose="020B0604020202020204" pitchFamily="34" charset="0"/>
              </a:rPr>
              <a:t>Eu97_W</a:t>
            </a:r>
            <a:r>
              <a:rPr lang="en-US" b="1" dirty="0" smtClean="0">
                <a:latin typeface="Arial" panose="020B0604020202020204" pitchFamily="34" charset="0"/>
                <a:cs typeface="Arial" panose="020B0604020202020204" pitchFamily="34" charset="0"/>
              </a:rPr>
              <a:t>:</a:t>
            </a:r>
          </a:p>
          <a:p>
            <a:endParaRPr lang="de-DE" altLang="de-DE" i="1" dirty="0" smtClean="0">
              <a:solidFill>
                <a:srgbClr val="000000"/>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8" name="Tabelle 27"/>
              <p:cNvGraphicFramePr>
                <a:graphicFrameLocks noGrp="1"/>
              </p:cNvGraphicFramePr>
              <p:nvPr>
                <p:extLst>
                  <p:ext uri="{D42A27DB-BD31-4B8C-83A1-F6EECF244321}">
                    <p14:modId xmlns:p14="http://schemas.microsoft.com/office/powerpoint/2010/main" val="1234120402"/>
                  </p:ext>
                </p:extLst>
              </p:nvPr>
            </p:nvGraphicFramePr>
            <p:xfrm>
              <a:off x="983432" y="1426868"/>
              <a:ext cx="5178033" cy="2200400"/>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289601">
                      <a:extLst>
                        <a:ext uri="{9D8B030D-6E8A-4147-A177-3AD203B41FA5}">
                          <a16:colId xmlns:a16="http://schemas.microsoft.com/office/drawing/2014/main" val="20002"/>
                        </a:ext>
                      </a:extLst>
                    </a:gridCol>
                  </a:tblGrid>
                  <a:tr h="599604">
                    <a:tc>
                      <a:txBody>
                        <a:bodyPr/>
                        <a:lstStyle/>
                        <a:p>
                          <a:pPr algn="ctr"/>
                          <a:r>
                            <a:rPr lang="de-DE" sz="1800" b="0" dirty="0" smtClean="0">
                              <a:solidFill>
                                <a:schemeClr val="tx1"/>
                              </a:solidFill>
                              <a:latin typeface="Arial" panose="020B0604020202020204" pitchFamily="34" charset="0"/>
                              <a:cs typeface="Arial" panose="020B0604020202020204" pitchFamily="34" charset="0"/>
                            </a:rPr>
                            <a:t>Sample </a:t>
                          </a:r>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pPr algn="ctr"/>
                          <a14:m>
                            <m:oMath xmlns:m="http://schemas.openxmlformats.org/officeDocument/2006/math">
                              <m:sSub>
                                <m:sSubPr>
                                  <m:ctrlPr>
                                    <a:rPr lang="de-DE" sz="1800" b="0" i="1" smtClean="0">
                                      <a:solidFill>
                                        <a:schemeClr val="tx1"/>
                                      </a:solidFill>
                                      <a:latin typeface="Cambria Math" panose="02040503050406030204" pitchFamily="18" charset="0"/>
                                      <a:cs typeface="Arial" panose="020B0604020202020204" pitchFamily="34" charset="0"/>
                                    </a:rPr>
                                  </m:ctrlPr>
                                </m:sSubPr>
                                <m:e>
                                  <m:r>
                                    <m:rPr>
                                      <m:sty m:val="p"/>
                                    </m:rPr>
                                    <a:rPr lang="de-DE" sz="1800" b="0" i="0" smtClean="0">
                                      <a:solidFill>
                                        <a:schemeClr val="tx1"/>
                                      </a:solidFill>
                                      <a:latin typeface="Cambria Math" panose="02040503050406030204" pitchFamily="18" charset="0"/>
                                      <a:cs typeface="Arial" panose="020B0604020202020204" pitchFamily="34" charset="0"/>
                                    </a:rPr>
                                    <m:t>P</m:t>
                                  </m:r>
                                </m:e>
                                <m:sub>
                                  <m:r>
                                    <a:rPr lang="de-DE" sz="1800" b="0" i="0" smtClean="0">
                                      <a:solidFill>
                                        <a:schemeClr val="tx1"/>
                                      </a:solidFill>
                                      <a:latin typeface="Cambria Math" panose="02040503050406030204" pitchFamily="18" charset="0"/>
                                      <a:cs typeface="Arial" panose="020B0604020202020204" pitchFamily="34" charset="0"/>
                                    </a:rPr>
                                    <m:t>0</m:t>
                                  </m:r>
                                </m:sub>
                              </m:sSub>
                            </m:oMath>
                          </a14:m>
                          <a:r>
                            <a:rPr lang="de-DE" sz="1800" b="0" i="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endChr m:val="]"/>
                                  <m:ctrlPr>
                                    <a:rPr lang="en-US" altLang="de-DE" sz="1800" i="1" smtClean="0">
                                      <a:solidFill>
                                        <a:srgbClr val="000000"/>
                                      </a:solidFill>
                                      <a:latin typeface="Cambria Math" panose="02040503050406030204" pitchFamily="18" charset="0"/>
                                      <a:cs typeface="Arial" panose="020B0604020202020204" pitchFamily="34" charset="0"/>
                                    </a:rPr>
                                  </m:ctrlPr>
                                </m:dPr>
                                <m:e>
                                  <m:f>
                                    <m:fPr>
                                      <m:ctrlPr>
                                        <a:rPr lang="en-US" altLang="de-DE" sz="1800" i="1" smtClean="0">
                                          <a:solidFill>
                                            <a:srgbClr val="000000"/>
                                          </a:solidFill>
                                          <a:latin typeface="Cambria Math" panose="02040503050406030204" pitchFamily="18" charset="0"/>
                                          <a:cs typeface="Arial" panose="020B0604020202020204" pitchFamily="34" charset="0"/>
                                        </a:rPr>
                                      </m:ctrlPr>
                                    </m:fPr>
                                    <m:num>
                                      <m:r>
                                        <m:rPr>
                                          <m:sty m:val="p"/>
                                        </m:rPr>
                                        <a:rPr lang="de-DE" altLang="de-DE" sz="1800" b="0" i="0" smtClean="0">
                                          <a:solidFill>
                                            <a:srgbClr val="000000"/>
                                          </a:solidFill>
                                          <a:latin typeface="Cambria Math" panose="02040503050406030204" pitchFamily="18" charset="0"/>
                                          <a:cs typeface="Arial" panose="020B0604020202020204" pitchFamily="34" charset="0"/>
                                        </a:rPr>
                                        <m:t>mol</m:t>
                                      </m:r>
                                    </m:num>
                                    <m:den>
                                      <m:r>
                                        <m:rPr>
                                          <m:sty m:val="p"/>
                                        </m:rPr>
                                        <a:rPr lang="de-DE" altLang="de-DE" sz="1800" b="0" i="0" smtClean="0">
                                          <a:solidFill>
                                            <a:srgbClr val="000000"/>
                                          </a:solidFill>
                                          <a:latin typeface="Cambria Math" panose="02040503050406030204" pitchFamily="18" charset="0"/>
                                          <a:cs typeface="Arial" panose="020B0604020202020204" pitchFamily="34" charset="0"/>
                                        </a:rPr>
                                        <m:t>ms</m:t>
                                      </m:r>
                                      <m:rad>
                                        <m:radPr>
                                          <m:degHide m:val="on"/>
                                          <m:ctrlPr>
                                            <a:rPr lang="de-DE" altLang="de-DE" sz="1800" b="0" i="1" smtClean="0">
                                              <a:solidFill>
                                                <a:srgbClr val="000000"/>
                                              </a:solidFill>
                                              <a:latin typeface="Cambria Math" panose="02040503050406030204" pitchFamily="18" charset="0"/>
                                              <a:cs typeface="Arial" panose="020B0604020202020204" pitchFamily="34" charset="0"/>
                                            </a:rPr>
                                          </m:ctrlPr>
                                        </m:radPr>
                                        <m:deg/>
                                        <m:e>
                                          <m:r>
                                            <m:rPr>
                                              <m:sty m:val="p"/>
                                            </m:rPr>
                                            <a:rPr lang="de-DE" altLang="de-DE" sz="1800" b="0" i="0" smtClean="0">
                                              <a:solidFill>
                                                <a:srgbClr val="000000"/>
                                              </a:solidFill>
                                              <a:latin typeface="Cambria Math" panose="02040503050406030204" pitchFamily="18" charset="0"/>
                                              <a:cs typeface="Arial" panose="020B0604020202020204" pitchFamily="34" charset="0"/>
                                            </a:rPr>
                                            <m:t>mbar</m:t>
                                          </m:r>
                                        </m:e>
                                      </m:rad>
                                    </m:den>
                                  </m:f>
                                </m:e>
                              </m:d>
                            </m:oMath>
                          </a14:m>
                          <a:endParaRPr lang="de-DE" sz="1800" b="0" i="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pPr algn="ctr"/>
                          <a14:m>
                            <m:oMath xmlns:m="http://schemas.openxmlformats.org/officeDocument/2006/math">
                              <m:sSub>
                                <m:sSubPr>
                                  <m:ctrlPr>
                                    <a:rPr lang="de-DE" sz="1800" b="0" i="1" smtClean="0">
                                      <a:solidFill>
                                        <a:schemeClr val="tx1"/>
                                      </a:solidFill>
                                      <a:latin typeface="Cambria Math" panose="02040503050406030204" pitchFamily="18" charset="0"/>
                                      <a:cs typeface="Arial" panose="020B0604020202020204" pitchFamily="34" charset="0"/>
                                    </a:rPr>
                                  </m:ctrlPr>
                                </m:sSubPr>
                                <m:e>
                                  <m:r>
                                    <m:rPr>
                                      <m:sty m:val="p"/>
                                    </m:rPr>
                                    <a:rPr lang="de-DE" sz="1800" b="0" i="0" smtClean="0">
                                      <a:solidFill>
                                        <a:schemeClr val="tx1"/>
                                      </a:solidFill>
                                      <a:latin typeface="Cambria Math" panose="02040503050406030204" pitchFamily="18" charset="0"/>
                                      <a:cs typeface="Arial" panose="020B0604020202020204" pitchFamily="34" charset="0"/>
                                    </a:rPr>
                                    <m:t>E</m:t>
                                  </m:r>
                                </m:e>
                                <m:sub>
                                  <m:r>
                                    <m:rPr>
                                      <m:sty m:val="p"/>
                                    </m:rPr>
                                    <a:rPr lang="de-DE" sz="1800" b="0" i="0" smtClean="0">
                                      <a:solidFill>
                                        <a:schemeClr val="tx1"/>
                                      </a:solidFill>
                                      <a:latin typeface="Cambria Math" panose="02040503050406030204" pitchFamily="18" charset="0"/>
                                      <a:cs typeface="Arial" panose="020B0604020202020204" pitchFamily="34" charset="0"/>
                                    </a:rPr>
                                    <m:t>P</m:t>
                                  </m:r>
                                </m:sub>
                              </m:sSub>
                            </m:oMath>
                          </a14:m>
                          <a:r>
                            <a:rPr lang="de-DE" sz="1800" b="0" i="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endChr m:val="]"/>
                                  <m:ctrlPr>
                                    <a:rPr lang="en-US" altLang="de-DE" sz="1800" i="1" smtClean="0">
                                      <a:solidFill>
                                        <a:srgbClr val="000000"/>
                                      </a:solidFill>
                                      <a:latin typeface="Cambria Math" panose="02040503050406030204" pitchFamily="18" charset="0"/>
                                      <a:cs typeface="Arial" panose="020B0604020202020204" pitchFamily="34" charset="0"/>
                                    </a:rPr>
                                  </m:ctrlPr>
                                </m:dPr>
                                <m:e>
                                  <m:f>
                                    <m:fPr>
                                      <m:ctrlPr>
                                        <a:rPr lang="en-US" altLang="de-DE" sz="1800" i="1" smtClean="0">
                                          <a:solidFill>
                                            <a:srgbClr val="000000"/>
                                          </a:solidFill>
                                          <a:latin typeface="Cambria Math" panose="02040503050406030204" pitchFamily="18" charset="0"/>
                                          <a:cs typeface="Arial" panose="020B0604020202020204" pitchFamily="34" charset="0"/>
                                        </a:rPr>
                                      </m:ctrlPr>
                                    </m:fPr>
                                    <m:num>
                                      <m:r>
                                        <m:rPr>
                                          <m:sty m:val="p"/>
                                        </m:rPr>
                                        <a:rPr lang="de-DE" altLang="de-DE" sz="1800" b="0" i="0" smtClean="0">
                                          <a:solidFill>
                                            <a:srgbClr val="000000"/>
                                          </a:solidFill>
                                          <a:latin typeface="Cambria Math" panose="02040503050406030204" pitchFamily="18" charset="0"/>
                                          <a:cs typeface="Arial" panose="020B0604020202020204" pitchFamily="34" charset="0"/>
                                        </a:rPr>
                                        <m:t>kJ</m:t>
                                      </m:r>
                                    </m:num>
                                    <m:den>
                                      <m:r>
                                        <m:rPr>
                                          <m:sty m:val="p"/>
                                        </m:rPr>
                                        <a:rPr lang="de-DE" altLang="de-DE" sz="1800" b="0" i="0" smtClean="0">
                                          <a:solidFill>
                                            <a:srgbClr val="000000"/>
                                          </a:solidFill>
                                          <a:latin typeface="Cambria Math" panose="02040503050406030204" pitchFamily="18" charset="0"/>
                                          <a:cs typeface="Arial" panose="020B0604020202020204" pitchFamily="34" charset="0"/>
                                        </a:rPr>
                                        <m:t>mol</m:t>
                                      </m:r>
                                    </m:den>
                                  </m:f>
                                </m:e>
                              </m:d>
                            </m:oMath>
                          </a14:m>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extLst>
                      <a:ext uri="{0D108BD9-81ED-4DB2-BD59-A6C34878D82A}">
                        <a16:rowId xmlns:a16="http://schemas.microsoft.com/office/drawing/2014/main" val="10000"/>
                      </a:ext>
                    </a:extLst>
                  </a:tr>
                  <a:tr h="400199">
                    <a:tc>
                      <a:txBody>
                        <a:bodyPr/>
                        <a:lstStyle/>
                        <a:p>
                          <a:r>
                            <a:rPr lang="de-DE" sz="1800" dirty="0" err="1" smtClean="0">
                              <a:solidFill>
                                <a:srgbClr val="F6BB00"/>
                              </a:solidFill>
                              <a:latin typeface="Arial" panose="020B0604020202020204" pitchFamily="34" charset="0"/>
                              <a:cs typeface="Arial" panose="020B0604020202020204" pitchFamily="34" charset="0"/>
                            </a:rPr>
                            <a:t>CuCrZr</a:t>
                          </a:r>
                          <a:endParaRPr lang="de-DE" sz="1800" dirty="0">
                            <a:solidFill>
                              <a:srgbClr val="F6BB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6(2)*10</a:t>
                          </a:r>
                          <a:r>
                            <a:rPr lang="de-DE" sz="1800" baseline="30000" dirty="0" smtClean="0">
                              <a:solidFill>
                                <a:schemeClr val="tx1"/>
                              </a:solidFill>
                              <a:latin typeface="Arial" panose="020B0604020202020204" pitchFamily="34" charset="0"/>
                              <a:cs typeface="Arial" panose="020B0604020202020204" pitchFamily="34" charset="0"/>
                            </a:rPr>
                            <a:t>-6</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79(1)</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199">
                    <a:tc>
                      <a:txBody>
                        <a:bodyPr/>
                        <a:lstStyle/>
                        <a:p>
                          <a:r>
                            <a:rPr lang="de-DE" sz="1800" b="0" dirty="0" smtClean="0">
                              <a:solidFill>
                                <a:schemeClr val="accent2">
                                  <a:lumMod val="50000"/>
                                </a:schemeClr>
                              </a:solidFill>
                              <a:latin typeface="Arial" panose="020B0604020202020204" pitchFamily="34" charset="0"/>
                              <a:cs typeface="Arial" panose="020B0604020202020204" pitchFamily="34" charset="0"/>
                            </a:rPr>
                            <a:t>Eu97</a:t>
                          </a:r>
                          <a:r>
                            <a:rPr lang="de-DE" sz="1800" b="0" dirty="0" smtClean="0">
                              <a:solidFill>
                                <a:schemeClr val="tx1"/>
                              </a:solidFill>
                              <a:latin typeface="Arial" panose="020B0604020202020204" pitchFamily="34" charset="0"/>
                              <a:cs typeface="Arial" panose="020B0604020202020204" pitchFamily="34" charset="0"/>
                            </a:rPr>
                            <a:t>**</a:t>
                          </a:r>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en-US" altLang="de-DE" dirty="0" smtClean="0"/>
                            <a:t>5.7(4)*10</a:t>
                          </a:r>
                          <a:r>
                            <a:rPr lang="en-US" altLang="de-DE" baseline="30000" dirty="0" smtClean="0"/>
                            <a:t>-7</a:t>
                          </a:r>
                          <a:r>
                            <a:rPr lang="en-US" altLang="de-DE" dirty="0" smtClean="0"/>
                            <a:t> </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en-US" altLang="de-DE" dirty="0" smtClean="0"/>
                            <a:t>41.6(5)</a:t>
                          </a:r>
                          <a:endParaRPr lang="de-DE" sz="18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526761357"/>
                      </a:ext>
                    </a:extLst>
                  </a:tr>
                  <a:tr h="400199">
                    <a:tc>
                      <a:txBody>
                        <a:bodyPr/>
                        <a:lstStyle/>
                        <a:p>
                          <a:r>
                            <a:rPr lang="en-US" b="0" dirty="0" err="1" smtClean="0">
                              <a:solidFill>
                                <a:schemeClr val="accent1">
                                  <a:lumMod val="60000"/>
                                  <a:lumOff val="40000"/>
                                </a:schemeClr>
                              </a:solidFill>
                              <a:latin typeface="Arial" panose="020B0604020202020204" pitchFamily="34" charset="0"/>
                              <a:cs typeface="Arial" panose="020B0604020202020204" pitchFamily="34" charset="0"/>
                            </a:rPr>
                            <a:t>W_hot_layer</a:t>
                          </a:r>
                          <a:endParaRPr lang="de-DE" sz="1800" b="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2*10</a:t>
                          </a:r>
                          <a:r>
                            <a:rPr lang="de-DE" sz="1800" baseline="30000" dirty="0" smtClean="0">
                              <a:solidFill>
                                <a:schemeClr val="tx1"/>
                              </a:solidFill>
                              <a:latin typeface="Arial" panose="020B0604020202020204" pitchFamily="34" charset="0"/>
                              <a:cs typeface="Arial" panose="020B0604020202020204" pitchFamily="34" charset="0"/>
                            </a:rPr>
                            <a:t>-8</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0199">
                    <a:tc>
                      <a:txBody>
                        <a:bodyPr/>
                        <a:lstStyle/>
                        <a:p>
                          <a:r>
                            <a:rPr lang="de-DE" sz="1800" dirty="0" err="1" smtClean="0">
                              <a:solidFill>
                                <a:srgbClr val="247F2C"/>
                              </a:solidFill>
                              <a:latin typeface="Arial" panose="020B0604020202020204" pitchFamily="34" charset="0"/>
                              <a:cs typeface="Arial" panose="020B0604020202020204" pitchFamily="34" charset="0"/>
                            </a:rPr>
                            <a:t>W_cracked_layer</a:t>
                          </a:r>
                          <a:r>
                            <a:rPr lang="de-DE" sz="1800" dirty="0" smtClean="0">
                              <a:solidFill>
                                <a:schemeClr val="tx1"/>
                              </a:solidFill>
                              <a:latin typeface="Arial" panose="020B0604020202020204" pitchFamily="34" charset="0"/>
                              <a:cs typeface="Arial" panose="020B0604020202020204" pitchFamily="34" charset="0"/>
                            </a:rPr>
                            <a:t>*</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smtClean="0">
                              <a:solidFill>
                                <a:schemeClr val="tx1"/>
                              </a:solidFill>
                              <a:latin typeface="Arial" panose="020B0604020202020204" pitchFamily="34" charset="0"/>
                              <a:cs typeface="Arial" panose="020B0604020202020204" pitchFamily="34" charset="0"/>
                            </a:rPr>
                            <a:t>4*10</a:t>
                          </a:r>
                          <a:r>
                            <a:rPr lang="de-DE" sz="1800" baseline="30000" dirty="0" smtClean="0">
                              <a:solidFill>
                                <a:schemeClr val="tx1"/>
                              </a:solidFill>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95</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522889491"/>
                      </a:ext>
                    </a:extLst>
                  </a:tr>
                </a:tbl>
              </a:graphicData>
            </a:graphic>
          </p:graphicFrame>
        </mc:Choice>
        <mc:Fallback xmlns="">
          <p:graphicFrame>
            <p:nvGraphicFramePr>
              <p:cNvPr id="28" name="Tabelle 27"/>
              <p:cNvGraphicFramePr>
                <a:graphicFrameLocks noGrp="1"/>
              </p:cNvGraphicFramePr>
              <p:nvPr>
                <p:extLst>
                  <p:ext uri="{D42A27DB-BD31-4B8C-83A1-F6EECF244321}">
                    <p14:modId xmlns:p14="http://schemas.microsoft.com/office/powerpoint/2010/main" val="1234120402"/>
                  </p:ext>
                </p:extLst>
              </p:nvPr>
            </p:nvGraphicFramePr>
            <p:xfrm>
              <a:off x="983432" y="1426868"/>
              <a:ext cx="5178033" cy="2200400"/>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289601">
                      <a:extLst>
                        <a:ext uri="{9D8B030D-6E8A-4147-A177-3AD203B41FA5}">
                          <a16:colId xmlns:a16="http://schemas.microsoft.com/office/drawing/2014/main" val="20002"/>
                        </a:ext>
                      </a:extLst>
                    </a:gridCol>
                  </a:tblGrid>
                  <a:tr h="599604">
                    <a:tc>
                      <a:txBody>
                        <a:bodyPr/>
                        <a:lstStyle/>
                        <a:p>
                          <a:pPr algn="ctr"/>
                          <a:r>
                            <a:rPr lang="de-DE" sz="1800" b="0" dirty="0" smtClean="0">
                              <a:solidFill>
                                <a:schemeClr val="tx1"/>
                              </a:solidFill>
                              <a:latin typeface="Arial" panose="020B0604020202020204" pitchFamily="34" charset="0"/>
                              <a:cs typeface="Arial" panose="020B0604020202020204" pitchFamily="34" charset="0"/>
                            </a:rPr>
                            <a:t>Sample </a:t>
                          </a:r>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7661" t="-5051" r="-86290" b="-274747"/>
                          </a:stretch>
                        </a:blipFill>
                      </a:tcPr>
                    </a:tc>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301415" t="-5051" r="-943" b="-274747"/>
                          </a:stretch>
                        </a:blipFill>
                      </a:tcPr>
                    </a:tc>
                    <a:extLst>
                      <a:ext uri="{0D108BD9-81ED-4DB2-BD59-A6C34878D82A}">
                        <a16:rowId xmlns:a16="http://schemas.microsoft.com/office/drawing/2014/main" val="10000"/>
                      </a:ext>
                    </a:extLst>
                  </a:tr>
                  <a:tr h="400199">
                    <a:tc>
                      <a:txBody>
                        <a:bodyPr/>
                        <a:lstStyle/>
                        <a:p>
                          <a:r>
                            <a:rPr lang="de-DE" sz="1800" dirty="0" err="1" smtClean="0">
                              <a:solidFill>
                                <a:srgbClr val="F6BB00"/>
                              </a:solidFill>
                              <a:latin typeface="Arial" panose="020B0604020202020204" pitchFamily="34" charset="0"/>
                              <a:cs typeface="Arial" panose="020B0604020202020204" pitchFamily="34" charset="0"/>
                            </a:rPr>
                            <a:t>CuCrZr</a:t>
                          </a:r>
                          <a:endParaRPr lang="de-DE" sz="1800" dirty="0">
                            <a:solidFill>
                              <a:srgbClr val="F6BB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6(2)*10</a:t>
                          </a:r>
                          <a:r>
                            <a:rPr lang="de-DE" sz="1800" baseline="30000" dirty="0" smtClean="0">
                              <a:solidFill>
                                <a:schemeClr val="tx1"/>
                              </a:solidFill>
                              <a:latin typeface="Arial" panose="020B0604020202020204" pitchFamily="34" charset="0"/>
                              <a:cs typeface="Arial" panose="020B0604020202020204" pitchFamily="34" charset="0"/>
                            </a:rPr>
                            <a:t>-6</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79(1)</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199">
                    <a:tc>
                      <a:txBody>
                        <a:bodyPr/>
                        <a:lstStyle/>
                        <a:p>
                          <a:r>
                            <a:rPr lang="de-DE" sz="1800" b="0" dirty="0" smtClean="0">
                              <a:solidFill>
                                <a:schemeClr val="accent2">
                                  <a:lumMod val="50000"/>
                                </a:schemeClr>
                              </a:solidFill>
                              <a:latin typeface="Arial" panose="020B0604020202020204" pitchFamily="34" charset="0"/>
                              <a:cs typeface="Arial" panose="020B0604020202020204" pitchFamily="34" charset="0"/>
                            </a:rPr>
                            <a:t>Eu97</a:t>
                          </a:r>
                          <a:r>
                            <a:rPr lang="de-DE" sz="1800" b="0" dirty="0" smtClean="0">
                              <a:solidFill>
                                <a:schemeClr val="tx1"/>
                              </a:solidFill>
                              <a:latin typeface="Arial" panose="020B0604020202020204" pitchFamily="34" charset="0"/>
                              <a:cs typeface="Arial" panose="020B0604020202020204" pitchFamily="34" charset="0"/>
                            </a:rPr>
                            <a:t>**</a:t>
                          </a:r>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en-US" altLang="de-DE" dirty="0" smtClean="0"/>
                            <a:t>5.7(4)*10</a:t>
                          </a:r>
                          <a:r>
                            <a:rPr lang="en-US" altLang="de-DE" baseline="30000" dirty="0" smtClean="0"/>
                            <a:t>-7</a:t>
                          </a:r>
                          <a:r>
                            <a:rPr lang="en-US" altLang="de-DE" dirty="0" smtClean="0"/>
                            <a:t> </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en-US" altLang="de-DE" dirty="0" smtClean="0"/>
                            <a:t>41.6(5)</a:t>
                          </a:r>
                          <a:endParaRPr lang="de-DE" sz="18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526761357"/>
                      </a:ext>
                    </a:extLst>
                  </a:tr>
                  <a:tr h="400199">
                    <a:tc>
                      <a:txBody>
                        <a:bodyPr/>
                        <a:lstStyle/>
                        <a:p>
                          <a:r>
                            <a:rPr lang="en-US" b="0" dirty="0" err="1" smtClean="0">
                              <a:solidFill>
                                <a:schemeClr val="accent1">
                                  <a:lumMod val="60000"/>
                                  <a:lumOff val="40000"/>
                                </a:schemeClr>
                              </a:solidFill>
                              <a:latin typeface="Arial" panose="020B0604020202020204" pitchFamily="34" charset="0"/>
                              <a:cs typeface="Arial" panose="020B0604020202020204" pitchFamily="34" charset="0"/>
                            </a:rPr>
                            <a:t>W_hot_layer</a:t>
                          </a:r>
                          <a:endParaRPr lang="de-DE" sz="1800" b="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2*10</a:t>
                          </a:r>
                          <a:r>
                            <a:rPr lang="de-DE" sz="1800" baseline="30000" dirty="0" smtClean="0">
                              <a:solidFill>
                                <a:schemeClr val="tx1"/>
                              </a:solidFill>
                              <a:latin typeface="Arial" panose="020B0604020202020204" pitchFamily="34" charset="0"/>
                              <a:cs typeface="Arial" panose="020B0604020202020204" pitchFamily="34" charset="0"/>
                            </a:rPr>
                            <a:t>-8</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0199">
                    <a:tc>
                      <a:txBody>
                        <a:bodyPr/>
                        <a:lstStyle/>
                        <a:p>
                          <a:r>
                            <a:rPr lang="de-DE" sz="1800" dirty="0" err="1" smtClean="0">
                              <a:solidFill>
                                <a:srgbClr val="247F2C"/>
                              </a:solidFill>
                              <a:latin typeface="Arial" panose="020B0604020202020204" pitchFamily="34" charset="0"/>
                              <a:cs typeface="Arial" panose="020B0604020202020204" pitchFamily="34" charset="0"/>
                            </a:rPr>
                            <a:t>W_cracked_layer</a:t>
                          </a:r>
                          <a:r>
                            <a:rPr lang="de-DE" sz="1800" dirty="0" smtClean="0">
                              <a:solidFill>
                                <a:schemeClr val="tx1"/>
                              </a:solidFill>
                              <a:latin typeface="Arial" panose="020B0604020202020204" pitchFamily="34" charset="0"/>
                              <a:cs typeface="Arial" panose="020B0604020202020204" pitchFamily="34" charset="0"/>
                            </a:rPr>
                            <a:t>*</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smtClean="0">
                              <a:solidFill>
                                <a:schemeClr val="tx1"/>
                              </a:solidFill>
                              <a:latin typeface="Arial" panose="020B0604020202020204" pitchFamily="34" charset="0"/>
                              <a:cs typeface="Arial" panose="020B0604020202020204" pitchFamily="34" charset="0"/>
                            </a:rPr>
                            <a:t>4*10</a:t>
                          </a:r>
                          <a:r>
                            <a:rPr lang="de-DE" sz="1800" baseline="30000" dirty="0" smtClean="0">
                              <a:solidFill>
                                <a:schemeClr val="tx1"/>
                              </a:solidFill>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95</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522889491"/>
                      </a:ext>
                    </a:extLst>
                  </a:tr>
                </a:tbl>
              </a:graphicData>
            </a:graphic>
          </p:graphicFrame>
        </mc:Fallback>
      </mc:AlternateContent>
      <p:pic>
        <p:nvPicPr>
          <p:cNvPr id="5" name="Grafik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294870" y="-119716"/>
            <a:ext cx="3960000" cy="5440806"/>
          </a:xfrm>
          <a:prstGeom prst="rect">
            <a:avLst/>
          </a:prstGeom>
        </p:spPr>
      </p:pic>
      <p:sp>
        <p:nvSpPr>
          <p:cNvPr id="12" name="Textfeld 11"/>
          <p:cNvSpPr txBox="1"/>
          <p:nvPr/>
        </p:nvSpPr>
        <p:spPr>
          <a:xfrm>
            <a:off x="120880" y="4509120"/>
            <a:ext cx="12023792" cy="1054135"/>
          </a:xfrm>
          <a:prstGeom prst="rect">
            <a:avLst/>
          </a:prstGeom>
          <a:noFill/>
        </p:spPr>
        <p:txBody>
          <a:bodyPr wrap="square" rtlCol="0">
            <a:spAutoFit/>
          </a:bodyPr>
          <a:lstStyle/>
          <a:p>
            <a:pPr>
              <a:lnSpc>
                <a:spcPts val="2500"/>
              </a:lnSpc>
              <a:tabLst>
                <a:tab pos="625475" algn="l"/>
              </a:tabLst>
            </a:pP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a:t>
            </a:r>
            <a:r>
              <a:rPr lang="en-US" dirty="0" smtClean="0">
                <a:latin typeface="Arial" panose="020B0604020202020204" pitchFamily="34" charset="0"/>
                <a:cs typeface="Arial" panose="020B0604020202020204" pitchFamily="34" charset="0"/>
              </a:rPr>
              <a:t> layer permeability is more than two orders of magnitude smaller compared to the </a:t>
            </a:r>
            <a:r>
              <a:rPr lang="en-US" dirty="0" err="1" smtClean="0">
                <a:latin typeface="Arial" panose="020B0604020202020204" pitchFamily="34" charset="0"/>
                <a:cs typeface="Arial" panose="020B0604020202020204" pitchFamily="34" charset="0"/>
              </a:rPr>
              <a:t>CuCrZr</a:t>
            </a:r>
            <a:r>
              <a:rPr lang="en-US" dirty="0" smtClean="0">
                <a:latin typeface="Arial" panose="020B0604020202020204" pitchFamily="34" charset="0"/>
                <a:cs typeface="Arial" panose="020B0604020202020204" pitchFamily="34" charset="0"/>
              </a:rPr>
              <a:t> permeability</a:t>
            </a:r>
          </a:p>
          <a:p>
            <a:pPr>
              <a:lnSpc>
                <a:spcPts val="2500"/>
              </a:lnSpc>
              <a:tabLst>
                <a:tab pos="625475" algn="l"/>
              </a:tabLst>
            </a:pPr>
            <a:r>
              <a:rPr lang="en-US" dirty="0" smtClean="0">
                <a:latin typeface="Arial" panose="020B0604020202020204" pitchFamily="34" charset="0"/>
                <a:cs typeface="Arial" panose="020B0604020202020204" pitchFamily="34" charset="0"/>
              </a:rPr>
              <a:t>→ 	The </a:t>
            </a:r>
            <a:r>
              <a:rPr lang="en-US" dirty="0" err="1" smtClean="0">
                <a:latin typeface="Arial" panose="020B0604020202020204" pitchFamily="34" charset="0"/>
                <a:cs typeface="Arial" panose="020B0604020202020204" pitchFamily="34" charset="0"/>
              </a:rPr>
              <a:t>permeabilities</a:t>
            </a:r>
            <a:r>
              <a:rPr lang="en-US" dirty="0" smtClean="0">
                <a:latin typeface="Arial" panose="020B0604020202020204" pitchFamily="34" charset="0"/>
                <a:cs typeface="Arial" panose="020B0604020202020204" pitchFamily="34" charset="0"/>
              </a:rPr>
              <a:t> of W coatings deposit on different substrates a similar (calculation of layer permeability)</a:t>
            </a:r>
          </a:p>
          <a:p>
            <a:pPr>
              <a:lnSpc>
                <a:spcPts val="2500"/>
              </a:lnSpc>
              <a:tabLst>
                <a:tab pos="625475" algn="l"/>
              </a:tabLst>
            </a:pPr>
            <a:r>
              <a:rPr lang="en-US" dirty="0" smtClean="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Strong indication that in this case the </a:t>
            </a:r>
            <a:r>
              <a:rPr lang="en-US" b="1" dirty="0">
                <a:latin typeface="Arial" panose="020B0604020202020204" pitchFamily="34" charset="0"/>
                <a:cs typeface="Arial" panose="020B0604020202020204" pitchFamily="34" charset="0"/>
              </a:rPr>
              <a:t>influence of the interface is minor </a:t>
            </a:r>
            <a:r>
              <a:rPr lang="en-US" dirty="0">
                <a:latin typeface="Arial" panose="020B0604020202020204" pitchFamily="34" charset="0"/>
                <a:cs typeface="Arial" panose="020B0604020202020204" pitchFamily="34" charset="0"/>
              </a:rPr>
              <a:t>as well</a:t>
            </a:r>
          </a:p>
        </p:txBody>
      </p:sp>
      <p:sp>
        <p:nvSpPr>
          <p:cNvPr id="14" name="Textfeld 13"/>
          <p:cNvSpPr txBox="1"/>
          <p:nvPr/>
        </p:nvSpPr>
        <p:spPr>
          <a:xfrm>
            <a:off x="947172" y="3633874"/>
            <a:ext cx="4871117" cy="443198"/>
          </a:xfrm>
          <a:prstGeom prst="rect">
            <a:avLst/>
          </a:prstGeom>
          <a:noFill/>
        </p:spPr>
        <p:txBody>
          <a:bodyPr wrap="square" rtlCol="0">
            <a:spAutoFit/>
          </a:bodyPr>
          <a:lstStyle/>
          <a:p>
            <a:pPr algn="l">
              <a:lnSpc>
                <a:spcPct val="95000"/>
              </a:lnSpc>
            </a:pPr>
            <a:r>
              <a:rPr lang="de-DE" sz="1200" dirty="0" smtClean="0"/>
              <a:t>* W on Eu97: A</a:t>
            </a:r>
            <a:r>
              <a:rPr lang="de-DE" sz="1200" dirty="0"/>
              <a:t>. Houben </a:t>
            </a:r>
            <a:r>
              <a:rPr lang="de-DE" sz="1200" i="1" dirty="0"/>
              <a:t>et al</a:t>
            </a:r>
            <a:r>
              <a:rPr lang="de-DE" sz="1200" dirty="0"/>
              <a:t>., NME </a:t>
            </a:r>
            <a:r>
              <a:rPr lang="de-DE" sz="1200" b="1" dirty="0" smtClean="0"/>
              <a:t>24</a:t>
            </a:r>
            <a:r>
              <a:rPr lang="de-DE" sz="1200" dirty="0" smtClean="0"/>
              <a:t> </a:t>
            </a:r>
            <a:r>
              <a:rPr lang="de-DE" sz="1200" dirty="0"/>
              <a:t>(</a:t>
            </a:r>
            <a:r>
              <a:rPr lang="de-DE" sz="1200" dirty="0" smtClean="0"/>
              <a:t>2020), 100752</a:t>
            </a:r>
          </a:p>
          <a:p>
            <a:pPr>
              <a:lnSpc>
                <a:spcPct val="95000"/>
              </a:lnSpc>
            </a:pPr>
            <a:r>
              <a:rPr lang="de-DE" sz="1200" dirty="0"/>
              <a:t>**A. Houben </a:t>
            </a:r>
            <a:r>
              <a:rPr lang="de-DE" sz="1200" i="1" dirty="0"/>
              <a:t>et al</a:t>
            </a:r>
            <a:r>
              <a:rPr lang="de-DE" sz="1200" dirty="0"/>
              <a:t>., NME </a:t>
            </a:r>
            <a:r>
              <a:rPr lang="de-DE" sz="1200" b="1" dirty="0"/>
              <a:t>19</a:t>
            </a:r>
            <a:r>
              <a:rPr lang="de-DE" sz="1200" dirty="0"/>
              <a:t> (2019), 55-58</a:t>
            </a:r>
          </a:p>
        </p:txBody>
      </p:sp>
    </p:spTree>
    <p:extLst>
      <p:ext uri="{BB962C8B-B14F-4D97-AF65-F5344CB8AC3E}">
        <p14:creationId xmlns:p14="http://schemas.microsoft.com/office/powerpoint/2010/main" val="2423961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21</a:t>
            </a:fld>
            <a:endParaRPr lang="de-DE" dirty="0"/>
          </a:p>
        </p:txBody>
      </p:sp>
      <p:sp>
        <p:nvSpPr>
          <p:cNvPr id="13" name="Textfeld 12"/>
          <p:cNvSpPr txBox="1"/>
          <p:nvPr/>
        </p:nvSpPr>
        <p:spPr>
          <a:xfrm>
            <a:off x="1100519" y="342308"/>
            <a:ext cx="9973865" cy="1027974"/>
          </a:xfrm>
          <a:prstGeom prst="rect">
            <a:avLst/>
          </a:prstGeom>
          <a:noFill/>
        </p:spPr>
        <p:txBody>
          <a:bodyPr wrap="square" rtlCol="0">
            <a:spAutoFit/>
          </a:bodyPr>
          <a:lstStyle/>
          <a:p>
            <a:pPr algn="ctr">
              <a:lnSpc>
                <a:spcPct val="95000"/>
              </a:lnSpc>
            </a:pPr>
            <a:r>
              <a:rPr lang="en-US" sz="3200" b="1" dirty="0">
                <a:solidFill>
                  <a:srgbClr val="023D6B"/>
                </a:solidFill>
                <a:latin typeface="Arial" panose="020B0604020202020204" pitchFamily="34" charset="0"/>
                <a:cs typeface="Arial" panose="020B0604020202020204" pitchFamily="34" charset="0"/>
              </a:rPr>
              <a:t>Results W</a:t>
            </a:r>
            <a:r>
              <a:rPr lang="en-US" sz="3200" b="1" dirty="0" smtClean="0">
                <a:solidFill>
                  <a:srgbClr val="023D6B"/>
                </a:solidFill>
                <a:latin typeface="Arial" panose="020B0604020202020204" pitchFamily="34" charset="0"/>
                <a:cs typeface="Arial" panose="020B0604020202020204" pitchFamily="34" charset="0"/>
              </a:rPr>
              <a:t> coatings</a:t>
            </a:r>
            <a:endParaRPr lang="en-US" sz="3200" b="1" dirty="0">
              <a:solidFill>
                <a:srgbClr val="023D6B"/>
              </a:solidFill>
              <a:latin typeface="Arial" panose="020B0604020202020204" pitchFamily="34" charset="0"/>
              <a:cs typeface="Arial" panose="020B0604020202020204" pitchFamily="34" charset="0"/>
            </a:endParaRPr>
          </a:p>
          <a:p>
            <a:pPr algn="ctr">
              <a:lnSpc>
                <a:spcPct val="95000"/>
              </a:lnSpc>
            </a:pPr>
            <a:endParaRPr lang="en-US" sz="3200" b="1" dirty="0">
              <a:solidFill>
                <a:srgbClr val="023D6B"/>
              </a:solidFill>
              <a:latin typeface="Arial" panose="020B0604020202020204" pitchFamily="34" charset="0"/>
              <a:cs typeface="Arial" panose="020B0604020202020204" pitchFamily="34" charset="0"/>
            </a:endParaRPr>
          </a:p>
        </p:txBody>
      </p:sp>
      <p:sp>
        <p:nvSpPr>
          <p:cNvPr id="15" name="Textfeld 14"/>
          <p:cNvSpPr txBox="1"/>
          <p:nvPr/>
        </p:nvSpPr>
        <p:spPr>
          <a:xfrm>
            <a:off x="151407" y="866803"/>
            <a:ext cx="638688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Layer permeability for </a:t>
            </a:r>
            <a:r>
              <a:rPr lang="en-US" b="1" dirty="0">
                <a:latin typeface="Arial" panose="020B0604020202020204" pitchFamily="34" charset="0"/>
                <a:cs typeface="Arial" panose="020B0604020202020204" pitchFamily="34" charset="0"/>
              </a:rPr>
              <a:t>W</a:t>
            </a:r>
            <a:r>
              <a:rPr lang="en-US" b="1" dirty="0" smtClean="0">
                <a:latin typeface="Arial" panose="020B0604020202020204" pitchFamily="34" charset="0"/>
                <a:cs typeface="Arial" panose="020B0604020202020204" pitchFamily="34" charset="0"/>
              </a:rPr>
              <a:t> in comparison to W bulk:</a:t>
            </a:r>
          </a:p>
        </p:txBody>
      </p:sp>
      <mc:AlternateContent xmlns:mc="http://schemas.openxmlformats.org/markup-compatibility/2006" xmlns:a14="http://schemas.microsoft.com/office/drawing/2010/main">
        <mc:Choice Requires="a14">
          <p:graphicFrame>
            <p:nvGraphicFramePr>
              <p:cNvPr id="28" name="Tabelle 27"/>
              <p:cNvGraphicFramePr>
                <a:graphicFrameLocks noGrp="1"/>
              </p:cNvGraphicFramePr>
              <p:nvPr>
                <p:extLst>
                  <p:ext uri="{D42A27DB-BD31-4B8C-83A1-F6EECF244321}">
                    <p14:modId xmlns:p14="http://schemas.microsoft.com/office/powerpoint/2010/main" val="2071064069"/>
                  </p:ext>
                </p:extLst>
              </p:nvPr>
            </p:nvGraphicFramePr>
            <p:xfrm>
              <a:off x="983432" y="1412775"/>
              <a:ext cx="5178033" cy="2200400"/>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289601">
                      <a:extLst>
                        <a:ext uri="{9D8B030D-6E8A-4147-A177-3AD203B41FA5}">
                          <a16:colId xmlns:a16="http://schemas.microsoft.com/office/drawing/2014/main" val="20002"/>
                        </a:ext>
                      </a:extLst>
                    </a:gridCol>
                  </a:tblGrid>
                  <a:tr h="599604">
                    <a:tc>
                      <a:txBody>
                        <a:bodyPr/>
                        <a:lstStyle/>
                        <a:p>
                          <a:pPr algn="ctr"/>
                          <a:r>
                            <a:rPr lang="de-DE" sz="1800" b="0" dirty="0" smtClean="0">
                              <a:solidFill>
                                <a:schemeClr val="tx1"/>
                              </a:solidFill>
                              <a:latin typeface="Arial" panose="020B0604020202020204" pitchFamily="34" charset="0"/>
                              <a:cs typeface="Arial" panose="020B0604020202020204" pitchFamily="34" charset="0"/>
                            </a:rPr>
                            <a:t>Sample </a:t>
                          </a:r>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pPr algn="ctr"/>
                          <a14:m>
                            <m:oMath xmlns:m="http://schemas.openxmlformats.org/officeDocument/2006/math">
                              <m:sSub>
                                <m:sSubPr>
                                  <m:ctrlPr>
                                    <a:rPr lang="de-DE" sz="1800" b="0" i="1" smtClean="0">
                                      <a:solidFill>
                                        <a:schemeClr val="tx1"/>
                                      </a:solidFill>
                                      <a:latin typeface="Cambria Math" panose="02040503050406030204" pitchFamily="18" charset="0"/>
                                      <a:cs typeface="Arial" panose="020B0604020202020204" pitchFamily="34" charset="0"/>
                                    </a:rPr>
                                  </m:ctrlPr>
                                </m:sSubPr>
                                <m:e>
                                  <m:r>
                                    <m:rPr>
                                      <m:sty m:val="p"/>
                                    </m:rPr>
                                    <a:rPr lang="de-DE" sz="1800" b="0" i="0" smtClean="0">
                                      <a:solidFill>
                                        <a:schemeClr val="tx1"/>
                                      </a:solidFill>
                                      <a:latin typeface="Cambria Math" panose="02040503050406030204" pitchFamily="18" charset="0"/>
                                      <a:cs typeface="Arial" panose="020B0604020202020204" pitchFamily="34" charset="0"/>
                                    </a:rPr>
                                    <m:t>P</m:t>
                                  </m:r>
                                </m:e>
                                <m:sub>
                                  <m:r>
                                    <a:rPr lang="de-DE" sz="1800" b="0" i="0" smtClean="0">
                                      <a:solidFill>
                                        <a:schemeClr val="tx1"/>
                                      </a:solidFill>
                                      <a:latin typeface="Cambria Math" panose="02040503050406030204" pitchFamily="18" charset="0"/>
                                      <a:cs typeface="Arial" panose="020B0604020202020204" pitchFamily="34" charset="0"/>
                                    </a:rPr>
                                    <m:t>0</m:t>
                                  </m:r>
                                </m:sub>
                              </m:sSub>
                            </m:oMath>
                          </a14:m>
                          <a:r>
                            <a:rPr lang="de-DE" sz="1800" b="0" i="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endChr m:val="]"/>
                                  <m:ctrlPr>
                                    <a:rPr lang="en-US" altLang="de-DE" sz="1800" i="1" smtClean="0">
                                      <a:solidFill>
                                        <a:srgbClr val="000000"/>
                                      </a:solidFill>
                                      <a:latin typeface="Cambria Math" panose="02040503050406030204" pitchFamily="18" charset="0"/>
                                      <a:cs typeface="Arial" panose="020B0604020202020204" pitchFamily="34" charset="0"/>
                                    </a:rPr>
                                  </m:ctrlPr>
                                </m:dPr>
                                <m:e>
                                  <m:f>
                                    <m:fPr>
                                      <m:ctrlPr>
                                        <a:rPr lang="en-US" altLang="de-DE" sz="1800" i="1" smtClean="0">
                                          <a:solidFill>
                                            <a:srgbClr val="000000"/>
                                          </a:solidFill>
                                          <a:latin typeface="Cambria Math" panose="02040503050406030204" pitchFamily="18" charset="0"/>
                                          <a:cs typeface="Arial" panose="020B0604020202020204" pitchFamily="34" charset="0"/>
                                        </a:rPr>
                                      </m:ctrlPr>
                                    </m:fPr>
                                    <m:num>
                                      <m:r>
                                        <m:rPr>
                                          <m:sty m:val="p"/>
                                        </m:rPr>
                                        <a:rPr lang="de-DE" altLang="de-DE" sz="1800" b="0" i="0" smtClean="0">
                                          <a:solidFill>
                                            <a:srgbClr val="000000"/>
                                          </a:solidFill>
                                          <a:latin typeface="Cambria Math" panose="02040503050406030204" pitchFamily="18" charset="0"/>
                                          <a:cs typeface="Arial" panose="020B0604020202020204" pitchFamily="34" charset="0"/>
                                        </a:rPr>
                                        <m:t>mol</m:t>
                                      </m:r>
                                    </m:num>
                                    <m:den>
                                      <m:r>
                                        <m:rPr>
                                          <m:sty m:val="p"/>
                                        </m:rPr>
                                        <a:rPr lang="de-DE" altLang="de-DE" sz="1800" b="0" i="0" smtClean="0">
                                          <a:solidFill>
                                            <a:srgbClr val="000000"/>
                                          </a:solidFill>
                                          <a:latin typeface="Cambria Math" panose="02040503050406030204" pitchFamily="18" charset="0"/>
                                          <a:cs typeface="Arial" panose="020B0604020202020204" pitchFamily="34" charset="0"/>
                                        </a:rPr>
                                        <m:t>ms</m:t>
                                      </m:r>
                                      <m:rad>
                                        <m:radPr>
                                          <m:degHide m:val="on"/>
                                          <m:ctrlPr>
                                            <a:rPr lang="de-DE" altLang="de-DE" sz="1800" b="0" i="1" smtClean="0">
                                              <a:solidFill>
                                                <a:srgbClr val="000000"/>
                                              </a:solidFill>
                                              <a:latin typeface="Cambria Math" panose="02040503050406030204" pitchFamily="18" charset="0"/>
                                              <a:cs typeface="Arial" panose="020B0604020202020204" pitchFamily="34" charset="0"/>
                                            </a:rPr>
                                          </m:ctrlPr>
                                        </m:radPr>
                                        <m:deg/>
                                        <m:e>
                                          <m:r>
                                            <m:rPr>
                                              <m:sty m:val="p"/>
                                            </m:rPr>
                                            <a:rPr lang="de-DE" altLang="de-DE" sz="1800" b="0" i="0" smtClean="0">
                                              <a:solidFill>
                                                <a:srgbClr val="000000"/>
                                              </a:solidFill>
                                              <a:latin typeface="Cambria Math" panose="02040503050406030204" pitchFamily="18" charset="0"/>
                                              <a:cs typeface="Arial" panose="020B0604020202020204" pitchFamily="34" charset="0"/>
                                            </a:rPr>
                                            <m:t>mbar</m:t>
                                          </m:r>
                                        </m:e>
                                      </m:rad>
                                    </m:den>
                                  </m:f>
                                </m:e>
                              </m:d>
                            </m:oMath>
                          </a14:m>
                          <a:endParaRPr lang="de-DE" sz="1800" b="0" i="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pPr algn="ctr"/>
                          <a14:m>
                            <m:oMath xmlns:m="http://schemas.openxmlformats.org/officeDocument/2006/math">
                              <m:sSub>
                                <m:sSubPr>
                                  <m:ctrlPr>
                                    <a:rPr lang="de-DE" sz="1800" b="0" i="1" smtClean="0">
                                      <a:solidFill>
                                        <a:schemeClr val="tx1"/>
                                      </a:solidFill>
                                      <a:latin typeface="Cambria Math" panose="02040503050406030204" pitchFamily="18" charset="0"/>
                                      <a:cs typeface="Arial" panose="020B0604020202020204" pitchFamily="34" charset="0"/>
                                    </a:rPr>
                                  </m:ctrlPr>
                                </m:sSubPr>
                                <m:e>
                                  <m:r>
                                    <m:rPr>
                                      <m:sty m:val="p"/>
                                    </m:rPr>
                                    <a:rPr lang="de-DE" sz="1800" b="0" i="0" smtClean="0">
                                      <a:solidFill>
                                        <a:schemeClr val="tx1"/>
                                      </a:solidFill>
                                      <a:latin typeface="Cambria Math" panose="02040503050406030204" pitchFamily="18" charset="0"/>
                                      <a:cs typeface="Arial" panose="020B0604020202020204" pitchFamily="34" charset="0"/>
                                    </a:rPr>
                                    <m:t>E</m:t>
                                  </m:r>
                                </m:e>
                                <m:sub>
                                  <m:r>
                                    <m:rPr>
                                      <m:sty m:val="p"/>
                                    </m:rPr>
                                    <a:rPr lang="de-DE" sz="1800" b="0" i="0" smtClean="0">
                                      <a:solidFill>
                                        <a:schemeClr val="tx1"/>
                                      </a:solidFill>
                                      <a:latin typeface="Cambria Math" panose="02040503050406030204" pitchFamily="18" charset="0"/>
                                      <a:cs typeface="Arial" panose="020B0604020202020204" pitchFamily="34" charset="0"/>
                                    </a:rPr>
                                    <m:t>P</m:t>
                                  </m:r>
                                </m:sub>
                              </m:sSub>
                            </m:oMath>
                          </a14:m>
                          <a:r>
                            <a:rPr lang="de-DE" sz="1800" b="0" i="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endChr m:val="]"/>
                                  <m:ctrlPr>
                                    <a:rPr lang="en-US" altLang="de-DE" sz="1800" i="1" smtClean="0">
                                      <a:solidFill>
                                        <a:srgbClr val="000000"/>
                                      </a:solidFill>
                                      <a:latin typeface="Cambria Math" panose="02040503050406030204" pitchFamily="18" charset="0"/>
                                      <a:cs typeface="Arial" panose="020B0604020202020204" pitchFamily="34" charset="0"/>
                                    </a:rPr>
                                  </m:ctrlPr>
                                </m:dPr>
                                <m:e>
                                  <m:f>
                                    <m:fPr>
                                      <m:ctrlPr>
                                        <a:rPr lang="en-US" altLang="de-DE" sz="1800" i="1" smtClean="0">
                                          <a:solidFill>
                                            <a:srgbClr val="000000"/>
                                          </a:solidFill>
                                          <a:latin typeface="Cambria Math" panose="02040503050406030204" pitchFamily="18" charset="0"/>
                                          <a:cs typeface="Arial" panose="020B0604020202020204" pitchFamily="34" charset="0"/>
                                        </a:rPr>
                                      </m:ctrlPr>
                                    </m:fPr>
                                    <m:num>
                                      <m:r>
                                        <m:rPr>
                                          <m:sty m:val="p"/>
                                        </m:rPr>
                                        <a:rPr lang="de-DE" altLang="de-DE" sz="1800" b="0" i="0" smtClean="0">
                                          <a:solidFill>
                                            <a:srgbClr val="000000"/>
                                          </a:solidFill>
                                          <a:latin typeface="Cambria Math" panose="02040503050406030204" pitchFamily="18" charset="0"/>
                                          <a:cs typeface="Arial" panose="020B0604020202020204" pitchFamily="34" charset="0"/>
                                        </a:rPr>
                                        <m:t>kJ</m:t>
                                      </m:r>
                                    </m:num>
                                    <m:den>
                                      <m:r>
                                        <m:rPr>
                                          <m:sty m:val="p"/>
                                        </m:rPr>
                                        <a:rPr lang="de-DE" altLang="de-DE" sz="1800" b="0" i="0" smtClean="0">
                                          <a:solidFill>
                                            <a:srgbClr val="000000"/>
                                          </a:solidFill>
                                          <a:latin typeface="Cambria Math" panose="02040503050406030204" pitchFamily="18" charset="0"/>
                                          <a:cs typeface="Arial" panose="020B0604020202020204" pitchFamily="34" charset="0"/>
                                        </a:rPr>
                                        <m:t>mol</m:t>
                                      </m:r>
                                    </m:den>
                                  </m:f>
                                </m:e>
                              </m:d>
                            </m:oMath>
                          </a14:m>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extLst>
                      <a:ext uri="{0D108BD9-81ED-4DB2-BD59-A6C34878D82A}">
                        <a16:rowId xmlns:a16="http://schemas.microsoft.com/office/drawing/2014/main" val="10000"/>
                      </a:ext>
                    </a:extLst>
                  </a:tr>
                  <a:tr h="400199">
                    <a:tc>
                      <a:txBody>
                        <a:bodyPr/>
                        <a:lstStyle/>
                        <a:p>
                          <a:r>
                            <a:rPr lang="de-DE" sz="1800" dirty="0" err="1" smtClean="0">
                              <a:solidFill>
                                <a:srgbClr val="F6BB00"/>
                              </a:solidFill>
                              <a:latin typeface="Arial" panose="020B0604020202020204" pitchFamily="34" charset="0"/>
                              <a:cs typeface="Arial" panose="020B0604020202020204" pitchFamily="34" charset="0"/>
                            </a:rPr>
                            <a:t>CuCrZr</a:t>
                          </a:r>
                          <a:endParaRPr lang="de-DE" sz="1800" dirty="0">
                            <a:solidFill>
                              <a:srgbClr val="F6BB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6(2)*10</a:t>
                          </a:r>
                          <a:r>
                            <a:rPr lang="de-DE" sz="1800" baseline="30000" dirty="0" smtClean="0">
                              <a:solidFill>
                                <a:schemeClr val="tx1"/>
                              </a:solidFill>
                              <a:latin typeface="Arial" panose="020B0604020202020204" pitchFamily="34" charset="0"/>
                              <a:cs typeface="Arial" panose="020B0604020202020204" pitchFamily="34" charset="0"/>
                            </a:rPr>
                            <a:t>-6</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79(1)</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199">
                    <a:tc>
                      <a:txBody>
                        <a:bodyPr/>
                        <a:lstStyle/>
                        <a:p>
                          <a:r>
                            <a:rPr lang="en-US" b="0" dirty="0" smtClean="0">
                              <a:solidFill>
                                <a:schemeClr val="tx1"/>
                              </a:solidFill>
                              <a:latin typeface="Arial" panose="020B0604020202020204" pitchFamily="34" charset="0"/>
                              <a:cs typeface="Arial" panose="020B0604020202020204" pitchFamily="34" charset="0"/>
                            </a:rPr>
                            <a:t>W*</a:t>
                          </a:r>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6*10</a:t>
                          </a:r>
                          <a:r>
                            <a:rPr lang="de-DE" sz="1800" baseline="30000" dirty="0" smtClean="0">
                              <a:solidFill>
                                <a:schemeClr val="tx1"/>
                              </a:solidFill>
                              <a:latin typeface="Arial" panose="020B0604020202020204" pitchFamily="34" charset="0"/>
                              <a:cs typeface="Arial" panose="020B0604020202020204" pitchFamily="34" charset="0"/>
                            </a:rPr>
                            <a:t>-3</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204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0002"/>
                      </a:ext>
                    </a:extLst>
                  </a:tr>
                  <a:tr h="400199">
                    <a:tc>
                      <a:txBody>
                        <a:bodyPr/>
                        <a:lstStyle/>
                        <a:p>
                          <a:r>
                            <a:rPr lang="en-US" b="0" dirty="0" err="1" smtClean="0">
                              <a:solidFill>
                                <a:schemeClr val="accent1">
                                  <a:lumMod val="60000"/>
                                  <a:lumOff val="40000"/>
                                </a:schemeClr>
                              </a:solidFill>
                              <a:latin typeface="Arial" panose="020B0604020202020204" pitchFamily="34" charset="0"/>
                              <a:cs typeface="Arial" panose="020B0604020202020204" pitchFamily="34" charset="0"/>
                            </a:rPr>
                            <a:t>W_hot_layer</a:t>
                          </a:r>
                          <a:endParaRPr lang="de-DE" sz="1800" b="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2*10</a:t>
                          </a:r>
                          <a:r>
                            <a:rPr lang="de-DE" sz="1800" baseline="30000" dirty="0" smtClean="0">
                              <a:solidFill>
                                <a:schemeClr val="tx1"/>
                              </a:solidFill>
                              <a:latin typeface="Arial" panose="020B0604020202020204" pitchFamily="34" charset="0"/>
                              <a:cs typeface="Arial" panose="020B0604020202020204" pitchFamily="34" charset="0"/>
                            </a:rPr>
                            <a:t>-8</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89491"/>
                      </a:ext>
                    </a:extLst>
                  </a:tr>
                  <a:tr h="400199">
                    <a:tc>
                      <a:txBody>
                        <a:bodyPr/>
                        <a:lstStyle/>
                        <a:p>
                          <a:r>
                            <a:rPr lang="de-DE" sz="1800" dirty="0" err="1" smtClean="0">
                              <a:solidFill>
                                <a:srgbClr val="247F2C"/>
                              </a:solidFill>
                              <a:latin typeface="Arial" panose="020B0604020202020204" pitchFamily="34" charset="0"/>
                              <a:cs typeface="Arial" panose="020B0604020202020204" pitchFamily="34" charset="0"/>
                            </a:rPr>
                            <a:t>W_cracked_layer</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smtClean="0">
                              <a:solidFill>
                                <a:schemeClr val="tx1"/>
                              </a:solidFill>
                              <a:latin typeface="Arial" panose="020B0604020202020204" pitchFamily="34" charset="0"/>
                              <a:cs typeface="Arial" panose="020B0604020202020204" pitchFamily="34" charset="0"/>
                            </a:rPr>
                            <a:t>4*10</a:t>
                          </a:r>
                          <a:r>
                            <a:rPr lang="de-DE" sz="1800" baseline="30000" dirty="0" smtClean="0">
                              <a:solidFill>
                                <a:schemeClr val="tx1"/>
                              </a:solidFill>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95</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2272652762"/>
                      </a:ext>
                    </a:extLst>
                  </a:tr>
                </a:tbl>
              </a:graphicData>
            </a:graphic>
          </p:graphicFrame>
        </mc:Choice>
        <mc:Fallback xmlns="">
          <p:graphicFrame>
            <p:nvGraphicFramePr>
              <p:cNvPr id="28" name="Tabelle 27"/>
              <p:cNvGraphicFramePr>
                <a:graphicFrameLocks noGrp="1"/>
              </p:cNvGraphicFramePr>
              <p:nvPr>
                <p:extLst>
                  <p:ext uri="{D42A27DB-BD31-4B8C-83A1-F6EECF244321}">
                    <p14:modId xmlns:p14="http://schemas.microsoft.com/office/powerpoint/2010/main" val="2071064069"/>
                  </p:ext>
                </p:extLst>
              </p:nvPr>
            </p:nvGraphicFramePr>
            <p:xfrm>
              <a:off x="983432" y="1412775"/>
              <a:ext cx="5178033" cy="2200400"/>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289601">
                      <a:extLst>
                        <a:ext uri="{9D8B030D-6E8A-4147-A177-3AD203B41FA5}">
                          <a16:colId xmlns:a16="http://schemas.microsoft.com/office/drawing/2014/main" val="20002"/>
                        </a:ext>
                      </a:extLst>
                    </a:gridCol>
                  </a:tblGrid>
                  <a:tr h="599604">
                    <a:tc>
                      <a:txBody>
                        <a:bodyPr/>
                        <a:lstStyle/>
                        <a:p>
                          <a:pPr algn="ctr"/>
                          <a:r>
                            <a:rPr lang="de-DE" sz="1800" b="0" dirty="0" smtClean="0">
                              <a:solidFill>
                                <a:schemeClr val="tx1"/>
                              </a:solidFill>
                              <a:latin typeface="Arial" panose="020B0604020202020204" pitchFamily="34" charset="0"/>
                              <a:cs typeface="Arial" panose="020B0604020202020204" pitchFamily="34" charset="0"/>
                            </a:rPr>
                            <a:t>Sample </a:t>
                          </a:r>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alpha val="43000"/>
                          </a:srgbClr>
                        </a:solidFill>
                      </a:tcPr>
                    </a:tc>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7661" t="-5051" r="-86290" b="-275758"/>
                          </a:stretch>
                        </a:blipFill>
                      </a:tcPr>
                    </a:tc>
                    <a:tc>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301415" t="-5051" r="-943" b="-275758"/>
                          </a:stretch>
                        </a:blipFill>
                      </a:tcPr>
                    </a:tc>
                    <a:extLst>
                      <a:ext uri="{0D108BD9-81ED-4DB2-BD59-A6C34878D82A}">
                        <a16:rowId xmlns:a16="http://schemas.microsoft.com/office/drawing/2014/main" val="10000"/>
                      </a:ext>
                    </a:extLst>
                  </a:tr>
                  <a:tr h="400199">
                    <a:tc>
                      <a:txBody>
                        <a:bodyPr/>
                        <a:lstStyle/>
                        <a:p>
                          <a:r>
                            <a:rPr lang="de-DE" sz="1800" dirty="0" err="1" smtClean="0">
                              <a:solidFill>
                                <a:srgbClr val="F6BB00"/>
                              </a:solidFill>
                              <a:latin typeface="Arial" panose="020B0604020202020204" pitchFamily="34" charset="0"/>
                              <a:cs typeface="Arial" panose="020B0604020202020204" pitchFamily="34" charset="0"/>
                            </a:rPr>
                            <a:t>CuCrZr</a:t>
                          </a:r>
                          <a:endParaRPr lang="de-DE" sz="1800" dirty="0">
                            <a:solidFill>
                              <a:srgbClr val="F6BB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6(2)*10</a:t>
                          </a:r>
                          <a:r>
                            <a:rPr lang="de-DE" sz="1800" baseline="30000" dirty="0" smtClean="0">
                              <a:solidFill>
                                <a:schemeClr val="tx1"/>
                              </a:solidFill>
                              <a:latin typeface="Arial" panose="020B0604020202020204" pitchFamily="34" charset="0"/>
                              <a:cs typeface="Arial" panose="020B0604020202020204" pitchFamily="34" charset="0"/>
                            </a:rPr>
                            <a:t>-6</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79(1)</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199">
                    <a:tc>
                      <a:txBody>
                        <a:bodyPr/>
                        <a:lstStyle/>
                        <a:p>
                          <a:r>
                            <a:rPr lang="en-US" b="0" dirty="0" smtClean="0">
                              <a:solidFill>
                                <a:schemeClr val="tx1"/>
                              </a:solidFill>
                              <a:latin typeface="Arial" panose="020B0604020202020204" pitchFamily="34" charset="0"/>
                              <a:cs typeface="Arial" panose="020B0604020202020204" pitchFamily="34" charset="0"/>
                            </a:rPr>
                            <a:t>W*</a:t>
                          </a:r>
                          <a:endParaRPr lang="de-DE"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6*10</a:t>
                          </a:r>
                          <a:r>
                            <a:rPr lang="de-DE" sz="1800" baseline="30000" dirty="0" smtClean="0">
                              <a:solidFill>
                                <a:schemeClr val="tx1"/>
                              </a:solidFill>
                              <a:latin typeface="Arial" panose="020B0604020202020204" pitchFamily="34" charset="0"/>
                              <a:cs typeface="Arial" panose="020B0604020202020204" pitchFamily="34" charset="0"/>
                            </a:rPr>
                            <a:t>-3</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204</a:t>
                          </a:r>
                          <a:endParaRPr lang="de-DE" sz="18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0002"/>
                      </a:ext>
                    </a:extLst>
                  </a:tr>
                  <a:tr h="400199">
                    <a:tc>
                      <a:txBody>
                        <a:bodyPr/>
                        <a:lstStyle/>
                        <a:p>
                          <a:r>
                            <a:rPr lang="en-US" b="0" dirty="0" err="1" smtClean="0">
                              <a:solidFill>
                                <a:schemeClr val="accent1">
                                  <a:lumMod val="60000"/>
                                  <a:lumOff val="40000"/>
                                </a:schemeClr>
                              </a:solidFill>
                              <a:latin typeface="Arial" panose="020B0604020202020204" pitchFamily="34" charset="0"/>
                              <a:cs typeface="Arial" panose="020B0604020202020204" pitchFamily="34" charset="0"/>
                            </a:rPr>
                            <a:t>W_hot_layer</a:t>
                          </a:r>
                          <a:endParaRPr lang="de-DE" sz="1800" b="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2*10</a:t>
                          </a:r>
                          <a:r>
                            <a:rPr lang="de-DE" sz="1800" baseline="30000" dirty="0" smtClean="0">
                              <a:solidFill>
                                <a:schemeClr val="tx1"/>
                              </a:solidFill>
                              <a:latin typeface="Arial" panose="020B0604020202020204" pitchFamily="34" charset="0"/>
                              <a:cs typeface="Arial" panose="020B0604020202020204" pitchFamily="34" charset="0"/>
                            </a:rPr>
                            <a:t>-8</a:t>
                          </a:r>
                          <a:endParaRPr lang="de-DE" sz="18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89491"/>
                      </a:ext>
                    </a:extLst>
                  </a:tr>
                  <a:tr h="400199">
                    <a:tc>
                      <a:txBody>
                        <a:bodyPr/>
                        <a:lstStyle/>
                        <a:p>
                          <a:r>
                            <a:rPr lang="de-DE" sz="1800" dirty="0" err="1" smtClean="0">
                              <a:solidFill>
                                <a:srgbClr val="247F2C"/>
                              </a:solidFill>
                              <a:latin typeface="Arial" panose="020B0604020202020204" pitchFamily="34" charset="0"/>
                              <a:cs typeface="Arial" panose="020B0604020202020204" pitchFamily="34" charset="0"/>
                            </a:rPr>
                            <a:t>W_cracked_layer</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smtClean="0">
                              <a:solidFill>
                                <a:schemeClr val="tx1"/>
                              </a:solidFill>
                              <a:latin typeface="Arial" panose="020B0604020202020204" pitchFamily="34" charset="0"/>
                              <a:cs typeface="Arial" panose="020B0604020202020204" pitchFamily="34" charset="0"/>
                            </a:rPr>
                            <a:t>4*10</a:t>
                          </a:r>
                          <a:r>
                            <a:rPr lang="de-DE" sz="1800" baseline="30000" dirty="0" smtClean="0">
                              <a:solidFill>
                                <a:schemeClr val="tx1"/>
                              </a:solidFill>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algn="ctr"/>
                          <a:r>
                            <a:rPr lang="de-DE" sz="1800" dirty="0" smtClean="0">
                              <a:solidFill>
                                <a:schemeClr val="tx1"/>
                              </a:solidFill>
                              <a:latin typeface="Arial" panose="020B0604020202020204" pitchFamily="34" charset="0"/>
                              <a:cs typeface="Arial" panose="020B0604020202020204" pitchFamily="34" charset="0"/>
                            </a:rPr>
                            <a:t>95</a:t>
                          </a:r>
                          <a:endParaRPr lang="de-DE"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2272652762"/>
                      </a:ext>
                    </a:extLst>
                  </a:tr>
                </a:tbl>
              </a:graphicData>
            </a:graphic>
          </p:graphicFrame>
        </mc:Fallback>
      </mc:AlternateContent>
      <p:pic>
        <p:nvPicPr>
          <p:cNvPr id="5" name="Grafik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294870" y="-119716"/>
            <a:ext cx="3959999" cy="5440806"/>
          </a:xfrm>
          <a:prstGeom prst="rect">
            <a:avLst/>
          </a:prstGeom>
        </p:spPr>
      </p:pic>
      <p:sp>
        <p:nvSpPr>
          <p:cNvPr id="12" name="Textfeld 11"/>
          <p:cNvSpPr txBox="1"/>
          <p:nvPr/>
        </p:nvSpPr>
        <p:spPr>
          <a:xfrm>
            <a:off x="120880" y="4414892"/>
            <a:ext cx="12023792" cy="2015936"/>
          </a:xfrm>
          <a:prstGeom prst="rect">
            <a:avLst/>
          </a:prstGeom>
          <a:noFill/>
        </p:spPr>
        <p:txBody>
          <a:bodyPr wrap="square" rtlCol="0">
            <a:spAutoFit/>
          </a:bodyPr>
          <a:lstStyle/>
          <a:p>
            <a:pPr>
              <a:lnSpc>
                <a:spcPts val="2500"/>
              </a:lnSpc>
              <a:tabLst>
                <a:tab pos="625475" algn="l"/>
              </a:tabLst>
            </a:pP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a:t>
            </a:r>
            <a:r>
              <a:rPr lang="en-US" dirty="0" smtClean="0">
                <a:latin typeface="Arial" panose="020B0604020202020204" pitchFamily="34" charset="0"/>
                <a:cs typeface="Arial" panose="020B0604020202020204" pitchFamily="34" charset="0"/>
              </a:rPr>
              <a:t> layer </a:t>
            </a:r>
            <a:r>
              <a:rPr lang="en-US" dirty="0" err="1" smtClean="0">
                <a:latin typeface="Arial" panose="020B0604020202020204" pitchFamily="34" charset="0"/>
                <a:cs typeface="Arial" panose="020B0604020202020204" pitchFamily="34" charset="0"/>
              </a:rPr>
              <a:t>permeabilities</a:t>
            </a:r>
            <a:r>
              <a:rPr lang="en-US" dirty="0" smtClean="0">
                <a:latin typeface="Arial" panose="020B0604020202020204" pitchFamily="34" charset="0"/>
                <a:cs typeface="Arial" panose="020B0604020202020204" pitchFamily="34" charset="0"/>
              </a:rPr>
              <a:t> are larger as the </a:t>
            </a:r>
            <a:r>
              <a:rPr lang="en-US" dirty="0">
                <a:latin typeface="Arial" panose="020B0604020202020204" pitchFamily="34" charset="0"/>
                <a:cs typeface="Arial" panose="020B0604020202020204" pitchFamily="34" charset="0"/>
              </a:rPr>
              <a:t>W</a:t>
            </a:r>
            <a:r>
              <a:rPr lang="en-US" dirty="0" smtClean="0">
                <a:latin typeface="Arial" panose="020B0604020202020204" pitchFamily="34" charset="0"/>
                <a:cs typeface="Arial" panose="020B0604020202020204" pitchFamily="34" charset="0"/>
              </a:rPr>
              <a:t> bulk permeability (but: different T range!)</a:t>
            </a:r>
          </a:p>
          <a:p>
            <a:pPr>
              <a:lnSpc>
                <a:spcPts val="2500"/>
              </a:lnSpc>
              <a:tabLst>
                <a:tab pos="625475" algn="l"/>
              </a:tabLst>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Strong </a:t>
            </a:r>
            <a:r>
              <a:rPr lang="en-US" dirty="0">
                <a:latin typeface="Arial" panose="020B0604020202020204" pitchFamily="34" charset="0"/>
                <a:cs typeface="Arial" panose="020B0604020202020204" pitchFamily="34" charset="0"/>
              </a:rPr>
              <a:t>indication that in this case the </a:t>
            </a:r>
            <a:r>
              <a:rPr lang="en-US" b="1" dirty="0">
                <a:latin typeface="Arial" panose="020B0604020202020204" pitchFamily="34" charset="0"/>
                <a:cs typeface="Arial" panose="020B0604020202020204" pitchFamily="34" charset="0"/>
              </a:rPr>
              <a:t>influence of the interface is minor </a:t>
            </a:r>
            <a:r>
              <a:rPr lang="en-US" dirty="0">
                <a:latin typeface="Arial" panose="020B0604020202020204" pitchFamily="34" charset="0"/>
                <a:cs typeface="Arial" panose="020B0604020202020204" pitchFamily="34" charset="0"/>
              </a:rPr>
              <a:t>compared to the </a:t>
            </a:r>
            <a:r>
              <a:rPr lang="en-US" b="1" dirty="0">
                <a:latin typeface="Arial" panose="020B0604020202020204" pitchFamily="34" charset="0"/>
                <a:cs typeface="Arial" panose="020B0604020202020204" pitchFamily="34" charset="0"/>
              </a:rPr>
              <a:t>large 	influence of 	microstructure </a:t>
            </a:r>
            <a:r>
              <a:rPr lang="en-US" dirty="0">
                <a:latin typeface="Arial" panose="020B0604020202020204" pitchFamily="34" charset="0"/>
                <a:cs typeface="Arial" panose="020B0604020202020204" pitchFamily="34" charset="0"/>
              </a:rPr>
              <a:t>on the </a:t>
            </a:r>
            <a:r>
              <a:rPr lang="en-US" dirty="0" smtClean="0">
                <a:latin typeface="Arial" panose="020B0604020202020204" pitchFamily="34" charset="0"/>
                <a:cs typeface="Arial" panose="020B0604020202020204" pitchFamily="34" charset="0"/>
              </a:rPr>
              <a:t>permeability</a:t>
            </a:r>
          </a:p>
          <a:p>
            <a:pPr>
              <a:lnSpc>
                <a:spcPts val="2500"/>
              </a:lnSpc>
              <a:tabLst>
                <a:tab pos="625475" algn="l"/>
              </a:tabLst>
            </a:pPr>
            <a:r>
              <a:rPr lang="en-US" dirty="0" smtClean="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Substrate heating </a:t>
            </a:r>
            <a:r>
              <a:rPr lang="en-US" dirty="0">
                <a:latin typeface="Arial" panose="020B0604020202020204" pitchFamily="34" charset="0"/>
                <a:cs typeface="Arial" panose="020B0604020202020204" pitchFamily="34" charset="0"/>
              </a:rPr>
              <a:t>during deposition leads to a reduction of cracks in the layer and an </a:t>
            </a:r>
            <a:r>
              <a:rPr lang="en-US" dirty="0" smtClean="0">
                <a:latin typeface="Arial" panose="020B0604020202020204" pitchFamily="34" charset="0"/>
                <a:cs typeface="Arial" panose="020B0604020202020204" pitchFamily="34" charset="0"/>
              </a:rPr>
              <a:t>avoidance </a:t>
            </a:r>
            <a:r>
              <a:rPr lang="en-US" dirty="0">
                <a:latin typeface="Arial" panose="020B0604020202020204" pitchFamily="34" charset="0"/>
                <a:cs typeface="Arial" panose="020B0604020202020204" pitchFamily="34" charset="0"/>
              </a:rPr>
              <a:t>of crack </a:t>
            </a:r>
            <a:r>
              <a:rPr lang="en-US" dirty="0" smtClean="0">
                <a:latin typeface="Arial" panose="020B0604020202020204" pitchFamily="34" charset="0"/>
                <a:cs typeface="Arial" panose="020B0604020202020204" pitchFamily="34" charset="0"/>
              </a:rPr>
              <a:t>	propagation </a:t>
            </a:r>
            <a:r>
              <a:rPr lang="en-US" dirty="0">
                <a:latin typeface="Arial" panose="020B0604020202020204" pitchFamily="34" charset="0"/>
                <a:cs typeface="Arial" panose="020B0604020202020204" pitchFamily="34" charset="0"/>
              </a:rPr>
              <a:t>(stable permeation flux measurement, lower layer permeability)</a:t>
            </a:r>
          </a:p>
          <a:p>
            <a:pPr>
              <a:lnSpc>
                <a:spcPts val="2500"/>
              </a:lnSpc>
              <a:tabLst>
                <a:tab pos="625475" algn="l"/>
              </a:tabLst>
            </a:pPr>
            <a:r>
              <a:rPr lang="en-US" dirty="0" smtClean="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Future plan for this year: same W deposition parameter (hot) for a W coated Eu97 sample  </a:t>
            </a:r>
          </a:p>
        </p:txBody>
      </p:sp>
      <p:sp>
        <p:nvSpPr>
          <p:cNvPr id="14" name="Textfeld 13"/>
          <p:cNvSpPr txBox="1"/>
          <p:nvPr/>
        </p:nvSpPr>
        <p:spPr>
          <a:xfrm>
            <a:off x="947172" y="3665290"/>
            <a:ext cx="4871117" cy="794064"/>
          </a:xfrm>
          <a:prstGeom prst="rect">
            <a:avLst/>
          </a:prstGeom>
          <a:noFill/>
        </p:spPr>
        <p:txBody>
          <a:bodyPr wrap="square" rtlCol="0">
            <a:spAutoFit/>
          </a:bodyPr>
          <a:lstStyle/>
          <a:p>
            <a:pPr>
              <a:lnSpc>
                <a:spcPct val="95000"/>
              </a:lnSpc>
            </a:pPr>
            <a:r>
              <a:rPr lang="en-GB" sz="1200" dirty="0" smtClean="0"/>
              <a:t>* W bulk measured between 1100 K and 2400 K, adapted value from </a:t>
            </a:r>
            <a:r>
              <a:rPr lang="de-DE" sz="1200" dirty="0" smtClean="0"/>
              <a:t>R</a:t>
            </a:r>
            <a:r>
              <a:rPr lang="de-DE" sz="1200" dirty="0"/>
              <a:t>. </a:t>
            </a:r>
            <a:r>
              <a:rPr lang="de-DE" sz="1200" dirty="0" err="1"/>
              <a:t>Causey</a:t>
            </a:r>
            <a:r>
              <a:rPr lang="de-DE" sz="1200" dirty="0"/>
              <a:t> et al., </a:t>
            </a:r>
            <a:r>
              <a:rPr lang="de-DE" sz="1200" dirty="0" err="1"/>
              <a:t>Comprehensive</a:t>
            </a:r>
            <a:r>
              <a:rPr lang="de-DE" sz="1200" dirty="0"/>
              <a:t> </a:t>
            </a:r>
            <a:r>
              <a:rPr lang="de-DE" sz="1200" dirty="0" err="1"/>
              <a:t>Nuclear</a:t>
            </a:r>
            <a:r>
              <a:rPr lang="de-DE" sz="1200" dirty="0"/>
              <a:t> Materials 2012, </a:t>
            </a:r>
            <a:r>
              <a:rPr lang="de-DE" sz="1200" dirty="0" smtClean="0"/>
              <a:t>511–549 (Frauenfelder)</a:t>
            </a:r>
            <a:endParaRPr lang="de-DE" sz="1200" dirty="0"/>
          </a:p>
          <a:p>
            <a:pPr algn="l">
              <a:lnSpc>
                <a:spcPct val="95000"/>
              </a:lnSpc>
            </a:pPr>
            <a:r>
              <a:rPr lang="en-GB" sz="1200" dirty="0" smtClean="0"/>
              <a:t> </a:t>
            </a:r>
            <a:endParaRPr lang="en-GB" sz="1200" dirty="0"/>
          </a:p>
        </p:txBody>
      </p:sp>
    </p:spTree>
    <p:extLst>
      <p:ext uri="{BB962C8B-B14F-4D97-AF65-F5344CB8AC3E}">
        <p14:creationId xmlns:p14="http://schemas.microsoft.com/office/powerpoint/2010/main" val="1839703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15"/>
          <p:cNvSpPr txBox="1">
            <a:spLocks noChangeArrowheads="1"/>
          </p:cNvSpPr>
          <p:nvPr/>
        </p:nvSpPr>
        <p:spPr bwMode="auto">
          <a:xfrm>
            <a:off x="6141080" y="741336"/>
            <a:ext cx="6050920" cy="5544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nSpc>
                <a:spcPts val="2600"/>
              </a:lnSpc>
              <a:buClrTx/>
              <a:buFontTx/>
              <a:buNone/>
              <a:tabLst>
                <a:tab pos="0" algn="l"/>
                <a:tab pos="27305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b="1" dirty="0" smtClean="0">
                <a:solidFill>
                  <a:srgbClr val="023D6B"/>
                </a:solidFill>
                <a:latin typeface="+mn-lt"/>
              </a:rPr>
              <a:t>‘Pure’ Materials:</a:t>
            </a:r>
            <a:endParaRPr lang="en-US" altLang="de-DE" b="1" dirty="0">
              <a:solidFill>
                <a:srgbClr val="023D6B"/>
              </a:solidFill>
              <a:latin typeface="+mn-lt"/>
            </a:endParaRPr>
          </a:p>
          <a:p>
            <a:pPr>
              <a:lnSpc>
                <a:spcPts val="2600"/>
              </a:lnSpc>
              <a:tabLst>
                <a:tab pos="0" algn="l"/>
                <a:tab pos="27305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altLang="de-DE" dirty="0" smtClean="0"/>
              <a:t>Polished samples </a:t>
            </a:r>
            <a:r>
              <a:rPr lang="en-US" altLang="de-DE" dirty="0" smtClean="0">
                <a:solidFill>
                  <a:schemeClr val="tx1"/>
                </a:solidFill>
                <a:cs typeface="Arial" panose="020B0604020202020204" pitchFamily="34" charset="0"/>
              </a:rPr>
              <a:t>→ </a:t>
            </a:r>
            <a:r>
              <a:rPr lang="en-US" altLang="de-DE" dirty="0">
                <a:solidFill>
                  <a:schemeClr val="tx1"/>
                </a:solidFill>
                <a:cs typeface="Arial" panose="020B0604020202020204" pitchFamily="34" charset="0"/>
              </a:rPr>
              <a:t>diffusion </a:t>
            </a:r>
            <a:r>
              <a:rPr lang="en-US" altLang="de-DE" dirty="0" smtClean="0">
                <a:solidFill>
                  <a:schemeClr val="tx1"/>
                </a:solidFill>
                <a:cs typeface="Arial" panose="020B0604020202020204" pitchFamily="34" charset="0"/>
              </a:rPr>
              <a:t>limited</a:t>
            </a:r>
            <a:endParaRPr lang="en-US" altLang="de-DE" dirty="0">
              <a:solidFill>
                <a:schemeClr val="tx1"/>
              </a:solidFill>
              <a:cs typeface="Arial" panose="020B0604020202020204" pitchFamily="34" charset="0"/>
            </a:endParaRPr>
          </a:p>
          <a:p>
            <a:pPr>
              <a:lnSpc>
                <a:spcPts val="2600"/>
              </a:lnSpc>
              <a:tabLst>
                <a:tab pos="0" algn="l"/>
                <a:tab pos="27305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altLang="de-DE" dirty="0" smtClean="0"/>
              <a:t>Permeability </a:t>
            </a:r>
            <a:r>
              <a:rPr lang="en-US" altLang="de-DE" dirty="0"/>
              <a:t>of Eu97 higher than </a:t>
            </a:r>
            <a:r>
              <a:rPr lang="en-US" altLang="de-DE" dirty="0" smtClean="0"/>
              <a:t>316L</a:t>
            </a:r>
          </a:p>
          <a:p>
            <a:pPr>
              <a:lnSpc>
                <a:spcPts val="2600"/>
              </a:lnSpc>
              <a:tabLst>
                <a:tab pos="0" algn="l"/>
                <a:tab pos="27305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altLang="de-DE" dirty="0" smtClean="0">
                <a:solidFill>
                  <a:schemeClr val="tx1"/>
                </a:solidFill>
                <a:cs typeface="Arial" panose="020B0604020202020204" pitchFamily="34" charset="0"/>
              </a:rPr>
              <a:t>Permeability </a:t>
            </a:r>
            <a:r>
              <a:rPr lang="en-US" altLang="de-DE" dirty="0">
                <a:solidFill>
                  <a:schemeClr val="tx1"/>
                </a:solidFill>
                <a:cs typeface="Arial" panose="020B0604020202020204" pitchFamily="34" charset="0"/>
              </a:rPr>
              <a:t>Cu / </a:t>
            </a:r>
            <a:r>
              <a:rPr lang="en-US" altLang="de-DE" dirty="0" err="1">
                <a:solidFill>
                  <a:schemeClr val="tx1"/>
                </a:solidFill>
                <a:cs typeface="Arial" panose="020B0604020202020204" pitchFamily="34" charset="0"/>
              </a:rPr>
              <a:t>CuCrZr</a:t>
            </a:r>
            <a:r>
              <a:rPr lang="en-US" altLang="de-DE" dirty="0">
                <a:solidFill>
                  <a:schemeClr val="tx1"/>
                </a:solidFill>
                <a:cs typeface="Arial" panose="020B0604020202020204" pitchFamily="34" charset="0"/>
              </a:rPr>
              <a:t> </a:t>
            </a:r>
            <a:r>
              <a:rPr lang="en-US" altLang="de-DE" dirty="0" smtClean="0">
                <a:solidFill>
                  <a:schemeClr val="tx1"/>
                </a:solidFill>
                <a:cs typeface="Arial" panose="020B0604020202020204" pitchFamily="34" charset="0"/>
              </a:rPr>
              <a:t>similar</a:t>
            </a:r>
            <a:endParaRPr lang="en-US" altLang="de-DE" dirty="0" smtClean="0"/>
          </a:p>
          <a:p>
            <a:pPr>
              <a:lnSpc>
                <a:spcPts val="2600"/>
              </a:lnSpc>
              <a:tabLst>
                <a:tab pos="0" algn="l"/>
                <a:tab pos="27305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b="1" dirty="0" smtClean="0">
                <a:solidFill>
                  <a:srgbClr val="023D6B"/>
                </a:solidFill>
              </a:rPr>
              <a:t>Coated Substrates: </a:t>
            </a:r>
          </a:p>
          <a:p>
            <a:pPr>
              <a:lnSpc>
                <a:spcPts val="2600"/>
              </a:lnSpc>
              <a:tabLst>
                <a:tab pos="0" algn="l"/>
                <a:tab pos="27305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solidFill>
                  <a:srgbClr val="023D6B"/>
                </a:solidFill>
                <a:latin typeface="+mn-lt"/>
                <a:cs typeface="Arial" panose="020B0604020202020204" pitchFamily="34" charset="0"/>
              </a:rPr>
              <a:t>→</a:t>
            </a:r>
            <a:r>
              <a:rPr lang="en-US" altLang="de-DE" dirty="0">
                <a:solidFill>
                  <a:srgbClr val="007DC6"/>
                </a:solidFill>
                <a:latin typeface="+mn-lt"/>
                <a:cs typeface="Arial" panose="020B0604020202020204" pitchFamily="34" charset="0"/>
              </a:rPr>
              <a:t>	</a:t>
            </a:r>
            <a:r>
              <a:rPr lang="en-US" altLang="de-DE" dirty="0" smtClean="0">
                <a:solidFill>
                  <a:schemeClr val="tx1"/>
                </a:solidFill>
                <a:latin typeface="+mn-lt"/>
                <a:cs typeface="Arial" panose="020B0604020202020204" pitchFamily="34" charset="0"/>
              </a:rPr>
              <a:t>Influence </a:t>
            </a:r>
            <a:r>
              <a:rPr lang="en-US" altLang="de-DE" dirty="0">
                <a:solidFill>
                  <a:schemeClr val="tx1"/>
                </a:solidFill>
                <a:latin typeface="+mn-lt"/>
                <a:cs typeface="Arial" panose="020B0604020202020204" pitchFamily="34" charset="0"/>
              </a:rPr>
              <a:t>of the interface is minor </a:t>
            </a:r>
            <a:endParaRPr lang="en-US" altLang="de-DE" dirty="0" smtClean="0">
              <a:solidFill>
                <a:schemeClr val="tx1"/>
              </a:solidFill>
              <a:latin typeface="+mn-lt"/>
              <a:cs typeface="Arial" panose="020B0604020202020204" pitchFamily="34" charset="0"/>
            </a:endParaRPr>
          </a:p>
          <a:p>
            <a:pPr>
              <a:lnSpc>
                <a:spcPts val="2600"/>
              </a:lnSpc>
              <a:tabLst>
                <a:tab pos="0" algn="l"/>
                <a:tab pos="27305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solidFill>
                  <a:srgbClr val="023D6B"/>
                </a:solidFill>
                <a:cs typeface="Arial" panose="020B0604020202020204" pitchFamily="34" charset="0"/>
              </a:rPr>
              <a:t>→</a:t>
            </a:r>
            <a:r>
              <a:rPr lang="en-US" altLang="de-DE" dirty="0" smtClean="0">
                <a:solidFill>
                  <a:srgbClr val="007DC6"/>
                </a:solidFill>
                <a:cs typeface="Arial" panose="020B0604020202020204" pitchFamily="34" charset="0"/>
              </a:rPr>
              <a:t>	</a:t>
            </a:r>
            <a:r>
              <a:rPr lang="en-US" altLang="de-DE" b="1" dirty="0" smtClean="0">
                <a:solidFill>
                  <a:schemeClr val="tx1"/>
                </a:solidFill>
                <a:cs typeface="Arial" panose="020B0604020202020204" pitchFamily="34" charset="0"/>
              </a:rPr>
              <a:t>Influence </a:t>
            </a:r>
            <a:r>
              <a:rPr lang="en-US" altLang="de-DE" b="1" dirty="0">
                <a:solidFill>
                  <a:schemeClr val="tx1"/>
                </a:solidFill>
                <a:cs typeface="Arial" panose="020B0604020202020204" pitchFamily="34" charset="0"/>
              </a:rPr>
              <a:t>of the microstructure is </a:t>
            </a:r>
            <a:r>
              <a:rPr lang="en-US" altLang="de-DE" b="1" dirty="0" smtClean="0">
                <a:solidFill>
                  <a:schemeClr val="tx1"/>
                </a:solidFill>
                <a:cs typeface="Arial" panose="020B0604020202020204" pitchFamily="34" charset="0"/>
              </a:rPr>
              <a:t>large</a:t>
            </a:r>
            <a:endParaRPr lang="en-US" altLang="de-DE" dirty="0" smtClean="0">
              <a:solidFill>
                <a:schemeClr val="tx1"/>
              </a:solidFill>
              <a:latin typeface="+mn-lt"/>
              <a:cs typeface="Arial" panose="020B0604020202020204" pitchFamily="34" charset="0"/>
            </a:endParaRPr>
          </a:p>
          <a:p>
            <a:pPr>
              <a:lnSpc>
                <a:spcPts val="2600"/>
              </a:lnSpc>
              <a:tabLst>
                <a:tab pos="0" algn="l"/>
                <a:tab pos="27305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altLang="de-DE" dirty="0" smtClean="0">
                <a:solidFill>
                  <a:schemeClr val="tx1"/>
                </a:solidFill>
                <a:cs typeface="Arial" panose="020B0604020202020204" pitchFamily="34" charset="0"/>
              </a:rPr>
              <a:t>Permeability of layer different to bulk permeability</a:t>
            </a:r>
            <a:endParaRPr lang="en-US" altLang="de-DE" dirty="0">
              <a:solidFill>
                <a:schemeClr val="tx1"/>
              </a:solidFill>
              <a:cs typeface="Arial" panose="020B0604020202020204" pitchFamily="34" charset="0"/>
            </a:endParaRPr>
          </a:p>
          <a:p>
            <a:pPr>
              <a:lnSpc>
                <a:spcPts val="2600"/>
              </a:lnSpc>
              <a:tabLst>
                <a:tab pos="0" algn="l"/>
                <a:tab pos="273050"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altLang="de-DE" dirty="0" smtClean="0">
                <a:solidFill>
                  <a:schemeClr val="tx1"/>
                </a:solidFill>
                <a:cs typeface="Arial" panose="020B0604020202020204" pitchFamily="34" charset="0"/>
              </a:rPr>
              <a:t>Comparison of coatings deposited on different</a:t>
            </a:r>
          </a:p>
          <a:p>
            <a:pPr>
              <a:lnSpc>
                <a:spcPts val="2600"/>
              </a:lnSpc>
              <a:tabLst>
                <a:tab pos="0" algn="l"/>
                <a:tab pos="273050"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chemeClr val="tx1"/>
                </a:solidFill>
                <a:cs typeface="Arial" panose="020B0604020202020204" pitchFamily="34" charset="0"/>
              </a:rPr>
              <a:t>	</a:t>
            </a:r>
            <a:r>
              <a:rPr lang="en-US" altLang="de-DE" dirty="0" smtClean="0">
                <a:solidFill>
                  <a:schemeClr val="tx1"/>
                </a:solidFill>
                <a:cs typeface="Arial" panose="020B0604020202020204" pitchFamily="34" charset="0"/>
              </a:rPr>
              <a:t>	substrates is possible </a:t>
            </a:r>
          </a:p>
          <a:p>
            <a:pPr>
              <a:lnSpc>
                <a:spcPts val="2600"/>
              </a:lnSpc>
              <a:tabLst>
                <a:tab pos="0" algn="l"/>
                <a:tab pos="273050"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solidFill>
                  <a:srgbClr val="023D6B"/>
                </a:solidFill>
                <a:cs typeface="Arial" panose="020B0604020202020204" pitchFamily="34" charset="0"/>
              </a:rPr>
              <a:t>→</a:t>
            </a:r>
            <a:r>
              <a:rPr lang="en-US" altLang="de-DE" dirty="0" smtClean="0">
                <a:solidFill>
                  <a:srgbClr val="007DC6"/>
                </a:solidFill>
                <a:cs typeface="Arial" panose="020B0604020202020204" pitchFamily="34" charset="0"/>
              </a:rPr>
              <a:t>	</a:t>
            </a:r>
            <a:r>
              <a:rPr lang="en-US" altLang="de-DE" dirty="0" smtClean="0">
                <a:solidFill>
                  <a:schemeClr val="tx1"/>
                </a:solidFill>
                <a:cs typeface="Arial" panose="020B0604020202020204" pitchFamily="34" charset="0"/>
              </a:rPr>
              <a:t>Increase of permeability due to cracks in layer</a:t>
            </a:r>
          </a:p>
          <a:p>
            <a:pPr>
              <a:lnSpc>
                <a:spcPts val="2600"/>
              </a:lnSpc>
              <a:tabLst>
                <a:tab pos="0" algn="l"/>
                <a:tab pos="273050"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dirty="0" smtClean="0">
                <a:cs typeface="Arial" panose="020B0604020202020204" pitchFamily="34" charset="0"/>
              </a:rPr>
              <a:t>Substrate </a:t>
            </a:r>
            <a:r>
              <a:rPr lang="en-US" dirty="0">
                <a:cs typeface="Arial" panose="020B0604020202020204" pitchFamily="34" charset="0"/>
              </a:rPr>
              <a:t>heating during deposition leads </a:t>
            </a:r>
            <a:r>
              <a:rPr lang="en-US" dirty="0" smtClean="0">
                <a:cs typeface="Arial" panose="020B0604020202020204" pitchFamily="34" charset="0"/>
              </a:rPr>
              <a:t>to a stable 		coating</a:t>
            </a:r>
          </a:p>
          <a:p>
            <a:pPr>
              <a:lnSpc>
                <a:spcPts val="2600"/>
              </a:lnSpc>
              <a:tabLst>
                <a:tab pos="0" algn="l"/>
                <a:tab pos="27305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b="1" dirty="0" smtClean="0">
                <a:solidFill>
                  <a:srgbClr val="023D6B"/>
                </a:solidFill>
              </a:rPr>
              <a:t>Future Plans: </a:t>
            </a:r>
            <a:endParaRPr lang="en-US" altLang="de-DE" b="1" dirty="0">
              <a:solidFill>
                <a:srgbClr val="023D6B"/>
              </a:solidFill>
            </a:endParaRPr>
          </a:p>
          <a:p>
            <a:pPr>
              <a:lnSpc>
                <a:spcPts val="2600"/>
              </a:lnSpc>
              <a:tabLst>
                <a:tab pos="0" algn="l"/>
                <a:tab pos="27305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altLang="de-DE" dirty="0" smtClean="0">
                <a:solidFill>
                  <a:schemeClr val="tx1"/>
                </a:solidFill>
                <a:cs typeface="Arial" panose="020B0604020202020204" pitchFamily="34" charset="0"/>
              </a:rPr>
              <a:t>W hot coated Eurofer97 </a:t>
            </a:r>
            <a:endParaRPr lang="en-US" altLang="de-DE" dirty="0">
              <a:solidFill>
                <a:schemeClr val="tx1"/>
              </a:solidFill>
              <a:cs typeface="Arial" panose="020B0604020202020204" pitchFamily="34" charset="0"/>
            </a:endParaRPr>
          </a:p>
          <a:p>
            <a:pPr>
              <a:lnSpc>
                <a:spcPts val="2600"/>
              </a:lnSpc>
              <a:tabLst>
                <a:tab pos="0" algn="l"/>
                <a:tab pos="27305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altLang="de-DE" dirty="0" smtClean="0">
                <a:solidFill>
                  <a:schemeClr val="tx1"/>
                </a:solidFill>
                <a:cs typeface="Arial" panose="020B0604020202020204" pitchFamily="34" charset="0"/>
              </a:rPr>
              <a:t>Permeation measurements on p-damaged Eurofer97</a:t>
            </a:r>
            <a:endParaRPr lang="en-US" altLang="de-DE" dirty="0">
              <a:solidFill>
                <a:schemeClr val="tx1"/>
              </a:solidFill>
              <a:cs typeface="Arial" panose="020B0604020202020204" pitchFamily="34" charset="0"/>
            </a:endParaRPr>
          </a:p>
          <a:p>
            <a:pPr>
              <a:lnSpc>
                <a:spcPts val="2600"/>
              </a:lnSpc>
              <a:tabLst>
                <a:tab pos="0" algn="l"/>
                <a:tab pos="273050"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de-DE" dirty="0">
              <a:solidFill>
                <a:schemeClr val="tx1"/>
              </a:solidFill>
              <a:cs typeface="Arial" panose="020B0604020202020204" pitchFamily="34" charset="0"/>
            </a:endParaRPr>
          </a:p>
          <a:p>
            <a:pPr>
              <a:lnSpc>
                <a:spcPts val="2600"/>
              </a:lnSpc>
              <a:tabLst>
                <a:tab pos="0" algn="l"/>
                <a:tab pos="273050"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de-DE" b="1" dirty="0">
              <a:solidFill>
                <a:schemeClr val="tx1"/>
              </a:solidFill>
              <a:cs typeface="Arial" panose="020B0604020202020204" pitchFamily="34" charset="0"/>
            </a:endParaRPr>
          </a:p>
          <a:p>
            <a:pPr>
              <a:lnSpc>
                <a:spcPts val="2600"/>
              </a:lnSpc>
              <a:tabLst>
                <a:tab pos="0" algn="l"/>
                <a:tab pos="273050"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de-DE" dirty="0" smtClean="0">
              <a:solidFill>
                <a:schemeClr val="tx1"/>
              </a:solidFill>
              <a:latin typeface="+mn-lt"/>
              <a:cs typeface="Arial" panose="020B0604020202020204" pitchFamily="34" charset="0"/>
            </a:endParaRPr>
          </a:p>
        </p:txBody>
      </p:sp>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a:p>
            <a:endParaRPr lang="de-DE" dirty="0"/>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22</a:t>
            </a:fld>
            <a:endParaRPr lang="de-DE" dirty="0"/>
          </a:p>
        </p:txBody>
      </p:sp>
      <p:sp>
        <p:nvSpPr>
          <p:cNvPr id="2" name="Textfeld 1"/>
          <p:cNvSpPr txBox="1"/>
          <p:nvPr/>
        </p:nvSpPr>
        <p:spPr>
          <a:xfrm>
            <a:off x="1100519" y="342308"/>
            <a:ext cx="9973865" cy="560153"/>
          </a:xfrm>
          <a:prstGeom prst="rect">
            <a:avLst/>
          </a:prstGeom>
          <a:noFill/>
        </p:spPr>
        <p:txBody>
          <a:bodyPr wrap="square" rtlCol="0">
            <a:spAutoFit/>
          </a:bodyPr>
          <a:lstStyle/>
          <a:p>
            <a:pPr algn="ctr">
              <a:lnSpc>
                <a:spcPct val="95000"/>
              </a:lnSpc>
            </a:pPr>
            <a:r>
              <a:rPr lang="en-US" sz="3200" b="1" dirty="0" smtClean="0">
                <a:solidFill>
                  <a:srgbClr val="023D6B"/>
                </a:solidFill>
              </a:rPr>
              <a:t>Conclusions </a:t>
            </a:r>
            <a:endParaRPr lang="en-US" sz="3200" b="1" dirty="0">
              <a:solidFill>
                <a:srgbClr val="023D6B"/>
              </a:solidFill>
            </a:endParaRPr>
          </a:p>
        </p:txBody>
      </p:sp>
      <p:pic>
        <p:nvPicPr>
          <p:cNvPr id="7" name="Grafik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03943" y="53673"/>
            <a:ext cx="4496160" cy="6062238"/>
          </a:xfrm>
          <a:prstGeom prst="rect">
            <a:avLst/>
          </a:prstGeom>
        </p:spPr>
      </p:pic>
      <p:grpSp>
        <p:nvGrpSpPr>
          <p:cNvPr id="11" name="Gruppieren 10"/>
          <p:cNvGrpSpPr/>
          <p:nvPr/>
        </p:nvGrpSpPr>
        <p:grpSpPr>
          <a:xfrm>
            <a:off x="220904" y="5214693"/>
            <a:ext cx="5587064" cy="1115731"/>
            <a:chOff x="220904" y="5214693"/>
            <a:chExt cx="5587064" cy="1115731"/>
          </a:xfrm>
        </p:grpSpPr>
        <p:pic>
          <p:nvPicPr>
            <p:cNvPr id="5" name="Grafik 4"/>
            <p:cNvPicPr>
              <a:picLocks noChangeAspect="1"/>
            </p:cNvPicPr>
            <p:nvPr/>
          </p:nvPicPr>
          <p:blipFill rotWithShape="1">
            <a:blip r:embed="rId4" cstate="hqprint">
              <a:extLst>
                <a:ext uri="{28A0092B-C50C-407E-A947-70E740481C1C}">
                  <a14:useLocalDpi xmlns:a14="http://schemas.microsoft.com/office/drawing/2010/main" val="0"/>
                </a:ext>
              </a:extLst>
            </a:blip>
            <a:srcRect l="37856" t="9629" r="36100" b="46063"/>
            <a:stretch/>
          </p:blipFill>
          <p:spPr>
            <a:xfrm rot="5400000">
              <a:off x="1018850" y="4416747"/>
              <a:ext cx="1115731" cy="2711624"/>
            </a:xfrm>
            <a:prstGeom prst="rect">
              <a:avLst/>
            </a:prstGeom>
          </p:spPr>
        </p:pic>
        <p:pic>
          <p:nvPicPr>
            <p:cNvPr id="19" name="Grafik 18"/>
            <p:cNvPicPr>
              <a:picLocks noChangeAspect="1"/>
            </p:cNvPicPr>
            <p:nvPr/>
          </p:nvPicPr>
          <p:blipFill rotWithShape="1">
            <a:blip r:embed="rId4" cstate="hqprint">
              <a:extLst>
                <a:ext uri="{28A0092B-C50C-407E-A947-70E740481C1C}">
                  <a14:useLocalDpi xmlns:a14="http://schemas.microsoft.com/office/drawing/2010/main" val="0"/>
                </a:ext>
              </a:extLst>
            </a:blip>
            <a:srcRect l="64345" t="9629" r="18442" b="46063"/>
            <a:stretch/>
          </p:blipFill>
          <p:spPr>
            <a:xfrm rot="5400000">
              <a:off x="4083436" y="4413741"/>
              <a:ext cx="737440" cy="2711624"/>
            </a:xfrm>
            <a:prstGeom prst="rect">
              <a:avLst/>
            </a:prstGeom>
          </p:spPr>
        </p:pic>
        <p:sp>
          <p:nvSpPr>
            <p:cNvPr id="6" name="Rechteck 5"/>
            <p:cNvSpPr/>
            <p:nvPr/>
          </p:nvSpPr>
          <p:spPr>
            <a:xfrm>
              <a:off x="3215680" y="6093296"/>
              <a:ext cx="129614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smtClean="0"/>
            </a:p>
          </p:txBody>
        </p:sp>
        <p:sp>
          <p:nvSpPr>
            <p:cNvPr id="20" name="Rechteck 19"/>
            <p:cNvSpPr/>
            <p:nvPr/>
          </p:nvSpPr>
          <p:spPr>
            <a:xfrm>
              <a:off x="4727848" y="6093295"/>
              <a:ext cx="1080120" cy="144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smtClean="0"/>
            </a:p>
          </p:txBody>
        </p:sp>
      </p:grpSp>
    </p:spTree>
    <p:extLst>
      <p:ext uri="{BB962C8B-B14F-4D97-AF65-F5344CB8AC3E}">
        <p14:creationId xmlns:p14="http://schemas.microsoft.com/office/powerpoint/2010/main" val="1579660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a:p>
            <a:endParaRPr lang="de-DE" dirty="0"/>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23</a:t>
            </a:fld>
            <a:endParaRPr lang="de-DE" dirty="0"/>
          </a:p>
        </p:txBody>
      </p:sp>
      <p:sp>
        <p:nvSpPr>
          <p:cNvPr id="2" name="Textfeld 1"/>
          <p:cNvSpPr txBox="1"/>
          <p:nvPr/>
        </p:nvSpPr>
        <p:spPr>
          <a:xfrm>
            <a:off x="1090687" y="1212663"/>
            <a:ext cx="9973865" cy="560153"/>
          </a:xfrm>
          <a:prstGeom prst="rect">
            <a:avLst/>
          </a:prstGeom>
          <a:noFill/>
        </p:spPr>
        <p:txBody>
          <a:bodyPr wrap="square" rtlCol="0">
            <a:spAutoFit/>
          </a:bodyPr>
          <a:lstStyle/>
          <a:p>
            <a:pPr algn="ctr">
              <a:lnSpc>
                <a:spcPct val="95000"/>
              </a:lnSpc>
            </a:pPr>
            <a:r>
              <a:rPr lang="en-US" sz="3200" b="1" dirty="0" smtClean="0">
                <a:solidFill>
                  <a:srgbClr val="023D6B"/>
                </a:solidFill>
              </a:rPr>
              <a:t>Thank you for your attention! </a:t>
            </a:r>
            <a:endParaRPr lang="en-US" sz="3200" b="1" dirty="0">
              <a:solidFill>
                <a:srgbClr val="023D6B"/>
              </a:solidFill>
            </a:endParaRPr>
          </a:p>
        </p:txBody>
      </p:sp>
      <p:pic>
        <p:nvPicPr>
          <p:cNvPr id="5" name="Grafik 4"/>
          <p:cNvPicPr>
            <a:picLocks noChangeAspect="1"/>
          </p:cNvPicPr>
          <p:nvPr/>
        </p:nvPicPr>
        <p:blipFill>
          <a:blip r:embed="rId3"/>
          <a:stretch>
            <a:fillRect/>
          </a:stretch>
        </p:blipFill>
        <p:spPr>
          <a:xfrm>
            <a:off x="4043702" y="3622900"/>
            <a:ext cx="4067835" cy="958228"/>
          </a:xfrm>
          <a:prstGeom prst="rect">
            <a:avLst/>
          </a:prstGeom>
        </p:spPr>
      </p:pic>
      <p:sp>
        <p:nvSpPr>
          <p:cNvPr id="6" name="Textfeld 5"/>
          <p:cNvSpPr txBox="1"/>
          <p:nvPr/>
        </p:nvSpPr>
        <p:spPr>
          <a:xfrm>
            <a:off x="2927648" y="4725144"/>
            <a:ext cx="8882762" cy="1169551"/>
          </a:xfrm>
          <a:prstGeom prst="rect">
            <a:avLst/>
          </a:prstGeom>
          <a:noFill/>
        </p:spPr>
        <p:txBody>
          <a:bodyPr wrap="square" rtlCol="0">
            <a:spAutoFit/>
          </a:bodyPr>
          <a:lstStyle/>
          <a:p>
            <a:pPr algn="just"/>
            <a:r>
              <a:rPr lang="en-US" sz="1400" dirty="0" smtClean="0">
                <a:latin typeface="Arial" panose="020B0604020202020204" pitchFamily="34" charset="0"/>
                <a:cs typeface="Arial" panose="020B0604020202020204" pitchFamily="34" charset="0"/>
              </a:rPr>
              <a:t>A </a:t>
            </a:r>
            <a:r>
              <a:rPr lang="en-US" sz="1400" dirty="0">
                <a:latin typeface="Arial" panose="020B0604020202020204" pitchFamily="34" charset="0"/>
                <a:cs typeface="Arial" panose="020B0604020202020204" pitchFamily="34" charset="0"/>
              </a:rPr>
              <a:t>part of </a:t>
            </a:r>
            <a:r>
              <a:rPr lang="en-US" sz="1400" dirty="0" smtClean="0">
                <a:latin typeface="Arial" panose="020B0604020202020204" pitchFamily="34" charset="0"/>
                <a:cs typeface="Arial" panose="020B0604020202020204" pitchFamily="34" charset="0"/>
              </a:rPr>
              <a:t>this </a:t>
            </a:r>
            <a:r>
              <a:rPr lang="en-US" sz="1400" dirty="0">
                <a:latin typeface="Arial" panose="020B0604020202020204" pitchFamily="34" charset="0"/>
                <a:cs typeface="Arial" panose="020B0604020202020204" pitchFamily="34" charset="0"/>
              </a:rPr>
              <a:t>work has been carried out within the framework of the </a:t>
            </a:r>
            <a:r>
              <a:rPr lang="en-US" sz="1400" dirty="0" err="1">
                <a:latin typeface="Arial" panose="020B0604020202020204" pitchFamily="34" charset="0"/>
                <a:cs typeface="Arial" panose="020B0604020202020204" pitchFamily="34" charset="0"/>
              </a:rPr>
              <a:t>EUROfusion</a:t>
            </a:r>
            <a:r>
              <a:rPr lang="en-US" sz="1400" dirty="0">
                <a:latin typeface="Arial" panose="020B0604020202020204" pitchFamily="34" charset="0"/>
                <a:cs typeface="Arial" panose="020B0604020202020204" pitchFamily="34" charset="0"/>
              </a:rPr>
              <a:t> Consortium, funded by the European Union via the </a:t>
            </a:r>
            <a:r>
              <a:rPr lang="en-US" sz="1400" dirty="0" err="1">
                <a:latin typeface="Arial" panose="020B0604020202020204" pitchFamily="34" charset="0"/>
                <a:cs typeface="Arial" panose="020B0604020202020204" pitchFamily="34" charset="0"/>
              </a:rPr>
              <a:t>Euratom</a:t>
            </a:r>
            <a:r>
              <a:rPr lang="en-US" sz="1400" dirty="0">
                <a:latin typeface="Arial" panose="020B0604020202020204" pitchFamily="34" charset="0"/>
                <a:cs typeface="Arial" panose="020B0604020202020204" pitchFamily="34" charset="0"/>
              </a:rPr>
              <a:t> Research and Training </a:t>
            </a:r>
            <a:r>
              <a:rPr lang="en-US" sz="1400" dirty="0" err="1">
                <a:latin typeface="Arial" panose="020B0604020202020204" pitchFamily="34" charset="0"/>
                <a:cs typeface="Arial" panose="020B0604020202020204" pitchFamily="34" charset="0"/>
              </a:rPr>
              <a:t>Programme</a:t>
            </a:r>
            <a:r>
              <a:rPr lang="en-US" sz="1400" dirty="0">
                <a:latin typeface="Arial" panose="020B0604020202020204" pitchFamily="34" charset="0"/>
                <a:cs typeface="Arial" panose="020B0604020202020204" pitchFamily="34" charset="0"/>
              </a:rPr>
              <a:t> (Grant Agreement No 101052200 — </a:t>
            </a:r>
            <a:r>
              <a:rPr lang="en-US" sz="1400" dirty="0" err="1" smtClean="0">
                <a:latin typeface="Arial" panose="020B0604020202020204" pitchFamily="34" charset="0"/>
                <a:cs typeface="Arial" panose="020B0604020202020204" pitchFamily="34" charset="0"/>
              </a:rPr>
              <a:t>EUROfusion</a:t>
            </a:r>
            <a:r>
              <a:rPr lang="en-US" sz="1400" dirty="0" smtClean="0">
                <a:latin typeface="Arial" panose="020B0604020202020204" pitchFamily="34" charset="0"/>
                <a:cs typeface="Arial" panose="020B0604020202020204" pitchFamily="34" charset="0"/>
              </a:rPr>
              <a:t> </a:t>
            </a:r>
            <a:r>
              <a:rPr lang="de-DE" sz="1400" dirty="0" err="1"/>
              <a:t>and</a:t>
            </a:r>
            <a:r>
              <a:rPr lang="de-DE" sz="1400" dirty="0"/>
              <a:t> 2019-2020 </a:t>
            </a:r>
            <a:r>
              <a:rPr lang="en-US" sz="1400" dirty="0">
                <a:latin typeface="Arial" panose="020B0604020202020204" pitchFamily="34" charset="0"/>
                <a:cs typeface="Arial" panose="020B0604020202020204" pitchFamily="34" charset="0"/>
              </a:rPr>
              <a:t>under grant agreement No </a:t>
            </a:r>
            <a:r>
              <a:rPr lang="en-US" sz="1400" dirty="0" smtClean="0">
                <a:latin typeface="Arial" panose="020B0604020202020204" pitchFamily="34" charset="0"/>
                <a:cs typeface="Arial" panose="020B0604020202020204" pitchFamily="34" charset="0"/>
              </a:rPr>
              <a:t>633053). </a:t>
            </a:r>
            <a:r>
              <a:rPr lang="en-US" sz="1400" dirty="0">
                <a:latin typeface="Arial" panose="020B0604020202020204" pitchFamily="34" charset="0"/>
                <a:cs typeface="Arial" panose="020B0604020202020204" pitchFamily="34" charset="0"/>
              </a:rPr>
              <a:t>Views and opinions expressed are however those of the author(s) only and do not necessarily reflect those of the European Union or the European Commission. Neither the European Union nor the European Commission can be held responsible for them.</a:t>
            </a:r>
            <a:endParaRPr lang="de-DE" sz="1400" dirty="0">
              <a:latin typeface="Arial" panose="020B0604020202020204" pitchFamily="34" charset="0"/>
              <a:cs typeface="Arial" panose="020B0604020202020204" pitchFamily="34" charset="0"/>
            </a:endParaRPr>
          </a:p>
        </p:txBody>
      </p:sp>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r="73882"/>
          <a:stretch/>
        </p:blipFill>
        <p:spPr>
          <a:xfrm>
            <a:off x="983432" y="4725144"/>
            <a:ext cx="1703087" cy="1169551"/>
          </a:xfrm>
          <a:prstGeom prst="rect">
            <a:avLst/>
          </a:prstGeom>
        </p:spPr>
      </p:pic>
      <p:sp>
        <p:nvSpPr>
          <p:cNvPr id="8" name="Textfeld 7"/>
          <p:cNvSpPr txBox="1"/>
          <p:nvPr/>
        </p:nvSpPr>
        <p:spPr>
          <a:xfrm>
            <a:off x="1090687" y="2492896"/>
            <a:ext cx="9973865" cy="560153"/>
          </a:xfrm>
          <a:prstGeom prst="rect">
            <a:avLst/>
          </a:prstGeom>
          <a:noFill/>
        </p:spPr>
        <p:txBody>
          <a:bodyPr wrap="square" rtlCol="0">
            <a:spAutoFit/>
          </a:bodyPr>
          <a:lstStyle/>
          <a:p>
            <a:pPr algn="ctr">
              <a:lnSpc>
                <a:spcPct val="95000"/>
              </a:lnSpc>
            </a:pPr>
            <a:r>
              <a:rPr lang="en-US" sz="2400" b="1" dirty="0">
                <a:solidFill>
                  <a:srgbClr val="023D6B"/>
                </a:solidFill>
              </a:rPr>
              <a:t>a</a:t>
            </a:r>
            <a:r>
              <a:rPr lang="en-US" sz="2400" b="1" dirty="0" smtClean="0">
                <a:solidFill>
                  <a:srgbClr val="023D6B"/>
                </a:solidFill>
              </a:rPr>
              <a:t>n.houben@fz-juelich.de</a:t>
            </a:r>
            <a:r>
              <a:rPr lang="en-US" sz="3200" b="1" dirty="0" smtClean="0">
                <a:solidFill>
                  <a:srgbClr val="023D6B"/>
                </a:solidFill>
              </a:rPr>
              <a:t> </a:t>
            </a:r>
            <a:endParaRPr lang="en-US" sz="3200" b="1" dirty="0">
              <a:solidFill>
                <a:srgbClr val="023D6B"/>
              </a:solidFill>
            </a:endParaRPr>
          </a:p>
        </p:txBody>
      </p:sp>
      <p:pic>
        <p:nvPicPr>
          <p:cNvPr id="9" name="Grafik 8"/>
          <p:cNvPicPr>
            <a:picLocks noChangeAspect="1"/>
          </p:cNvPicPr>
          <p:nvPr/>
        </p:nvPicPr>
        <p:blipFill rotWithShape="1">
          <a:blip r:embed="rId5">
            <a:extLst>
              <a:ext uri="{28A0092B-C50C-407E-A947-70E740481C1C}">
                <a14:useLocalDpi xmlns:a14="http://schemas.microsoft.com/office/drawing/2010/main" val="0"/>
              </a:ext>
            </a:extLst>
          </a:blip>
          <a:srcRect b="17000"/>
          <a:stretch/>
        </p:blipFill>
        <p:spPr>
          <a:xfrm>
            <a:off x="862663" y="2038587"/>
            <a:ext cx="1944624" cy="2028924"/>
          </a:xfrm>
          <a:prstGeom prst="rect">
            <a:avLst/>
          </a:prstGeom>
        </p:spPr>
      </p:pic>
    </p:spTree>
    <p:extLst>
      <p:ext uri="{BB962C8B-B14F-4D97-AF65-F5344CB8AC3E}">
        <p14:creationId xmlns:p14="http://schemas.microsoft.com/office/powerpoint/2010/main" val="25825859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a:p>
            <a:endParaRPr lang="de-DE" dirty="0"/>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3</a:t>
            </a:fld>
            <a:endParaRPr lang="de-DE" dirty="0"/>
          </a:p>
        </p:txBody>
      </p:sp>
      <p:sp>
        <p:nvSpPr>
          <p:cNvPr id="2" name="Textfeld 1"/>
          <p:cNvSpPr txBox="1"/>
          <p:nvPr/>
        </p:nvSpPr>
        <p:spPr>
          <a:xfrm>
            <a:off x="1100519" y="342308"/>
            <a:ext cx="9973865" cy="560153"/>
          </a:xfrm>
          <a:prstGeom prst="rect">
            <a:avLst/>
          </a:prstGeom>
          <a:noFill/>
        </p:spPr>
        <p:txBody>
          <a:bodyPr wrap="square" rtlCol="0">
            <a:spAutoFit/>
          </a:bodyPr>
          <a:lstStyle/>
          <a:p>
            <a:pPr algn="ctr">
              <a:lnSpc>
                <a:spcPct val="95000"/>
              </a:lnSpc>
            </a:pPr>
            <a:r>
              <a:rPr lang="en-US" sz="3200" b="1" dirty="0" smtClean="0">
                <a:solidFill>
                  <a:srgbClr val="023D6B"/>
                </a:solidFill>
              </a:rPr>
              <a:t>Permeation</a:t>
            </a:r>
            <a:endParaRPr lang="en-US" sz="3200" b="1" dirty="0">
              <a:solidFill>
                <a:srgbClr val="023D6B"/>
              </a:solidFill>
            </a:endParaRPr>
          </a:p>
        </p:txBody>
      </p:sp>
      <p:sp>
        <p:nvSpPr>
          <p:cNvPr id="23" name="Text Box 3"/>
          <p:cNvSpPr txBox="1">
            <a:spLocks noChangeArrowheads="1"/>
          </p:cNvSpPr>
          <p:nvPr/>
        </p:nvSpPr>
        <p:spPr bwMode="auto">
          <a:xfrm>
            <a:off x="2639616" y="980728"/>
            <a:ext cx="1619250" cy="933451"/>
          </a:xfrm>
          <a:prstGeom prst="rect">
            <a:avLst/>
          </a:prstGeom>
          <a:noFill/>
          <a:ln w="180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0" tIns="49320" rIns="94320" bIns="493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de-DE" b="1" dirty="0"/>
              <a:t>Dissociation</a:t>
            </a:r>
          </a:p>
          <a:p>
            <a:pPr algn="ctr">
              <a:buClrTx/>
              <a:buFontTx/>
              <a:buNone/>
            </a:pPr>
            <a:r>
              <a:rPr lang="en-US" altLang="de-DE" b="1" dirty="0"/>
              <a:t>Adsorption Absorption</a:t>
            </a:r>
          </a:p>
          <a:p>
            <a:pPr algn="ctr">
              <a:buClrTx/>
              <a:buFontTx/>
              <a:buNone/>
            </a:pPr>
            <a:endParaRPr lang="en-US" altLang="de-DE" b="1" dirty="0"/>
          </a:p>
        </p:txBody>
      </p:sp>
      <p:sp>
        <p:nvSpPr>
          <p:cNvPr id="24" name="Text Box 4"/>
          <p:cNvSpPr txBox="1">
            <a:spLocks noChangeArrowheads="1"/>
          </p:cNvSpPr>
          <p:nvPr/>
        </p:nvSpPr>
        <p:spPr bwMode="auto">
          <a:xfrm>
            <a:off x="5268517" y="980728"/>
            <a:ext cx="1728787" cy="639762"/>
          </a:xfrm>
          <a:prstGeom prst="rect">
            <a:avLst/>
          </a:prstGeom>
          <a:noFill/>
          <a:ln w="18000">
            <a:solidFill>
              <a:srgbClr val="007DC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0" tIns="49320" rIns="94320" bIns="493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de-DE" b="1" dirty="0"/>
              <a:t>Diffusion </a:t>
            </a:r>
            <a:r>
              <a:rPr lang="en-US" altLang="de-DE" b="1" dirty="0" smtClean="0"/>
              <a:t>Solubility</a:t>
            </a:r>
            <a:endParaRPr lang="en-US" altLang="de-DE" b="1" dirty="0"/>
          </a:p>
        </p:txBody>
      </p:sp>
      <p:sp>
        <p:nvSpPr>
          <p:cNvPr id="25" name="Text Box 5"/>
          <p:cNvSpPr txBox="1">
            <a:spLocks noChangeArrowheads="1"/>
          </p:cNvSpPr>
          <p:nvPr/>
        </p:nvSpPr>
        <p:spPr bwMode="auto">
          <a:xfrm>
            <a:off x="7895829" y="980728"/>
            <a:ext cx="1851025" cy="639762"/>
          </a:xfrm>
          <a:prstGeom prst="rect">
            <a:avLst/>
          </a:prstGeom>
          <a:noFill/>
          <a:ln w="180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0" tIns="49320" rIns="94320" bIns="493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de-DE" b="1"/>
              <a:t>Desorption</a:t>
            </a:r>
          </a:p>
          <a:p>
            <a:pPr algn="ctr">
              <a:buClrTx/>
              <a:buFontTx/>
              <a:buNone/>
            </a:pPr>
            <a:r>
              <a:rPr lang="en-US" altLang="de-DE" b="1"/>
              <a:t>Recombination</a:t>
            </a:r>
          </a:p>
        </p:txBody>
      </p:sp>
      <p:sp>
        <p:nvSpPr>
          <p:cNvPr id="26" name="Rectangle 7"/>
          <p:cNvSpPr>
            <a:spLocks noChangeArrowheads="1"/>
          </p:cNvSpPr>
          <p:nvPr/>
        </p:nvSpPr>
        <p:spPr bwMode="auto">
          <a:xfrm>
            <a:off x="3015854" y="2011015"/>
            <a:ext cx="1228725" cy="2001838"/>
          </a:xfrm>
          <a:prstGeom prst="rect">
            <a:avLst/>
          </a:prstGeom>
          <a:solidFill>
            <a:srgbClr val="FFFFFF"/>
          </a:solidFill>
          <a:ln w="3600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7" name="Oval 8"/>
          <p:cNvSpPr>
            <a:spLocks noChangeArrowheads="1"/>
          </p:cNvSpPr>
          <p:nvPr/>
        </p:nvSpPr>
        <p:spPr bwMode="auto">
          <a:xfrm>
            <a:off x="3080941" y="2091979"/>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28" name="Oval 9"/>
          <p:cNvSpPr>
            <a:spLocks noChangeArrowheads="1"/>
          </p:cNvSpPr>
          <p:nvPr/>
        </p:nvSpPr>
        <p:spPr bwMode="auto">
          <a:xfrm>
            <a:off x="3333353" y="2091979"/>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29" name="Oval 10"/>
          <p:cNvSpPr>
            <a:spLocks noChangeArrowheads="1"/>
          </p:cNvSpPr>
          <p:nvPr/>
        </p:nvSpPr>
        <p:spPr bwMode="auto">
          <a:xfrm>
            <a:off x="3585766" y="2091979"/>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30" name="Oval 11"/>
          <p:cNvSpPr>
            <a:spLocks noChangeArrowheads="1"/>
          </p:cNvSpPr>
          <p:nvPr/>
        </p:nvSpPr>
        <p:spPr bwMode="auto">
          <a:xfrm>
            <a:off x="3836591" y="2091979"/>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31" name="Oval 12"/>
          <p:cNvSpPr>
            <a:spLocks noChangeArrowheads="1"/>
          </p:cNvSpPr>
          <p:nvPr/>
        </p:nvSpPr>
        <p:spPr bwMode="auto">
          <a:xfrm>
            <a:off x="4090591" y="2091979"/>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32" name="Oval 13"/>
          <p:cNvSpPr>
            <a:spLocks noChangeArrowheads="1"/>
          </p:cNvSpPr>
          <p:nvPr/>
        </p:nvSpPr>
        <p:spPr bwMode="auto">
          <a:xfrm>
            <a:off x="3080941" y="2344391"/>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33" name="Oval 14"/>
          <p:cNvSpPr>
            <a:spLocks noChangeArrowheads="1"/>
          </p:cNvSpPr>
          <p:nvPr/>
        </p:nvSpPr>
        <p:spPr bwMode="auto">
          <a:xfrm>
            <a:off x="3333353" y="2344391"/>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34" name="Oval 15"/>
          <p:cNvSpPr>
            <a:spLocks noChangeArrowheads="1"/>
          </p:cNvSpPr>
          <p:nvPr/>
        </p:nvSpPr>
        <p:spPr bwMode="auto">
          <a:xfrm>
            <a:off x="3585766" y="2344391"/>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35" name="Oval 16"/>
          <p:cNvSpPr>
            <a:spLocks noChangeArrowheads="1"/>
          </p:cNvSpPr>
          <p:nvPr/>
        </p:nvSpPr>
        <p:spPr bwMode="auto">
          <a:xfrm>
            <a:off x="3836591" y="2344391"/>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36" name="Oval 17"/>
          <p:cNvSpPr>
            <a:spLocks noChangeArrowheads="1"/>
          </p:cNvSpPr>
          <p:nvPr/>
        </p:nvSpPr>
        <p:spPr bwMode="auto">
          <a:xfrm>
            <a:off x="4090591" y="2344391"/>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37" name="Oval 18"/>
          <p:cNvSpPr>
            <a:spLocks noChangeArrowheads="1"/>
          </p:cNvSpPr>
          <p:nvPr/>
        </p:nvSpPr>
        <p:spPr bwMode="auto">
          <a:xfrm>
            <a:off x="3080941" y="2596804"/>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38" name="Oval 19"/>
          <p:cNvSpPr>
            <a:spLocks noChangeArrowheads="1"/>
          </p:cNvSpPr>
          <p:nvPr/>
        </p:nvSpPr>
        <p:spPr bwMode="auto">
          <a:xfrm>
            <a:off x="3333353" y="2596804"/>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39" name="Oval 20"/>
          <p:cNvSpPr>
            <a:spLocks noChangeArrowheads="1"/>
          </p:cNvSpPr>
          <p:nvPr/>
        </p:nvSpPr>
        <p:spPr bwMode="auto">
          <a:xfrm>
            <a:off x="3585766" y="2596804"/>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40" name="Oval 21"/>
          <p:cNvSpPr>
            <a:spLocks noChangeArrowheads="1"/>
          </p:cNvSpPr>
          <p:nvPr/>
        </p:nvSpPr>
        <p:spPr bwMode="auto">
          <a:xfrm>
            <a:off x="3836591" y="2596804"/>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41" name="Oval 22"/>
          <p:cNvSpPr>
            <a:spLocks noChangeArrowheads="1"/>
          </p:cNvSpPr>
          <p:nvPr/>
        </p:nvSpPr>
        <p:spPr bwMode="auto">
          <a:xfrm>
            <a:off x="4090591" y="2596804"/>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42" name="Oval 23"/>
          <p:cNvSpPr>
            <a:spLocks noChangeArrowheads="1"/>
          </p:cNvSpPr>
          <p:nvPr/>
        </p:nvSpPr>
        <p:spPr bwMode="auto">
          <a:xfrm>
            <a:off x="3080941" y="2847629"/>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solidFill>
                <a:srgbClr val="023D6B"/>
              </a:solidFill>
            </a:endParaRPr>
          </a:p>
        </p:txBody>
      </p:sp>
      <p:sp>
        <p:nvSpPr>
          <p:cNvPr id="43" name="Oval 24"/>
          <p:cNvSpPr>
            <a:spLocks noChangeArrowheads="1"/>
          </p:cNvSpPr>
          <p:nvPr/>
        </p:nvSpPr>
        <p:spPr bwMode="auto">
          <a:xfrm>
            <a:off x="3333353" y="2847629"/>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44" name="Oval 25"/>
          <p:cNvSpPr>
            <a:spLocks noChangeArrowheads="1"/>
          </p:cNvSpPr>
          <p:nvPr/>
        </p:nvSpPr>
        <p:spPr bwMode="auto">
          <a:xfrm>
            <a:off x="3585766" y="2847629"/>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45" name="Oval 26"/>
          <p:cNvSpPr>
            <a:spLocks noChangeArrowheads="1"/>
          </p:cNvSpPr>
          <p:nvPr/>
        </p:nvSpPr>
        <p:spPr bwMode="auto">
          <a:xfrm>
            <a:off x="3836591" y="2847629"/>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46" name="Oval 27"/>
          <p:cNvSpPr>
            <a:spLocks noChangeArrowheads="1"/>
          </p:cNvSpPr>
          <p:nvPr/>
        </p:nvSpPr>
        <p:spPr bwMode="auto">
          <a:xfrm>
            <a:off x="4090591" y="2847629"/>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47" name="Oval 28"/>
          <p:cNvSpPr>
            <a:spLocks noChangeArrowheads="1"/>
          </p:cNvSpPr>
          <p:nvPr/>
        </p:nvSpPr>
        <p:spPr bwMode="auto">
          <a:xfrm>
            <a:off x="3080941" y="3100041"/>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solidFill>
                <a:srgbClr val="023D6B"/>
              </a:solidFill>
            </a:endParaRPr>
          </a:p>
        </p:txBody>
      </p:sp>
      <p:sp>
        <p:nvSpPr>
          <p:cNvPr id="48" name="Oval 29"/>
          <p:cNvSpPr>
            <a:spLocks noChangeArrowheads="1"/>
          </p:cNvSpPr>
          <p:nvPr/>
        </p:nvSpPr>
        <p:spPr bwMode="auto">
          <a:xfrm>
            <a:off x="3333353" y="3100041"/>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49" name="Oval 30"/>
          <p:cNvSpPr>
            <a:spLocks noChangeArrowheads="1"/>
          </p:cNvSpPr>
          <p:nvPr/>
        </p:nvSpPr>
        <p:spPr bwMode="auto">
          <a:xfrm>
            <a:off x="3585766" y="3100041"/>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50" name="Oval 31"/>
          <p:cNvSpPr>
            <a:spLocks noChangeArrowheads="1"/>
          </p:cNvSpPr>
          <p:nvPr/>
        </p:nvSpPr>
        <p:spPr bwMode="auto">
          <a:xfrm>
            <a:off x="3836591" y="3100041"/>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51" name="Oval 32"/>
          <p:cNvSpPr>
            <a:spLocks noChangeArrowheads="1"/>
          </p:cNvSpPr>
          <p:nvPr/>
        </p:nvSpPr>
        <p:spPr bwMode="auto">
          <a:xfrm>
            <a:off x="4090591" y="3100041"/>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52" name="Oval 33"/>
          <p:cNvSpPr>
            <a:spLocks noChangeArrowheads="1"/>
          </p:cNvSpPr>
          <p:nvPr/>
        </p:nvSpPr>
        <p:spPr bwMode="auto">
          <a:xfrm>
            <a:off x="3080941" y="3352454"/>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53" name="Oval 34"/>
          <p:cNvSpPr>
            <a:spLocks noChangeArrowheads="1"/>
          </p:cNvSpPr>
          <p:nvPr/>
        </p:nvSpPr>
        <p:spPr bwMode="auto">
          <a:xfrm>
            <a:off x="3333353" y="3352454"/>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54" name="Oval 35"/>
          <p:cNvSpPr>
            <a:spLocks noChangeArrowheads="1"/>
          </p:cNvSpPr>
          <p:nvPr/>
        </p:nvSpPr>
        <p:spPr bwMode="auto">
          <a:xfrm>
            <a:off x="3585766" y="3352454"/>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55" name="Oval 36"/>
          <p:cNvSpPr>
            <a:spLocks noChangeArrowheads="1"/>
          </p:cNvSpPr>
          <p:nvPr/>
        </p:nvSpPr>
        <p:spPr bwMode="auto">
          <a:xfrm>
            <a:off x="3836591" y="3352454"/>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56" name="Oval 37"/>
          <p:cNvSpPr>
            <a:spLocks noChangeArrowheads="1"/>
          </p:cNvSpPr>
          <p:nvPr/>
        </p:nvSpPr>
        <p:spPr bwMode="auto">
          <a:xfrm>
            <a:off x="4090591" y="3352454"/>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57" name="Oval 38"/>
          <p:cNvSpPr>
            <a:spLocks noChangeArrowheads="1"/>
          </p:cNvSpPr>
          <p:nvPr/>
        </p:nvSpPr>
        <p:spPr bwMode="auto">
          <a:xfrm>
            <a:off x="3080941" y="3604866"/>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58" name="Oval 39"/>
          <p:cNvSpPr>
            <a:spLocks noChangeArrowheads="1"/>
          </p:cNvSpPr>
          <p:nvPr/>
        </p:nvSpPr>
        <p:spPr bwMode="auto">
          <a:xfrm>
            <a:off x="3333353" y="3604866"/>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59" name="Oval 40"/>
          <p:cNvSpPr>
            <a:spLocks noChangeArrowheads="1"/>
          </p:cNvSpPr>
          <p:nvPr/>
        </p:nvSpPr>
        <p:spPr bwMode="auto">
          <a:xfrm>
            <a:off x="3585766" y="3604866"/>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60" name="Oval 41"/>
          <p:cNvSpPr>
            <a:spLocks noChangeArrowheads="1"/>
          </p:cNvSpPr>
          <p:nvPr/>
        </p:nvSpPr>
        <p:spPr bwMode="auto">
          <a:xfrm>
            <a:off x="3836591" y="3604866"/>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61" name="Oval 42"/>
          <p:cNvSpPr>
            <a:spLocks noChangeArrowheads="1"/>
          </p:cNvSpPr>
          <p:nvPr/>
        </p:nvSpPr>
        <p:spPr bwMode="auto">
          <a:xfrm>
            <a:off x="4090591" y="3604866"/>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62" name="Oval 43"/>
          <p:cNvSpPr>
            <a:spLocks noChangeArrowheads="1"/>
          </p:cNvSpPr>
          <p:nvPr/>
        </p:nvSpPr>
        <p:spPr bwMode="auto">
          <a:xfrm>
            <a:off x="3080941" y="3855691"/>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63" name="Oval 44"/>
          <p:cNvSpPr>
            <a:spLocks noChangeArrowheads="1"/>
          </p:cNvSpPr>
          <p:nvPr/>
        </p:nvSpPr>
        <p:spPr bwMode="auto">
          <a:xfrm>
            <a:off x="3333353" y="3855691"/>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64" name="Oval 45"/>
          <p:cNvSpPr>
            <a:spLocks noChangeArrowheads="1"/>
          </p:cNvSpPr>
          <p:nvPr/>
        </p:nvSpPr>
        <p:spPr bwMode="auto">
          <a:xfrm>
            <a:off x="3585766" y="3855691"/>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65" name="Oval 46"/>
          <p:cNvSpPr>
            <a:spLocks noChangeArrowheads="1"/>
          </p:cNvSpPr>
          <p:nvPr/>
        </p:nvSpPr>
        <p:spPr bwMode="auto">
          <a:xfrm>
            <a:off x="3836591" y="3855691"/>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66" name="Oval 47"/>
          <p:cNvSpPr>
            <a:spLocks noChangeArrowheads="1"/>
          </p:cNvSpPr>
          <p:nvPr/>
        </p:nvSpPr>
        <p:spPr bwMode="auto">
          <a:xfrm>
            <a:off x="4090591" y="3855691"/>
            <a:ext cx="68262" cy="74613"/>
          </a:xfrm>
          <a:prstGeom prst="ellipse">
            <a:avLst/>
          </a:prstGeom>
          <a:solidFill>
            <a:srgbClr val="FF6600"/>
          </a:solidFill>
          <a:ln w="9360">
            <a:solidFill>
              <a:srgbClr val="000000"/>
            </a:solidFill>
            <a:miter lim="800000"/>
            <a:headEnd/>
            <a:tailEnd/>
          </a:ln>
          <a:effectLst/>
          <a:extLst/>
        </p:spPr>
        <p:txBody>
          <a:bodyPr wrap="none" anchor="ctr"/>
          <a:lstStyle/>
          <a:p>
            <a:endParaRPr lang="de-DE"/>
          </a:p>
        </p:txBody>
      </p:sp>
      <p:sp>
        <p:nvSpPr>
          <p:cNvPr id="67" name="Oval 49"/>
          <p:cNvSpPr>
            <a:spLocks noChangeArrowheads="1"/>
          </p:cNvSpPr>
          <p:nvPr/>
        </p:nvSpPr>
        <p:spPr bwMode="auto">
          <a:xfrm>
            <a:off x="2649141" y="2957165"/>
            <a:ext cx="86400" cy="86400"/>
          </a:xfrm>
          <a:prstGeom prst="ellipse">
            <a:avLst/>
          </a:prstGeom>
          <a:solidFill>
            <a:srgbClr val="023D6B"/>
          </a:solidFill>
          <a:ln w="9360">
            <a:solidFill>
              <a:srgbClr val="000000"/>
            </a:solidFill>
            <a:miter lim="800000"/>
            <a:headEnd/>
            <a:tailEnd/>
          </a:ln>
          <a:effectLst/>
        </p:spPr>
        <p:txBody>
          <a:bodyPr wrap="none" anchor="ctr"/>
          <a:lstStyle/>
          <a:p>
            <a:endParaRPr lang="de-DE">
              <a:solidFill>
                <a:srgbClr val="023D6B"/>
              </a:solidFill>
            </a:endParaRPr>
          </a:p>
        </p:txBody>
      </p:sp>
      <p:sp>
        <p:nvSpPr>
          <p:cNvPr id="68" name="Line 50"/>
          <p:cNvSpPr>
            <a:spLocks noChangeShapeType="1"/>
          </p:cNvSpPr>
          <p:nvPr/>
        </p:nvSpPr>
        <p:spPr bwMode="auto">
          <a:xfrm flipV="1">
            <a:off x="2758679" y="2960341"/>
            <a:ext cx="179387" cy="82550"/>
          </a:xfrm>
          <a:prstGeom prst="line">
            <a:avLst/>
          </a:prstGeom>
          <a:noFill/>
          <a:ln w="9360">
            <a:solidFill>
              <a:srgbClr val="023D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solidFill>
                <a:srgbClr val="023D6B"/>
              </a:solidFill>
            </a:endParaRPr>
          </a:p>
        </p:txBody>
      </p:sp>
      <p:sp>
        <p:nvSpPr>
          <p:cNvPr id="69" name="Oval 51"/>
          <p:cNvSpPr>
            <a:spLocks noChangeArrowheads="1"/>
          </p:cNvSpPr>
          <p:nvPr/>
        </p:nvSpPr>
        <p:spPr bwMode="auto">
          <a:xfrm>
            <a:off x="2649141" y="3038127"/>
            <a:ext cx="86400" cy="86400"/>
          </a:xfrm>
          <a:prstGeom prst="ellipse">
            <a:avLst/>
          </a:prstGeom>
          <a:solidFill>
            <a:srgbClr val="023D6B"/>
          </a:solidFill>
          <a:ln w="9360">
            <a:solidFill>
              <a:srgbClr val="000000"/>
            </a:solidFill>
            <a:miter lim="800000"/>
            <a:headEnd/>
            <a:tailEnd/>
          </a:ln>
          <a:effectLst/>
        </p:spPr>
        <p:txBody>
          <a:bodyPr wrap="none" anchor="ctr"/>
          <a:lstStyle/>
          <a:p>
            <a:endParaRPr lang="de-DE">
              <a:solidFill>
                <a:srgbClr val="023D6B"/>
              </a:solidFill>
            </a:endParaRPr>
          </a:p>
        </p:txBody>
      </p:sp>
      <p:sp>
        <p:nvSpPr>
          <p:cNvPr id="70" name="Line 52"/>
          <p:cNvSpPr>
            <a:spLocks noChangeShapeType="1"/>
          </p:cNvSpPr>
          <p:nvPr/>
        </p:nvSpPr>
        <p:spPr bwMode="auto">
          <a:xfrm>
            <a:off x="2758679" y="3055591"/>
            <a:ext cx="179387" cy="57150"/>
          </a:xfrm>
          <a:prstGeom prst="line">
            <a:avLst/>
          </a:prstGeom>
          <a:noFill/>
          <a:ln w="9360">
            <a:solidFill>
              <a:srgbClr val="023D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solidFill>
                <a:srgbClr val="023D6B"/>
              </a:solidFill>
            </a:endParaRPr>
          </a:p>
        </p:txBody>
      </p:sp>
      <p:sp>
        <p:nvSpPr>
          <p:cNvPr id="71" name="Oval 53"/>
          <p:cNvSpPr>
            <a:spLocks noChangeArrowheads="1"/>
          </p:cNvSpPr>
          <p:nvPr/>
        </p:nvSpPr>
        <p:spPr bwMode="auto">
          <a:xfrm>
            <a:off x="2972991" y="2920652"/>
            <a:ext cx="86400" cy="86400"/>
          </a:xfrm>
          <a:prstGeom prst="ellipse">
            <a:avLst/>
          </a:prstGeom>
          <a:solidFill>
            <a:srgbClr val="023D6B"/>
          </a:solidFill>
          <a:ln w="9360">
            <a:solidFill>
              <a:srgbClr val="000000"/>
            </a:solidFill>
            <a:miter lim="800000"/>
            <a:headEnd/>
            <a:tailEnd/>
          </a:ln>
          <a:effectLst/>
        </p:spPr>
        <p:txBody>
          <a:bodyPr wrap="none" anchor="ctr"/>
          <a:lstStyle/>
          <a:p>
            <a:endParaRPr lang="de-DE">
              <a:solidFill>
                <a:srgbClr val="023D6B"/>
              </a:solidFill>
            </a:endParaRPr>
          </a:p>
        </p:txBody>
      </p:sp>
      <p:sp>
        <p:nvSpPr>
          <p:cNvPr id="72" name="Oval 54"/>
          <p:cNvSpPr>
            <a:spLocks noChangeArrowheads="1"/>
          </p:cNvSpPr>
          <p:nvPr/>
        </p:nvSpPr>
        <p:spPr bwMode="auto">
          <a:xfrm>
            <a:off x="2972991" y="3073052"/>
            <a:ext cx="86400" cy="86400"/>
          </a:xfrm>
          <a:prstGeom prst="ellipse">
            <a:avLst/>
          </a:prstGeom>
          <a:solidFill>
            <a:srgbClr val="023D6B"/>
          </a:solidFill>
          <a:ln w="9360">
            <a:solidFill>
              <a:srgbClr val="000000"/>
            </a:solidFill>
            <a:miter lim="800000"/>
            <a:headEnd/>
            <a:tailEnd/>
          </a:ln>
          <a:effectLst/>
        </p:spPr>
        <p:txBody>
          <a:bodyPr wrap="none" anchor="ctr"/>
          <a:lstStyle/>
          <a:p>
            <a:endParaRPr lang="de-DE">
              <a:solidFill>
                <a:srgbClr val="023D6B"/>
              </a:solidFill>
            </a:endParaRPr>
          </a:p>
        </p:txBody>
      </p:sp>
      <p:grpSp>
        <p:nvGrpSpPr>
          <p:cNvPr id="73" name="Group 56"/>
          <p:cNvGrpSpPr>
            <a:grpSpLocks/>
          </p:cNvGrpSpPr>
          <p:nvPr/>
        </p:nvGrpSpPr>
        <p:grpSpPr bwMode="auto">
          <a:xfrm>
            <a:off x="7895828" y="2011015"/>
            <a:ext cx="1227138" cy="2001838"/>
            <a:chOff x="3832" y="2188"/>
            <a:chExt cx="773" cy="1261"/>
          </a:xfrm>
        </p:grpSpPr>
        <p:sp>
          <p:nvSpPr>
            <p:cNvPr id="74" name="Rectangle 57"/>
            <p:cNvSpPr>
              <a:spLocks noChangeArrowheads="1"/>
            </p:cNvSpPr>
            <p:nvPr/>
          </p:nvSpPr>
          <p:spPr bwMode="auto">
            <a:xfrm>
              <a:off x="3832" y="2188"/>
              <a:ext cx="773" cy="1261"/>
            </a:xfrm>
            <a:prstGeom prst="rect">
              <a:avLst/>
            </a:prstGeom>
            <a:solidFill>
              <a:srgbClr val="FFFFFF"/>
            </a:solidFill>
            <a:ln w="3600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5" name="Oval 58"/>
            <p:cNvSpPr>
              <a:spLocks noChangeArrowheads="1"/>
            </p:cNvSpPr>
            <p:nvPr/>
          </p:nvSpPr>
          <p:spPr bwMode="auto">
            <a:xfrm>
              <a:off x="3873" y="2239"/>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6" name="Oval 59"/>
            <p:cNvSpPr>
              <a:spLocks noChangeArrowheads="1"/>
            </p:cNvSpPr>
            <p:nvPr/>
          </p:nvSpPr>
          <p:spPr bwMode="auto">
            <a:xfrm>
              <a:off x="4032" y="2239"/>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7" name="Oval 60"/>
            <p:cNvSpPr>
              <a:spLocks noChangeArrowheads="1"/>
            </p:cNvSpPr>
            <p:nvPr/>
          </p:nvSpPr>
          <p:spPr bwMode="auto">
            <a:xfrm>
              <a:off x="4191" y="2239"/>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8" name="Oval 61"/>
            <p:cNvSpPr>
              <a:spLocks noChangeArrowheads="1"/>
            </p:cNvSpPr>
            <p:nvPr/>
          </p:nvSpPr>
          <p:spPr bwMode="auto">
            <a:xfrm>
              <a:off x="4349" y="2239"/>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9" name="Oval 62"/>
            <p:cNvSpPr>
              <a:spLocks noChangeArrowheads="1"/>
            </p:cNvSpPr>
            <p:nvPr/>
          </p:nvSpPr>
          <p:spPr bwMode="auto">
            <a:xfrm>
              <a:off x="4507" y="2239"/>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0" name="Oval 63"/>
            <p:cNvSpPr>
              <a:spLocks noChangeArrowheads="1"/>
            </p:cNvSpPr>
            <p:nvPr/>
          </p:nvSpPr>
          <p:spPr bwMode="auto">
            <a:xfrm>
              <a:off x="3873" y="2398"/>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1" name="Oval 64"/>
            <p:cNvSpPr>
              <a:spLocks noChangeArrowheads="1"/>
            </p:cNvSpPr>
            <p:nvPr/>
          </p:nvSpPr>
          <p:spPr bwMode="auto">
            <a:xfrm>
              <a:off x="4032" y="2398"/>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2" name="Oval 65"/>
            <p:cNvSpPr>
              <a:spLocks noChangeArrowheads="1"/>
            </p:cNvSpPr>
            <p:nvPr/>
          </p:nvSpPr>
          <p:spPr bwMode="auto">
            <a:xfrm>
              <a:off x="4191" y="2398"/>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3" name="Oval 66"/>
            <p:cNvSpPr>
              <a:spLocks noChangeArrowheads="1"/>
            </p:cNvSpPr>
            <p:nvPr/>
          </p:nvSpPr>
          <p:spPr bwMode="auto">
            <a:xfrm>
              <a:off x="4349" y="2398"/>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4" name="Oval 67"/>
            <p:cNvSpPr>
              <a:spLocks noChangeArrowheads="1"/>
            </p:cNvSpPr>
            <p:nvPr/>
          </p:nvSpPr>
          <p:spPr bwMode="auto">
            <a:xfrm>
              <a:off x="4507" y="2398"/>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5" name="Oval 68"/>
            <p:cNvSpPr>
              <a:spLocks noChangeArrowheads="1"/>
            </p:cNvSpPr>
            <p:nvPr/>
          </p:nvSpPr>
          <p:spPr bwMode="auto">
            <a:xfrm>
              <a:off x="3873" y="2557"/>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6" name="Oval 69"/>
            <p:cNvSpPr>
              <a:spLocks noChangeArrowheads="1"/>
            </p:cNvSpPr>
            <p:nvPr/>
          </p:nvSpPr>
          <p:spPr bwMode="auto">
            <a:xfrm>
              <a:off x="4032" y="2557"/>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7" name="Oval 70"/>
            <p:cNvSpPr>
              <a:spLocks noChangeArrowheads="1"/>
            </p:cNvSpPr>
            <p:nvPr/>
          </p:nvSpPr>
          <p:spPr bwMode="auto">
            <a:xfrm>
              <a:off x="4191" y="2557"/>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8" name="Oval 71"/>
            <p:cNvSpPr>
              <a:spLocks noChangeArrowheads="1"/>
            </p:cNvSpPr>
            <p:nvPr/>
          </p:nvSpPr>
          <p:spPr bwMode="auto">
            <a:xfrm>
              <a:off x="4349" y="2557"/>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9" name="Oval 72"/>
            <p:cNvSpPr>
              <a:spLocks noChangeArrowheads="1"/>
            </p:cNvSpPr>
            <p:nvPr/>
          </p:nvSpPr>
          <p:spPr bwMode="auto">
            <a:xfrm>
              <a:off x="4507" y="2557"/>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0" name="Oval 73"/>
            <p:cNvSpPr>
              <a:spLocks noChangeArrowheads="1"/>
            </p:cNvSpPr>
            <p:nvPr/>
          </p:nvSpPr>
          <p:spPr bwMode="auto">
            <a:xfrm>
              <a:off x="3873" y="2715"/>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1" name="Oval 74"/>
            <p:cNvSpPr>
              <a:spLocks noChangeArrowheads="1"/>
            </p:cNvSpPr>
            <p:nvPr/>
          </p:nvSpPr>
          <p:spPr bwMode="auto">
            <a:xfrm>
              <a:off x="4032" y="2715"/>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2" name="Oval 75"/>
            <p:cNvSpPr>
              <a:spLocks noChangeArrowheads="1"/>
            </p:cNvSpPr>
            <p:nvPr/>
          </p:nvSpPr>
          <p:spPr bwMode="auto">
            <a:xfrm>
              <a:off x="4191" y="2715"/>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3" name="Oval 76"/>
            <p:cNvSpPr>
              <a:spLocks noChangeArrowheads="1"/>
            </p:cNvSpPr>
            <p:nvPr/>
          </p:nvSpPr>
          <p:spPr bwMode="auto">
            <a:xfrm>
              <a:off x="4349" y="2715"/>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4" name="Oval 77"/>
            <p:cNvSpPr>
              <a:spLocks noChangeArrowheads="1"/>
            </p:cNvSpPr>
            <p:nvPr/>
          </p:nvSpPr>
          <p:spPr bwMode="auto">
            <a:xfrm>
              <a:off x="4507" y="2715"/>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5" name="Oval 78"/>
            <p:cNvSpPr>
              <a:spLocks noChangeArrowheads="1"/>
            </p:cNvSpPr>
            <p:nvPr/>
          </p:nvSpPr>
          <p:spPr bwMode="auto">
            <a:xfrm>
              <a:off x="3873" y="2874"/>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6" name="Oval 79"/>
            <p:cNvSpPr>
              <a:spLocks noChangeArrowheads="1"/>
            </p:cNvSpPr>
            <p:nvPr/>
          </p:nvSpPr>
          <p:spPr bwMode="auto">
            <a:xfrm>
              <a:off x="4032" y="2874"/>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7" name="Oval 80"/>
            <p:cNvSpPr>
              <a:spLocks noChangeArrowheads="1"/>
            </p:cNvSpPr>
            <p:nvPr/>
          </p:nvSpPr>
          <p:spPr bwMode="auto">
            <a:xfrm>
              <a:off x="4191" y="2874"/>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8" name="Oval 81"/>
            <p:cNvSpPr>
              <a:spLocks noChangeArrowheads="1"/>
            </p:cNvSpPr>
            <p:nvPr/>
          </p:nvSpPr>
          <p:spPr bwMode="auto">
            <a:xfrm>
              <a:off x="4349" y="2874"/>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9" name="Oval 82"/>
            <p:cNvSpPr>
              <a:spLocks noChangeArrowheads="1"/>
            </p:cNvSpPr>
            <p:nvPr/>
          </p:nvSpPr>
          <p:spPr bwMode="auto">
            <a:xfrm>
              <a:off x="4507" y="2874"/>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0" name="Oval 83"/>
            <p:cNvSpPr>
              <a:spLocks noChangeArrowheads="1"/>
            </p:cNvSpPr>
            <p:nvPr/>
          </p:nvSpPr>
          <p:spPr bwMode="auto">
            <a:xfrm>
              <a:off x="3873" y="3033"/>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1" name="Oval 84"/>
            <p:cNvSpPr>
              <a:spLocks noChangeArrowheads="1"/>
            </p:cNvSpPr>
            <p:nvPr/>
          </p:nvSpPr>
          <p:spPr bwMode="auto">
            <a:xfrm>
              <a:off x="4032" y="3033"/>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2" name="Oval 85"/>
            <p:cNvSpPr>
              <a:spLocks noChangeArrowheads="1"/>
            </p:cNvSpPr>
            <p:nvPr/>
          </p:nvSpPr>
          <p:spPr bwMode="auto">
            <a:xfrm>
              <a:off x="4191" y="3033"/>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3" name="Oval 86"/>
            <p:cNvSpPr>
              <a:spLocks noChangeArrowheads="1"/>
            </p:cNvSpPr>
            <p:nvPr/>
          </p:nvSpPr>
          <p:spPr bwMode="auto">
            <a:xfrm>
              <a:off x="4349" y="3033"/>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4" name="Oval 87"/>
            <p:cNvSpPr>
              <a:spLocks noChangeArrowheads="1"/>
            </p:cNvSpPr>
            <p:nvPr/>
          </p:nvSpPr>
          <p:spPr bwMode="auto">
            <a:xfrm>
              <a:off x="4507" y="3033"/>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5" name="Oval 88"/>
            <p:cNvSpPr>
              <a:spLocks noChangeArrowheads="1"/>
            </p:cNvSpPr>
            <p:nvPr/>
          </p:nvSpPr>
          <p:spPr bwMode="auto">
            <a:xfrm>
              <a:off x="3873" y="3192"/>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6" name="Oval 89"/>
            <p:cNvSpPr>
              <a:spLocks noChangeArrowheads="1"/>
            </p:cNvSpPr>
            <p:nvPr/>
          </p:nvSpPr>
          <p:spPr bwMode="auto">
            <a:xfrm>
              <a:off x="4032" y="3192"/>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7" name="Oval 90"/>
            <p:cNvSpPr>
              <a:spLocks noChangeArrowheads="1"/>
            </p:cNvSpPr>
            <p:nvPr/>
          </p:nvSpPr>
          <p:spPr bwMode="auto">
            <a:xfrm>
              <a:off x="4191" y="3192"/>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8" name="Oval 91"/>
            <p:cNvSpPr>
              <a:spLocks noChangeArrowheads="1"/>
            </p:cNvSpPr>
            <p:nvPr/>
          </p:nvSpPr>
          <p:spPr bwMode="auto">
            <a:xfrm>
              <a:off x="4349" y="3192"/>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9" name="Oval 92"/>
            <p:cNvSpPr>
              <a:spLocks noChangeArrowheads="1"/>
            </p:cNvSpPr>
            <p:nvPr/>
          </p:nvSpPr>
          <p:spPr bwMode="auto">
            <a:xfrm>
              <a:off x="4507" y="3192"/>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10" name="Oval 93"/>
            <p:cNvSpPr>
              <a:spLocks noChangeArrowheads="1"/>
            </p:cNvSpPr>
            <p:nvPr/>
          </p:nvSpPr>
          <p:spPr bwMode="auto">
            <a:xfrm>
              <a:off x="3873" y="3350"/>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11" name="Oval 94"/>
            <p:cNvSpPr>
              <a:spLocks noChangeArrowheads="1"/>
            </p:cNvSpPr>
            <p:nvPr/>
          </p:nvSpPr>
          <p:spPr bwMode="auto">
            <a:xfrm>
              <a:off x="4032" y="3350"/>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12" name="Oval 95"/>
            <p:cNvSpPr>
              <a:spLocks noChangeArrowheads="1"/>
            </p:cNvSpPr>
            <p:nvPr/>
          </p:nvSpPr>
          <p:spPr bwMode="auto">
            <a:xfrm>
              <a:off x="4191" y="3350"/>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13" name="Oval 96"/>
            <p:cNvSpPr>
              <a:spLocks noChangeArrowheads="1"/>
            </p:cNvSpPr>
            <p:nvPr/>
          </p:nvSpPr>
          <p:spPr bwMode="auto">
            <a:xfrm>
              <a:off x="4349" y="3350"/>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14" name="Oval 97"/>
            <p:cNvSpPr>
              <a:spLocks noChangeArrowheads="1"/>
            </p:cNvSpPr>
            <p:nvPr/>
          </p:nvSpPr>
          <p:spPr bwMode="auto">
            <a:xfrm>
              <a:off x="4507" y="3350"/>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115" name="Oval 98"/>
          <p:cNvSpPr>
            <a:spLocks noChangeArrowheads="1"/>
          </p:cNvSpPr>
          <p:nvPr/>
        </p:nvSpPr>
        <p:spPr bwMode="auto">
          <a:xfrm flipH="1">
            <a:off x="9416652" y="2957166"/>
            <a:ext cx="86400" cy="85725"/>
          </a:xfrm>
          <a:prstGeom prst="ellipse">
            <a:avLst/>
          </a:prstGeom>
          <a:solidFill>
            <a:srgbClr val="023D6B"/>
          </a:solidFill>
          <a:ln w="9360">
            <a:solidFill>
              <a:srgbClr val="000000"/>
            </a:solidFill>
            <a:miter lim="800000"/>
            <a:headEnd/>
            <a:tailEnd/>
          </a:ln>
          <a:effectLst/>
        </p:spPr>
        <p:txBody>
          <a:bodyPr wrap="none" anchor="ctr"/>
          <a:lstStyle/>
          <a:p>
            <a:endParaRPr lang="de-DE">
              <a:solidFill>
                <a:srgbClr val="023D6B"/>
              </a:solidFill>
            </a:endParaRPr>
          </a:p>
        </p:txBody>
      </p:sp>
      <p:sp>
        <p:nvSpPr>
          <p:cNvPr id="116" name="Line 99"/>
          <p:cNvSpPr>
            <a:spLocks noChangeShapeType="1"/>
          </p:cNvSpPr>
          <p:nvPr/>
        </p:nvSpPr>
        <p:spPr bwMode="auto">
          <a:xfrm flipH="1" flipV="1">
            <a:off x="9195512" y="2960341"/>
            <a:ext cx="212725" cy="93663"/>
          </a:xfrm>
          <a:prstGeom prst="line">
            <a:avLst/>
          </a:prstGeom>
          <a:noFill/>
          <a:ln w="9360">
            <a:solidFill>
              <a:srgbClr val="023D6B"/>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solidFill>
                <a:srgbClr val="023D6B"/>
              </a:solidFill>
            </a:endParaRPr>
          </a:p>
        </p:txBody>
      </p:sp>
      <p:sp>
        <p:nvSpPr>
          <p:cNvPr id="117" name="Oval 100"/>
          <p:cNvSpPr>
            <a:spLocks noChangeArrowheads="1"/>
          </p:cNvSpPr>
          <p:nvPr/>
        </p:nvSpPr>
        <p:spPr bwMode="auto">
          <a:xfrm flipH="1">
            <a:off x="9416652" y="3038129"/>
            <a:ext cx="86400" cy="85725"/>
          </a:xfrm>
          <a:prstGeom prst="ellipse">
            <a:avLst/>
          </a:prstGeom>
          <a:solidFill>
            <a:srgbClr val="023D6B"/>
          </a:solidFill>
          <a:ln w="9360">
            <a:solidFill>
              <a:srgbClr val="000000"/>
            </a:solidFill>
            <a:miter lim="800000"/>
            <a:headEnd/>
            <a:tailEnd/>
          </a:ln>
          <a:effectLst/>
        </p:spPr>
        <p:txBody>
          <a:bodyPr wrap="none" anchor="ctr"/>
          <a:lstStyle/>
          <a:p>
            <a:endParaRPr lang="de-DE">
              <a:solidFill>
                <a:srgbClr val="023D6B"/>
              </a:solidFill>
            </a:endParaRPr>
          </a:p>
        </p:txBody>
      </p:sp>
      <p:sp>
        <p:nvSpPr>
          <p:cNvPr id="118" name="Line 101"/>
          <p:cNvSpPr>
            <a:spLocks noChangeShapeType="1"/>
          </p:cNvSpPr>
          <p:nvPr/>
        </p:nvSpPr>
        <p:spPr bwMode="auto">
          <a:xfrm flipH="1">
            <a:off x="9195512" y="3055591"/>
            <a:ext cx="212725" cy="68263"/>
          </a:xfrm>
          <a:prstGeom prst="line">
            <a:avLst/>
          </a:prstGeom>
          <a:noFill/>
          <a:ln w="9360">
            <a:solidFill>
              <a:srgbClr val="023D6B"/>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solidFill>
                <a:srgbClr val="023D6B"/>
              </a:solidFill>
            </a:endParaRPr>
          </a:p>
        </p:txBody>
      </p:sp>
      <p:sp>
        <p:nvSpPr>
          <p:cNvPr id="119" name="Oval 102"/>
          <p:cNvSpPr>
            <a:spLocks noChangeArrowheads="1"/>
          </p:cNvSpPr>
          <p:nvPr/>
        </p:nvSpPr>
        <p:spPr bwMode="auto">
          <a:xfrm flipH="1">
            <a:off x="9092802" y="2920654"/>
            <a:ext cx="86400" cy="85725"/>
          </a:xfrm>
          <a:prstGeom prst="ellipse">
            <a:avLst/>
          </a:prstGeom>
          <a:solidFill>
            <a:srgbClr val="023D6B"/>
          </a:solidFill>
          <a:ln w="9360">
            <a:solidFill>
              <a:srgbClr val="000000"/>
            </a:solidFill>
            <a:miter lim="800000"/>
            <a:headEnd/>
            <a:tailEnd/>
          </a:ln>
          <a:effectLst/>
        </p:spPr>
        <p:txBody>
          <a:bodyPr wrap="none" anchor="ctr"/>
          <a:lstStyle/>
          <a:p>
            <a:endParaRPr lang="de-DE">
              <a:solidFill>
                <a:srgbClr val="023D6B"/>
              </a:solidFill>
            </a:endParaRPr>
          </a:p>
        </p:txBody>
      </p:sp>
      <p:sp>
        <p:nvSpPr>
          <p:cNvPr id="120" name="Oval 103"/>
          <p:cNvSpPr>
            <a:spLocks noChangeArrowheads="1"/>
          </p:cNvSpPr>
          <p:nvPr/>
        </p:nvSpPr>
        <p:spPr bwMode="auto">
          <a:xfrm flipH="1">
            <a:off x="9092802" y="3073054"/>
            <a:ext cx="86400" cy="85725"/>
          </a:xfrm>
          <a:prstGeom prst="ellipse">
            <a:avLst/>
          </a:prstGeom>
          <a:solidFill>
            <a:srgbClr val="023D6B"/>
          </a:solidFill>
          <a:ln w="9360">
            <a:solidFill>
              <a:srgbClr val="000000"/>
            </a:solidFill>
            <a:miter lim="800000"/>
            <a:headEnd/>
            <a:tailEnd/>
          </a:ln>
          <a:effectLst/>
        </p:spPr>
        <p:txBody>
          <a:bodyPr wrap="none" anchor="ctr"/>
          <a:lstStyle/>
          <a:p>
            <a:endParaRPr lang="de-DE">
              <a:solidFill>
                <a:srgbClr val="023D6B"/>
              </a:solidFill>
            </a:endParaRPr>
          </a:p>
        </p:txBody>
      </p:sp>
      <p:grpSp>
        <p:nvGrpSpPr>
          <p:cNvPr id="121" name="Gruppieren 120"/>
          <p:cNvGrpSpPr/>
          <p:nvPr/>
        </p:nvGrpSpPr>
        <p:grpSpPr>
          <a:xfrm>
            <a:off x="5448424" y="2011015"/>
            <a:ext cx="1227138" cy="2001838"/>
            <a:chOff x="6083300" y="3473450"/>
            <a:chExt cx="1227138" cy="2001838"/>
          </a:xfrm>
        </p:grpSpPr>
        <p:grpSp>
          <p:nvGrpSpPr>
            <p:cNvPr id="122" name="Group 56"/>
            <p:cNvGrpSpPr>
              <a:grpSpLocks/>
            </p:cNvGrpSpPr>
            <p:nvPr/>
          </p:nvGrpSpPr>
          <p:grpSpPr bwMode="auto">
            <a:xfrm>
              <a:off x="6083300" y="3473450"/>
              <a:ext cx="1227138" cy="2001838"/>
              <a:chOff x="3832" y="2188"/>
              <a:chExt cx="773" cy="1261"/>
            </a:xfrm>
          </p:grpSpPr>
          <p:sp>
            <p:nvSpPr>
              <p:cNvPr id="130" name="Rectangle 57"/>
              <p:cNvSpPr>
                <a:spLocks noChangeArrowheads="1"/>
              </p:cNvSpPr>
              <p:nvPr/>
            </p:nvSpPr>
            <p:spPr bwMode="auto">
              <a:xfrm>
                <a:off x="3832" y="2188"/>
                <a:ext cx="773" cy="1261"/>
              </a:xfrm>
              <a:prstGeom prst="rect">
                <a:avLst/>
              </a:prstGeom>
              <a:solidFill>
                <a:srgbClr val="FFFFFF"/>
              </a:solidFill>
              <a:ln w="3600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31" name="Oval 58"/>
              <p:cNvSpPr>
                <a:spLocks noChangeArrowheads="1"/>
              </p:cNvSpPr>
              <p:nvPr/>
            </p:nvSpPr>
            <p:spPr bwMode="auto">
              <a:xfrm>
                <a:off x="3873" y="2239"/>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32" name="Oval 59"/>
              <p:cNvSpPr>
                <a:spLocks noChangeArrowheads="1"/>
              </p:cNvSpPr>
              <p:nvPr/>
            </p:nvSpPr>
            <p:spPr bwMode="auto">
              <a:xfrm>
                <a:off x="4032" y="2239"/>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33" name="Oval 60"/>
              <p:cNvSpPr>
                <a:spLocks noChangeArrowheads="1"/>
              </p:cNvSpPr>
              <p:nvPr/>
            </p:nvSpPr>
            <p:spPr bwMode="auto">
              <a:xfrm>
                <a:off x="4191" y="2239"/>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34" name="Oval 61"/>
              <p:cNvSpPr>
                <a:spLocks noChangeArrowheads="1"/>
              </p:cNvSpPr>
              <p:nvPr/>
            </p:nvSpPr>
            <p:spPr bwMode="auto">
              <a:xfrm>
                <a:off x="4349" y="2239"/>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35" name="Oval 62"/>
              <p:cNvSpPr>
                <a:spLocks noChangeArrowheads="1"/>
              </p:cNvSpPr>
              <p:nvPr/>
            </p:nvSpPr>
            <p:spPr bwMode="auto">
              <a:xfrm>
                <a:off x="4507" y="2239"/>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36" name="Oval 63"/>
              <p:cNvSpPr>
                <a:spLocks noChangeArrowheads="1"/>
              </p:cNvSpPr>
              <p:nvPr/>
            </p:nvSpPr>
            <p:spPr bwMode="auto">
              <a:xfrm>
                <a:off x="3873" y="2398"/>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37" name="Oval 64"/>
              <p:cNvSpPr>
                <a:spLocks noChangeArrowheads="1"/>
              </p:cNvSpPr>
              <p:nvPr/>
            </p:nvSpPr>
            <p:spPr bwMode="auto">
              <a:xfrm>
                <a:off x="4032" y="2398"/>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38" name="Oval 65"/>
              <p:cNvSpPr>
                <a:spLocks noChangeArrowheads="1"/>
              </p:cNvSpPr>
              <p:nvPr/>
            </p:nvSpPr>
            <p:spPr bwMode="auto">
              <a:xfrm>
                <a:off x="4191" y="2398"/>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39" name="Oval 66"/>
              <p:cNvSpPr>
                <a:spLocks noChangeArrowheads="1"/>
              </p:cNvSpPr>
              <p:nvPr/>
            </p:nvSpPr>
            <p:spPr bwMode="auto">
              <a:xfrm>
                <a:off x="4349" y="2398"/>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0" name="Oval 67"/>
              <p:cNvSpPr>
                <a:spLocks noChangeArrowheads="1"/>
              </p:cNvSpPr>
              <p:nvPr/>
            </p:nvSpPr>
            <p:spPr bwMode="auto">
              <a:xfrm>
                <a:off x="4507" y="2398"/>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1" name="Oval 68"/>
              <p:cNvSpPr>
                <a:spLocks noChangeArrowheads="1"/>
              </p:cNvSpPr>
              <p:nvPr/>
            </p:nvSpPr>
            <p:spPr bwMode="auto">
              <a:xfrm>
                <a:off x="3873" y="2557"/>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2" name="Oval 69"/>
              <p:cNvSpPr>
                <a:spLocks noChangeArrowheads="1"/>
              </p:cNvSpPr>
              <p:nvPr/>
            </p:nvSpPr>
            <p:spPr bwMode="auto">
              <a:xfrm>
                <a:off x="4032" y="2557"/>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3" name="Oval 70"/>
              <p:cNvSpPr>
                <a:spLocks noChangeArrowheads="1"/>
              </p:cNvSpPr>
              <p:nvPr/>
            </p:nvSpPr>
            <p:spPr bwMode="auto">
              <a:xfrm>
                <a:off x="4191" y="2557"/>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4" name="Oval 71"/>
              <p:cNvSpPr>
                <a:spLocks noChangeArrowheads="1"/>
              </p:cNvSpPr>
              <p:nvPr/>
            </p:nvSpPr>
            <p:spPr bwMode="auto">
              <a:xfrm>
                <a:off x="4349" y="2557"/>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5" name="Oval 72"/>
              <p:cNvSpPr>
                <a:spLocks noChangeArrowheads="1"/>
              </p:cNvSpPr>
              <p:nvPr/>
            </p:nvSpPr>
            <p:spPr bwMode="auto">
              <a:xfrm>
                <a:off x="4507" y="2557"/>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6" name="Oval 73"/>
              <p:cNvSpPr>
                <a:spLocks noChangeArrowheads="1"/>
              </p:cNvSpPr>
              <p:nvPr/>
            </p:nvSpPr>
            <p:spPr bwMode="auto">
              <a:xfrm>
                <a:off x="3873" y="2715"/>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7" name="Oval 74"/>
              <p:cNvSpPr>
                <a:spLocks noChangeArrowheads="1"/>
              </p:cNvSpPr>
              <p:nvPr/>
            </p:nvSpPr>
            <p:spPr bwMode="auto">
              <a:xfrm>
                <a:off x="4032" y="2715"/>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8" name="Oval 75"/>
              <p:cNvSpPr>
                <a:spLocks noChangeArrowheads="1"/>
              </p:cNvSpPr>
              <p:nvPr/>
            </p:nvSpPr>
            <p:spPr bwMode="auto">
              <a:xfrm>
                <a:off x="4191" y="2715"/>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9" name="Oval 76"/>
              <p:cNvSpPr>
                <a:spLocks noChangeArrowheads="1"/>
              </p:cNvSpPr>
              <p:nvPr/>
            </p:nvSpPr>
            <p:spPr bwMode="auto">
              <a:xfrm>
                <a:off x="4349" y="2715"/>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50" name="Oval 77"/>
              <p:cNvSpPr>
                <a:spLocks noChangeArrowheads="1"/>
              </p:cNvSpPr>
              <p:nvPr/>
            </p:nvSpPr>
            <p:spPr bwMode="auto">
              <a:xfrm>
                <a:off x="4507" y="2715"/>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51" name="Oval 78"/>
              <p:cNvSpPr>
                <a:spLocks noChangeArrowheads="1"/>
              </p:cNvSpPr>
              <p:nvPr/>
            </p:nvSpPr>
            <p:spPr bwMode="auto">
              <a:xfrm>
                <a:off x="3873" y="2874"/>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52" name="Oval 79"/>
              <p:cNvSpPr>
                <a:spLocks noChangeArrowheads="1"/>
              </p:cNvSpPr>
              <p:nvPr/>
            </p:nvSpPr>
            <p:spPr bwMode="auto">
              <a:xfrm>
                <a:off x="4032" y="2874"/>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53" name="Oval 80"/>
              <p:cNvSpPr>
                <a:spLocks noChangeArrowheads="1"/>
              </p:cNvSpPr>
              <p:nvPr/>
            </p:nvSpPr>
            <p:spPr bwMode="auto">
              <a:xfrm>
                <a:off x="4191" y="2874"/>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54" name="Oval 81"/>
              <p:cNvSpPr>
                <a:spLocks noChangeArrowheads="1"/>
              </p:cNvSpPr>
              <p:nvPr/>
            </p:nvSpPr>
            <p:spPr bwMode="auto">
              <a:xfrm>
                <a:off x="4349" y="2874"/>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55" name="Oval 82"/>
              <p:cNvSpPr>
                <a:spLocks noChangeArrowheads="1"/>
              </p:cNvSpPr>
              <p:nvPr/>
            </p:nvSpPr>
            <p:spPr bwMode="auto">
              <a:xfrm>
                <a:off x="4507" y="2874"/>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56" name="Oval 83"/>
              <p:cNvSpPr>
                <a:spLocks noChangeArrowheads="1"/>
              </p:cNvSpPr>
              <p:nvPr/>
            </p:nvSpPr>
            <p:spPr bwMode="auto">
              <a:xfrm>
                <a:off x="3873" y="3033"/>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57" name="Oval 84"/>
              <p:cNvSpPr>
                <a:spLocks noChangeArrowheads="1"/>
              </p:cNvSpPr>
              <p:nvPr/>
            </p:nvSpPr>
            <p:spPr bwMode="auto">
              <a:xfrm>
                <a:off x="4032" y="3033"/>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58" name="Oval 85"/>
              <p:cNvSpPr>
                <a:spLocks noChangeArrowheads="1"/>
              </p:cNvSpPr>
              <p:nvPr/>
            </p:nvSpPr>
            <p:spPr bwMode="auto">
              <a:xfrm>
                <a:off x="4191" y="3033"/>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59" name="Oval 86"/>
              <p:cNvSpPr>
                <a:spLocks noChangeArrowheads="1"/>
              </p:cNvSpPr>
              <p:nvPr/>
            </p:nvSpPr>
            <p:spPr bwMode="auto">
              <a:xfrm>
                <a:off x="4349" y="3033"/>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60" name="Oval 87"/>
              <p:cNvSpPr>
                <a:spLocks noChangeArrowheads="1"/>
              </p:cNvSpPr>
              <p:nvPr/>
            </p:nvSpPr>
            <p:spPr bwMode="auto">
              <a:xfrm>
                <a:off x="4507" y="3033"/>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61" name="Oval 88"/>
              <p:cNvSpPr>
                <a:spLocks noChangeArrowheads="1"/>
              </p:cNvSpPr>
              <p:nvPr/>
            </p:nvSpPr>
            <p:spPr bwMode="auto">
              <a:xfrm>
                <a:off x="3873" y="3192"/>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62" name="Oval 89"/>
              <p:cNvSpPr>
                <a:spLocks noChangeArrowheads="1"/>
              </p:cNvSpPr>
              <p:nvPr/>
            </p:nvSpPr>
            <p:spPr bwMode="auto">
              <a:xfrm>
                <a:off x="4032" y="3192"/>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63" name="Oval 90"/>
              <p:cNvSpPr>
                <a:spLocks noChangeArrowheads="1"/>
              </p:cNvSpPr>
              <p:nvPr/>
            </p:nvSpPr>
            <p:spPr bwMode="auto">
              <a:xfrm>
                <a:off x="4191" y="3192"/>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64" name="Oval 91"/>
              <p:cNvSpPr>
                <a:spLocks noChangeArrowheads="1"/>
              </p:cNvSpPr>
              <p:nvPr/>
            </p:nvSpPr>
            <p:spPr bwMode="auto">
              <a:xfrm>
                <a:off x="4349" y="3192"/>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65" name="Oval 92"/>
              <p:cNvSpPr>
                <a:spLocks noChangeArrowheads="1"/>
              </p:cNvSpPr>
              <p:nvPr/>
            </p:nvSpPr>
            <p:spPr bwMode="auto">
              <a:xfrm>
                <a:off x="4507" y="3192"/>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66" name="Oval 93"/>
              <p:cNvSpPr>
                <a:spLocks noChangeArrowheads="1"/>
              </p:cNvSpPr>
              <p:nvPr/>
            </p:nvSpPr>
            <p:spPr bwMode="auto">
              <a:xfrm>
                <a:off x="3873" y="3350"/>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67" name="Oval 94"/>
              <p:cNvSpPr>
                <a:spLocks noChangeArrowheads="1"/>
              </p:cNvSpPr>
              <p:nvPr/>
            </p:nvSpPr>
            <p:spPr bwMode="auto">
              <a:xfrm>
                <a:off x="4032" y="3350"/>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68" name="Oval 95"/>
              <p:cNvSpPr>
                <a:spLocks noChangeArrowheads="1"/>
              </p:cNvSpPr>
              <p:nvPr/>
            </p:nvSpPr>
            <p:spPr bwMode="auto">
              <a:xfrm>
                <a:off x="4191" y="3350"/>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69" name="Oval 96"/>
              <p:cNvSpPr>
                <a:spLocks noChangeArrowheads="1"/>
              </p:cNvSpPr>
              <p:nvPr/>
            </p:nvSpPr>
            <p:spPr bwMode="auto">
              <a:xfrm>
                <a:off x="4349" y="3350"/>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70" name="Oval 97"/>
              <p:cNvSpPr>
                <a:spLocks noChangeArrowheads="1"/>
              </p:cNvSpPr>
              <p:nvPr/>
            </p:nvSpPr>
            <p:spPr bwMode="auto">
              <a:xfrm>
                <a:off x="4507" y="3350"/>
                <a:ext cx="43" cy="47"/>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123" name="Oval 98"/>
            <p:cNvSpPr>
              <a:spLocks noChangeArrowheads="1"/>
            </p:cNvSpPr>
            <p:nvPr/>
          </p:nvSpPr>
          <p:spPr bwMode="auto">
            <a:xfrm flipH="1">
              <a:off x="6766875" y="3932851"/>
              <a:ext cx="86400" cy="85725"/>
            </a:xfrm>
            <a:prstGeom prst="ellipse">
              <a:avLst/>
            </a:prstGeom>
            <a:solidFill>
              <a:srgbClr val="023D6B"/>
            </a:solidFill>
            <a:ln w="9360">
              <a:solidFill>
                <a:srgbClr val="000000"/>
              </a:solidFill>
              <a:miter lim="800000"/>
              <a:headEnd/>
              <a:tailEnd/>
            </a:ln>
            <a:effectLst/>
          </p:spPr>
          <p:txBody>
            <a:bodyPr wrap="none" anchor="ctr"/>
            <a:lstStyle/>
            <a:p>
              <a:endParaRPr lang="de-DE">
                <a:solidFill>
                  <a:srgbClr val="023D6B"/>
                </a:solidFill>
              </a:endParaRPr>
            </a:p>
          </p:txBody>
        </p:sp>
        <p:sp>
          <p:nvSpPr>
            <p:cNvPr id="124" name="Oval 100"/>
            <p:cNvSpPr>
              <a:spLocks noChangeArrowheads="1"/>
            </p:cNvSpPr>
            <p:nvPr/>
          </p:nvSpPr>
          <p:spPr bwMode="auto">
            <a:xfrm flipH="1">
              <a:off x="7210076" y="4931965"/>
              <a:ext cx="86400" cy="85725"/>
            </a:xfrm>
            <a:prstGeom prst="ellipse">
              <a:avLst/>
            </a:prstGeom>
            <a:solidFill>
              <a:srgbClr val="023D6B"/>
            </a:solidFill>
            <a:ln w="9360">
              <a:solidFill>
                <a:srgbClr val="000000"/>
              </a:solidFill>
              <a:miter lim="800000"/>
              <a:headEnd/>
              <a:tailEnd/>
            </a:ln>
            <a:effectLst/>
          </p:spPr>
          <p:txBody>
            <a:bodyPr wrap="none" anchor="ctr"/>
            <a:lstStyle/>
            <a:p>
              <a:endParaRPr lang="de-DE">
                <a:solidFill>
                  <a:srgbClr val="023D6B"/>
                </a:solidFill>
              </a:endParaRPr>
            </a:p>
          </p:txBody>
        </p:sp>
        <p:sp>
          <p:nvSpPr>
            <p:cNvPr id="125" name="Oval 102"/>
            <p:cNvSpPr>
              <a:spLocks noChangeArrowheads="1"/>
            </p:cNvSpPr>
            <p:nvPr/>
          </p:nvSpPr>
          <p:spPr bwMode="auto">
            <a:xfrm flipH="1">
              <a:off x="6144814" y="4179118"/>
              <a:ext cx="86400" cy="85725"/>
            </a:xfrm>
            <a:prstGeom prst="ellipse">
              <a:avLst/>
            </a:prstGeom>
            <a:solidFill>
              <a:srgbClr val="023D6B"/>
            </a:solidFill>
            <a:ln w="9360">
              <a:solidFill>
                <a:srgbClr val="000000"/>
              </a:solidFill>
              <a:miter lim="800000"/>
              <a:headEnd/>
              <a:tailEnd/>
            </a:ln>
            <a:effectLst/>
          </p:spPr>
          <p:txBody>
            <a:bodyPr wrap="none" anchor="ctr"/>
            <a:lstStyle/>
            <a:p>
              <a:endParaRPr lang="de-DE">
                <a:solidFill>
                  <a:srgbClr val="023D6B"/>
                </a:solidFill>
              </a:endParaRPr>
            </a:p>
          </p:txBody>
        </p:sp>
        <p:sp>
          <p:nvSpPr>
            <p:cNvPr id="126" name="Oval 103"/>
            <p:cNvSpPr>
              <a:spLocks noChangeArrowheads="1"/>
            </p:cNvSpPr>
            <p:nvPr/>
          </p:nvSpPr>
          <p:spPr bwMode="auto">
            <a:xfrm flipH="1">
              <a:off x="6139481" y="4683174"/>
              <a:ext cx="86400" cy="85725"/>
            </a:xfrm>
            <a:prstGeom prst="ellipse">
              <a:avLst/>
            </a:prstGeom>
            <a:solidFill>
              <a:srgbClr val="023D6B"/>
            </a:solidFill>
            <a:ln w="9360">
              <a:solidFill>
                <a:srgbClr val="000000"/>
              </a:solidFill>
              <a:miter lim="800000"/>
              <a:headEnd/>
              <a:tailEnd/>
            </a:ln>
            <a:effectLst/>
          </p:spPr>
          <p:txBody>
            <a:bodyPr wrap="none" anchor="ctr"/>
            <a:lstStyle/>
            <a:p>
              <a:endParaRPr lang="de-DE">
                <a:solidFill>
                  <a:srgbClr val="023D6B"/>
                </a:solidFill>
              </a:endParaRPr>
            </a:p>
          </p:txBody>
        </p:sp>
        <p:sp>
          <p:nvSpPr>
            <p:cNvPr id="127" name="Ellipse 126"/>
            <p:cNvSpPr/>
            <p:nvPr/>
          </p:nvSpPr>
          <p:spPr bwMode="auto">
            <a:xfrm>
              <a:off x="6747075" y="3910913"/>
              <a:ext cx="129600" cy="1296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fontAlgn="base" hangingPunct="0">
                <a:lnSpc>
                  <a:spcPct val="93000"/>
                </a:lnSpc>
                <a:spcBef>
                  <a:spcPct val="0"/>
                </a:spcBef>
                <a:spcAft>
                  <a:spcPct val="0"/>
                </a:spcAft>
                <a:buClr>
                  <a:srgbClr val="000000"/>
                </a:buClr>
                <a:buSzPct val="100000"/>
              </a:pPr>
              <a:endParaRPr lang="de-DE">
                <a:latin typeface="Arial" panose="020B0604020202020204" pitchFamily="34" charset="0"/>
                <a:ea typeface="Microsoft YaHei" panose="020B0503020204020204" pitchFamily="34" charset="-122"/>
              </a:endParaRPr>
            </a:p>
          </p:txBody>
        </p:sp>
        <p:sp>
          <p:nvSpPr>
            <p:cNvPr id="128" name="Freihandform 127"/>
            <p:cNvSpPr/>
            <p:nvPr/>
          </p:nvSpPr>
          <p:spPr bwMode="auto">
            <a:xfrm>
              <a:off x="6234113" y="3979069"/>
              <a:ext cx="507206" cy="250057"/>
            </a:xfrm>
            <a:custGeom>
              <a:avLst/>
              <a:gdLst>
                <a:gd name="connsiteX0" fmla="*/ 0 w 507206"/>
                <a:gd name="connsiteY0" fmla="*/ 247650 h 250057"/>
                <a:gd name="connsiteX1" fmla="*/ 11906 w 507206"/>
                <a:gd name="connsiteY1" fmla="*/ 250031 h 250057"/>
                <a:gd name="connsiteX2" fmla="*/ 42862 w 507206"/>
                <a:gd name="connsiteY2" fmla="*/ 242887 h 250057"/>
                <a:gd name="connsiteX3" fmla="*/ 59531 w 507206"/>
                <a:gd name="connsiteY3" fmla="*/ 245269 h 250057"/>
                <a:gd name="connsiteX4" fmla="*/ 66675 w 507206"/>
                <a:gd name="connsiteY4" fmla="*/ 242887 h 250057"/>
                <a:gd name="connsiteX5" fmla="*/ 92868 w 507206"/>
                <a:gd name="connsiteY5" fmla="*/ 240506 h 250057"/>
                <a:gd name="connsiteX6" fmla="*/ 178593 w 507206"/>
                <a:gd name="connsiteY6" fmla="*/ 242887 h 250057"/>
                <a:gd name="connsiteX7" fmla="*/ 185737 w 507206"/>
                <a:gd name="connsiteY7" fmla="*/ 245269 h 250057"/>
                <a:gd name="connsiteX8" fmla="*/ 200025 w 507206"/>
                <a:gd name="connsiteY8" fmla="*/ 247650 h 250057"/>
                <a:gd name="connsiteX9" fmla="*/ 257175 w 507206"/>
                <a:gd name="connsiteY9" fmla="*/ 245269 h 250057"/>
                <a:gd name="connsiteX10" fmla="*/ 271462 w 507206"/>
                <a:gd name="connsiteY10" fmla="*/ 240506 h 250057"/>
                <a:gd name="connsiteX11" fmla="*/ 285750 w 507206"/>
                <a:gd name="connsiteY11" fmla="*/ 235744 h 250057"/>
                <a:gd name="connsiteX12" fmla="*/ 302418 w 507206"/>
                <a:gd name="connsiteY12" fmla="*/ 228600 h 250057"/>
                <a:gd name="connsiteX13" fmla="*/ 309562 w 507206"/>
                <a:gd name="connsiteY13" fmla="*/ 223837 h 250057"/>
                <a:gd name="connsiteX14" fmla="*/ 323850 w 507206"/>
                <a:gd name="connsiteY14" fmla="*/ 219075 h 250057"/>
                <a:gd name="connsiteX15" fmla="*/ 338137 w 507206"/>
                <a:gd name="connsiteY15" fmla="*/ 209550 h 250057"/>
                <a:gd name="connsiteX16" fmla="*/ 345281 w 507206"/>
                <a:gd name="connsiteY16" fmla="*/ 204787 h 250057"/>
                <a:gd name="connsiteX17" fmla="*/ 352425 w 507206"/>
                <a:gd name="connsiteY17" fmla="*/ 188119 h 250057"/>
                <a:gd name="connsiteX18" fmla="*/ 357187 w 507206"/>
                <a:gd name="connsiteY18" fmla="*/ 121444 h 250057"/>
                <a:gd name="connsiteX19" fmla="*/ 361950 w 507206"/>
                <a:gd name="connsiteY19" fmla="*/ 102394 h 250057"/>
                <a:gd name="connsiteX20" fmla="*/ 364331 w 507206"/>
                <a:gd name="connsiteY20" fmla="*/ 92869 h 250057"/>
                <a:gd name="connsiteX21" fmla="*/ 369093 w 507206"/>
                <a:gd name="connsiteY21" fmla="*/ 78581 h 250057"/>
                <a:gd name="connsiteX22" fmla="*/ 371475 w 507206"/>
                <a:gd name="connsiteY22" fmla="*/ 69056 h 250057"/>
                <a:gd name="connsiteX23" fmla="*/ 376237 w 507206"/>
                <a:gd name="connsiteY23" fmla="*/ 61912 h 250057"/>
                <a:gd name="connsiteX24" fmla="*/ 383381 w 507206"/>
                <a:gd name="connsiteY24" fmla="*/ 59531 h 250057"/>
                <a:gd name="connsiteX25" fmla="*/ 392906 w 507206"/>
                <a:gd name="connsiteY25" fmla="*/ 47625 h 250057"/>
                <a:gd name="connsiteX26" fmla="*/ 397668 w 507206"/>
                <a:gd name="connsiteY26" fmla="*/ 40481 h 250057"/>
                <a:gd name="connsiteX27" fmla="*/ 411956 w 507206"/>
                <a:gd name="connsiteY27" fmla="*/ 28575 h 250057"/>
                <a:gd name="connsiteX28" fmla="*/ 416718 w 507206"/>
                <a:gd name="connsiteY28" fmla="*/ 21431 h 250057"/>
                <a:gd name="connsiteX29" fmla="*/ 431006 w 507206"/>
                <a:gd name="connsiteY29" fmla="*/ 14287 h 250057"/>
                <a:gd name="connsiteX30" fmla="*/ 464343 w 507206"/>
                <a:gd name="connsiteY30" fmla="*/ 0 h 250057"/>
                <a:gd name="connsiteX31" fmla="*/ 507206 w 507206"/>
                <a:gd name="connsiteY31" fmla="*/ 0 h 2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7206" h="250057">
                  <a:moveTo>
                    <a:pt x="0" y="247650"/>
                  </a:moveTo>
                  <a:cubicBezTo>
                    <a:pt x="3969" y="248444"/>
                    <a:pt x="7868" y="250300"/>
                    <a:pt x="11906" y="250031"/>
                  </a:cubicBezTo>
                  <a:cubicBezTo>
                    <a:pt x="25049" y="249155"/>
                    <a:pt x="32111" y="246472"/>
                    <a:pt x="42862" y="242887"/>
                  </a:cubicBezTo>
                  <a:cubicBezTo>
                    <a:pt x="48418" y="243681"/>
                    <a:pt x="53918" y="245269"/>
                    <a:pt x="59531" y="245269"/>
                  </a:cubicBezTo>
                  <a:cubicBezTo>
                    <a:pt x="62041" y="245269"/>
                    <a:pt x="64190" y="243242"/>
                    <a:pt x="66675" y="242887"/>
                  </a:cubicBezTo>
                  <a:cubicBezTo>
                    <a:pt x="75354" y="241647"/>
                    <a:pt x="84137" y="241300"/>
                    <a:pt x="92868" y="240506"/>
                  </a:cubicBezTo>
                  <a:cubicBezTo>
                    <a:pt x="121443" y="241300"/>
                    <a:pt x="150045" y="241423"/>
                    <a:pt x="178593" y="242887"/>
                  </a:cubicBezTo>
                  <a:cubicBezTo>
                    <a:pt x="181100" y="243016"/>
                    <a:pt x="183287" y="244724"/>
                    <a:pt x="185737" y="245269"/>
                  </a:cubicBezTo>
                  <a:cubicBezTo>
                    <a:pt x="190450" y="246316"/>
                    <a:pt x="195262" y="246856"/>
                    <a:pt x="200025" y="247650"/>
                  </a:cubicBezTo>
                  <a:cubicBezTo>
                    <a:pt x="219075" y="246856"/>
                    <a:pt x="238203" y="247166"/>
                    <a:pt x="257175" y="245269"/>
                  </a:cubicBezTo>
                  <a:cubicBezTo>
                    <a:pt x="262170" y="244769"/>
                    <a:pt x="266700" y="242094"/>
                    <a:pt x="271462" y="240506"/>
                  </a:cubicBezTo>
                  <a:lnTo>
                    <a:pt x="285750" y="235744"/>
                  </a:lnTo>
                  <a:cubicBezTo>
                    <a:pt x="293757" y="233074"/>
                    <a:pt x="294188" y="233303"/>
                    <a:pt x="302418" y="228600"/>
                  </a:cubicBezTo>
                  <a:cubicBezTo>
                    <a:pt x="304903" y="227180"/>
                    <a:pt x="306947" y="224999"/>
                    <a:pt x="309562" y="223837"/>
                  </a:cubicBezTo>
                  <a:cubicBezTo>
                    <a:pt x="314150" y="221798"/>
                    <a:pt x="323850" y="219075"/>
                    <a:pt x="323850" y="219075"/>
                  </a:cubicBezTo>
                  <a:lnTo>
                    <a:pt x="338137" y="209550"/>
                  </a:lnTo>
                  <a:lnTo>
                    <a:pt x="345281" y="204787"/>
                  </a:lnTo>
                  <a:cubicBezTo>
                    <a:pt x="347199" y="200951"/>
                    <a:pt x="351725" y="193019"/>
                    <a:pt x="352425" y="188119"/>
                  </a:cubicBezTo>
                  <a:cubicBezTo>
                    <a:pt x="355241" y="168409"/>
                    <a:pt x="355507" y="139927"/>
                    <a:pt x="357187" y="121444"/>
                  </a:cubicBezTo>
                  <a:cubicBezTo>
                    <a:pt x="358156" y="110781"/>
                    <a:pt x="359468" y="111079"/>
                    <a:pt x="361950" y="102394"/>
                  </a:cubicBezTo>
                  <a:cubicBezTo>
                    <a:pt x="362849" y="99247"/>
                    <a:pt x="363391" y="96004"/>
                    <a:pt x="364331" y="92869"/>
                  </a:cubicBezTo>
                  <a:cubicBezTo>
                    <a:pt x="365773" y="88060"/>
                    <a:pt x="367875" y="83451"/>
                    <a:pt x="369093" y="78581"/>
                  </a:cubicBezTo>
                  <a:cubicBezTo>
                    <a:pt x="369887" y="75406"/>
                    <a:pt x="370186" y="72064"/>
                    <a:pt x="371475" y="69056"/>
                  </a:cubicBezTo>
                  <a:cubicBezTo>
                    <a:pt x="372602" y="66426"/>
                    <a:pt x="374002" y="63700"/>
                    <a:pt x="376237" y="61912"/>
                  </a:cubicBezTo>
                  <a:cubicBezTo>
                    <a:pt x="378197" y="60344"/>
                    <a:pt x="381000" y="60325"/>
                    <a:pt x="383381" y="59531"/>
                  </a:cubicBezTo>
                  <a:cubicBezTo>
                    <a:pt x="388017" y="45622"/>
                    <a:pt x="382134" y="58397"/>
                    <a:pt x="392906" y="47625"/>
                  </a:cubicBezTo>
                  <a:cubicBezTo>
                    <a:pt x="394930" y="45601"/>
                    <a:pt x="395836" y="42680"/>
                    <a:pt x="397668" y="40481"/>
                  </a:cubicBezTo>
                  <a:cubicBezTo>
                    <a:pt x="403398" y="33605"/>
                    <a:pt x="404931" y="33257"/>
                    <a:pt x="411956" y="28575"/>
                  </a:cubicBezTo>
                  <a:cubicBezTo>
                    <a:pt x="413543" y="26194"/>
                    <a:pt x="414694" y="23455"/>
                    <a:pt x="416718" y="21431"/>
                  </a:cubicBezTo>
                  <a:cubicBezTo>
                    <a:pt x="422803" y="15346"/>
                    <a:pt x="423908" y="17514"/>
                    <a:pt x="431006" y="14287"/>
                  </a:cubicBezTo>
                  <a:cubicBezTo>
                    <a:pt x="435098" y="12427"/>
                    <a:pt x="457072" y="0"/>
                    <a:pt x="464343" y="0"/>
                  </a:cubicBezTo>
                  <a:lnTo>
                    <a:pt x="507206" y="0"/>
                  </a:lnTo>
                </a:path>
              </a:pathLst>
            </a:custGeom>
            <a:noFill/>
            <a:ln w="9525" cap="flat" cmpd="sng" algn="ctr">
              <a:solidFill>
                <a:srgbClr val="023D6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hangingPunct="0">
                <a:lnSpc>
                  <a:spcPct val="93000"/>
                </a:lnSpc>
                <a:spcBef>
                  <a:spcPct val="0"/>
                </a:spcBef>
                <a:spcAft>
                  <a:spcPct val="0"/>
                </a:spcAft>
                <a:buClr>
                  <a:srgbClr val="000000"/>
                </a:buClr>
                <a:buSzPct val="100000"/>
              </a:pPr>
              <a:endParaRPr lang="de-DE">
                <a:latin typeface="Arial" panose="020B0604020202020204" pitchFamily="34" charset="0"/>
                <a:ea typeface="Microsoft YaHei" panose="020B0503020204020204" pitchFamily="34" charset="-122"/>
              </a:endParaRPr>
            </a:p>
          </p:txBody>
        </p:sp>
        <p:sp>
          <p:nvSpPr>
            <p:cNvPr id="129" name="Freihandform 128"/>
            <p:cNvSpPr/>
            <p:nvPr/>
          </p:nvSpPr>
          <p:spPr bwMode="auto">
            <a:xfrm>
              <a:off x="6231731" y="4726781"/>
              <a:ext cx="983457" cy="271463"/>
            </a:xfrm>
            <a:custGeom>
              <a:avLst/>
              <a:gdLst>
                <a:gd name="connsiteX0" fmla="*/ 0 w 983457"/>
                <a:gd name="connsiteY0" fmla="*/ 2382 h 271463"/>
                <a:gd name="connsiteX1" fmla="*/ 11907 w 983457"/>
                <a:gd name="connsiteY1" fmla="*/ 0 h 271463"/>
                <a:gd name="connsiteX2" fmla="*/ 40482 w 983457"/>
                <a:gd name="connsiteY2" fmla="*/ 7144 h 271463"/>
                <a:gd name="connsiteX3" fmla="*/ 59532 w 983457"/>
                <a:gd name="connsiteY3" fmla="*/ 9525 h 271463"/>
                <a:gd name="connsiteX4" fmla="*/ 66675 w 983457"/>
                <a:gd name="connsiteY4" fmla="*/ 11907 h 271463"/>
                <a:gd name="connsiteX5" fmla="*/ 190500 w 983457"/>
                <a:gd name="connsiteY5" fmla="*/ 11907 h 271463"/>
                <a:gd name="connsiteX6" fmla="*/ 273844 w 983457"/>
                <a:gd name="connsiteY6" fmla="*/ 14288 h 271463"/>
                <a:gd name="connsiteX7" fmla="*/ 292894 w 983457"/>
                <a:gd name="connsiteY7" fmla="*/ 19050 h 271463"/>
                <a:gd name="connsiteX8" fmla="*/ 304800 w 983457"/>
                <a:gd name="connsiteY8" fmla="*/ 21432 h 271463"/>
                <a:gd name="connsiteX9" fmla="*/ 307182 w 983457"/>
                <a:gd name="connsiteY9" fmla="*/ 30957 h 271463"/>
                <a:gd name="connsiteX10" fmla="*/ 314325 w 983457"/>
                <a:gd name="connsiteY10" fmla="*/ 35719 h 271463"/>
                <a:gd name="connsiteX11" fmla="*/ 319088 w 983457"/>
                <a:gd name="connsiteY11" fmla="*/ 42863 h 271463"/>
                <a:gd name="connsiteX12" fmla="*/ 323850 w 983457"/>
                <a:gd name="connsiteY12" fmla="*/ 57150 h 271463"/>
                <a:gd name="connsiteX13" fmla="*/ 326232 w 983457"/>
                <a:gd name="connsiteY13" fmla="*/ 64294 h 271463"/>
                <a:gd name="connsiteX14" fmla="*/ 330994 w 983457"/>
                <a:gd name="connsiteY14" fmla="*/ 71438 h 271463"/>
                <a:gd name="connsiteX15" fmla="*/ 328613 w 983457"/>
                <a:gd name="connsiteY15" fmla="*/ 138113 h 271463"/>
                <a:gd name="connsiteX16" fmla="*/ 330994 w 983457"/>
                <a:gd name="connsiteY16" fmla="*/ 176213 h 271463"/>
                <a:gd name="connsiteX17" fmla="*/ 333375 w 983457"/>
                <a:gd name="connsiteY17" fmla="*/ 219075 h 271463"/>
                <a:gd name="connsiteX18" fmla="*/ 340519 w 983457"/>
                <a:gd name="connsiteY18" fmla="*/ 233363 h 271463"/>
                <a:gd name="connsiteX19" fmla="*/ 354807 w 983457"/>
                <a:gd name="connsiteY19" fmla="*/ 242888 h 271463"/>
                <a:gd name="connsiteX20" fmla="*/ 361950 w 983457"/>
                <a:gd name="connsiteY20" fmla="*/ 247650 h 271463"/>
                <a:gd name="connsiteX21" fmla="*/ 376238 w 983457"/>
                <a:gd name="connsiteY21" fmla="*/ 254794 h 271463"/>
                <a:gd name="connsiteX22" fmla="*/ 431007 w 983457"/>
                <a:gd name="connsiteY22" fmla="*/ 257175 h 271463"/>
                <a:gd name="connsiteX23" fmla="*/ 440532 w 983457"/>
                <a:gd name="connsiteY23" fmla="*/ 259557 h 271463"/>
                <a:gd name="connsiteX24" fmla="*/ 447675 w 983457"/>
                <a:gd name="connsiteY24" fmla="*/ 264319 h 271463"/>
                <a:gd name="connsiteX25" fmla="*/ 471488 w 983457"/>
                <a:gd name="connsiteY25" fmla="*/ 266700 h 271463"/>
                <a:gd name="connsiteX26" fmla="*/ 569119 w 983457"/>
                <a:gd name="connsiteY26" fmla="*/ 269082 h 271463"/>
                <a:gd name="connsiteX27" fmla="*/ 576263 w 983457"/>
                <a:gd name="connsiteY27" fmla="*/ 271463 h 271463"/>
                <a:gd name="connsiteX28" fmla="*/ 776288 w 983457"/>
                <a:gd name="connsiteY28" fmla="*/ 269082 h 271463"/>
                <a:gd name="connsiteX29" fmla="*/ 983457 w 983457"/>
                <a:gd name="connsiteY29" fmla="*/ 269082 h 2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83457" h="271463">
                  <a:moveTo>
                    <a:pt x="0" y="2382"/>
                  </a:moveTo>
                  <a:cubicBezTo>
                    <a:pt x="3969" y="1588"/>
                    <a:pt x="7859" y="0"/>
                    <a:pt x="11907" y="0"/>
                  </a:cubicBezTo>
                  <a:cubicBezTo>
                    <a:pt x="35724" y="0"/>
                    <a:pt x="16853" y="4191"/>
                    <a:pt x="40482" y="7144"/>
                  </a:cubicBezTo>
                  <a:lnTo>
                    <a:pt x="59532" y="9525"/>
                  </a:lnTo>
                  <a:cubicBezTo>
                    <a:pt x="61913" y="10319"/>
                    <a:pt x="64187" y="11575"/>
                    <a:pt x="66675" y="11907"/>
                  </a:cubicBezTo>
                  <a:cubicBezTo>
                    <a:pt x="107874" y="17401"/>
                    <a:pt x="148917" y="12946"/>
                    <a:pt x="190500" y="11907"/>
                  </a:cubicBezTo>
                  <a:cubicBezTo>
                    <a:pt x="218281" y="12701"/>
                    <a:pt x="246086" y="12900"/>
                    <a:pt x="273844" y="14288"/>
                  </a:cubicBezTo>
                  <a:cubicBezTo>
                    <a:pt x="284810" y="14836"/>
                    <a:pt x="284020" y="16831"/>
                    <a:pt x="292894" y="19050"/>
                  </a:cubicBezTo>
                  <a:cubicBezTo>
                    <a:pt x="296820" y="20032"/>
                    <a:pt x="300831" y="20638"/>
                    <a:pt x="304800" y="21432"/>
                  </a:cubicBezTo>
                  <a:cubicBezTo>
                    <a:pt x="305594" y="24607"/>
                    <a:pt x="305367" y="28234"/>
                    <a:pt x="307182" y="30957"/>
                  </a:cubicBezTo>
                  <a:cubicBezTo>
                    <a:pt x="308769" y="33338"/>
                    <a:pt x="312302" y="33696"/>
                    <a:pt x="314325" y="35719"/>
                  </a:cubicBezTo>
                  <a:cubicBezTo>
                    <a:pt x="316349" y="37743"/>
                    <a:pt x="317500" y="40482"/>
                    <a:pt x="319088" y="42863"/>
                  </a:cubicBezTo>
                  <a:lnTo>
                    <a:pt x="323850" y="57150"/>
                  </a:lnTo>
                  <a:cubicBezTo>
                    <a:pt x="324644" y="59531"/>
                    <a:pt x="324840" y="62205"/>
                    <a:pt x="326232" y="64294"/>
                  </a:cubicBezTo>
                  <a:lnTo>
                    <a:pt x="330994" y="71438"/>
                  </a:lnTo>
                  <a:cubicBezTo>
                    <a:pt x="330200" y="93663"/>
                    <a:pt x="328613" y="115874"/>
                    <a:pt x="328613" y="138113"/>
                  </a:cubicBezTo>
                  <a:cubicBezTo>
                    <a:pt x="328613" y="150838"/>
                    <a:pt x="330247" y="163510"/>
                    <a:pt x="330994" y="176213"/>
                  </a:cubicBezTo>
                  <a:cubicBezTo>
                    <a:pt x="331834" y="190498"/>
                    <a:pt x="332018" y="204830"/>
                    <a:pt x="333375" y="219075"/>
                  </a:cubicBezTo>
                  <a:cubicBezTo>
                    <a:pt x="333750" y="223011"/>
                    <a:pt x="337685" y="230883"/>
                    <a:pt x="340519" y="233363"/>
                  </a:cubicBezTo>
                  <a:cubicBezTo>
                    <a:pt x="344827" y="237132"/>
                    <a:pt x="350044" y="239713"/>
                    <a:pt x="354807" y="242888"/>
                  </a:cubicBezTo>
                  <a:lnTo>
                    <a:pt x="361950" y="247650"/>
                  </a:lnTo>
                  <a:cubicBezTo>
                    <a:pt x="366296" y="250548"/>
                    <a:pt x="370664" y="254365"/>
                    <a:pt x="376238" y="254794"/>
                  </a:cubicBezTo>
                  <a:cubicBezTo>
                    <a:pt x="394458" y="256195"/>
                    <a:pt x="412751" y="256381"/>
                    <a:pt x="431007" y="257175"/>
                  </a:cubicBezTo>
                  <a:cubicBezTo>
                    <a:pt x="434182" y="257969"/>
                    <a:pt x="437524" y="258268"/>
                    <a:pt x="440532" y="259557"/>
                  </a:cubicBezTo>
                  <a:cubicBezTo>
                    <a:pt x="443162" y="260684"/>
                    <a:pt x="444887" y="263676"/>
                    <a:pt x="447675" y="264319"/>
                  </a:cubicBezTo>
                  <a:cubicBezTo>
                    <a:pt x="455448" y="266113"/>
                    <a:pt x="463517" y="266387"/>
                    <a:pt x="471488" y="266700"/>
                  </a:cubicBezTo>
                  <a:cubicBezTo>
                    <a:pt x="504016" y="267976"/>
                    <a:pt x="536575" y="268288"/>
                    <a:pt x="569119" y="269082"/>
                  </a:cubicBezTo>
                  <a:cubicBezTo>
                    <a:pt x="571500" y="269876"/>
                    <a:pt x="573753" y="271463"/>
                    <a:pt x="576263" y="271463"/>
                  </a:cubicBezTo>
                  <a:cubicBezTo>
                    <a:pt x="642943" y="271463"/>
                    <a:pt x="709609" y="269472"/>
                    <a:pt x="776288" y="269082"/>
                  </a:cubicBezTo>
                  <a:lnTo>
                    <a:pt x="983457" y="269082"/>
                  </a:lnTo>
                </a:path>
              </a:pathLst>
            </a:custGeom>
            <a:noFill/>
            <a:ln w="9525" cap="flat" cmpd="sng" algn="ctr">
              <a:solidFill>
                <a:srgbClr val="023D6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hangingPunct="0">
                <a:lnSpc>
                  <a:spcPct val="93000"/>
                </a:lnSpc>
                <a:spcBef>
                  <a:spcPct val="0"/>
                </a:spcBef>
                <a:spcAft>
                  <a:spcPct val="0"/>
                </a:spcAft>
                <a:buClr>
                  <a:srgbClr val="000000"/>
                </a:buClr>
                <a:buSzPct val="100000"/>
              </a:pPr>
              <a:endParaRPr lang="de-DE">
                <a:latin typeface="Arial" panose="020B0604020202020204" pitchFamily="34" charset="0"/>
                <a:ea typeface="Microsoft YaHei" panose="020B0503020204020204" pitchFamily="34" charset="-122"/>
              </a:endParaRPr>
            </a:p>
          </p:txBody>
        </p:sp>
      </p:grpSp>
      <p:sp>
        <p:nvSpPr>
          <p:cNvPr id="173" name="Text Box 15"/>
          <p:cNvSpPr txBox="1">
            <a:spLocks noChangeArrowheads="1"/>
          </p:cNvSpPr>
          <p:nvPr/>
        </p:nvSpPr>
        <p:spPr bwMode="auto">
          <a:xfrm>
            <a:off x="623392" y="3989153"/>
            <a:ext cx="11233248" cy="2320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nSpc>
                <a:spcPct val="150000"/>
              </a:lnSpc>
              <a:buClrTx/>
              <a:buFontTx/>
              <a:buNone/>
              <a:tabLst>
                <a:tab pos="0" algn="l"/>
                <a:tab pos="447675" algn="l"/>
                <a:tab pos="896938" algn="l"/>
                <a:tab pos="1346200" algn="l"/>
                <a:tab pos="1795463" algn="l"/>
                <a:tab pos="2244725" algn="l"/>
                <a:tab pos="23352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solidFill>
                  <a:srgbClr val="023D6B"/>
                </a:solidFill>
                <a:latin typeface="+mn-lt"/>
                <a:cs typeface="Arial" panose="020B0604020202020204" pitchFamily="34" charset="0"/>
              </a:rPr>
              <a:t>Effective Permeability:	→</a:t>
            </a:r>
            <a:r>
              <a:rPr lang="en-US" altLang="de-DE" dirty="0" smtClean="0">
                <a:solidFill>
                  <a:srgbClr val="007DC6"/>
                </a:solidFill>
                <a:latin typeface="+mn-lt"/>
                <a:cs typeface="Arial" panose="020B0604020202020204" pitchFamily="34" charset="0"/>
              </a:rPr>
              <a:t> </a:t>
            </a:r>
            <a:r>
              <a:rPr lang="en-US" altLang="de-DE" dirty="0" smtClean="0">
                <a:latin typeface="+mn-lt"/>
              </a:rPr>
              <a:t>Microstructure, grain size, pores</a:t>
            </a:r>
            <a:endParaRPr lang="en-US" altLang="de-DE" dirty="0">
              <a:latin typeface="+mn-lt"/>
            </a:endParaRPr>
          </a:p>
          <a:p>
            <a:pPr>
              <a:lnSpc>
                <a:spcPct val="150000"/>
              </a:lnSpc>
              <a:buClrTx/>
              <a:buFontTx/>
              <a:buNone/>
              <a:tabLst>
                <a:tab pos="0" algn="l"/>
                <a:tab pos="447675" algn="l"/>
                <a:tab pos="896938" algn="l"/>
                <a:tab pos="1346200" algn="l"/>
                <a:tab pos="2243138" algn="l"/>
                <a:tab pos="2244725" algn="l"/>
                <a:tab pos="23352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solidFill>
                  <a:srgbClr val="023D6B"/>
                </a:solidFill>
                <a:latin typeface="+mn-lt"/>
                <a:cs typeface="Arial" panose="020B0604020202020204" pitchFamily="34" charset="0"/>
              </a:rPr>
              <a:t>							→</a:t>
            </a:r>
            <a:r>
              <a:rPr lang="en-US" altLang="de-DE" dirty="0" smtClean="0">
                <a:solidFill>
                  <a:srgbClr val="007DC6"/>
                </a:solidFill>
                <a:latin typeface="+mn-lt"/>
                <a:cs typeface="Arial" panose="020B0604020202020204" pitchFamily="34" charset="0"/>
              </a:rPr>
              <a:t> </a:t>
            </a:r>
            <a:r>
              <a:rPr lang="en-US" altLang="de-DE" dirty="0">
                <a:solidFill>
                  <a:schemeClr val="tx1"/>
                </a:solidFill>
                <a:cs typeface="Arial" panose="020B0604020202020204" pitchFamily="34" charset="0"/>
              </a:rPr>
              <a:t>Contamination of the </a:t>
            </a:r>
            <a:r>
              <a:rPr lang="en-US" altLang="de-DE" dirty="0" smtClean="0">
                <a:solidFill>
                  <a:schemeClr val="tx1"/>
                </a:solidFill>
                <a:cs typeface="Arial" panose="020B0604020202020204" pitchFamily="34" charset="0"/>
              </a:rPr>
              <a:t>surface</a:t>
            </a:r>
          </a:p>
          <a:p>
            <a:pPr>
              <a:lnSpc>
                <a:spcPct val="150000"/>
              </a:lnSpc>
              <a:tabLst>
                <a:tab pos="0" algn="l"/>
                <a:tab pos="447675" algn="l"/>
                <a:tab pos="896938" algn="l"/>
                <a:tab pos="1346200" algn="l"/>
                <a:tab pos="1795463" algn="l"/>
                <a:tab pos="2244725" algn="l"/>
                <a:tab pos="23352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chemeClr val="tx1"/>
                </a:solidFill>
                <a:cs typeface="Arial" panose="020B0604020202020204" pitchFamily="34" charset="0"/>
              </a:rPr>
              <a:t>	</a:t>
            </a:r>
            <a:r>
              <a:rPr lang="en-US" altLang="de-DE" dirty="0" smtClean="0">
                <a:solidFill>
                  <a:schemeClr val="tx1"/>
                </a:solidFill>
                <a:cs typeface="Arial" panose="020B0604020202020204" pitchFamily="34" charset="0"/>
              </a:rPr>
              <a:t>						</a:t>
            </a:r>
            <a:r>
              <a:rPr lang="en-US" altLang="de-DE" dirty="0" smtClean="0">
                <a:solidFill>
                  <a:srgbClr val="023D6B"/>
                </a:solidFill>
                <a:cs typeface="Arial" panose="020B0604020202020204" pitchFamily="34" charset="0"/>
              </a:rPr>
              <a:t>→</a:t>
            </a:r>
            <a:r>
              <a:rPr lang="en-US" altLang="de-DE" dirty="0" smtClean="0">
                <a:solidFill>
                  <a:srgbClr val="007DC6"/>
                </a:solidFill>
                <a:cs typeface="Arial" panose="020B0604020202020204" pitchFamily="34" charset="0"/>
              </a:rPr>
              <a:t> </a:t>
            </a:r>
            <a:r>
              <a:rPr lang="en-US" altLang="de-DE" dirty="0" smtClean="0">
                <a:solidFill>
                  <a:schemeClr val="tx1"/>
                </a:solidFill>
                <a:cs typeface="Arial" panose="020B0604020202020204" pitchFamily="34" charset="0"/>
              </a:rPr>
              <a:t>Interfaces</a:t>
            </a:r>
          </a:p>
          <a:p>
            <a:pPr>
              <a:lnSpc>
                <a:spcPct val="150000"/>
              </a:lnSpc>
              <a:tabLst>
                <a:tab pos="0" algn="l"/>
                <a:tab pos="447675" algn="l"/>
                <a:tab pos="896938" algn="l"/>
                <a:tab pos="1346200" algn="l"/>
                <a:tab pos="1795463" algn="l"/>
                <a:tab pos="2243138" algn="l"/>
                <a:tab pos="2244725"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de-DE" sz="1000" dirty="0" smtClean="0">
              <a:solidFill>
                <a:schemeClr val="tx1"/>
              </a:solidFill>
              <a:cs typeface="Arial" panose="020B0604020202020204" pitchFamily="34" charset="0"/>
            </a:endParaRPr>
          </a:p>
          <a:p>
            <a:pPr>
              <a:tabLst>
                <a:tab pos="0" algn="l"/>
                <a:tab pos="447675" algn="l"/>
                <a:tab pos="896938" algn="l"/>
                <a:tab pos="1346200" algn="l"/>
                <a:tab pos="1795463" algn="l"/>
                <a:tab pos="2243138" algn="l"/>
                <a:tab pos="2244725"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solidFill>
                  <a:schemeClr val="tx1"/>
                </a:solidFill>
                <a:cs typeface="Arial" panose="020B0604020202020204" pitchFamily="34" charset="0"/>
              </a:rPr>
              <a:t>Effective permeability can be higher or lower as the ‘pure’ or ‘bulk’ permeation, in order to verify the influence on the permeation </a:t>
            </a:r>
            <a:r>
              <a:rPr lang="en-US" altLang="de-DE" dirty="0">
                <a:solidFill>
                  <a:schemeClr val="tx1"/>
                </a:solidFill>
                <a:cs typeface="Arial" panose="020B0604020202020204" pitchFamily="34" charset="0"/>
              </a:rPr>
              <a:t>→</a:t>
            </a:r>
            <a:r>
              <a:rPr lang="en-US" altLang="de-DE" dirty="0" smtClean="0">
                <a:solidFill>
                  <a:schemeClr val="tx1"/>
                </a:solidFill>
                <a:cs typeface="Arial" panose="020B0604020202020204" pitchFamily="34" charset="0"/>
              </a:rPr>
              <a:t>  measurement of samples with different microstructure, surface modifications…</a:t>
            </a:r>
            <a:endParaRPr lang="en-US" altLang="de-DE" dirty="0">
              <a:cs typeface="Arial" panose="020B0604020202020204" pitchFamily="34" charset="0"/>
            </a:endParaRPr>
          </a:p>
        </p:txBody>
      </p:sp>
    </p:spTree>
    <p:extLst>
      <p:ext uri="{BB962C8B-B14F-4D97-AF65-F5344CB8AC3E}">
        <p14:creationId xmlns:p14="http://schemas.microsoft.com/office/powerpoint/2010/main" val="3792055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a:p>
            <a:endParaRPr lang="de-DE" dirty="0"/>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4</a:t>
            </a:fld>
            <a:endParaRPr lang="de-DE" dirty="0"/>
          </a:p>
        </p:txBody>
      </p:sp>
      <p:sp>
        <p:nvSpPr>
          <p:cNvPr id="2" name="Textfeld 1"/>
          <p:cNvSpPr txBox="1"/>
          <p:nvPr/>
        </p:nvSpPr>
        <p:spPr>
          <a:xfrm>
            <a:off x="1100519" y="342308"/>
            <a:ext cx="9973865" cy="560153"/>
          </a:xfrm>
          <a:prstGeom prst="rect">
            <a:avLst/>
          </a:prstGeom>
          <a:noFill/>
        </p:spPr>
        <p:txBody>
          <a:bodyPr wrap="square" rtlCol="0">
            <a:spAutoFit/>
          </a:bodyPr>
          <a:lstStyle/>
          <a:p>
            <a:pPr algn="ctr">
              <a:lnSpc>
                <a:spcPct val="95000"/>
              </a:lnSpc>
            </a:pPr>
            <a:r>
              <a:rPr lang="en-US" sz="3200" b="1" dirty="0" smtClean="0">
                <a:solidFill>
                  <a:srgbClr val="023D6B"/>
                </a:solidFill>
              </a:rPr>
              <a:t>Gas </a:t>
            </a:r>
            <a:r>
              <a:rPr lang="en-US" sz="3200" b="1" dirty="0">
                <a:solidFill>
                  <a:srgbClr val="023D6B"/>
                </a:solidFill>
              </a:rPr>
              <a:t>/ Ion Driven </a:t>
            </a:r>
            <a:r>
              <a:rPr lang="en-US" sz="3200" b="1" dirty="0" smtClean="0">
                <a:solidFill>
                  <a:srgbClr val="023D6B"/>
                </a:solidFill>
              </a:rPr>
              <a:t>Permeation</a:t>
            </a:r>
            <a:endParaRPr lang="en-US" sz="3200" b="1" dirty="0">
              <a:solidFill>
                <a:srgbClr val="023D6B"/>
              </a:solidFill>
            </a:endParaRPr>
          </a:p>
        </p:txBody>
      </p:sp>
      <p:sp>
        <p:nvSpPr>
          <p:cNvPr id="174" name="Text Box 15"/>
          <p:cNvSpPr txBox="1">
            <a:spLocks noChangeArrowheads="1"/>
          </p:cNvSpPr>
          <p:nvPr/>
        </p:nvSpPr>
        <p:spPr bwMode="auto">
          <a:xfrm>
            <a:off x="7042163" y="1801768"/>
            <a:ext cx="3806365" cy="1843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tabLst>
                <a:tab pos="0" algn="l"/>
                <a:tab pos="29845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rgbClr val="023D6B"/>
                </a:solidFill>
                <a:latin typeface="+mn-lt"/>
                <a:cs typeface="Arial" panose="020B0604020202020204" pitchFamily="34" charset="0"/>
              </a:rPr>
              <a:t>→</a:t>
            </a:r>
            <a:r>
              <a:rPr lang="en-US" altLang="de-DE" dirty="0">
                <a:solidFill>
                  <a:srgbClr val="007DC6"/>
                </a:solidFill>
                <a:latin typeface="+mn-lt"/>
                <a:cs typeface="Arial" panose="020B0604020202020204" pitchFamily="34" charset="0"/>
              </a:rPr>
              <a:t> </a:t>
            </a:r>
            <a:r>
              <a:rPr lang="en-US" altLang="de-DE" dirty="0">
                <a:latin typeface="+mn-lt"/>
              </a:rPr>
              <a:t>General permeation behavior 		(physical understanding)</a:t>
            </a:r>
          </a:p>
          <a:p>
            <a:pPr>
              <a:tabLst>
                <a:tab pos="0" algn="l"/>
                <a:tab pos="29845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rgbClr val="023D6B"/>
                </a:solidFill>
                <a:latin typeface="+mn-lt"/>
                <a:cs typeface="Arial" panose="020B0604020202020204" pitchFamily="34" charset="0"/>
              </a:rPr>
              <a:t>→</a:t>
            </a:r>
            <a:r>
              <a:rPr lang="en-US" altLang="de-DE" dirty="0">
                <a:solidFill>
                  <a:srgbClr val="007DC6"/>
                </a:solidFill>
                <a:latin typeface="+mn-lt"/>
                <a:cs typeface="Arial" panose="020B0604020202020204" pitchFamily="34" charset="0"/>
              </a:rPr>
              <a:t> </a:t>
            </a:r>
            <a:r>
              <a:rPr lang="en-US" altLang="de-DE" dirty="0">
                <a:latin typeface="+mn-lt"/>
              </a:rPr>
              <a:t>Measurement does not 		 		influence the surface and bulk</a:t>
            </a:r>
          </a:p>
          <a:p>
            <a:pPr>
              <a:tabLst>
                <a:tab pos="0" algn="l"/>
                <a:tab pos="29845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rgbClr val="023D6B"/>
                </a:solidFill>
                <a:latin typeface="+mn-lt"/>
                <a:cs typeface="Arial" panose="020B0604020202020204" pitchFamily="34" charset="0"/>
              </a:rPr>
              <a:t>→</a:t>
            </a:r>
            <a:r>
              <a:rPr lang="en-US" altLang="de-DE" dirty="0">
                <a:solidFill>
                  <a:srgbClr val="007DC6"/>
                </a:solidFill>
                <a:latin typeface="+mn-lt"/>
                <a:cs typeface="Arial" panose="020B0604020202020204" pitchFamily="34" charset="0"/>
              </a:rPr>
              <a:t> </a:t>
            </a:r>
            <a:r>
              <a:rPr lang="en-US" altLang="de-DE" dirty="0">
                <a:latin typeface="+mn-lt"/>
              </a:rPr>
              <a:t>Pressure, temperature and 		 		sample thickness dependent 		</a:t>
            </a:r>
            <a:r>
              <a:rPr lang="en-US" altLang="de-DE" dirty="0" smtClean="0">
                <a:latin typeface="+mn-lt"/>
              </a:rPr>
              <a:t>measurements</a:t>
            </a:r>
            <a:endParaRPr lang="en-US" altLang="de-DE" dirty="0">
              <a:latin typeface="+mn-lt"/>
            </a:endParaRPr>
          </a:p>
          <a:p>
            <a:pPr>
              <a:buClrTx/>
              <a:buFontTx/>
              <a:buNone/>
            </a:pPr>
            <a:endParaRPr lang="en-US" altLang="de-DE" dirty="0">
              <a:latin typeface="+mn-lt"/>
            </a:endParaRPr>
          </a:p>
        </p:txBody>
      </p:sp>
      <p:sp>
        <p:nvSpPr>
          <p:cNvPr id="177" name="Text Box 20"/>
          <p:cNvSpPr txBox="1">
            <a:spLocks noChangeArrowheads="1"/>
          </p:cNvSpPr>
          <p:nvPr/>
        </p:nvSpPr>
        <p:spPr bwMode="auto">
          <a:xfrm>
            <a:off x="7055805" y="1407692"/>
            <a:ext cx="20161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de-DE" b="1" dirty="0"/>
              <a:t>Gas-driven:</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1412776"/>
            <a:ext cx="6371286" cy="3816424"/>
          </a:xfrm>
          <a:prstGeom prst="rect">
            <a:avLst/>
          </a:prstGeom>
        </p:spPr>
      </p:pic>
    </p:spTree>
    <p:extLst>
      <p:ext uri="{BB962C8B-B14F-4D97-AF65-F5344CB8AC3E}">
        <p14:creationId xmlns:p14="http://schemas.microsoft.com/office/powerpoint/2010/main" val="605759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Gruppieren 269"/>
          <p:cNvGrpSpPr/>
          <p:nvPr/>
        </p:nvGrpSpPr>
        <p:grpSpPr>
          <a:xfrm>
            <a:off x="1991470" y="2717800"/>
            <a:ext cx="2664445" cy="2338388"/>
            <a:chOff x="380902" y="2717800"/>
            <a:chExt cx="2664445" cy="2338388"/>
          </a:xfrm>
        </p:grpSpPr>
        <p:grpSp>
          <p:nvGrpSpPr>
            <p:cNvPr id="271" name="Group 198"/>
            <p:cNvGrpSpPr>
              <a:grpSpLocks/>
            </p:cNvGrpSpPr>
            <p:nvPr/>
          </p:nvGrpSpPr>
          <p:grpSpPr bwMode="auto">
            <a:xfrm>
              <a:off x="1116013" y="2717800"/>
              <a:ext cx="1230313" cy="2005013"/>
              <a:chOff x="703" y="1712"/>
              <a:chExt cx="775" cy="1263"/>
            </a:xfrm>
          </p:grpSpPr>
          <p:sp>
            <p:nvSpPr>
              <p:cNvPr id="328" name="Rectangle 199"/>
              <p:cNvSpPr>
                <a:spLocks noChangeArrowheads="1"/>
              </p:cNvSpPr>
              <p:nvPr/>
            </p:nvSpPr>
            <p:spPr bwMode="auto">
              <a:xfrm>
                <a:off x="703" y="1712"/>
                <a:ext cx="775" cy="1263"/>
              </a:xfrm>
              <a:prstGeom prst="rect">
                <a:avLst/>
              </a:prstGeom>
              <a:gradFill flip="none" rotWithShape="1">
                <a:gsLst>
                  <a:gs pos="0">
                    <a:schemeClr val="bg1"/>
                  </a:gs>
                  <a:gs pos="100000">
                    <a:srgbClr val="023D6B"/>
                  </a:gs>
                  <a:gs pos="79000">
                    <a:srgbClr val="023D6B"/>
                  </a:gs>
                </a:gsLst>
                <a:lin ang="10800000" scaled="1"/>
                <a:tileRect/>
              </a:gradFill>
              <a:ln w="3600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29" name="Oval 200"/>
              <p:cNvSpPr>
                <a:spLocks noChangeArrowheads="1"/>
              </p:cNvSpPr>
              <p:nvPr/>
            </p:nvSpPr>
            <p:spPr bwMode="auto">
              <a:xfrm>
                <a:off x="744" y="1763"/>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30" name="Oval 201"/>
              <p:cNvSpPr>
                <a:spLocks noChangeArrowheads="1"/>
              </p:cNvSpPr>
              <p:nvPr/>
            </p:nvSpPr>
            <p:spPr bwMode="auto">
              <a:xfrm>
                <a:off x="903" y="1763"/>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31" name="Oval 202"/>
              <p:cNvSpPr>
                <a:spLocks noChangeArrowheads="1"/>
              </p:cNvSpPr>
              <p:nvPr/>
            </p:nvSpPr>
            <p:spPr bwMode="auto">
              <a:xfrm>
                <a:off x="1062" y="1763"/>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32" name="Oval 203"/>
              <p:cNvSpPr>
                <a:spLocks noChangeArrowheads="1"/>
              </p:cNvSpPr>
              <p:nvPr/>
            </p:nvSpPr>
            <p:spPr bwMode="auto">
              <a:xfrm>
                <a:off x="1220" y="1763"/>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33" name="Oval 204"/>
              <p:cNvSpPr>
                <a:spLocks noChangeArrowheads="1"/>
              </p:cNvSpPr>
              <p:nvPr/>
            </p:nvSpPr>
            <p:spPr bwMode="auto">
              <a:xfrm>
                <a:off x="1378" y="1763"/>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34" name="Oval 205"/>
              <p:cNvSpPr>
                <a:spLocks noChangeArrowheads="1"/>
              </p:cNvSpPr>
              <p:nvPr/>
            </p:nvSpPr>
            <p:spPr bwMode="auto">
              <a:xfrm>
                <a:off x="744" y="1922"/>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35" name="Oval 206"/>
              <p:cNvSpPr>
                <a:spLocks noChangeArrowheads="1"/>
              </p:cNvSpPr>
              <p:nvPr/>
            </p:nvSpPr>
            <p:spPr bwMode="auto">
              <a:xfrm>
                <a:off x="903" y="1922"/>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36" name="Oval 207"/>
              <p:cNvSpPr>
                <a:spLocks noChangeArrowheads="1"/>
              </p:cNvSpPr>
              <p:nvPr/>
            </p:nvSpPr>
            <p:spPr bwMode="auto">
              <a:xfrm>
                <a:off x="1062" y="1922"/>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37" name="Oval 208"/>
              <p:cNvSpPr>
                <a:spLocks noChangeArrowheads="1"/>
              </p:cNvSpPr>
              <p:nvPr/>
            </p:nvSpPr>
            <p:spPr bwMode="auto">
              <a:xfrm>
                <a:off x="1220" y="1922"/>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38" name="Oval 209"/>
              <p:cNvSpPr>
                <a:spLocks noChangeArrowheads="1"/>
              </p:cNvSpPr>
              <p:nvPr/>
            </p:nvSpPr>
            <p:spPr bwMode="auto">
              <a:xfrm>
                <a:off x="1378" y="1922"/>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39" name="Oval 210"/>
              <p:cNvSpPr>
                <a:spLocks noChangeArrowheads="1"/>
              </p:cNvSpPr>
              <p:nvPr/>
            </p:nvSpPr>
            <p:spPr bwMode="auto">
              <a:xfrm>
                <a:off x="744" y="2081"/>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40" name="Oval 211"/>
              <p:cNvSpPr>
                <a:spLocks noChangeArrowheads="1"/>
              </p:cNvSpPr>
              <p:nvPr/>
            </p:nvSpPr>
            <p:spPr bwMode="auto">
              <a:xfrm>
                <a:off x="903" y="2081"/>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41" name="Oval 212"/>
              <p:cNvSpPr>
                <a:spLocks noChangeArrowheads="1"/>
              </p:cNvSpPr>
              <p:nvPr/>
            </p:nvSpPr>
            <p:spPr bwMode="auto">
              <a:xfrm>
                <a:off x="1062" y="2081"/>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42" name="Oval 213"/>
              <p:cNvSpPr>
                <a:spLocks noChangeArrowheads="1"/>
              </p:cNvSpPr>
              <p:nvPr/>
            </p:nvSpPr>
            <p:spPr bwMode="auto">
              <a:xfrm>
                <a:off x="1220" y="2081"/>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43" name="Oval 214"/>
              <p:cNvSpPr>
                <a:spLocks noChangeArrowheads="1"/>
              </p:cNvSpPr>
              <p:nvPr/>
            </p:nvSpPr>
            <p:spPr bwMode="auto">
              <a:xfrm>
                <a:off x="1378" y="2081"/>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44" name="Oval 215"/>
              <p:cNvSpPr>
                <a:spLocks noChangeArrowheads="1"/>
              </p:cNvSpPr>
              <p:nvPr/>
            </p:nvSpPr>
            <p:spPr bwMode="auto">
              <a:xfrm>
                <a:off x="744" y="2239"/>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45" name="Oval 216"/>
              <p:cNvSpPr>
                <a:spLocks noChangeArrowheads="1"/>
              </p:cNvSpPr>
              <p:nvPr/>
            </p:nvSpPr>
            <p:spPr bwMode="auto">
              <a:xfrm>
                <a:off x="903" y="2239"/>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46" name="Oval 217"/>
              <p:cNvSpPr>
                <a:spLocks noChangeArrowheads="1"/>
              </p:cNvSpPr>
              <p:nvPr/>
            </p:nvSpPr>
            <p:spPr bwMode="auto">
              <a:xfrm>
                <a:off x="1062" y="2239"/>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47" name="Oval 218"/>
              <p:cNvSpPr>
                <a:spLocks noChangeArrowheads="1"/>
              </p:cNvSpPr>
              <p:nvPr/>
            </p:nvSpPr>
            <p:spPr bwMode="auto">
              <a:xfrm>
                <a:off x="1220" y="2239"/>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48" name="Oval 219"/>
              <p:cNvSpPr>
                <a:spLocks noChangeArrowheads="1"/>
              </p:cNvSpPr>
              <p:nvPr/>
            </p:nvSpPr>
            <p:spPr bwMode="auto">
              <a:xfrm>
                <a:off x="1378" y="2239"/>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49" name="Oval 220"/>
              <p:cNvSpPr>
                <a:spLocks noChangeArrowheads="1"/>
              </p:cNvSpPr>
              <p:nvPr/>
            </p:nvSpPr>
            <p:spPr bwMode="auto">
              <a:xfrm>
                <a:off x="744" y="2398"/>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50" name="Oval 221"/>
              <p:cNvSpPr>
                <a:spLocks noChangeArrowheads="1"/>
              </p:cNvSpPr>
              <p:nvPr/>
            </p:nvSpPr>
            <p:spPr bwMode="auto">
              <a:xfrm>
                <a:off x="903" y="2398"/>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51" name="Oval 222"/>
              <p:cNvSpPr>
                <a:spLocks noChangeArrowheads="1"/>
              </p:cNvSpPr>
              <p:nvPr/>
            </p:nvSpPr>
            <p:spPr bwMode="auto">
              <a:xfrm>
                <a:off x="1062" y="2398"/>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52" name="Oval 223"/>
              <p:cNvSpPr>
                <a:spLocks noChangeArrowheads="1"/>
              </p:cNvSpPr>
              <p:nvPr/>
            </p:nvSpPr>
            <p:spPr bwMode="auto">
              <a:xfrm>
                <a:off x="1220" y="2398"/>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53" name="Oval 224"/>
              <p:cNvSpPr>
                <a:spLocks noChangeArrowheads="1"/>
              </p:cNvSpPr>
              <p:nvPr/>
            </p:nvSpPr>
            <p:spPr bwMode="auto">
              <a:xfrm>
                <a:off x="1378" y="2398"/>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54" name="Oval 225"/>
              <p:cNvSpPr>
                <a:spLocks noChangeArrowheads="1"/>
              </p:cNvSpPr>
              <p:nvPr/>
            </p:nvSpPr>
            <p:spPr bwMode="auto">
              <a:xfrm>
                <a:off x="744" y="2557"/>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55" name="Oval 226"/>
              <p:cNvSpPr>
                <a:spLocks noChangeArrowheads="1"/>
              </p:cNvSpPr>
              <p:nvPr/>
            </p:nvSpPr>
            <p:spPr bwMode="auto">
              <a:xfrm>
                <a:off x="903" y="2557"/>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56" name="Oval 227"/>
              <p:cNvSpPr>
                <a:spLocks noChangeArrowheads="1"/>
              </p:cNvSpPr>
              <p:nvPr/>
            </p:nvSpPr>
            <p:spPr bwMode="auto">
              <a:xfrm>
                <a:off x="1062" y="2557"/>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57" name="Oval 228"/>
              <p:cNvSpPr>
                <a:spLocks noChangeArrowheads="1"/>
              </p:cNvSpPr>
              <p:nvPr/>
            </p:nvSpPr>
            <p:spPr bwMode="auto">
              <a:xfrm>
                <a:off x="1220" y="2557"/>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58" name="Oval 229"/>
              <p:cNvSpPr>
                <a:spLocks noChangeArrowheads="1"/>
              </p:cNvSpPr>
              <p:nvPr/>
            </p:nvSpPr>
            <p:spPr bwMode="auto">
              <a:xfrm>
                <a:off x="1378" y="2557"/>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59" name="Oval 230"/>
              <p:cNvSpPr>
                <a:spLocks noChangeArrowheads="1"/>
              </p:cNvSpPr>
              <p:nvPr/>
            </p:nvSpPr>
            <p:spPr bwMode="auto">
              <a:xfrm>
                <a:off x="744" y="2716"/>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60" name="Oval 231"/>
              <p:cNvSpPr>
                <a:spLocks noChangeArrowheads="1"/>
              </p:cNvSpPr>
              <p:nvPr/>
            </p:nvSpPr>
            <p:spPr bwMode="auto">
              <a:xfrm>
                <a:off x="903" y="2716"/>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61" name="Oval 232"/>
              <p:cNvSpPr>
                <a:spLocks noChangeArrowheads="1"/>
              </p:cNvSpPr>
              <p:nvPr/>
            </p:nvSpPr>
            <p:spPr bwMode="auto">
              <a:xfrm>
                <a:off x="1062" y="2716"/>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62" name="Oval 233"/>
              <p:cNvSpPr>
                <a:spLocks noChangeArrowheads="1"/>
              </p:cNvSpPr>
              <p:nvPr/>
            </p:nvSpPr>
            <p:spPr bwMode="auto">
              <a:xfrm>
                <a:off x="1220" y="2716"/>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63" name="Oval 234"/>
              <p:cNvSpPr>
                <a:spLocks noChangeArrowheads="1"/>
              </p:cNvSpPr>
              <p:nvPr/>
            </p:nvSpPr>
            <p:spPr bwMode="auto">
              <a:xfrm>
                <a:off x="1378" y="2716"/>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64" name="Oval 235"/>
              <p:cNvSpPr>
                <a:spLocks noChangeArrowheads="1"/>
              </p:cNvSpPr>
              <p:nvPr/>
            </p:nvSpPr>
            <p:spPr bwMode="auto">
              <a:xfrm>
                <a:off x="744" y="2874"/>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65" name="Oval 236"/>
              <p:cNvSpPr>
                <a:spLocks noChangeArrowheads="1"/>
              </p:cNvSpPr>
              <p:nvPr/>
            </p:nvSpPr>
            <p:spPr bwMode="auto">
              <a:xfrm>
                <a:off x="903" y="2874"/>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66" name="Oval 237"/>
              <p:cNvSpPr>
                <a:spLocks noChangeArrowheads="1"/>
              </p:cNvSpPr>
              <p:nvPr/>
            </p:nvSpPr>
            <p:spPr bwMode="auto">
              <a:xfrm>
                <a:off x="1062" y="2874"/>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67" name="Oval 238"/>
              <p:cNvSpPr>
                <a:spLocks noChangeArrowheads="1"/>
              </p:cNvSpPr>
              <p:nvPr/>
            </p:nvSpPr>
            <p:spPr bwMode="auto">
              <a:xfrm>
                <a:off x="1220" y="2874"/>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68" name="Oval 239"/>
              <p:cNvSpPr>
                <a:spLocks noChangeArrowheads="1"/>
              </p:cNvSpPr>
              <p:nvPr/>
            </p:nvSpPr>
            <p:spPr bwMode="auto">
              <a:xfrm>
                <a:off x="1378" y="2874"/>
                <a:ext cx="45" cy="49"/>
              </a:xfrm>
              <a:prstGeom prst="ellipse">
                <a:avLst/>
              </a:prstGeom>
              <a:solidFill>
                <a:srgbClr val="005B82"/>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grpSp>
        <p:grpSp>
          <p:nvGrpSpPr>
            <p:cNvPr id="272" name="Group 240"/>
            <p:cNvGrpSpPr>
              <a:grpSpLocks/>
            </p:cNvGrpSpPr>
            <p:nvPr/>
          </p:nvGrpSpPr>
          <p:grpSpPr bwMode="auto">
            <a:xfrm>
              <a:off x="1182688" y="2798763"/>
              <a:ext cx="1081088" cy="1841500"/>
              <a:chOff x="745" y="1763"/>
              <a:chExt cx="681" cy="1160"/>
            </a:xfrm>
          </p:grpSpPr>
          <p:sp>
            <p:nvSpPr>
              <p:cNvPr id="288" name="Oval 241"/>
              <p:cNvSpPr>
                <a:spLocks noChangeArrowheads="1"/>
              </p:cNvSpPr>
              <p:nvPr/>
            </p:nvSpPr>
            <p:spPr bwMode="auto">
              <a:xfrm>
                <a:off x="745" y="1763"/>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89" name="Oval 242"/>
              <p:cNvSpPr>
                <a:spLocks noChangeArrowheads="1"/>
              </p:cNvSpPr>
              <p:nvPr/>
            </p:nvSpPr>
            <p:spPr bwMode="auto">
              <a:xfrm>
                <a:off x="904" y="1763"/>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90" name="Oval 243"/>
              <p:cNvSpPr>
                <a:spLocks noChangeArrowheads="1"/>
              </p:cNvSpPr>
              <p:nvPr/>
            </p:nvSpPr>
            <p:spPr bwMode="auto">
              <a:xfrm>
                <a:off x="1063" y="1763"/>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91" name="Oval 244"/>
              <p:cNvSpPr>
                <a:spLocks noChangeArrowheads="1"/>
              </p:cNvSpPr>
              <p:nvPr/>
            </p:nvSpPr>
            <p:spPr bwMode="auto">
              <a:xfrm>
                <a:off x="1221" y="1763"/>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92" name="Oval 245"/>
              <p:cNvSpPr>
                <a:spLocks noChangeArrowheads="1"/>
              </p:cNvSpPr>
              <p:nvPr/>
            </p:nvSpPr>
            <p:spPr bwMode="auto">
              <a:xfrm>
                <a:off x="1381" y="1763"/>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93" name="Oval 246"/>
              <p:cNvSpPr>
                <a:spLocks noChangeArrowheads="1"/>
              </p:cNvSpPr>
              <p:nvPr/>
            </p:nvSpPr>
            <p:spPr bwMode="auto">
              <a:xfrm>
                <a:off x="745" y="1922"/>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94" name="Oval 247"/>
              <p:cNvSpPr>
                <a:spLocks noChangeArrowheads="1"/>
              </p:cNvSpPr>
              <p:nvPr/>
            </p:nvSpPr>
            <p:spPr bwMode="auto">
              <a:xfrm>
                <a:off x="904" y="1922"/>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95" name="Oval 248"/>
              <p:cNvSpPr>
                <a:spLocks noChangeArrowheads="1"/>
              </p:cNvSpPr>
              <p:nvPr/>
            </p:nvSpPr>
            <p:spPr bwMode="auto">
              <a:xfrm>
                <a:off x="1063" y="1922"/>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96" name="Oval 249"/>
              <p:cNvSpPr>
                <a:spLocks noChangeArrowheads="1"/>
              </p:cNvSpPr>
              <p:nvPr/>
            </p:nvSpPr>
            <p:spPr bwMode="auto">
              <a:xfrm>
                <a:off x="1221" y="1922"/>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97" name="Oval 250"/>
              <p:cNvSpPr>
                <a:spLocks noChangeArrowheads="1"/>
              </p:cNvSpPr>
              <p:nvPr/>
            </p:nvSpPr>
            <p:spPr bwMode="auto">
              <a:xfrm>
                <a:off x="1381" y="1922"/>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98" name="Oval 251"/>
              <p:cNvSpPr>
                <a:spLocks noChangeArrowheads="1"/>
              </p:cNvSpPr>
              <p:nvPr/>
            </p:nvSpPr>
            <p:spPr bwMode="auto">
              <a:xfrm>
                <a:off x="745" y="2081"/>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99" name="Oval 252"/>
              <p:cNvSpPr>
                <a:spLocks noChangeArrowheads="1"/>
              </p:cNvSpPr>
              <p:nvPr/>
            </p:nvSpPr>
            <p:spPr bwMode="auto">
              <a:xfrm>
                <a:off x="904" y="2081"/>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00" name="Oval 253"/>
              <p:cNvSpPr>
                <a:spLocks noChangeArrowheads="1"/>
              </p:cNvSpPr>
              <p:nvPr/>
            </p:nvSpPr>
            <p:spPr bwMode="auto">
              <a:xfrm>
                <a:off x="1063" y="2081"/>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01" name="Oval 254"/>
              <p:cNvSpPr>
                <a:spLocks noChangeArrowheads="1"/>
              </p:cNvSpPr>
              <p:nvPr/>
            </p:nvSpPr>
            <p:spPr bwMode="auto">
              <a:xfrm>
                <a:off x="1221" y="2081"/>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02" name="Oval 255"/>
              <p:cNvSpPr>
                <a:spLocks noChangeArrowheads="1"/>
              </p:cNvSpPr>
              <p:nvPr/>
            </p:nvSpPr>
            <p:spPr bwMode="auto">
              <a:xfrm>
                <a:off x="1381" y="2081"/>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03" name="Oval 256"/>
              <p:cNvSpPr>
                <a:spLocks noChangeArrowheads="1"/>
              </p:cNvSpPr>
              <p:nvPr/>
            </p:nvSpPr>
            <p:spPr bwMode="auto">
              <a:xfrm>
                <a:off x="745" y="2239"/>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04" name="Oval 257"/>
              <p:cNvSpPr>
                <a:spLocks noChangeArrowheads="1"/>
              </p:cNvSpPr>
              <p:nvPr/>
            </p:nvSpPr>
            <p:spPr bwMode="auto">
              <a:xfrm>
                <a:off x="904" y="2239"/>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05" name="Oval 258"/>
              <p:cNvSpPr>
                <a:spLocks noChangeArrowheads="1"/>
              </p:cNvSpPr>
              <p:nvPr/>
            </p:nvSpPr>
            <p:spPr bwMode="auto">
              <a:xfrm>
                <a:off x="1063" y="2239"/>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06" name="Oval 259"/>
              <p:cNvSpPr>
                <a:spLocks noChangeArrowheads="1"/>
              </p:cNvSpPr>
              <p:nvPr/>
            </p:nvSpPr>
            <p:spPr bwMode="auto">
              <a:xfrm>
                <a:off x="1221" y="2239"/>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07" name="Oval 260"/>
              <p:cNvSpPr>
                <a:spLocks noChangeArrowheads="1"/>
              </p:cNvSpPr>
              <p:nvPr/>
            </p:nvSpPr>
            <p:spPr bwMode="auto">
              <a:xfrm>
                <a:off x="1381" y="2239"/>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08" name="Oval 261"/>
              <p:cNvSpPr>
                <a:spLocks noChangeArrowheads="1"/>
              </p:cNvSpPr>
              <p:nvPr/>
            </p:nvSpPr>
            <p:spPr bwMode="auto">
              <a:xfrm>
                <a:off x="745" y="2398"/>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09" name="Oval 262"/>
              <p:cNvSpPr>
                <a:spLocks noChangeArrowheads="1"/>
              </p:cNvSpPr>
              <p:nvPr/>
            </p:nvSpPr>
            <p:spPr bwMode="auto">
              <a:xfrm>
                <a:off x="904" y="2398"/>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10" name="Oval 263"/>
              <p:cNvSpPr>
                <a:spLocks noChangeArrowheads="1"/>
              </p:cNvSpPr>
              <p:nvPr/>
            </p:nvSpPr>
            <p:spPr bwMode="auto">
              <a:xfrm>
                <a:off x="1063" y="2398"/>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11" name="Oval 264"/>
              <p:cNvSpPr>
                <a:spLocks noChangeArrowheads="1"/>
              </p:cNvSpPr>
              <p:nvPr/>
            </p:nvSpPr>
            <p:spPr bwMode="auto">
              <a:xfrm>
                <a:off x="1221" y="2398"/>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12" name="Oval 265"/>
              <p:cNvSpPr>
                <a:spLocks noChangeArrowheads="1"/>
              </p:cNvSpPr>
              <p:nvPr/>
            </p:nvSpPr>
            <p:spPr bwMode="auto">
              <a:xfrm>
                <a:off x="1381" y="2398"/>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13" name="Oval 266"/>
              <p:cNvSpPr>
                <a:spLocks noChangeArrowheads="1"/>
              </p:cNvSpPr>
              <p:nvPr/>
            </p:nvSpPr>
            <p:spPr bwMode="auto">
              <a:xfrm>
                <a:off x="745" y="2557"/>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14" name="Oval 267"/>
              <p:cNvSpPr>
                <a:spLocks noChangeArrowheads="1"/>
              </p:cNvSpPr>
              <p:nvPr/>
            </p:nvSpPr>
            <p:spPr bwMode="auto">
              <a:xfrm>
                <a:off x="904" y="2557"/>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15" name="Oval 268"/>
              <p:cNvSpPr>
                <a:spLocks noChangeArrowheads="1"/>
              </p:cNvSpPr>
              <p:nvPr/>
            </p:nvSpPr>
            <p:spPr bwMode="auto">
              <a:xfrm>
                <a:off x="1063" y="2557"/>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16" name="Oval 269"/>
              <p:cNvSpPr>
                <a:spLocks noChangeArrowheads="1"/>
              </p:cNvSpPr>
              <p:nvPr/>
            </p:nvSpPr>
            <p:spPr bwMode="auto">
              <a:xfrm>
                <a:off x="1221" y="2557"/>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17" name="Oval 270"/>
              <p:cNvSpPr>
                <a:spLocks noChangeArrowheads="1"/>
              </p:cNvSpPr>
              <p:nvPr/>
            </p:nvSpPr>
            <p:spPr bwMode="auto">
              <a:xfrm>
                <a:off x="1381" y="2557"/>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18" name="Oval 271"/>
              <p:cNvSpPr>
                <a:spLocks noChangeArrowheads="1"/>
              </p:cNvSpPr>
              <p:nvPr/>
            </p:nvSpPr>
            <p:spPr bwMode="auto">
              <a:xfrm>
                <a:off x="745" y="2716"/>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19" name="Oval 272"/>
              <p:cNvSpPr>
                <a:spLocks noChangeArrowheads="1"/>
              </p:cNvSpPr>
              <p:nvPr/>
            </p:nvSpPr>
            <p:spPr bwMode="auto">
              <a:xfrm>
                <a:off x="904" y="2716"/>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20" name="Oval 273"/>
              <p:cNvSpPr>
                <a:spLocks noChangeArrowheads="1"/>
              </p:cNvSpPr>
              <p:nvPr/>
            </p:nvSpPr>
            <p:spPr bwMode="auto">
              <a:xfrm>
                <a:off x="1063" y="2716"/>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21" name="Oval 274"/>
              <p:cNvSpPr>
                <a:spLocks noChangeArrowheads="1"/>
              </p:cNvSpPr>
              <p:nvPr/>
            </p:nvSpPr>
            <p:spPr bwMode="auto">
              <a:xfrm>
                <a:off x="1221" y="2716"/>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22" name="Oval 275"/>
              <p:cNvSpPr>
                <a:spLocks noChangeArrowheads="1"/>
              </p:cNvSpPr>
              <p:nvPr/>
            </p:nvSpPr>
            <p:spPr bwMode="auto">
              <a:xfrm>
                <a:off x="1381" y="2716"/>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23" name="Oval 276"/>
              <p:cNvSpPr>
                <a:spLocks noChangeArrowheads="1"/>
              </p:cNvSpPr>
              <p:nvPr/>
            </p:nvSpPr>
            <p:spPr bwMode="auto">
              <a:xfrm>
                <a:off x="745" y="2874"/>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24" name="Oval 277"/>
              <p:cNvSpPr>
                <a:spLocks noChangeArrowheads="1"/>
              </p:cNvSpPr>
              <p:nvPr/>
            </p:nvSpPr>
            <p:spPr bwMode="auto">
              <a:xfrm>
                <a:off x="904" y="2874"/>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25" name="Oval 278"/>
              <p:cNvSpPr>
                <a:spLocks noChangeArrowheads="1"/>
              </p:cNvSpPr>
              <p:nvPr/>
            </p:nvSpPr>
            <p:spPr bwMode="auto">
              <a:xfrm>
                <a:off x="1063" y="2874"/>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26" name="Oval 279"/>
              <p:cNvSpPr>
                <a:spLocks noChangeArrowheads="1"/>
              </p:cNvSpPr>
              <p:nvPr/>
            </p:nvSpPr>
            <p:spPr bwMode="auto">
              <a:xfrm>
                <a:off x="1221" y="2874"/>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327" name="Oval 280"/>
              <p:cNvSpPr>
                <a:spLocks noChangeArrowheads="1"/>
              </p:cNvSpPr>
              <p:nvPr/>
            </p:nvSpPr>
            <p:spPr bwMode="auto">
              <a:xfrm>
                <a:off x="1381" y="2874"/>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grpSp>
        <p:sp>
          <p:nvSpPr>
            <p:cNvPr id="273" name="Oval 281"/>
            <p:cNvSpPr>
              <a:spLocks noChangeArrowheads="1"/>
            </p:cNvSpPr>
            <p:nvPr/>
          </p:nvSpPr>
          <p:spPr bwMode="auto">
            <a:xfrm>
              <a:off x="730250" y="3627438"/>
              <a:ext cx="71438" cy="77788"/>
            </a:xfrm>
            <a:prstGeom prst="ellipse">
              <a:avLst/>
            </a:prstGeom>
            <a:solidFill>
              <a:srgbClr val="023D6B"/>
            </a:solidFill>
            <a:ln w="9360">
              <a:solidFill>
                <a:srgbClr val="000000"/>
              </a:solidFill>
              <a:miter lim="800000"/>
              <a:headEnd/>
              <a:tailEnd/>
            </a:ln>
            <a:effec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74" name="Line 282"/>
            <p:cNvSpPr>
              <a:spLocks noChangeShapeType="1"/>
            </p:cNvSpPr>
            <p:nvPr/>
          </p:nvSpPr>
          <p:spPr bwMode="auto">
            <a:xfrm flipV="1">
              <a:off x="839788" y="3633788"/>
              <a:ext cx="182563" cy="79375"/>
            </a:xfrm>
            <a:prstGeom prst="line">
              <a:avLst/>
            </a:prstGeom>
            <a:noFill/>
            <a:ln w="9360">
              <a:solidFill>
                <a:srgbClr val="023D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75" name="Oval 283"/>
            <p:cNvSpPr>
              <a:spLocks noChangeArrowheads="1"/>
            </p:cNvSpPr>
            <p:nvPr/>
          </p:nvSpPr>
          <p:spPr bwMode="auto">
            <a:xfrm>
              <a:off x="730250" y="3708400"/>
              <a:ext cx="71438" cy="77788"/>
            </a:xfrm>
            <a:prstGeom prst="ellipse">
              <a:avLst/>
            </a:prstGeom>
            <a:solidFill>
              <a:srgbClr val="023D6B"/>
            </a:solidFill>
            <a:ln w="9360">
              <a:solidFill>
                <a:srgbClr val="000000"/>
              </a:solidFill>
              <a:miter lim="800000"/>
              <a:headEnd/>
              <a:tailEnd/>
            </a:ln>
            <a:effec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76" name="Line 284"/>
            <p:cNvSpPr>
              <a:spLocks noChangeShapeType="1"/>
            </p:cNvSpPr>
            <p:nvPr/>
          </p:nvSpPr>
          <p:spPr bwMode="auto">
            <a:xfrm>
              <a:off x="839788" y="3725863"/>
              <a:ext cx="182563" cy="60325"/>
            </a:xfrm>
            <a:prstGeom prst="line">
              <a:avLst/>
            </a:prstGeom>
            <a:noFill/>
            <a:ln w="9360">
              <a:solidFill>
                <a:srgbClr val="023D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77" name="Oval 285"/>
            <p:cNvSpPr>
              <a:spLocks noChangeArrowheads="1"/>
            </p:cNvSpPr>
            <p:nvPr/>
          </p:nvSpPr>
          <p:spPr bwMode="auto">
            <a:xfrm>
              <a:off x="1054100" y="3590925"/>
              <a:ext cx="71438" cy="77788"/>
            </a:xfrm>
            <a:prstGeom prst="ellipse">
              <a:avLst/>
            </a:prstGeom>
            <a:solidFill>
              <a:srgbClr val="023D6B"/>
            </a:solidFill>
            <a:ln w="9360">
              <a:solidFill>
                <a:srgbClr val="000000"/>
              </a:solidFill>
              <a:miter lim="800000"/>
              <a:headEnd/>
              <a:tailEnd/>
            </a:ln>
            <a:effec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78" name="Oval 286"/>
            <p:cNvSpPr>
              <a:spLocks noChangeArrowheads="1"/>
            </p:cNvSpPr>
            <p:nvPr/>
          </p:nvSpPr>
          <p:spPr bwMode="auto">
            <a:xfrm>
              <a:off x="1054100" y="3743325"/>
              <a:ext cx="71438" cy="77788"/>
            </a:xfrm>
            <a:prstGeom prst="ellipse">
              <a:avLst/>
            </a:prstGeom>
            <a:solidFill>
              <a:srgbClr val="023D6B"/>
            </a:solidFill>
            <a:ln w="9360">
              <a:solidFill>
                <a:srgbClr val="000000"/>
              </a:solidFill>
              <a:miter lim="800000"/>
              <a:headEnd/>
              <a:tailEnd/>
            </a:ln>
            <a:effec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79" name="Oval 287"/>
            <p:cNvSpPr>
              <a:spLocks noChangeArrowheads="1"/>
            </p:cNvSpPr>
            <p:nvPr/>
          </p:nvSpPr>
          <p:spPr bwMode="auto">
            <a:xfrm flipH="1">
              <a:off x="2636838" y="3663950"/>
              <a:ext cx="77788" cy="84138"/>
            </a:xfrm>
            <a:prstGeom prst="ellipse">
              <a:avLst/>
            </a:prstGeom>
            <a:solidFill>
              <a:srgbClr val="023D6B"/>
            </a:solidFill>
            <a:ln w="9360">
              <a:solidFill>
                <a:srgbClr val="000000"/>
              </a:solidFill>
              <a:miter lim="800000"/>
              <a:headEnd/>
              <a:tailEnd/>
            </a:ln>
            <a:effec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80" name="Line 288"/>
            <p:cNvSpPr>
              <a:spLocks noChangeShapeType="1"/>
            </p:cNvSpPr>
            <p:nvPr/>
          </p:nvSpPr>
          <p:spPr bwMode="auto">
            <a:xfrm flipH="1" flipV="1">
              <a:off x="2408238" y="3670300"/>
              <a:ext cx="204788" cy="85725"/>
            </a:xfrm>
            <a:prstGeom prst="line">
              <a:avLst/>
            </a:prstGeom>
            <a:noFill/>
            <a:ln w="9360">
              <a:solidFill>
                <a:srgbClr val="023D6B"/>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81" name="Oval 289"/>
            <p:cNvSpPr>
              <a:spLocks noChangeArrowheads="1"/>
            </p:cNvSpPr>
            <p:nvPr/>
          </p:nvSpPr>
          <p:spPr bwMode="auto">
            <a:xfrm flipH="1">
              <a:off x="2636838" y="3744913"/>
              <a:ext cx="77788" cy="84138"/>
            </a:xfrm>
            <a:prstGeom prst="ellipse">
              <a:avLst/>
            </a:prstGeom>
            <a:solidFill>
              <a:srgbClr val="023D6B"/>
            </a:solidFill>
            <a:ln w="9360">
              <a:solidFill>
                <a:srgbClr val="000000"/>
              </a:solidFill>
              <a:miter lim="800000"/>
              <a:headEnd/>
              <a:tailEnd/>
            </a:ln>
            <a:effec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82" name="Line 290"/>
            <p:cNvSpPr>
              <a:spLocks noChangeShapeType="1"/>
            </p:cNvSpPr>
            <p:nvPr/>
          </p:nvSpPr>
          <p:spPr bwMode="auto">
            <a:xfrm flipH="1">
              <a:off x="2408238" y="3762375"/>
              <a:ext cx="204788" cy="66675"/>
            </a:xfrm>
            <a:prstGeom prst="line">
              <a:avLst/>
            </a:prstGeom>
            <a:noFill/>
            <a:ln w="9360">
              <a:solidFill>
                <a:srgbClr val="023D6B"/>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83" name="Oval 291"/>
            <p:cNvSpPr>
              <a:spLocks noChangeArrowheads="1"/>
            </p:cNvSpPr>
            <p:nvPr/>
          </p:nvSpPr>
          <p:spPr bwMode="auto">
            <a:xfrm flipH="1">
              <a:off x="2312988" y="3627438"/>
              <a:ext cx="77788" cy="84138"/>
            </a:xfrm>
            <a:prstGeom prst="ellipse">
              <a:avLst/>
            </a:prstGeom>
            <a:solidFill>
              <a:srgbClr val="023D6B"/>
            </a:solidFill>
            <a:ln w="9360">
              <a:solidFill>
                <a:srgbClr val="000000"/>
              </a:solidFill>
              <a:miter lim="800000"/>
              <a:headEnd/>
              <a:tailEnd/>
            </a:ln>
            <a:effec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84" name="Oval 292"/>
            <p:cNvSpPr>
              <a:spLocks noChangeArrowheads="1"/>
            </p:cNvSpPr>
            <p:nvPr/>
          </p:nvSpPr>
          <p:spPr bwMode="auto">
            <a:xfrm flipH="1">
              <a:off x="2312988" y="3779838"/>
              <a:ext cx="77788" cy="84138"/>
            </a:xfrm>
            <a:prstGeom prst="ellipse">
              <a:avLst/>
            </a:prstGeom>
            <a:solidFill>
              <a:srgbClr val="023D6B"/>
            </a:solidFill>
            <a:ln w="9360">
              <a:solidFill>
                <a:srgbClr val="000000"/>
              </a:solidFill>
              <a:miter lim="800000"/>
              <a:headEnd/>
              <a:tailEnd/>
            </a:ln>
            <a:effec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285" name="Text Box 295"/>
            <p:cNvSpPr txBox="1">
              <a:spLocks noChangeArrowheads="1"/>
            </p:cNvSpPr>
            <p:nvPr/>
          </p:nvSpPr>
          <p:spPr bwMode="auto">
            <a:xfrm>
              <a:off x="380902" y="4751388"/>
              <a:ext cx="792162" cy="30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100000"/>
                </a:lnSpc>
                <a:buClrTx/>
                <a:buFontTx/>
                <a:buNone/>
              </a:pPr>
              <a:r>
                <a:rPr lang="en-US" altLang="de-DE" sz="1400" b="1" dirty="0">
                  <a:solidFill>
                    <a:srgbClr val="FF0000"/>
                  </a:solidFill>
                </a:rPr>
                <a:t>rapid</a:t>
              </a:r>
            </a:p>
          </p:txBody>
        </p:sp>
        <p:sp>
          <p:nvSpPr>
            <p:cNvPr id="286" name="Text Box 296"/>
            <p:cNvSpPr txBox="1">
              <a:spLocks noChangeArrowheads="1"/>
            </p:cNvSpPr>
            <p:nvPr/>
          </p:nvSpPr>
          <p:spPr bwMode="auto">
            <a:xfrm>
              <a:off x="2253184" y="4752975"/>
              <a:ext cx="792163"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100000"/>
                </a:lnSpc>
                <a:buClrTx/>
                <a:buFontTx/>
                <a:buNone/>
              </a:pPr>
              <a:r>
                <a:rPr lang="en-US" altLang="de-DE" sz="1400" b="1" dirty="0">
                  <a:solidFill>
                    <a:srgbClr val="FF0000"/>
                  </a:solidFill>
                </a:rPr>
                <a:t>rapid</a:t>
              </a:r>
            </a:p>
          </p:txBody>
        </p:sp>
        <p:sp>
          <p:nvSpPr>
            <p:cNvPr id="287" name="Text Box 298"/>
            <p:cNvSpPr txBox="1">
              <a:spLocks noChangeArrowheads="1"/>
            </p:cNvSpPr>
            <p:nvPr/>
          </p:nvSpPr>
          <p:spPr bwMode="auto">
            <a:xfrm>
              <a:off x="1295400" y="4752975"/>
              <a:ext cx="792163"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100000"/>
                </a:lnSpc>
                <a:buClrTx/>
                <a:buFontTx/>
                <a:buNone/>
              </a:pPr>
              <a:r>
                <a:rPr lang="en-US" altLang="de-DE" sz="1400" b="1" dirty="0">
                  <a:solidFill>
                    <a:srgbClr val="023D6B"/>
                  </a:solidFill>
                </a:rPr>
                <a:t>slow</a:t>
              </a:r>
            </a:p>
          </p:txBody>
        </p:sp>
      </p:grpSp>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5</a:t>
            </a:fld>
            <a:endParaRPr lang="de-DE" dirty="0"/>
          </a:p>
        </p:txBody>
      </p:sp>
      <p:sp>
        <p:nvSpPr>
          <p:cNvPr id="2" name="Textfeld 1"/>
          <p:cNvSpPr txBox="1"/>
          <p:nvPr/>
        </p:nvSpPr>
        <p:spPr>
          <a:xfrm>
            <a:off x="1100519" y="342308"/>
            <a:ext cx="9973865" cy="560153"/>
          </a:xfrm>
          <a:prstGeom prst="rect">
            <a:avLst/>
          </a:prstGeom>
          <a:noFill/>
        </p:spPr>
        <p:txBody>
          <a:bodyPr wrap="square" rtlCol="0">
            <a:spAutoFit/>
          </a:bodyPr>
          <a:lstStyle/>
          <a:p>
            <a:pPr algn="ctr">
              <a:lnSpc>
                <a:spcPct val="95000"/>
              </a:lnSpc>
            </a:pPr>
            <a:r>
              <a:rPr lang="en-US" sz="3200" b="1" dirty="0">
                <a:solidFill>
                  <a:srgbClr val="023D6B"/>
                </a:solidFill>
              </a:rPr>
              <a:t>Gas </a:t>
            </a:r>
            <a:r>
              <a:rPr lang="en-US" sz="3200" b="1" dirty="0" smtClean="0">
                <a:solidFill>
                  <a:srgbClr val="023D6B"/>
                </a:solidFill>
              </a:rPr>
              <a:t>Driven </a:t>
            </a:r>
            <a:r>
              <a:rPr lang="en-US" sz="3200" b="1" dirty="0">
                <a:solidFill>
                  <a:srgbClr val="023D6B"/>
                </a:solidFill>
              </a:rPr>
              <a:t>P</a:t>
            </a:r>
            <a:r>
              <a:rPr lang="en-US" sz="3200" b="1" dirty="0" smtClean="0">
                <a:solidFill>
                  <a:srgbClr val="023D6B"/>
                </a:solidFill>
              </a:rPr>
              <a:t>ermeation</a:t>
            </a:r>
            <a:endParaRPr lang="en-US" sz="3200" b="1" dirty="0">
              <a:solidFill>
                <a:srgbClr val="023D6B"/>
              </a:solidFill>
            </a:endParaRPr>
          </a:p>
        </p:txBody>
      </p:sp>
      <p:sp>
        <p:nvSpPr>
          <p:cNvPr id="13" name="Text Box 58"/>
          <p:cNvSpPr txBox="1">
            <a:spLocks noChangeArrowheads="1"/>
          </p:cNvSpPr>
          <p:nvPr/>
        </p:nvSpPr>
        <p:spPr bwMode="auto">
          <a:xfrm>
            <a:off x="1919857" y="1124745"/>
            <a:ext cx="2863850"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de-DE" dirty="0"/>
              <a:t>Diffusion-limited:</a:t>
            </a:r>
          </a:p>
          <a:p>
            <a:pPr>
              <a:buClrTx/>
              <a:buFontTx/>
              <a:buNone/>
            </a:pPr>
            <a:r>
              <a:rPr lang="en-US" altLang="de-DE" dirty="0"/>
              <a:t>Dependent on thickness</a:t>
            </a:r>
          </a:p>
        </p:txBody>
      </p:sp>
      <p:sp>
        <p:nvSpPr>
          <p:cNvPr id="14" name="Text Box 59"/>
          <p:cNvSpPr txBox="1">
            <a:spLocks noChangeArrowheads="1"/>
          </p:cNvSpPr>
          <p:nvPr/>
        </p:nvSpPr>
        <p:spPr bwMode="auto">
          <a:xfrm>
            <a:off x="7680895" y="1126332"/>
            <a:ext cx="451110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de-DE" dirty="0" smtClean="0"/>
              <a:t>Surface (Interface) -</a:t>
            </a:r>
            <a:r>
              <a:rPr lang="en-US" altLang="de-DE" dirty="0"/>
              <a:t>limited:</a:t>
            </a:r>
          </a:p>
          <a:p>
            <a:pPr>
              <a:buClrTx/>
              <a:buFontTx/>
              <a:buNone/>
            </a:pPr>
            <a:r>
              <a:rPr lang="en-US" altLang="de-DE" dirty="0"/>
              <a:t>Independent on thickness</a:t>
            </a:r>
          </a:p>
        </p:txBody>
      </p:sp>
      <p:sp>
        <p:nvSpPr>
          <p:cNvPr id="16" name="Text Box 61"/>
          <p:cNvSpPr txBox="1">
            <a:spLocks noChangeArrowheads="1"/>
          </p:cNvSpPr>
          <p:nvPr/>
        </p:nvSpPr>
        <p:spPr bwMode="auto">
          <a:xfrm>
            <a:off x="8507982" y="4760815"/>
            <a:ext cx="792162"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de-DE" sz="1400" b="1" dirty="0">
                <a:solidFill>
                  <a:srgbClr val="023D6B"/>
                </a:solidFill>
              </a:rPr>
              <a:t>rapid</a:t>
            </a:r>
          </a:p>
        </p:txBody>
      </p:sp>
      <p:sp>
        <p:nvSpPr>
          <p:cNvPr id="18" name="Text Box 63"/>
          <p:cNvSpPr txBox="1">
            <a:spLocks noChangeArrowheads="1"/>
          </p:cNvSpPr>
          <p:nvPr/>
        </p:nvSpPr>
        <p:spPr bwMode="auto">
          <a:xfrm>
            <a:off x="7607870" y="4760815"/>
            <a:ext cx="792163"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de-DE" sz="1400" b="1" dirty="0">
                <a:solidFill>
                  <a:srgbClr val="FF0000"/>
                </a:solidFill>
              </a:rPr>
              <a:t>slow</a:t>
            </a:r>
          </a:p>
        </p:txBody>
      </p:sp>
      <p:sp>
        <p:nvSpPr>
          <p:cNvPr id="19" name="Text Box 64"/>
          <p:cNvSpPr txBox="1">
            <a:spLocks noChangeArrowheads="1"/>
          </p:cNvSpPr>
          <p:nvPr/>
        </p:nvSpPr>
        <p:spPr bwMode="auto">
          <a:xfrm>
            <a:off x="9516045" y="4760815"/>
            <a:ext cx="792163"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de-DE" sz="1400" b="1" dirty="0">
                <a:solidFill>
                  <a:srgbClr val="FF0000"/>
                </a:solidFill>
              </a:rPr>
              <a:t>slow</a:t>
            </a:r>
          </a:p>
        </p:txBody>
      </p:sp>
      <p:pic>
        <p:nvPicPr>
          <p:cNvPr id="21" name="Picture 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895" y="5767611"/>
            <a:ext cx="1274763" cy="468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Line 68"/>
          <p:cNvSpPr>
            <a:spLocks noChangeShapeType="1"/>
          </p:cNvSpPr>
          <p:nvPr/>
        </p:nvSpPr>
        <p:spPr bwMode="auto">
          <a:xfrm>
            <a:off x="983432" y="5999387"/>
            <a:ext cx="895350" cy="1587"/>
          </a:xfrm>
          <a:prstGeom prst="line">
            <a:avLst/>
          </a:prstGeom>
          <a:noFill/>
          <a:ln w="7200">
            <a:solidFill>
              <a:srgbClr val="023D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pic>
        <p:nvPicPr>
          <p:cNvPr id="23" name="Picture 6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719" y="5661248"/>
            <a:ext cx="922338" cy="287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3033" y="1881138"/>
            <a:ext cx="1266825" cy="539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 name="Picture 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2031" y="1881139"/>
            <a:ext cx="1865312"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 name="Picture 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3795" y="3694014"/>
            <a:ext cx="1152525" cy="360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 name="Text Box 73"/>
          <p:cNvSpPr txBox="1">
            <a:spLocks noChangeArrowheads="1"/>
          </p:cNvSpPr>
          <p:nvPr/>
        </p:nvSpPr>
        <p:spPr bwMode="auto">
          <a:xfrm>
            <a:off x="4764657" y="3357465"/>
            <a:ext cx="28638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de-DE"/>
              <a:t>Pressure dependence:</a:t>
            </a:r>
          </a:p>
        </p:txBody>
      </p:sp>
      <p:sp>
        <p:nvSpPr>
          <p:cNvPr id="28" name="Text Box 74"/>
          <p:cNvSpPr txBox="1">
            <a:spLocks noChangeArrowheads="1"/>
          </p:cNvSpPr>
          <p:nvPr/>
        </p:nvSpPr>
        <p:spPr bwMode="auto">
          <a:xfrm>
            <a:off x="4755133" y="4071988"/>
            <a:ext cx="29876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de-DE" dirty="0"/>
              <a:t>Temperature dependence:</a:t>
            </a:r>
          </a:p>
        </p:txBody>
      </p:sp>
      <p:pic>
        <p:nvPicPr>
          <p:cNvPr id="29" name="Picture 7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2170" y="4437112"/>
            <a:ext cx="1998663" cy="539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 name="Line 77"/>
          <p:cNvSpPr>
            <a:spLocks noChangeShapeType="1"/>
          </p:cNvSpPr>
          <p:nvPr/>
        </p:nvSpPr>
        <p:spPr bwMode="auto">
          <a:xfrm>
            <a:off x="2712020" y="4616946"/>
            <a:ext cx="1223963" cy="1588"/>
          </a:xfrm>
          <a:prstGeom prst="line">
            <a:avLst/>
          </a:prstGeom>
          <a:noFill/>
          <a:ln w="9360">
            <a:solidFill>
              <a:srgbClr val="6666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ln w="3175">
                <a:solidFill>
                  <a:schemeClr val="bg1"/>
                </a:solidFill>
              </a:ln>
              <a:solidFill>
                <a:schemeClr val="bg2">
                  <a:lumMod val="25000"/>
                </a:schemeClr>
              </a:solidFill>
            </a:endParaRPr>
          </a:p>
        </p:txBody>
      </p:sp>
      <p:sp>
        <p:nvSpPr>
          <p:cNvPr id="31" name="Text Box 78"/>
          <p:cNvSpPr txBox="1">
            <a:spLocks noChangeArrowheads="1"/>
          </p:cNvSpPr>
          <p:nvPr/>
        </p:nvSpPr>
        <p:spPr bwMode="auto">
          <a:xfrm>
            <a:off x="3021583" y="4293097"/>
            <a:ext cx="50323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de-DE" dirty="0">
                <a:ln w="3175">
                  <a:solidFill>
                    <a:schemeClr val="bg1"/>
                  </a:solidFill>
                </a:ln>
                <a:solidFill>
                  <a:schemeClr val="bg2">
                    <a:lumMod val="25000"/>
                  </a:schemeClr>
                </a:solidFill>
              </a:rPr>
              <a:t>d</a:t>
            </a:r>
          </a:p>
        </p:txBody>
      </p:sp>
      <p:pic>
        <p:nvPicPr>
          <p:cNvPr id="33" name="Picture 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0007" y="5446044"/>
            <a:ext cx="1371600" cy="503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4" name="Gruppieren 33"/>
          <p:cNvGrpSpPr/>
          <p:nvPr/>
        </p:nvGrpSpPr>
        <p:grpSpPr>
          <a:xfrm>
            <a:off x="7906319" y="2708921"/>
            <a:ext cx="1982788" cy="2011363"/>
            <a:chOff x="6273800" y="2717800"/>
            <a:chExt cx="1982788" cy="2011363"/>
          </a:xfrm>
        </p:grpSpPr>
        <p:sp>
          <p:nvSpPr>
            <p:cNvPr id="35" name="Rectangle 140"/>
            <p:cNvSpPr>
              <a:spLocks noChangeArrowheads="1"/>
            </p:cNvSpPr>
            <p:nvPr/>
          </p:nvSpPr>
          <p:spPr bwMode="auto">
            <a:xfrm>
              <a:off x="6640513" y="2717800"/>
              <a:ext cx="1238250" cy="2011363"/>
            </a:xfrm>
            <a:prstGeom prst="rect">
              <a:avLst/>
            </a:prstGeom>
            <a:solidFill>
              <a:srgbClr val="023D6B">
                <a:alpha val="75000"/>
              </a:srgbClr>
            </a:solidFill>
            <a:ln w="36000">
              <a:solidFill>
                <a:srgbClr val="FF0000"/>
              </a:solidFill>
              <a:round/>
              <a:headEnd/>
              <a:tailEnd/>
            </a:ln>
            <a:effectLst/>
          </p:spPr>
          <p:txBody>
            <a:bodyPr wrap="none" anchor="ctr"/>
            <a:lstStyle/>
            <a:p>
              <a:endParaRPr lang="de-DE"/>
            </a:p>
          </p:txBody>
        </p:sp>
        <p:grpSp>
          <p:nvGrpSpPr>
            <p:cNvPr id="36" name="Group 141"/>
            <p:cNvGrpSpPr>
              <a:grpSpLocks/>
            </p:cNvGrpSpPr>
            <p:nvPr/>
          </p:nvGrpSpPr>
          <p:grpSpPr bwMode="auto">
            <a:xfrm>
              <a:off x="6704013" y="2798763"/>
              <a:ext cx="1081088" cy="1841500"/>
              <a:chOff x="4223" y="1763"/>
              <a:chExt cx="681" cy="1160"/>
            </a:xfrm>
          </p:grpSpPr>
          <p:sp>
            <p:nvSpPr>
              <p:cNvPr id="49" name="Oval 142"/>
              <p:cNvSpPr>
                <a:spLocks noChangeArrowheads="1"/>
              </p:cNvSpPr>
              <p:nvPr/>
            </p:nvSpPr>
            <p:spPr bwMode="auto">
              <a:xfrm>
                <a:off x="4223" y="1763"/>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0" name="Oval 143"/>
              <p:cNvSpPr>
                <a:spLocks noChangeArrowheads="1"/>
              </p:cNvSpPr>
              <p:nvPr/>
            </p:nvSpPr>
            <p:spPr bwMode="auto">
              <a:xfrm>
                <a:off x="4383" y="1763"/>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1" name="Oval 144"/>
              <p:cNvSpPr>
                <a:spLocks noChangeArrowheads="1"/>
              </p:cNvSpPr>
              <p:nvPr/>
            </p:nvSpPr>
            <p:spPr bwMode="auto">
              <a:xfrm>
                <a:off x="4542" y="1763"/>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2" name="Oval 145"/>
              <p:cNvSpPr>
                <a:spLocks noChangeArrowheads="1"/>
              </p:cNvSpPr>
              <p:nvPr/>
            </p:nvSpPr>
            <p:spPr bwMode="auto">
              <a:xfrm>
                <a:off x="4699" y="1763"/>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3" name="Oval 146"/>
              <p:cNvSpPr>
                <a:spLocks noChangeArrowheads="1"/>
              </p:cNvSpPr>
              <p:nvPr/>
            </p:nvSpPr>
            <p:spPr bwMode="auto">
              <a:xfrm>
                <a:off x="4859" y="1763"/>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4" name="Oval 147"/>
              <p:cNvSpPr>
                <a:spLocks noChangeArrowheads="1"/>
              </p:cNvSpPr>
              <p:nvPr/>
            </p:nvSpPr>
            <p:spPr bwMode="auto">
              <a:xfrm>
                <a:off x="4223" y="1922"/>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5" name="Oval 148"/>
              <p:cNvSpPr>
                <a:spLocks noChangeArrowheads="1"/>
              </p:cNvSpPr>
              <p:nvPr/>
            </p:nvSpPr>
            <p:spPr bwMode="auto">
              <a:xfrm>
                <a:off x="4383" y="1922"/>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6" name="Oval 149"/>
              <p:cNvSpPr>
                <a:spLocks noChangeArrowheads="1"/>
              </p:cNvSpPr>
              <p:nvPr/>
            </p:nvSpPr>
            <p:spPr bwMode="auto">
              <a:xfrm>
                <a:off x="4542" y="1922"/>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7" name="Oval 150"/>
              <p:cNvSpPr>
                <a:spLocks noChangeArrowheads="1"/>
              </p:cNvSpPr>
              <p:nvPr/>
            </p:nvSpPr>
            <p:spPr bwMode="auto">
              <a:xfrm>
                <a:off x="4699" y="1922"/>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8" name="Oval 151"/>
              <p:cNvSpPr>
                <a:spLocks noChangeArrowheads="1"/>
              </p:cNvSpPr>
              <p:nvPr/>
            </p:nvSpPr>
            <p:spPr bwMode="auto">
              <a:xfrm>
                <a:off x="4859" y="1922"/>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9" name="Oval 152"/>
              <p:cNvSpPr>
                <a:spLocks noChangeArrowheads="1"/>
              </p:cNvSpPr>
              <p:nvPr/>
            </p:nvSpPr>
            <p:spPr bwMode="auto">
              <a:xfrm>
                <a:off x="4223" y="2081"/>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60" name="Oval 153"/>
              <p:cNvSpPr>
                <a:spLocks noChangeArrowheads="1"/>
              </p:cNvSpPr>
              <p:nvPr/>
            </p:nvSpPr>
            <p:spPr bwMode="auto">
              <a:xfrm>
                <a:off x="4383" y="2081"/>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61" name="Oval 154"/>
              <p:cNvSpPr>
                <a:spLocks noChangeArrowheads="1"/>
              </p:cNvSpPr>
              <p:nvPr/>
            </p:nvSpPr>
            <p:spPr bwMode="auto">
              <a:xfrm>
                <a:off x="4542" y="2081"/>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62" name="Oval 155"/>
              <p:cNvSpPr>
                <a:spLocks noChangeArrowheads="1"/>
              </p:cNvSpPr>
              <p:nvPr/>
            </p:nvSpPr>
            <p:spPr bwMode="auto">
              <a:xfrm>
                <a:off x="4699" y="2081"/>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63" name="Oval 156"/>
              <p:cNvSpPr>
                <a:spLocks noChangeArrowheads="1"/>
              </p:cNvSpPr>
              <p:nvPr/>
            </p:nvSpPr>
            <p:spPr bwMode="auto">
              <a:xfrm>
                <a:off x="4859" y="2081"/>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64" name="Oval 157"/>
              <p:cNvSpPr>
                <a:spLocks noChangeArrowheads="1"/>
              </p:cNvSpPr>
              <p:nvPr/>
            </p:nvSpPr>
            <p:spPr bwMode="auto">
              <a:xfrm>
                <a:off x="4223" y="2239"/>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65" name="Oval 158"/>
              <p:cNvSpPr>
                <a:spLocks noChangeArrowheads="1"/>
              </p:cNvSpPr>
              <p:nvPr/>
            </p:nvSpPr>
            <p:spPr bwMode="auto">
              <a:xfrm>
                <a:off x="4383" y="2239"/>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66" name="Oval 159"/>
              <p:cNvSpPr>
                <a:spLocks noChangeArrowheads="1"/>
              </p:cNvSpPr>
              <p:nvPr/>
            </p:nvSpPr>
            <p:spPr bwMode="auto">
              <a:xfrm>
                <a:off x="4542" y="2239"/>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67" name="Oval 160"/>
              <p:cNvSpPr>
                <a:spLocks noChangeArrowheads="1"/>
              </p:cNvSpPr>
              <p:nvPr/>
            </p:nvSpPr>
            <p:spPr bwMode="auto">
              <a:xfrm>
                <a:off x="4699" y="2239"/>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68" name="Oval 161"/>
              <p:cNvSpPr>
                <a:spLocks noChangeArrowheads="1"/>
              </p:cNvSpPr>
              <p:nvPr/>
            </p:nvSpPr>
            <p:spPr bwMode="auto">
              <a:xfrm>
                <a:off x="4859" y="2239"/>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69" name="Oval 162"/>
              <p:cNvSpPr>
                <a:spLocks noChangeArrowheads="1"/>
              </p:cNvSpPr>
              <p:nvPr/>
            </p:nvSpPr>
            <p:spPr bwMode="auto">
              <a:xfrm>
                <a:off x="4223" y="2398"/>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0" name="Oval 163"/>
              <p:cNvSpPr>
                <a:spLocks noChangeArrowheads="1"/>
              </p:cNvSpPr>
              <p:nvPr/>
            </p:nvSpPr>
            <p:spPr bwMode="auto">
              <a:xfrm>
                <a:off x="4383" y="2398"/>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1" name="Oval 164"/>
              <p:cNvSpPr>
                <a:spLocks noChangeArrowheads="1"/>
              </p:cNvSpPr>
              <p:nvPr/>
            </p:nvSpPr>
            <p:spPr bwMode="auto">
              <a:xfrm>
                <a:off x="4542" y="2398"/>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2" name="Oval 165"/>
              <p:cNvSpPr>
                <a:spLocks noChangeArrowheads="1"/>
              </p:cNvSpPr>
              <p:nvPr/>
            </p:nvSpPr>
            <p:spPr bwMode="auto">
              <a:xfrm>
                <a:off x="4699" y="2398"/>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3" name="Oval 166"/>
              <p:cNvSpPr>
                <a:spLocks noChangeArrowheads="1"/>
              </p:cNvSpPr>
              <p:nvPr/>
            </p:nvSpPr>
            <p:spPr bwMode="auto">
              <a:xfrm>
                <a:off x="4859" y="2398"/>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4" name="Oval 167"/>
              <p:cNvSpPr>
                <a:spLocks noChangeArrowheads="1"/>
              </p:cNvSpPr>
              <p:nvPr/>
            </p:nvSpPr>
            <p:spPr bwMode="auto">
              <a:xfrm>
                <a:off x="4223" y="2557"/>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5" name="Oval 168"/>
              <p:cNvSpPr>
                <a:spLocks noChangeArrowheads="1"/>
              </p:cNvSpPr>
              <p:nvPr/>
            </p:nvSpPr>
            <p:spPr bwMode="auto">
              <a:xfrm>
                <a:off x="4383" y="2557"/>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6" name="Oval 169"/>
              <p:cNvSpPr>
                <a:spLocks noChangeArrowheads="1"/>
              </p:cNvSpPr>
              <p:nvPr/>
            </p:nvSpPr>
            <p:spPr bwMode="auto">
              <a:xfrm>
                <a:off x="4542" y="2557"/>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7" name="Oval 170"/>
              <p:cNvSpPr>
                <a:spLocks noChangeArrowheads="1"/>
              </p:cNvSpPr>
              <p:nvPr/>
            </p:nvSpPr>
            <p:spPr bwMode="auto">
              <a:xfrm>
                <a:off x="4699" y="2557"/>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8" name="Oval 171"/>
              <p:cNvSpPr>
                <a:spLocks noChangeArrowheads="1"/>
              </p:cNvSpPr>
              <p:nvPr/>
            </p:nvSpPr>
            <p:spPr bwMode="auto">
              <a:xfrm>
                <a:off x="4859" y="2557"/>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9" name="Oval 172"/>
              <p:cNvSpPr>
                <a:spLocks noChangeArrowheads="1"/>
              </p:cNvSpPr>
              <p:nvPr/>
            </p:nvSpPr>
            <p:spPr bwMode="auto">
              <a:xfrm>
                <a:off x="4223" y="2716"/>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0" name="Oval 173"/>
              <p:cNvSpPr>
                <a:spLocks noChangeArrowheads="1"/>
              </p:cNvSpPr>
              <p:nvPr/>
            </p:nvSpPr>
            <p:spPr bwMode="auto">
              <a:xfrm>
                <a:off x="4383" y="2716"/>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1" name="Oval 174"/>
              <p:cNvSpPr>
                <a:spLocks noChangeArrowheads="1"/>
              </p:cNvSpPr>
              <p:nvPr/>
            </p:nvSpPr>
            <p:spPr bwMode="auto">
              <a:xfrm>
                <a:off x="4542" y="2716"/>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2" name="Oval 175"/>
              <p:cNvSpPr>
                <a:spLocks noChangeArrowheads="1"/>
              </p:cNvSpPr>
              <p:nvPr/>
            </p:nvSpPr>
            <p:spPr bwMode="auto">
              <a:xfrm>
                <a:off x="4699" y="2716"/>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3" name="Oval 176"/>
              <p:cNvSpPr>
                <a:spLocks noChangeArrowheads="1"/>
              </p:cNvSpPr>
              <p:nvPr/>
            </p:nvSpPr>
            <p:spPr bwMode="auto">
              <a:xfrm>
                <a:off x="4859" y="2716"/>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4" name="Oval 177"/>
              <p:cNvSpPr>
                <a:spLocks noChangeArrowheads="1"/>
              </p:cNvSpPr>
              <p:nvPr/>
            </p:nvSpPr>
            <p:spPr bwMode="auto">
              <a:xfrm>
                <a:off x="4223" y="2874"/>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5" name="Oval 178"/>
              <p:cNvSpPr>
                <a:spLocks noChangeArrowheads="1"/>
              </p:cNvSpPr>
              <p:nvPr/>
            </p:nvSpPr>
            <p:spPr bwMode="auto">
              <a:xfrm>
                <a:off x="4383" y="2874"/>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6" name="Oval 179"/>
              <p:cNvSpPr>
                <a:spLocks noChangeArrowheads="1"/>
              </p:cNvSpPr>
              <p:nvPr/>
            </p:nvSpPr>
            <p:spPr bwMode="auto">
              <a:xfrm>
                <a:off x="4542" y="2874"/>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7" name="Oval 180"/>
              <p:cNvSpPr>
                <a:spLocks noChangeArrowheads="1"/>
              </p:cNvSpPr>
              <p:nvPr/>
            </p:nvSpPr>
            <p:spPr bwMode="auto">
              <a:xfrm>
                <a:off x="4699" y="2874"/>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8" name="Oval 181"/>
              <p:cNvSpPr>
                <a:spLocks noChangeArrowheads="1"/>
              </p:cNvSpPr>
              <p:nvPr/>
            </p:nvSpPr>
            <p:spPr bwMode="auto">
              <a:xfrm>
                <a:off x="4859" y="2874"/>
                <a:ext cx="45" cy="49"/>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37" name="Oval 182"/>
            <p:cNvSpPr>
              <a:spLocks noChangeArrowheads="1"/>
            </p:cNvSpPr>
            <p:nvPr/>
          </p:nvSpPr>
          <p:spPr bwMode="auto">
            <a:xfrm>
              <a:off x="6273800" y="3663950"/>
              <a:ext cx="71438" cy="77788"/>
            </a:xfrm>
            <a:prstGeom prst="ellipse">
              <a:avLst/>
            </a:prstGeom>
            <a:solidFill>
              <a:srgbClr val="023D6B"/>
            </a:solidFill>
            <a:ln w="9360">
              <a:solidFill>
                <a:srgbClr val="000000"/>
              </a:solidFill>
              <a:miter lim="800000"/>
              <a:headEnd/>
              <a:tailEnd/>
            </a:ln>
            <a:effectLst/>
          </p:spPr>
          <p:txBody>
            <a:bodyPr wrap="none" anchor="ctr"/>
            <a:lstStyle/>
            <a:p>
              <a:endParaRPr lang="de-DE"/>
            </a:p>
          </p:txBody>
        </p:sp>
        <p:sp>
          <p:nvSpPr>
            <p:cNvPr id="38" name="Line 183"/>
            <p:cNvSpPr>
              <a:spLocks noChangeShapeType="1"/>
            </p:cNvSpPr>
            <p:nvPr/>
          </p:nvSpPr>
          <p:spPr bwMode="auto">
            <a:xfrm flipV="1">
              <a:off x="6383338" y="3670300"/>
              <a:ext cx="182563" cy="79375"/>
            </a:xfrm>
            <a:prstGeom prst="line">
              <a:avLst/>
            </a:prstGeom>
            <a:noFill/>
            <a:ln w="9360">
              <a:solidFill>
                <a:srgbClr val="023D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39" name="Oval 184"/>
            <p:cNvSpPr>
              <a:spLocks noChangeArrowheads="1"/>
            </p:cNvSpPr>
            <p:nvPr/>
          </p:nvSpPr>
          <p:spPr bwMode="auto">
            <a:xfrm>
              <a:off x="6273800" y="3744913"/>
              <a:ext cx="71438" cy="77788"/>
            </a:xfrm>
            <a:prstGeom prst="ellipse">
              <a:avLst/>
            </a:prstGeom>
            <a:solidFill>
              <a:srgbClr val="023D6B"/>
            </a:solidFill>
            <a:ln w="9360">
              <a:solidFill>
                <a:srgbClr val="000000"/>
              </a:solidFill>
              <a:miter lim="800000"/>
              <a:headEnd/>
              <a:tailEnd/>
            </a:ln>
            <a:effectLst/>
          </p:spPr>
          <p:txBody>
            <a:bodyPr wrap="none" anchor="ctr"/>
            <a:lstStyle/>
            <a:p>
              <a:endParaRPr lang="de-DE"/>
            </a:p>
          </p:txBody>
        </p:sp>
        <p:sp>
          <p:nvSpPr>
            <p:cNvPr id="40" name="Line 185"/>
            <p:cNvSpPr>
              <a:spLocks noChangeShapeType="1"/>
            </p:cNvSpPr>
            <p:nvPr/>
          </p:nvSpPr>
          <p:spPr bwMode="auto">
            <a:xfrm>
              <a:off x="6383338" y="3762375"/>
              <a:ext cx="182563" cy="60325"/>
            </a:xfrm>
            <a:prstGeom prst="line">
              <a:avLst/>
            </a:prstGeom>
            <a:noFill/>
            <a:ln w="9360">
              <a:solidFill>
                <a:srgbClr val="023D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41" name="Oval 186"/>
            <p:cNvSpPr>
              <a:spLocks noChangeArrowheads="1"/>
            </p:cNvSpPr>
            <p:nvPr/>
          </p:nvSpPr>
          <p:spPr bwMode="auto">
            <a:xfrm>
              <a:off x="6597650" y="3627438"/>
              <a:ext cx="71438" cy="77788"/>
            </a:xfrm>
            <a:prstGeom prst="ellipse">
              <a:avLst/>
            </a:prstGeom>
            <a:solidFill>
              <a:srgbClr val="023D6B"/>
            </a:solidFill>
            <a:ln w="9360">
              <a:solidFill>
                <a:srgbClr val="000000"/>
              </a:solidFill>
              <a:miter lim="800000"/>
              <a:headEnd/>
              <a:tailEnd/>
            </a:ln>
            <a:effectLst/>
          </p:spPr>
          <p:txBody>
            <a:bodyPr wrap="none" anchor="ctr"/>
            <a:lstStyle/>
            <a:p>
              <a:endParaRPr lang="de-DE"/>
            </a:p>
          </p:txBody>
        </p:sp>
        <p:sp>
          <p:nvSpPr>
            <p:cNvPr id="42" name="Oval 187"/>
            <p:cNvSpPr>
              <a:spLocks noChangeArrowheads="1"/>
            </p:cNvSpPr>
            <p:nvPr/>
          </p:nvSpPr>
          <p:spPr bwMode="auto">
            <a:xfrm>
              <a:off x="6597650" y="3779838"/>
              <a:ext cx="71438" cy="77788"/>
            </a:xfrm>
            <a:prstGeom prst="ellipse">
              <a:avLst/>
            </a:prstGeom>
            <a:solidFill>
              <a:srgbClr val="023D6B"/>
            </a:solidFill>
            <a:ln w="9360">
              <a:solidFill>
                <a:srgbClr val="000000"/>
              </a:solidFill>
              <a:miter lim="800000"/>
              <a:headEnd/>
              <a:tailEnd/>
            </a:ln>
            <a:effectLst/>
          </p:spPr>
          <p:txBody>
            <a:bodyPr wrap="none" anchor="ctr"/>
            <a:lstStyle/>
            <a:p>
              <a:endParaRPr lang="de-DE"/>
            </a:p>
          </p:txBody>
        </p:sp>
        <p:sp>
          <p:nvSpPr>
            <p:cNvPr id="43" name="Oval 188"/>
            <p:cNvSpPr>
              <a:spLocks noChangeArrowheads="1"/>
            </p:cNvSpPr>
            <p:nvPr/>
          </p:nvSpPr>
          <p:spPr bwMode="auto">
            <a:xfrm flipH="1">
              <a:off x="8178800" y="3663950"/>
              <a:ext cx="77788" cy="84138"/>
            </a:xfrm>
            <a:prstGeom prst="ellipse">
              <a:avLst/>
            </a:prstGeom>
            <a:solidFill>
              <a:srgbClr val="023D6B"/>
            </a:solidFill>
            <a:ln w="9360">
              <a:solidFill>
                <a:srgbClr val="000000"/>
              </a:solidFill>
              <a:miter lim="800000"/>
              <a:headEnd/>
              <a:tailEnd/>
            </a:ln>
            <a:effectLst/>
          </p:spPr>
          <p:txBody>
            <a:bodyPr wrap="none" anchor="ctr"/>
            <a:lstStyle/>
            <a:p>
              <a:endParaRPr lang="de-DE"/>
            </a:p>
          </p:txBody>
        </p:sp>
        <p:sp>
          <p:nvSpPr>
            <p:cNvPr id="44" name="Line 189"/>
            <p:cNvSpPr>
              <a:spLocks noChangeShapeType="1"/>
            </p:cNvSpPr>
            <p:nvPr/>
          </p:nvSpPr>
          <p:spPr bwMode="auto">
            <a:xfrm flipH="1" flipV="1">
              <a:off x="7951788" y="3670300"/>
              <a:ext cx="204788" cy="85725"/>
            </a:xfrm>
            <a:prstGeom prst="line">
              <a:avLst/>
            </a:prstGeom>
            <a:noFill/>
            <a:ln w="9360">
              <a:solidFill>
                <a:srgbClr val="023D6B"/>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45" name="Oval 190"/>
            <p:cNvSpPr>
              <a:spLocks noChangeArrowheads="1"/>
            </p:cNvSpPr>
            <p:nvPr/>
          </p:nvSpPr>
          <p:spPr bwMode="auto">
            <a:xfrm flipH="1">
              <a:off x="8178800" y="3744913"/>
              <a:ext cx="77788" cy="84138"/>
            </a:xfrm>
            <a:prstGeom prst="ellipse">
              <a:avLst/>
            </a:prstGeom>
            <a:solidFill>
              <a:srgbClr val="023D6B"/>
            </a:solidFill>
            <a:ln w="9360">
              <a:solidFill>
                <a:srgbClr val="000000"/>
              </a:solidFill>
              <a:miter lim="800000"/>
              <a:headEnd/>
              <a:tailEnd/>
            </a:ln>
            <a:effectLst/>
          </p:spPr>
          <p:txBody>
            <a:bodyPr wrap="none" anchor="ctr"/>
            <a:lstStyle/>
            <a:p>
              <a:endParaRPr lang="de-DE"/>
            </a:p>
          </p:txBody>
        </p:sp>
        <p:sp>
          <p:nvSpPr>
            <p:cNvPr id="46" name="Line 191"/>
            <p:cNvSpPr>
              <a:spLocks noChangeShapeType="1"/>
            </p:cNvSpPr>
            <p:nvPr/>
          </p:nvSpPr>
          <p:spPr bwMode="auto">
            <a:xfrm flipH="1">
              <a:off x="7951788" y="3762375"/>
              <a:ext cx="204788" cy="66675"/>
            </a:xfrm>
            <a:prstGeom prst="line">
              <a:avLst/>
            </a:prstGeom>
            <a:noFill/>
            <a:ln w="9360">
              <a:solidFill>
                <a:srgbClr val="023D6B"/>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47" name="Oval 192"/>
            <p:cNvSpPr>
              <a:spLocks noChangeArrowheads="1"/>
            </p:cNvSpPr>
            <p:nvPr/>
          </p:nvSpPr>
          <p:spPr bwMode="auto">
            <a:xfrm flipH="1">
              <a:off x="7856538" y="3627438"/>
              <a:ext cx="77788" cy="84138"/>
            </a:xfrm>
            <a:prstGeom prst="ellipse">
              <a:avLst/>
            </a:prstGeom>
            <a:solidFill>
              <a:srgbClr val="023D6B"/>
            </a:solidFill>
            <a:ln w="9360">
              <a:solidFill>
                <a:srgbClr val="000000"/>
              </a:solidFill>
              <a:miter lim="800000"/>
              <a:headEnd/>
              <a:tailEnd/>
            </a:ln>
            <a:effectLst/>
          </p:spPr>
          <p:txBody>
            <a:bodyPr wrap="none" anchor="ctr"/>
            <a:lstStyle/>
            <a:p>
              <a:endParaRPr lang="de-DE"/>
            </a:p>
          </p:txBody>
        </p:sp>
        <p:sp>
          <p:nvSpPr>
            <p:cNvPr id="48" name="Oval 193"/>
            <p:cNvSpPr>
              <a:spLocks noChangeArrowheads="1"/>
            </p:cNvSpPr>
            <p:nvPr/>
          </p:nvSpPr>
          <p:spPr bwMode="auto">
            <a:xfrm flipH="1">
              <a:off x="7856538" y="3779838"/>
              <a:ext cx="77788" cy="84138"/>
            </a:xfrm>
            <a:prstGeom prst="ellipse">
              <a:avLst/>
            </a:prstGeom>
            <a:solidFill>
              <a:srgbClr val="023D6B"/>
            </a:solidFill>
            <a:ln w="9360">
              <a:solidFill>
                <a:srgbClr val="000000"/>
              </a:solidFill>
              <a:miter lim="800000"/>
              <a:headEnd/>
              <a:tailEnd/>
            </a:ln>
            <a:effectLst/>
          </p:spPr>
          <p:txBody>
            <a:bodyPr wrap="none" anchor="ctr"/>
            <a:lstStyle/>
            <a:p>
              <a:endParaRPr lang="de-DE"/>
            </a:p>
          </p:txBody>
        </p:sp>
      </p:grpSp>
      <p:grpSp>
        <p:nvGrpSpPr>
          <p:cNvPr id="89" name="Gruppieren 88"/>
          <p:cNvGrpSpPr/>
          <p:nvPr/>
        </p:nvGrpSpPr>
        <p:grpSpPr>
          <a:xfrm>
            <a:off x="4683694" y="1126430"/>
            <a:ext cx="2834182" cy="2014538"/>
            <a:chOff x="3051175" y="1241425"/>
            <a:chExt cx="2834182" cy="2014538"/>
          </a:xfrm>
        </p:grpSpPr>
        <p:sp>
          <p:nvSpPr>
            <p:cNvPr id="90" name="AutoShape 1"/>
            <p:cNvSpPr>
              <a:spLocks noChangeArrowheads="1"/>
            </p:cNvSpPr>
            <p:nvPr/>
          </p:nvSpPr>
          <p:spPr bwMode="auto">
            <a:xfrm rot="5400000">
              <a:off x="3839070" y="1209675"/>
              <a:ext cx="2012950" cy="2079625"/>
            </a:xfrm>
            <a:prstGeom prst="triangle">
              <a:avLst>
                <a:gd name="adj" fmla="val 50000"/>
              </a:avLst>
            </a:prstGeom>
            <a:gradFill flip="none" rotWithShape="1">
              <a:gsLst>
                <a:gs pos="0">
                  <a:srgbClr val="023D6B"/>
                </a:gs>
                <a:gs pos="100000">
                  <a:srgbClr val="FFFFFF">
                    <a:lumMod val="97000"/>
                    <a:lumOff val="3000"/>
                  </a:srgbClr>
                </a:gs>
                <a:gs pos="100000">
                  <a:srgbClr val="FFFFFF">
                    <a:lumMod val="60000"/>
                    <a:lumOff val="40000"/>
                  </a:srgbClr>
                </a:gs>
              </a:gsLst>
              <a:lin ang="16200000" scaled="1"/>
              <a:tileRect/>
            </a:gradFill>
            <a:ln>
              <a:noFill/>
            </a:ln>
            <a:effec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91" name="Rectangle 3"/>
            <p:cNvSpPr>
              <a:spLocks noChangeArrowheads="1"/>
            </p:cNvSpPr>
            <p:nvPr/>
          </p:nvSpPr>
          <p:spPr bwMode="auto">
            <a:xfrm>
              <a:off x="3795713" y="1241425"/>
              <a:ext cx="1239837" cy="2012950"/>
            </a:xfrm>
            <a:prstGeom prst="rect">
              <a:avLst/>
            </a:prstGeom>
            <a:noFill/>
            <a:ln w="360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92" name="Oval 4"/>
            <p:cNvSpPr>
              <a:spLocks noChangeArrowheads="1"/>
            </p:cNvSpPr>
            <p:nvPr/>
          </p:nvSpPr>
          <p:spPr bwMode="auto">
            <a:xfrm>
              <a:off x="3860800" y="1322388"/>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93" name="Oval 5"/>
            <p:cNvSpPr>
              <a:spLocks noChangeArrowheads="1"/>
            </p:cNvSpPr>
            <p:nvPr/>
          </p:nvSpPr>
          <p:spPr bwMode="auto">
            <a:xfrm>
              <a:off x="4113213" y="1322388"/>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94" name="Oval 6"/>
            <p:cNvSpPr>
              <a:spLocks noChangeArrowheads="1"/>
            </p:cNvSpPr>
            <p:nvPr/>
          </p:nvSpPr>
          <p:spPr bwMode="auto">
            <a:xfrm>
              <a:off x="4365625" y="1322388"/>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95" name="Oval 7"/>
            <p:cNvSpPr>
              <a:spLocks noChangeArrowheads="1"/>
            </p:cNvSpPr>
            <p:nvPr/>
          </p:nvSpPr>
          <p:spPr bwMode="auto">
            <a:xfrm>
              <a:off x="4616450" y="1322388"/>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96" name="Oval 8"/>
            <p:cNvSpPr>
              <a:spLocks noChangeArrowheads="1"/>
            </p:cNvSpPr>
            <p:nvPr/>
          </p:nvSpPr>
          <p:spPr bwMode="auto">
            <a:xfrm>
              <a:off x="4870450" y="1322388"/>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97" name="Oval 9"/>
            <p:cNvSpPr>
              <a:spLocks noChangeArrowheads="1"/>
            </p:cNvSpPr>
            <p:nvPr/>
          </p:nvSpPr>
          <p:spPr bwMode="auto">
            <a:xfrm>
              <a:off x="3860800" y="1574800"/>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98" name="Oval 10"/>
            <p:cNvSpPr>
              <a:spLocks noChangeArrowheads="1"/>
            </p:cNvSpPr>
            <p:nvPr/>
          </p:nvSpPr>
          <p:spPr bwMode="auto">
            <a:xfrm>
              <a:off x="4113213" y="1574800"/>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99" name="Oval 11"/>
            <p:cNvSpPr>
              <a:spLocks noChangeArrowheads="1"/>
            </p:cNvSpPr>
            <p:nvPr/>
          </p:nvSpPr>
          <p:spPr bwMode="auto">
            <a:xfrm>
              <a:off x="4365625" y="1574800"/>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00" name="Oval 12"/>
            <p:cNvSpPr>
              <a:spLocks noChangeArrowheads="1"/>
            </p:cNvSpPr>
            <p:nvPr/>
          </p:nvSpPr>
          <p:spPr bwMode="auto">
            <a:xfrm>
              <a:off x="4616450" y="1574800"/>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01" name="Oval 13"/>
            <p:cNvSpPr>
              <a:spLocks noChangeArrowheads="1"/>
            </p:cNvSpPr>
            <p:nvPr/>
          </p:nvSpPr>
          <p:spPr bwMode="auto">
            <a:xfrm>
              <a:off x="4870450" y="1574800"/>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02" name="Oval 14"/>
            <p:cNvSpPr>
              <a:spLocks noChangeArrowheads="1"/>
            </p:cNvSpPr>
            <p:nvPr/>
          </p:nvSpPr>
          <p:spPr bwMode="auto">
            <a:xfrm>
              <a:off x="3860800" y="1827213"/>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03" name="Oval 15"/>
            <p:cNvSpPr>
              <a:spLocks noChangeArrowheads="1"/>
            </p:cNvSpPr>
            <p:nvPr/>
          </p:nvSpPr>
          <p:spPr bwMode="auto">
            <a:xfrm>
              <a:off x="4113213" y="1827213"/>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04" name="Oval 16"/>
            <p:cNvSpPr>
              <a:spLocks noChangeArrowheads="1"/>
            </p:cNvSpPr>
            <p:nvPr/>
          </p:nvSpPr>
          <p:spPr bwMode="auto">
            <a:xfrm>
              <a:off x="4365625" y="1827213"/>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05" name="Oval 17"/>
            <p:cNvSpPr>
              <a:spLocks noChangeArrowheads="1"/>
            </p:cNvSpPr>
            <p:nvPr/>
          </p:nvSpPr>
          <p:spPr bwMode="auto">
            <a:xfrm>
              <a:off x="4616450" y="1827213"/>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06" name="Oval 18"/>
            <p:cNvSpPr>
              <a:spLocks noChangeArrowheads="1"/>
            </p:cNvSpPr>
            <p:nvPr/>
          </p:nvSpPr>
          <p:spPr bwMode="auto">
            <a:xfrm>
              <a:off x="4870450" y="1827213"/>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07" name="Oval 19"/>
            <p:cNvSpPr>
              <a:spLocks noChangeArrowheads="1"/>
            </p:cNvSpPr>
            <p:nvPr/>
          </p:nvSpPr>
          <p:spPr bwMode="auto">
            <a:xfrm>
              <a:off x="3860800" y="2078038"/>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08" name="Oval 20"/>
            <p:cNvSpPr>
              <a:spLocks noChangeArrowheads="1"/>
            </p:cNvSpPr>
            <p:nvPr/>
          </p:nvSpPr>
          <p:spPr bwMode="auto">
            <a:xfrm>
              <a:off x="4113213" y="2078038"/>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09" name="Oval 21"/>
            <p:cNvSpPr>
              <a:spLocks noChangeArrowheads="1"/>
            </p:cNvSpPr>
            <p:nvPr/>
          </p:nvSpPr>
          <p:spPr bwMode="auto">
            <a:xfrm>
              <a:off x="4365625" y="2078038"/>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10" name="Oval 22"/>
            <p:cNvSpPr>
              <a:spLocks noChangeArrowheads="1"/>
            </p:cNvSpPr>
            <p:nvPr/>
          </p:nvSpPr>
          <p:spPr bwMode="auto">
            <a:xfrm>
              <a:off x="4616450" y="2078038"/>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11" name="Oval 23"/>
            <p:cNvSpPr>
              <a:spLocks noChangeArrowheads="1"/>
            </p:cNvSpPr>
            <p:nvPr/>
          </p:nvSpPr>
          <p:spPr bwMode="auto">
            <a:xfrm>
              <a:off x="4870450" y="2078038"/>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12" name="Oval 24"/>
            <p:cNvSpPr>
              <a:spLocks noChangeArrowheads="1"/>
            </p:cNvSpPr>
            <p:nvPr/>
          </p:nvSpPr>
          <p:spPr bwMode="auto">
            <a:xfrm>
              <a:off x="3860800" y="2330450"/>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13" name="Oval 25"/>
            <p:cNvSpPr>
              <a:spLocks noChangeArrowheads="1"/>
            </p:cNvSpPr>
            <p:nvPr/>
          </p:nvSpPr>
          <p:spPr bwMode="auto">
            <a:xfrm>
              <a:off x="4113213" y="2330450"/>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14" name="Oval 26"/>
            <p:cNvSpPr>
              <a:spLocks noChangeArrowheads="1"/>
            </p:cNvSpPr>
            <p:nvPr/>
          </p:nvSpPr>
          <p:spPr bwMode="auto">
            <a:xfrm>
              <a:off x="4365625" y="2330450"/>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15" name="Oval 27"/>
            <p:cNvSpPr>
              <a:spLocks noChangeArrowheads="1"/>
            </p:cNvSpPr>
            <p:nvPr/>
          </p:nvSpPr>
          <p:spPr bwMode="auto">
            <a:xfrm>
              <a:off x="4616450" y="2330450"/>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16" name="Oval 28"/>
            <p:cNvSpPr>
              <a:spLocks noChangeArrowheads="1"/>
            </p:cNvSpPr>
            <p:nvPr/>
          </p:nvSpPr>
          <p:spPr bwMode="auto">
            <a:xfrm>
              <a:off x="4870450" y="2330450"/>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17" name="Oval 29"/>
            <p:cNvSpPr>
              <a:spLocks noChangeArrowheads="1"/>
            </p:cNvSpPr>
            <p:nvPr/>
          </p:nvSpPr>
          <p:spPr bwMode="auto">
            <a:xfrm>
              <a:off x="3860800" y="2582863"/>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18" name="Oval 30"/>
            <p:cNvSpPr>
              <a:spLocks noChangeArrowheads="1"/>
            </p:cNvSpPr>
            <p:nvPr/>
          </p:nvSpPr>
          <p:spPr bwMode="auto">
            <a:xfrm>
              <a:off x="4113213" y="2582863"/>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19" name="Oval 31"/>
            <p:cNvSpPr>
              <a:spLocks noChangeArrowheads="1"/>
            </p:cNvSpPr>
            <p:nvPr/>
          </p:nvSpPr>
          <p:spPr bwMode="auto">
            <a:xfrm>
              <a:off x="4365625" y="2582863"/>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20" name="Oval 32"/>
            <p:cNvSpPr>
              <a:spLocks noChangeArrowheads="1"/>
            </p:cNvSpPr>
            <p:nvPr/>
          </p:nvSpPr>
          <p:spPr bwMode="auto">
            <a:xfrm>
              <a:off x="4616450" y="2582863"/>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21" name="Oval 33"/>
            <p:cNvSpPr>
              <a:spLocks noChangeArrowheads="1"/>
            </p:cNvSpPr>
            <p:nvPr/>
          </p:nvSpPr>
          <p:spPr bwMode="auto">
            <a:xfrm>
              <a:off x="4870450" y="2582863"/>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22" name="Oval 34"/>
            <p:cNvSpPr>
              <a:spLocks noChangeArrowheads="1"/>
            </p:cNvSpPr>
            <p:nvPr/>
          </p:nvSpPr>
          <p:spPr bwMode="auto">
            <a:xfrm>
              <a:off x="3860800" y="2835275"/>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23" name="Oval 35"/>
            <p:cNvSpPr>
              <a:spLocks noChangeArrowheads="1"/>
            </p:cNvSpPr>
            <p:nvPr/>
          </p:nvSpPr>
          <p:spPr bwMode="auto">
            <a:xfrm>
              <a:off x="4113213" y="2835275"/>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24" name="Oval 36"/>
            <p:cNvSpPr>
              <a:spLocks noChangeArrowheads="1"/>
            </p:cNvSpPr>
            <p:nvPr/>
          </p:nvSpPr>
          <p:spPr bwMode="auto">
            <a:xfrm>
              <a:off x="4365625" y="2835275"/>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25" name="Oval 37"/>
            <p:cNvSpPr>
              <a:spLocks noChangeArrowheads="1"/>
            </p:cNvSpPr>
            <p:nvPr/>
          </p:nvSpPr>
          <p:spPr bwMode="auto">
            <a:xfrm>
              <a:off x="4616450" y="2835275"/>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26" name="Oval 38"/>
            <p:cNvSpPr>
              <a:spLocks noChangeArrowheads="1"/>
            </p:cNvSpPr>
            <p:nvPr/>
          </p:nvSpPr>
          <p:spPr bwMode="auto">
            <a:xfrm>
              <a:off x="4870450" y="2835275"/>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27" name="Oval 39"/>
            <p:cNvSpPr>
              <a:spLocks noChangeArrowheads="1"/>
            </p:cNvSpPr>
            <p:nvPr/>
          </p:nvSpPr>
          <p:spPr bwMode="auto">
            <a:xfrm>
              <a:off x="3860800" y="3086100"/>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28" name="Oval 40"/>
            <p:cNvSpPr>
              <a:spLocks noChangeArrowheads="1"/>
            </p:cNvSpPr>
            <p:nvPr/>
          </p:nvSpPr>
          <p:spPr bwMode="auto">
            <a:xfrm>
              <a:off x="4113213" y="3086100"/>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29" name="Oval 41"/>
            <p:cNvSpPr>
              <a:spLocks noChangeArrowheads="1"/>
            </p:cNvSpPr>
            <p:nvPr/>
          </p:nvSpPr>
          <p:spPr bwMode="auto">
            <a:xfrm>
              <a:off x="4365625" y="3086100"/>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30" name="Oval 42"/>
            <p:cNvSpPr>
              <a:spLocks noChangeArrowheads="1"/>
            </p:cNvSpPr>
            <p:nvPr/>
          </p:nvSpPr>
          <p:spPr bwMode="auto">
            <a:xfrm>
              <a:off x="4616450" y="3086100"/>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31" name="Oval 43"/>
            <p:cNvSpPr>
              <a:spLocks noChangeArrowheads="1"/>
            </p:cNvSpPr>
            <p:nvPr/>
          </p:nvSpPr>
          <p:spPr bwMode="auto">
            <a:xfrm>
              <a:off x="4870450" y="3086100"/>
              <a:ext cx="79375" cy="85725"/>
            </a:xfrm>
            <a:prstGeom prst="ellipse">
              <a:avLst/>
            </a:prstGeom>
            <a:solidFill>
              <a:srgbClr val="FF66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nvGrpSpPr>
            <p:cNvPr id="132" name="Group 44"/>
            <p:cNvGrpSpPr>
              <a:grpSpLocks/>
            </p:cNvGrpSpPr>
            <p:nvPr/>
          </p:nvGrpSpPr>
          <p:grpSpPr bwMode="auto">
            <a:xfrm>
              <a:off x="5121275" y="1539875"/>
              <a:ext cx="71438" cy="158750"/>
              <a:chOff x="3226" y="970"/>
              <a:chExt cx="45" cy="100"/>
            </a:xfrm>
            <a:solidFill>
              <a:srgbClr val="023D6B"/>
            </a:solidFill>
          </p:grpSpPr>
          <p:sp>
            <p:nvSpPr>
              <p:cNvPr id="235" name="Oval 45"/>
              <p:cNvSpPr>
                <a:spLocks noChangeArrowheads="1"/>
              </p:cNvSpPr>
              <p:nvPr/>
            </p:nvSpPr>
            <p:spPr bwMode="auto">
              <a:xfrm>
                <a:off x="3226" y="970"/>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236" name="Oval 46"/>
              <p:cNvSpPr>
                <a:spLocks noChangeArrowheads="1"/>
              </p:cNvSpPr>
              <p:nvPr/>
            </p:nvSpPr>
            <p:spPr bwMode="auto">
              <a:xfrm>
                <a:off x="3226" y="1021"/>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33" name="Group 47"/>
            <p:cNvGrpSpPr>
              <a:grpSpLocks/>
            </p:cNvGrpSpPr>
            <p:nvPr/>
          </p:nvGrpSpPr>
          <p:grpSpPr bwMode="auto">
            <a:xfrm>
              <a:off x="5129213" y="1287463"/>
              <a:ext cx="466725" cy="1947862"/>
              <a:chOff x="3231" y="811"/>
              <a:chExt cx="294" cy="1227"/>
            </a:xfrm>
            <a:solidFill>
              <a:srgbClr val="023D6B"/>
            </a:solidFill>
          </p:grpSpPr>
          <p:grpSp>
            <p:nvGrpSpPr>
              <p:cNvPr id="208" name="Group 48"/>
              <p:cNvGrpSpPr>
                <a:grpSpLocks/>
              </p:cNvGrpSpPr>
              <p:nvPr/>
            </p:nvGrpSpPr>
            <p:grpSpPr bwMode="auto">
              <a:xfrm>
                <a:off x="3475" y="1333"/>
                <a:ext cx="45" cy="100"/>
                <a:chOff x="3475" y="1333"/>
                <a:chExt cx="45" cy="100"/>
              </a:xfrm>
              <a:grpFill/>
            </p:grpSpPr>
            <p:sp>
              <p:nvSpPr>
                <p:cNvPr id="233" name="Oval 49"/>
                <p:cNvSpPr>
                  <a:spLocks noChangeArrowheads="1"/>
                </p:cNvSpPr>
                <p:nvPr/>
              </p:nvSpPr>
              <p:spPr bwMode="auto">
                <a:xfrm>
                  <a:off x="3475" y="1333"/>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234" name="Oval 50"/>
                <p:cNvSpPr>
                  <a:spLocks noChangeArrowheads="1"/>
                </p:cNvSpPr>
                <p:nvPr/>
              </p:nvSpPr>
              <p:spPr bwMode="auto">
                <a:xfrm>
                  <a:off x="3475" y="1384"/>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209" name="Group 51"/>
              <p:cNvGrpSpPr>
                <a:grpSpLocks/>
              </p:cNvGrpSpPr>
              <p:nvPr/>
            </p:nvGrpSpPr>
            <p:grpSpPr bwMode="auto">
              <a:xfrm>
                <a:off x="3339" y="811"/>
                <a:ext cx="45" cy="100"/>
                <a:chOff x="3339" y="811"/>
                <a:chExt cx="45" cy="100"/>
              </a:xfrm>
              <a:grpFill/>
            </p:grpSpPr>
            <p:sp>
              <p:nvSpPr>
                <p:cNvPr id="231" name="Oval 52"/>
                <p:cNvSpPr>
                  <a:spLocks noChangeArrowheads="1"/>
                </p:cNvSpPr>
                <p:nvPr/>
              </p:nvSpPr>
              <p:spPr bwMode="auto">
                <a:xfrm>
                  <a:off x="3339" y="811"/>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232" name="Oval 53"/>
                <p:cNvSpPr>
                  <a:spLocks noChangeArrowheads="1"/>
                </p:cNvSpPr>
                <p:nvPr/>
              </p:nvSpPr>
              <p:spPr bwMode="auto">
                <a:xfrm>
                  <a:off x="3339" y="862"/>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210" name="Group 54"/>
              <p:cNvGrpSpPr>
                <a:grpSpLocks/>
              </p:cNvGrpSpPr>
              <p:nvPr/>
            </p:nvGrpSpPr>
            <p:grpSpPr bwMode="auto">
              <a:xfrm>
                <a:off x="3407" y="1038"/>
                <a:ext cx="45" cy="100"/>
                <a:chOff x="3407" y="1038"/>
                <a:chExt cx="45" cy="100"/>
              </a:xfrm>
              <a:grpFill/>
            </p:grpSpPr>
            <p:sp>
              <p:nvSpPr>
                <p:cNvPr id="229" name="Oval 55"/>
                <p:cNvSpPr>
                  <a:spLocks noChangeArrowheads="1"/>
                </p:cNvSpPr>
                <p:nvPr/>
              </p:nvSpPr>
              <p:spPr bwMode="auto">
                <a:xfrm>
                  <a:off x="3407" y="1038"/>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230" name="Oval 56"/>
                <p:cNvSpPr>
                  <a:spLocks noChangeArrowheads="1"/>
                </p:cNvSpPr>
                <p:nvPr/>
              </p:nvSpPr>
              <p:spPr bwMode="auto">
                <a:xfrm>
                  <a:off x="3407" y="1089"/>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211" name="Group 57"/>
              <p:cNvGrpSpPr>
                <a:grpSpLocks/>
              </p:cNvGrpSpPr>
              <p:nvPr/>
            </p:nvGrpSpPr>
            <p:grpSpPr bwMode="auto">
              <a:xfrm>
                <a:off x="3294" y="1174"/>
                <a:ext cx="45" cy="100"/>
                <a:chOff x="3294" y="1174"/>
                <a:chExt cx="45" cy="100"/>
              </a:xfrm>
              <a:grpFill/>
            </p:grpSpPr>
            <p:sp>
              <p:nvSpPr>
                <p:cNvPr id="227" name="Oval 58"/>
                <p:cNvSpPr>
                  <a:spLocks noChangeArrowheads="1"/>
                </p:cNvSpPr>
                <p:nvPr/>
              </p:nvSpPr>
              <p:spPr bwMode="auto">
                <a:xfrm>
                  <a:off x="3294" y="1174"/>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228" name="Oval 59"/>
                <p:cNvSpPr>
                  <a:spLocks noChangeArrowheads="1"/>
                </p:cNvSpPr>
                <p:nvPr/>
              </p:nvSpPr>
              <p:spPr bwMode="auto">
                <a:xfrm>
                  <a:off x="3294" y="1225"/>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212" name="Group 60"/>
              <p:cNvGrpSpPr>
                <a:grpSpLocks/>
              </p:cNvGrpSpPr>
              <p:nvPr/>
            </p:nvGrpSpPr>
            <p:grpSpPr bwMode="auto">
              <a:xfrm>
                <a:off x="3389" y="1938"/>
                <a:ext cx="45" cy="100"/>
                <a:chOff x="3389" y="1938"/>
                <a:chExt cx="45" cy="100"/>
              </a:xfrm>
              <a:grpFill/>
            </p:grpSpPr>
            <p:sp>
              <p:nvSpPr>
                <p:cNvPr id="225" name="Oval 61"/>
                <p:cNvSpPr>
                  <a:spLocks noChangeArrowheads="1"/>
                </p:cNvSpPr>
                <p:nvPr/>
              </p:nvSpPr>
              <p:spPr bwMode="auto">
                <a:xfrm flipH="1">
                  <a:off x="3389" y="1938"/>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226" name="Oval 62"/>
                <p:cNvSpPr>
                  <a:spLocks noChangeArrowheads="1"/>
                </p:cNvSpPr>
                <p:nvPr/>
              </p:nvSpPr>
              <p:spPr bwMode="auto">
                <a:xfrm flipH="1">
                  <a:off x="3389" y="1989"/>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213" name="Group 63"/>
              <p:cNvGrpSpPr>
                <a:grpSpLocks/>
              </p:cNvGrpSpPr>
              <p:nvPr/>
            </p:nvGrpSpPr>
            <p:grpSpPr bwMode="auto">
              <a:xfrm>
                <a:off x="3277" y="1485"/>
                <a:ext cx="45" cy="100"/>
                <a:chOff x="3277" y="1485"/>
                <a:chExt cx="45" cy="100"/>
              </a:xfrm>
              <a:grpFill/>
            </p:grpSpPr>
            <p:sp>
              <p:nvSpPr>
                <p:cNvPr id="223" name="Oval 64"/>
                <p:cNvSpPr>
                  <a:spLocks noChangeArrowheads="1"/>
                </p:cNvSpPr>
                <p:nvPr/>
              </p:nvSpPr>
              <p:spPr bwMode="auto">
                <a:xfrm flipH="1">
                  <a:off x="3277" y="1485"/>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224" name="Oval 65"/>
                <p:cNvSpPr>
                  <a:spLocks noChangeArrowheads="1"/>
                </p:cNvSpPr>
                <p:nvPr/>
              </p:nvSpPr>
              <p:spPr bwMode="auto">
                <a:xfrm flipH="1">
                  <a:off x="3277" y="1536"/>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214" name="Group 66"/>
              <p:cNvGrpSpPr>
                <a:grpSpLocks/>
              </p:cNvGrpSpPr>
              <p:nvPr/>
            </p:nvGrpSpPr>
            <p:grpSpPr bwMode="auto">
              <a:xfrm>
                <a:off x="3298" y="1757"/>
                <a:ext cx="45" cy="100"/>
                <a:chOff x="3298" y="1757"/>
                <a:chExt cx="45" cy="100"/>
              </a:xfrm>
              <a:grpFill/>
            </p:grpSpPr>
            <p:sp>
              <p:nvSpPr>
                <p:cNvPr id="221" name="Oval 67"/>
                <p:cNvSpPr>
                  <a:spLocks noChangeArrowheads="1"/>
                </p:cNvSpPr>
                <p:nvPr/>
              </p:nvSpPr>
              <p:spPr bwMode="auto">
                <a:xfrm flipH="1">
                  <a:off x="3298" y="1757"/>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222" name="Oval 68"/>
                <p:cNvSpPr>
                  <a:spLocks noChangeArrowheads="1"/>
                </p:cNvSpPr>
                <p:nvPr/>
              </p:nvSpPr>
              <p:spPr bwMode="auto">
                <a:xfrm flipH="1">
                  <a:off x="3298" y="1808"/>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215" name="Group 69"/>
              <p:cNvGrpSpPr>
                <a:grpSpLocks/>
              </p:cNvGrpSpPr>
              <p:nvPr/>
            </p:nvGrpSpPr>
            <p:grpSpPr bwMode="auto">
              <a:xfrm>
                <a:off x="3480" y="1666"/>
                <a:ext cx="45" cy="100"/>
                <a:chOff x="3480" y="1666"/>
                <a:chExt cx="45" cy="100"/>
              </a:xfrm>
              <a:grpFill/>
            </p:grpSpPr>
            <p:sp>
              <p:nvSpPr>
                <p:cNvPr id="219" name="Oval 70"/>
                <p:cNvSpPr>
                  <a:spLocks noChangeArrowheads="1"/>
                </p:cNvSpPr>
                <p:nvPr/>
              </p:nvSpPr>
              <p:spPr bwMode="auto">
                <a:xfrm flipH="1">
                  <a:off x="3480" y="1666"/>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220" name="Oval 71"/>
                <p:cNvSpPr>
                  <a:spLocks noChangeArrowheads="1"/>
                </p:cNvSpPr>
                <p:nvPr/>
              </p:nvSpPr>
              <p:spPr bwMode="auto">
                <a:xfrm flipH="1">
                  <a:off x="3480" y="1717"/>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216" name="Group 72"/>
              <p:cNvGrpSpPr>
                <a:grpSpLocks/>
              </p:cNvGrpSpPr>
              <p:nvPr/>
            </p:nvGrpSpPr>
            <p:grpSpPr bwMode="auto">
              <a:xfrm>
                <a:off x="3231" y="1870"/>
                <a:ext cx="45" cy="100"/>
                <a:chOff x="3231" y="1870"/>
                <a:chExt cx="45" cy="100"/>
              </a:xfrm>
              <a:grpFill/>
            </p:grpSpPr>
            <p:sp>
              <p:nvSpPr>
                <p:cNvPr id="217" name="Oval 73"/>
                <p:cNvSpPr>
                  <a:spLocks noChangeArrowheads="1"/>
                </p:cNvSpPr>
                <p:nvPr/>
              </p:nvSpPr>
              <p:spPr bwMode="auto">
                <a:xfrm flipH="1">
                  <a:off x="3231" y="1870"/>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218" name="Oval 74"/>
                <p:cNvSpPr>
                  <a:spLocks noChangeArrowheads="1"/>
                </p:cNvSpPr>
                <p:nvPr/>
              </p:nvSpPr>
              <p:spPr bwMode="auto">
                <a:xfrm flipH="1">
                  <a:off x="3231" y="1921"/>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grpSp>
          <p:nvGrpSpPr>
            <p:cNvPr id="134" name="Group 75"/>
            <p:cNvGrpSpPr>
              <a:grpSpLocks/>
            </p:cNvGrpSpPr>
            <p:nvPr/>
          </p:nvGrpSpPr>
          <p:grpSpPr bwMode="auto">
            <a:xfrm>
              <a:off x="3221038" y="1287463"/>
              <a:ext cx="466725" cy="1947862"/>
              <a:chOff x="2029" y="811"/>
              <a:chExt cx="294" cy="1227"/>
            </a:xfrm>
            <a:solidFill>
              <a:srgbClr val="023D6B"/>
            </a:solidFill>
          </p:grpSpPr>
          <p:grpSp>
            <p:nvGrpSpPr>
              <p:cNvPr id="181" name="Group 76"/>
              <p:cNvGrpSpPr>
                <a:grpSpLocks/>
              </p:cNvGrpSpPr>
              <p:nvPr/>
            </p:nvGrpSpPr>
            <p:grpSpPr bwMode="auto">
              <a:xfrm>
                <a:off x="2273" y="1333"/>
                <a:ext cx="45" cy="100"/>
                <a:chOff x="2273" y="1333"/>
                <a:chExt cx="45" cy="100"/>
              </a:xfrm>
              <a:grpFill/>
            </p:grpSpPr>
            <p:sp>
              <p:nvSpPr>
                <p:cNvPr id="206" name="Oval 77"/>
                <p:cNvSpPr>
                  <a:spLocks noChangeArrowheads="1"/>
                </p:cNvSpPr>
                <p:nvPr/>
              </p:nvSpPr>
              <p:spPr bwMode="auto">
                <a:xfrm>
                  <a:off x="2273" y="1333"/>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207" name="Oval 78"/>
                <p:cNvSpPr>
                  <a:spLocks noChangeArrowheads="1"/>
                </p:cNvSpPr>
                <p:nvPr/>
              </p:nvSpPr>
              <p:spPr bwMode="auto">
                <a:xfrm>
                  <a:off x="2273" y="1384"/>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82" name="Group 79"/>
              <p:cNvGrpSpPr>
                <a:grpSpLocks/>
              </p:cNvGrpSpPr>
              <p:nvPr/>
            </p:nvGrpSpPr>
            <p:grpSpPr bwMode="auto">
              <a:xfrm>
                <a:off x="2138" y="811"/>
                <a:ext cx="45" cy="100"/>
                <a:chOff x="2138" y="811"/>
                <a:chExt cx="45" cy="100"/>
              </a:xfrm>
              <a:grpFill/>
            </p:grpSpPr>
            <p:sp>
              <p:nvSpPr>
                <p:cNvPr id="204" name="Oval 80"/>
                <p:cNvSpPr>
                  <a:spLocks noChangeArrowheads="1"/>
                </p:cNvSpPr>
                <p:nvPr/>
              </p:nvSpPr>
              <p:spPr bwMode="auto">
                <a:xfrm>
                  <a:off x="2138" y="811"/>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205" name="Oval 81"/>
                <p:cNvSpPr>
                  <a:spLocks noChangeArrowheads="1"/>
                </p:cNvSpPr>
                <p:nvPr/>
              </p:nvSpPr>
              <p:spPr bwMode="auto">
                <a:xfrm>
                  <a:off x="2138" y="862"/>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83" name="Group 82"/>
              <p:cNvGrpSpPr>
                <a:grpSpLocks/>
              </p:cNvGrpSpPr>
              <p:nvPr/>
            </p:nvGrpSpPr>
            <p:grpSpPr bwMode="auto">
              <a:xfrm>
                <a:off x="2205" y="1038"/>
                <a:ext cx="45" cy="100"/>
                <a:chOff x="2205" y="1038"/>
                <a:chExt cx="45" cy="100"/>
              </a:xfrm>
              <a:grpFill/>
            </p:grpSpPr>
            <p:sp>
              <p:nvSpPr>
                <p:cNvPr id="202" name="Oval 83"/>
                <p:cNvSpPr>
                  <a:spLocks noChangeArrowheads="1"/>
                </p:cNvSpPr>
                <p:nvPr/>
              </p:nvSpPr>
              <p:spPr bwMode="auto">
                <a:xfrm>
                  <a:off x="2205" y="1038"/>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203" name="Oval 84"/>
                <p:cNvSpPr>
                  <a:spLocks noChangeArrowheads="1"/>
                </p:cNvSpPr>
                <p:nvPr/>
              </p:nvSpPr>
              <p:spPr bwMode="auto">
                <a:xfrm>
                  <a:off x="2205" y="1089"/>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84" name="Group 85"/>
              <p:cNvGrpSpPr>
                <a:grpSpLocks/>
              </p:cNvGrpSpPr>
              <p:nvPr/>
            </p:nvGrpSpPr>
            <p:grpSpPr bwMode="auto">
              <a:xfrm>
                <a:off x="2092" y="1174"/>
                <a:ext cx="45" cy="100"/>
                <a:chOff x="2092" y="1174"/>
                <a:chExt cx="45" cy="100"/>
              </a:xfrm>
              <a:grpFill/>
            </p:grpSpPr>
            <p:sp>
              <p:nvSpPr>
                <p:cNvPr id="200" name="Oval 86"/>
                <p:cNvSpPr>
                  <a:spLocks noChangeArrowheads="1"/>
                </p:cNvSpPr>
                <p:nvPr/>
              </p:nvSpPr>
              <p:spPr bwMode="auto">
                <a:xfrm>
                  <a:off x="2092" y="1174"/>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201" name="Oval 87"/>
                <p:cNvSpPr>
                  <a:spLocks noChangeArrowheads="1"/>
                </p:cNvSpPr>
                <p:nvPr/>
              </p:nvSpPr>
              <p:spPr bwMode="auto">
                <a:xfrm>
                  <a:off x="2092" y="1225"/>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85" name="Group 88"/>
              <p:cNvGrpSpPr>
                <a:grpSpLocks/>
              </p:cNvGrpSpPr>
              <p:nvPr/>
            </p:nvGrpSpPr>
            <p:grpSpPr bwMode="auto">
              <a:xfrm>
                <a:off x="2187" y="1938"/>
                <a:ext cx="45" cy="100"/>
                <a:chOff x="2187" y="1938"/>
                <a:chExt cx="45" cy="100"/>
              </a:xfrm>
              <a:grpFill/>
            </p:grpSpPr>
            <p:sp>
              <p:nvSpPr>
                <p:cNvPr id="198" name="Oval 89"/>
                <p:cNvSpPr>
                  <a:spLocks noChangeArrowheads="1"/>
                </p:cNvSpPr>
                <p:nvPr/>
              </p:nvSpPr>
              <p:spPr bwMode="auto">
                <a:xfrm flipH="1">
                  <a:off x="2187" y="1938"/>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99" name="Oval 90"/>
                <p:cNvSpPr>
                  <a:spLocks noChangeArrowheads="1"/>
                </p:cNvSpPr>
                <p:nvPr/>
              </p:nvSpPr>
              <p:spPr bwMode="auto">
                <a:xfrm flipH="1">
                  <a:off x="2187" y="1989"/>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86" name="Group 91"/>
              <p:cNvGrpSpPr>
                <a:grpSpLocks/>
              </p:cNvGrpSpPr>
              <p:nvPr/>
            </p:nvGrpSpPr>
            <p:grpSpPr bwMode="auto">
              <a:xfrm>
                <a:off x="2076" y="1485"/>
                <a:ext cx="45" cy="100"/>
                <a:chOff x="2076" y="1485"/>
                <a:chExt cx="45" cy="100"/>
              </a:xfrm>
              <a:grpFill/>
            </p:grpSpPr>
            <p:sp>
              <p:nvSpPr>
                <p:cNvPr id="196" name="Oval 92"/>
                <p:cNvSpPr>
                  <a:spLocks noChangeArrowheads="1"/>
                </p:cNvSpPr>
                <p:nvPr/>
              </p:nvSpPr>
              <p:spPr bwMode="auto">
                <a:xfrm flipH="1">
                  <a:off x="2076" y="1485"/>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97" name="Oval 93"/>
                <p:cNvSpPr>
                  <a:spLocks noChangeArrowheads="1"/>
                </p:cNvSpPr>
                <p:nvPr/>
              </p:nvSpPr>
              <p:spPr bwMode="auto">
                <a:xfrm flipH="1">
                  <a:off x="2076" y="1536"/>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87" name="Group 94"/>
              <p:cNvGrpSpPr>
                <a:grpSpLocks/>
              </p:cNvGrpSpPr>
              <p:nvPr/>
            </p:nvGrpSpPr>
            <p:grpSpPr bwMode="auto">
              <a:xfrm>
                <a:off x="2098" y="1757"/>
                <a:ext cx="45" cy="100"/>
                <a:chOff x="2098" y="1757"/>
                <a:chExt cx="45" cy="100"/>
              </a:xfrm>
              <a:grpFill/>
            </p:grpSpPr>
            <p:sp>
              <p:nvSpPr>
                <p:cNvPr id="194" name="Oval 95"/>
                <p:cNvSpPr>
                  <a:spLocks noChangeArrowheads="1"/>
                </p:cNvSpPr>
                <p:nvPr/>
              </p:nvSpPr>
              <p:spPr bwMode="auto">
                <a:xfrm flipH="1">
                  <a:off x="2098" y="1757"/>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95" name="Oval 96"/>
                <p:cNvSpPr>
                  <a:spLocks noChangeArrowheads="1"/>
                </p:cNvSpPr>
                <p:nvPr/>
              </p:nvSpPr>
              <p:spPr bwMode="auto">
                <a:xfrm flipH="1">
                  <a:off x="2098" y="1808"/>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88" name="Group 97"/>
              <p:cNvGrpSpPr>
                <a:grpSpLocks/>
              </p:cNvGrpSpPr>
              <p:nvPr/>
            </p:nvGrpSpPr>
            <p:grpSpPr bwMode="auto">
              <a:xfrm>
                <a:off x="2278" y="1666"/>
                <a:ext cx="45" cy="100"/>
                <a:chOff x="2278" y="1666"/>
                <a:chExt cx="45" cy="100"/>
              </a:xfrm>
              <a:grpFill/>
            </p:grpSpPr>
            <p:sp>
              <p:nvSpPr>
                <p:cNvPr id="192" name="Oval 98"/>
                <p:cNvSpPr>
                  <a:spLocks noChangeArrowheads="1"/>
                </p:cNvSpPr>
                <p:nvPr/>
              </p:nvSpPr>
              <p:spPr bwMode="auto">
                <a:xfrm flipH="1">
                  <a:off x="2278" y="1666"/>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93" name="Oval 99"/>
                <p:cNvSpPr>
                  <a:spLocks noChangeArrowheads="1"/>
                </p:cNvSpPr>
                <p:nvPr/>
              </p:nvSpPr>
              <p:spPr bwMode="auto">
                <a:xfrm flipH="1">
                  <a:off x="2278" y="1717"/>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89" name="Group 100"/>
              <p:cNvGrpSpPr>
                <a:grpSpLocks/>
              </p:cNvGrpSpPr>
              <p:nvPr/>
            </p:nvGrpSpPr>
            <p:grpSpPr bwMode="auto">
              <a:xfrm>
                <a:off x="2029" y="1871"/>
                <a:ext cx="45" cy="100"/>
                <a:chOff x="2029" y="1871"/>
                <a:chExt cx="45" cy="100"/>
              </a:xfrm>
              <a:grpFill/>
            </p:grpSpPr>
            <p:sp>
              <p:nvSpPr>
                <p:cNvPr id="190" name="Oval 101"/>
                <p:cNvSpPr>
                  <a:spLocks noChangeArrowheads="1"/>
                </p:cNvSpPr>
                <p:nvPr/>
              </p:nvSpPr>
              <p:spPr bwMode="auto">
                <a:xfrm flipH="1">
                  <a:off x="2029" y="1871"/>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91" name="Oval 102"/>
                <p:cNvSpPr>
                  <a:spLocks noChangeArrowheads="1"/>
                </p:cNvSpPr>
                <p:nvPr/>
              </p:nvSpPr>
              <p:spPr bwMode="auto">
                <a:xfrm flipH="1">
                  <a:off x="2029" y="1922"/>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grpSp>
          <p:nvGrpSpPr>
            <p:cNvPr id="135" name="Group 103"/>
            <p:cNvGrpSpPr>
              <a:grpSpLocks/>
            </p:cNvGrpSpPr>
            <p:nvPr/>
          </p:nvGrpSpPr>
          <p:grpSpPr bwMode="auto">
            <a:xfrm>
              <a:off x="3195638" y="2068513"/>
              <a:ext cx="71437" cy="158750"/>
              <a:chOff x="2013" y="1303"/>
              <a:chExt cx="45" cy="100"/>
            </a:xfrm>
            <a:solidFill>
              <a:srgbClr val="023D6B"/>
            </a:solidFill>
          </p:grpSpPr>
          <p:sp>
            <p:nvSpPr>
              <p:cNvPr id="179" name="Oval 104"/>
              <p:cNvSpPr>
                <a:spLocks noChangeArrowheads="1"/>
              </p:cNvSpPr>
              <p:nvPr/>
            </p:nvSpPr>
            <p:spPr bwMode="auto">
              <a:xfrm flipH="1" flipV="1">
                <a:off x="2013" y="1355"/>
                <a:ext cx="45" cy="48"/>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80" name="Oval 105"/>
              <p:cNvSpPr>
                <a:spLocks noChangeArrowheads="1"/>
              </p:cNvSpPr>
              <p:nvPr/>
            </p:nvSpPr>
            <p:spPr bwMode="auto">
              <a:xfrm flipH="1" flipV="1">
                <a:off x="2013" y="1303"/>
                <a:ext cx="45" cy="48"/>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36" name="Group 106"/>
            <p:cNvGrpSpPr>
              <a:grpSpLocks/>
            </p:cNvGrpSpPr>
            <p:nvPr/>
          </p:nvGrpSpPr>
          <p:grpSpPr bwMode="auto">
            <a:xfrm>
              <a:off x="3411538" y="2536825"/>
              <a:ext cx="71437" cy="158750"/>
              <a:chOff x="2149" y="1598"/>
              <a:chExt cx="45" cy="100"/>
            </a:xfrm>
            <a:solidFill>
              <a:srgbClr val="023D6B"/>
            </a:solidFill>
          </p:grpSpPr>
          <p:sp>
            <p:nvSpPr>
              <p:cNvPr id="170" name="Oval 107"/>
              <p:cNvSpPr>
                <a:spLocks noChangeArrowheads="1"/>
              </p:cNvSpPr>
              <p:nvPr/>
            </p:nvSpPr>
            <p:spPr bwMode="auto">
              <a:xfrm flipH="1" flipV="1">
                <a:off x="2149" y="1649"/>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78" name="Oval 108"/>
              <p:cNvSpPr>
                <a:spLocks noChangeArrowheads="1"/>
              </p:cNvSpPr>
              <p:nvPr/>
            </p:nvSpPr>
            <p:spPr bwMode="auto">
              <a:xfrm flipH="1" flipV="1">
                <a:off x="2149" y="1598"/>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37" name="Group 109"/>
            <p:cNvGrpSpPr>
              <a:grpSpLocks/>
            </p:cNvGrpSpPr>
            <p:nvPr/>
          </p:nvGrpSpPr>
          <p:grpSpPr bwMode="auto">
            <a:xfrm>
              <a:off x="3554413" y="2428875"/>
              <a:ext cx="71437" cy="158750"/>
              <a:chOff x="2239" y="1530"/>
              <a:chExt cx="45" cy="100"/>
            </a:xfrm>
            <a:solidFill>
              <a:srgbClr val="023D6B"/>
            </a:solidFill>
          </p:grpSpPr>
          <p:sp>
            <p:nvSpPr>
              <p:cNvPr id="168" name="Oval 110"/>
              <p:cNvSpPr>
                <a:spLocks noChangeArrowheads="1"/>
              </p:cNvSpPr>
              <p:nvPr/>
            </p:nvSpPr>
            <p:spPr bwMode="auto">
              <a:xfrm flipH="1" flipV="1">
                <a:off x="2239" y="1581"/>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69" name="Oval 111"/>
              <p:cNvSpPr>
                <a:spLocks noChangeArrowheads="1"/>
              </p:cNvSpPr>
              <p:nvPr/>
            </p:nvSpPr>
            <p:spPr bwMode="auto">
              <a:xfrm flipH="1" flipV="1">
                <a:off x="2239" y="1530"/>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38" name="Group 112"/>
            <p:cNvGrpSpPr>
              <a:grpSpLocks/>
            </p:cNvGrpSpPr>
            <p:nvPr/>
          </p:nvGrpSpPr>
          <p:grpSpPr bwMode="auto">
            <a:xfrm>
              <a:off x="3446463" y="2141538"/>
              <a:ext cx="71437" cy="158750"/>
              <a:chOff x="2171" y="1349"/>
              <a:chExt cx="45" cy="100"/>
            </a:xfrm>
            <a:solidFill>
              <a:srgbClr val="023D6B"/>
            </a:solidFill>
          </p:grpSpPr>
          <p:sp>
            <p:nvSpPr>
              <p:cNvPr id="166" name="Oval 113"/>
              <p:cNvSpPr>
                <a:spLocks noChangeArrowheads="1"/>
              </p:cNvSpPr>
              <p:nvPr/>
            </p:nvSpPr>
            <p:spPr bwMode="auto">
              <a:xfrm flipH="1" flipV="1">
                <a:off x="2171" y="1400"/>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67" name="Oval 114"/>
              <p:cNvSpPr>
                <a:spLocks noChangeArrowheads="1"/>
              </p:cNvSpPr>
              <p:nvPr/>
            </p:nvSpPr>
            <p:spPr bwMode="auto">
              <a:xfrm flipH="1" flipV="1">
                <a:off x="2171" y="1349"/>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39" name="Group 115"/>
            <p:cNvGrpSpPr>
              <a:grpSpLocks/>
            </p:cNvGrpSpPr>
            <p:nvPr/>
          </p:nvGrpSpPr>
          <p:grpSpPr bwMode="auto">
            <a:xfrm>
              <a:off x="3187700" y="1430338"/>
              <a:ext cx="71438" cy="158750"/>
              <a:chOff x="2008" y="901"/>
              <a:chExt cx="45" cy="100"/>
            </a:xfrm>
            <a:solidFill>
              <a:srgbClr val="023D6B"/>
            </a:solidFill>
          </p:grpSpPr>
          <p:sp>
            <p:nvSpPr>
              <p:cNvPr id="164" name="Oval 116"/>
              <p:cNvSpPr>
                <a:spLocks noChangeArrowheads="1"/>
              </p:cNvSpPr>
              <p:nvPr/>
            </p:nvSpPr>
            <p:spPr bwMode="auto">
              <a:xfrm flipV="1">
                <a:off x="2008" y="951"/>
                <a:ext cx="45" cy="50"/>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65" name="Oval 117"/>
              <p:cNvSpPr>
                <a:spLocks noChangeArrowheads="1"/>
              </p:cNvSpPr>
              <p:nvPr/>
            </p:nvSpPr>
            <p:spPr bwMode="auto">
              <a:xfrm flipV="1">
                <a:off x="2008" y="901"/>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40" name="Group 118"/>
            <p:cNvGrpSpPr>
              <a:grpSpLocks/>
            </p:cNvGrpSpPr>
            <p:nvPr/>
          </p:nvGrpSpPr>
          <p:grpSpPr bwMode="auto">
            <a:xfrm>
              <a:off x="3367088" y="1576388"/>
              <a:ext cx="71437" cy="158750"/>
              <a:chOff x="2121" y="993"/>
              <a:chExt cx="45" cy="100"/>
            </a:xfrm>
            <a:solidFill>
              <a:srgbClr val="023D6B"/>
            </a:solidFill>
          </p:grpSpPr>
          <p:sp>
            <p:nvSpPr>
              <p:cNvPr id="162" name="Oval 119"/>
              <p:cNvSpPr>
                <a:spLocks noChangeArrowheads="1"/>
              </p:cNvSpPr>
              <p:nvPr/>
            </p:nvSpPr>
            <p:spPr bwMode="auto">
              <a:xfrm flipV="1">
                <a:off x="2121" y="1044"/>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63" name="Oval 120"/>
              <p:cNvSpPr>
                <a:spLocks noChangeArrowheads="1"/>
              </p:cNvSpPr>
              <p:nvPr/>
            </p:nvSpPr>
            <p:spPr bwMode="auto">
              <a:xfrm flipV="1">
                <a:off x="2121" y="993"/>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41" name="Group 121"/>
            <p:cNvGrpSpPr>
              <a:grpSpLocks/>
            </p:cNvGrpSpPr>
            <p:nvPr/>
          </p:nvGrpSpPr>
          <p:grpSpPr bwMode="auto">
            <a:xfrm>
              <a:off x="3511550" y="1862138"/>
              <a:ext cx="71438" cy="160337"/>
              <a:chOff x="2212" y="1173"/>
              <a:chExt cx="45" cy="101"/>
            </a:xfrm>
            <a:solidFill>
              <a:srgbClr val="023D6B"/>
            </a:solidFill>
          </p:grpSpPr>
          <p:sp>
            <p:nvSpPr>
              <p:cNvPr id="160" name="Oval 122"/>
              <p:cNvSpPr>
                <a:spLocks noChangeArrowheads="1"/>
              </p:cNvSpPr>
              <p:nvPr/>
            </p:nvSpPr>
            <p:spPr bwMode="auto">
              <a:xfrm flipV="1">
                <a:off x="2212" y="1225"/>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61" name="Oval 123"/>
              <p:cNvSpPr>
                <a:spLocks noChangeArrowheads="1"/>
              </p:cNvSpPr>
              <p:nvPr/>
            </p:nvSpPr>
            <p:spPr bwMode="auto">
              <a:xfrm flipV="1">
                <a:off x="2212" y="1173"/>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42" name="Group 124"/>
            <p:cNvGrpSpPr>
              <a:grpSpLocks/>
            </p:cNvGrpSpPr>
            <p:nvPr/>
          </p:nvGrpSpPr>
          <p:grpSpPr bwMode="auto">
            <a:xfrm>
              <a:off x="3151188" y="1719263"/>
              <a:ext cx="71437" cy="158750"/>
              <a:chOff x="1985" y="1083"/>
              <a:chExt cx="45" cy="100"/>
            </a:xfrm>
            <a:solidFill>
              <a:srgbClr val="023D6B"/>
            </a:solidFill>
          </p:grpSpPr>
          <p:sp>
            <p:nvSpPr>
              <p:cNvPr id="158" name="Oval 125"/>
              <p:cNvSpPr>
                <a:spLocks noChangeArrowheads="1"/>
              </p:cNvSpPr>
              <p:nvPr/>
            </p:nvSpPr>
            <p:spPr bwMode="auto">
              <a:xfrm flipV="1">
                <a:off x="1985" y="1134"/>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59" name="Oval 126"/>
              <p:cNvSpPr>
                <a:spLocks noChangeArrowheads="1"/>
              </p:cNvSpPr>
              <p:nvPr/>
            </p:nvSpPr>
            <p:spPr bwMode="auto">
              <a:xfrm flipV="1">
                <a:off x="1985" y="1083"/>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43" name="Group 127"/>
            <p:cNvGrpSpPr>
              <a:grpSpLocks/>
            </p:cNvGrpSpPr>
            <p:nvPr/>
          </p:nvGrpSpPr>
          <p:grpSpPr bwMode="auto">
            <a:xfrm>
              <a:off x="3546475" y="1393825"/>
              <a:ext cx="71438" cy="158750"/>
              <a:chOff x="2234" y="878"/>
              <a:chExt cx="45" cy="100"/>
            </a:xfrm>
            <a:solidFill>
              <a:srgbClr val="023D6B"/>
            </a:solidFill>
          </p:grpSpPr>
          <p:sp>
            <p:nvSpPr>
              <p:cNvPr id="156" name="Oval 128"/>
              <p:cNvSpPr>
                <a:spLocks noChangeArrowheads="1"/>
              </p:cNvSpPr>
              <p:nvPr/>
            </p:nvSpPr>
            <p:spPr bwMode="auto">
              <a:xfrm flipV="1">
                <a:off x="2234" y="929"/>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57" name="Oval 129"/>
              <p:cNvSpPr>
                <a:spLocks noChangeArrowheads="1"/>
              </p:cNvSpPr>
              <p:nvPr/>
            </p:nvSpPr>
            <p:spPr bwMode="auto">
              <a:xfrm flipV="1">
                <a:off x="2234" y="878"/>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44" name="Group 130"/>
            <p:cNvGrpSpPr>
              <a:grpSpLocks/>
            </p:cNvGrpSpPr>
            <p:nvPr/>
          </p:nvGrpSpPr>
          <p:grpSpPr bwMode="auto">
            <a:xfrm>
              <a:off x="3051175" y="2393950"/>
              <a:ext cx="71438" cy="158750"/>
              <a:chOff x="1922" y="1508"/>
              <a:chExt cx="45" cy="100"/>
            </a:xfrm>
            <a:solidFill>
              <a:srgbClr val="023D6B"/>
            </a:solidFill>
          </p:grpSpPr>
          <p:sp>
            <p:nvSpPr>
              <p:cNvPr id="154" name="Oval 131"/>
              <p:cNvSpPr>
                <a:spLocks noChangeArrowheads="1"/>
              </p:cNvSpPr>
              <p:nvPr/>
            </p:nvSpPr>
            <p:spPr bwMode="auto">
              <a:xfrm flipH="1" flipV="1">
                <a:off x="1922" y="1559"/>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55" name="Oval 132"/>
              <p:cNvSpPr>
                <a:spLocks noChangeArrowheads="1"/>
              </p:cNvSpPr>
              <p:nvPr/>
            </p:nvSpPr>
            <p:spPr bwMode="auto">
              <a:xfrm flipH="1" flipV="1">
                <a:off x="1922" y="1508"/>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45" name="Group 133"/>
            <p:cNvGrpSpPr>
              <a:grpSpLocks/>
            </p:cNvGrpSpPr>
            <p:nvPr/>
          </p:nvGrpSpPr>
          <p:grpSpPr bwMode="auto">
            <a:xfrm>
              <a:off x="3195638" y="2536825"/>
              <a:ext cx="71437" cy="158750"/>
              <a:chOff x="2013" y="1598"/>
              <a:chExt cx="45" cy="100"/>
            </a:xfrm>
            <a:solidFill>
              <a:srgbClr val="023D6B"/>
            </a:solidFill>
          </p:grpSpPr>
          <p:sp>
            <p:nvSpPr>
              <p:cNvPr id="152" name="Oval 134"/>
              <p:cNvSpPr>
                <a:spLocks noChangeArrowheads="1"/>
              </p:cNvSpPr>
              <p:nvPr/>
            </p:nvSpPr>
            <p:spPr bwMode="auto">
              <a:xfrm flipH="1" flipV="1">
                <a:off x="2013" y="1649"/>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53" name="Oval 135"/>
              <p:cNvSpPr>
                <a:spLocks noChangeArrowheads="1"/>
              </p:cNvSpPr>
              <p:nvPr/>
            </p:nvSpPr>
            <p:spPr bwMode="auto">
              <a:xfrm flipH="1" flipV="1">
                <a:off x="2013" y="1598"/>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46" name="Group 136"/>
            <p:cNvGrpSpPr>
              <a:grpSpLocks/>
            </p:cNvGrpSpPr>
            <p:nvPr/>
          </p:nvGrpSpPr>
          <p:grpSpPr bwMode="auto">
            <a:xfrm>
              <a:off x="3051175" y="2070100"/>
              <a:ext cx="71438" cy="157163"/>
              <a:chOff x="1922" y="1304"/>
              <a:chExt cx="45" cy="99"/>
            </a:xfrm>
            <a:solidFill>
              <a:srgbClr val="023D6B"/>
            </a:solidFill>
          </p:grpSpPr>
          <p:sp>
            <p:nvSpPr>
              <p:cNvPr id="150" name="Oval 137"/>
              <p:cNvSpPr>
                <a:spLocks noChangeArrowheads="1"/>
              </p:cNvSpPr>
              <p:nvPr/>
            </p:nvSpPr>
            <p:spPr bwMode="auto">
              <a:xfrm flipH="1" flipV="1">
                <a:off x="1922" y="1354"/>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51" name="Oval 138"/>
              <p:cNvSpPr>
                <a:spLocks noChangeArrowheads="1"/>
              </p:cNvSpPr>
              <p:nvPr/>
            </p:nvSpPr>
            <p:spPr bwMode="auto">
              <a:xfrm flipH="1" flipV="1">
                <a:off x="1922" y="1304"/>
                <a:ext cx="45" cy="48"/>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nvGrpSpPr>
            <p:cNvPr id="147" name="Group 195"/>
            <p:cNvGrpSpPr>
              <a:grpSpLocks/>
            </p:cNvGrpSpPr>
            <p:nvPr/>
          </p:nvGrpSpPr>
          <p:grpSpPr bwMode="auto">
            <a:xfrm>
              <a:off x="3051175" y="2754313"/>
              <a:ext cx="71438" cy="158750"/>
              <a:chOff x="1922" y="1735"/>
              <a:chExt cx="45" cy="100"/>
            </a:xfrm>
            <a:solidFill>
              <a:srgbClr val="023D6B"/>
            </a:solidFill>
          </p:grpSpPr>
          <p:sp>
            <p:nvSpPr>
              <p:cNvPr id="148" name="Oval 196"/>
              <p:cNvSpPr>
                <a:spLocks noChangeArrowheads="1"/>
              </p:cNvSpPr>
              <p:nvPr/>
            </p:nvSpPr>
            <p:spPr bwMode="auto">
              <a:xfrm flipH="1" flipV="1">
                <a:off x="1922" y="1786"/>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sp>
            <p:nvSpPr>
              <p:cNvPr id="149" name="Oval 197"/>
              <p:cNvSpPr>
                <a:spLocks noChangeArrowheads="1"/>
              </p:cNvSpPr>
              <p:nvPr/>
            </p:nvSpPr>
            <p:spPr bwMode="auto">
              <a:xfrm flipH="1" flipV="1">
                <a:off x="1922" y="1735"/>
                <a:ext cx="45" cy="49"/>
              </a:xfrm>
              <a:prstGeom prst="ellipse">
                <a:avLst/>
              </a:prstGeom>
              <a:grp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defRPr/>
                </a:pPr>
                <a:endParaRPr lang="de-DE" kern="0">
                  <a:solidFill>
                    <a:srgbClr val="000000"/>
                  </a:solidFill>
                  <a:ea typeface="Microsoft YaHei" panose="020B0503020204020204" pitchFamily="34" charset="-122"/>
                </a:endParaRPr>
              </a:p>
            </p:txBody>
          </p:sp>
        </p:grpSp>
      </p:grpSp>
      <p:pic>
        <p:nvPicPr>
          <p:cNvPr id="237" name="Picture 7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6681" r="89356" b="33296"/>
          <a:stretch/>
        </p:blipFill>
        <p:spPr bwMode="auto">
          <a:xfrm>
            <a:off x="2450283" y="5766966"/>
            <a:ext cx="212725" cy="2160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a14="http://schemas.microsoft.com/office/drawing/2010/main">
        <mc:Choice Requires="a14">
          <p:sp>
            <p:nvSpPr>
              <p:cNvPr id="238" name="Textfeld 237"/>
              <p:cNvSpPr txBox="1"/>
              <p:nvPr/>
            </p:nvSpPr>
            <p:spPr>
              <a:xfrm>
                <a:off x="2720983" y="1772817"/>
                <a:ext cx="1928836" cy="790537"/>
              </a:xfrm>
              <a:prstGeom prst="rect">
                <a:avLst/>
              </a:prstGeom>
              <a:solidFill>
                <a:schemeClr val="bg1"/>
              </a:solidFill>
            </p:spPr>
            <p:txBody>
              <a:bodyPr wrap="square" rtlCol="0">
                <a:spAutoFit/>
              </a:bodyPr>
              <a:lstStyle/>
              <a:p>
                <a:pPr algn="l">
                  <a:lnSpc>
                    <a:spcPct val="95000"/>
                  </a:lnSpc>
                </a:pPr>
                <a14:m>
                  <m:oMathPara xmlns:m="http://schemas.openxmlformats.org/officeDocument/2006/math">
                    <m:oMathParaPr>
                      <m:jc m:val="centerGroup"/>
                    </m:oMathParaPr>
                    <m:oMath xmlns:m="http://schemas.openxmlformats.org/officeDocument/2006/math">
                      <m:f>
                        <m:fPr>
                          <m:type m:val="skw"/>
                          <m:ctrlPr>
                            <a:rPr lang="de-DE" sz="3600" i="1">
                              <a:solidFill>
                                <a:srgbClr val="0000FF"/>
                              </a:solidFill>
                              <a:latin typeface="Cambria Math" panose="02040503050406030204" pitchFamily="18" charset="0"/>
                            </a:rPr>
                          </m:ctrlPr>
                        </m:fPr>
                        <m:num>
                          <m:r>
                            <a:rPr lang="de-DE" sz="3600" i="1">
                              <a:solidFill>
                                <a:srgbClr val="0000FF"/>
                              </a:solidFill>
                              <a:latin typeface="Cambria Math" panose="02040503050406030204" pitchFamily="18" charset="0"/>
                            </a:rPr>
                            <m:t>1</m:t>
                          </m:r>
                        </m:num>
                        <m:den>
                          <m:r>
                            <a:rPr lang="de-DE" sz="3600" i="1">
                              <a:solidFill>
                                <a:srgbClr val="0000FF"/>
                              </a:solidFill>
                              <a:latin typeface="Cambria Math" panose="02040503050406030204" pitchFamily="18" charset="0"/>
                            </a:rPr>
                            <m:t>𝑑</m:t>
                          </m:r>
                        </m:den>
                      </m:f>
                      <m:rad>
                        <m:radPr>
                          <m:degHide m:val="on"/>
                          <m:ctrlPr>
                            <a:rPr lang="de-DE" sz="3600" i="1">
                              <a:solidFill>
                                <a:srgbClr val="0000FF"/>
                              </a:solidFill>
                              <a:latin typeface="Cambria Math" panose="02040503050406030204" pitchFamily="18" charset="0"/>
                            </a:rPr>
                          </m:ctrlPr>
                        </m:radPr>
                        <m:deg/>
                        <m:e>
                          <m:r>
                            <a:rPr lang="de-DE" sz="3600" i="1">
                              <a:solidFill>
                                <a:srgbClr val="0000FF"/>
                              </a:solidFill>
                              <a:latin typeface="Cambria Math" panose="02040503050406030204" pitchFamily="18" charset="0"/>
                            </a:rPr>
                            <m:t>𝑝</m:t>
                          </m:r>
                        </m:e>
                      </m:rad>
                    </m:oMath>
                  </m:oMathPara>
                </a14:m>
                <a:endParaRPr lang="de-DE" sz="3600" dirty="0" err="1">
                  <a:solidFill>
                    <a:srgbClr val="023D6B"/>
                  </a:solidFill>
                  <a:latin typeface="Arial" panose="020B0604020202020204" pitchFamily="34" charset="0"/>
                </a:endParaRPr>
              </a:p>
            </p:txBody>
          </p:sp>
        </mc:Choice>
        <mc:Fallback xmlns="">
          <p:sp>
            <p:nvSpPr>
              <p:cNvPr id="238" name="Textfeld 237"/>
              <p:cNvSpPr txBox="1">
                <a:spLocks noRot="1" noChangeAspect="1" noMove="1" noResize="1" noEditPoints="1" noAdjustHandles="1" noChangeArrowheads="1" noChangeShapeType="1" noTextEdit="1"/>
              </p:cNvSpPr>
              <p:nvPr/>
            </p:nvSpPr>
            <p:spPr>
              <a:xfrm>
                <a:off x="2720983" y="1772817"/>
                <a:ext cx="1928836" cy="790537"/>
              </a:xfrm>
              <a:prstGeom prst="rect">
                <a:avLst/>
              </a:prstGeom>
              <a:blipFill rotWithShape="0">
                <a:blip r:embed="rId12"/>
                <a:stretch>
                  <a:fillRect/>
                </a:stretch>
              </a:blipFill>
            </p:spPr>
            <p:txBody>
              <a:bodyPr/>
              <a:lstStyle/>
              <a:p>
                <a:r>
                  <a:rPr lang="de-DE">
                    <a:noFill/>
                  </a:rPr>
                  <a:t> </a:t>
                </a:r>
              </a:p>
            </p:txBody>
          </p:sp>
        </mc:Fallback>
      </mc:AlternateContent>
      <p:sp>
        <p:nvSpPr>
          <p:cNvPr id="239" name="Text Box 74"/>
          <p:cNvSpPr txBox="1">
            <a:spLocks noChangeArrowheads="1"/>
          </p:cNvSpPr>
          <p:nvPr/>
        </p:nvSpPr>
        <p:spPr bwMode="auto">
          <a:xfrm>
            <a:off x="4836517" y="4936083"/>
            <a:ext cx="29876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de-DE" dirty="0" smtClean="0"/>
              <a:t>Lag-Time measurement:</a:t>
            </a:r>
            <a:endParaRPr lang="en-US" altLang="de-DE" dirty="0"/>
          </a:p>
        </p:txBody>
      </p:sp>
      <p:pic>
        <p:nvPicPr>
          <p:cNvPr id="6" name="Grafik 5"/>
          <p:cNvPicPr>
            <a:picLocks noChangeAspect="1"/>
          </p:cNvPicPr>
          <p:nvPr/>
        </p:nvPicPr>
        <p:blipFill>
          <a:blip r:embed="rId13"/>
          <a:stretch>
            <a:fillRect/>
          </a:stretch>
        </p:blipFill>
        <p:spPr>
          <a:xfrm>
            <a:off x="5519910" y="5229200"/>
            <a:ext cx="1080293" cy="586542"/>
          </a:xfrm>
          <a:prstGeom prst="rect">
            <a:avLst/>
          </a:prstGeom>
        </p:spPr>
      </p:pic>
      <p:pic>
        <p:nvPicPr>
          <p:cNvPr id="7" name="Grafik 6"/>
          <p:cNvPicPr>
            <a:picLocks noChangeAspect="1"/>
          </p:cNvPicPr>
          <p:nvPr/>
        </p:nvPicPr>
        <p:blipFill>
          <a:blip r:embed="rId14"/>
          <a:stretch>
            <a:fillRect/>
          </a:stretch>
        </p:blipFill>
        <p:spPr>
          <a:xfrm>
            <a:off x="1847528" y="5265256"/>
            <a:ext cx="2944458" cy="468000"/>
          </a:xfrm>
          <a:prstGeom prst="rect">
            <a:avLst/>
          </a:prstGeom>
        </p:spPr>
      </p:pic>
    </p:spTree>
    <p:extLst>
      <p:ext uri="{BB962C8B-B14F-4D97-AF65-F5344CB8AC3E}">
        <p14:creationId xmlns:p14="http://schemas.microsoft.com/office/powerpoint/2010/main" val="20620976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6</a:t>
            </a:fld>
            <a:endParaRPr lang="de-DE" dirty="0"/>
          </a:p>
        </p:txBody>
      </p:sp>
      <p:sp>
        <p:nvSpPr>
          <p:cNvPr id="2" name="Textfeld 1"/>
          <p:cNvSpPr txBox="1"/>
          <p:nvPr/>
        </p:nvSpPr>
        <p:spPr>
          <a:xfrm>
            <a:off x="1100519" y="342308"/>
            <a:ext cx="9973865" cy="560153"/>
          </a:xfrm>
          <a:prstGeom prst="rect">
            <a:avLst/>
          </a:prstGeom>
          <a:noFill/>
        </p:spPr>
        <p:txBody>
          <a:bodyPr wrap="square" rtlCol="0">
            <a:spAutoFit/>
          </a:bodyPr>
          <a:lstStyle/>
          <a:p>
            <a:pPr algn="ctr">
              <a:lnSpc>
                <a:spcPct val="95000"/>
              </a:lnSpc>
            </a:pPr>
            <a:r>
              <a:rPr lang="en-US" sz="3200" b="1" dirty="0">
                <a:solidFill>
                  <a:srgbClr val="023D6B"/>
                </a:solidFill>
              </a:rPr>
              <a:t>Experimental </a:t>
            </a:r>
            <a:r>
              <a:rPr lang="en-US" sz="3200" b="1" dirty="0" smtClean="0">
                <a:solidFill>
                  <a:srgbClr val="023D6B"/>
                </a:solidFill>
              </a:rPr>
              <a:t>Setup</a:t>
            </a:r>
            <a:endParaRPr lang="en-US" sz="3200" b="1" dirty="0">
              <a:solidFill>
                <a:srgbClr val="023D6B"/>
              </a:solidFill>
            </a:endParaRPr>
          </a:p>
        </p:txBody>
      </p:sp>
      <p:sp>
        <p:nvSpPr>
          <p:cNvPr id="23" name="Text Box 3"/>
          <p:cNvSpPr txBox="1">
            <a:spLocks noChangeArrowheads="1"/>
          </p:cNvSpPr>
          <p:nvPr/>
        </p:nvSpPr>
        <p:spPr bwMode="auto">
          <a:xfrm>
            <a:off x="2171701" y="1295401"/>
            <a:ext cx="20161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de-DE" sz="2400" b="1"/>
              <a:t>Gas-driven:</a:t>
            </a:r>
          </a:p>
        </p:txBody>
      </p:sp>
      <p:sp>
        <p:nvSpPr>
          <p:cNvPr id="24" name="Text Box 4"/>
          <p:cNvSpPr txBox="1">
            <a:spLocks noChangeArrowheads="1"/>
          </p:cNvSpPr>
          <p:nvPr/>
        </p:nvSpPr>
        <p:spPr bwMode="auto">
          <a:xfrm>
            <a:off x="6507228" y="4212555"/>
            <a:ext cx="5565436" cy="2024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de-DE" dirty="0"/>
              <a:t>Measuring procedure:</a:t>
            </a:r>
          </a:p>
          <a:p>
            <a:pPr>
              <a:buClrTx/>
              <a:buFontTx/>
              <a:buNone/>
            </a:pPr>
            <a:r>
              <a:rPr lang="en-US" altLang="de-DE" dirty="0">
                <a:solidFill>
                  <a:srgbClr val="023D6B"/>
                </a:solidFill>
                <a:cs typeface="Arial" panose="020B0604020202020204" pitchFamily="34" charset="0"/>
              </a:rPr>
              <a:t>→ </a:t>
            </a:r>
            <a:r>
              <a:rPr lang="en-US" altLang="de-DE" dirty="0">
                <a:solidFill>
                  <a:srgbClr val="007DC6"/>
                </a:solidFill>
                <a:cs typeface="Arial" panose="020B0604020202020204" pitchFamily="34" charset="0"/>
              </a:rPr>
              <a:t>	</a:t>
            </a:r>
            <a:r>
              <a:rPr lang="en-US" altLang="de-DE" dirty="0"/>
              <a:t>Sample preparation</a:t>
            </a:r>
          </a:p>
          <a:p>
            <a:pPr>
              <a:buClrTx/>
              <a:buFontTx/>
              <a:buNone/>
            </a:pPr>
            <a:r>
              <a:rPr lang="en-US" altLang="de-DE" dirty="0">
                <a:solidFill>
                  <a:srgbClr val="023D6B"/>
                </a:solidFill>
                <a:cs typeface="Arial" panose="020B0604020202020204" pitchFamily="34" charset="0"/>
              </a:rPr>
              <a:t>→ </a:t>
            </a:r>
            <a:r>
              <a:rPr lang="en-US" altLang="de-DE" dirty="0">
                <a:solidFill>
                  <a:srgbClr val="007DC6"/>
                </a:solidFill>
                <a:cs typeface="Arial" panose="020B0604020202020204" pitchFamily="34" charset="0"/>
              </a:rPr>
              <a:t>	</a:t>
            </a:r>
            <a:r>
              <a:rPr lang="en-US" altLang="de-DE" dirty="0"/>
              <a:t>Evacuation: HPV/LPV ~</a:t>
            </a:r>
            <a:r>
              <a:rPr lang="en-US" altLang="de-DE" dirty="0" smtClean="0"/>
              <a:t>10</a:t>
            </a:r>
            <a:r>
              <a:rPr lang="en-US" altLang="de-DE" baseline="33000" dirty="0" smtClean="0"/>
              <a:t>-9</a:t>
            </a:r>
            <a:r>
              <a:rPr lang="en-US" altLang="de-DE" dirty="0" smtClean="0"/>
              <a:t> </a:t>
            </a:r>
            <a:r>
              <a:rPr lang="en-US" altLang="de-DE" dirty="0"/>
              <a:t>mbar</a:t>
            </a:r>
          </a:p>
          <a:p>
            <a:pPr>
              <a:buClrTx/>
              <a:buFontTx/>
              <a:buNone/>
            </a:pPr>
            <a:r>
              <a:rPr lang="en-US" altLang="de-DE" dirty="0">
                <a:solidFill>
                  <a:srgbClr val="023D6B"/>
                </a:solidFill>
                <a:cs typeface="Arial" panose="020B0604020202020204" pitchFamily="34" charset="0"/>
              </a:rPr>
              <a:t>→ </a:t>
            </a:r>
            <a:r>
              <a:rPr lang="en-US" altLang="de-DE" dirty="0">
                <a:solidFill>
                  <a:srgbClr val="007DC6"/>
                </a:solidFill>
                <a:cs typeface="Arial" panose="020B0604020202020204" pitchFamily="34" charset="0"/>
              </a:rPr>
              <a:t>	</a:t>
            </a:r>
            <a:r>
              <a:rPr lang="en-US" altLang="de-DE" dirty="0"/>
              <a:t>Calibration</a:t>
            </a:r>
          </a:p>
          <a:p>
            <a:pPr>
              <a:buClrTx/>
              <a:buFontTx/>
              <a:buNone/>
            </a:pPr>
            <a:r>
              <a:rPr lang="en-US" altLang="de-DE" dirty="0">
                <a:solidFill>
                  <a:srgbClr val="023D6B"/>
                </a:solidFill>
                <a:cs typeface="Arial" panose="020B0604020202020204" pitchFamily="34" charset="0"/>
              </a:rPr>
              <a:t>→ </a:t>
            </a:r>
            <a:r>
              <a:rPr lang="en-US" altLang="de-DE" dirty="0">
                <a:solidFill>
                  <a:srgbClr val="007DC6"/>
                </a:solidFill>
                <a:cs typeface="Arial" panose="020B0604020202020204" pitchFamily="34" charset="0"/>
              </a:rPr>
              <a:t>	</a:t>
            </a:r>
            <a:r>
              <a:rPr lang="en-US" altLang="de-DE" dirty="0"/>
              <a:t>Pressure/temperature dependent </a:t>
            </a:r>
            <a:r>
              <a:rPr lang="en-US" altLang="de-DE" dirty="0" smtClean="0"/>
              <a:t>measurement</a:t>
            </a:r>
          </a:p>
          <a:p>
            <a:r>
              <a:rPr lang="en-US" altLang="de-DE" dirty="0">
                <a:solidFill>
                  <a:srgbClr val="023D6B"/>
                </a:solidFill>
                <a:cs typeface="Arial" panose="020B0604020202020204" pitchFamily="34" charset="0"/>
              </a:rPr>
              <a:t>→ </a:t>
            </a:r>
            <a:r>
              <a:rPr lang="en-US" altLang="de-DE" dirty="0">
                <a:solidFill>
                  <a:srgbClr val="007DC6"/>
                </a:solidFill>
                <a:cs typeface="Arial" panose="020B0604020202020204" pitchFamily="34" charset="0"/>
              </a:rPr>
              <a:t>	</a:t>
            </a:r>
            <a:r>
              <a:rPr lang="en-US" altLang="de-DE" dirty="0" smtClean="0"/>
              <a:t>Lag-Time measurement -&gt; Diffusion</a:t>
            </a:r>
            <a:endParaRPr lang="en-US" altLang="de-DE" dirty="0"/>
          </a:p>
          <a:p>
            <a:pPr>
              <a:buClrTx/>
              <a:buFontTx/>
              <a:buNone/>
            </a:pPr>
            <a:endParaRPr lang="en-US" altLang="de-DE" dirty="0" smtClean="0"/>
          </a:p>
          <a:p>
            <a:pPr>
              <a:buClrTx/>
              <a:buFontTx/>
              <a:buNone/>
            </a:pPr>
            <a:endParaRPr lang="en-US" altLang="de-DE" dirty="0"/>
          </a:p>
        </p:txBody>
      </p:sp>
      <p:pic>
        <p:nvPicPr>
          <p:cNvPr id="25" name="Grafik 24"/>
          <p:cNvPicPr>
            <a:picLocks noChangeAspect="1"/>
          </p:cNvPicPr>
          <p:nvPr/>
        </p:nvPicPr>
        <p:blipFill rotWithShape="1">
          <a:blip r:embed="rId3" cstate="print">
            <a:extLst>
              <a:ext uri="{28A0092B-C50C-407E-A947-70E740481C1C}">
                <a14:useLocalDpi xmlns:a14="http://schemas.microsoft.com/office/drawing/2010/main" val="0"/>
              </a:ext>
            </a:extLst>
          </a:blip>
          <a:srcRect b="18344"/>
          <a:stretch/>
        </p:blipFill>
        <p:spPr>
          <a:xfrm>
            <a:off x="6456040" y="1484784"/>
            <a:ext cx="4547064" cy="2475781"/>
          </a:xfrm>
          <a:prstGeom prst="rect">
            <a:avLst/>
          </a:prstGeom>
        </p:spPr>
      </p:pic>
      <p:sp>
        <p:nvSpPr>
          <p:cNvPr id="26" name="Textfeld 25"/>
          <p:cNvSpPr txBox="1"/>
          <p:nvPr/>
        </p:nvSpPr>
        <p:spPr>
          <a:xfrm>
            <a:off x="9840416" y="3744787"/>
            <a:ext cx="1224136" cy="209288"/>
          </a:xfrm>
          <a:prstGeom prst="rect">
            <a:avLst/>
          </a:prstGeom>
          <a:noFill/>
        </p:spPr>
        <p:txBody>
          <a:bodyPr wrap="square" rtlCol="0">
            <a:spAutoFit/>
          </a:bodyPr>
          <a:lstStyle/>
          <a:p>
            <a:pPr algn="l">
              <a:lnSpc>
                <a:spcPct val="95000"/>
              </a:lnSpc>
            </a:pPr>
            <a:r>
              <a:rPr lang="de-DE" sz="800" dirty="0">
                <a:solidFill>
                  <a:schemeClr val="bg1"/>
                </a:solidFill>
              </a:rPr>
              <a:t>Picture: Stefan </a:t>
            </a:r>
            <a:r>
              <a:rPr lang="de-DE" sz="800" dirty="0" err="1">
                <a:solidFill>
                  <a:schemeClr val="bg1"/>
                </a:solidFill>
              </a:rPr>
              <a:t>Kirtz</a:t>
            </a:r>
            <a:endParaRPr lang="de-DE" sz="800" dirty="0">
              <a:solidFill>
                <a:schemeClr val="bg1"/>
              </a:solidFill>
            </a:endParaRPr>
          </a:p>
        </p:txBody>
      </p:sp>
      <p:sp>
        <p:nvSpPr>
          <p:cNvPr id="81" name="Textfeld 80"/>
          <p:cNvSpPr txBox="1"/>
          <p:nvPr/>
        </p:nvSpPr>
        <p:spPr>
          <a:xfrm>
            <a:off x="6506782" y="3744787"/>
            <a:ext cx="1540873" cy="209288"/>
          </a:xfrm>
          <a:prstGeom prst="rect">
            <a:avLst/>
          </a:prstGeom>
          <a:noFill/>
        </p:spPr>
        <p:txBody>
          <a:bodyPr wrap="square" rtlCol="0">
            <a:spAutoFit/>
          </a:bodyPr>
          <a:lstStyle/>
          <a:p>
            <a:pPr algn="l">
              <a:lnSpc>
                <a:spcPct val="95000"/>
              </a:lnSpc>
            </a:pPr>
            <a:r>
              <a:rPr lang="en-US" sz="800" dirty="0">
                <a:solidFill>
                  <a:schemeClr val="bg1"/>
                </a:solidFill>
              </a:rPr>
              <a:t>Permeation Setup @ FZJ</a:t>
            </a:r>
          </a:p>
        </p:txBody>
      </p:sp>
      <p:pic>
        <p:nvPicPr>
          <p:cNvPr id="82" name="Grafik 81"/>
          <p:cNvPicPr>
            <a:picLocks noChangeAspect="1"/>
          </p:cNvPicPr>
          <p:nvPr/>
        </p:nvPicPr>
        <p:blipFill rotWithShape="1">
          <a:blip r:embed="rId4">
            <a:extLst>
              <a:ext uri="{28A0092B-C50C-407E-A947-70E740481C1C}">
                <a14:useLocalDpi xmlns:a14="http://schemas.microsoft.com/office/drawing/2010/main" val="0"/>
              </a:ext>
            </a:extLst>
          </a:blip>
          <a:srcRect l="3533" t="3329" r="6932" b="6800"/>
          <a:stretch/>
        </p:blipFill>
        <p:spPr>
          <a:xfrm>
            <a:off x="606912" y="1942175"/>
            <a:ext cx="5273064" cy="4054536"/>
          </a:xfrm>
          <a:prstGeom prst="rect">
            <a:avLst/>
          </a:prstGeom>
        </p:spPr>
      </p:pic>
      <p:pic>
        <p:nvPicPr>
          <p:cNvPr id="11" name="Grafik 10"/>
          <p:cNvPicPr>
            <a:picLocks noChangeAspect="1"/>
          </p:cNvPicPr>
          <p:nvPr/>
        </p:nvPicPr>
        <p:blipFill rotWithShape="1">
          <a:blip r:embed="rId5" cstate="print">
            <a:extLst>
              <a:ext uri="{28A0092B-C50C-407E-A947-70E740481C1C}">
                <a14:useLocalDpi xmlns:a14="http://schemas.microsoft.com/office/drawing/2010/main" val="0"/>
              </a:ext>
            </a:extLst>
          </a:blip>
          <a:srcRect l="47637" t="42827" r="42126" b="46705"/>
          <a:stretch/>
        </p:blipFill>
        <p:spPr>
          <a:xfrm>
            <a:off x="5065308" y="1124744"/>
            <a:ext cx="1257191" cy="967070"/>
          </a:xfrm>
          <a:prstGeom prst="rect">
            <a:avLst/>
          </a:prstGeom>
        </p:spPr>
      </p:pic>
      <p:cxnSp>
        <p:nvCxnSpPr>
          <p:cNvPr id="12" name="Gerade Verbindung mit Pfeil 11"/>
          <p:cNvCxnSpPr/>
          <p:nvPr/>
        </p:nvCxnSpPr>
        <p:spPr>
          <a:xfrm>
            <a:off x="5281332" y="1569149"/>
            <a:ext cx="874378" cy="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5087888" y="2060848"/>
            <a:ext cx="1272753" cy="618631"/>
          </a:xfrm>
          <a:prstGeom prst="rect">
            <a:avLst/>
          </a:prstGeom>
          <a:noFill/>
        </p:spPr>
        <p:txBody>
          <a:bodyPr wrap="square" rtlCol="0">
            <a:spAutoFit/>
          </a:bodyPr>
          <a:lstStyle/>
          <a:p>
            <a:pPr algn="l">
              <a:lnSpc>
                <a:spcPct val="95000"/>
              </a:lnSpc>
            </a:pPr>
            <a:r>
              <a:rPr lang="de-DE" dirty="0" smtClean="0"/>
              <a:t>Ø: 25 mm</a:t>
            </a:r>
          </a:p>
          <a:p>
            <a:pPr algn="l">
              <a:lnSpc>
                <a:spcPct val="95000"/>
              </a:lnSpc>
            </a:pPr>
            <a:r>
              <a:rPr lang="de-DE" dirty="0" smtClean="0"/>
              <a:t>d: 0.3 mm</a:t>
            </a:r>
          </a:p>
        </p:txBody>
      </p:sp>
    </p:spTree>
    <p:extLst>
      <p:ext uri="{BB962C8B-B14F-4D97-AF65-F5344CB8AC3E}">
        <p14:creationId xmlns:p14="http://schemas.microsoft.com/office/powerpoint/2010/main" val="32792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7</a:t>
            </a:fld>
            <a:endParaRPr lang="de-DE" dirty="0"/>
          </a:p>
        </p:txBody>
      </p:sp>
      <p:sp>
        <p:nvSpPr>
          <p:cNvPr id="2" name="Textfeld 1"/>
          <p:cNvSpPr txBox="1"/>
          <p:nvPr/>
        </p:nvSpPr>
        <p:spPr>
          <a:xfrm>
            <a:off x="1100519" y="342308"/>
            <a:ext cx="9973865" cy="560153"/>
          </a:xfrm>
          <a:prstGeom prst="rect">
            <a:avLst/>
          </a:prstGeom>
          <a:noFill/>
        </p:spPr>
        <p:txBody>
          <a:bodyPr wrap="square" rtlCol="0">
            <a:spAutoFit/>
          </a:bodyPr>
          <a:lstStyle/>
          <a:p>
            <a:pPr algn="ctr">
              <a:lnSpc>
                <a:spcPct val="95000"/>
              </a:lnSpc>
            </a:pPr>
            <a:r>
              <a:rPr lang="en-US" sz="3200" b="1" dirty="0" smtClean="0">
                <a:solidFill>
                  <a:srgbClr val="023D6B"/>
                </a:solidFill>
              </a:rPr>
              <a:t>Comparison ‘pure’ Materials</a:t>
            </a:r>
            <a:endParaRPr lang="en-US" sz="3200" b="1" dirty="0">
              <a:solidFill>
                <a:srgbClr val="023D6B"/>
              </a:solidFill>
            </a:endParaRPr>
          </a:p>
        </p:txBody>
      </p:sp>
      <p:sp>
        <p:nvSpPr>
          <p:cNvPr id="86" name="Textfeld 85"/>
          <p:cNvSpPr txBox="1"/>
          <p:nvPr/>
        </p:nvSpPr>
        <p:spPr>
          <a:xfrm>
            <a:off x="1796786" y="3140968"/>
            <a:ext cx="1368152" cy="355482"/>
          </a:xfrm>
          <a:prstGeom prst="rect">
            <a:avLst/>
          </a:prstGeom>
          <a:noFill/>
        </p:spPr>
        <p:txBody>
          <a:bodyPr wrap="square" rtlCol="0">
            <a:spAutoFit/>
          </a:bodyPr>
          <a:lstStyle/>
          <a:p>
            <a:pPr>
              <a:lnSpc>
                <a:spcPct val="95000"/>
              </a:lnSpc>
            </a:pPr>
            <a:r>
              <a:rPr lang="en-US" altLang="de-DE" b="1" dirty="0">
                <a:ln w="3175">
                  <a:solidFill>
                    <a:schemeClr val="bg1"/>
                  </a:solidFill>
                </a:ln>
                <a:solidFill>
                  <a:srgbClr val="023D6B"/>
                </a:solidFill>
                <a:cs typeface="Arial" panose="020B0604020202020204" pitchFamily="34" charset="0"/>
              </a:rPr>
              <a:t>SEM (FIB):</a:t>
            </a:r>
            <a:endParaRPr lang="de-DE" sz="2400" b="1" dirty="0" err="1">
              <a:ln w="3175">
                <a:solidFill>
                  <a:schemeClr val="bg1"/>
                </a:solidFill>
              </a:ln>
              <a:solidFill>
                <a:srgbClr val="023D6B"/>
              </a:solidFill>
            </a:endParaRPr>
          </a:p>
        </p:txBody>
      </p:sp>
      <p:sp>
        <p:nvSpPr>
          <p:cNvPr id="88" name="Textfeld 87"/>
          <p:cNvSpPr txBox="1"/>
          <p:nvPr/>
        </p:nvSpPr>
        <p:spPr>
          <a:xfrm>
            <a:off x="8040216" y="3017218"/>
            <a:ext cx="2880320" cy="267766"/>
          </a:xfrm>
          <a:prstGeom prst="rect">
            <a:avLst/>
          </a:prstGeom>
          <a:noFill/>
        </p:spPr>
        <p:txBody>
          <a:bodyPr wrap="square" rtlCol="0">
            <a:spAutoFit/>
          </a:bodyPr>
          <a:lstStyle/>
          <a:p>
            <a:pPr algn="l">
              <a:lnSpc>
                <a:spcPct val="95000"/>
              </a:lnSpc>
            </a:pPr>
            <a:r>
              <a:rPr lang="de-DE" sz="1200" dirty="0"/>
              <a:t>A. Houben </a:t>
            </a:r>
            <a:r>
              <a:rPr lang="de-DE" sz="1200" i="1" dirty="0"/>
              <a:t>et al</a:t>
            </a:r>
            <a:r>
              <a:rPr lang="de-DE" sz="1200" dirty="0"/>
              <a:t>., NME </a:t>
            </a:r>
            <a:r>
              <a:rPr lang="de-DE" sz="1200" b="1" dirty="0"/>
              <a:t>19</a:t>
            </a:r>
            <a:r>
              <a:rPr lang="de-DE" sz="1200" dirty="0"/>
              <a:t> (2019), 55-58</a:t>
            </a:r>
          </a:p>
        </p:txBody>
      </p:sp>
      <p:grpSp>
        <p:nvGrpSpPr>
          <p:cNvPr id="17" name="Gruppieren 16"/>
          <p:cNvGrpSpPr/>
          <p:nvPr/>
        </p:nvGrpSpPr>
        <p:grpSpPr>
          <a:xfrm>
            <a:off x="263352" y="964817"/>
            <a:ext cx="3600000" cy="2483130"/>
            <a:chOff x="534295" y="862050"/>
            <a:chExt cx="3600000" cy="2483130"/>
          </a:xfrm>
        </p:grpSpPr>
        <p:pic>
          <p:nvPicPr>
            <p:cNvPr id="5" name="Grafik 4"/>
            <p:cNvPicPr>
              <a:picLocks noChangeAspect="1"/>
            </p:cNvPicPr>
            <p:nvPr/>
          </p:nvPicPr>
          <p:blipFill rotWithShape="1">
            <a:blip r:embed="rId3" cstate="hqprint">
              <a:extLst>
                <a:ext uri="{28A0092B-C50C-407E-A947-70E740481C1C}">
                  <a14:useLocalDpi xmlns:a14="http://schemas.microsoft.com/office/drawing/2010/main" val="0"/>
                </a:ext>
              </a:extLst>
            </a:blip>
            <a:srcRect b="8032"/>
            <a:stretch/>
          </p:blipFill>
          <p:spPr>
            <a:xfrm>
              <a:off x="534295" y="862050"/>
              <a:ext cx="3600000" cy="2483130"/>
            </a:xfrm>
            <a:prstGeom prst="rect">
              <a:avLst/>
            </a:prstGeom>
          </p:spPr>
        </p:pic>
        <p:grpSp>
          <p:nvGrpSpPr>
            <p:cNvPr id="14" name="Gruppieren 13"/>
            <p:cNvGrpSpPr/>
            <p:nvPr/>
          </p:nvGrpSpPr>
          <p:grpSpPr>
            <a:xfrm>
              <a:off x="3276113" y="2861025"/>
              <a:ext cx="760188" cy="398251"/>
              <a:chOff x="1375372" y="2814725"/>
              <a:chExt cx="760188" cy="398251"/>
            </a:xfrm>
          </p:grpSpPr>
          <p:sp>
            <p:nvSpPr>
              <p:cNvPr id="12" name="Rechteck 11"/>
              <p:cNvSpPr/>
              <p:nvPr/>
            </p:nvSpPr>
            <p:spPr>
              <a:xfrm>
                <a:off x="1400137" y="2850427"/>
                <a:ext cx="710659" cy="362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smtClean="0"/>
              </a:p>
            </p:txBody>
          </p:sp>
          <p:sp>
            <p:nvSpPr>
              <p:cNvPr id="13" name="Textfeld 12"/>
              <p:cNvSpPr txBox="1"/>
              <p:nvPr/>
            </p:nvSpPr>
            <p:spPr>
              <a:xfrm>
                <a:off x="1375372" y="2814725"/>
                <a:ext cx="760188" cy="326243"/>
              </a:xfrm>
              <a:prstGeom prst="rect">
                <a:avLst/>
              </a:prstGeom>
              <a:noFill/>
            </p:spPr>
            <p:txBody>
              <a:bodyPr wrap="square" rtlCol="0">
                <a:spAutoFit/>
              </a:bodyPr>
              <a:lstStyle/>
              <a:p>
                <a:pPr algn="ctr">
                  <a:lnSpc>
                    <a:spcPct val="95000"/>
                  </a:lnSpc>
                </a:pPr>
                <a:r>
                  <a:rPr lang="en-GB" sz="1600" dirty="0"/>
                  <a:t>2</a:t>
                </a:r>
                <a:r>
                  <a:rPr lang="en-GB" sz="1600" dirty="0" smtClean="0"/>
                  <a:t>0 µm</a:t>
                </a:r>
              </a:p>
            </p:txBody>
          </p:sp>
          <p:cxnSp>
            <p:nvCxnSpPr>
              <p:cNvPr id="11" name="Gerader Verbinder 10"/>
              <p:cNvCxnSpPr/>
              <p:nvPr/>
            </p:nvCxnSpPr>
            <p:spPr>
              <a:xfrm>
                <a:off x="1431466" y="3140968"/>
                <a:ext cx="64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5" name="Gruppieren 34"/>
          <p:cNvGrpSpPr/>
          <p:nvPr/>
        </p:nvGrpSpPr>
        <p:grpSpPr>
          <a:xfrm>
            <a:off x="1127248" y="1054224"/>
            <a:ext cx="1872208" cy="437577"/>
            <a:chOff x="983432" y="1042649"/>
            <a:chExt cx="1872208" cy="437577"/>
          </a:xfrm>
        </p:grpSpPr>
        <p:sp>
          <p:nvSpPr>
            <p:cNvPr id="21" name="Rechteck 20"/>
            <p:cNvSpPr/>
            <p:nvPr/>
          </p:nvSpPr>
          <p:spPr>
            <a:xfrm>
              <a:off x="1145450" y="1042649"/>
              <a:ext cx="1548172" cy="43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smtClean="0"/>
            </a:p>
          </p:txBody>
        </p:sp>
        <p:sp>
          <p:nvSpPr>
            <p:cNvPr id="34" name="Textfeld 33"/>
            <p:cNvSpPr txBox="1"/>
            <p:nvPr/>
          </p:nvSpPr>
          <p:spPr>
            <a:xfrm>
              <a:off x="983432" y="1083696"/>
              <a:ext cx="1872208" cy="355482"/>
            </a:xfrm>
            <a:prstGeom prst="rect">
              <a:avLst/>
            </a:prstGeom>
            <a:noFill/>
          </p:spPr>
          <p:txBody>
            <a:bodyPr wrap="square" rtlCol="0">
              <a:spAutoFit/>
            </a:bodyPr>
            <a:lstStyle/>
            <a:p>
              <a:pPr algn="ctr">
                <a:lnSpc>
                  <a:spcPct val="95000"/>
                </a:lnSpc>
              </a:pPr>
              <a:r>
                <a:rPr lang="en-GB" dirty="0" smtClean="0"/>
                <a:t>Eurofer97</a:t>
              </a:r>
            </a:p>
          </p:txBody>
        </p:sp>
      </p:grpSp>
      <p:grpSp>
        <p:nvGrpSpPr>
          <p:cNvPr id="36" name="Gruppieren 35"/>
          <p:cNvGrpSpPr/>
          <p:nvPr/>
        </p:nvGrpSpPr>
        <p:grpSpPr>
          <a:xfrm>
            <a:off x="4079776" y="964817"/>
            <a:ext cx="3600000" cy="2484629"/>
            <a:chOff x="4079776" y="964817"/>
            <a:chExt cx="3600000" cy="2484629"/>
          </a:xfrm>
        </p:grpSpPr>
        <p:grpSp>
          <p:nvGrpSpPr>
            <p:cNvPr id="20" name="Gruppieren 19"/>
            <p:cNvGrpSpPr/>
            <p:nvPr/>
          </p:nvGrpSpPr>
          <p:grpSpPr>
            <a:xfrm>
              <a:off x="4079776" y="964817"/>
              <a:ext cx="3600000" cy="2484629"/>
              <a:chOff x="6240016" y="1042649"/>
              <a:chExt cx="3600000" cy="2484629"/>
            </a:xfrm>
          </p:grpSpPr>
          <p:pic>
            <p:nvPicPr>
              <p:cNvPr id="6" name="Grafik 5"/>
              <p:cNvPicPr>
                <a:picLocks noChangeAspect="1"/>
              </p:cNvPicPr>
              <p:nvPr/>
            </p:nvPicPr>
            <p:blipFill rotWithShape="1">
              <a:blip r:embed="rId4" cstate="hqprint">
                <a:extLst>
                  <a:ext uri="{28A0092B-C50C-407E-A947-70E740481C1C}">
                    <a14:useLocalDpi xmlns:a14="http://schemas.microsoft.com/office/drawing/2010/main" val="0"/>
                  </a:ext>
                </a:extLst>
              </a:blip>
              <a:srcRect b="7976"/>
              <a:stretch/>
            </p:blipFill>
            <p:spPr>
              <a:xfrm>
                <a:off x="6240016" y="1042649"/>
                <a:ext cx="3600000" cy="2484629"/>
              </a:xfrm>
              <a:prstGeom prst="rect">
                <a:avLst/>
              </a:prstGeom>
            </p:spPr>
          </p:pic>
          <p:grpSp>
            <p:nvGrpSpPr>
              <p:cNvPr id="26" name="Gruppieren 25"/>
              <p:cNvGrpSpPr/>
              <p:nvPr/>
            </p:nvGrpSpPr>
            <p:grpSpPr>
              <a:xfrm>
                <a:off x="8987895" y="3035578"/>
                <a:ext cx="760188" cy="398251"/>
                <a:chOff x="1375372" y="2814725"/>
                <a:chExt cx="760188" cy="398251"/>
              </a:xfrm>
            </p:grpSpPr>
            <p:sp>
              <p:nvSpPr>
                <p:cNvPr id="27" name="Rechteck 26"/>
                <p:cNvSpPr/>
                <p:nvPr/>
              </p:nvSpPr>
              <p:spPr>
                <a:xfrm>
                  <a:off x="1400137" y="2850427"/>
                  <a:ext cx="710659" cy="362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smtClean="0"/>
                </a:p>
              </p:txBody>
            </p:sp>
            <p:sp>
              <p:nvSpPr>
                <p:cNvPr id="28" name="Textfeld 27"/>
                <p:cNvSpPr txBox="1"/>
                <p:nvPr/>
              </p:nvSpPr>
              <p:spPr>
                <a:xfrm>
                  <a:off x="1375372" y="2814725"/>
                  <a:ext cx="760188" cy="326243"/>
                </a:xfrm>
                <a:prstGeom prst="rect">
                  <a:avLst/>
                </a:prstGeom>
                <a:noFill/>
              </p:spPr>
              <p:txBody>
                <a:bodyPr wrap="square" rtlCol="0">
                  <a:spAutoFit/>
                </a:bodyPr>
                <a:lstStyle/>
                <a:p>
                  <a:pPr algn="ctr">
                    <a:lnSpc>
                      <a:spcPct val="95000"/>
                    </a:lnSpc>
                  </a:pPr>
                  <a:r>
                    <a:rPr lang="en-GB" sz="1600" dirty="0"/>
                    <a:t>2</a:t>
                  </a:r>
                  <a:r>
                    <a:rPr lang="en-GB" sz="1600" dirty="0" smtClean="0"/>
                    <a:t>0 µm</a:t>
                  </a:r>
                </a:p>
              </p:txBody>
            </p:sp>
            <p:cxnSp>
              <p:nvCxnSpPr>
                <p:cNvPr id="29" name="Gerader Verbinder 28"/>
                <p:cNvCxnSpPr/>
                <p:nvPr/>
              </p:nvCxnSpPr>
              <p:spPr>
                <a:xfrm>
                  <a:off x="1431466" y="3140968"/>
                  <a:ext cx="64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4" name="Gruppieren 43"/>
            <p:cNvGrpSpPr/>
            <p:nvPr/>
          </p:nvGrpSpPr>
          <p:grpSpPr>
            <a:xfrm>
              <a:off x="4943672" y="1054224"/>
              <a:ext cx="1872208" cy="437577"/>
              <a:chOff x="983432" y="1042649"/>
              <a:chExt cx="1872208" cy="437577"/>
            </a:xfrm>
          </p:grpSpPr>
          <p:sp>
            <p:nvSpPr>
              <p:cNvPr id="45" name="Rechteck 44"/>
              <p:cNvSpPr/>
              <p:nvPr/>
            </p:nvSpPr>
            <p:spPr>
              <a:xfrm>
                <a:off x="1145450" y="1042649"/>
                <a:ext cx="1548172" cy="43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smtClean="0"/>
              </a:p>
            </p:txBody>
          </p:sp>
          <p:sp>
            <p:nvSpPr>
              <p:cNvPr id="46" name="Textfeld 45"/>
              <p:cNvSpPr txBox="1"/>
              <p:nvPr/>
            </p:nvSpPr>
            <p:spPr>
              <a:xfrm>
                <a:off x="983432" y="1083696"/>
                <a:ext cx="1872208" cy="355482"/>
              </a:xfrm>
              <a:prstGeom prst="rect">
                <a:avLst/>
              </a:prstGeom>
              <a:noFill/>
            </p:spPr>
            <p:txBody>
              <a:bodyPr wrap="square" rtlCol="0">
                <a:spAutoFit/>
              </a:bodyPr>
              <a:lstStyle/>
              <a:p>
                <a:pPr algn="ctr">
                  <a:lnSpc>
                    <a:spcPct val="95000"/>
                  </a:lnSpc>
                </a:pPr>
                <a:r>
                  <a:rPr lang="en-GB" dirty="0" smtClean="0"/>
                  <a:t>316L-IG</a:t>
                </a:r>
              </a:p>
            </p:txBody>
          </p:sp>
        </p:grpSp>
      </p:grpSp>
      <p:grpSp>
        <p:nvGrpSpPr>
          <p:cNvPr id="37" name="Gruppieren 36"/>
          <p:cNvGrpSpPr/>
          <p:nvPr/>
        </p:nvGrpSpPr>
        <p:grpSpPr>
          <a:xfrm>
            <a:off x="259172" y="3620830"/>
            <a:ext cx="3600000" cy="2477087"/>
            <a:chOff x="259172" y="3637924"/>
            <a:chExt cx="3600000" cy="2477087"/>
          </a:xfrm>
        </p:grpSpPr>
        <p:grpSp>
          <p:nvGrpSpPr>
            <p:cNvPr id="19" name="Gruppieren 18"/>
            <p:cNvGrpSpPr/>
            <p:nvPr/>
          </p:nvGrpSpPr>
          <p:grpSpPr>
            <a:xfrm>
              <a:off x="259172" y="3637924"/>
              <a:ext cx="3600000" cy="2477087"/>
              <a:chOff x="259172" y="3637924"/>
              <a:chExt cx="3600000" cy="2477087"/>
            </a:xfrm>
          </p:grpSpPr>
          <p:pic>
            <p:nvPicPr>
              <p:cNvPr id="8" name="Grafik 7"/>
              <p:cNvPicPr>
                <a:picLocks noChangeAspect="1"/>
              </p:cNvPicPr>
              <p:nvPr/>
            </p:nvPicPr>
            <p:blipFill rotWithShape="1">
              <a:blip r:embed="rId5" cstate="hqprint">
                <a:extLst>
                  <a:ext uri="{28A0092B-C50C-407E-A947-70E740481C1C}">
                    <a14:useLocalDpi xmlns:a14="http://schemas.microsoft.com/office/drawing/2010/main" val="0"/>
                  </a:ext>
                </a:extLst>
              </a:blip>
              <a:srcRect b="8256"/>
              <a:stretch/>
            </p:blipFill>
            <p:spPr>
              <a:xfrm>
                <a:off x="259172" y="3637924"/>
                <a:ext cx="3600000" cy="2477087"/>
              </a:xfrm>
              <a:prstGeom prst="rect">
                <a:avLst/>
              </a:prstGeom>
            </p:spPr>
          </p:pic>
          <p:grpSp>
            <p:nvGrpSpPr>
              <p:cNvPr id="22" name="Gruppieren 21"/>
              <p:cNvGrpSpPr/>
              <p:nvPr/>
            </p:nvGrpSpPr>
            <p:grpSpPr>
              <a:xfrm>
                <a:off x="2999656" y="5612390"/>
                <a:ext cx="760188" cy="398251"/>
                <a:chOff x="1375372" y="2814725"/>
                <a:chExt cx="760188" cy="398251"/>
              </a:xfrm>
            </p:grpSpPr>
            <p:sp>
              <p:nvSpPr>
                <p:cNvPr id="23" name="Rechteck 22"/>
                <p:cNvSpPr/>
                <p:nvPr/>
              </p:nvSpPr>
              <p:spPr>
                <a:xfrm>
                  <a:off x="1400137" y="2850427"/>
                  <a:ext cx="710659" cy="362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smtClean="0"/>
                </a:p>
              </p:txBody>
            </p:sp>
            <p:sp>
              <p:nvSpPr>
                <p:cNvPr id="24" name="Textfeld 23"/>
                <p:cNvSpPr txBox="1"/>
                <p:nvPr/>
              </p:nvSpPr>
              <p:spPr>
                <a:xfrm>
                  <a:off x="1375372" y="2814725"/>
                  <a:ext cx="760188" cy="326243"/>
                </a:xfrm>
                <a:prstGeom prst="rect">
                  <a:avLst/>
                </a:prstGeom>
                <a:noFill/>
              </p:spPr>
              <p:txBody>
                <a:bodyPr wrap="square" rtlCol="0">
                  <a:spAutoFit/>
                </a:bodyPr>
                <a:lstStyle/>
                <a:p>
                  <a:pPr algn="ctr">
                    <a:lnSpc>
                      <a:spcPct val="95000"/>
                    </a:lnSpc>
                  </a:pPr>
                  <a:r>
                    <a:rPr lang="en-GB" sz="1600" dirty="0"/>
                    <a:t>2</a:t>
                  </a:r>
                  <a:r>
                    <a:rPr lang="en-GB" sz="1600" dirty="0" smtClean="0"/>
                    <a:t>0 µm</a:t>
                  </a:r>
                </a:p>
              </p:txBody>
            </p:sp>
            <p:cxnSp>
              <p:nvCxnSpPr>
                <p:cNvPr id="25" name="Gerader Verbinder 24"/>
                <p:cNvCxnSpPr/>
                <p:nvPr/>
              </p:nvCxnSpPr>
              <p:spPr>
                <a:xfrm>
                  <a:off x="1431466" y="3140968"/>
                  <a:ext cx="64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8" name="Gruppieren 47"/>
            <p:cNvGrpSpPr/>
            <p:nvPr/>
          </p:nvGrpSpPr>
          <p:grpSpPr>
            <a:xfrm>
              <a:off x="1123068" y="3723078"/>
              <a:ext cx="1872208" cy="437577"/>
              <a:chOff x="983432" y="1042649"/>
              <a:chExt cx="1872208" cy="437577"/>
            </a:xfrm>
          </p:grpSpPr>
          <p:sp>
            <p:nvSpPr>
              <p:cNvPr id="49" name="Rechteck 48"/>
              <p:cNvSpPr/>
              <p:nvPr/>
            </p:nvSpPr>
            <p:spPr>
              <a:xfrm>
                <a:off x="1145450" y="1042649"/>
                <a:ext cx="1548172" cy="43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smtClean="0"/>
              </a:p>
            </p:txBody>
          </p:sp>
          <p:sp>
            <p:nvSpPr>
              <p:cNvPr id="50" name="Textfeld 49"/>
              <p:cNvSpPr txBox="1"/>
              <p:nvPr/>
            </p:nvSpPr>
            <p:spPr>
              <a:xfrm>
                <a:off x="983432" y="1083696"/>
                <a:ext cx="1872208" cy="355482"/>
              </a:xfrm>
              <a:prstGeom prst="rect">
                <a:avLst/>
              </a:prstGeom>
              <a:noFill/>
            </p:spPr>
            <p:txBody>
              <a:bodyPr wrap="square" rtlCol="0">
                <a:spAutoFit/>
              </a:bodyPr>
              <a:lstStyle/>
              <a:p>
                <a:pPr algn="ctr">
                  <a:lnSpc>
                    <a:spcPct val="95000"/>
                  </a:lnSpc>
                </a:pPr>
                <a:r>
                  <a:rPr lang="en-GB" dirty="0" smtClean="0"/>
                  <a:t>Cu</a:t>
                </a:r>
              </a:p>
            </p:txBody>
          </p:sp>
        </p:grpSp>
      </p:grpSp>
      <p:grpSp>
        <p:nvGrpSpPr>
          <p:cNvPr id="38" name="Gruppieren 37"/>
          <p:cNvGrpSpPr/>
          <p:nvPr/>
        </p:nvGrpSpPr>
        <p:grpSpPr>
          <a:xfrm>
            <a:off x="4079776" y="3620830"/>
            <a:ext cx="3600000" cy="2482994"/>
            <a:chOff x="4079776" y="3620830"/>
            <a:chExt cx="3600000" cy="2482994"/>
          </a:xfrm>
        </p:grpSpPr>
        <p:grpSp>
          <p:nvGrpSpPr>
            <p:cNvPr id="15" name="Gruppieren 14"/>
            <p:cNvGrpSpPr/>
            <p:nvPr/>
          </p:nvGrpSpPr>
          <p:grpSpPr>
            <a:xfrm>
              <a:off x="4079776" y="3620830"/>
              <a:ext cx="3600000" cy="2482994"/>
              <a:chOff x="6384032" y="3693016"/>
              <a:chExt cx="3600000" cy="2482994"/>
            </a:xfrm>
          </p:grpSpPr>
          <p:pic>
            <p:nvPicPr>
              <p:cNvPr id="9" name="Grafik 8"/>
              <p:cNvPicPr>
                <a:picLocks noChangeAspect="1"/>
              </p:cNvPicPr>
              <p:nvPr/>
            </p:nvPicPr>
            <p:blipFill rotWithShape="1">
              <a:blip r:embed="rId6" cstate="hqprint">
                <a:extLst>
                  <a:ext uri="{28A0092B-C50C-407E-A947-70E740481C1C}">
                    <a14:useLocalDpi xmlns:a14="http://schemas.microsoft.com/office/drawing/2010/main" val="0"/>
                  </a:ext>
                </a:extLst>
              </a:blip>
              <a:srcRect b="8038"/>
              <a:stretch/>
            </p:blipFill>
            <p:spPr>
              <a:xfrm>
                <a:off x="6384032" y="3693016"/>
                <a:ext cx="3600000" cy="2482994"/>
              </a:xfrm>
              <a:prstGeom prst="rect">
                <a:avLst/>
              </a:prstGeom>
            </p:spPr>
          </p:pic>
          <p:grpSp>
            <p:nvGrpSpPr>
              <p:cNvPr id="30" name="Gruppieren 29"/>
              <p:cNvGrpSpPr/>
              <p:nvPr/>
            </p:nvGrpSpPr>
            <p:grpSpPr>
              <a:xfrm>
                <a:off x="9140661" y="5695045"/>
                <a:ext cx="760188" cy="398251"/>
                <a:chOff x="1375372" y="2814725"/>
                <a:chExt cx="760188" cy="398251"/>
              </a:xfrm>
            </p:grpSpPr>
            <p:sp>
              <p:nvSpPr>
                <p:cNvPr id="31" name="Rechteck 30"/>
                <p:cNvSpPr/>
                <p:nvPr/>
              </p:nvSpPr>
              <p:spPr>
                <a:xfrm>
                  <a:off x="1400137" y="2850427"/>
                  <a:ext cx="710659" cy="362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smtClean="0"/>
                </a:p>
              </p:txBody>
            </p:sp>
            <p:sp>
              <p:nvSpPr>
                <p:cNvPr id="32" name="Textfeld 31"/>
                <p:cNvSpPr txBox="1"/>
                <p:nvPr/>
              </p:nvSpPr>
              <p:spPr>
                <a:xfrm>
                  <a:off x="1375372" y="2814725"/>
                  <a:ext cx="760188" cy="326243"/>
                </a:xfrm>
                <a:prstGeom prst="rect">
                  <a:avLst/>
                </a:prstGeom>
                <a:noFill/>
              </p:spPr>
              <p:txBody>
                <a:bodyPr wrap="square" rtlCol="0">
                  <a:spAutoFit/>
                </a:bodyPr>
                <a:lstStyle/>
                <a:p>
                  <a:pPr algn="ctr">
                    <a:lnSpc>
                      <a:spcPct val="95000"/>
                    </a:lnSpc>
                  </a:pPr>
                  <a:r>
                    <a:rPr lang="en-GB" sz="1600" dirty="0"/>
                    <a:t>2</a:t>
                  </a:r>
                  <a:r>
                    <a:rPr lang="en-GB" sz="1600" dirty="0" smtClean="0"/>
                    <a:t>0 µm</a:t>
                  </a:r>
                </a:p>
              </p:txBody>
            </p:sp>
            <p:cxnSp>
              <p:nvCxnSpPr>
                <p:cNvPr id="33" name="Gerader Verbinder 32"/>
                <p:cNvCxnSpPr/>
                <p:nvPr/>
              </p:nvCxnSpPr>
              <p:spPr>
                <a:xfrm>
                  <a:off x="1431466" y="3140968"/>
                  <a:ext cx="64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1" name="Gruppieren 50"/>
            <p:cNvGrpSpPr/>
            <p:nvPr/>
          </p:nvGrpSpPr>
          <p:grpSpPr>
            <a:xfrm>
              <a:off x="4943672" y="3711503"/>
              <a:ext cx="1872208" cy="437577"/>
              <a:chOff x="983432" y="1042649"/>
              <a:chExt cx="1872208" cy="437577"/>
            </a:xfrm>
          </p:grpSpPr>
          <p:sp>
            <p:nvSpPr>
              <p:cNvPr id="52" name="Rechteck 51"/>
              <p:cNvSpPr/>
              <p:nvPr/>
            </p:nvSpPr>
            <p:spPr>
              <a:xfrm>
                <a:off x="1145450" y="1042649"/>
                <a:ext cx="1548172" cy="43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smtClean="0"/>
              </a:p>
            </p:txBody>
          </p:sp>
          <p:sp>
            <p:nvSpPr>
              <p:cNvPr id="53" name="Textfeld 52"/>
              <p:cNvSpPr txBox="1"/>
              <p:nvPr/>
            </p:nvSpPr>
            <p:spPr>
              <a:xfrm>
                <a:off x="983432" y="1083696"/>
                <a:ext cx="1872208" cy="355482"/>
              </a:xfrm>
              <a:prstGeom prst="rect">
                <a:avLst/>
              </a:prstGeom>
              <a:noFill/>
            </p:spPr>
            <p:txBody>
              <a:bodyPr wrap="square" rtlCol="0">
                <a:spAutoFit/>
              </a:bodyPr>
              <a:lstStyle/>
              <a:p>
                <a:pPr algn="ctr">
                  <a:lnSpc>
                    <a:spcPct val="95000"/>
                  </a:lnSpc>
                </a:pPr>
                <a:r>
                  <a:rPr lang="en-GB" dirty="0" err="1" smtClean="0"/>
                  <a:t>CuCrZr</a:t>
                </a:r>
                <a:endParaRPr lang="en-GB" dirty="0" smtClean="0"/>
              </a:p>
            </p:txBody>
          </p:sp>
        </p:grpSp>
      </p:grpSp>
      <p:sp>
        <p:nvSpPr>
          <p:cNvPr id="47" name="Text Box 4"/>
          <p:cNvSpPr txBox="1">
            <a:spLocks noChangeArrowheads="1"/>
          </p:cNvSpPr>
          <p:nvPr/>
        </p:nvSpPr>
        <p:spPr bwMode="auto">
          <a:xfrm>
            <a:off x="7752184" y="980728"/>
            <a:ext cx="4248472" cy="2024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de-DE" b="1" dirty="0" smtClean="0"/>
              <a:t>Fusion Steels:</a:t>
            </a:r>
            <a:endParaRPr lang="en-US" altLang="de-DE" b="1" dirty="0"/>
          </a:p>
          <a:p>
            <a:pPr>
              <a:buClrTx/>
              <a:buFontTx/>
              <a:buNone/>
            </a:pPr>
            <a:r>
              <a:rPr lang="en-US" altLang="de-DE" dirty="0">
                <a:solidFill>
                  <a:srgbClr val="023D6B"/>
                </a:solidFill>
                <a:cs typeface="Arial" panose="020B0604020202020204" pitchFamily="34" charset="0"/>
              </a:rPr>
              <a:t>→ </a:t>
            </a:r>
            <a:r>
              <a:rPr lang="en-US" altLang="de-DE" dirty="0">
                <a:solidFill>
                  <a:srgbClr val="007DC6"/>
                </a:solidFill>
                <a:cs typeface="Arial" panose="020B0604020202020204" pitchFamily="34" charset="0"/>
              </a:rPr>
              <a:t>	</a:t>
            </a:r>
            <a:r>
              <a:rPr lang="en-US" altLang="de-DE" dirty="0" smtClean="0">
                <a:solidFill>
                  <a:schemeClr val="tx1"/>
                </a:solidFill>
                <a:cs typeface="Arial" panose="020B0604020202020204" pitchFamily="34" charset="0"/>
              </a:rPr>
              <a:t>Eurofer97 (DEMO):</a:t>
            </a:r>
          </a:p>
          <a:p>
            <a:pPr>
              <a:buClrTx/>
              <a:buFontTx/>
              <a:buNone/>
            </a:pPr>
            <a:r>
              <a:rPr lang="en-US" altLang="de-DE" dirty="0">
                <a:solidFill>
                  <a:schemeClr val="tx1"/>
                </a:solidFill>
                <a:cs typeface="Arial" panose="020B0604020202020204" pitchFamily="34" charset="0"/>
              </a:rPr>
              <a:t>	</a:t>
            </a:r>
            <a:r>
              <a:rPr lang="en-US" altLang="de-DE" dirty="0" smtClean="0">
                <a:solidFill>
                  <a:schemeClr val="tx1"/>
                </a:solidFill>
                <a:cs typeface="Arial" panose="020B0604020202020204" pitchFamily="34" charset="0"/>
              </a:rPr>
              <a:t>	</a:t>
            </a:r>
            <a:r>
              <a:rPr lang="en-US" altLang="de-DE" dirty="0" smtClean="0">
                <a:solidFill>
                  <a:srgbClr val="023D6B"/>
                </a:solidFill>
                <a:cs typeface="Arial" panose="020B0604020202020204" pitchFamily="34" charset="0"/>
              </a:rPr>
              <a:t>→ </a:t>
            </a:r>
            <a:r>
              <a:rPr lang="en-US" altLang="de-DE" dirty="0">
                <a:solidFill>
                  <a:schemeClr val="tx1"/>
                </a:solidFill>
                <a:cs typeface="Arial" panose="020B0604020202020204" pitchFamily="34" charset="0"/>
              </a:rPr>
              <a:t>Reduced activation steel </a:t>
            </a:r>
            <a:endParaRPr lang="en-US" altLang="de-DE" dirty="0">
              <a:solidFill>
                <a:schemeClr val="tx1"/>
              </a:solidFill>
            </a:endParaRPr>
          </a:p>
          <a:p>
            <a:r>
              <a:rPr lang="en-US" altLang="de-DE" dirty="0">
                <a:solidFill>
                  <a:srgbClr val="023D6B"/>
                </a:solidFill>
                <a:cs typeface="Arial" panose="020B0604020202020204" pitchFamily="34" charset="0"/>
              </a:rPr>
              <a:t>	</a:t>
            </a:r>
            <a:r>
              <a:rPr lang="en-US" altLang="de-DE" dirty="0" smtClean="0">
                <a:solidFill>
                  <a:srgbClr val="023D6B"/>
                </a:solidFill>
                <a:cs typeface="Arial" panose="020B0604020202020204" pitchFamily="34" charset="0"/>
              </a:rPr>
              <a:t>	→ </a:t>
            </a:r>
            <a:r>
              <a:rPr lang="en-US" altLang="de-DE" dirty="0" smtClean="0">
                <a:solidFill>
                  <a:schemeClr val="tx1"/>
                </a:solidFill>
                <a:cs typeface="Arial" panose="020B0604020202020204" pitchFamily="34" charset="0"/>
              </a:rPr>
              <a:t>Martensitic/</a:t>
            </a:r>
            <a:r>
              <a:rPr lang="en-US" altLang="de-DE" dirty="0" err="1" smtClean="0">
                <a:solidFill>
                  <a:schemeClr val="tx1"/>
                </a:solidFill>
                <a:cs typeface="Arial" panose="020B0604020202020204" pitchFamily="34" charset="0"/>
              </a:rPr>
              <a:t>ferritic</a:t>
            </a:r>
            <a:r>
              <a:rPr lang="en-US" altLang="de-DE" dirty="0" smtClean="0"/>
              <a:t>, </a:t>
            </a:r>
            <a:r>
              <a:rPr lang="en-US" altLang="de-DE" dirty="0" smtClean="0">
                <a:solidFill>
                  <a:schemeClr val="tx1"/>
                </a:solidFill>
                <a:cs typeface="Arial" panose="020B0604020202020204" pitchFamily="34" charset="0"/>
              </a:rPr>
              <a:t>distorted bcc</a:t>
            </a:r>
          </a:p>
          <a:p>
            <a:pPr>
              <a:buClrTx/>
              <a:buFontTx/>
              <a:buNone/>
            </a:pPr>
            <a:r>
              <a:rPr lang="en-US" altLang="de-DE" dirty="0" smtClean="0">
                <a:solidFill>
                  <a:srgbClr val="023D6B"/>
                </a:solidFill>
                <a:cs typeface="Arial" panose="020B0604020202020204" pitchFamily="34" charset="0"/>
              </a:rPr>
              <a:t>→ </a:t>
            </a:r>
            <a:r>
              <a:rPr lang="en-US" altLang="de-DE" dirty="0">
                <a:solidFill>
                  <a:srgbClr val="007DC6"/>
                </a:solidFill>
                <a:cs typeface="Arial" panose="020B0604020202020204" pitchFamily="34" charset="0"/>
              </a:rPr>
              <a:t>	</a:t>
            </a:r>
            <a:r>
              <a:rPr lang="en-US" altLang="de-DE" dirty="0" smtClean="0"/>
              <a:t>316L(N)-ITER Grade</a:t>
            </a:r>
            <a:endParaRPr lang="en-US" altLang="de-DE" dirty="0"/>
          </a:p>
          <a:p>
            <a:pPr>
              <a:buClrTx/>
              <a:buFontTx/>
              <a:buNone/>
            </a:pPr>
            <a:r>
              <a:rPr lang="en-US" altLang="de-DE" dirty="0" smtClean="0">
                <a:solidFill>
                  <a:srgbClr val="023D6B"/>
                </a:solidFill>
                <a:cs typeface="Arial" panose="020B0604020202020204" pitchFamily="34" charset="0"/>
              </a:rPr>
              <a:t>		</a:t>
            </a:r>
            <a:r>
              <a:rPr lang="en-US" altLang="de-DE" dirty="0">
                <a:solidFill>
                  <a:srgbClr val="023D6B"/>
                </a:solidFill>
                <a:cs typeface="Arial" panose="020B0604020202020204" pitchFamily="34" charset="0"/>
              </a:rPr>
              <a:t>→ </a:t>
            </a:r>
            <a:r>
              <a:rPr lang="en-US" altLang="de-DE" dirty="0">
                <a:solidFill>
                  <a:schemeClr val="tx1"/>
                </a:solidFill>
                <a:cs typeface="Arial" panose="020B0604020202020204" pitchFamily="34" charset="0"/>
              </a:rPr>
              <a:t>Nitrogen enhanced 316L </a:t>
            </a:r>
            <a:r>
              <a:rPr lang="en-US" altLang="de-DE" dirty="0">
                <a:solidFill>
                  <a:srgbClr val="007DC6"/>
                </a:solidFill>
                <a:cs typeface="Arial" panose="020B0604020202020204" pitchFamily="34" charset="0"/>
              </a:rPr>
              <a:t>	</a:t>
            </a:r>
            <a:endParaRPr lang="en-US" altLang="de-DE" dirty="0" smtClean="0"/>
          </a:p>
          <a:p>
            <a:r>
              <a:rPr lang="en-US" altLang="de-DE" dirty="0" smtClean="0">
                <a:solidFill>
                  <a:srgbClr val="023D6B"/>
                </a:solidFill>
                <a:cs typeface="Arial" panose="020B0604020202020204" pitchFamily="34" charset="0"/>
              </a:rPr>
              <a:t>		</a:t>
            </a:r>
            <a:r>
              <a:rPr lang="en-US" altLang="de-DE" dirty="0">
                <a:solidFill>
                  <a:srgbClr val="023D6B"/>
                </a:solidFill>
                <a:cs typeface="Arial" panose="020B0604020202020204" pitchFamily="34" charset="0"/>
              </a:rPr>
              <a:t>→ </a:t>
            </a:r>
            <a:r>
              <a:rPr lang="en-US" altLang="de-DE" dirty="0" smtClean="0">
                <a:solidFill>
                  <a:schemeClr val="tx1"/>
                </a:solidFill>
                <a:cs typeface="Arial" panose="020B0604020202020204" pitchFamily="34" charset="0"/>
              </a:rPr>
              <a:t>Austenitic, </a:t>
            </a:r>
            <a:r>
              <a:rPr lang="en-US" altLang="de-DE" dirty="0" err="1" smtClean="0"/>
              <a:t>fcc</a:t>
            </a:r>
            <a:endParaRPr lang="en-US" altLang="de-DE" dirty="0"/>
          </a:p>
        </p:txBody>
      </p:sp>
      <p:sp>
        <p:nvSpPr>
          <p:cNvPr id="54" name="Text Box 4"/>
          <p:cNvSpPr txBox="1">
            <a:spLocks noChangeArrowheads="1"/>
          </p:cNvSpPr>
          <p:nvPr/>
        </p:nvSpPr>
        <p:spPr bwMode="auto">
          <a:xfrm>
            <a:off x="7752184" y="3627613"/>
            <a:ext cx="4439816" cy="2024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de-DE" b="1" dirty="0" smtClean="0"/>
              <a:t>Cu and Cu Alloy</a:t>
            </a:r>
            <a:endParaRPr lang="en-US" altLang="de-DE" b="1" dirty="0"/>
          </a:p>
          <a:p>
            <a:pPr>
              <a:buClrTx/>
              <a:buFontTx/>
              <a:buNone/>
            </a:pPr>
            <a:r>
              <a:rPr lang="en-US" altLang="de-DE" dirty="0">
                <a:solidFill>
                  <a:srgbClr val="023D6B"/>
                </a:solidFill>
                <a:cs typeface="Arial" panose="020B0604020202020204" pitchFamily="34" charset="0"/>
              </a:rPr>
              <a:t>→ </a:t>
            </a:r>
            <a:r>
              <a:rPr lang="en-US" altLang="de-DE" dirty="0">
                <a:solidFill>
                  <a:srgbClr val="007DC6"/>
                </a:solidFill>
                <a:cs typeface="Arial" panose="020B0604020202020204" pitchFamily="34" charset="0"/>
              </a:rPr>
              <a:t>	</a:t>
            </a:r>
            <a:r>
              <a:rPr lang="en-US" altLang="de-DE" dirty="0" smtClean="0">
                <a:solidFill>
                  <a:schemeClr val="tx1"/>
                </a:solidFill>
                <a:cs typeface="Arial" panose="020B0604020202020204" pitchFamily="34" charset="0"/>
              </a:rPr>
              <a:t>Cu:</a:t>
            </a:r>
          </a:p>
          <a:p>
            <a:pPr>
              <a:buClrTx/>
              <a:buFontTx/>
              <a:buNone/>
            </a:pPr>
            <a:r>
              <a:rPr lang="en-US" altLang="de-DE" dirty="0">
                <a:solidFill>
                  <a:schemeClr val="tx1"/>
                </a:solidFill>
                <a:cs typeface="Arial" panose="020B0604020202020204" pitchFamily="34" charset="0"/>
              </a:rPr>
              <a:t>	</a:t>
            </a:r>
            <a:r>
              <a:rPr lang="en-US" altLang="de-DE" dirty="0" smtClean="0">
                <a:solidFill>
                  <a:schemeClr val="tx1"/>
                </a:solidFill>
                <a:cs typeface="Arial" panose="020B0604020202020204" pitchFamily="34" charset="0"/>
              </a:rPr>
              <a:t>	</a:t>
            </a:r>
            <a:r>
              <a:rPr lang="en-US" altLang="de-DE" dirty="0" smtClean="0">
                <a:solidFill>
                  <a:srgbClr val="023D6B"/>
                </a:solidFill>
                <a:cs typeface="Arial" panose="020B0604020202020204" pitchFamily="34" charset="0"/>
              </a:rPr>
              <a:t>→ </a:t>
            </a:r>
            <a:r>
              <a:rPr lang="en-US" altLang="de-DE" dirty="0">
                <a:solidFill>
                  <a:schemeClr val="tx1"/>
                </a:solidFill>
                <a:cs typeface="Arial" panose="020B0604020202020204" pitchFamily="34" charset="0"/>
              </a:rPr>
              <a:t>Oxygen-free copper </a:t>
            </a:r>
            <a:r>
              <a:rPr lang="en-US" altLang="de-DE" dirty="0" smtClean="0">
                <a:solidFill>
                  <a:schemeClr val="tx1"/>
                </a:solidFill>
                <a:cs typeface="Arial" panose="020B0604020202020204" pitchFamily="34" charset="0"/>
              </a:rPr>
              <a:t>(commercial)</a:t>
            </a:r>
            <a:endParaRPr lang="en-US" altLang="de-DE" dirty="0">
              <a:solidFill>
                <a:schemeClr val="tx1"/>
              </a:solidFill>
              <a:cs typeface="Arial" panose="020B0604020202020204" pitchFamily="34" charset="0"/>
            </a:endParaRPr>
          </a:p>
          <a:p>
            <a:r>
              <a:rPr lang="en-US" altLang="de-DE" dirty="0">
                <a:solidFill>
                  <a:srgbClr val="023D6B"/>
                </a:solidFill>
                <a:cs typeface="Arial" panose="020B0604020202020204" pitchFamily="34" charset="0"/>
              </a:rPr>
              <a:t>	</a:t>
            </a:r>
            <a:r>
              <a:rPr lang="en-US" altLang="de-DE" dirty="0" smtClean="0">
                <a:solidFill>
                  <a:srgbClr val="023D6B"/>
                </a:solidFill>
                <a:cs typeface="Arial" panose="020B0604020202020204" pitchFamily="34" charset="0"/>
              </a:rPr>
              <a:t>	→ </a:t>
            </a:r>
            <a:r>
              <a:rPr lang="en-US" altLang="de-DE" dirty="0" smtClean="0">
                <a:solidFill>
                  <a:schemeClr val="tx1"/>
                </a:solidFill>
                <a:cs typeface="Arial" panose="020B0604020202020204" pitchFamily="34" charset="0"/>
              </a:rPr>
              <a:t>Small voids</a:t>
            </a:r>
          </a:p>
          <a:p>
            <a:pPr>
              <a:buClrTx/>
              <a:buFontTx/>
              <a:buNone/>
            </a:pPr>
            <a:r>
              <a:rPr lang="en-US" altLang="de-DE" dirty="0" smtClean="0">
                <a:solidFill>
                  <a:srgbClr val="023D6B"/>
                </a:solidFill>
                <a:cs typeface="Arial" panose="020B0604020202020204" pitchFamily="34" charset="0"/>
              </a:rPr>
              <a:t>→ </a:t>
            </a:r>
            <a:r>
              <a:rPr lang="en-US" altLang="de-DE" dirty="0">
                <a:solidFill>
                  <a:srgbClr val="007DC6"/>
                </a:solidFill>
                <a:cs typeface="Arial" panose="020B0604020202020204" pitchFamily="34" charset="0"/>
              </a:rPr>
              <a:t>	</a:t>
            </a:r>
            <a:r>
              <a:rPr lang="en-US" altLang="de-DE" dirty="0" err="1" smtClean="0"/>
              <a:t>CuCrZr</a:t>
            </a:r>
            <a:r>
              <a:rPr lang="en-US" altLang="de-DE" dirty="0" smtClean="0"/>
              <a:t>-ITER Grade</a:t>
            </a:r>
            <a:endParaRPr lang="en-US" altLang="de-DE" dirty="0"/>
          </a:p>
          <a:p>
            <a:pPr>
              <a:buClrTx/>
              <a:buFontTx/>
              <a:buNone/>
            </a:pPr>
            <a:r>
              <a:rPr lang="en-US" altLang="de-DE" dirty="0" smtClean="0">
                <a:solidFill>
                  <a:srgbClr val="023D6B"/>
                </a:solidFill>
                <a:cs typeface="Arial" panose="020B0604020202020204" pitchFamily="34" charset="0"/>
              </a:rPr>
              <a:t>		</a:t>
            </a:r>
            <a:r>
              <a:rPr lang="en-US" altLang="de-DE" dirty="0">
                <a:solidFill>
                  <a:srgbClr val="023D6B"/>
                </a:solidFill>
                <a:cs typeface="Arial" panose="020B0604020202020204" pitchFamily="34" charset="0"/>
              </a:rPr>
              <a:t>→ </a:t>
            </a:r>
            <a:r>
              <a:rPr lang="en-US" altLang="de-DE" dirty="0" smtClean="0">
                <a:solidFill>
                  <a:schemeClr val="tx1"/>
                </a:solidFill>
                <a:cs typeface="Arial" panose="020B0604020202020204" pitchFamily="34" charset="0"/>
              </a:rPr>
              <a:t>ITER first wall panels</a:t>
            </a:r>
            <a:endParaRPr lang="en-US" altLang="de-DE" dirty="0" smtClean="0"/>
          </a:p>
          <a:p>
            <a:r>
              <a:rPr lang="en-US" altLang="de-DE" dirty="0" smtClean="0">
                <a:solidFill>
                  <a:srgbClr val="023D6B"/>
                </a:solidFill>
                <a:cs typeface="Arial" panose="020B0604020202020204" pitchFamily="34" charset="0"/>
              </a:rPr>
              <a:t>		</a:t>
            </a:r>
            <a:r>
              <a:rPr lang="en-US" altLang="de-DE" dirty="0">
                <a:solidFill>
                  <a:srgbClr val="023D6B"/>
                </a:solidFill>
                <a:cs typeface="Arial" panose="020B0604020202020204" pitchFamily="34" charset="0"/>
              </a:rPr>
              <a:t>→ </a:t>
            </a:r>
            <a:r>
              <a:rPr lang="en-US" altLang="de-DE" dirty="0" smtClean="0">
                <a:solidFill>
                  <a:schemeClr val="tx1"/>
                </a:solidFill>
                <a:cs typeface="Arial" panose="020B0604020202020204" pitchFamily="34" charset="0"/>
              </a:rPr>
              <a:t>Cu with Cr precipitates</a:t>
            </a:r>
            <a:endParaRPr lang="en-US" altLang="de-DE" dirty="0"/>
          </a:p>
        </p:txBody>
      </p:sp>
      <p:sp>
        <p:nvSpPr>
          <p:cNvPr id="55" name="Textfeld 54"/>
          <p:cNvSpPr txBox="1"/>
          <p:nvPr/>
        </p:nvSpPr>
        <p:spPr>
          <a:xfrm>
            <a:off x="263352" y="3073518"/>
            <a:ext cx="792088" cy="355482"/>
          </a:xfrm>
          <a:prstGeom prst="rect">
            <a:avLst/>
          </a:prstGeom>
          <a:noFill/>
        </p:spPr>
        <p:txBody>
          <a:bodyPr wrap="square" rtlCol="0">
            <a:spAutoFit/>
          </a:bodyPr>
          <a:lstStyle/>
          <a:p>
            <a:pPr>
              <a:lnSpc>
                <a:spcPct val="95000"/>
              </a:lnSpc>
            </a:pPr>
            <a:r>
              <a:rPr lang="en-US" altLang="de-DE" b="1" dirty="0" smtClean="0">
                <a:ln w="3175">
                  <a:solidFill>
                    <a:schemeClr val="bg1"/>
                  </a:solidFill>
                </a:ln>
                <a:solidFill>
                  <a:srgbClr val="023D6B"/>
                </a:solidFill>
                <a:cs typeface="Arial" panose="020B0604020202020204" pitchFamily="34" charset="0"/>
              </a:rPr>
              <a:t>SEM</a:t>
            </a:r>
            <a:endParaRPr lang="de-DE" sz="2400" b="1" dirty="0" err="1">
              <a:ln w="3175">
                <a:solidFill>
                  <a:schemeClr val="bg1"/>
                </a:solidFill>
              </a:ln>
              <a:solidFill>
                <a:srgbClr val="023D6B"/>
              </a:solidFill>
            </a:endParaRPr>
          </a:p>
        </p:txBody>
      </p:sp>
      <p:sp>
        <p:nvSpPr>
          <p:cNvPr id="56" name="Textfeld 55"/>
          <p:cNvSpPr txBox="1"/>
          <p:nvPr/>
        </p:nvSpPr>
        <p:spPr>
          <a:xfrm>
            <a:off x="263352" y="5737814"/>
            <a:ext cx="792088" cy="355482"/>
          </a:xfrm>
          <a:prstGeom prst="rect">
            <a:avLst/>
          </a:prstGeom>
          <a:noFill/>
        </p:spPr>
        <p:txBody>
          <a:bodyPr wrap="square" rtlCol="0">
            <a:spAutoFit/>
          </a:bodyPr>
          <a:lstStyle/>
          <a:p>
            <a:pPr>
              <a:lnSpc>
                <a:spcPct val="95000"/>
              </a:lnSpc>
            </a:pPr>
            <a:r>
              <a:rPr lang="en-US" altLang="de-DE" b="1" dirty="0" smtClean="0">
                <a:ln w="3175">
                  <a:solidFill>
                    <a:schemeClr val="bg1"/>
                  </a:solidFill>
                </a:ln>
                <a:solidFill>
                  <a:srgbClr val="023D6B"/>
                </a:solidFill>
                <a:cs typeface="Arial" panose="020B0604020202020204" pitchFamily="34" charset="0"/>
              </a:rPr>
              <a:t>SEM</a:t>
            </a:r>
            <a:endParaRPr lang="de-DE" sz="2400" b="1" dirty="0" err="1">
              <a:ln w="3175">
                <a:solidFill>
                  <a:schemeClr val="bg1"/>
                </a:solidFill>
              </a:ln>
              <a:solidFill>
                <a:srgbClr val="023D6B"/>
              </a:solidFill>
            </a:endParaRPr>
          </a:p>
        </p:txBody>
      </p:sp>
      <p:sp>
        <p:nvSpPr>
          <p:cNvPr id="57" name="Textfeld 56"/>
          <p:cNvSpPr txBox="1"/>
          <p:nvPr/>
        </p:nvSpPr>
        <p:spPr>
          <a:xfrm>
            <a:off x="4079776" y="5737814"/>
            <a:ext cx="792088" cy="355482"/>
          </a:xfrm>
          <a:prstGeom prst="rect">
            <a:avLst/>
          </a:prstGeom>
          <a:noFill/>
        </p:spPr>
        <p:txBody>
          <a:bodyPr wrap="square" rtlCol="0">
            <a:spAutoFit/>
          </a:bodyPr>
          <a:lstStyle/>
          <a:p>
            <a:pPr>
              <a:lnSpc>
                <a:spcPct val="95000"/>
              </a:lnSpc>
            </a:pPr>
            <a:r>
              <a:rPr lang="en-US" altLang="de-DE" b="1" dirty="0" smtClean="0">
                <a:ln w="3175">
                  <a:solidFill>
                    <a:schemeClr val="bg1"/>
                  </a:solidFill>
                </a:ln>
                <a:solidFill>
                  <a:srgbClr val="023D6B"/>
                </a:solidFill>
                <a:cs typeface="Arial" panose="020B0604020202020204" pitchFamily="34" charset="0"/>
              </a:rPr>
              <a:t>SEM</a:t>
            </a:r>
            <a:endParaRPr lang="de-DE" sz="2400" b="1" dirty="0" err="1">
              <a:ln w="3175">
                <a:solidFill>
                  <a:schemeClr val="bg1"/>
                </a:solidFill>
              </a:ln>
              <a:solidFill>
                <a:srgbClr val="023D6B"/>
              </a:solidFill>
            </a:endParaRPr>
          </a:p>
        </p:txBody>
      </p:sp>
      <p:sp>
        <p:nvSpPr>
          <p:cNvPr id="58" name="Textfeld 57"/>
          <p:cNvSpPr txBox="1"/>
          <p:nvPr/>
        </p:nvSpPr>
        <p:spPr>
          <a:xfrm>
            <a:off x="4079776" y="3086716"/>
            <a:ext cx="792088" cy="355482"/>
          </a:xfrm>
          <a:prstGeom prst="rect">
            <a:avLst/>
          </a:prstGeom>
          <a:noFill/>
        </p:spPr>
        <p:txBody>
          <a:bodyPr wrap="square" rtlCol="0">
            <a:spAutoFit/>
          </a:bodyPr>
          <a:lstStyle/>
          <a:p>
            <a:pPr>
              <a:lnSpc>
                <a:spcPct val="95000"/>
              </a:lnSpc>
            </a:pPr>
            <a:r>
              <a:rPr lang="en-US" altLang="de-DE" b="1" dirty="0" smtClean="0">
                <a:ln w="3175">
                  <a:solidFill>
                    <a:schemeClr val="bg1"/>
                  </a:solidFill>
                </a:ln>
                <a:solidFill>
                  <a:srgbClr val="023D6B"/>
                </a:solidFill>
                <a:cs typeface="Arial" panose="020B0604020202020204" pitchFamily="34" charset="0"/>
              </a:rPr>
              <a:t>SEM</a:t>
            </a:r>
            <a:endParaRPr lang="de-DE" sz="2400" b="1" dirty="0" err="1">
              <a:ln w="3175">
                <a:solidFill>
                  <a:schemeClr val="bg1"/>
                </a:solidFill>
              </a:ln>
              <a:solidFill>
                <a:srgbClr val="023D6B"/>
              </a:solidFill>
            </a:endParaRPr>
          </a:p>
        </p:txBody>
      </p:sp>
      <p:sp>
        <p:nvSpPr>
          <p:cNvPr id="59" name="Textfeld 58"/>
          <p:cNvSpPr txBox="1"/>
          <p:nvPr/>
        </p:nvSpPr>
        <p:spPr>
          <a:xfrm>
            <a:off x="8040216" y="5753522"/>
            <a:ext cx="3384376" cy="267766"/>
          </a:xfrm>
          <a:prstGeom prst="rect">
            <a:avLst/>
          </a:prstGeom>
          <a:noFill/>
        </p:spPr>
        <p:txBody>
          <a:bodyPr wrap="square" rtlCol="0">
            <a:spAutoFit/>
          </a:bodyPr>
          <a:lstStyle/>
          <a:p>
            <a:pPr>
              <a:lnSpc>
                <a:spcPct val="95000"/>
              </a:lnSpc>
            </a:pPr>
            <a:r>
              <a:rPr lang="de-DE" sz="1200" dirty="0"/>
              <a:t>A. Houben </a:t>
            </a:r>
            <a:r>
              <a:rPr lang="de-DE" sz="1200" i="1" dirty="0"/>
              <a:t>et al</a:t>
            </a:r>
            <a:r>
              <a:rPr lang="de-DE" sz="1200" dirty="0"/>
              <a:t>., NME </a:t>
            </a:r>
            <a:r>
              <a:rPr lang="de-DE" sz="1200" b="1" dirty="0" smtClean="0"/>
              <a:t>33</a:t>
            </a:r>
            <a:r>
              <a:rPr lang="de-DE" sz="1200" dirty="0" smtClean="0"/>
              <a:t> </a:t>
            </a:r>
            <a:r>
              <a:rPr lang="de-DE" sz="1200" dirty="0"/>
              <a:t>(2022), 101256 </a:t>
            </a:r>
          </a:p>
        </p:txBody>
      </p:sp>
    </p:spTree>
    <p:extLst>
      <p:ext uri="{BB962C8B-B14F-4D97-AF65-F5344CB8AC3E}">
        <p14:creationId xmlns:p14="http://schemas.microsoft.com/office/powerpoint/2010/main" val="39269585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0456" y="1484784"/>
            <a:ext cx="1998663" cy="539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448" y="2420888"/>
            <a:ext cx="4371429" cy="3060000"/>
          </a:xfrm>
          <a:prstGeom prst="rect">
            <a:avLst/>
          </a:prstGeom>
        </p:spPr>
      </p:pic>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8</a:t>
            </a:fld>
            <a:endParaRPr lang="de-DE" dirty="0"/>
          </a:p>
        </p:txBody>
      </p:sp>
      <p:sp>
        <p:nvSpPr>
          <p:cNvPr id="2" name="Textfeld 1"/>
          <p:cNvSpPr txBox="1"/>
          <p:nvPr/>
        </p:nvSpPr>
        <p:spPr>
          <a:xfrm>
            <a:off x="1100519" y="342308"/>
            <a:ext cx="9973865" cy="560153"/>
          </a:xfrm>
          <a:prstGeom prst="rect">
            <a:avLst/>
          </a:prstGeom>
          <a:noFill/>
        </p:spPr>
        <p:txBody>
          <a:bodyPr wrap="square" rtlCol="0">
            <a:spAutoFit/>
          </a:bodyPr>
          <a:lstStyle/>
          <a:p>
            <a:pPr algn="ctr">
              <a:lnSpc>
                <a:spcPct val="95000"/>
              </a:lnSpc>
            </a:pPr>
            <a:r>
              <a:rPr lang="en-US" sz="3200" b="1" dirty="0" smtClean="0">
                <a:solidFill>
                  <a:srgbClr val="023D6B"/>
                </a:solidFill>
              </a:rPr>
              <a:t>Measurement and Analysis  </a:t>
            </a:r>
            <a:endParaRPr lang="en-US" sz="3200" b="1" dirty="0">
              <a:solidFill>
                <a:srgbClr val="023D6B"/>
              </a:solidFill>
            </a:endParaRPr>
          </a:p>
        </p:txBody>
      </p:sp>
      <mc:AlternateContent xmlns:mc="http://schemas.openxmlformats.org/markup-compatibility/2006" xmlns:a14="http://schemas.microsoft.com/office/drawing/2010/main">
        <mc:Choice Requires="a14">
          <p:sp>
            <p:nvSpPr>
              <p:cNvPr id="12" name="Text Box 15"/>
              <p:cNvSpPr txBox="1">
                <a:spLocks noChangeArrowheads="1"/>
              </p:cNvSpPr>
              <p:nvPr/>
            </p:nvSpPr>
            <p:spPr bwMode="auto">
              <a:xfrm>
                <a:off x="1127448" y="5301208"/>
                <a:ext cx="4896544" cy="864096"/>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endParaRPr lang="en-US" altLang="de-DE" dirty="0">
                  <a:latin typeface="+mn-lt"/>
                </a:endParaRPr>
              </a:p>
              <a:p>
                <a:r>
                  <a:rPr lang="en-US" altLang="de-DE" dirty="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altLang="de-DE" dirty="0"/>
                  <a:t>S</a:t>
                </a:r>
                <a:r>
                  <a:rPr lang="en-US" altLang="de-DE" dirty="0" smtClean="0"/>
                  <a:t>lope</a:t>
                </a:r>
                <a:r>
                  <a:rPr lang="en-US" altLang="de-DE" dirty="0"/>
                  <a:t>: ~ 0.5 </a:t>
                </a:r>
                <a:r>
                  <a:rPr lang="en-US" altLang="de-DE" dirty="0">
                    <a:solidFill>
                      <a:schemeClr val="tx1"/>
                    </a:solidFill>
                    <a:cs typeface="Arial" panose="020B0604020202020204" pitchFamily="34" charset="0"/>
                  </a:rPr>
                  <a:t>→ </a:t>
                </a:r>
                <a:r>
                  <a:rPr lang="en-US" altLang="de-DE" i="1" dirty="0">
                    <a:solidFill>
                      <a:schemeClr val="tx1"/>
                    </a:solidFill>
                    <a:cs typeface="Arial" panose="020B0604020202020204" pitchFamily="34" charset="0"/>
                  </a:rPr>
                  <a:t>J~</a:t>
                </a:r>
                <a14:m>
                  <m:oMath xmlns:m="http://schemas.openxmlformats.org/officeDocument/2006/math">
                    <m:rad>
                      <m:radPr>
                        <m:degHide m:val="on"/>
                        <m:ctrlPr>
                          <a:rPr lang="en-US" altLang="de-DE" i="1">
                            <a:solidFill>
                              <a:schemeClr val="tx1"/>
                            </a:solidFill>
                            <a:latin typeface="Cambria Math" panose="02040503050406030204" pitchFamily="18" charset="0"/>
                            <a:ea typeface="Cambria Math" panose="02040503050406030204" pitchFamily="18" charset="0"/>
                            <a:cs typeface="Arial" panose="020B0604020202020204" pitchFamily="34" charset="0"/>
                          </a:rPr>
                        </m:ctrlPr>
                      </m:radPr>
                      <m:deg/>
                      <m:e>
                        <m:r>
                          <a:rPr lang="de-DE" altLang="de-DE" i="1">
                            <a:solidFill>
                              <a:schemeClr val="tx1"/>
                            </a:solidFill>
                            <a:latin typeface="Cambria Math" panose="02040503050406030204" pitchFamily="18" charset="0"/>
                            <a:ea typeface="Cambria Math" panose="02040503050406030204" pitchFamily="18" charset="0"/>
                            <a:cs typeface="Arial" panose="020B0604020202020204" pitchFamily="34" charset="0"/>
                          </a:rPr>
                          <m:t>𝑝</m:t>
                        </m:r>
                      </m:e>
                    </m:rad>
                  </m:oMath>
                </a14:m>
                <a:r>
                  <a:rPr lang="en-US" altLang="de-DE" dirty="0">
                    <a:solidFill>
                      <a:schemeClr val="tx1"/>
                    </a:solidFill>
                    <a:cs typeface="Arial" panose="020B0604020202020204" pitchFamily="34" charset="0"/>
                  </a:rPr>
                  <a:t> → </a:t>
                </a:r>
                <a:r>
                  <a:rPr lang="en-US" altLang="de-DE" b="1" dirty="0">
                    <a:solidFill>
                      <a:schemeClr val="tx1"/>
                    </a:solidFill>
                    <a:cs typeface="Arial" panose="020B0604020202020204" pitchFamily="34" charset="0"/>
                  </a:rPr>
                  <a:t>diffusion limited</a:t>
                </a:r>
              </a:p>
              <a:p>
                <a:r>
                  <a:rPr lang="en-US" altLang="de-DE" dirty="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altLang="de-DE" dirty="0"/>
                  <a:t>No change of </a:t>
                </a:r>
                <a:r>
                  <a:rPr lang="en-US" altLang="de-DE" dirty="0" smtClean="0"/>
                  <a:t>sample </a:t>
                </a:r>
                <a:r>
                  <a:rPr lang="en-US" altLang="de-DE" dirty="0"/>
                  <a:t>during </a:t>
                </a:r>
                <a:r>
                  <a:rPr lang="en-US" altLang="de-DE" dirty="0" smtClean="0"/>
                  <a:t>measurement</a:t>
                </a:r>
                <a:endParaRPr lang="en-US" altLang="de-DE" dirty="0">
                  <a:solidFill>
                    <a:schemeClr val="tx1"/>
                  </a:solidFill>
                  <a:cs typeface="Arial" panose="020B0604020202020204" pitchFamily="34" charset="0"/>
                </a:endParaRPr>
              </a:p>
            </p:txBody>
          </p:sp>
        </mc:Choice>
        <mc:Fallback xmlns="">
          <p:sp>
            <p:nvSpPr>
              <p:cNvPr id="12" name="Text Box 15"/>
              <p:cNvSpPr txBox="1">
                <a:spLocks noRot="1" noChangeAspect="1" noMove="1" noResize="1" noEditPoints="1" noAdjustHandles="1" noChangeArrowheads="1" noChangeShapeType="1" noTextEdit="1"/>
              </p:cNvSpPr>
              <p:nvPr/>
            </p:nvSpPr>
            <p:spPr bwMode="auto">
              <a:xfrm>
                <a:off x="1127448" y="5301208"/>
                <a:ext cx="4896544" cy="864096"/>
              </a:xfrm>
              <a:prstGeom prst="rect">
                <a:avLst/>
              </a:prstGeom>
              <a:blipFill>
                <a:blip r:embed="rId5"/>
                <a:stretch>
                  <a:fillRect l="-1121" b="-19149"/>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GB">
                    <a:noFill/>
                  </a:rPr>
                  <a:t> </a:t>
                </a:r>
              </a:p>
            </p:txBody>
          </p:sp>
        </mc:Fallback>
      </mc:AlternateContent>
      <p:sp>
        <p:nvSpPr>
          <p:cNvPr id="13" name="Text Box 15"/>
          <p:cNvSpPr txBox="1">
            <a:spLocks noChangeArrowheads="1"/>
          </p:cNvSpPr>
          <p:nvPr/>
        </p:nvSpPr>
        <p:spPr bwMode="auto">
          <a:xfrm>
            <a:off x="1127448" y="1844824"/>
            <a:ext cx="4690842" cy="519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de-DE" dirty="0" smtClean="0">
                <a:latin typeface="+mn-lt"/>
              </a:rPr>
              <a:t>Temperature dependence of stabilized permeation flux:</a:t>
            </a:r>
            <a:endParaRPr lang="en-US" altLang="de-DE" dirty="0">
              <a:latin typeface="+mn-lt"/>
            </a:endParaRPr>
          </a:p>
          <a:p>
            <a:pPr>
              <a:buClrTx/>
              <a:buFontTx/>
              <a:buNone/>
            </a:pPr>
            <a:endParaRPr lang="en-US" altLang="de-DE" dirty="0">
              <a:latin typeface="+mn-lt"/>
            </a:endParaRPr>
          </a:p>
          <a:p>
            <a:pPr>
              <a:buClrTx/>
              <a:buFontTx/>
              <a:buNone/>
            </a:pPr>
            <a:endParaRPr lang="en-US" altLang="de-DE" dirty="0">
              <a:latin typeface="+mn-lt"/>
            </a:endParaRPr>
          </a:p>
        </p:txBody>
      </p:sp>
      <p:sp>
        <p:nvSpPr>
          <p:cNvPr id="10" name="Text Box 15"/>
          <p:cNvSpPr txBox="1">
            <a:spLocks noChangeArrowheads="1"/>
          </p:cNvSpPr>
          <p:nvPr/>
        </p:nvSpPr>
        <p:spPr bwMode="auto">
          <a:xfrm>
            <a:off x="695400" y="908720"/>
            <a:ext cx="10873208" cy="519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de-DE" dirty="0" smtClean="0">
                <a:latin typeface="+mn-lt"/>
              </a:rPr>
              <a:t>All ‘pure’ samples and substrates are ‘mirror’ polished, annealed and the thickness</a:t>
            </a:r>
            <a:r>
              <a:rPr lang="en-US" altLang="de-DE" dirty="0">
                <a:latin typeface="+mn-lt"/>
              </a:rPr>
              <a:t> </a:t>
            </a:r>
            <a:r>
              <a:rPr lang="en-US" altLang="de-DE" dirty="0" smtClean="0">
                <a:latin typeface="+mn-lt"/>
              </a:rPr>
              <a:t>is ~ 0.3 mm</a:t>
            </a:r>
          </a:p>
          <a:p>
            <a:r>
              <a:rPr lang="en-US" dirty="0">
                <a:cs typeface="Arial" panose="020B0604020202020204" pitchFamily="34" charset="0"/>
              </a:rPr>
              <a:t>Gas-driven deuterium permeation flux measurements (measurement range: 300-550°C, </a:t>
            </a:r>
            <a:r>
              <a:rPr lang="en-US" dirty="0" smtClean="0">
                <a:cs typeface="Arial" panose="020B0604020202020204" pitchFamily="34" charset="0"/>
              </a:rPr>
              <a:t>25-800 </a:t>
            </a:r>
            <a:r>
              <a:rPr lang="en-US" dirty="0">
                <a:cs typeface="Arial" panose="020B0604020202020204" pitchFamily="34" charset="0"/>
              </a:rPr>
              <a:t>mbar</a:t>
            </a:r>
            <a:r>
              <a:rPr lang="en-US" dirty="0" smtClean="0">
                <a:cs typeface="Arial" panose="020B0604020202020204" pitchFamily="34" charset="0"/>
              </a:rPr>
              <a:t>):</a:t>
            </a:r>
            <a:endParaRPr lang="en-US" altLang="de-DE" dirty="0" smtClean="0">
              <a:latin typeface="+mn-lt"/>
            </a:endParaRPr>
          </a:p>
          <a:p>
            <a:pPr>
              <a:buClrTx/>
              <a:buFontTx/>
              <a:buNone/>
            </a:pPr>
            <a:r>
              <a:rPr lang="en-US" altLang="de-DE" b="1" dirty="0" smtClean="0">
                <a:latin typeface="+mn-lt"/>
              </a:rPr>
              <a:t>Example Eurofer97:</a:t>
            </a:r>
            <a:endParaRPr lang="en-US" altLang="de-DE" b="1" dirty="0">
              <a:latin typeface="+mn-lt"/>
            </a:endParaRPr>
          </a:p>
        </p:txBody>
      </p:sp>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0056" y="2097192"/>
            <a:ext cx="4371429" cy="3060000"/>
          </a:xfrm>
          <a:prstGeom prst="rect">
            <a:avLst/>
          </a:prstGeom>
        </p:spPr>
      </p:pic>
      <p:sp>
        <p:nvSpPr>
          <p:cNvPr id="16" name="Text Box 15"/>
          <p:cNvSpPr txBox="1">
            <a:spLocks noChangeArrowheads="1"/>
          </p:cNvSpPr>
          <p:nvPr/>
        </p:nvSpPr>
        <p:spPr bwMode="auto">
          <a:xfrm>
            <a:off x="6373710" y="1844824"/>
            <a:ext cx="5410922" cy="519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tabLst>
                <a:tab pos="0" algn="l"/>
                <a:tab pos="265113" algn="l"/>
                <a:tab pos="893763"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t>Arrhenius plot </a:t>
            </a:r>
            <a:r>
              <a:rPr lang="en-US" altLang="de-DE" dirty="0">
                <a:solidFill>
                  <a:schemeClr val="tx1"/>
                </a:solidFill>
                <a:cs typeface="Arial" panose="020B0604020202020204" pitchFamily="34" charset="0"/>
              </a:rPr>
              <a:t>→ </a:t>
            </a:r>
            <a:r>
              <a:rPr lang="en-US" altLang="de-DE" dirty="0" smtClean="0"/>
              <a:t>fulfilled </a:t>
            </a:r>
            <a:r>
              <a:rPr lang="en-US" altLang="de-DE" dirty="0"/>
              <a:t>(</a:t>
            </a:r>
            <a:r>
              <a:rPr lang="en-US" altLang="de-DE" dirty="0" smtClean="0"/>
              <a:t>measured T </a:t>
            </a:r>
            <a:r>
              <a:rPr lang="en-US" altLang="de-DE" smtClean="0"/>
              <a:t>and p </a:t>
            </a:r>
            <a:r>
              <a:rPr lang="en-US" altLang="de-DE" dirty="0" smtClean="0"/>
              <a:t>range)</a:t>
            </a:r>
            <a:endParaRPr lang="en-US" altLang="de-DE" dirty="0"/>
          </a:p>
          <a:p>
            <a:pPr>
              <a:buClrTx/>
              <a:buFontTx/>
              <a:buNone/>
            </a:pPr>
            <a:endParaRPr lang="en-US" altLang="de-DE" dirty="0">
              <a:latin typeface="+mn-lt"/>
            </a:endParaRPr>
          </a:p>
          <a:p>
            <a:pPr>
              <a:buClrTx/>
              <a:buFontTx/>
              <a:buNone/>
            </a:pPr>
            <a:endParaRPr lang="en-US" altLang="de-DE" dirty="0">
              <a:latin typeface="+mn-lt"/>
            </a:endParaRPr>
          </a:p>
        </p:txBody>
      </p:sp>
      <p:grpSp>
        <p:nvGrpSpPr>
          <p:cNvPr id="7" name="Gruppieren 6"/>
          <p:cNvGrpSpPr/>
          <p:nvPr/>
        </p:nvGrpSpPr>
        <p:grpSpPr>
          <a:xfrm>
            <a:off x="7103130" y="5183235"/>
            <a:ext cx="3673390" cy="838053"/>
            <a:chOff x="6815098" y="5155185"/>
            <a:chExt cx="3673390" cy="838053"/>
          </a:xfrm>
        </p:grpSpPr>
        <mc:AlternateContent xmlns:mc="http://schemas.openxmlformats.org/markup-compatibility/2006" xmlns:a14="http://schemas.microsoft.com/office/drawing/2010/main">
          <mc:Choice Requires="a14">
            <p:sp>
              <p:nvSpPr>
                <p:cNvPr id="18" name="Text Box 15"/>
                <p:cNvSpPr txBox="1">
                  <a:spLocks noChangeArrowheads="1"/>
                </p:cNvSpPr>
                <p:nvPr/>
              </p:nvSpPr>
              <p:spPr bwMode="auto">
                <a:xfrm>
                  <a:off x="6815098" y="5228195"/>
                  <a:ext cx="3673390" cy="692031"/>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tabLst>
                      <a:tab pos="0" algn="l"/>
                      <a:tab pos="265113" algn="l"/>
                      <a:tab pos="893763"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altLang="de-DE" i="1" dirty="0" smtClean="0"/>
                    <a:t>E</a:t>
                  </a:r>
                  <a:r>
                    <a:rPr lang="en-US" altLang="de-DE" i="1" baseline="-25000" dirty="0" smtClean="0"/>
                    <a:t>P</a:t>
                  </a:r>
                  <a:r>
                    <a:rPr lang="en-US" altLang="de-DE" dirty="0" smtClean="0"/>
                    <a:t>= </a:t>
                  </a:r>
                  <a:r>
                    <a:rPr lang="en-US" altLang="de-DE" dirty="0"/>
                    <a:t>41.6(5) </a:t>
                  </a:r>
                  <a:r>
                    <a:rPr lang="en-US" altLang="de-DE" dirty="0" smtClean="0"/>
                    <a:t>kJ/</a:t>
                  </a:r>
                  <a:r>
                    <a:rPr lang="en-US" altLang="de-DE" dirty="0" err="1" smtClean="0"/>
                    <a:t>mol</a:t>
                  </a:r>
                  <a:endParaRPr lang="en-US" altLang="de-DE" dirty="0" smtClean="0"/>
                </a:p>
                <a:p>
                  <a:pPr>
                    <a:tabLst>
                      <a:tab pos="0" algn="l"/>
                      <a:tab pos="2651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t>		</a:t>
                  </a:r>
                  <a:r>
                    <a:rPr lang="en-US" altLang="de-DE" i="1" dirty="0" smtClean="0"/>
                    <a:t>P</a:t>
                  </a:r>
                  <a:r>
                    <a:rPr lang="en-US" altLang="de-DE" i="1" baseline="-25000" dirty="0" smtClean="0"/>
                    <a:t>0</a:t>
                  </a:r>
                  <a:r>
                    <a:rPr lang="en-US" altLang="de-DE" dirty="0"/>
                    <a:t>= </a:t>
                  </a:r>
                  <a:r>
                    <a:rPr lang="en-US" altLang="de-DE" dirty="0" smtClean="0"/>
                    <a:t>5.7(4)*10</a:t>
                  </a:r>
                  <a:r>
                    <a:rPr lang="en-US" altLang="de-DE" baseline="30000" dirty="0" smtClean="0"/>
                    <a:t>-7</a:t>
                  </a:r>
                  <a:r>
                    <a:rPr lang="en-US" altLang="de-DE" dirty="0" smtClean="0"/>
                    <a:t> </a:t>
                  </a:r>
                  <a:r>
                    <a:rPr lang="en-US" altLang="de-DE" dirty="0" err="1" smtClean="0"/>
                    <a:t>mol</a:t>
                  </a:r>
                  <a:r>
                    <a:rPr lang="en-US" altLang="de-DE" dirty="0" smtClean="0"/>
                    <a:t>/(</a:t>
                  </a:r>
                  <a:r>
                    <a:rPr lang="en-US" altLang="de-DE" dirty="0" err="1" smtClean="0"/>
                    <a:t>ms</a:t>
                  </a:r>
                  <a14:m>
                    <m:oMath xmlns:m="http://schemas.openxmlformats.org/officeDocument/2006/math">
                      <m:rad>
                        <m:radPr>
                          <m:degHide m:val="on"/>
                          <m:ctrlPr>
                            <a:rPr lang="en-US" altLang="de-DE" i="1" smtClean="0">
                              <a:latin typeface="Cambria Math" panose="02040503050406030204" pitchFamily="18" charset="0"/>
                            </a:rPr>
                          </m:ctrlPr>
                        </m:radPr>
                        <m:deg/>
                        <m:e>
                          <m:r>
                            <a:rPr lang="de-DE" altLang="de-DE" b="0" i="1" smtClean="0">
                              <a:latin typeface="Cambria Math" panose="02040503050406030204" pitchFamily="18" charset="0"/>
                            </a:rPr>
                            <m:t>𝑚𝑏𝑎𝑟</m:t>
                          </m:r>
                        </m:e>
                      </m:rad>
                    </m:oMath>
                  </a14:m>
                  <a:r>
                    <a:rPr lang="en-US" altLang="de-DE" dirty="0" smtClean="0">
                      <a:solidFill>
                        <a:schemeClr val="tx1"/>
                      </a:solidFill>
                    </a:rPr>
                    <a:t>)</a:t>
                  </a:r>
                  <a:endParaRPr lang="en-US" altLang="de-DE" dirty="0">
                    <a:solidFill>
                      <a:schemeClr val="tx1"/>
                    </a:solidFill>
                  </a:endParaRPr>
                </a:p>
              </p:txBody>
            </p:sp>
          </mc:Choice>
          <mc:Fallback xmlns="">
            <p:sp>
              <p:nvSpPr>
                <p:cNvPr id="18" name="Text Box 15"/>
                <p:cNvSpPr txBox="1">
                  <a:spLocks noRot="1" noChangeAspect="1" noMove="1" noResize="1" noEditPoints="1" noAdjustHandles="1" noChangeArrowheads="1" noChangeShapeType="1" noTextEdit="1"/>
                </p:cNvSpPr>
                <p:nvPr/>
              </p:nvSpPr>
              <p:spPr bwMode="auto">
                <a:xfrm>
                  <a:off x="6815098" y="5228195"/>
                  <a:ext cx="3673390" cy="692031"/>
                </a:xfrm>
                <a:prstGeom prst="rect">
                  <a:avLst/>
                </a:prstGeom>
                <a:blipFill>
                  <a:blip r:embed="rId7"/>
                  <a:stretch>
                    <a:fillRect l="-1493" t="-4386" r="-332" b="-10526"/>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GB">
                      <a:noFill/>
                    </a:rPr>
                    <a:t> </a:t>
                  </a:r>
                </a:p>
              </p:txBody>
            </p:sp>
          </mc:Fallback>
        </mc:AlternateContent>
        <p:sp>
          <p:nvSpPr>
            <p:cNvPr id="19" name="Rechteck 18"/>
            <p:cNvSpPr/>
            <p:nvPr/>
          </p:nvSpPr>
          <p:spPr>
            <a:xfrm>
              <a:off x="6816078" y="5155185"/>
              <a:ext cx="3672410" cy="8380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smtClean="0"/>
            </a:p>
          </p:txBody>
        </p:sp>
      </p:grpSp>
    </p:spTree>
    <p:extLst>
      <p:ext uri="{BB962C8B-B14F-4D97-AF65-F5344CB8AC3E}">
        <p14:creationId xmlns:p14="http://schemas.microsoft.com/office/powerpoint/2010/main" val="3492048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609841" y="71233"/>
            <a:ext cx="4464000" cy="6018876"/>
          </a:xfrm>
          <a:prstGeom prst="rect">
            <a:avLst/>
          </a:prstGeom>
        </p:spPr>
      </p:pic>
      <p:sp>
        <p:nvSpPr>
          <p:cNvPr id="9" name="Textfeld 8"/>
          <p:cNvSpPr txBox="1"/>
          <p:nvPr/>
        </p:nvSpPr>
        <p:spPr>
          <a:xfrm>
            <a:off x="787772" y="5529822"/>
            <a:ext cx="6244332" cy="1200329"/>
          </a:xfrm>
          <a:prstGeom prst="rect">
            <a:avLst/>
          </a:prstGeom>
          <a:noFill/>
        </p:spPr>
        <p:txBody>
          <a:bodyPr wrap="square" rtlCol="0">
            <a:spAutoFit/>
          </a:bodyPr>
          <a:lstStyle/>
          <a:p>
            <a:pPr>
              <a:tabLst>
                <a:tab pos="0" algn="l"/>
                <a:tab pos="447675" algn="l"/>
                <a:tab pos="896938" algn="l"/>
                <a:tab pos="1074738" algn="l"/>
                <a:tab pos="1792288" algn="l"/>
                <a:tab pos="2243138" algn="l"/>
                <a:tab pos="2244725"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solidFill>
                  <a:prstClr val="black"/>
                </a:solidFill>
                <a:cs typeface="Arial" panose="020B0604020202020204" pitchFamily="34" charset="0"/>
              </a:rPr>
              <a:t>Solid line: 	</a:t>
            </a:r>
            <a:r>
              <a:rPr lang="en-US" altLang="de-DE" dirty="0">
                <a:solidFill>
                  <a:prstClr val="black"/>
                </a:solidFill>
                <a:cs typeface="Arial" panose="020B0604020202020204" pitchFamily="34" charset="0"/>
              </a:rPr>
              <a:t>measured values</a:t>
            </a:r>
            <a:endParaRPr lang="en-US" altLang="de-DE" dirty="0">
              <a:solidFill>
                <a:prstClr val="black"/>
              </a:solidFill>
            </a:endParaRPr>
          </a:p>
          <a:p>
            <a:pPr>
              <a:tabLst>
                <a:tab pos="0" algn="l"/>
                <a:tab pos="447675" algn="l"/>
                <a:tab pos="896938" algn="l"/>
                <a:tab pos="1252538" algn="l"/>
                <a:tab pos="1346200" algn="l"/>
                <a:tab pos="2243138" algn="l"/>
                <a:tab pos="2244725"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prstClr val="black"/>
                </a:solidFill>
                <a:cs typeface="Arial" panose="020B0604020202020204" pitchFamily="34" charset="0"/>
              </a:rPr>
              <a:t>Dotted line</a:t>
            </a:r>
            <a:r>
              <a:rPr lang="en-US" altLang="de-DE" dirty="0" smtClean="0">
                <a:solidFill>
                  <a:prstClr val="black"/>
                </a:solidFill>
                <a:cs typeface="Arial" panose="020B0604020202020204" pitchFamily="34" charset="0"/>
              </a:rPr>
              <a:t>: 	adapted </a:t>
            </a:r>
            <a:r>
              <a:rPr lang="en-US" altLang="de-DE" dirty="0">
                <a:solidFill>
                  <a:prstClr val="black"/>
                </a:solidFill>
                <a:cs typeface="Arial" panose="020B0604020202020204" pitchFamily="34" charset="0"/>
              </a:rPr>
              <a:t>literature values Causey, ‘</a:t>
            </a:r>
            <a:r>
              <a:rPr lang="en-US" altLang="de-DE" dirty="0" smtClean="0">
                <a:solidFill>
                  <a:prstClr val="black"/>
                </a:solidFill>
                <a:cs typeface="Arial" panose="020B0604020202020204" pitchFamily="34" charset="0"/>
              </a:rPr>
              <a:t>mean value’ 				of </a:t>
            </a:r>
            <a:r>
              <a:rPr lang="en-US" altLang="de-DE" dirty="0">
                <a:solidFill>
                  <a:prstClr val="black"/>
                </a:solidFill>
                <a:cs typeface="Arial" panose="020B0604020202020204" pitchFamily="34" charset="0"/>
              </a:rPr>
              <a:t>published effective permeation data (bulk) </a:t>
            </a:r>
          </a:p>
          <a:p>
            <a:pPr lvl="0">
              <a:tabLst>
                <a:tab pos="0" algn="l"/>
                <a:tab pos="447675" algn="l"/>
                <a:tab pos="896938" algn="l"/>
                <a:tab pos="1346200" algn="l"/>
                <a:tab pos="1795463" algn="l"/>
                <a:tab pos="2243138" algn="l"/>
                <a:tab pos="2244725"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de-DE" dirty="0">
              <a:solidFill>
                <a:prstClr val="black"/>
              </a:solidFill>
            </a:endParaRPr>
          </a:p>
        </p:txBody>
      </p:sp>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2023-02-08</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9</a:t>
            </a:fld>
            <a:endParaRPr lang="de-DE" dirty="0"/>
          </a:p>
        </p:txBody>
      </p:sp>
      <p:sp>
        <p:nvSpPr>
          <p:cNvPr id="2" name="Textfeld 1"/>
          <p:cNvSpPr txBox="1"/>
          <p:nvPr/>
        </p:nvSpPr>
        <p:spPr>
          <a:xfrm>
            <a:off x="1100519" y="342308"/>
            <a:ext cx="9973865" cy="560153"/>
          </a:xfrm>
          <a:prstGeom prst="rect">
            <a:avLst/>
          </a:prstGeom>
          <a:noFill/>
        </p:spPr>
        <p:txBody>
          <a:bodyPr wrap="square" rtlCol="0">
            <a:spAutoFit/>
          </a:bodyPr>
          <a:lstStyle/>
          <a:p>
            <a:pPr algn="ctr">
              <a:lnSpc>
                <a:spcPct val="95000"/>
              </a:lnSpc>
            </a:pPr>
            <a:r>
              <a:rPr lang="en-US" sz="3200" b="1" dirty="0" smtClean="0">
                <a:solidFill>
                  <a:srgbClr val="023D6B"/>
                </a:solidFill>
              </a:rPr>
              <a:t>Conclusion – ‘Pure’ Materials  </a:t>
            </a:r>
            <a:endParaRPr lang="en-US" sz="3200" b="1" dirty="0">
              <a:solidFill>
                <a:srgbClr val="023D6B"/>
              </a:solidFill>
            </a:endParaRPr>
          </a:p>
        </p:txBody>
      </p:sp>
      <p:sp>
        <p:nvSpPr>
          <p:cNvPr id="13" name="Textfeld 12"/>
          <p:cNvSpPr txBox="1"/>
          <p:nvPr/>
        </p:nvSpPr>
        <p:spPr>
          <a:xfrm>
            <a:off x="1793858" y="5301208"/>
            <a:ext cx="4518166" cy="253146"/>
          </a:xfrm>
          <a:prstGeom prst="rect">
            <a:avLst/>
          </a:prstGeom>
          <a:noFill/>
        </p:spPr>
        <p:txBody>
          <a:bodyPr wrap="square" rtlCol="0">
            <a:spAutoFit/>
          </a:bodyPr>
          <a:lstStyle/>
          <a:p>
            <a:pPr algn="ctr">
              <a:lnSpc>
                <a:spcPct val="95000"/>
              </a:lnSpc>
            </a:pPr>
            <a:r>
              <a:rPr lang="de-DE" sz="1100" dirty="0"/>
              <a:t>R. </a:t>
            </a:r>
            <a:r>
              <a:rPr lang="de-DE" sz="1100" dirty="0" err="1" smtClean="0"/>
              <a:t>Causey</a:t>
            </a:r>
            <a:r>
              <a:rPr lang="de-DE" sz="1100" dirty="0" smtClean="0"/>
              <a:t> et al</a:t>
            </a:r>
            <a:r>
              <a:rPr lang="de-DE" sz="1100" dirty="0"/>
              <a:t>., Comprehensive </a:t>
            </a:r>
            <a:r>
              <a:rPr lang="de-DE" sz="1100" dirty="0" err="1"/>
              <a:t>Nuclear</a:t>
            </a:r>
            <a:r>
              <a:rPr lang="de-DE" sz="1100" dirty="0"/>
              <a:t> Materials 2012</a:t>
            </a:r>
            <a:r>
              <a:rPr lang="de-DE" sz="1100" dirty="0" smtClean="0"/>
              <a:t>, 511–549</a:t>
            </a:r>
          </a:p>
        </p:txBody>
      </p:sp>
      <p:sp>
        <p:nvSpPr>
          <p:cNvPr id="15" name="Text Box 15"/>
          <p:cNvSpPr txBox="1">
            <a:spLocks noChangeArrowheads="1"/>
          </p:cNvSpPr>
          <p:nvPr/>
        </p:nvSpPr>
        <p:spPr bwMode="auto">
          <a:xfrm>
            <a:off x="7464152" y="980728"/>
            <a:ext cx="4608512" cy="4896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endParaRPr lang="en-US" altLang="de-DE" dirty="0">
              <a:latin typeface="+mn-lt"/>
            </a:endParaRPr>
          </a:p>
          <a:p>
            <a:pPr>
              <a:lnSpc>
                <a:spcPct val="150000"/>
              </a:lnSpc>
              <a:tabLst>
                <a:tab pos="0" algn="l"/>
                <a:tab pos="2651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altLang="de-DE" dirty="0">
                <a:solidFill>
                  <a:schemeClr val="tx1"/>
                </a:solidFill>
              </a:rPr>
              <a:t>C</a:t>
            </a:r>
            <a:r>
              <a:rPr lang="en-US" altLang="de-DE" dirty="0" smtClean="0">
                <a:solidFill>
                  <a:schemeClr val="tx1"/>
                </a:solidFill>
              </a:rPr>
              <a:t>omparable to literature values</a:t>
            </a:r>
            <a:endParaRPr lang="en-US" altLang="de-DE" b="1" dirty="0" smtClean="0"/>
          </a:p>
          <a:p>
            <a:pPr>
              <a:lnSpc>
                <a:spcPct val="150000"/>
              </a:lnSpc>
              <a:tabLst>
                <a:tab pos="0" algn="l"/>
                <a:tab pos="2651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altLang="de-DE" dirty="0" smtClean="0">
                <a:solidFill>
                  <a:schemeClr val="tx1"/>
                </a:solidFill>
                <a:cs typeface="Arial" panose="020B0604020202020204" pitchFamily="34" charset="0"/>
              </a:rPr>
              <a:t>Permeability of Eu97 higher than 316L</a:t>
            </a:r>
          </a:p>
          <a:p>
            <a:pPr>
              <a:lnSpc>
                <a:spcPct val="150000"/>
              </a:lnSpc>
              <a:tabLst>
                <a:tab pos="0" algn="l"/>
                <a:tab pos="2651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solidFill>
                  <a:srgbClr val="023D6B"/>
                </a:solidFill>
                <a:cs typeface="Arial" panose="020B0604020202020204" pitchFamily="34" charset="0"/>
              </a:rPr>
              <a:t>→</a:t>
            </a:r>
            <a:r>
              <a:rPr lang="en-US" altLang="de-DE" dirty="0" smtClean="0">
                <a:solidFill>
                  <a:srgbClr val="007DC6"/>
                </a:solidFill>
                <a:cs typeface="Arial" panose="020B0604020202020204" pitchFamily="34" charset="0"/>
              </a:rPr>
              <a:t> </a:t>
            </a:r>
            <a:r>
              <a:rPr lang="en-US" altLang="de-DE" dirty="0" smtClean="0">
                <a:solidFill>
                  <a:schemeClr val="tx1"/>
                </a:solidFill>
                <a:cs typeface="Arial" panose="020B0604020202020204" pitchFamily="34" charset="0"/>
              </a:rPr>
              <a:t>Permeability Cu / </a:t>
            </a:r>
            <a:r>
              <a:rPr lang="en-US" altLang="de-DE" dirty="0" err="1" smtClean="0">
                <a:solidFill>
                  <a:schemeClr val="tx1"/>
                </a:solidFill>
                <a:cs typeface="Arial" panose="020B0604020202020204" pitchFamily="34" charset="0"/>
              </a:rPr>
              <a:t>CuCrZr</a:t>
            </a:r>
            <a:r>
              <a:rPr lang="en-US" altLang="de-DE" dirty="0" smtClean="0">
                <a:solidFill>
                  <a:schemeClr val="tx1"/>
                </a:solidFill>
                <a:cs typeface="Arial" panose="020B0604020202020204" pitchFamily="34" charset="0"/>
              </a:rPr>
              <a:t> similar</a:t>
            </a:r>
          </a:p>
          <a:p>
            <a:pPr>
              <a:lnSpc>
                <a:spcPct val="150000"/>
              </a:lnSpc>
              <a:tabLst>
                <a:tab pos="0" algn="l"/>
                <a:tab pos="2651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smtClean="0">
                <a:solidFill>
                  <a:srgbClr val="023D6B"/>
                </a:solidFill>
                <a:cs typeface="Arial" panose="020B0604020202020204" pitchFamily="34" charset="0"/>
              </a:rPr>
              <a:t>→</a:t>
            </a:r>
            <a:r>
              <a:rPr lang="en-US" altLang="de-DE" dirty="0" smtClean="0">
                <a:solidFill>
                  <a:srgbClr val="007DC6"/>
                </a:solidFill>
                <a:cs typeface="Arial" panose="020B0604020202020204" pitchFamily="34" charset="0"/>
              </a:rPr>
              <a:t> </a:t>
            </a:r>
            <a:r>
              <a:rPr lang="en-US" altLang="de-DE" dirty="0" smtClean="0">
                <a:solidFill>
                  <a:schemeClr val="tx1"/>
                </a:solidFill>
                <a:cs typeface="Arial" panose="020B0604020202020204" pitchFamily="34" charset="0"/>
              </a:rPr>
              <a:t>Diffusion limited regime </a:t>
            </a:r>
          </a:p>
          <a:p>
            <a:pPr>
              <a:lnSpc>
                <a:spcPct val="150000"/>
              </a:lnSpc>
              <a:tabLst>
                <a:tab pos="0" algn="l"/>
                <a:tab pos="2651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de-DE" sz="1100" b="1" dirty="0" smtClean="0"/>
          </a:p>
          <a:p>
            <a:pPr>
              <a:lnSpc>
                <a:spcPts val="2600"/>
              </a:lnSpc>
              <a:tabLst>
                <a:tab pos="0" algn="l"/>
                <a:tab pos="2651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b="1" dirty="0" smtClean="0"/>
              <a:t>Study combined material systems:</a:t>
            </a:r>
          </a:p>
          <a:p>
            <a:pPr>
              <a:lnSpc>
                <a:spcPts val="2600"/>
              </a:lnSpc>
              <a:tabLst>
                <a:tab pos="0" algn="l"/>
                <a:tab pos="2651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altLang="de-DE" dirty="0" smtClean="0"/>
              <a:t>Influence of interfaces</a:t>
            </a:r>
          </a:p>
          <a:p>
            <a:pPr>
              <a:lnSpc>
                <a:spcPts val="2600"/>
              </a:lnSpc>
              <a:tabLst>
                <a:tab pos="0" algn="l"/>
                <a:tab pos="2651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rgbClr val="023D6B"/>
                </a:solidFill>
                <a:cs typeface="Arial" panose="020B0604020202020204" pitchFamily="34" charset="0"/>
              </a:rPr>
              <a:t>→</a:t>
            </a:r>
            <a:r>
              <a:rPr lang="en-US" altLang="de-DE" dirty="0">
                <a:solidFill>
                  <a:srgbClr val="007DC6"/>
                </a:solidFill>
                <a:cs typeface="Arial" panose="020B0604020202020204" pitchFamily="34" charset="0"/>
              </a:rPr>
              <a:t> </a:t>
            </a:r>
            <a:r>
              <a:rPr lang="en-US" altLang="de-DE" dirty="0" smtClean="0"/>
              <a:t>Influence of microstructure</a:t>
            </a:r>
            <a:endParaRPr lang="en-US" altLang="de-DE" b="1" dirty="0">
              <a:solidFill>
                <a:schemeClr val="tx1"/>
              </a:solidFill>
              <a:cs typeface="Arial" panose="020B0604020202020204" pitchFamily="34" charset="0"/>
            </a:endParaRPr>
          </a:p>
          <a:p>
            <a:pPr>
              <a:lnSpc>
                <a:spcPct val="150000"/>
              </a:lnSpc>
              <a:tabLst>
                <a:tab pos="0" algn="l"/>
                <a:tab pos="2651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de-DE" b="1" dirty="0">
              <a:solidFill>
                <a:schemeClr val="tx1"/>
              </a:solidFill>
              <a:cs typeface="Arial" panose="020B0604020202020204" pitchFamily="34" charset="0"/>
            </a:endParaRPr>
          </a:p>
        </p:txBody>
      </p:sp>
    </p:spTree>
    <p:extLst>
      <p:ext uri="{BB962C8B-B14F-4D97-AF65-F5344CB8AC3E}">
        <p14:creationId xmlns:p14="http://schemas.microsoft.com/office/powerpoint/2010/main" val="4072566292"/>
      </p:ext>
    </p:extLst>
  </p:cSld>
  <p:clrMapOvr>
    <a:masterClrMapping/>
  </p:clrMapOvr>
  <p:timing>
    <p:tnLst>
      <p:par>
        <p:cTn id="1" dur="indefinite" restart="never" nodeType="tmRoot"/>
      </p:par>
    </p:tnLst>
  </p:timing>
</p:sld>
</file>

<file path=ppt/theme/theme1.xml><?xml version="1.0" encoding="utf-8"?>
<a:theme xmlns:a="http://schemas.openxmlformats.org/drawingml/2006/main" name="Jülich">
  <a:themeElements>
    <a:clrScheme name="Benutzerdefiniert 292">
      <a:dk1>
        <a:sysClr val="windowText" lastClr="000000"/>
      </a:dk1>
      <a:lt1>
        <a:sysClr val="window" lastClr="FFFFFF"/>
      </a:lt1>
      <a:dk2>
        <a:srgbClr val="6D268E"/>
      </a:dk2>
      <a:lt2>
        <a:srgbClr val="EBEBEB"/>
      </a:lt2>
      <a:accent1>
        <a:srgbClr val="023D6B"/>
      </a:accent1>
      <a:accent2>
        <a:srgbClr val="ADBDE3"/>
      </a:accent2>
      <a:accent3>
        <a:srgbClr val="30A93B"/>
      </a:accent3>
      <a:accent4>
        <a:srgbClr val="FFE900"/>
      </a:accent4>
      <a:accent5>
        <a:srgbClr val="FF8C0C"/>
      </a:accent5>
      <a:accent6>
        <a:srgbClr val="DF0F44"/>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16x9.potx" id="{96E3BAF4-763A-4252-96EB-429A37E76C9B}" vid="{FC15072B-1A6B-4630-9ABB-3D2D56FD5EF8}"/>
    </a:ext>
  </a:extLst>
</a:theme>
</file>

<file path=ppt/theme/theme2.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Juelich_PowerPoint_16x9</Template>
  <TotalTime>0</TotalTime>
  <Words>2872</Words>
  <Application>Microsoft Office PowerPoint</Application>
  <PresentationFormat>Breitbild</PresentationFormat>
  <Paragraphs>448</Paragraphs>
  <Slides>23</Slides>
  <Notes>23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23</vt:i4>
      </vt:variant>
    </vt:vector>
  </HeadingPairs>
  <TitlesOfParts>
    <vt:vector size="29" baseType="lpstr">
      <vt:lpstr>Microsoft YaHei</vt:lpstr>
      <vt:lpstr>Arial</vt:lpstr>
      <vt:lpstr>Calibri</vt:lpstr>
      <vt:lpstr>Cambria Math</vt:lpstr>
      <vt:lpstr>Times New Roman</vt:lpstr>
      <vt:lpstr>Jülich</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Forschungszentrum Jülich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der präsentation</dc:title>
  <dc:creator>Anne Houben</dc:creator>
  <cp:lastModifiedBy>Houben</cp:lastModifiedBy>
  <cp:revision>1076</cp:revision>
  <cp:lastPrinted>2019-09-19T07:47:12Z</cp:lastPrinted>
  <dcterms:created xsi:type="dcterms:W3CDTF">2019-02-19T10:40:23Z</dcterms:created>
  <dcterms:modified xsi:type="dcterms:W3CDTF">2023-02-07T13:42:39Z</dcterms:modified>
</cp:coreProperties>
</file>