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4" r:id="rId3"/>
  </p:sldMasterIdLst>
  <p:notesMasterIdLst>
    <p:notesMasterId r:id="rId37"/>
  </p:notesMasterIdLst>
  <p:handoutMasterIdLst>
    <p:handoutMasterId r:id="rId38"/>
  </p:handoutMasterIdLst>
  <p:sldIdLst>
    <p:sldId id="401" r:id="rId4"/>
    <p:sldId id="443" r:id="rId5"/>
    <p:sldId id="444" r:id="rId6"/>
    <p:sldId id="445" r:id="rId7"/>
    <p:sldId id="446" r:id="rId8"/>
    <p:sldId id="453" r:id="rId9"/>
    <p:sldId id="454" r:id="rId10"/>
    <p:sldId id="447" r:id="rId11"/>
    <p:sldId id="448" r:id="rId12"/>
    <p:sldId id="449" r:id="rId13"/>
    <p:sldId id="414" r:id="rId14"/>
    <p:sldId id="403" r:id="rId15"/>
    <p:sldId id="404" r:id="rId16"/>
    <p:sldId id="438" r:id="rId17"/>
    <p:sldId id="410" r:id="rId18"/>
    <p:sldId id="439" r:id="rId19"/>
    <p:sldId id="440" r:id="rId20"/>
    <p:sldId id="428" r:id="rId21"/>
    <p:sldId id="451" r:id="rId22"/>
    <p:sldId id="452" r:id="rId23"/>
    <p:sldId id="441" r:id="rId24"/>
    <p:sldId id="450" r:id="rId25"/>
    <p:sldId id="382" r:id="rId26"/>
    <p:sldId id="384" r:id="rId27"/>
    <p:sldId id="425" r:id="rId28"/>
    <p:sldId id="388" r:id="rId29"/>
    <p:sldId id="422" r:id="rId30"/>
    <p:sldId id="387" r:id="rId31"/>
    <p:sldId id="442" r:id="rId32"/>
    <p:sldId id="385" r:id="rId33"/>
    <p:sldId id="407" r:id="rId34"/>
    <p:sldId id="371" r:id="rId35"/>
    <p:sldId id="418" r:id="rId36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2B9C7BA7-FCF7-4C6B-B28D-4A5DFAA3A4EF}">
          <p14:sldIdLst>
            <p14:sldId id="401"/>
            <p14:sldId id="443"/>
            <p14:sldId id="444"/>
            <p14:sldId id="445"/>
            <p14:sldId id="446"/>
            <p14:sldId id="453"/>
            <p14:sldId id="454"/>
            <p14:sldId id="447"/>
            <p14:sldId id="448"/>
            <p14:sldId id="449"/>
            <p14:sldId id="414"/>
            <p14:sldId id="403"/>
            <p14:sldId id="404"/>
            <p14:sldId id="438"/>
            <p14:sldId id="410"/>
            <p14:sldId id="439"/>
            <p14:sldId id="440"/>
          </p14:sldIdLst>
        </p14:section>
        <p14:section name="Abschnitt ohne Titel" id="{6D714F52-3B31-4D3C-9005-5AB05CA005DF}">
          <p14:sldIdLst>
            <p14:sldId id="428"/>
            <p14:sldId id="451"/>
            <p14:sldId id="452"/>
            <p14:sldId id="441"/>
            <p14:sldId id="450"/>
            <p14:sldId id="382"/>
            <p14:sldId id="384"/>
            <p14:sldId id="425"/>
            <p14:sldId id="388"/>
            <p14:sldId id="422"/>
            <p14:sldId id="387"/>
            <p14:sldId id="442"/>
            <p14:sldId id="385"/>
            <p14:sldId id="407"/>
            <p14:sldId id="371"/>
            <p14:sldId id="4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mitriy Borodin" initials="DB" lastIdx="1" clrIdx="0">
    <p:extLst>
      <p:ext uri="{19B8F6BF-5375-455C-9EA6-DF929625EA0E}">
        <p15:presenceInfo xmlns:p15="http://schemas.microsoft.com/office/powerpoint/2012/main" userId="cd166fcbfd57e361" providerId="Windows Live"/>
      </p:ext>
    </p:extLst>
  </p:cmAuthor>
  <p:cmAuthor id="2" name="Borodin" initials="B" lastIdx="1" clrIdx="1">
    <p:extLst>
      <p:ext uri="{19B8F6BF-5375-455C-9EA6-DF929625EA0E}">
        <p15:presenceInfo xmlns:p15="http://schemas.microsoft.com/office/powerpoint/2012/main" userId="Borod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D60093"/>
    <a:srgbClr val="FF33CC"/>
    <a:srgbClr val="FF9900"/>
    <a:srgbClr val="003399"/>
    <a:srgbClr val="E3E3E3"/>
    <a:srgbClr val="99CCFF"/>
    <a:srgbClr val="FF3399"/>
    <a:srgbClr val="F9ED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691" autoAdjust="0"/>
    <p:restoredTop sz="94675" autoAdjust="0"/>
  </p:normalViewPr>
  <p:slideViewPr>
    <p:cSldViewPr showGuides="1">
      <p:cViewPr varScale="1">
        <p:scale>
          <a:sx n="106" d="100"/>
          <a:sy n="106" d="100"/>
        </p:scale>
        <p:origin x="120" y="4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64" d="100"/>
          <a:sy n="64" d="100"/>
        </p:scale>
        <p:origin x="3144" y="8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commentAuthors" Target="commentAuthor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09/02/2023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‹Nr.›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09/02/2023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799545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feba83e5d7_0_28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25" name="Google Shape;225;gfeba83e5d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656917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40333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5959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0bf3b0af0e_0_50:notes"/>
          <p:cNvSpPr txBox="1">
            <a:spLocks noGrp="1"/>
          </p:cNvSpPr>
          <p:nvPr>
            <p:ph type="body" idx="1"/>
          </p:nvPr>
        </p:nvSpPr>
        <p:spPr>
          <a:xfrm>
            <a:off x="685800" y="434340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275" tIns="46625" rIns="93275" bIns="466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</a:pPr>
            <a:endParaRPr dirty="0"/>
          </a:p>
        </p:txBody>
      </p:sp>
      <p:sp>
        <p:nvSpPr>
          <p:cNvPr id="85" name="Google Shape;85;g10bf3b0af0e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02488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027E0A-1465-4A40-B1D5-9126D49509FC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018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32344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feba83e5d7_0_130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gfeba83e5d7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9435548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feba83e5d7_0_130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0" name="Google Shape;190;gfeba83e5d7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314456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9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43" name="Google Shape;243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88601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7:notes"/>
          <p:cNvSpPr txBox="1">
            <a:spLocks noGrp="1"/>
          </p:cNvSpPr>
          <p:nvPr>
            <p:ph type="body" idx="1"/>
          </p:nvPr>
        </p:nvSpPr>
        <p:spPr>
          <a:xfrm>
            <a:off x="709930" y="4861441"/>
            <a:ext cx="5679300" cy="460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25" tIns="49500" rIns="99025" bIns="495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4" name="Google Shape;20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661861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18230283" y="30189672"/>
            <a:ext cx="9924896" cy="1336231"/>
            <a:chOff x="18230283" y="40396912"/>
            <a:chExt cx="9924896" cy="1781641"/>
          </a:xfrm>
        </p:grpSpPr>
        <p:sp>
          <p:nvSpPr>
            <p:cNvPr id="10" name="Rectangle 9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3" name="Picture 12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4" name="Group 13"/>
          <p:cNvGrpSpPr/>
          <p:nvPr userDrawn="1"/>
        </p:nvGrpSpPr>
        <p:grpSpPr>
          <a:xfrm>
            <a:off x="18382683" y="30303972"/>
            <a:ext cx="9924896" cy="1336231"/>
            <a:chOff x="18230283" y="40396912"/>
            <a:chExt cx="9924896" cy="1781641"/>
          </a:xfrm>
        </p:grpSpPr>
        <p:sp>
          <p:nvSpPr>
            <p:cNvPr id="15" name="Rectangle 14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6" name="Picture 15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17" name="Group 16"/>
          <p:cNvGrpSpPr/>
          <p:nvPr userDrawn="1"/>
        </p:nvGrpSpPr>
        <p:grpSpPr>
          <a:xfrm>
            <a:off x="18535083" y="30418272"/>
            <a:ext cx="9924896" cy="1336231"/>
            <a:chOff x="18230283" y="40396912"/>
            <a:chExt cx="9924896" cy="1781641"/>
          </a:xfrm>
        </p:grpSpPr>
        <p:sp>
          <p:nvSpPr>
            <p:cNvPr id="18" name="Rectangle 17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9" name="Picture 18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 userDrawn="1"/>
        </p:nvGrpSpPr>
        <p:grpSpPr>
          <a:xfrm>
            <a:off x="18687483" y="30532572"/>
            <a:ext cx="9924896" cy="1336231"/>
            <a:chOff x="18230283" y="40396912"/>
            <a:chExt cx="9924896" cy="1781641"/>
          </a:xfrm>
        </p:grpSpPr>
        <p:sp>
          <p:nvSpPr>
            <p:cNvPr id="21" name="Rectangle 20"/>
            <p:cNvSpPr/>
            <p:nvPr userDrawn="1"/>
          </p:nvSpPr>
          <p:spPr bwMode="auto">
            <a:xfrm>
              <a:off x="18230283" y="40400268"/>
              <a:ext cx="2575295" cy="1778285"/>
            </a:xfrm>
            <a:prstGeom prst="rect">
              <a:avLst/>
            </a:prstGeom>
            <a:solidFill>
              <a:srgbClr val="05399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1719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8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22" name="Picture 21" descr="EuropeanFlag-stars.eps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01564" y="40396912"/>
              <a:ext cx="9353615" cy="1781641"/>
            </a:xfrm>
            <a:prstGeom prst="rect">
              <a:avLst/>
            </a:prstGeom>
          </p:spPr>
        </p:pic>
      </p:grp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0000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774" y="1059582"/>
            <a:ext cx="8229600" cy="367240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43E25B2-CE0C-4A25-9974-13496D62333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7504" y="4830828"/>
            <a:ext cx="869698" cy="262599"/>
          </a:xfrm>
          <a:prstGeom prst="rect">
            <a:avLst/>
          </a:prstGeom>
        </p:spPr>
      </p:pic>
      <p:sp>
        <p:nvSpPr>
          <p:cNvPr id="4" name="Rechteck 3"/>
          <p:cNvSpPr/>
          <p:nvPr userDrawn="1"/>
        </p:nvSpPr>
        <p:spPr>
          <a:xfrm>
            <a:off x="1815525" y="4830828"/>
            <a:ext cx="730942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1400" dirty="0" err="1" smtClean="0"/>
              <a:t>D.Borodin</a:t>
            </a:r>
            <a:r>
              <a:rPr lang="en-GB" sz="1400" baseline="0" dirty="0" smtClean="0"/>
              <a:t>   </a:t>
            </a:r>
            <a:r>
              <a:rPr lang="en-GB" sz="1400" dirty="0" smtClean="0"/>
              <a:t>|</a:t>
            </a:r>
            <a:r>
              <a:rPr lang="en-GB" sz="1400" baseline="0" dirty="0" smtClean="0"/>
              <a:t> </a:t>
            </a:r>
            <a:r>
              <a:rPr lang="en-GB" sz="1400" dirty="0" smtClean="0"/>
              <a:t> WP PWIE meeting |  09.02.2023 </a:t>
            </a:r>
            <a:r>
              <a:rPr lang="en-GB" sz="1400" baseline="0" dirty="0" smtClean="0"/>
              <a:t> </a:t>
            </a:r>
            <a:r>
              <a:rPr lang="en-GB" sz="1400" dirty="0" smtClean="0"/>
              <a:t>|  Page </a:t>
            </a:r>
            <a:fld id="{6A6D9FA1-99C7-4910-8E32-B85D378B0060}" type="slidenum">
              <a:rPr lang="en-GB" sz="1400" smtClean="0"/>
              <a:pPr algn="r"/>
              <a:t>‹Nr.›</a:t>
            </a:fld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0000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703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67240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 err="1" smtClean="0"/>
              <a:t>D.Borodin</a:t>
            </a:r>
            <a:r>
              <a:rPr lang="en-GB" dirty="0" smtClean="0"/>
              <a:t> | 4</a:t>
            </a:r>
            <a:r>
              <a:rPr lang="en-GB" baseline="30000" dirty="0" smtClean="0"/>
              <a:t>th</a:t>
            </a:r>
            <a:r>
              <a:rPr lang="en-GB" dirty="0" smtClean="0"/>
              <a:t> IAEA TM om divertor concepts  | VIC, Vienna  | 09.11.2022 | Page </a:t>
            </a:r>
            <a:fld id="{6A6D9FA1-99C7-4910-8E32-B85D378B0060}" type="slidenum">
              <a:rPr lang="en-GB" smtClean="0"/>
              <a:pPr algn="r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3007469"/>
      </p:ext>
    </p:extLst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"/>
          <p:cNvSpPr/>
          <p:nvPr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37;p3"/>
          <p:cNvSpPr txBox="1"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body" idx="1"/>
          </p:nvPr>
        </p:nvSpPr>
        <p:spPr>
          <a:xfrm>
            <a:off x="454774" y="1059582"/>
            <a:ext cx="8229600" cy="36724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>
                <a:latin typeface="Arial"/>
                <a:ea typeface="Arial"/>
                <a:cs typeface="Arial"/>
                <a:sym typeface="Arial"/>
              </a:defRPr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>
                <a:latin typeface="Arial"/>
                <a:ea typeface="Arial"/>
                <a:cs typeface="Arial"/>
                <a:sym typeface="Arial"/>
              </a:defRPr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9" name="Google Shape;39;p3" descr="EurofusionDisc.eps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16416" y="70180"/>
            <a:ext cx="367958" cy="37399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" name="Google Shape;40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7504" y="4830828"/>
            <a:ext cx="869698" cy="262599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3"/>
          <p:cNvSpPr/>
          <p:nvPr/>
        </p:nvSpPr>
        <p:spPr>
          <a:xfrm>
            <a:off x="1815525" y="4830828"/>
            <a:ext cx="7309420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F. Cianfrani </a:t>
            </a:r>
            <a:r>
              <a:rPr lang="en-GB" sz="1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de-DE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An improved CRM for hydrogenic molecules</a:t>
            </a:r>
            <a:r>
              <a:rPr lang="en-US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..</a:t>
            </a:r>
            <a:r>
              <a:rPr lang="en-GB" sz="14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sz="14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 </a:t>
            </a:r>
            <a:r>
              <a:rPr lang="en-GB" sz="1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</a:t>
            </a:r>
            <a:r>
              <a:rPr lang="en-GB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6.2.2023</a:t>
            </a:r>
            <a:r>
              <a:rPr lang="en-GB" sz="16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GB" sz="1400" b="0" i="0" u="none" strike="noStrike" cap="none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|  Page </a:t>
            </a:r>
            <a:fld id="{00000000-1234-1234-1234-123412341234}" type="slidenum">
              <a:rPr lang="en-GB" sz="14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t>‹Nr.›</a:t>
            </a:fld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2578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09/02/2023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09/02/2023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00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837574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5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ndico.euro-fusion.org/event/1183/sessions/605/attachments/1606/3124/EIRENE_DCoC_v2.doc" TargetMode="External"/><Relationship Id="rId2" Type="http://schemas.openxmlformats.org/officeDocument/2006/relationships/hyperlink" Target="http://www.eirene.de/new_eiren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www.eirene.de/" TargetMode="External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irene.de/hydkin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hyperlink" Target="https://amdis.iaea.org/GNAMPP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A575D9-4B2C-9547-A865-6D57039CF7B9}"/>
              </a:ext>
            </a:extLst>
          </p:cNvPr>
          <p:cNvSpPr/>
          <p:nvPr/>
        </p:nvSpPr>
        <p:spPr>
          <a:xfrm>
            <a:off x="5220072" y="4299942"/>
            <a:ext cx="3890885" cy="685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D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1F0D9A-94BA-EE48-9317-87017801B2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750" y="4295410"/>
            <a:ext cx="3627746" cy="744154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179512" y="3147814"/>
            <a:ext cx="4828523" cy="9624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D. Borodin</a:t>
            </a: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lvl="0">
              <a:defRPr/>
            </a:pPr>
            <a:r>
              <a:rPr kumimoji="0" lang="en-US" sz="22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on behalf of the TSVV-5 team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8" name="Picture 3">
            <a:extLst>
              <a:ext uri="{FF2B5EF4-FFF2-40B4-BE49-F238E27FC236}">
                <a16:creationId xmlns:a16="http://schemas.microsoft.com/office/drawing/2014/main" id="{943E25B2-CE0C-4A25-9974-13496D623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4299942"/>
            <a:ext cx="2462891" cy="743653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36953" y="123478"/>
            <a:ext cx="43924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GB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 </a:t>
            </a:r>
            <a:r>
              <a:rPr lang="en-GB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PWIE </a:t>
            </a:r>
            <a:r>
              <a:rPr kumimoji="0" lang="en-GB" b="1" i="1" u="none" strike="noStrike" kern="1200" cap="none" spc="0" normalizeH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meeting</a:t>
            </a:r>
            <a:endParaRPr lang="en-GB" b="1" i="1" dirty="0" smtClean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6-9 February </a:t>
            </a:r>
            <a:r>
              <a:rPr kumimoji="0" lang="en-GB" b="1" i="1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2022 </a:t>
            </a:r>
            <a:endParaRPr kumimoji="0" lang="en-GB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79512" y="1845397"/>
            <a:ext cx="8721395" cy="972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500" b="1" kern="1200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sz="2400" dirty="0" smtClean="0">
                <a:solidFill>
                  <a:prstClr val="black"/>
                </a:solidFill>
              </a:rPr>
              <a:t>TSVV-5: Neutral gas dynamics in the edge</a:t>
            </a:r>
          </a:p>
        </p:txBody>
      </p:sp>
    </p:spTree>
    <p:extLst>
      <p:ext uri="{BB962C8B-B14F-4D97-AF65-F5344CB8AC3E}">
        <p14:creationId xmlns:p14="http://schemas.microsoft.com/office/powerpoint/2010/main" val="2703861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3470" y="71072"/>
            <a:ext cx="8388424" cy="342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 dirty="0" smtClean="0">
                <a:solidFill>
                  <a:srgbClr val="C00000"/>
                </a:solidFill>
              </a:rPr>
              <a:t>EIRENE licencing - User Agreement  (UA)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07504" y="555526"/>
            <a:ext cx="7992888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Old UA</a:t>
            </a:r>
            <a:r>
              <a:rPr lang="en-GB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acknowledgement of FZJ origin of EIRENE, non-military use, non-commercial use,  no cost/liability for FZJ, etc</a:t>
            </a:r>
            <a:r>
              <a:rPr lang="en-GB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hlinkClick r:id="rId2"/>
              </a:rPr>
              <a:t>www.eirene.de/new_eirene</a:t>
            </a:r>
            <a:endParaRPr lang="en-GB" dirty="0"/>
          </a:p>
          <a:p>
            <a:endParaRPr lang="en-GB" sz="800" b="1" u="sng" dirty="0" smtClean="0"/>
          </a:p>
          <a:p>
            <a:r>
              <a:rPr lang="en-GB" b="1" u="sng" dirty="0" smtClean="0"/>
              <a:t>New </a:t>
            </a:r>
            <a:r>
              <a:rPr lang="en-GB" b="1" u="sng" dirty="0" smtClean="0"/>
              <a:t>UA “EPL (EIRENE public </a:t>
            </a:r>
            <a:r>
              <a:rPr lang="en-GB" b="1" u="sng" smtClean="0"/>
              <a:t>lic</a:t>
            </a:r>
            <a:r>
              <a:rPr lang="en-GB" b="1" u="sng" smtClean="0"/>
              <a:t>ense)”</a:t>
            </a:r>
            <a:endParaRPr lang="en-GB" b="1" u="sng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Based on copyleft licence (however GPL3.0 occurs to be not suitable).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Similar declarative statements as in the old UA.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More clear statement about the EIRENE-based publications.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/>
              <a:t>Developers and users are divided into “basic” and “associated” ones (AD).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solidFill>
                  <a:srgbClr val="C00000"/>
                </a:solidFill>
              </a:rPr>
              <a:t>NEW: commercial use of executable for any AD group.</a:t>
            </a:r>
            <a:br>
              <a:rPr lang="en-GB" dirty="0" smtClean="0">
                <a:solidFill>
                  <a:srgbClr val="C00000"/>
                </a:solidFill>
              </a:rPr>
            </a:br>
            <a:endParaRPr lang="en-GB" sz="800" dirty="0"/>
          </a:p>
          <a:p>
            <a:r>
              <a:rPr lang="en-GB" i="1" dirty="0" smtClean="0">
                <a:solidFill>
                  <a:srgbClr val="003399"/>
                </a:solidFill>
                <a:sym typeface="Wingdings" panose="05000000000000000000" pitchFamily="2" charset="2"/>
              </a:rPr>
              <a:t> </a:t>
            </a:r>
            <a:r>
              <a:rPr lang="en-GB" i="1" dirty="0" smtClean="0">
                <a:solidFill>
                  <a:srgbClr val="003399"/>
                </a:solidFill>
              </a:rPr>
              <a:t>ADs get more rights on decision-making, direct access to the repository, etc.</a:t>
            </a:r>
          </a:p>
          <a:p>
            <a:pPr marL="285750" indent="-285750">
              <a:buFont typeface="Wingdings" panose="05000000000000000000" pitchFamily="2" charset="2"/>
              <a:buChar char="ç"/>
            </a:pPr>
            <a:r>
              <a:rPr lang="en-GB" i="1" dirty="0" smtClean="0">
                <a:solidFill>
                  <a:srgbClr val="003399"/>
                </a:solidFill>
              </a:rPr>
              <a:t>ADs must keep to the “Developer Code of Conduct” (see at </a:t>
            </a:r>
            <a:r>
              <a:rPr lang="en-GB" i="1" dirty="0" smtClean="0">
                <a:solidFill>
                  <a:srgbClr val="003399"/>
                </a:solidFill>
                <a:hlinkClick r:id="rId3"/>
              </a:rPr>
              <a:t>INDICO</a:t>
            </a:r>
            <a:r>
              <a:rPr lang="en-GB" i="1" dirty="0" smtClean="0">
                <a:solidFill>
                  <a:srgbClr val="003399"/>
                </a:solidFill>
              </a:rPr>
              <a:t>).</a:t>
            </a:r>
          </a:p>
          <a:p>
            <a:pPr marL="285750" indent="-285750">
              <a:buFont typeface="Wingdings" panose="05000000000000000000" pitchFamily="2" charset="2"/>
              <a:buChar char="ç"/>
            </a:pPr>
            <a:endParaRPr lang="en-GB" i="1" dirty="0">
              <a:solidFill>
                <a:srgbClr val="003399"/>
              </a:solidFill>
            </a:endParaRPr>
          </a:p>
          <a:p>
            <a:r>
              <a:rPr lang="en-GB" b="1" i="1" u="sng" dirty="0" smtClean="0">
                <a:solidFill>
                  <a:srgbClr val="FF33CC"/>
                </a:solidFill>
              </a:rPr>
              <a:t>Current status: </a:t>
            </a:r>
            <a:r>
              <a:rPr lang="en-GB" i="1" dirty="0" smtClean="0">
                <a:solidFill>
                  <a:srgbClr val="FF33CC"/>
                </a:solidFill>
              </a:rPr>
              <a:t> License is generally ready… </a:t>
            </a:r>
            <a:r>
              <a:rPr lang="en-GB" i="1" dirty="0" smtClean="0">
                <a:solidFill>
                  <a:srgbClr val="FF33CC"/>
                </a:solidFill>
              </a:rPr>
              <a:t>and is </a:t>
            </a:r>
            <a:r>
              <a:rPr lang="en-GB" i="1" dirty="0" smtClean="0">
                <a:solidFill>
                  <a:srgbClr val="FF33CC"/>
                </a:solidFill>
              </a:rPr>
              <a:t>now part of the source</a:t>
            </a:r>
            <a:endParaRPr lang="en-GB" i="1" dirty="0">
              <a:solidFill>
                <a:srgbClr val="FF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009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274" y="77321"/>
            <a:ext cx="7543800" cy="34290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CRM</a:t>
            </a:r>
            <a:r>
              <a:rPr lang="en-GB" dirty="0">
                <a:solidFill>
                  <a:srgbClr val="C00000"/>
                </a:solidFill>
              </a:rPr>
              <a:t> </a:t>
            </a:r>
            <a:r>
              <a:rPr lang="en-GB" dirty="0" smtClean="0">
                <a:solidFill>
                  <a:srgbClr val="C00000"/>
                </a:solidFill>
              </a:rPr>
              <a:t>solvers available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580112" y="3643168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Rechteck 8"/>
          <p:cNvSpPr/>
          <p:nvPr/>
        </p:nvSpPr>
        <p:spPr>
          <a:xfrm>
            <a:off x="107504" y="602747"/>
            <a:ext cx="5293629" cy="400110"/>
          </a:xfrm>
          <a:prstGeom prst="rect">
            <a:avLst/>
          </a:prstGeom>
          <a:ln w="28575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CRM (technically) = reaction data + SOLVER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77856" y="1122888"/>
            <a:ext cx="85986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Most solvers solve algebraic 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stationary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system of equations</a:t>
            </a:r>
          </a:p>
          <a:p>
            <a:endParaRPr lang="en-GB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 such cases the solver is much less valuable as the A&amp;M data collection</a:t>
            </a: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this statement is underlined even by the developers of the very well established and mostly up-to-date YACORA model</a:t>
            </a:r>
          </a:p>
          <a:p>
            <a:endParaRPr lang="en-GB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CRM containing molecular species is even more complex, e.g. one needs to track more processes and more states (vibrational, rotational).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Tracking all the states as separate species demands enormous CPU and memory resources.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EIRENE pre-calculates rates for each volume cell. It also allows to pre-calculate values for various 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GB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ratios.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hteck 2"/>
              <p:cNvSpPr/>
              <p:nvPr/>
            </p:nvSpPr>
            <p:spPr>
              <a:xfrm>
                <a:off x="6590349" y="987574"/>
                <a:ext cx="1031308" cy="61824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GB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r>
                            <a:rPr lang="en-GB" i="1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r>
                        <a:rPr lang="ru-RU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3" name="Rechtec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0349" y="987574"/>
                <a:ext cx="1031308" cy="61824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feld 6"/>
          <p:cNvSpPr txBox="1"/>
          <p:nvPr/>
        </p:nvSpPr>
        <p:spPr>
          <a:xfrm>
            <a:off x="4572000" y="2275016"/>
            <a:ext cx="281177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D.W</a:t>
            </a:r>
            <a:r>
              <a:rPr lang="de-DE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ü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nderlich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U.Fantz</a:t>
            </a:r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n-GB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Atoms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GB" sz="1600" b="1" i="1" dirty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en-GB" sz="1600" i="1" dirty="0">
                <a:latin typeface="Arial" panose="020B0604020202020204" pitchFamily="34" charset="0"/>
                <a:cs typeface="Arial" panose="020B0604020202020204" pitchFamily="34" charset="0"/>
              </a:rPr>
              <a:t>, 4(4), </a:t>
            </a:r>
            <a:r>
              <a:rPr lang="en-GB" sz="1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  <a:endParaRPr lang="de-DE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2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09668"/>
            <a:ext cx="5760640" cy="4190409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39552" y="1923678"/>
            <a:ext cx="43204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GB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455876" y="1941457"/>
            <a:ext cx="90010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=T</a:t>
            </a:r>
            <a:r>
              <a:rPr lang="en-GB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+</a:t>
            </a:r>
            <a:endParaRPr lang="en-GB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39552" y="4083918"/>
            <a:ext cx="50405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n-GB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486488" y="4083918"/>
            <a:ext cx="540060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H2</a:t>
            </a:r>
            <a:endParaRPr lang="en-GB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0" y="0"/>
            <a:ext cx="8316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SOLPS-ITER basic simulation case for EU-DEMO</a:t>
            </a:r>
            <a:endParaRPr lang="en-GB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361281" y="1316623"/>
            <a:ext cx="27917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Below X-point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=10eV</a:t>
            </a:r>
          </a:p>
          <a:p>
            <a:pPr marL="342900" indent="-342900">
              <a:buAutoNum type="arabicParenR"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T(H)=T(H</a:t>
            </a:r>
            <a:r>
              <a:rPr lang="en-GB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=10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eV</a:t>
            </a:r>
          </a:p>
          <a:p>
            <a:pPr marL="342900" indent="-342900">
              <a:buFontTx/>
              <a:buAutoNum type="arabicParenR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~ 10e18 m</a:t>
            </a:r>
            <a:r>
              <a:rPr lang="en-GB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N(H)=10e20 m</a:t>
            </a:r>
            <a:r>
              <a:rPr lang="en-GB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</a:p>
          <a:p>
            <a:pPr marL="342900" indent="-342900">
              <a:buAutoNum type="arabicParenR"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389806" y="596756"/>
            <a:ext cx="2232248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F.Subba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et al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endParaRPr lang="en-GB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NF 61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(2021) 106013 </a:t>
            </a:r>
          </a:p>
        </p:txBody>
      </p:sp>
    </p:spTree>
    <p:extLst>
      <p:ext uri="{BB962C8B-B14F-4D97-AF65-F5344CB8AC3E}">
        <p14:creationId xmlns:p14="http://schemas.microsoft.com/office/powerpoint/2010/main" val="245714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0" y="0"/>
            <a:ext cx="8316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SOLPS-ITER basic simulation case for EU-DEMO</a:t>
            </a:r>
            <a:endParaRPr lang="en-GB" sz="2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6389806" y="596756"/>
            <a:ext cx="2232248" cy="584775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GB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F.Subba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et al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., </a:t>
            </a:r>
            <a:endParaRPr lang="en-GB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NF 61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(2021) 106013 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555526"/>
            <a:ext cx="5976664" cy="2198541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>
            <a:off x="539552" y="1923678"/>
            <a:ext cx="432048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GB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3635896" y="1923678"/>
            <a:ext cx="504056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endParaRPr lang="en-GB" b="1" baseline="-25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87489" y="2847928"/>
            <a:ext cx="906557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These are semi-detached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conditions (1 point)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Attached vs. detached + 2-3 semidetached cases would be wishful to have!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 use EIRENE or standalone CRM to identify spectral features useful for the degree of detachment control for this plasma conditions</a:t>
            </a:r>
          </a:p>
          <a:p>
            <a:pPr lvl="1"/>
            <a:endParaRPr lang="en-GB" sz="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can run (and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mean to in future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!) full EIRENE: SOLPS with 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a “frozen” fluid side (B2.5)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 option is not mature enough for meaningful physics results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6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</a:t>
            </a:r>
            <a:r>
              <a:rPr lang="en-GB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 use standalone CRM and vary </a:t>
            </a:r>
            <a:r>
              <a:rPr lang="en-GB" sz="1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consrtant</a:t>
            </a:r>
            <a:r>
              <a:rPr lang="en-GB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r>
              <a:rPr lang="en-GB" sz="16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plsma</a:t>
            </a:r>
            <a:r>
              <a:rPr lang="en-GB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conditions around </a:t>
            </a:r>
            <a:endParaRPr lang="en-GB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GB" sz="16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361281" y="1316623"/>
            <a:ext cx="27917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Below X-point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GB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GB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b="1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=10eV</a:t>
            </a:r>
          </a:p>
          <a:p>
            <a:pPr marL="342900" indent="-342900">
              <a:buAutoNum type="arabicParenR"/>
            </a:pP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T(H)=T(H</a:t>
            </a:r>
            <a:r>
              <a:rPr lang="en-GB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=10</a:t>
            </a:r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eV</a:t>
            </a:r>
          </a:p>
          <a:p>
            <a:pPr marL="342900" indent="-342900">
              <a:buFontTx/>
              <a:buAutoNum type="arabicParenR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GB" b="1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 ~ 10e18 m</a:t>
            </a:r>
            <a:r>
              <a:rPr lang="en-GB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GB" b="1" dirty="0">
                <a:latin typeface="Arial" panose="020B0604020202020204" pitchFamily="34" charset="0"/>
                <a:cs typeface="Arial" panose="020B0604020202020204" pitchFamily="34" charset="0"/>
              </a:rPr>
              <a:t>N(H)=10e20 m</a:t>
            </a:r>
            <a:r>
              <a:rPr lang="en-GB" b="1" baseline="30000" dirty="0">
                <a:latin typeface="Arial" panose="020B0604020202020204" pitchFamily="34" charset="0"/>
                <a:cs typeface="Arial" panose="020B0604020202020204" pitchFamily="34" charset="0"/>
              </a:rPr>
              <a:t>-3</a:t>
            </a:r>
          </a:p>
          <a:p>
            <a:pPr marL="342900" indent="-342900">
              <a:buAutoNum type="arabicParenR"/>
            </a:pPr>
            <a:endParaRPr lang="en-GB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Stern mit 5 Zacken 7"/>
          <p:cNvSpPr/>
          <p:nvPr/>
        </p:nvSpPr>
        <p:spPr>
          <a:xfrm>
            <a:off x="8388424" y="1474919"/>
            <a:ext cx="288032" cy="288032"/>
          </a:xfrm>
          <a:prstGeom prst="star5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tern mit 5 Zacken 9"/>
          <p:cNvSpPr/>
          <p:nvPr/>
        </p:nvSpPr>
        <p:spPr>
          <a:xfrm>
            <a:off x="7758088" y="4443958"/>
            <a:ext cx="288032" cy="288032"/>
          </a:xfrm>
          <a:prstGeom prst="star5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890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46;p16"/>
          <p:cNvSpPr txBox="1">
            <a:spLocks noGrp="1"/>
          </p:cNvSpPr>
          <p:nvPr>
            <p:ph type="title"/>
          </p:nvPr>
        </p:nvSpPr>
        <p:spPr>
          <a:xfrm>
            <a:off x="179512" y="81849"/>
            <a:ext cx="7543800" cy="342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3399"/>
              </a:buClr>
              <a:buSzPts val="2800"/>
            </a:pPr>
            <a:r>
              <a:rPr lang="en-US" sz="2400" dirty="0">
                <a:solidFill>
                  <a:srgbClr val="C00000"/>
                </a:solidFill>
              </a:rPr>
              <a:t>COLLISIONAL-RADIATIVE MODEL</a:t>
            </a:r>
            <a:endParaRPr lang="en-US" sz="2400" b="0" dirty="0">
              <a:solidFill>
                <a:srgbClr val="C00000"/>
              </a:solidFill>
            </a:endParaRPr>
          </a:p>
        </p:txBody>
      </p:sp>
      <p:graphicFrame>
        <p:nvGraphicFramePr>
          <p:cNvPr id="5" name="Google Shape;74;p4"/>
          <p:cNvGraphicFramePr/>
          <p:nvPr>
            <p:extLst/>
          </p:nvPr>
        </p:nvGraphicFramePr>
        <p:xfrm>
          <a:off x="3499716" y="814372"/>
          <a:ext cx="5526922" cy="3596370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5537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9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334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660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bg1"/>
                          </a:solidFill>
                        </a:rPr>
                        <a:t>Reaction</a:t>
                      </a:r>
                      <a:endParaRPr sz="16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bg1"/>
                          </a:solidFill>
                        </a:rPr>
                        <a:t>Type</a:t>
                      </a:r>
                      <a:endParaRPr sz="16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lang="en-US" sz="1600" u="none" strike="noStrike" cap="none" dirty="0">
                          <a:solidFill>
                            <a:schemeClr val="bg1"/>
                          </a:solidFill>
                        </a:rPr>
                        <a:t>Source</a:t>
                      </a:r>
                      <a:endParaRPr sz="1600" u="none" strike="noStrike" cap="none" dirty="0">
                        <a:solidFill>
                          <a:schemeClr val="bg1"/>
                        </a:solidFill>
                      </a:endParaRPr>
                    </a:p>
                  </a:txBody>
                  <a:tcPr marL="91425" marR="91425" marT="91425" marB="91425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708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</a:t>
                      </a:r>
                      <a:r>
                        <a:rPr lang="en-US" sz="1400" u="none" strike="noStrike" cap="none" baseline="-25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e → H</a:t>
                      </a:r>
                      <a:r>
                        <a:rPr lang="en-US" sz="1400" u="none" strike="noStrike" cap="none" baseline="-25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en-US" sz="1400" u="none" strike="noStrike" cap="none" baseline="30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e + e 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200" u="none" strike="noStrike" cap="none" dirty="0"/>
                        <a:t>molecular ionization</a:t>
                      </a:r>
                      <a:endParaRPr sz="12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200" u="none" strike="noStrike" cap="none" dirty="0"/>
                        <a:t>H2vibr</a:t>
                      </a:r>
                      <a:endParaRPr sz="12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708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</a:t>
                      </a:r>
                      <a:r>
                        <a:rPr lang="en-US" sz="1400" u="none" strike="noStrike" cap="none" baseline="-25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e → H</a:t>
                      </a:r>
                      <a:r>
                        <a:rPr lang="en-US" sz="1400" u="none" strike="noStrike" cap="none" baseline="-25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(</a:t>
                      </a:r>
                      <a:r>
                        <a:rPr lang="en-US" sz="1400" u="none" strike="noStrike" cap="none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b</a:t>
                      </a:r>
                      <a:r>
                        <a:rPr lang="en-US" sz="1400" u="none" strike="noStrike" cap="none" baseline="-25000" dirty="0" err="1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triplet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) → H</a:t>
                      </a:r>
                      <a:r>
                        <a:rPr lang="en-US" sz="1400" u="none" strike="noStrike" cap="none" baseline="30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H + e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</a:rPr>
                        <a:t>neutral dissociation</a:t>
                      </a:r>
                      <a:endParaRPr sz="12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</a:rPr>
                        <a:t>H2vibr</a:t>
                      </a:r>
                      <a:endParaRPr sz="12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708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</a:t>
                      </a:r>
                      <a:r>
                        <a:rPr lang="en-US" sz="1400" u="none" strike="noStrike" cap="none" baseline="-25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e → H</a:t>
                      </a:r>
                      <a:r>
                        <a:rPr lang="en-US" sz="1400" u="none" strike="noStrike" cap="none" baseline="30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H</a:t>
                      </a:r>
                      <a:r>
                        <a:rPr lang="en-US" sz="1400" u="none" strike="noStrike" cap="none" baseline="30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+ e + e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dissociative ionization</a:t>
                      </a:r>
                      <a:endParaRPr sz="12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200" u="none" strike="noStrike" cap="none"/>
                        <a:t>Amjuel</a:t>
                      </a:r>
                      <a:endParaRPr sz="1200" u="none" strike="noStrike" cap="none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708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</a:t>
                      </a:r>
                      <a:r>
                        <a:rPr lang="en-US" sz="1400" u="none" strike="noStrike" cap="none" baseline="-25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</a:t>
                      </a:r>
                      <a:r>
                        <a:rPr lang="en-US" sz="140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</a:t>
                      </a:r>
                      <a:r>
                        <a:rPr lang="en-US" sz="1400" u="none" strike="noStrike" cap="none" baseline="30000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r>
                        <a:rPr lang="en-US" sz="1400" u="none" strike="noStrike" cap="none" dirty="0" smtClean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→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</a:t>
                      </a:r>
                      <a:r>
                        <a:rPr lang="en-US" sz="1400" u="none" strike="noStrike" cap="none" baseline="-25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en-US" sz="1400" u="none" strike="noStrike" cap="none" baseline="30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H 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</a:rPr>
                        <a:t>charge exchange (CX)</a:t>
                      </a:r>
                      <a:endParaRPr sz="12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</a:rPr>
                        <a:t>H2vibr</a:t>
                      </a:r>
                      <a:endParaRPr sz="12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708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 + e  → H</a:t>
                      </a:r>
                      <a:r>
                        <a:rPr lang="en-US" sz="1400" u="none" strike="noStrike" cap="none" baseline="30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+ e + e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200" u="none" strike="noStrike" cap="none" dirty="0"/>
                        <a:t>ionization</a:t>
                      </a:r>
                      <a:endParaRPr sz="12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200" u="none" strike="noStrike" cap="none" dirty="0" err="1">
                          <a:solidFill>
                            <a:schemeClr val="dk1"/>
                          </a:solidFill>
                        </a:rPr>
                        <a:t>Amjuel</a:t>
                      </a:r>
                      <a:endParaRPr sz="12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52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</a:t>
                      </a:r>
                      <a:r>
                        <a:rPr lang="en-US" sz="1400" u="none" strike="noStrike" cap="none" baseline="-25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en-US" sz="1400" u="none" strike="noStrike" cap="none" baseline="30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e → H + H</a:t>
                      </a:r>
                      <a:r>
                        <a:rPr lang="en-US" sz="1400" u="none" strike="noStrike" cap="none" baseline="30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e  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200" u="none" strike="noStrike" cap="none" dirty="0"/>
                        <a:t>neutral dissociation (MAD)</a:t>
                      </a:r>
                      <a:endParaRPr sz="12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200" u="none" strike="noStrike" cap="none" dirty="0" err="1">
                          <a:solidFill>
                            <a:schemeClr val="dk1"/>
                          </a:solidFill>
                        </a:rPr>
                        <a:t>Amjuel</a:t>
                      </a:r>
                      <a:endParaRPr sz="12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52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</a:t>
                      </a:r>
                      <a:r>
                        <a:rPr lang="en-US" sz="1400" u="none" strike="noStrike" cap="none" baseline="-25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en-US" sz="1400" u="none" strike="noStrike" cap="none" baseline="30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e → H</a:t>
                      </a:r>
                      <a:r>
                        <a:rPr lang="en-US" sz="1400" u="none" strike="noStrike" cap="none" baseline="30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H</a:t>
                      </a:r>
                      <a:r>
                        <a:rPr lang="en-US" sz="1400" u="none" strike="noStrike" cap="none" baseline="30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+ e + e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200" u="none" strike="noStrike" cap="none">
                          <a:solidFill>
                            <a:schemeClr val="dk1"/>
                          </a:solidFill>
                        </a:rPr>
                        <a:t>dissociative ionization (MAI)</a:t>
                      </a:r>
                      <a:endParaRPr sz="1200" u="none" strike="noStrike" cap="none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200" u="none" strike="noStrike" cap="none" dirty="0" err="1">
                          <a:solidFill>
                            <a:schemeClr val="dk1"/>
                          </a:solidFill>
                        </a:rPr>
                        <a:t>Amjuel</a:t>
                      </a:r>
                      <a:endParaRPr sz="12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524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H</a:t>
                      </a:r>
                      <a:r>
                        <a:rPr lang="en-US" sz="1400" u="none" strike="noStrike" cap="none" baseline="-25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2</a:t>
                      </a:r>
                      <a:r>
                        <a:rPr lang="en-US" sz="1400" u="none" strike="noStrike" cap="none" baseline="30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e → H</a:t>
                      </a:r>
                      <a:r>
                        <a:rPr lang="en-US" sz="1400" u="none" strike="noStrike" cap="none" baseline="30000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 </a:t>
                      </a:r>
                      <a:r>
                        <a:rPr lang="en-US" sz="1400" u="none" strike="noStrike" cap="none" dirty="0">
                          <a:solidFill>
                            <a:schemeClr val="dk1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rPr>
                        <a:t>+ H</a:t>
                      </a:r>
                      <a:endParaRPr sz="14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</a:rPr>
                        <a:t>dissociative </a:t>
                      </a:r>
                      <a:r>
                        <a:rPr lang="en-US" sz="1200" u="none" strike="noStrike" cap="none" dirty="0" err="1">
                          <a:solidFill>
                            <a:schemeClr val="dk1"/>
                          </a:solidFill>
                        </a:rPr>
                        <a:t>recomb</a:t>
                      </a:r>
                      <a:r>
                        <a:rPr lang="en-US" sz="1200" u="none" strike="noStrike" cap="none" dirty="0">
                          <a:solidFill>
                            <a:schemeClr val="dk1"/>
                          </a:solidFill>
                        </a:rPr>
                        <a:t> (MAR)</a:t>
                      </a:r>
                      <a:endParaRPr sz="1200" u="none" strike="noStrike" cap="none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lang="en-US" sz="1200" u="none" strike="noStrike" cap="none" dirty="0" err="1">
                          <a:solidFill>
                            <a:schemeClr val="dk1"/>
                          </a:solidFill>
                        </a:rPr>
                        <a:t>Amjuel</a:t>
                      </a:r>
                      <a:endParaRPr sz="1200" u="none" strike="noStrike" cap="none"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TextBox 1"/>
          <p:cNvSpPr txBox="1"/>
          <p:nvPr/>
        </p:nvSpPr>
        <p:spPr>
          <a:xfrm>
            <a:off x="1937679" y="746548"/>
            <a:ext cx="16705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H</a:t>
            </a:r>
            <a:r>
              <a:rPr kumimoji="0" lang="en-US" sz="18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cs typeface="Times New Roman"/>
                <a:sym typeface="Times New Roman"/>
              </a:rPr>
              <a:t>+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, H, H</a:t>
            </a:r>
            <a:r>
              <a: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kumimoji="0" lang="en-US" sz="18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,H</a:t>
            </a:r>
            <a:r>
              <a: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Google Shape;57;p4"/>
          <p:cNvSpPr txBox="1"/>
          <p:nvPr/>
        </p:nvSpPr>
        <p:spPr>
          <a:xfrm>
            <a:off x="0" y="740169"/>
            <a:ext cx="1937679" cy="460196"/>
          </a:xfrm>
          <a:prstGeom prst="rect">
            <a:avLst/>
          </a:prstGeom>
          <a:solidFill>
            <a:srgbClr val="4F81BD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Particle species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TextBox 3"/>
          <p:cNvSpPr txBox="1"/>
          <p:nvPr/>
        </p:nvSpPr>
        <p:spPr>
          <a:xfrm>
            <a:off x="0" y="1976856"/>
            <a:ext cx="360821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Molecular source</a:t>
            </a: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20"/>
              <a:buFont typeface="Noto Sans Symbols"/>
              <a:buChar char="⮚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Reference value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20"/>
              <a:buFont typeface="Arial"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20"/>
              <a:buFont typeface="Arial"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2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Plasma parameters: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2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Fixed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electron and ion densities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2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   n</a:t>
            </a:r>
            <a:r>
              <a: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=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</a:t>
            </a:r>
            <a:r>
              <a:rPr kumimoji="0" lang="en-US" sz="14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= 10</a:t>
            </a:r>
            <a:r>
              <a:rPr kumimoji="0" lang="en-US" sz="1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19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</a:t>
            </a:r>
            <a:r>
              <a:rPr kumimoji="0" lang="en-US" sz="1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-3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for         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[1]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  </a:t>
            </a: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 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</a:t>
            </a:r>
            <a:r>
              <a: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=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</a:t>
            </a:r>
            <a:r>
              <a:rPr kumimoji="0" lang="en-US" sz="14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= 10</a:t>
            </a:r>
            <a:r>
              <a:rPr kumimoji="0" lang="en-US" sz="1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21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</a:t>
            </a:r>
            <a:r>
              <a:rPr kumimoji="0" lang="en-US" sz="14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-3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for         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       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[2]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  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20"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Temperature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</a:t>
            </a:r>
            <a:r>
              <a:rPr kumimoji="0" lang="en-US" sz="14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=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</a:t>
            </a:r>
            <a:r>
              <a:rPr kumimoji="0" lang="en-US" sz="1400" b="0" i="0" u="none" strike="noStrike" kern="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= 0.2÷30eV. </a:t>
            </a:r>
            <a:endParaRPr kumimoji="0" lang="en-US" sz="9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TextBox 4"/>
          <p:cNvSpPr txBox="1"/>
          <p:nvPr/>
        </p:nvSpPr>
        <p:spPr>
          <a:xfrm>
            <a:off x="236952" y="1477831"/>
            <a:ext cx="22449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kumimoji="0" lang="en-US" sz="16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, e sinks (reservoirs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)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21;p4"/>
          <p:cNvSpPr txBox="1"/>
          <p:nvPr/>
        </p:nvSpPr>
        <p:spPr>
          <a:xfrm>
            <a:off x="2149732" y="4001952"/>
            <a:ext cx="1041153" cy="367863"/>
          </a:xfrm>
          <a:prstGeom prst="rect">
            <a:avLst/>
          </a:prstGeom>
          <a:solidFill>
            <a:srgbClr val="DB45BB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EU-DEMO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22;p4"/>
          <p:cNvSpPr txBox="1"/>
          <p:nvPr/>
        </p:nvSpPr>
        <p:spPr>
          <a:xfrm>
            <a:off x="2149732" y="3559833"/>
            <a:ext cx="565846" cy="367863"/>
          </a:xfrm>
          <a:prstGeom prst="rect">
            <a:avLst/>
          </a:prstGeom>
          <a:solidFill>
            <a:srgbClr val="DB45BB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JET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TextBox 2"/>
          <p:cNvSpPr txBox="1"/>
          <p:nvPr/>
        </p:nvSpPr>
        <p:spPr>
          <a:xfrm>
            <a:off x="3790273" y="4587974"/>
            <a:ext cx="4526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tabLst/>
              <a:defRPr/>
            </a:pPr>
            <a: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[1] 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 Groth et al</a:t>
            </a:r>
            <a: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NF 2013          [2] </a:t>
            </a:r>
            <a:r>
              <a:rPr kumimoji="0" lang="it-IT" sz="1200" b="0" i="0" u="none" strike="noStrike" kern="0" cap="none" spc="0" normalizeH="0" baseline="0" noProof="0" dirty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F Subba et al. </a:t>
            </a:r>
            <a:r>
              <a:rPr kumimoji="0" lang="it-IT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NF 2020</a:t>
            </a:r>
          </a:p>
        </p:txBody>
      </p:sp>
    </p:spTree>
    <p:extLst>
      <p:ext uri="{BB962C8B-B14F-4D97-AF65-F5344CB8AC3E}">
        <p14:creationId xmlns:p14="http://schemas.microsoft.com/office/powerpoint/2010/main" val="364585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/>
        </p:nvSpPr>
        <p:spPr>
          <a:xfrm>
            <a:off x="107500" y="0"/>
            <a:ext cx="7776868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it" sz="2400" b="1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YACORA: </a:t>
            </a:r>
            <a:r>
              <a:rPr lang="it" sz="24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inclusion molecular source term </a:t>
            </a:r>
            <a:endParaRPr sz="24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107503" y="464918"/>
            <a:ext cx="6467100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57175" marR="0" lvl="0" indent="-2571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90"/>
              </a:buClr>
              <a:buSzPts val="2250"/>
              <a:buFont typeface="Arial"/>
              <a:buChar char="•"/>
            </a:pPr>
            <a:r>
              <a:rPr lang="it" sz="1800" b="1" i="0" u="none" strike="noStrike" cap="none" dirty="0" smtClean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Stationary </a:t>
            </a:r>
            <a:r>
              <a:rPr lang="it" sz="18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run vibrationally resolved:</a:t>
            </a:r>
            <a:endParaRPr sz="1800" b="1" i="0" u="none" strike="noStrike" cap="none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95227" y="978258"/>
            <a:ext cx="1551900" cy="398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Particle species</a:t>
            </a:r>
            <a:endParaRPr sz="1400" b="1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16"/>
          <p:cNvSpPr txBox="1"/>
          <p:nvPr/>
        </p:nvSpPr>
        <p:spPr>
          <a:xfrm>
            <a:off x="95227" y="1491598"/>
            <a:ext cx="1057500" cy="3987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it" sz="1400" b="1" i="0" u="none" strike="noStrike" cap="none" dirty="0">
                <a:solidFill>
                  <a:schemeClr val="lt1"/>
                </a:solidFill>
              </a:rPr>
              <a:t>Reactions </a:t>
            </a:r>
            <a:endParaRPr sz="1400" b="1" i="0" u="none" strike="noStrike" cap="none" dirty="0">
              <a:solidFill>
                <a:schemeClr val="lt1"/>
              </a:solidFill>
            </a:endParaRPr>
          </a:p>
        </p:txBody>
      </p:sp>
      <p:pic>
        <p:nvPicPr>
          <p:cNvPr id="91" name="Google Shape;9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9982" y="3100126"/>
            <a:ext cx="2996917" cy="1610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27952" y="843558"/>
            <a:ext cx="3405349" cy="75704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6"/>
          <p:cNvSpPr txBox="1"/>
          <p:nvPr/>
        </p:nvSpPr>
        <p:spPr>
          <a:xfrm>
            <a:off x="46520" y="4318285"/>
            <a:ext cx="2005200" cy="4002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" sz="2000" b="1" i="0" u="none" strike="noStrike" cap="none" dirty="0">
                <a:solidFill>
                  <a:srgbClr val="FF0000"/>
                </a:solidFill>
              </a:rPr>
              <a:t>H</a:t>
            </a:r>
            <a:r>
              <a:rPr lang="it" sz="2000" b="1" i="0" u="none" strike="noStrike" cap="none" baseline="-25000" dirty="0">
                <a:solidFill>
                  <a:srgbClr val="FF0000"/>
                </a:solidFill>
              </a:rPr>
              <a:t>2</a:t>
            </a:r>
            <a:r>
              <a:rPr lang="it" sz="2000" b="1" i="0" u="none" strike="noStrike" cap="none" dirty="0">
                <a:solidFill>
                  <a:srgbClr val="FF0000"/>
                </a:solidFill>
              </a:rPr>
              <a:t> source term</a:t>
            </a:r>
            <a:endParaRPr sz="2000" b="1" dirty="0">
              <a:solidFill>
                <a:srgbClr val="FF0000"/>
              </a:solidFill>
            </a:endParaRPr>
          </a:p>
        </p:txBody>
      </p:sp>
      <p:pic>
        <p:nvPicPr>
          <p:cNvPr id="94" name="Google Shape;94;p1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051720" y="1724347"/>
            <a:ext cx="5206864" cy="141231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16"/>
          <p:cNvSpPr txBox="1"/>
          <p:nvPr/>
        </p:nvSpPr>
        <p:spPr>
          <a:xfrm>
            <a:off x="301932" y="2380247"/>
            <a:ext cx="1660200" cy="3540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" sz="1700" b="1">
                <a:solidFill>
                  <a:srgbClr val="008000"/>
                </a:solidFill>
              </a:rPr>
              <a:t>proton impact</a:t>
            </a:r>
            <a:endParaRPr sz="1700" b="1">
              <a:solidFill>
                <a:srgbClr val="008000"/>
              </a:solidFill>
            </a:endParaRPr>
          </a:p>
        </p:txBody>
      </p:sp>
      <p:sp>
        <p:nvSpPr>
          <p:cNvPr id="96" name="Google Shape;96;p16"/>
          <p:cNvSpPr txBox="1"/>
          <p:nvPr/>
        </p:nvSpPr>
        <p:spPr>
          <a:xfrm>
            <a:off x="73332" y="1923047"/>
            <a:ext cx="1891800" cy="3540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" sz="1700" b="1" dirty="0">
                <a:solidFill>
                  <a:srgbClr val="008000"/>
                </a:solidFill>
              </a:rPr>
              <a:t>electron impact</a:t>
            </a:r>
            <a:endParaRPr sz="1700" b="1" dirty="0">
              <a:solidFill>
                <a:srgbClr val="008000"/>
              </a:solidFill>
            </a:endParaRPr>
          </a:p>
        </p:txBody>
      </p:sp>
      <p:sp>
        <p:nvSpPr>
          <p:cNvPr id="97" name="Google Shape;97;p16"/>
          <p:cNvSpPr txBox="1"/>
          <p:nvPr/>
        </p:nvSpPr>
        <p:spPr>
          <a:xfrm>
            <a:off x="606732" y="3370847"/>
            <a:ext cx="1334100" cy="6156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" sz="1700" b="1">
                <a:solidFill>
                  <a:srgbClr val="008000"/>
                </a:solidFill>
              </a:rPr>
              <a:t>vibrational transitions</a:t>
            </a:r>
            <a:endParaRPr sz="1700" b="1">
              <a:solidFill>
                <a:srgbClr val="008000"/>
              </a:solidFill>
            </a:endParaRPr>
          </a:p>
        </p:txBody>
      </p:sp>
      <p:sp>
        <p:nvSpPr>
          <p:cNvPr id="98" name="Google Shape;98;p16"/>
          <p:cNvSpPr txBox="1"/>
          <p:nvPr/>
        </p:nvSpPr>
        <p:spPr>
          <a:xfrm>
            <a:off x="73332" y="2761247"/>
            <a:ext cx="1891800" cy="354000"/>
          </a:xfrm>
          <a:prstGeom prst="rect">
            <a:avLst/>
          </a:prstGeom>
          <a:solidFill>
            <a:srgbClr val="E3E3E3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it" sz="1700" b="1">
                <a:solidFill>
                  <a:srgbClr val="008000"/>
                </a:solidFill>
              </a:rPr>
              <a:t>electron impact</a:t>
            </a:r>
            <a:endParaRPr sz="1700" b="1">
              <a:solidFill>
                <a:srgbClr val="008000"/>
              </a:solidFill>
            </a:endParaRPr>
          </a:p>
        </p:txBody>
      </p:sp>
      <p:pic>
        <p:nvPicPr>
          <p:cNvPr id="14" name="Google Shape;103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436097" y="2120125"/>
            <a:ext cx="3609688" cy="2736609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Textfeld 14"/>
          <p:cNvSpPr txBox="1"/>
          <p:nvPr/>
        </p:nvSpPr>
        <p:spPr>
          <a:xfrm>
            <a:off x="7749640" y="1199210"/>
            <a:ext cx="1296144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F.Cianfrani</a:t>
            </a:r>
            <a:r>
              <a:rPr lang="en-GB" sz="1600" dirty="0" smtClean="0"/>
              <a:t>, </a:t>
            </a:r>
          </a:p>
          <a:p>
            <a:r>
              <a:rPr lang="en-GB" sz="1600" dirty="0" smtClean="0"/>
              <a:t>EPS-2022</a:t>
            </a:r>
            <a:endParaRPr lang="en-GB" sz="1600" dirty="0"/>
          </a:p>
        </p:txBody>
      </p:sp>
      <p:sp>
        <p:nvSpPr>
          <p:cNvPr id="2" name="Textfeld 1"/>
          <p:cNvSpPr txBox="1"/>
          <p:nvPr/>
        </p:nvSpPr>
        <p:spPr>
          <a:xfrm>
            <a:off x="5644559" y="535275"/>
            <a:ext cx="3401225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YACORA </a:t>
            </a:r>
            <a:r>
              <a:rPr lang="ru-RU" dirty="0" smtClean="0"/>
              <a:t>    </a:t>
            </a:r>
            <a:r>
              <a:rPr lang="en-GB" dirty="0" smtClean="0"/>
              <a:t>+</a:t>
            </a:r>
            <a:r>
              <a:rPr lang="ru-RU" dirty="0" smtClean="0"/>
              <a:t>  </a:t>
            </a:r>
            <a:r>
              <a:rPr lang="en-GB" b="1" dirty="0" smtClean="0"/>
              <a:t>Source term </a:t>
            </a:r>
          </a:p>
          <a:p>
            <a:r>
              <a:rPr lang="en-GB" b="1" dirty="0"/>
              <a:t>a</a:t>
            </a:r>
            <a:r>
              <a:rPr lang="en-GB" b="1" dirty="0" smtClean="0"/>
              <a:t>djustable</a:t>
            </a:r>
            <a:r>
              <a:rPr lang="en-GB" dirty="0" smtClean="0"/>
              <a:t> to  the Edge2D-EIRENE</a:t>
            </a:r>
            <a:endParaRPr lang="en-GB" dirty="0"/>
          </a:p>
        </p:txBody>
      </p:sp>
      <p:sp>
        <p:nvSpPr>
          <p:cNvPr id="3" name="Ellipse 2"/>
          <p:cNvSpPr/>
          <p:nvPr/>
        </p:nvSpPr>
        <p:spPr>
          <a:xfrm>
            <a:off x="1827952" y="4354821"/>
            <a:ext cx="2207230" cy="363664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Ellipse 18"/>
          <p:cNvSpPr/>
          <p:nvPr/>
        </p:nvSpPr>
        <p:spPr>
          <a:xfrm>
            <a:off x="6586878" y="535275"/>
            <a:ext cx="1708173" cy="363664"/>
          </a:xfrm>
          <a:prstGeom prst="ellipse">
            <a:avLst/>
          </a:prstGeom>
          <a:noFill/>
          <a:ln w="28575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71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4;p4"/>
          <p:cNvSpPr/>
          <p:nvPr/>
        </p:nvSpPr>
        <p:spPr>
          <a:xfrm>
            <a:off x="4721429" y="3548342"/>
            <a:ext cx="1986369" cy="569179"/>
          </a:xfrm>
          <a:prstGeom prst="roundRect">
            <a:avLst>
              <a:gd name="adj" fmla="val 50000"/>
            </a:avLst>
          </a:prstGeom>
          <a:solidFill>
            <a:srgbClr val="FF99FF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89;p4"/>
          <p:cNvSpPr/>
          <p:nvPr/>
        </p:nvSpPr>
        <p:spPr>
          <a:xfrm>
            <a:off x="4892696" y="3640843"/>
            <a:ext cx="1651336" cy="3733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" name="Group 2"/>
          <p:cNvGrpSpPr/>
          <p:nvPr/>
        </p:nvGrpSpPr>
        <p:grpSpPr>
          <a:xfrm>
            <a:off x="2691136" y="3555504"/>
            <a:ext cx="1986369" cy="569179"/>
            <a:chOff x="2614246" y="2270176"/>
            <a:chExt cx="2203940" cy="613709"/>
          </a:xfrm>
        </p:grpSpPr>
        <p:sp>
          <p:nvSpPr>
            <p:cNvPr id="7" name="Google Shape;94;p4"/>
            <p:cNvSpPr/>
            <p:nvPr/>
          </p:nvSpPr>
          <p:spPr>
            <a:xfrm>
              <a:off x="2614246" y="2270176"/>
              <a:ext cx="2203940" cy="61370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DCECD5"/>
                </a:gs>
                <a:gs pos="100000">
                  <a:srgbClr val="93BC8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" name="Google Shape;89;p4"/>
            <p:cNvSpPr/>
            <p:nvPr/>
          </p:nvSpPr>
          <p:spPr>
            <a:xfrm>
              <a:off x="2804272" y="2369914"/>
              <a:ext cx="1832210" cy="40259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9" name="TextBox 1"/>
          <p:cNvSpPr txBox="1"/>
          <p:nvPr/>
        </p:nvSpPr>
        <p:spPr>
          <a:xfrm>
            <a:off x="77637" y="2911458"/>
            <a:ext cx="500619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low temperature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(T &lt; 2eV)   leading reaction chains:  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Google Shape;108;p4"/>
          <p:cNvSpPr txBox="1"/>
          <p:nvPr/>
        </p:nvSpPr>
        <p:spPr>
          <a:xfrm>
            <a:off x="168150" y="3693546"/>
            <a:ext cx="2365266" cy="1015632"/>
          </a:xfrm>
          <a:prstGeom prst="rect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MAR/MAD competition at very low temperature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98;p4"/>
          <p:cNvSpPr/>
          <p:nvPr/>
        </p:nvSpPr>
        <p:spPr>
          <a:xfrm>
            <a:off x="4379482" y="3703141"/>
            <a:ext cx="599192" cy="29623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DDDDD"/>
              </a:gs>
              <a:gs pos="100000">
                <a:srgbClr val="919191"/>
              </a:gs>
            </a:gsLst>
            <a:lin ang="540001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07;p4"/>
          <p:cNvSpPr txBox="1"/>
          <p:nvPr/>
        </p:nvSpPr>
        <p:spPr>
          <a:xfrm>
            <a:off x="4336127" y="3611045"/>
            <a:ext cx="747706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MAD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94;p4"/>
          <p:cNvSpPr/>
          <p:nvPr/>
        </p:nvSpPr>
        <p:spPr>
          <a:xfrm>
            <a:off x="4714267" y="4210108"/>
            <a:ext cx="1986369" cy="569179"/>
          </a:xfrm>
          <a:prstGeom prst="roundRect">
            <a:avLst>
              <a:gd name="adj" fmla="val 50000"/>
            </a:avLst>
          </a:prstGeom>
          <a:solidFill>
            <a:srgbClr val="7030A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89;p4"/>
          <p:cNvSpPr/>
          <p:nvPr/>
        </p:nvSpPr>
        <p:spPr>
          <a:xfrm>
            <a:off x="4885534" y="4302609"/>
            <a:ext cx="1651336" cy="37338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5" name="Group 46"/>
          <p:cNvGrpSpPr/>
          <p:nvPr/>
        </p:nvGrpSpPr>
        <p:grpSpPr>
          <a:xfrm>
            <a:off x="2683974" y="4217270"/>
            <a:ext cx="1986369" cy="569179"/>
            <a:chOff x="2614246" y="2270176"/>
            <a:chExt cx="2203940" cy="613709"/>
          </a:xfrm>
        </p:grpSpPr>
        <p:sp>
          <p:nvSpPr>
            <p:cNvPr id="16" name="Google Shape;94;p4"/>
            <p:cNvSpPr/>
            <p:nvPr/>
          </p:nvSpPr>
          <p:spPr>
            <a:xfrm>
              <a:off x="2614246" y="2270176"/>
              <a:ext cx="2203940" cy="613709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DCECD5"/>
                </a:gs>
                <a:gs pos="100000">
                  <a:srgbClr val="93BC81"/>
                </a:gs>
              </a:gsLst>
              <a:path path="circle">
                <a:fillToRect l="50000" t="50000" r="50000" b="50000"/>
              </a:path>
              <a:tileRect/>
            </a:gra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89;p4"/>
            <p:cNvSpPr/>
            <p:nvPr/>
          </p:nvSpPr>
          <p:spPr>
            <a:xfrm>
              <a:off x="2804272" y="2369914"/>
              <a:ext cx="1832210" cy="402599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8" name="Google Shape;98;p4"/>
          <p:cNvSpPr/>
          <p:nvPr/>
        </p:nvSpPr>
        <p:spPr>
          <a:xfrm>
            <a:off x="4372320" y="4364907"/>
            <a:ext cx="599192" cy="296236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DDDDDD"/>
              </a:gs>
              <a:gs pos="100000">
                <a:srgbClr val="919191"/>
              </a:gs>
            </a:gsLst>
            <a:lin ang="5400012" scaled="0"/>
          </a:gra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07;p4"/>
          <p:cNvSpPr txBox="1"/>
          <p:nvPr/>
        </p:nvSpPr>
        <p:spPr>
          <a:xfrm>
            <a:off x="4328965" y="4272811"/>
            <a:ext cx="747706" cy="461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MAR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" name="Google Shape;3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8269" y="660171"/>
            <a:ext cx="7087197" cy="2189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3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052522" y="2947833"/>
            <a:ext cx="1968978" cy="1525976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85;p4"/>
          <p:cNvSpPr/>
          <p:nvPr/>
        </p:nvSpPr>
        <p:spPr>
          <a:xfrm>
            <a:off x="7144241" y="921640"/>
            <a:ext cx="344724" cy="354574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" name="Google Shape;86;p4"/>
          <p:cNvCxnSpPr>
            <a:stCxn id="22" idx="1"/>
          </p:cNvCxnSpPr>
          <p:nvPr/>
        </p:nvCxnSpPr>
        <p:spPr>
          <a:xfrm flipH="1">
            <a:off x="6923431" y="1098927"/>
            <a:ext cx="220810" cy="2416442"/>
          </a:xfrm>
          <a:prstGeom prst="straightConnector1">
            <a:avLst/>
          </a:prstGeom>
          <a:noFill/>
          <a:ln w="38100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" name="Google Shape;146;p16"/>
          <p:cNvSpPr txBox="1">
            <a:spLocks noGrp="1"/>
          </p:cNvSpPr>
          <p:nvPr>
            <p:ph type="title"/>
          </p:nvPr>
        </p:nvSpPr>
        <p:spPr>
          <a:xfrm>
            <a:off x="88908" y="64606"/>
            <a:ext cx="7543800" cy="342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Clr>
                <a:srgbClr val="003399"/>
              </a:buClr>
              <a:buSzPts val="2800"/>
            </a:pPr>
            <a:r>
              <a:rPr lang="ru-RU" sz="2400" dirty="0" smtClean="0">
                <a:solidFill>
                  <a:srgbClr val="C00000"/>
                </a:solidFill>
              </a:rPr>
              <a:t>С</a:t>
            </a:r>
            <a:r>
              <a:rPr lang="en-GB" sz="2400" dirty="0" smtClean="0">
                <a:solidFill>
                  <a:srgbClr val="C00000"/>
                </a:solidFill>
              </a:rPr>
              <a:t>RM </a:t>
            </a:r>
            <a:r>
              <a:rPr lang="en-US" sz="2400" dirty="0" smtClean="0">
                <a:solidFill>
                  <a:srgbClr val="C00000"/>
                </a:solidFill>
              </a:rPr>
              <a:t>simulations (standalone): branching ratios</a:t>
            </a:r>
            <a:endParaRPr lang="en-US" sz="2400" b="0" dirty="0">
              <a:solidFill>
                <a:srgbClr val="C00000"/>
              </a:solidFill>
            </a:endParaRPr>
          </a:p>
        </p:txBody>
      </p:sp>
      <p:sp>
        <p:nvSpPr>
          <p:cNvPr id="25" name="Google Shape;103;p4"/>
          <p:cNvSpPr/>
          <p:nvPr/>
        </p:nvSpPr>
        <p:spPr>
          <a:xfrm rot="3946898">
            <a:off x="6829274" y="3188125"/>
            <a:ext cx="467853" cy="944530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F99FF">
              <a:alpha val="27450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686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104;p4"/>
          <p:cNvSpPr/>
          <p:nvPr/>
        </p:nvSpPr>
        <p:spPr>
          <a:xfrm rot="3985040">
            <a:off x="6823236" y="3735835"/>
            <a:ext cx="498292" cy="986045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6868CF">
              <a:alpha val="33333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686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121;p4"/>
          <p:cNvSpPr txBox="1"/>
          <p:nvPr/>
        </p:nvSpPr>
        <p:spPr>
          <a:xfrm>
            <a:off x="665502" y="1512951"/>
            <a:ext cx="1041153" cy="367863"/>
          </a:xfrm>
          <a:prstGeom prst="rect">
            <a:avLst/>
          </a:prstGeom>
          <a:solidFill>
            <a:srgbClr val="DB45BB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EU-DEMO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" name="Google Shape;86;p4"/>
          <p:cNvCxnSpPr/>
          <p:nvPr/>
        </p:nvCxnSpPr>
        <p:spPr>
          <a:xfrm>
            <a:off x="7475809" y="1249896"/>
            <a:ext cx="1532535" cy="1855113"/>
          </a:xfrm>
          <a:prstGeom prst="straightConnector1">
            <a:avLst/>
          </a:prstGeom>
          <a:noFill/>
          <a:ln w="38100" cap="flat" cmpd="sng">
            <a:solidFill>
              <a:srgbClr val="1F497D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93;p4"/>
          <p:cNvSpPr txBox="1"/>
          <p:nvPr/>
        </p:nvSpPr>
        <p:spPr>
          <a:xfrm>
            <a:off x="2847309" y="3623802"/>
            <a:ext cx="3956939" cy="430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+H</a:t>
            </a:r>
            <a:r>
              <a:rPr kumimoji="0" lang="en-US" sz="16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kumimoji="0" lang="en-US" sz="16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kumimoji="0" lang="en-US" sz="16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+H           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H</a:t>
            </a:r>
            <a:r>
              <a: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kumimoji="0" lang="en-US" sz="16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+e →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H+H</a:t>
            </a:r>
            <a:r>
              <a:rPr kumimoji="0" lang="en-US" sz="16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e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99;p4"/>
          <p:cNvSpPr txBox="1"/>
          <p:nvPr/>
        </p:nvSpPr>
        <p:spPr>
          <a:xfrm>
            <a:off x="2815451" y="4119228"/>
            <a:ext cx="3956939" cy="63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900"/>
              <a:buFont typeface="Arial"/>
              <a:buNone/>
              <a:tabLst/>
              <a:defRPr/>
            </a:pPr>
            <a:r>
              <a:rPr kumimoji="0" lang="en-US" sz="29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kumimoji="0" lang="en-US" sz="16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+H</a:t>
            </a:r>
            <a:r>
              <a:rPr kumimoji="0" lang="en-US" sz="16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→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kumimoji="0" lang="en-US" sz="16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kumimoji="0" lang="en-US" sz="16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+H         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   H</a:t>
            </a:r>
            <a:r>
              <a:rPr kumimoji="0" lang="en-US" sz="16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kumimoji="0" lang="en-US" sz="16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+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+e → H+H</a:t>
            </a:r>
            <a:endParaRPr kumimoji="0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0431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27123" y="46942"/>
            <a:ext cx="7543800" cy="342900"/>
          </a:xfrm>
        </p:spPr>
        <p:txBody>
          <a:bodyPr/>
          <a:lstStyle/>
          <a:p>
            <a:pPr lvl="0">
              <a:buClr>
                <a:srgbClr val="000000"/>
              </a:buClr>
              <a:buSzPts val="2800"/>
            </a:pPr>
            <a:r>
              <a:rPr lang="en-US" sz="2400" dirty="0" smtClean="0">
                <a:solidFill>
                  <a:srgbClr val="C00000"/>
                </a:solidFill>
              </a:rPr>
              <a:t>CRM: effect of </a:t>
            </a:r>
            <a:r>
              <a:rPr lang="en-US" sz="2400" dirty="0" err="1" smtClean="0">
                <a:solidFill>
                  <a:srgbClr val="C00000"/>
                </a:solidFill>
              </a:rPr>
              <a:t>vibrationally</a:t>
            </a:r>
            <a:r>
              <a:rPr lang="en-US" sz="2400" dirty="0" smtClean="0">
                <a:solidFill>
                  <a:srgbClr val="C00000"/>
                </a:solidFill>
              </a:rPr>
              <a:t> resolved states</a:t>
            </a:r>
            <a:endParaRPr lang="en-US" sz="2400" b="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2298" y="711882"/>
            <a:ext cx="709801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❑"/>
              <a:tabLst/>
              <a:defRPr/>
            </a:pP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vibrationally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resolved molecular states H</a:t>
            </a:r>
            <a:r>
              <a:rPr kumimoji="0" lang="en-US" sz="14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2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(v) (v=0 ..14) with electron-induced ladder-like 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trans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H</a:t>
            </a:r>
            <a:r>
              <a: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(v) + e → H</a:t>
            </a:r>
            <a:r>
              <a:rPr kumimoji="0" lang="en-US" sz="1800" b="0" i="0" u="none" strike="noStrike" kern="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2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  <a:sym typeface="Times New Roman"/>
              </a:rPr>
              <a:t>(v±1) + e 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rates </a:t>
            </a:r>
            <a:r>
              <a: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H2vibr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oup 28"/>
          <p:cNvGrpSpPr/>
          <p:nvPr/>
        </p:nvGrpSpPr>
        <p:grpSpPr>
          <a:xfrm>
            <a:off x="647700" y="1656881"/>
            <a:ext cx="8458200" cy="2457919"/>
            <a:chOff x="1135380" y="1512101"/>
            <a:chExt cx="7833360" cy="2229319"/>
          </a:xfrm>
        </p:grpSpPr>
        <p:pic>
          <p:nvPicPr>
            <p:cNvPr id="7" name="Google Shape;29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135380" y="1512101"/>
              <a:ext cx="7833360" cy="22293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Google Shape;126;p4"/>
            <p:cNvSpPr/>
            <p:nvPr/>
          </p:nvSpPr>
          <p:spPr>
            <a:xfrm>
              <a:off x="7688580" y="2468880"/>
              <a:ext cx="1074420" cy="457200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" name="Google Shape;127;p4"/>
            <p:cNvSpPr/>
            <p:nvPr/>
          </p:nvSpPr>
          <p:spPr>
            <a:xfrm>
              <a:off x="4998720" y="2626760"/>
              <a:ext cx="1082040" cy="207880"/>
            </a:xfrm>
            <a:prstGeom prst="rect">
              <a:avLst/>
            </a:prstGeom>
            <a:noFill/>
            <a:ln w="254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" name="Google Shape;118;p4"/>
          <p:cNvSpPr txBox="1"/>
          <p:nvPr/>
        </p:nvSpPr>
        <p:spPr>
          <a:xfrm>
            <a:off x="838200" y="4227898"/>
            <a:ext cx="802386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vibrational transitions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 are the main reaction channels at low temperatures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1079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3399"/>
              </a:buClr>
              <a:buSzPts val="2800"/>
              <a:buFont typeface="Noto Sans Symbols"/>
              <a:buNone/>
              <a:tabLst/>
              <a:defRPr/>
            </a:pPr>
            <a:endParaRPr kumimoji="0" sz="2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26;p4"/>
          <p:cNvSpPr/>
          <p:nvPr/>
        </p:nvSpPr>
        <p:spPr>
          <a:xfrm>
            <a:off x="906780" y="4243138"/>
            <a:ext cx="2446020" cy="318721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121;p4"/>
          <p:cNvSpPr txBox="1"/>
          <p:nvPr/>
        </p:nvSpPr>
        <p:spPr>
          <a:xfrm>
            <a:off x="127123" y="2858951"/>
            <a:ext cx="1041153" cy="367863"/>
          </a:xfrm>
          <a:prstGeom prst="rect">
            <a:avLst/>
          </a:prstGeom>
          <a:solidFill>
            <a:srgbClr val="DB45BB"/>
          </a:solidFill>
          <a:ln>
            <a:noFill/>
          </a:ln>
        </p:spPr>
        <p:txBody>
          <a:bodyPr spcFirstLastPara="1" wrap="square" lIns="91425" tIns="90000" rIns="91425" bIns="91425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Arial"/>
                <a:cs typeface="Arial"/>
                <a:sym typeface="Arial"/>
              </a:rPr>
              <a:t>EU-DEMO</a:t>
            </a:r>
            <a:endParaRPr kumimoji="0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16;p4"/>
          <p:cNvSpPr/>
          <p:nvPr/>
        </p:nvSpPr>
        <p:spPr>
          <a:xfrm rot="2262011">
            <a:off x="2831736" y="1753583"/>
            <a:ext cx="481847" cy="2803073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4CCCC">
              <a:alpha val="29019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686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116;p4"/>
          <p:cNvSpPr/>
          <p:nvPr/>
        </p:nvSpPr>
        <p:spPr>
          <a:xfrm rot="3395700">
            <a:off x="4863812" y="1182980"/>
            <a:ext cx="481847" cy="4080592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4CCCC">
              <a:alpha val="29019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686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7192342" y="565864"/>
            <a:ext cx="177214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F.Cianfrani et al.</a:t>
            </a:r>
            <a:r>
              <a:rPr lang="en-GB" sz="1600" dirty="0" smtClean="0"/>
              <a:t>, </a:t>
            </a:r>
          </a:p>
          <a:p>
            <a:r>
              <a:rPr lang="en-GB" sz="1600" dirty="0" smtClean="0"/>
              <a:t>EPS-2022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63147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itle 1"/>
          <p:cNvSpPr>
            <a:spLocks noGrp="1"/>
          </p:cNvSpPr>
          <p:nvPr>
            <p:ph type="title"/>
          </p:nvPr>
        </p:nvSpPr>
        <p:spPr>
          <a:xfrm>
            <a:off x="15258" y="-67419"/>
            <a:ext cx="8231742" cy="640303"/>
          </a:xfrm>
        </p:spPr>
        <p:txBody>
          <a:bodyPr>
            <a:normAutofit/>
          </a:bodyPr>
          <a:lstStyle/>
          <a:p>
            <a:r>
              <a:rPr lang="en-IE" sz="2400" dirty="0" smtClean="0">
                <a:solidFill>
                  <a:srgbClr val="C00000"/>
                </a:solidFill>
              </a:rPr>
              <a:t>EU-DEMO – effect of resolution by </a:t>
            </a:r>
            <a:r>
              <a:rPr lang="en-IE" sz="2400" dirty="0" err="1" smtClean="0">
                <a:solidFill>
                  <a:srgbClr val="C00000"/>
                </a:solidFill>
              </a:rPr>
              <a:t>vibrostates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7192342" y="565864"/>
            <a:ext cx="177214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F.Cianfrani et al.</a:t>
            </a:r>
            <a:r>
              <a:rPr lang="en-GB" sz="1600" dirty="0" smtClean="0"/>
              <a:t>, </a:t>
            </a:r>
          </a:p>
          <a:p>
            <a:r>
              <a:rPr lang="en-GB" sz="1600" dirty="0" smtClean="0"/>
              <a:t>EPS-2022</a:t>
            </a:r>
            <a:endParaRPr lang="en-GB" sz="1600" dirty="0"/>
          </a:p>
        </p:txBody>
      </p:sp>
      <p:sp>
        <p:nvSpPr>
          <p:cNvPr id="5" name="Rectangle 9">
            <a:extLst>
              <a:ext uri="{FF2B5EF4-FFF2-40B4-BE49-F238E27FC236}">
                <a16:creationId xmlns:a16="http://schemas.microsoft.com/office/drawing/2014/main" id="{39D191FC-C713-804F-965A-83AC44048122}"/>
              </a:ext>
            </a:extLst>
          </p:cNvPr>
          <p:cNvSpPr/>
          <p:nvPr/>
        </p:nvSpPr>
        <p:spPr>
          <a:xfrm>
            <a:off x="7192342" y="4013478"/>
            <a:ext cx="1810698" cy="83099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A.Holm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, M.Groth, et al., 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PET, CPP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2021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7142311" y="1635646"/>
            <a:ext cx="19107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Fully in line with the EIRENE and other CRMs:</a:t>
            </a:r>
          </a:p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Up to 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40% reduction in effective dissociation rate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due to transport of vibrational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states”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9542"/>
            <a:ext cx="5075435" cy="395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8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92925"/>
            <a:ext cx="7848872" cy="342900"/>
          </a:xfrm>
        </p:spPr>
        <p:txBody>
          <a:bodyPr/>
          <a:lstStyle/>
          <a:p>
            <a:r>
              <a:rPr lang="de-DE" sz="2400" dirty="0" smtClean="0"/>
              <a:t>CRUMPET, YACORA </a:t>
            </a:r>
            <a:r>
              <a:rPr lang="de-DE" sz="2400" dirty="0" err="1" smtClean="0"/>
              <a:t>simulations</a:t>
            </a:r>
            <a:r>
              <a:rPr lang="de-DE" sz="2400" dirty="0" smtClean="0"/>
              <a:t> (</a:t>
            </a:r>
            <a:r>
              <a:rPr lang="de-DE" sz="2400" dirty="0" err="1" smtClean="0"/>
              <a:t>standalone</a:t>
            </a:r>
            <a:r>
              <a:rPr lang="de-DE" sz="2400" dirty="0" smtClean="0"/>
              <a:t> CRM)</a:t>
            </a:r>
            <a:endParaRPr lang="en-GB" sz="2400" dirty="0"/>
          </a:p>
        </p:txBody>
      </p:sp>
      <p:sp>
        <p:nvSpPr>
          <p:cNvPr id="5" name="TextShape 2">
            <a:extLst>
              <a:ext uri="{FF2B5EF4-FFF2-40B4-BE49-F238E27FC236}">
                <a16:creationId xmlns:a16="http://schemas.microsoft.com/office/drawing/2014/main" id="{FD34941B-E837-C076-52B3-D439A2746C20}"/>
              </a:ext>
            </a:extLst>
          </p:cNvPr>
          <p:cNvSpPr txBox="1"/>
          <p:nvPr/>
        </p:nvSpPr>
        <p:spPr>
          <a:xfrm>
            <a:off x="93064" y="3386756"/>
            <a:ext cx="3816424" cy="143116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3920" indent="-22356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200" b="0" strike="noStrike" spc="-1" dirty="0">
                <a:solidFill>
                  <a:srgbClr val="000000"/>
                </a:solidFill>
                <a:latin typeface="Arial"/>
              </a:rPr>
              <a:t>Different CR processes cause up to 60% difference in dissociation rates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  <a:p>
            <a:pPr marL="223920" indent="-22356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200" b="0" strike="noStrike" spc="-1" dirty="0">
                <a:solidFill>
                  <a:srgbClr val="000000"/>
                </a:solidFill>
                <a:latin typeface="Arial"/>
              </a:rPr>
              <a:t>Impact strongest in the  T</a:t>
            </a:r>
            <a:r>
              <a:rPr lang="en-GB" sz="1200" b="0" strike="noStrike" spc="-1" baseline="-2500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</a:rPr>
              <a:t> = 0.5–4 eV range, where molecular processes strongest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  <a:p>
            <a:pPr marL="223920" indent="-22356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200" b="0" strike="noStrike" spc="-1" dirty="0">
                <a:solidFill>
                  <a:srgbClr val="000000"/>
                </a:solidFill>
                <a:latin typeface="Arial"/>
              </a:rPr>
              <a:t>Electronic transitions affect T</a:t>
            </a:r>
            <a:r>
              <a:rPr lang="en-GB" sz="1200" b="0" strike="noStrike" spc="-1" baseline="-2500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</a:rPr>
              <a:t> &gt; 4 eV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  <a:p>
            <a:pPr marL="223920" indent="-22356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200" b="0" strike="noStrike" spc="-1" dirty="0">
                <a:solidFill>
                  <a:srgbClr val="000000"/>
                </a:solidFill>
                <a:latin typeface="Arial"/>
              </a:rPr>
              <a:t>Vibrational transitions affect T</a:t>
            </a:r>
            <a:r>
              <a:rPr lang="en-GB" sz="1200" b="0" strike="noStrike" spc="-1" baseline="-2500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</a:rPr>
              <a:t> &lt; 4 eV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598477"/>
            <a:ext cx="3312368" cy="2778000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9912" y="815273"/>
            <a:ext cx="3215337" cy="3876434"/>
          </a:xfrm>
          <a:prstGeom prst="rect">
            <a:avLst/>
          </a:prstGeom>
        </p:spPr>
      </p:pic>
      <p:sp>
        <p:nvSpPr>
          <p:cNvPr id="18" name="TextShape 2">
            <a:extLst>
              <a:ext uri="{FF2B5EF4-FFF2-40B4-BE49-F238E27FC236}">
                <a16:creationId xmlns:a16="http://schemas.microsoft.com/office/drawing/2014/main" id="{FD34941B-E837-C076-52B3-D439A2746C20}"/>
              </a:ext>
            </a:extLst>
          </p:cNvPr>
          <p:cNvSpPr txBox="1"/>
          <p:nvPr/>
        </p:nvSpPr>
        <p:spPr>
          <a:xfrm>
            <a:off x="7020272" y="1206913"/>
            <a:ext cx="1928999" cy="30931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200" b="0" strike="noStrike" spc="-1" dirty="0">
                <a:solidFill>
                  <a:srgbClr val="000000"/>
                </a:solidFill>
                <a:latin typeface="Arial"/>
              </a:rPr>
              <a:t>Predicted isotope effect strongest for temperatures associated with detachment onset and detached conditions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200" b="0" strike="noStrike" spc="-1" dirty="0">
                <a:solidFill>
                  <a:srgbClr val="000000"/>
                </a:solidFill>
                <a:latin typeface="Arial"/>
              </a:rPr>
              <a:t>MCCC data indicates weaker dissociation of both H</a:t>
            </a:r>
            <a:r>
              <a:rPr lang="en-GB" sz="1200" b="0" strike="noStrike" spc="-1" baseline="-2500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</a:rPr>
              <a:t> and D</a:t>
            </a:r>
            <a:r>
              <a:rPr lang="en-GB" sz="1200" b="0" strike="noStrike" spc="-1" baseline="-25000" dirty="0">
                <a:solidFill>
                  <a:srgbClr val="000000"/>
                </a:solidFill>
                <a:latin typeface="Arial"/>
              </a:rPr>
              <a:t>2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</a:rPr>
              <a:t> for T</a:t>
            </a:r>
            <a:r>
              <a:rPr lang="en-GB" sz="1200" b="0" strike="noStrike" spc="-1" baseline="-25000" dirty="0">
                <a:solidFill>
                  <a:srgbClr val="000000"/>
                </a:solidFill>
                <a:latin typeface="Arial"/>
              </a:rPr>
              <a:t>e</a:t>
            </a:r>
            <a:r>
              <a:rPr lang="en-GB" sz="1200" b="0" strike="noStrike" spc="-1" dirty="0">
                <a:solidFill>
                  <a:srgbClr val="000000"/>
                </a:solidFill>
                <a:latin typeface="Arial"/>
              </a:rPr>
              <a:t> &gt; 3 eV compared to EIRENE data (AMJUEL, HYDHEL, H2VIBR)</a:t>
            </a:r>
            <a:endParaRPr lang="en-US" sz="1200" b="0" strike="noStrike" spc="-1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2174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470899" y="772972"/>
            <a:ext cx="66247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latin typeface="Calibri" panose="020F0502020204030204" pitchFamily="34" charset="0"/>
              </a:rPr>
              <a:t>Neutral </a:t>
            </a:r>
            <a:r>
              <a:rPr lang="en-US" sz="1400" b="1" dirty="0">
                <a:latin typeface="Calibri" panose="020F0502020204030204" pitchFamily="34" charset="0"/>
              </a:rPr>
              <a:t>gas code that allows for an efficient use of HPC resources (towards </a:t>
            </a:r>
            <a:r>
              <a:rPr lang="en-US" sz="1400" b="1" dirty="0" err="1">
                <a:latin typeface="Calibri" panose="020F0502020204030204" pitchFamily="34" charset="0"/>
              </a:rPr>
              <a:t>exascale</a:t>
            </a:r>
            <a:r>
              <a:rPr lang="en-US" sz="1400" b="1" dirty="0">
                <a:latin typeface="Calibri" panose="020F0502020204030204" pitchFamily="34" charset="0"/>
              </a:rPr>
              <a:t> systems and/or HPC booster techniques) through suitable parallelization methods. </a:t>
            </a:r>
            <a:endParaRPr lang="en-US" sz="1400" b="1" dirty="0" smtClean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1" dirty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latin typeface="Calibri" panose="020F0502020204030204" pitchFamily="34" charset="0"/>
              </a:rPr>
              <a:t>Revised </a:t>
            </a:r>
            <a:r>
              <a:rPr lang="en-US" sz="1400" b="1" dirty="0">
                <a:latin typeface="Calibri" panose="020F0502020204030204" pitchFamily="34" charset="0"/>
              </a:rPr>
              <a:t>and extended physics basis for the neutral gas model. Further development of the underlying collision-radiative model towards the full vibrational resolution for all hydrogen isotopes and specific impurities for seeding. </a:t>
            </a:r>
            <a:endParaRPr lang="en-US" sz="1400" b="1" dirty="0" smtClean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1" dirty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latin typeface="Calibri" panose="020F0502020204030204" pitchFamily="34" charset="0"/>
              </a:rPr>
              <a:t>Improved </a:t>
            </a:r>
            <a:r>
              <a:rPr lang="en-US" sz="1400" b="1" dirty="0">
                <a:latin typeface="Calibri" panose="020F0502020204030204" pitchFamily="34" charset="0"/>
              </a:rPr>
              <a:t>(in contents and structure) Atomic and Molecular database for volumetric and surface processes. Database access through generalized interfaces to, e.g., atomic, molecular, nuclear and surface (AMNS) physics data. </a:t>
            </a:r>
            <a:endParaRPr lang="en-US" sz="1400" b="1" dirty="0" smtClean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1" dirty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latin typeface="Calibri" panose="020F0502020204030204" pitchFamily="34" charset="0"/>
              </a:rPr>
              <a:t>Interfaces </a:t>
            </a:r>
            <a:r>
              <a:rPr lang="en-US" sz="1400" b="1" dirty="0">
                <a:latin typeface="Calibri" panose="020F0502020204030204" pitchFamily="34" charset="0"/>
              </a:rPr>
              <a:t>and boundary conditions necessary for future applications; modularization of the neutral gas code to facilitate coupling to computation fluid dynamics (CFD) codes (2D or 3D codes, turbulence codes, time-dependent) and possibly also to gyro-kinetic/</a:t>
            </a:r>
            <a:r>
              <a:rPr lang="en-US" sz="1400" b="1" dirty="0" err="1">
                <a:latin typeface="Calibri" panose="020F0502020204030204" pitchFamily="34" charset="0"/>
              </a:rPr>
              <a:t>gyrofluid</a:t>
            </a:r>
            <a:r>
              <a:rPr lang="en-US" sz="1400" b="1" dirty="0">
                <a:latin typeface="Calibri" panose="020F0502020204030204" pitchFamily="34" charset="0"/>
              </a:rPr>
              <a:t> plasma codes. </a:t>
            </a:r>
            <a:endParaRPr lang="en-US" sz="1400" b="1" dirty="0" smtClean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1" dirty="0"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latin typeface="Calibri" panose="020F0502020204030204" pitchFamily="34" charset="0"/>
              </a:rPr>
              <a:t>Strategy </a:t>
            </a:r>
            <a:r>
              <a:rPr lang="en-US" sz="1400" b="1" dirty="0">
                <a:latin typeface="Calibri" panose="020F0502020204030204" pitchFamily="34" charset="0"/>
              </a:rPr>
              <a:t>towards a validated predictive capability for integrated fusion reactor modelling for (semi-)detached divertor plasmas. Liaison with TSVV Tasks 3 and 4. </a:t>
            </a:r>
            <a:endParaRPr lang="en-US" sz="1400" b="1" dirty="0" smtClean="0">
              <a:latin typeface="Calibri" panose="020F0502020204030204" pitchFamily="34" charset="0"/>
            </a:endParaRPr>
          </a:p>
          <a:p>
            <a:endParaRPr lang="en-US" sz="1400" dirty="0">
              <a:latin typeface="Calibri" panose="020F0502020204030204" pitchFamily="34" charset="0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470899" y="773566"/>
            <a:ext cx="662473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Neutral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gas code that allows for an efficient use of HPC resources (towards 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exascale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 systems and/or HPC booster techniques) through suitable parallelization methods. </a:t>
            </a:r>
            <a:endParaRPr lang="en-US" sz="1400" b="1" dirty="0" smtClean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Revised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and extended physics basis for the neutral gas model. Further development of the underlying collision-radiative model towards the full vibrational resolution for all hydrogen isotopes and specific impurities for seeding. </a:t>
            </a:r>
            <a:endParaRPr lang="en-US" sz="1400" b="1" dirty="0" smtClean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Improved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(in contents and structure) Atomic and Molecular database for volumetric and surface processes. Database access through generalized interfaces to, e.g., atomic, molecular, nuclear and surface (AMNS) physics data. </a:t>
            </a:r>
            <a:endParaRPr lang="en-US" sz="1400" b="1" dirty="0" smtClean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Interfaces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and boundary conditions necessary for future applications; modularization of the neutral gas code to facilitate coupling to computation fluid dynamics (CFD) codes (2D or 3D codes, turbulence codes, time-dependent) and possibly also to gyro-kinetic/</a:t>
            </a:r>
            <a:r>
              <a:rPr lang="en-US" sz="1400" b="1" dirty="0" err="1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gyrofluid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 plasma codes. </a:t>
            </a:r>
            <a:endParaRPr lang="en-US" sz="1400" b="1" dirty="0" smtClean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sz="1400" b="1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400" b="1" dirty="0" smtClean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Strategy </a:t>
            </a:r>
            <a:r>
              <a:rPr lang="en-US" sz="1400" b="1" dirty="0">
                <a:solidFill>
                  <a:schemeClr val="bg1">
                    <a:lumMod val="75000"/>
                  </a:schemeClr>
                </a:solidFill>
                <a:latin typeface="Calibri" panose="020F0502020204030204" pitchFamily="34" charset="0"/>
              </a:rPr>
              <a:t>towards a validated predictive capability for integrated fusion reactor modelling for (semi-)detached divertor plasmas. Liaison with TSVV Tasks 3 and 4. </a:t>
            </a:r>
            <a:endParaRPr lang="en-US" sz="1400" b="1" dirty="0" smtClean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  <a:p>
            <a:endParaRPr lang="en-US" sz="1400" dirty="0">
              <a:solidFill>
                <a:schemeClr val="bg1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5496" y="75863"/>
            <a:ext cx="8388424" cy="342900"/>
          </a:xfrm>
        </p:spPr>
        <p:txBody>
          <a:bodyPr/>
          <a:lstStyle/>
          <a:p>
            <a:r>
              <a:rPr lang="en-GB" sz="2800" dirty="0" smtClean="0">
                <a:solidFill>
                  <a:srgbClr val="C00000"/>
                </a:solidFill>
              </a:rPr>
              <a:t>TSVV-5: Neutral </a:t>
            </a:r>
            <a:r>
              <a:rPr lang="en-GB" sz="2800" dirty="0">
                <a:solidFill>
                  <a:srgbClr val="C00000"/>
                </a:solidFill>
              </a:rPr>
              <a:t>Gas Dynamics in the Edge</a:t>
            </a:r>
            <a:endParaRPr lang="de-DE" sz="2800" dirty="0">
              <a:solidFill>
                <a:srgbClr val="C00000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 rot="21406431">
            <a:off x="3143078" y="779155"/>
            <a:ext cx="4849820" cy="584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Code performance</a:t>
            </a:r>
            <a:r>
              <a:rPr lang="en-GB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parallelization, refactoring, domain decomposition, I/O for HPC, …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 rot="21406431">
            <a:off x="3142448" y="1538206"/>
            <a:ext cx="5644526" cy="5847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Improved physics and features incl. fluid-kinetic hybridisation (FKH) and improved CRMs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 rot="21406431">
            <a:off x="3144112" y="2462188"/>
            <a:ext cx="3545599" cy="584775"/>
          </a:xfrm>
          <a:prstGeom prst="rect">
            <a:avLst/>
          </a:prstGeom>
          <a:solidFill>
            <a:srgbClr val="FF99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Improved AMNS data, both in structure/physics and content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 rot="21406431">
            <a:off x="3142735" y="3375943"/>
            <a:ext cx="5281064" cy="5847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EIRENE as NGM – restructuring, interfaces to other codes, time-dependent runs, kinetic ions 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 rot="21406431">
            <a:off x="3143529" y="4173080"/>
            <a:ext cx="4279778" cy="58477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Validation with experiments and test of predictive capabilities for ITER and DEMO</a:t>
            </a:r>
            <a:endParaRPr lang="de-DE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86567" y="559787"/>
            <a:ext cx="238958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Main simulation tool: </a:t>
            </a:r>
          </a:p>
          <a:p>
            <a:r>
              <a:rPr lang="en-GB" sz="1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EIRENE</a:t>
            </a:r>
            <a:r>
              <a:rPr lang="en-GB" sz="14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code (and </a:t>
            </a:r>
            <a:r>
              <a:rPr lang="en-GB" sz="1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EIRENE-CFD</a:t>
            </a:r>
            <a:r>
              <a:rPr lang="en-GB" sz="1400" b="1" i="1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packages)  </a:t>
            </a:r>
            <a:r>
              <a:rPr lang="en-GB" sz="14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http://www.eirene.de/</a:t>
            </a:r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We aim to transform it to IM- and HPC-ready neutral gas module (</a:t>
            </a:r>
            <a:r>
              <a:rPr lang="en-GB" sz="14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EIRENE-NGM</a:t>
            </a:r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suitable for simulations on ITER and DEMO scale with large focus on (semi)detached divertor plasmas</a:t>
            </a:r>
            <a:endParaRPr lang="en-GB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832846" y="489263"/>
            <a:ext cx="2722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i="1" u="sng" dirty="0" smtClean="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FP-9 deliverables:</a:t>
            </a:r>
            <a:endParaRPr lang="en-GB" sz="1400" b="1" i="1" u="sng" dirty="0">
              <a:solidFill>
                <a:srgbClr val="0033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855" y="3967240"/>
            <a:ext cx="930011" cy="331545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408321"/>
            <a:ext cx="1008113" cy="277231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9155" y="4408321"/>
            <a:ext cx="470477" cy="314674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681" y="4408321"/>
            <a:ext cx="712474" cy="283628"/>
          </a:xfrm>
          <a:prstGeom prst="rect">
            <a:avLst/>
          </a:prstGeom>
        </p:spPr>
      </p:pic>
      <p:pic>
        <p:nvPicPr>
          <p:cNvPr id="17" name="Grafik 1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3706" y="3979249"/>
            <a:ext cx="1188133" cy="319536"/>
          </a:xfrm>
          <a:prstGeom prst="rect">
            <a:avLst/>
          </a:prstGeom>
        </p:spPr>
      </p:pic>
      <p:pic>
        <p:nvPicPr>
          <p:cNvPr id="18" name="Picture 3">
            <a:extLst>
              <a:ext uri="{FF2B5EF4-FFF2-40B4-BE49-F238E27FC236}">
                <a16:creationId xmlns:a16="http://schemas.microsoft.com/office/drawing/2014/main" id="{943E25B2-CE0C-4A25-9974-13496D62333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5496" y="4788055"/>
            <a:ext cx="1080120" cy="326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0786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496" y="61159"/>
            <a:ext cx="7543800" cy="342900"/>
          </a:xfrm>
        </p:spPr>
        <p:txBody>
          <a:bodyPr/>
          <a:lstStyle/>
          <a:p>
            <a:r>
              <a:rPr lang="de-DE" sz="2400" dirty="0" smtClean="0">
                <a:solidFill>
                  <a:srgbClr val="C00000"/>
                </a:solidFill>
              </a:rPr>
              <a:t>Isotop </a:t>
            </a:r>
            <a:r>
              <a:rPr lang="de-DE" sz="2400" dirty="0" err="1" smtClean="0">
                <a:solidFill>
                  <a:srgbClr val="C00000"/>
                </a:solidFill>
              </a:rPr>
              <a:t>effect</a:t>
            </a:r>
            <a:r>
              <a:rPr lang="de-DE" sz="2400" dirty="0" smtClean="0">
                <a:solidFill>
                  <a:srgbClr val="C00000"/>
                </a:solidFill>
              </a:rPr>
              <a:t> in „</a:t>
            </a:r>
            <a:r>
              <a:rPr lang="de-DE" sz="2400" dirty="0" err="1" smtClean="0">
                <a:solidFill>
                  <a:srgbClr val="C00000"/>
                </a:solidFill>
              </a:rPr>
              <a:t>full-scale</a:t>
            </a:r>
            <a:r>
              <a:rPr lang="de-DE" sz="2400" dirty="0" smtClean="0">
                <a:solidFill>
                  <a:srgbClr val="C00000"/>
                </a:solidFill>
              </a:rPr>
              <a:t>“ EIRENE </a:t>
            </a:r>
            <a:r>
              <a:rPr lang="de-DE" sz="2400" dirty="0" smtClean="0"/>
              <a:t>(M.Groth)</a:t>
            </a:r>
            <a:endParaRPr lang="en-GB" sz="2400" dirty="0"/>
          </a:p>
        </p:txBody>
      </p:sp>
      <p:sp>
        <p:nvSpPr>
          <p:cNvPr id="4" name="CustomShape 1"/>
          <p:cNvSpPr/>
          <p:nvPr/>
        </p:nvSpPr>
        <p:spPr>
          <a:xfrm>
            <a:off x="251520" y="3939902"/>
            <a:ext cx="8228880" cy="869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>
              <a:lnSpc>
                <a:spcPts val="3200"/>
              </a:lnSpc>
            </a:pPr>
            <a:r>
              <a:rPr lang="en-GB" sz="2000" b="1" strike="noStrike" spc="-1" dirty="0">
                <a:solidFill>
                  <a:srgbClr val="C00000"/>
                </a:solidFill>
                <a:latin typeface="Arial"/>
              </a:rPr>
              <a:t>Higher div. densities for T than for H plasmas observed in </a:t>
            </a:r>
            <a:endParaRPr lang="en-GB" sz="2000" b="1" strike="noStrike" spc="-1" dirty="0" smtClean="0">
              <a:solidFill>
                <a:srgbClr val="C00000"/>
              </a:solidFill>
              <a:latin typeface="Arial"/>
            </a:endParaRPr>
          </a:p>
          <a:p>
            <a:pPr>
              <a:lnSpc>
                <a:spcPts val="3200"/>
              </a:lnSpc>
            </a:pPr>
            <a:r>
              <a:rPr lang="en-GB" sz="2000" b="1" strike="noStrike" spc="-1" dirty="0" smtClean="0">
                <a:solidFill>
                  <a:srgbClr val="C00000"/>
                </a:solidFill>
                <a:latin typeface="Arial"/>
              </a:rPr>
              <a:t>JET-ILW </a:t>
            </a:r>
            <a:r>
              <a:rPr lang="en-GB" sz="2000" b="1" strike="noStrike" spc="-1" dirty="0">
                <a:solidFill>
                  <a:srgbClr val="C00000"/>
                </a:solidFill>
                <a:latin typeface="Arial"/>
              </a:rPr>
              <a:t>L-mode plasmas, both exp. and in EDGE2D-EIRENE</a:t>
            </a:r>
            <a:endParaRPr lang="en-US" sz="2000" b="0" strike="noStrike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5" name="TextShape 2">
            <a:extLst>
              <a:ext uri="{FF2B5EF4-FFF2-40B4-BE49-F238E27FC236}">
                <a16:creationId xmlns:a16="http://schemas.microsoft.com/office/drawing/2014/main" id="{FD34941B-E837-C076-52B3-D439A2746C20}"/>
              </a:ext>
            </a:extLst>
          </p:cNvPr>
          <p:cNvSpPr txBox="1"/>
          <p:nvPr/>
        </p:nvSpPr>
        <p:spPr>
          <a:xfrm>
            <a:off x="6156176" y="597516"/>
            <a:ext cx="2682235" cy="32624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Generic density scan with identical transport coeffs., models</a:t>
            </a: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Strong reduction in ion current to outer plate not yet reproduced ⇒ likely to require changes to transport coefficients</a:t>
            </a:r>
          </a:p>
          <a:p>
            <a:pPr marL="343080" indent="-342720">
              <a:lnSpc>
                <a:spcPct val="100000"/>
              </a:lnSpc>
              <a:spcBef>
                <a:spcPts val="1800"/>
              </a:spcBef>
              <a:buClr>
                <a:srgbClr val="000000"/>
              </a:buClr>
              <a:buFont typeface="Arial"/>
              <a:buChar char="•"/>
            </a:pP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T</a:t>
            </a:r>
            <a:r>
              <a:rPr lang="en-GB" sz="1600" b="0" strike="noStrike" spc="-1" baseline="-25000" dirty="0">
                <a:solidFill>
                  <a:srgbClr val="000000"/>
                </a:solidFill>
                <a:latin typeface="Arial"/>
              </a:rPr>
              <a:t>e,OT</a:t>
            </a:r>
            <a:r>
              <a:rPr lang="en-GB" sz="1600" b="0" strike="noStrike" spc="-1" dirty="0">
                <a:solidFill>
                  <a:srgbClr val="000000"/>
                </a:solidFill>
                <a:latin typeface="Arial"/>
              </a:rPr>
              <a:t> least affected by isotope species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2CD2DECF-EB5E-AE9A-8C49-B0FECC8CE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127" y="535295"/>
            <a:ext cx="5653522" cy="3404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86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2942" y="88524"/>
            <a:ext cx="7543800" cy="342900"/>
          </a:xfrm>
        </p:spPr>
        <p:txBody>
          <a:bodyPr/>
          <a:lstStyle/>
          <a:p>
            <a:pPr lvl="0">
              <a:buClr>
                <a:srgbClr val="000000"/>
              </a:buClr>
              <a:buSzPts val="2800"/>
            </a:pPr>
            <a:r>
              <a:rPr lang="en-US" sz="2400" dirty="0" smtClean="0">
                <a:solidFill>
                  <a:srgbClr val="C00000"/>
                </a:solidFill>
              </a:rPr>
              <a:t>CRM: effect of </a:t>
            </a:r>
            <a:r>
              <a:rPr lang="en-US" sz="2400" dirty="0" err="1" smtClean="0">
                <a:solidFill>
                  <a:srgbClr val="C00000"/>
                </a:solidFill>
              </a:rPr>
              <a:t>T</a:t>
            </a:r>
            <a:r>
              <a:rPr lang="en-US" sz="2400" baseline="-25000" dirty="0" err="1" smtClean="0">
                <a:solidFill>
                  <a:srgbClr val="C00000"/>
                </a:solidFill>
              </a:rPr>
              <a:t>e</a:t>
            </a:r>
            <a:r>
              <a:rPr lang="en-US" sz="2400" dirty="0" smtClean="0">
                <a:solidFill>
                  <a:srgbClr val="C00000"/>
                </a:solidFill>
              </a:rPr>
              <a:t> on vibrational populations</a:t>
            </a:r>
            <a:endParaRPr lang="en-US" sz="2400" b="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620" y="771550"/>
            <a:ext cx="84075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Noto Sans Symbols"/>
              <a:buChar char="❑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ground state: 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Boltzmann distribution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Rectangle 27"/>
          <p:cNvSpPr/>
          <p:nvPr/>
        </p:nvSpPr>
        <p:spPr>
          <a:xfrm>
            <a:off x="6224580" y="933724"/>
            <a:ext cx="2017059" cy="12438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cxnSp>
        <p:nvCxnSpPr>
          <p:cNvPr id="7" name="Straight Connector 32"/>
          <p:cNvCxnSpPr/>
          <p:nvPr/>
        </p:nvCxnSpPr>
        <p:spPr>
          <a:xfrm>
            <a:off x="6684639" y="2029659"/>
            <a:ext cx="11026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33"/>
          <p:cNvCxnSpPr/>
          <p:nvPr/>
        </p:nvCxnSpPr>
        <p:spPr>
          <a:xfrm>
            <a:off x="6684639" y="1810016"/>
            <a:ext cx="11026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34"/>
          <p:cNvCxnSpPr/>
          <p:nvPr/>
        </p:nvCxnSpPr>
        <p:spPr>
          <a:xfrm>
            <a:off x="6684639" y="1612789"/>
            <a:ext cx="11026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35"/>
          <p:cNvCxnSpPr/>
          <p:nvPr/>
        </p:nvCxnSpPr>
        <p:spPr>
          <a:xfrm>
            <a:off x="6686240" y="1429011"/>
            <a:ext cx="11026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36"/>
          <p:cNvCxnSpPr/>
          <p:nvPr/>
        </p:nvCxnSpPr>
        <p:spPr>
          <a:xfrm>
            <a:off x="6683998" y="1231784"/>
            <a:ext cx="11026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37"/>
          <p:cNvCxnSpPr/>
          <p:nvPr/>
        </p:nvCxnSpPr>
        <p:spPr>
          <a:xfrm>
            <a:off x="6684639" y="1088342"/>
            <a:ext cx="11026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ight Arrow 38"/>
          <p:cNvSpPr/>
          <p:nvPr/>
        </p:nvSpPr>
        <p:spPr>
          <a:xfrm>
            <a:off x="5438532" y="1810016"/>
            <a:ext cx="1194669" cy="428073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42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4" name="TextBox 39"/>
          <p:cNvSpPr txBox="1"/>
          <p:nvPr/>
        </p:nvSpPr>
        <p:spPr>
          <a:xfrm>
            <a:off x="5496956" y="1869800"/>
            <a:ext cx="1064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SOURCE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Up Arrow 40"/>
          <p:cNvSpPr/>
          <p:nvPr/>
        </p:nvSpPr>
        <p:spPr>
          <a:xfrm>
            <a:off x="6730187" y="1832432"/>
            <a:ext cx="45719" cy="191256"/>
          </a:xfrm>
          <a:prstGeom prst="upArrow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Up Arrow 41"/>
          <p:cNvSpPr/>
          <p:nvPr/>
        </p:nvSpPr>
        <p:spPr>
          <a:xfrm>
            <a:off x="6934170" y="1628098"/>
            <a:ext cx="45719" cy="172571"/>
          </a:xfrm>
          <a:prstGeom prst="upArrow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7" name="Up Arrow 42"/>
          <p:cNvSpPr/>
          <p:nvPr/>
        </p:nvSpPr>
        <p:spPr>
          <a:xfrm>
            <a:off x="7356376" y="1245231"/>
            <a:ext cx="45719" cy="172571"/>
          </a:xfrm>
          <a:prstGeom prst="upArrow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8" name="Up Arrow 43"/>
          <p:cNvSpPr/>
          <p:nvPr/>
        </p:nvSpPr>
        <p:spPr>
          <a:xfrm>
            <a:off x="7569294" y="1099551"/>
            <a:ext cx="45719" cy="121021"/>
          </a:xfrm>
          <a:prstGeom prst="upArrow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9" name="Up Arrow 44"/>
          <p:cNvSpPr/>
          <p:nvPr/>
        </p:nvSpPr>
        <p:spPr>
          <a:xfrm>
            <a:off x="7116568" y="1451276"/>
            <a:ext cx="45719" cy="157032"/>
          </a:xfrm>
          <a:prstGeom prst="upArrow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0" name="Up Arrow 45"/>
          <p:cNvSpPr>
            <a:spLocks noChangeAspect="1"/>
          </p:cNvSpPr>
          <p:nvPr/>
        </p:nvSpPr>
        <p:spPr>
          <a:xfrm rot="10800000">
            <a:off x="7025270" y="1634827"/>
            <a:ext cx="45719" cy="172571"/>
          </a:xfrm>
          <a:prstGeom prst="upArrow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1" name="Up Arrow 46"/>
          <p:cNvSpPr/>
          <p:nvPr/>
        </p:nvSpPr>
        <p:spPr>
          <a:xfrm rot="10800000">
            <a:off x="6808627" y="1830190"/>
            <a:ext cx="45719" cy="191256"/>
          </a:xfrm>
          <a:prstGeom prst="upArrow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2" name="Up Arrow 47"/>
          <p:cNvSpPr/>
          <p:nvPr/>
        </p:nvSpPr>
        <p:spPr>
          <a:xfrm rot="10800000">
            <a:off x="7654680" y="1096555"/>
            <a:ext cx="45719" cy="121021"/>
          </a:xfrm>
          <a:prstGeom prst="upArrow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3" name="Up Arrow 48"/>
          <p:cNvSpPr/>
          <p:nvPr/>
        </p:nvSpPr>
        <p:spPr>
          <a:xfrm rot="10800000">
            <a:off x="7440639" y="1242001"/>
            <a:ext cx="45719" cy="172571"/>
          </a:xfrm>
          <a:prstGeom prst="upArrow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4" name="Up Arrow 49"/>
          <p:cNvSpPr/>
          <p:nvPr/>
        </p:nvSpPr>
        <p:spPr>
          <a:xfrm rot="10800000">
            <a:off x="7202598" y="1451276"/>
            <a:ext cx="51932" cy="157031"/>
          </a:xfrm>
          <a:prstGeom prst="upArrow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tint val="66000"/>
                  <a:satMod val="160000"/>
                </a:schemeClr>
              </a:gs>
              <a:gs pos="50000">
                <a:schemeClr val="bg2">
                  <a:lumMod val="40000"/>
                  <a:lumOff val="60000"/>
                  <a:tint val="44500"/>
                  <a:satMod val="160000"/>
                </a:schemeClr>
              </a:gs>
              <a:gs pos="100000">
                <a:schemeClr val="bg2">
                  <a:lumMod val="40000"/>
                  <a:lumOff val="60000"/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5" name="Right Arrow 50"/>
          <p:cNvSpPr/>
          <p:nvPr/>
        </p:nvSpPr>
        <p:spPr>
          <a:xfrm>
            <a:off x="8269788" y="1135253"/>
            <a:ext cx="689773" cy="914574"/>
          </a:xfrm>
          <a:prstGeom prst="right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  <a:alpha val="42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26" name="TextBox 52"/>
          <p:cNvSpPr txBox="1"/>
          <p:nvPr/>
        </p:nvSpPr>
        <p:spPr>
          <a:xfrm>
            <a:off x="6695980" y="497500"/>
            <a:ext cx="1056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</a:t>
            </a:r>
          </a:p>
        </p:txBody>
      </p:sp>
      <p:sp>
        <p:nvSpPr>
          <p:cNvPr id="27" name="TextBox 53"/>
          <p:cNvSpPr txBox="1"/>
          <p:nvPr/>
        </p:nvSpPr>
        <p:spPr>
          <a:xfrm>
            <a:off x="7791134" y="1904834"/>
            <a:ext cx="584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ν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= 0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TextBox 54"/>
          <p:cNvSpPr txBox="1"/>
          <p:nvPr/>
        </p:nvSpPr>
        <p:spPr>
          <a:xfrm>
            <a:off x="7788911" y="1687041"/>
            <a:ext cx="584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ν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= 1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TextBox 55"/>
          <p:cNvSpPr txBox="1"/>
          <p:nvPr/>
        </p:nvSpPr>
        <p:spPr>
          <a:xfrm>
            <a:off x="7786688" y="1489814"/>
            <a:ext cx="584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ν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= 2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TextBox 56"/>
          <p:cNvSpPr txBox="1"/>
          <p:nvPr/>
        </p:nvSpPr>
        <p:spPr>
          <a:xfrm>
            <a:off x="7784465" y="1312852"/>
            <a:ext cx="584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ν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= 3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TextBox 57"/>
          <p:cNvSpPr txBox="1"/>
          <p:nvPr/>
        </p:nvSpPr>
        <p:spPr>
          <a:xfrm>
            <a:off x="7782242" y="1102163"/>
            <a:ext cx="584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ν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= 4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TextBox 58"/>
          <p:cNvSpPr txBox="1"/>
          <p:nvPr/>
        </p:nvSpPr>
        <p:spPr>
          <a:xfrm>
            <a:off x="7782187" y="975392"/>
            <a:ext cx="58494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ν</a:t>
            </a: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= 5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TextBox 59"/>
          <p:cNvSpPr txBox="1"/>
          <p:nvPr/>
        </p:nvSpPr>
        <p:spPr>
          <a:xfrm>
            <a:off x="8202785" y="1311202"/>
            <a:ext cx="8249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1F497D">
                    <a:lumMod val="7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iss./ ion.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1F497D">
                  <a:lumMod val="7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3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6557" y="2390397"/>
            <a:ext cx="2993213" cy="2241698"/>
          </a:xfrm>
          <a:prstGeom prst="rect">
            <a:avLst/>
          </a:prstGeom>
        </p:spPr>
      </p:pic>
      <p:pic>
        <p:nvPicPr>
          <p:cNvPr id="35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2" y="1242001"/>
            <a:ext cx="4832387" cy="3398645"/>
          </a:xfrm>
          <a:prstGeom prst="rect">
            <a:avLst/>
          </a:prstGeom>
        </p:spPr>
      </p:pic>
      <p:sp>
        <p:nvSpPr>
          <p:cNvPr id="36" name="Google Shape;126;p4"/>
          <p:cNvSpPr/>
          <p:nvPr/>
        </p:nvSpPr>
        <p:spPr>
          <a:xfrm>
            <a:off x="7202598" y="2508190"/>
            <a:ext cx="1687766" cy="472975"/>
          </a:xfrm>
          <a:prstGeom prst="rect">
            <a:avLst/>
          </a:prstGeom>
          <a:solidFill>
            <a:schemeClr val="bg1"/>
          </a:solidFill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</a:t>
            </a:r>
            <a:r>
              <a:rPr kumimoji="0" lang="en-US" sz="14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vibr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increases with decreasing </a:t>
            </a:r>
            <a:r>
              <a:rPr kumimoji="0" lang="en-US" sz="1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</a:t>
            </a:r>
            <a:r>
              <a:rPr kumimoji="0" lang="en-US" sz="1400" b="0" i="0" u="none" strike="noStrike" kern="0" cap="none" spc="0" normalizeH="0" baseline="-2500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</a:t>
            </a:r>
            <a:endParaRPr kumimoji="0" sz="1400" b="0" i="0" u="none" strike="noStrike" kern="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126;p4"/>
          <p:cNvSpPr/>
          <p:nvPr/>
        </p:nvSpPr>
        <p:spPr>
          <a:xfrm>
            <a:off x="7440639" y="4510615"/>
            <a:ext cx="1370637" cy="260062"/>
          </a:xfrm>
          <a:prstGeom prst="rect">
            <a:avLst/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eak at low </a:t>
            </a:r>
            <a:r>
              <a:rPr kumimoji="0" lang="en-US" sz="1400" b="0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</a:t>
            </a:r>
            <a:r>
              <a:rPr kumimoji="0" lang="en-US" sz="1400" b="0" i="0" u="none" strike="noStrike" kern="0" cap="none" spc="0" normalizeH="0" baseline="-2500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</a:t>
            </a:r>
            <a:endParaRPr kumimoji="0" lang="en-US" sz="1400" b="0" i="0" u="none" strike="noStrike" kern="0" cap="none" spc="0" normalizeH="0" baseline="-2500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116;p4"/>
          <p:cNvSpPr/>
          <p:nvPr/>
        </p:nvSpPr>
        <p:spPr>
          <a:xfrm rot="18860578">
            <a:off x="6482510" y="2264925"/>
            <a:ext cx="481847" cy="2670262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4CCCC">
              <a:alpha val="29019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686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116;p4"/>
          <p:cNvSpPr/>
          <p:nvPr/>
        </p:nvSpPr>
        <p:spPr>
          <a:xfrm rot="13532588">
            <a:off x="6804429" y="2810427"/>
            <a:ext cx="481847" cy="577061"/>
          </a:xfrm>
          <a:prstGeom prst="upArrow">
            <a:avLst>
              <a:gd name="adj1" fmla="val 50000"/>
              <a:gd name="adj2" fmla="val 50000"/>
            </a:avLst>
          </a:prstGeom>
          <a:solidFill>
            <a:srgbClr val="F4CCCC">
              <a:alpha val="29019"/>
            </a:srgbClr>
          </a:solidFill>
          <a:ln>
            <a:noFill/>
          </a:ln>
          <a:effectLst>
            <a:outerShdw blurRad="57150" dist="19050" dir="5400000" algn="bl" rotWithShape="0">
              <a:srgbClr val="000000">
                <a:alpha val="76862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162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00" y="1491630"/>
            <a:ext cx="6552000" cy="2750400"/>
          </a:xfrm>
          <a:prstGeom prst="rect">
            <a:avLst/>
          </a:prstGeom>
        </p:spPr>
      </p:pic>
      <p:sp>
        <p:nvSpPr>
          <p:cNvPr id="5" name="Google Shape;166;p18"/>
          <p:cNvSpPr txBox="1"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100"/>
            </a:pPr>
            <a:r>
              <a:rPr lang="en-US" sz="2400" u="sng" dirty="0">
                <a:solidFill>
                  <a:srgbClr val="002060"/>
                </a:solidFill>
              </a:rPr>
              <a:t>CRM vs </a:t>
            </a:r>
            <a:r>
              <a:rPr lang="en-US" sz="2400" u="sng" dirty="0" smtClean="0">
                <a:solidFill>
                  <a:srgbClr val="002060"/>
                </a:solidFill>
              </a:rPr>
              <a:t>EIRENE: </a:t>
            </a:r>
            <a:r>
              <a:rPr lang="en-US" sz="2400" u="sng" dirty="0" err="1" smtClean="0">
                <a:solidFill>
                  <a:srgbClr val="002060"/>
                </a:solidFill>
              </a:rPr>
              <a:t>vibr</a:t>
            </a:r>
            <a:r>
              <a:rPr lang="en-US" sz="2400" u="sng" dirty="0" smtClean="0">
                <a:solidFill>
                  <a:srgbClr val="002060"/>
                </a:solidFill>
              </a:rPr>
              <a:t>. </a:t>
            </a:r>
            <a:r>
              <a:rPr lang="en-US" sz="2400" u="sng" dirty="0" smtClean="0">
                <a:solidFill>
                  <a:srgbClr val="002060"/>
                </a:solidFill>
              </a:rPr>
              <a:t>Resolved – statistics issue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39052" y="574115"/>
            <a:ext cx="57166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Simulations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molecular source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Google Shape;180;p14"/>
          <p:cNvSpPr txBox="1"/>
          <p:nvPr/>
        </p:nvSpPr>
        <p:spPr>
          <a:xfrm>
            <a:off x="6799712" y="2679433"/>
            <a:ext cx="2153514" cy="830956"/>
          </a:xfrm>
          <a:prstGeom prst="rect">
            <a:avLst/>
          </a:prstGeom>
          <a:solidFill>
            <a:srgbClr val="FFC000"/>
          </a:solidFill>
          <a:ln w="2857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disagreement for the population of </a:t>
            </a:r>
            <a:r>
              <a:rPr kumimoji="0" lang="en-US" sz="16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vibr</a:t>
            </a: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excited states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98193" y="567981"/>
            <a:ext cx="2940551" cy="738664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EIRENE: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      </a:t>
            </a:r>
            <a:r>
              <a:rPr kumimoji="0" lang="en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793</a:t>
            </a: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’</a:t>
            </a:r>
            <a:r>
              <a:rPr kumimoji="0" lang="en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300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histories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EIRENEx10: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  </a:t>
            </a:r>
            <a:r>
              <a:rPr kumimoji="0" lang="en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’</a:t>
            </a:r>
            <a:r>
              <a:rPr kumimoji="0" lang="en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93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3’0</a:t>
            </a:r>
            <a:r>
              <a:rPr kumimoji="0" lang="en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00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histories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EIRENEx100: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7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9’</a:t>
            </a:r>
            <a:r>
              <a:rPr kumimoji="0" lang="en-DE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30’0</a:t>
            </a:r>
            <a:r>
              <a:rPr kumimoji="0" lang="en-DE" sz="1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00</a:t>
            </a: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histories</a:t>
            </a: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959386" y="3849516"/>
            <a:ext cx="3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ν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11885" y="3849517"/>
            <a:ext cx="3420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l-GR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 Math" panose="02040503050406030204" pitchFamily="18" charset="0"/>
                <a:ea typeface="Cambria Math" panose="02040503050406030204" pitchFamily="18" charset="0"/>
                <a:cs typeface="Arial"/>
                <a:sym typeface="Arial"/>
              </a:rPr>
              <a:t>ν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/>
              <p:cNvSpPr txBox="1"/>
              <p:nvPr/>
            </p:nvSpPr>
            <p:spPr>
              <a:xfrm rot="16200000">
                <a:off x="2845731" y="3194914"/>
                <a:ext cx="530816" cy="272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l-GR" sz="12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ν</m:t>
                      </m:r>
                      <m:r>
                        <m:rPr>
                          <m:nor/>
                        </m:rP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/</m:t>
                      </m:r>
                      <m:r>
                        <m:rPr>
                          <m:nor/>
                        </m:rP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12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0</m:t>
                      </m:r>
                    </m:oMath>
                  </m:oMathPara>
                </a14:m>
                <a:endParaRPr kumimoji="0" lang="en-US" sz="12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845731" y="3194914"/>
                <a:ext cx="530816" cy="272767"/>
              </a:xfrm>
              <a:prstGeom prst="rect">
                <a:avLst/>
              </a:prstGeom>
              <a:blipFill>
                <a:blip r:embed="rId3"/>
                <a:stretch>
                  <a:fillRect r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/>
              <p:cNvSpPr txBox="1"/>
              <p:nvPr/>
            </p:nvSpPr>
            <p:spPr>
              <a:xfrm rot="16200000">
                <a:off x="2846829" y="1834284"/>
                <a:ext cx="530816" cy="272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l-GR" sz="12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ν</m:t>
                      </m:r>
                      <m:r>
                        <m:rPr>
                          <m:nor/>
                        </m:rP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/</m:t>
                      </m:r>
                      <m:r>
                        <m:rPr>
                          <m:nor/>
                        </m:rP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12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0</m:t>
                      </m:r>
                    </m:oMath>
                  </m:oMathPara>
                </a14:m>
                <a:endParaRPr kumimoji="0" lang="en-US" sz="12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846829" y="1834284"/>
                <a:ext cx="530816" cy="272767"/>
              </a:xfrm>
              <a:prstGeom prst="rect">
                <a:avLst/>
              </a:prstGeom>
              <a:blipFill>
                <a:blip r:embed="rId4"/>
                <a:stretch>
                  <a:fillRect r="-88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/>
              <p:cNvSpPr txBox="1"/>
              <p:nvPr/>
            </p:nvSpPr>
            <p:spPr>
              <a:xfrm rot="16200000">
                <a:off x="4709618" y="1835382"/>
                <a:ext cx="530816" cy="272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l-GR" sz="12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ν</m:t>
                      </m:r>
                      <m:r>
                        <m:rPr>
                          <m:nor/>
                        </m:rP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/</m:t>
                      </m:r>
                      <m:r>
                        <m:rPr>
                          <m:nor/>
                        </m:rP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12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0</m:t>
                      </m:r>
                    </m:oMath>
                  </m:oMathPara>
                </a14:m>
                <a:endParaRPr kumimoji="0" lang="en-US" sz="12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709618" y="1835382"/>
                <a:ext cx="530816" cy="272767"/>
              </a:xfrm>
              <a:prstGeom prst="rect">
                <a:avLst/>
              </a:prstGeom>
              <a:blipFill>
                <a:blip r:embed="rId5"/>
                <a:stretch>
                  <a:fillRect r="-909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5" name="TextBox 24"/>
              <p:cNvSpPr txBox="1"/>
              <p:nvPr/>
            </p:nvSpPr>
            <p:spPr>
              <a:xfrm rot="16200000">
                <a:off x="4710712" y="3204789"/>
                <a:ext cx="530816" cy="272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l-GR" sz="12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ν</m:t>
                      </m:r>
                      <m:r>
                        <m:rPr>
                          <m:nor/>
                        </m:rP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/</m:t>
                      </m:r>
                      <m:r>
                        <m:rPr>
                          <m:nor/>
                        </m:rPr>
                        <a:rPr kumimoji="0" lang="en-US" sz="1200" b="0" i="0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n</m:t>
                      </m:r>
                      <m:r>
                        <m:rPr>
                          <m:nor/>
                        </m:rPr>
                        <a:rPr kumimoji="0" lang="en-US" sz="1200" b="0" i="0" u="none" strike="noStrike" kern="0" cap="none" spc="0" normalizeH="0" baseline="-25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/>
                          <a:sym typeface="Arial"/>
                        </a:rPr>
                        <m:t>0</m:t>
                      </m:r>
                    </m:oMath>
                  </m:oMathPara>
                </a14:m>
                <a:endParaRPr kumimoji="0" lang="en-US" sz="1200" b="0" i="0" u="none" strike="noStrike" kern="0" cap="none" spc="0" normalizeH="0" baseline="-2500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710712" y="3204789"/>
                <a:ext cx="530816" cy="272767"/>
              </a:xfrm>
              <a:prstGeom prst="rect">
                <a:avLst/>
              </a:prstGeom>
              <a:blipFill>
                <a:blip r:embed="rId5"/>
                <a:stretch>
                  <a:fillRect r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TextBox 17"/>
          <p:cNvSpPr txBox="1"/>
          <p:nvPr/>
        </p:nvSpPr>
        <p:spPr>
          <a:xfrm>
            <a:off x="1718497" y="3709040"/>
            <a:ext cx="110267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9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JET shot 81472</a:t>
            </a:r>
            <a:endParaRPr kumimoji="0" lang="en-US" sz="9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59803" y="839777"/>
            <a:ext cx="63991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Gas puffing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Wingdings" panose="05000000000000000000" pitchFamily="2" charset="2"/>
              </a:rPr>
              <a:t>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Wingdings" panose="05000000000000000000" pitchFamily="2" charset="2"/>
              </a:rPr>
              <a:t>v=0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R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eflection model (wall as a </a:t>
            </a:r>
            <a:r>
              <a: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catalyst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surface) </a:t>
            </a: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Wingdings" panose="05000000000000000000" pitchFamily="2" charset="2"/>
              </a:rPr>
              <a:t> v=0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403648" y="4309108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One needs to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7539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6"/>
          <p:cNvSpPr txBox="1"/>
          <p:nvPr/>
        </p:nvSpPr>
        <p:spPr>
          <a:xfrm>
            <a:off x="179512" y="-33757"/>
            <a:ext cx="7423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3200" b="1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HYDKIN (web-based A&amp;M data tool): </a:t>
            </a:r>
            <a:endParaRPr sz="32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6"/>
          <p:cNvSpPr txBox="1"/>
          <p:nvPr/>
        </p:nvSpPr>
        <p:spPr>
          <a:xfrm>
            <a:off x="506200" y="921300"/>
            <a:ext cx="8527800" cy="40010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➢"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toolbox for plotting and manipulation of A&amp;M data with a user-friendly graphical </a:t>
            </a:r>
            <a:r>
              <a:rPr lang="en-GB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interface.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➢"/>
            </a:pPr>
            <a:endParaRPr sz="1800" b="1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b="1" i="0" u="none" strike="noStrike" cap="none" dirty="0">
              <a:solidFill>
                <a:srgbClr val="0000FF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➢"/>
            </a:pPr>
            <a:r>
              <a:rPr lang="en-GB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lang="en-GB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ncludes EIRENE </a:t>
            </a:r>
            <a:r>
              <a:rPr lang="en-GB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databases: AMJUEL, HYDHEL, H2VIBR, METHANE, </a:t>
            </a:r>
            <a:r>
              <a:rPr lang="en-GB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.. </a:t>
            </a:r>
            <a:r>
              <a:rPr lang="en-GB" sz="1800" dirty="0">
                <a:solidFill>
                  <a:schemeClr val="dk1"/>
                </a:solidFill>
              </a:rPr>
              <a:t>.</a:t>
            </a:r>
            <a:endParaRPr dirty="0"/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➢"/>
            </a:pPr>
            <a:r>
              <a:rPr lang="en-GB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available at    </a:t>
            </a:r>
            <a:r>
              <a:rPr lang="en-GB" sz="18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http://www.eirene.de/hydkin/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Password-protected (for access contact the authors</a:t>
            </a:r>
            <a:r>
              <a:rPr lang="en-GB" sz="1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"/>
          <p:cNvSpPr txBox="1"/>
          <p:nvPr/>
        </p:nvSpPr>
        <p:spPr>
          <a:xfrm>
            <a:off x="7092446" y="1337036"/>
            <a:ext cx="1869375" cy="52318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 err="1" smtClean="0">
                <a:latin typeface="Arial"/>
                <a:ea typeface="Arial"/>
                <a:cs typeface="Arial"/>
                <a:sym typeface="Arial"/>
              </a:rPr>
              <a:t>D.Reiter</a:t>
            </a:r>
            <a:r>
              <a:rPr lang="en-GB" sz="14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 et al.,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Phys. Scr. </a:t>
            </a:r>
            <a:r>
              <a:rPr lang="en-GB" sz="1400" b="0" i="0" u="none" strike="noStrike" cap="none" dirty="0">
                <a:latin typeface="Arial"/>
                <a:ea typeface="Arial"/>
                <a:cs typeface="Arial"/>
                <a:sym typeface="Arial"/>
              </a:rPr>
              <a:t>2009</a:t>
            </a:r>
            <a:endParaRPr sz="1400" b="0" i="0" u="none" strike="noStrike" cap="none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5" name="Google Shape;175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06200" y="2492887"/>
            <a:ext cx="8436910" cy="79045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Textfeld 5"/>
          <p:cNvSpPr txBox="1"/>
          <p:nvPr/>
        </p:nvSpPr>
        <p:spPr>
          <a:xfrm>
            <a:off x="7079097" y="4011910"/>
            <a:ext cx="1864013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F.Cianfrani et al.</a:t>
            </a:r>
            <a:r>
              <a:rPr lang="en-GB" sz="1600" dirty="0" smtClean="0"/>
              <a:t>, </a:t>
            </a:r>
          </a:p>
          <a:p>
            <a:r>
              <a:rPr lang="en-GB" sz="1600" dirty="0" smtClean="0"/>
              <a:t>ICAMDATA-2022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9302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2" name="Google Shape;192;gfeba83e5d7_0_130"/>
          <p:cNvGrpSpPr/>
          <p:nvPr/>
        </p:nvGrpSpPr>
        <p:grpSpPr>
          <a:xfrm>
            <a:off x="323528" y="849086"/>
            <a:ext cx="6667500" cy="3863951"/>
            <a:chOff x="362708" y="849086"/>
            <a:chExt cx="6667500" cy="3863951"/>
          </a:xfrm>
        </p:grpSpPr>
        <p:pic>
          <p:nvPicPr>
            <p:cNvPr id="193" name="Google Shape;193;gfeba83e5d7_0_130"/>
            <p:cNvPicPr preferRelativeResize="0"/>
            <p:nvPr/>
          </p:nvPicPr>
          <p:blipFill rotWithShape="1">
            <a:blip r:embed="rId3">
              <a:alphaModFix/>
            </a:blip>
            <a:srcRect t="9852"/>
            <a:stretch/>
          </p:blipFill>
          <p:spPr>
            <a:xfrm>
              <a:off x="362708" y="849086"/>
              <a:ext cx="6667500" cy="3863951"/>
            </a:xfrm>
            <a:prstGeom prst="rect">
              <a:avLst/>
            </a:prstGeom>
            <a:solidFill>
              <a:srgbClr val="ECECEC"/>
            </a:solidFill>
            <a:ln w="88900" cap="sq" cmpd="sng">
              <a:solidFill>
                <a:srgbClr val="FFFFFF"/>
              </a:solidFill>
              <a:prstDash val="solid"/>
              <a:miter lim="800000"/>
              <a:headEnd type="none" w="sm" len="sm"/>
              <a:tailEnd type="none" w="sm" len="sm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</p:spPr>
        </p:pic>
        <p:cxnSp>
          <p:nvCxnSpPr>
            <p:cNvPr id="194" name="Google Shape;194;gfeba83e5d7_0_130"/>
            <p:cNvCxnSpPr/>
            <p:nvPr/>
          </p:nvCxnSpPr>
          <p:spPr>
            <a:xfrm>
              <a:off x="1149933" y="1458928"/>
              <a:ext cx="5174673" cy="0"/>
            </a:xfrm>
            <a:prstGeom prst="straightConnector1">
              <a:avLst/>
            </a:prstGeom>
            <a:noFill/>
            <a:ln w="28575" cap="flat" cmpd="sng">
              <a:solidFill>
                <a:srgbClr val="C00000">
                  <a:alpha val="60000"/>
                </a:srgbClr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195" name="Google Shape;195;gfeba83e5d7_0_130"/>
          <p:cNvSpPr txBox="1"/>
          <p:nvPr/>
        </p:nvSpPr>
        <p:spPr>
          <a:xfrm>
            <a:off x="35496" y="-51942"/>
            <a:ext cx="797612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32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HYDKIN: particle </a:t>
            </a:r>
            <a:r>
              <a:rPr lang="en-GB" sz="3200" b="1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solver (non-stationary)</a:t>
            </a:r>
            <a:endParaRPr sz="32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6" name="Google Shape;196;gfeba83e5d7_0_130"/>
          <p:cNvSpPr txBox="1"/>
          <p:nvPr/>
        </p:nvSpPr>
        <p:spPr>
          <a:xfrm>
            <a:off x="6855607" y="2366066"/>
            <a:ext cx="1886611" cy="61552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Development of stationary equilibrium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7" name="Google Shape;197;gfeba83e5d7_0_130"/>
          <p:cNvSpPr/>
          <p:nvPr/>
        </p:nvSpPr>
        <p:spPr>
          <a:xfrm>
            <a:off x="6589418" y="2226425"/>
            <a:ext cx="84910" cy="894806"/>
          </a:xfrm>
          <a:prstGeom prst="rightBracket">
            <a:avLst>
              <a:gd name="adj" fmla="val 8333"/>
            </a:avLst>
          </a:prstGeom>
          <a:noFill/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gfeba83e5d7_0_130"/>
          <p:cNvSpPr txBox="1"/>
          <p:nvPr/>
        </p:nvSpPr>
        <p:spPr>
          <a:xfrm>
            <a:off x="1182189" y="849086"/>
            <a:ext cx="394498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Default case (see next slides)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gfeba83e5d7_0_130"/>
          <p:cNvSpPr txBox="1"/>
          <p:nvPr/>
        </p:nvSpPr>
        <p:spPr>
          <a:xfrm>
            <a:off x="6660881" y="1275432"/>
            <a:ext cx="908826" cy="400200"/>
          </a:xfrm>
          <a:prstGeom prst="rect">
            <a:avLst/>
          </a:prstGeom>
          <a:solidFill>
            <a:srgbClr val="C00000"/>
          </a:soli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reservoir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gfeba83e5d7_0_130"/>
          <p:cNvSpPr txBox="1"/>
          <p:nvPr/>
        </p:nvSpPr>
        <p:spPr>
          <a:xfrm>
            <a:off x="7668345" y="706040"/>
            <a:ext cx="1152128" cy="1384954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400" b="0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“infinite reserve” of particles at fixed temperature and density</a:t>
            </a:r>
            <a:endParaRPr sz="1400" b="0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3601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feba83e5d7_0_130"/>
          <p:cNvSpPr txBox="1"/>
          <p:nvPr/>
        </p:nvSpPr>
        <p:spPr>
          <a:xfrm>
            <a:off x="35496" y="-80866"/>
            <a:ext cx="7976124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32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HYDKIN: </a:t>
            </a:r>
            <a:r>
              <a:rPr lang="en-GB" sz="3200" b="1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what is inside?..</a:t>
            </a:r>
            <a:endParaRPr sz="32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7757" y="771550"/>
            <a:ext cx="8640960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CRM solver (transport excluded, pure A&amp;M side of the problem) with extensive features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Stationary and </a:t>
            </a:r>
            <a:r>
              <a:rPr lang="en-GB" sz="1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non-stationary</a:t>
            </a:r>
            <a:r>
              <a:rPr lang="en-GB" sz="1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solution (assuming velocity and plasma pars)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Any specie can be treated as “</a:t>
            </a:r>
            <a:r>
              <a:rPr lang="en-GB" sz="1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Reservoir</a:t>
            </a:r>
            <a:r>
              <a:rPr lang="en-GB" sz="1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”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“Spectral analysis” </a:t>
            </a:r>
            <a:r>
              <a:rPr lang="en-GB" sz="1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eigenvalue approach (which reactions are most important?)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Sensitivity analysis</a:t>
            </a:r>
            <a:r>
              <a:rPr lang="en-GB" sz="1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vary the plasma parameters, solver settings, reactions, etc.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endParaRPr lang="en-GB" sz="15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AutoNum type="arabicParenR"/>
            </a:pPr>
            <a:endParaRPr lang="en-GB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AutoNum type="arabicParenR"/>
            </a:pP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Plotting, solver results visualisation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Useful for </a:t>
            </a:r>
            <a:r>
              <a:rPr lang="en-GB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</a:t>
            </a:r>
            <a:r>
              <a:rPr lang="en-GB" sz="1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ast </a:t>
            </a:r>
            <a:r>
              <a:rPr lang="en-GB" sz="1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consistency checks </a:t>
            </a:r>
            <a:r>
              <a:rPr lang="en-GB" sz="1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and trivial analysis while constructing the CRMs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Good for physics analysis in case one follows </a:t>
            </a:r>
            <a:r>
              <a:rPr lang="en-GB" sz="1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established routines</a:t>
            </a:r>
            <a:endParaRPr lang="en-GB" sz="1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endParaRPr lang="en-GB" sz="15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Flexible reaction tables interconnected with the solver and plotting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Useful for fast </a:t>
            </a:r>
            <a:r>
              <a:rPr lang="en-GB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consistency checks </a:t>
            </a:r>
            <a:r>
              <a:rPr lang="en-GB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and trivial analysis while constructing the CRMs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5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Good for physics analysis in case one follows </a:t>
            </a:r>
            <a:r>
              <a:rPr lang="en-GB" sz="15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established </a:t>
            </a:r>
            <a:r>
              <a:rPr lang="en-GB" sz="1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routines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Input/output </a:t>
            </a:r>
            <a:r>
              <a:rPr lang="en-GB" sz="1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in various formats (new: JSON) including directly for EIRENE</a:t>
            </a:r>
            <a:endParaRPr lang="en-GB" sz="1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5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251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9"/>
          <p:cNvSpPr txBox="1"/>
          <p:nvPr/>
        </p:nvSpPr>
        <p:spPr>
          <a:xfrm>
            <a:off x="-5536" y="-20538"/>
            <a:ext cx="8105928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8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HYDKIN: </a:t>
            </a:r>
            <a:r>
              <a:rPr lang="en-GB" sz="28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using the power of the web-interface</a:t>
            </a:r>
            <a:endParaRPr sz="28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203598"/>
            <a:ext cx="3534247" cy="3112418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611560" y="669251"/>
            <a:ext cx="26677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u="sng" dirty="0" smtClean="0">
                <a:latin typeface="Arial"/>
                <a:ea typeface="Arial"/>
                <a:cs typeface="Arial"/>
                <a:sym typeface="Arial"/>
              </a:rPr>
              <a:t>For H</a:t>
            </a:r>
            <a:r>
              <a:rPr lang="en-GB" b="1" u="sng" baseline="-25000" dirty="0" smtClean="0"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b="1" u="sng" dirty="0" smtClean="0">
                <a:latin typeface="Arial"/>
                <a:ea typeface="Arial"/>
                <a:cs typeface="Arial"/>
                <a:sym typeface="Arial"/>
              </a:rPr>
              <a:t> case (example):</a:t>
            </a:r>
            <a:endParaRPr lang="en-GB" u="sng" dirty="0"/>
          </a:p>
        </p:txBody>
      </p:sp>
      <p:sp>
        <p:nvSpPr>
          <p:cNvPr id="8" name="Google Shape;207;p7"/>
          <p:cNvSpPr txBox="1"/>
          <p:nvPr/>
        </p:nvSpPr>
        <p:spPr>
          <a:xfrm>
            <a:off x="4047428" y="555526"/>
            <a:ext cx="4904309" cy="403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indent="-342900">
              <a:buClr>
                <a:srgbClr val="000000"/>
              </a:buClr>
              <a:buSzPts val="1800"/>
              <a:buFont typeface="Wingdings" panose="05000000000000000000" pitchFamily="2" charset="2"/>
              <a:buChar char="q"/>
            </a:pPr>
            <a:r>
              <a:rPr lang="en-GB" sz="1600" b="1" dirty="0" smtClean="0"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GB" sz="1600" b="1" dirty="0">
                <a:latin typeface="Arial"/>
                <a:ea typeface="Arial"/>
                <a:cs typeface="Arial"/>
                <a:sym typeface="Arial"/>
              </a:rPr>
              <a:t>basis table </a:t>
            </a:r>
            <a:r>
              <a:rPr lang="en-GB" sz="1600" b="1" dirty="0" smtClean="0">
                <a:latin typeface="Arial"/>
                <a:ea typeface="Arial"/>
                <a:cs typeface="Arial"/>
                <a:sym typeface="Arial"/>
              </a:rPr>
              <a:t>is h</a:t>
            </a:r>
            <a:r>
              <a:rPr lang="en-GB" sz="1600" b="1" i="0" u="none" strike="noStrike" cap="none" dirty="0" smtClean="0">
                <a:latin typeface="Arial"/>
                <a:ea typeface="Arial"/>
                <a:cs typeface="Arial"/>
                <a:sym typeface="Arial"/>
              </a:rPr>
              <a:t>ighly customisable: </a:t>
            </a:r>
            <a:endParaRPr lang="en-GB" sz="1600" b="1" dirty="0">
              <a:latin typeface="Arial"/>
              <a:ea typeface="Arial"/>
              <a:cs typeface="Arial"/>
              <a:sym typeface="Arial"/>
            </a:endParaRPr>
          </a:p>
          <a:p>
            <a:pPr marL="800100" lvl="1" indent="-342900">
              <a:buClr>
                <a:srgbClr val="000000"/>
              </a:buClr>
              <a:buSzPts val="1800"/>
              <a:buAutoNum type="arabicParenR"/>
            </a:pPr>
            <a:r>
              <a:rPr lang="en-GB" sz="1600" dirty="0" smtClean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Deselected reaction can be excluded from the view</a:t>
            </a:r>
          </a:p>
          <a:p>
            <a:pPr marL="800100" lvl="1" indent="-342900">
              <a:buClr>
                <a:srgbClr val="000000"/>
              </a:buClr>
              <a:buSzPts val="1800"/>
              <a:buAutoNum type="arabicParenR"/>
            </a:pPr>
            <a:r>
              <a:rPr lang="en-GB" sz="1600" dirty="0" smtClean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User easily selects the level of info for each reaction to be shown</a:t>
            </a:r>
          </a:p>
          <a:p>
            <a:pPr marL="800100" lvl="1" indent="-342900">
              <a:buClr>
                <a:srgbClr val="000000"/>
              </a:buClr>
              <a:buSzPts val="1800"/>
              <a:buAutoNum type="arabicParenR"/>
            </a:pPr>
            <a:r>
              <a:rPr lang="en-GB" sz="1600" dirty="0" smtClean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Basic, solver, plotting etc. tables are interlinked</a:t>
            </a:r>
          </a:p>
          <a:p>
            <a:pPr marL="800100" lvl="1" indent="-342900">
              <a:buClr>
                <a:srgbClr val="000000"/>
              </a:buClr>
              <a:buSzPts val="1800"/>
              <a:buAutoNum type="arabicParenR"/>
            </a:pPr>
            <a:endParaRPr lang="en-GB" sz="1600" b="1" dirty="0" smtClean="0">
              <a:latin typeface="Arial"/>
              <a:ea typeface="Arial"/>
              <a:cs typeface="Arial"/>
              <a:sym typeface="Arial"/>
            </a:endParaRPr>
          </a:p>
          <a:p>
            <a:pPr marL="342900" indent="-342900">
              <a:buClr>
                <a:srgbClr val="000000"/>
              </a:buClr>
              <a:buSzPts val="1800"/>
              <a:buFont typeface="Wingdings" panose="05000000000000000000" pitchFamily="2" charset="2"/>
              <a:buChar char="q"/>
            </a:pPr>
            <a:r>
              <a:rPr lang="en-GB" sz="1600" b="1" dirty="0" smtClean="0">
                <a:latin typeface="Arial"/>
                <a:ea typeface="Arial"/>
                <a:cs typeface="Arial"/>
                <a:sym typeface="Arial"/>
              </a:rPr>
              <a:t>All is optimised for checking high amounts of similar data</a:t>
            </a:r>
          </a:p>
          <a:p>
            <a:pPr marL="800100" lvl="1" indent="-342900">
              <a:buClr>
                <a:srgbClr val="000000"/>
              </a:buClr>
              <a:buSzPts val="1800"/>
              <a:buAutoNum type="arabicParenR"/>
            </a:pPr>
            <a:r>
              <a:rPr lang="en-GB" sz="1600" dirty="0" smtClean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Critical things are highlighted</a:t>
            </a:r>
          </a:p>
          <a:p>
            <a:pPr marL="800100" lvl="1" indent="-342900">
              <a:buClr>
                <a:srgbClr val="000000"/>
              </a:buClr>
              <a:buSzPts val="1800"/>
              <a:buAutoNum type="arabicParenR"/>
            </a:pPr>
            <a:r>
              <a:rPr lang="en-GB" sz="1600" dirty="0" smtClean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Data is grouped by the reactions (even if comes from various sources)</a:t>
            </a:r>
            <a:endParaRPr lang="en-GB" sz="1600" dirty="0">
              <a:solidFill>
                <a:srgbClr val="003399"/>
              </a:solidFill>
              <a:latin typeface="Arial"/>
              <a:ea typeface="Arial"/>
              <a:cs typeface="Arial"/>
              <a:sym typeface="Arial"/>
            </a:endParaRPr>
          </a:p>
          <a:p>
            <a:pPr marL="800100" lvl="1" indent="-342900">
              <a:buClr>
                <a:srgbClr val="000000"/>
              </a:buClr>
              <a:buSzPts val="1800"/>
              <a:buAutoNum type="arabicParenR"/>
            </a:pPr>
            <a:r>
              <a:rPr lang="en-GB" sz="1600" dirty="0" smtClean="0">
                <a:solidFill>
                  <a:srgbClr val="003399"/>
                </a:solidFill>
                <a:latin typeface="Arial"/>
                <a:ea typeface="Arial"/>
                <a:cs typeface="Arial"/>
                <a:sym typeface="Arial"/>
              </a:rPr>
              <a:t>One can start with initial configuration (standard or custom) and do only essential (e.g. from physics) changes</a:t>
            </a:r>
            <a:endParaRPr lang="en-GB" sz="1600" dirty="0">
              <a:solidFill>
                <a:srgbClr val="003399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798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"/>
          <p:cNvSpPr txBox="1"/>
          <p:nvPr/>
        </p:nvSpPr>
        <p:spPr>
          <a:xfrm>
            <a:off x="179512" y="11240"/>
            <a:ext cx="74235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2800" b="1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HYDKIN – new mode (H</a:t>
            </a:r>
            <a:r>
              <a:rPr lang="en-GB" sz="2800" b="1" i="0" u="none" strike="noStrike" cap="none" baseline="-25000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sz="2800" b="1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case)</a:t>
            </a:r>
            <a:endParaRPr sz="28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0" y="534420"/>
            <a:ext cx="7180654" cy="426957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11240"/>
            <a:ext cx="2594398" cy="61629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2080" y="873237"/>
            <a:ext cx="3732531" cy="3685058"/>
          </a:xfrm>
          <a:prstGeom prst="rect">
            <a:avLst/>
          </a:prstGeom>
          <a:ln w="38100">
            <a:solidFill>
              <a:schemeClr val="accent1"/>
            </a:solidFill>
          </a:ln>
        </p:spPr>
      </p:pic>
      <p:sp>
        <p:nvSpPr>
          <p:cNvPr id="6" name="Textfeld 5"/>
          <p:cNvSpPr txBox="1"/>
          <p:nvPr/>
        </p:nvSpPr>
        <p:spPr>
          <a:xfrm>
            <a:off x="7812360" y="966351"/>
            <a:ext cx="1080120" cy="1077218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r>
              <a:rPr lang="en-GB" sz="1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Buttons to adjust table content</a:t>
            </a:r>
            <a:endParaRPr lang="en-GB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271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gfeba83e5d7_0_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2300" y="640803"/>
            <a:ext cx="6584800" cy="4233086"/>
          </a:xfrm>
          <a:prstGeom prst="rect">
            <a:avLst/>
          </a:prstGeom>
          <a:solidFill>
            <a:srgbClr val="ECECEC"/>
          </a:solidFill>
          <a:ln w="88900" cap="sq" cmpd="sng">
            <a:solidFill>
              <a:srgbClr val="FFFFF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28" name="Google Shape;228;gfeba83e5d7_0_28"/>
          <p:cNvSpPr txBox="1"/>
          <p:nvPr/>
        </p:nvSpPr>
        <p:spPr>
          <a:xfrm>
            <a:off x="107504" y="-50815"/>
            <a:ext cx="792088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32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HYDKIN: comparison </a:t>
            </a:r>
            <a:r>
              <a:rPr lang="en-GB" sz="3200" b="1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dissociat</a:t>
            </a:r>
            <a:r>
              <a:rPr lang="en-GB" sz="32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ion</a:t>
            </a:r>
            <a:r>
              <a:rPr lang="en-GB" sz="3200" b="1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3200" b="1" i="0" u="none" strike="noStrike" cap="none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rates </a:t>
            </a:r>
            <a:endParaRPr sz="32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gfeba83e5d7_0_28"/>
          <p:cNvSpPr txBox="1"/>
          <p:nvPr/>
        </p:nvSpPr>
        <p:spPr>
          <a:xfrm>
            <a:off x="5964182" y="1893102"/>
            <a:ext cx="946200" cy="4002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HYDHEL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gfeba83e5d7_0_28"/>
          <p:cNvSpPr txBox="1"/>
          <p:nvPr/>
        </p:nvSpPr>
        <p:spPr>
          <a:xfrm>
            <a:off x="5982127" y="2692552"/>
            <a:ext cx="946200" cy="4002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AMJUEL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gfeba83e5d7_0_28"/>
          <p:cNvSpPr txBox="1"/>
          <p:nvPr/>
        </p:nvSpPr>
        <p:spPr>
          <a:xfrm rot="-1537889">
            <a:off x="6165553" y="2940977"/>
            <a:ext cx="1457456" cy="307736"/>
          </a:xfrm>
          <a:prstGeom prst="rect">
            <a:avLst/>
          </a:prstGeom>
          <a:noFill/>
          <a:ln w="38100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Factor 3 wrong</a:t>
            </a:r>
            <a:endParaRPr sz="1400" b="1" i="0" u="none" strike="noStrike" cap="none">
              <a:solidFill>
                <a:schemeClr val="accent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gfeba83e5d7_0_28"/>
          <p:cNvSpPr txBox="1"/>
          <p:nvPr/>
        </p:nvSpPr>
        <p:spPr>
          <a:xfrm>
            <a:off x="4402182" y="885446"/>
            <a:ext cx="2155371" cy="369291"/>
          </a:xfrm>
          <a:prstGeom prst="rect">
            <a:avLst/>
          </a:prstGeom>
          <a:solidFill>
            <a:srgbClr val="31859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 + H</a:t>
            </a:r>
            <a:r>
              <a:rPr lang="en-GB" sz="1800" b="0" i="0" u="none" strike="noStrike" cap="none" baseline="-2500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DE" sz="1800" dirty="0" smtClean="0">
                <a:solidFill>
                  <a:schemeClr val="lt1"/>
                </a:solidFill>
                <a:sym typeface="Wingdings" panose="05000000000000000000" pitchFamily="2" charset="2"/>
              </a:rPr>
              <a:t></a:t>
            </a:r>
            <a:r>
              <a:rPr lang="en-GB" sz="1800" b="0" i="0" u="none" strike="noStrike" cap="none" dirty="0" smtClean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GB"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 + H + e</a:t>
            </a:r>
            <a:endParaRPr sz="18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9261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205;p16"/>
          <p:cNvSpPr txBox="1"/>
          <p:nvPr/>
        </p:nvSpPr>
        <p:spPr>
          <a:xfrm>
            <a:off x="87406" y="592872"/>
            <a:ext cx="8856900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Noto Sans Symbols"/>
              <a:buChar char="❑"/>
              <a:tabLst/>
              <a:defRPr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New HYDKIN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lang="en-US" sz="2000" b="0" i="1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Activities: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grouping </a:t>
            </a:r>
            <a:r>
              <a:rPr kumimoji="0" lang="en-GB" sz="1800" b="0" i="1" u="none" strike="noStrike" kern="0" cap="none" spc="0" normalizeH="0" baseline="0" noProof="0" dirty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kumimoji="0" lang="en-GB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reactions: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easier comparison btw data from different sources</a:t>
            </a:r>
            <a:endParaRPr kumimoji="0" lang="en-GB" sz="1800" b="0" i="1" u="none" strike="noStrike" kern="0" cap="none" spc="0" normalizeH="0" baseline="0" noProof="0" dirty="0" smtClean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new column/features: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sparse information now available </a:t>
            </a:r>
            <a:endParaRPr kumimoji="0" lang="en-GB" sz="1800" b="0" i="1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default cases: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testing purposes and model for molecular decay</a:t>
            </a:r>
            <a:endParaRPr kumimoji="0" lang="en-GB" sz="1800" b="0" i="1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json</a:t>
            </a:r>
            <a:r>
              <a:rPr kumimoji="0" lang="en-GB" sz="1800" b="0" i="1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output: 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reusability for new solver runs and other codes (EIRENE)</a:t>
            </a:r>
            <a:endParaRPr kumimoji="0" sz="1800" b="0" i="1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/>
          <a:lstStyle/>
          <a:p>
            <a:r>
              <a:rPr lang="en-US" sz="2400" u="sng" dirty="0" smtClean="0">
                <a:solidFill>
                  <a:srgbClr val="002060"/>
                </a:solidFill>
              </a:rPr>
              <a:t>new HYDKIN</a:t>
            </a:r>
            <a:r>
              <a:rPr lang="en-US" sz="2400" dirty="0" smtClean="0">
                <a:solidFill>
                  <a:srgbClr val="002060"/>
                </a:solidFill>
              </a:rPr>
              <a:t>:</a:t>
            </a:r>
            <a:endParaRPr lang="en-US" sz="2400" dirty="0"/>
          </a:p>
        </p:txBody>
      </p:sp>
      <p:sp>
        <p:nvSpPr>
          <p:cNvPr id="6" name="TextBox 9"/>
          <p:cNvSpPr txBox="1"/>
          <p:nvPr/>
        </p:nvSpPr>
        <p:spPr>
          <a:xfrm>
            <a:off x="979465" y="3405333"/>
            <a:ext cx="77913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continue improving readability and usability.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write code for generating EIRENE input file (block 4) from </a:t>
            </a: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json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output (also good for consistency check).</a:t>
            </a:r>
          </a:p>
        </p:txBody>
      </p:sp>
      <p:sp>
        <p:nvSpPr>
          <p:cNvPr id="7" name="Google Shape;205;p16"/>
          <p:cNvSpPr txBox="1"/>
          <p:nvPr/>
        </p:nvSpPr>
        <p:spPr>
          <a:xfrm>
            <a:off x="587365" y="3258226"/>
            <a:ext cx="8856900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we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want to promote </a:t>
            </a:r>
            <a:r>
              <a: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.. [HYDKIN] .. </a:t>
            </a:r>
            <a:r>
              <a:rPr kumimoji="0" lang="en-GB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as a standard pre-processing tool for Eirene:</a:t>
            </a:r>
            <a:endParaRPr kumimoji="0" lang="en-GB" sz="1800" b="0" i="1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  <a:tabLst/>
              <a:defRPr/>
            </a:pPr>
            <a:endParaRPr kumimoji="0" sz="1800" b="0" i="1" u="none" strike="noStrike" kern="0" cap="none" spc="0" normalizeH="0" baseline="0" noProof="0" dirty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extBox 11"/>
          <p:cNvSpPr txBox="1"/>
          <p:nvPr/>
        </p:nvSpPr>
        <p:spPr>
          <a:xfrm>
            <a:off x="5229841" y="2969806"/>
            <a:ext cx="3131323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Conclusions Eirene Code Camp 22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Rectangle 12"/>
          <p:cNvSpPr/>
          <p:nvPr/>
        </p:nvSpPr>
        <p:spPr>
          <a:xfrm>
            <a:off x="493382" y="3280928"/>
            <a:ext cx="7848052" cy="137659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6450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23478"/>
            <a:ext cx="7543800" cy="342900"/>
          </a:xfrm>
        </p:spPr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EIRENE-NGM-DEVELOPERS </a:t>
            </a:r>
            <a:r>
              <a:rPr lang="de-DE" dirty="0" smtClean="0">
                <a:solidFill>
                  <a:srgbClr val="00B0F0"/>
                </a:solidFill>
              </a:rPr>
              <a:t>(TSVV-5)</a:t>
            </a:r>
            <a:endParaRPr lang="en-GB" dirty="0">
              <a:solidFill>
                <a:srgbClr val="00B0F0"/>
              </a:solidFill>
            </a:endParaRPr>
          </a:p>
        </p:txBody>
      </p:sp>
      <p:sp>
        <p:nvSpPr>
          <p:cNvPr id="4" name="Rechteck 3"/>
          <p:cNvSpPr/>
          <p:nvPr/>
        </p:nvSpPr>
        <p:spPr>
          <a:xfrm>
            <a:off x="35496" y="499390"/>
            <a:ext cx="691276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de-DE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D.V. </a:t>
            </a:r>
            <a:r>
              <a:rPr lang="de-DE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BORODIN</a:t>
            </a:r>
            <a:r>
              <a:rPr lang="de-DE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de-DE" sz="1200" b="1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</a:t>
            </a:r>
            <a:r>
              <a:rPr lang="de-DE" sz="1200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de-DE" sz="1200" b="1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Cianfrani,</a:t>
            </a:r>
            <a:r>
              <a:rPr lang="de-DE" sz="1200" b="1" cap="all" dirty="0" smtClean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de-DE" sz="1200" b="1" cap="all" dirty="0" smtClean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</a:t>
            </a:r>
            <a:r>
              <a:rPr lang="de-DE" sz="1200" b="1" cap="all" dirty="0">
                <a:solidFill>
                  <a:srgbClr val="008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Wiesen, D. Harting</a:t>
            </a:r>
            <a:r>
              <a:rPr lang="de-DE" sz="1200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de-DE" sz="1200" b="1" cap="all" dirty="0" err="1" smtClean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P.Börner</a:t>
            </a:r>
            <a:r>
              <a:rPr lang="de-DE" sz="1200" b="1" cap="all" dirty="0" smtClean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de-DE" sz="1200" b="1" cap="all" dirty="0" err="1" smtClean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B.Küppers</a:t>
            </a:r>
            <a:endParaRPr lang="de-DE" sz="1200" b="1" cap="all" dirty="0" smtClean="0">
              <a:solidFill>
                <a:srgbClr val="FF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Forschungszentrum 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Jülich, Institut für Energie- und Klimaforschung – Plasmaphysik, </a:t>
            </a:r>
            <a:r>
              <a:rPr lang="en-GB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Germany</a:t>
            </a:r>
          </a:p>
          <a:p>
            <a:pPr algn="just">
              <a:spcAft>
                <a:spcPts val="0"/>
              </a:spcAft>
            </a:pPr>
            <a:r>
              <a:rPr lang="en-GB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nl-BE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W. DEKEYSER</a:t>
            </a:r>
            <a:r>
              <a:rPr lang="nl-BE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nl-BE" sz="1200" b="1" strike="sngStrike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S. CARLI</a:t>
            </a:r>
            <a:r>
              <a:rPr lang="nl-BE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nl-BE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M. BLOMMAERT</a:t>
            </a:r>
            <a:r>
              <a:rPr lang="nl-BE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nl-BE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N. HORSTEN, W</a:t>
            </a:r>
            <a:r>
              <a:rPr lang="nl-BE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VAN UYTVEN, </a:t>
            </a:r>
            <a:r>
              <a:rPr lang="nl-BE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M. BAELMANS </a:t>
            </a:r>
            <a:endParaRPr lang="en-GB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KU Leuven, Department of Mechanical Engineering, 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Belgium</a:t>
            </a: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de-DE" sz="1200" b="1" strike="sngStrike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B. MORTIER</a:t>
            </a:r>
            <a:r>
              <a:rPr lang="de-DE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de-DE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G. </a:t>
            </a:r>
            <a:r>
              <a:rPr lang="de-DE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SAMAEY, </a:t>
            </a:r>
            <a:r>
              <a:rPr lang="de-DE" sz="1200" b="1" dirty="0" smtClean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..? E. L</a:t>
            </a:r>
            <a:r>
              <a:rPr lang="en-GB" sz="1200" b="1" dirty="0" smtClean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OEVBACK ?..</a:t>
            </a:r>
            <a:endParaRPr lang="en-GB" sz="1200" b="1" dirty="0">
              <a:solidFill>
                <a:srgbClr val="FF33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KU Leuven, Department of Computer </a:t>
            </a:r>
            <a:r>
              <a:rPr lang="en-US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Science,</a:t>
            </a:r>
            <a:r>
              <a:rPr lang="de-DE" sz="12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Belgium</a:t>
            </a: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de-DE" sz="1200" b="1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Y. </a:t>
            </a:r>
            <a:r>
              <a:rPr lang="de-DE" sz="1200" b="1" cap="all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Marandet</a:t>
            </a:r>
            <a:r>
              <a:rPr lang="de-DE" sz="1200" b="1" cap="all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de-DE" sz="1200" b="1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P. </a:t>
            </a:r>
            <a:r>
              <a:rPr lang="de-DE" sz="1200" b="1" cap="all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Genesio</a:t>
            </a:r>
            <a:endParaRPr lang="en-GB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de-DE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Aix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-Marseille Univ</a:t>
            </a:r>
            <a:r>
              <a:rPr lang="de-DE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., </a:t>
            </a: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France</a:t>
            </a: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de-DE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1200" b="1" cap="all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H. </a:t>
            </a:r>
            <a:r>
              <a:rPr lang="en-GB" sz="1200" b="1" cap="all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Bufferand</a:t>
            </a:r>
            <a:endParaRPr lang="en-GB" sz="12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CEA, IRFM, </a:t>
            </a:r>
            <a:r>
              <a:rPr lang="en-GB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France</a:t>
            </a: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en-GB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E. WESTERHOF</a:t>
            </a:r>
            <a:r>
              <a:rPr lang="en-GB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J.G. MUNOZ</a:t>
            </a:r>
          </a:p>
          <a:p>
            <a:pPr algn="just"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DIFFER - Dutch Institute for Fundamental Energy Research, </a:t>
            </a:r>
            <a:r>
              <a:rPr lang="en-GB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Eindhoven</a:t>
            </a: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the Netherlands</a:t>
            </a:r>
          </a:p>
          <a:p>
            <a:pPr algn="just"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en-GB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M. GROTH</a:t>
            </a:r>
            <a:r>
              <a:rPr lang="en-GB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200" b="1" strike="sngStrike" dirty="0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 HOLM , </a:t>
            </a:r>
            <a:r>
              <a:rPr lang="de-DE" sz="1200" b="1" cap="all" dirty="0" err="1" smtClean="0">
                <a:solidFill>
                  <a:srgbClr val="FF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A.CHanDRA</a:t>
            </a:r>
            <a:endParaRPr lang="en-GB" sz="1200" b="1" strike="sngStrike" dirty="0">
              <a:solidFill>
                <a:srgbClr val="0070C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Department of Applied Physics, Aalto University, </a:t>
            </a:r>
            <a:r>
              <a:rPr lang="en-GB" sz="1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Espoo</a:t>
            </a: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Finland</a:t>
            </a:r>
          </a:p>
          <a:p>
            <a:pPr algn="just"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en-GB" sz="1200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H. LEGGATE                 </a:t>
            </a:r>
            <a:r>
              <a:rPr lang="en-GB" sz="1200" b="1" dirty="0" smtClean="0">
                <a:solidFill>
                  <a:srgbClr val="00B0F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 HLST, ACH-MPG</a:t>
            </a:r>
            <a:endParaRPr lang="en-GB" sz="1200" b="1" dirty="0">
              <a:solidFill>
                <a:srgbClr val="00B0F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DCU 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85" t="972" r="5570" b="1386"/>
          <a:stretch/>
        </p:blipFill>
        <p:spPr>
          <a:xfrm>
            <a:off x="6804248" y="575010"/>
            <a:ext cx="2304256" cy="4272061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5940152" y="4081977"/>
            <a:ext cx="1120811" cy="738664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Eirene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with the infant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Ploutos</a:t>
            </a:r>
            <a:endParaRPr lang="en-US" sz="1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4932040" y="1563638"/>
            <a:ext cx="1296144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1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ACH-VTT:</a:t>
            </a:r>
          </a:p>
          <a:p>
            <a:pPr algn="just"/>
            <a:r>
              <a:rPr lang="en-GB" sz="1200" b="1" cap="all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F. </a:t>
            </a:r>
            <a:r>
              <a:rPr lang="en-GB" sz="1200" b="1" cap="all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Granberg</a:t>
            </a:r>
            <a:r>
              <a:rPr lang="en-GB" sz="1200" b="1" cap="all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GB" sz="1200" b="1" cap="all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J. </a:t>
            </a:r>
            <a:r>
              <a:rPr lang="en-GB" sz="1200" b="1" cap="all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Åström</a:t>
            </a:r>
            <a:r>
              <a:rPr lang="en-GB" sz="1200" b="1" cap="all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algn="just"/>
            <a:r>
              <a:rPr lang="en-GB" sz="1200" b="1" cap="all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O.LaPPI</a:t>
            </a:r>
            <a:endParaRPr lang="en-GB" sz="1200" b="1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Plus 7"/>
          <p:cNvSpPr/>
          <p:nvPr/>
        </p:nvSpPr>
        <p:spPr>
          <a:xfrm>
            <a:off x="4283968" y="1655422"/>
            <a:ext cx="576064" cy="619618"/>
          </a:xfrm>
          <a:prstGeom prst="mathPlu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hteck 8"/>
          <p:cNvSpPr/>
          <p:nvPr/>
        </p:nvSpPr>
        <p:spPr>
          <a:xfrm>
            <a:off x="4932040" y="2578169"/>
            <a:ext cx="1584176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1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ACH-IPPLM:</a:t>
            </a:r>
            <a:endParaRPr lang="en-GB" sz="1200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200" b="1" cap="all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D.Yadykin</a:t>
            </a:r>
            <a:endParaRPr lang="en-GB" sz="1200" b="1" cap="all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en-GB" sz="1200" b="1" cap="all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Yu.Yakovenko</a:t>
            </a:r>
            <a:endParaRPr lang="en-GB" sz="1200" b="1" cap="all" dirty="0" smtClean="0">
              <a:solidFill>
                <a:prstClr val="blac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Plus 9"/>
          <p:cNvSpPr/>
          <p:nvPr/>
        </p:nvSpPr>
        <p:spPr>
          <a:xfrm>
            <a:off x="4283968" y="2591526"/>
            <a:ext cx="576064" cy="619618"/>
          </a:xfrm>
          <a:prstGeom prst="mathPlus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419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7"/>
          <p:cNvSpPr txBox="1"/>
          <p:nvPr/>
        </p:nvSpPr>
        <p:spPr>
          <a:xfrm>
            <a:off x="107504" y="-20538"/>
            <a:ext cx="7423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GB" sz="3200" b="1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New </a:t>
            </a:r>
            <a:r>
              <a:rPr lang="en-GB" sz="3200" b="1" i="0" u="none" strike="noStrike" cap="none" dirty="0" smtClean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HYDKIN can be used to </a:t>
            </a:r>
            <a:endParaRPr sz="3200" b="1" i="0" u="none" strike="noStrike" cap="none" dirty="0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7"/>
          <p:cNvSpPr txBox="1"/>
          <p:nvPr/>
        </p:nvSpPr>
        <p:spPr>
          <a:xfrm>
            <a:off x="14862" y="627534"/>
            <a:ext cx="8208912" cy="4278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GB" sz="16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to 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import/export data </a:t>
            </a:r>
            <a:r>
              <a:rPr lang="en-GB" sz="16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(</a:t>
            </a:r>
            <a:r>
              <a:rPr lang="en-GB" sz="1600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JSON</a:t>
            </a:r>
            <a:r>
              <a:rPr lang="en-GB" sz="16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, tabular and other 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formats</a:t>
            </a:r>
            <a:r>
              <a:rPr lang="en-GB" sz="16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endParaRPr sz="16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to produce input data for EIRENE and for other </a:t>
            </a:r>
            <a:r>
              <a:rPr lang="en-GB" sz="1600" b="0" i="0" u="none" strike="noStrike" cap="none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codes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endParaRPr lang="en-GB" sz="1600" b="0" i="0" u="none" strike="noStrike" cap="none" dirty="0" smtClean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indent="-355600">
              <a:buSzPts val="2000"/>
              <a:buFont typeface="Arial"/>
              <a:buChar char="●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to check data for consistency, abnormal features,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to check and improve the results of the </a:t>
            </a:r>
            <a:r>
              <a:rPr lang="en-GB" sz="1600" b="0" i="0" u="none" strike="noStrike" cap="none" dirty="0" smtClean="0">
                <a:solidFill>
                  <a:srgbClr val="000000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simulation</a:t>
            </a:r>
            <a:endParaRPr lang="en-GB" sz="1600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endParaRPr sz="1600" b="0" i="0" u="none" strike="noStrike" cap="none" dirty="0">
              <a:solidFill>
                <a:srgbClr val="000000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GB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to understand </a:t>
            </a:r>
            <a:r>
              <a:rPr lang="en-GB" sz="16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A&amp;M side of the problem and </a:t>
            </a:r>
            <a:r>
              <a:rPr lang="en-GB" sz="1600" b="0" i="0" u="none" strike="noStrike" cap="none" dirty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identify the most significant processes (among the selected ones</a:t>
            </a:r>
            <a:r>
              <a:rPr lang="en-GB" sz="1600" b="0" i="0" u="none" strike="noStrike" cap="none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)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endParaRPr lang="en-GB" sz="1600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GB" sz="1600" dirty="0" smtClean="0">
                <a:solidFill>
                  <a:schemeClr val="dk1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to load/improve/save the developed configuration (selected reactions and parameters) including starting from the standard “default” pre-sets</a:t>
            </a: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endParaRPr lang="en-GB" sz="1600" b="0" i="0" u="none" strike="noStrike" cap="none" dirty="0">
              <a:solidFill>
                <a:schemeClr val="dk1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457200" marR="0" lvl="0" indent="-355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●"/>
            </a:pPr>
            <a:r>
              <a:rPr lang="en-GB" sz="1600" b="1" dirty="0" smtClean="0">
                <a:solidFill>
                  <a:srgbClr val="D6009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EIRENE Code Camp 2022: </a:t>
            </a:r>
            <a:r>
              <a:rPr lang="en-GB" sz="1600" dirty="0" smtClean="0">
                <a:solidFill>
                  <a:srgbClr val="D60093"/>
                </a:solidFill>
                <a:latin typeface="Arial" panose="020B0604020202020204" pitchFamily="34" charset="0"/>
                <a:ea typeface="Arial"/>
                <a:cs typeface="Arial" panose="020B0604020202020204" pitchFamily="34" charset="0"/>
                <a:sym typeface="Arial"/>
              </a:rPr>
              <a:t>we want HYDKIN to substitute certain EIRENE routines in data preparation (JSON) with consistency checks.</a:t>
            </a:r>
            <a:endParaRPr sz="1600" i="0" u="none" strike="noStrike" cap="none" dirty="0">
              <a:solidFill>
                <a:srgbClr val="D60093"/>
              </a:solidFill>
              <a:latin typeface="Arial" panose="020B0604020202020204" pitchFamily="34" charset="0"/>
              <a:ea typeface="Arial"/>
              <a:cs typeface="Arial" panose="020B0604020202020204" pitchFamily="34" charset="0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600" b="1" i="0" u="none" strike="noStrike" cap="none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6228184" y="1203598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è"/>
            </a:pPr>
            <a:r>
              <a:rPr lang="en-GB" dirty="0" smtClean="0">
                <a:solidFill>
                  <a:srgbClr val="008000"/>
                </a:solidFill>
              </a:rPr>
              <a:t>Reactions are grouped   in the tables optimised for this kind of work</a:t>
            </a:r>
            <a:endParaRPr lang="en-GB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2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107504" y="-20538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 </a:t>
            </a:r>
            <a:r>
              <a:rPr lang="en-GB" sz="28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CRMs</a:t>
            </a:r>
            <a:endParaRPr lang="en-GB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7504" y="555526"/>
            <a:ext cx="7776864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CRM </a:t>
            </a: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improvement is very significant part of the </a:t>
            </a: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EIRENE development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It is key to identify useful spectroscopic features for </a:t>
            </a:r>
            <a:r>
              <a:rPr lang="en-GB" sz="1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RT control of detachment</a:t>
            </a:r>
            <a:r>
              <a:rPr lang="en-GB" sz="1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.</a:t>
            </a:r>
            <a:endParaRPr lang="en-GB" sz="15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HydKin is largely updated and foreseen to be the main A&amp;M pre-processing tool</a:t>
            </a:r>
            <a:endParaRPr lang="en-GB" sz="1500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All the development is ongoing in a view of </a:t>
            </a:r>
            <a:r>
              <a:rPr lang="en-GB" sz="1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future massive data </a:t>
            </a:r>
            <a:r>
              <a:rPr lang="en-GB" sz="1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extension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It is meant to provide flexible adjustment of CRMs and auto generation of EIRENE input</a:t>
            </a:r>
          </a:p>
          <a:p>
            <a:pPr lvl="1"/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arenR"/>
            </a:pP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Application to the EU-DEMO case (</a:t>
            </a:r>
            <a:r>
              <a:rPr lang="en-GB" sz="15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P.Subba</a:t>
            </a: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) shows that</a:t>
            </a:r>
            <a:endParaRPr lang="en-GB" sz="15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Even </a:t>
            </a:r>
            <a:r>
              <a:rPr lang="en-GB" sz="1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standalone model is useful </a:t>
            </a:r>
            <a:r>
              <a:rPr lang="en-GB" sz="1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to understand the critical branching ratios 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Tracking of </a:t>
            </a:r>
            <a:r>
              <a:rPr lang="en-GB" sz="15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vibrational states </a:t>
            </a:r>
            <a:r>
              <a:rPr lang="en-GB" sz="1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is essential </a:t>
            </a:r>
          </a:p>
          <a:p>
            <a:pPr marL="742950" lvl="1" indent="-285750">
              <a:buFont typeface="Wingdings" panose="05000000000000000000" pitchFamily="2" charset="2"/>
              <a:buChar char="è"/>
            </a:pPr>
            <a:r>
              <a:rPr lang="en-GB" sz="1500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We </a:t>
            </a:r>
            <a:r>
              <a:rPr lang="en-GB" sz="1500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have agreed with </a:t>
            </a:r>
            <a:r>
              <a:rPr lang="en-GB" sz="1500" dirty="0" err="1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P.Subba</a:t>
            </a:r>
            <a:r>
              <a:rPr lang="en-GB" sz="1500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on the basic degree of detachment scan, but this for now an elaborate</a:t>
            </a:r>
            <a:endParaRPr lang="en-GB" sz="1500" dirty="0" smtClean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oogle Shape;246;p9"/>
          <p:cNvPicPr preferRelativeResize="0"/>
          <p:nvPr/>
        </p:nvPicPr>
        <p:blipFill rotWithShape="1">
          <a:blip r:embed="rId2">
            <a:alphaModFix/>
          </a:blip>
          <a:srcRect l="15769" t="3913" r="14305" b="1098"/>
          <a:stretch/>
        </p:blipFill>
        <p:spPr>
          <a:xfrm>
            <a:off x="7908660" y="2283718"/>
            <a:ext cx="1116000" cy="136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56374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2355726"/>
            <a:ext cx="8229600" cy="9361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b="1" dirty="0" smtClean="0"/>
              <a:t>Thanks for the attention!</a:t>
            </a:r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282925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274" y="77321"/>
            <a:ext cx="7975110" cy="34290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New CRM Solver for EIRENE concepted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580112" y="3643168"/>
            <a:ext cx="720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88149" y="483518"/>
            <a:ext cx="784887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This CRM is aimed to precompute rate coefficients accounting for </a:t>
            </a: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all parametric dependences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(n</a:t>
            </a:r>
            <a:r>
              <a:rPr lang="en-GB" sz="1500" baseline="-250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5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but also </a:t>
            </a:r>
            <a:r>
              <a:rPr lang="en-GB" sz="1500" dirty="0" err="1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1500" baseline="-25000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, …) in contrast with currently used polynomial fits (AMJUEL, …) + add a number of levels/processes not accounted for at this time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internal states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 (e.g. rovibrational states in molecular species) are to be tracked with a flexible a flexible control over this resolution (as separate specie or variable).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en-GB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500" b="1" dirty="0">
                <a:latin typeface="Arial" panose="020B0604020202020204" pitchFamily="34" charset="0"/>
                <a:cs typeface="Arial" panose="020B0604020202020204" pitchFamily="34" charset="0"/>
              </a:rPr>
              <a:t>nonstationary solution 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for balance equations should be the default one </a:t>
            </a:r>
          </a:p>
          <a:p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</a:rPr>
              <a:t>      (with the stationary only as a useful option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The solver should be </a:t>
            </a: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modular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, thus </a:t>
            </a: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usable standalone 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or even in other codes.</a:t>
            </a:r>
          </a:p>
          <a:p>
            <a:endParaRPr lang="en-GB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improved A&amp;M data input  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should  be readable and structured (for starters JSON, potentially also HDF5). It should be pre-processed mostly automatic and easily exchanged with other codes and tools. We need </a:t>
            </a:r>
            <a:r>
              <a:rPr lang="en-GB" sz="15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tools for visualisation and testing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only way to meet the exploding amounts of data from RMPS and CCC for molecules (with resolution by rovibrational states)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GB" sz="15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IAEA GNAMPP assists, but also reveals the challenges 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AMD </a:t>
            </a:r>
            <a:r>
              <a:rPr lang="en-GB" sz="15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Unit: </a:t>
            </a:r>
            <a:r>
              <a:rPr lang="en-GB" sz="15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GNAMPP</a:t>
            </a:r>
            <a:endParaRPr lang="en-GB" sz="15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n-GB" sz="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b="1" i="1" dirty="0" smtClean="0">
                <a:solidFill>
                  <a:srgbClr val="FF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Not only performance and reliability to be improved, however 	including additional physics can be provided!</a:t>
            </a:r>
            <a:endParaRPr lang="en-GB" sz="1600" b="1" i="1" dirty="0">
              <a:solidFill>
                <a:srgbClr val="FF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hteck 9"/>
              <p:cNvSpPr/>
              <p:nvPr/>
            </p:nvSpPr>
            <p:spPr>
              <a:xfrm>
                <a:off x="7956376" y="579810"/>
                <a:ext cx="1123961" cy="646331"/>
              </a:xfrm>
              <a:prstGeom prst="rect">
                <a:avLst/>
              </a:prstGeom>
              <a:ln w="9525">
                <a:solidFill>
                  <a:srgbClr val="C00000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𝑻</m:t>
                      </m:r>
                      <m:r>
                        <a:rPr lang="en-GB" b="1" i="1" baseline="-25000" smtClean="0">
                          <a:latin typeface="Cambria Math" panose="02040503050406030204" pitchFamily="18" charset="0"/>
                        </a:rPr>
                        <m:t>𝒊</m:t>
                      </m:r>
                      <m:r>
                        <a:rPr lang="ru-RU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GB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𝑻</m:t>
                      </m:r>
                      <m:r>
                        <a:rPr lang="en-GB" b="1" i="1" baseline="-25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𝒆</m:t>
                      </m:r>
                      <m:r>
                        <a:rPr lang="en-GB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GB" b="0" i="1" dirty="0" smtClean="0">
                  <a:solidFill>
                    <a:schemeClr val="tx1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𝑒𝑡𝑐</m:t>
                      </m:r>
                      <m:r>
                        <a:rPr lang="en-GB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GB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Rechteck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6" y="579810"/>
                <a:ext cx="1123961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9525"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hteck 5"/>
              <p:cNvSpPr/>
              <p:nvPr/>
            </p:nvSpPr>
            <p:spPr>
              <a:xfrm>
                <a:off x="7956375" y="1563638"/>
                <a:ext cx="1123961" cy="618439"/>
              </a:xfrm>
              <a:prstGeom prst="rect">
                <a:avLst/>
              </a:prstGeom>
              <a:ln>
                <a:solidFill>
                  <a:srgbClr val="C00000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sSub>
                            <m:sSub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de-DE" b="1" i="1">
                                  <a:latin typeface="Cambria Math" panose="02040503050406030204" pitchFamily="18" charset="0"/>
                                </a:rPr>
                                <m:t>𝑵</m:t>
                              </m:r>
                            </m:e>
                            <m:sub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sub>
                          </m:sSub>
                        </m:num>
                        <m:den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𝒅</m:t>
                          </m:r>
                          <m:r>
                            <a:rPr lang="de-DE" b="1" i="1">
                              <a:latin typeface="Cambria Math" panose="02040503050406030204" pitchFamily="18" charset="0"/>
                            </a:rPr>
                            <m:t>𝒕</m:t>
                          </m:r>
                        </m:den>
                      </m:f>
                      <m:r>
                        <a:rPr lang="ru-RU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6" name="Rechteck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75" y="1563638"/>
                <a:ext cx="1123961" cy="6184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238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bgerundetes Rechteck 32"/>
          <p:cNvSpPr/>
          <p:nvPr/>
        </p:nvSpPr>
        <p:spPr>
          <a:xfrm>
            <a:off x="6894648" y="4034240"/>
            <a:ext cx="345390" cy="624091"/>
          </a:xfrm>
          <a:prstGeom prst="roundRect">
            <a:avLst>
              <a:gd name="adj" fmla="val 28304"/>
            </a:avLst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-36512" y="77295"/>
            <a:ext cx="8704994" cy="342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 dirty="0" smtClean="0">
                <a:solidFill>
                  <a:srgbClr val="C00000"/>
                </a:solidFill>
              </a:rPr>
              <a:t>Contributions to “all bells and whistles ITER run”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7518949" y="711640"/>
            <a:ext cx="1080120" cy="32070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</a:t>
            </a:r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7518949" y="1120791"/>
            <a:ext cx="1080120" cy="32070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CEA</a:t>
            </a:r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7524328" y="1528073"/>
            <a:ext cx="1080120" cy="320706"/>
          </a:xfrm>
          <a:prstGeom prst="roundRect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FZJ</a:t>
            </a:r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7524328" y="1924189"/>
            <a:ext cx="1080120" cy="320706"/>
          </a:xfrm>
          <a:prstGeom prst="round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</a:t>
            </a:r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7524328" y="2340341"/>
            <a:ext cx="1080120" cy="320706"/>
          </a:xfrm>
          <a:prstGeom prst="round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Aalto</a:t>
            </a:r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5424993" y="1825763"/>
            <a:ext cx="1816873" cy="273534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Adjoint approach</a:t>
            </a:r>
          </a:p>
        </p:txBody>
      </p:sp>
      <p:sp>
        <p:nvSpPr>
          <p:cNvPr id="29" name="Abgerundetes Rechteck 28"/>
          <p:cNvSpPr/>
          <p:nvPr/>
        </p:nvSpPr>
        <p:spPr>
          <a:xfrm>
            <a:off x="5424994" y="1595897"/>
            <a:ext cx="1346536" cy="23264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Time-resolved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Abgerundetes Rechteck 29"/>
          <p:cNvSpPr/>
          <p:nvPr/>
        </p:nvSpPr>
        <p:spPr>
          <a:xfrm>
            <a:off x="6729566" y="1595896"/>
            <a:ext cx="512300" cy="232647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Abgerundetes Rechteck 31"/>
          <p:cNvSpPr/>
          <p:nvPr/>
        </p:nvSpPr>
        <p:spPr>
          <a:xfrm>
            <a:off x="6366270" y="4039091"/>
            <a:ext cx="617932" cy="619241"/>
          </a:xfrm>
          <a:prstGeom prst="roundRect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Abgerundetes Rechteck 35"/>
          <p:cNvSpPr/>
          <p:nvPr/>
        </p:nvSpPr>
        <p:spPr>
          <a:xfrm>
            <a:off x="251520" y="4084836"/>
            <a:ext cx="2941678" cy="550783"/>
          </a:xfrm>
          <a:prstGeom prst="roundRect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FE </a:t>
            </a: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for divertor target and FW</a:t>
            </a:r>
          </a:p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detachment in transients</a:t>
            </a:r>
          </a:p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</a:t>
            </a:r>
            <a:r>
              <a:rPr lang="en-GB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Validatrion</a:t>
            </a:r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at Magnum-PS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Abgerundetes Rechteck 37"/>
          <p:cNvSpPr/>
          <p:nvPr/>
        </p:nvSpPr>
        <p:spPr>
          <a:xfrm>
            <a:off x="2483768" y="2448690"/>
            <a:ext cx="2723530" cy="768426"/>
          </a:xfrm>
          <a:prstGeom prst="round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ITER scenario with semi-detachement</a:t>
            </a:r>
            <a:endParaRPr lang="en-GB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Abgerundetes Rechteck 38"/>
          <p:cNvSpPr/>
          <p:nvPr/>
        </p:nvSpPr>
        <p:spPr>
          <a:xfrm>
            <a:off x="5004048" y="2450393"/>
            <a:ext cx="646382" cy="766723"/>
          </a:xfrm>
          <a:prstGeom prst="round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Abgerundetes Rechteck 51"/>
          <p:cNvSpPr/>
          <p:nvPr/>
        </p:nvSpPr>
        <p:spPr>
          <a:xfrm>
            <a:off x="4789975" y="693894"/>
            <a:ext cx="440430" cy="241918"/>
          </a:xfrm>
          <a:prstGeom prst="round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Abgerundetes Rechteck 54"/>
          <p:cNvSpPr/>
          <p:nvPr/>
        </p:nvSpPr>
        <p:spPr>
          <a:xfrm>
            <a:off x="5423165" y="711640"/>
            <a:ext cx="1816873" cy="632605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Optimized massive parallelisation including domain decomposition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Abgerundetes Rechteck 52"/>
          <p:cNvSpPr/>
          <p:nvPr/>
        </p:nvSpPr>
        <p:spPr>
          <a:xfrm>
            <a:off x="175980" y="2724081"/>
            <a:ext cx="1583314" cy="407573"/>
          </a:xfrm>
          <a:prstGeom prst="round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model AMNS data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Abgerundetes Rechteck 40"/>
          <p:cNvSpPr/>
          <p:nvPr/>
        </p:nvSpPr>
        <p:spPr>
          <a:xfrm>
            <a:off x="3302073" y="695527"/>
            <a:ext cx="1610428" cy="23264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NGM with interfaces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bgerundetes Rechteck 20"/>
          <p:cNvSpPr/>
          <p:nvPr/>
        </p:nvSpPr>
        <p:spPr>
          <a:xfrm>
            <a:off x="142022" y="695527"/>
            <a:ext cx="2992599" cy="955912"/>
          </a:xfrm>
          <a:prstGeom prst="round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AMNS data structure and content</a:t>
            </a: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New CRMs for molecules (isotopes, resolution by </a:t>
            </a:r>
            <a:r>
              <a:rPr lang="en-GB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rovibrational</a:t>
            </a:r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states)</a:t>
            </a:r>
          </a:p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Code development and maintenance</a:t>
            </a:r>
          </a:p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Kinetic ions</a:t>
            </a:r>
          </a:p>
        </p:txBody>
      </p:sp>
      <p:sp>
        <p:nvSpPr>
          <p:cNvPr id="58" name="Abgerundetes Rechteck 57"/>
          <p:cNvSpPr/>
          <p:nvPr/>
        </p:nvSpPr>
        <p:spPr>
          <a:xfrm>
            <a:off x="3302073" y="924864"/>
            <a:ext cx="1546084" cy="219721"/>
          </a:xfrm>
          <a:prstGeom prst="round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Modulisation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Abgerundetes Rechteck 59"/>
          <p:cNvSpPr/>
          <p:nvPr/>
        </p:nvSpPr>
        <p:spPr>
          <a:xfrm>
            <a:off x="4755827" y="928173"/>
            <a:ext cx="474577" cy="218045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Abgerundetes Rechteck 30"/>
          <p:cNvSpPr/>
          <p:nvPr/>
        </p:nvSpPr>
        <p:spPr>
          <a:xfrm>
            <a:off x="4755827" y="4034241"/>
            <a:ext cx="1962697" cy="624092"/>
          </a:xfrm>
          <a:prstGeom prst="round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alidation:</a:t>
            </a:r>
          </a:p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spectroscopy/bolometry at JET and MAGMUM, 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Abgerundetes Rechteck 63"/>
          <p:cNvSpPr/>
          <p:nvPr/>
        </p:nvSpPr>
        <p:spPr>
          <a:xfrm>
            <a:off x="166956" y="2173298"/>
            <a:ext cx="1592337" cy="550783"/>
          </a:xfrm>
          <a:prstGeom prst="roundRect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models for isotopes in FW, outgassing etc.</a:t>
            </a:r>
          </a:p>
        </p:txBody>
      </p:sp>
      <p:sp>
        <p:nvSpPr>
          <p:cNvPr id="65" name="Abgerundetes Rechteck 64"/>
          <p:cNvSpPr/>
          <p:nvPr/>
        </p:nvSpPr>
        <p:spPr>
          <a:xfrm>
            <a:off x="3103674" y="4084836"/>
            <a:ext cx="234701" cy="550783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Abgerundetes Rechteck 65"/>
          <p:cNvSpPr/>
          <p:nvPr/>
        </p:nvSpPr>
        <p:spPr>
          <a:xfrm>
            <a:off x="3265430" y="4084836"/>
            <a:ext cx="243372" cy="550783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7" name="Gerade Verbindung mit Pfeil 66"/>
          <p:cNvCxnSpPr/>
          <p:nvPr/>
        </p:nvCxnSpPr>
        <p:spPr>
          <a:xfrm>
            <a:off x="2512091" y="1651439"/>
            <a:ext cx="475733" cy="6889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/>
          <p:cNvCxnSpPr/>
          <p:nvPr/>
        </p:nvCxnSpPr>
        <p:spPr>
          <a:xfrm>
            <a:off x="4115339" y="1169220"/>
            <a:ext cx="0" cy="10756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/>
          <p:cNvCxnSpPr/>
          <p:nvPr/>
        </p:nvCxnSpPr>
        <p:spPr>
          <a:xfrm flipH="1">
            <a:off x="4789976" y="1324045"/>
            <a:ext cx="629936" cy="9283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/>
          <p:cNvCxnSpPr>
            <a:stCxn id="17" idx="2"/>
          </p:cNvCxnSpPr>
          <p:nvPr/>
        </p:nvCxnSpPr>
        <p:spPr>
          <a:xfrm flipH="1">
            <a:off x="5748217" y="2099297"/>
            <a:ext cx="585213" cy="3493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mit Pfeil 79"/>
          <p:cNvCxnSpPr>
            <a:stCxn id="31" idx="0"/>
          </p:cNvCxnSpPr>
          <p:nvPr/>
        </p:nvCxnSpPr>
        <p:spPr>
          <a:xfrm flipH="1" flipV="1">
            <a:off x="4719525" y="3372740"/>
            <a:ext cx="1017651" cy="66150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mit Pfeil 85"/>
          <p:cNvCxnSpPr/>
          <p:nvPr/>
        </p:nvCxnSpPr>
        <p:spPr>
          <a:xfrm flipV="1">
            <a:off x="1898753" y="3372740"/>
            <a:ext cx="1403320" cy="71525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mit Pfeil 87"/>
          <p:cNvCxnSpPr/>
          <p:nvPr/>
        </p:nvCxnSpPr>
        <p:spPr>
          <a:xfrm>
            <a:off x="1692024" y="2724081"/>
            <a:ext cx="647728" cy="333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feld 92"/>
          <p:cNvSpPr txBox="1"/>
          <p:nvPr/>
        </p:nvSpPr>
        <p:spPr>
          <a:xfrm>
            <a:off x="6444208" y="2859782"/>
            <a:ext cx="2224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solidFill>
                  <a:srgbClr val="C00000"/>
                </a:solidFill>
              </a:rPr>
              <a:t>Only joint effort makes it realistic on the 5 year time scale!</a:t>
            </a:r>
            <a:endParaRPr lang="en-GB" b="1" i="1" dirty="0">
              <a:solidFill>
                <a:srgbClr val="C00000"/>
              </a:solidFill>
            </a:endParaRPr>
          </a:p>
        </p:txBody>
      </p:sp>
      <p:sp>
        <p:nvSpPr>
          <p:cNvPr id="94" name="Abgerundetes Rechteck 93"/>
          <p:cNvSpPr/>
          <p:nvPr/>
        </p:nvSpPr>
        <p:spPr>
          <a:xfrm>
            <a:off x="2890916" y="889263"/>
            <a:ext cx="243706" cy="365457"/>
          </a:xfrm>
          <a:prstGeom prst="roundRect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721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bgerundetes Rechteck 32"/>
          <p:cNvSpPr/>
          <p:nvPr/>
        </p:nvSpPr>
        <p:spPr>
          <a:xfrm>
            <a:off x="6665576" y="3963116"/>
            <a:ext cx="352572" cy="624091"/>
          </a:xfrm>
          <a:prstGeom prst="round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-36512" y="77295"/>
            <a:ext cx="8704994" cy="3429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3200"/>
              </a:lnSpc>
              <a:spcBef>
                <a:spcPct val="0"/>
              </a:spcBef>
              <a:buNone/>
              <a:defRPr sz="3200" b="1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800" dirty="0" smtClean="0">
                <a:solidFill>
                  <a:srgbClr val="C00000"/>
                </a:solidFill>
              </a:rPr>
              <a:t>Contributions to DEMO simulations</a:t>
            </a:r>
            <a:endParaRPr lang="en-GB" sz="2800" dirty="0">
              <a:solidFill>
                <a:srgbClr val="C00000"/>
              </a:solidFill>
            </a:endParaRPr>
          </a:p>
        </p:txBody>
      </p:sp>
      <p:sp>
        <p:nvSpPr>
          <p:cNvPr id="11" name="Abgerundetes Rechteck 10"/>
          <p:cNvSpPr/>
          <p:nvPr/>
        </p:nvSpPr>
        <p:spPr>
          <a:xfrm>
            <a:off x="7518949" y="711640"/>
            <a:ext cx="1080120" cy="32070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KUL</a:t>
            </a:r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Abgerundetes Rechteck 11"/>
          <p:cNvSpPr/>
          <p:nvPr/>
        </p:nvSpPr>
        <p:spPr>
          <a:xfrm>
            <a:off x="7518949" y="1120791"/>
            <a:ext cx="1080120" cy="32070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CEA</a:t>
            </a:r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Abgerundetes Rechteck 12"/>
          <p:cNvSpPr/>
          <p:nvPr/>
        </p:nvSpPr>
        <p:spPr>
          <a:xfrm>
            <a:off x="7524328" y="1528073"/>
            <a:ext cx="1080120" cy="320706"/>
          </a:xfrm>
          <a:prstGeom prst="roundRect">
            <a:avLst/>
          </a:prstGeom>
          <a:solidFill>
            <a:srgbClr val="FF993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FZJ</a:t>
            </a:r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Abgerundetes Rechteck 13"/>
          <p:cNvSpPr/>
          <p:nvPr/>
        </p:nvSpPr>
        <p:spPr>
          <a:xfrm>
            <a:off x="7524328" y="1924189"/>
            <a:ext cx="1080120" cy="320706"/>
          </a:xfrm>
          <a:prstGeom prst="round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</a:t>
            </a:r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Abgerundetes Rechteck 14"/>
          <p:cNvSpPr/>
          <p:nvPr/>
        </p:nvSpPr>
        <p:spPr>
          <a:xfrm>
            <a:off x="7524328" y="2340341"/>
            <a:ext cx="1080120" cy="320706"/>
          </a:xfrm>
          <a:prstGeom prst="round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Aalto</a:t>
            </a:r>
            <a:endParaRPr lang="en-GB" sz="1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Abgerundetes Rechteck 16"/>
          <p:cNvSpPr/>
          <p:nvPr/>
        </p:nvSpPr>
        <p:spPr>
          <a:xfrm>
            <a:off x="5408500" y="2039071"/>
            <a:ext cx="1830442" cy="30127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Adjoint approach</a:t>
            </a:r>
          </a:p>
        </p:txBody>
      </p:sp>
      <p:sp>
        <p:nvSpPr>
          <p:cNvPr id="32" name="Abgerundetes Rechteck 31"/>
          <p:cNvSpPr/>
          <p:nvPr/>
        </p:nvSpPr>
        <p:spPr>
          <a:xfrm>
            <a:off x="6137197" y="3963117"/>
            <a:ext cx="740091" cy="624092"/>
          </a:xfrm>
          <a:prstGeom prst="roundRect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Abgerundetes Rechteck 35"/>
          <p:cNvSpPr/>
          <p:nvPr/>
        </p:nvSpPr>
        <p:spPr>
          <a:xfrm>
            <a:off x="279346" y="4238900"/>
            <a:ext cx="2941678" cy="396719"/>
          </a:xfrm>
          <a:prstGeom prst="roundRect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 </a:t>
            </a: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for divertor target and </a:t>
            </a:r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FW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Abgerundetes Rechteck 37"/>
          <p:cNvSpPr/>
          <p:nvPr/>
        </p:nvSpPr>
        <p:spPr>
          <a:xfrm>
            <a:off x="2350622" y="2442992"/>
            <a:ext cx="2723530" cy="768426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DEMO simulations</a:t>
            </a:r>
            <a:endParaRPr lang="en-GB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Abgerundetes Rechteck 38"/>
          <p:cNvSpPr/>
          <p:nvPr/>
        </p:nvSpPr>
        <p:spPr>
          <a:xfrm>
            <a:off x="4798893" y="2444695"/>
            <a:ext cx="576065" cy="766723"/>
          </a:xfrm>
          <a:prstGeom prst="round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Abgerundetes Rechteck 51"/>
          <p:cNvSpPr/>
          <p:nvPr/>
        </p:nvSpPr>
        <p:spPr>
          <a:xfrm>
            <a:off x="4789975" y="703166"/>
            <a:ext cx="440430" cy="232646"/>
          </a:xfrm>
          <a:prstGeom prst="round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Abgerundetes Rechteck 54"/>
          <p:cNvSpPr/>
          <p:nvPr/>
        </p:nvSpPr>
        <p:spPr>
          <a:xfrm>
            <a:off x="5423165" y="711640"/>
            <a:ext cx="1816873" cy="632605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Optimized massive parallelisation including domain decomposition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Abgerundetes Rechteck 52"/>
          <p:cNvSpPr/>
          <p:nvPr/>
        </p:nvSpPr>
        <p:spPr>
          <a:xfrm>
            <a:off x="175980" y="2724081"/>
            <a:ext cx="1583314" cy="407573"/>
          </a:xfrm>
          <a:prstGeom prst="round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model AMNS data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Abgerundetes Rechteck 40"/>
          <p:cNvSpPr/>
          <p:nvPr/>
        </p:nvSpPr>
        <p:spPr>
          <a:xfrm>
            <a:off x="3302073" y="695527"/>
            <a:ext cx="1610428" cy="232646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NGM with interfaces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Abgerundetes Rechteck 20"/>
          <p:cNvSpPr/>
          <p:nvPr/>
        </p:nvSpPr>
        <p:spPr>
          <a:xfrm>
            <a:off x="142022" y="695527"/>
            <a:ext cx="2992599" cy="955912"/>
          </a:xfrm>
          <a:prstGeom prst="round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1) AMNS data structure and content</a:t>
            </a:r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New CRMs for molecules (isotopes, resolution by </a:t>
            </a:r>
            <a:r>
              <a:rPr lang="en-GB" sz="1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rovibrational</a:t>
            </a:r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states)</a:t>
            </a:r>
          </a:p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Code development and maintenance</a:t>
            </a:r>
          </a:p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4) Kinetic ions</a:t>
            </a:r>
          </a:p>
        </p:txBody>
      </p:sp>
      <p:sp>
        <p:nvSpPr>
          <p:cNvPr id="58" name="Abgerundetes Rechteck 57"/>
          <p:cNvSpPr/>
          <p:nvPr/>
        </p:nvSpPr>
        <p:spPr>
          <a:xfrm>
            <a:off x="3302073" y="924864"/>
            <a:ext cx="1546084" cy="219721"/>
          </a:xfrm>
          <a:prstGeom prst="round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Code Modulisation</a:t>
            </a:r>
            <a:r>
              <a:rPr lang="en-GB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Abgerundetes Rechteck 59"/>
          <p:cNvSpPr/>
          <p:nvPr/>
        </p:nvSpPr>
        <p:spPr>
          <a:xfrm>
            <a:off x="4755827" y="928173"/>
            <a:ext cx="474577" cy="218045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Abgerundetes Rechteck 30"/>
          <p:cNvSpPr/>
          <p:nvPr/>
        </p:nvSpPr>
        <p:spPr>
          <a:xfrm>
            <a:off x="4526755" y="3963117"/>
            <a:ext cx="1962697" cy="624092"/>
          </a:xfrm>
          <a:prstGeom prst="roundRect">
            <a:avLst/>
          </a:prstGeom>
          <a:solidFill>
            <a:srgbClr val="FF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GB" sz="1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alidation:</a:t>
            </a:r>
          </a:p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spectroscopy/bolometry at JET and MAGMUM, </a:t>
            </a:r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Abgerundetes Rechteck 63"/>
          <p:cNvSpPr/>
          <p:nvPr/>
        </p:nvSpPr>
        <p:spPr>
          <a:xfrm>
            <a:off x="166956" y="2173298"/>
            <a:ext cx="1592337" cy="550783"/>
          </a:xfrm>
          <a:prstGeom prst="roundRect">
            <a:avLst/>
          </a:prstGeom>
          <a:solidFill>
            <a:srgbClr val="00CC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reduced models for isotopes in FW, outgassing etc.</a:t>
            </a:r>
          </a:p>
        </p:txBody>
      </p:sp>
      <p:cxnSp>
        <p:nvCxnSpPr>
          <p:cNvPr id="67" name="Gerade Verbindung mit Pfeil 66"/>
          <p:cNvCxnSpPr/>
          <p:nvPr/>
        </p:nvCxnSpPr>
        <p:spPr>
          <a:xfrm>
            <a:off x="2512091" y="1651439"/>
            <a:ext cx="475733" cy="68890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Gerade Verbindung mit Pfeil 68"/>
          <p:cNvCxnSpPr/>
          <p:nvPr/>
        </p:nvCxnSpPr>
        <p:spPr>
          <a:xfrm>
            <a:off x="4115339" y="1169220"/>
            <a:ext cx="0" cy="10756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/>
          <p:cNvCxnSpPr/>
          <p:nvPr/>
        </p:nvCxnSpPr>
        <p:spPr>
          <a:xfrm flipH="1">
            <a:off x="4789976" y="1324045"/>
            <a:ext cx="629936" cy="928321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/>
          <p:cNvCxnSpPr/>
          <p:nvPr/>
        </p:nvCxnSpPr>
        <p:spPr>
          <a:xfrm flipH="1">
            <a:off x="5508104" y="2354309"/>
            <a:ext cx="585213" cy="349392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Gerade Verbindung mit Pfeil 79"/>
          <p:cNvCxnSpPr/>
          <p:nvPr/>
        </p:nvCxnSpPr>
        <p:spPr>
          <a:xfrm flipH="1" flipV="1">
            <a:off x="4390402" y="3309002"/>
            <a:ext cx="1054910" cy="64014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mit Pfeil 85"/>
          <p:cNvCxnSpPr/>
          <p:nvPr/>
        </p:nvCxnSpPr>
        <p:spPr>
          <a:xfrm flipV="1">
            <a:off x="1907704" y="3334960"/>
            <a:ext cx="1162570" cy="90394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mit Pfeil 87"/>
          <p:cNvCxnSpPr/>
          <p:nvPr/>
        </p:nvCxnSpPr>
        <p:spPr>
          <a:xfrm>
            <a:off x="1692024" y="2724081"/>
            <a:ext cx="647728" cy="3333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Abgerundetes Rechteck 33"/>
          <p:cNvSpPr/>
          <p:nvPr/>
        </p:nvSpPr>
        <p:spPr>
          <a:xfrm>
            <a:off x="5408500" y="1499869"/>
            <a:ext cx="1493649" cy="582549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Fluid-kinetic hybridisation</a:t>
            </a:r>
            <a:b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(FKH)</a:t>
            </a:r>
          </a:p>
        </p:txBody>
      </p:sp>
      <p:sp>
        <p:nvSpPr>
          <p:cNvPr id="35" name="Abgerundetes Rechteck 34"/>
          <p:cNvSpPr/>
          <p:nvPr/>
        </p:nvSpPr>
        <p:spPr>
          <a:xfrm>
            <a:off x="6489452" y="1498443"/>
            <a:ext cx="749491" cy="583975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feld 39"/>
          <p:cNvSpPr txBox="1"/>
          <p:nvPr/>
        </p:nvSpPr>
        <p:spPr>
          <a:xfrm>
            <a:off x="6093317" y="2827205"/>
            <a:ext cx="22242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 smtClean="0">
                <a:solidFill>
                  <a:srgbClr val="C00000"/>
                </a:solidFill>
              </a:rPr>
              <a:t>Only joint effort makes it realistic on the 5 year time scale!</a:t>
            </a:r>
            <a:endParaRPr lang="en-GB" b="1" i="1" dirty="0">
              <a:solidFill>
                <a:srgbClr val="C00000"/>
              </a:solidFill>
            </a:endParaRPr>
          </a:p>
        </p:txBody>
      </p:sp>
      <p:sp>
        <p:nvSpPr>
          <p:cNvPr id="42" name="Abgerundetes Rechteck 41"/>
          <p:cNvSpPr/>
          <p:nvPr/>
        </p:nvSpPr>
        <p:spPr>
          <a:xfrm>
            <a:off x="2890916" y="889263"/>
            <a:ext cx="243706" cy="365457"/>
          </a:xfrm>
          <a:prstGeom prst="roundRect">
            <a:avLst/>
          </a:prstGeom>
          <a:solidFill>
            <a:srgbClr val="FF99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52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6876256" y="637198"/>
            <a:ext cx="1721350" cy="116955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1400" b="1" dirty="0"/>
              <a:t>Purely micro-macro (</a:t>
            </a:r>
            <a:r>
              <a:rPr lang="en-GB" sz="1400" b="1" dirty="0" err="1"/>
              <a:t>mM</a:t>
            </a:r>
            <a:r>
              <a:rPr lang="en-GB" sz="1400" b="1" dirty="0"/>
              <a:t>) approach for rectangular slab geometry with fixed background plasma</a:t>
            </a:r>
          </a:p>
        </p:txBody>
      </p:sp>
      <p:sp>
        <p:nvSpPr>
          <p:cNvPr id="6" name="Rechteck 5"/>
          <p:cNvSpPr/>
          <p:nvPr/>
        </p:nvSpPr>
        <p:spPr>
          <a:xfrm>
            <a:off x="6225274" y="2643758"/>
            <a:ext cx="2843808" cy="2031325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Micro-macro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approach combined with spatially hybrid approach (</a:t>
            </a:r>
            <a:r>
              <a:rPr lang="en-GB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Sp-mM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GB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Realistic geometry with void regions </a:t>
            </a:r>
            <a:endParaRPr lang="en-GB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Coupling to kinetic molecules </a:t>
            </a:r>
            <a:endParaRPr lang="en-GB" sz="1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Coupled plasma-neutral simulations 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8375683" cy="452953"/>
          </a:xfrm>
        </p:spPr>
        <p:txBody>
          <a:bodyPr/>
          <a:lstStyle/>
          <a:p>
            <a:r>
              <a:rPr lang="en-GB" sz="2400" dirty="0" smtClean="0">
                <a:solidFill>
                  <a:srgbClr val="C00000"/>
                </a:solidFill>
              </a:rPr>
              <a:t>Recent progress with </a:t>
            </a:r>
            <a:r>
              <a:rPr lang="en-GB" sz="2400" dirty="0" smtClean="0">
                <a:solidFill>
                  <a:srgbClr val="C00000"/>
                </a:solidFill>
              </a:rPr>
              <a:t>FKH </a:t>
            </a:r>
            <a:r>
              <a:rPr lang="en-GB" sz="2400" dirty="0" smtClean="0">
                <a:solidFill>
                  <a:srgbClr val="C00000"/>
                </a:solidFill>
              </a:rPr>
              <a:t>(JET L-mode case)</a:t>
            </a:r>
            <a:endParaRPr lang="en-GB" sz="2400" dirty="0">
              <a:solidFill>
                <a:srgbClr val="C00000"/>
              </a:solidFill>
            </a:endParaRP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175" y="1087310"/>
            <a:ext cx="5802311" cy="365434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109" y="510183"/>
            <a:ext cx="1509019" cy="1701527"/>
          </a:xfrm>
          <a:prstGeom prst="rect">
            <a:avLst/>
          </a:prstGeom>
        </p:spPr>
      </p:pic>
      <p:sp>
        <p:nvSpPr>
          <p:cNvPr id="11" name="Rechteck 10"/>
          <p:cNvSpPr/>
          <p:nvPr/>
        </p:nvSpPr>
        <p:spPr>
          <a:xfrm>
            <a:off x="395536" y="585465"/>
            <a:ext cx="3816424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en-GB" dirty="0" err="1" smtClean="0"/>
              <a:t>N.Horsten</a:t>
            </a:r>
            <a:r>
              <a:rPr lang="en-GB" dirty="0" smtClean="0"/>
              <a:t> et al., </a:t>
            </a:r>
            <a:r>
              <a:rPr lang="en-GB" dirty="0" smtClean="0"/>
              <a:t>PET-2021, CPP-2022</a:t>
            </a:r>
            <a:endParaRPr lang="en-GB" dirty="0"/>
          </a:p>
        </p:txBody>
      </p:sp>
      <p:sp>
        <p:nvSpPr>
          <p:cNvPr id="12" name="Pfeil nach unten 11"/>
          <p:cNvSpPr/>
          <p:nvPr/>
        </p:nvSpPr>
        <p:spPr>
          <a:xfrm>
            <a:off x="6980141" y="1902962"/>
            <a:ext cx="1395542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2021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9622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123478"/>
            <a:ext cx="7543800" cy="342900"/>
          </a:xfrm>
        </p:spPr>
        <p:txBody>
          <a:bodyPr/>
          <a:lstStyle/>
          <a:p>
            <a:r>
              <a:rPr lang="de-DE" dirty="0" smtClean="0">
                <a:solidFill>
                  <a:srgbClr val="C00000"/>
                </a:solidFill>
              </a:rPr>
              <a:t>FKH Progress 2022 </a:t>
            </a:r>
            <a:r>
              <a:rPr lang="en-GB" dirty="0" smtClean="0">
                <a:solidFill>
                  <a:srgbClr val="C00000"/>
                </a:solidFill>
              </a:rPr>
              <a:t>summary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79512" y="627534"/>
            <a:ext cx="8640960" cy="4004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fluid, (</a:t>
            </a:r>
            <a:r>
              <a:rPr lang="en-GB" sz="16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SpH</a:t>
            </a: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hybrid and kinetic neutral models were validated with a realistic JET ILW L-mode plasmas cases [2] 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GB" sz="16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This not a slab, but a realistic tokamak configuration, incl. voids, molecules, …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GB" sz="16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Large fluid-kinetic discrepancies at low density (factor 2), but smaller discrepancies at higher density (50%)  </a:t>
            </a:r>
          </a:p>
          <a:p>
            <a:pPr marL="742950" lvl="1" indent="-285750">
              <a:lnSpc>
                <a:spcPct val="115000"/>
              </a:lnSpc>
              <a:buFont typeface="Courier New" panose="02070309020205020404" pitchFamily="49" charset="0"/>
              <a:buChar char="o"/>
            </a:pPr>
            <a:r>
              <a:rPr lang="en-GB" sz="1600" i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Fluid-kinetic discrepancies in both density regimes successfully corrected by hybrid approach 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Drift and n-n effects are successfully introduced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Alternative hybrid approach that avoids cancellation errors by construction under development. Hilbert expansion based fluid model derived; both diffusive &amp; hydrodynamic scaling investigated [V. </a:t>
            </a:r>
            <a:r>
              <a:rPr lang="en-GB" sz="1600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Maes</a:t>
            </a:r>
            <a:r>
              <a:rPr lang="en-GB" sz="1600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paper in preparation]</a:t>
            </a:r>
          </a:p>
          <a:p>
            <a:pPr marL="342900" lvl="0" indent="-342900">
              <a:lnSpc>
                <a:spcPct val="115000"/>
              </a:lnSpc>
              <a:spcBef>
                <a:spcPts val="600"/>
              </a:spcBef>
              <a:buFont typeface="Symbol" panose="05050102010706020507" pitchFamily="18" charset="2"/>
              <a:buChar char=""/>
            </a:pPr>
            <a:r>
              <a:rPr lang="en-GB" sz="16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Release of fluid and hybrid approaches in extended grids version of SOLPS-ITER to the community during dedicated workshop hosted in KU Leuven, November 14-18</a:t>
            </a:r>
            <a:endParaRPr lang="en-GB" sz="1600" b="1" dirty="0">
              <a:solidFill>
                <a:srgbClr val="0070C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667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155251" y="68610"/>
            <a:ext cx="7543800" cy="34290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Code development – version merging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79512" y="771550"/>
            <a:ext cx="8640000" cy="3866271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Ctr="0" compatLnSpc="0">
            <a:spAutoFit/>
          </a:bodyPr>
          <a:lstStyle/>
          <a:p>
            <a:pPr marL="285750" marR="0" lvl="0" indent="-28575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GB" sz="1600" b="1" i="0" u="none" strike="noStrike" kern="1200" cap="none" dirty="0">
                <a:ln>
                  <a:noFill/>
                </a:ln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The main focus with regard to development of the </a:t>
            </a:r>
            <a:r>
              <a:rPr lang="en-GB" sz="1600" b="1" i="0" u="none" strike="noStrike" kern="1200" cap="none" dirty="0" smtClean="0">
                <a:ln>
                  <a:noFill/>
                </a:ln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EIRENE </a:t>
            </a:r>
            <a:r>
              <a:rPr lang="en-GB" sz="1600" b="1" i="0" u="none" strike="noStrike" kern="1200" cap="none" dirty="0">
                <a:ln>
                  <a:noFill/>
                </a:ln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code in 2022 was on reuniting the various diverging versions of the code used in FZJ and </a:t>
            </a:r>
            <a:r>
              <a:rPr lang="en-GB" sz="1600" b="1" i="0" u="none" strike="noStrike" kern="1200" cap="none" dirty="0" smtClean="0">
                <a:ln>
                  <a:noFill/>
                </a:ln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at ITER</a:t>
            </a:r>
            <a:r>
              <a:rPr lang="en-GB" sz="1600" b="1" i="0" u="none" strike="noStrike" kern="1200" cap="none" dirty="0">
                <a:ln>
                  <a:noFill/>
                </a:ln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.</a:t>
            </a:r>
          </a:p>
          <a:p>
            <a:pPr marL="285750" marR="0" lvl="0" indent="-28575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endParaRPr lang="en-GB" sz="1600" b="1" i="0" u="none" strike="noStrike" kern="1200" cap="none" dirty="0">
              <a:ln>
                <a:noFill/>
              </a:ln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285750" marR="0" lvl="0" indent="-28575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GB" sz="1600" b="1" i="0" u="none" strike="noStrike" kern="1200" cap="none" dirty="0">
                <a:ln>
                  <a:noFill/>
                </a:ln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Roughly 20 different code versions have been analysed and merged together. Thereby taking advantage of developments provided by FZJ external developers.</a:t>
            </a:r>
          </a:p>
          <a:p>
            <a:pPr marL="285750" marR="0" lvl="0" indent="-28575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endParaRPr lang="en-GB" sz="1600" b="1" i="0" u="none" strike="noStrike" kern="1200" cap="none" dirty="0">
              <a:ln>
                <a:noFill/>
              </a:ln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285750" marR="0" lvl="0" indent="-28575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GB" sz="1600" b="1" i="0" u="none" strike="noStrike" kern="1200" cap="none" dirty="0">
                <a:ln>
                  <a:noFill/>
                </a:ln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These developments include</a:t>
            </a:r>
          </a:p>
          <a:p>
            <a:pPr marL="800100" lvl="1" indent="-342900" hangingPunct="0">
              <a:buSzPct val="45000"/>
              <a:buFont typeface="Wingdings" panose="05000000000000000000" pitchFamily="2" charset="2"/>
              <a:buChar char="Ø"/>
            </a:pPr>
            <a:r>
              <a:rPr lang="en-GB" sz="1600" b="0" i="1" u="none" strike="noStrike" kern="1200" cap="none" dirty="0">
                <a:ln>
                  <a:noFill/>
                </a:ln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Charge state bundling</a:t>
            </a:r>
          </a:p>
          <a:p>
            <a:pPr marL="800100" lvl="1" indent="-342900" hangingPunct="0">
              <a:buSzPct val="45000"/>
              <a:buFont typeface="Wingdings" panose="05000000000000000000" pitchFamily="2" charset="2"/>
              <a:buChar char="Ø"/>
            </a:pPr>
            <a:r>
              <a:rPr lang="en-GB" sz="1600" b="0" i="1" u="none" strike="noStrike" kern="1200" cap="none" dirty="0">
                <a:ln>
                  <a:noFill/>
                </a:ln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Parallelization of the code using shared memory techniques (OpenMP)  </a:t>
            </a:r>
          </a:p>
          <a:p>
            <a:pPr marL="800100" lvl="1" indent="-342900" hangingPunct="0">
              <a:buSzPct val="45000"/>
              <a:buFont typeface="Wingdings" panose="05000000000000000000" pitchFamily="2" charset="2"/>
              <a:buChar char="Ø"/>
            </a:pPr>
            <a:r>
              <a:rPr lang="en-GB" sz="1600" b="0" i="1" u="none" strike="noStrike" kern="1200" cap="none" dirty="0">
                <a:ln>
                  <a:noFill/>
                </a:ln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Extensions of the existing parallelization of the code with message passing techniques (MPI) by implementation of different parallelization schemes.</a:t>
            </a:r>
          </a:p>
          <a:p>
            <a:pPr marL="800100" lvl="1" indent="-342900" hangingPunct="0">
              <a:buSzPct val="45000"/>
              <a:buFont typeface="Wingdings" panose="05000000000000000000" pitchFamily="2" charset="2"/>
              <a:buChar char="Ø"/>
            </a:pPr>
            <a:r>
              <a:rPr lang="en-GB" sz="1600" b="0" i="1" u="none" strike="noStrike" kern="1200" cap="none" dirty="0">
                <a:ln>
                  <a:noFill/>
                </a:ln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Introduction of radiation tallies</a:t>
            </a:r>
          </a:p>
          <a:p>
            <a:pPr marL="800100" lvl="1" indent="-342900" hangingPunct="0">
              <a:buSzPct val="45000"/>
              <a:buFont typeface="Wingdings" panose="05000000000000000000" pitchFamily="2" charset="2"/>
              <a:buChar char="Ø"/>
            </a:pPr>
            <a:r>
              <a:rPr lang="en-GB" sz="1600" b="0" i="1" u="none" strike="noStrike" kern="1200" cap="none" dirty="0">
                <a:ln>
                  <a:noFill/>
                </a:ln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Implementation of species resolved volume averaged tallies and their use with species specific rescaling of calculation results in order to improve the particle balances.</a:t>
            </a:r>
          </a:p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45000"/>
              <a:tabLst/>
            </a:pPr>
            <a:endParaRPr lang="en-GB" sz="1600" b="0" i="0" u="none" strike="noStrike" kern="1200" cap="none" dirty="0">
              <a:ln>
                <a:noFill/>
              </a:ln>
              <a:latin typeface="Liberation Sans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00136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53274" y="77321"/>
            <a:ext cx="7543800" cy="342900"/>
          </a:xfrm>
        </p:spPr>
        <p:txBody>
          <a:bodyPr/>
          <a:lstStyle/>
          <a:p>
            <a:r>
              <a:rPr lang="en-GB" dirty="0" smtClean="0">
                <a:solidFill>
                  <a:srgbClr val="C00000"/>
                </a:solidFill>
              </a:rPr>
              <a:t>Code development - priorities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" name="Rechteck 1"/>
          <p:cNvSpPr/>
          <p:nvPr/>
        </p:nvSpPr>
        <p:spPr>
          <a:xfrm>
            <a:off x="179512" y="699542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hangingPunct="0">
              <a:buFont typeface="Wingdings" panose="05000000000000000000" pitchFamily="2" charset="2"/>
              <a:buChar char="q"/>
            </a:pPr>
            <a:r>
              <a:rPr lang="en-GB" dirty="0" smtClean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Initially version-specific </a:t>
            </a:r>
            <a:r>
              <a:rPr lang="en-GB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code has been generalized </a:t>
            </a:r>
            <a:r>
              <a:rPr lang="en-GB" dirty="0" smtClean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in a way </a:t>
            </a:r>
            <a:r>
              <a:rPr lang="en-GB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it can be used by </a:t>
            </a:r>
            <a:r>
              <a:rPr lang="en-GB" dirty="0" smtClean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all the </a:t>
            </a:r>
            <a:r>
              <a:rPr lang="en-GB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interested </a:t>
            </a:r>
            <a:r>
              <a:rPr lang="en-GB" dirty="0" smtClean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parties (RU or specific architecture related code removed).</a:t>
            </a:r>
          </a:p>
          <a:p>
            <a:pPr marL="285750" lvl="0" indent="-285750" hangingPunct="0">
              <a:buFont typeface="Wingdings" panose="05000000000000000000" pitchFamily="2" charset="2"/>
              <a:buChar char="q"/>
            </a:pPr>
            <a:endParaRPr lang="en-GB" dirty="0"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285750" lvl="0" indent="-285750" hangingPunct="0">
              <a:buFont typeface="Wingdings" panose="05000000000000000000" pitchFamily="2" charset="2"/>
              <a:buChar char="q"/>
            </a:pPr>
            <a:r>
              <a:rPr lang="en-GB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All changes to the code are carefully tested (</a:t>
            </a:r>
            <a:r>
              <a:rPr lang="en-GB" dirty="0">
                <a:solidFill>
                  <a:srgbClr val="C00000"/>
                </a:solidFill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still </a:t>
            </a:r>
            <a:r>
              <a:rPr lang="en-GB" dirty="0" smtClean="0">
                <a:solidFill>
                  <a:srgbClr val="C00000"/>
                </a:solidFill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ongoing!..</a:t>
            </a:r>
            <a:r>
              <a:rPr lang="en-GB" dirty="0" smtClean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).</a:t>
            </a:r>
            <a:endParaRPr lang="en-GB" dirty="0"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285750" lvl="0" indent="-285750" hangingPunct="0">
              <a:buFont typeface="Wingdings" panose="05000000000000000000" pitchFamily="2" charset="2"/>
              <a:buChar char="q"/>
            </a:pPr>
            <a:endParaRPr lang="en-GB" dirty="0"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285750" lvl="0" indent="-285750" hangingPunct="0">
              <a:buFont typeface="Wingdings" panose="05000000000000000000" pitchFamily="2" charset="2"/>
              <a:buChar char="q"/>
            </a:pPr>
            <a:r>
              <a:rPr lang="en-GB" dirty="0" smtClean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Code modifications affecting simulation </a:t>
            </a:r>
            <a:r>
              <a:rPr lang="en-GB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results were </a:t>
            </a:r>
            <a:r>
              <a:rPr lang="en-GB" dirty="0" smtClean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tracked down to their origin and the reasonability investigated.</a:t>
            </a:r>
            <a:endParaRPr lang="en-GB" dirty="0"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285750" lvl="0" indent="-285750" hangingPunct="0">
              <a:buFont typeface="Wingdings" panose="05000000000000000000" pitchFamily="2" charset="2"/>
              <a:buChar char="q"/>
            </a:pPr>
            <a:endParaRPr lang="en-GB" dirty="0"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marL="285750" lvl="0" indent="-285750" hangingPunct="0">
              <a:buFont typeface="Wingdings" panose="05000000000000000000" pitchFamily="2" charset="2"/>
              <a:buChar char="q"/>
            </a:pPr>
            <a:r>
              <a:rPr lang="en-GB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Updated reference outputs are provided for the </a:t>
            </a:r>
            <a:r>
              <a:rPr lang="en-GB" dirty="0" err="1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testcases</a:t>
            </a:r>
            <a:r>
              <a:rPr lang="en-GB" dirty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in the continuous integration chain (CI</a:t>
            </a:r>
            <a:r>
              <a:rPr lang="en-GB" dirty="0" smtClean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).</a:t>
            </a:r>
          </a:p>
          <a:p>
            <a:pPr marL="285750" lvl="0" indent="-285750" hangingPunct="0">
              <a:buFont typeface="Wingdings" panose="05000000000000000000" pitchFamily="2" charset="2"/>
              <a:buChar char="q"/>
            </a:pPr>
            <a:endParaRPr lang="en-GB" dirty="0"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  <a:p>
            <a:pPr lvl="0" algn="ctr" hangingPunct="0"/>
            <a:r>
              <a:rPr lang="en-GB" b="1" dirty="0" smtClean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We are approaching the 1</a:t>
            </a:r>
            <a:r>
              <a:rPr lang="en-GB" b="1" baseline="30000" dirty="0" smtClean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st</a:t>
            </a:r>
            <a:r>
              <a:rPr lang="en-GB" b="1" dirty="0" smtClean="0">
                <a:latin typeface="Arial" panose="020B0604020202020204" pitchFamily="34" charset="0"/>
                <a:ea typeface="Microsoft YaHei" pitchFamily="2"/>
                <a:cs typeface="Arial" panose="020B0604020202020204" pitchFamily="34" charset="0"/>
              </a:rPr>
              <a:t>  milestone release of the code, which should be a basis for further joint development</a:t>
            </a:r>
            <a:endParaRPr lang="en-GB" b="1" dirty="0">
              <a:latin typeface="Arial" panose="020B0604020202020204" pitchFamily="34" charset="0"/>
              <a:ea typeface="Microsoft YaHei" pitchFamily="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12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UROfusion6x9_5_3_2019 [Read-Only]" id="{4FA7D1A4-291D-482A-B5DE-8C6DF9C8AE24}" vid="{D585476B-6F94-4416-A937-50A74B4E5693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EUROfusion6x9_5_3_2019</Template>
  <TotalTime>0</TotalTime>
  <Words>3383</Words>
  <Application>Microsoft Office PowerPoint</Application>
  <PresentationFormat>Bildschirmpräsentation (16:9)</PresentationFormat>
  <Paragraphs>446</Paragraphs>
  <Slides>33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3</vt:i4>
      </vt:variant>
      <vt:variant>
        <vt:lpstr>Folientitel</vt:lpstr>
      </vt:variant>
      <vt:variant>
        <vt:i4>33</vt:i4>
      </vt:variant>
    </vt:vector>
  </HeadingPairs>
  <TitlesOfParts>
    <vt:vector size="46" baseType="lpstr">
      <vt:lpstr>Microsoft YaHei</vt:lpstr>
      <vt:lpstr>Arial</vt:lpstr>
      <vt:lpstr>Calibri</vt:lpstr>
      <vt:lpstr>Cambria Math</vt:lpstr>
      <vt:lpstr>Courier New</vt:lpstr>
      <vt:lpstr>Liberation Sans</vt:lpstr>
      <vt:lpstr>Noto Sans Symbols</vt:lpstr>
      <vt:lpstr>Symbol</vt:lpstr>
      <vt:lpstr>Times New Roman</vt:lpstr>
      <vt:lpstr>Wingdings</vt:lpstr>
      <vt:lpstr>Office Theme</vt:lpstr>
      <vt:lpstr>1_Office Theme</vt:lpstr>
      <vt:lpstr>2_Office Theme</vt:lpstr>
      <vt:lpstr> </vt:lpstr>
      <vt:lpstr>TSVV-5: Neutral Gas Dynamics in the Edge</vt:lpstr>
      <vt:lpstr>EIRENE-NGM-DEVELOPERS (TSVV-5)</vt:lpstr>
      <vt:lpstr>PowerPoint-Präsentation</vt:lpstr>
      <vt:lpstr>PowerPoint-Präsentation</vt:lpstr>
      <vt:lpstr>Recent progress with FKH (JET L-mode case)</vt:lpstr>
      <vt:lpstr>FKH Progress 2022 summary</vt:lpstr>
      <vt:lpstr>Code development – version merging</vt:lpstr>
      <vt:lpstr>Code development - priorities</vt:lpstr>
      <vt:lpstr>PowerPoint-Präsentation</vt:lpstr>
      <vt:lpstr>CRM solvers available</vt:lpstr>
      <vt:lpstr>PowerPoint-Präsentation</vt:lpstr>
      <vt:lpstr>PowerPoint-Präsentation</vt:lpstr>
      <vt:lpstr>COLLISIONAL-RADIATIVE MODEL</vt:lpstr>
      <vt:lpstr>PowerPoint-Präsentation</vt:lpstr>
      <vt:lpstr>СRM simulations (standalone): branching ratios</vt:lpstr>
      <vt:lpstr>CRM: effect of vibrationally resolved states</vt:lpstr>
      <vt:lpstr>EU-DEMO – effect of resolution by vibrostates</vt:lpstr>
      <vt:lpstr>CRUMPET, YACORA simulations (standalone CRM)</vt:lpstr>
      <vt:lpstr>Isotop effect in „full-scale“ EIRENE (M.Groth)</vt:lpstr>
      <vt:lpstr>CRM: effect of Te on vibrational populations</vt:lpstr>
      <vt:lpstr>CRM vs EIRENE: vibr. Resolved – statistics issue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new HYDKIN:</vt:lpstr>
      <vt:lpstr>PowerPoint-Präsentation</vt:lpstr>
      <vt:lpstr>PowerPoint-Präsentation</vt:lpstr>
      <vt:lpstr>PowerPoint-Präsentation</vt:lpstr>
      <vt:lpstr>New CRM Solver for EIRENE concepted</vt:lpstr>
    </vt:vector>
  </TitlesOfParts>
  <Company>Forschungszentrum Jülich GmbH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PSI studies in preparation of JET-ILW TT and DT operation: insight and extrapolation to ITER by the ERO2.0 modelling</dc:title>
  <dc:creator>Dmitry Borodin</dc:creator>
  <cp:lastModifiedBy>Borodin</cp:lastModifiedBy>
  <cp:revision>788</cp:revision>
  <cp:lastPrinted>2014-10-16T14:51:28Z</cp:lastPrinted>
  <dcterms:created xsi:type="dcterms:W3CDTF">2019-10-05T18:10:40Z</dcterms:created>
  <dcterms:modified xsi:type="dcterms:W3CDTF">2023-02-09T12:20:41Z</dcterms:modified>
</cp:coreProperties>
</file>