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80"/>
  </p:notesMasterIdLst>
  <p:handoutMasterIdLst>
    <p:handoutMasterId r:id="rId81"/>
  </p:handoutMasterIdLst>
  <p:sldIdLst>
    <p:sldId id="256" r:id="rId3"/>
    <p:sldId id="1333" r:id="rId4"/>
    <p:sldId id="390" r:id="rId5"/>
    <p:sldId id="1332" r:id="rId6"/>
    <p:sldId id="278" r:id="rId7"/>
    <p:sldId id="1223" r:id="rId8"/>
    <p:sldId id="1224" r:id="rId9"/>
    <p:sldId id="1225" r:id="rId10"/>
    <p:sldId id="1226" r:id="rId11"/>
    <p:sldId id="1277" r:id="rId12"/>
    <p:sldId id="298" r:id="rId13"/>
    <p:sldId id="266" r:id="rId14"/>
    <p:sldId id="299" r:id="rId15"/>
    <p:sldId id="1227" r:id="rId16"/>
    <p:sldId id="1228" r:id="rId17"/>
    <p:sldId id="1231" r:id="rId18"/>
    <p:sldId id="1293" r:id="rId19"/>
    <p:sldId id="1294" r:id="rId20"/>
    <p:sldId id="300" r:id="rId21"/>
    <p:sldId id="267" r:id="rId22"/>
    <p:sldId id="301" r:id="rId23"/>
    <p:sldId id="1295" r:id="rId24"/>
    <p:sldId id="1297" r:id="rId25"/>
    <p:sldId id="1298" r:id="rId26"/>
    <p:sldId id="302" r:id="rId27"/>
    <p:sldId id="260" r:id="rId28"/>
    <p:sldId id="303" r:id="rId29"/>
    <p:sldId id="1316" r:id="rId30"/>
    <p:sldId id="1103" r:id="rId31"/>
    <p:sldId id="1305" r:id="rId32"/>
    <p:sldId id="1308" r:id="rId33"/>
    <p:sldId id="259" r:id="rId34"/>
    <p:sldId id="1309" r:id="rId35"/>
    <p:sldId id="261" r:id="rId36"/>
    <p:sldId id="993" r:id="rId37"/>
    <p:sldId id="994" r:id="rId38"/>
    <p:sldId id="995" r:id="rId39"/>
    <p:sldId id="351" r:id="rId40"/>
    <p:sldId id="344" r:id="rId41"/>
    <p:sldId id="348" r:id="rId42"/>
    <p:sldId id="349" r:id="rId43"/>
    <p:sldId id="1315" r:id="rId44"/>
    <p:sldId id="304" r:id="rId45"/>
    <p:sldId id="268" r:id="rId46"/>
    <p:sldId id="305" r:id="rId47"/>
    <p:sldId id="1244" r:id="rId48"/>
    <p:sldId id="636" r:id="rId49"/>
    <p:sldId id="658" r:id="rId50"/>
    <p:sldId id="652" r:id="rId51"/>
    <p:sldId id="613" r:id="rId52"/>
    <p:sldId id="1245" r:id="rId53"/>
    <p:sldId id="1317" r:id="rId54"/>
    <p:sldId id="1318" r:id="rId55"/>
    <p:sldId id="1246" r:id="rId56"/>
    <p:sldId id="1319" r:id="rId57"/>
    <p:sldId id="1320" r:id="rId58"/>
    <p:sldId id="1321" r:id="rId59"/>
    <p:sldId id="1273" r:id="rId60"/>
    <p:sldId id="310" r:id="rId61"/>
    <p:sldId id="1331" r:id="rId62"/>
    <p:sldId id="1329" r:id="rId63"/>
    <p:sldId id="1256" r:id="rId64"/>
    <p:sldId id="1330" r:id="rId65"/>
    <p:sldId id="1257" r:id="rId66"/>
    <p:sldId id="1252" r:id="rId67"/>
    <p:sldId id="1251" r:id="rId68"/>
    <p:sldId id="1278" r:id="rId69"/>
    <p:sldId id="1274" r:id="rId70"/>
    <p:sldId id="568" r:id="rId71"/>
    <p:sldId id="573" r:id="rId72"/>
    <p:sldId id="1324" r:id="rId73"/>
    <p:sldId id="1275" r:id="rId74"/>
    <p:sldId id="1284" r:id="rId75"/>
    <p:sldId id="1276" r:id="rId76"/>
    <p:sldId id="1287" r:id="rId77"/>
    <p:sldId id="1289" r:id="rId78"/>
    <p:sldId id="1328" r:id="rId79"/>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4648B4E-5E9D-B34A-A2F4-5B189F031779}">
          <p14:sldIdLst>
            <p14:sldId id="256"/>
            <p14:sldId id="1333"/>
            <p14:sldId id="390"/>
            <p14:sldId id="1332"/>
            <p14:sldId id="278"/>
            <p14:sldId id="1223"/>
            <p14:sldId id="1224"/>
            <p14:sldId id="1225"/>
            <p14:sldId id="1226"/>
            <p14:sldId id="1277"/>
          </p14:sldIdLst>
        </p14:section>
        <p14:section name="Abschnitt ohne Titel" id="{425B773D-DA70-764F-89D4-3A20566FA034}">
          <p14:sldIdLst>
            <p14:sldId id="298"/>
            <p14:sldId id="266"/>
          </p14:sldIdLst>
        </p14:section>
        <p14:section name="Abschnitt ohne Titel" id="{34841ACA-653E-E44F-816E-3CEA9A0C1FEA}">
          <p14:sldIdLst>
            <p14:sldId id="299"/>
            <p14:sldId id="1227"/>
            <p14:sldId id="1228"/>
            <p14:sldId id="1231"/>
            <p14:sldId id="1293"/>
            <p14:sldId id="1294"/>
          </p14:sldIdLst>
        </p14:section>
        <p14:section name="Abschnitt ohne Titel" id="{97D48410-DF7B-104A-8614-4897C64B0D0D}">
          <p14:sldIdLst>
            <p14:sldId id="300"/>
            <p14:sldId id="267"/>
          </p14:sldIdLst>
        </p14:section>
        <p14:section name="Abschnitt ohne Titel" id="{C2B2F178-F66E-F442-AA4C-1F0688A3E54D}">
          <p14:sldIdLst>
            <p14:sldId id="301"/>
            <p14:sldId id="1295"/>
            <p14:sldId id="1297"/>
            <p14:sldId id="1298"/>
          </p14:sldIdLst>
        </p14:section>
        <p14:section name="Abschnitt ohne Titel" id="{BF601F7E-845A-514B-93CF-5A48E2173AC3}">
          <p14:sldIdLst>
            <p14:sldId id="302"/>
            <p14:sldId id="260"/>
          </p14:sldIdLst>
        </p14:section>
        <p14:section name="Abschnitt ohne Titel" id="{F84F95EC-1F5E-9E40-AAB2-CA79EE439DA3}">
          <p14:sldIdLst>
            <p14:sldId id="303"/>
            <p14:sldId id="1316"/>
            <p14:sldId id="1103"/>
            <p14:sldId id="1305"/>
            <p14:sldId id="1308"/>
            <p14:sldId id="259"/>
            <p14:sldId id="1309"/>
            <p14:sldId id="261"/>
            <p14:sldId id="993"/>
            <p14:sldId id="994"/>
            <p14:sldId id="995"/>
            <p14:sldId id="351"/>
            <p14:sldId id="344"/>
            <p14:sldId id="348"/>
            <p14:sldId id="349"/>
            <p14:sldId id="1315"/>
          </p14:sldIdLst>
        </p14:section>
        <p14:section name="Abschnitt ohne Titel" id="{08AF3B30-2E35-F942-A717-237CF85FFF2D}">
          <p14:sldIdLst>
            <p14:sldId id="304"/>
            <p14:sldId id="268"/>
          </p14:sldIdLst>
        </p14:section>
        <p14:section name="Abschnitt ohne Titel" id="{C9174335-B9ED-6D45-9EC1-87A775D1CB92}">
          <p14:sldIdLst>
            <p14:sldId id="305"/>
            <p14:sldId id="1244"/>
            <p14:sldId id="636"/>
            <p14:sldId id="658"/>
            <p14:sldId id="652"/>
            <p14:sldId id="613"/>
            <p14:sldId id="1245"/>
            <p14:sldId id="1317"/>
            <p14:sldId id="1318"/>
            <p14:sldId id="1246"/>
            <p14:sldId id="1319"/>
            <p14:sldId id="1320"/>
            <p14:sldId id="1321"/>
            <p14:sldId id="1273"/>
          </p14:sldIdLst>
        </p14:section>
        <p14:section name="Abschnitt ohne Titel" id="{81E32BB2-F30E-2245-9F69-1DF16B3D3E76}">
          <p14:sldIdLst>
            <p14:sldId id="310"/>
            <p14:sldId id="1331"/>
            <p14:sldId id="1329"/>
            <p14:sldId id="1256"/>
            <p14:sldId id="1330"/>
            <p14:sldId id="1257"/>
            <p14:sldId id="1252"/>
            <p14:sldId id="1251"/>
            <p14:sldId id="1278"/>
            <p14:sldId id="1274"/>
            <p14:sldId id="568"/>
            <p14:sldId id="573"/>
            <p14:sldId id="1324"/>
            <p14:sldId id="1275"/>
            <p14:sldId id="1284"/>
            <p14:sldId id="1276"/>
            <p14:sldId id="1287"/>
            <p14:sldId id="1289"/>
            <p14:sldId id="132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Coenen" initials="JC" lastIdx="3" clrIdx="0">
    <p:extLst>
      <p:ext uri="{19B8F6BF-5375-455C-9EA6-DF929625EA0E}">
        <p15:presenceInfo xmlns:p15="http://schemas.microsoft.com/office/powerpoint/2012/main" userId="56afbd7d11bd33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1" autoAdjust="0"/>
    <p:restoredTop sz="91302" autoAdjust="0"/>
  </p:normalViewPr>
  <p:slideViewPr>
    <p:cSldViewPr showGuides="1">
      <p:cViewPr varScale="1">
        <p:scale>
          <a:sx n="153" d="100"/>
          <a:sy n="153" d="100"/>
        </p:scale>
        <p:origin x="168" y="10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howGuides="1">
      <p:cViewPr varScale="1">
        <p:scale>
          <a:sx n="118" d="100"/>
          <a:sy n="118" d="100"/>
        </p:scale>
        <p:origin x="4752" y="2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09/02/2023</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09/02/2023</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376346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273176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21</a:t>
            </a:fld>
            <a:endParaRPr lang="en-GB" dirty="0"/>
          </a:p>
        </p:txBody>
      </p:sp>
    </p:spTree>
    <p:extLst>
      <p:ext uri="{BB962C8B-B14F-4D97-AF65-F5344CB8AC3E}">
        <p14:creationId xmlns:p14="http://schemas.microsoft.com/office/powerpoint/2010/main" val="3877237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22</a:t>
            </a:fld>
            <a:endParaRPr lang="en-GB" dirty="0"/>
          </a:p>
        </p:txBody>
      </p:sp>
    </p:spTree>
    <p:extLst>
      <p:ext uri="{BB962C8B-B14F-4D97-AF65-F5344CB8AC3E}">
        <p14:creationId xmlns:p14="http://schemas.microsoft.com/office/powerpoint/2010/main" val="37491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2807791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26</a:t>
            </a:fld>
            <a:endParaRPr lang="en-GB" dirty="0"/>
          </a:p>
        </p:txBody>
      </p:sp>
    </p:spTree>
    <p:extLst>
      <p:ext uri="{BB962C8B-B14F-4D97-AF65-F5344CB8AC3E}">
        <p14:creationId xmlns:p14="http://schemas.microsoft.com/office/powerpoint/2010/main" val="1208250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27</a:t>
            </a:fld>
            <a:endParaRPr lang="en-GB" dirty="0"/>
          </a:p>
        </p:txBody>
      </p:sp>
    </p:spTree>
    <p:extLst>
      <p:ext uri="{BB962C8B-B14F-4D97-AF65-F5344CB8AC3E}">
        <p14:creationId xmlns:p14="http://schemas.microsoft.com/office/powerpoint/2010/main" val="386014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61715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DC60C-34FD-4F4E-B6C6-16992ABD39E1}" type="slidenum">
              <a:rPr lang="en-US" smtClean="0"/>
              <a:t>32</a:t>
            </a:fld>
            <a:endParaRPr lang="en-US"/>
          </a:p>
        </p:txBody>
      </p:sp>
    </p:spTree>
    <p:extLst>
      <p:ext uri="{BB962C8B-B14F-4D97-AF65-F5344CB8AC3E}">
        <p14:creationId xmlns:p14="http://schemas.microsoft.com/office/powerpoint/2010/main" val="1283295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6895-DAEF-47E5-8529-7A3EBD8431C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65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43</a:t>
            </a:fld>
            <a:endParaRPr lang="en-GB" dirty="0"/>
          </a:p>
        </p:txBody>
      </p:sp>
    </p:spTree>
    <p:extLst>
      <p:ext uri="{BB962C8B-B14F-4D97-AF65-F5344CB8AC3E}">
        <p14:creationId xmlns:p14="http://schemas.microsoft.com/office/powerpoint/2010/main" val="70626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26874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44</a:t>
            </a:fld>
            <a:endParaRPr lang="en-GB" dirty="0"/>
          </a:p>
        </p:txBody>
      </p:sp>
    </p:spTree>
    <p:extLst>
      <p:ext uri="{BB962C8B-B14F-4D97-AF65-F5344CB8AC3E}">
        <p14:creationId xmlns:p14="http://schemas.microsoft.com/office/powerpoint/2010/main" val="407253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45</a:t>
            </a:fld>
            <a:endParaRPr lang="en-GB" dirty="0"/>
          </a:p>
        </p:txBody>
      </p:sp>
    </p:spTree>
    <p:extLst>
      <p:ext uri="{BB962C8B-B14F-4D97-AF65-F5344CB8AC3E}">
        <p14:creationId xmlns:p14="http://schemas.microsoft.com/office/powerpoint/2010/main" val="203671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KAM : écart d’orientation entre</a:t>
            </a:r>
            <a:r>
              <a:rPr lang="fr-FR" baseline="0" dirty="0"/>
              <a:t> 1 grain et ses voisins</a:t>
            </a:r>
          </a:p>
          <a:p>
            <a:endParaRPr lang="fr-FR" dirty="0"/>
          </a:p>
        </p:txBody>
      </p:sp>
      <p:sp>
        <p:nvSpPr>
          <p:cNvPr id="4" name="Espace réservé du numéro de diapositive 3"/>
          <p:cNvSpPr>
            <a:spLocks noGrp="1"/>
          </p:cNvSpPr>
          <p:nvPr>
            <p:ph type="sldNum" sz="quarter" idx="10"/>
          </p:nvPr>
        </p:nvSpPr>
        <p:spPr/>
        <p:txBody>
          <a:bodyPr/>
          <a:lstStyle/>
          <a:p>
            <a:fld id="{39DC57ED-270C-43E3-91AA-48F4CC193819}" type="slidenum">
              <a:rPr lang="fr-FR" smtClean="0"/>
              <a:t>49</a:t>
            </a:fld>
            <a:endParaRPr lang="fr-FR"/>
          </a:p>
        </p:txBody>
      </p:sp>
    </p:spTree>
    <p:extLst>
      <p:ext uri="{BB962C8B-B14F-4D97-AF65-F5344CB8AC3E}">
        <p14:creationId xmlns:p14="http://schemas.microsoft.com/office/powerpoint/2010/main" val="3676630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PFU 13^peut</a:t>
            </a:r>
            <a:r>
              <a:rPr lang="fr-FR" baseline="0" dirty="0"/>
              <a:t> être un candidat (WECN001)</a:t>
            </a:r>
          </a:p>
          <a:p>
            <a:endParaRPr lang="fr-FR" baseline="0" dirty="0"/>
          </a:p>
          <a:p>
            <a:r>
              <a:rPr lang="fr-FR" sz="1200" kern="1200" dirty="0">
                <a:solidFill>
                  <a:schemeClr val="tx1"/>
                </a:solidFill>
                <a:effectLst/>
                <a:latin typeface="+mn-lt"/>
                <a:ea typeface="+mn-ea"/>
                <a:cs typeface="+mn-cs"/>
              </a:rPr>
              <a:t>En 1</a:t>
            </a:r>
            <a:r>
              <a:rPr lang="fr-FR" sz="1200" kern="1200" baseline="30000" dirty="0">
                <a:solidFill>
                  <a:schemeClr val="tx1"/>
                </a:solidFill>
                <a:effectLst/>
                <a:latin typeface="+mn-lt"/>
                <a:ea typeface="+mn-ea"/>
                <a:cs typeface="+mn-cs"/>
              </a:rPr>
              <a:t>ère</a:t>
            </a:r>
            <a:r>
              <a:rPr lang="fr-FR" sz="1200" kern="1200" dirty="0">
                <a:solidFill>
                  <a:schemeClr val="tx1"/>
                </a:solidFill>
                <a:effectLst/>
                <a:latin typeface="+mn-lt"/>
                <a:ea typeface="+mn-ea"/>
                <a:cs typeface="+mn-cs"/>
              </a:rPr>
              <a:t> approximation, </a:t>
            </a:r>
            <a:endParaRPr lang="fr-FR" dirty="0"/>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CC0A6B02-445A-4D04-A76C-0F1F632477A1}" type="slidenum">
              <a:rPr lang="en-GB" smtClean="0"/>
              <a:t>50</a:t>
            </a:fld>
            <a:endParaRPr lang="en-GB"/>
          </a:p>
        </p:txBody>
      </p:sp>
    </p:spTree>
    <p:extLst>
      <p:ext uri="{BB962C8B-B14F-4D97-AF65-F5344CB8AC3E}">
        <p14:creationId xmlns:p14="http://schemas.microsoft.com/office/powerpoint/2010/main" val="148724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59</a:t>
            </a:fld>
            <a:endParaRPr lang="en-GB" dirty="0"/>
          </a:p>
        </p:txBody>
      </p:sp>
    </p:spTree>
    <p:extLst>
      <p:ext uri="{BB962C8B-B14F-4D97-AF65-F5344CB8AC3E}">
        <p14:creationId xmlns:p14="http://schemas.microsoft.com/office/powerpoint/2010/main" val="346979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Repalce</a:t>
            </a:r>
            <a:r>
              <a:rPr lang="de-DE" dirty="0"/>
              <a:t> </a:t>
            </a:r>
            <a:r>
              <a:rPr lang="de-DE" dirty="0" err="1"/>
              <a:t>by</a:t>
            </a:r>
            <a:r>
              <a:rPr lang="de-DE" dirty="0"/>
              <a:t> </a:t>
            </a:r>
            <a:r>
              <a:rPr lang="de-DE" dirty="0" err="1"/>
              <a:t>your</a:t>
            </a:r>
            <a:r>
              <a:rPr lang="de-DE" dirty="0"/>
              <a:t> SPX</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1245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just a </a:t>
            </a:r>
            <a:r>
              <a:rPr lang="de-DE" dirty="0" err="1"/>
              <a:t>summary</a:t>
            </a:r>
            <a:r>
              <a:rPr lang="de-DE" dirty="0"/>
              <a:t> </a:t>
            </a:r>
            <a:r>
              <a:rPr lang="de-DE" dirty="0" err="1"/>
              <a:t>table</a:t>
            </a:r>
            <a:r>
              <a:rPr lang="de-DE" dirty="0"/>
              <a:t> – Michael</a:t>
            </a:r>
            <a:r>
              <a:rPr lang="de-DE" baseline="0" dirty="0"/>
              <a:t> will </a:t>
            </a:r>
            <a:r>
              <a:rPr lang="de-DE" baseline="0" dirty="0" err="1"/>
              <a:t>provide</a:t>
            </a:r>
            <a:r>
              <a:rPr lang="de-DE" baseline="0" dirty="0"/>
              <a:t> it.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716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66</a:t>
            </a:fld>
            <a:endParaRPr lang="en-GB" dirty="0"/>
          </a:p>
        </p:txBody>
      </p:sp>
    </p:spTree>
    <p:extLst>
      <p:ext uri="{BB962C8B-B14F-4D97-AF65-F5344CB8AC3E}">
        <p14:creationId xmlns:p14="http://schemas.microsoft.com/office/powerpoint/2010/main" val="2797534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68</a:t>
            </a:fld>
            <a:endParaRPr lang="en-GB" dirty="0"/>
          </a:p>
        </p:txBody>
      </p:sp>
    </p:spTree>
    <p:extLst>
      <p:ext uri="{BB962C8B-B14F-4D97-AF65-F5344CB8AC3E}">
        <p14:creationId xmlns:p14="http://schemas.microsoft.com/office/powerpoint/2010/main" val="258452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72</a:t>
            </a:fld>
            <a:endParaRPr lang="en-GB" dirty="0"/>
          </a:p>
        </p:txBody>
      </p:sp>
    </p:spTree>
    <p:extLst>
      <p:ext uri="{BB962C8B-B14F-4D97-AF65-F5344CB8AC3E}">
        <p14:creationId xmlns:p14="http://schemas.microsoft.com/office/powerpoint/2010/main" val="181140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Repalce</a:t>
            </a:r>
            <a:r>
              <a:rPr lang="de-DE" dirty="0"/>
              <a:t> </a:t>
            </a:r>
            <a:r>
              <a:rPr lang="de-DE" dirty="0" err="1"/>
              <a:t>by</a:t>
            </a:r>
            <a:r>
              <a:rPr lang="de-DE" dirty="0"/>
              <a:t> </a:t>
            </a:r>
            <a:r>
              <a:rPr lang="de-DE" dirty="0" err="1"/>
              <a:t>your</a:t>
            </a:r>
            <a:r>
              <a:rPr lang="de-DE" dirty="0"/>
              <a:t> SPX</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6603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73</a:t>
            </a:fld>
            <a:endParaRPr lang="en-GB" dirty="0"/>
          </a:p>
        </p:txBody>
      </p:sp>
    </p:spTree>
    <p:extLst>
      <p:ext uri="{BB962C8B-B14F-4D97-AF65-F5344CB8AC3E}">
        <p14:creationId xmlns:p14="http://schemas.microsoft.com/office/powerpoint/2010/main" val="825142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74</a:t>
            </a:fld>
            <a:endParaRPr lang="en-GB" dirty="0"/>
          </a:p>
        </p:txBody>
      </p:sp>
    </p:spTree>
    <p:extLst>
      <p:ext uri="{BB962C8B-B14F-4D97-AF65-F5344CB8AC3E}">
        <p14:creationId xmlns:p14="http://schemas.microsoft.com/office/powerpoint/2010/main" val="191477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Replace</a:t>
            </a:r>
            <a:r>
              <a:rPr lang="de-DE" dirty="0"/>
              <a:t> </a:t>
            </a:r>
            <a:r>
              <a:rPr lang="de-DE" dirty="0" err="1"/>
              <a:t>by</a:t>
            </a:r>
            <a:r>
              <a:rPr lang="de-DE" dirty="0"/>
              <a:t> </a:t>
            </a:r>
            <a:r>
              <a:rPr lang="de-DE" dirty="0" err="1"/>
              <a:t>your</a:t>
            </a:r>
            <a:r>
              <a:rPr lang="de-DE" baseline="0" dirty="0"/>
              <a:t> </a:t>
            </a:r>
            <a:r>
              <a:rPr lang="de-DE" baseline="0"/>
              <a:t>deliverables</a:t>
            </a: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864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just a </a:t>
            </a:r>
            <a:r>
              <a:rPr lang="de-DE" dirty="0" err="1"/>
              <a:t>summary</a:t>
            </a:r>
            <a:r>
              <a:rPr lang="de-DE" dirty="0"/>
              <a:t> </a:t>
            </a:r>
            <a:r>
              <a:rPr lang="de-DE" dirty="0" err="1"/>
              <a:t>table</a:t>
            </a:r>
            <a:r>
              <a:rPr lang="de-DE" dirty="0"/>
              <a:t> – Michael</a:t>
            </a:r>
            <a:r>
              <a:rPr lang="de-DE" baseline="0" dirty="0"/>
              <a:t> will </a:t>
            </a:r>
            <a:r>
              <a:rPr lang="de-DE" baseline="0" dirty="0" err="1"/>
              <a:t>provide</a:t>
            </a:r>
            <a:r>
              <a:rPr lang="de-DE" baseline="0" dirty="0"/>
              <a:t> it.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4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315319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PD: Plasma Devices </a:t>
            </a:r>
            <a:r>
              <a:rPr lang="de-DE" dirty="0" err="1"/>
              <a:t>as</a:t>
            </a:r>
            <a:r>
              <a:rPr lang="de-DE" dirty="0"/>
              <a:t> in PEP </a:t>
            </a:r>
            <a:r>
              <a:rPr lang="de-DE" dirty="0" err="1"/>
              <a:t>listed</a:t>
            </a:r>
            <a:endParaRPr lang="de-DE" dirty="0"/>
          </a:p>
          <a:p>
            <a:r>
              <a:rPr lang="de-DE" dirty="0"/>
              <a:t>HHF:</a:t>
            </a:r>
            <a:r>
              <a:rPr lang="de-DE" baseline="0" dirty="0"/>
              <a:t> High </a:t>
            </a:r>
            <a:r>
              <a:rPr lang="de-DE" baseline="0" dirty="0" err="1"/>
              <a:t>Heat</a:t>
            </a:r>
            <a:r>
              <a:rPr lang="de-DE" baseline="0" dirty="0"/>
              <a:t> </a:t>
            </a:r>
            <a:r>
              <a:rPr lang="de-DE" baseline="0" dirty="0" err="1"/>
              <a:t>flux</a:t>
            </a:r>
            <a:r>
              <a:rPr lang="de-DE" baseline="0" dirty="0"/>
              <a:t>  </a:t>
            </a:r>
            <a:r>
              <a:rPr lang="de-DE" baseline="0" dirty="0" err="1"/>
              <a:t>as</a:t>
            </a:r>
            <a:r>
              <a:rPr lang="de-DE" baseline="0" dirty="0"/>
              <a:t> in PEP </a:t>
            </a:r>
            <a:r>
              <a:rPr lang="de-DE" baseline="0" dirty="0" err="1"/>
              <a:t>listed</a:t>
            </a:r>
            <a:endParaRPr lang="de-DE" baseline="0" dirty="0"/>
          </a:p>
          <a:p>
            <a:r>
              <a:rPr lang="de-DE" baseline="0" dirty="0"/>
              <a:t>IBF: Ion beam Facility </a:t>
            </a:r>
            <a:r>
              <a:rPr lang="de-DE" baseline="0" dirty="0" err="1"/>
              <a:t>as</a:t>
            </a:r>
            <a:r>
              <a:rPr lang="de-DE" baseline="0" dirty="0"/>
              <a:t> in PEP </a:t>
            </a:r>
            <a:r>
              <a:rPr lang="de-DE" baseline="0" dirty="0" err="1"/>
              <a:t>listed</a:t>
            </a:r>
            <a:endParaRPr lang="de-DE" baseline="0" dirty="0"/>
          </a:p>
          <a:p>
            <a:r>
              <a:rPr lang="de-DE" baseline="0" dirty="0"/>
              <a:t>Other </a:t>
            </a:r>
            <a:r>
              <a:rPr lang="de-DE" baseline="0" dirty="0" err="1"/>
              <a:t>facilties</a:t>
            </a:r>
            <a:r>
              <a:rPr lang="de-DE" baseline="0" dirty="0"/>
              <a:t> </a:t>
            </a:r>
            <a:r>
              <a:rPr lang="de-DE" baseline="0" dirty="0" err="1"/>
              <a:t>as</a:t>
            </a:r>
            <a:r>
              <a:rPr lang="de-DE" baseline="0" dirty="0"/>
              <a:t> in PEP </a:t>
            </a:r>
            <a:r>
              <a:rPr lang="de-DE" baseline="0" dirty="0" err="1"/>
              <a:t>listed</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266333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178212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Please</a:t>
            </a:r>
            <a:r>
              <a:rPr lang="de-DE" dirty="0"/>
              <a:t> </a:t>
            </a:r>
            <a:r>
              <a:rPr lang="de-DE" dirty="0" err="1"/>
              <a:t>Indicate</a:t>
            </a:r>
            <a:r>
              <a:rPr lang="de-DE" dirty="0"/>
              <a:t> </a:t>
            </a:r>
            <a:r>
              <a:rPr lang="de-DE" dirty="0" err="1"/>
              <a:t>your</a:t>
            </a:r>
            <a:r>
              <a:rPr lang="de-DE" dirty="0"/>
              <a:t> </a:t>
            </a:r>
            <a:r>
              <a:rPr lang="de-DE" dirty="0" err="1"/>
              <a:t>subproject</a:t>
            </a: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3707747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7" name="Picture 5">
            <a:extLst>
              <a:ext uri="{FF2B5EF4-FFF2-40B4-BE49-F238E27FC236}">
                <a16:creationId xmlns:a16="http://schemas.microsoft.com/office/drawing/2014/main" id="{F6C5CF7E-F1FA-E915-475F-E8B3D9F72D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750" y="4295410"/>
            <a:ext cx="3627746" cy="744154"/>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867272"/>
            <a:ext cx="6858000" cy="7652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2701528"/>
            <a:ext cx="6858000" cy="36933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6FED28E-33DC-4E67-B3A0-B5854A5714D1}" type="datetimeFigureOut">
              <a:rPr lang="fr-FR" smtClean="0"/>
              <a:t>09/02/2023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544253" y="5004965"/>
            <a:ext cx="470958" cy="553998"/>
          </a:xfrm>
        </p:spPr>
        <p:txBody>
          <a:bodyPr/>
          <a:lstStyle/>
          <a:p>
            <a:fld id="{A9559F0C-F440-4BC1-91BE-A65E5373B4E5}" type="slidenum">
              <a:rPr lang="fr-FR" smtClean="0"/>
              <a:t>‹Nr.›</a:t>
            </a:fld>
            <a:endParaRPr lang="fr-FR"/>
          </a:p>
        </p:txBody>
      </p:sp>
    </p:spTree>
    <p:extLst>
      <p:ext uri="{BB962C8B-B14F-4D97-AF65-F5344CB8AC3E}">
        <p14:creationId xmlns:p14="http://schemas.microsoft.com/office/powerpoint/2010/main" val="299604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61609" y="82253"/>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0" y="1254135"/>
            <a:ext cx="8229600" cy="3672408"/>
          </a:xfrm>
        </p:spPr>
        <p:txBody>
          <a:bodyPr/>
          <a:lstStyle>
            <a:lvl1pPr marL="342900" indent="-342900">
              <a:buFont typeface="Wingdings" panose="05000000000000000000" pitchFamily="2" charset="2"/>
              <a:buChar char="§"/>
              <a:defRPr sz="24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Jan W. Coenen</a:t>
            </a:r>
            <a:r>
              <a:rPr lang="en-GB" dirty="0">
                <a:solidFill>
                  <a:srgbClr val="FF0000"/>
                </a:solidFill>
              </a:rPr>
              <a:t> </a:t>
            </a:r>
            <a:r>
              <a:rPr lang="en-GB" dirty="0"/>
              <a:t>| WPPWIE Reporting and Planning Meeting  | 09.02.2022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 </a:t>
            </a: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l’énergie atomique et aux énergies alternatives - </a:t>
            </a:r>
            <a:r>
              <a:rPr lang="fr-FR" sz="1100" kern="0" dirty="0" err="1">
                <a:solidFill>
                  <a:srgbClr val="A50119"/>
                </a:solidFill>
                <a:latin typeface="Calibri"/>
                <a:cs typeface="Calibri"/>
              </a:rPr>
              <a:t>www.cea.fr</a:t>
            </a:r>
            <a:endParaRPr lang="fr-FR" sz="1100" kern="0" dirty="0">
              <a:solidFill>
                <a:srgbClr val="A50119"/>
              </a:solidFill>
              <a:latin typeface="Calibri"/>
              <a:cs typeface="Calibri"/>
            </a:endParaRPr>
          </a:p>
        </p:txBody>
      </p:sp>
      <p:pic>
        <p:nvPicPr>
          <p:cNvPr id="21" name="Picture 20" descr="fond16-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pic>
        <p:nvPicPr>
          <p:cNvPr id="16" name="Picture 9" descr="cea_logo_small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632" y="1395784"/>
            <a:ext cx="1456704" cy="1189040"/>
          </a:xfrm>
          <a:prstGeom prst="rect">
            <a:avLst/>
          </a:prstGeom>
          <a:effectLst>
            <a:outerShdw blurRad="517525" dist="38100" dir="2700000" algn="tl" rotWithShape="0">
              <a:srgbClr val="000000">
                <a:alpha val="33000"/>
              </a:srgbClr>
            </a:outerShdw>
          </a:effectLst>
        </p:spPr>
      </p:pic>
      <p:sp>
        <p:nvSpPr>
          <p:cNvPr id="19" name="Espace réservé du texte 12"/>
          <p:cNvSpPr>
            <a:spLocks noGrp="1"/>
          </p:cNvSpPr>
          <p:nvPr>
            <p:ph type="body" sz="quarter" idx="10" hasCustomPrompt="1"/>
          </p:nvPr>
        </p:nvSpPr>
        <p:spPr>
          <a:xfrm>
            <a:off x="632457" y="3345815"/>
            <a:ext cx="4929639" cy="424732"/>
          </a:xfrm>
        </p:spPr>
        <p:txBody>
          <a:bodyPr wrap="square">
            <a:spAutoFit/>
          </a:bodyPr>
          <a:lstStyle>
            <a:lvl1pPr marL="0" indent="0">
              <a:buFontTx/>
              <a:buNone/>
              <a:defRPr sz="2400" b="1">
                <a:solidFill>
                  <a:schemeClr val="bg1"/>
                </a:solidFill>
              </a:defRPr>
            </a:lvl1pPr>
          </a:lstStyle>
          <a:p>
            <a:pPr lvl="0"/>
            <a:r>
              <a:rPr lang="fr-FR" dirty="0"/>
              <a:t>TITRE A VENIR</a:t>
            </a:r>
          </a:p>
        </p:txBody>
      </p:sp>
      <p:sp>
        <p:nvSpPr>
          <p:cNvPr id="20" name="Espace réservé du texte 12"/>
          <p:cNvSpPr>
            <a:spLocks noGrp="1"/>
          </p:cNvSpPr>
          <p:nvPr>
            <p:ph type="body" sz="quarter" idx="11" hasCustomPrompt="1"/>
          </p:nvPr>
        </p:nvSpPr>
        <p:spPr>
          <a:xfrm>
            <a:off x="632457" y="3841574"/>
            <a:ext cx="2206507" cy="226367"/>
          </a:xfrm>
        </p:spPr>
        <p:txBody>
          <a:bodyPr wrap="square">
            <a:spAutoFit/>
          </a:bodyPr>
          <a:lstStyle>
            <a:lvl1pPr marL="0" indent="0">
              <a:buFontTx/>
              <a:buNone/>
              <a:defRPr sz="900" b="0">
                <a:solidFill>
                  <a:schemeClr val="bg1"/>
                </a:solidFill>
              </a:defRPr>
            </a:lvl1pPr>
          </a:lstStyle>
          <a:p>
            <a:pPr lvl="0"/>
            <a:r>
              <a:rPr lang="fr-FR" dirty="0"/>
              <a:t>LUNDI 18 MARS 2019</a:t>
            </a:r>
          </a:p>
        </p:txBody>
      </p:sp>
      <p:sp>
        <p:nvSpPr>
          <p:cNvPr id="9" name="Espace réservé pour une image  10"/>
          <p:cNvSpPr>
            <a:spLocks noGrp="1"/>
          </p:cNvSpPr>
          <p:nvPr>
            <p:ph type="pic" sz="quarter" idx="12"/>
          </p:nvPr>
        </p:nvSpPr>
        <p:spPr>
          <a:xfrm>
            <a:off x="5562096" y="611595"/>
            <a:ext cx="2803525" cy="1990725"/>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384517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 </a:t>
            </a: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l’énergie atomique et aux énergies alternatives - </a:t>
            </a:r>
            <a:r>
              <a:rPr lang="fr-FR" sz="1100" kern="0" dirty="0" err="1">
                <a:solidFill>
                  <a:srgbClr val="A50119"/>
                </a:solidFill>
                <a:latin typeface="Calibri"/>
                <a:cs typeface="Calibri"/>
              </a:rPr>
              <a:t>www.cea.fr</a:t>
            </a:r>
            <a:endParaRPr lang="fr-FR" sz="1100" kern="0" dirty="0">
              <a:solidFill>
                <a:srgbClr val="A50119"/>
              </a:solidFill>
              <a:latin typeface="Calibri"/>
              <a:cs typeface="Calibri"/>
            </a:endParaRPr>
          </a:p>
        </p:txBody>
      </p:sp>
      <p:sp>
        <p:nvSpPr>
          <p:cNvPr id="9" name="Espace réservé pour une image  10"/>
          <p:cNvSpPr>
            <a:spLocks noGrp="1"/>
          </p:cNvSpPr>
          <p:nvPr>
            <p:ph type="pic" sz="quarter" idx="12"/>
          </p:nvPr>
        </p:nvSpPr>
        <p:spPr>
          <a:xfrm>
            <a:off x="5562096" y="611595"/>
            <a:ext cx="2803525" cy="1990725"/>
          </a:xfrm>
        </p:spPr>
        <p:txBody>
          <a:bodyPr/>
          <a:lstStyle/>
          <a:p>
            <a:r>
              <a:rPr lang="fr-FR"/>
              <a:t>Cliquez sur l'icône pour ajouter une image</a:t>
            </a:r>
            <a:endParaRPr lang="fr-FR" dirty="0"/>
          </a:p>
        </p:txBody>
      </p:sp>
      <p:pic>
        <p:nvPicPr>
          <p:cNvPr id="2" name="Picture 1" descr="fond16-9B.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sp>
        <p:nvSpPr>
          <p:cNvPr id="11" name="Espace réservé du texte 5"/>
          <p:cNvSpPr>
            <a:spLocks noGrp="1"/>
          </p:cNvSpPr>
          <p:nvPr>
            <p:ph type="body" sz="quarter" idx="11" hasCustomPrompt="1"/>
          </p:nvPr>
        </p:nvSpPr>
        <p:spPr>
          <a:xfrm>
            <a:off x="634257" y="3597033"/>
            <a:ext cx="1203326" cy="307777"/>
          </a:xfrm>
        </p:spPr>
        <p:txBody>
          <a:bodyPr wrap="square" tIns="0" bIns="0">
            <a:spAutoFit/>
          </a:bodyPr>
          <a:lstStyle>
            <a:lvl1pPr marL="0" indent="0">
              <a:buFontTx/>
              <a:buNone/>
              <a:defRPr>
                <a:solidFill>
                  <a:schemeClr val="tx1">
                    <a:lumMod val="65000"/>
                    <a:lumOff val="35000"/>
                  </a:schemeClr>
                </a:solidFill>
              </a:defRPr>
            </a:lvl1pPr>
          </a:lstStyle>
          <a:p>
            <a:pPr lvl="0"/>
            <a:r>
              <a:rPr lang="fr-FR" dirty="0"/>
              <a:t>Partie 1</a:t>
            </a:r>
          </a:p>
        </p:txBody>
      </p:sp>
      <p:sp>
        <p:nvSpPr>
          <p:cNvPr id="12" name="Espace réservé pour une image  7"/>
          <p:cNvSpPr>
            <a:spLocks noGrp="1"/>
          </p:cNvSpPr>
          <p:nvPr>
            <p:ph type="pic" sz="quarter" idx="13"/>
          </p:nvPr>
        </p:nvSpPr>
        <p:spPr>
          <a:xfrm>
            <a:off x="749586" y="548323"/>
            <a:ext cx="3428078" cy="2425935"/>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394574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 </a:t>
            </a: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l’énergie atomique et aux énergies alternatives - </a:t>
            </a:r>
            <a:r>
              <a:rPr lang="fr-FR" sz="1100" kern="0" dirty="0" err="1">
                <a:solidFill>
                  <a:srgbClr val="A50119"/>
                </a:solidFill>
                <a:latin typeface="Calibri"/>
                <a:cs typeface="Calibri"/>
              </a:rPr>
              <a:t>www.cea.fr</a:t>
            </a:r>
            <a:endParaRPr lang="fr-FR" sz="1100" kern="0" dirty="0">
              <a:solidFill>
                <a:srgbClr val="A50119"/>
              </a:solidFill>
              <a:latin typeface="Calibri"/>
              <a:cs typeface="Calibri"/>
            </a:endParaRPr>
          </a:p>
        </p:txBody>
      </p:sp>
      <p:pic>
        <p:nvPicPr>
          <p:cNvPr id="3" name="Picture 2" descr="fond16-9C.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sp>
        <p:nvSpPr>
          <p:cNvPr id="10" name="Espace réservé pour une image  7"/>
          <p:cNvSpPr>
            <a:spLocks noGrp="1"/>
          </p:cNvSpPr>
          <p:nvPr>
            <p:ph type="pic" sz="quarter" idx="12"/>
          </p:nvPr>
        </p:nvSpPr>
        <p:spPr>
          <a:xfrm>
            <a:off x="749587" y="611210"/>
            <a:ext cx="3868823" cy="2845471"/>
          </a:xfrm>
        </p:spPr>
        <p:txBody>
          <a:bodyPr/>
          <a:lstStyle/>
          <a:p>
            <a:r>
              <a:rPr lang="fr-FR"/>
              <a:t>Cliquez sur l'icône pour ajouter une image</a:t>
            </a:r>
            <a:endParaRPr lang="fr-FR" dirty="0"/>
          </a:p>
        </p:txBody>
      </p:sp>
      <p:sp>
        <p:nvSpPr>
          <p:cNvPr id="13" name="Espace réservé du texte 5"/>
          <p:cNvSpPr>
            <a:spLocks noGrp="1"/>
          </p:cNvSpPr>
          <p:nvPr>
            <p:ph type="body" sz="quarter" idx="11" hasCustomPrompt="1"/>
          </p:nvPr>
        </p:nvSpPr>
        <p:spPr>
          <a:xfrm>
            <a:off x="634257" y="3601097"/>
            <a:ext cx="1203326" cy="307777"/>
          </a:xfrm>
        </p:spPr>
        <p:txBody>
          <a:bodyPr wrap="square" tIns="0" bIns="0">
            <a:spAutoFit/>
          </a:bodyPr>
          <a:lstStyle>
            <a:lvl1pPr marL="0" indent="0">
              <a:buFontTx/>
              <a:buNone/>
              <a:defRPr>
                <a:solidFill>
                  <a:schemeClr val="tx1">
                    <a:lumMod val="65000"/>
                    <a:lumOff val="35000"/>
                  </a:schemeClr>
                </a:solidFill>
              </a:defRPr>
            </a:lvl1pPr>
          </a:lstStyle>
          <a:p>
            <a:pPr lvl="0"/>
            <a:r>
              <a:rPr lang="fr-FR" dirty="0"/>
              <a:t>Partie 1</a:t>
            </a:r>
          </a:p>
        </p:txBody>
      </p:sp>
    </p:spTree>
    <p:extLst>
      <p:ext uri="{BB962C8B-B14F-4D97-AF65-F5344CB8AC3E}">
        <p14:creationId xmlns:p14="http://schemas.microsoft.com/office/powerpoint/2010/main" val="294037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830580" y="129867"/>
            <a:ext cx="6172200" cy="318924"/>
          </a:xfrm>
        </p:spPr>
        <p:txBody>
          <a:bodyPr/>
          <a:lstStyle>
            <a:lvl1pPr>
              <a:defRPr b="1"/>
            </a:lvl1pPr>
          </a:lstStyle>
          <a:p>
            <a:r>
              <a:rPr lang="pt-BR" dirty="0"/>
              <a:t>CLICK TO EDIT MASTER TITLE STYLE</a:t>
            </a:r>
            <a:endParaRPr lang="fr-FR" dirty="0"/>
          </a:p>
        </p:txBody>
      </p:sp>
      <p:sp>
        <p:nvSpPr>
          <p:cNvPr id="13" name="Text Placeholder 2"/>
          <p:cNvSpPr>
            <a:spLocks noGrp="1"/>
          </p:cNvSpPr>
          <p:nvPr>
            <p:ph idx="1"/>
          </p:nvPr>
        </p:nvSpPr>
        <p:spPr>
          <a:xfrm>
            <a:off x="1519491" y="1419656"/>
            <a:ext cx="5915025" cy="1655838"/>
          </a:xfrm>
          <a:prstGeom prst="rect">
            <a:avLst/>
          </a:prstGeom>
        </p:spPr>
        <p:txBody>
          <a:bodyPr vert="horz" lIns="91440" tIns="45720" rIns="91440" bIns="45720" rtlCol="0">
            <a:spAutoFit/>
          </a:bodyPr>
          <a:lstStyle>
            <a:lvl1pPr>
              <a:defRPr sz="20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Espace réservé du texte 2"/>
          <p:cNvSpPr>
            <a:spLocks noGrp="1"/>
          </p:cNvSpPr>
          <p:nvPr>
            <p:ph type="body" sz="quarter" idx="12" hasCustomPrompt="1"/>
          </p:nvPr>
        </p:nvSpPr>
        <p:spPr>
          <a:xfrm>
            <a:off x="1519491" y="800735"/>
            <a:ext cx="5943282" cy="400110"/>
          </a:xfrm>
        </p:spPr>
        <p:txBody>
          <a:bodyPr wrap="square">
            <a:spAutoFit/>
          </a:bodyPr>
          <a:lstStyle>
            <a:lvl1pPr marL="0" indent="0">
              <a:buFontTx/>
              <a:buNone/>
              <a:defRPr sz="2000">
                <a:solidFill>
                  <a:schemeClr val="tx1">
                    <a:lumMod val="65000"/>
                    <a:lumOff val="35000"/>
                  </a:schemeClr>
                </a:solidFill>
              </a:defRPr>
            </a:lvl1pPr>
          </a:lstStyle>
          <a:p>
            <a:pPr lvl="0"/>
            <a:r>
              <a:rPr lang="fr-FR" dirty="0"/>
              <a:t>Texte simple de la diapositive</a:t>
            </a:r>
          </a:p>
        </p:txBody>
      </p:sp>
      <p:sp>
        <p:nvSpPr>
          <p:cNvPr id="16" name="Slide Number Placeholder 2"/>
          <p:cNvSpPr>
            <a:spLocks noGrp="1"/>
          </p:cNvSpPr>
          <p:nvPr>
            <p:ph type="sldNum" sz="quarter" idx="4"/>
          </p:nvPr>
        </p:nvSpPr>
        <p:spPr>
          <a:xfrm>
            <a:off x="8544253" y="5004965"/>
            <a:ext cx="470958"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‹Nr.›</a:t>
            </a:fld>
            <a:endParaRPr lang="fr-FR" sz="7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62726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830580" y="129867"/>
            <a:ext cx="6172200" cy="318924"/>
          </a:xfrm>
        </p:spPr>
        <p:txBody>
          <a:bodyPr/>
          <a:lstStyle>
            <a:lvl1pPr>
              <a:defRPr b="1"/>
            </a:lvl1pPr>
          </a:lstStyle>
          <a:p>
            <a:r>
              <a:rPr lang="pt-BR" dirty="0"/>
              <a:t>CLICK TO EDIT MASTER TITLE STYLE</a:t>
            </a:r>
            <a:endParaRPr lang="fr-FR" dirty="0"/>
          </a:p>
        </p:txBody>
      </p:sp>
      <p:sp>
        <p:nvSpPr>
          <p:cNvPr id="15" name="Espace réservé du texte 2"/>
          <p:cNvSpPr>
            <a:spLocks noGrp="1"/>
          </p:cNvSpPr>
          <p:nvPr>
            <p:ph type="body" sz="quarter" idx="12" hasCustomPrompt="1"/>
          </p:nvPr>
        </p:nvSpPr>
        <p:spPr>
          <a:xfrm>
            <a:off x="1519491" y="800735"/>
            <a:ext cx="5943282" cy="400110"/>
          </a:xfrm>
        </p:spPr>
        <p:txBody>
          <a:bodyPr wrap="square">
            <a:spAutoFit/>
          </a:bodyPr>
          <a:lstStyle>
            <a:lvl1pPr marL="0" indent="0">
              <a:buFontTx/>
              <a:buNone/>
              <a:defRPr sz="2000">
                <a:solidFill>
                  <a:schemeClr val="tx1">
                    <a:lumMod val="65000"/>
                    <a:lumOff val="35000"/>
                  </a:schemeClr>
                </a:solidFill>
              </a:defRPr>
            </a:lvl1pPr>
          </a:lstStyle>
          <a:p>
            <a:pPr lvl="0"/>
            <a:r>
              <a:rPr lang="fr-FR" dirty="0"/>
              <a:t>Texte simple de la diapositive</a:t>
            </a:r>
          </a:p>
        </p:txBody>
      </p:sp>
      <p:sp>
        <p:nvSpPr>
          <p:cNvPr id="16" name="Slide Number Placeholder 2"/>
          <p:cNvSpPr>
            <a:spLocks noGrp="1"/>
          </p:cNvSpPr>
          <p:nvPr>
            <p:ph type="sldNum" sz="quarter" idx="4"/>
          </p:nvPr>
        </p:nvSpPr>
        <p:spPr>
          <a:xfrm>
            <a:off x="8544253" y="5004965"/>
            <a:ext cx="470958"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‹Nr.›</a:t>
            </a:fld>
            <a:endParaRPr lang="fr-FR" sz="700" dirty="0">
              <a:solidFill>
                <a:schemeClr val="bg1"/>
              </a:solidFill>
              <a:latin typeface="Arial" charset="0"/>
              <a:ea typeface="Arial" charset="0"/>
              <a:cs typeface="Arial" charset="0"/>
            </a:endParaRPr>
          </a:p>
        </p:txBody>
      </p:sp>
      <p:graphicFrame>
        <p:nvGraphicFramePr>
          <p:cNvPr id="7" name="Espace réservé du contenu 2"/>
          <p:cNvGraphicFramePr>
            <a:graphicFrameLocks/>
          </p:cNvGraphicFramePr>
          <p:nvPr userDrawn="1">
            <p:extLst>
              <p:ext uri="{D42A27DB-BD31-4B8C-83A1-F6EECF244321}">
                <p14:modId xmlns:p14="http://schemas.microsoft.com/office/powerpoint/2010/main" val="665555301"/>
              </p:ext>
            </p:extLst>
          </p:nvPr>
        </p:nvGraphicFramePr>
        <p:xfrm>
          <a:off x="1519491" y="1445547"/>
          <a:ext cx="5915025" cy="1854200"/>
        </p:xfrm>
        <a:graphic>
          <a:graphicData uri="http://schemas.openxmlformats.org/drawingml/2006/table">
            <a:tbl>
              <a:tblPr firstRow="1" bandRow="1">
                <a:tableStyleId>{5C22544A-7EE6-4342-B048-85BDC9FD1C3A}</a:tableStyleId>
              </a:tblPr>
              <a:tblGrid>
                <a:gridCol w="1183005">
                  <a:extLst>
                    <a:ext uri="{9D8B030D-6E8A-4147-A177-3AD203B41FA5}">
                      <a16:colId xmlns:a16="http://schemas.microsoft.com/office/drawing/2014/main" val="20000"/>
                    </a:ext>
                  </a:extLst>
                </a:gridCol>
                <a:gridCol w="1183005">
                  <a:extLst>
                    <a:ext uri="{9D8B030D-6E8A-4147-A177-3AD203B41FA5}">
                      <a16:colId xmlns:a16="http://schemas.microsoft.com/office/drawing/2014/main" val="20001"/>
                    </a:ext>
                  </a:extLst>
                </a:gridCol>
                <a:gridCol w="1183005">
                  <a:extLst>
                    <a:ext uri="{9D8B030D-6E8A-4147-A177-3AD203B41FA5}">
                      <a16:colId xmlns:a16="http://schemas.microsoft.com/office/drawing/2014/main" val="20002"/>
                    </a:ext>
                  </a:extLst>
                </a:gridCol>
                <a:gridCol w="1183005">
                  <a:extLst>
                    <a:ext uri="{9D8B030D-6E8A-4147-A177-3AD203B41FA5}">
                      <a16:colId xmlns:a16="http://schemas.microsoft.com/office/drawing/2014/main" val="20003"/>
                    </a:ext>
                  </a:extLst>
                </a:gridCol>
                <a:gridCol w="1183005">
                  <a:extLst>
                    <a:ext uri="{9D8B030D-6E8A-4147-A177-3AD203B41FA5}">
                      <a16:colId xmlns:a16="http://schemas.microsoft.com/office/drawing/2014/main" val="20004"/>
                    </a:ext>
                  </a:extLst>
                </a:gridCol>
              </a:tblGrid>
              <a:tr h="370840">
                <a:tc>
                  <a:txBody>
                    <a:bodyPr/>
                    <a:lstStyle/>
                    <a:p>
                      <a:endParaRPr lang="fr-FR" dirty="0"/>
                    </a:p>
                  </a:txBody>
                  <a:tcPr>
                    <a:solidFill>
                      <a:schemeClr val="tx1">
                        <a:lumMod val="40000"/>
                        <a:lumOff val="60000"/>
                      </a:schemeClr>
                    </a:solidFill>
                  </a:tcPr>
                </a:tc>
                <a:tc>
                  <a:txBody>
                    <a:bodyPr/>
                    <a:lstStyle/>
                    <a:p>
                      <a:endParaRPr lang="fr-FR"/>
                    </a:p>
                  </a:txBody>
                  <a:tcPr>
                    <a:solidFill>
                      <a:schemeClr val="tx1">
                        <a:lumMod val="40000"/>
                        <a:lumOff val="60000"/>
                      </a:schemeClr>
                    </a:solidFill>
                  </a:tcPr>
                </a:tc>
                <a:tc>
                  <a:txBody>
                    <a:bodyPr/>
                    <a:lstStyle/>
                    <a:p>
                      <a:endParaRPr lang="fr-FR" dirty="0"/>
                    </a:p>
                  </a:txBody>
                  <a:tcPr>
                    <a:solidFill>
                      <a:schemeClr val="tx1">
                        <a:lumMod val="40000"/>
                        <a:lumOff val="60000"/>
                      </a:schemeClr>
                    </a:solidFill>
                  </a:tcPr>
                </a:tc>
                <a:tc>
                  <a:txBody>
                    <a:bodyPr/>
                    <a:lstStyle/>
                    <a:p>
                      <a:endParaRPr lang="fr-FR"/>
                    </a:p>
                  </a:txBody>
                  <a:tcPr>
                    <a:solidFill>
                      <a:schemeClr val="tx1">
                        <a:lumMod val="40000"/>
                        <a:lumOff val="60000"/>
                      </a:schemeClr>
                    </a:solidFill>
                  </a:tcPr>
                </a:tc>
                <a:tc>
                  <a:txBody>
                    <a:bodyPr/>
                    <a:lstStyle/>
                    <a:p>
                      <a:endParaRPr lang="fr-FR" dirty="0"/>
                    </a:p>
                  </a:txBody>
                  <a:tcPr>
                    <a:solidFill>
                      <a:schemeClr val="tx1">
                        <a:lumMod val="40000"/>
                        <a:lumOff val="60000"/>
                      </a:schemeClr>
                    </a:solidFill>
                  </a:tcPr>
                </a:tc>
                <a:extLst>
                  <a:ext uri="{0D108BD9-81ED-4DB2-BD59-A6C34878D82A}">
                    <a16:rowId xmlns:a16="http://schemas.microsoft.com/office/drawing/2014/main" val="10000"/>
                  </a:ext>
                </a:extLst>
              </a:tr>
              <a:tr h="370840">
                <a:tc>
                  <a:txBody>
                    <a:bodyPr/>
                    <a:lstStyle/>
                    <a:p>
                      <a:endParaRPr lang="fr-FR" dirty="0"/>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10001"/>
                  </a:ext>
                </a:extLst>
              </a:tr>
              <a:tr h="370840">
                <a:tc>
                  <a:txBody>
                    <a:bodyPr/>
                    <a:lstStyle/>
                    <a:p>
                      <a:endParaRPr lang="fr-FR" dirty="0"/>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endParaRPr lang="fr-FR" dirty="0"/>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10003"/>
                  </a:ext>
                </a:extLst>
              </a:tr>
              <a:tr h="370840">
                <a:tc>
                  <a:txBody>
                    <a:bodyPr/>
                    <a:lstStyle/>
                    <a:p>
                      <a:endParaRPr lang="fr-FR" dirty="0"/>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dirty="0"/>
                    </a:p>
                  </a:txBody>
                  <a:tcPr>
                    <a:solidFill>
                      <a:schemeClr val="bg1">
                        <a:lumMod val="95000"/>
                      </a:schemeClr>
                    </a:solidFill>
                  </a:tcPr>
                </a:tc>
                <a:tc>
                  <a:txBody>
                    <a:bodyPr/>
                    <a:lstStyle/>
                    <a:p>
                      <a:endParaRPr lang="fr-FR"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9781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 </a:t>
            </a: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l’énergie atomique et aux énergies alternatives - </a:t>
            </a:r>
            <a:r>
              <a:rPr lang="fr-FR" sz="1100" kern="0" dirty="0" err="1">
                <a:solidFill>
                  <a:srgbClr val="A50119"/>
                </a:solidFill>
                <a:latin typeface="Calibri"/>
                <a:cs typeface="Calibri"/>
              </a:rPr>
              <a:t>www.cea.fr</a:t>
            </a:r>
            <a:endParaRPr lang="fr-FR" sz="1100" kern="0" dirty="0">
              <a:solidFill>
                <a:srgbClr val="A50119"/>
              </a:solidFill>
              <a:latin typeface="Calibri"/>
              <a:cs typeface="Calibri"/>
            </a:endParaRPr>
          </a:p>
        </p:txBody>
      </p:sp>
      <p:sp>
        <p:nvSpPr>
          <p:cNvPr id="9" name="Espace réservé pour une image  10"/>
          <p:cNvSpPr>
            <a:spLocks noGrp="1"/>
          </p:cNvSpPr>
          <p:nvPr>
            <p:ph type="pic" sz="quarter" idx="12"/>
          </p:nvPr>
        </p:nvSpPr>
        <p:spPr>
          <a:xfrm>
            <a:off x="5562096" y="611595"/>
            <a:ext cx="2803525" cy="1990725"/>
          </a:xfrm>
        </p:spPr>
        <p:txBody>
          <a:bodyPr/>
          <a:lstStyle/>
          <a:p>
            <a:r>
              <a:rPr lang="fr-FR"/>
              <a:t>Cliquez sur l'icône pour ajouter une image</a:t>
            </a:r>
            <a:endParaRPr lang="fr-FR" dirty="0"/>
          </a:p>
        </p:txBody>
      </p:sp>
      <p:pic>
        <p:nvPicPr>
          <p:cNvPr id="2" name="Picture 1" descr="fond16-9B.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sp>
        <p:nvSpPr>
          <p:cNvPr id="10" name="Titre 1"/>
          <p:cNvSpPr>
            <a:spLocks noGrp="1"/>
          </p:cNvSpPr>
          <p:nvPr>
            <p:ph type="title" hasCustomPrompt="1"/>
          </p:nvPr>
        </p:nvSpPr>
        <p:spPr>
          <a:xfrm>
            <a:off x="2452480" y="1711519"/>
            <a:ext cx="3574482" cy="461665"/>
          </a:xfrm>
          <a:prstGeom prst="rect">
            <a:avLst/>
          </a:prstGeo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fr-FR" sz="2400" kern="1200" dirty="0" smtClean="0">
                <a:solidFill>
                  <a:schemeClr val="bg1"/>
                </a:solidFill>
                <a:latin typeface="Calibri"/>
                <a:ea typeface="+mn-ea"/>
                <a:cs typeface="Calibri"/>
              </a:defRPr>
            </a:lvl1pPr>
          </a:lstStyle>
          <a:p>
            <a:r>
              <a:rPr lang="fr-FR" dirty="0"/>
              <a:t>Merci de votre attention</a:t>
            </a:r>
          </a:p>
        </p:txBody>
      </p:sp>
      <p:sp>
        <p:nvSpPr>
          <p:cNvPr id="13" name="Espace réservé du texte 18"/>
          <p:cNvSpPr>
            <a:spLocks noGrp="1"/>
          </p:cNvSpPr>
          <p:nvPr>
            <p:ph type="body" sz="quarter" idx="10" hasCustomPrompt="1"/>
          </p:nvPr>
        </p:nvSpPr>
        <p:spPr>
          <a:xfrm>
            <a:off x="743826" y="3302669"/>
            <a:ext cx="5136111" cy="189283"/>
          </a:xfrm>
        </p:spPr>
        <p:txBody>
          <a:bodyPr>
            <a:spAutoFit/>
          </a:bodyPr>
          <a:lstStyle>
            <a:lvl1pPr marL="0" indent="0">
              <a:buFontTx/>
              <a:buNone/>
              <a:defRPr sz="800" baseline="0">
                <a:solidFill>
                  <a:schemeClr val="tx1">
                    <a:lumMod val="75000"/>
                    <a:lumOff val="25000"/>
                  </a:schemeClr>
                </a:solidFill>
              </a:defRPr>
            </a:lvl1pPr>
          </a:lstStyle>
          <a:p>
            <a:r>
              <a:rPr lang="fr-FR" sz="700" b="1" dirty="0">
                <a:solidFill>
                  <a:schemeClr val="tx1"/>
                </a:solidFill>
                <a:latin typeface="Calibri"/>
                <a:cs typeface="Calibri"/>
              </a:rPr>
              <a:t>Crédits photos </a:t>
            </a:r>
            <a:r>
              <a:rPr lang="fr-FR" sz="700" dirty="0">
                <a:solidFill>
                  <a:schemeClr val="tx1"/>
                </a:solidFill>
                <a:latin typeface="Calibri"/>
                <a:cs typeface="Calibri"/>
              </a:rPr>
              <a:t>: XXXXXXXXXXX</a:t>
            </a:r>
          </a:p>
        </p:txBody>
      </p:sp>
      <p:sp>
        <p:nvSpPr>
          <p:cNvPr id="15" name="Espace réservé du texte 20"/>
          <p:cNvSpPr>
            <a:spLocks noGrp="1"/>
          </p:cNvSpPr>
          <p:nvPr>
            <p:ph type="body" sz="quarter" idx="13" hasCustomPrompt="1"/>
          </p:nvPr>
        </p:nvSpPr>
        <p:spPr>
          <a:xfrm>
            <a:off x="2452480" y="2355215"/>
            <a:ext cx="3535680" cy="286232"/>
          </a:xfrm>
        </p:spPr>
        <p:txBody>
          <a:bodyPr>
            <a:spAutoFit/>
          </a:bodyPr>
          <a:lstStyle>
            <a:lvl1pPr marL="0" indent="0">
              <a:buFontTx/>
              <a:buNone/>
              <a:defRPr lang="fr-FR" sz="1400" kern="1200" smtClean="0">
                <a:solidFill>
                  <a:schemeClr val="bg1"/>
                </a:solidFill>
                <a:latin typeface="Calibri"/>
                <a:cs typeface="Calibri"/>
              </a:defRPr>
            </a:lvl1pPr>
          </a:lstStyle>
          <a:p>
            <a:pPr lvl="0"/>
            <a:r>
              <a:rPr lang="fr-FR" sz="1400" kern="1200" dirty="0">
                <a:solidFill>
                  <a:schemeClr val="bg1"/>
                </a:solidFill>
                <a:latin typeface="Calibri"/>
                <a:ea typeface="+mn-ea"/>
                <a:cs typeface="Calibri"/>
              </a:rPr>
              <a:t>Mise à jour XXXXXX 2019</a:t>
            </a:r>
            <a:endParaRPr lang="fr-FR" dirty="0"/>
          </a:p>
        </p:txBody>
      </p:sp>
      <p:pic>
        <p:nvPicPr>
          <p:cNvPr id="19" name="Picture 9" descr="cea_logo_small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632" y="1395784"/>
            <a:ext cx="1456704" cy="1189040"/>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106865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a:t>Modifiez le style du titre</a:t>
            </a:r>
            <a:endParaRPr lang="fr-FR"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750" noProof="0" smtClean="0">
                <a:solidFill>
                  <a:schemeClr val="bg1"/>
                </a:solidFill>
                <a:latin typeface="Arial" charset="0"/>
                <a:ea typeface="Arial" charset="0"/>
                <a:cs typeface="Arial" charset="0"/>
              </a:rPr>
              <a:pPr algn="ctr"/>
              <a:t>‹Nr.›</a:t>
            </a:fld>
            <a:endParaRPr lang="fr-FR" sz="750"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660824" y="1222809"/>
            <a:ext cx="7886700" cy="959968"/>
          </a:xfrm>
          <a:prstGeom prst="rect">
            <a:avLst/>
          </a:prstGeom>
        </p:spPr>
        <p:txBody>
          <a:bodyPr vert="horz" lIns="127723" tIns="63862" rIns="127723" bIns="63862" rtlCol="0">
            <a:spAutoFit/>
          </a:bodyPr>
          <a:lstStyle>
            <a:lvl1pPr>
              <a:lnSpc>
                <a:spcPct val="100000"/>
              </a:lnSpc>
              <a:spcBef>
                <a:spcPts val="0"/>
              </a:spcBef>
              <a:defRPr sz="1350"/>
            </a:lvl1pPr>
            <a:lvl2pPr>
              <a:lnSpc>
                <a:spcPct val="100000"/>
              </a:lnSpc>
              <a:spcBef>
                <a:spcPts val="0"/>
              </a:spcBef>
              <a:defRPr sz="1200"/>
            </a:lvl2pPr>
            <a:lvl3pPr>
              <a:lnSpc>
                <a:spcPct val="100000"/>
              </a:lnSpc>
              <a:spcBef>
                <a:spcPts val="0"/>
              </a:spcBef>
              <a:defRPr sz="1050"/>
            </a:lvl3pPr>
            <a:lvl4pPr marL="1257278" indent="-179611">
              <a:lnSpc>
                <a:spcPct val="100000"/>
              </a:lnSpc>
              <a:spcBef>
                <a:spcPts val="0"/>
              </a:spcBef>
              <a:buFont typeface="Calibri" panose="020F0502020204030204" pitchFamily="34" charset="0"/>
              <a:buChar char="-"/>
              <a:defRPr sz="900"/>
            </a:lvl4pPr>
            <a:lvl5pPr marL="1616499" indent="-179611">
              <a:lnSpc>
                <a:spcPct val="100000"/>
              </a:lnSpc>
              <a:spcBef>
                <a:spcPts val="0"/>
              </a:spcBef>
              <a:buFont typeface="Wingdings" panose="05000000000000000000" pitchFamily="2" charset="2"/>
              <a:buChar char="§"/>
              <a:defRPr sz="900"/>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FR" noProof="0" dirty="0"/>
          </a:p>
        </p:txBody>
      </p:sp>
      <p:sp>
        <p:nvSpPr>
          <p:cNvPr id="5" name="Espace réservé du texte 2"/>
          <p:cNvSpPr>
            <a:spLocks noGrp="1"/>
          </p:cNvSpPr>
          <p:nvPr>
            <p:ph type="body" sz="quarter" idx="12" hasCustomPrompt="1"/>
          </p:nvPr>
        </p:nvSpPr>
        <p:spPr>
          <a:xfrm>
            <a:off x="660826" y="800735"/>
            <a:ext cx="7924376" cy="315946"/>
          </a:xfrm>
        </p:spPr>
        <p:txBody>
          <a:bodyPr wrap="square">
            <a:spAutoFit/>
          </a:bodyPr>
          <a:lstStyle>
            <a:lvl1pPr marL="0" indent="0">
              <a:buFontTx/>
              <a:buNone/>
              <a:defRPr sz="1350"/>
            </a:lvl1pPr>
          </a:lstStyle>
          <a:p>
            <a:pPr lvl="0"/>
            <a:r>
              <a:rPr lang="fr-FR" noProof="0" dirty="0"/>
              <a:t>Texte simple de la diapositive</a:t>
            </a:r>
          </a:p>
        </p:txBody>
      </p:sp>
    </p:spTree>
    <p:extLst>
      <p:ext uri="{BB962C8B-B14F-4D97-AF65-F5344CB8AC3E}">
        <p14:creationId xmlns:p14="http://schemas.microsoft.com/office/powerpoint/2010/main" val="2530191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Footer Placeholder 4">
            <a:extLst>
              <a:ext uri="{FF2B5EF4-FFF2-40B4-BE49-F238E27FC236}">
                <a16:creationId xmlns:a16="http://schemas.microsoft.com/office/drawing/2014/main" id="{AE7A2F9F-331C-9F4C-CDF9-673EAC79B755}"/>
              </a:ext>
            </a:extLst>
          </p:cNvPr>
          <p:cNvSpPr>
            <a:spLocks noGrp="1"/>
          </p:cNvSpPr>
          <p:nvPr>
            <p:ph type="ftr" sz="quarter" idx="3"/>
          </p:nvPr>
        </p:nvSpPr>
        <p:spPr>
          <a:xfrm>
            <a:off x="467544" y="4908928"/>
            <a:ext cx="8240228" cy="201104"/>
          </a:xfrm>
          <a:prstGeom prst="rect">
            <a:avLst/>
          </a:prstGeo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Jan W. Coenen</a:t>
            </a:r>
            <a:r>
              <a:rPr lang="en-GB" dirty="0">
                <a:solidFill>
                  <a:srgbClr val="FF0000"/>
                </a:solidFill>
              </a:rPr>
              <a:t> </a:t>
            </a:r>
            <a:r>
              <a:rPr lang="en-GB" dirty="0"/>
              <a:t>| WPPWIE Project Reporting and Planning Meeting  | 09.02.2022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471488" y="970076"/>
            <a:ext cx="5915025" cy="1655838"/>
          </a:xfrm>
          <a:prstGeom prst="rect">
            <a:avLst/>
          </a:prstGeom>
        </p:spPr>
        <p:txBody>
          <a:bodyPr vert="horz" lIns="91440" tIns="45720" rIns="91440" bIns="45720" rtlCol="0">
            <a:sp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Rectangle 7"/>
          <p:cNvSpPr/>
          <p:nvPr/>
        </p:nvSpPr>
        <p:spPr>
          <a:xfrm>
            <a:off x="0" y="4971046"/>
            <a:ext cx="8416144" cy="19230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 </a:t>
            </a:r>
          </a:p>
        </p:txBody>
      </p:sp>
      <p:sp>
        <p:nvSpPr>
          <p:cNvPr id="9" name="Rectangle 8"/>
          <p:cNvSpPr/>
          <p:nvPr/>
        </p:nvSpPr>
        <p:spPr>
          <a:xfrm>
            <a:off x="0" y="-19280"/>
            <a:ext cx="9144000" cy="59395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 </a:t>
            </a:r>
          </a:p>
        </p:txBody>
      </p:sp>
      <p:sp>
        <p:nvSpPr>
          <p:cNvPr id="10" name="Rectangle 9"/>
          <p:cNvSpPr/>
          <p:nvPr/>
        </p:nvSpPr>
        <p:spPr>
          <a:xfrm>
            <a:off x="8416144" y="4970488"/>
            <a:ext cx="727856" cy="176676"/>
          </a:xfrm>
          <a:prstGeom prst="rect">
            <a:avLst/>
          </a:prstGeom>
          <a:solidFill>
            <a:srgbClr val="B115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1" name="Rectangle 10"/>
          <p:cNvSpPr/>
          <p:nvPr/>
        </p:nvSpPr>
        <p:spPr>
          <a:xfrm>
            <a:off x="0" y="-19281"/>
            <a:ext cx="727856" cy="587829"/>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Slide Number Placeholder 2"/>
          <p:cNvSpPr>
            <a:spLocks noGrp="1"/>
          </p:cNvSpPr>
          <p:nvPr>
            <p:ph type="sldNum" sz="quarter" idx="4"/>
          </p:nvPr>
        </p:nvSpPr>
        <p:spPr>
          <a:xfrm>
            <a:off x="8544253" y="5004965"/>
            <a:ext cx="470958"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‹Nr.›</a:t>
            </a:fld>
            <a:endParaRPr lang="fr-FR" sz="700" dirty="0">
              <a:solidFill>
                <a:schemeClr val="bg1"/>
              </a:solidFill>
              <a:latin typeface="Arial" charset="0"/>
              <a:ea typeface="Arial" charset="0"/>
              <a:cs typeface="Arial" charset="0"/>
            </a:endParaRPr>
          </a:p>
        </p:txBody>
      </p:sp>
      <p:pic>
        <p:nvPicPr>
          <p:cNvPr id="13" name="Picture 25" descr="cea_logo_typo2_small.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000" y="168724"/>
            <a:ext cx="459254" cy="259863"/>
          </a:xfrm>
          <a:prstGeom prst="rect">
            <a:avLst/>
          </a:prstGeom>
        </p:spPr>
      </p:pic>
      <p:sp>
        <p:nvSpPr>
          <p:cNvPr id="14" name="Espace réservé du titre 1"/>
          <p:cNvSpPr>
            <a:spLocks noGrp="1"/>
          </p:cNvSpPr>
          <p:nvPr>
            <p:ph type="title"/>
          </p:nvPr>
        </p:nvSpPr>
        <p:spPr>
          <a:xfrm>
            <a:off x="830580" y="129867"/>
            <a:ext cx="6172200" cy="318924"/>
          </a:xfrm>
          <a:prstGeom prst="rect">
            <a:avLst/>
          </a:prstGeom>
        </p:spPr>
        <p:txBody>
          <a:bodyPr vert="horz" lIns="91440" tIns="36000" rIns="91440" bIns="36000" rtlCol="0" anchor="ctr">
            <a:spAutoFit/>
          </a:bodyPr>
          <a:lstStyle/>
          <a:p>
            <a:r>
              <a:rPr lang="fr-FR" dirty="0"/>
              <a:t>Modifiez le style du titre</a:t>
            </a:r>
          </a:p>
        </p:txBody>
      </p:sp>
      <p:sp>
        <p:nvSpPr>
          <p:cNvPr id="15" name="Espace réservé du texte 12"/>
          <p:cNvSpPr txBox="1">
            <a:spLocks/>
          </p:cNvSpPr>
          <p:nvPr/>
        </p:nvSpPr>
        <p:spPr>
          <a:xfrm>
            <a:off x="4905103" y="4958164"/>
            <a:ext cx="3511041" cy="203133"/>
          </a:xfrm>
          <a:prstGeom prst="rect">
            <a:avLst/>
          </a:prstGeom>
        </p:spPr>
        <p:txBody>
          <a:bodyPr wrap="square">
            <a:spAutoFit/>
          </a:bodyPr>
          <a:lstStyle>
            <a:lvl1pPr marL="0" indent="0" algn="l" defTabSz="685800" rtl="0" eaLnBrk="1" latinLnBrk="0" hangingPunct="1">
              <a:lnSpc>
                <a:spcPct val="90000"/>
              </a:lnSpc>
              <a:spcBef>
                <a:spcPts val="750"/>
              </a:spcBef>
              <a:buFontTx/>
              <a:buNone/>
              <a:defRPr sz="900" b="0" kern="1200">
                <a:solidFill>
                  <a:schemeClr val="bg1"/>
                </a:solidFill>
                <a:latin typeface="Calibri" charset="0"/>
                <a:ea typeface="Calibri" charset="0"/>
                <a:cs typeface="Calibri" charset="0"/>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bg2">
                    <a:lumMod val="50000"/>
                  </a:schemeClr>
                </a:solidFill>
                <a:latin typeface="Calibri" charset="0"/>
                <a:ea typeface="Calibri" charset="0"/>
                <a:cs typeface="Calibri"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50000"/>
                  </a:schemeClr>
                </a:solidFill>
                <a:latin typeface="Calibri" charset="0"/>
                <a:ea typeface="Calibri" charset="0"/>
                <a:cs typeface="Calibri"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is-IS" sz="800" dirty="0">
                <a:solidFill>
                  <a:schemeClr val="tx1">
                    <a:lumMod val="60000"/>
                    <a:lumOff val="40000"/>
                  </a:schemeClr>
                </a:solidFill>
              </a:rPr>
              <a:t>M. Richou et al,  WPPWIE project meeting,</a:t>
            </a:r>
            <a:r>
              <a:rPr lang="is-IS" sz="800" baseline="0" dirty="0">
                <a:solidFill>
                  <a:schemeClr val="tx1">
                    <a:lumMod val="60000"/>
                    <a:lumOff val="40000"/>
                  </a:schemeClr>
                </a:solidFill>
              </a:rPr>
              <a:t> Feb 2023</a:t>
            </a:r>
            <a:endParaRPr lang="fr-FR" sz="800" dirty="0">
              <a:solidFill>
                <a:schemeClr val="tx1">
                  <a:lumMod val="60000"/>
                  <a:lumOff val="40000"/>
                </a:schemeClr>
              </a:solidFill>
            </a:endParaRPr>
          </a:p>
        </p:txBody>
      </p:sp>
      <p:sp>
        <p:nvSpPr>
          <p:cNvPr id="16" name="Rectangle 15"/>
          <p:cNvSpPr/>
          <p:nvPr/>
        </p:nvSpPr>
        <p:spPr>
          <a:xfrm>
            <a:off x="72489" y="4924740"/>
            <a:ext cx="2569112" cy="235962"/>
          </a:xfrm>
          <a:prstGeom prst="rect">
            <a:avLst/>
          </a:prstGeom>
        </p:spPr>
        <p:txBody>
          <a:bodyPr wrap="square">
            <a:spAutoFit/>
          </a:bodyPr>
          <a:lstStyle/>
          <a:p>
            <a:pPr>
              <a:lnSpc>
                <a:spcPct val="140000"/>
              </a:lnSpc>
            </a:pPr>
            <a:r>
              <a:rPr lang="fr-FR" sz="700" kern="0" dirty="0">
                <a:solidFill>
                  <a:schemeClr val="bg1">
                    <a:lumMod val="50000"/>
                  </a:schemeClr>
                </a:solidFill>
                <a:latin typeface="Calibri"/>
                <a:cs typeface="Calibri"/>
              </a:rPr>
              <a:t>Commissariat à l’énergie atomique et aux énergies alternatives</a:t>
            </a:r>
          </a:p>
        </p:txBody>
      </p:sp>
      <p:pic>
        <p:nvPicPr>
          <p:cNvPr id="17" name="Picture 5" descr="WESTblanc0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941557" y="18257"/>
            <a:ext cx="1116012" cy="449262"/>
          </a:xfrm>
          <a:prstGeom prst="rect">
            <a:avLst/>
          </a:prstGeom>
          <a:noFill/>
          <a:ln w="9525">
            <a:noFill/>
            <a:miter lim="800000"/>
            <a:headEnd/>
            <a:tailEnd/>
          </a:ln>
        </p:spPr>
      </p:pic>
    </p:spTree>
    <p:extLst>
      <p:ext uri="{BB962C8B-B14F-4D97-AF65-F5344CB8AC3E}">
        <p14:creationId xmlns:p14="http://schemas.microsoft.com/office/powerpoint/2010/main" val="1414395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hf hdr="0" dt="0"/>
  <p:txStyles>
    <p:titleStyle>
      <a:lvl1pPr algn="l" defTabSz="457200" rtl="0" eaLnBrk="1" latinLnBrk="0" hangingPunct="1">
        <a:spcBef>
          <a:spcPct val="0"/>
        </a:spcBef>
        <a:buNone/>
        <a:defRPr sz="16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40404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404040"/>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rgbClr val="404040"/>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40404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tif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tiff"/><Relationship Id="rId4" Type="http://schemas.openxmlformats.org/officeDocument/2006/relationships/image" Target="../media/image44.tiff"/></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tiff"/><Relationship Id="rId7" Type="http://schemas.openxmlformats.org/officeDocument/2006/relationships/image" Target="../media/image58.jpe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w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tif"/><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hyperlink" Target="https://indico.euro-fusion.org/event/2274/" TargetMode="External"/><Relationship Id="rId2" Type="http://schemas.openxmlformats.org/officeDocument/2006/relationships/hyperlink" Target="https://indico.euro-fusion.org/event/2219/" TargetMode="External"/><Relationship Id="rId1" Type="http://schemas.openxmlformats.org/officeDocument/2006/relationships/slideLayout" Target="../slideLayouts/slideLayout2.xml"/><Relationship Id="rId4" Type="http://schemas.openxmlformats.org/officeDocument/2006/relationships/hyperlink" Target="https://idm.euro-fusion.org/default.aspx?uid=2PJH6H&amp;version=v3.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3.emf"/><Relationship Id="rId4" Type="http://schemas.openxmlformats.org/officeDocument/2006/relationships/image" Target="../media/image75.JP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idm.euro-fusion.org/default.aspx?uid=2QB3A5"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a:t>
            </a:r>
            <a:r>
              <a:rPr lang="en-US" sz="2800"/>
              <a:t>reporting 2022 </a:t>
            </a:r>
            <a:r>
              <a:rPr lang="en-US" sz="2800" dirty="0"/>
              <a:t>/ </a:t>
            </a:r>
            <a:br>
              <a:rPr lang="en-US" sz="2800" dirty="0"/>
            </a:br>
            <a:r>
              <a:rPr lang="en-US" sz="2800" dirty="0"/>
              <a:t>                  SPA plans </a:t>
            </a:r>
            <a:r>
              <a:rPr lang="en-US" sz="2800"/>
              <a:t>for 2023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SPL A: Jan W. Coenen</a:t>
            </a:r>
          </a:p>
          <a:p>
            <a:r>
              <a:rPr lang="en-US" dirty="0">
                <a:solidFill>
                  <a:srgbClr val="E3E3E3"/>
                </a:solidFill>
              </a:rPr>
              <a:t>Talk 09.02.2023</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E744E-CEF9-BD63-C763-3927B5C65760}"/>
              </a:ext>
            </a:extLst>
          </p:cNvPr>
          <p:cNvSpPr>
            <a:spLocks noGrp="1"/>
          </p:cNvSpPr>
          <p:nvPr>
            <p:ph type="title"/>
          </p:nvPr>
        </p:nvSpPr>
        <p:spPr/>
        <p:txBody>
          <a:bodyPr/>
          <a:lstStyle/>
          <a:p>
            <a:r>
              <a:rPr lang="en-GB" dirty="0"/>
              <a:t>General Comments</a:t>
            </a:r>
          </a:p>
        </p:txBody>
      </p:sp>
      <p:sp>
        <p:nvSpPr>
          <p:cNvPr id="3" name="Inhaltsplatzhalter 2">
            <a:extLst>
              <a:ext uri="{FF2B5EF4-FFF2-40B4-BE49-F238E27FC236}">
                <a16:creationId xmlns:a16="http://schemas.microsoft.com/office/drawing/2014/main" id="{14322853-D1DB-31BC-67F1-43D0ACCB9457}"/>
              </a:ext>
            </a:extLst>
          </p:cNvPr>
          <p:cNvSpPr>
            <a:spLocks noGrp="1"/>
          </p:cNvSpPr>
          <p:nvPr>
            <p:ph idx="1"/>
          </p:nvPr>
        </p:nvSpPr>
        <p:spPr/>
        <p:txBody>
          <a:bodyPr/>
          <a:lstStyle/>
          <a:p>
            <a:r>
              <a:rPr lang="en-GB" dirty="0"/>
              <a:t>Main delays in 2022 due to </a:t>
            </a:r>
          </a:p>
          <a:p>
            <a:pPr lvl="1"/>
            <a:r>
              <a:rPr lang="en-GB" dirty="0"/>
              <a:t>Ukrainian War </a:t>
            </a:r>
          </a:p>
          <a:p>
            <a:pPr lvl="1"/>
            <a:r>
              <a:rPr lang="en-GB" dirty="0"/>
              <a:t>Late signing of </a:t>
            </a:r>
            <a:r>
              <a:rPr lang="en-GB" dirty="0" err="1"/>
              <a:t>EUROfusion</a:t>
            </a:r>
            <a:r>
              <a:rPr lang="en-GB" dirty="0"/>
              <a:t> Agreement in 2021</a:t>
            </a:r>
          </a:p>
          <a:p>
            <a:pPr lvl="1"/>
            <a:r>
              <a:rPr lang="en-GB" dirty="0"/>
              <a:t>Magnum out of operation in large part of 2022</a:t>
            </a:r>
          </a:p>
          <a:p>
            <a:pPr lvl="1"/>
            <a:endParaRPr lang="en-GB" dirty="0"/>
          </a:p>
          <a:p>
            <a:pPr lvl="1"/>
            <a:r>
              <a:rPr lang="en-GB" dirty="0"/>
              <a:t>Almost all reports handed in</a:t>
            </a:r>
          </a:p>
        </p:txBody>
      </p:sp>
    </p:spTree>
    <p:extLst>
      <p:ext uri="{BB962C8B-B14F-4D97-AF65-F5344CB8AC3E}">
        <p14:creationId xmlns:p14="http://schemas.microsoft.com/office/powerpoint/2010/main" val="724352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86699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SPA.1:</a:t>
            </a:r>
            <a:r>
              <a:rPr lang="en-US" dirty="0"/>
              <a:t>Synergistic Loads ITER &amp; DEMO</a:t>
            </a:r>
            <a:r>
              <a:rPr lang="de-DE" dirty="0"/>
              <a:t> </a:t>
            </a:r>
          </a:p>
        </p:txBody>
      </p:sp>
      <p:sp>
        <p:nvSpPr>
          <p:cNvPr id="5" name="Textfeld 4"/>
          <p:cNvSpPr txBox="1"/>
          <p:nvPr/>
        </p:nvSpPr>
        <p:spPr>
          <a:xfrm>
            <a:off x="107504" y="555526"/>
            <a:ext cx="8928992" cy="2677656"/>
          </a:xfrm>
          <a:prstGeom prst="rect">
            <a:avLst/>
          </a:prstGeom>
          <a:noFill/>
          <a:ln w="12700">
            <a:noFill/>
          </a:ln>
        </p:spPr>
        <p:txBody>
          <a:bodyPr wrap="square" rtlCol="0">
            <a:spAutoFit/>
          </a:bodyPr>
          <a:lstStyle/>
          <a:p>
            <a:pPr marL="171450" lvl="0" indent="-171450">
              <a:buFont typeface="Arial" panose="020B0604020202020204" pitchFamily="34" charset="0"/>
              <a:buChar char="•"/>
            </a:pPr>
            <a:r>
              <a:rPr lang="en-US" sz="1200" dirty="0"/>
              <a:t>Establish a test matrix for Materials utilized in WEST &amp; ITER with respect to updated load specifications. in the available devices (DIFFER, FZJ, MPG)</a:t>
            </a:r>
            <a:endParaRPr lang="de-DE" sz="1200" dirty="0"/>
          </a:p>
          <a:p>
            <a:pPr marL="171450" lvl="0" indent="-171450">
              <a:buFont typeface="Arial" panose="020B0604020202020204" pitchFamily="34" charset="0"/>
              <a:buChar char="•"/>
            </a:pPr>
            <a:r>
              <a:rPr lang="en-US" sz="1200" dirty="0"/>
              <a:t>Study the impact of synergistic loads on ITER and DEMO relevant baseline Materials (tungsten) and new materials developments with Laser (Laser at PSI-2) and e-beam (JUDITH) as well as steady-state plasma exposure (He, H). A special focus will be the qualification of these materials under high cycle numbers and seed-impurities exposure. (FZJ)</a:t>
            </a:r>
            <a:endParaRPr lang="de-DE" sz="1200" dirty="0"/>
          </a:p>
          <a:p>
            <a:pPr marL="171450" lvl="0" indent="-171450">
              <a:buFont typeface="Arial" panose="020B0604020202020204" pitchFamily="34" charset="0"/>
              <a:buChar char="•"/>
            </a:pPr>
            <a:r>
              <a:rPr lang="en-US" sz="1200" dirty="0"/>
              <a:t>Post-mortem analysis will characterize the induced surface modifications and damages as well as investigate changes of the materials properties due to e.g. recrystallization behavior and/or surface morphology changes (FZJ, MPG, DIFFER, KIPT)</a:t>
            </a:r>
            <a:endParaRPr lang="de-DE" sz="1200" dirty="0"/>
          </a:p>
          <a:p>
            <a:pPr marL="171450" lvl="0" indent="-171450">
              <a:buFont typeface="Arial" panose="020B0604020202020204" pitchFamily="34" charset="0"/>
              <a:buChar char="•"/>
            </a:pPr>
            <a:r>
              <a:rPr lang="en-US" sz="1200" dirty="0"/>
              <a:t>Determine underlying mechanisms of evolution of crack propagation in materials for ITER and current day devices (FZJ, DIFFER, KIPT, MPG)</a:t>
            </a:r>
            <a:endParaRPr lang="de-DE" sz="1200" dirty="0"/>
          </a:p>
          <a:p>
            <a:pPr marL="171450" lvl="0" indent="-171450">
              <a:buFont typeface="Arial" panose="020B0604020202020204" pitchFamily="34" charset="0"/>
              <a:buChar char="•"/>
            </a:pPr>
            <a:r>
              <a:rPr lang="en-US" sz="1200" dirty="0"/>
              <a:t>Qualify W materials for use in W7-X (MPG, FZJ)</a:t>
            </a:r>
            <a:endParaRPr lang="de-DE" sz="1200" dirty="0"/>
          </a:p>
          <a:p>
            <a:pPr marL="171450" lvl="0" indent="-171450">
              <a:buFont typeface="Arial" panose="020B0604020202020204" pitchFamily="34" charset="0"/>
              <a:buChar char="•"/>
            </a:pPr>
            <a:r>
              <a:rPr lang="en-US" sz="1200" dirty="0"/>
              <a:t>Synergy effects from sequential stationary (PSI-2 / MAGNUM-PSI) and transient (QSPA) plasma loads.  (DIFFER, MPG, FZJ, KIPT)</a:t>
            </a:r>
            <a:endParaRPr lang="de-DE" sz="1200" dirty="0"/>
          </a:p>
          <a:p>
            <a:pPr marL="171450" lvl="0" indent="-171450">
              <a:buFont typeface="Arial" panose="020B0604020202020204" pitchFamily="34" charset="0"/>
              <a:buChar char="•"/>
            </a:pPr>
            <a:r>
              <a:rPr lang="en-US" sz="1200" dirty="0"/>
              <a:t>Studies of fatigue cracks formation in deformed/re-crystalized W, fatigue damage of </a:t>
            </a:r>
            <a:r>
              <a:rPr lang="en-US" sz="1200" dirty="0" err="1"/>
              <a:t>W</a:t>
            </a:r>
            <a:r>
              <a:rPr lang="en-US" sz="1200" baseline="-25000" dirty="0" err="1"/>
              <a:t>f</a:t>
            </a:r>
            <a:r>
              <a:rPr lang="en-US" sz="1200" dirty="0"/>
              <a:t>/W wires, latticing W etc. </a:t>
            </a:r>
            <a:endParaRPr lang="de-DE" sz="1200" dirty="0"/>
          </a:p>
          <a:p>
            <a:pPr marL="171450" lvl="0" indent="-171450">
              <a:buFont typeface="Arial" panose="020B0604020202020204" pitchFamily="34" charset="0"/>
              <a:buChar char="•"/>
            </a:pPr>
            <a:r>
              <a:rPr lang="en-US" sz="1200" dirty="0"/>
              <a:t>Combination of pulsed and steady state loading (e.g. </a:t>
            </a:r>
            <a:r>
              <a:rPr lang="en-US" sz="1200" dirty="0" err="1"/>
              <a:t>behaviour</a:t>
            </a:r>
            <a:r>
              <a:rPr lang="en-US" sz="1200" dirty="0"/>
              <a:t> of QSPA pre-damaged targets in PSI-2, JUIDTH compared with reference samples) (FZJ, KIPT)</a:t>
            </a:r>
            <a:endParaRPr lang="de-DE" sz="1200" dirty="0"/>
          </a:p>
          <a:p>
            <a:pPr marL="171450" indent="-171450">
              <a:buFont typeface="Arial" panose="020B0604020202020204" pitchFamily="34" charset="0"/>
              <a:buChar char="•"/>
            </a:pPr>
            <a:r>
              <a:rPr lang="en-US" sz="1200" dirty="0"/>
              <a:t>Study the Behavior of pre-cracked samples under edge loading conditions - links to HHF facilities such as JUDITH and WEST (DIFFER, FZJ)</a:t>
            </a:r>
            <a:r>
              <a:rPr lang="de-DE" sz="1200" dirty="0"/>
              <a:t> </a:t>
            </a:r>
            <a:endParaRPr lang="en-US" sz="1200" dirty="0">
              <a:latin typeface="Arial" panose="020B0604020202020204" pitchFamily="34" charset="0"/>
              <a:cs typeface="Arial" panose="020B0604020202020204" pitchFamily="34" charset="0"/>
            </a:endParaRPr>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1: </a:t>
            </a:r>
            <a:r>
              <a:rPr lang="en-US" sz="900" dirty="0">
                <a:solidFill>
                  <a:srgbClr val="FF0000"/>
                </a:solidFill>
                <a:latin typeface="Arial" panose="020B0604020202020204" pitchFamily="34" charset="0"/>
                <a:cs typeface="Arial" panose="020B0604020202020204" pitchFamily="34" charset="0"/>
              </a:rPr>
              <a:t>T001-D001, T001-D002 , T001-D003, T001-D004, T001-D005</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highlight>
                  <a:srgbClr val="00FF00"/>
                </a:highlight>
                <a:latin typeface="Arial" panose="020B0604020202020204" pitchFamily="34" charset="0"/>
                <a:cs typeface="Arial" panose="020B0604020202020204" pitchFamily="34" charset="0"/>
              </a:rPr>
              <a:t>2022 OK</a:t>
            </a:r>
            <a:r>
              <a:rPr lang="en-US" sz="900" i="1" dirty="0">
                <a:solidFill>
                  <a:srgbClr val="FF0000"/>
                </a:solidFill>
                <a:latin typeface="Arial" panose="020B0604020202020204" pitchFamily="34" charset="0"/>
                <a:cs typeface="Arial" panose="020B0604020202020204" pitchFamily="34" charset="0"/>
              </a:rPr>
              <a:t> further work in 2023, </a:t>
            </a:r>
            <a:r>
              <a:rPr lang="en-US" sz="900" b="1" i="1" dirty="0">
                <a:solidFill>
                  <a:srgbClr val="FF0000"/>
                </a:solidFill>
                <a:latin typeface="Arial" panose="020B0604020202020204" pitchFamily="34" charset="0"/>
                <a:cs typeface="Arial" panose="020B0604020202020204" pitchFamily="34" charset="0"/>
              </a:rPr>
              <a:t>MAGNUM shifted, QSPA shifted</a:t>
            </a: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PSI-2 14d JUDITH 10d, </a:t>
            </a:r>
            <a:r>
              <a:rPr lang="en-US" sz="900" i="1" dirty="0" err="1">
                <a:solidFill>
                  <a:srgbClr val="FF0000"/>
                </a:solidFill>
                <a:latin typeface="Arial" panose="020B0604020202020204" pitchFamily="34" charset="0"/>
                <a:cs typeface="Arial" panose="020B0604020202020204" pitchFamily="34" charset="0"/>
              </a:rPr>
              <a:t>Gladis</a:t>
            </a:r>
            <a:r>
              <a:rPr lang="en-US" sz="900" i="1" dirty="0">
                <a:solidFill>
                  <a:srgbClr val="FF0000"/>
                </a:solidFill>
                <a:latin typeface="Arial" panose="020B0604020202020204" pitchFamily="34" charset="0"/>
                <a:cs typeface="Arial" panose="020B0604020202020204" pitchFamily="34" charset="0"/>
              </a:rPr>
              <a:t> 4d, </a:t>
            </a:r>
            <a:r>
              <a:rPr lang="en-US" sz="900" b="1" i="1" dirty="0">
                <a:solidFill>
                  <a:srgbClr val="FF0000"/>
                </a:solidFill>
                <a:latin typeface="Arial" panose="020B0604020202020204" pitchFamily="34" charset="0"/>
                <a:cs typeface="Arial" panose="020B0604020202020204" pitchFamily="34" charset="0"/>
              </a:rPr>
              <a:t>Magnum 5 days</a:t>
            </a:r>
            <a:r>
              <a:rPr lang="en-US" sz="900" i="1" dirty="0">
                <a:solidFill>
                  <a:srgbClr val="FF0000"/>
                </a:solidFill>
                <a:latin typeface="Arial" panose="020B0604020202020204" pitchFamily="34" charset="0"/>
                <a:cs typeface="Arial" panose="020B0604020202020204" pitchFamily="34" charset="0"/>
              </a:rPr>
              <a:t>, QSPA 10d, OLMAT 4d</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48.5PM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FZJ,DIFFER,CIEMAT,MPG,KIPT</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323528" y="3250981"/>
            <a:ext cx="5184576" cy="646331"/>
          </a:xfrm>
          <a:prstGeom prst="rect">
            <a:avLst/>
          </a:prstGeom>
          <a:noFill/>
        </p:spPr>
        <p:txBody>
          <a:bodyPr wrap="square" rtlCol="0">
            <a:spAutoFit/>
          </a:bodyPr>
          <a:lstStyle/>
          <a:p>
            <a:r>
              <a:rPr lang="de-DE" dirty="0" err="1"/>
              <a:t>Isssues</a:t>
            </a:r>
            <a:r>
              <a:rPr lang="de-DE" dirty="0"/>
              <a:t>: Magnum / Ukraine War</a:t>
            </a:r>
          </a:p>
          <a:p>
            <a:endParaRPr lang="de-DE" dirty="0"/>
          </a:p>
        </p:txBody>
      </p:sp>
    </p:spTree>
    <p:extLst>
      <p:ext uri="{BB962C8B-B14F-4D97-AF65-F5344CB8AC3E}">
        <p14:creationId xmlns:p14="http://schemas.microsoft.com/office/powerpoint/2010/main" val="27447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
        <p:nvSpPr>
          <p:cNvPr id="6" name="Textfeld 5">
            <a:extLst>
              <a:ext uri="{FF2B5EF4-FFF2-40B4-BE49-F238E27FC236}">
                <a16:creationId xmlns:a16="http://schemas.microsoft.com/office/drawing/2014/main" id="{D481A45C-E5A2-19D3-CD27-0DC77CF95DC6}"/>
              </a:ext>
            </a:extLst>
          </p:cNvPr>
          <p:cNvSpPr txBox="1"/>
          <p:nvPr/>
        </p:nvSpPr>
        <p:spPr>
          <a:xfrm>
            <a:off x="351945" y="3670286"/>
            <a:ext cx="4572000" cy="369332"/>
          </a:xfrm>
          <a:prstGeom prst="rect">
            <a:avLst/>
          </a:prstGeom>
          <a:noFill/>
        </p:spPr>
        <p:txBody>
          <a:bodyPr wrap="square">
            <a:spAutoFit/>
          </a:bodyPr>
          <a:lstStyle/>
          <a:p>
            <a:r>
              <a:rPr lang="en-US" dirty="0">
                <a:solidFill>
                  <a:srgbClr val="E3E3E3"/>
                </a:solidFill>
              </a:rPr>
              <a:t>Highlight Talk by </a:t>
            </a:r>
            <a:r>
              <a:rPr lang="en-US" dirty="0" err="1">
                <a:solidFill>
                  <a:srgbClr val="E3E3E3"/>
                </a:solidFill>
              </a:rPr>
              <a:t>M.Wirtz</a:t>
            </a:r>
            <a:r>
              <a:rPr lang="en-US" dirty="0">
                <a:solidFill>
                  <a:srgbClr val="E3E3E3"/>
                </a:solidFill>
              </a:rPr>
              <a:t> / </a:t>
            </a:r>
            <a:r>
              <a:rPr lang="en-US" dirty="0" err="1">
                <a:solidFill>
                  <a:srgbClr val="E3E3E3"/>
                </a:solidFill>
              </a:rPr>
              <a:t>D.Alegre</a:t>
            </a:r>
            <a:r>
              <a:rPr lang="en-US" dirty="0">
                <a:solidFill>
                  <a:srgbClr val="E3E3E3"/>
                </a:solidFill>
              </a:rPr>
              <a:t> </a:t>
            </a:r>
            <a:endParaRPr lang="en-US" dirty="0"/>
          </a:p>
        </p:txBody>
      </p:sp>
    </p:spTree>
    <p:extLst>
      <p:ext uri="{BB962C8B-B14F-4D97-AF65-F5344CB8AC3E}">
        <p14:creationId xmlns:p14="http://schemas.microsoft.com/office/powerpoint/2010/main" val="62849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4BFDD-6CEF-8970-7060-1896AA89791A}"/>
              </a:ext>
            </a:extLst>
          </p:cNvPr>
          <p:cNvSpPr>
            <a:spLocks noGrp="1"/>
          </p:cNvSpPr>
          <p:nvPr>
            <p:ph type="title"/>
          </p:nvPr>
        </p:nvSpPr>
        <p:spPr/>
        <p:txBody>
          <a:bodyPr/>
          <a:lstStyle/>
          <a:p>
            <a:r>
              <a:rPr lang="en-GB" dirty="0"/>
              <a:t>Work at PSI-2 FZJ</a:t>
            </a:r>
          </a:p>
        </p:txBody>
      </p:sp>
      <p:sp>
        <p:nvSpPr>
          <p:cNvPr id="8" name="Inhaltsplatzhalter 7">
            <a:extLst>
              <a:ext uri="{FF2B5EF4-FFF2-40B4-BE49-F238E27FC236}">
                <a16:creationId xmlns:a16="http://schemas.microsoft.com/office/drawing/2014/main" id="{A1C318F8-732D-A1AE-D4E6-46ECC2B3E653}"/>
              </a:ext>
            </a:extLst>
          </p:cNvPr>
          <p:cNvSpPr>
            <a:spLocks noGrp="1"/>
          </p:cNvSpPr>
          <p:nvPr>
            <p:ph idx="1"/>
          </p:nvPr>
        </p:nvSpPr>
        <p:spPr/>
        <p:txBody>
          <a:bodyPr/>
          <a:lstStyle/>
          <a:p>
            <a:endParaRPr lang="en-GB"/>
          </a:p>
        </p:txBody>
      </p:sp>
      <p:sp>
        <p:nvSpPr>
          <p:cNvPr id="6" name="Fußzeilenplatzhalter 3">
            <a:extLst>
              <a:ext uri="{FF2B5EF4-FFF2-40B4-BE49-F238E27FC236}">
                <a16:creationId xmlns:a16="http://schemas.microsoft.com/office/drawing/2014/main" id="{4E2FA3B4-6129-2FF1-AEF0-F28D62323B41}"/>
              </a:ext>
            </a:extLst>
          </p:cNvPr>
          <p:cNvSpPr>
            <a:spLocks noGrp="1"/>
          </p:cNvSpPr>
          <p:nvPr>
            <p:ph type="ftr" sz="quarter" idx="11"/>
          </p:nvPr>
        </p:nvSpPr>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14</a:t>
            </a:fld>
            <a:endParaRPr lang="en-GB" dirty="0"/>
          </a:p>
        </p:txBody>
      </p:sp>
      <p:pic>
        <p:nvPicPr>
          <p:cNvPr id="5" name="Grafik 4">
            <a:extLst>
              <a:ext uri="{FF2B5EF4-FFF2-40B4-BE49-F238E27FC236}">
                <a16:creationId xmlns:a16="http://schemas.microsoft.com/office/drawing/2014/main" id="{3C461D38-F0DB-02AA-C237-D24315DE00C2}"/>
              </a:ext>
            </a:extLst>
          </p:cNvPr>
          <p:cNvPicPr>
            <a:picLocks noChangeAspect="1"/>
          </p:cNvPicPr>
          <p:nvPr/>
        </p:nvPicPr>
        <p:blipFill>
          <a:blip r:embed="rId2"/>
          <a:stretch>
            <a:fillRect/>
          </a:stretch>
        </p:blipFill>
        <p:spPr>
          <a:xfrm>
            <a:off x="685800" y="742281"/>
            <a:ext cx="7772400" cy="3658937"/>
          </a:xfrm>
          <a:prstGeom prst="rect">
            <a:avLst/>
          </a:prstGeom>
        </p:spPr>
      </p:pic>
      <p:sp>
        <p:nvSpPr>
          <p:cNvPr id="7" name="Textfeld 6">
            <a:extLst>
              <a:ext uri="{FF2B5EF4-FFF2-40B4-BE49-F238E27FC236}">
                <a16:creationId xmlns:a16="http://schemas.microsoft.com/office/drawing/2014/main" id="{D963E9B2-DE71-D826-11BD-2EE3357C2C3A}"/>
              </a:ext>
            </a:extLst>
          </p:cNvPr>
          <p:cNvSpPr txBox="1"/>
          <p:nvPr/>
        </p:nvSpPr>
        <p:spPr>
          <a:xfrm>
            <a:off x="33484" y="483518"/>
            <a:ext cx="2090244" cy="1384995"/>
          </a:xfrm>
          <a:prstGeom prst="rect">
            <a:avLst/>
          </a:prstGeom>
          <a:noFill/>
        </p:spPr>
        <p:txBody>
          <a:bodyPr wrap="square">
            <a:spAutoFit/>
          </a:bodyPr>
          <a:lstStyle/>
          <a:p>
            <a:pPr algn="just"/>
            <a:r>
              <a:rPr lang="de-DE" sz="1050" b="0" i="0" u="none" strike="noStrike" dirty="0">
                <a:effectLst/>
                <a:latin typeface="Roboto" panose="020F0502020204030204" pitchFamily="34" charset="0"/>
              </a:rPr>
              <a:t>Damage </a:t>
            </a:r>
            <a:r>
              <a:rPr lang="de-DE" sz="1050" b="0" i="0" u="none" strike="noStrike" dirty="0" err="1">
                <a:effectLst/>
                <a:latin typeface="Roboto" panose="020F0502020204030204" pitchFamily="34" charset="0"/>
              </a:rPr>
              <a:t>threshold</a:t>
            </a:r>
            <a:r>
              <a:rPr lang="de-DE" sz="1050" b="0" i="0" u="none" strike="noStrike" dirty="0">
                <a:effectLst/>
                <a:latin typeface="Roboto" panose="020F0502020204030204" pitchFamily="34" charset="0"/>
              </a:rPr>
              <a:t> </a:t>
            </a:r>
            <a:r>
              <a:rPr lang="de-DE" sz="1050" b="0" i="0" u="none" strike="noStrike" dirty="0" err="1">
                <a:effectLst/>
                <a:latin typeface="Roboto" panose="020F0502020204030204" pitchFamily="34" charset="0"/>
              </a:rPr>
              <a:t>for</a:t>
            </a:r>
            <a:r>
              <a:rPr lang="de-DE" sz="1050" b="0" i="0" u="none" strike="noStrike" dirty="0">
                <a:effectLst/>
                <a:latin typeface="Roboto" panose="020F0502020204030204" pitchFamily="34" charset="0"/>
              </a:rPr>
              <a:t> different W </a:t>
            </a:r>
            <a:r>
              <a:rPr lang="de-DE" sz="1050" b="0" i="0" u="none" strike="noStrike" dirty="0" err="1">
                <a:effectLst/>
                <a:latin typeface="Roboto" panose="020F0502020204030204" pitchFamily="34" charset="0"/>
              </a:rPr>
              <a:t>materials</a:t>
            </a:r>
            <a:r>
              <a:rPr lang="de-DE" sz="1050" b="0" i="0" u="none" strike="noStrike" dirty="0">
                <a:effectLst/>
                <a:latin typeface="Roboto" panose="020F0502020204030204" pitchFamily="34" charset="0"/>
              </a:rPr>
              <a:t> at </a:t>
            </a:r>
            <a:r>
              <a:rPr lang="de-DE" sz="1050" b="0" i="0" u="none" strike="noStrike" dirty="0" err="1">
                <a:effectLst/>
                <a:latin typeface="Roboto" panose="020F0502020204030204" pitchFamily="34" charset="0"/>
              </a:rPr>
              <a:t>varying</a:t>
            </a:r>
            <a:r>
              <a:rPr lang="de-DE" sz="1050" b="0" i="0" u="none" strike="noStrike" dirty="0">
                <a:effectLst/>
                <a:latin typeface="Roboto" panose="020F0502020204030204" pitchFamily="34" charset="0"/>
              </a:rPr>
              <a:t> </a:t>
            </a:r>
            <a:r>
              <a:rPr lang="de-DE" sz="1050" b="0" i="0" u="none" strike="noStrike" dirty="0" err="1">
                <a:effectLst/>
                <a:latin typeface="Roboto" panose="020F0502020204030204" pitchFamily="34" charset="0"/>
              </a:rPr>
              <a:t>loading</a:t>
            </a:r>
            <a:r>
              <a:rPr lang="de-DE" sz="1050" b="0" i="0" u="none" strike="noStrike" dirty="0">
                <a:effectLst/>
                <a:latin typeface="Roboto" panose="020F0502020204030204" pitchFamily="34" charset="0"/>
              </a:rPr>
              <a:t> </a:t>
            </a:r>
            <a:r>
              <a:rPr lang="de-DE" sz="1050" b="0" i="0" u="none" strike="noStrike" dirty="0" err="1">
                <a:effectLst/>
                <a:latin typeface="Roboto" panose="020F0502020204030204" pitchFamily="34" charset="0"/>
              </a:rPr>
              <a:t>conditions</a:t>
            </a:r>
            <a:r>
              <a:rPr lang="de-DE" sz="1050" b="0" i="0" u="none" strike="noStrike" dirty="0">
                <a:effectLst/>
                <a:latin typeface="Roboto" panose="020F0502020204030204" pitchFamily="34" charset="0"/>
              </a:rPr>
              <a:t> in </a:t>
            </a:r>
            <a:r>
              <a:rPr lang="de-DE" sz="1050" b="0" i="0" u="none" strike="noStrike" dirty="0" err="1">
                <a:effectLst/>
                <a:latin typeface="Roboto" panose="020F0502020204030204" pitchFamily="34" charset="0"/>
              </a:rPr>
              <a:t>matrix</a:t>
            </a:r>
            <a:r>
              <a:rPr lang="de-DE" sz="1050" b="0" i="0" u="none" strike="noStrike" dirty="0">
                <a:effectLst/>
                <a:latin typeface="Roboto" panose="020F0502020204030204" pitchFamily="34" charset="0"/>
              </a:rPr>
              <a:t> form</a:t>
            </a:r>
            <a:br>
              <a:rPr lang="de-DE" sz="1050" dirty="0"/>
            </a:br>
            <a:r>
              <a:rPr lang="de-DE" sz="1050" b="0" i="0" u="none" strike="noStrike" dirty="0">
                <a:effectLst/>
                <a:latin typeface="Roboto" panose="02000000000000000000" pitchFamily="2" charset="0"/>
              </a:rPr>
              <a:t>&amp; Understanding </a:t>
            </a:r>
            <a:r>
              <a:rPr lang="de-DE" sz="1050" b="0" i="0" u="none" strike="noStrike" dirty="0" err="1">
                <a:effectLst/>
                <a:latin typeface="Roboto" panose="02000000000000000000" pitchFamily="2" charset="0"/>
              </a:rPr>
              <a:t>the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damage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mechanisms</a:t>
            </a:r>
            <a:r>
              <a:rPr lang="de-DE" sz="1050" b="0" i="0" u="none" strike="noStrike" dirty="0">
                <a:effectLst/>
                <a:latin typeface="Roboto" panose="02000000000000000000" pitchFamily="2" charset="0"/>
              </a:rPr>
              <a:t> and </a:t>
            </a:r>
            <a:r>
              <a:rPr lang="de-DE" sz="1050" b="0" i="0" u="none" strike="noStrike" dirty="0" err="1">
                <a:effectLst/>
                <a:latin typeface="Roboto" panose="02000000000000000000" pitchFamily="2" charset="0"/>
              </a:rPr>
              <a:t>changes</a:t>
            </a:r>
            <a:r>
              <a:rPr lang="de-DE" sz="1050" b="0" i="0" u="none" strike="noStrike" dirty="0">
                <a:effectLst/>
                <a:latin typeface="Roboto" panose="02000000000000000000" pitchFamily="2" charset="0"/>
              </a:rPr>
              <a:t> in material </a:t>
            </a:r>
            <a:r>
              <a:rPr lang="de-DE" sz="1050" b="0" i="0" u="none" strike="noStrike" dirty="0" err="1">
                <a:effectLst/>
                <a:latin typeface="Roboto" panose="02000000000000000000" pitchFamily="2" charset="0"/>
              </a:rPr>
              <a:t>properties</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influence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of</a:t>
            </a:r>
            <a:r>
              <a:rPr lang="de-DE" sz="1050" b="0" i="0" u="none" strike="noStrike" dirty="0">
                <a:effectLst/>
                <a:latin typeface="Roboto" panose="02000000000000000000" pitchFamily="2" charset="0"/>
              </a:rPr>
              <a:t> / </a:t>
            </a:r>
            <a:r>
              <a:rPr lang="de-DE" sz="1050" b="0" i="0" u="none" strike="noStrike" dirty="0" err="1">
                <a:effectLst/>
                <a:latin typeface="Roboto" panose="02000000000000000000" pitchFamily="2" charset="0"/>
              </a:rPr>
              <a:t>changes</a:t>
            </a:r>
            <a:r>
              <a:rPr lang="de-DE" sz="1050" b="0" i="0" u="none" strike="noStrike" dirty="0">
                <a:effectLst/>
                <a:latin typeface="Roboto" panose="02000000000000000000" pitchFamily="2" charset="0"/>
              </a:rPr>
              <a:t> in </a:t>
            </a:r>
            <a:r>
              <a:rPr lang="de-DE" sz="1050" b="0" i="0" u="none" strike="noStrike" dirty="0" err="1">
                <a:effectLst/>
                <a:latin typeface="Roboto" panose="02000000000000000000" pitchFamily="2" charset="0"/>
              </a:rPr>
              <a:t>the</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retention</a:t>
            </a:r>
            <a:r>
              <a:rPr lang="de-DE" sz="1050" b="0" i="0" u="none" strike="noStrike" dirty="0">
                <a:effectLst/>
                <a:latin typeface="Roboto" panose="02000000000000000000" pitchFamily="2" charset="0"/>
              </a:rPr>
              <a:t> </a:t>
            </a:r>
            <a:r>
              <a:rPr lang="de-DE" sz="1050" b="0" i="0" u="none" strike="noStrike" dirty="0" err="1">
                <a:effectLst/>
                <a:latin typeface="Roboto" panose="02000000000000000000" pitchFamily="2" charset="0"/>
              </a:rPr>
              <a:t>behavior</a:t>
            </a:r>
            <a:r>
              <a:rPr lang="de-DE" sz="1050" b="0" i="0" u="none" strike="noStrike" dirty="0">
                <a:effectLst/>
                <a:latin typeface="Roboto" panose="02000000000000000000" pitchFamily="2" charset="0"/>
              </a:rPr>
              <a:t> (FZJ)</a:t>
            </a:r>
            <a:endParaRPr lang="en-GB" sz="1050" dirty="0"/>
          </a:p>
        </p:txBody>
      </p:sp>
    </p:spTree>
    <p:extLst>
      <p:ext uri="{BB962C8B-B14F-4D97-AF65-F5344CB8AC3E}">
        <p14:creationId xmlns:p14="http://schemas.microsoft.com/office/powerpoint/2010/main" val="1949442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A22D5-74FD-856F-B4BB-C83ED6BC5AA2}"/>
              </a:ext>
            </a:extLst>
          </p:cNvPr>
          <p:cNvSpPr>
            <a:spLocks noGrp="1"/>
          </p:cNvSpPr>
          <p:nvPr>
            <p:ph type="title"/>
          </p:nvPr>
        </p:nvSpPr>
        <p:spPr/>
        <p:txBody>
          <a:bodyPr/>
          <a:lstStyle/>
          <a:p>
            <a:r>
              <a:rPr lang="en-GB" dirty="0"/>
              <a:t>Work at OLMAT - CIEMAT</a:t>
            </a:r>
          </a:p>
        </p:txBody>
      </p:sp>
      <p:sp>
        <p:nvSpPr>
          <p:cNvPr id="3" name="Inhaltsplatzhalter 2">
            <a:extLst>
              <a:ext uri="{FF2B5EF4-FFF2-40B4-BE49-F238E27FC236}">
                <a16:creationId xmlns:a16="http://schemas.microsoft.com/office/drawing/2014/main" id="{C34F8DF4-09A5-C257-E6E6-A32AA855BF57}"/>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1DF28BBD-90DB-3693-0077-A4C1D3C59EE5}"/>
              </a:ext>
            </a:extLst>
          </p:cNvPr>
          <p:cNvPicPr>
            <a:picLocks noChangeAspect="1"/>
          </p:cNvPicPr>
          <p:nvPr/>
        </p:nvPicPr>
        <p:blipFill>
          <a:blip r:embed="rId2"/>
          <a:stretch>
            <a:fillRect/>
          </a:stretch>
        </p:blipFill>
        <p:spPr>
          <a:xfrm>
            <a:off x="482177" y="915566"/>
            <a:ext cx="7772400" cy="3647111"/>
          </a:xfrm>
          <a:prstGeom prst="rect">
            <a:avLst/>
          </a:prstGeom>
        </p:spPr>
      </p:pic>
      <p:sp>
        <p:nvSpPr>
          <p:cNvPr id="6" name="Textfeld 5">
            <a:extLst>
              <a:ext uri="{FF2B5EF4-FFF2-40B4-BE49-F238E27FC236}">
                <a16:creationId xmlns:a16="http://schemas.microsoft.com/office/drawing/2014/main" id="{2EA3DFE5-EBD7-FC20-14D1-E744A2413D58}"/>
              </a:ext>
            </a:extLst>
          </p:cNvPr>
          <p:cNvSpPr txBox="1"/>
          <p:nvPr/>
        </p:nvSpPr>
        <p:spPr>
          <a:xfrm>
            <a:off x="107504" y="545928"/>
            <a:ext cx="2175596" cy="369332"/>
          </a:xfrm>
          <a:prstGeom prst="rect">
            <a:avLst/>
          </a:prstGeom>
          <a:noFill/>
        </p:spPr>
        <p:txBody>
          <a:bodyPr wrap="none" rtlCol="0">
            <a:spAutoFit/>
          </a:bodyPr>
          <a:lstStyle/>
          <a:p>
            <a:r>
              <a:rPr lang="en-GB" dirty="0" err="1"/>
              <a:t>Comissioning</a:t>
            </a:r>
            <a:r>
              <a:rPr lang="en-GB" dirty="0"/>
              <a:t> in 2021</a:t>
            </a:r>
          </a:p>
        </p:txBody>
      </p:sp>
      <p:sp>
        <p:nvSpPr>
          <p:cNvPr id="8" name="Textfeld 7">
            <a:extLst>
              <a:ext uri="{FF2B5EF4-FFF2-40B4-BE49-F238E27FC236}">
                <a16:creationId xmlns:a16="http://schemas.microsoft.com/office/drawing/2014/main" id="{3BC0F787-1EE2-1101-7D91-8EB943B2D83E}"/>
              </a:ext>
            </a:extLst>
          </p:cNvPr>
          <p:cNvSpPr txBox="1"/>
          <p:nvPr/>
        </p:nvSpPr>
        <p:spPr>
          <a:xfrm>
            <a:off x="4644008" y="627534"/>
            <a:ext cx="4664946" cy="646331"/>
          </a:xfrm>
          <a:prstGeom prst="rect">
            <a:avLst/>
          </a:prstGeom>
          <a:noFill/>
        </p:spPr>
        <p:txBody>
          <a:bodyPr wrap="square">
            <a:spAutoFit/>
          </a:bodyPr>
          <a:lstStyle/>
          <a:p>
            <a:r>
              <a:rPr lang="de-DE" b="1" dirty="0">
                <a:effectLst/>
                <a:latin typeface="Arial" panose="020B0604020202020204" pitchFamily="34" charset="0"/>
              </a:rPr>
              <a:t>OLMAT </a:t>
            </a:r>
            <a:r>
              <a:rPr lang="de-DE" b="1" dirty="0" err="1">
                <a:effectLst/>
                <a:latin typeface="Arial" panose="020B0604020202020204" pitchFamily="34" charset="0"/>
              </a:rPr>
              <a:t>as</a:t>
            </a:r>
            <a:r>
              <a:rPr lang="de-DE" b="1" dirty="0">
                <a:effectLst/>
                <a:latin typeface="Arial" panose="020B0604020202020204" pitchFamily="34" charset="0"/>
              </a:rPr>
              <a:t> a HHF Facility </a:t>
            </a:r>
            <a:r>
              <a:rPr lang="de-DE" b="1" dirty="0" err="1">
                <a:effectLst/>
                <a:latin typeface="Arial" panose="020B0604020202020204" pitchFamily="34" charset="0"/>
              </a:rPr>
              <a:t>for</a:t>
            </a:r>
            <a:r>
              <a:rPr lang="de-DE" b="1" dirty="0">
                <a:effectLst/>
                <a:latin typeface="Arial" panose="020B0604020202020204" pitchFamily="34" charset="0"/>
              </a:rPr>
              <a:t> </a:t>
            </a:r>
            <a:r>
              <a:rPr lang="de-DE" b="1" dirty="0" err="1">
                <a:effectLst/>
                <a:latin typeface="Arial" panose="020B0604020202020204" pitchFamily="34" charset="0"/>
              </a:rPr>
              <a:t>Testing</a:t>
            </a:r>
            <a:r>
              <a:rPr lang="de-DE" b="1" dirty="0">
                <a:effectLst/>
                <a:latin typeface="Arial" panose="020B0604020202020204" pitchFamily="34" charset="0"/>
              </a:rPr>
              <a:t> ITER &amp; DEMO </a:t>
            </a:r>
            <a:r>
              <a:rPr lang="de-DE" b="1" dirty="0" err="1">
                <a:effectLst/>
                <a:latin typeface="Arial" panose="020B0604020202020204" pitchFamily="34" charset="0"/>
              </a:rPr>
              <a:t>DivertorArmor</a:t>
            </a:r>
            <a:r>
              <a:rPr lang="de-DE" b="1" dirty="0">
                <a:effectLst/>
                <a:latin typeface="Arial" panose="020B0604020202020204" pitchFamily="34" charset="0"/>
              </a:rPr>
              <a:t> Materials</a:t>
            </a:r>
            <a:endParaRPr lang="de-DE" dirty="0">
              <a:effectLst/>
              <a:latin typeface="Arial" panose="020B0604020202020204" pitchFamily="34" charset="0"/>
            </a:endParaRPr>
          </a:p>
        </p:txBody>
      </p:sp>
      <p:sp>
        <p:nvSpPr>
          <p:cNvPr id="7" name="Fußzeilenplatzhalter 3">
            <a:extLst>
              <a:ext uri="{FF2B5EF4-FFF2-40B4-BE49-F238E27FC236}">
                <a16:creationId xmlns:a16="http://schemas.microsoft.com/office/drawing/2014/main" id="{730D298D-CCF2-4F39-E9DA-36D2EB80CBDB}"/>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15</a:t>
            </a:fld>
            <a:endParaRPr lang="en-GB" dirty="0"/>
          </a:p>
        </p:txBody>
      </p:sp>
    </p:spTree>
    <p:extLst>
      <p:ext uri="{BB962C8B-B14F-4D97-AF65-F5344CB8AC3E}">
        <p14:creationId xmlns:p14="http://schemas.microsoft.com/office/powerpoint/2010/main" val="89192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C6E3C-BD57-9D4B-7569-2B9A22827A3C}"/>
              </a:ext>
            </a:extLst>
          </p:cNvPr>
          <p:cNvSpPr>
            <a:spLocks noGrp="1"/>
          </p:cNvSpPr>
          <p:nvPr>
            <p:ph type="title"/>
          </p:nvPr>
        </p:nvSpPr>
        <p:spPr/>
        <p:txBody>
          <a:bodyPr/>
          <a:lstStyle/>
          <a:p>
            <a:r>
              <a:rPr lang="en-GB" dirty="0"/>
              <a:t>Work at QSPA(s) KIPT  / Ukraine</a:t>
            </a:r>
          </a:p>
        </p:txBody>
      </p:sp>
      <p:sp>
        <p:nvSpPr>
          <p:cNvPr id="3" name="Inhaltsplatzhalter 2">
            <a:extLst>
              <a:ext uri="{FF2B5EF4-FFF2-40B4-BE49-F238E27FC236}">
                <a16:creationId xmlns:a16="http://schemas.microsoft.com/office/drawing/2014/main" id="{CD5A8BA1-AC5D-92AE-D792-5F30AF3F3F22}"/>
              </a:ext>
            </a:extLst>
          </p:cNvPr>
          <p:cNvSpPr>
            <a:spLocks noGrp="1"/>
          </p:cNvSpPr>
          <p:nvPr>
            <p:ph idx="1"/>
          </p:nvPr>
        </p:nvSpPr>
        <p:spPr/>
        <p:txBody>
          <a:bodyPr/>
          <a:lstStyle/>
          <a:p>
            <a:endParaRPr lang="en-GB"/>
          </a:p>
        </p:txBody>
      </p:sp>
      <p:sp>
        <p:nvSpPr>
          <p:cNvPr id="6" name="Textfeld 5">
            <a:extLst>
              <a:ext uri="{FF2B5EF4-FFF2-40B4-BE49-F238E27FC236}">
                <a16:creationId xmlns:a16="http://schemas.microsoft.com/office/drawing/2014/main" id="{021052C0-6C2B-8EBD-BF6D-09178ED7B3FA}"/>
              </a:ext>
            </a:extLst>
          </p:cNvPr>
          <p:cNvSpPr txBox="1"/>
          <p:nvPr/>
        </p:nvSpPr>
        <p:spPr>
          <a:xfrm>
            <a:off x="107504" y="555526"/>
            <a:ext cx="4666504" cy="461665"/>
          </a:xfrm>
          <a:prstGeom prst="rect">
            <a:avLst/>
          </a:prstGeom>
          <a:noFill/>
        </p:spPr>
        <p:txBody>
          <a:bodyPr wrap="square">
            <a:spAutoFit/>
          </a:bodyPr>
          <a:lstStyle/>
          <a:p>
            <a:r>
              <a:rPr lang="en-GB" sz="1200" dirty="0"/>
              <a:t>https://</a:t>
            </a:r>
            <a:r>
              <a:rPr lang="en-GB" sz="1200" dirty="0" err="1"/>
              <a:t>indico.euro-fusion.org</a:t>
            </a:r>
            <a:r>
              <a:rPr lang="en-GB" sz="1200" dirty="0"/>
              <a:t>/event/2219/attachments/3643/6494/</a:t>
            </a:r>
            <a:r>
              <a:rPr lang="en-GB" sz="1200" dirty="0" err="1"/>
              <a:t>KIPT.pdf</a:t>
            </a:r>
            <a:endParaRPr lang="en-GB" sz="1200" dirty="0"/>
          </a:p>
        </p:txBody>
      </p:sp>
      <p:sp>
        <p:nvSpPr>
          <p:cNvPr id="8" name="Textfeld 7">
            <a:extLst>
              <a:ext uri="{FF2B5EF4-FFF2-40B4-BE49-F238E27FC236}">
                <a16:creationId xmlns:a16="http://schemas.microsoft.com/office/drawing/2014/main" id="{8754413D-583D-DDC6-570F-029B2AEF0C41}"/>
              </a:ext>
            </a:extLst>
          </p:cNvPr>
          <p:cNvSpPr txBox="1"/>
          <p:nvPr/>
        </p:nvSpPr>
        <p:spPr>
          <a:xfrm>
            <a:off x="179512" y="1017191"/>
            <a:ext cx="8496944" cy="646331"/>
          </a:xfrm>
          <a:prstGeom prst="rect">
            <a:avLst/>
          </a:prstGeom>
          <a:noFill/>
        </p:spPr>
        <p:txBody>
          <a:bodyPr wrap="square">
            <a:spAutoFit/>
          </a:bodyPr>
          <a:lstStyle/>
          <a:p>
            <a:r>
              <a:rPr lang="de-DE" b="1" dirty="0" err="1">
                <a:effectLst/>
                <a:latin typeface="Arial" panose="020B0604020202020204" pitchFamily="34" charset="0"/>
              </a:rPr>
              <a:t>Qualification</a:t>
            </a:r>
            <a:r>
              <a:rPr lang="de-DE" b="1" dirty="0">
                <a:effectLst/>
                <a:latin typeface="Arial" panose="020B0604020202020204" pitchFamily="34" charset="0"/>
              </a:rPr>
              <a:t> </a:t>
            </a:r>
            <a:r>
              <a:rPr lang="de-DE" b="1" dirty="0" err="1">
                <a:effectLst/>
                <a:latin typeface="Arial" panose="020B0604020202020204" pitchFamily="34" charset="0"/>
              </a:rPr>
              <a:t>of</a:t>
            </a:r>
            <a:r>
              <a:rPr lang="de-DE" b="1" dirty="0">
                <a:effectLst/>
                <a:latin typeface="Arial" panose="020B0604020202020204" pitchFamily="34" charset="0"/>
              </a:rPr>
              <a:t> </a:t>
            </a:r>
            <a:r>
              <a:rPr lang="de-DE" b="1" dirty="0" err="1">
                <a:effectLst/>
                <a:latin typeface="Arial" panose="020B0604020202020204" pitchFamily="34" charset="0"/>
              </a:rPr>
              <a:t>current</a:t>
            </a:r>
            <a:r>
              <a:rPr lang="de-DE" b="1" dirty="0">
                <a:effectLst/>
                <a:latin typeface="Arial" panose="020B0604020202020204" pitchFamily="34" charset="0"/>
              </a:rPr>
              <a:t> </a:t>
            </a:r>
            <a:r>
              <a:rPr lang="de-DE" b="1" dirty="0" err="1">
                <a:effectLst/>
                <a:latin typeface="Arial" panose="020B0604020202020204" pitchFamily="34" charset="0"/>
              </a:rPr>
              <a:t>baseline</a:t>
            </a:r>
            <a:r>
              <a:rPr lang="de-DE" b="1" dirty="0">
                <a:effectLst/>
                <a:latin typeface="Arial" panose="020B0604020202020204" pitchFamily="34" charset="0"/>
              </a:rPr>
              <a:t> </a:t>
            </a:r>
            <a:r>
              <a:rPr lang="de-DE" b="1" dirty="0" err="1">
                <a:effectLst/>
                <a:latin typeface="Arial" panose="020B0604020202020204" pitchFamily="34" charset="0"/>
              </a:rPr>
              <a:t>materials</a:t>
            </a:r>
            <a:r>
              <a:rPr lang="de-DE" b="1" dirty="0">
                <a:effectLst/>
                <a:latin typeface="Arial" panose="020B0604020202020204" pitchFamily="34" charset="0"/>
              </a:rPr>
              <a:t> </a:t>
            </a:r>
            <a:r>
              <a:rPr lang="de-DE" b="1" dirty="0" err="1">
                <a:effectLst/>
                <a:latin typeface="Arial" panose="020B0604020202020204" pitchFamily="34" charset="0"/>
              </a:rPr>
              <a:t>under</a:t>
            </a:r>
            <a:r>
              <a:rPr lang="de-DE" b="1" dirty="0">
                <a:effectLst/>
                <a:latin typeface="Arial" panose="020B0604020202020204" pitchFamily="34" charset="0"/>
              </a:rPr>
              <a:t> transient (HHF </a:t>
            </a:r>
            <a:r>
              <a:rPr lang="de-DE" b="1" dirty="0" err="1">
                <a:effectLst/>
                <a:latin typeface="Arial" panose="020B0604020202020204" pitchFamily="34" charset="0"/>
              </a:rPr>
              <a:t>plasma</a:t>
            </a:r>
            <a:r>
              <a:rPr lang="de-DE" b="1" dirty="0">
                <a:effectLst/>
                <a:latin typeface="Arial" panose="020B0604020202020204" pitchFamily="34" charset="0"/>
              </a:rPr>
              <a:t> </a:t>
            </a:r>
            <a:r>
              <a:rPr lang="de-DE" b="1" dirty="0" err="1">
                <a:effectLst/>
                <a:latin typeface="Arial" panose="020B0604020202020204" pitchFamily="34" charset="0"/>
              </a:rPr>
              <a:t>load</a:t>
            </a:r>
            <a:r>
              <a:rPr lang="de-DE" b="1" dirty="0">
                <a:effectLst/>
                <a:latin typeface="Arial" panose="020B0604020202020204" pitchFamily="34" charset="0"/>
              </a:rPr>
              <a:t> </a:t>
            </a:r>
            <a:r>
              <a:rPr lang="de-DE" b="1" dirty="0" err="1">
                <a:effectLst/>
                <a:latin typeface="Arial" panose="020B0604020202020204" pitchFamily="34" charset="0"/>
              </a:rPr>
              <a:t>with</a:t>
            </a:r>
            <a:r>
              <a:rPr lang="de-DE" b="1" dirty="0">
                <a:effectLst/>
                <a:latin typeface="Arial" panose="020B0604020202020204" pitchFamily="34" charset="0"/>
              </a:rPr>
              <a:t> QSPA) and </a:t>
            </a:r>
            <a:r>
              <a:rPr lang="de-DE" b="1" dirty="0" err="1">
                <a:effectLst/>
                <a:latin typeface="Arial" panose="020B0604020202020204" pitchFamily="34" charset="0"/>
              </a:rPr>
              <a:t>steady</a:t>
            </a:r>
            <a:r>
              <a:rPr lang="de-DE" b="1" dirty="0">
                <a:effectLst/>
                <a:latin typeface="Arial" panose="020B0604020202020204" pitchFamily="34" charset="0"/>
              </a:rPr>
              <a:t> </a:t>
            </a:r>
            <a:r>
              <a:rPr lang="de-DE" b="1" dirty="0" err="1">
                <a:effectLst/>
                <a:latin typeface="Arial" panose="020B0604020202020204" pitchFamily="34" charset="0"/>
              </a:rPr>
              <a:t>state</a:t>
            </a:r>
            <a:r>
              <a:rPr lang="de-DE" b="1" dirty="0">
                <a:effectLst/>
                <a:latin typeface="Arial" panose="020B0604020202020204" pitchFamily="34" charset="0"/>
              </a:rPr>
              <a:t> </a:t>
            </a:r>
            <a:r>
              <a:rPr lang="de-DE" b="1" dirty="0" err="1">
                <a:effectLst/>
                <a:latin typeface="Arial" panose="020B0604020202020204" pitchFamily="34" charset="0"/>
              </a:rPr>
              <a:t>loading</a:t>
            </a:r>
            <a:r>
              <a:rPr lang="de-DE" b="1" dirty="0">
                <a:effectLst/>
                <a:latin typeface="Arial" panose="020B0604020202020204" pitchFamily="34" charset="0"/>
              </a:rPr>
              <a:t> (PSI-2, JUDITH) (KIPT)</a:t>
            </a:r>
            <a:endParaRPr lang="de-DE" dirty="0">
              <a:effectLst/>
              <a:latin typeface="Arial" panose="020B0604020202020204" pitchFamily="34" charset="0"/>
            </a:endParaRPr>
          </a:p>
        </p:txBody>
      </p:sp>
      <p:pic>
        <p:nvPicPr>
          <p:cNvPr id="9" name="Grafik 8">
            <a:extLst>
              <a:ext uri="{FF2B5EF4-FFF2-40B4-BE49-F238E27FC236}">
                <a16:creationId xmlns:a16="http://schemas.microsoft.com/office/drawing/2014/main" id="{26C7A9B8-24EF-2FDA-1D04-516D439FEC1B}"/>
              </a:ext>
            </a:extLst>
          </p:cNvPr>
          <p:cNvPicPr>
            <a:picLocks noChangeAspect="1"/>
          </p:cNvPicPr>
          <p:nvPr/>
        </p:nvPicPr>
        <p:blipFill>
          <a:blip r:embed="rId2"/>
          <a:stretch>
            <a:fillRect/>
          </a:stretch>
        </p:blipFill>
        <p:spPr>
          <a:xfrm>
            <a:off x="323528" y="1692119"/>
            <a:ext cx="4030216" cy="564467"/>
          </a:xfrm>
          <a:prstGeom prst="rect">
            <a:avLst/>
          </a:prstGeom>
        </p:spPr>
      </p:pic>
      <p:pic>
        <p:nvPicPr>
          <p:cNvPr id="10" name="Grafik 9">
            <a:extLst>
              <a:ext uri="{FF2B5EF4-FFF2-40B4-BE49-F238E27FC236}">
                <a16:creationId xmlns:a16="http://schemas.microsoft.com/office/drawing/2014/main" id="{99FB9AFC-23BC-51D1-CAF0-18B77B514650}"/>
              </a:ext>
            </a:extLst>
          </p:cNvPr>
          <p:cNvPicPr>
            <a:picLocks noChangeAspect="1"/>
          </p:cNvPicPr>
          <p:nvPr/>
        </p:nvPicPr>
        <p:blipFill>
          <a:blip r:embed="rId3"/>
          <a:stretch>
            <a:fillRect/>
          </a:stretch>
        </p:blipFill>
        <p:spPr>
          <a:xfrm>
            <a:off x="3710291" y="2301974"/>
            <a:ext cx="4927600" cy="2286000"/>
          </a:xfrm>
          <a:prstGeom prst="rect">
            <a:avLst/>
          </a:prstGeom>
        </p:spPr>
      </p:pic>
      <p:sp>
        <p:nvSpPr>
          <p:cNvPr id="5" name="Fußzeilenplatzhalter 3">
            <a:extLst>
              <a:ext uri="{FF2B5EF4-FFF2-40B4-BE49-F238E27FC236}">
                <a16:creationId xmlns:a16="http://schemas.microsoft.com/office/drawing/2014/main" id="{1597E48B-B35E-2DA0-6229-2777DDCF7EFF}"/>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16</a:t>
            </a:fld>
            <a:endParaRPr lang="en-GB" dirty="0"/>
          </a:p>
        </p:txBody>
      </p:sp>
    </p:spTree>
    <p:extLst>
      <p:ext uri="{BB962C8B-B14F-4D97-AF65-F5344CB8AC3E}">
        <p14:creationId xmlns:p14="http://schemas.microsoft.com/office/powerpoint/2010/main" val="250400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8959C-3E71-788A-104C-695591CCD467}"/>
              </a:ext>
            </a:extLst>
          </p:cNvPr>
          <p:cNvSpPr>
            <a:spLocks noGrp="1"/>
          </p:cNvSpPr>
          <p:nvPr>
            <p:ph type="title"/>
          </p:nvPr>
        </p:nvSpPr>
        <p:spPr/>
        <p:txBody>
          <a:bodyPr/>
          <a:lstStyle/>
          <a:p>
            <a:r>
              <a:rPr lang="de-DE" b="1" dirty="0">
                <a:effectLst/>
                <a:latin typeface="Times New Roman" panose="02020603050405020304" pitchFamily="18" charset="0"/>
              </a:rPr>
              <a:t>SEM </a:t>
            </a:r>
            <a:r>
              <a:rPr lang="de-DE" b="1" dirty="0" err="1">
                <a:effectLst/>
                <a:latin typeface="Times New Roman" panose="02020603050405020304" pitchFamily="18" charset="0"/>
              </a:rPr>
              <a:t>for</a:t>
            </a:r>
            <a:r>
              <a:rPr lang="de-DE" b="1" dirty="0">
                <a:effectLst/>
                <a:latin typeface="Times New Roman" panose="02020603050405020304" pitchFamily="18" charset="0"/>
              </a:rPr>
              <a:t> 200 </a:t>
            </a:r>
            <a:r>
              <a:rPr lang="de-DE" b="1" dirty="0" err="1">
                <a:effectLst/>
                <a:latin typeface="Times New Roman" panose="02020603050405020304" pitchFamily="18" charset="0"/>
              </a:rPr>
              <a:t>pulses</a:t>
            </a:r>
            <a:r>
              <a:rPr lang="de-DE" b="1" dirty="0">
                <a:effectLst/>
                <a:latin typeface="Times New Roman" panose="02020603050405020304" pitchFamily="18" charset="0"/>
              </a:rPr>
              <a:t>, </a:t>
            </a:r>
            <a:r>
              <a:rPr lang="de-DE" b="1" dirty="0" err="1">
                <a:effectLst/>
                <a:latin typeface="Times New Roman" panose="02020603050405020304" pitchFamily="18" charset="0"/>
              </a:rPr>
              <a:t>q</a:t>
            </a:r>
            <a:r>
              <a:rPr lang="de-DE" b="1" dirty="0">
                <a:effectLst/>
                <a:latin typeface="Times New Roman" panose="02020603050405020304" pitchFamily="18" charset="0"/>
              </a:rPr>
              <a:t>=0.75 MJ/m</a:t>
            </a:r>
            <a:r>
              <a:rPr lang="de-DE" b="1" baseline="30000" dirty="0">
                <a:effectLst/>
                <a:latin typeface="Times New Roman" panose="02020603050405020304" pitchFamily="18" charset="0"/>
              </a:rPr>
              <a:t>2</a:t>
            </a:r>
            <a:r>
              <a:rPr lang="de-DE" b="1" dirty="0">
                <a:effectLst/>
                <a:latin typeface="Times New Roman" panose="02020603050405020304" pitchFamily="18" charset="0"/>
              </a:rPr>
              <a:t>,T</a:t>
            </a:r>
            <a:r>
              <a:rPr lang="de-DE" b="1" baseline="-25000" dirty="0">
                <a:effectLst/>
                <a:latin typeface="Times New Roman" panose="02020603050405020304" pitchFamily="18" charset="0"/>
              </a:rPr>
              <a:t>base</a:t>
            </a:r>
            <a:r>
              <a:rPr lang="de-DE" b="1" dirty="0">
                <a:effectLst/>
                <a:latin typeface="Times New Roman" panose="02020603050405020304" pitchFamily="18" charset="0"/>
              </a:rPr>
              <a:t>=400 C</a:t>
            </a:r>
            <a:endParaRPr lang="en-GB" dirty="0"/>
          </a:p>
        </p:txBody>
      </p:sp>
      <p:sp>
        <p:nvSpPr>
          <p:cNvPr id="3" name="Inhaltsplatzhalter 2">
            <a:extLst>
              <a:ext uri="{FF2B5EF4-FFF2-40B4-BE49-F238E27FC236}">
                <a16:creationId xmlns:a16="http://schemas.microsoft.com/office/drawing/2014/main" id="{B3DE62A3-9934-9534-C4B6-FA5BB7FCF46B}"/>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606B27A3-F1E6-4D80-3852-0B3401830A6C}"/>
              </a:ext>
            </a:extLst>
          </p:cNvPr>
          <p:cNvPicPr>
            <a:picLocks noChangeAspect="1"/>
          </p:cNvPicPr>
          <p:nvPr/>
        </p:nvPicPr>
        <p:blipFill>
          <a:blip r:embed="rId2"/>
          <a:stretch>
            <a:fillRect/>
          </a:stretch>
        </p:blipFill>
        <p:spPr>
          <a:xfrm>
            <a:off x="685800" y="699047"/>
            <a:ext cx="7772400" cy="3934824"/>
          </a:xfrm>
          <a:prstGeom prst="rect">
            <a:avLst/>
          </a:prstGeom>
        </p:spPr>
      </p:pic>
      <p:sp>
        <p:nvSpPr>
          <p:cNvPr id="6" name="Fußzeilenplatzhalter 3">
            <a:extLst>
              <a:ext uri="{FF2B5EF4-FFF2-40B4-BE49-F238E27FC236}">
                <a16:creationId xmlns:a16="http://schemas.microsoft.com/office/drawing/2014/main" id="{57CBEB17-42C0-E05C-93A8-C73A7C1E9E21}"/>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17</a:t>
            </a:fld>
            <a:endParaRPr lang="en-GB" dirty="0"/>
          </a:p>
        </p:txBody>
      </p:sp>
    </p:spTree>
    <p:extLst>
      <p:ext uri="{BB962C8B-B14F-4D97-AF65-F5344CB8AC3E}">
        <p14:creationId xmlns:p14="http://schemas.microsoft.com/office/powerpoint/2010/main" val="198175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F8E61-9A98-A328-6251-58BB7E349D00}"/>
              </a:ext>
            </a:extLst>
          </p:cNvPr>
          <p:cNvSpPr>
            <a:spLocks noGrp="1"/>
          </p:cNvSpPr>
          <p:nvPr>
            <p:ph type="title"/>
          </p:nvPr>
        </p:nvSpPr>
        <p:spPr/>
        <p:txBody>
          <a:bodyPr/>
          <a:lstStyle/>
          <a:p>
            <a:r>
              <a:rPr lang="en-GB" dirty="0"/>
              <a:t>Summary KIPT</a:t>
            </a:r>
          </a:p>
        </p:txBody>
      </p:sp>
      <p:sp>
        <p:nvSpPr>
          <p:cNvPr id="3" name="Inhaltsplatzhalter 2">
            <a:extLst>
              <a:ext uri="{FF2B5EF4-FFF2-40B4-BE49-F238E27FC236}">
                <a16:creationId xmlns:a16="http://schemas.microsoft.com/office/drawing/2014/main" id="{84E95640-2386-ED92-ECB0-4131969DD8AF}"/>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74BB7CED-44B7-B150-F17E-CAA7E93E5F8C}"/>
              </a:ext>
            </a:extLst>
          </p:cNvPr>
          <p:cNvPicPr>
            <a:picLocks noChangeAspect="1"/>
          </p:cNvPicPr>
          <p:nvPr/>
        </p:nvPicPr>
        <p:blipFill>
          <a:blip r:embed="rId2"/>
          <a:stretch>
            <a:fillRect/>
          </a:stretch>
        </p:blipFill>
        <p:spPr>
          <a:xfrm>
            <a:off x="611560" y="1131590"/>
            <a:ext cx="7772400" cy="3271796"/>
          </a:xfrm>
          <a:prstGeom prst="rect">
            <a:avLst/>
          </a:prstGeom>
        </p:spPr>
      </p:pic>
      <p:sp>
        <p:nvSpPr>
          <p:cNvPr id="6" name="Fußzeilenplatzhalter 3">
            <a:extLst>
              <a:ext uri="{FF2B5EF4-FFF2-40B4-BE49-F238E27FC236}">
                <a16:creationId xmlns:a16="http://schemas.microsoft.com/office/drawing/2014/main" id="{638C2F7A-DBAC-9EE1-AD44-2A6629DB7B39}"/>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18</a:t>
            </a:fld>
            <a:endParaRPr lang="en-GB" dirty="0"/>
          </a:p>
        </p:txBody>
      </p:sp>
    </p:spTree>
    <p:extLst>
      <p:ext uri="{BB962C8B-B14F-4D97-AF65-F5344CB8AC3E}">
        <p14:creationId xmlns:p14="http://schemas.microsoft.com/office/powerpoint/2010/main" val="2701038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068761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D17236-8239-7AB0-7348-E696BB5F3799}"/>
              </a:ext>
            </a:extLst>
          </p:cNvPr>
          <p:cNvSpPr>
            <a:spLocks noGrp="1"/>
          </p:cNvSpPr>
          <p:nvPr>
            <p:ph type="title"/>
          </p:nvPr>
        </p:nvSpPr>
        <p:spPr/>
        <p:txBody>
          <a:bodyPr/>
          <a:lstStyle/>
          <a:p>
            <a:r>
              <a:rPr lang="en-GB"/>
              <a:t>Agenda</a:t>
            </a:r>
            <a:endParaRPr lang="en-GB" dirty="0"/>
          </a:p>
        </p:txBody>
      </p:sp>
      <p:sp>
        <p:nvSpPr>
          <p:cNvPr id="4" name="Fußzeilenplatzhalter 3">
            <a:extLst>
              <a:ext uri="{FF2B5EF4-FFF2-40B4-BE49-F238E27FC236}">
                <a16:creationId xmlns:a16="http://schemas.microsoft.com/office/drawing/2014/main" id="{B4991FCA-B1F7-7B9C-05F1-2B4AF25BFA17}"/>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Reporting and Planning Meeting  | 09.02.2022 | Page </a:t>
            </a:r>
            <a:fld id="{6A6D9FA1-99C7-4910-8E32-B85D378B0060}" type="slidenum">
              <a:rPr lang="en-GB" smtClean="0"/>
              <a:pPr algn="r"/>
              <a:t>2</a:t>
            </a:fld>
            <a:endParaRPr lang="en-GB" dirty="0"/>
          </a:p>
        </p:txBody>
      </p:sp>
      <p:pic>
        <p:nvPicPr>
          <p:cNvPr id="5" name="Grafik 4">
            <a:extLst>
              <a:ext uri="{FF2B5EF4-FFF2-40B4-BE49-F238E27FC236}">
                <a16:creationId xmlns:a16="http://schemas.microsoft.com/office/drawing/2014/main" id="{44327C01-CE15-ADE0-3A2A-5C257715347C}"/>
              </a:ext>
            </a:extLst>
          </p:cNvPr>
          <p:cNvPicPr>
            <a:picLocks noChangeAspect="1"/>
          </p:cNvPicPr>
          <p:nvPr/>
        </p:nvPicPr>
        <p:blipFill>
          <a:blip r:embed="rId2"/>
          <a:stretch>
            <a:fillRect/>
          </a:stretch>
        </p:blipFill>
        <p:spPr>
          <a:xfrm>
            <a:off x="480401" y="508443"/>
            <a:ext cx="7772400" cy="4317195"/>
          </a:xfrm>
          <a:prstGeom prst="rect">
            <a:avLst/>
          </a:prstGeom>
        </p:spPr>
      </p:pic>
    </p:spTree>
    <p:extLst>
      <p:ext uri="{BB962C8B-B14F-4D97-AF65-F5344CB8AC3E}">
        <p14:creationId xmlns:p14="http://schemas.microsoft.com/office/powerpoint/2010/main" val="397941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SPA.2:</a:t>
            </a:r>
            <a:r>
              <a:rPr lang="en-US" dirty="0"/>
              <a:t>High Particle Fluence Exposures</a:t>
            </a:r>
            <a:endParaRPr lang="de-DE" dirty="0"/>
          </a:p>
        </p:txBody>
      </p:sp>
      <p:sp>
        <p:nvSpPr>
          <p:cNvPr id="3" name="Inhaltsplatzhalter 2">
            <a:extLst>
              <a:ext uri="{FF2B5EF4-FFF2-40B4-BE49-F238E27FC236}">
                <a16:creationId xmlns:a16="http://schemas.microsoft.com/office/drawing/2014/main" id="{1E59BCFF-9A0B-F620-F005-20F8FA5CA8AE}"/>
              </a:ext>
            </a:extLst>
          </p:cNvPr>
          <p:cNvSpPr>
            <a:spLocks noGrp="1"/>
          </p:cNvSpPr>
          <p:nvPr>
            <p:ph idx="1"/>
          </p:nvPr>
        </p:nvSpPr>
        <p:spPr/>
        <p:txBody>
          <a:bodyPr/>
          <a:lstStyle/>
          <a:p>
            <a:endParaRPr lang="en-GB"/>
          </a:p>
        </p:txBody>
      </p:sp>
      <p:sp>
        <p:nvSpPr>
          <p:cNvPr id="5" name="Textfeld 4"/>
          <p:cNvSpPr txBox="1"/>
          <p:nvPr/>
        </p:nvSpPr>
        <p:spPr>
          <a:xfrm>
            <a:off x="107504" y="555526"/>
            <a:ext cx="8928992" cy="2308324"/>
          </a:xfrm>
          <a:prstGeom prst="rect">
            <a:avLst/>
          </a:prstGeom>
          <a:noFill/>
          <a:ln w="12700">
            <a:noFill/>
          </a:ln>
        </p:spPr>
        <p:txBody>
          <a:bodyPr wrap="square" rtlCol="0">
            <a:spAutoFit/>
          </a:bodyPr>
          <a:lstStyle/>
          <a:p>
            <a:r>
              <a:rPr lang="en-US" b="1" dirty="0"/>
              <a:t>Inputs required:	</a:t>
            </a:r>
            <a:endParaRPr lang="de-DE" dirty="0"/>
          </a:p>
          <a:p>
            <a:pPr marL="285750" lvl="0" indent="-285750">
              <a:buFont typeface="Arial" panose="020B0604020202020204" pitchFamily="34" charset="0"/>
              <a:buChar char="•"/>
            </a:pPr>
            <a:r>
              <a:rPr lang="en-US" dirty="0"/>
              <a:t>W components produced e.g. by ENEA via WP DIV</a:t>
            </a:r>
            <a:endParaRPr lang="de-DE" dirty="0"/>
          </a:p>
          <a:p>
            <a:pPr marL="285750" indent="-285750">
              <a:buFont typeface="Arial" panose="020B0604020202020204" pitchFamily="34" charset="0"/>
              <a:buChar char="•"/>
            </a:pPr>
            <a:r>
              <a:rPr lang="en-US" dirty="0"/>
              <a:t>PFUs and similar</a:t>
            </a:r>
            <a:r>
              <a:rPr lang="en-US" b="1" dirty="0"/>
              <a:t> </a:t>
            </a:r>
          </a:p>
          <a:p>
            <a:r>
              <a:rPr lang="en-US" b="1" dirty="0"/>
              <a:t>Tasks to be performed:</a:t>
            </a:r>
            <a:endParaRPr lang="de-DE" dirty="0"/>
          </a:p>
          <a:p>
            <a:pPr marL="285750" lvl="0" indent="-285750">
              <a:buFont typeface="Arial" panose="020B0604020202020204" pitchFamily="34" charset="0"/>
              <a:buChar char="•"/>
            </a:pPr>
            <a:r>
              <a:rPr lang="en-US" dirty="0"/>
              <a:t>Recrystallization behavior of DEMO tungsten grades under high flux/fluence plasma loading (DIFFER)</a:t>
            </a:r>
            <a:endParaRPr lang="de-DE" dirty="0"/>
          </a:p>
          <a:p>
            <a:pPr marL="285750" lvl="0" indent="-285750">
              <a:buFont typeface="Arial" panose="020B0604020202020204" pitchFamily="34" charset="0"/>
              <a:buChar char="•"/>
            </a:pPr>
            <a:r>
              <a:rPr lang="en-US" dirty="0"/>
              <a:t>Pre- and post analysis of materials and components (MPG) </a:t>
            </a:r>
            <a:endParaRPr lang="de-DE" dirty="0"/>
          </a:p>
          <a:p>
            <a:pPr marL="285750" indent="-285750">
              <a:buFont typeface="Arial" panose="020B0604020202020204" pitchFamily="34" charset="0"/>
              <a:buChar char="•"/>
            </a:pPr>
            <a:r>
              <a:rPr lang="en-US" dirty="0"/>
              <a:t>Further analysis linked to facilities and staffing in SP B</a:t>
            </a:r>
            <a:r>
              <a:rPr lang="de-DE" sz="1400" dirty="0"/>
              <a:t> </a:t>
            </a:r>
            <a:endParaRPr lang="en-US" sz="1350" dirty="0">
              <a:latin typeface="Arial" panose="020B0604020202020204" pitchFamily="34" charset="0"/>
              <a:cs typeface="Arial" panose="020B0604020202020204" pitchFamily="34" charset="0"/>
            </a:endParaRPr>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2: </a:t>
            </a:r>
            <a:r>
              <a:rPr lang="en-US" sz="900" dirty="0">
                <a:solidFill>
                  <a:srgbClr val="FF0000"/>
                </a:solidFill>
                <a:latin typeface="Arial" panose="020B0604020202020204" pitchFamily="34" charset="0"/>
                <a:cs typeface="Arial" panose="020B0604020202020204" pitchFamily="34" charset="0"/>
              </a:rPr>
              <a:t>T001-D001 T001-D002</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highlight>
                  <a:srgbClr val="00FF00"/>
                </a:highlight>
                <a:latin typeface="Arial" panose="020B0604020202020204" pitchFamily="34" charset="0"/>
                <a:cs typeface="Arial" panose="020B0604020202020204" pitchFamily="34" charset="0"/>
              </a:rPr>
              <a:t>2022 OK</a:t>
            </a:r>
            <a:r>
              <a:rPr lang="en-US" sz="900" i="1" dirty="0">
                <a:solidFill>
                  <a:srgbClr val="FF0000"/>
                </a:solidFill>
                <a:latin typeface="Arial" panose="020B0604020202020204" pitchFamily="34" charset="0"/>
                <a:cs typeface="Arial" panose="020B0604020202020204" pitchFamily="34" charset="0"/>
              </a:rPr>
              <a:t> , further work in 2023, </a:t>
            </a:r>
            <a:endParaRPr lang="en-US" sz="900" b="1"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MAGNUM #7d</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9PM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DIFFER,MPG</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251520" y="2994223"/>
            <a:ext cx="5256584" cy="369332"/>
          </a:xfrm>
          <a:prstGeom prst="rect">
            <a:avLst/>
          </a:prstGeom>
          <a:noFill/>
        </p:spPr>
        <p:txBody>
          <a:bodyPr wrap="square" rtlCol="0">
            <a:spAutoFit/>
          </a:bodyPr>
          <a:lstStyle/>
          <a:p>
            <a:r>
              <a:rPr lang="de-DE" dirty="0" err="1"/>
              <a:t>Isssues</a:t>
            </a:r>
            <a:r>
              <a:rPr lang="de-DE" dirty="0"/>
              <a:t>: Magnum Delays</a:t>
            </a:r>
          </a:p>
        </p:txBody>
      </p:sp>
      <p:sp>
        <p:nvSpPr>
          <p:cNvPr id="4" name="Fußzeilenplatzhalter 3">
            <a:extLst>
              <a:ext uri="{FF2B5EF4-FFF2-40B4-BE49-F238E27FC236}">
                <a16:creationId xmlns:a16="http://schemas.microsoft.com/office/drawing/2014/main" id="{F293A274-31E3-DF20-B242-82CED23A6F19}"/>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20</a:t>
            </a:fld>
            <a:endParaRPr lang="en-GB" dirty="0"/>
          </a:p>
        </p:txBody>
      </p:sp>
    </p:spTree>
    <p:extLst>
      <p:ext uri="{BB962C8B-B14F-4D97-AF65-F5344CB8AC3E}">
        <p14:creationId xmlns:p14="http://schemas.microsoft.com/office/powerpoint/2010/main" val="20760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
        <p:nvSpPr>
          <p:cNvPr id="6" name="Textfeld 5">
            <a:extLst>
              <a:ext uri="{FF2B5EF4-FFF2-40B4-BE49-F238E27FC236}">
                <a16:creationId xmlns:a16="http://schemas.microsoft.com/office/drawing/2014/main" id="{458DB043-275A-C3E6-D37E-A689375DEE07}"/>
              </a:ext>
            </a:extLst>
          </p:cNvPr>
          <p:cNvSpPr txBox="1"/>
          <p:nvPr/>
        </p:nvSpPr>
        <p:spPr>
          <a:xfrm>
            <a:off x="395536" y="3702791"/>
            <a:ext cx="4572000" cy="369332"/>
          </a:xfrm>
          <a:prstGeom prst="rect">
            <a:avLst/>
          </a:prstGeom>
          <a:noFill/>
        </p:spPr>
        <p:txBody>
          <a:bodyPr wrap="square">
            <a:spAutoFit/>
          </a:bodyPr>
          <a:lstStyle/>
          <a:p>
            <a:r>
              <a:rPr lang="en-US" dirty="0">
                <a:solidFill>
                  <a:srgbClr val="E3E3E3"/>
                </a:solidFill>
              </a:rPr>
              <a:t>Highlight Talk on Magnum Work by </a:t>
            </a:r>
            <a:r>
              <a:rPr lang="en-US" dirty="0" err="1">
                <a:solidFill>
                  <a:srgbClr val="E3E3E3"/>
                </a:solidFill>
              </a:rPr>
              <a:t>T.Morgan</a:t>
            </a:r>
            <a:endParaRPr lang="en-US" dirty="0"/>
          </a:p>
        </p:txBody>
      </p:sp>
    </p:spTree>
    <p:extLst>
      <p:ext uri="{BB962C8B-B14F-4D97-AF65-F5344CB8AC3E}">
        <p14:creationId xmlns:p14="http://schemas.microsoft.com/office/powerpoint/2010/main" val="280457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AD667-3475-CB09-B0B2-A2832887AF18}"/>
              </a:ext>
            </a:extLst>
          </p:cNvPr>
          <p:cNvSpPr>
            <a:spLocks noGrp="1"/>
          </p:cNvSpPr>
          <p:nvPr>
            <p:ph type="title"/>
          </p:nvPr>
        </p:nvSpPr>
        <p:spPr/>
        <p:txBody>
          <a:bodyPr/>
          <a:lstStyle/>
          <a:p>
            <a:r>
              <a:rPr lang="en-GB" dirty="0"/>
              <a:t>Work at IPP/MPG</a:t>
            </a:r>
          </a:p>
        </p:txBody>
      </p:sp>
      <p:sp>
        <p:nvSpPr>
          <p:cNvPr id="7" name="Inhaltsplatzhalter 6">
            <a:extLst>
              <a:ext uri="{FF2B5EF4-FFF2-40B4-BE49-F238E27FC236}">
                <a16:creationId xmlns:a16="http://schemas.microsoft.com/office/drawing/2014/main" id="{5AA1364B-39C2-791A-166F-3741D5400D45}"/>
              </a:ext>
            </a:extLst>
          </p:cNvPr>
          <p:cNvSpPr>
            <a:spLocks noGrp="1"/>
          </p:cNvSpPr>
          <p:nvPr>
            <p:ph idx="1"/>
          </p:nvPr>
        </p:nvSpPr>
        <p:spPr/>
        <p:txBody>
          <a:bodyPr/>
          <a:lstStyle/>
          <a:p>
            <a:endParaRPr lang="en-GB"/>
          </a:p>
        </p:txBody>
      </p:sp>
      <p:sp>
        <p:nvSpPr>
          <p:cNvPr id="5" name="Fußzeilenplatzhalter 3">
            <a:extLst>
              <a:ext uri="{FF2B5EF4-FFF2-40B4-BE49-F238E27FC236}">
                <a16:creationId xmlns:a16="http://schemas.microsoft.com/office/drawing/2014/main" id="{0095F1A3-CFE4-260C-0276-138CF99DF819}"/>
              </a:ext>
            </a:extLst>
          </p:cNvPr>
          <p:cNvSpPr>
            <a:spLocks noGrp="1"/>
          </p:cNvSpPr>
          <p:nvPr>
            <p:ph type="ftr" sz="quarter" idx="11"/>
          </p:nvPr>
        </p:nvSpPr>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22</a:t>
            </a:fld>
            <a:endParaRPr lang="en-GB" dirty="0"/>
          </a:p>
        </p:txBody>
      </p:sp>
      <p:sp>
        <p:nvSpPr>
          <p:cNvPr id="6" name="Textfeld 5">
            <a:extLst>
              <a:ext uri="{FF2B5EF4-FFF2-40B4-BE49-F238E27FC236}">
                <a16:creationId xmlns:a16="http://schemas.microsoft.com/office/drawing/2014/main" id="{B852A54A-AD9D-2339-8157-D3F97FE9BCB6}"/>
              </a:ext>
            </a:extLst>
          </p:cNvPr>
          <p:cNvSpPr txBox="1"/>
          <p:nvPr/>
        </p:nvSpPr>
        <p:spPr>
          <a:xfrm>
            <a:off x="0" y="470312"/>
            <a:ext cx="4664946" cy="369332"/>
          </a:xfrm>
          <a:prstGeom prst="rect">
            <a:avLst/>
          </a:prstGeom>
          <a:noFill/>
        </p:spPr>
        <p:txBody>
          <a:bodyPr wrap="square">
            <a:spAutoFit/>
          </a:bodyPr>
          <a:lstStyle/>
          <a:p>
            <a:r>
              <a:rPr lang="en-GB" dirty="0"/>
              <a:t>related to targets exposed at Magnum</a:t>
            </a:r>
          </a:p>
        </p:txBody>
      </p:sp>
      <p:sp>
        <p:nvSpPr>
          <p:cNvPr id="10" name="Textfeld 9">
            <a:extLst>
              <a:ext uri="{FF2B5EF4-FFF2-40B4-BE49-F238E27FC236}">
                <a16:creationId xmlns:a16="http://schemas.microsoft.com/office/drawing/2014/main" id="{C55A0CA5-66D6-71DA-3005-747C180F7C36}"/>
              </a:ext>
            </a:extLst>
          </p:cNvPr>
          <p:cNvSpPr txBox="1"/>
          <p:nvPr/>
        </p:nvSpPr>
        <p:spPr>
          <a:xfrm>
            <a:off x="1403648" y="987574"/>
            <a:ext cx="5737789" cy="646331"/>
          </a:xfrm>
          <a:prstGeom prst="rect">
            <a:avLst/>
          </a:prstGeom>
          <a:noFill/>
        </p:spPr>
        <p:txBody>
          <a:bodyPr wrap="square">
            <a:spAutoFit/>
          </a:bodyPr>
          <a:lstStyle/>
          <a:p>
            <a:r>
              <a:rPr lang="de-DE" i="1" dirty="0" err="1">
                <a:effectLst/>
                <a:latin typeface="Helvetica" pitchFamily="2" charset="0"/>
              </a:rPr>
              <a:t>Pre</a:t>
            </a:r>
            <a:r>
              <a:rPr lang="de-DE" i="1" dirty="0">
                <a:effectLst/>
                <a:latin typeface="Helvetica" pitchFamily="2" charset="0"/>
              </a:rPr>
              <a:t>- and post-</a:t>
            </a:r>
            <a:r>
              <a:rPr lang="de-DE" i="1" dirty="0" err="1">
                <a:effectLst/>
                <a:latin typeface="Helvetica" pitchFamily="2" charset="0"/>
              </a:rPr>
              <a:t>characterisation</a:t>
            </a:r>
            <a:r>
              <a:rPr lang="de-DE" i="1" dirty="0">
                <a:effectLst/>
                <a:latin typeface="Helvetica" pitchFamily="2" charset="0"/>
              </a:rPr>
              <a:t> </a:t>
            </a:r>
            <a:r>
              <a:rPr lang="de-DE" i="1" dirty="0" err="1">
                <a:effectLst/>
                <a:latin typeface="Helvetica" pitchFamily="2" charset="0"/>
              </a:rPr>
              <a:t>of</a:t>
            </a:r>
            <a:r>
              <a:rPr lang="de-DE" i="1" dirty="0">
                <a:effectLst/>
                <a:latin typeface="Helvetica" pitchFamily="2" charset="0"/>
              </a:rPr>
              <a:t> ENEA-58 </a:t>
            </a:r>
            <a:r>
              <a:rPr lang="de-DE" i="1" dirty="0" err="1">
                <a:effectLst/>
                <a:latin typeface="Helvetica" pitchFamily="2" charset="0"/>
              </a:rPr>
              <a:t>mock-up</a:t>
            </a:r>
            <a:r>
              <a:rPr lang="de-DE" i="1" dirty="0">
                <a:effectLst/>
                <a:latin typeface="Helvetica" pitchFamily="2" charset="0"/>
              </a:rPr>
              <a:t> </a:t>
            </a:r>
            <a:r>
              <a:rPr lang="de-DE" i="1" dirty="0" err="1">
                <a:effectLst/>
                <a:latin typeface="Helvetica" pitchFamily="2" charset="0"/>
              </a:rPr>
              <a:t>for</a:t>
            </a:r>
            <a:r>
              <a:rPr lang="de-DE" i="1" dirty="0">
                <a:effectLst/>
                <a:latin typeface="Helvetica" pitchFamily="2" charset="0"/>
              </a:rPr>
              <a:t> </a:t>
            </a:r>
            <a:r>
              <a:rPr lang="de-DE" i="1" dirty="0" err="1">
                <a:effectLst/>
                <a:latin typeface="Helvetica" pitchFamily="2" charset="0"/>
              </a:rPr>
              <a:t>exposure</a:t>
            </a:r>
            <a:r>
              <a:rPr lang="de-DE" i="1" dirty="0">
                <a:effectLst/>
                <a:latin typeface="Helvetica" pitchFamily="2" charset="0"/>
              </a:rPr>
              <a:t> in Magnum-PSI</a:t>
            </a:r>
            <a:endParaRPr lang="de-DE" dirty="0">
              <a:effectLst/>
              <a:latin typeface="Helvetica" pitchFamily="2" charset="0"/>
            </a:endParaRPr>
          </a:p>
        </p:txBody>
      </p:sp>
      <p:pic>
        <p:nvPicPr>
          <p:cNvPr id="11" name="Grafik 10">
            <a:extLst>
              <a:ext uri="{FF2B5EF4-FFF2-40B4-BE49-F238E27FC236}">
                <a16:creationId xmlns:a16="http://schemas.microsoft.com/office/drawing/2014/main" id="{10AAD4C1-9291-FAC9-F554-87995D62320D}"/>
              </a:ext>
            </a:extLst>
          </p:cNvPr>
          <p:cNvPicPr>
            <a:picLocks noChangeAspect="1"/>
          </p:cNvPicPr>
          <p:nvPr/>
        </p:nvPicPr>
        <p:blipFill>
          <a:blip r:embed="rId3"/>
          <a:stretch>
            <a:fillRect/>
          </a:stretch>
        </p:blipFill>
        <p:spPr>
          <a:xfrm>
            <a:off x="899592" y="987574"/>
            <a:ext cx="6766520" cy="3849217"/>
          </a:xfrm>
          <a:prstGeom prst="rect">
            <a:avLst/>
          </a:prstGeom>
        </p:spPr>
      </p:pic>
      <p:sp>
        <p:nvSpPr>
          <p:cNvPr id="14" name="Rechteck 13">
            <a:extLst>
              <a:ext uri="{FF2B5EF4-FFF2-40B4-BE49-F238E27FC236}">
                <a16:creationId xmlns:a16="http://schemas.microsoft.com/office/drawing/2014/main" id="{5CA9F343-FE61-DD1C-C4A3-D293A79488D3}"/>
              </a:ext>
            </a:extLst>
          </p:cNvPr>
          <p:cNvSpPr/>
          <p:nvPr/>
        </p:nvSpPr>
        <p:spPr>
          <a:xfrm>
            <a:off x="7380312" y="839644"/>
            <a:ext cx="432048" cy="507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fik 11">
            <a:extLst>
              <a:ext uri="{FF2B5EF4-FFF2-40B4-BE49-F238E27FC236}">
                <a16:creationId xmlns:a16="http://schemas.microsoft.com/office/drawing/2014/main" id="{B51F809B-C50B-2AA7-BE38-97BA9D174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112" y="627534"/>
            <a:ext cx="860422" cy="860422"/>
          </a:xfrm>
          <a:prstGeom prst="rect">
            <a:avLst/>
          </a:prstGeom>
        </p:spPr>
      </p:pic>
    </p:spTree>
    <p:extLst>
      <p:ext uri="{BB962C8B-B14F-4D97-AF65-F5344CB8AC3E}">
        <p14:creationId xmlns:p14="http://schemas.microsoft.com/office/powerpoint/2010/main" val="410239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45D27-F0EC-014B-F858-A84ADF8B9A24}"/>
              </a:ext>
            </a:extLst>
          </p:cNvPr>
          <p:cNvSpPr>
            <a:spLocks noGrp="1"/>
          </p:cNvSpPr>
          <p:nvPr>
            <p:ph type="title"/>
          </p:nvPr>
        </p:nvSpPr>
        <p:spPr/>
        <p:txBody>
          <a:bodyPr/>
          <a:lstStyle/>
          <a:p>
            <a:r>
              <a:rPr lang="en-GB" dirty="0"/>
              <a:t>Exposure of </a:t>
            </a:r>
            <a:r>
              <a:rPr lang="en-GB" dirty="0" err="1"/>
              <a:t>mockup</a:t>
            </a:r>
            <a:r>
              <a:rPr lang="en-GB" dirty="0"/>
              <a:t> ENEA-58</a:t>
            </a:r>
          </a:p>
        </p:txBody>
      </p:sp>
      <p:sp>
        <p:nvSpPr>
          <p:cNvPr id="3" name="Inhaltsplatzhalter 2">
            <a:extLst>
              <a:ext uri="{FF2B5EF4-FFF2-40B4-BE49-F238E27FC236}">
                <a16:creationId xmlns:a16="http://schemas.microsoft.com/office/drawing/2014/main" id="{D95BB6CB-ABA9-1E59-446A-81C4A40D91DB}"/>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687A0333-9C22-CC53-8D39-1459A622DC16}"/>
              </a:ext>
            </a:extLst>
          </p:cNvPr>
          <p:cNvPicPr>
            <a:picLocks noChangeAspect="1"/>
          </p:cNvPicPr>
          <p:nvPr/>
        </p:nvPicPr>
        <p:blipFill rotWithShape="1">
          <a:blip r:embed="rId2"/>
          <a:srcRect t="10844"/>
          <a:stretch/>
        </p:blipFill>
        <p:spPr>
          <a:xfrm>
            <a:off x="251520" y="843558"/>
            <a:ext cx="7314776" cy="3778992"/>
          </a:xfrm>
          <a:prstGeom prst="rect">
            <a:avLst/>
          </a:prstGeom>
        </p:spPr>
      </p:pic>
      <p:pic>
        <p:nvPicPr>
          <p:cNvPr id="6" name="Grafik 5">
            <a:extLst>
              <a:ext uri="{FF2B5EF4-FFF2-40B4-BE49-F238E27FC236}">
                <a16:creationId xmlns:a16="http://schemas.microsoft.com/office/drawing/2014/main" id="{B831720D-2E19-02EC-5A33-C78958CFBBF0}"/>
              </a:ext>
            </a:extLst>
          </p:cNvPr>
          <p:cNvPicPr>
            <a:picLocks noChangeAspect="1"/>
          </p:cNvPicPr>
          <p:nvPr/>
        </p:nvPicPr>
        <p:blipFill>
          <a:blip r:embed="rId3"/>
          <a:stretch>
            <a:fillRect/>
          </a:stretch>
        </p:blipFill>
        <p:spPr>
          <a:xfrm>
            <a:off x="4986367" y="915566"/>
            <a:ext cx="3906113" cy="2351730"/>
          </a:xfrm>
          <a:prstGeom prst="rect">
            <a:avLst/>
          </a:prstGeom>
        </p:spPr>
      </p:pic>
      <p:grpSp>
        <p:nvGrpSpPr>
          <p:cNvPr id="9" name="Gruppieren 8">
            <a:extLst>
              <a:ext uri="{FF2B5EF4-FFF2-40B4-BE49-F238E27FC236}">
                <a16:creationId xmlns:a16="http://schemas.microsoft.com/office/drawing/2014/main" id="{E828D428-EF19-D279-C27D-927CDE54EA05}"/>
              </a:ext>
            </a:extLst>
          </p:cNvPr>
          <p:cNvGrpSpPr/>
          <p:nvPr/>
        </p:nvGrpSpPr>
        <p:grpSpPr>
          <a:xfrm>
            <a:off x="8534277" y="771550"/>
            <a:ext cx="648072" cy="648072"/>
            <a:chOff x="7070674" y="386374"/>
            <a:chExt cx="716406" cy="716406"/>
          </a:xfrm>
        </p:grpSpPr>
        <p:sp>
          <p:nvSpPr>
            <p:cNvPr id="8" name="Oval 7">
              <a:extLst>
                <a:ext uri="{FF2B5EF4-FFF2-40B4-BE49-F238E27FC236}">
                  <a16:creationId xmlns:a16="http://schemas.microsoft.com/office/drawing/2014/main" id="{6785E3DA-CB0E-BBBD-1401-981606C3B8C6}"/>
                </a:ext>
              </a:extLst>
            </p:cNvPr>
            <p:cNvSpPr/>
            <p:nvPr/>
          </p:nvSpPr>
          <p:spPr>
            <a:xfrm>
              <a:off x="7164288" y="451888"/>
              <a:ext cx="554772" cy="5547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07B4528B-F65F-EEEA-6E4A-C17B5E1C8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674" y="386374"/>
              <a:ext cx="716406" cy="716406"/>
            </a:xfrm>
            <a:prstGeom prst="rect">
              <a:avLst/>
            </a:prstGeom>
          </p:spPr>
        </p:pic>
      </p:grpSp>
      <p:sp>
        <p:nvSpPr>
          <p:cNvPr id="10" name="Fußzeilenplatzhalter 3">
            <a:extLst>
              <a:ext uri="{FF2B5EF4-FFF2-40B4-BE49-F238E27FC236}">
                <a16:creationId xmlns:a16="http://schemas.microsoft.com/office/drawing/2014/main" id="{C1DF8D49-966C-81DA-0359-A5B384C83370}"/>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23</a:t>
            </a:fld>
            <a:endParaRPr lang="en-GB" dirty="0"/>
          </a:p>
        </p:txBody>
      </p:sp>
    </p:spTree>
    <p:extLst>
      <p:ext uri="{BB962C8B-B14F-4D97-AF65-F5344CB8AC3E}">
        <p14:creationId xmlns:p14="http://schemas.microsoft.com/office/powerpoint/2010/main" val="818908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5929293-85AC-8284-3B94-D772CFCFF67D}"/>
              </a:ext>
            </a:extLst>
          </p:cNvPr>
          <p:cNvSpPr>
            <a:spLocks noGrp="1"/>
          </p:cNvSpPr>
          <p:nvPr>
            <p:ph type="title"/>
          </p:nvPr>
        </p:nvSpPr>
        <p:spPr/>
        <p:txBody>
          <a:bodyPr/>
          <a:lstStyle/>
          <a:p>
            <a:endParaRPr lang="en-GB"/>
          </a:p>
        </p:txBody>
      </p:sp>
      <p:sp>
        <p:nvSpPr>
          <p:cNvPr id="9" name="Inhaltsplatzhalter 8">
            <a:extLst>
              <a:ext uri="{FF2B5EF4-FFF2-40B4-BE49-F238E27FC236}">
                <a16:creationId xmlns:a16="http://schemas.microsoft.com/office/drawing/2014/main" id="{6B60E6FE-547C-3DD4-4E5B-1D5170669F6B}"/>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C3749DEB-AE8C-B4AD-F1CD-C3BEEBB97A66}"/>
              </a:ext>
            </a:extLst>
          </p:cNvPr>
          <p:cNvPicPr>
            <a:picLocks noChangeAspect="1"/>
          </p:cNvPicPr>
          <p:nvPr/>
        </p:nvPicPr>
        <p:blipFill>
          <a:blip r:embed="rId2"/>
          <a:stretch>
            <a:fillRect/>
          </a:stretch>
        </p:blipFill>
        <p:spPr>
          <a:xfrm>
            <a:off x="539552" y="706236"/>
            <a:ext cx="7772400" cy="3921609"/>
          </a:xfrm>
          <a:prstGeom prst="rect">
            <a:avLst/>
          </a:prstGeom>
        </p:spPr>
      </p:pic>
      <p:grpSp>
        <p:nvGrpSpPr>
          <p:cNvPr id="6" name="Gruppieren 5">
            <a:extLst>
              <a:ext uri="{FF2B5EF4-FFF2-40B4-BE49-F238E27FC236}">
                <a16:creationId xmlns:a16="http://schemas.microsoft.com/office/drawing/2014/main" id="{C2CD983A-CC7B-A97B-5C7D-8DB49B91389F}"/>
              </a:ext>
            </a:extLst>
          </p:cNvPr>
          <p:cNvGrpSpPr/>
          <p:nvPr/>
        </p:nvGrpSpPr>
        <p:grpSpPr>
          <a:xfrm>
            <a:off x="7740352" y="555526"/>
            <a:ext cx="648072" cy="648072"/>
            <a:chOff x="7070674" y="386374"/>
            <a:chExt cx="716406" cy="716406"/>
          </a:xfrm>
        </p:grpSpPr>
        <p:sp>
          <p:nvSpPr>
            <p:cNvPr id="7" name="Oval 6">
              <a:extLst>
                <a:ext uri="{FF2B5EF4-FFF2-40B4-BE49-F238E27FC236}">
                  <a16:creationId xmlns:a16="http://schemas.microsoft.com/office/drawing/2014/main" id="{616AB3FD-4193-4195-F9E6-1754E4F28DB3}"/>
                </a:ext>
              </a:extLst>
            </p:cNvPr>
            <p:cNvSpPr/>
            <p:nvPr/>
          </p:nvSpPr>
          <p:spPr>
            <a:xfrm>
              <a:off x="7164288" y="451888"/>
              <a:ext cx="554772" cy="5547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1847B5E-6128-2659-A0E7-8412C24BB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674" y="386374"/>
              <a:ext cx="716406" cy="716406"/>
            </a:xfrm>
            <a:prstGeom prst="rect">
              <a:avLst/>
            </a:prstGeom>
          </p:spPr>
        </p:pic>
      </p:grpSp>
      <p:sp>
        <p:nvSpPr>
          <p:cNvPr id="10" name="Fußzeilenplatzhalter 3">
            <a:extLst>
              <a:ext uri="{FF2B5EF4-FFF2-40B4-BE49-F238E27FC236}">
                <a16:creationId xmlns:a16="http://schemas.microsoft.com/office/drawing/2014/main" id="{E849EC48-E076-DAD4-E8E5-3B03F29EABEA}"/>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24</a:t>
            </a:fld>
            <a:endParaRPr lang="en-GB" dirty="0"/>
          </a:p>
        </p:txBody>
      </p:sp>
    </p:spTree>
    <p:extLst>
      <p:ext uri="{BB962C8B-B14F-4D97-AF65-F5344CB8AC3E}">
        <p14:creationId xmlns:p14="http://schemas.microsoft.com/office/powerpoint/2010/main" val="1333437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
        <p:nvSpPr>
          <p:cNvPr id="5" name="Textfeld 4">
            <a:extLst>
              <a:ext uri="{FF2B5EF4-FFF2-40B4-BE49-F238E27FC236}">
                <a16:creationId xmlns:a16="http://schemas.microsoft.com/office/drawing/2014/main" id="{482ECCAF-F241-4E84-896F-CB9630F0D7D0}"/>
              </a:ext>
            </a:extLst>
          </p:cNvPr>
          <p:cNvSpPr txBox="1"/>
          <p:nvPr/>
        </p:nvSpPr>
        <p:spPr>
          <a:xfrm>
            <a:off x="395536" y="3702791"/>
            <a:ext cx="4572000" cy="369332"/>
          </a:xfrm>
          <a:prstGeom prst="rect">
            <a:avLst/>
          </a:prstGeom>
          <a:noFill/>
        </p:spPr>
        <p:txBody>
          <a:bodyPr wrap="square">
            <a:spAutoFit/>
          </a:bodyPr>
          <a:lstStyle/>
          <a:p>
            <a:r>
              <a:rPr lang="en-US" dirty="0">
                <a:solidFill>
                  <a:srgbClr val="E3E3E3"/>
                </a:solidFill>
              </a:rPr>
              <a:t>Highlight Talk on Magnum Work by </a:t>
            </a:r>
            <a:r>
              <a:rPr lang="en-US" dirty="0" err="1">
                <a:solidFill>
                  <a:srgbClr val="E3E3E3"/>
                </a:solidFill>
              </a:rPr>
              <a:t>T.Morgan</a:t>
            </a:r>
            <a:endParaRPr lang="en-US" dirty="0"/>
          </a:p>
        </p:txBody>
      </p:sp>
    </p:spTree>
    <p:extLst>
      <p:ext uri="{BB962C8B-B14F-4D97-AF65-F5344CB8AC3E}">
        <p14:creationId xmlns:p14="http://schemas.microsoft.com/office/powerpoint/2010/main" val="1451402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SPA.3:</a:t>
            </a:r>
            <a:r>
              <a:rPr lang="en-US" dirty="0"/>
              <a:t>Advanced Materials …</a:t>
            </a:r>
            <a:r>
              <a:rPr lang="de-DE" dirty="0"/>
              <a:t> </a:t>
            </a:r>
          </a:p>
        </p:txBody>
      </p:sp>
      <p:sp>
        <p:nvSpPr>
          <p:cNvPr id="3" name="Inhaltsplatzhalter 2">
            <a:extLst>
              <a:ext uri="{FF2B5EF4-FFF2-40B4-BE49-F238E27FC236}">
                <a16:creationId xmlns:a16="http://schemas.microsoft.com/office/drawing/2014/main" id="{7F9696F8-A1B9-A106-FEDE-01BE4FDEFCB3}"/>
              </a:ext>
            </a:extLst>
          </p:cNvPr>
          <p:cNvSpPr>
            <a:spLocks noGrp="1"/>
          </p:cNvSpPr>
          <p:nvPr>
            <p:ph idx="1"/>
          </p:nvPr>
        </p:nvSpPr>
        <p:spPr/>
        <p:txBody>
          <a:bodyPr/>
          <a:lstStyle/>
          <a:p>
            <a:endParaRPr lang="en-GB"/>
          </a:p>
        </p:txBody>
      </p:sp>
      <p:sp>
        <p:nvSpPr>
          <p:cNvPr id="5" name="Textfeld 4"/>
          <p:cNvSpPr txBox="1"/>
          <p:nvPr/>
        </p:nvSpPr>
        <p:spPr>
          <a:xfrm>
            <a:off x="107504" y="555526"/>
            <a:ext cx="8928992" cy="3046988"/>
          </a:xfrm>
          <a:prstGeom prst="rect">
            <a:avLst/>
          </a:prstGeom>
          <a:noFill/>
          <a:ln w="12700">
            <a:noFill/>
          </a:ln>
        </p:spPr>
        <p:txBody>
          <a:bodyPr wrap="square" rtlCol="0">
            <a:spAutoFit/>
          </a:bodyPr>
          <a:lstStyle/>
          <a:p>
            <a:r>
              <a:rPr lang="en-US" sz="1200" b="1" dirty="0"/>
              <a:t>Tasks to be performed:</a:t>
            </a:r>
            <a:endParaRPr lang="de-DE" sz="1200" dirty="0"/>
          </a:p>
          <a:p>
            <a:pPr marL="171450" lvl="0" indent="-171450">
              <a:buFont typeface="Arial" panose="020B0604020202020204" pitchFamily="34" charset="0"/>
              <a:buChar char="•"/>
            </a:pPr>
            <a:r>
              <a:rPr lang="en-US" sz="1200" dirty="0"/>
              <a:t>Plasma qualification of new materials (WPMAT) and components (WP DIV) for DEMO: Thermal shock and plasma synergistic loading of advanced material including exposures in Magnum-PSI (KIPT, DIFFER, FZJ)</a:t>
            </a:r>
            <a:endParaRPr lang="de-DE" sz="1200" dirty="0"/>
          </a:p>
          <a:p>
            <a:pPr marL="171450" lvl="0" indent="-171450">
              <a:buFont typeface="Arial" panose="020B0604020202020204" pitchFamily="34" charset="0"/>
              <a:buChar char="•"/>
            </a:pPr>
            <a:r>
              <a:rPr lang="en-US" sz="1200" dirty="0"/>
              <a:t>Exposure of advanced materials e.g. </a:t>
            </a:r>
            <a:r>
              <a:rPr lang="en-US" sz="1200" dirty="0" err="1"/>
              <a:t>W</a:t>
            </a:r>
            <a:r>
              <a:rPr lang="en-US" sz="1200" baseline="-25000" dirty="0" err="1"/>
              <a:t>f</a:t>
            </a:r>
            <a:r>
              <a:rPr lang="en-US" sz="1200" dirty="0"/>
              <a:t>/W (WP PRD), SMART alloys (WP MAT), additively manufactured components (WP DIV) and others to heat loads and/or plasma loads for assessment of their PWI properties and exploration of limits of their application (FZJ, MPG)</a:t>
            </a:r>
            <a:endParaRPr lang="de-DE" sz="1200" dirty="0"/>
          </a:p>
          <a:p>
            <a:pPr marL="171450" lvl="0" indent="-171450">
              <a:buFont typeface="Arial" panose="020B0604020202020204" pitchFamily="34" charset="0"/>
              <a:buChar char="•"/>
            </a:pPr>
            <a:r>
              <a:rPr lang="en-US" sz="1200" dirty="0"/>
              <a:t>Study of basic thermo-mechanical properties for advanced materials for divertor applications including reference material properties for comparison with neutron-irradiated sample in future (LPP-ERM/KMS, MPG)</a:t>
            </a:r>
            <a:endParaRPr lang="de-DE" sz="1200" dirty="0"/>
          </a:p>
          <a:p>
            <a:pPr marL="628650" lvl="1" indent="-171450">
              <a:buFont typeface="Arial" panose="020B0604020202020204" pitchFamily="34" charset="0"/>
              <a:buChar char="•"/>
            </a:pPr>
            <a:r>
              <a:rPr lang="en-US" sz="1200" dirty="0"/>
              <a:t>Establish experimental techniques </a:t>
            </a:r>
            <a:endParaRPr lang="de-DE" sz="1200" dirty="0"/>
          </a:p>
          <a:p>
            <a:pPr marL="628650" lvl="1" indent="-171450">
              <a:buFont typeface="Arial" panose="020B0604020202020204" pitchFamily="34" charset="0"/>
              <a:buChar char="•"/>
            </a:pPr>
            <a:r>
              <a:rPr lang="en-US" sz="1200" dirty="0"/>
              <a:t>Mechanical testing of W-yarns up to very high temperatures, subsequent microstructural characterization (link to neutron irradiation of W yearns &amp; subsequent mechanical testing) (SCK-CEN as part of RU LPP-ERM/KMS)</a:t>
            </a:r>
            <a:endParaRPr lang="de-DE" sz="1200" dirty="0"/>
          </a:p>
          <a:p>
            <a:pPr marL="628650" lvl="1" indent="-171450">
              <a:buFont typeface="Arial" panose="020B0604020202020204" pitchFamily="34" charset="0"/>
              <a:buChar char="•"/>
            </a:pPr>
            <a:r>
              <a:rPr lang="en-US" sz="1200" dirty="0"/>
              <a:t>Establish experimental basis by e.g. self or proton damage (MPG, FZJ)</a:t>
            </a:r>
            <a:endParaRPr lang="de-DE" sz="1200" dirty="0"/>
          </a:p>
          <a:p>
            <a:pPr marL="628650" lvl="1" indent="-171450">
              <a:buFont typeface="Arial" panose="020B0604020202020204" pitchFamily="34" charset="0"/>
              <a:buChar char="•"/>
            </a:pPr>
            <a:r>
              <a:rPr lang="en-US" sz="1200" dirty="0"/>
              <a:t>Effect of fusion environment on the mechanical properties of W wire (MPG)</a:t>
            </a:r>
            <a:endParaRPr lang="de-DE" sz="1200" dirty="0"/>
          </a:p>
          <a:p>
            <a:pPr marL="171450" lvl="0" indent="-171450">
              <a:buFont typeface="Arial" panose="020B0604020202020204" pitchFamily="34" charset="0"/>
              <a:buChar char="•"/>
            </a:pPr>
            <a:r>
              <a:rPr lang="en-US" sz="1200" dirty="0"/>
              <a:t>Exposure in plasma devices to study the interplay of recovery, recrystallization, plasma and ELM-like loading on surface cracking and fatigue lifetime (FZJ, KIPT, DIFFER)</a:t>
            </a:r>
            <a:endParaRPr lang="de-DE" sz="1200" dirty="0"/>
          </a:p>
          <a:p>
            <a:pPr marL="171450" indent="-171450">
              <a:buFont typeface="Arial" panose="020B0604020202020204" pitchFamily="34" charset="0"/>
              <a:buChar char="•"/>
            </a:pPr>
            <a:r>
              <a:rPr lang="en-US" sz="1200" dirty="0"/>
              <a:t>Post-mortem analysis to characterize the induced surface and microstructure modifications as well as changes of the materials properties due to e.g. recrystallization behavior and/or surface morphology changes (FZJ, MPG)</a:t>
            </a:r>
            <a:r>
              <a:rPr lang="de-DE" sz="1200" dirty="0"/>
              <a:t> </a:t>
            </a:r>
            <a:endParaRPr lang="en-US" sz="1600" dirty="0">
              <a:latin typeface="Arial" panose="020B0604020202020204" pitchFamily="34" charset="0"/>
              <a:cs typeface="Arial" panose="020B0604020202020204" pitchFamily="34" charset="0"/>
            </a:endParaRPr>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A3 : </a:t>
            </a:r>
            <a:r>
              <a:rPr lang="en-US" sz="900" dirty="0">
                <a:solidFill>
                  <a:srgbClr val="FF0000"/>
                </a:solidFill>
                <a:latin typeface="Arial" panose="020B0604020202020204" pitchFamily="34" charset="0"/>
                <a:cs typeface="Arial" panose="020B0604020202020204" pitchFamily="34" charset="0"/>
              </a:rPr>
              <a:t>T001-D001, T001-D002 , T001-D003, T001-D004, T001-D005, T001-D006</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highlight>
                  <a:srgbClr val="00FF00"/>
                </a:highlight>
                <a:latin typeface="Arial" panose="020B0604020202020204" pitchFamily="34" charset="0"/>
                <a:cs typeface="Arial" panose="020B0604020202020204" pitchFamily="34" charset="0"/>
              </a:rPr>
              <a:t>2022 OK</a:t>
            </a:r>
            <a:r>
              <a:rPr lang="en-US" sz="900" i="1" dirty="0">
                <a:solidFill>
                  <a:srgbClr val="FF0000"/>
                </a:solidFill>
                <a:latin typeface="Arial" panose="020B0604020202020204" pitchFamily="34" charset="0"/>
                <a:cs typeface="Arial" panose="020B0604020202020204" pitchFamily="34" charset="0"/>
              </a:rPr>
              <a:t>, further work in 2023</a:t>
            </a: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PSI-2 #11d JUDITH # 10d, </a:t>
            </a:r>
            <a:r>
              <a:rPr lang="en-US" sz="900" i="1" dirty="0" err="1">
                <a:solidFill>
                  <a:srgbClr val="FF0000"/>
                </a:solidFill>
                <a:latin typeface="Arial" panose="020B0604020202020204" pitchFamily="34" charset="0"/>
                <a:cs typeface="Arial" panose="020B0604020202020204" pitchFamily="34" charset="0"/>
              </a:rPr>
              <a:t>Gladis</a:t>
            </a:r>
            <a:r>
              <a:rPr lang="en-US" sz="900" i="1" dirty="0">
                <a:solidFill>
                  <a:srgbClr val="FF0000"/>
                </a:solidFill>
                <a:latin typeface="Arial" panose="020B0604020202020204" pitchFamily="34" charset="0"/>
                <a:cs typeface="Arial" panose="020B0604020202020204" pitchFamily="34" charset="0"/>
              </a:rPr>
              <a:t> #4d, </a:t>
            </a:r>
            <a:r>
              <a:rPr lang="en-US" sz="900" i="1" dirty="0" err="1">
                <a:solidFill>
                  <a:srgbClr val="FF0000"/>
                </a:solidFill>
                <a:latin typeface="Arial" panose="020B0604020202020204" pitchFamily="34" charset="0"/>
                <a:cs typeface="Arial" panose="020B0604020202020204" pitchFamily="34" charset="0"/>
              </a:rPr>
              <a:t>Accelartor</a:t>
            </a:r>
            <a:r>
              <a:rPr lang="en-US" sz="900" i="1" dirty="0">
                <a:solidFill>
                  <a:srgbClr val="FF0000"/>
                </a:solidFill>
                <a:latin typeface="Arial" panose="020B0604020202020204" pitchFamily="34" charset="0"/>
                <a:cs typeface="Arial" panose="020B0604020202020204" pitchFamily="34" charset="0"/>
              </a:rPr>
              <a:t> #10 days, QSPA #5d, Magnum #4d</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32.5PM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FZJ,DIFFER,LPP-ERM/KMS,MPG,KIPT</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179512" y="3627263"/>
            <a:ext cx="1800200" cy="369332"/>
          </a:xfrm>
          <a:prstGeom prst="rect">
            <a:avLst/>
          </a:prstGeom>
          <a:noFill/>
        </p:spPr>
        <p:txBody>
          <a:bodyPr wrap="square" rtlCol="0">
            <a:spAutoFit/>
          </a:bodyPr>
          <a:lstStyle/>
          <a:p>
            <a:r>
              <a:rPr lang="de-DE" dirty="0" err="1"/>
              <a:t>Issues</a:t>
            </a:r>
            <a:r>
              <a:rPr lang="de-DE" dirty="0"/>
              <a:t>: NONE</a:t>
            </a:r>
          </a:p>
        </p:txBody>
      </p:sp>
      <p:sp>
        <p:nvSpPr>
          <p:cNvPr id="4" name="Fußzeilenplatzhalter 3">
            <a:extLst>
              <a:ext uri="{FF2B5EF4-FFF2-40B4-BE49-F238E27FC236}">
                <a16:creationId xmlns:a16="http://schemas.microsoft.com/office/drawing/2014/main" id="{4E366226-2623-D5B3-3438-AE4DAF6B38FC}"/>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26</a:t>
            </a:fld>
            <a:endParaRPr lang="en-GB" dirty="0"/>
          </a:p>
        </p:txBody>
      </p:sp>
    </p:spTree>
    <p:extLst>
      <p:ext uri="{BB962C8B-B14F-4D97-AF65-F5344CB8AC3E}">
        <p14:creationId xmlns:p14="http://schemas.microsoft.com/office/powerpoint/2010/main" val="5419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700068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FF755-C24F-74D7-0A98-45FA8CF44BDD}"/>
              </a:ext>
            </a:extLst>
          </p:cNvPr>
          <p:cNvSpPr>
            <a:spLocks noGrp="1"/>
          </p:cNvSpPr>
          <p:nvPr>
            <p:ph type="title"/>
          </p:nvPr>
        </p:nvSpPr>
        <p:spPr/>
        <p:txBody>
          <a:bodyPr/>
          <a:lstStyle/>
          <a:p>
            <a:r>
              <a:rPr lang="en-GB" dirty="0"/>
              <a:t>Work on Advanced Tungsten Materials </a:t>
            </a:r>
          </a:p>
        </p:txBody>
      </p:sp>
      <p:sp>
        <p:nvSpPr>
          <p:cNvPr id="6" name="Textfeld 5">
            <a:extLst>
              <a:ext uri="{FF2B5EF4-FFF2-40B4-BE49-F238E27FC236}">
                <a16:creationId xmlns:a16="http://schemas.microsoft.com/office/drawing/2014/main" id="{EEE225FF-1E7C-CED0-1E55-688701312BD2}"/>
              </a:ext>
            </a:extLst>
          </p:cNvPr>
          <p:cNvSpPr txBox="1"/>
          <p:nvPr/>
        </p:nvSpPr>
        <p:spPr>
          <a:xfrm>
            <a:off x="4283968" y="3854773"/>
            <a:ext cx="4665784" cy="646331"/>
          </a:xfrm>
          <a:prstGeom prst="rect">
            <a:avLst/>
          </a:prstGeom>
          <a:noFill/>
        </p:spPr>
        <p:txBody>
          <a:bodyPr wrap="square">
            <a:spAutoFit/>
          </a:bodyPr>
          <a:lstStyle/>
          <a:p>
            <a:r>
              <a:rPr lang="de-DE" sz="1200" b="0" i="0" u="none" strike="noStrike" dirty="0">
                <a:effectLst/>
                <a:latin typeface="Roboto" panose="02000000000000000000" pitchFamily="2" charset="0"/>
              </a:rPr>
              <a:t>D001 Analysis </a:t>
            </a:r>
            <a:r>
              <a:rPr lang="de-DE" sz="1200" b="0" i="0" u="none" strike="noStrike" dirty="0" err="1">
                <a:effectLst/>
                <a:latin typeface="Roboto" panose="02000000000000000000" pitchFamily="2" charset="0"/>
              </a:rPr>
              <a:t>of</a:t>
            </a:r>
            <a:r>
              <a:rPr lang="de-DE" sz="1200" b="0" i="0" u="none" strike="noStrike" dirty="0">
                <a:effectLst/>
                <a:latin typeface="Roboto" panose="02000000000000000000" pitchFamily="2" charset="0"/>
              </a:rPr>
              <a:t> Material </a:t>
            </a:r>
            <a:r>
              <a:rPr lang="de-DE" sz="1200" b="0" i="0" u="none" strike="noStrike" dirty="0" err="1">
                <a:effectLst/>
                <a:latin typeface="Roboto" panose="02000000000000000000" pitchFamily="2" charset="0"/>
              </a:rPr>
              <a:t>behavior</a:t>
            </a:r>
            <a:r>
              <a:rPr lang="de-DE" sz="1200" b="0" i="0" u="none" strike="noStrike" dirty="0">
                <a:effectLst/>
                <a:latin typeface="Roboto" panose="02000000000000000000" pitchFamily="2" charset="0"/>
              </a:rPr>
              <a:t> e.g. (</a:t>
            </a:r>
            <a:r>
              <a:rPr lang="de-DE" sz="1200" b="0" i="0" u="none" strike="noStrike" dirty="0" err="1">
                <a:effectLst/>
                <a:latin typeface="Roboto" panose="02000000000000000000" pitchFamily="2" charset="0"/>
              </a:rPr>
              <a:t>Wf</a:t>
            </a:r>
            <a:r>
              <a:rPr lang="de-DE" sz="1200" b="0" i="0" u="none" strike="noStrike" dirty="0">
                <a:effectLst/>
                <a:latin typeface="Roboto" panose="02000000000000000000" pitchFamily="2" charset="0"/>
              </a:rPr>
              <a:t>/W) </a:t>
            </a:r>
            <a:r>
              <a:rPr lang="de-DE" sz="1200" b="0" i="0" u="none" strike="noStrike" dirty="0" err="1">
                <a:effectLst/>
                <a:latin typeface="Roboto" panose="02000000000000000000" pitchFamily="2" charset="0"/>
              </a:rPr>
              <a:t>under</a:t>
            </a:r>
            <a:r>
              <a:rPr lang="de-DE" sz="1200" b="0" i="0" u="none" strike="noStrike" dirty="0">
                <a:effectLst/>
                <a:latin typeface="Roboto" panose="02000000000000000000" pitchFamily="2" charset="0"/>
              </a:rPr>
              <a:t> Plasma and </a:t>
            </a:r>
            <a:r>
              <a:rPr lang="de-DE" sz="1200" b="0" i="0" u="none" strike="noStrike" dirty="0" err="1">
                <a:effectLst/>
                <a:latin typeface="Roboto" panose="02000000000000000000" pitchFamily="2" charset="0"/>
              </a:rPr>
              <a:t>heat</a:t>
            </a:r>
            <a:r>
              <a:rPr lang="de-DE" sz="1200" b="0" i="0" u="none" strike="noStrike" dirty="0">
                <a:effectLst/>
                <a:latin typeface="Roboto" panose="02000000000000000000" pitchFamily="2" charset="0"/>
              </a:rPr>
              <a:t> </a:t>
            </a:r>
            <a:r>
              <a:rPr lang="de-DE" sz="1200" b="0" i="0" u="none" strike="noStrike" dirty="0" err="1">
                <a:effectLst/>
                <a:latin typeface="Roboto" panose="02000000000000000000" pitchFamily="2" charset="0"/>
              </a:rPr>
              <a:t>loading</a:t>
            </a:r>
            <a:r>
              <a:rPr lang="de-DE" sz="1200" b="0" i="0" u="none" strike="noStrike" dirty="0">
                <a:effectLst/>
                <a:latin typeface="Roboto" panose="02000000000000000000" pitchFamily="2" charset="0"/>
              </a:rPr>
              <a:t> </a:t>
            </a:r>
            <a:r>
              <a:rPr lang="de-DE" sz="1200" b="0" i="0" u="none" strike="noStrike" dirty="0" err="1">
                <a:effectLst/>
                <a:latin typeface="Roboto" panose="02000000000000000000" pitchFamily="2" charset="0"/>
              </a:rPr>
              <a:t>regarding</a:t>
            </a:r>
            <a:r>
              <a:rPr lang="de-DE" sz="1200" b="0" i="0" u="none" strike="noStrike" dirty="0">
                <a:effectLst/>
                <a:latin typeface="Roboto" panose="02000000000000000000" pitchFamily="2" charset="0"/>
              </a:rPr>
              <a:t> </a:t>
            </a:r>
            <a:r>
              <a:rPr lang="de-DE" sz="1200" b="0" i="0" u="none" strike="noStrike" dirty="0" err="1">
                <a:effectLst/>
                <a:latin typeface="Roboto" panose="02000000000000000000" pitchFamily="2" charset="0"/>
              </a:rPr>
              <a:t>mechanical</a:t>
            </a:r>
            <a:r>
              <a:rPr lang="de-DE" sz="1200" b="0" i="0" u="none" strike="noStrike" dirty="0">
                <a:effectLst/>
                <a:latin typeface="Roboto" panose="02000000000000000000" pitchFamily="2" charset="0"/>
              </a:rPr>
              <a:t> </a:t>
            </a:r>
            <a:r>
              <a:rPr lang="de-DE" sz="1200" b="0" i="0" u="none" strike="noStrike" dirty="0" err="1">
                <a:effectLst/>
                <a:latin typeface="Roboto" panose="02000000000000000000" pitchFamily="2" charset="0"/>
              </a:rPr>
              <a:t>properties</a:t>
            </a:r>
            <a:r>
              <a:rPr lang="de-DE" sz="1200" b="0" i="0" u="none" strike="noStrike" dirty="0">
                <a:effectLst/>
                <a:latin typeface="Roboto" panose="02000000000000000000" pitchFamily="2" charset="0"/>
              </a:rPr>
              <a:t> e.g. </a:t>
            </a:r>
            <a:r>
              <a:rPr lang="de-DE" sz="1200" b="0" i="0" u="none" strike="noStrike" dirty="0" err="1">
                <a:effectLst/>
                <a:latin typeface="Roboto" panose="02000000000000000000" pitchFamily="2" charset="0"/>
              </a:rPr>
              <a:t>cracking</a:t>
            </a:r>
            <a:r>
              <a:rPr lang="de-DE" sz="1200" b="0" i="0" u="none" strike="noStrike" dirty="0">
                <a:effectLst/>
                <a:latin typeface="Roboto" panose="02000000000000000000" pitchFamily="2" charset="0"/>
              </a:rPr>
              <a:t>, </a:t>
            </a:r>
            <a:r>
              <a:rPr lang="de-DE" sz="1200" b="0" i="0" u="none" strike="noStrike" dirty="0" err="1">
                <a:effectLst/>
                <a:latin typeface="Roboto" panose="02000000000000000000" pitchFamily="2" charset="0"/>
              </a:rPr>
              <a:t>embrittlement</a:t>
            </a:r>
            <a:r>
              <a:rPr lang="de-DE" sz="1200" b="0" i="0" u="none" strike="noStrike" dirty="0">
                <a:effectLst/>
                <a:latin typeface="Roboto" panose="02000000000000000000" pitchFamily="2" charset="0"/>
              </a:rPr>
              <a:t>, and </a:t>
            </a:r>
            <a:r>
              <a:rPr lang="de-DE" sz="1200" b="0" i="0" u="none" strike="noStrike" dirty="0" err="1">
                <a:effectLst/>
                <a:latin typeface="Roboto" panose="02000000000000000000" pitchFamily="2" charset="0"/>
              </a:rPr>
              <a:t>microstructure</a:t>
            </a:r>
            <a:r>
              <a:rPr lang="de-DE" sz="1200" b="0" i="0" u="none" strike="noStrike" dirty="0">
                <a:effectLst/>
                <a:latin typeface="Roboto" panose="02000000000000000000" pitchFamily="2" charset="0"/>
              </a:rPr>
              <a:t>. </a:t>
            </a:r>
            <a:endParaRPr lang="en-GB" sz="1200" dirty="0"/>
          </a:p>
        </p:txBody>
      </p:sp>
      <p:grpSp>
        <p:nvGrpSpPr>
          <p:cNvPr id="7" name="Gruppieren 6">
            <a:extLst>
              <a:ext uri="{FF2B5EF4-FFF2-40B4-BE49-F238E27FC236}">
                <a16:creationId xmlns:a16="http://schemas.microsoft.com/office/drawing/2014/main" id="{70DC56D1-E5E3-FD19-F60A-91526768147C}"/>
              </a:ext>
            </a:extLst>
          </p:cNvPr>
          <p:cNvGrpSpPr/>
          <p:nvPr/>
        </p:nvGrpSpPr>
        <p:grpSpPr>
          <a:xfrm>
            <a:off x="385985" y="906996"/>
            <a:ext cx="4535399" cy="3335135"/>
            <a:chOff x="5980958" y="1126931"/>
            <a:chExt cx="5580163" cy="4103408"/>
          </a:xfrm>
        </p:grpSpPr>
        <p:sp>
          <p:nvSpPr>
            <p:cNvPr id="8" name="Textfeld 7">
              <a:extLst>
                <a:ext uri="{FF2B5EF4-FFF2-40B4-BE49-F238E27FC236}">
                  <a16:creationId xmlns:a16="http://schemas.microsoft.com/office/drawing/2014/main" id="{DF1D1234-EDEF-E6BA-9D92-3E842548FF5F}"/>
                </a:ext>
              </a:extLst>
            </p:cNvPr>
            <p:cNvSpPr txBox="1">
              <a:spLocks noChangeArrowheads="1"/>
            </p:cNvSpPr>
            <p:nvPr/>
          </p:nvSpPr>
          <p:spPr bwMode="auto">
            <a:xfrm>
              <a:off x="7390658" y="1445820"/>
              <a:ext cx="1119187" cy="34080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Oxidation</a:t>
              </a:r>
              <a:endParaRPr kumimoji="0" lang="en-US" altLang="ja-JP"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Text Box 2">
              <a:extLst>
                <a:ext uri="{FF2B5EF4-FFF2-40B4-BE49-F238E27FC236}">
                  <a16:creationId xmlns:a16="http://schemas.microsoft.com/office/drawing/2014/main" id="{40E6554B-62D5-08CC-63BB-0547D0549944}"/>
                </a:ext>
              </a:extLst>
            </p:cNvPr>
            <p:cNvSpPr txBox="1">
              <a:spLocks noChangeArrowheads="1"/>
            </p:cNvSpPr>
            <p:nvPr/>
          </p:nvSpPr>
          <p:spPr bwMode="auto">
            <a:xfrm>
              <a:off x="9224220" y="1193407"/>
              <a:ext cx="1238250" cy="64374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Mechanical</a:t>
              </a:r>
              <a:r>
                <a:rPr kumimoji="0" lang="en-US" altLang="ja-JP" sz="1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properties</a:t>
              </a:r>
              <a:endParaRPr kumimoji="0" lang="en-US" altLang="ja-JP"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Text Box 3">
              <a:extLst>
                <a:ext uri="{FF2B5EF4-FFF2-40B4-BE49-F238E27FC236}">
                  <a16:creationId xmlns:a16="http://schemas.microsoft.com/office/drawing/2014/main" id="{F1F41A40-AC41-1147-DA87-91B673FD2587}"/>
                </a:ext>
              </a:extLst>
            </p:cNvPr>
            <p:cNvSpPr txBox="1">
              <a:spLocks noChangeArrowheads="1"/>
            </p:cNvSpPr>
            <p:nvPr/>
          </p:nvSpPr>
          <p:spPr bwMode="auto">
            <a:xfrm>
              <a:off x="10437070" y="2892032"/>
              <a:ext cx="1119187" cy="5301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H isotope interaction</a:t>
              </a:r>
              <a:endParaRPr kumimoji="0" lang="en-US" altLang="ja-JP"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Text Box 11">
              <a:extLst>
                <a:ext uri="{FF2B5EF4-FFF2-40B4-BE49-F238E27FC236}">
                  <a16:creationId xmlns:a16="http://schemas.microsoft.com/office/drawing/2014/main" id="{EEC75BDA-43EE-E3F4-CBA4-CEC8366E4DBA}"/>
                </a:ext>
              </a:extLst>
            </p:cNvPr>
            <p:cNvSpPr txBox="1">
              <a:spLocks noChangeArrowheads="1"/>
            </p:cNvSpPr>
            <p:nvPr/>
          </p:nvSpPr>
          <p:spPr bwMode="auto">
            <a:xfrm>
              <a:off x="9087695" y="4700194"/>
              <a:ext cx="1400175" cy="5301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Activation</a:t>
              </a:r>
              <a:endParaRPr kumimoji="0" lang="en-US" altLang="ja-JP"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Transmutation</a:t>
              </a:r>
              <a:endParaRPr kumimoji="0" lang="en-US" altLang="ja-JP"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Text Box 12">
              <a:extLst>
                <a:ext uri="{FF2B5EF4-FFF2-40B4-BE49-F238E27FC236}">
                  <a16:creationId xmlns:a16="http://schemas.microsoft.com/office/drawing/2014/main" id="{312D5B28-8E7E-23CD-F33C-B392D1504C85}"/>
                </a:ext>
              </a:extLst>
            </p:cNvPr>
            <p:cNvSpPr txBox="1">
              <a:spLocks noChangeArrowheads="1"/>
            </p:cNvSpPr>
            <p:nvPr/>
          </p:nvSpPr>
          <p:spPr bwMode="auto">
            <a:xfrm>
              <a:off x="7220796" y="4774806"/>
              <a:ext cx="1119187" cy="32187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Sputtering</a:t>
              </a:r>
              <a:endParaRPr kumimoji="0" lang="en-US" altLang="ja-JP"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Text Box 6">
              <a:extLst>
                <a:ext uri="{FF2B5EF4-FFF2-40B4-BE49-F238E27FC236}">
                  <a16:creationId xmlns:a16="http://schemas.microsoft.com/office/drawing/2014/main" id="{49647C66-7C66-37C5-D043-678AEC6D7FC8}"/>
                </a:ext>
              </a:extLst>
            </p:cNvPr>
            <p:cNvSpPr txBox="1">
              <a:spLocks noChangeArrowheads="1"/>
            </p:cNvSpPr>
            <p:nvPr/>
          </p:nvSpPr>
          <p:spPr bwMode="auto">
            <a:xfrm>
              <a:off x="5980958" y="2879331"/>
              <a:ext cx="1042987" cy="5301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Thermal properties</a:t>
              </a:r>
              <a:endParaRPr kumimoji="0" lang="en-US" altLang="ja-JP"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Text Box 9">
              <a:extLst>
                <a:ext uri="{FF2B5EF4-FFF2-40B4-BE49-F238E27FC236}">
                  <a16:creationId xmlns:a16="http://schemas.microsoft.com/office/drawing/2014/main" id="{DB3B3469-DCB6-9E59-D46F-D1236A7F75DA}"/>
                </a:ext>
              </a:extLst>
            </p:cNvPr>
            <p:cNvSpPr txBox="1">
              <a:spLocks noChangeArrowheads="1"/>
            </p:cNvSpPr>
            <p:nvPr/>
          </p:nvSpPr>
          <p:spPr bwMode="auto">
            <a:xfrm>
              <a:off x="10303821" y="1126931"/>
              <a:ext cx="1257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i="0" u="none" strike="noStrike" normalizeH="0" baseline="0" dirty="0">
                  <a:ln w="0">
                    <a:solidFill>
                      <a:srgbClr val="FF0000"/>
                    </a:solidFill>
                  </a:ln>
                  <a:solidFill>
                    <a:schemeClr val="accent1"/>
                  </a:solidFill>
                  <a:effectLst>
                    <a:outerShdw blurRad="38100" dist="25400" dir="5400000" algn="ctr" rotWithShape="0">
                      <a:srgbClr val="6E747A">
                        <a:alpha val="43000"/>
                      </a:srgbClr>
                    </a:outerShdw>
                  </a:effectLst>
                  <a:latin typeface="Calibri" panose="020F0502020204030204" pitchFamily="34" charset="0"/>
                  <a:ea typeface="MS Mincho" panose="02020609040205080304" pitchFamily="49" charset="-128"/>
                  <a:cs typeface="Calibri" panose="020F0502020204030204" pitchFamily="34" charset="0"/>
                </a:rPr>
                <a:t>Metal-matrix composites</a:t>
              </a:r>
              <a:endParaRPr kumimoji="0" lang="en-US" altLang="ja-JP" sz="1800" i="0" u="none" strike="noStrike" normalizeH="0" baseline="0" dirty="0">
                <a:ln w="0">
                  <a:solidFill>
                    <a:srgbClr val="FF0000"/>
                  </a:solidFill>
                </a:ln>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15" name="Grafik 43">
              <a:extLst>
                <a:ext uri="{FF2B5EF4-FFF2-40B4-BE49-F238E27FC236}">
                  <a16:creationId xmlns:a16="http://schemas.microsoft.com/office/drawing/2014/main" id="{A78697E4-9F72-845C-D2FD-9E5D12B79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933" y="1807770"/>
              <a:ext cx="3289300" cy="28479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ußzeilenplatzhalter 3">
            <a:extLst>
              <a:ext uri="{FF2B5EF4-FFF2-40B4-BE49-F238E27FC236}">
                <a16:creationId xmlns:a16="http://schemas.microsoft.com/office/drawing/2014/main" id="{C2F6B9B5-33CD-CC7A-28C5-63FE2AFD0C4B}"/>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28</a:t>
            </a:fld>
            <a:endParaRPr lang="en-GB" dirty="0"/>
          </a:p>
        </p:txBody>
      </p:sp>
    </p:spTree>
    <p:extLst>
      <p:ext uri="{BB962C8B-B14F-4D97-AF65-F5344CB8AC3E}">
        <p14:creationId xmlns:p14="http://schemas.microsoft.com/office/powerpoint/2010/main" val="1939359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F1ECEC-2DAA-0049-BBEE-C111951CC32A}"/>
              </a:ext>
            </a:extLst>
          </p:cNvPr>
          <p:cNvSpPr>
            <a:spLocks noGrp="1"/>
          </p:cNvSpPr>
          <p:nvPr>
            <p:ph type="title"/>
          </p:nvPr>
        </p:nvSpPr>
        <p:spPr/>
        <p:txBody>
          <a:bodyPr>
            <a:normAutofit fontScale="90000"/>
          </a:bodyPr>
          <a:lstStyle/>
          <a:p>
            <a:r>
              <a:rPr lang="en-US" dirty="0"/>
              <a:t>Tungsten based Smart ALLOYs</a:t>
            </a:r>
            <a:br>
              <a:rPr lang="de-DE" dirty="0"/>
            </a:br>
            <a:endParaRPr lang="de-DE" dirty="0"/>
          </a:p>
        </p:txBody>
      </p:sp>
      <p:sp>
        <p:nvSpPr>
          <p:cNvPr id="2" name="Foliennummernplatzhalter 1">
            <a:extLst>
              <a:ext uri="{FF2B5EF4-FFF2-40B4-BE49-F238E27FC236}">
                <a16:creationId xmlns:a16="http://schemas.microsoft.com/office/drawing/2014/main" id="{9E1D6FA0-406F-5547-BD22-D557C0525DD2}"/>
              </a:ext>
            </a:extLst>
          </p:cNvPr>
          <p:cNvSpPr>
            <a:spLocks noGrp="1"/>
          </p:cNvSpPr>
          <p:nvPr>
            <p:ph type="sldNum" sz="quarter" idx="4294967295"/>
          </p:nvPr>
        </p:nvSpPr>
        <p:spPr>
          <a:xfrm>
            <a:off x="0" y="0"/>
            <a:ext cx="0" cy="0"/>
          </a:xfrm>
        </p:spPr>
        <p:txBody>
          <a:bodyPr/>
          <a:lstStyle/>
          <a:p>
            <a:pPr defTabSz="342900"/>
            <a:endParaRPr lang="de-DE" dirty="0">
              <a:solidFill>
                <a:prstClr val="black">
                  <a:tint val="75000"/>
                </a:prstClr>
              </a:solidFill>
              <a:latin typeface="Arial"/>
            </a:endParaRPr>
          </a:p>
        </p:txBody>
      </p:sp>
      <p:pic>
        <p:nvPicPr>
          <p:cNvPr id="47" name="Grafik 4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6927" y="533320"/>
            <a:ext cx="1734800" cy="2221587"/>
          </a:xfrm>
          <a:prstGeom prst="rect">
            <a:avLst/>
          </a:prstGeom>
          <a:solidFill>
            <a:schemeClr val="bg1"/>
          </a:solidFill>
        </p:spPr>
      </p:pic>
      <p:pic>
        <p:nvPicPr>
          <p:cNvPr id="50" name="W_oxidation.png"/>
          <p:cNvPicPr>
            <a:picLocks noChangeAspect="1"/>
          </p:cNvPicPr>
          <p:nvPr/>
        </p:nvPicPr>
        <p:blipFill>
          <a:blip r:embed="rId4"/>
          <a:stretch>
            <a:fillRect/>
          </a:stretch>
        </p:blipFill>
        <p:spPr>
          <a:xfrm>
            <a:off x="405491" y="1236329"/>
            <a:ext cx="1664530" cy="2259621"/>
          </a:xfrm>
          <a:prstGeom prst="rect">
            <a:avLst/>
          </a:prstGeom>
          <a:ln w="12700">
            <a:miter lim="400000"/>
          </a:ln>
        </p:spPr>
      </p:pic>
      <p:pic>
        <p:nvPicPr>
          <p:cNvPr id="52"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12051" y="2278038"/>
            <a:ext cx="1171115" cy="121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1088" y="2278038"/>
            <a:ext cx="1224170" cy="1214680"/>
          </a:xfrm>
          <a:prstGeom prst="rect">
            <a:avLst/>
          </a:prstGeom>
        </p:spPr>
      </p:pic>
      <p:sp>
        <p:nvSpPr>
          <p:cNvPr id="19" name="Rechteck 18"/>
          <p:cNvSpPr/>
          <p:nvPr/>
        </p:nvSpPr>
        <p:spPr>
          <a:xfrm>
            <a:off x="2212050" y="1117850"/>
            <a:ext cx="2663207" cy="1015663"/>
          </a:xfrm>
          <a:prstGeom prst="rect">
            <a:avLst/>
          </a:prstGeom>
        </p:spPr>
        <p:txBody>
          <a:bodyPr wrap="square">
            <a:spAutoFit/>
          </a:bodyPr>
          <a:lstStyle/>
          <a:p>
            <a:pPr defTabSz="342900">
              <a:buClr>
                <a:srgbClr val="005B82"/>
              </a:buClr>
            </a:pPr>
            <a:r>
              <a:rPr lang="en-US" sz="1200" b="1" dirty="0">
                <a:solidFill>
                  <a:prstClr val="black"/>
                </a:solidFill>
                <a:latin typeface="Arial" panose="020B0604020202020204" pitchFamily="34" charset="0"/>
                <a:cs typeface="Arial" panose="020B0604020202020204" pitchFamily="34" charset="0"/>
              </a:rPr>
              <a:t>Challenge:</a:t>
            </a:r>
          </a:p>
          <a:p>
            <a:pPr defTabSz="342900">
              <a:buClr>
                <a:srgbClr val="005B82"/>
              </a:buClr>
            </a:pPr>
            <a:r>
              <a:rPr lang="en-US" sz="1200" dirty="0">
                <a:solidFill>
                  <a:prstClr val="black"/>
                </a:solidFill>
                <a:latin typeface="Arial" panose="020B0604020202020204" pitchFamily="34" charset="0"/>
                <a:cs typeface="Arial" panose="020B0604020202020204" pitchFamily="34" charset="0"/>
              </a:rPr>
              <a:t>Suppress oxidation when utilizing refractories during ‘Loss of coolant’ and air ingress </a:t>
            </a:r>
          </a:p>
          <a:p>
            <a:pPr defTabSz="342900">
              <a:buClr>
                <a:srgbClr val="005B82"/>
              </a:buClr>
            </a:pPr>
            <a:endParaRPr lang="en-US" sz="1200" dirty="0">
              <a:solidFill>
                <a:prstClr val="black"/>
              </a:solidFill>
              <a:latin typeface="Arial" panose="020B0604020202020204" pitchFamily="34" charset="0"/>
              <a:cs typeface="Arial" panose="020B0604020202020204" pitchFamily="34" charset="0"/>
            </a:endParaRPr>
          </a:p>
        </p:txBody>
      </p:sp>
      <p:sp>
        <p:nvSpPr>
          <p:cNvPr id="22" name="Rechteck 21"/>
          <p:cNvSpPr/>
          <p:nvPr/>
        </p:nvSpPr>
        <p:spPr>
          <a:xfrm>
            <a:off x="5315613" y="533320"/>
            <a:ext cx="1864454" cy="646331"/>
          </a:xfrm>
          <a:prstGeom prst="rect">
            <a:avLst/>
          </a:prstGeom>
        </p:spPr>
        <p:txBody>
          <a:bodyPr wrap="square">
            <a:spAutoFit/>
          </a:bodyPr>
          <a:lstStyle/>
          <a:p>
            <a:pPr defTabSz="342900">
              <a:buClr>
                <a:srgbClr val="005B82"/>
              </a:buClr>
            </a:pPr>
            <a:r>
              <a:rPr lang="en-US" sz="1200" dirty="0">
                <a:solidFill>
                  <a:prstClr val="black"/>
                </a:solidFill>
                <a:latin typeface="Arial" panose="020B0604020202020204" pitchFamily="34" charset="0"/>
                <a:cs typeface="Arial" panose="020B0604020202020204" pitchFamily="34" charset="0"/>
              </a:rPr>
              <a:t>Utilize chromium and yttrium to achieve stable oxidation suppression</a:t>
            </a:r>
          </a:p>
        </p:txBody>
      </p:sp>
      <p:sp>
        <p:nvSpPr>
          <p:cNvPr id="55" name="Inhaltsplatzhalter 2"/>
          <p:cNvSpPr txBox="1">
            <a:spLocks/>
          </p:cNvSpPr>
          <p:nvPr/>
        </p:nvSpPr>
        <p:spPr>
          <a:xfrm>
            <a:off x="1493657" y="3459272"/>
            <a:ext cx="4314862" cy="365469"/>
          </a:xfrm>
          <a:prstGeom prst="rect">
            <a:avLst/>
          </a:prstGeom>
        </p:spPr>
        <p:txBody>
          <a:bodyPr/>
          <a:lstStyle>
            <a:lvl1pPr marL="314325" indent="-314325" algn="l" rtl="0" fontAlgn="base">
              <a:spcBef>
                <a:spcPct val="20000"/>
              </a:spcBef>
              <a:spcAft>
                <a:spcPct val="0"/>
              </a:spcAft>
              <a:buBlip>
                <a:blip r:embed="rId7"/>
              </a:buBlip>
              <a:defRPr sz="2000">
                <a:solidFill>
                  <a:schemeClr val="tx1"/>
                </a:solidFill>
                <a:latin typeface="+mn-lt"/>
                <a:ea typeface="+mn-ea"/>
                <a:cs typeface="+mn-cs"/>
              </a:defRPr>
            </a:lvl1pPr>
            <a:lvl2pPr marL="790575" indent="-314325" algn="l" rtl="0" fontAlgn="base">
              <a:spcBef>
                <a:spcPct val="20000"/>
              </a:spcBef>
              <a:spcAft>
                <a:spcPct val="0"/>
              </a:spcAft>
              <a:buBlip>
                <a:blip r:embed="rId8"/>
              </a:buBlip>
              <a:defRPr>
                <a:solidFill>
                  <a:schemeClr val="tx1"/>
                </a:solidFill>
                <a:latin typeface="+mn-lt"/>
              </a:defRPr>
            </a:lvl2pPr>
            <a:lvl3pPr marL="1209675" indent="-276225" algn="l" rtl="0" fontAlgn="base">
              <a:spcBef>
                <a:spcPct val="20000"/>
              </a:spcBef>
              <a:spcAft>
                <a:spcPct val="0"/>
              </a:spcAft>
              <a:buBlip>
                <a:blip r:embed="rId9"/>
              </a:buBlip>
              <a:defRPr sz="1600">
                <a:solidFill>
                  <a:schemeClr val="tx1"/>
                </a:solidFill>
                <a:latin typeface="+mn-lt"/>
              </a:defRPr>
            </a:lvl3pPr>
            <a:lvl4pPr marL="1657350" indent="-276225" algn="l" rtl="0" fontAlgn="base">
              <a:spcBef>
                <a:spcPct val="20000"/>
              </a:spcBef>
              <a:spcAft>
                <a:spcPct val="0"/>
              </a:spcAft>
              <a:buBlip>
                <a:blip r:embed="rId9"/>
              </a:buBlip>
              <a:defRPr sz="1600">
                <a:solidFill>
                  <a:schemeClr val="tx1"/>
                </a:solidFill>
                <a:latin typeface="+mn-lt"/>
              </a:defRPr>
            </a:lvl4pPr>
            <a:lvl5pPr marL="2095500" indent="-276225" algn="l" rtl="0" fontAlgn="base">
              <a:spcBef>
                <a:spcPct val="20000"/>
              </a:spcBef>
              <a:spcAft>
                <a:spcPct val="0"/>
              </a:spcAft>
              <a:buBlip>
                <a:blip r:embed="rId9"/>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10"/>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0"/>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0"/>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0"/>
              </a:buBlip>
              <a:defRPr sz="1400">
                <a:solidFill>
                  <a:schemeClr val="tx1"/>
                </a:solidFill>
                <a:latin typeface="+mn-lt"/>
              </a:defRPr>
            </a:lvl9pPr>
          </a:lstStyle>
          <a:p>
            <a:pPr marL="0" indent="0" algn="ctr" defTabSz="342900">
              <a:buNone/>
            </a:pPr>
            <a:r>
              <a:rPr lang="en-US" sz="1400" kern="0" dirty="0">
                <a:solidFill>
                  <a:prstClr val="black"/>
                </a:solidFill>
                <a:latin typeface="Arial" panose="020B0604020202020204" pitchFamily="34" charset="0"/>
                <a:cs typeface="Arial" panose="020B0604020202020204" pitchFamily="34" charset="0"/>
              </a:rPr>
              <a:t>1000</a:t>
            </a:r>
            <a:r>
              <a:rPr lang="en-US" sz="1400" kern="0" baseline="30000" dirty="0">
                <a:solidFill>
                  <a:prstClr val="black"/>
                </a:solidFill>
                <a:latin typeface="Arial" panose="020B0604020202020204" pitchFamily="34" charset="0"/>
                <a:cs typeface="Arial" panose="020B0604020202020204" pitchFamily="34" charset="0"/>
              </a:rPr>
              <a:t>°</a:t>
            </a:r>
            <a:r>
              <a:rPr lang="en-US" sz="1400" kern="0" dirty="0">
                <a:solidFill>
                  <a:prstClr val="black"/>
                </a:solidFill>
                <a:latin typeface="Arial" panose="020B0604020202020204" pitchFamily="34" charset="0"/>
                <a:cs typeface="Arial" panose="020B0604020202020204" pitchFamily="34" charset="0"/>
              </a:rPr>
              <a:t>C,  1 bar, </a:t>
            </a:r>
          </a:p>
          <a:p>
            <a:pPr marL="0" indent="0" algn="ctr" defTabSz="342900">
              <a:buNone/>
            </a:pPr>
            <a:r>
              <a:rPr lang="en-US" sz="1400" kern="0" dirty="0">
                <a:solidFill>
                  <a:prstClr val="black"/>
                </a:solidFill>
                <a:latin typeface="Arial" panose="020B0604020202020204" pitchFamily="34" charset="0"/>
                <a:cs typeface="Arial" panose="020B0604020202020204" pitchFamily="34" charset="0"/>
              </a:rPr>
              <a:t>80 vol.% Ar+20 vol.% O</a:t>
            </a:r>
            <a:r>
              <a:rPr lang="en-US" sz="1400" kern="0" baseline="-25000" dirty="0">
                <a:solidFill>
                  <a:prstClr val="black"/>
                </a:solidFill>
                <a:latin typeface="Arial" panose="020B0604020202020204" pitchFamily="34" charset="0"/>
                <a:cs typeface="Arial" panose="020B0604020202020204" pitchFamily="34" charset="0"/>
              </a:rPr>
              <a:t>2</a:t>
            </a:r>
            <a:r>
              <a:rPr lang="en-US" sz="1400" kern="0" dirty="0">
                <a:solidFill>
                  <a:prstClr val="black"/>
                </a:solidFill>
                <a:latin typeface="Arial" panose="020B0604020202020204" pitchFamily="34" charset="0"/>
                <a:cs typeface="Arial" panose="020B0604020202020204" pitchFamily="34" charset="0"/>
              </a:rPr>
              <a:t>, 10 hours</a:t>
            </a:r>
            <a:r>
              <a:rPr lang="en-US" sz="1400" kern="0" baseline="-25000" dirty="0">
                <a:solidFill>
                  <a:prstClr val="black"/>
                </a:solidFill>
                <a:latin typeface="Arial" panose="020B0604020202020204" pitchFamily="34" charset="0"/>
                <a:cs typeface="Arial" panose="020B0604020202020204" pitchFamily="34" charset="0"/>
              </a:rPr>
              <a:t> </a:t>
            </a:r>
          </a:p>
        </p:txBody>
      </p:sp>
      <p:pic>
        <p:nvPicPr>
          <p:cNvPr id="57" name="Grafik 56"/>
          <p:cNvPicPr>
            <a:picLocks noChangeAspect="1"/>
          </p:cNvPicPr>
          <p:nvPr/>
        </p:nvPicPr>
        <p:blipFill>
          <a:blip r:embed="rId11"/>
          <a:stretch>
            <a:fillRect/>
          </a:stretch>
        </p:blipFill>
        <p:spPr>
          <a:xfrm>
            <a:off x="3975728" y="4517518"/>
            <a:ext cx="1041818" cy="360000"/>
          </a:xfrm>
          <a:prstGeom prst="rect">
            <a:avLst/>
          </a:prstGeom>
        </p:spPr>
      </p:pic>
      <p:pic>
        <p:nvPicPr>
          <p:cNvPr id="58" name="Grafik 5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345670" y="4548859"/>
            <a:ext cx="1077529" cy="360000"/>
          </a:xfrm>
          <a:prstGeom prst="rect">
            <a:avLst/>
          </a:prstGeom>
        </p:spPr>
      </p:pic>
      <p:pic>
        <p:nvPicPr>
          <p:cNvPr id="16" name="Grafik 15">
            <a:extLst>
              <a:ext uri="{FF2B5EF4-FFF2-40B4-BE49-F238E27FC236}">
                <a16:creationId xmlns:a16="http://schemas.microsoft.com/office/drawing/2014/main" id="{CDF41388-A009-A643-A603-DC9F9BB400F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7521" r="62408"/>
          <a:stretch/>
        </p:blipFill>
        <p:spPr>
          <a:xfrm>
            <a:off x="6393390" y="1491227"/>
            <a:ext cx="773537" cy="1272887"/>
          </a:xfrm>
          <a:prstGeom prst="rect">
            <a:avLst/>
          </a:prstGeom>
        </p:spPr>
      </p:pic>
      <p:sp>
        <p:nvSpPr>
          <p:cNvPr id="17" name="Rechteck 16">
            <a:extLst>
              <a:ext uri="{FF2B5EF4-FFF2-40B4-BE49-F238E27FC236}">
                <a16:creationId xmlns:a16="http://schemas.microsoft.com/office/drawing/2014/main" id="{244F804F-506D-C44E-AE57-79C2E7517F18}"/>
              </a:ext>
            </a:extLst>
          </p:cNvPr>
          <p:cNvSpPr/>
          <p:nvPr/>
        </p:nvSpPr>
        <p:spPr>
          <a:xfrm>
            <a:off x="5274078" y="2808290"/>
            <a:ext cx="3785697" cy="1338828"/>
          </a:xfrm>
          <a:prstGeom prst="rect">
            <a:avLst/>
          </a:prstGeom>
        </p:spPr>
        <p:txBody>
          <a:bodyPr wrap="square">
            <a:spAutoFit/>
          </a:bodyPr>
          <a:lstStyle/>
          <a:p>
            <a:pPr marL="214313" indent="-214313" defTabSz="342900">
              <a:buFont typeface="Arial" panose="020B0604020202020204" pitchFamily="34" charset="0"/>
              <a:buChar char="•"/>
            </a:pPr>
            <a:r>
              <a:rPr lang="de-DE" sz="1350" b="1" dirty="0">
                <a:solidFill>
                  <a:prstClr val="black"/>
                </a:solidFill>
                <a:latin typeface="Arial" panose="020B0604020202020204" pitchFamily="34" charset="0"/>
              </a:rPr>
              <a:t>W-</a:t>
            </a:r>
            <a:r>
              <a:rPr lang="de-DE" sz="1350" b="1" dirty="0" err="1">
                <a:solidFill>
                  <a:prstClr val="black"/>
                </a:solidFill>
                <a:latin typeface="Arial" panose="020B0604020202020204" pitchFamily="34" charset="0"/>
              </a:rPr>
              <a:t>Cr</a:t>
            </a:r>
            <a:r>
              <a:rPr lang="de-DE" sz="1350" b="1" dirty="0">
                <a:solidFill>
                  <a:prstClr val="black"/>
                </a:solidFill>
                <a:latin typeface="Arial" panose="020B0604020202020204" pitchFamily="34" charset="0"/>
              </a:rPr>
              <a:t>-Y </a:t>
            </a:r>
            <a:r>
              <a:rPr lang="de-DE" sz="1350" b="1" dirty="0" err="1">
                <a:solidFill>
                  <a:prstClr val="black"/>
                </a:solidFill>
                <a:latin typeface="Arial" panose="020B0604020202020204" pitchFamily="34" charset="0"/>
              </a:rPr>
              <a:t>alloys</a:t>
            </a:r>
            <a:r>
              <a:rPr lang="de-DE" sz="1350" b="1" dirty="0">
                <a:solidFill>
                  <a:prstClr val="black"/>
                </a:solidFill>
                <a:latin typeface="Arial" panose="020B0604020202020204" pitchFamily="34" charset="0"/>
              </a:rPr>
              <a:t> form </a:t>
            </a:r>
            <a:r>
              <a:rPr lang="de-DE" sz="1350" b="1" dirty="0" err="1">
                <a:solidFill>
                  <a:prstClr val="black"/>
                </a:solidFill>
                <a:latin typeface="Arial" panose="020B0604020202020204" pitchFamily="34" charset="0"/>
              </a:rPr>
              <a:t>protective</a:t>
            </a:r>
            <a:r>
              <a:rPr lang="de-DE" sz="1350" b="1" dirty="0">
                <a:solidFill>
                  <a:prstClr val="black"/>
                </a:solidFill>
                <a:latin typeface="Arial" panose="020B0604020202020204" pitchFamily="34" charset="0"/>
              </a:rPr>
              <a:t> </a:t>
            </a:r>
            <a:r>
              <a:rPr lang="de-DE" sz="1350" b="1" dirty="0" err="1">
                <a:solidFill>
                  <a:prstClr val="black"/>
                </a:solidFill>
                <a:latin typeface="Arial" panose="020B0604020202020204" pitchFamily="34" charset="0"/>
              </a:rPr>
              <a:t>chromium</a:t>
            </a:r>
            <a:r>
              <a:rPr lang="de-DE" sz="1350" b="1" dirty="0">
                <a:solidFill>
                  <a:prstClr val="black"/>
                </a:solidFill>
                <a:latin typeface="Arial" panose="020B0604020202020204" pitchFamily="34" charset="0"/>
              </a:rPr>
              <a:t> </a:t>
            </a:r>
            <a:r>
              <a:rPr lang="de-DE" sz="1350" b="1" dirty="0" err="1">
                <a:solidFill>
                  <a:prstClr val="black"/>
                </a:solidFill>
                <a:latin typeface="Arial" panose="020B0604020202020204" pitchFamily="34" charset="0"/>
              </a:rPr>
              <a:t>oxide</a:t>
            </a:r>
            <a:r>
              <a:rPr lang="de-DE" sz="1350" b="1" dirty="0">
                <a:solidFill>
                  <a:prstClr val="black"/>
                </a:solidFill>
                <a:latin typeface="Arial" panose="020B0604020202020204" pitchFamily="34" charset="0"/>
              </a:rPr>
              <a:t> </a:t>
            </a:r>
            <a:r>
              <a:rPr lang="de-DE" sz="1350" b="1" dirty="0" err="1">
                <a:solidFill>
                  <a:prstClr val="black"/>
                </a:solidFill>
                <a:latin typeface="Arial" panose="020B0604020202020204" pitchFamily="34" charset="0"/>
              </a:rPr>
              <a:t>layer</a:t>
            </a:r>
            <a:r>
              <a:rPr lang="de-DE" sz="1350" b="1" dirty="0">
                <a:solidFill>
                  <a:prstClr val="black"/>
                </a:solidFill>
                <a:latin typeface="Arial" panose="020B0604020202020204" pitchFamily="34" charset="0"/>
              </a:rPr>
              <a:t> </a:t>
            </a:r>
          </a:p>
          <a:p>
            <a:pPr marL="214313" indent="-214313" defTabSz="342900">
              <a:buFont typeface="Arial" panose="020B0604020202020204" pitchFamily="34" charset="0"/>
              <a:buChar char="•"/>
            </a:pPr>
            <a:r>
              <a:rPr lang="de-DE" sz="1350" dirty="0">
                <a:solidFill>
                  <a:prstClr val="black"/>
                </a:solidFill>
                <a:latin typeface="Arial" panose="020B0604020202020204" pitchFamily="34" charset="0"/>
              </a:rPr>
              <a:t>Formation </a:t>
            </a:r>
            <a:r>
              <a:rPr lang="de-DE" sz="1350" dirty="0" err="1">
                <a:solidFill>
                  <a:prstClr val="black"/>
                </a:solidFill>
                <a:latin typeface="Arial" panose="020B0604020202020204" pitchFamily="34" charset="0"/>
              </a:rPr>
              <a:t>of</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tungsten</a:t>
            </a:r>
            <a:r>
              <a:rPr lang="de-DE" sz="1350" dirty="0">
                <a:solidFill>
                  <a:prstClr val="black"/>
                </a:solidFill>
                <a:latin typeface="Arial" panose="020B0604020202020204" pitchFamily="34" charset="0"/>
              </a:rPr>
              <a:t>-oxides </a:t>
            </a:r>
            <a:r>
              <a:rPr lang="de-DE" sz="1350" dirty="0" err="1">
                <a:solidFill>
                  <a:prstClr val="black"/>
                </a:solidFill>
                <a:latin typeface="Arial" panose="020B0604020202020204" pitchFamily="34" charset="0"/>
              </a:rPr>
              <a:t>is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suppressed</a:t>
            </a:r>
            <a:r>
              <a:rPr lang="de-DE" sz="1350" dirty="0">
                <a:solidFill>
                  <a:prstClr val="black"/>
                </a:solidFill>
                <a:latin typeface="Arial" panose="020B0604020202020204" pitchFamily="34" charset="0"/>
              </a:rPr>
              <a:t> </a:t>
            </a:r>
          </a:p>
          <a:p>
            <a:pPr marL="214313" indent="-214313" defTabSz="342900">
              <a:buFont typeface="Arial" panose="020B0604020202020204" pitchFamily="34" charset="0"/>
              <a:buChar char="•"/>
            </a:pPr>
            <a:r>
              <a:rPr lang="de-DE" sz="1350" dirty="0">
                <a:solidFill>
                  <a:prstClr val="black"/>
                </a:solidFill>
                <a:latin typeface="Arial" panose="020B0604020202020204" pitchFamily="34" charset="0"/>
              </a:rPr>
              <a:t>Addition </a:t>
            </a:r>
            <a:r>
              <a:rPr lang="de-DE" sz="1350" dirty="0" err="1">
                <a:solidFill>
                  <a:prstClr val="black"/>
                </a:solidFill>
                <a:latin typeface="Arial" panose="020B0604020202020204" pitchFamily="34" charset="0"/>
              </a:rPr>
              <a:t>of</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yttrium</a:t>
            </a:r>
            <a:r>
              <a:rPr lang="de-DE" sz="1350" dirty="0">
                <a:solidFill>
                  <a:prstClr val="black"/>
                </a:solidFill>
                <a:latin typeface="Arial" panose="020B0604020202020204" pitchFamily="34" charset="0"/>
              </a:rPr>
              <a:t> (~ 0.6 </a:t>
            </a:r>
            <a:r>
              <a:rPr lang="de-DE" sz="1350" dirty="0" err="1">
                <a:solidFill>
                  <a:prstClr val="black"/>
                </a:solidFill>
                <a:latin typeface="Arial" panose="020B0604020202020204" pitchFamily="34" charset="0"/>
              </a:rPr>
              <a:t>wt</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is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crucial</a:t>
            </a:r>
            <a:r>
              <a:rPr lang="de-DE" sz="1350" dirty="0">
                <a:solidFill>
                  <a:prstClr val="black"/>
                </a:solidFill>
                <a:latin typeface="Arial" panose="020B0604020202020204" pitchFamily="34" charset="0"/>
              </a:rPr>
              <a:t> </a:t>
            </a:r>
          </a:p>
          <a:p>
            <a:pPr marL="214313" indent="-214313" defTabSz="342900">
              <a:buFont typeface="Arial" panose="020B0604020202020204" pitchFamily="34" charset="0"/>
              <a:buChar char="•"/>
            </a:pPr>
            <a:r>
              <a:rPr lang="de-DE" sz="1350" dirty="0" err="1">
                <a:solidFill>
                  <a:prstClr val="black"/>
                </a:solidFill>
                <a:latin typeface="Arial" panose="020B0604020202020204" pitchFamily="34" charset="0"/>
              </a:rPr>
              <a:t>Nucleation</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sites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grain-boundary</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segregation</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oxide</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pegs</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impurity</a:t>
            </a:r>
            <a:r>
              <a:rPr lang="de-DE" sz="1350" dirty="0">
                <a:solidFill>
                  <a:prstClr val="black"/>
                </a:solidFill>
                <a:latin typeface="Arial" panose="020B0604020202020204" pitchFamily="34" charset="0"/>
              </a:rPr>
              <a:t> </a:t>
            </a:r>
            <a:r>
              <a:rPr lang="de-DE" sz="1350" dirty="0" err="1">
                <a:solidFill>
                  <a:prstClr val="black"/>
                </a:solidFill>
                <a:latin typeface="Arial" panose="020B0604020202020204" pitchFamily="34" charset="0"/>
              </a:rPr>
              <a:t>binding</a:t>
            </a:r>
            <a:r>
              <a:rPr lang="de-DE" sz="1350" dirty="0">
                <a:solidFill>
                  <a:prstClr val="black"/>
                </a:solidFill>
                <a:latin typeface="Arial" panose="020B0604020202020204" pitchFamily="34" charset="0"/>
              </a:rPr>
              <a:t>… </a:t>
            </a:r>
          </a:p>
        </p:txBody>
      </p:sp>
      <p:sp>
        <p:nvSpPr>
          <p:cNvPr id="4" name="Rechteck 3">
            <a:extLst>
              <a:ext uri="{FF2B5EF4-FFF2-40B4-BE49-F238E27FC236}">
                <a16:creationId xmlns:a16="http://schemas.microsoft.com/office/drawing/2014/main" id="{81C45AA6-D0B8-6048-BE62-1DB33821AD7A}"/>
              </a:ext>
            </a:extLst>
          </p:cNvPr>
          <p:cNvSpPr/>
          <p:nvPr/>
        </p:nvSpPr>
        <p:spPr>
          <a:xfrm>
            <a:off x="197514" y="4202934"/>
            <a:ext cx="2708348" cy="461665"/>
          </a:xfrm>
          <a:prstGeom prst="rect">
            <a:avLst/>
          </a:prstGeom>
        </p:spPr>
        <p:txBody>
          <a:bodyPr wrap="square">
            <a:spAutoFit/>
          </a:bodyPr>
          <a:lstStyle/>
          <a:p>
            <a:pPr defTabSz="342900"/>
            <a:r>
              <a:rPr lang="de-DE" sz="600" dirty="0" err="1">
                <a:solidFill>
                  <a:prstClr val="white">
                    <a:lumMod val="50000"/>
                  </a:prstClr>
                </a:solidFill>
                <a:latin typeface="sans-serif"/>
              </a:rPr>
              <a:t>Litnovsky</a:t>
            </a:r>
            <a:r>
              <a:rPr lang="de-DE" sz="600" dirty="0">
                <a:solidFill>
                  <a:prstClr val="white">
                    <a:lumMod val="50000"/>
                  </a:prstClr>
                </a:solidFill>
                <a:latin typeface="sans-serif"/>
              </a:rPr>
              <a:t>, A.; Klein, F.; Schmitz, J.; Wegener, T.; </a:t>
            </a:r>
            <a:r>
              <a:rPr lang="de-DE" sz="600" dirty="0" err="1">
                <a:solidFill>
                  <a:prstClr val="white">
                    <a:lumMod val="50000"/>
                  </a:prstClr>
                </a:solidFill>
                <a:latin typeface="sans-serif"/>
              </a:rPr>
              <a:t>Linsmeier</a:t>
            </a:r>
            <a:r>
              <a:rPr lang="de-DE" sz="600" dirty="0">
                <a:solidFill>
                  <a:prstClr val="white">
                    <a:lumMod val="50000"/>
                  </a:prstClr>
                </a:solidFill>
                <a:latin typeface="sans-serif"/>
              </a:rPr>
              <a:t>, C.; Gilbert, M.; </a:t>
            </a:r>
            <a:r>
              <a:rPr lang="de-DE" sz="600" dirty="0" err="1">
                <a:solidFill>
                  <a:prstClr val="white">
                    <a:lumMod val="50000"/>
                  </a:prstClr>
                </a:solidFill>
                <a:latin typeface="sans-serif"/>
              </a:rPr>
              <a:t>Rasinski</a:t>
            </a:r>
            <a:r>
              <a:rPr lang="de-DE" sz="600" dirty="0">
                <a:solidFill>
                  <a:prstClr val="white">
                    <a:lumMod val="50000"/>
                  </a:prstClr>
                </a:solidFill>
                <a:latin typeface="sans-serif"/>
              </a:rPr>
              <a:t>, M.; Kreter, A.; Tan, X.; Mao, Y.; Coenen, J.W; Bram, M. &amp; Gonzalez-Julian, J. Smart </a:t>
            </a:r>
            <a:r>
              <a:rPr lang="de-DE" sz="600" dirty="0" err="1">
                <a:solidFill>
                  <a:prstClr val="white">
                    <a:lumMod val="50000"/>
                  </a:prstClr>
                </a:solidFill>
                <a:latin typeface="sans-serif"/>
              </a:rPr>
              <a:t>first</a:t>
            </a:r>
            <a:r>
              <a:rPr lang="de-DE" sz="600" dirty="0">
                <a:solidFill>
                  <a:prstClr val="white">
                    <a:lumMod val="50000"/>
                  </a:prstClr>
                </a:solidFill>
                <a:latin typeface="sans-serif"/>
              </a:rPr>
              <a:t> wall </a:t>
            </a:r>
            <a:r>
              <a:rPr lang="de-DE" sz="600" dirty="0" err="1">
                <a:solidFill>
                  <a:prstClr val="white">
                    <a:lumMod val="50000"/>
                  </a:prstClr>
                </a:solidFill>
                <a:latin typeface="sans-serif"/>
              </a:rPr>
              <a:t>materials</a:t>
            </a:r>
            <a:r>
              <a:rPr lang="de-DE" sz="600" dirty="0">
                <a:solidFill>
                  <a:prstClr val="white">
                    <a:lumMod val="50000"/>
                  </a:prstClr>
                </a:solidFill>
                <a:latin typeface="sans-serif"/>
              </a:rPr>
              <a:t> </a:t>
            </a:r>
            <a:r>
              <a:rPr lang="de-DE" sz="600" dirty="0" err="1">
                <a:solidFill>
                  <a:prstClr val="white">
                    <a:lumMod val="50000"/>
                  </a:prstClr>
                </a:solidFill>
                <a:latin typeface="sans-serif"/>
              </a:rPr>
              <a:t>for</a:t>
            </a:r>
            <a:r>
              <a:rPr lang="de-DE" sz="600" dirty="0">
                <a:solidFill>
                  <a:prstClr val="white">
                    <a:lumMod val="50000"/>
                  </a:prstClr>
                </a:solidFill>
                <a:latin typeface="sans-serif"/>
              </a:rPr>
              <a:t> </a:t>
            </a:r>
            <a:r>
              <a:rPr lang="de-DE" sz="600" dirty="0" err="1">
                <a:solidFill>
                  <a:prstClr val="white">
                    <a:lumMod val="50000"/>
                  </a:prstClr>
                </a:solidFill>
                <a:latin typeface="sans-serif"/>
              </a:rPr>
              <a:t>intrinsic</a:t>
            </a:r>
            <a:r>
              <a:rPr lang="de-DE" sz="600" dirty="0">
                <a:solidFill>
                  <a:prstClr val="white">
                    <a:lumMod val="50000"/>
                  </a:prstClr>
                </a:solidFill>
                <a:latin typeface="sans-serif"/>
              </a:rPr>
              <a:t> </a:t>
            </a:r>
            <a:r>
              <a:rPr lang="de-DE" sz="600" dirty="0" err="1">
                <a:solidFill>
                  <a:prstClr val="white">
                    <a:lumMod val="50000"/>
                  </a:prstClr>
                </a:solidFill>
                <a:latin typeface="sans-serif"/>
              </a:rPr>
              <a:t>safety</a:t>
            </a:r>
            <a:r>
              <a:rPr lang="de-DE" sz="600" dirty="0">
                <a:solidFill>
                  <a:prstClr val="white">
                    <a:lumMod val="50000"/>
                  </a:prstClr>
                </a:solidFill>
                <a:latin typeface="sans-serif"/>
              </a:rPr>
              <a:t> </a:t>
            </a:r>
            <a:r>
              <a:rPr lang="de-DE" sz="600" dirty="0" err="1">
                <a:solidFill>
                  <a:prstClr val="white">
                    <a:lumMod val="50000"/>
                  </a:prstClr>
                </a:solidFill>
                <a:latin typeface="sans-serif"/>
              </a:rPr>
              <a:t>of</a:t>
            </a:r>
            <a:r>
              <a:rPr lang="de-DE" sz="600" dirty="0">
                <a:solidFill>
                  <a:prstClr val="white">
                    <a:lumMod val="50000"/>
                  </a:prstClr>
                </a:solidFill>
                <a:latin typeface="sans-serif"/>
              </a:rPr>
              <a:t> a </a:t>
            </a:r>
            <a:r>
              <a:rPr lang="de-DE" sz="600" dirty="0" err="1">
                <a:solidFill>
                  <a:prstClr val="white">
                    <a:lumMod val="50000"/>
                  </a:prstClr>
                </a:solidFill>
                <a:latin typeface="sans-serif"/>
              </a:rPr>
              <a:t>fusion</a:t>
            </a:r>
            <a:r>
              <a:rPr lang="de-DE" sz="600" dirty="0">
                <a:solidFill>
                  <a:prstClr val="white">
                    <a:lumMod val="50000"/>
                  </a:prstClr>
                </a:solidFill>
                <a:latin typeface="sans-serif"/>
              </a:rPr>
              <a:t> power plant </a:t>
            </a:r>
            <a:br>
              <a:rPr lang="de-DE" sz="600" dirty="0">
                <a:solidFill>
                  <a:prstClr val="white">
                    <a:lumMod val="50000"/>
                  </a:prstClr>
                </a:solidFill>
                <a:latin typeface="sans-serif"/>
              </a:rPr>
            </a:br>
            <a:r>
              <a:rPr lang="de-DE" sz="600" i="1" dirty="0">
                <a:solidFill>
                  <a:prstClr val="white">
                    <a:lumMod val="50000"/>
                  </a:prstClr>
                </a:solidFill>
                <a:latin typeface="sans-serif"/>
              </a:rPr>
              <a:t>Fusion Engineering </a:t>
            </a:r>
            <a:r>
              <a:rPr lang="de-DE" sz="600" i="1" dirty="0" err="1">
                <a:solidFill>
                  <a:prstClr val="white">
                    <a:lumMod val="50000"/>
                  </a:prstClr>
                </a:solidFill>
                <a:latin typeface="sans-serif"/>
              </a:rPr>
              <a:t>and</a:t>
            </a:r>
            <a:r>
              <a:rPr lang="de-DE" sz="600" i="1" dirty="0">
                <a:solidFill>
                  <a:prstClr val="white">
                    <a:lumMod val="50000"/>
                  </a:prstClr>
                </a:solidFill>
                <a:latin typeface="sans-serif"/>
              </a:rPr>
              <a:t> Design, </a:t>
            </a:r>
            <a:r>
              <a:rPr lang="de-DE" sz="600" i="1" dirty="0" err="1">
                <a:solidFill>
                  <a:prstClr val="white">
                    <a:lumMod val="50000"/>
                  </a:prstClr>
                </a:solidFill>
                <a:latin typeface="sans-serif"/>
              </a:rPr>
              <a:t>Elsevier</a:t>
            </a:r>
            <a:r>
              <a:rPr lang="de-DE" sz="600" i="1" dirty="0">
                <a:solidFill>
                  <a:prstClr val="white">
                    <a:lumMod val="50000"/>
                  </a:prstClr>
                </a:solidFill>
                <a:latin typeface="sans-serif"/>
              </a:rPr>
              <a:t> BV, </a:t>
            </a:r>
            <a:r>
              <a:rPr lang="de-DE" sz="600" b="1" dirty="0">
                <a:solidFill>
                  <a:prstClr val="white">
                    <a:lumMod val="50000"/>
                  </a:prstClr>
                </a:solidFill>
                <a:latin typeface="sans-serif"/>
              </a:rPr>
              <a:t>2018</a:t>
            </a:r>
            <a:r>
              <a:rPr lang="de-DE" sz="600" dirty="0">
                <a:solidFill>
                  <a:prstClr val="white">
                    <a:lumMod val="50000"/>
                  </a:prstClr>
                </a:solidFill>
                <a:latin typeface="sans-serif"/>
              </a:rPr>
              <a:t> </a:t>
            </a:r>
          </a:p>
        </p:txBody>
      </p:sp>
      <p:pic>
        <p:nvPicPr>
          <p:cNvPr id="18" name="Grafik 17">
            <a:extLst>
              <a:ext uri="{FF2B5EF4-FFF2-40B4-BE49-F238E27FC236}">
                <a16:creationId xmlns:a16="http://schemas.microsoft.com/office/drawing/2014/main" id="{7B20830A-43C3-004B-B9ED-A7D2A0E3D8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5147" y="4526134"/>
            <a:ext cx="451780" cy="403838"/>
          </a:xfrm>
          <a:prstGeom prst="rect">
            <a:avLst/>
          </a:prstGeom>
        </p:spPr>
      </p:pic>
      <p:sp>
        <p:nvSpPr>
          <p:cNvPr id="6" name="Textfeld 5">
            <a:extLst>
              <a:ext uri="{FF2B5EF4-FFF2-40B4-BE49-F238E27FC236}">
                <a16:creationId xmlns:a16="http://schemas.microsoft.com/office/drawing/2014/main" id="{84B13D8C-1723-21CB-E9D4-113874E99EE6}"/>
              </a:ext>
            </a:extLst>
          </p:cNvPr>
          <p:cNvSpPr txBox="1"/>
          <p:nvPr/>
        </p:nvSpPr>
        <p:spPr>
          <a:xfrm>
            <a:off x="363316" y="615015"/>
            <a:ext cx="4654230" cy="369332"/>
          </a:xfrm>
          <a:prstGeom prst="rect">
            <a:avLst/>
          </a:prstGeom>
          <a:noFill/>
        </p:spPr>
        <p:txBody>
          <a:bodyPr wrap="square">
            <a:spAutoFit/>
          </a:bodyPr>
          <a:lstStyle/>
          <a:p>
            <a:r>
              <a:rPr lang="en-US" dirty="0"/>
              <a:t>Fusion accidents &amp; Oxidizing environments</a:t>
            </a:r>
            <a:endParaRPr lang="de-DE" dirty="0"/>
          </a:p>
        </p:txBody>
      </p:sp>
    </p:spTree>
    <p:extLst>
      <p:ext uri="{BB962C8B-B14F-4D97-AF65-F5344CB8AC3E}">
        <p14:creationId xmlns:p14="http://schemas.microsoft.com/office/powerpoint/2010/main" val="14796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SP A - Update</a:t>
            </a:r>
          </a:p>
        </p:txBody>
      </p:sp>
      <p:sp>
        <p:nvSpPr>
          <p:cNvPr id="5" name="Rechteck 4"/>
          <p:cNvSpPr/>
          <p:nvPr/>
        </p:nvSpPr>
        <p:spPr>
          <a:xfrm>
            <a:off x="370439" y="611490"/>
            <a:ext cx="8738065" cy="1021818"/>
          </a:xfrm>
          <a:prstGeom prst="rect">
            <a:avLst/>
          </a:prstGeom>
        </p:spPr>
        <p:txBody>
          <a:bodyPr wrap="square">
            <a:spAutoFit/>
          </a:bodyPr>
          <a:lstStyle/>
          <a:p>
            <a:pPr algn="just">
              <a:lnSpc>
                <a:spcPct val="105000"/>
              </a:lnSpc>
              <a:spcAft>
                <a:spcPts val="600"/>
              </a:spcAft>
            </a:pPr>
            <a:r>
              <a:rPr lang="en-US" sz="1600" b="1" dirty="0">
                <a:latin typeface="Calibri" panose="020F0502020204030204" pitchFamily="34" charset="0"/>
                <a:ea typeface="SimSun" panose="02010600030101010101" pitchFamily="2" charset="-122"/>
                <a:cs typeface="Arial" panose="020B0604020202020204" pitchFamily="34" charset="0"/>
              </a:rPr>
              <a:t>Particle and heat load studies in preparation of the exploitation of ITER and DEMO</a:t>
            </a:r>
          </a:p>
          <a:p>
            <a:pPr algn="just">
              <a:lnSpc>
                <a:spcPct val="105000"/>
              </a:lnSpc>
              <a:spcAft>
                <a:spcPts val="600"/>
              </a:spcAft>
            </a:pPr>
            <a:endParaRPr lang="en-US" sz="1600" b="1" dirty="0">
              <a:latin typeface="Calibri" panose="020F0502020204030204" pitchFamily="34" charset="0"/>
              <a:ea typeface="SimSun" panose="02010600030101010101" pitchFamily="2" charset="-122"/>
              <a:cs typeface="Arial" panose="020B0604020202020204" pitchFamily="34" charset="0"/>
            </a:endParaRPr>
          </a:p>
          <a:p>
            <a:pPr algn="just">
              <a:lnSpc>
                <a:spcPct val="105000"/>
              </a:lnSpc>
              <a:spcAft>
                <a:spcPts val="600"/>
              </a:spcAft>
            </a:pPr>
            <a:endParaRPr lang="de-DE" sz="1600" dirty="0">
              <a:latin typeface="Calibri" panose="020F0502020204030204" pitchFamily="34" charset="0"/>
              <a:ea typeface="SimSun" panose="02010600030101010101" pitchFamily="2" charset="-122"/>
              <a:cs typeface="Arial" panose="020B0604020202020204" pitchFamily="34" charset="0"/>
            </a:endParaRPr>
          </a:p>
        </p:txBody>
      </p:sp>
      <p:graphicFrame>
        <p:nvGraphicFramePr>
          <p:cNvPr id="6" name="Tabelle 5"/>
          <p:cNvGraphicFramePr>
            <a:graphicFrameLocks noGrp="1"/>
          </p:cNvGraphicFramePr>
          <p:nvPr/>
        </p:nvGraphicFramePr>
        <p:xfrm>
          <a:off x="179512" y="1491630"/>
          <a:ext cx="2249805" cy="579120"/>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1690098323"/>
                    </a:ext>
                  </a:extLst>
                </a:gridCol>
              </a:tblGrid>
              <a:tr h="579120">
                <a:tc>
                  <a:txBody>
                    <a:bodyPr/>
                    <a:lstStyle/>
                    <a:p>
                      <a:pPr>
                        <a:lnSpc>
                          <a:spcPct val="115000"/>
                        </a:lnSpc>
                        <a:spcAft>
                          <a:spcPts val="600"/>
                        </a:spcAft>
                      </a:pPr>
                      <a:r>
                        <a:rPr lang="en-US" sz="1100" dirty="0">
                          <a:effectLst/>
                        </a:rPr>
                        <a:t>SP A.1 Synergistic Load Studies of Plasma-Facing Materials for ITER &amp; DEMO</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2879778627"/>
                  </a:ext>
                </a:extLst>
              </a:tr>
            </a:tbl>
          </a:graphicData>
        </a:graphic>
      </p:graphicFrame>
      <p:graphicFrame>
        <p:nvGraphicFramePr>
          <p:cNvPr id="7" name="Tabelle 6"/>
          <p:cNvGraphicFramePr>
            <a:graphicFrameLocks noGrp="1"/>
          </p:cNvGraphicFramePr>
          <p:nvPr/>
        </p:nvGraphicFramePr>
        <p:xfrm>
          <a:off x="179512" y="2158026"/>
          <a:ext cx="2249805" cy="567055"/>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3504066188"/>
                    </a:ext>
                  </a:extLst>
                </a:gridCol>
              </a:tblGrid>
              <a:tr h="0">
                <a:tc>
                  <a:txBody>
                    <a:bodyPr/>
                    <a:lstStyle/>
                    <a:p>
                      <a:pPr>
                        <a:lnSpc>
                          <a:spcPct val="115000"/>
                        </a:lnSpc>
                        <a:spcAft>
                          <a:spcPts val="600"/>
                        </a:spcAft>
                      </a:pPr>
                      <a:r>
                        <a:rPr lang="en-US" sz="1100" dirty="0">
                          <a:effectLst/>
                        </a:rPr>
                        <a:t>SP A.2 High Particle Fluence Exposures of Plasma-Facing Components for ITER</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1797231575"/>
                  </a:ext>
                </a:extLst>
              </a:tr>
            </a:tbl>
          </a:graphicData>
        </a:graphic>
      </p:graphicFrame>
      <p:graphicFrame>
        <p:nvGraphicFramePr>
          <p:cNvPr id="9" name="Tabelle 8"/>
          <p:cNvGraphicFramePr>
            <a:graphicFrameLocks noGrp="1"/>
          </p:cNvGraphicFramePr>
          <p:nvPr/>
        </p:nvGraphicFramePr>
        <p:xfrm>
          <a:off x="179512" y="2806098"/>
          <a:ext cx="2249805" cy="567055"/>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3025144535"/>
                    </a:ext>
                  </a:extLst>
                </a:gridCol>
              </a:tblGrid>
              <a:tr h="0">
                <a:tc>
                  <a:txBody>
                    <a:bodyPr/>
                    <a:lstStyle/>
                    <a:p>
                      <a:pPr>
                        <a:lnSpc>
                          <a:spcPct val="115000"/>
                        </a:lnSpc>
                        <a:spcAft>
                          <a:spcPts val="600"/>
                        </a:spcAft>
                      </a:pPr>
                      <a:r>
                        <a:rPr lang="en-US" sz="1100" dirty="0">
                          <a:effectLst/>
                        </a:rPr>
                        <a:t>SP A.3 Advanced Materials under thermo-mechanical and plasma loads</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3350030702"/>
                  </a:ext>
                </a:extLst>
              </a:tr>
            </a:tbl>
          </a:graphicData>
        </a:graphic>
      </p:graphicFrame>
      <p:graphicFrame>
        <p:nvGraphicFramePr>
          <p:cNvPr id="10" name="Tabelle 9"/>
          <p:cNvGraphicFramePr>
            <a:graphicFrameLocks noGrp="1"/>
          </p:cNvGraphicFramePr>
          <p:nvPr/>
        </p:nvGraphicFramePr>
        <p:xfrm>
          <a:off x="179512" y="3452778"/>
          <a:ext cx="2249805" cy="567055"/>
        </p:xfrm>
        <a:graphic>
          <a:graphicData uri="http://schemas.openxmlformats.org/drawingml/2006/table">
            <a:tbl>
              <a:tblPr firstRow="1" firstCol="1" bandRow="1">
                <a:tableStyleId>{5C22544A-7EE6-4342-B048-85BDC9FD1C3A}</a:tableStyleId>
              </a:tblPr>
              <a:tblGrid>
                <a:gridCol w="2249805">
                  <a:extLst>
                    <a:ext uri="{9D8B030D-6E8A-4147-A177-3AD203B41FA5}">
                      <a16:colId xmlns:a16="http://schemas.microsoft.com/office/drawing/2014/main" val="2067904741"/>
                    </a:ext>
                  </a:extLst>
                </a:gridCol>
              </a:tblGrid>
              <a:tr h="0">
                <a:tc>
                  <a:txBody>
                    <a:bodyPr/>
                    <a:lstStyle/>
                    <a:p>
                      <a:pPr>
                        <a:lnSpc>
                          <a:spcPct val="115000"/>
                        </a:lnSpc>
                        <a:spcAft>
                          <a:spcPts val="600"/>
                        </a:spcAft>
                      </a:pPr>
                      <a:r>
                        <a:rPr lang="en-US" sz="1100" dirty="0">
                          <a:effectLst/>
                        </a:rPr>
                        <a:t>SP A.4 High Temperature performance of </a:t>
                      </a:r>
                      <a:r>
                        <a:rPr lang="en-US" sz="1100" dirty="0" err="1">
                          <a:effectLst/>
                        </a:rPr>
                        <a:t>Armour</a:t>
                      </a:r>
                      <a:r>
                        <a:rPr lang="en-US" sz="1100" dirty="0">
                          <a:effectLst/>
                        </a:rPr>
                        <a:t> Materials: Recrystallization and Melting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76200" marR="76200" marT="0" marB="0"/>
                </a:tc>
                <a:extLst>
                  <a:ext uri="{0D108BD9-81ED-4DB2-BD59-A6C34878D82A}">
                    <a16:rowId xmlns:a16="http://schemas.microsoft.com/office/drawing/2014/main" val="258008875"/>
                  </a:ext>
                </a:extLst>
              </a:tr>
            </a:tbl>
          </a:graphicData>
        </a:graphic>
      </p:graphicFrame>
      <p:sp>
        <p:nvSpPr>
          <p:cNvPr id="12" name="Rechteck 11"/>
          <p:cNvSpPr/>
          <p:nvPr/>
        </p:nvSpPr>
        <p:spPr>
          <a:xfrm>
            <a:off x="179512" y="987574"/>
            <a:ext cx="2626252" cy="300082"/>
          </a:xfrm>
          <a:prstGeom prst="rect">
            <a:avLst/>
          </a:prstGeom>
        </p:spPr>
        <p:txBody>
          <a:bodyPr wrap="square">
            <a:spAutoFit/>
          </a:bodyPr>
          <a:lstStyle/>
          <a:p>
            <a:r>
              <a:rPr lang="de-DE" sz="1350" dirty="0"/>
              <a:t>SPL: J.W. Coenen</a:t>
            </a:r>
          </a:p>
        </p:txBody>
      </p:sp>
      <p:sp>
        <p:nvSpPr>
          <p:cNvPr id="14" name="Rechteck 13"/>
          <p:cNvSpPr/>
          <p:nvPr/>
        </p:nvSpPr>
        <p:spPr>
          <a:xfrm>
            <a:off x="179512" y="4246372"/>
            <a:ext cx="2952328" cy="507831"/>
          </a:xfrm>
          <a:prstGeom prst="rect">
            <a:avLst/>
          </a:prstGeom>
        </p:spPr>
        <p:txBody>
          <a:bodyPr wrap="square">
            <a:spAutoFit/>
          </a:bodyPr>
          <a:lstStyle/>
          <a:p>
            <a:r>
              <a:rPr lang="en-US" sz="1350" dirty="0">
                <a:latin typeface="Calibri" panose="020F0502020204030204" pitchFamily="34" charset="0"/>
                <a:ea typeface="SimSun" panose="02010600030101010101" pitchFamily="2" charset="-122"/>
                <a:cs typeface="Arial" panose="020B0604020202020204" pitchFamily="34" charset="0"/>
              </a:rPr>
              <a:t>Participants: CEA, CIEMAT, DIFFER, DTU, FZJ, JSI, KIPT, LPP-ERM-KMS, MPG, VR</a:t>
            </a:r>
            <a:endParaRPr lang="de-DE" sz="1350" dirty="0"/>
          </a:p>
        </p:txBody>
      </p:sp>
      <p:sp>
        <p:nvSpPr>
          <p:cNvPr id="15" name="Textfeld 14"/>
          <p:cNvSpPr txBox="1"/>
          <p:nvPr/>
        </p:nvSpPr>
        <p:spPr>
          <a:xfrm>
            <a:off x="179512" y="4656207"/>
            <a:ext cx="3672408" cy="507831"/>
          </a:xfrm>
          <a:prstGeom prst="rect">
            <a:avLst/>
          </a:prstGeom>
          <a:noFill/>
        </p:spPr>
        <p:txBody>
          <a:bodyPr wrap="square" rtlCol="0">
            <a:spAutoFit/>
          </a:bodyPr>
          <a:lstStyle/>
          <a:p>
            <a:r>
              <a:rPr lang="de-DE" sz="1350" dirty="0"/>
              <a:t>EEG: W </a:t>
            </a:r>
            <a:r>
              <a:rPr lang="de-DE" sz="1350" dirty="0" err="1"/>
              <a:t>properties</a:t>
            </a:r>
            <a:r>
              <a:rPr lang="de-DE" sz="1350" dirty="0"/>
              <a:t> after WEST </a:t>
            </a:r>
            <a:r>
              <a:rPr lang="de-DE" sz="1350" dirty="0" err="1"/>
              <a:t>exposure</a:t>
            </a:r>
            <a:endParaRPr lang="de-DE" sz="1350" dirty="0"/>
          </a:p>
          <a:p>
            <a:r>
              <a:rPr lang="de-DE" sz="1350" dirty="0"/>
              <a:t>EEG: W-</a:t>
            </a:r>
            <a:r>
              <a:rPr lang="de-DE" sz="1350" dirty="0" err="1"/>
              <a:t>coatings</a:t>
            </a:r>
            <a:r>
              <a:rPr lang="de-DE" sz="1350" dirty="0"/>
              <a:t> (VPS) </a:t>
            </a:r>
            <a:r>
              <a:rPr lang="de-DE" sz="1350" dirty="0" err="1"/>
              <a:t>technique</a:t>
            </a:r>
            <a:endParaRPr lang="de-DE" sz="1350" dirty="0"/>
          </a:p>
        </p:txBody>
      </p:sp>
      <p:sp>
        <p:nvSpPr>
          <p:cNvPr id="20" name="Textfeld 19"/>
          <p:cNvSpPr txBox="1"/>
          <p:nvPr/>
        </p:nvSpPr>
        <p:spPr>
          <a:xfrm>
            <a:off x="3491880" y="1203598"/>
            <a:ext cx="4968552" cy="2800767"/>
          </a:xfrm>
          <a:prstGeom prst="rect">
            <a:avLst/>
          </a:prstGeom>
          <a:solidFill>
            <a:schemeClr val="bg1">
              <a:lumMod val="95000"/>
            </a:schemeClr>
          </a:solidFill>
          <a:ln w="38100">
            <a:solidFill>
              <a:srgbClr val="00B0F0"/>
            </a:solidFill>
          </a:ln>
        </p:spPr>
        <p:txBody>
          <a:bodyPr wrap="square" rtlCol="0">
            <a:spAutoFit/>
          </a:bodyPr>
          <a:lstStyle/>
          <a:p>
            <a:pPr marL="285750" indent="-285750">
              <a:buFont typeface="Wingdings" panose="05000000000000000000" pitchFamily="2" charset="2"/>
              <a:buChar char="§"/>
            </a:pPr>
            <a:r>
              <a:rPr lang="en-GB" sz="1600" dirty="0"/>
              <a:t>Focus on damage evolution of ITER-like MBs</a:t>
            </a:r>
          </a:p>
          <a:p>
            <a:r>
              <a:rPr lang="en-GB" sz="1600" dirty="0"/>
              <a:t>      (including WEST MBs)</a:t>
            </a:r>
          </a:p>
          <a:p>
            <a:pPr marL="285750" indent="-285750">
              <a:buFont typeface="Wingdings" panose="05000000000000000000" pitchFamily="2" charset="2"/>
              <a:buChar char="§"/>
            </a:pPr>
            <a:r>
              <a:rPr lang="en-GB" sz="1600" dirty="0" err="1"/>
              <a:t>Recrystallisation</a:t>
            </a:r>
            <a:r>
              <a:rPr lang="en-GB" sz="1600" dirty="0"/>
              <a:t> evolution in W (incl. modelling)</a:t>
            </a:r>
          </a:p>
          <a:p>
            <a:pPr marL="285750" indent="-285750">
              <a:buFont typeface="Wingdings" panose="05000000000000000000" pitchFamily="2" charset="2"/>
              <a:buChar char="§"/>
            </a:pPr>
            <a:r>
              <a:rPr lang="en-GB" sz="1600" dirty="0"/>
              <a:t>Focus on ITER-like MBs testing under multiple seeding, species, ELMs, and He</a:t>
            </a:r>
          </a:p>
          <a:p>
            <a:pPr marL="285750" indent="-285750">
              <a:buFont typeface="Wingdings" panose="05000000000000000000" pitchFamily="2" charset="2"/>
              <a:buChar char="§"/>
            </a:pPr>
            <a:r>
              <a:rPr lang="en-GB" sz="1600" dirty="0"/>
              <a:t>Plasma qualification of new materials for DEMO and other toroidal facilities (e.g. W7-X)</a:t>
            </a:r>
          </a:p>
          <a:p>
            <a:pPr marL="285750" indent="-285750">
              <a:buFont typeface="Wingdings" panose="05000000000000000000" pitchFamily="2" charset="2"/>
              <a:buChar char="§"/>
            </a:pPr>
            <a:r>
              <a:rPr lang="en-GB" sz="1600" dirty="0"/>
              <a:t>Disruption-like loading for DEMO (incl. OLMAT)</a:t>
            </a:r>
          </a:p>
          <a:p>
            <a:pPr marL="285750" indent="-285750">
              <a:buFont typeface="Wingdings" panose="05000000000000000000" pitchFamily="2" charset="2"/>
              <a:buChar char="§"/>
            </a:pPr>
            <a:endParaRPr lang="en-GB" sz="1600" dirty="0"/>
          </a:p>
          <a:p>
            <a:pPr marL="285750" indent="-285750">
              <a:buFont typeface="Wingdings" panose="05000000000000000000" pitchFamily="2" charset="2"/>
              <a:buChar char="§"/>
            </a:pPr>
            <a:r>
              <a:rPr lang="en-GB" sz="1600" i="1" dirty="0"/>
              <a:t>Melting of MBs =&gt; MEMETO modelling (+6PM)</a:t>
            </a:r>
          </a:p>
          <a:p>
            <a:pPr marL="285750" indent="-285750">
              <a:buFont typeface="Wingdings" panose="05000000000000000000" pitchFamily="2" charset="2"/>
              <a:buChar char="§"/>
            </a:pPr>
            <a:r>
              <a:rPr lang="en-GB" sz="1600" i="1" dirty="0">
                <a:solidFill>
                  <a:srgbClr val="FF0000"/>
                </a:solidFill>
              </a:rPr>
              <a:t>KIPT PM remain the same </a:t>
            </a:r>
          </a:p>
        </p:txBody>
      </p:sp>
      <p:sp>
        <p:nvSpPr>
          <p:cNvPr id="13" name="Fußzeilenplatzhalter 3"/>
          <p:cNvSpPr>
            <a:spLocks noGrp="1"/>
          </p:cNvSpPr>
          <p:nvPr>
            <p:ph type="ftr" sz="quarter" idx="3"/>
          </p:nvPr>
        </p:nvSpPr>
        <p:spPr>
          <a:xfrm>
            <a:off x="467544" y="4908928"/>
            <a:ext cx="8240228" cy="201104"/>
          </a:xfrm>
          <a:prstGeom prst="rect">
            <a:avLst/>
          </a:prstGeom>
        </p:spPr>
        <p:txBody>
          <a:bodyPr/>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Sebastijan Brezinsek | FSD Planning Meeting 2022 | Frascati | 06.07.2022 | Page </a:t>
            </a:r>
            <a:fld id="{6A6D9FA1-99C7-4910-8E32-B85D378B0060}" type="slidenum">
              <a:rPr lang="en-GB" smtClean="0"/>
              <a:pPr algn="r"/>
              <a:t>3</a:t>
            </a:fld>
            <a:endParaRPr lang="en-GB" dirty="0"/>
          </a:p>
        </p:txBody>
      </p:sp>
    </p:spTree>
    <p:extLst>
      <p:ext uri="{BB962C8B-B14F-4D97-AF65-F5344CB8AC3E}">
        <p14:creationId xmlns:p14="http://schemas.microsoft.com/office/powerpoint/2010/main" val="340037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6F51296-EAE2-841F-B0F6-DA2A1146E266}"/>
              </a:ext>
            </a:extLst>
          </p:cNvPr>
          <p:cNvSpPr>
            <a:spLocks noGrp="1"/>
          </p:cNvSpPr>
          <p:nvPr>
            <p:ph type="title"/>
          </p:nvPr>
        </p:nvSpPr>
        <p:spPr/>
        <p:txBody>
          <a:bodyPr/>
          <a:lstStyle/>
          <a:p>
            <a:r>
              <a:rPr lang="en-GB" dirty="0"/>
              <a:t>An update on SMART material studies</a:t>
            </a:r>
          </a:p>
        </p:txBody>
      </p:sp>
      <p:sp>
        <p:nvSpPr>
          <p:cNvPr id="2" name="Inhaltsplatzhalter 1">
            <a:extLst>
              <a:ext uri="{FF2B5EF4-FFF2-40B4-BE49-F238E27FC236}">
                <a16:creationId xmlns:a16="http://schemas.microsoft.com/office/drawing/2014/main" id="{A4521EED-2491-F047-B28E-346CE674D596}"/>
              </a:ext>
            </a:extLst>
          </p:cNvPr>
          <p:cNvSpPr>
            <a:spLocks noGrp="1"/>
          </p:cNvSpPr>
          <p:nvPr>
            <p:ph idx="1"/>
          </p:nvPr>
        </p:nvSpPr>
        <p:spPr/>
        <p:txBody>
          <a:bodyPr/>
          <a:lstStyle/>
          <a:p>
            <a:endParaRPr lang="en-GB"/>
          </a:p>
        </p:txBody>
      </p:sp>
      <p:sp>
        <p:nvSpPr>
          <p:cNvPr id="5" name="Foliennummernplatzhalter 4">
            <a:extLst>
              <a:ext uri="{FF2B5EF4-FFF2-40B4-BE49-F238E27FC236}">
                <a16:creationId xmlns:a16="http://schemas.microsoft.com/office/drawing/2014/main" id="{99325206-751F-99C7-E23C-03BFB5021549}"/>
              </a:ext>
            </a:extLst>
          </p:cNvPr>
          <p:cNvSpPr>
            <a:spLocks noGrp="1"/>
          </p:cNvSpPr>
          <p:nvPr>
            <p:ph type="sldNum" sz="quarter" idx="4294967295"/>
          </p:nvPr>
        </p:nvSpPr>
        <p:spPr>
          <a:xfrm>
            <a:off x="7086600" y="-22225"/>
            <a:ext cx="2057400" cy="274638"/>
          </a:xfrm>
          <a:prstGeom prst="rect">
            <a:avLst/>
          </a:prstGeom>
        </p:spPr>
        <p:txBody>
          <a:bodyPr/>
          <a:lstStyle/>
          <a:p>
            <a:fld id="{7AC048D0-1DD0-4748-98A8-8479AD1DAED7}" type="slidenum">
              <a:rPr lang="de-DE" smtClean="0"/>
              <a:t>30</a:t>
            </a:fld>
            <a:endParaRPr lang="de-DE"/>
          </a:p>
        </p:txBody>
      </p:sp>
      <p:pic>
        <p:nvPicPr>
          <p:cNvPr id="8" name="Grafik 7">
            <a:extLst>
              <a:ext uri="{FF2B5EF4-FFF2-40B4-BE49-F238E27FC236}">
                <a16:creationId xmlns:a16="http://schemas.microsoft.com/office/drawing/2014/main" id="{F5406F0C-403C-3DDA-0BCA-A75997DFF4D8}"/>
              </a:ext>
            </a:extLst>
          </p:cNvPr>
          <p:cNvPicPr>
            <a:picLocks noChangeAspect="1"/>
          </p:cNvPicPr>
          <p:nvPr/>
        </p:nvPicPr>
        <p:blipFill>
          <a:blip r:embed="rId2"/>
          <a:stretch>
            <a:fillRect/>
          </a:stretch>
        </p:blipFill>
        <p:spPr>
          <a:xfrm>
            <a:off x="1115616" y="915566"/>
            <a:ext cx="6694512" cy="3624321"/>
          </a:xfrm>
          <a:prstGeom prst="rect">
            <a:avLst/>
          </a:prstGeom>
        </p:spPr>
      </p:pic>
      <p:sp>
        <p:nvSpPr>
          <p:cNvPr id="3" name="Fußzeilenplatzhalter 3">
            <a:extLst>
              <a:ext uri="{FF2B5EF4-FFF2-40B4-BE49-F238E27FC236}">
                <a16:creationId xmlns:a16="http://schemas.microsoft.com/office/drawing/2014/main" id="{9C2A708F-6E05-238E-5428-70C13A383490}"/>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30</a:t>
            </a:fld>
            <a:endParaRPr lang="en-GB" dirty="0"/>
          </a:p>
        </p:txBody>
      </p:sp>
    </p:spTree>
    <p:extLst>
      <p:ext uri="{BB962C8B-B14F-4D97-AF65-F5344CB8AC3E}">
        <p14:creationId xmlns:p14="http://schemas.microsoft.com/office/powerpoint/2010/main" val="3157091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uyuan.E2MMUYUAN\Pictures\PEEQ_5thcyc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486" y="2014838"/>
            <a:ext cx="1852199" cy="22952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126" y="934940"/>
            <a:ext cx="5035955" cy="1264449"/>
          </a:xfrm>
          <a:prstGeom prst="rect">
            <a:avLst/>
          </a:prstGeom>
          <a:ln>
            <a:noFill/>
          </a:ln>
        </p:spPr>
        <p:txBody>
          <a:bodyPr wrap="square">
            <a:spAutoFit/>
          </a:bodyPr>
          <a:lstStyle/>
          <a:p>
            <a:pPr marL="214313" indent="-214313" defTabSz="342900">
              <a:spcBef>
                <a:spcPts val="45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Intrinsic  </a:t>
            </a:r>
            <a:r>
              <a:rPr lang="en-US" dirty="0">
                <a:solidFill>
                  <a:srgbClr val="C00000"/>
                </a:solidFill>
                <a:latin typeface="Arial" panose="020B0604020202020204" pitchFamily="34" charset="0"/>
                <a:cs typeface="Arial" panose="020B0604020202020204" pitchFamily="34" charset="0"/>
              </a:rPr>
              <a:t>brittleness</a:t>
            </a:r>
            <a:r>
              <a:rPr lang="en-US" dirty="0">
                <a:solidFill>
                  <a:prstClr val="black"/>
                </a:solidFill>
                <a:latin typeface="Arial" panose="020B0604020202020204" pitchFamily="34" charset="0"/>
                <a:cs typeface="Arial" panose="020B0604020202020204" pitchFamily="34" charset="0"/>
              </a:rPr>
              <a:t> of tungsten material limits its application in future fusion devices</a:t>
            </a:r>
          </a:p>
          <a:p>
            <a:pPr marL="214313" indent="-214313" defTabSz="342900">
              <a:spcBef>
                <a:spcPts val="45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Thermal heat load at the </a:t>
            </a:r>
            <a:r>
              <a:rPr lang="en-US" dirty="0" err="1">
                <a:solidFill>
                  <a:prstClr val="black"/>
                </a:solidFill>
                <a:latin typeface="Arial" panose="020B0604020202020204" pitchFamily="34" charset="0"/>
                <a:cs typeface="Arial" panose="020B0604020202020204" pitchFamily="34" charset="0"/>
              </a:rPr>
              <a:t>divertor</a:t>
            </a:r>
            <a:r>
              <a:rPr lang="en-US" dirty="0">
                <a:solidFill>
                  <a:prstClr val="black"/>
                </a:solidFill>
                <a:latin typeface="Arial" panose="020B0604020202020204" pitchFamily="34" charset="0"/>
                <a:cs typeface="Arial" panose="020B0604020202020204" pitchFamily="34" charset="0"/>
              </a:rPr>
              <a:t>: </a:t>
            </a:r>
            <a:r>
              <a:rPr lang="en-US" dirty="0">
                <a:solidFill>
                  <a:srgbClr val="0067B4"/>
                </a:solidFill>
                <a:latin typeface="Arial" panose="020B0604020202020204" pitchFamily="34" charset="0"/>
                <a:cs typeface="Arial" panose="020B0604020202020204" pitchFamily="34" charset="0"/>
              </a:rPr>
              <a:t>thermal stress </a:t>
            </a:r>
            <a:r>
              <a:rPr lang="en-US" dirty="0">
                <a:solidFill>
                  <a:prstClr val="black"/>
                </a:solidFill>
                <a:latin typeface="Arial" panose="020B0604020202020204" pitchFamily="34" charset="0"/>
                <a:cs typeface="Arial" panose="020B0604020202020204" pitchFamily="34" charset="0"/>
              </a:rPr>
              <a:t>and </a:t>
            </a:r>
            <a:r>
              <a:rPr lang="en-US" dirty="0">
                <a:solidFill>
                  <a:srgbClr val="0067B4"/>
                </a:solidFill>
                <a:latin typeface="Arial" panose="020B0604020202020204" pitchFamily="34" charset="0"/>
                <a:cs typeface="Arial" panose="020B0604020202020204" pitchFamily="34" charset="0"/>
              </a:rPr>
              <a:t>thermal fatigue</a:t>
            </a:r>
          </a:p>
        </p:txBody>
      </p:sp>
      <p:grpSp>
        <p:nvGrpSpPr>
          <p:cNvPr id="7" name="Gruppieren 13"/>
          <p:cNvGrpSpPr/>
          <p:nvPr/>
        </p:nvGrpSpPr>
        <p:grpSpPr>
          <a:xfrm>
            <a:off x="2326276" y="2522199"/>
            <a:ext cx="3242805" cy="1471987"/>
            <a:chOff x="1870364" y="3747946"/>
            <a:chExt cx="5956589" cy="2703837"/>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64" y="3747946"/>
              <a:ext cx="5956589" cy="231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16"/>
            <p:cNvSpPr/>
            <p:nvPr/>
          </p:nvSpPr>
          <p:spPr>
            <a:xfrm>
              <a:off x="1870364" y="6059457"/>
              <a:ext cx="5956589" cy="392326"/>
            </a:xfrm>
            <a:prstGeom prst="rect">
              <a:avLst/>
            </a:prstGeom>
          </p:spPr>
          <p:txBody>
            <a:bodyPr wrap="square">
              <a:spAutoFit/>
            </a:bodyPr>
            <a:lstStyle/>
            <a:p>
              <a:pPr defTabSz="342900">
                <a:defRPr/>
              </a:pPr>
              <a:endParaRPr lang="en-US" sz="788" dirty="0">
                <a:solidFill>
                  <a:prstClr val="black"/>
                </a:solidFill>
                <a:latin typeface="Arial"/>
              </a:endParaRPr>
            </a:p>
          </p:txBody>
        </p:sp>
      </p:grpSp>
      <p:sp>
        <p:nvSpPr>
          <p:cNvPr id="10" name="TextBox 9"/>
          <p:cNvSpPr txBox="1"/>
          <p:nvPr/>
        </p:nvSpPr>
        <p:spPr>
          <a:xfrm>
            <a:off x="6282334" y="3723366"/>
            <a:ext cx="2406005" cy="715581"/>
          </a:xfrm>
          <a:prstGeom prst="rect">
            <a:avLst/>
          </a:prstGeom>
          <a:noFill/>
        </p:spPr>
        <p:txBody>
          <a:bodyPr wrap="square" rtlCol="0">
            <a:spAutoFit/>
          </a:bodyPr>
          <a:lstStyle/>
          <a:p>
            <a:pPr algn="ctr" defTabSz="342900">
              <a:defRPr/>
            </a:pPr>
            <a:r>
              <a:rPr lang="en-US" sz="1350" dirty="0">
                <a:latin typeface="Arial" panose="020B0604020202020204" pitchFamily="34" charset="0"/>
                <a:cs typeface="Arial" panose="020B0604020202020204" pitchFamily="34" charset="0"/>
              </a:rPr>
              <a:t>Neutron embrittlement reduces the toughness of W during fusion operation</a:t>
            </a:r>
          </a:p>
        </p:txBody>
      </p:sp>
      <p:sp>
        <p:nvSpPr>
          <p:cNvPr id="11" name="TextBox 10"/>
          <p:cNvSpPr txBox="1"/>
          <p:nvPr/>
        </p:nvSpPr>
        <p:spPr>
          <a:xfrm>
            <a:off x="2990829" y="4366344"/>
            <a:ext cx="3361818" cy="300082"/>
          </a:xfrm>
          <a:prstGeom prst="rect">
            <a:avLst/>
          </a:prstGeom>
          <a:noFill/>
          <a:ln>
            <a:solidFill>
              <a:schemeClr val="tx1"/>
            </a:solidFill>
          </a:ln>
        </p:spPr>
        <p:txBody>
          <a:bodyPr wrap="none" rtlCol="0">
            <a:spAutoFit/>
          </a:bodyPr>
          <a:lstStyle/>
          <a:p>
            <a:pPr defTabSz="342900">
              <a:defRPr/>
            </a:pPr>
            <a:r>
              <a:rPr lang="en-US" sz="1350" b="1" i="1" dirty="0">
                <a:solidFill>
                  <a:prstClr val="black"/>
                </a:solidFill>
                <a:latin typeface="Arial" panose="020B0604020202020204" pitchFamily="34" charset="0"/>
                <a:cs typeface="Arial" panose="020B0604020202020204" pitchFamily="34" charset="0"/>
              </a:rPr>
              <a:t>A damage resilient material is required</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048" y="736344"/>
            <a:ext cx="2590577" cy="2542603"/>
          </a:xfrm>
          <a:prstGeom prst="rect">
            <a:avLst/>
          </a:prstGeom>
        </p:spPr>
      </p:pic>
      <p:sp>
        <p:nvSpPr>
          <p:cNvPr id="13" name="Rectangle 12"/>
          <p:cNvSpPr/>
          <p:nvPr/>
        </p:nvSpPr>
        <p:spPr>
          <a:xfrm>
            <a:off x="33925" y="3382416"/>
            <a:ext cx="1064675" cy="715581"/>
          </a:xfrm>
          <a:prstGeom prst="rect">
            <a:avLst/>
          </a:prstGeom>
        </p:spPr>
        <p:txBody>
          <a:bodyPr wrap="square">
            <a:spAutoFit/>
          </a:bodyPr>
          <a:lstStyle/>
          <a:p>
            <a:pPr defTabSz="342900">
              <a:defRPr/>
            </a:pPr>
            <a:r>
              <a:rPr lang="en-US" sz="675" dirty="0">
                <a:solidFill>
                  <a:prstClr val="black"/>
                </a:solidFill>
                <a:latin typeface="Arial"/>
              </a:rPr>
              <a:t>Accumulated equivalent plastic strain field in the tungsten armor block after the 5th HHF load cycle at 20 MW/m</a:t>
            </a:r>
            <a:r>
              <a:rPr lang="en-US" sz="675" baseline="30000" dirty="0">
                <a:solidFill>
                  <a:prstClr val="black"/>
                </a:solidFill>
                <a:latin typeface="Arial"/>
              </a:rPr>
              <a:t>2</a:t>
            </a:r>
            <a:r>
              <a:rPr lang="en-US" sz="675" dirty="0">
                <a:solidFill>
                  <a:prstClr val="black"/>
                </a:solidFill>
                <a:latin typeface="Arial"/>
              </a:rPr>
              <a:t>.</a:t>
            </a:r>
          </a:p>
        </p:txBody>
      </p:sp>
      <p:sp>
        <p:nvSpPr>
          <p:cNvPr id="14" name="Rectangle 13"/>
          <p:cNvSpPr/>
          <p:nvPr/>
        </p:nvSpPr>
        <p:spPr>
          <a:xfrm>
            <a:off x="119485" y="4219679"/>
            <a:ext cx="2158091" cy="553998"/>
          </a:xfrm>
          <a:prstGeom prst="rect">
            <a:avLst/>
          </a:prstGeom>
        </p:spPr>
        <p:txBody>
          <a:bodyPr wrap="square">
            <a:spAutoFit/>
          </a:bodyPr>
          <a:lstStyle/>
          <a:p>
            <a:r>
              <a:rPr lang="en-US" sz="750" dirty="0">
                <a:latin typeface="Calibri" panose="020F0502020204030204" pitchFamily="34" charset="0"/>
                <a:ea typeface="DengXian" panose="02010600030101010101" pitchFamily="2" charset="-122"/>
                <a:cs typeface="Times New Roman" panose="02020603050405020304" pitchFamily="18" charset="0"/>
              </a:rPr>
              <a:t>-M. Li, J.-H. You, Interpretation of the deep cracking phenomenon of tungsten </a:t>
            </a:r>
            <a:r>
              <a:rPr lang="en-US" sz="750" dirty="0" err="1">
                <a:latin typeface="Calibri" panose="020F0502020204030204" pitchFamily="34" charset="0"/>
                <a:ea typeface="DengXian" panose="02010600030101010101" pitchFamily="2" charset="-122"/>
                <a:cs typeface="Times New Roman" panose="02020603050405020304" pitchFamily="18" charset="0"/>
              </a:rPr>
              <a:t>monoblock</a:t>
            </a:r>
            <a:r>
              <a:rPr lang="en-US" sz="750" dirty="0">
                <a:latin typeface="Calibri" panose="020F0502020204030204" pitchFamily="34" charset="0"/>
                <a:ea typeface="DengXian" panose="02010600030101010101" pitchFamily="2" charset="-122"/>
                <a:cs typeface="Times New Roman" panose="02020603050405020304" pitchFamily="18" charset="0"/>
              </a:rPr>
              <a:t> targets observed in high-heat-flux fatigue tests at 20 MW/m 2, Fusion Eng. Des. 101 (2015) 1-8.</a:t>
            </a:r>
            <a:endParaRPr lang="en-US" sz="750" dirty="0"/>
          </a:p>
        </p:txBody>
      </p:sp>
      <p:sp>
        <p:nvSpPr>
          <p:cNvPr id="15" name="Rectangle 14"/>
          <p:cNvSpPr/>
          <p:nvPr/>
        </p:nvSpPr>
        <p:spPr>
          <a:xfrm>
            <a:off x="2362292" y="3733500"/>
            <a:ext cx="3374544" cy="438582"/>
          </a:xfrm>
          <a:prstGeom prst="rect">
            <a:avLst/>
          </a:prstGeom>
        </p:spPr>
        <p:txBody>
          <a:bodyPr wrap="square">
            <a:spAutoFit/>
          </a:bodyPr>
          <a:lstStyle/>
          <a:p>
            <a:r>
              <a:rPr lang="en-US" sz="750" dirty="0">
                <a:latin typeface="Calibri" panose="020F0502020204030204" pitchFamily="34" charset="0"/>
                <a:ea typeface="DengXian" panose="02010600030101010101" pitchFamily="2" charset="-122"/>
                <a:cs typeface="Times New Roman" panose="02020603050405020304" pitchFamily="18" charset="0"/>
              </a:rPr>
              <a:t>-G. </a:t>
            </a:r>
            <a:r>
              <a:rPr lang="en-US" sz="750" dirty="0" err="1">
                <a:latin typeface="Calibri" panose="020F0502020204030204" pitchFamily="34" charset="0"/>
                <a:ea typeface="DengXian" panose="02010600030101010101" pitchFamily="2" charset="-122"/>
                <a:cs typeface="Times New Roman" panose="02020603050405020304" pitchFamily="18" charset="0"/>
              </a:rPr>
              <a:t>Pintsuk</a:t>
            </a:r>
            <a:r>
              <a:rPr lang="en-US" sz="750" dirty="0">
                <a:latin typeface="Calibri" panose="020F0502020204030204" pitchFamily="34" charset="0"/>
                <a:ea typeface="DengXian" panose="02010600030101010101" pitchFamily="2" charset="-122"/>
                <a:cs typeface="Times New Roman" panose="02020603050405020304" pitchFamily="18" charset="0"/>
              </a:rPr>
              <a:t>, I. </a:t>
            </a:r>
            <a:r>
              <a:rPr lang="en-US" sz="750" dirty="0" err="1">
                <a:latin typeface="Calibri" panose="020F0502020204030204" pitchFamily="34" charset="0"/>
                <a:ea typeface="DengXian" panose="02010600030101010101" pitchFamily="2" charset="-122"/>
                <a:cs typeface="Times New Roman" panose="02020603050405020304" pitchFamily="18" charset="0"/>
              </a:rPr>
              <a:t>Bobin-Vastra</a:t>
            </a:r>
            <a:r>
              <a:rPr lang="en-US" sz="750" dirty="0">
                <a:latin typeface="Calibri" panose="020F0502020204030204" pitchFamily="34" charset="0"/>
                <a:ea typeface="DengXian" panose="02010600030101010101" pitchFamily="2" charset="-122"/>
                <a:cs typeface="Times New Roman" panose="02020603050405020304" pitchFamily="18" charset="0"/>
              </a:rPr>
              <a:t>, S. </a:t>
            </a:r>
            <a:r>
              <a:rPr lang="en-US" sz="750" dirty="0" err="1">
                <a:latin typeface="Calibri" panose="020F0502020204030204" pitchFamily="34" charset="0"/>
                <a:ea typeface="DengXian" panose="02010600030101010101" pitchFamily="2" charset="-122"/>
                <a:cs typeface="Times New Roman" panose="02020603050405020304" pitchFamily="18" charset="0"/>
              </a:rPr>
              <a:t>Constans</a:t>
            </a:r>
            <a:r>
              <a:rPr lang="en-US" sz="750" dirty="0">
                <a:latin typeface="Calibri" panose="020F0502020204030204" pitchFamily="34" charset="0"/>
                <a:ea typeface="DengXian" panose="02010600030101010101" pitchFamily="2" charset="-122"/>
                <a:cs typeface="Times New Roman" panose="02020603050405020304" pitchFamily="18" charset="0"/>
              </a:rPr>
              <a:t>, P. </a:t>
            </a:r>
            <a:r>
              <a:rPr lang="en-US" sz="750" dirty="0" err="1">
                <a:latin typeface="Calibri" panose="020F0502020204030204" pitchFamily="34" charset="0"/>
                <a:ea typeface="DengXian" panose="02010600030101010101" pitchFamily="2" charset="-122"/>
                <a:cs typeface="Times New Roman" panose="02020603050405020304" pitchFamily="18" charset="0"/>
              </a:rPr>
              <a:t>Gavila</a:t>
            </a:r>
            <a:r>
              <a:rPr lang="en-US" sz="750" dirty="0">
                <a:latin typeface="Calibri" panose="020F0502020204030204" pitchFamily="34" charset="0"/>
                <a:ea typeface="DengXian" panose="02010600030101010101" pitchFamily="2" charset="-122"/>
                <a:cs typeface="Times New Roman" panose="02020603050405020304" pitchFamily="18" charset="0"/>
              </a:rPr>
              <a:t>, M. </a:t>
            </a:r>
            <a:r>
              <a:rPr lang="en-US" sz="750" dirty="0" err="1">
                <a:latin typeface="Calibri" panose="020F0502020204030204" pitchFamily="34" charset="0"/>
                <a:ea typeface="DengXian" panose="02010600030101010101" pitchFamily="2" charset="-122"/>
                <a:cs typeface="Times New Roman" panose="02020603050405020304" pitchFamily="18" charset="0"/>
              </a:rPr>
              <a:t>Rödig</a:t>
            </a:r>
            <a:r>
              <a:rPr lang="en-US" sz="750" dirty="0">
                <a:latin typeface="Calibri" panose="020F0502020204030204" pitchFamily="34" charset="0"/>
                <a:ea typeface="DengXian" panose="02010600030101010101" pitchFamily="2" charset="-122"/>
                <a:cs typeface="Times New Roman" panose="02020603050405020304" pitchFamily="18" charset="0"/>
              </a:rPr>
              <a:t>, B. </a:t>
            </a:r>
            <a:r>
              <a:rPr lang="en-US" sz="750" dirty="0" err="1">
                <a:latin typeface="Calibri" panose="020F0502020204030204" pitchFamily="34" charset="0"/>
                <a:ea typeface="DengXian" panose="02010600030101010101" pitchFamily="2" charset="-122"/>
                <a:cs typeface="Times New Roman" panose="02020603050405020304" pitchFamily="18" charset="0"/>
              </a:rPr>
              <a:t>Riccardi</a:t>
            </a:r>
            <a:r>
              <a:rPr lang="en-US" sz="750" dirty="0">
                <a:latin typeface="Calibri" panose="020F0502020204030204" pitchFamily="34" charset="0"/>
                <a:ea typeface="DengXian" panose="02010600030101010101" pitchFamily="2" charset="-122"/>
                <a:cs typeface="Times New Roman" panose="02020603050405020304" pitchFamily="18" charset="0"/>
              </a:rPr>
              <a:t>, Qualification and post-mortem characterization of tungsten mock-ups exposed to cyclic high heat flux loading, Fusion Eng. Des. 88(9-10) (2013) 1858-1861.</a:t>
            </a:r>
            <a:endParaRPr lang="en-US" sz="750" dirty="0"/>
          </a:p>
        </p:txBody>
      </p:sp>
      <p:sp>
        <p:nvSpPr>
          <p:cNvPr id="16" name="Rectangle 15"/>
          <p:cNvSpPr/>
          <p:nvPr/>
        </p:nvSpPr>
        <p:spPr>
          <a:xfrm>
            <a:off x="6201617" y="3307867"/>
            <a:ext cx="2707491" cy="438582"/>
          </a:xfrm>
          <a:prstGeom prst="rect">
            <a:avLst/>
          </a:prstGeom>
        </p:spPr>
        <p:txBody>
          <a:bodyPr wrap="square">
            <a:spAutoFit/>
          </a:bodyPr>
          <a:lstStyle/>
          <a:p>
            <a:r>
              <a:rPr lang="en-US" sz="750" dirty="0">
                <a:latin typeface="Calibri" panose="020F0502020204030204" pitchFamily="34" charset="0"/>
                <a:ea typeface="DengXian" panose="02010600030101010101" pitchFamily="2" charset="-122"/>
                <a:cs typeface="Times New Roman" panose="02020603050405020304" pitchFamily="18" charset="0"/>
              </a:rPr>
              <a:t>-H. Bolt, V. </a:t>
            </a:r>
            <a:r>
              <a:rPr lang="en-US" sz="750" dirty="0" err="1">
                <a:latin typeface="Calibri" panose="020F0502020204030204" pitchFamily="34" charset="0"/>
                <a:ea typeface="DengXian" panose="02010600030101010101" pitchFamily="2" charset="-122"/>
                <a:cs typeface="Times New Roman" panose="02020603050405020304" pitchFamily="18" charset="0"/>
              </a:rPr>
              <a:t>Barabash</a:t>
            </a:r>
            <a:r>
              <a:rPr lang="en-US" sz="750" dirty="0">
                <a:latin typeface="Calibri" panose="020F0502020204030204" pitchFamily="34" charset="0"/>
                <a:ea typeface="DengXian" panose="02010600030101010101" pitchFamily="2" charset="-122"/>
                <a:cs typeface="Times New Roman" panose="02020603050405020304" pitchFamily="18" charset="0"/>
              </a:rPr>
              <a:t>, G. </a:t>
            </a:r>
            <a:r>
              <a:rPr lang="en-US" sz="750" dirty="0" err="1">
                <a:latin typeface="Calibri" panose="020F0502020204030204" pitchFamily="34" charset="0"/>
                <a:ea typeface="DengXian" panose="02010600030101010101" pitchFamily="2" charset="-122"/>
                <a:cs typeface="Times New Roman" panose="02020603050405020304" pitchFamily="18" charset="0"/>
              </a:rPr>
              <a:t>Federici</a:t>
            </a:r>
            <a:r>
              <a:rPr lang="en-US" sz="750" dirty="0">
                <a:latin typeface="Calibri" panose="020F0502020204030204" pitchFamily="34" charset="0"/>
                <a:ea typeface="DengXian" panose="02010600030101010101" pitchFamily="2" charset="-122"/>
                <a:cs typeface="Times New Roman" panose="02020603050405020304" pitchFamily="18" charset="0"/>
              </a:rPr>
              <a:t>, J. </a:t>
            </a:r>
            <a:r>
              <a:rPr lang="en-US" sz="750" dirty="0" err="1">
                <a:latin typeface="Calibri" panose="020F0502020204030204" pitchFamily="34" charset="0"/>
                <a:ea typeface="DengXian" panose="02010600030101010101" pitchFamily="2" charset="-122"/>
                <a:cs typeface="Times New Roman" panose="02020603050405020304" pitchFamily="18" charset="0"/>
              </a:rPr>
              <a:t>Linke</a:t>
            </a:r>
            <a:r>
              <a:rPr lang="en-US" sz="750" dirty="0">
                <a:latin typeface="Calibri" panose="020F0502020204030204" pitchFamily="34" charset="0"/>
                <a:ea typeface="DengXian" panose="02010600030101010101" pitchFamily="2" charset="-122"/>
                <a:cs typeface="Times New Roman" panose="02020603050405020304" pitchFamily="18" charset="0"/>
              </a:rPr>
              <a:t>, A. </a:t>
            </a:r>
            <a:r>
              <a:rPr lang="en-US" sz="750" dirty="0" err="1">
                <a:latin typeface="Calibri" panose="020F0502020204030204" pitchFamily="34" charset="0"/>
                <a:ea typeface="DengXian" panose="02010600030101010101" pitchFamily="2" charset="-122"/>
                <a:cs typeface="Times New Roman" panose="02020603050405020304" pitchFamily="18" charset="0"/>
              </a:rPr>
              <a:t>Loarte</a:t>
            </a:r>
            <a:r>
              <a:rPr lang="en-US" sz="750" dirty="0">
                <a:latin typeface="Calibri" panose="020F0502020204030204" pitchFamily="34" charset="0"/>
                <a:ea typeface="DengXian" panose="02010600030101010101" pitchFamily="2" charset="-122"/>
                <a:cs typeface="Times New Roman" panose="02020603050405020304" pitchFamily="18" charset="0"/>
              </a:rPr>
              <a:t>, J. Roth, K. Sato, Plasma facing and high heat flux materials - Needs for ITER and beyond, J. </a:t>
            </a:r>
            <a:r>
              <a:rPr lang="en-US" sz="750" dirty="0" err="1">
                <a:latin typeface="Calibri" panose="020F0502020204030204" pitchFamily="34" charset="0"/>
                <a:ea typeface="DengXian" panose="02010600030101010101" pitchFamily="2" charset="-122"/>
                <a:cs typeface="Times New Roman" panose="02020603050405020304" pitchFamily="18" charset="0"/>
              </a:rPr>
              <a:t>Nucl</a:t>
            </a:r>
            <a:r>
              <a:rPr lang="en-US" sz="750" dirty="0">
                <a:latin typeface="Calibri" panose="020F0502020204030204" pitchFamily="34" charset="0"/>
                <a:ea typeface="DengXian" panose="02010600030101010101" pitchFamily="2" charset="-122"/>
                <a:cs typeface="Times New Roman" panose="02020603050405020304" pitchFamily="18" charset="0"/>
              </a:rPr>
              <a:t>. Mater. 307-311(1 SUPPL.) (2002) 43-52.</a:t>
            </a:r>
            <a:endParaRPr lang="en-US" sz="750" dirty="0"/>
          </a:p>
        </p:txBody>
      </p:sp>
      <p:sp>
        <p:nvSpPr>
          <p:cNvPr id="2" name="Titel 1">
            <a:extLst>
              <a:ext uri="{FF2B5EF4-FFF2-40B4-BE49-F238E27FC236}">
                <a16:creationId xmlns:a16="http://schemas.microsoft.com/office/drawing/2014/main" id="{C062B6A8-02CC-C14E-999B-09F6CD0D4EE4}"/>
              </a:ext>
            </a:extLst>
          </p:cNvPr>
          <p:cNvSpPr>
            <a:spLocks noGrp="1"/>
          </p:cNvSpPr>
          <p:nvPr>
            <p:ph type="title"/>
          </p:nvPr>
        </p:nvSpPr>
        <p:spPr>
          <a:xfrm>
            <a:off x="54332" y="26923"/>
            <a:ext cx="7543800" cy="342900"/>
          </a:xfrm>
        </p:spPr>
        <p:txBody>
          <a:bodyPr/>
          <a:lstStyle/>
          <a:p>
            <a:r>
              <a:rPr lang="de-DE" sz="1400" b="1" i="0" u="none" strike="noStrike" dirty="0">
                <a:effectLst/>
                <a:latin typeface="Roboto" panose="02000000000000000000" pitchFamily="2" charset="0"/>
              </a:rPr>
              <a:t>D005 Y. Mao</a:t>
            </a:r>
            <a:r>
              <a:rPr lang="de-DE" sz="1400" dirty="0">
                <a:latin typeface="Liberation Sans"/>
              </a:rPr>
              <a:t> </a:t>
            </a:r>
            <a:r>
              <a:rPr lang="de-DE" sz="1400" b="0" i="0" u="none" strike="noStrike" dirty="0" err="1">
                <a:effectLst/>
                <a:latin typeface="Roboto" panose="02000000000000000000" pitchFamily="2" charset="0"/>
              </a:rPr>
              <a:t>Exposure</a:t>
            </a:r>
            <a:r>
              <a:rPr lang="de-DE" sz="1400" b="0" i="0" u="none" strike="noStrike" dirty="0">
                <a:effectLst/>
                <a:latin typeface="Roboto" panose="02000000000000000000" pitchFamily="2" charset="0"/>
              </a:rPr>
              <a:t> </a:t>
            </a:r>
            <a:r>
              <a:rPr lang="de-DE" sz="1400" b="0" i="0" u="none" strike="noStrike" dirty="0" err="1">
                <a:effectLst/>
                <a:latin typeface="Roboto" panose="02000000000000000000" pitchFamily="2" charset="0"/>
              </a:rPr>
              <a:t>of</a:t>
            </a:r>
            <a:r>
              <a:rPr lang="de-DE" sz="1400" b="0" i="0" u="none" strike="noStrike" dirty="0">
                <a:effectLst/>
                <a:latin typeface="Roboto" panose="02000000000000000000" pitchFamily="2" charset="0"/>
              </a:rPr>
              <a:t> </a:t>
            </a:r>
            <a:r>
              <a:rPr lang="de-DE" sz="1400" b="0" i="0" u="none" strike="noStrike" dirty="0" err="1">
                <a:effectLst/>
                <a:latin typeface="Roboto" panose="02000000000000000000" pitchFamily="2" charset="0"/>
              </a:rPr>
              <a:t>advanced</a:t>
            </a:r>
            <a:r>
              <a:rPr lang="de-DE" sz="1400" b="0" i="0" u="none" strike="noStrike" dirty="0">
                <a:effectLst/>
                <a:latin typeface="Roboto" panose="02000000000000000000" pitchFamily="2" charset="0"/>
              </a:rPr>
              <a:t> </a:t>
            </a:r>
            <a:r>
              <a:rPr lang="de-DE" sz="1400" b="0" i="0" u="none" strike="noStrike" dirty="0" err="1">
                <a:effectLst/>
                <a:latin typeface="Roboto" panose="02000000000000000000" pitchFamily="2" charset="0"/>
              </a:rPr>
              <a:t>materials</a:t>
            </a:r>
            <a:r>
              <a:rPr lang="de-DE" sz="1400" b="0" i="0" u="none" strike="noStrike" dirty="0">
                <a:effectLst/>
                <a:latin typeface="Roboto" panose="02000000000000000000" pitchFamily="2" charset="0"/>
              </a:rPr>
              <a:t> in Magnum-PSI and subsequent </a:t>
            </a:r>
            <a:r>
              <a:rPr lang="de-DE" sz="1400" b="0" i="0" u="none" strike="noStrike" dirty="0" err="1">
                <a:effectLst/>
                <a:latin typeface="Roboto" panose="02000000000000000000" pitchFamily="2" charset="0"/>
              </a:rPr>
              <a:t>analysis</a:t>
            </a:r>
            <a:endParaRPr lang="en-GB" sz="1400" dirty="0"/>
          </a:p>
        </p:txBody>
      </p:sp>
      <p:sp>
        <p:nvSpPr>
          <p:cNvPr id="3" name="Inhaltsplatzhalter 2">
            <a:extLst>
              <a:ext uri="{FF2B5EF4-FFF2-40B4-BE49-F238E27FC236}">
                <a16:creationId xmlns:a16="http://schemas.microsoft.com/office/drawing/2014/main" id="{EAB68F6B-7BF4-8B74-6C27-313B43D7BDF1}"/>
              </a:ext>
            </a:extLst>
          </p:cNvPr>
          <p:cNvSpPr>
            <a:spLocks noGrp="1"/>
          </p:cNvSpPr>
          <p:nvPr>
            <p:ph idx="1"/>
          </p:nvPr>
        </p:nvSpPr>
        <p:spPr/>
        <p:txBody>
          <a:bodyPr/>
          <a:lstStyle/>
          <a:p>
            <a:endParaRPr lang="en-GB"/>
          </a:p>
        </p:txBody>
      </p:sp>
      <p:sp>
        <p:nvSpPr>
          <p:cNvPr id="4" name="Fußzeilenplatzhalter 3">
            <a:extLst>
              <a:ext uri="{FF2B5EF4-FFF2-40B4-BE49-F238E27FC236}">
                <a16:creationId xmlns:a16="http://schemas.microsoft.com/office/drawing/2014/main" id="{4D3D8094-AF0B-3BC5-30D9-B9137C40BAC6}"/>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31</a:t>
            </a:fld>
            <a:endParaRPr lang="en-GB" dirty="0"/>
          </a:p>
        </p:txBody>
      </p:sp>
    </p:spTree>
    <p:extLst>
      <p:ext uri="{BB962C8B-B14F-4D97-AF65-F5344CB8AC3E}">
        <p14:creationId xmlns:p14="http://schemas.microsoft.com/office/powerpoint/2010/main" val="2249389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EBB72D2-0092-AF9D-4468-604DE6FCF485}"/>
              </a:ext>
            </a:extLst>
          </p:cNvPr>
          <p:cNvSpPr>
            <a:spLocks noGrp="1"/>
          </p:cNvSpPr>
          <p:nvPr>
            <p:ph type="title"/>
          </p:nvPr>
        </p:nvSpPr>
        <p:spPr/>
        <p:txBody>
          <a:bodyPr/>
          <a:lstStyle/>
          <a:p>
            <a:r>
              <a:rPr lang="en-US" altLang="zh-CN" sz="2800" cap="none" dirty="0"/>
              <a:t>Porous matrix </a:t>
            </a:r>
            <a:r>
              <a:rPr lang="en-US" altLang="zh-CN" sz="2800" cap="none" dirty="0" err="1"/>
              <a:t>W</a:t>
            </a:r>
            <a:r>
              <a:rPr lang="en-US" altLang="zh-CN" sz="2800" cap="none" baseline="-25000" dirty="0" err="1"/>
              <a:t>f</a:t>
            </a:r>
            <a:r>
              <a:rPr lang="en-US" altLang="zh-CN" sz="2800" cap="none" dirty="0"/>
              <a:t>/W</a:t>
            </a:r>
            <a:endParaRPr lang="en-GB" dirty="0"/>
          </a:p>
        </p:txBody>
      </p:sp>
      <p:sp>
        <p:nvSpPr>
          <p:cNvPr id="12" name="Inhaltsplatzhalter 11">
            <a:extLst>
              <a:ext uri="{FF2B5EF4-FFF2-40B4-BE49-F238E27FC236}">
                <a16:creationId xmlns:a16="http://schemas.microsoft.com/office/drawing/2014/main" id="{896B1426-0298-E477-B667-4AA9915DD935}"/>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endParaRPr lang="de-DE" dirty="0"/>
          </a:p>
        </p:txBody>
      </p:sp>
      <p:sp>
        <p:nvSpPr>
          <p:cNvPr id="4" name="Title 1"/>
          <p:cNvSpPr txBox="1">
            <a:spLocks/>
          </p:cNvSpPr>
          <p:nvPr/>
        </p:nvSpPr>
        <p:spPr>
          <a:xfrm>
            <a:off x="179512" y="87474"/>
            <a:ext cx="7200800" cy="432048"/>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endParaRPr lang="en-US" sz="2400" cap="none" dirty="0"/>
          </a:p>
        </p:txBody>
      </p:sp>
      <p:sp>
        <p:nvSpPr>
          <p:cNvPr id="5" name="TextBox 4"/>
          <p:cNvSpPr txBox="1"/>
          <p:nvPr/>
        </p:nvSpPr>
        <p:spPr>
          <a:xfrm>
            <a:off x="487383" y="802500"/>
            <a:ext cx="5557932" cy="355482"/>
          </a:xfrm>
          <a:prstGeom prst="rect">
            <a:avLst/>
          </a:prstGeom>
          <a:noFill/>
        </p:spPr>
        <p:txBody>
          <a:bodyPr wrap="none" rtlCol="0">
            <a:spAutoFit/>
          </a:bodyPr>
          <a:lstStyle/>
          <a:p>
            <a:pPr defTabSz="342900">
              <a:lnSpc>
                <a:spcPct val="95000"/>
              </a:lnSpc>
              <a:defRPr/>
            </a:pPr>
            <a:r>
              <a:rPr lang="en-US" dirty="0">
                <a:solidFill>
                  <a:prstClr val="black"/>
                </a:solidFill>
                <a:latin typeface="Arial"/>
              </a:rPr>
              <a:t>It is the same principle like weak interface composite</a:t>
            </a:r>
          </a:p>
        </p:txBody>
      </p:sp>
      <p:sp>
        <p:nvSpPr>
          <p:cNvPr id="6" name="TextBox 5"/>
          <p:cNvSpPr txBox="1"/>
          <p:nvPr/>
        </p:nvSpPr>
        <p:spPr>
          <a:xfrm>
            <a:off x="3514135" y="3946982"/>
            <a:ext cx="2298872" cy="881780"/>
          </a:xfrm>
          <a:prstGeom prst="rect">
            <a:avLst/>
          </a:prstGeom>
          <a:noFill/>
        </p:spPr>
        <p:txBody>
          <a:bodyPr wrap="square" rtlCol="0">
            <a:spAutoFit/>
          </a:bodyPr>
          <a:lstStyle/>
          <a:p>
            <a:pPr defTabSz="342900">
              <a:lnSpc>
                <a:spcPct val="95000"/>
              </a:lnSpc>
              <a:defRPr/>
            </a:pPr>
            <a:r>
              <a:rPr lang="en-US" dirty="0">
                <a:solidFill>
                  <a:prstClr val="black"/>
                </a:solidFill>
                <a:latin typeface="Arial"/>
              </a:rPr>
              <a:t>Examples: </a:t>
            </a:r>
          </a:p>
          <a:p>
            <a:pPr marL="257175" indent="-257175" defTabSz="342900">
              <a:lnSpc>
                <a:spcPct val="95000"/>
              </a:lnSpc>
              <a:buFont typeface="Wingdings" panose="05000000000000000000" pitchFamily="2" charset="2"/>
              <a:buChar char="q"/>
              <a:defRPr/>
            </a:pPr>
            <a:r>
              <a:rPr lang="en-US" dirty="0">
                <a:solidFill>
                  <a:prstClr val="black"/>
                </a:solidFill>
                <a:latin typeface="Arial"/>
              </a:rPr>
              <a:t>SiC/SiC </a:t>
            </a:r>
          </a:p>
          <a:p>
            <a:pPr marL="257175" indent="-257175" defTabSz="342900">
              <a:lnSpc>
                <a:spcPct val="95000"/>
              </a:lnSpc>
              <a:buFont typeface="Wingdings" panose="05000000000000000000" pitchFamily="2" charset="2"/>
              <a:buChar char="q"/>
              <a:defRPr/>
            </a:pPr>
            <a:r>
              <a:rPr lang="en-US" dirty="0">
                <a:solidFill>
                  <a:prstClr val="black"/>
                </a:solidFill>
                <a:latin typeface="Arial"/>
              </a:rPr>
              <a:t>CFC</a:t>
            </a:r>
          </a:p>
        </p:txBody>
      </p:sp>
      <p:sp>
        <p:nvSpPr>
          <p:cNvPr id="7" name="Rectangle 6"/>
          <p:cNvSpPr/>
          <p:nvPr/>
        </p:nvSpPr>
        <p:spPr>
          <a:xfrm>
            <a:off x="733099" y="3245258"/>
            <a:ext cx="7438443" cy="715581"/>
          </a:xfrm>
          <a:prstGeom prst="rect">
            <a:avLst/>
          </a:prstGeom>
        </p:spPr>
        <p:txBody>
          <a:bodyPr wrap="square">
            <a:spAutoFit/>
          </a:bodyPr>
          <a:lstStyle/>
          <a:p>
            <a:pPr defTabSz="342900">
              <a:defRPr/>
            </a:pPr>
            <a:r>
              <a:rPr lang="en-US" sz="1350" dirty="0">
                <a:solidFill>
                  <a:prstClr val="black"/>
                </a:solidFill>
                <a:latin typeface="AdvPS_POR"/>
              </a:rPr>
              <a:t>“a controlled amount of fine scale matrix porosity, obviating the need for a fiber coating.</a:t>
            </a:r>
          </a:p>
          <a:p>
            <a:pPr defTabSz="342900">
              <a:defRPr/>
            </a:pPr>
            <a:r>
              <a:rPr lang="en-US" sz="1350" dirty="0">
                <a:solidFill>
                  <a:prstClr val="black"/>
                </a:solidFill>
                <a:latin typeface="Arial"/>
              </a:rPr>
              <a:t>This approach can be viewed as an extension of the porous coating concept wherein crack deflection occurs because of the low fracture toughness of the porous interphase.”</a:t>
            </a:r>
          </a:p>
        </p:txBody>
      </p:sp>
      <p:pic>
        <p:nvPicPr>
          <p:cNvPr id="8" name="Picture 7"/>
          <p:cNvPicPr>
            <a:picLocks noChangeAspect="1"/>
          </p:cNvPicPr>
          <p:nvPr/>
        </p:nvPicPr>
        <p:blipFill rotWithShape="1">
          <a:blip r:embed="rId3"/>
          <a:srcRect b="6186"/>
          <a:stretch/>
        </p:blipFill>
        <p:spPr>
          <a:xfrm>
            <a:off x="1468365" y="1364707"/>
            <a:ext cx="2594284" cy="1754096"/>
          </a:xfrm>
          <a:prstGeom prst="rect">
            <a:avLst/>
          </a:prstGeom>
        </p:spPr>
      </p:pic>
      <p:pic>
        <p:nvPicPr>
          <p:cNvPr id="9"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1029" b="80438" l="2491" r="11293"/>
                    </a14:imgEffect>
                  </a14:imgLayer>
                </a14:imgProps>
              </a:ext>
              <a:ext uri="{28A0092B-C50C-407E-A947-70E740481C1C}">
                <a14:useLocalDpi xmlns:a14="http://schemas.microsoft.com/office/drawing/2010/main" val="0"/>
              </a:ext>
            </a:extLst>
          </a:blip>
          <a:srcRect l="2651" t="35768" r="88948" b="24052"/>
          <a:stretch/>
        </p:blipFill>
        <p:spPr>
          <a:xfrm rot="761138">
            <a:off x="5054789" y="1213895"/>
            <a:ext cx="2125749" cy="2055719"/>
          </a:xfrm>
          <a:prstGeom prst="rect">
            <a:avLst/>
          </a:prstGeom>
        </p:spPr>
      </p:pic>
      <p:sp>
        <p:nvSpPr>
          <p:cNvPr id="2" name="Fußzeilenplatzhalter 3">
            <a:extLst>
              <a:ext uri="{FF2B5EF4-FFF2-40B4-BE49-F238E27FC236}">
                <a16:creationId xmlns:a16="http://schemas.microsoft.com/office/drawing/2014/main" id="{53CC37EE-DF3F-00E0-F56D-7B7D7DA55C06}"/>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32</a:t>
            </a:fld>
            <a:endParaRPr lang="en-GB" dirty="0"/>
          </a:p>
        </p:txBody>
      </p:sp>
    </p:spTree>
    <p:extLst>
      <p:ext uri="{BB962C8B-B14F-4D97-AF65-F5344CB8AC3E}">
        <p14:creationId xmlns:p14="http://schemas.microsoft.com/office/powerpoint/2010/main" val="3457423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4D84927-E132-C6CD-38C7-04228AE6DABD}"/>
              </a:ext>
            </a:extLst>
          </p:cNvPr>
          <p:cNvSpPr>
            <a:spLocks noGrp="1"/>
          </p:cNvSpPr>
          <p:nvPr>
            <p:ph type="title"/>
          </p:nvPr>
        </p:nvSpPr>
        <p:spPr/>
        <p:txBody>
          <a:bodyPr/>
          <a:lstStyle/>
          <a:p>
            <a:r>
              <a:rPr lang="en-US" sz="2800" cap="none" dirty="0"/>
              <a:t>Plasma erosion on porous matrix </a:t>
            </a:r>
            <a:r>
              <a:rPr lang="en-US" sz="2800" cap="none" dirty="0" err="1"/>
              <a:t>W</a:t>
            </a:r>
            <a:r>
              <a:rPr lang="en-US" sz="2800" cap="none" baseline="-25000" dirty="0" err="1"/>
              <a:t>f</a:t>
            </a:r>
            <a:r>
              <a:rPr lang="en-US" sz="2800" cap="none" dirty="0"/>
              <a:t>/W</a:t>
            </a:r>
            <a:endParaRPr lang="en-GB" dirty="0"/>
          </a:p>
        </p:txBody>
      </p:sp>
      <p:sp>
        <p:nvSpPr>
          <p:cNvPr id="14" name="Inhaltsplatzhalter 13">
            <a:extLst>
              <a:ext uri="{FF2B5EF4-FFF2-40B4-BE49-F238E27FC236}">
                <a16:creationId xmlns:a16="http://schemas.microsoft.com/office/drawing/2014/main" id="{6753F4D9-BC18-91F7-C85C-DB7F6387925F}"/>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endParaRPr lang="de-D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45" t="8386" r="12011" b="3048"/>
          <a:stretch/>
        </p:blipFill>
        <p:spPr>
          <a:xfrm>
            <a:off x="3055582" y="799644"/>
            <a:ext cx="2607211" cy="2191130"/>
          </a:xfrm>
          <a:prstGeom prst="rect">
            <a:avLst/>
          </a:prstGeom>
        </p:spPr>
      </p:pic>
      <p:pic>
        <p:nvPicPr>
          <p:cNvPr id="6" name="Picture 5"/>
          <p:cNvPicPr>
            <a:picLocks noChangeAspect="1"/>
          </p:cNvPicPr>
          <p:nvPr/>
        </p:nvPicPr>
        <p:blipFill rotWithShape="1">
          <a:blip r:embed="rId3"/>
          <a:srcRect l="50833" t="20743" b="9063"/>
          <a:stretch/>
        </p:blipFill>
        <p:spPr>
          <a:xfrm>
            <a:off x="499255" y="921529"/>
            <a:ext cx="2171402" cy="1743763"/>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0359" y="2972347"/>
            <a:ext cx="2630432" cy="19728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977" y="2972347"/>
            <a:ext cx="2630431" cy="1972823"/>
          </a:xfrm>
          <a:prstGeom prst="rect">
            <a:avLst/>
          </a:prstGeom>
        </p:spPr>
      </p:pic>
      <p:sp>
        <p:nvSpPr>
          <p:cNvPr id="9" name="Rectangle 8"/>
          <p:cNvSpPr/>
          <p:nvPr/>
        </p:nvSpPr>
        <p:spPr>
          <a:xfrm>
            <a:off x="133918" y="2847004"/>
            <a:ext cx="3220952" cy="1962076"/>
          </a:xfrm>
          <a:prstGeom prst="rect">
            <a:avLst/>
          </a:prstGeom>
        </p:spPr>
        <p:txBody>
          <a:bodyPr wrap="square">
            <a:spAutoFit/>
          </a:bodyPr>
          <a:lstStyle/>
          <a:p>
            <a:pPr marL="214313" indent="-214313">
              <a:buFont typeface="Wingdings" panose="05000000000000000000" pitchFamily="2" charset="2"/>
              <a:buChar char="q"/>
              <a:defRPr/>
            </a:pPr>
            <a:r>
              <a:rPr lang="en-GB" sz="1350" dirty="0">
                <a:solidFill>
                  <a:prstClr val="black"/>
                </a:solidFill>
                <a:latin typeface="Arial"/>
              </a:rPr>
              <a:t>Neon plasma, 9</a:t>
            </a:r>
            <a:r>
              <a:rPr lang="en-US" altLang="zh-CN" sz="1350" dirty="0">
                <a:solidFill>
                  <a:prstClr val="black"/>
                </a:solidFill>
                <a:latin typeface="Arial"/>
              </a:rPr>
              <a:t>8-117</a:t>
            </a:r>
            <a:r>
              <a:rPr lang="en-GB" sz="1350" dirty="0">
                <a:solidFill>
                  <a:prstClr val="black"/>
                </a:solidFill>
                <a:latin typeface="Arial"/>
              </a:rPr>
              <a:t> eV, total </a:t>
            </a:r>
            <a:r>
              <a:rPr lang="en-GB" sz="1350" dirty="0" err="1">
                <a:solidFill>
                  <a:prstClr val="black"/>
                </a:solidFill>
                <a:latin typeface="Arial"/>
              </a:rPr>
              <a:t>fluence</a:t>
            </a:r>
            <a:r>
              <a:rPr lang="en-GB" sz="1350" dirty="0">
                <a:solidFill>
                  <a:prstClr val="black"/>
                </a:solidFill>
                <a:latin typeface="Arial"/>
              </a:rPr>
              <a:t> of </a:t>
            </a:r>
            <a:r>
              <a:rPr lang="en-US" sz="1350" dirty="0">
                <a:solidFill>
                  <a:prstClr val="black"/>
                </a:solidFill>
                <a:latin typeface="Arial"/>
              </a:rPr>
              <a:t>3,65×10</a:t>
            </a:r>
            <a:r>
              <a:rPr lang="en-US" sz="1350" baseline="30000" dirty="0">
                <a:solidFill>
                  <a:prstClr val="black"/>
                </a:solidFill>
                <a:latin typeface="Arial"/>
              </a:rPr>
              <a:t>24</a:t>
            </a:r>
            <a:r>
              <a:rPr lang="en-US" sz="1350" dirty="0">
                <a:solidFill>
                  <a:prstClr val="black"/>
                </a:solidFill>
                <a:latin typeface="Arial"/>
              </a:rPr>
              <a:t> Ne</a:t>
            </a:r>
            <a:r>
              <a:rPr lang="en-US" sz="1350" baseline="30000" dirty="0">
                <a:solidFill>
                  <a:prstClr val="black"/>
                </a:solidFill>
                <a:latin typeface="Arial"/>
              </a:rPr>
              <a:t>+</a:t>
            </a:r>
            <a:r>
              <a:rPr lang="en-US" sz="1350" dirty="0">
                <a:solidFill>
                  <a:prstClr val="black"/>
                </a:solidFill>
                <a:latin typeface="Arial"/>
              </a:rPr>
              <a:t> m</a:t>
            </a:r>
            <a:r>
              <a:rPr lang="en-US" sz="1350" baseline="30000" dirty="0">
                <a:solidFill>
                  <a:prstClr val="black"/>
                </a:solidFill>
                <a:latin typeface="Arial"/>
              </a:rPr>
              <a:t>-2</a:t>
            </a:r>
            <a:r>
              <a:rPr lang="en-GB" sz="1350" dirty="0">
                <a:solidFill>
                  <a:prstClr val="black"/>
                </a:solidFill>
                <a:latin typeface="Arial"/>
              </a:rPr>
              <a:t>, 100 min, ~200⁰C</a:t>
            </a:r>
          </a:p>
          <a:p>
            <a:pPr marL="214313" indent="-214313">
              <a:buFont typeface="Wingdings" panose="05000000000000000000" pitchFamily="2" charset="2"/>
              <a:buChar char="q"/>
              <a:defRPr/>
            </a:pPr>
            <a:r>
              <a:rPr lang="en-US" altLang="zh-CN" sz="1350" dirty="0">
                <a:solidFill>
                  <a:prstClr val="black"/>
                </a:solidFill>
                <a:latin typeface="Arial"/>
              </a:rPr>
              <a:t>Theoretical weight loss due to sputtering is 4.0 mg</a:t>
            </a:r>
            <a:endParaRPr lang="en-GB" sz="1350" dirty="0">
              <a:solidFill>
                <a:prstClr val="black"/>
              </a:solidFill>
              <a:latin typeface="Arial"/>
            </a:endParaRPr>
          </a:p>
          <a:p>
            <a:pPr marL="214313" indent="-214313">
              <a:buFont typeface="Wingdings" panose="05000000000000000000" pitchFamily="2" charset="2"/>
              <a:buChar char="q"/>
              <a:defRPr/>
            </a:pPr>
            <a:r>
              <a:rPr lang="en-GB" sz="1350" dirty="0">
                <a:solidFill>
                  <a:prstClr val="black"/>
                </a:solidFill>
                <a:latin typeface="Arial"/>
              </a:rPr>
              <a:t>With the increasing porosity, the weight loss decreases</a:t>
            </a:r>
          </a:p>
          <a:p>
            <a:pPr marL="214313" indent="-214313">
              <a:buFont typeface="Wingdings" panose="05000000000000000000" pitchFamily="2" charset="2"/>
              <a:buChar char="q"/>
              <a:defRPr/>
            </a:pPr>
            <a:r>
              <a:rPr lang="en-GB" sz="1350" dirty="0">
                <a:solidFill>
                  <a:prstClr val="black"/>
                </a:solidFill>
                <a:latin typeface="Arial"/>
              </a:rPr>
              <a:t>The sputtered W were re-caught by the pores/surface roughness</a:t>
            </a:r>
          </a:p>
        </p:txBody>
      </p:sp>
      <p:pic>
        <p:nvPicPr>
          <p:cNvPr id="10" name="Grafik 2"/>
          <p:cNvPicPr>
            <a:picLocks noChangeAspect="1"/>
          </p:cNvPicPr>
          <p:nvPr/>
        </p:nvPicPr>
        <p:blipFill>
          <a:blip r:embed="rId6"/>
          <a:stretch>
            <a:fillRect/>
          </a:stretch>
        </p:blipFill>
        <p:spPr>
          <a:xfrm>
            <a:off x="6047718" y="1232278"/>
            <a:ext cx="2977098" cy="1488549"/>
          </a:xfrm>
          <a:prstGeom prst="rect">
            <a:avLst/>
          </a:prstGeom>
        </p:spPr>
      </p:pic>
      <p:pic>
        <p:nvPicPr>
          <p:cNvPr id="11"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9060" t="6040" r="5043" b="23077"/>
          <a:stretch/>
        </p:blipFill>
        <p:spPr>
          <a:xfrm>
            <a:off x="7782674" y="155287"/>
            <a:ext cx="1178485" cy="825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Fußzeilenplatzhalter 3">
            <a:extLst>
              <a:ext uri="{FF2B5EF4-FFF2-40B4-BE49-F238E27FC236}">
                <a16:creationId xmlns:a16="http://schemas.microsoft.com/office/drawing/2014/main" id="{82AD30EE-73D6-A4BC-4212-4A7FE72D291B}"/>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33</a:t>
            </a:fld>
            <a:endParaRPr lang="en-GB" dirty="0"/>
          </a:p>
        </p:txBody>
      </p:sp>
    </p:spTree>
    <p:extLst>
      <p:ext uri="{BB962C8B-B14F-4D97-AF65-F5344CB8AC3E}">
        <p14:creationId xmlns:p14="http://schemas.microsoft.com/office/powerpoint/2010/main" val="691466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3300AA5-6945-E62F-8141-C3BF07A8351A}"/>
              </a:ext>
            </a:extLst>
          </p:cNvPr>
          <p:cNvSpPr>
            <a:spLocks noGrp="1"/>
          </p:cNvSpPr>
          <p:nvPr>
            <p:ph type="title"/>
          </p:nvPr>
        </p:nvSpPr>
        <p:spPr/>
        <p:txBody>
          <a:bodyPr/>
          <a:lstStyle/>
          <a:p>
            <a:r>
              <a:rPr lang="en-US" sz="2800" dirty="0"/>
              <a:t>D retention</a:t>
            </a:r>
            <a:endParaRPr lang="en-GB" dirty="0"/>
          </a:p>
        </p:txBody>
      </p:sp>
      <p:sp>
        <p:nvSpPr>
          <p:cNvPr id="10" name="Inhaltsplatzhalter 9">
            <a:extLst>
              <a:ext uri="{FF2B5EF4-FFF2-40B4-BE49-F238E27FC236}">
                <a16:creationId xmlns:a16="http://schemas.microsoft.com/office/drawing/2014/main" id="{941E054C-A654-5837-37DA-5AD64CC7AC95}"/>
              </a:ext>
            </a:extLst>
          </p:cNvPr>
          <p:cNvSpPr>
            <a:spLocks noGrp="1"/>
          </p:cNvSpPr>
          <p:nvPr>
            <p:ph idx="1"/>
          </p:nvPr>
        </p:nvSpPr>
        <p:spPr/>
        <p:txBody>
          <a:bodyPr/>
          <a:lstStyle/>
          <a:p>
            <a:endParaRPr lang="en-GB"/>
          </a:p>
        </p:txBody>
      </p:sp>
      <p:sp>
        <p:nvSpPr>
          <p:cNvPr id="3" name="Slide Number Placeholder 2"/>
          <p:cNvSpPr>
            <a:spLocks noGrp="1"/>
          </p:cNvSpPr>
          <p:nvPr>
            <p:ph type="sldNum" sz="quarter" idx="4294967295"/>
          </p:nvPr>
        </p:nvSpPr>
        <p:spPr>
          <a:xfrm>
            <a:off x="0" y="0"/>
            <a:ext cx="0" cy="0"/>
          </a:xfrm>
        </p:spPr>
        <p:txBody>
          <a:bodyPr/>
          <a:lstStyle/>
          <a:p>
            <a:endParaRPr lang="de-DE"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950166" y="897564"/>
            <a:ext cx="4639688" cy="3198775"/>
          </a:xfrm>
          <a:prstGeom prst="rect">
            <a:avLst/>
          </a:prstGeom>
          <a:noFill/>
        </p:spPr>
      </p:pic>
      <p:sp>
        <p:nvSpPr>
          <p:cNvPr id="6" name="Rechteck 6"/>
          <p:cNvSpPr/>
          <p:nvPr/>
        </p:nvSpPr>
        <p:spPr>
          <a:xfrm>
            <a:off x="427081" y="951570"/>
            <a:ext cx="3078342" cy="3172792"/>
          </a:xfrm>
          <a:prstGeom prst="rect">
            <a:avLst/>
          </a:prstGeom>
        </p:spPr>
        <p:txBody>
          <a:bodyPr wrap="square">
            <a:spAutoFit/>
          </a:bodyPr>
          <a:lstStyle/>
          <a:p>
            <a:pPr>
              <a:lnSpc>
                <a:spcPct val="150000"/>
              </a:lnSpc>
            </a:pPr>
            <a:r>
              <a:rPr lang="en-US" altLang="zh-CN" sz="1500" dirty="0">
                <a:solidFill>
                  <a:prstClr val="black"/>
                </a:solidFill>
                <a:cs typeface="Times New Roman" panose="02020603050405020304" pitchFamily="18" charset="0"/>
              </a:rPr>
              <a:t>For deuterium retention evaluation, the D plasma exposure was applied. The average bias voltage between the D plasma and the samples was 78 eV; the total </a:t>
            </a:r>
            <a:r>
              <a:rPr lang="en-US" altLang="zh-CN" sz="1500" dirty="0" err="1">
                <a:solidFill>
                  <a:prstClr val="black"/>
                </a:solidFill>
                <a:cs typeface="Times New Roman" panose="02020603050405020304" pitchFamily="18" charset="0"/>
              </a:rPr>
              <a:t>fluence</a:t>
            </a:r>
            <a:r>
              <a:rPr lang="en-US" altLang="zh-CN" sz="1500" dirty="0">
                <a:solidFill>
                  <a:prstClr val="black"/>
                </a:solidFill>
                <a:cs typeface="Times New Roman" panose="02020603050405020304" pitchFamily="18" charset="0"/>
              </a:rPr>
              <a:t> was 4.99x10</a:t>
            </a:r>
            <a:r>
              <a:rPr lang="en-US" altLang="zh-CN" sz="1500" baseline="30000" dirty="0">
                <a:solidFill>
                  <a:prstClr val="black"/>
                </a:solidFill>
                <a:cs typeface="Times New Roman" panose="02020603050405020304" pitchFamily="18" charset="0"/>
              </a:rPr>
              <a:t>25</a:t>
            </a:r>
            <a:r>
              <a:rPr lang="en-US" altLang="zh-CN" sz="1500" dirty="0">
                <a:solidFill>
                  <a:prstClr val="black"/>
                </a:solidFill>
                <a:cs typeface="Times New Roman" panose="02020603050405020304" pitchFamily="18" charset="0"/>
              </a:rPr>
              <a:t>D</a:t>
            </a:r>
            <a:r>
              <a:rPr lang="en-US" altLang="zh-CN" sz="1500" baseline="30000" dirty="0">
                <a:solidFill>
                  <a:prstClr val="black"/>
                </a:solidFill>
                <a:cs typeface="Times New Roman" panose="02020603050405020304" pitchFamily="18" charset="0"/>
              </a:rPr>
              <a:t>+</a:t>
            </a:r>
            <a:r>
              <a:rPr lang="en-US" altLang="zh-CN" sz="1500" dirty="0">
                <a:solidFill>
                  <a:prstClr val="black"/>
                </a:solidFill>
                <a:cs typeface="Times New Roman" panose="02020603050405020304" pitchFamily="18" charset="0"/>
              </a:rPr>
              <a:t> m</a:t>
            </a:r>
            <a:r>
              <a:rPr lang="en-US" altLang="zh-CN" sz="1500" baseline="30000" dirty="0">
                <a:solidFill>
                  <a:prstClr val="black"/>
                </a:solidFill>
                <a:cs typeface="Times New Roman" panose="02020603050405020304" pitchFamily="18" charset="0"/>
              </a:rPr>
              <a:t>-2</a:t>
            </a:r>
            <a:r>
              <a:rPr lang="en-US" altLang="zh-CN" sz="1500" dirty="0">
                <a:solidFill>
                  <a:prstClr val="black"/>
                </a:solidFill>
                <a:cs typeface="Times New Roman" panose="02020603050405020304" pitchFamily="18" charset="0"/>
              </a:rPr>
              <a:t>. During the exposure, the temperature was ~202 °C. Then the D retention was measured by TDS</a:t>
            </a:r>
            <a:endParaRPr lang="zh-CN" altLang="zh-CN" sz="1350" dirty="0">
              <a:solidFill>
                <a:prstClr val="black"/>
              </a:solidFill>
              <a:cs typeface="Times New Roman" panose="02020603050405020304" pitchFamily="18" charset="0"/>
            </a:endParaRPr>
          </a:p>
        </p:txBody>
      </p:sp>
      <p:sp>
        <p:nvSpPr>
          <p:cNvPr id="7" name="Textfeld 8"/>
          <p:cNvSpPr txBox="1"/>
          <p:nvPr/>
        </p:nvSpPr>
        <p:spPr>
          <a:xfrm>
            <a:off x="3500108" y="4156517"/>
            <a:ext cx="5513048" cy="289695"/>
          </a:xfrm>
          <a:prstGeom prst="rect">
            <a:avLst/>
          </a:prstGeom>
          <a:noFill/>
          <a:ln>
            <a:solidFill>
              <a:sysClr val="windowText" lastClr="000000"/>
            </a:solidFill>
          </a:ln>
        </p:spPr>
        <p:txBody>
          <a:bodyPr wrap="none" rtlCol="0">
            <a:spAutoFit/>
          </a:bodyPr>
          <a:lstStyle/>
          <a:p>
            <a:pPr defTabSz="685800">
              <a:lnSpc>
                <a:spcPct val="95000"/>
              </a:lnSpc>
              <a:defRPr/>
            </a:pPr>
            <a:r>
              <a:rPr lang="en-US" altLang="zh-CN" sz="1350" b="1" kern="0" dirty="0">
                <a:solidFill>
                  <a:prstClr val="black"/>
                </a:solidFill>
                <a:latin typeface="Arial"/>
              </a:rPr>
              <a:t>Porous matrix W</a:t>
            </a:r>
            <a:r>
              <a:rPr lang="en-US" altLang="zh-CN" sz="1350" b="1" kern="0" baseline="-25000" dirty="0">
                <a:solidFill>
                  <a:prstClr val="black"/>
                </a:solidFill>
                <a:latin typeface="Arial"/>
              </a:rPr>
              <a:t>f</a:t>
            </a:r>
            <a:r>
              <a:rPr lang="en-US" altLang="zh-CN" sz="1350" b="1" kern="0" dirty="0">
                <a:solidFill>
                  <a:prstClr val="black"/>
                </a:solidFill>
                <a:latin typeface="Arial"/>
              </a:rPr>
              <a:t>/W shows similar retention compared to pure W</a:t>
            </a:r>
            <a:endParaRPr lang="zh-CN" altLang="en-US" sz="1350" b="1" kern="0" dirty="0" err="1">
              <a:solidFill>
                <a:prstClr val="black"/>
              </a:solidFill>
              <a:latin typeface="Arial"/>
            </a:endParaRPr>
          </a:p>
        </p:txBody>
      </p:sp>
      <p:sp>
        <p:nvSpPr>
          <p:cNvPr id="2" name="Textfeld 1">
            <a:extLst>
              <a:ext uri="{FF2B5EF4-FFF2-40B4-BE49-F238E27FC236}">
                <a16:creationId xmlns:a16="http://schemas.microsoft.com/office/drawing/2014/main" id="{59285FE4-53CA-BB28-34F7-D1C557682A6B}"/>
              </a:ext>
            </a:extLst>
          </p:cNvPr>
          <p:cNvSpPr txBox="1"/>
          <p:nvPr/>
        </p:nvSpPr>
        <p:spPr>
          <a:xfrm>
            <a:off x="323528" y="4622756"/>
            <a:ext cx="4652364" cy="369332"/>
          </a:xfrm>
          <a:prstGeom prst="rect">
            <a:avLst/>
          </a:prstGeom>
          <a:noFill/>
        </p:spPr>
        <p:txBody>
          <a:bodyPr wrap="none" rtlCol="0">
            <a:spAutoFit/>
          </a:bodyPr>
          <a:lstStyle/>
          <a:p>
            <a:r>
              <a:rPr lang="en-GB" dirty="0"/>
              <a:t>Work on Magnum also see in report slides 2022</a:t>
            </a:r>
          </a:p>
        </p:txBody>
      </p:sp>
      <p:sp>
        <p:nvSpPr>
          <p:cNvPr id="4" name="Fußzeilenplatzhalter 3">
            <a:extLst>
              <a:ext uri="{FF2B5EF4-FFF2-40B4-BE49-F238E27FC236}">
                <a16:creationId xmlns:a16="http://schemas.microsoft.com/office/drawing/2014/main" id="{160FED99-3B54-9E64-EB8E-306E42F86E1D}"/>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34</a:t>
            </a:fld>
            <a:endParaRPr lang="en-GB" dirty="0"/>
          </a:p>
        </p:txBody>
      </p:sp>
    </p:spTree>
    <p:extLst>
      <p:ext uri="{BB962C8B-B14F-4D97-AF65-F5344CB8AC3E}">
        <p14:creationId xmlns:p14="http://schemas.microsoft.com/office/powerpoint/2010/main" val="374409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
            <a:extLst>
              <a:ext uri="{FF2B5EF4-FFF2-40B4-BE49-F238E27FC236}">
                <a16:creationId xmlns:a16="http://schemas.microsoft.com/office/drawing/2014/main" id="{3EB0350A-803B-4C2C-8E69-EE0D6A6591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1790" y="829701"/>
            <a:ext cx="3112641" cy="190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6">
            <a:extLst>
              <a:ext uri="{FF2B5EF4-FFF2-40B4-BE49-F238E27FC236}">
                <a16:creationId xmlns:a16="http://schemas.microsoft.com/office/drawing/2014/main" id="{B53D5ED6-3BD0-4EFA-9BC5-64D20F6D1A79}"/>
              </a:ext>
            </a:extLst>
          </p:cNvPr>
          <p:cNvSpPr>
            <a:spLocks noGrp="1"/>
          </p:cNvSpPr>
          <p:nvPr>
            <p:ph type="title"/>
          </p:nvPr>
        </p:nvSpPr>
        <p:spPr>
          <a:xfrm>
            <a:off x="129026" y="214027"/>
            <a:ext cx="7543800" cy="342900"/>
          </a:xfrm>
        </p:spPr>
        <p:txBody>
          <a:bodyPr lIns="0" rIns="0" anchor="b">
            <a:noAutofit/>
          </a:bodyPr>
          <a:lstStyle/>
          <a:p>
            <a:pPr>
              <a:lnSpc>
                <a:spcPct val="100000"/>
              </a:lnSpc>
            </a:pPr>
            <a:r>
              <a:rPr lang="de-DE" sz="1600" b="1" i="0" u="none" strike="noStrike" dirty="0">
                <a:effectLst/>
                <a:latin typeface="Roboto" panose="02000000000000000000" pitchFamily="2" charset="0"/>
              </a:rPr>
              <a:t>D002 </a:t>
            </a:r>
            <a:r>
              <a:rPr lang="de-DE" sz="1600" b="1" i="0" u="none" strike="noStrike" dirty="0" err="1">
                <a:effectLst/>
                <a:latin typeface="Roboto" panose="02000000000000000000" pitchFamily="2" charset="0"/>
              </a:rPr>
              <a:t>J.Riesch</a:t>
            </a:r>
            <a:r>
              <a:rPr lang="de-DE" sz="1600" b="1" i="0" u="none" strike="noStrike" dirty="0">
                <a:effectLst/>
                <a:latin typeface="Roboto" panose="02000000000000000000" pitchFamily="2" charset="0"/>
              </a:rPr>
              <a:t>, </a:t>
            </a:r>
            <a:r>
              <a:rPr lang="de-DE" sz="1600" b="1" i="0" u="none" strike="noStrike" dirty="0" err="1">
                <a:effectLst/>
                <a:latin typeface="Roboto" panose="02000000000000000000" pitchFamily="2" charset="0"/>
              </a:rPr>
              <a:t>H.Greuner</a:t>
            </a:r>
            <a:r>
              <a:rPr lang="de-DE" sz="1600" b="1" i="0" u="none" strike="noStrike" dirty="0">
                <a:effectLst/>
                <a:latin typeface="Roboto" panose="02000000000000000000" pitchFamily="2" charset="0"/>
              </a:rPr>
              <a:t> </a:t>
            </a:r>
            <a:r>
              <a:rPr lang="de-DE" sz="1600" b="0" i="0" u="none" strike="noStrike" dirty="0">
                <a:effectLst/>
                <a:latin typeface="Roboto" panose="02000000000000000000" pitchFamily="2" charset="0"/>
              </a:rPr>
              <a:t>Performance </a:t>
            </a:r>
            <a:r>
              <a:rPr lang="de-DE" sz="1600" b="0" i="0" u="none" strike="noStrike" dirty="0" err="1">
                <a:effectLst/>
                <a:latin typeface="Roboto" panose="02000000000000000000" pitchFamily="2" charset="0"/>
              </a:rPr>
              <a:t>of</a:t>
            </a:r>
            <a:r>
              <a:rPr lang="de-DE" sz="1600" b="0" i="0" u="none" strike="noStrike" dirty="0">
                <a:effectLst/>
                <a:latin typeface="Roboto" panose="02000000000000000000" pitchFamily="2" charset="0"/>
              </a:rPr>
              <a:t> </a:t>
            </a:r>
            <a:r>
              <a:rPr lang="de-DE" sz="1600" b="0" i="0" u="none" strike="noStrike" dirty="0" err="1">
                <a:effectLst/>
                <a:latin typeface="Roboto" panose="02000000000000000000" pitchFamily="2" charset="0"/>
              </a:rPr>
              <a:t>advanced</a:t>
            </a:r>
            <a:r>
              <a:rPr lang="de-DE" sz="1600" b="0" i="0" u="none" strike="noStrike" dirty="0">
                <a:effectLst/>
                <a:latin typeface="Roboto" panose="02000000000000000000" pitchFamily="2" charset="0"/>
              </a:rPr>
              <a:t> </a:t>
            </a:r>
            <a:r>
              <a:rPr lang="de-DE" sz="1600" b="0" i="0" u="none" strike="noStrike" dirty="0" err="1">
                <a:effectLst/>
                <a:latin typeface="Roboto" panose="02000000000000000000" pitchFamily="2" charset="0"/>
              </a:rPr>
              <a:t>materials</a:t>
            </a:r>
            <a:r>
              <a:rPr lang="de-DE" sz="1600" b="0" i="0" u="none" strike="noStrike" dirty="0">
                <a:effectLst/>
                <a:latin typeface="Roboto" panose="02000000000000000000" pitchFamily="2" charset="0"/>
              </a:rPr>
              <a:t> </a:t>
            </a:r>
            <a:r>
              <a:rPr lang="de-DE" sz="1600" b="0" i="0" u="none" strike="noStrike" dirty="0" err="1">
                <a:effectLst/>
                <a:latin typeface="Roboto" panose="02000000000000000000" pitchFamily="2" charset="0"/>
              </a:rPr>
              <a:t>under</a:t>
            </a:r>
            <a:r>
              <a:rPr lang="de-DE" sz="1600" b="0" i="0" u="none" strike="noStrike" dirty="0">
                <a:effectLst/>
                <a:latin typeface="Roboto" panose="02000000000000000000" pitchFamily="2" charset="0"/>
              </a:rPr>
              <a:t> high </a:t>
            </a:r>
            <a:r>
              <a:rPr lang="de-DE" sz="1600" b="0" i="0" u="none" strike="noStrike" dirty="0" err="1">
                <a:effectLst/>
                <a:latin typeface="Roboto" panose="02000000000000000000" pitchFamily="2" charset="0"/>
              </a:rPr>
              <a:t>heat</a:t>
            </a:r>
            <a:r>
              <a:rPr lang="de-DE" sz="1600" b="0" i="0" u="none" strike="noStrike" dirty="0">
                <a:effectLst/>
                <a:latin typeface="Roboto" panose="02000000000000000000" pitchFamily="2" charset="0"/>
              </a:rPr>
              <a:t> </a:t>
            </a:r>
            <a:r>
              <a:rPr lang="de-DE" sz="1600" b="0" i="0" u="none" strike="noStrike" dirty="0" err="1">
                <a:effectLst/>
                <a:latin typeface="Roboto" panose="02000000000000000000" pitchFamily="2" charset="0"/>
              </a:rPr>
              <a:t>loads</a:t>
            </a:r>
            <a:r>
              <a:rPr lang="de-DE" sz="1600" b="0" i="0" u="none" strike="noStrike" dirty="0">
                <a:effectLst/>
                <a:latin typeface="Roboto" panose="02000000000000000000" pitchFamily="2" charset="0"/>
              </a:rPr>
              <a:t> and </a:t>
            </a:r>
            <a:r>
              <a:rPr lang="de-DE" sz="1600" b="0" i="0" u="none" strike="noStrike" dirty="0" err="1">
                <a:effectLst/>
                <a:latin typeface="Roboto" panose="02000000000000000000" pitchFamily="2" charset="0"/>
              </a:rPr>
              <a:t>their</a:t>
            </a:r>
            <a:r>
              <a:rPr lang="de-DE" sz="1600" b="0" i="0" u="none" strike="noStrike" dirty="0">
                <a:effectLst/>
                <a:latin typeface="Roboto" panose="02000000000000000000" pitchFamily="2" charset="0"/>
              </a:rPr>
              <a:t> </a:t>
            </a:r>
            <a:r>
              <a:rPr lang="de-DE" sz="1600" b="0" i="0" u="none" strike="noStrike" dirty="0" err="1">
                <a:effectLst/>
                <a:latin typeface="Roboto" panose="02000000000000000000" pitchFamily="2" charset="0"/>
              </a:rPr>
              <a:t>microstructural</a:t>
            </a:r>
            <a:r>
              <a:rPr lang="de-DE" sz="1600" b="0" i="0" u="none" strike="noStrike" dirty="0">
                <a:effectLst/>
                <a:latin typeface="Roboto" panose="02000000000000000000" pitchFamily="2" charset="0"/>
              </a:rPr>
              <a:t> </a:t>
            </a:r>
            <a:r>
              <a:rPr lang="de-DE" sz="1600" b="0" i="0" u="none" strike="noStrike" dirty="0" err="1">
                <a:effectLst/>
                <a:latin typeface="Roboto" panose="02000000000000000000" pitchFamily="2" charset="0"/>
              </a:rPr>
              <a:t>characterization</a:t>
            </a:r>
            <a:r>
              <a:rPr lang="de-DE" sz="1600" b="0" i="0" u="none" strike="noStrike" dirty="0">
                <a:effectLst/>
                <a:latin typeface="Roboto" panose="02000000000000000000" pitchFamily="2" charset="0"/>
              </a:rPr>
              <a:t> (MPG)</a:t>
            </a:r>
            <a:endParaRPr lang="de-DE" sz="1600" dirty="0"/>
          </a:p>
        </p:txBody>
      </p:sp>
      <p:sp>
        <p:nvSpPr>
          <p:cNvPr id="11" name="Inhaltsplatzhalter 10">
            <a:extLst>
              <a:ext uri="{FF2B5EF4-FFF2-40B4-BE49-F238E27FC236}">
                <a16:creationId xmlns:a16="http://schemas.microsoft.com/office/drawing/2014/main" id="{F6799EA1-3058-4147-97F6-0B4C9A8C1E4C}"/>
              </a:ext>
            </a:extLst>
          </p:cNvPr>
          <p:cNvSpPr>
            <a:spLocks noGrp="1"/>
          </p:cNvSpPr>
          <p:nvPr>
            <p:ph idx="1"/>
          </p:nvPr>
        </p:nvSpPr>
        <p:spPr>
          <a:xfrm>
            <a:off x="267371" y="1136786"/>
            <a:ext cx="5058821" cy="3672408"/>
          </a:xfrm>
        </p:spPr>
        <p:txBody>
          <a:bodyPr>
            <a:normAutofit fontScale="85000" lnSpcReduction="10000"/>
          </a:bodyPr>
          <a:lstStyle/>
          <a:p>
            <a:pPr marL="0" indent="0">
              <a:buNone/>
            </a:pPr>
            <a:r>
              <a:rPr lang="en-US" dirty="0">
                <a:latin typeface="Arial Narrow" panose="020B0606020202030204" pitchFamily="34" charset="0"/>
              </a:rPr>
              <a:t>Performance of advanced materials under high heat loads and their microstructural characterization</a:t>
            </a:r>
            <a:endParaRPr lang="en-US" b="0" dirty="0"/>
          </a:p>
          <a:p>
            <a:pPr lvl="1"/>
            <a:r>
              <a:rPr lang="en-US" sz="1800" dirty="0">
                <a:solidFill>
                  <a:prstClr val="black"/>
                </a:solidFill>
                <a:latin typeface="Calibri" panose="020F0502020204030204"/>
              </a:rPr>
              <a:t>Use high heat flux facility GLADIS at IPP, </a:t>
            </a:r>
            <a:r>
              <a:rPr lang="en-US" sz="1800" dirty="0" err="1">
                <a:solidFill>
                  <a:prstClr val="black"/>
                </a:solidFill>
                <a:latin typeface="Calibri" panose="020F0502020204030204"/>
              </a:rPr>
              <a:t>Garching</a:t>
            </a:r>
            <a:endParaRPr lang="en-US" sz="1650" dirty="0">
              <a:solidFill>
                <a:prstClr val="black"/>
              </a:solidFill>
              <a:latin typeface="Calibri" panose="020F0502020204030204"/>
            </a:endParaRPr>
          </a:p>
          <a:p>
            <a:pPr lvl="1"/>
            <a:r>
              <a:rPr lang="en-US" sz="1800" dirty="0">
                <a:solidFill>
                  <a:prstClr val="black"/>
                </a:solidFill>
                <a:latin typeface="Calibri" panose="020F0502020204030204"/>
              </a:rPr>
              <a:t>Test advanced W composite based mock-ups until its limits</a:t>
            </a:r>
            <a:endParaRPr lang="en-US" sz="1800" baseline="30000" dirty="0">
              <a:solidFill>
                <a:prstClr val="black"/>
              </a:solidFill>
              <a:latin typeface="Calibri" panose="020F0502020204030204"/>
            </a:endParaRPr>
          </a:p>
          <a:p>
            <a:pPr lvl="1"/>
            <a:r>
              <a:rPr lang="en-US" sz="1800" dirty="0">
                <a:solidFill>
                  <a:prstClr val="black"/>
                </a:solidFill>
                <a:latin typeface="Calibri" panose="020F0502020204030204"/>
              </a:rPr>
              <a:t>Microstructural evaluation by light and</a:t>
            </a:r>
            <a:br>
              <a:rPr lang="en-US" sz="1800" dirty="0">
                <a:solidFill>
                  <a:prstClr val="black"/>
                </a:solidFill>
                <a:latin typeface="Calibri" panose="020F0502020204030204"/>
              </a:rPr>
            </a:br>
            <a:r>
              <a:rPr lang="en-US" sz="1800" dirty="0">
                <a:solidFill>
                  <a:prstClr val="black"/>
                </a:solidFill>
                <a:latin typeface="Calibri" panose="020F0502020204030204"/>
              </a:rPr>
              <a:t>electron microscopy</a:t>
            </a:r>
          </a:p>
          <a:p>
            <a:pPr marL="0" indent="0">
              <a:buNone/>
            </a:pPr>
            <a:r>
              <a:rPr lang="en-US" dirty="0">
                <a:solidFill>
                  <a:prstClr val="black"/>
                </a:solidFill>
                <a:latin typeface="Arial Narrow" panose="020B0606020202030204" pitchFamily="34" charset="0"/>
              </a:rPr>
              <a:t>Effect of hydrogen on the strength of W wire </a:t>
            </a:r>
            <a:endParaRPr lang="en-GB" dirty="0">
              <a:solidFill>
                <a:prstClr val="black"/>
              </a:solidFill>
              <a:latin typeface="Calibri" panose="020F0502020204030204"/>
            </a:endParaRPr>
          </a:p>
          <a:p>
            <a:pPr lvl="1"/>
            <a:r>
              <a:rPr lang="de-DE" sz="1800" dirty="0">
                <a:solidFill>
                  <a:prstClr val="black"/>
                </a:solidFill>
                <a:latin typeface="Calibri" panose="020F0502020204030204"/>
              </a:rPr>
              <a:t>Use in-situ </a:t>
            </a:r>
            <a:r>
              <a:rPr lang="de-DE" sz="1800" dirty="0" err="1">
                <a:solidFill>
                  <a:prstClr val="black"/>
                </a:solidFill>
                <a:latin typeface="Calibri" panose="020F0502020204030204"/>
              </a:rPr>
              <a:t>testing</a:t>
            </a:r>
            <a:r>
              <a:rPr lang="de-DE" sz="1800" dirty="0">
                <a:solidFill>
                  <a:prstClr val="black"/>
                </a:solidFill>
                <a:latin typeface="Calibri" panose="020F0502020204030204"/>
              </a:rPr>
              <a:t> </a:t>
            </a:r>
            <a:r>
              <a:rPr lang="de-DE" sz="1800" dirty="0" err="1">
                <a:solidFill>
                  <a:prstClr val="black"/>
                </a:solidFill>
                <a:latin typeface="Calibri" panose="020F0502020204030204"/>
              </a:rPr>
              <a:t>device</a:t>
            </a:r>
            <a:r>
              <a:rPr lang="de-DE" sz="1800" dirty="0">
                <a:solidFill>
                  <a:prstClr val="black"/>
                </a:solidFill>
                <a:latin typeface="Calibri" panose="020F0502020204030204"/>
              </a:rPr>
              <a:t> GIRAFFE at IPP, Garching</a:t>
            </a:r>
          </a:p>
          <a:p>
            <a:pPr lvl="1"/>
            <a:r>
              <a:rPr lang="de-DE" sz="1800" dirty="0">
                <a:solidFill>
                  <a:prstClr val="black"/>
                </a:solidFill>
                <a:latin typeface="Calibri" panose="020F0502020204030204"/>
              </a:rPr>
              <a:t>Use </a:t>
            </a:r>
            <a:r>
              <a:rPr lang="de-DE" sz="1800" dirty="0" err="1">
                <a:solidFill>
                  <a:prstClr val="black"/>
                </a:solidFill>
                <a:latin typeface="Calibri" panose="020F0502020204030204"/>
              </a:rPr>
              <a:t>keV</a:t>
            </a:r>
            <a:r>
              <a:rPr lang="de-DE" sz="1800" dirty="0">
                <a:solidFill>
                  <a:prstClr val="black"/>
                </a:solidFill>
                <a:latin typeface="Calibri" panose="020F0502020204030204"/>
              </a:rPr>
              <a:t> H/D beam </a:t>
            </a:r>
            <a:r>
              <a:rPr lang="de-DE" sz="1800" dirty="0" err="1">
                <a:solidFill>
                  <a:prstClr val="black"/>
                </a:solidFill>
                <a:latin typeface="Calibri" panose="020F0502020204030204"/>
              </a:rPr>
              <a:t>to</a:t>
            </a:r>
            <a:r>
              <a:rPr lang="de-DE" sz="1800" dirty="0">
                <a:solidFill>
                  <a:prstClr val="black"/>
                </a:solidFill>
                <a:latin typeface="Calibri" panose="020F0502020204030204"/>
              </a:rPr>
              <a:t> </a:t>
            </a:r>
            <a:r>
              <a:rPr lang="de-DE" sz="1800" dirty="0" err="1">
                <a:solidFill>
                  <a:prstClr val="black"/>
                </a:solidFill>
                <a:latin typeface="Calibri" panose="020F0502020204030204"/>
              </a:rPr>
              <a:t>load</a:t>
            </a:r>
            <a:r>
              <a:rPr lang="de-DE" sz="1800" dirty="0">
                <a:solidFill>
                  <a:prstClr val="black"/>
                </a:solidFill>
                <a:latin typeface="Calibri" panose="020F0502020204030204"/>
              </a:rPr>
              <a:t> </a:t>
            </a:r>
            <a:r>
              <a:rPr lang="de-DE" sz="1800" dirty="0" err="1">
                <a:solidFill>
                  <a:prstClr val="black"/>
                </a:solidFill>
                <a:latin typeface="Calibri" panose="020F0502020204030204"/>
              </a:rPr>
              <a:t>very</a:t>
            </a:r>
            <a:r>
              <a:rPr lang="de-DE" sz="1800" dirty="0">
                <a:solidFill>
                  <a:prstClr val="black"/>
                </a:solidFill>
                <a:latin typeface="Calibri" panose="020F0502020204030204"/>
              </a:rPr>
              <a:t> </a:t>
            </a:r>
            <a:r>
              <a:rPr lang="de-DE" sz="1800" dirty="0" err="1">
                <a:solidFill>
                  <a:prstClr val="black"/>
                </a:solidFill>
                <a:latin typeface="Calibri" panose="020F0502020204030204"/>
              </a:rPr>
              <a:t>thin</a:t>
            </a:r>
            <a:r>
              <a:rPr lang="de-DE" sz="1800" dirty="0">
                <a:solidFill>
                  <a:prstClr val="black"/>
                </a:solidFill>
                <a:latin typeface="Calibri" panose="020F0502020204030204"/>
              </a:rPr>
              <a:t> W </a:t>
            </a:r>
            <a:r>
              <a:rPr lang="de-DE" sz="1800" dirty="0" err="1">
                <a:solidFill>
                  <a:prstClr val="black"/>
                </a:solidFill>
                <a:latin typeface="Calibri" panose="020F0502020204030204"/>
              </a:rPr>
              <a:t>wire</a:t>
            </a:r>
            <a:endParaRPr lang="de-DE" sz="1800" dirty="0">
              <a:solidFill>
                <a:prstClr val="black"/>
              </a:solidFill>
              <a:latin typeface="Calibri" panose="020F0502020204030204"/>
            </a:endParaRPr>
          </a:p>
          <a:p>
            <a:pPr lvl="1"/>
            <a:r>
              <a:rPr lang="de-DE" sz="1800" dirty="0" err="1">
                <a:solidFill>
                  <a:prstClr val="black"/>
                </a:solidFill>
                <a:latin typeface="Calibri" panose="020F0502020204030204"/>
              </a:rPr>
              <a:t>Evaluate</a:t>
            </a:r>
            <a:r>
              <a:rPr lang="de-DE" sz="1800" dirty="0">
                <a:solidFill>
                  <a:prstClr val="black"/>
                </a:solidFill>
                <a:latin typeface="Calibri" panose="020F0502020204030204"/>
              </a:rPr>
              <a:t> </a:t>
            </a:r>
            <a:r>
              <a:rPr lang="de-DE" sz="1800" dirty="0" err="1">
                <a:solidFill>
                  <a:prstClr val="black"/>
                </a:solidFill>
                <a:latin typeface="Calibri" panose="020F0502020204030204"/>
              </a:rPr>
              <a:t>change</a:t>
            </a:r>
            <a:r>
              <a:rPr lang="de-DE" sz="1800" dirty="0">
                <a:solidFill>
                  <a:prstClr val="black"/>
                </a:solidFill>
                <a:latin typeface="Calibri" panose="020F0502020204030204"/>
              </a:rPr>
              <a:t> </a:t>
            </a:r>
            <a:r>
              <a:rPr lang="de-DE" sz="1800" dirty="0" err="1">
                <a:solidFill>
                  <a:prstClr val="black"/>
                </a:solidFill>
                <a:latin typeface="Calibri" panose="020F0502020204030204"/>
              </a:rPr>
              <a:t>of</a:t>
            </a:r>
            <a:r>
              <a:rPr lang="de-DE" sz="1800" dirty="0">
                <a:solidFill>
                  <a:prstClr val="black"/>
                </a:solidFill>
                <a:latin typeface="Calibri" panose="020F0502020204030204"/>
              </a:rPr>
              <a:t> stress </a:t>
            </a:r>
            <a:r>
              <a:rPr lang="de-DE" sz="1800" dirty="0" err="1">
                <a:solidFill>
                  <a:prstClr val="black"/>
                </a:solidFill>
                <a:latin typeface="Calibri" panose="020F0502020204030204"/>
              </a:rPr>
              <a:t>state</a:t>
            </a:r>
            <a:r>
              <a:rPr lang="de-DE" sz="1800" dirty="0">
                <a:solidFill>
                  <a:prstClr val="black"/>
                </a:solidFill>
                <a:latin typeface="Calibri" panose="020F0502020204030204"/>
              </a:rPr>
              <a:t> due </a:t>
            </a:r>
            <a:r>
              <a:rPr lang="de-DE" sz="1800" dirty="0" err="1">
                <a:solidFill>
                  <a:prstClr val="black"/>
                </a:solidFill>
                <a:latin typeface="Calibri" panose="020F0502020204030204"/>
              </a:rPr>
              <a:t>to</a:t>
            </a:r>
            <a:r>
              <a:rPr lang="de-DE" sz="1800" dirty="0">
                <a:solidFill>
                  <a:prstClr val="black"/>
                </a:solidFill>
                <a:latin typeface="Calibri" panose="020F0502020204030204"/>
              </a:rPr>
              <a:t> </a:t>
            </a:r>
            <a:r>
              <a:rPr lang="de-DE" sz="1800" dirty="0" err="1">
                <a:solidFill>
                  <a:prstClr val="black"/>
                </a:solidFill>
                <a:latin typeface="Calibri" panose="020F0502020204030204"/>
              </a:rPr>
              <a:t>uptake</a:t>
            </a:r>
            <a:r>
              <a:rPr lang="de-DE" sz="1800" dirty="0">
                <a:solidFill>
                  <a:prstClr val="black"/>
                </a:solidFill>
                <a:latin typeface="Calibri" panose="020F0502020204030204"/>
              </a:rPr>
              <a:t> </a:t>
            </a:r>
            <a:r>
              <a:rPr lang="de-DE" sz="1800" dirty="0" err="1">
                <a:solidFill>
                  <a:prstClr val="black"/>
                </a:solidFill>
                <a:latin typeface="Calibri" panose="020F0502020204030204"/>
              </a:rPr>
              <a:t>of</a:t>
            </a:r>
            <a:r>
              <a:rPr lang="de-DE" sz="1800" dirty="0">
                <a:solidFill>
                  <a:prstClr val="black"/>
                </a:solidFill>
                <a:latin typeface="Calibri" panose="020F0502020204030204"/>
              </a:rPr>
              <a:t> H/D</a:t>
            </a:r>
            <a:endParaRPr lang="en-US" sz="1800" dirty="0"/>
          </a:p>
          <a:p>
            <a:pPr lvl="1"/>
            <a:endParaRPr lang="en-US" dirty="0"/>
          </a:p>
          <a:p>
            <a:pPr marL="0" indent="0">
              <a:buNone/>
            </a:pPr>
            <a:endParaRPr lang="de-DE" dirty="0"/>
          </a:p>
        </p:txBody>
      </p:sp>
      <p:sp>
        <p:nvSpPr>
          <p:cNvPr id="14" name="Textfeld 13">
            <a:extLst>
              <a:ext uri="{FF2B5EF4-FFF2-40B4-BE49-F238E27FC236}">
                <a16:creationId xmlns:a16="http://schemas.microsoft.com/office/drawing/2014/main" id="{00DA6C4F-C326-4B24-ABD0-12762B2AB603}"/>
              </a:ext>
            </a:extLst>
          </p:cNvPr>
          <p:cNvSpPr txBox="1"/>
          <p:nvPr/>
        </p:nvSpPr>
        <p:spPr>
          <a:xfrm>
            <a:off x="5729214" y="2309129"/>
            <a:ext cx="2997794" cy="415819"/>
          </a:xfrm>
          <a:prstGeom prst="rect">
            <a:avLst/>
          </a:prstGeom>
          <a:solidFill>
            <a:schemeClr val="bg1"/>
          </a:solidFill>
          <a:ln>
            <a:noFill/>
          </a:ln>
        </p:spPr>
        <p:txBody>
          <a:bodyPr wrap="square" rtlCol="0">
            <a:spAutoFit/>
          </a:bodyPr>
          <a:lstStyle/>
          <a:p>
            <a:pPr defTabSz="685800"/>
            <a:r>
              <a:rPr lang="en-US" sz="1200" b="1" dirty="0" err="1">
                <a:solidFill>
                  <a:srgbClr val="007CC3"/>
                </a:solidFill>
                <a:latin typeface="Arial Narrow"/>
              </a:rPr>
              <a:t>G</a:t>
            </a:r>
            <a:r>
              <a:rPr lang="en-US" sz="1200" dirty="0" err="1">
                <a:solidFill>
                  <a:prstClr val="black"/>
                </a:solidFill>
                <a:latin typeface="Arial Narrow"/>
              </a:rPr>
              <a:t>arching</a:t>
            </a:r>
            <a:r>
              <a:rPr lang="en-US" sz="1200" dirty="0">
                <a:solidFill>
                  <a:prstClr val="black"/>
                </a:solidFill>
                <a:latin typeface="Arial Narrow"/>
              </a:rPr>
              <a:t> </a:t>
            </a:r>
            <a:r>
              <a:rPr lang="en-US" sz="1200" b="1" dirty="0" err="1">
                <a:solidFill>
                  <a:srgbClr val="007CC3"/>
                </a:solidFill>
                <a:latin typeface="Arial Narrow"/>
              </a:rPr>
              <a:t>LA</a:t>
            </a:r>
            <a:r>
              <a:rPr lang="en-US" sz="1200" dirty="0" err="1">
                <a:solidFill>
                  <a:prstClr val="black"/>
                </a:solidFill>
                <a:latin typeface="Arial Narrow"/>
              </a:rPr>
              <a:t>rge</a:t>
            </a:r>
            <a:r>
              <a:rPr lang="en-US" sz="1200" dirty="0">
                <a:solidFill>
                  <a:prstClr val="black"/>
                </a:solidFill>
                <a:latin typeface="Arial Narrow"/>
              </a:rPr>
              <a:t> </a:t>
            </a:r>
            <a:r>
              <a:rPr lang="en-US" sz="1200" b="1" dirty="0" err="1">
                <a:solidFill>
                  <a:srgbClr val="007CC3"/>
                </a:solidFill>
                <a:latin typeface="Arial Narrow"/>
              </a:rPr>
              <a:t>DI</a:t>
            </a:r>
            <a:r>
              <a:rPr lang="en-US" sz="1200" dirty="0" err="1">
                <a:solidFill>
                  <a:prstClr val="black"/>
                </a:solidFill>
                <a:latin typeface="Arial Narrow"/>
              </a:rPr>
              <a:t>vertor</a:t>
            </a:r>
            <a:r>
              <a:rPr lang="en-US" sz="1200" dirty="0">
                <a:solidFill>
                  <a:prstClr val="black"/>
                </a:solidFill>
                <a:latin typeface="Arial Narrow"/>
              </a:rPr>
              <a:t> </a:t>
            </a:r>
            <a:r>
              <a:rPr lang="en-US" sz="1200" b="1" dirty="0">
                <a:solidFill>
                  <a:srgbClr val="007CC3"/>
                </a:solidFill>
                <a:latin typeface="Arial Narrow"/>
              </a:rPr>
              <a:t>S</a:t>
            </a:r>
            <a:r>
              <a:rPr lang="en-US" sz="1200" dirty="0">
                <a:solidFill>
                  <a:prstClr val="black"/>
                </a:solidFill>
                <a:latin typeface="Arial Narrow"/>
              </a:rPr>
              <a:t>ample test facility</a:t>
            </a:r>
            <a:br>
              <a:rPr lang="en-US" sz="1200" dirty="0">
                <a:solidFill>
                  <a:prstClr val="black"/>
                </a:solidFill>
                <a:latin typeface="Arial Narrow"/>
              </a:rPr>
            </a:br>
            <a:r>
              <a:rPr lang="en-US" sz="902" i="1" dirty="0">
                <a:solidFill>
                  <a:srgbClr val="000000"/>
                </a:solidFill>
                <a:latin typeface="Times New Roman"/>
              </a:rPr>
              <a:t>[</a:t>
            </a:r>
            <a:r>
              <a:rPr lang="en-US" sz="902" i="1" dirty="0" err="1">
                <a:solidFill>
                  <a:srgbClr val="000000"/>
                </a:solidFill>
                <a:latin typeface="Times New Roman"/>
              </a:rPr>
              <a:t>Greuner</a:t>
            </a:r>
            <a:r>
              <a:rPr lang="en-US" sz="902" i="1" dirty="0">
                <a:solidFill>
                  <a:srgbClr val="000000"/>
                </a:solidFill>
                <a:latin typeface="Times New Roman"/>
              </a:rPr>
              <a:t> et al. J NUCL MATER 367-370,(2007) 1444-1448] </a:t>
            </a:r>
            <a:endParaRPr lang="de-DE" sz="1200" dirty="0">
              <a:solidFill>
                <a:prstClr val="black"/>
              </a:solidFill>
              <a:latin typeface="Arial Narrow"/>
            </a:endParaRPr>
          </a:p>
        </p:txBody>
      </p:sp>
      <p:grpSp>
        <p:nvGrpSpPr>
          <p:cNvPr id="3" name="Gruppieren 2">
            <a:extLst>
              <a:ext uri="{FF2B5EF4-FFF2-40B4-BE49-F238E27FC236}">
                <a16:creationId xmlns:a16="http://schemas.microsoft.com/office/drawing/2014/main" id="{670EB9C0-EDF8-4965-9537-2C1E9B54F808}"/>
              </a:ext>
            </a:extLst>
          </p:cNvPr>
          <p:cNvGrpSpPr/>
          <p:nvPr/>
        </p:nvGrpSpPr>
        <p:grpSpPr>
          <a:xfrm>
            <a:off x="5667890" y="2825839"/>
            <a:ext cx="3116274" cy="2151797"/>
            <a:chOff x="6128530" y="1528252"/>
            <a:chExt cx="5780286" cy="4237086"/>
          </a:xfrm>
        </p:grpSpPr>
        <p:pic>
          <p:nvPicPr>
            <p:cNvPr id="16" name="Grafik 15">
              <a:extLst>
                <a:ext uri="{FF2B5EF4-FFF2-40B4-BE49-F238E27FC236}">
                  <a16:creationId xmlns:a16="http://schemas.microsoft.com/office/drawing/2014/main" id="{FBDA821B-2A1A-4E02-8DC4-906F7C78D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039" y="1528252"/>
              <a:ext cx="4122777" cy="4237086"/>
            </a:xfrm>
            <a:prstGeom prst="rect">
              <a:avLst/>
            </a:prstGeom>
          </p:spPr>
        </p:pic>
        <p:sp>
          <p:nvSpPr>
            <p:cNvPr id="17" name="Textfeld 16">
              <a:extLst>
                <a:ext uri="{FF2B5EF4-FFF2-40B4-BE49-F238E27FC236}">
                  <a16:creationId xmlns:a16="http://schemas.microsoft.com/office/drawing/2014/main" id="{54D7053D-5BBF-4A3E-9A4C-84BD4BB04560}"/>
                </a:ext>
              </a:extLst>
            </p:cNvPr>
            <p:cNvSpPr txBox="1"/>
            <p:nvPr/>
          </p:nvSpPr>
          <p:spPr>
            <a:xfrm>
              <a:off x="6532065" y="2438276"/>
              <a:ext cx="1496198" cy="499984"/>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cxnSp>
          <p:nvCxnSpPr>
            <p:cNvPr id="18" name="Gerade Verbindung mit Pfeil 17">
              <a:extLst>
                <a:ext uri="{FF2B5EF4-FFF2-40B4-BE49-F238E27FC236}">
                  <a16:creationId xmlns:a16="http://schemas.microsoft.com/office/drawing/2014/main" id="{F95DF389-8DBB-4E5A-9818-AFF17D9247F1}"/>
                </a:ext>
              </a:extLst>
            </p:cNvPr>
            <p:cNvCxnSpPr>
              <a:cxnSpLocks/>
              <a:stCxn id="17" idx="3"/>
            </p:cNvCxnSpPr>
            <p:nvPr/>
          </p:nvCxnSpPr>
          <p:spPr>
            <a:xfrm flipV="1">
              <a:off x="8028263" y="2271084"/>
              <a:ext cx="237221" cy="4171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3C52FBA-3BE0-4574-B070-CFDEEB53B745}"/>
                </a:ext>
              </a:extLst>
            </p:cNvPr>
            <p:cNvSpPr txBox="1"/>
            <p:nvPr/>
          </p:nvSpPr>
          <p:spPr>
            <a:xfrm>
              <a:off x="6874001" y="2862095"/>
              <a:ext cx="1154260" cy="499984"/>
            </a:xfrm>
            <a:prstGeom prst="rect">
              <a:avLst/>
            </a:prstGeom>
            <a:noFill/>
          </p:spPr>
          <p:txBody>
            <a:bodyPr wrap="none" rtlCol="0">
              <a:spAutoFit/>
            </a:bodyPr>
            <a:lstStyle/>
            <a:p>
              <a:pPr algn="r" defTabSz="685800"/>
              <a:r>
                <a:rPr lang="de-DE" sz="1050" dirty="0">
                  <a:solidFill>
                    <a:prstClr val="black"/>
                  </a:solidFill>
                  <a:latin typeface="Arial Narrow"/>
                </a:rPr>
                <a:t>Load </a:t>
              </a:r>
              <a:r>
                <a:rPr lang="de-DE" sz="1050" dirty="0" err="1">
                  <a:solidFill>
                    <a:prstClr val="black"/>
                  </a:solidFill>
                  <a:latin typeface="Arial Narrow"/>
                </a:rPr>
                <a:t>cell</a:t>
              </a:r>
              <a:endParaRPr lang="de-DE" sz="1050" dirty="0">
                <a:solidFill>
                  <a:prstClr val="black"/>
                </a:solidFill>
                <a:latin typeface="Arial Narrow"/>
              </a:endParaRPr>
            </a:p>
          </p:txBody>
        </p:sp>
        <p:sp>
          <p:nvSpPr>
            <p:cNvPr id="23" name="Textfeld 22">
              <a:extLst>
                <a:ext uri="{FF2B5EF4-FFF2-40B4-BE49-F238E27FC236}">
                  <a16:creationId xmlns:a16="http://schemas.microsoft.com/office/drawing/2014/main" id="{6BE0A2A5-8630-45D4-8A98-876C1E6C0B57}"/>
                </a:ext>
              </a:extLst>
            </p:cNvPr>
            <p:cNvSpPr txBox="1"/>
            <p:nvPr/>
          </p:nvSpPr>
          <p:spPr>
            <a:xfrm>
              <a:off x="6995909" y="3282721"/>
              <a:ext cx="1032354" cy="499984"/>
            </a:xfrm>
            <a:prstGeom prst="rect">
              <a:avLst/>
            </a:prstGeom>
            <a:noFill/>
          </p:spPr>
          <p:txBody>
            <a:bodyPr wrap="none" rtlCol="0">
              <a:spAutoFit/>
            </a:bodyPr>
            <a:lstStyle/>
            <a:p>
              <a:pPr algn="r" defTabSz="685800"/>
              <a:r>
                <a:rPr lang="de-DE" sz="1050" dirty="0">
                  <a:solidFill>
                    <a:prstClr val="black"/>
                  </a:solidFill>
                  <a:latin typeface="Arial Narrow"/>
                </a:rPr>
                <a:t>Sample</a:t>
              </a:r>
            </a:p>
          </p:txBody>
        </p:sp>
        <p:sp>
          <p:nvSpPr>
            <p:cNvPr id="24" name="Textfeld 23">
              <a:extLst>
                <a:ext uri="{FF2B5EF4-FFF2-40B4-BE49-F238E27FC236}">
                  <a16:creationId xmlns:a16="http://schemas.microsoft.com/office/drawing/2014/main" id="{6F7120FB-B301-49B7-B67E-15661A55D62A}"/>
                </a:ext>
              </a:extLst>
            </p:cNvPr>
            <p:cNvSpPr txBox="1"/>
            <p:nvPr/>
          </p:nvSpPr>
          <p:spPr>
            <a:xfrm>
              <a:off x="6538878" y="4544592"/>
              <a:ext cx="1496198" cy="499984"/>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sp>
          <p:nvSpPr>
            <p:cNvPr id="25" name="Textfeld 24">
              <a:extLst>
                <a:ext uri="{FF2B5EF4-FFF2-40B4-BE49-F238E27FC236}">
                  <a16:creationId xmlns:a16="http://schemas.microsoft.com/office/drawing/2014/main" id="{AEBF68BB-23C3-463B-846D-A11D666F126F}"/>
                </a:ext>
              </a:extLst>
            </p:cNvPr>
            <p:cNvSpPr txBox="1"/>
            <p:nvPr/>
          </p:nvSpPr>
          <p:spPr>
            <a:xfrm>
              <a:off x="6336691" y="4123968"/>
              <a:ext cx="1698386" cy="499984"/>
            </a:xfrm>
            <a:prstGeom prst="rect">
              <a:avLst/>
            </a:prstGeom>
            <a:noFill/>
          </p:spPr>
          <p:txBody>
            <a:bodyPr wrap="none" rtlCol="0">
              <a:spAutoFit/>
            </a:bodyPr>
            <a:lstStyle/>
            <a:p>
              <a:pPr algn="r" defTabSz="685800"/>
              <a:r>
                <a:rPr lang="de-DE" sz="1050" dirty="0">
                  <a:solidFill>
                    <a:prstClr val="black"/>
                  </a:solidFill>
                  <a:latin typeface="Arial Narrow"/>
                </a:rPr>
                <a:t>Linear </a:t>
              </a:r>
              <a:r>
                <a:rPr lang="de-DE" sz="1050" dirty="0" err="1">
                  <a:solidFill>
                    <a:prstClr val="black"/>
                  </a:solidFill>
                  <a:latin typeface="Arial Narrow"/>
                </a:rPr>
                <a:t>actuator</a:t>
              </a:r>
              <a:endParaRPr lang="de-DE" sz="1050" dirty="0">
                <a:solidFill>
                  <a:prstClr val="black"/>
                </a:solidFill>
                <a:latin typeface="Arial Narrow"/>
              </a:endParaRPr>
            </a:p>
          </p:txBody>
        </p:sp>
        <p:sp>
          <p:nvSpPr>
            <p:cNvPr id="26" name="Textfeld 25">
              <a:extLst>
                <a:ext uri="{FF2B5EF4-FFF2-40B4-BE49-F238E27FC236}">
                  <a16:creationId xmlns:a16="http://schemas.microsoft.com/office/drawing/2014/main" id="{760F79F0-39D4-425F-B11E-FC0714238F41}"/>
                </a:ext>
              </a:extLst>
            </p:cNvPr>
            <p:cNvSpPr txBox="1"/>
            <p:nvPr/>
          </p:nvSpPr>
          <p:spPr>
            <a:xfrm>
              <a:off x="6128530" y="3703344"/>
              <a:ext cx="1903548" cy="499984"/>
            </a:xfrm>
            <a:prstGeom prst="rect">
              <a:avLst/>
            </a:prstGeom>
            <a:noFill/>
          </p:spPr>
          <p:txBody>
            <a:bodyPr wrap="none" rtlCol="0">
              <a:spAutoFit/>
            </a:bodyPr>
            <a:lstStyle/>
            <a:p>
              <a:pPr algn="r" defTabSz="685800"/>
              <a:r>
                <a:rPr lang="de-DE" sz="1050" dirty="0" err="1">
                  <a:solidFill>
                    <a:prstClr val="black"/>
                  </a:solidFill>
                  <a:latin typeface="Arial Narrow"/>
                </a:rPr>
                <a:t>Heating</a:t>
              </a:r>
              <a:r>
                <a:rPr lang="de-DE" sz="1050" dirty="0">
                  <a:solidFill>
                    <a:prstClr val="black"/>
                  </a:solidFill>
                  <a:latin typeface="Arial Narrow"/>
                </a:rPr>
                <a:t> / Cooling</a:t>
              </a:r>
            </a:p>
          </p:txBody>
        </p:sp>
        <p:cxnSp>
          <p:nvCxnSpPr>
            <p:cNvPr id="27" name="Gerade Verbindung mit Pfeil 26">
              <a:extLst>
                <a:ext uri="{FF2B5EF4-FFF2-40B4-BE49-F238E27FC236}">
                  <a16:creationId xmlns:a16="http://schemas.microsoft.com/office/drawing/2014/main" id="{F32409F0-B4A3-4EBB-8462-FE6B8800FF58}"/>
                </a:ext>
              </a:extLst>
            </p:cNvPr>
            <p:cNvCxnSpPr>
              <a:cxnSpLocks/>
              <a:stCxn id="21" idx="3"/>
            </p:cNvCxnSpPr>
            <p:nvPr/>
          </p:nvCxnSpPr>
          <p:spPr>
            <a:xfrm flipV="1">
              <a:off x="8028261" y="2711788"/>
              <a:ext cx="721456" cy="4002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40436135-B9D9-422E-9F59-2FB06805BB93}"/>
                </a:ext>
              </a:extLst>
            </p:cNvPr>
            <p:cNvCxnSpPr>
              <a:cxnSpLocks/>
              <a:stCxn id="23" idx="3"/>
            </p:cNvCxnSpPr>
            <p:nvPr/>
          </p:nvCxnSpPr>
          <p:spPr>
            <a:xfrm flipV="1">
              <a:off x="8028263" y="3467689"/>
              <a:ext cx="841967" cy="65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D97B3DB0-59E9-4C98-AEAE-32BE9F2F89DC}"/>
                </a:ext>
              </a:extLst>
            </p:cNvPr>
            <p:cNvCxnSpPr>
              <a:cxnSpLocks/>
            </p:cNvCxnSpPr>
            <p:nvPr/>
          </p:nvCxnSpPr>
          <p:spPr>
            <a:xfrm flipV="1">
              <a:off x="8035077" y="3749882"/>
              <a:ext cx="297987" cy="91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8E0C2A3B-B18B-4361-8575-58082C469266}"/>
                </a:ext>
              </a:extLst>
            </p:cNvPr>
            <p:cNvCxnSpPr>
              <a:cxnSpLocks/>
              <a:stCxn id="25" idx="3"/>
            </p:cNvCxnSpPr>
            <p:nvPr/>
          </p:nvCxnSpPr>
          <p:spPr>
            <a:xfrm>
              <a:off x="8035078" y="4373960"/>
              <a:ext cx="795675" cy="3230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D84A5D3C-49A3-49B9-A059-81CFBC7F327B}"/>
                </a:ext>
              </a:extLst>
            </p:cNvPr>
            <p:cNvCxnSpPr>
              <a:cxnSpLocks/>
              <a:stCxn id="24" idx="3"/>
            </p:cNvCxnSpPr>
            <p:nvPr/>
          </p:nvCxnSpPr>
          <p:spPr>
            <a:xfrm>
              <a:off x="8035076" y="4794584"/>
              <a:ext cx="230410" cy="273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Textfeld 47">
            <a:extLst>
              <a:ext uri="{FF2B5EF4-FFF2-40B4-BE49-F238E27FC236}">
                <a16:creationId xmlns:a16="http://schemas.microsoft.com/office/drawing/2014/main" id="{CCB96EB2-5898-43EA-8F9A-D78E8E542AD0}"/>
              </a:ext>
            </a:extLst>
          </p:cNvPr>
          <p:cNvSpPr txBox="1"/>
          <p:nvPr/>
        </p:nvSpPr>
        <p:spPr>
          <a:xfrm>
            <a:off x="7865434" y="2972990"/>
            <a:ext cx="1267220" cy="646331"/>
          </a:xfrm>
          <a:prstGeom prst="rect">
            <a:avLst/>
          </a:prstGeom>
          <a:solidFill>
            <a:schemeClr val="bg1"/>
          </a:solidFill>
          <a:ln>
            <a:solidFill>
              <a:schemeClr val="tx1"/>
            </a:solidFill>
          </a:ln>
        </p:spPr>
        <p:txBody>
          <a:bodyPr wrap="square" rtlCol="0">
            <a:spAutoFit/>
          </a:bodyPr>
          <a:lstStyle/>
          <a:p>
            <a:pPr algn="ctr" defTabSz="685800"/>
            <a:r>
              <a:rPr lang="en-US" sz="1200" b="1" dirty="0">
                <a:solidFill>
                  <a:srgbClr val="007CC3"/>
                </a:solidFill>
                <a:latin typeface="Arial Narrow"/>
              </a:rPr>
              <a:t>G</a:t>
            </a:r>
            <a:r>
              <a:rPr lang="en-US" sz="1200" dirty="0">
                <a:solidFill>
                  <a:prstClr val="black"/>
                </a:solidFill>
                <a:latin typeface="Arial Narrow"/>
              </a:rPr>
              <a:t>eneral-purpose</a:t>
            </a:r>
            <a:r>
              <a:rPr lang="en-US" sz="1200" b="1" dirty="0">
                <a:solidFill>
                  <a:srgbClr val="007CC3"/>
                </a:solidFill>
                <a:latin typeface="Arial Narrow"/>
              </a:rPr>
              <a:t> ir</a:t>
            </a:r>
            <a:r>
              <a:rPr lang="en-US" sz="1200" dirty="0">
                <a:solidFill>
                  <a:prstClr val="black"/>
                </a:solidFill>
                <a:latin typeface="Arial Narrow"/>
              </a:rPr>
              <a:t>r</a:t>
            </a:r>
            <a:r>
              <a:rPr lang="en-US" sz="1200" b="1" dirty="0">
                <a:solidFill>
                  <a:srgbClr val="007CC3"/>
                </a:solidFill>
                <a:latin typeface="Arial Narrow"/>
              </a:rPr>
              <a:t>a</a:t>
            </a:r>
            <a:r>
              <a:rPr lang="en-US" sz="1200" dirty="0">
                <a:solidFill>
                  <a:prstClr val="black"/>
                </a:solidFill>
                <a:latin typeface="Arial Narrow"/>
              </a:rPr>
              <a:t>diated </a:t>
            </a:r>
            <a:r>
              <a:rPr lang="en-US" sz="1200" b="1" dirty="0">
                <a:solidFill>
                  <a:srgbClr val="007CC3"/>
                </a:solidFill>
                <a:latin typeface="Arial Narrow"/>
              </a:rPr>
              <a:t>f</a:t>
            </a:r>
            <a:r>
              <a:rPr lang="en-US" sz="1200" dirty="0">
                <a:solidFill>
                  <a:prstClr val="black"/>
                </a:solidFill>
                <a:latin typeface="Arial Narrow"/>
              </a:rPr>
              <a:t>iber and</a:t>
            </a:r>
            <a:r>
              <a:rPr lang="en-US" sz="1200" b="1" dirty="0">
                <a:solidFill>
                  <a:srgbClr val="007CC3"/>
                </a:solidFill>
                <a:latin typeface="Arial Narrow"/>
              </a:rPr>
              <a:t> f</a:t>
            </a:r>
            <a:r>
              <a:rPr lang="en-US" sz="1200" dirty="0">
                <a:solidFill>
                  <a:prstClr val="black"/>
                </a:solidFill>
                <a:latin typeface="Arial Narrow"/>
              </a:rPr>
              <a:t>oil </a:t>
            </a:r>
            <a:r>
              <a:rPr lang="en-US" sz="1200" b="1" dirty="0">
                <a:solidFill>
                  <a:srgbClr val="007CC3"/>
                </a:solidFill>
                <a:latin typeface="Arial Narrow"/>
              </a:rPr>
              <a:t>e</a:t>
            </a:r>
            <a:r>
              <a:rPr lang="en-US" sz="1200" dirty="0">
                <a:solidFill>
                  <a:prstClr val="black"/>
                </a:solidFill>
                <a:latin typeface="Arial Narrow"/>
              </a:rPr>
              <a:t>xperiment</a:t>
            </a:r>
            <a:r>
              <a:rPr lang="en-US" sz="1200" b="1" dirty="0">
                <a:solidFill>
                  <a:srgbClr val="007CC3"/>
                </a:solidFill>
                <a:latin typeface="Arial Narrow"/>
              </a:rPr>
              <a:t> </a:t>
            </a:r>
          </a:p>
        </p:txBody>
      </p:sp>
      <p:sp>
        <p:nvSpPr>
          <p:cNvPr id="2" name="Fußzeilenplatzhalter 3">
            <a:extLst>
              <a:ext uri="{FF2B5EF4-FFF2-40B4-BE49-F238E27FC236}">
                <a16:creationId xmlns:a16="http://schemas.microsoft.com/office/drawing/2014/main" id="{2D7F8721-548A-7692-10BC-E82E04C16724}"/>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35</a:t>
            </a:fld>
            <a:endParaRPr lang="en-GB" dirty="0"/>
          </a:p>
        </p:txBody>
      </p:sp>
    </p:spTree>
    <p:extLst>
      <p:ext uri="{BB962C8B-B14F-4D97-AF65-F5344CB8AC3E}">
        <p14:creationId xmlns:p14="http://schemas.microsoft.com/office/powerpoint/2010/main" val="163161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0FFB5-082E-48D8-86A9-39978F78D399}"/>
              </a:ext>
            </a:extLst>
          </p:cNvPr>
          <p:cNvSpPr>
            <a:spLocks noGrp="1"/>
          </p:cNvSpPr>
          <p:nvPr>
            <p:ph type="title"/>
          </p:nvPr>
        </p:nvSpPr>
        <p:spPr/>
        <p:txBody>
          <a:bodyPr/>
          <a:lstStyle/>
          <a:p>
            <a:r>
              <a:rPr lang="de-DE" dirty="0"/>
              <a:t>High </a:t>
            </a:r>
            <a:r>
              <a:rPr lang="de-DE" dirty="0" err="1"/>
              <a:t>heat</a:t>
            </a:r>
            <a:r>
              <a:rPr lang="de-DE" dirty="0"/>
              <a:t> </a:t>
            </a:r>
            <a:r>
              <a:rPr lang="de-DE" dirty="0" err="1"/>
              <a:t>flux</a:t>
            </a:r>
            <a:r>
              <a:rPr lang="de-DE" dirty="0"/>
              <a:t> </a:t>
            </a:r>
            <a:r>
              <a:rPr lang="de-DE" dirty="0" err="1"/>
              <a:t>tests</a:t>
            </a:r>
            <a:r>
              <a:rPr lang="de-DE" dirty="0"/>
              <a:t> – </a:t>
            </a:r>
            <a:r>
              <a:rPr lang="de-DE" dirty="0" err="1"/>
              <a:t>new</a:t>
            </a:r>
            <a:r>
              <a:rPr lang="de-DE" dirty="0"/>
              <a:t> </a:t>
            </a:r>
            <a:r>
              <a:rPr lang="de-DE" dirty="0" err="1"/>
              <a:t>mock-ups</a:t>
            </a:r>
            <a:endParaRPr lang="de-DE" dirty="0"/>
          </a:p>
        </p:txBody>
      </p:sp>
      <p:pic>
        <p:nvPicPr>
          <p:cNvPr id="10" name="Inhaltsplatzhalter 6">
            <a:extLst>
              <a:ext uri="{FF2B5EF4-FFF2-40B4-BE49-F238E27FC236}">
                <a16:creationId xmlns:a16="http://schemas.microsoft.com/office/drawing/2014/main" id="{44EC25FF-2885-4CF7-A258-1D6B9B9C8D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08104" y="2713898"/>
            <a:ext cx="3365500" cy="2222500"/>
          </a:xfrm>
        </p:spPr>
      </p:pic>
      <p:sp>
        <p:nvSpPr>
          <p:cNvPr id="9" name="Inhaltsplatzhalter 10">
            <a:extLst>
              <a:ext uri="{FF2B5EF4-FFF2-40B4-BE49-F238E27FC236}">
                <a16:creationId xmlns:a16="http://schemas.microsoft.com/office/drawing/2014/main" id="{5D693C59-E684-4667-AE07-1C8346AA2D6C}"/>
              </a:ext>
            </a:extLst>
          </p:cNvPr>
          <p:cNvSpPr txBox="1">
            <a:spLocks/>
          </p:cNvSpPr>
          <p:nvPr/>
        </p:nvSpPr>
        <p:spPr>
          <a:xfrm>
            <a:off x="359835" y="822697"/>
            <a:ext cx="5489636" cy="3828368"/>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lang="de-DE" sz="2400" b="1" kern="1200" smtClean="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000" b="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18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600" kern="1200" dirty="0" smtClean="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800" dirty="0">
                <a:solidFill>
                  <a:prstClr val="black"/>
                </a:solidFill>
                <a:latin typeface="Arial Narrow" panose="020B0606020202030204" pitchFamily="34" charset="0"/>
              </a:rPr>
              <a:t>Mono-Block concept according to WPDIV</a:t>
            </a:r>
            <a:endParaRPr lang="en-US" sz="1800" b="0" dirty="0">
              <a:solidFill>
                <a:prstClr val="black"/>
              </a:solidFill>
              <a:latin typeface="Arial Narrow"/>
            </a:endParaRPr>
          </a:p>
          <a:p>
            <a:pPr marL="514350" lvl="1" indent="-171450" defTabSz="685800">
              <a:spcBef>
                <a:spcPts val="375"/>
              </a:spcBef>
            </a:pPr>
            <a:r>
              <a:rPr lang="en-US" sz="1800" dirty="0">
                <a:solidFill>
                  <a:prstClr val="black"/>
                </a:solidFill>
                <a:latin typeface="Calibri" panose="020F0502020204030204"/>
              </a:rPr>
              <a:t>Manufacturing within WPMAT in collaboration with ENEA</a:t>
            </a:r>
            <a:endParaRPr lang="en-US" sz="165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Aim: direct comparison to </a:t>
            </a:r>
            <a:r>
              <a:rPr lang="en-US" sz="1800" dirty="0" err="1">
                <a:solidFill>
                  <a:prstClr val="black"/>
                </a:solidFill>
                <a:latin typeface="Calibri" panose="020F0502020204030204"/>
              </a:rPr>
              <a:t>conventionsl</a:t>
            </a:r>
            <a:r>
              <a:rPr lang="en-US" sz="1800" dirty="0">
                <a:solidFill>
                  <a:prstClr val="black"/>
                </a:solidFill>
                <a:latin typeface="Calibri" panose="020F0502020204030204"/>
              </a:rPr>
              <a:t> W materials</a:t>
            </a:r>
            <a:endParaRPr lang="en-US" sz="1800" baseline="300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Status: blocks cut, manufacturing of mock-up on- going</a:t>
            </a:r>
          </a:p>
          <a:p>
            <a:pPr marL="0" indent="0" defTabSz="685800">
              <a:spcBef>
                <a:spcPts val="750"/>
              </a:spcBef>
              <a:buNone/>
            </a:pPr>
            <a:r>
              <a:rPr lang="en-US" sz="1800" dirty="0">
                <a:solidFill>
                  <a:prstClr val="black"/>
                </a:solidFill>
                <a:latin typeface="Arial Narrow" panose="020B0606020202030204" pitchFamily="34" charset="0"/>
              </a:rPr>
              <a:t>Large scale flat-tile mock-ups </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Aim: investigate the effect of size on the performance of </a:t>
            </a:r>
            <a:r>
              <a:rPr lang="en-US" sz="1800" dirty="0" err="1">
                <a:solidFill>
                  <a:prstClr val="black"/>
                </a:solidFill>
                <a:latin typeface="Calibri" panose="020F0502020204030204"/>
              </a:rPr>
              <a:t>W</a:t>
            </a:r>
            <a:r>
              <a:rPr lang="en-US" sz="1800" baseline="-25000" dirty="0" err="1">
                <a:solidFill>
                  <a:prstClr val="black"/>
                </a:solidFill>
                <a:latin typeface="Calibri" panose="020F0502020204030204"/>
              </a:rPr>
              <a:t>f</a:t>
            </a:r>
            <a:r>
              <a:rPr lang="en-US" sz="1800" dirty="0">
                <a:solidFill>
                  <a:prstClr val="black"/>
                </a:solidFill>
                <a:latin typeface="Calibri" panose="020F0502020204030204"/>
              </a:rPr>
              <a:t>/W composite mock-ups</a:t>
            </a:r>
            <a:br>
              <a:rPr lang="en-US" sz="1800" dirty="0">
                <a:solidFill>
                  <a:prstClr val="black"/>
                </a:solidFill>
                <a:latin typeface="Calibri" panose="020F0502020204030204"/>
              </a:rPr>
            </a:br>
            <a:r>
              <a:rPr lang="en-US" sz="1800" dirty="0">
                <a:solidFill>
                  <a:prstClr val="black"/>
                </a:solidFill>
                <a:latin typeface="Calibri" panose="020F0502020204030204"/>
                <a:sym typeface="Wingdings" panose="05000000000000000000" pitchFamily="2" charset="2"/>
              </a:rPr>
              <a:t> does the composite concept allow for larger flat tile sizes?</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Status: tiles cut and soldered, final machining of mock-ups on-going, pre-characterization planned in September, first tests planned in October</a:t>
            </a:r>
            <a:endParaRPr lang="en-US" sz="1500" dirty="0">
              <a:solidFill>
                <a:prstClr val="black"/>
              </a:solidFill>
              <a:latin typeface="Arial Narrow"/>
            </a:endParaRPr>
          </a:p>
          <a:p>
            <a:pPr marL="0" indent="0" defTabSz="685800">
              <a:spcBef>
                <a:spcPts val="750"/>
              </a:spcBef>
              <a:buNone/>
            </a:pPr>
            <a:endParaRPr lang="en-US" sz="1800" dirty="0">
              <a:solidFill>
                <a:prstClr val="black"/>
              </a:solidFill>
              <a:latin typeface="Arial Narrow"/>
            </a:endParaRPr>
          </a:p>
        </p:txBody>
      </p:sp>
      <p:pic>
        <p:nvPicPr>
          <p:cNvPr id="11" name="Grafik 10" descr="Ein Bild, das Kasten, Kante, Zement, Beton enthält.&#10;&#10;Automatisch generierte Beschreibung">
            <a:extLst>
              <a:ext uri="{FF2B5EF4-FFF2-40B4-BE49-F238E27FC236}">
                <a16:creationId xmlns:a16="http://schemas.microsoft.com/office/drawing/2014/main" id="{149439BC-5CFF-45A2-9B04-12F2F0C0D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846" y="1019727"/>
            <a:ext cx="2002797" cy="1502098"/>
          </a:xfrm>
          <a:prstGeom prst="rect">
            <a:avLst/>
          </a:prstGeom>
        </p:spPr>
      </p:pic>
      <p:sp>
        <p:nvSpPr>
          <p:cNvPr id="3" name="Fußzeilenplatzhalter 3">
            <a:extLst>
              <a:ext uri="{FF2B5EF4-FFF2-40B4-BE49-F238E27FC236}">
                <a16:creationId xmlns:a16="http://schemas.microsoft.com/office/drawing/2014/main" id="{F91F0430-554E-C27C-C90C-CD3413F1313A}"/>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36</a:t>
            </a:fld>
            <a:endParaRPr lang="en-GB" dirty="0"/>
          </a:p>
        </p:txBody>
      </p:sp>
    </p:spTree>
    <p:extLst>
      <p:ext uri="{BB962C8B-B14F-4D97-AF65-F5344CB8AC3E}">
        <p14:creationId xmlns:p14="http://schemas.microsoft.com/office/powerpoint/2010/main" val="39349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0FFB5-082E-48D8-86A9-39978F78D399}"/>
              </a:ext>
            </a:extLst>
          </p:cNvPr>
          <p:cNvSpPr>
            <a:spLocks noGrp="1"/>
          </p:cNvSpPr>
          <p:nvPr>
            <p:ph type="title"/>
          </p:nvPr>
        </p:nvSpPr>
        <p:spPr/>
        <p:txBody>
          <a:bodyPr/>
          <a:lstStyle/>
          <a:p>
            <a:r>
              <a:rPr lang="de-DE" dirty="0" err="1"/>
              <a:t>Effect</a:t>
            </a:r>
            <a:r>
              <a:rPr lang="de-DE" dirty="0"/>
              <a:t> of hydrogen on </a:t>
            </a:r>
            <a:r>
              <a:rPr lang="de-DE" dirty="0" err="1"/>
              <a:t>strength</a:t>
            </a:r>
            <a:endParaRPr lang="de-DE" dirty="0"/>
          </a:p>
        </p:txBody>
      </p:sp>
      <p:sp>
        <p:nvSpPr>
          <p:cNvPr id="6" name="Inhaltsplatzhalter 5">
            <a:extLst>
              <a:ext uri="{FF2B5EF4-FFF2-40B4-BE49-F238E27FC236}">
                <a16:creationId xmlns:a16="http://schemas.microsoft.com/office/drawing/2014/main" id="{A1F64CFD-E83F-626F-F76A-0F6AB0F92D3B}"/>
              </a:ext>
            </a:extLst>
          </p:cNvPr>
          <p:cNvSpPr>
            <a:spLocks noGrp="1"/>
          </p:cNvSpPr>
          <p:nvPr>
            <p:ph idx="1"/>
          </p:nvPr>
        </p:nvSpPr>
        <p:spPr/>
        <p:txBody>
          <a:bodyPr/>
          <a:lstStyle/>
          <a:p>
            <a:endParaRPr lang="en-GB"/>
          </a:p>
        </p:txBody>
      </p:sp>
      <p:sp>
        <p:nvSpPr>
          <p:cNvPr id="3" name="Datumsplatzhalter 2">
            <a:extLst>
              <a:ext uri="{FF2B5EF4-FFF2-40B4-BE49-F238E27FC236}">
                <a16:creationId xmlns:a16="http://schemas.microsoft.com/office/drawing/2014/main" id="{AC2C6842-4D46-4258-B08F-7F413F7492CD}"/>
              </a:ext>
            </a:extLst>
          </p:cNvPr>
          <p:cNvSpPr>
            <a:spLocks noGrp="1"/>
          </p:cNvSpPr>
          <p:nvPr>
            <p:ph type="dt" sz="half" idx="4294967295"/>
          </p:nvPr>
        </p:nvSpPr>
        <p:spPr>
          <a:xfrm>
            <a:off x="0" y="0"/>
            <a:ext cx="0" cy="0"/>
          </a:xfrm>
        </p:spPr>
        <p:txBody>
          <a:bodyPr/>
          <a:lstStyle/>
          <a:p>
            <a:pPr defTabSz="685800"/>
            <a:r>
              <a:rPr lang="de-DE">
                <a:solidFill>
                  <a:prstClr val="black">
                    <a:lumMod val="75000"/>
                    <a:lumOff val="25000"/>
                  </a:prstClr>
                </a:solidFill>
              </a:rPr>
              <a:t>17.05.2021</a:t>
            </a:r>
            <a:endParaRPr lang="de-DE" dirty="0">
              <a:solidFill>
                <a:prstClr val="black">
                  <a:lumMod val="75000"/>
                  <a:lumOff val="25000"/>
                </a:prstClr>
              </a:solidFill>
            </a:endParaRPr>
          </a:p>
        </p:txBody>
      </p:sp>
      <p:sp>
        <p:nvSpPr>
          <p:cNvPr id="5" name="Foliennummernplatzhalter 4">
            <a:extLst>
              <a:ext uri="{FF2B5EF4-FFF2-40B4-BE49-F238E27FC236}">
                <a16:creationId xmlns:a16="http://schemas.microsoft.com/office/drawing/2014/main" id="{D265810C-4475-4368-ABFA-4BC40BC7F4D2}"/>
              </a:ext>
            </a:extLst>
          </p:cNvPr>
          <p:cNvSpPr>
            <a:spLocks noGrp="1"/>
          </p:cNvSpPr>
          <p:nvPr>
            <p:ph type="sldNum" sz="quarter" idx="4294967295"/>
          </p:nvPr>
        </p:nvSpPr>
        <p:spPr>
          <a:xfrm>
            <a:off x="0" y="0"/>
            <a:ext cx="0" cy="0"/>
          </a:xfrm>
        </p:spPr>
        <p:txBody>
          <a:bodyPr/>
          <a:lstStyle/>
          <a:p>
            <a:pPr defTabSz="685800"/>
            <a:fld id="{31AA536C-85F5-4A1B-A111-7CE00A08BCBC}" type="slidenum">
              <a:rPr lang="de-DE">
                <a:solidFill>
                  <a:prstClr val="black">
                    <a:lumMod val="75000"/>
                    <a:lumOff val="25000"/>
                  </a:prstClr>
                </a:solidFill>
              </a:rPr>
              <a:pPr defTabSz="685800"/>
              <a:t>37</a:t>
            </a:fld>
            <a:endParaRPr lang="de-DE" dirty="0">
              <a:solidFill>
                <a:prstClr val="black">
                  <a:lumMod val="75000"/>
                  <a:lumOff val="25000"/>
                </a:prstClr>
              </a:solidFill>
            </a:endParaRPr>
          </a:p>
        </p:txBody>
      </p:sp>
      <p:sp>
        <p:nvSpPr>
          <p:cNvPr id="7" name="Inhaltsplatzhalter 10">
            <a:extLst>
              <a:ext uri="{FF2B5EF4-FFF2-40B4-BE49-F238E27FC236}">
                <a16:creationId xmlns:a16="http://schemas.microsoft.com/office/drawing/2014/main" id="{0F5579D6-334A-4125-BFA4-56A570DFEC38}"/>
              </a:ext>
            </a:extLst>
          </p:cNvPr>
          <p:cNvSpPr txBox="1">
            <a:spLocks/>
          </p:cNvSpPr>
          <p:nvPr/>
        </p:nvSpPr>
        <p:spPr>
          <a:xfrm>
            <a:off x="359835" y="822697"/>
            <a:ext cx="5254532" cy="3828368"/>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lang="de-DE" sz="2400" b="1" kern="1200" smtClean="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000" b="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18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600" kern="1200" dirty="0" smtClean="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800" dirty="0">
                <a:solidFill>
                  <a:prstClr val="black"/>
                </a:solidFill>
                <a:latin typeface="Arial Narrow" panose="020B0606020202030204" pitchFamily="34" charset="0"/>
              </a:rPr>
              <a:t>Plasma source installed at GIRAFFE and tested</a:t>
            </a:r>
            <a:endParaRPr lang="en-US" sz="1800" b="0" dirty="0">
              <a:solidFill>
                <a:prstClr val="black"/>
              </a:solidFill>
              <a:latin typeface="Arial Narrow"/>
            </a:endParaRPr>
          </a:p>
          <a:p>
            <a:pPr marL="514350" lvl="1" indent="-171450" defTabSz="685800">
              <a:spcBef>
                <a:spcPts val="375"/>
              </a:spcBef>
            </a:pPr>
            <a:r>
              <a:rPr lang="en-US" sz="1800" dirty="0">
                <a:solidFill>
                  <a:prstClr val="black"/>
                </a:solidFill>
                <a:latin typeface="Calibri" panose="020F0502020204030204"/>
              </a:rPr>
              <a:t>ECR ion gun (</a:t>
            </a:r>
            <a:r>
              <a:rPr lang="en-US" sz="1800" dirty="0" err="1">
                <a:solidFill>
                  <a:prstClr val="black"/>
                </a:solidFill>
                <a:latin typeface="Calibri" panose="020F0502020204030204"/>
              </a:rPr>
              <a:t>Tectra</a:t>
            </a:r>
            <a:r>
              <a:rPr lang="en-US" sz="1800" dirty="0">
                <a:solidFill>
                  <a:prstClr val="black"/>
                </a:solidFill>
                <a:latin typeface="Calibri" panose="020F0502020204030204"/>
              </a:rPr>
              <a:t> Gen II)</a:t>
            </a:r>
          </a:p>
          <a:p>
            <a:pPr marL="857250" lvl="2" indent="-171450" defTabSz="685800">
              <a:spcBef>
                <a:spcPts val="375"/>
              </a:spcBef>
            </a:pPr>
            <a:r>
              <a:rPr lang="en-US" sz="1650" dirty="0">
                <a:solidFill>
                  <a:prstClr val="black"/>
                </a:solidFill>
                <a:latin typeface="Calibri" panose="020F0502020204030204"/>
              </a:rPr>
              <a:t>energy range of 25 eV – 5 KeV, total beam current of 1mA (at 5 kV)</a:t>
            </a:r>
          </a:p>
          <a:p>
            <a:pPr marL="857250" lvl="2" indent="-171450" defTabSz="685800">
              <a:spcBef>
                <a:spcPts val="375"/>
              </a:spcBef>
            </a:pPr>
            <a:r>
              <a:rPr lang="en-US" sz="1650" dirty="0">
                <a:solidFill>
                  <a:prstClr val="black"/>
                </a:solidFill>
                <a:latin typeface="Calibri" panose="020F0502020204030204"/>
              </a:rPr>
              <a:t>e.g. 1x10</a:t>
            </a:r>
            <a:r>
              <a:rPr lang="en-US" sz="1650" baseline="30000" dirty="0">
                <a:solidFill>
                  <a:prstClr val="black"/>
                </a:solidFill>
                <a:latin typeface="Calibri" panose="020F0502020204030204"/>
              </a:rPr>
              <a:t>18</a:t>
            </a:r>
            <a:r>
              <a:rPr lang="en-US" sz="1650" dirty="0">
                <a:solidFill>
                  <a:prstClr val="black"/>
                </a:solidFill>
                <a:latin typeface="Calibri" panose="020F0502020204030204"/>
              </a:rPr>
              <a:t> D ions / m</a:t>
            </a:r>
            <a:r>
              <a:rPr lang="en-US" sz="1650" baseline="30000" dirty="0">
                <a:solidFill>
                  <a:prstClr val="black"/>
                </a:solidFill>
                <a:latin typeface="Calibri" panose="020F0502020204030204"/>
              </a:rPr>
              <a:t>2</a:t>
            </a:r>
            <a:r>
              <a:rPr lang="en-US" sz="1650" dirty="0">
                <a:solidFill>
                  <a:prstClr val="black"/>
                </a:solidFill>
                <a:latin typeface="Calibri" panose="020F0502020204030204"/>
              </a:rPr>
              <a:t>s at 300 eV</a:t>
            </a:r>
          </a:p>
          <a:p>
            <a:pPr marL="514350" lvl="1" indent="-171450" defTabSz="685800">
              <a:spcBef>
                <a:spcPts val="375"/>
              </a:spcBef>
            </a:pPr>
            <a:r>
              <a:rPr lang="en-US" sz="1800" dirty="0">
                <a:solidFill>
                  <a:prstClr val="black"/>
                </a:solidFill>
                <a:latin typeface="Calibri" panose="020F0502020204030204"/>
              </a:rPr>
              <a:t>Hardware adoptions in progress</a:t>
            </a:r>
          </a:p>
          <a:p>
            <a:pPr marL="857250" lvl="2" indent="-171450" defTabSz="685800">
              <a:spcBef>
                <a:spcPts val="375"/>
              </a:spcBef>
            </a:pPr>
            <a:r>
              <a:rPr lang="en-US" sz="1650" dirty="0">
                <a:solidFill>
                  <a:prstClr val="black"/>
                </a:solidFill>
                <a:latin typeface="Calibri" panose="020F0502020204030204"/>
              </a:rPr>
              <a:t>guiding pipe, beam sensors, …</a:t>
            </a:r>
          </a:p>
          <a:p>
            <a:pPr marL="0" indent="0" defTabSz="685800">
              <a:spcBef>
                <a:spcPts val="750"/>
              </a:spcBef>
              <a:buNone/>
            </a:pPr>
            <a:r>
              <a:rPr lang="en-US" sz="1800" dirty="0">
                <a:solidFill>
                  <a:prstClr val="black"/>
                </a:solidFill>
                <a:latin typeface="Arial Narrow" panose="020B0606020202030204" pitchFamily="34" charset="0"/>
              </a:rPr>
              <a:t>First tests planned for October</a:t>
            </a:r>
            <a:endParaRPr lang="en-US" sz="1800" dirty="0">
              <a:solidFill>
                <a:prstClr val="black"/>
              </a:solidFill>
              <a:latin typeface="Calibri" panose="020F0502020204030204"/>
            </a:endParaRPr>
          </a:p>
          <a:p>
            <a:pPr marL="514350" lvl="1" indent="-171450" defTabSz="685800">
              <a:spcBef>
                <a:spcPts val="375"/>
              </a:spcBef>
            </a:pPr>
            <a:r>
              <a:rPr lang="en-US" sz="1800" dirty="0">
                <a:solidFill>
                  <a:prstClr val="black"/>
                </a:solidFill>
                <a:latin typeface="Calibri" panose="020F0502020204030204"/>
              </a:rPr>
              <a:t>Stress relaxation by D</a:t>
            </a:r>
          </a:p>
          <a:p>
            <a:pPr marL="857250" lvl="2" indent="-171450" defTabSz="685800">
              <a:spcBef>
                <a:spcPts val="375"/>
              </a:spcBef>
            </a:pPr>
            <a:r>
              <a:rPr lang="en-US" sz="1650" dirty="0">
                <a:solidFill>
                  <a:prstClr val="black"/>
                </a:solidFill>
                <a:latin typeface="Calibri" panose="020F0502020204030204"/>
              </a:rPr>
              <a:t>load sample to dedicated load and hold it there</a:t>
            </a:r>
          </a:p>
          <a:p>
            <a:pPr marL="857250" lvl="2" indent="-171450" defTabSz="685800">
              <a:spcBef>
                <a:spcPts val="375"/>
              </a:spcBef>
            </a:pPr>
            <a:r>
              <a:rPr lang="en-US" sz="1650" dirty="0">
                <a:solidFill>
                  <a:prstClr val="black"/>
                </a:solidFill>
                <a:latin typeface="Calibri" panose="020F0502020204030204"/>
              </a:rPr>
              <a:t>load sample with D beam and monitor load</a:t>
            </a:r>
          </a:p>
          <a:p>
            <a:pPr marL="514350" lvl="1" indent="-171450" defTabSz="685800">
              <a:spcBef>
                <a:spcPts val="375"/>
              </a:spcBef>
            </a:pPr>
            <a:r>
              <a:rPr lang="en-US" sz="1800" dirty="0">
                <a:solidFill>
                  <a:prstClr val="black"/>
                </a:solidFill>
                <a:latin typeface="Calibri" panose="020F0502020204030204"/>
              </a:rPr>
              <a:t>Midterm: investigate synergies between D effect and irradiation damage</a:t>
            </a:r>
            <a:endParaRPr lang="en-US" sz="1800" dirty="0">
              <a:solidFill>
                <a:prstClr val="black"/>
              </a:solidFill>
              <a:latin typeface="Arial Narrow"/>
            </a:endParaRPr>
          </a:p>
        </p:txBody>
      </p:sp>
      <p:grpSp>
        <p:nvGrpSpPr>
          <p:cNvPr id="8" name="Gruppieren 7">
            <a:extLst>
              <a:ext uri="{FF2B5EF4-FFF2-40B4-BE49-F238E27FC236}">
                <a16:creationId xmlns:a16="http://schemas.microsoft.com/office/drawing/2014/main" id="{91D4FC1F-4404-4DA0-BF10-9A769CAF9571}"/>
              </a:ext>
            </a:extLst>
          </p:cNvPr>
          <p:cNvGrpSpPr/>
          <p:nvPr/>
        </p:nvGrpSpPr>
        <p:grpSpPr>
          <a:xfrm>
            <a:off x="5699689" y="1697736"/>
            <a:ext cx="3444311" cy="2899583"/>
            <a:chOff x="6386767" y="1528252"/>
            <a:chExt cx="5522049" cy="4237086"/>
          </a:xfrm>
        </p:grpSpPr>
        <p:pic>
          <p:nvPicPr>
            <p:cNvPr id="9" name="Grafik 8">
              <a:extLst>
                <a:ext uri="{FF2B5EF4-FFF2-40B4-BE49-F238E27FC236}">
                  <a16:creationId xmlns:a16="http://schemas.microsoft.com/office/drawing/2014/main" id="{1FF73163-761E-45E4-AF35-533281107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039" y="1528252"/>
              <a:ext cx="4122777" cy="4237086"/>
            </a:xfrm>
            <a:prstGeom prst="rect">
              <a:avLst/>
            </a:prstGeom>
          </p:spPr>
        </p:pic>
        <p:sp>
          <p:nvSpPr>
            <p:cNvPr id="10" name="Textfeld 9">
              <a:extLst>
                <a:ext uri="{FF2B5EF4-FFF2-40B4-BE49-F238E27FC236}">
                  <a16:creationId xmlns:a16="http://schemas.microsoft.com/office/drawing/2014/main" id="{33AA458C-98BC-4A66-AB75-26D1F80DE66B}"/>
                </a:ext>
              </a:extLst>
            </p:cNvPr>
            <p:cNvSpPr txBox="1"/>
            <p:nvPr/>
          </p:nvSpPr>
          <p:spPr>
            <a:xfrm>
              <a:off x="6735040" y="2438275"/>
              <a:ext cx="1293223" cy="371041"/>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cxnSp>
          <p:nvCxnSpPr>
            <p:cNvPr id="11" name="Gerade Verbindung mit Pfeil 10">
              <a:extLst>
                <a:ext uri="{FF2B5EF4-FFF2-40B4-BE49-F238E27FC236}">
                  <a16:creationId xmlns:a16="http://schemas.microsoft.com/office/drawing/2014/main" id="{3D977D60-8BC1-44F9-9F61-1459025DB16B}"/>
                </a:ext>
              </a:extLst>
            </p:cNvPr>
            <p:cNvCxnSpPr>
              <a:cxnSpLocks/>
              <a:stCxn id="10" idx="3"/>
            </p:cNvCxnSpPr>
            <p:nvPr/>
          </p:nvCxnSpPr>
          <p:spPr>
            <a:xfrm flipV="1">
              <a:off x="8028263" y="2271085"/>
              <a:ext cx="237223" cy="352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ED04B1E-A862-4E49-9BE8-6A403172D8D7}"/>
                </a:ext>
              </a:extLst>
            </p:cNvPr>
            <p:cNvSpPr txBox="1"/>
            <p:nvPr/>
          </p:nvSpPr>
          <p:spPr>
            <a:xfrm>
              <a:off x="7030592" y="2862096"/>
              <a:ext cx="997672" cy="371041"/>
            </a:xfrm>
            <a:prstGeom prst="rect">
              <a:avLst/>
            </a:prstGeom>
            <a:noFill/>
          </p:spPr>
          <p:txBody>
            <a:bodyPr wrap="none" rtlCol="0">
              <a:spAutoFit/>
            </a:bodyPr>
            <a:lstStyle/>
            <a:p>
              <a:pPr algn="r" defTabSz="685800"/>
              <a:r>
                <a:rPr lang="de-DE" sz="1050" dirty="0">
                  <a:solidFill>
                    <a:prstClr val="black"/>
                  </a:solidFill>
                  <a:latin typeface="Arial Narrow"/>
                </a:rPr>
                <a:t>Load </a:t>
              </a:r>
              <a:r>
                <a:rPr lang="de-DE" sz="1050" dirty="0" err="1">
                  <a:solidFill>
                    <a:prstClr val="black"/>
                  </a:solidFill>
                  <a:latin typeface="Arial Narrow"/>
                </a:rPr>
                <a:t>cell</a:t>
              </a:r>
              <a:endParaRPr lang="de-DE" sz="1050" dirty="0">
                <a:solidFill>
                  <a:prstClr val="black"/>
                </a:solidFill>
                <a:latin typeface="Arial Narrow"/>
              </a:endParaRPr>
            </a:p>
          </p:txBody>
        </p:sp>
        <p:sp>
          <p:nvSpPr>
            <p:cNvPr id="13" name="Textfeld 12">
              <a:extLst>
                <a:ext uri="{FF2B5EF4-FFF2-40B4-BE49-F238E27FC236}">
                  <a16:creationId xmlns:a16="http://schemas.microsoft.com/office/drawing/2014/main" id="{F555E766-5855-4887-9014-C601EFE3719E}"/>
                </a:ext>
              </a:extLst>
            </p:cNvPr>
            <p:cNvSpPr txBox="1"/>
            <p:nvPr/>
          </p:nvSpPr>
          <p:spPr>
            <a:xfrm>
              <a:off x="7135960" y="3282721"/>
              <a:ext cx="892304" cy="371041"/>
            </a:xfrm>
            <a:prstGeom prst="rect">
              <a:avLst/>
            </a:prstGeom>
            <a:noFill/>
          </p:spPr>
          <p:txBody>
            <a:bodyPr wrap="none" rtlCol="0">
              <a:spAutoFit/>
            </a:bodyPr>
            <a:lstStyle/>
            <a:p>
              <a:pPr algn="r" defTabSz="685800"/>
              <a:r>
                <a:rPr lang="de-DE" sz="1050" dirty="0">
                  <a:solidFill>
                    <a:prstClr val="black"/>
                  </a:solidFill>
                  <a:latin typeface="Arial Narrow"/>
                </a:rPr>
                <a:t>Sample</a:t>
              </a:r>
            </a:p>
          </p:txBody>
        </p:sp>
        <p:sp>
          <p:nvSpPr>
            <p:cNvPr id="14" name="Textfeld 13">
              <a:extLst>
                <a:ext uri="{FF2B5EF4-FFF2-40B4-BE49-F238E27FC236}">
                  <a16:creationId xmlns:a16="http://schemas.microsoft.com/office/drawing/2014/main" id="{A44A1267-FB23-411D-8896-4E058CDA5785}"/>
                </a:ext>
              </a:extLst>
            </p:cNvPr>
            <p:cNvSpPr txBox="1"/>
            <p:nvPr/>
          </p:nvSpPr>
          <p:spPr>
            <a:xfrm>
              <a:off x="6741854" y="4544592"/>
              <a:ext cx="1293223" cy="371041"/>
            </a:xfrm>
            <a:prstGeom prst="rect">
              <a:avLst/>
            </a:prstGeom>
            <a:noFill/>
          </p:spPr>
          <p:txBody>
            <a:bodyPr wrap="none" rtlCol="0">
              <a:spAutoFit/>
            </a:bodyPr>
            <a:lstStyle/>
            <a:p>
              <a:pPr algn="r" defTabSz="685800"/>
              <a:r>
                <a:rPr lang="de-DE" sz="1050" dirty="0">
                  <a:solidFill>
                    <a:prstClr val="black"/>
                  </a:solidFill>
                  <a:latin typeface="Arial Narrow"/>
                </a:rPr>
                <a:t>Rotary </a:t>
              </a:r>
              <a:r>
                <a:rPr lang="de-DE" sz="1050" dirty="0" err="1">
                  <a:solidFill>
                    <a:prstClr val="black"/>
                  </a:solidFill>
                  <a:latin typeface="Arial Narrow"/>
                </a:rPr>
                <a:t>stage</a:t>
              </a:r>
              <a:endParaRPr lang="de-DE" sz="1050" dirty="0">
                <a:solidFill>
                  <a:prstClr val="black"/>
                </a:solidFill>
                <a:latin typeface="Arial Narrow"/>
              </a:endParaRPr>
            </a:p>
          </p:txBody>
        </p:sp>
        <p:sp>
          <p:nvSpPr>
            <p:cNvPr id="15" name="Textfeld 14">
              <a:extLst>
                <a:ext uri="{FF2B5EF4-FFF2-40B4-BE49-F238E27FC236}">
                  <a16:creationId xmlns:a16="http://schemas.microsoft.com/office/drawing/2014/main" id="{BC2DEB66-7565-488C-BAA4-C040769DE276}"/>
                </a:ext>
              </a:extLst>
            </p:cNvPr>
            <p:cNvSpPr txBox="1"/>
            <p:nvPr/>
          </p:nvSpPr>
          <p:spPr>
            <a:xfrm>
              <a:off x="6567094" y="4123968"/>
              <a:ext cx="1467982" cy="371041"/>
            </a:xfrm>
            <a:prstGeom prst="rect">
              <a:avLst/>
            </a:prstGeom>
            <a:noFill/>
          </p:spPr>
          <p:txBody>
            <a:bodyPr wrap="none" rtlCol="0">
              <a:spAutoFit/>
            </a:bodyPr>
            <a:lstStyle/>
            <a:p>
              <a:pPr algn="r" defTabSz="685800"/>
              <a:r>
                <a:rPr lang="de-DE" sz="1050" dirty="0">
                  <a:solidFill>
                    <a:prstClr val="black"/>
                  </a:solidFill>
                  <a:latin typeface="Arial Narrow"/>
                </a:rPr>
                <a:t>Linear </a:t>
              </a:r>
              <a:r>
                <a:rPr lang="de-DE" sz="1050" dirty="0" err="1">
                  <a:solidFill>
                    <a:prstClr val="black"/>
                  </a:solidFill>
                  <a:latin typeface="Arial Narrow"/>
                </a:rPr>
                <a:t>actuator</a:t>
              </a:r>
              <a:endParaRPr lang="de-DE" sz="1050" dirty="0">
                <a:solidFill>
                  <a:prstClr val="black"/>
                </a:solidFill>
                <a:latin typeface="Arial Narrow"/>
              </a:endParaRPr>
            </a:p>
          </p:txBody>
        </p:sp>
        <p:sp>
          <p:nvSpPr>
            <p:cNvPr id="16" name="Textfeld 15">
              <a:extLst>
                <a:ext uri="{FF2B5EF4-FFF2-40B4-BE49-F238E27FC236}">
                  <a16:creationId xmlns:a16="http://schemas.microsoft.com/office/drawing/2014/main" id="{91D03FE7-85EE-4123-A2CC-DDCBC4397152}"/>
                </a:ext>
              </a:extLst>
            </p:cNvPr>
            <p:cNvSpPr txBox="1"/>
            <p:nvPr/>
          </p:nvSpPr>
          <p:spPr>
            <a:xfrm>
              <a:off x="6386767" y="3703344"/>
              <a:ext cx="1645312" cy="371041"/>
            </a:xfrm>
            <a:prstGeom prst="rect">
              <a:avLst/>
            </a:prstGeom>
            <a:noFill/>
          </p:spPr>
          <p:txBody>
            <a:bodyPr wrap="none" rtlCol="0">
              <a:spAutoFit/>
            </a:bodyPr>
            <a:lstStyle/>
            <a:p>
              <a:pPr algn="r" defTabSz="685800"/>
              <a:r>
                <a:rPr lang="de-DE" sz="1050" dirty="0" err="1">
                  <a:solidFill>
                    <a:prstClr val="black"/>
                  </a:solidFill>
                  <a:latin typeface="Arial Narrow"/>
                </a:rPr>
                <a:t>Heating</a:t>
              </a:r>
              <a:r>
                <a:rPr lang="de-DE" sz="1050" dirty="0">
                  <a:solidFill>
                    <a:prstClr val="black"/>
                  </a:solidFill>
                  <a:latin typeface="Arial Narrow"/>
                </a:rPr>
                <a:t> / Cooling</a:t>
              </a:r>
            </a:p>
          </p:txBody>
        </p:sp>
        <p:cxnSp>
          <p:nvCxnSpPr>
            <p:cNvPr id="17" name="Gerade Verbindung mit Pfeil 16">
              <a:extLst>
                <a:ext uri="{FF2B5EF4-FFF2-40B4-BE49-F238E27FC236}">
                  <a16:creationId xmlns:a16="http://schemas.microsoft.com/office/drawing/2014/main" id="{80E93DE5-7A3E-4220-B869-648726EEA499}"/>
                </a:ext>
              </a:extLst>
            </p:cNvPr>
            <p:cNvCxnSpPr>
              <a:cxnSpLocks/>
              <a:stCxn id="12" idx="3"/>
            </p:cNvCxnSpPr>
            <p:nvPr/>
          </p:nvCxnSpPr>
          <p:spPr>
            <a:xfrm flipV="1">
              <a:off x="8028264" y="2711791"/>
              <a:ext cx="721454" cy="3358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FFC799DD-95F0-4B47-A013-B0FE5DDC32BC}"/>
                </a:ext>
              </a:extLst>
            </p:cNvPr>
            <p:cNvCxnSpPr>
              <a:cxnSpLocks/>
              <a:stCxn id="13" idx="3"/>
            </p:cNvCxnSpPr>
            <p:nvPr/>
          </p:nvCxnSpPr>
          <p:spPr>
            <a:xfrm flipV="1">
              <a:off x="8028264" y="3467690"/>
              <a:ext cx="841966" cy="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5DFFC394-D91E-48B2-9E7D-AEC9ED70D3A4}"/>
                </a:ext>
              </a:extLst>
            </p:cNvPr>
            <p:cNvCxnSpPr>
              <a:cxnSpLocks/>
            </p:cNvCxnSpPr>
            <p:nvPr/>
          </p:nvCxnSpPr>
          <p:spPr>
            <a:xfrm flipV="1">
              <a:off x="8035077" y="3749882"/>
              <a:ext cx="297987" cy="91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C85AEBFA-34A8-449D-91D6-8DE6F916561B}"/>
                </a:ext>
              </a:extLst>
            </p:cNvPr>
            <p:cNvCxnSpPr>
              <a:cxnSpLocks/>
              <a:stCxn id="15" idx="3"/>
            </p:cNvCxnSpPr>
            <p:nvPr/>
          </p:nvCxnSpPr>
          <p:spPr>
            <a:xfrm>
              <a:off x="8035076" y="4309488"/>
              <a:ext cx="795677" cy="387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2E318B3-953C-4EDD-9F94-7742F097DF70}"/>
                </a:ext>
              </a:extLst>
            </p:cNvPr>
            <p:cNvCxnSpPr>
              <a:cxnSpLocks/>
              <a:stCxn id="14" idx="3"/>
            </p:cNvCxnSpPr>
            <p:nvPr/>
          </p:nvCxnSpPr>
          <p:spPr>
            <a:xfrm>
              <a:off x="8035077" y="4730113"/>
              <a:ext cx="230409" cy="3374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EA90E21A-502B-44E0-B3C3-5204EDB8E837}"/>
              </a:ext>
            </a:extLst>
          </p:cNvPr>
          <p:cNvSpPr txBox="1"/>
          <p:nvPr/>
        </p:nvSpPr>
        <p:spPr>
          <a:xfrm>
            <a:off x="6383303" y="951096"/>
            <a:ext cx="1932748" cy="692497"/>
          </a:xfrm>
          <a:prstGeom prst="rect">
            <a:avLst/>
          </a:prstGeom>
          <a:solidFill>
            <a:schemeClr val="bg1"/>
          </a:solidFill>
          <a:ln>
            <a:solidFill>
              <a:schemeClr val="tx1"/>
            </a:solidFill>
          </a:ln>
        </p:spPr>
        <p:txBody>
          <a:bodyPr wrap="square" rtlCol="0">
            <a:spAutoFit/>
          </a:bodyPr>
          <a:lstStyle/>
          <a:p>
            <a:pPr defTabSz="685800"/>
            <a:r>
              <a:rPr lang="en-US" sz="1500" b="1" dirty="0">
                <a:solidFill>
                  <a:srgbClr val="007CC3"/>
                </a:solidFill>
                <a:latin typeface="Arial Narrow"/>
              </a:rPr>
              <a:t>Giraffe</a:t>
            </a:r>
            <a:br>
              <a:rPr lang="en-US" sz="1200" b="1" dirty="0">
                <a:solidFill>
                  <a:srgbClr val="007CC3"/>
                </a:solidFill>
                <a:latin typeface="Arial Narrow"/>
              </a:rPr>
            </a:br>
            <a:r>
              <a:rPr lang="en-US" sz="1200" b="1" dirty="0">
                <a:solidFill>
                  <a:srgbClr val="007CC3"/>
                </a:solidFill>
                <a:latin typeface="Arial Narrow"/>
              </a:rPr>
              <a:t> </a:t>
            </a:r>
            <a:r>
              <a:rPr lang="en-US" sz="1200" dirty="0">
                <a:solidFill>
                  <a:prstClr val="black"/>
                </a:solidFill>
                <a:latin typeface="Arial Narrow"/>
              </a:rPr>
              <a:t>(</a:t>
            </a:r>
            <a:r>
              <a:rPr lang="en-US" sz="1200" b="1" dirty="0">
                <a:solidFill>
                  <a:srgbClr val="007CC3"/>
                </a:solidFill>
                <a:latin typeface="Arial Narrow"/>
              </a:rPr>
              <a:t>G</a:t>
            </a:r>
            <a:r>
              <a:rPr lang="en-US" sz="1200" dirty="0">
                <a:solidFill>
                  <a:prstClr val="black"/>
                </a:solidFill>
                <a:latin typeface="Arial Narrow"/>
              </a:rPr>
              <a:t>eneral-purpose</a:t>
            </a:r>
            <a:r>
              <a:rPr lang="en-US" sz="1200" b="1" dirty="0">
                <a:solidFill>
                  <a:srgbClr val="007CC3"/>
                </a:solidFill>
                <a:latin typeface="Arial Narrow"/>
              </a:rPr>
              <a:t> ir</a:t>
            </a:r>
            <a:r>
              <a:rPr lang="en-US" sz="1200" dirty="0">
                <a:solidFill>
                  <a:prstClr val="black"/>
                </a:solidFill>
                <a:latin typeface="Arial Narrow"/>
              </a:rPr>
              <a:t>r</a:t>
            </a:r>
            <a:r>
              <a:rPr lang="en-US" sz="1200" b="1" dirty="0">
                <a:solidFill>
                  <a:srgbClr val="007CC3"/>
                </a:solidFill>
                <a:latin typeface="Arial Narrow"/>
              </a:rPr>
              <a:t>a</a:t>
            </a:r>
            <a:r>
              <a:rPr lang="en-US" sz="1200" dirty="0">
                <a:solidFill>
                  <a:prstClr val="black"/>
                </a:solidFill>
                <a:latin typeface="Arial Narrow"/>
              </a:rPr>
              <a:t>diated </a:t>
            </a:r>
            <a:r>
              <a:rPr lang="en-US" sz="1200" b="1" dirty="0">
                <a:solidFill>
                  <a:srgbClr val="007CC3"/>
                </a:solidFill>
                <a:latin typeface="Arial Narrow"/>
              </a:rPr>
              <a:t>f</a:t>
            </a:r>
            <a:r>
              <a:rPr lang="en-US" sz="1200" dirty="0">
                <a:solidFill>
                  <a:prstClr val="black"/>
                </a:solidFill>
                <a:latin typeface="Arial Narrow"/>
              </a:rPr>
              <a:t>iber and</a:t>
            </a:r>
            <a:r>
              <a:rPr lang="en-US" sz="1200" b="1" dirty="0">
                <a:solidFill>
                  <a:srgbClr val="007CC3"/>
                </a:solidFill>
                <a:latin typeface="Arial Narrow"/>
              </a:rPr>
              <a:t> f</a:t>
            </a:r>
            <a:r>
              <a:rPr lang="en-US" sz="1200" dirty="0">
                <a:solidFill>
                  <a:prstClr val="black"/>
                </a:solidFill>
                <a:latin typeface="Arial Narrow"/>
              </a:rPr>
              <a:t>oil </a:t>
            </a:r>
            <a:r>
              <a:rPr lang="en-US" sz="1200" b="1" dirty="0">
                <a:solidFill>
                  <a:srgbClr val="007CC3"/>
                </a:solidFill>
                <a:latin typeface="Arial Narrow"/>
              </a:rPr>
              <a:t>e</a:t>
            </a:r>
            <a:r>
              <a:rPr lang="en-US" sz="1200" dirty="0">
                <a:solidFill>
                  <a:prstClr val="black"/>
                </a:solidFill>
                <a:latin typeface="Arial Narrow"/>
              </a:rPr>
              <a:t>xperiment)</a:t>
            </a:r>
            <a:r>
              <a:rPr lang="en-US" sz="1200" b="1" dirty="0">
                <a:solidFill>
                  <a:srgbClr val="007CC3"/>
                </a:solidFill>
                <a:latin typeface="Arial Narrow"/>
              </a:rPr>
              <a:t> </a:t>
            </a:r>
          </a:p>
        </p:txBody>
      </p:sp>
      <p:sp>
        <p:nvSpPr>
          <p:cNvPr id="23" name="Fußzeilenplatzhalter 3">
            <a:extLst>
              <a:ext uri="{FF2B5EF4-FFF2-40B4-BE49-F238E27FC236}">
                <a16:creationId xmlns:a16="http://schemas.microsoft.com/office/drawing/2014/main" id="{83F7518B-24CD-45EF-06C4-CC2B5FB367F4}"/>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37</a:t>
            </a:fld>
            <a:endParaRPr lang="en-GB" dirty="0"/>
          </a:p>
        </p:txBody>
      </p:sp>
    </p:spTree>
    <p:extLst>
      <p:ext uri="{BB962C8B-B14F-4D97-AF65-F5344CB8AC3E}">
        <p14:creationId xmlns:p14="http://schemas.microsoft.com/office/powerpoint/2010/main" val="6289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Work plan for 2021-2025</a:t>
            </a:r>
          </a:p>
        </p:txBody>
      </p:sp>
      <p:sp>
        <p:nvSpPr>
          <p:cNvPr id="7" name="Content Placeholder 6"/>
          <p:cNvSpPr>
            <a:spLocks noGrp="1"/>
          </p:cNvSpPr>
          <p:nvPr>
            <p:ph idx="1"/>
          </p:nvPr>
        </p:nvSpPr>
        <p:spPr>
          <a:xfrm>
            <a:off x="126763" y="1258517"/>
            <a:ext cx="4301221" cy="3672408"/>
          </a:xfrm>
        </p:spPr>
        <p:txBody>
          <a:bodyPr>
            <a:normAutofit fontScale="62500" lnSpcReduction="20000"/>
          </a:bodyPr>
          <a:lstStyle/>
          <a:p>
            <a:r>
              <a:rPr lang="en-US" dirty="0"/>
              <a:t>Investigate effect of high- and low- temperature neutron irradiation in W fibers and W yarns/braids. K-doped fibers should be considered.</a:t>
            </a:r>
          </a:p>
          <a:p>
            <a:pPr lvl="1"/>
            <a:r>
              <a:rPr lang="en-US" dirty="0"/>
              <a:t>Tensile strength</a:t>
            </a:r>
          </a:p>
          <a:p>
            <a:pPr lvl="1"/>
            <a:r>
              <a:rPr lang="en-US" dirty="0"/>
              <a:t>Microstructure </a:t>
            </a:r>
          </a:p>
          <a:p>
            <a:r>
              <a:rPr lang="en-US" dirty="0"/>
              <a:t>Strategy:</a:t>
            </a:r>
          </a:p>
          <a:p>
            <a:pPr lvl="1"/>
            <a:r>
              <a:rPr lang="en-US" dirty="0"/>
              <a:t>Develop tensile testing procedure in hot cells</a:t>
            </a:r>
          </a:p>
          <a:p>
            <a:pPr lvl="2"/>
            <a:r>
              <a:rPr lang="en-US" dirty="0"/>
              <a:t>For 145 µm wire</a:t>
            </a:r>
          </a:p>
          <a:p>
            <a:pPr lvl="2"/>
            <a:r>
              <a:rPr lang="en-US" dirty="0"/>
              <a:t>For relevant braids/yarns</a:t>
            </a:r>
          </a:p>
          <a:p>
            <a:pPr lvl="1"/>
            <a:r>
              <a:rPr lang="en-US" dirty="0"/>
              <a:t>Irradiation</a:t>
            </a:r>
          </a:p>
          <a:p>
            <a:pPr lvl="2"/>
            <a:r>
              <a:rPr lang="en-US" dirty="0"/>
              <a:t>Temperature= low (50-70), 300-400, 600, 800, 1200°C </a:t>
            </a:r>
          </a:p>
          <a:p>
            <a:pPr lvl="2"/>
            <a:r>
              <a:rPr lang="en-US" dirty="0"/>
              <a:t>Damage level = 0.15-0.2; 0.5, 1 </a:t>
            </a:r>
            <a:r>
              <a:rPr lang="en-US" dirty="0" err="1"/>
              <a:t>dpa</a:t>
            </a:r>
            <a:endParaRPr lang="en-US" dirty="0"/>
          </a:p>
          <a:p>
            <a:pPr lvl="1"/>
            <a:r>
              <a:rPr lang="en-US" dirty="0"/>
              <a:t>Post Irradiation examination</a:t>
            </a:r>
          </a:p>
          <a:p>
            <a:pPr lvl="2"/>
            <a:r>
              <a:rPr lang="en-US" dirty="0"/>
              <a:t>Tests in the temperature range RT-600°C</a:t>
            </a:r>
          </a:p>
          <a:p>
            <a:pPr lvl="2"/>
            <a:r>
              <a:rPr lang="en-US" dirty="0"/>
              <a:t>SEM</a:t>
            </a:r>
          </a:p>
          <a:p>
            <a:pPr lvl="2"/>
            <a:r>
              <a:rPr lang="en-US" dirty="0"/>
              <a:t>FIB + TEM/APT (up to interest of other collaborators)</a:t>
            </a:r>
          </a:p>
        </p:txBody>
      </p:sp>
      <p:sp>
        <p:nvSpPr>
          <p:cNvPr id="5" name="Slide Number Placeholder 4"/>
          <p:cNvSpPr>
            <a:spLocks noGrp="1"/>
          </p:cNvSpPr>
          <p:nvPr>
            <p:ph type="sldNum" sz="quarter" idx="4294967295"/>
          </p:nvPr>
        </p:nvSpPr>
        <p:spPr>
          <a:xfrm>
            <a:off x="7086600" y="4859338"/>
            <a:ext cx="2057400" cy="173037"/>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814E660-BF25-4843-B2A0-93C6E2B6253B}" type="slidenum">
              <a:rPr kumimoji="0" lang="en-BE" sz="750" b="1" i="0" u="none" strike="noStrike" kern="1200" cap="none" spc="0" normalizeH="0" baseline="0" noProof="0">
                <a:ln>
                  <a:noFill/>
                </a:ln>
                <a:solidFill>
                  <a:prstClr val="black"/>
                </a:solidFill>
                <a:effectLst/>
                <a:uLnTx/>
                <a:uFillTx/>
                <a:latin typeface="Segoe UI"/>
                <a:cs typeface="Segoe UI Semibold" panose="020B0702040204020203"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BE" sz="750" b="1" i="0" u="none" strike="noStrike" kern="1200" cap="none" spc="0" normalizeH="0" baseline="0" noProof="0" dirty="0">
              <a:ln>
                <a:noFill/>
              </a:ln>
              <a:solidFill>
                <a:prstClr val="black"/>
              </a:solidFill>
              <a:effectLst/>
              <a:uLnTx/>
              <a:uFillTx/>
              <a:latin typeface="Segoe UI"/>
              <a:cs typeface="Segoe UI Semibold" panose="020B0702040204020203"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571" y="2449204"/>
            <a:ext cx="1867630" cy="1116200"/>
          </a:xfrm>
          <a:prstGeom prst="rect">
            <a:avLst/>
          </a:prstGeom>
        </p:spPr>
      </p:pic>
      <p:pic>
        <p:nvPicPr>
          <p:cNvPr id="9"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8355" y="2449204"/>
            <a:ext cx="1523286" cy="1141165"/>
          </a:xfrm>
          <a:prstGeom prst="rect">
            <a:avLst/>
          </a:prstGeom>
        </p:spPr>
      </p:pic>
      <p:pic>
        <p:nvPicPr>
          <p:cNvPr id="10" name="Рисунок 22" descr="specimen in clamp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49" y="1554040"/>
            <a:ext cx="2201044" cy="792838"/>
          </a:xfrm>
          <a:prstGeom prst="rect">
            <a:avLst/>
          </a:prstGeom>
          <a:noFill/>
          <a:ln>
            <a:noFill/>
          </a:ln>
        </p:spPr>
      </p:pic>
      <p:pic>
        <p:nvPicPr>
          <p:cNvPr id="11" name="Рисунок 2" descr="C:\Users\Илья Волков\Desktop\Холдер в тяге.JPG"/>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44802" y="875790"/>
            <a:ext cx="792839" cy="2149340"/>
          </a:xfrm>
          <a:prstGeom prst="rect">
            <a:avLst/>
          </a:prstGeom>
          <a:noFill/>
          <a:ln>
            <a:noFill/>
          </a:ln>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1710" y="3667731"/>
            <a:ext cx="1814702" cy="1292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8355" y="3667730"/>
            <a:ext cx="1728245" cy="129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1A4BC755-52F0-0570-8129-32B23B4E88CD}"/>
              </a:ext>
            </a:extLst>
          </p:cNvPr>
          <p:cNvSpPr txBox="1"/>
          <p:nvPr/>
        </p:nvSpPr>
        <p:spPr>
          <a:xfrm>
            <a:off x="107504" y="468489"/>
            <a:ext cx="84249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D003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Results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from</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tests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of</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small-scale</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samples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of</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W and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other</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advanced</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materials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and </a:t>
            </a:r>
            <a:r>
              <a:rPr kumimoji="0" lang="de-DE"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components</a:t>
            </a:r>
            <a:r>
              <a:rPr kumimoji="0" lang="de-DE"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(LPP-ERM/KMS)</a:t>
            </a:r>
            <a:endParaRPr kumimoji="0" lang="en-GB" sz="16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 name="Fußzeilenplatzhalter 3">
            <a:extLst>
              <a:ext uri="{FF2B5EF4-FFF2-40B4-BE49-F238E27FC236}">
                <a16:creationId xmlns:a16="http://schemas.microsoft.com/office/drawing/2014/main" id="{FFA0DF71-F939-34C9-F33E-2188C30E98B2}"/>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38</a:t>
            </a:fld>
            <a:endParaRPr lang="en-GB" dirty="0"/>
          </a:p>
        </p:txBody>
      </p:sp>
    </p:spTree>
    <p:extLst>
      <p:ext uri="{BB962C8B-B14F-4D97-AF65-F5344CB8AC3E}">
        <p14:creationId xmlns:p14="http://schemas.microsoft.com/office/powerpoint/2010/main" val="2464475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 of activities over FP8 period</a:t>
            </a:r>
          </a:p>
        </p:txBody>
      </p:sp>
      <p:sp>
        <p:nvSpPr>
          <p:cNvPr id="8" name="Content Placeholder 7"/>
          <p:cNvSpPr>
            <a:spLocks noGrp="1"/>
          </p:cNvSpPr>
          <p:nvPr>
            <p:ph idx="1"/>
          </p:nvPr>
        </p:nvSpPr>
        <p:spPr>
          <a:xfrm>
            <a:off x="269340" y="1220167"/>
            <a:ext cx="4125032" cy="3672408"/>
          </a:xfrm>
        </p:spPr>
        <p:txBody>
          <a:bodyPr>
            <a:normAutofit/>
          </a:bodyPr>
          <a:lstStyle/>
          <a:p>
            <a:r>
              <a:rPr lang="en-US" sz="1600" dirty="0"/>
              <a:t>Tensile testing of individual wires</a:t>
            </a:r>
          </a:p>
          <a:p>
            <a:r>
              <a:rPr lang="en-US" sz="1600" dirty="0"/>
              <a:t>Effect of high-T annealing on wire strength &amp; ductility</a:t>
            </a:r>
          </a:p>
          <a:p>
            <a:r>
              <a:rPr lang="en-US" sz="1600" dirty="0"/>
              <a:t>Morphology of wire microstructure vs. annealing temperature</a:t>
            </a:r>
          </a:p>
          <a:p>
            <a:r>
              <a:rPr lang="en-US" sz="1600" dirty="0"/>
              <a:t>Fracture modes of wires vs. </a:t>
            </a:r>
            <a:r>
              <a:rPr lang="en-US" sz="1600" dirty="0" err="1"/>
              <a:t>T</a:t>
            </a:r>
            <a:r>
              <a:rPr lang="en-US" sz="1600" baseline="-25000" dirty="0" err="1"/>
              <a:t>anneal</a:t>
            </a:r>
            <a:endParaRPr lang="en-US" sz="1600" baseline="-25000" dirty="0"/>
          </a:p>
          <a:p>
            <a:r>
              <a:rPr lang="en-US" sz="1600" dirty="0"/>
              <a:t>Testing of </a:t>
            </a:r>
            <a:r>
              <a:rPr lang="en-US" sz="1600" dirty="0" err="1"/>
              <a:t>Wf</a:t>
            </a:r>
            <a:r>
              <a:rPr lang="en-US" sz="1600" dirty="0"/>
              <a:t>-W composites</a:t>
            </a:r>
          </a:p>
          <a:p>
            <a:r>
              <a:rPr lang="en-US" sz="1600" dirty="0"/>
              <a:t>Effect of neutron irradiation on </a:t>
            </a:r>
            <a:r>
              <a:rPr lang="en-US" sz="1600" dirty="0" err="1"/>
              <a:t>Wf</a:t>
            </a:r>
            <a:r>
              <a:rPr lang="en-US" sz="1600" dirty="0"/>
              <a:t>-W </a:t>
            </a:r>
          </a:p>
          <a:p>
            <a:pPr marL="66675" indent="0">
              <a:buNone/>
            </a:pPr>
            <a:r>
              <a:rPr lang="en-US" sz="1600" dirty="0"/>
              <a:t>composites </a:t>
            </a:r>
          </a:p>
          <a:p>
            <a:r>
              <a:rPr lang="en-US" sz="1600" dirty="0"/>
              <a:t>Microstructure of as-irradiated </a:t>
            </a:r>
            <a:r>
              <a:rPr lang="en-US" sz="1600" dirty="0" err="1"/>
              <a:t>Wf</a:t>
            </a:r>
            <a:r>
              <a:rPr lang="en-US" sz="1600" dirty="0"/>
              <a:t>-W</a:t>
            </a:r>
          </a:p>
          <a:p>
            <a:pPr marL="66675" indent="0">
              <a:buNone/>
            </a:pPr>
            <a:r>
              <a:rPr lang="en-US" sz="1600" dirty="0"/>
              <a:t>composites</a:t>
            </a:r>
          </a:p>
        </p:txBody>
      </p:sp>
      <p:pic>
        <p:nvPicPr>
          <p:cNvPr id="9" name="Picture 8"/>
          <p:cNvPicPr>
            <a:picLocks noChangeAspect="1"/>
          </p:cNvPicPr>
          <p:nvPr/>
        </p:nvPicPr>
        <p:blipFill>
          <a:blip r:embed="rId2"/>
          <a:stretch>
            <a:fillRect/>
          </a:stretch>
        </p:blipFill>
        <p:spPr>
          <a:xfrm>
            <a:off x="4394372" y="2202351"/>
            <a:ext cx="4651656" cy="2675705"/>
          </a:xfrm>
          <a:prstGeom prst="rect">
            <a:avLst/>
          </a:prstGeom>
        </p:spPr>
      </p:pic>
      <p:graphicFrame>
        <p:nvGraphicFramePr>
          <p:cNvPr id="10" name="Object 9"/>
          <p:cNvGraphicFramePr>
            <a:graphicFrameLocks noChangeAspect="1"/>
          </p:cNvGraphicFramePr>
          <p:nvPr/>
        </p:nvGraphicFramePr>
        <p:xfrm>
          <a:off x="6544492" y="31923"/>
          <a:ext cx="2836487" cy="2170429"/>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10" name="Object 9"/>
                      <p:cNvPicPr/>
                      <p:nvPr/>
                    </p:nvPicPr>
                    <p:blipFill>
                      <a:blip r:embed="rId4"/>
                      <a:stretch>
                        <a:fillRect/>
                      </a:stretch>
                    </p:blipFill>
                    <p:spPr>
                      <a:xfrm>
                        <a:off x="6544492" y="31923"/>
                        <a:ext cx="2836487" cy="2170429"/>
                      </a:xfrm>
                      <a:prstGeom prst="rect">
                        <a:avLst/>
                      </a:prstGeom>
                    </p:spPr>
                  </p:pic>
                </p:oleObj>
              </mc:Fallback>
            </mc:AlternateContent>
          </a:graphicData>
        </a:graphic>
      </p:graphicFrame>
      <p:pic>
        <p:nvPicPr>
          <p:cNvPr id="17" name="Picture 16"/>
          <p:cNvPicPr>
            <a:picLocks noChangeAspect="1"/>
          </p:cNvPicPr>
          <p:nvPr/>
        </p:nvPicPr>
        <p:blipFill>
          <a:blip r:embed="rId5"/>
          <a:stretch>
            <a:fillRect/>
          </a:stretch>
        </p:blipFill>
        <p:spPr>
          <a:xfrm>
            <a:off x="4002206" y="823664"/>
            <a:ext cx="2731700" cy="683220"/>
          </a:xfrm>
          <a:prstGeom prst="rect">
            <a:avLst/>
          </a:prstGeom>
        </p:spPr>
      </p:pic>
      <p:sp>
        <p:nvSpPr>
          <p:cNvPr id="2" name="Fußzeilenplatzhalter 3">
            <a:extLst>
              <a:ext uri="{FF2B5EF4-FFF2-40B4-BE49-F238E27FC236}">
                <a16:creationId xmlns:a16="http://schemas.microsoft.com/office/drawing/2014/main" id="{5934A893-C1E9-118E-839D-326121222B57}"/>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39</a:t>
            </a:fld>
            <a:endParaRPr lang="en-GB" dirty="0"/>
          </a:p>
        </p:txBody>
      </p:sp>
    </p:spTree>
    <p:extLst>
      <p:ext uri="{BB962C8B-B14F-4D97-AF65-F5344CB8AC3E}">
        <p14:creationId xmlns:p14="http://schemas.microsoft.com/office/powerpoint/2010/main" val="141399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Report</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Reports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744928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34" y="201321"/>
            <a:ext cx="7543800" cy="342900"/>
          </a:xfrm>
        </p:spPr>
        <p:txBody>
          <a:bodyPr>
            <a:noAutofit/>
          </a:bodyPr>
          <a:lstStyle/>
          <a:p>
            <a:pPr>
              <a:lnSpc>
                <a:spcPct val="100000"/>
              </a:lnSpc>
            </a:pPr>
            <a:r>
              <a:rPr lang="en-US" sz="1600" dirty="0"/>
              <a:t>Proposal to use bending tests with small-punch stage, explain the available standard and what can be extracted</a:t>
            </a:r>
            <a:br>
              <a:rPr lang="en-US" sz="1600" dirty="0"/>
            </a:br>
            <a:endParaRPr lang="en-US" sz="1600" dirty="0"/>
          </a:p>
        </p:txBody>
      </p:sp>
      <p:sp>
        <p:nvSpPr>
          <p:cNvPr id="3" name="Content Placeholder 2"/>
          <p:cNvSpPr>
            <a:spLocks noGrp="1"/>
          </p:cNvSpPr>
          <p:nvPr>
            <p:ph idx="1"/>
          </p:nvPr>
        </p:nvSpPr>
        <p:spPr>
          <a:xfrm>
            <a:off x="450832" y="980834"/>
            <a:ext cx="4730038" cy="3672408"/>
          </a:xfrm>
        </p:spPr>
        <p:txBody>
          <a:bodyPr>
            <a:normAutofit fontScale="77500" lnSpcReduction="20000"/>
          </a:bodyPr>
          <a:lstStyle/>
          <a:p>
            <a:r>
              <a:rPr lang="en-US" dirty="0"/>
              <a:t>In FP8, strength and ductility of W fibers was assessed by tensile testing</a:t>
            </a:r>
          </a:p>
          <a:p>
            <a:r>
              <a:rPr lang="en-US" dirty="0"/>
              <a:t>Fixing the wire needs carful manual operation</a:t>
            </a:r>
          </a:p>
          <a:p>
            <a:r>
              <a:rPr lang="en-US" dirty="0"/>
              <a:t>Performing such fixation in Hot Cell is challenging</a:t>
            </a:r>
          </a:p>
          <a:p>
            <a:r>
              <a:rPr lang="en-US" dirty="0"/>
              <a:t>We suggest to perform “bend-like” test because</a:t>
            </a:r>
          </a:p>
          <a:p>
            <a:pPr lvl="1"/>
            <a:r>
              <a:rPr lang="en-US" dirty="0"/>
              <a:t>Sample mounting is much easier (robust)</a:t>
            </a:r>
          </a:p>
          <a:p>
            <a:pPr lvl="1"/>
            <a:r>
              <a:rPr lang="en-US" dirty="0"/>
              <a:t>Test mode should allow to reveal UTS and DBTT</a:t>
            </a:r>
          </a:p>
          <a:p>
            <a:pPr lvl="1"/>
            <a:r>
              <a:rPr lang="en-US" dirty="0"/>
              <a:t>For macro-samples, EN standard is issued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675" y="1105225"/>
            <a:ext cx="2504606" cy="40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22" descr="specimen in clamp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634" y="4187956"/>
            <a:ext cx="2436890" cy="879158"/>
          </a:xfrm>
          <a:prstGeom prst="rect">
            <a:avLst/>
          </a:prstGeom>
          <a:noFill/>
          <a:ln>
            <a:noFill/>
          </a:ln>
        </p:spPr>
      </p:pic>
      <p:pic>
        <p:nvPicPr>
          <p:cNvPr id="6" name="Рисунок 2" descr="C:\Users\Илья Волков\Desktop\Холдер в тяге.JPG"/>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639418" y="1900346"/>
            <a:ext cx="880258" cy="2212608"/>
          </a:xfrm>
          <a:prstGeom prst="rect">
            <a:avLst/>
          </a:prstGeom>
          <a:noFill/>
          <a:ln>
            <a:noFill/>
          </a:ln>
        </p:spPr>
      </p:pic>
      <p:cxnSp>
        <p:nvCxnSpPr>
          <p:cNvPr id="8" name="Straight Arrow Connector 7"/>
          <p:cNvCxnSpPr/>
          <p:nvPr/>
        </p:nvCxnSpPr>
        <p:spPr>
          <a:xfrm>
            <a:off x="6279524" y="3393669"/>
            <a:ext cx="692331" cy="82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26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actions</a:t>
            </a:r>
          </a:p>
        </p:txBody>
      </p:sp>
      <p:sp>
        <p:nvSpPr>
          <p:cNvPr id="3" name="Content Placeholder 2"/>
          <p:cNvSpPr>
            <a:spLocks noGrp="1"/>
          </p:cNvSpPr>
          <p:nvPr>
            <p:ph idx="1"/>
          </p:nvPr>
        </p:nvSpPr>
        <p:spPr/>
        <p:txBody>
          <a:bodyPr>
            <a:normAutofit fontScale="92500" lnSpcReduction="10000"/>
          </a:bodyPr>
          <a:lstStyle/>
          <a:p>
            <a:r>
              <a:rPr lang="en-US" dirty="0"/>
              <a:t>2022</a:t>
            </a:r>
          </a:p>
          <a:p>
            <a:pPr lvl="1"/>
            <a:r>
              <a:rPr lang="en-US" dirty="0"/>
              <a:t>Qualification tests using SPT setup at RT and Elevated temperature to establish </a:t>
            </a:r>
          </a:p>
          <a:p>
            <a:pPr lvl="2"/>
            <a:r>
              <a:rPr lang="en-US" dirty="0"/>
              <a:t>DBTT of W wires/yarns in non-irradiated state</a:t>
            </a:r>
          </a:p>
          <a:p>
            <a:pPr lvl="2"/>
            <a:r>
              <a:rPr lang="en-US" dirty="0"/>
              <a:t>Establish relationship between tensile strength and SPT strength in non-irradiated state</a:t>
            </a:r>
          </a:p>
          <a:p>
            <a:pPr lvl="2"/>
            <a:r>
              <a:rPr lang="en-US" dirty="0"/>
              <a:t>Perform SEM analysis of the SPT-tested samples and compare with Tensile-tested samples</a:t>
            </a:r>
          </a:p>
          <a:p>
            <a:r>
              <a:rPr lang="en-US" dirty="0"/>
              <a:t>2023</a:t>
            </a:r>
          </a:p>
          <a:p>
            <a:pPr lvl="1"/>
            <a:r>
              <a:rPr lang="en-US" dirty="0"/>
              <a:t>Start irradiation</a:t>
            </a:r>
          </a:p>
          <a:p>
            <a:pPr lvl="1"/>
            <a:r>
              <a:rPr lang="en-US" dirty="0"/>
              <a:t>Extract first samples irradiated at 0.2 </a:t>
            </a:r>
            <a:r>
              <a:rPr lang="en-US" dirty="0" err="1"/>
              <a:t>dpa</a:t>
            </a:r>
            <a:r>
              <a:rPr lang="en-US" dirty="0"/>
              <a:t> and perform SPT test &amp; SEM</a:t>
            </a:r>
          </a:p>
        </p:txBody>
      </p:sp>
      <p:sp>
        <p:nvSpPr>
          <p:cNvPr id="4" name="Fußzeilenplatzhalter 3">
            <a:extLst>
              <a:ext uri="{FF2B5EF4-FFF2-40B4-BE49-F238E27FC236}">
                <a16:creationId xmlns:a16="http://schemas.microsoft.com/office/drawing/2014/main" id="{733E912E-AEE6-9E8A-325D-D742F1950644}"/>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41</a:t>
            </a:fld>
            <a:endParaRPr lang="en-GB" dirty="0"/>
          </a:p>
        </p:txBody>
      </p:sp>
    </p:spTree>
    <p:extLst>
      <p:ext uri="{BB962C8B-B14F-4D97-AF65-F5344CB8AC3E}">
        <p14:creationId xmlns:p14="http://schemas.microsoft.com/office/powerpoint/2010/main" val="1823757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139371-5D96-53AE-176C-806CA449BF6A}"/>
              </a:ext>
            </a:extLst>
          </p:cNvPr>
          <p:cNvSpPr>
            <a:spLocks noGrp="1"/>
          </p:cNvSpPr>
          <p:nvPr>
            <p:ph type="title"/>
          </p:nvPr>
        </p:nvSpPr>
        <p:spPr/>
        <p:txBody>
          <a:bodyPr/>
          <a:lstStyle/>
          <a:p>
            <a:r>
              <a:rPr lang="en-GB" dirty="0"/>
              <a:t>KIPT work on advanced Materials in SPA3</a:t>
            </a:r>
          </a:p>
        </p:txBody>
      </p:sp>
      <p:pic>
        <p:nvPicPr>
          <p:cNvPr id="9" name="Grafik 8">
            <a:extLst>
              <a:ext uri="{FF2B5EF4-FFF2-40B4-BE49-F238E27FC236}">
                <a16:creationId xmlns:a16="http://schemas.microsoft.com/office/drawing/2014/main" id="{2DCD5691-5E9C-0B95-45CC-D4CF8EF36172}"/>
              </a:ext>
            </a:extLst>
          </p:cNvPr>
          <p:cNvPicPr>
            <a:picLocks noChangeAspect="1"/>
          </p:cNvPicPr>
          <p:nvPr/>
        </p:nvPicPr>
        <p:blipFill>
          <a:blip r:embed="rId2"/>
          <a:stretch>
            <a:fillRect/>
          </a:stretch>
        </p:blipFill>
        <p:spPr>
          <a:xfrm>
            <a:off x="467544" y="1564701"/>
            <a:ext cx="7772400" cy="3099752"/>
          </a:xfrm>
          <a:prstGeom prst="rect">
            <a:avLst/>
          </a:prstGeom>
        </p:spPr>
      </p:pic>
      <p:sp>
        <p:nvSpPr>
          <p:cNvPr id="11" name="Textfeld 10">
            <a:extLst>
              <a:ext uri="{FF2B5EF4-FFF2-40B4-BE49-F238E27FC236}">
                <a16:creationId xmlns:a16="http://schemas.microsoft.com/office/drawing/2014/main" id="{648090FB-38B6-FDDC-11BB-3D3940500B03}"/>
              </a:ext>
            </a:extLst>
          </p:cNvPr>
          <p:cNvSpPr txBox="1"/>
          <p:nvPr/>
        </p:nvSpPr>
        <p:spPr>
          <a:xfrm>
            <a:off x="107504" y="470625"/>
            <a:ext cx="8208912" cy="646331"/>
          </a:xfrm>
          <a:prstGeom prst="rect">
            <a:avLst/>
          </a:prstGeom>
          <a:noFill/>
        </p:spPr>
        <p:txBody>
          <a:bodyPr wrap="square">
            <a:spAutoFit/>
          </a:bodyPr>
          <a:lstStyle/>
          <a:p>
            <a:pPr algn="l"/>
            <a:r>
              <a:rPr lang="de-DE" b="1" i="0" u="none" strike="noStrike" dirty="0">
                <a:effectLst/>
                <a:latin typeface="Roboto" panose="02000000000000000000" pitchFamily="2" charset="0"/>
              </a:rPr>
              <a:t>D004, </a:t>
            </a:r>
            <a:r>
              <a:rPr lang="de-DE" b="1" i="0" u="none" strike="noStrike" dirty="0" err="1">
                <a:effectLst/>
                <a:latin typeface="Roboto" panose="02000000000000000000" pitchFamily="2" charset="0"/>
              </a:rPr>
              <a:t>V.Makhlai</a:t>
            </a:r>
            <a:r>
              <a:rPr lang="de-DE" b="1" dirty="0">
                <a:latin typeface="Liberation Sans"/>
              </a:rPr>
              <a:t> </a:t>
            </a:r>
            <a:r>
              <a:rPr lang="de-DE" b="0" i="0" u="none" strike="noStrike" dirty="0">
                <a:effectLst/>
                <a:latin typeface="Roboto" panose="02000000000000000000" pitchFamily="2" charset="0"/>
              </a:rPr>
              <a:t>Investigation </a:t>
            </a:r>
            <a:r>
              <a:rPr lang="de-DE" b="0" i="0" u="none" strike="noStrike" dirty="0" err="1">
                <a:effectLst/>
                <a:latin typeface="Roboto" panose="02000000000000000000" pitchFamily="2" charset="0"/>
              </a:rPr>
              <a:t>of</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advanced</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materials</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under</a:t>
            </a:r>
            <a:r>
              <a:rPr lang="de-DE" b="0" i="0" u="none" strike="noStrike" dirty="0">
                <a:effectLst/>
                <a:latin typeface="Roboto" panose="02000000000000000000" pitchFamily="2" charset="0"/>
              </a:rPr>
              <a:t> ELM-like/</a:t>
            </a:r>
            <a:r>
              <a:rPr lang="de-DE" b="0" i="0" u="none" strike="noStrike" dirty="0" err="1">
                <a:effectLst/>
                <a:latin typeface="Roboto" panose="02000000000000000000" pitchFamily="2" charset="0"/>
              </a:rPr>
              <a:t>disruption</a:t>
            </a:r>
            <a:r>
              <a:rPr lang="de-DE" b="0" i="0" u="none" strike="noStrike" dirty="0">
                <a:effectLst/>
                <a:latin typeface="Roboto" panose="02000000000000000000" pitchFamily="2" charset="0"/>
              </a:rPr>
              <a:t> transient </a:t>
            </a:r>
            <a:r>
              <a:rPr lang="de-DE" b="0" i="0" u="none" strike="noStrike" dirty="0" err="1">
                <a:effectLst/>
                <a:latin typeface="Roboto" panose="02000000000000000000" pitchFamily="2" charset="0"/>
              </a:rPr>
              <a:t>loading</a:t>
            </a:r>
            <a:r>
              <a:rPr lang="de-DE" b="0" i="0" u="none" strike="noStrike" dirty="0">
                <a:effectLst/>
                <a:latin typeface="Roboto" panose="02000000000000000000" pitchFamily="2" charset="0"/>
              </a:rPr>
              <a:t> and subsequent </a:t>
            </a:r>
            <a:r>
              <a:rPr lang="de-DE" b="0" i="0" u="none" strike="noStrike" dirty="0" err="1">
                <a:effectLst/>
                <a:latin typeface="Roboto" panose="02000000000000000000" pitchFamily="2" charset="0"/>
              </a:rPr>
              <a:t>analysis</a:t>
            </a:r>
            <a:r>
              <a:rPr lang="de-DE" b="0" i="0" u="none" strike="noStrike" dirty="0">
                <a:effectLst/>
                <a:latin typeface="Roboto" panose="02000000000000000000" pitchFamily="2" charset="0"/>
              </a:rPr>
              <a:t> (KIPT)</a:t>
            </a:r>
          </a:p>
        </p:txBody>
      </p:sp>
      <p:sp>
        <p:nvSpPr>
          <p:cNvPr id="2" name="Fußzeilenplatzhalter 3">
            <a:extLst>
              <a:ext uri="{FF2B5EF4-FFF2-40B4-BE49-F238E27FC236}">
                <a16:creationId xmlns:a16="http://schemas.microsoft.com/office/drawing/2014/main" id="{8B9D3235-C43A-3C71-9390-299CD0BB1317}"/>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42</a:t>
            </a:fld>
            <a:endParaRPr lang="en-GB" dirty="0"/>
          </a:p>
        </p:txBody>
      </p:sp>
    </p:spTree>
    <p:extLst>
      <p:ext uri="{BB962C8B-B14F-4D97-AF65-F5344CB8AC3E}">
        <p14:creationId xmlns:p14="http://schemas.microsoft.com/office/powerpoint/2010/main" val="2285599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Overview</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7283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10" y="82253"/>
            <a:ext cx="8769382" cy="342900"/>
          </a:xfrm>
        </p:spPr>
        <p:txBody>
          <a:bodyPr/>
          <a:lstStyle/>
          <a:p>
            <a:r>
              <a:rPr lang="de-DE" dirty="0"/>
              <a:t>SPA.4:</a:t>
            </a:r>
            <a:r>
              <a:rPr lang="en-US" dirty="0"/>
              <a:t>High Temperature  / </a:t>
            </a:r>
            <a:r>
              <a:rPr lang="en-US" dirty="0" err="1"/>
              <a:t>Recryst</a:t>
            </a:r>
            <a:r>
              <a:rPr lang="en-US" dirty="0"/>
              <a:t>. &amp; Melting</a:t>
            </a:r>
            <a:r>
              <a:rPr lang="de-DE" dirty="0"/>
              <a:t> </a:t>
            </a:r>
          </a:p>
        </p:txBody>
      </p:sp>
      <p:sp>
        <p:nvSpPr>
          <p:cNvPr id="5" name="Textfeld 4"/>
          <p:cNvSpPr txBox="1"/>
          <p:nvPr/>
        </p:nvSpPr>
        <p:spPr>
          <a:xfrm>
            <a:off x="107504" y="555526"/>
            <a:ext cx="8928992" cy="2862322"/>
          </a:xfrm>
          <a:prstGeom prst="rect">
            <a:avLst/>
          </a:prstGeom>
          <a:noFill/>
          <a:ln w="12700">
            <a:noFill/>
          </a:ln>
        </p:spPr>
        <p:txBody>
          <a:bodyPr wrap="square" rtlCol="0">
            <a:spAutoFit/>
          </a:bodyPr>
          <a:lstStyle/>
          <a:p>
            <a:r>
              <a:rPr lang="en-US" sz="1200" b="1" dirty="0"/>
              <a:t>Tasks to be performed:</a:t>
            </a:r>
            <a:endParaRPr lang="de-DE" sz="1200" dirty="0"/>
          </a:p>
          <a:p>
            <a:pPr marL="171450" lvl="0" indent="-171450">
              <a:buFont typeface="Arial" panose="020B0604020202020204" pitchFamily="34" charset="0"/>
              <a:buChar char="•"/>
            </a:pPr>
            <a:r>
              <a:rPr lang="en-US" sz="1200" dirty="0"/>
              <a:t>Characterization of microstructural changes caused by plasma exposure. Tungsten-based material exposed to different plasma conditions will be investigated in terms of mechanical and microstructural depth profiles. Heterogeneities will be traced in hardness and orientation maps and the locally dominating restauration mechanism identified. (DTU)</a:t>
            </a:r>
            <a:endParaRPr lang="de-DE" sz="1200" dirty="0"/>
          </a:p>
          <a:p>
            <a:pPr marL="171450" lvl="0" indent="-171450">
              <a:buFont typeface="Arial" panose="020B0604020202020204" pitchFamily="34" charset="0"/>
              <a:buChar char="•"/>
            </a:pPr>
            <a:r>
              <a:rPr lang="en-US" sz="1200" dirty="0"/>
              <a:t>Tungsten material exposures in the QSPA under giant ELMs or disruptions with pronounced surface melting (KIPT). Characterization of dust in QSPA experiments: size analysis, influence of B field on trajectories. Stick effects at the surface. </a:t>
            </a:r>
            <a:endParaRPr lang="de-DE" sz="1200" dirty="0"/>
          </a:p>
          <a:p>
            <a:pPr marL="171450" lvl="0" indent="-171450">
              <a:buFont typeface="Arial" panose="020B0604020202020204" pitchFamily="34" charset="0"/>
              <a:buChar char="•"/>
            </a:pPr>
            <a:r>
              <a:rPr lang="en-US" sz="1200" dirty="0"/>
              <a:t>Plasma heat loads which causes surface recrystallization and changes in Microstructure and melt threshold (QSPA/PSI-2/GLADIS) (KIPT, CEA, VR)</a:t>
            </a:r>
            <a:endParaRPr lang="de-DE" sz="1200" dirty="0"/>
          </a:p>
          <a:p>
            <a:pPr marL="171450" lvl="0" indent="-171450">
              <a:buFont typeface="Arial" panose="020B0604020202020204" pitchFamily="34" charset="0"/>
              <a:buChar char="•"/>
            </a:pPr>
            <a:r>
              <a:rPr lang="en-US" sz="1200" dirty="0"/>
              <a:t>Assessment of effect of H and He on W recrystallization with links to WP TE (FZJ, DTU, CEA)</a:t>
            </a:r>
            <a:endParaRPr lang="de-DE" sz="1200" dirty="0"/>
          </a:p>
          <a:p>
            <a:pPr marL="171450" lvl="0" indent="-171450">
              <a:buFont typeface="Arial" panose="020B0604020202020204" pitchFamily="34" charset="0"/>
              <a:buChar char="•"/>
            </a:pPr>
            <a:r>
              <a:rPr lang="en-US" sz="1200" dirty="0"/>
              <a:t>Joint activities with WP TE on damaged components (e.g. melting) (VR)</a:t>
            </a:r>
            <a:endParaRPr lang="de-DE" sz="1200" dirty="0"/>
          </a:p>
          <a:p>
            <a:pPr marL="171450" lvl="0" indent="-171450">
              <a:buFont typeface="Arial" panose="020B0604020202020204" pitchFamily="34" charset="0"/>
              <a:buChar char="•"/>
            </a:pPr>
            <a:r>
              <a:rPr lang="en-US" sz="1200" dirty="0"/>
              <a:t>Experiments on Recrystallization in PSI-2 linked with SP A1 (FZJ, DTU)</a:t>
            </a:r>
            <a:endParaRPr lang="de-DE" sz="1200" dirty="0"/>
          </a:p>
          <a:p>
            <a:pPr marL="171450" lvl="0" indent="-171450">
              <a:buFont typeface="Arial" panose="020B0604020202020204" pitchFamily="34" charset="0"/>
              <a:buChar char="•"/>
            </a:pPr>
            <a:r>
              <a:rPr lang="en-US" sz="1200" dirty="0"/>
              <a:t>Development of the MEMOS-U code Comprehensive validation activities. (link with WP TE (WEST, AUG) and SP B) (VR)</a:t>
            </a:r>
            <a:endParaRPr lang="de-DE" sz="1200" dirty="0"/>
          </a:p>
          <a:p>
            <a:pPr marL="628650" lvl="1" indent="-171450">
              <a:buFont typeface="Arial" panose="020B0604020202020204" pitchFamily="34" charset="0"/>
              <a:buChar char="•"/>
            </a:pPr>
            <a:r>
              <a:rPr lang="en-US" sz="1200" dirty="0"/>
              <a:t>Sensitivity of MEMOS-U to thermionic property uncertainties. Parametric simulation studies with MEMOS-U. Implementation of active cooling. </a:t>
            </a:r>
            <a:endParaRPr lang="de-DE" sz="1200" dirty="0"/>
          </a:p>
          <a:p>
            <a:pPr marL="628650" lvl="1" indent="-171450">
              <a:buFont typeface="Arial" panose="020B0604020202020204" pitchFamily="34" charset="0"/>
              <a:buChar char="•"/>
            </a:pPr>
            <a:r>
              <a:rPr lang="en-US" sz="1200" dirty="0"/>
              <a:t>Link to SP D (Plasma Background)</a:t>
            </a:r>
            <a:endParaRPr lang="de-DE" sz="1200" dirty="0"/>
          </a:p>
        </p:txBody>
      </p:sp>
      <p:sp>
        <p:nvSpPr>
          <p:cNvPr id="8" name="Textfeld 7"/>
          <p:cNvSpPr txBox="1"/>
          <p:nvPr/>
        </p:nvSpPr>
        <p:spPr>
          <a:xfrm>
            <a:off x="107504" y="4326856"/>
            <a:ext cx="5184576"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Deliverable: SPA A3 : </a:t>
            </a:r>
            <a:r>
              <a:rPr lang="en-US" sz="900" dirty="0">
                <a:solidFill>
                  <a:srgbClr val="FF0000"/>
                </a:solidFill>
                <a:latin typeface="Arial" panose="020B0604020202020204" pitchFamily="34" charset="0"/>
                <a:cs typeface="Arial" panose="020B0604020202020204" pitchFamily="34" charset="0"/>
              </a:rPr>
              <a:t>T001-D001, T001-D002 , T001-D003, T001-D004, T001-D005, T001-D006</a:t>
            </a:r>
            <a:endParaRPr lang="en-US" sz="900" i="1" dirty="0">
              <a:solidFill>
                <a:srgbClr val="FF0000"/>
              </a:solidFill>
              <a:latin typeface="Arial" panose="020B0604020202020204" pitchFamily="34" charset="0"/>
              <a:cs typeface="Arial" panose="020B0604020202020204" pitchFamily="34" charset="0"/>
            </a:endParaRPr>
          </a:p>
          <a:p>
            <a:pPr>
              <a:lnSpc>
                <a:spcPct val="113000"/>
              </a:lnSpc>
            </a:pPr>
            <a:r>
              <a:rPr lang="en-US" sz="900" dirty="0">
                <a:latin typeface="Arial" panose="020B0604020202020204" pitchFamily="34" charset="0"/>
                <a:cs typeface="Arial" panose="020B0604020202020204" pitchFamily="34" charset="0"/>
              </a:rPr>
              <a:t>Status: </a:t>
            </a:r>
            <a:r>
              <a:rPr lang="en-US" sz="900" i="1" dirty="0">
                <a:solidFill>
                  <a:srgbClr val="FF0000"/>
                </a:solidFill>
                <a:highlight>
                  <a:srgbClr val="00FF00"/>
                </a:highlight>
                <a:latin typeface="Arial" panose="020B0604020202020204" pitchFamily="34" charset="0"/>
                <a:cs typeface="Arial" panose="020B0604020202020204" pitchFamily="34" charset="0"/>
              </a:rPr>
              <a:t>2022 OK</a:t>
            </a:r>
            <a:r>
              <a:rPr lang="en-US" sz="900" i="1" dirty="0">
                <a:solidFill>
                  <a:srgbClr val="FF0000"/>
                </a:solidFill>
                <a:latin typeface="Arial" panose="020B0604020202020204" pitchFamily="34" charset="0"/>
                <a:cs typeface="Arial" panose="020B0604020202020204" pitchFamily="34" charset="0"/>
              </a:rPr>
              <a:t>, further work in 2023</a:t>
            </a:r>
          </a:p>
          <a:p>
            <a:pPr>
              <a:lnSpc>
                <a:spcPct val="113000"/>
              </a:lnSpc>
            </a:pPr>
            <a:r>
              <a:rPr lang="en-US" sz="900" dirty="0">
                <a:latin typeface="Arial" panose="020B0604020202020204" pitchFamily="34" charset="0"/>
                <a:cs typeface="Arial" panose="020B0604020202020204" pitchFamily="34" charset="0"/>
              </a:rPr>
              <a:t>Facilities: </a:t>
            </a:r>
            <a:r>
              <a:rPr lang="en-US" sz="900" i="1" dirty="0">
                <a:solidFill>
                  <a:srgbClr val="FF0000"/>
                </a:solidFill>
                <a:latin typeface="Arial" panose="020B0604020202020204" pitchFamily="34" charset="0"/>
                <a:cs typeface="Arial" panose="020B0604020202020204" pitchFamily="34" charset="0"/>
              </a:rPr>
              <a:t>Exposures under SPA1, SPA2,SPA3 , QSPA #5d, </a:t>
            </a:r>
          </a:p>
        </p:txBody>
      </p:sp>
      <p:sp>
        <p:nvSpPr>
          <p:cNvPr id="9" name="Textfeld 8"/>
          <p:cNvSpPr txBox="1"/>
          <p:nvPr/>
        </p:nvSpPr>
        <p:spPr>
          <a:xfrm>
            <a:off x="5364088" y="4326856"/>
            <a:ext cx="3672408" cy="548996"/>
          </a:xfrm>
          <a:prstGeom prst="rect">
            <a:avLst/>
          </a:prstGeom>
          <a:solidFill>
            <a:srgbClr val="E3E3E3"/>
          </a:solidFill>
          <a:ln w="12700">
            <a:solidFill>
              <a:schemeClr val="tx1"/>
            </a:solidFill>
          </a:ln>
        </p:spPr>
        <p:txBody>
          <a:bodyPr wrap="square" rtlCol="0">
            <a:spAutoFit/>
          </a:bodyPr>
          <a:lstStyle/>
          <a:p>
            <a:pPr>
              <a:lnSpc>
                <a:spcPct val="113000"/>
              </a:lnSpc>
            </a:pPr>
            <a:r>
              <a:rPr lang="en-US" sz="900" dirty="0">
                <a:latin typeface="Arial" panose="020B0604020202020204" pitchFamily="34" charset="0"/>
                <a:cs typeface="Arial" panose="020B0604020202020204" pitchFamily="34" charset="0"/>
              </a:rPr>
              <a:t>Human Resources: </a:t>
            </a:r>
            <a:r>
              <a:rPr lang="en-US" sz="900" i="1" dirty="0">
                <a:solidFill>
                  <a:srgbClr val="FF0000"/>
                </a:solidFill>
                <a:latin typeface="Arial" panose="020B0604020202020204" pitchFamily="34" charset="0"/>
                <a:cs typeface="Arial" panose="020B0604020202020204" pitchFamily="34" charset="0"/>
              </a:rPr>
              <a:t>total #  34 PM</a:t>
            </a:r>
          </a:p>
          <a:p>
            <a:pPr>
              <a:lnSpc>
                <a:spcPct val="113000"/>
              </a:lnSpc>
            </a:pPr>
            <a:r>
              <a:rPr lang="en-US" sz="900" dirty="0">
                <a:latin typeface="Arial" panose="020B0604020202020204" pitchFamily="34" charset="0"/>
                <a:cs typeface="Arial" panose="020B0604020202020204" pitchFamily="34" charset="0"/>
              </a:rPr>
              <a:t>Involved RU: </a:t>
            </a:r>
            <a:r>
              <a:rPr lang="en-US" sz="900" i="1" dirty="0">
                <a:solidFill>
                  <a:srgbClr val="FF0000"/>
                </a:solidFill>
                <a:latin typeface="Arial" panose="020B0604020202020204" pitchFamily="34" charset="0"/>
                <a:cs typeface="Arial" panose="020B0604020202020204" pitchFamily="34" charset="0"/>
              </a:rPr>
              <a:t>CEA,DTU,VR,FZJ</a:t>
            </a:r>
          </a:p>
          <a:p>
            <a:pPr>
              <a:lnSpc>
                <a:spcPct val="113000"/>
              </a:lnSpc>
            </a:pPr>
            <a:r>
              <a:rPr lang="en-US" sz="900" dirty="0">
                <a:latin typeface="Arial" panose="020B0604020202020204" pitchFamily="34" charset="0"/>
                <a:cs typeface="Arial" panose="020B0604020202020204" pitchFamily="34" charset="0"/>
              </a:rPr>
              <a:t>Linked WP or TSVV: </a:t>
            </a:r>
            <a:r>
              <a:rPr lang="en-US" sz="900" i="1" dirty="0">
                <a:solidFill>
                  <a:srgbClr val="FF0000"/>
                </a:solidFill>
                <a:latin typeface="Arial" panose="020B0604020202020204" pitchFamily="34" charset="0"/>
                <a:cs typeface="Arial" panose="020B0604020202020204" pitchFamily="34" charset="0"/>
              </a:rPr>
              <a:t>WPTE, WPMAT, WPDIV</a:t>
            </a:r>
          </a:p>
        </p:txBody>
      </p:sp>
      <p:sp>
        <p:nvSpPr>
          <p:cNvPr id="10" name="Textfeld 9"/>
          <p:cNvSpPr txBox="1"/>
          <p:nvPr/>
        </p:nvSpPr>
        <p:spPr>
          <a:xfrm>
            <a:off x="251520" y="3595353"/>
            <a:ext cx="3456384" cy="646331"/>
          </a:xfrm>
          <a:prstGeom prst="rect">
            <a:avLst/>
          </a:prstGeom>
          <a:noFill/>
        </p:spPr>
        <p:txBody>
          <a:bodyPr wrap="square" rtlCol="0">
            <a:spAutoFit/>
          </a:bodyPr>
          <a:lstStyle/>
          <a:p>
            <a:r>
              <a:rPr lang="de-DE" dirty="0" err="1"/>
              <a:t>Issues</a:t>
            </a:r>
            <a:r>
              <a:rPr lang="de-DE" dirty="0"/>
              <a:t>: Generally not </a:t>
            </a:r>
            <a:r>
              <a:rPr lang="de-DE" dirty="0" err="1"/>
              <a:t>enough</a:t>
            </a:r>
            <a:r>
              <a:rPr lang="de-DE" dirty="0"/>
              <a:t> PM / Ukraine War</a:t>
            </a:r>
          </a:p>
        </p:txBody>
      </p:sp>
      <p:sp>
        <p:nvSpPr>
          <p:cNvPr id="3" name="Fußzeilenplatzhalter 3">
            <a:extLst>
              <a:ext uri="{FF2B5EF4-FFF2-40B4-BE49-F238E27FC236}">
                <a16:creationId xmlns:a16="http://schemas.microsoft.com/office/drawing/2014/main" id="{6BB3703D-985D-F7AF-CBD8-9AE45B5C627D}"/>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44</a:t>
            </a:fld>
            <a:endParaRPr lang="en-GB" dirty="0"/>
          </a:p>
        </p:txBody>
      </p:sp>
    </p:spTree>
    <p:extLst>
      <p:ext uri="{BB962C8B-B14F-4D97-AF65-F5344CB8AC3E}">
        <p14:creationId xmlns:p14="http://schemas.microsoft.com/office/powerpoint/2010/main" val="17813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Results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352055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A2A64-E62C-E6EB-B44E-2DF21022E948}"/>
              </a:ext>
            </a:extLst>
          </p:cNvPr>
          <p:cNvSpPr>
            <a:spLocks noGrp="1"/>
          </p:cNvSpPr>
          <p:nvPr>
            <p:ph type="title"/>
          </p:nvPr>
        </p:nvSpPr>
        <p:spPr/>
        <p:txBody>
          <a:bodyPr/>
          <a:lstStyle/>
          <a:p>
            <a:r>
              <a:rPr lang="en-GB" dirty="0"/>
              <a:t>Work on WEST &amp; Tungsten PFU</a:t>
            </a:r>
          </a:p>
        </p:txBody>
      </p:sp>
      <p:sp>
        <p:nvSpPr>
          <p:cNvPr id="3" name="Inhaltsplatzhalter 2">
            <a:extLst>
              <a:ext uri="{FF2B5EF4-FFF2-40B4-BE49-F238E27FC236}">
                <a16:creationId xmlns:a16="http://schemas.microsoft.com/office/drawing/2014/main" id="{C4EAB1AE-4AB2-856B-5604-A776883A852A}"/>
              </a:ext>
            </a:extLst>
          </p:cNvPr>
          <p:cNvSpPr>
            <a:spLocks noGrp="1"/>
          </p:cNvSpPr>
          <p:nvPr>
            <p:ph idx="1"/>
          </p:nvPr>
        </p:nvSpPr>
        <p:spPr/>
        <p:txBody>
          <a:bodyPr>
            <a:normAutofit lnSpcReduction="10000"/>
          </a:bodyPr>
          <a:lstStyle/>
          <a:p>
            <a:r>
              <a:rPr lang="en-GB" dirty="0"/>
              <a:t>See highlight Talk October</a:t>
            </a:r>
          </a:p>
          <a:p>
            <a:endParaRPr lang="en-GB" dirty="0"/>
          </a:p>
          <a:p>
            <a:r>
              <a:rPr lang="en-US" sz="2400" dirty="0"/>
              <a:t>Global strategy</a:t>
            </a:r>
          </a:p>
          <a:p>
            <a:pPr lvl="1" indent="-342900">
              <a:buFont typeface="Arial" panose="020B0604020202020204" pitchFamily="34" charset="0"/>
              <a:buChar char="•"/>
            </a:pPr>
            <a:r>
              <a:rPr lang="en-US" dirty="0"/>
              <a:t>Use of WEST to assess and model tokamak plasma impact on recrystallization and softening</a:t>
            </a:r>
          </a:p>
          <a:p>
            <a:pPr lvl="1" indent="-342900">
              <a:buFont typeface="Arial" panose="020B0604020202020204" pitchFamily="34" charset="0"/>
              <a:buChar char="•"/>
            </a:pPr>
            <a:r>
              <a:rPr lang="en-US" dirty="0"/>
              <a:t>Assess: what are the properties we plan to investigate ?</a:t>
            </a:r>
          </a:p>
          <a:p>
            <a:pPr lvl="2"/>
            <a:r>
              <a:rPr lang="en-US" dirty="0"/>
              <a:t>Loss of mechanical properties -&gt; Hardness measurements</a:t>
            </a:r>
          </a:p>
          <a:p>
            <a:pPr lvl="2"/>
            <a:r>
              <a:rPr lang="en-US" dirty="0"/>
              <a:t>Modification of the microstructure -&gt; EBSD measurements</a:t>
            </a:r>
          </a:p>
          <a:p>
            <a:pPr lvl="1" indent="-342900">
              <a:buFont typeface="Arial" panose="020B0604020202020204" pitchFamily="34" charset="0"/>
              <a:buChar char="•"/>
            </a:pPr>
            <a:r>
              <a:rPr lang="en-US" dirty="0"/>
              <a:t>For what </a:t>
            </a:r>
            <a:r>
              <a:rPr lang="en-US" dirty="0" err="1"/>
              <a:t>modelization</a:t>
            </a:r>
            <a:r>
              <a:rPr lang="en-US" dirty="0"/>
              <a:t> ?</a:t>
            </a:r>
          </a:p>
          <a:p>
            <a:pPr lvl="2"/>
            <a:r>
              <a:rPr lang="en-US" dirty="0"/>
              <a:t>Impact on recrystallization and softening kinetics.</a:t>
            </a:r>
            <a:endParaRPr lang="en-GB" dirty="0"/>
          </a:p>
        </p:txBody>
      </p:sp>
      <p:sp>
        <p:nvSpPr>
          <p:cNvPr id="7" name="Textfeld 6">
            <a:extLst>
              <a:ext uri="{FF2B5EF4-FFF2-40B4-BE49-F238E27FC236}">
                <a16:creationId xmlns:a16="http://schemas.microsoft.com/office/drawing/2014/main" id="{6670D4EE-F0F3-7100-C40F-BA1CA67BCEA6}"/>
              </a:ext>
            </a:extLst>
          </p:cNvPr>
          <p:cNvSpPr txBox="1"/>
          <p:nvPr/>
        </p:nvSpPr>
        <p:spPr>
          <a:xfrm>
            <a:off x="107504" y="532635"/>
            <a:ext cx="6264696" cy="646331"/>
          </a:xfrm>
          <a:prstGeom prst="rect">
            <a:avLst/>
          </a:prstGeom>
          <a:noFill/>
        </p:spPr>
        <p:txBody>
          <a:bodyPr wrap="square">
            <a:spAutoFit/>
          </a:bodyPr>
          <a:lstStyle/>
          <a:p>
            <a:pPr algn="l"/>
            <a:r>
              <a:rPr lang="de-DE" b="1" i="0" u="none" strike="noStrike" dirty="0">
                <a:effectLst/>
                <a:latin typeface="Roboto" panose="02000000000000000000" pitchFamily="2" charset="0"/>
              </a:rPr>
              <a:t>D001 </a:t>
            </a:r>
            <a:r>
              <a:rPr lang="de-DE" b="1" i="0" u="none" strike="noStrike" dirty="0" err="1">
                <a:effectLst/>
                <a:latin typeface="Roboto" panose="02000000000000000000" pitchFamily="2" charset="0"/>
              </a:rPr>
              <a:t>M.Richou</a:t>
            </a:r>
            <a:r>
              <a:rPr lang="de-DE" b="1" i="0" u="none" strike="noStrike" dirty="0">
                <a:effectLst/>
                <a:latin typeface="Roboto" panose="02000000000000000000" pitchFamily="2" charset="0"/>
              </a:rPr>
              <a:t> </a:t>
            </a:r>
            <a:r>
              <a:rPr lang="de-DE" b="0" i="0" u="none" strike="noStrike" dirty="0">
                <a:effectLst/>
                <a:latin typeface="Roboto" panose="02000000000000000000" pitchFamily="2" charset="0"/>
              </a:rPr>
              <a:t>Assessment </a:t>
            </a:r>
            <a:r>
              <a:rPr lang="de-DE" b="0" i="0" u="none" strike="noStrike" dirty="0" err="1">
                <a:effectLst/>
                <a:latin typeface="Roboto" panose="02000000000000000000" pitchFamily="2" charset="0"/>
              </a:rPr>
              <a:t>of</a:t>
            </a:r>
            <a:r>
              <a:rPr lang="de-DE" b="0" i="0" u="none" strike="noStrike" dirty="0">
                <a:effectLst/>
                <a:latin typeface="Roboto" panose="02000000000000000000" pitchFamily="2" charset="0"/>
              </a:rPr>
              <a:t> hydrogen </a:t>
            </a:r>
            <a:r>
              <a:rPr lang="de-DE" b="0" i="0" u="none" strike="noStrike" dirty="0" err="1">
                <a:effectLst/>
                <a:latin typeface="Roboto" panose="02000000000000000000" pitchFamily="2" charset="0"/>
              </a:rPr>
              <a:t>impact</a:t>
            </a:r>
            <a:r>
              <a:rPr lang="de-DE" b="0" i="0" u="none" strike="noStrike" dirty="0">
                <a:effectLst/>
                <a:latin typeface="Roboto" panose="02000000000000000000" pitchFamily="2" charset="0"/>
              </a:rPr>
              <a:t> on material </a:t>
            </a:r>
            <a:r>
              <a:rPr lang="de-DE" b="0" i="0" u="none" strike="noStrike" dirty="0" err="1">
                <a:effectLst/>
                <a:latin typeface="Roboto" panose="02000000000000000000" pitchFamily="2" charset="0"/>
              </a:rPr>
              <a:t>properties</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linked</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to</a:t>
            </a:r>
            <a:r>
              <a:rPr lang="de-DE" b="0" i="0" u="none" strike="noStrike" dirty="0">
                <a:effectLst/>
                <a:latin typeface="Roboto" panose="02000000000000000000" pitchFamily="2" charset="0"/>
              </a:rPr>
              <a:t> ITER relevant PFUs (CEA)</a:t>
            </a:r>
          </a:p>
        </p:txBody>
      </p:sp>
      <p:sp>
        <p:nvSpPr>
          <p:cNvPr id="11" name="Rectangle 10">
            <a:extLst>
              <a:ext uri="{FF2B5EF4-FFF2-40B4-BE49-F238E27FC236}">
                <a16:creationId xmlns:a16="http://schemas.microsoft.com/office/drawing/2014/main" id="{79A9EE0D-53CB-BE59-2169-9DF0DCCE0532}"/>
              </a:ext>
            </a:extLst>
          </p:cNvPr>
          <p:cNvSpPr/>
          <p:nvPr/>
        </p:nvSpPr>
        <p:spPr>
          <a:xfrm>
            <a:off x="8244408" y="4200523"/>
            <a:ext cx="727856" cy="587829"/>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2" name="Picture 25" descr="cea_logo_typo2_small.png">
            <a:extLst>
              <a:ext uri="{FF2B5EF4-FFF2-40B4-BE49-F238E27FC236}">
                <a16:creationId xmlns:a16="http://schemas.microsoft.com/office/drawing/2014/main" id="{C6BC0640-E71F-B5A2-8833-B26BFA834D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5973" y="4390007"/>
            <a:ext cx="459254" cy="259863"/>
          </a:xfrm>
          <a:prstGeom prst="rect">
            <a:avLst/>
          </a:prstGeom>
        </p:spPr>
      </p:pic>
      <p:sp>
        <p:nvSpPr>
          <p:cNvPr id="5" name="Fußzeilenplatzhalter 3">
            <a:extLst>
              <a:ext uri="{FF2B5EF4-FFF2-40B4-BE49-F238E27FC236}">
                <a16:creationId xmlns:a16="http://schemas.microsoft.com/office/drawing/2014/main" id="{9D03343D-E815-603E-AE86-723AE250CB73}"/>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46</a:t>
            </a:fld>
            <a:endParaRPr lang="en-GB" dirty="0"/>
          </a:p>
        </p:txBody>
      </p:sp>
    </p:spTree>
    <p:extLst>
      <p:ext uri="{BB962C8B-B14F-4D97-AF65-F5344CB8AC3E}">
        <p14:creationId xmlns:p14="http://schemas.microsoft.com/office/powerpoint/2010/main" val="3130162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30580" y="68312"/>
            <a:ext cx="6172200" cy="442035"/>
          </a:xfrm>
        </p:spPr>
        <p:txBody>
          <a:bodyPr/>
          <a:lstStyle/>
          <a:p>
            <a:r>
              <a:rPr lang="fr-FR" sz="2400" dirty="0"/>
              <a:t>The </a:t>
            </a:r>
            <a:r>
              <a:rPr lang="fr-FR" sz="2400" dirty="0" err="1"/>
              <a:t>strategy</a:t>
            </a:r>
            <a:endParaRPr lang="en-US" sz="2400" dirty="0"/>
          </a:p>
        </p:txBody>
      </p:sp>
      <p:sp>
        <p:nvSpPr>
          <p:cNvPr id="5" name="Espace réservé du numéro de diapositive 4"/>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4A34C9-9A4B-6445-85E1-F779B5E87362}" type="slidenum">
              <a:rPr kumimoji="0" lang="fr-FR" sz="700" b="0" i="0" u="none" strike="noStrike" kern="1200" cap="none" spc="0" normalizeH="0" baseline="0" noProof="0" smtClean="0">
                <a:ln>
                  <a:noFill/>
                </a:ln>
                <a:solidFill>
                  <a:prstClr val="white"/>
                </a:solidFill>
                <a:effectLst/>
                <a:uLnTx/>
                <a:uFillTx/>
                <a:latin typeface="Arial" charset="0"/>
                <a:ea typeface="Arial" charset="0"/>
                <a:cs typeface="Arial" charset="0"/>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fr-FR" sz="7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6923" y="1131888"/>
            <a:ext cx="2932525" cy="1817179"/>
          </a:xfrm>
          <a:prstGeom prst="rect">
            <a:avLst/>
          </a:prstGeom>
        </p:spPr>
      </p:pic>
      <p:sp>
        <p:nvSpPr>
          <p:cNvPr id="8" name="ZoneTexte 7"/>
          <p:cNvSpPr txBox="1"/>
          <p:nvPr/>
        </p:nvSpPr>
        <p:spPr>
          <a:xfrm>
            <a:off x="2256499" y="690798"/>
            <a:ext cx="45040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a:ea typeface="+mn-ea"/>
                <a:cs typeface="+mn-cs"/>
              </a:rPr>
              <a:t>WEST: Thermal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field+D+He</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Combined</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effects</a:t>
            </a:r>
            <a:r>
              <a:rPr kumimoji="0" lang="fr-FR" sz="1800" b="0" i="1" u="none" strike="noStrike" kern="1200" cap="none" spc="0" normalizeH="0" baseline="0" noProof="0" dirty="0">
                <a:ln>
                  <a:noFill/>
                </a:ln>
                <a:solidFill>
                  <a:prstClr val="black"/>
                </a:solidFill>
                <a:effectLst/>
                <a:uLnTx/>
                <a:uFillTx/>
                <a:latin typeface="Calibri"/>
                <a:ea typeface="+mn-ea"/>
                <a:cs typeface="+mn-cs"/>
              </a:rPr>
              <a:t>)</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Connecteur droit avec flèche 9"/>
          <p:cNvCxnSpPr/>
          <p:nvPr/>
        </p:nvCxnSpPr>
        <p:spPr>
          <a:xfrm flipH="1">
            <a:off x="2379991" y="1277106"/>
            <a:ext cx="43693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3256813" y="2969642"/>
            <a:ext cx="11197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Testing</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5" name="ZoneTexte 14"/>
          <p:cNvSpPr txBox="1"/>
          <p:nvPr/>
        </p:nvSpPr>
        <p:spPr>
          <a:xfrm>
            <a:off x="3916680" y="4518664"/>
            <a:ext cx="14928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Modelisation</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8" name="Connecteur droit avec flèche 17"/>
          <p:cNvCxnSpPr/>
          <p:nvPr/>
        </p:nvCxnSpPr>
        <p:spPr>
          <a:xfrm>
            <a:off x="5815453" y="1738933"/>
            <a:ext cx="96305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6849330" y="1496566"/>
            <a:ext cx="32893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H</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1" name="Connecteur droit avec flèche 20"/>
          <p:cNvCxnSpPr/>
          <p:nvPr/>
        </p:nvCxnSpPr>
        <p:spPr>
          <a:xfrm>
            <a:off x="5815452" y="2122322"/>
            <a:ext cx="96305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6838478" y="1937656"/>
            <a:ext cx="4443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He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ZoneTexte 25"/>
          <p:cNvSpPr txBox="1"/>
          <p:nvPr/>
        </p:nvSpPr>
        <p:spPr>
          <a:xfrm>
            <a:off x="4068252" y="3406322"/>
            <a:ext cx="232599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Characterization</a:t>
            </a:r>
            <a:endParaRPr kumimoji="0" lang="fr-FR"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r-FR" sz="14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EBSD,indentation</a:t>
            </a:r>
            <a:r>
              <a:rPr kumimoji="0" lang="fr-FR"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nano-indentation)</a:t>
            </a:r>
            <a:endPar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4" name="Rectangle 33"/>
          <p:cNvSpPr/>
          <p:nvPr/>
        </p:nvSpPr>
        <p:spPr>
          <a:xfrm>
            <a:off x="-69971" y="1577462"/>
            <a:ext cx="2871822" cy="1384995"/>
          </a:xfrm>
          <a:prstGeom prst="rect">
            <a:avLst/>
          </a:prstGeom>
        </p:spPr>
        <p:txBody>
          <a:bodyPr wrap="square">
            <a:spAutoFit/>
          </a:bodyPr>
          <a:lstStyle/>
          <a:p>
            <a:pPr marL="28575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For T &lt; 1350°C : conventional set-ups (See W. Pantleon) </a:t>
            </a:r>
          </a:p>
          <a:p>
            <a:pPr marL="28575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 For T &gt; 1350°C : conventional set-ups are limited (ampoules operational </a:t>
            </a:r>
            <a:r>
              <a:rPr kumimoji="0" lang="en-GB" sz="1400" b="0" i="0" u="none" strike="noStrike" kern="1200" cap="none" spc="0" normalizeH="0" baseline="0" noProof="0" dirty="0" err="1">
                <a:ln w="1905"/>
                <a:solidFill>
                  <a:prstClr val="black"/>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temperature,need</a:t>
            </a:r>
            <a:r>
              <a:rPr kumimoji="0" lang="en-GB" sz="1400" b="0"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 of high heating speed 5°C/min [1]</a:t>
            </a:r>
          </a:p>
        </p:txBody>
      </p:sp>
      <p:sp>
        <p:nvSpPr>
          <p:cNvPr id="35" name="Demi-tour 34"/>
          <p:cNvSpPr/>
          <p:nvPr/>
        </p:nvSpPr>
        <p:spPr>
          <a:xfrm rot="16200000" flipH="1">
            <a:off x="3375420" y="4098136"/>
            <a:ext cx="712186" cy="729996"/>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lèche à angle droit 35"/>
          <p:cNvSpPr/>
          <p:nvPr/>
        </p:nvSpPr>
        <p:spPr>
          <a:xfrm rot="5400000">
            <a:off x="3578850" y="3351152"/>
            <a:ext cx="538166" cy="46958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ZoneTexte 36"/>
          <p:cNvSpPr txBox="1"/>
          <p:nvPr/>
        </p:nvSpPr>
        <p:spPr>
          <a:xfrm>
            <a:off x="6229981" y="2266613"/>
            <a:ext cx="10679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PSI2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8" name="Connecteur droit avec flèche 37"/>
          <p:cNvCxnSpPr/>
          <p:nvPr/>
        </p:nvCxnSpPr>
        <p:spPr>
          <a:xfrm>
            <a:off x="5749448" y="1371264"/>
            <a:ext cx="963053" cy="0"/>
          </a:xfrm>
          <a:prstGeom prst="straightConnector1">
            <a:avLst/>
          </a:prstGeom>
          <a:ln w="57150">
            <a:solidFill>
              <a:schemeClr val="accent6">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6699385" y="1130225"/>
            <a:ext cx="24585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F79646"/>
                </a:solidFill>
                <a:effectLst/>
                <a:uLnTx/>
                <a:uFillTx/>
                <a:latin typeface="Calibri"/>
                <a:ea typeface="+mn-ea"/>
                <a:cs typeface="+mn-cs"/>
              </a:rPr>
              <a:t>West plasma conditions</a:t>
            </a:r>
            <a:endParaRPr kumimoji="0" lang="en-US" sz="1800" b="1" i="1" u="none" strike="noStrike" kern="1200" cap="none" spc="0" normalizeH="0" baseline="0" noProof="0" dirty="0">
              <a:ln>
                <a:noFill/>
              </a:ln>
              <a:solidFill>
                <a:srgbClr val="F79646"/>
              </a:solidFill>
              <a:effectLst/>
              <a:uLnTx/>
              <a:uFillTx/>
              <a:latin typeface="Calibri"/>
              <a:ea typeface="+mn-ea"/>
              <a:cs typeface="+mn-cs"/>
            </a:endParaRPr>
          </a:p>
        </p:txBody>
      </p:sp>
      <p:sp>
        <p:nvSpPr>
          <p:cNvPr id="43" name="ZoneTexte 42"/>
          <p:cNvSpPr txBox="1"/>
          <p:nvPr/>
        </p:nvSpPr>
        <p:spPr>
          <a:xfrm>
            <a:off x="114282" y="968620"/>
            <a:ext cx="259718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Thermal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field</a:t>
            </a:r>
            <a:r>
              <a:rPr kumimoji="0" lang="fr-FR" sz="1800" b="1" i="0" u="none" strike="noStrike" kern="1200" cap="none" spc="0" normalizeH="0" baseline="0" noProof="0" dirty="0">
                <a:ln>
                  <a:noFill/>
                </a:ln>
                <a:solidFill>
                  <a:prstClr val="black"/>
                </a:solidFill>
                <a:effectLst/>
                <a:uLnTx/>
                <a:uFillTx/>
                <a:latin typeface="Calibri"/>
                <a:ea typeface="+mn-ea"/>
                <a:cs typeface="+mn-cs"/>
              </a:rPr>
              <a:t> (WPMAT)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Isothermal</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anisothermal</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e 8"/>
          <p:cNvGrpSpPr/>
          <p:nvPr/>
        </p:nvGrpSpPr>
        <p:grpSpPr>
          <a:xfrm>
            <a:off x="-46015" y="3173668"/>
            <a:ext cx="3079408" cy="1756067"/>
            <a:chOff x="-46015" y="3173668"/>
            <a:chExt cx="3079408" cy="1756067"/>
          </a:xfrm>
        </p:grpSpPr>
        <p:grpSp>
          <p:nvGrpSpPr>
            <p:cNvPr id="33" name="Groupe 32"/>
            <p:cNvGrpSpPr/>
            <p:nvPr/>
          </p:nvGrpSpPr>
          <p:grpSpPr>
            <a:xfrm>
              <a:off x="61606" y="3173668"/>
              <a:ext cx="2596553" cy="1237712"/>
              <a:chOff x="4473589" y="1739682"/>
              <a:chExt cx="4347914" cy="2497994"/>
            </a:xfrm>
          </p:grpSpPr>
          <p:pic>
            <p:nvPicPr>
              <p:cNvPr id="28" name="Image 27"/>
              <p:cNvPicPr/>
              <p:nvPr/>
            </p:nvPicPr>
            <p:blipFill rotWithShape="1">
              <a:blip r:embed="rId3" cstate="print">
                <a:extLst>
                  <a:ext uri="{28A0092B-C50C-407E-A947-70E740481C1C}">
                    <a14:useLocalDpi xmlns:a14="http://schemas.microsoft.com/office/drawing/2010/main"/>
                  </a:ext>
                </a:extLst>
              </a:blip>
              <a:srcRect r="-283"/>
              <a:stretch/>
            </p:blipFill>
            <p:spPr bwMode="auto">
              <a:xfrm>
                <a:off x="4473589" y="1739682"/>
                <a:ext cx="4347914" cy="2497994"/>
              </a:xfrm>
              <a:prstGeom prst="rect">
                <a:avLst/>
              </a:prstGeom>
              <a:noFill/>
            </p:spPr>
          </p:pic>
          <p:cxnSp>
            <p:nvCxnSpPr>
              <p:cNvPr id="31" name="Connecteur droit avec flèche 30"/>
              <p:cNvCxnSpPr/>
              <p:nvPr/>
            </p:nvCxnSpPr>
            <p:spPr>
              <a:xfrm>
                <a:off x="6736281" y="1854200"/>
                <a:ext cx="0" cy="31590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6736281" y="2255847"/>
                <a:ext cx="0" cy="315903"/>
              </a:xfrm>
              <a:prstGeom prst="straightConnector1">
                <a:avLst/>
              </a:prstGeom>
              <a:ln w="3810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40" name="ZoneTexte 39"/>
            <p:cNvSpPr txBox="1"/>
            <p:nvPr/>
          </p:nvSpPr>
          <p:spPr>
            <a:xfrm>
              <a:off x="-46015" y="4495581"/>
              <a:ext cx="1816523"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[1] M. </a:t>
              </a:r>
              <a:r>
                <a:rPr kumimoji="0" lang="fr-FR" sz="1050" b="0" i="0" u="none" strike="noStrike" kern="1200" cap="none" spc="0" normalizeH="0" baseline="0" noProof="0" dirty="0" err="1">
                  <a:ln>
                    <a:noFill/>
                  </a:ln>
                  <a:solidFill>
                    <a:prstClr val="black"/>
                  </a:solidFill>
                  <a:effectLst/>
                  <a:uLnTx/>
                  <a:uFillTx/>
                  <a:latin typeface="Calibri"/>
                  <a:ea typeface="+mn-ea"/>
                  <a:cs typeface="+mn-cs"/>
                </a:rPr>
                <a:t>Minissale</a:t>
              </a:r>
              <a:r>
                <a:rPr kumimoji="0" lang="fr-FR" sz="1050" b="0" i="0" u="none" strike="noStrike" kern="1200" cap="none" spc="0" normalizeH="0" baseline="0" noProof="0" dirty="0">
                  <a:ln>
                    <a:noFill/>
                  </a:ln>
                  <a:solidFill>
                    <a:prstClr val="black"/>
                  </a:solidFill>
                  <a:effectLst/>
                  <a:uLnTx/>
                  <a:uFillTx/>
                  <a:latin typeface="Calibri"/>
                  <a:ea typeface="+mn-ea"/>
                  <a:cs typeface="+mn-cs"/>
                </a:rPr>
                <a:t> et al., 2020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[2] A. </a:t>
              </a:r>
              <a:r>
                <a:rPr kumimoji="0" lang="fr-FR" sz="1050" b="0" i="0" u="none" strike="noStrike" kern="1200" cap="none" spc="0" normalizeH="0" baseline="0" noProof="0" dirty="0" err="1">
                  <a:ln>
                    <a:noFill/>
                  </a:ln>
                  <a:solidFill>
                    <a:prstClr val="black"/>
                  </a:solidFill>
                  <a:effectLst/>
                  <a:uLnTx/>
                  <a:uFillTx/>
                  <a:latin typeface="Calibri"/>
                  <a:ea typeface="+mn-ea"/>
                  <a:cs typeface="+mn-cs"/>
                </a:rPr>
                <a:t>Pospieszczyk</a:t>
              </a:r>
              <a:r>
                <a:rPr kumimoji="0" lang="fr-FR" sz="1050" b="0" i="0" u="none" strike="noStrike" kern="1200" cap="none" spc="0" normalizeH="0" baseline="0" noProof="0" dirty="0">
                  <a:ln>
                    <a:noFill/>
                  </a:ln>
                  <a:solidFill>
                    <a:prstClr val="black"/>
                  </a:solidFill>
                  <a:effectLst/>
                  <a:uLnTx/>
                  <a:uFillTx/>
                  <a:latin typeface="Calibri"/>
                  <a:ea typeface="+mn-ea"/>
                  <a:cs typeface="+mn-cs"/>
                </a:rPr>
                <a:t> et al. 2013</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4" name="Image 4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69201" y="4107592"/>
              <a:ext cx="1164192" cy="822143"/>
            </a:xfrm>
            <a:prstGeom prst="rect">
              <a:avLst/>
            </a:prstGeom>
          </p:spPr>
        </p:pic>
        <p:cxnSp>
          <p:nvCxnSpPr>
            <p:cNvPr id="4" name="Connecteur droit avec flèche 3"/>
            <p:cNvCxnSpPr/>
            <p:nvPr/>
          </p:nvCxnSpPr>
          <p:spPr>
            <a:xfrm>
              <a:off x="2000250" y="4175810"/>
              <a:ext cx="816673"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881505" y="4015211"/>
              <a:ext cx="996972" cy="307777"/>
            </a:xfrm>
            <a:prstGeom prst="rect">
              <a:avLst/>
            </a:prstGeom>
          </p:spPr>
          <p:txBody>
            <a:bodyPr wrap="square">
              <a:spAutoFit/>
            </a:bodyPr>
            <a:lstStyle/>
            <a:p>
              <a:pPr marL="285750" marR="0" lvl="1"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w="1905"/>
                  <a:solidFill>
                    <a:prstClr val="white"/>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5 mm</a:t>
              </a:r>
            </a:p>
          </p:txBody>
        </p:sp>
      </p:grpSp>
      <p:pic>
        <p:nvPicPr>
          <p:cNvPr id="3" name="Imag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71237" y="2618085"/>
            <a:ext cx="2543955" cy="1441778"/>
          </a:xfrm>
          <a:prstGeom prst="rect">
            <a:avLst/>
          </a:prstGeom>
        </p:spPr>
      </p:pic>
      <p:sp>
        <p:nvSpPr>
          <p:cNvPr id="6" name="ZoneTexte 5"/>
          <p:cNvSpPr txBox="1"/>
          <p:nvPr/>
        </p:nvSpPr>
        <p:spPr>
          <a:xfrm>
            <a:off x="7542056" y="2242125"/>
            <a:ext cx="10021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WPPWIE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3" descr="EurofusionDisc.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167" y="41752"/>
            <a:ext cx="496380" cy="465708"/>
          </a:xfrm>
          <a:prstGeom prst="rect">
            <a:avLst/>
          </a:prstGeom>
        </p:spPr>
      </p:pic>
    </p:spTree>
    <p:extLst>
      <p:ext uri="{BB962C8B-B14F-4D97-AF65-F5344CB8AC3E}">
        <p14:creationId xmlns:p14="http://schemas.microsoft.com/office/powerpoint/2010/main" val="923246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30580" y="68312"/>
            <a:ext cx="6172200" cy="442035"/>
          </a:xfrm>
        </p:spPr>
        <p:txBody>
          <a:bodyPr/>
          <a:lstStyle/>
          <a:p>
            <a:r>
              <a:rPr lang="fr-FR" sz="2400" dirty="0"/>
              <a:t>The </a:t>
            </a:r>
            <a:r>
              <a:rPr lang="fr-FR" sz="2400" dirty="0" err="1"/>
              <a:t>strategy</a:t>
            </a:r>
            <a:endParaRPr lang="en-US" sz="2400" dirty="0"/>
          </a:p>
        </p:txBody>
      </p:sp>
      <p:sp>
        <p:nvSpPr>
          <p:cNvPr id="5" name="Espace réservé du numéro de diapositive 4"/>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4A34C9-9A4B-6445-85E1-F779B5E87362}" type="slidenum">
              <a:rPr kumimoji="0" lang="fr-FR" sz="700" b="0" i="0" u="none" strike="noStrike" kern="1200" cap="none" spc="0" normalizeH="0" baseline="0" noProof="0" smtClean="0">
                <a:ln>
                  <a:noFill/>
                </a:ln>
                <a:solidFill>
                  <a:prstClr val="white"/>
                </a:solidFill>
                <a:effectLst/>
                <a:uLnTx/>
                <a:uFillTx/>
                <a:latin typeface="Arial" charset="0"/>
                <a:ea typeface="Arial" charset="0"/>
                <a:cs typeface="Arial" charset="0"/>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fr-FR" sz="7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6923" y="1131888"/>
            <a:ext cx="2932525" cy="1817179"/>
          </a:xfrm>
          <a:prstGeom prst="rect">
            <a:avLst/>
          </a:prstGeom>
        </p:spPr>
      </p:pic>
      <p:sp>
        <p:nvSpPr>
          <p:cNvPr id="8" name="ZoneTexte 7"/>
          <p:cNvSpPr txBox="1"/>
          <p:nvPr/>
        </p:nvSpPr>
        <p:spPr>
          <a:xfrm>
            <a:off x="2256499" y="690798"/>
            <a:ext cx="45040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a:ea typeface="+mn-ea"/>
                <a:cs typeface="+mn-cs"/>
              </a:rPr>
              <a:t>WEST: Thermal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field+D+He</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Combined</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effects</a:t>
            </a:r>
            <a:r>
              <a:rPr kumimoji="0" lang="fr-FR" sz="1800" b="0" i="1" u="none" strike="noStrike" kern="1200" cap="none" spc="0" normalizeH="0" baseline="0" noProof="0" dirty="0">
                <a:ln>
                  <a:noFill/>
                </a:ln>
                <a:solidFill>
                  <a:prstClr val="black"/>
                </a:solidFill>
                <a:effectLst/>
                <a:uLnTx/>
                <a:uFillTx/>
                <a:latin typeface="Calibri"/>
                <a:ea typeface="+mn-ea"/>
                <a:cs typeface="+mn-cs"/>
              </a:rPr>
              <a:t>)</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Connecteur droit avec flèche 9"/>
          <p:cNvCxnSpPr/>
          <p:nvPr/>
        </p:nvCxnSpPr>
        <p:spPr>
          <a:xfrm flipH="1">
            <a:off x="2379991" y="1277106"/>
            <a:ext cx="43693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3256813" y="2969642"/>
            <a:ext cx="11197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Testing</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5" name="ZoneTexte 14"/>
          <p:cNvSpPr txBox="1"/>
          <p:nvPr/>
        </p:nvSpPr>
        <p:spPr>
          <a:xfrm>
            <a:off x="3916680" y="4518664"/>
            <a:ext cx="14928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white">
                    <a:lumMod val="85000"/>
                  </a:prstClr>
                </a:solidFill>
                <a:effectLst/>
                <a:uLnTx/>
                <a:uFillTx/>
                <a:latin typeface="Arial Black" panose="020B0A04020102020204" pitchFamily="34" charset="0"/>
                <a:ea typeface="+mn-ea"/>
                <a:cs typeface="+mn-cs"/>
              </a:rPr>
              <a:t>Modelisation</a:t>
            </a:r>
            <a:r>
              <a:rPr kumimoji="0" lang="fr-FR" sz="1800" b="0" i="0" u="none" strike="noStrike" kern="1200" cap="none" spc="0" normalizeH="0" baseline="0" noProof="0" dirty="0">
                <a:ln>
                  <a:noFill/>
                </a:ln>
                <a:solidFill>
                  <a:prstClr val="white">
                    <a:lumMod val="85000"/>
                  </a:prstClr>
                </a:solidFill>
                <a:effectLst/>
                <a:uLnTx/>
                <a:uFillTx/>
                <a:latin typeface="Calibri"/>
                <a:ea typeface="+mn-ea"/>
                <a:cs typeface="+mn-cs"/>
              </a:rPr>
              <a:t> </a:t>
            </a:r>
            <a:endParaRPr kumimoji="0" lang="en-US" sz="18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cxnSp>
        <p:nvCxnSpPr>
          <p:cNvPr id="18" name="Connecteur droit avec flèche 17"/>
          <p:cNvCxnSpPr/>
          <p:nvPr/>
        </p:nvCxnSpPr>
        <p:spPr>
          <a:xfrm>
            <a:off x="5815453" y="1738933"/>
            <a:ext cx="96305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6849330" y="1496566"/>
            <a:ext cx="32893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85000"/>
                  </a:prstClr>
                </a:solidFill>
                <a:effectLst/>
                <a:uLnTx/>
                <a:uFillTx/>
                <a:latin typeface="Calibri"/>
                <a:ea typeface="+mn-ea"/>
                <a:cs typeface="+mn-cs"/>
              </a:rPr>
              <a:t>H</a:t>
            </a:r>
            <a:endParaRPr kumimoji="0" lang="en-US" sz="1800" b="1" i="0" u="none" strike="noStrike" kern="1200" cap="none" spc="0" normalizeH="0" baseline="0" noProof="0" dirty="0">
              <a:ln>
                <a:noFill/>
              </a:ln>
              <a:solidFill>
                <a:prstClr val="white">
                  <a:lumMod val="85000"/>
                </a:prstClr>
              </a:solidFill>
              <a:effectLst/>
              <a:uLnTx/>
              <a:uFillTx/>
              <a:latin typeface="Calibri"/>
              <a:ea typeface="+mn-ea"/>
              <a:cs typeface="+mn-cs"/>
            </a:endParaRPr>
          </a:p>
        </p:txBody>
      </p:sp>
      <p:cxnSp>
        <p:nvCxnSpPr>
          <p:cNvPr id="21" name="Connecteur droit avec flèche 20"/>
          <p:cNvCxnSpPr/>
          <p:nvPr/>
        </p:nvCxnSpPr>
        <p:spPr>
          <a:xfrm>
            <a:off x="5815452" y="2122322"/>
            <a:ext cx="96305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6838478" y="1937656"/>
            <a:ext cx="4443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85000"/>
                  </a:prstClr>
                </a:solidFill>
                <a:effectLst/>
                <a:uLnTx/>
                <a:uFillTx/>
                <a:latin typeface="Calibri"/>
                <a:ea typeface="+mn-ea"/>
                <a:cs typeface="+mn-cs"/>
              </a:rPr>
              <a:t>He</a:t>
            </a:r>
            <a:endParaRPr kumimoji="0" lang="en-US" sz="1800" b="1"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26" name="ZoneTexte 25"/>
          <p:cNvSpPr txBox="1"/>
          <p:nvPr/>
        </p:nvSpPr>
        <p:spPr>
          <a:xfrm>
            <a:off x="4068252" y="3406322"/>
            <a:ext cx="232599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Characterization</a:t>
            </a:r>
            <a:endParaRPr kumimoji="0" lang="fr-FR"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r>
              <a:rPr kumimoji="0" lang="fr-FR" sz="14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EBSD,indentation</a:t>
            </a:r>
            <a:r>
              <a:rPr kumimoji="0" lang="fr-FR"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nano-indentation)</a:t>
            </a:r>
            <a:endParaRPr kumimoji="0" lang="en-US" sz="1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4" name="Rectangle 33"/>
          <p:cNvSpPr/>
          <p:nvPr/>
        </p:nvSpPr>
        <p:spPr>
          <a:xfrm>
            <a:off x="-69971" y="1577462"/>
            <a:ext cx="2871822" cy="1384995"/>
          </a:xfrm>
          <a:prstGeom prst="rect">
            <a:avLst/>
          </a:prstGeom>
        </p:spPr>
        <p:txBody>
          <a:bodyPr wrap="square">
            <a:spAutoFit/>
          </a:bodyPr>
          <a:lstStyle/>
          <a:p>
            <a:pPr marL="28575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w="1905"/>
                <a:solidFill>
                  <a:prstClr val="white">
                    <a:lumMod val="85000"/>
                  </a:prstClr>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For T &lt; 1350°C : conventional set-ups (See W. Pantleon) </a:t>
            </a:r>
          </a:p>
          <a:p>
            <a:pPr marL="28575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w="1905"/>
                <a:solidFill>
                  <a:prstClr val="white">
                    <a:lumMod val="85000"/>
                  </a:prstClr>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 For T &gt; 1350°C : conventional set-ups are limited (ampoules operational </a:t>
            </a:r>
            <a:r>
              <a:rPr kumimoji="0" lang="en-GB" sz="1400" b="0" i="0" u="none" strike="noStrike" kern="1200" cap="none" spc="0" normalizeH="0" baseline="0" noProof="0" dirty="0" err="1">
                <a:ln w="1905"/>
                <a:solidFill>
                  <a:prstClr val="white">
                    <a:lumMod val="85000"/>
                  </a:prstClr>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temperature,need</a:t>
            </a:r>
            <a:r>
              <a:rPr kumimoji="0" lang="en-GB" sz="1400" b="0" i="0" u="none" strike="noStrike" kern="1200" cap="none" spc="0" normalizeH="0" baseline="0" noProof="0" dirty="0">
                <a:ln w="1905"/>
                <a:solidFill>
                  <a:prstClr val="white">
                    <a:lumMod val="85000"/>
                  </a:prstClr>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 of high heating speed 5°C/min [1]</a:t>
            </a:r>
          </a:p>
        </p:txBody>
      </p:sp>
      <p:sp>
        <p:nvSpPr>
          <p:cNvPr id="35" name="Demi-tour 34"/>
          <p:cNvSpPr/>
          <p:nvPr/>
        </p:nvSpPr>
        <p:spPr>
          <a:xfrm rot="16200000" flipH="1">
            <a:off x="3375420" y="4098136"/>
            <a:ext cx="712186" cy="729996"/>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lèche à angle droit 35"/>
          <p:cNvSpPr/>
          <p:nvPr/>
        </p:nvSpPr>
        <p:spPr>
          <a:xfrm rot="5400000">
            <a:off x="3578850" y="3351152"/>
            <a:ext cx="538166" cy="46958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ZoneTexte 36"/>
          <p:cNvSpPr txBox="1"/>
          <p:nvPr/>
        </p:nvSpPr>
        <p:spPr>
          <a:xfrm>
            <a:off x="6229981" y="2266613"/>
            <a:ext cx="10679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85000"/>
                  </a:prstClr>
                </a:solidFill>
                <a:effectLst/>
                <a:uLnTx/>
                <a:uFillTx/>
                <a:latin typeface="Calibri"/>
                <a:ea typeface="+mn-ea"/>
                <a:cs typeface="+mn-cs"/>
              </a:rPr>
              <a:t>PSI2 [2]…</a:t>
            </a:r>
            <a:endParaRPr kumimoji="0" lang="en-US" sz="18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cxnSp>
        <p:nvCxnSpPr>
          <p:cNvPr id="38" name="Connecteur droit avec flèche 37"/>
          <p:cNvCxnSpPr/>
          <p:nvPr/>
        </p:nvCxnSpPr>
        <p:spPr>
          <a:xfrm>
            <a:off x="5749448" y="1371264"/>
            <a:ext cx="963053" cy="0"/>
          </a:xfrm>
          <a:prstGeom prst="straightConnector1">
            <a:avLst/>
          </a:prstGeom>
          <a:ln w="57150">
            <a:solidFill>
              <a:schemeClr val="accent6">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6699385" y="1130225"/>
            <a:ext cx="24585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F79646"/>
                </a:solidFill>
                <a:effectLst/>
                <a:uLnTx/>
                <a:uFillTx/>
                <a:latin typeface="Calibri"/>
                <a:ea typeface="+mn-ea"/>
                <a:cs typeface="+mn-cs"/>
              </a:rPr>
              <a:t>West plasma conditions</a:t>
            </a:r>
            <a:endParaRPr kumimoji="0" lang="en-US" sz="1800" b="1" i="1" u="none" strike="noStrike" kern="1200" cap="none" spc="0" normalizeH="0" baseline="0" noProof="0" dirty="0">
              <a:ln>
                <a:noFill/>
              </a:ln>
              <a:solidFill>
                <a:srgbClr val="F79646"/>
              </a:solidFill>
              <a:effectLst/>
              <a:uLnTx/>
              <a:uFillTx/>
              <a:latin typeface="Calibri"/>
              <a:ea typeface="+mn-ea"/>
              <a:cs typeface="+mn-cs"/>
            </a:endParaRPr>
          </a:p>
        </p:txBody>
      </p:sp>
      <p:sp>
        <p:nvSpPr>
          <p:cNvPr id="43" name="ZoneTexte 42"/>
          <p:cNvSpPr txBox="1"/>
          <p:nvPr/>
        </p:nvSpPr>
        <p:spPr>
          <a:xfrm>
            <a:off x="114282" y="968620"/>
            <a:ext cx="259718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85000"/>
                  </a:prstClr>
                </a:solidFill>
                <a:effectLst/>
                <a:uLnTx/>
                <a:uFillTx/>
                <a:latin typeface="Calibri"/>
                <a:ea typeface="+mn-ea"/>
                <a:cs typeface="+mn-cs"/>
              </a:rPr>
              <a:t>Thermal </a:t>
            </a:r>
            <a:r>
              <a:rPr kumimoji="0" lang="fr-FR" sz="1800" b="1" i="0" u="none" strike="noStrike" kern="1200" cap="none" spc="0" normalizeH="0" baseline="0" noProof="0" dirty="0" err="1">
                <a:ln>
                  <a:noFill/>
                </a:ln>
                <a:solidFill>
                  <a:prstClr val="white">
                    <a:lumMod val="85000"/>
                  </a:prstClr>
                </a:solidFill>
                <a:effectLst/>
                <a:uLnTx/>
                <a:uFillTx/>
                <a:latin typeface="Calibri"/>
                <a:ea typeface="+mn-ea"/>
                <a:cs typeface="+mn-cs"/>
              </a:rPr>
              <a:t>field</a:t>
            </a:r>
            <a:r>
              <a:rPr kumimoji="0" lang="fr-FR" sz="1800" b="1" i="0" u="none" strike="noStrike" kern="1200" cap="none" spc="0" normalizeH="0" baseline="0" noProof="0" dirty="0">
                <a:ln>
                  <a:noFill/>
                </a:ln>
                <a:solidFill>
                  <a:prstClr val="white">
                    <a:lumMod val="85000"/>
                  </a:prstClr>
                </a:solidFill>
                <a:effectLst/>
                <a:uLnTx/>
                <a:uFillTx/>
                <a:latin typeface="Calibri"/>
                <a:ea typeface="+mn-ea"/>
                <a:cs typeface="+mn-cs"/>
              </a:rPr>
              <a:t> (WPMAT)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lumMod val="85000"/>
                  </a:prstClr>
                </a:solidFill>
                <a:effectLst/>
                <a:uLnTx/>
                <a:uFillTx/>
                <a:latin typeface="Calibri"/>
                <a:ea typeface="+mn-ea"/>
                <a:cs typeface="+mn-cs"/>
              </a:rPr>
              <a:t>Isothermal</a:t>
            </a:r>
            <a:r>
              <a:rPr kumimoji="0" lang="fr-FR" sz="1800" b="0" i="0" u="none" strike="noStrike" kern="1200" cap="none" spc="0" normalizeH="0" baseline="0" noProof="0" dirty="0">
                <a:ln>
                  <a:noFill/>
                </a:ln>
                <a:solidFill>
                  <a:prstClr val="white">
                    <a:lumMod val="85000"/>
                  </a:prstClr>
                </a:solidFill>
                <a:effectLst/>
                <a:uLnTx/>
                <a:uFillTx/>
                <a:latin typeface="Calibri"/>
                <a:ea typeface="+mn-ea"/>
                <a:cs typeface="+mn-cs"/>
              </a:rPr>
              <a:t>, </a:t>
            </a:r>
            <a:r>
              <a:rPr kumimoji="0" lang="fr-FR" sz="1800" b="0" i="0" u="none" strike="noStrike" kern="1200" cap="none" spc="0" normalizeH="0" baseline="0" noProof="0" dirty="0" err="1">
                <a:ln>
                  <a:noFill/>
                </a:ln>
                <a:solidFill>
                  <a:prstClr val="white">
                    <a:lumMod val="85000"/>
                  </a:prstClr>
                </a:solidFill>
                <a:effectLst/>
                <a:uLnTx/>
                <a:uFillTx/>
                <a:latin typeface="Calibri"/>
                <a:ea typeface="+mn-ea"/>
                <a:cs typeface="+mn-cs"/>
              </a:rPr>
              <a:t>anisothermal</a:t>
            </a:r>
            <a:endParaRPr kumimoji="0" lang="fr-FR" sz="1800" b="0" i="0" u="none" strike="noStrike" kern="1200" cap="none" spc="0" normalizeH="0" baseline="0" noProof="0" dirty="0">
              <a:ln>
                <a:noFill/>
              </a:ln>
              <a:solidFill>
                <a:prstClr val="white">
                  <a:lumMod val="8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lumMod val="85000"/>
                </a:prstClr>
              </a:solidFill>
              <a:effectLst/>
              <a:uLnTx/>
              <a:uFillTx/>
              <a:latin typeface="Calibri"/>
              <a:ea typeface="+mn-ea"/>
              <a:cs typeface="+mn-cs"/>
            </a:endParaRPr>
          </a:p>
        </p:txBody>
      </p:sp>
      <p:grpSp>
        <p:nvGrpSpPr>
          <p:cNvPr id="9" name="Groupe 8"/>
          <p:cNvGrpSpPr/>
          <p:nvPr/>
        </p:nvGrpSpPr>
        <p:grpSpPr>
          <a:xfrm>
            <a:off x="-46015" y="3173668"/>
            <a:ext cx="3079408" cy="1756067"/>
            <a:chOff x="-46015" y="3173668"/>
            <a:chExt cx="3079408" cy="1756067"/>
          </a:xfrm>
        </p:grpSpPr>
        <p:grpSp>
          <p:nvGrpSpPr>
            <p:cNvPr id="33" name="Groupe 32"/>
            <p:cNvGrpSpPr/>
            <p:nvPr/>
          </p:nvGrpSpPr>
          <p:grpSpPr>
            <a:xfrm>
              <a:off x="61606" y="3173668"/>
              <a:ext cx="2596553" cy="1237712"/>
              <a:chOff x="4473589" y="1739682"/>
              <a:chExt cx="4347914" cy="2497994"/>
            </a:xfrm>
          </p:grpSpPr>
          <p:pic>
            <p:nvPicPr>
              <p:cNvPr id="28" name="Image 27"/>
              <p:cNvPicPr/>
              <p:nvPr/>
            </p:nvPicPr>
            <p:blipFill rotWithShape="1">
              <a:blip r:embed="rId3" cstate="print">
                <a:extLst>
                  <a:ext uri="{28A0092B-C50C-407E-A947-70E740481C1C}">
                    <a14:useLocalDpi xmlns:a14="http://schemas.microsoft.com/office/drawing/2010/main"/>
                  </a:ext>
                </a:extLst>
              </a:blip>
              <a:srcRect r="-283"/>
              <a:stretch/>
            </p:blipFill>
            <p:spPr bwMode="auto">
              <a:xfrm>
                <a:off x="4473589" y="1739682"/>
                <a:ext cx="4347914" cy="2497994"/>
              </a:xfrm>
              <a:prstGeom prst="rect">
                <a:avLst/>
              </a:prstGeom>
              <a:noFill/>
            </p:spPr>
          </p:pic>
          <p:cxnSp>
            <p:nvCxnSpPr>
              <p:cNvPr id="31" name="Connecteur droit avec flèche 30"/>
              <p:cNvCxnSpPr/>
              <p:nvPr/>
            </p:nvCxnSpPr>
            <p:spPr>
              <a:xfrm>
                <a:off x="6736281" y="1854200"/>
                <a:ext cx="0" cy="31590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6736281" y="2255847"/>
                <a:ext cx="0" cy="315903"/>
              </a:xfrm>
              <a:prstGeom prst="straightConnector1">
                <a:avLst/>
              </a:prstGeom>
              <a:ln w="3810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40" name="ZoneTexte 39"/>
            <p:cNvSpPr txBox="1"/>
            <p:nvPr/>
          </p:nvSpPr>
          <p:spPr>
            <a:xfrm>
              <a:off x="-46015" y="4495581"/>
              <a:ext cx="1816523"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lumMod val="85000"/>
                    </a:prstClr>
                  </a:solidFill>
                  <a:effectLst/>
                  <a:uLnTx/>
                  <a:uFillTx/>
                  <a:latin typeface="Calibri"/>
                  <a:ea typeface="+mn-ea"/>
                  <a:cs typeface="+mn-cs"/>
                </a:rPr>
                <a:t>[1] M. </a:t>
              </a:r>
              <a:r>
                <a:rPr kumimoji="0" lang="fr-FR" sz="1050" b="0" i="0" u="none" strike="noStrike" kern="1200" cap="none" spc="0" normalizeH="0" baseline="0" noProof="0" dirty="0" err="1">
                  <a:ln>
                    <a:noFill/>
                  </a:ln>
                  <a:solidFill>
                    <a:prstClr val="white">
                      <a:lumMod val="85000"/>
                    </a:prstClr>
                  </a:solidFill>
                  <a:effectLst/>
                  <a:uLnTx/>
                  <a:uFillTx/>
                  <a:latin typeface="Calibri"/>
                  <a:ea typeface="+mn-ea"/>
                  <a:cs typeface="+mn-cs"/>
                </a:rPr>
                <a:t>Minissale</a:t>
              </a:r>
              <a:r>
                <a:rPr kumimoji="0" lang="fr-FR" sz="1050" b="0" i="0" u="none" strike="noStrike" kern="1200" cap="none" spc="0" normalizeH="0" baseline="0" noProof="0" dirty="0">
                  <a:ln>
                    <a:noFill/>
                  </a:ln>
                  <a:solidFill>
                    <a:prstClr val="white">
                      <a:lumMod val="85000"/>
                    </a:prstClr>
                  </a:solidFill>
                  <a:effectLst/>
                  <a:uLnTx/>
                  <a:uFillTx/>
                  <a:latin typeface="Calibri"/>
                  <a:ea typeface="+mn-ea"/>
                  <a:cs typeface="+mn-cs"/>
                </a:rPr>
                <a:t> et al., 2020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white">
                      <a:lumMod val="85000"/>
                    </a:prstClr>
                  </a:solidFill>
                  <a:effectLst/>
                  <a:uLnTx/>
                  <a:uFillTx/>
                  <a:latin typeface="Calibri"/>
                  <a:ea typeface="+mn-ea"/>
                  <a:cs typeface="+mn-cs"/>
                </a:rPr>
                <a:t>[2] A. </a:t>
              </a:r>
              <a:r>
                <a:rPr kumimoji="0" lang="fr-FR" sz="1050" b="0" i="0" u="none" strike="noStrike" kern="1200" cap="none" spc="0" normalizeH="0" baseline="0" noProof="0" dirty="0" err="1">
                  <a:ln>
                    <a:noFill/>
                  </a:ln>
                  <a:solidFill>
                    <a:prstClr val="white">
                      <a:lumMod val="85000"/>
                    </a:prstClr>
                  </a:solidFill>
                  <a:effectLst/>
                  <a:uLnTx/>
                  <a:uFillTx/>
                  <a:latin typeface="Calibri"/>
                  <a:ea typeface="+mn-ea"/>
                  <a:cs typeface="+mn-cs"/>
                </a:rPr>
                <a:t>Pospieszczyk</a:t>
              </a:r>
              <a:r>
                <a:rPr kumimoji="0" lang="fr-FR" sz="1050" b="0" i="0" u="none" strike="noStrike" kern="1200" cap="none" spc="0" normalizeH="0" baseline="0" noProof="0" dirty="0">
                  <a:ln>
                    <a:noFill/>
                  </a:ln>
                  <a:solidFill>
                    <a:prstClr val="white">
                      <a:lumMod val="85000"/>
                    </a:prstClr>
                  </a:solidFill>
                  <a:effectLst/>
                  <a:uLnTx/>
                  <a:uFillTx/>
                  <a:latin typeface="Calibri"/>
                  <a:ea typeface="+mn-ea"/>
                  <a:cs typeface="+mn-cs"/>
                </a:rPr>
                <a:t> et al. 2013</a:t>
              </a:r>
              <a:endParaRPr kumimoji="0" lang="en-US" sz="105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44" name="Image 4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69201" y="4107592"/>
              <a:ext cx="1164192" cy="822143"/>
            </a:xfrm>
            <a:prstGeom prst="rect">
              <a:avLst/>
            </a:prstGeom>
          </p:spPr>
        </p:pic>
        <p:cxnSp>
          <p:nvCxnSpPr>
            <p:cNvPr id="4" name="Connecteur droit avec flèche 3"/>
            <p:cNvCxnSpPr/>
            <p:nvPr/>
          </p:nvCxnSpPr>
          <p:spPr>
            <a:xfrm>
              <a:off x="2000250" y="4175810"/>
              <a:ext cx="816673"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881505" y="4015211"/>
              <a:ext cx="996972" cy="307777"/>
            </a:xfrm>
            <a:prstGeom prst="rect">
              <a:avLst/>
            </a:prstGeom>
          </p:spPr>
          <p:txBody>
            <a:bodyPr wrap="square">
              <a:spAutoFit/>
            </a:bodyPr>
            <a:lstStyle/>
            <a:p>
              <a:pPr marL="285750" marR="0" lvl="1"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w="1905"/>
                  <a:solidFill>
                    <a:prstClr val="white">
                      <a:lumMod val="85000"/>
                    </a:prstClr>
                  </a:solidFill>
                  <a:effectLst>
                    <a:innerShdw blurRad="69850" dist="43180" dir="5400000">
                      <a:srgbClr val="000000">
                        <a:alpha val="65000"/>
                      </a:srgbClr>
                    </a:innerShdw>
                  </a:effectLst>
                  <a:uLnTx/>
                  <a:uFillTx/>
                  <a:latin typeface="Calibri"/>
                  <a:ea typeface="+mn-ea"/>
                  <a:cs typeface="+mn-cs"/>
                  <a:sym typeface="Wingdings" panose="05000000000000000000" pitchFamily="2" charset="2"/>
                </a:rPr>
                <a:t>5 mm</a:t>
              </a:r>
            </a:p>
          </p:txBody>
        </p:sp>
      </p:grpSp>
      <p:pic>
        <p:nvPicPr>
          <p:cNvPr id="3" name="Imag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71237" y="2618085"/>
            <a:ext cx="2543955" cy="1441778"/>
          </a:xfrm>
          <a:prstGeom prst="rect">
            <a:avLst/>
          </a:prstGeom>
        </p:spPr>
      </p:pic>
      <p:sp>
        <p:nvSpPr>
          <p:cNvPr id="6" name="ZoneTexte 5"/>
          <p:cNvSpPr txBox="1"/>
          <p:nvPr/>
        </p:nvSpPr>
        <p:spPr>
          <a:xfrm>
            <a:off x="7542056" y="2242125"/>
            <a:ext cx="10021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85000"/>
                  </a:prstClr>
                </a:solidFill>
                <a:effectLst/>
                <a:uLnTx/>
                <a:uFillTx/>
                <a:latin typeface="Calibri"/>
                <a:ea typeface="+mn-ea"/>
                <a:cs typeface="+mn-cs"/>
              </a:rPr>
              <a:t>WPPWIE</a:t>
            </a:r>
            <a:endParaRPr kumimoji="0" lang="en-US" sz="18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47" name="Picture 3" descr="EurofusionDisc.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167" y="41752"/>
            <a:ext cx="496380" cy="465708"/>
          </a:xfrm>
          <a:prstGeom prst="rect">
            <a:avLst/>
          </a:prstGeom>
        </p:spPr>
      </p:pic>
    </p:spTree>
    <p:extLst>
      <p:ext uri="{BB962C8B-B14F-4D97-AF65-F5344CB8AC3E}">
        <p14:creationId xmlns:p14="http://schemas.microsoft.com/office/powerpoint/2010/main" val="2713932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6408190" y="3753724"/>
            <a:ext cx="353219" cy="115416"/>
          </a:xfrm>
        </p:spPr>
        <p:txBody>
          <a:bodyPr/>
          <a:lstStyle/>
          <a:p>
            <a:pPr algn="ctr"/>
            <a:fld id="{854A34C9-9A4B-6445-85E1-F779B5E87362}" type="slidenum">
              <a:rPr lang="fr-FR" sz="750">
                <a:solidFill>
                  <a:schemeClr val="bg1"/>
                </a:solidFill>
                <a:latin typeface="Arial" charset="0"/>
                <a:ea typeface="Arial" charset="0"/>
                <a:cs typeface="Arial" charset="0"/>
              </a:rPr>
              <a:pPr algn="ctr"/>
              <a:t>49</a:t>
            </a:fld>
            <a:endParaRPr lang="fr-FR" sz="750" dirty="0">
              <a:solidFill>
                <a:schemeClr val="bg1"/>
              </a:solidFill>
              <a:latin typeface="Arial" charset="0"/>
              <a:ea typeface="Arial" charset="0"/>
              <a:cs typeface="Arial" charset="0"/>
            </a:endParaRPr>
          </a:p>
        </p:txBody>
      </p:sp>
      <p:pic>
        <p:nvPicPr>
          <p:cNvPr id="4098" name="Picture 2" descr="École Nationale Supérieure des Mines de Saint-Étien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11164" y="786972"/>
            <a:ext cx="665709" cy="56154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a:ext>
            </a:extLst>
          </a:blip>
          <a:srcRect t="1" b="8133"/>
          <a:stretch/>
        </p:blipFill>
        <p:spPr>
          <a:xfrm>
            <a:off x="-8565" y="1099163"/>
            <a:ext cx="5091113" cy="589347"/>
          </a:xfrm>
          <a:prstGeom prst="rect">
            <a:avLst/>
          </a:prstGeom>
        </p:spPr>
      </p:pic>
      <p:sp>
        <p:nvSpPr>
          <p:cNvPr id="8" name="Ellipse 7"/>
          <p:cNvSpPr/>
          <p:nvPr/>
        </p:nvSpPr>
        <p:spPr>
          <a:xfrm>
            <a:off x="3666771" y="1190085"/>
            <a:ext cx="227456" cy="2281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Titre 1"/>
          <p:cNvSpPr>
            <a:spLocks noGrp="1"/>
          </p:cNvSpPr>
          <p:nvPr>
            <p:ph type="title"/>
          </p:nvPr>
        </p:nvSpPr>
        <p:spPr>
          <a:xfrm>
            <a:off x="786230" y="-55415"/>
            <a:ext cx="7097666" cy="565146"/>
          </a:xfrm>
        </p:spPr>
        <p:txBody>
          <a:bodyPr/>
          <a:lstStyle/>
          <a:p>
            <a:r>
              <a:rPr lang="fr-FR" dirty="0"/>
              <a:t>First </a:t>
            </a:r>
            <a:r>
              <a:rPr lang="fr-FR" dirty="0" err="1"/>
              <a:t>results</a:t>
            </a:r>
            <a:r>
              <a:rPr lang="fr-FR" dirty="0"/>
              <a:t> : </a:t>
            </a:r>
            <a:r>
              <a:rPr lang="fr-FR" dirty="0" err="1"/>
              <a:t>effect</a:t>
            </a:r>
            <a:r>
              <a:rPr lang="fr-FR" dirty="0"/>
              <a:t> of the WEST plasma on the W microstructure </a:t>
            </a:r>
            <a:br>
              <a:rPr lang="fr-FR" dirty="0"/>
            </a:br>
            <a:r>
              <a:rPr lang="fr-FR" dirty="0"/>
              <a:t>(WPPWIE SPA+SPB)</a:t>
            </a:r>
          </a:p>
        </p:txBody>
      </p:sp>
      <p:pic>
        <p:nvPicPr>
          <p:cNvPr id="2" name="Imag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46477" y="1857020"/>
            <a:ext cx="1374125" cy="1435654"/>
          </a:xfrm>
          <a:prstGeom prst="rect">
            <a:avLst/>
          </a:prstGeom>
        </p:spPr>
      </p:pic>
      <p:sp>
        <p:nvSpPr>
          <p:cNvPr id="18" name="Forme libre 17"/>
          <p:cNvSpPr/>
          <p:nvPr/>
        </p:nvSpPr>
        <p:spPr>
          <a:xfrm>
            <a:off x="7918328" y="1918249"/>
            <a:ext cx="287594" cy="589935"/>
          </a:xfrm>
          <a:custGeom>
            <a:avLst/>
            <a:gdLst>
              <a:gd name="connsiteX0" fmla="*/ 381000 w 383458"/>
              <a:gd name="connsiteY0" fmla="*/ 762000 h 786580"/>
              <a:gd name="connsiteX1" fmla="*/ 176981 w 383458"/>
              <a:gd name="connsiteY1" fmla="*/ 784122 h 786580"/>
              <a:gd name="connsiteX2" fmla="*/ 135194 w 383458"/>
              <a:gd name="connsiteY2" fmla="*/ 786580 h 786580"/>
              <a:gd name="connsiteX3" fmla="*/ 122904 w 383458"/>
              <a:gd name="connsiteY3" fmla="*/ 275303 h 786580"/>
              <a:gd name="connsiteX4" fmla="*/ 0 w 383458"/>
              <a:gd name="connsiteY4" fmla="*/ 0 h 786580"/>
              <a:gd name="connsiteX5" fmla="*/ 44246 w 383458"/>
              <a:gd name="connsiteY5" fmla="*/ 0 h 786580"/>
              <a:gd name="connsiteX6" fmla="*/ 248265 w 383458"/>
              <a:gd name="connsiteY6" fmla="*/ 172064 h 786580"/>
              <a:gd name="connsiteX7" fmla="*/ 383458 w 383458"/>
              <a:gd name="connsiteY7" fmla="*/ 442451 h 786580"/>
              <a:gd name="connsiteX8" fmla="*/ 381000 w 383458"/>
              <a:gd name="connsiteY8" fmla="*/ 762000 h 78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458" h="786580">
                <a:moveTo>
                  <a:pt x="381000" y="762000"/>
                </a:moveTo>
                <a:lnTo>
                  <a:pt x="176981" y="784122"/>
                </a:lnTo>
                <a:lnTo>
                  <a:pt x="135194" y="786580"/>
                </a:lnTo>
                <a:lnTo>
                  <a:pt x="122904" y="275303"/>
                </a:lnTo>
                <a:lnTo>
                  <a:pt x="0" y="0"/>
                </a:lnTo>
                <a:lnTo>
                  <a:pt x="44246" y="0"/>
                </a:lnTo>
                <a:lnTo>
                  <a:pt x="248265" y="172064"/>
                </a:lnTo>
                <a:lnTo>
                  <a:pt x="383458" y="442451"/>
                </a:lnTo>
                <a:cubicBezTo>
                  <a:pt x="382639" y="548967"/>
                  <a:pt x="381819" y="655484"/>
                  <a:pt x="381000" y="762000"/>
                </a:cubicBezTo>
                <a:close/>
              </a:path>
            </a:pathLst>
          </a:custGeom>
          <a:solidFill>
            <a:srgbClr val="00B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Flèche droite 18"/>
          <p:cNvSpPr/>
          <p:nvPr/>
        </p:nvSpPr>
        <p:spPr>
          <a:xfrm rot="719886">
            <a:off x="6568908" y="1905823"/>
            <a:ext cx="269942" cy="1585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ZoneTexte 21"/>
          <p:cNvSpPr txBox="1"/>
          <p:nvPr/>
        </p:nvSpPr>
        <p:spPr>
          <a:xfrm>
            <a:off x="8075055" y="2006557"/>
            <a:ext cx="785918" cy="415498"/>
          </a:xfrm>
          <a:prstGeom prst="rect">
            <a:avLst/>
          </a:prstGeom>
          <a:noFill/>
        </p:spPr>
        <p:txBody>
          <a:bodyPr wrap="square" rtlCol="0">
            <a:spAutoFit/>
          </a:bodyPr>
          <a:lstStyle/>
          <a:p>
            <a:pPr algn="ctr"/>
            <a:r>
              <a:rPr lang="fr-FR" sz="1050" i="1" dirty="0" err="1"/>
              <a:t>Trailing</a:t>
            </a:r>
            <a:r>
              <a:rPr lang="fr-FR" sz="1050" i="1" dirty="0"/>
              <a:t> </a:t>
            </a:r>
            <a:r>
              <a:rPr lang="fr-FR" sz="1050" i="1" dirty="0" err="1"/>
              <a:t>edge</a:t>
            </a:r>
            <a:endParaRPr lang="fr-FR" sz="1050" i="1" dirty="0"/>
          </a:p>
        </p:txBody>
      </p:sp>
      <p:sp>
        <p:nvSpPr>
          <p:cNvPr id="21" name="ZoneTexte 20"/>
          <p:cNvSpPr txBox="1"/>
          <p:nvPr/>
        </p:nvSpPr>
        <p:spPr>
          <a:xfrm>
            <a:off x="5917017" y="1824300"/>
            <a:ext cx="729575" cy="300082"/>
          </a:xfrm>
          <a:prstGeom prst="rect">
            <a:avLst/>
          </a:prstGeom>
          <a:noFill/>
        </p:spPr>
        <p:txBody>
          <a:bodyPr wrap="square" rtlCol="0">
            <a:spAutoFit/>
          </a:bodyPr>
          <a:lstStyle/>
          <a:p>
            <a:pPr algn="l"/>
            <a:r>
              <a:rPr lang="fr-FR" sz="1350" b="1" dirty="0">
                <a:solidFill>
                  <a:srgbClr val="FF0000"/>
                </a:solidFill>
              </a:rPr>
              <a:t>plasma</a:t>
            </a:r>
          </a:p>
        </p:txBody>
      </p:sp>
      <p:sp>
        <p:nvSpPr>
          <p:cNvPr id="25" name="ZoneTexte 24"/>
          <p:cNvSpPr txBox="1"/>
          <p:nvPr/>
        </p:nvSpPr>
        <p:spPr>
          <a:xfrm>
            <a:off x="7438496" y="3146130"/>
            <a:ext cx="896879" cy="300082"/>
          </a:xfrm>
          <a:prstGeom prst="rect">
            <a:avLst/>
          </a:prstGeom>
          <a:noFill/>
        </p:spPr>
        <p:txBody>
          <a:bodyPr wrap="square" rtlCol="0">
            <a:spAutoFit/>
          </a:bodyPr>
          <a:lstStyle/>
          <a:p>
            <a:pPr algn="l"/>
            <a:r>
              <a:rPr lang="fr-FR" sz="1350" dirty="0"/>
              <a:t>MB 27</a:t>
            </a:r>
          </a:p>
        </p:txBody>
      </p:sp>
      <p:sp>
        <p:nvSpPr>
          <p:cNvPr id="26" name="ZoneTexte 25"/>
          <p:cNvSpPr txBox="1"/>
          <p:nvPr/>
        </p:nvSpPr>
        <p:spPr>
          <a:xfrm>
            <a:off x="3619858" y="1023946"/>
            <a:ext cx="896879" cy="230832"/>
          </a:xfrm>
          <a:prstGeom prst="rect">
            <a:avLst/>
          </a:prstGeom>
          <a:noFill/>
        </p:spPr>
        <p:txBody>
          <a:bodyPr wrap="square" rtlCol="0">
            <a:spAutoFit/>
          </a:bodyPr>
          <a:lstStyle/>
          <a:p>
            <a:pPr algn="l"/>
            <a:r>
              <a:rPr lang="fr-FR" sz="900" b="1" dirty="0"/>
              <a:t>MB 27</a:t>
            </a:r>
          </a:p>
        </p:txBody>
      </p:sp>
      <p:pic>
        <p:nvPicPr>
          <p:cNvPr id="27" name="Image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891347" y="2539024"/>
            <a:ext cx="3792999" cy="2071631"/>
          </a:xfrm>
          <a:prstGeom prst="rect">
            <a:avLst/>
          </a:prstGeom>
          <a:ln>
            <a:noFill/>
          </a:ln>
          <a:extLst>
            <a:ext uri="{53640926-AAD7-44D8-BBD7-CCE9431645EC}">
              <a14:shadowObscured xmlns:a14="http://schemas.microsoft.com/office/drawing/2010/main"/>
            </a:ext>
          </a:extLst>
        </p:spPr>
      </p:pic>
      <p:sp>
        <p:nvSpPr>
          <p:cNvPr id="28" name="Espace réservé du contenu 3"/>
          <p:cNvSpPr txBox="1">
            <a:spLocks/>
          </p:cNvSpPr>
          <p:nvPr/>
        </p:nvSpPr>
        <p:spPr>
          <a:xfrm>
            <a:off x="56043" y="2188800"/>
            <a:ext cx="2605615" cy="2207748"/>
          </a:xfrm>
          <a:prstGeom prst="rect">
            <a:avLst/>
          </a:prstGeom>
          <a:noFill/>
        </p:spPr>
        <p:txBody>
          <a:bodyPr vert="horz" wrap="square" lIns="71844" tIns="35923" rIns="71844" bIns="35923" rtlCol="0">
            <a:spAutoFit/>
          </a:bodyPr>
          <a:lstStyle>
            <a:lvl1pPr marL="239481" indent="-239481" algn="l" defTabSz="957925" rtl="0" eaLnBrk="1" latinLnBrk="0" hangingPunct="1">
              <a:lnSpc>
                <a:spcPct val="100000"/>
              </a:lnSpc>
              <a:spcBef>
                <a:spcPts val="0"/>
              </a:spcBef>
              <a:buClr>
                <a:srgbClr val="548235"/>
              </a:buClr>
              <a:buSzPct val="80000"/>
              <a:buFont typeface="Wingdings 3" panose="05040102010807070707" pitchFamily="18" charset="2"/>
              <a:buChar char="u"/>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100000"/>
              </a:lnSpc>
              <a:spcBef>
                <a:spcPts val="0"/>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100000"/>
              </a:lnSpc>
              <a:spcBef>
                <a:spcPts val="0"/>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100000"/>
              </a:lnSpc>
              <a:spcBef>
                <a:spcPts val="0"/>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100000"/>
              </a:lnSpc>
              <a:spcBef>
                <a:spcPts val="0"/>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marL="0" indent="0" defTabSz="718444">
              <a:buNone/>
              <a:defRPr/>
            </a:pPr>
            <a:r>
              <a:rPr lang="en-US" sz="1350" dirty="0">
                <a:solidFill>
                  <a:srgbClr val="0070C0"/>
                </a:solidFill>
              </a:rPr>
              <a:t>Results (Trailing edge analysis)</a:t>
            </a:r>
          </a:p>
          <a:p>
            <a:pPr marL="0" indent="0">
              <a:buNone/>
              <a:defRPr/>
            </a:pPr>
            <a:endParaRPr lang="en-ZA" sz="375" b="0" dirty="0">
              <a:solidFill>
                <a:srgbClr val="E7E6E6">
                  <a:lumMod val="50000"/>
                </a:srgbClr>
              </a:solidFill>
            </a:endParaRPr>
          </a:p>
          <a:p>
            <a:pPr marL="180900" indent="-180900">
              <a:defRPr/>
            </a:pPr>
            <a:r>
              <a:rPr lang="en-ZA" sz="1350" dirty="0">
                <a:solidFill>
                  <a:schemeClr val="tx1"/>
                </a:solidFill>
              </a:rPr>
              <a:t>During C3/C4, max heat flux on top surface of 6MW/m²</a:t>
            </a:r>
          </a:p>
          <a:p>
            <a:pPr marL="180900" indent="-180900">
              <a:defRPr/>
            </a:pPr>
            <a:r>
              <a:rPr lang="en-ZA" sz="1350" dirty="0">
                <a:solidFill>
                  <a:schemeClr val="tx1"/>
                </a:solidFill>
              </a:rPr>
              <a:t>No effect of plasma on the microstructure (near surface)</a:t>
            </a:r>
          </a:p>
          <a:p>
            <a:pPr marL="180900" indent="-180900">
              <a:defRPr/>
            </a:pPr>
            <a:r>
              <a:rPr lang="en-ZA" sz="1350" dirty="0">
                <a:solidFill>
                  <a:schemeClr val="tx1"/>
                </a:solidFill>
              </a:rPr>
              <a:t> No recrystallization after C4 on the trailing edge (As expected due to low exposition temperature T&lt;350°C))</a:t>
            </a:r>
          </a:p>
          <a:p>
            <a:pPr marL="0" indent="0" defTabSz="718444">
              <a:buNone/>
              <a:defRPr/>
            </a:pPr>
            <a:endParaRPr lang="en-GB" sz="1350" b="0" dirty="0">
              <a:solidFill>
                <a:srgbClr val="E7E6E6">
                  <a:lumMod val="50000"/>
                </a:srgbClr>
              </a:solidFill>
            </a:endParaRPr>
          </a:p>
        </p:txBody>
      </p:sp>
      <p:sp>
        <p:nvSpPr>
          <p:cNvPr id="4096" name="ZoneTexte 4095"/>
          <p:cNvSpPr txBox="1"/>
          <p:nvPr/>
        </p:nvSpPr>
        <p:spPr>
          <a:xfrm>
            <a:off x="2894663" y="4529933"/>
            <a:ext cx="3017760" cy="230832"/>
          </a:xfrm>
          <a:prstGeom prst="rect">
            <a:avLst/>
          </a:prstGeom>
          <a:noFill/>
        </p:spPr>
        <p:txBody>
          <a:bodyPr wrap="square" rtlCol="0">
            <a:spAutoFit/>
          </a:bodyPr>
          <a:lstStyle/>
          <a:p>
            <a:pPr algn="l"/>
            <a:r>
              <a:rPr lang="en-US" sz="900" b="1" dirty="0"/>
              <a:t>EBSD images showing the crystallographic texture of W</a:t>
            </a:r>
          </a:p>
        </p:txBody>
      </p:sp>
      <p:sp>
        <p:nvSpPr>
          <p:cNvPr id="4097" name="Rectangle 4096"/>
          <p:cNvSpPr/>
          <p:nvPr/>
        </p:nvSpPr>
        <p:spPr>
          <a:xfrm>
            <a:off x="5269714" y="3017300"/>
            <a:ext cx="304367" cy="158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5" name="Rectangle 34"/>
          <p:cNvSpPr/>
          <p:nvPr/>
        </p:nvSpPr>
        <p:spPr>
          <a:xfrm>
            <a:off x="5369128" y="3127812"/>
            <a:ext cx="117622" cy="34399"/>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99" name="ZoneTexte 4098"/>
          <p:cNvSpPr txBox="1"/>
          <p:nvPr/>
        </p:nvSpPr>
        <p:spPr>
          <a:xfrm>
            <a:off x="5219196" y="2989403"/>
            <a:ext cx="450764" cy="196208"/>
          </a:xfrm>
          <a:prstGeom prst="rect">
            <a:avLst/>
          </a:prstGeom>
          <a:noFill/>
        </p:spPr>
        <p:txBody>
          <a:bodyPr wrap="none" rtlCol="0">
            <a:spAutoFit/>
          </a:bodyPr>
          <a:lstStyle/>
          <a:p>
            <a:pPr algn="l"/>
            <a:r>
              <a:rPr lang="fr-FR" sz="675" dirty="0"/>
              <a:t>500 µm</a:t>
            </a:r>
          </a:p>
        </p:txBody>
      </p:sp>
      <p:sp>
        <p:nvSpPr>
          <p:cNvPr id="4" name="ZoneTexte 3"/>
          <p:cNvSpPr txBox="1"/>
          <p:nvPr/>
        </p:nvSpPr>
        <p:spPr>
          <a:xfrm>
            <a:off x="121335" y="602306"/>
            <a:ext cx="3490571" cy="369332"/>
          </a:xfrm>
          <a:prstGeom prst="rect">
            <a:avLst/>
          </a:prstGeom>
          <a:noFill/>
        </p:spPr>
        <p:txBody>
          <a:bodyPr wrap="none" rtlCol="0">
            <a:spAutoFit/>
          </a:bodyPr>
          <a:lstStyle/>
          <a:p>
            <a:r>
              <a:rPr lang="fr-FR" dirty="0"/>
              <a:t>PFU 12 (C3+C4) - </a:t>
            </a:r>
            <a:r>
              <a:rPr lang="fr-FR" dirty="0" err="1"/>
              <a:t>namely</a:t>
            </a:r>
            <a:r>
              <a:rPr lang="fr-FR" dirty="0"/>
              <a:t> WECN001</a:t>
            </a:r>
            <a:endParaRPr lang="en-US" dirty="0"/>
          </a:p>
        </p:txBody>
      </p:sp>
      <p:sp>
        <p:nvSpPr>
          <p:cNvPr id="5" name="Rectangle 4"/>
          <p:cNvSpPr/>
          <p:nvPr/>
        </p:nvSpPr>
        <p:spPr>
          <a:xfrm>
            <a:off x="3611906" y="1645872"/>
            <a:ext cx="561372" cy="369332"/>
          </a:xfrm>
          <a:prstGeom prst="rect">
            <a:avLst/>
          </a:prstGeom>
        </p:spPr>
        <p:txBody>
          <a:bodyPr wrap="none">
            <a:spAutoFit/>
          </a:bodyPr>
          <a:lstStyle/>
          <a:p>
            <a:r>
              <a:rPr lang="en-US" dirty="0">
                <a:solidFill>
                  <a:srgbClr val="E7E6E6">
                    <a:lumMod val="50000"/>
                  </a:srgbClr>
                </a:solidFill>
              </a:rPr>
              <a:t>OSP</a:t>
            </a:r>
            <a:endParaRPr lang="en-US" dirty="0"/>
          </a:p>
        </p:txBody>
      </p:sp>
      <p:pic>
        <p:nvPicPr>
          <p:cNvPr id="10" name="Image 9"/>
          <p:cNvPicPr>
            <a:picLocks noChangeAspect="1"/>
          </p:cNvPicPr>
          <p:nvPr/>
        </p:nvPicPr>
        <p:blipFill>
          <a:blip r:embed="rId7"/>
          <a:stretch>
            <a:fillRect/>
          </a:stretch>
        </p:blipFill>
        <p:spPr>
          <a:xfrm>
            <a:off x="8309686" y="2552154"/>
            <a:ext cx="440174" cy="463876"/>
          </a:xfrm>
          <a:prstGeom prst="rect">
            <a:avLst/>
          </a:prstGeom>
        </p:spPr>
      </p:pic>
      <p:sp>
        <p:nvSpPr>
          <p:cNvPr id="34" name="Rectangle 33"/>
          <p:cNvSpPr/>
          <p:nvPr/>
        </p:nvSpPr>
        <p:spPr>
          <a:xfrm>
            <a:off x="5725199" y="3383247"/>
            <a:ext cx="1090719" cy="428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solidFill>
                <a:schemeClr val="tx1"/>
              </a:solidFill>
            </a:endParaRPr>
          </a:p>
        </p:txBody>
      </p:sp>
      <p:cxnSp>
        <p:nvCxnSpPr>
          <p:cNvPr id="16" name="Connecteur droit avec flèche 15"/>
          <p:cNvCxnSpPr/>
          <p:nvPr/>
        </p:nvCxnSpPr>
        <p:spPr>
          <a:xfrm flipV="1">
            <a:off x="6105759" y="3753724"/>
            <a:ext cx="0" cy="34084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652793" y="2332786"/>
            <a:ext cx="3364541" cy="655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Plasma </a:t>
            </a:r>
            <a:r>
              <a:rPr lang="fr-FR" sz="1350" b="1" dirty="0" err="1">
                <a:solidFill>
                  <a:schemeClr val="tx1"/>
                </a:solidFill>
              </a:rPr>
              <a:t>facing</a:t>
            </a:r>
            <a:r>
              <a:rPr lang="fr-FR" sz="1350" b="1" dirty="0">
                <a:solidFill>
                  <a:schemeClr val="tx1"/>
                </a:solidFill>
              </a:rPr>
              <a:t> surface</a:t>
            </a:r>
          </a:p>
        </p:txBody>
      </p:sp>
      <p:sp>
        <p:nvSpPr>
          <p:cNvPr id="39" name="Rectangle 38"/>
          <p:cNvSpPr/>
          <p:nvPr/>
        </p:nvSpPr>
        <p:spPr>
          <a:xfrm>
            <a:off x="5912423" y="3709731"/>
            <a:ext cx="1090719" cy="758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solidFill>
                <a:schemeClr val="tx1"/>
              </a:solidFill>
            </a:endParaRPr>
          </a:p>
        </p:txBody>
      </p:sp>
      <p:cxnSp>
        <p:nvCxnSpPr>
          <p:cNvPr id="23" name="Connecteur droit avec flèche 22"/>
          <p:cNvCxnSpPr/>
          <p:nvPr/>
        </p:nvCxnSpPr>
        <p:spPr>
          <a:xfrm flipV="1">
            <a:off x="5995150" y="3663144"/>
            <a:ext cx="0" cy="441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p:nvPr/>
        </p:nvCxnSpPr>
        <p:spPr>
          <a:xfrm>
            <a:off x="6003753" y="4104732"/>
            <a:ext cx="4398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5777569" y="3373343"/>
            <a:ext cx="452368" cy="369332"/>
          </a:xfrm>
          <a:prstGeom prst="rect">
            <a:avLst/>
          </a:prstGeom>
          <a:noFill/>
        </p:spPr>
        <p:txBody>
          <a:bodyPr wrap="none" rtlCol="0">
            <a:spAutoFit/>
          </a:bodyPr>
          <a:lstStyle/>
          <a:p>
            <a:r>
              <a:rPr lang="fr-FR" dirty="0"/>
              <a:t>RD</a:t>
            </a:r>
            <a:endParaRPr lang="en-US" dirty="0"/>
          </a:p>
        </p:txBody>
      </p:sp>
      <p:sp>
        <p:nvSpPr>
          <p:cNvPr id="45" name="ZoneTexte 44"/>
          <p:cNvSpPr txBox="1"/>
          <p:nvPr/>
        </p:nvSpPr>
        <p:spPr>
          <a:xfrm>
            <a:off x="6371800" y="3920066"/>
            <a:ext cx="439544" cy="369332"/>
          </a:xfrm>
          <a:prstGeom prst="rect">
            <a:avLst/>
          </a:prstGeom>
          <a:noFill/>
        </p:spPr>
        <p:txBody>
          <a:bodyPr wrap="none" rtlCol="0">
            <a:spAutoFit/>
          </a:bodyPr>
          <a:lstStyle/>
          <a:p>
            <a:r>
              <a:rPr lang="fr-FR" dirty="0"/>
              <a:t>TD</a:t>
            </a:r>
            <a:endParaRPr lang="en-US" dirty="0"/>
          </a:p>
        </p:txBody>
      </p:sp>
      <p:cxnSp>
        <p:nvCxnSpPr>
          <p:cNvPr id="12" name="Connecteur droit avec flèche 11"/>
          <p:cNvCxnSpPr>
            <a:stCxn id="9" idx="3"/>
          </p:cNvCxnSpPr>
          <p:nvPr/>
        </p:nvCxnSpPr>
        <p:spPr>
          <a:xfrm>
            <a:off x="5082548" y="1393837"/>
            <a:ext cx="5874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5176643" y="1370732"/>
            <a:ext cx="476412" cy="369332"/>
          </a:xfrm>
          <a:prstGeom prst="rect">
            <a:avLst/>
          </a:prstGeom>
          <a:noFill/>
        </p:spPr>
        <p:txBody>
          <a:bodyPr wrap="none" rtlCol="0">
            <a:spAutoFit/>
          </a:bodyPr>
          <a:lstStyle/>
          <a:p>
            <a:r>
              <a:rPr lang="fr-FR" dirty="0"/>
              <a:t>ND</a:t>
            </a:r>
          </a:p>
        </p:txBody>
      </p:sp>
      <p:cxnSp>
        <p:nvCxnSpPr>
          <p:cNvPr id="43" name="Connecteur droit avec flèche 42"/>
          <p:cNvCxnSpPr/>
          <p:nvPr/>
        </p:nvCxnSpPr>
        <p:spPr>
          <a:xfrm flipV="1">
            <a:off x="5088560" y="947892"/>
            <a:ext cx="0" cy="441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ZoneTexte 43"/>
          <p:cNvSpPr txBox="1"/>
          <p:nvPr/>
        </p:nvSpPr>
        <p:spPr>
          <a:xfrm>
            <a:off x="4634910" y="668359"/>
            <a:ext cx="439544" cy="369332"/>
          </a:xfrm>
          <a:prstGeom prst="rect">
            <a:avLst/>
          </a:prstGeom>
          <a:noFill/>
        </p:spPr>
        <p:txBody>
          <a:bodyPr wrap="none" rtlCol="0">
            <a:spAutoFit/>
          </a:bodyPr>
          <a:lstStyle/>
          <a:p>
            <a:r>
              <a:rPr lang="fr-FR" dirty="0"/>
              <a:t>TD</a:t>
            </a:r>
            <a:endParaRPr lang="en-US" dirty="0"/>
          </a:p>
        </p:txBody>
      </p:sp>
    </p:spTree>
    <p:extLst>
      <p:ext uri="{BB962C8B-B14F-4D97-AF65-F5344CB8AC3E}">
        <p14:creationId xmlns:p14="http://schemas.microsoft.com/office/powerpoint/2010/main" val="1727297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DC126-1C7B-014A-B010-F8F61FFD7153}"/>
              </a:ext>
            </a:extLst>
          </p:cNvPr>
          <p:cNvSpPr>
            <a:spLocks noGrp="1"/>
          </p:cNvSpPr>
          <p:nvPr>
            <p:ph type="title"/>
          </p:nvPr>
        </p:nvSpPr>
        <p:spPr/>
        <p:txBody>
          <a:bodyPr/>
          <a:lstStyle/>
          <a:p>
            <a:r>
              <a:rPr lang="de-DE" dirty="0" err="1"/>
              <a:t>Introduction</a:t>
            </a:r>
            <a:endParaRPr lang="de-DE" dirty="0"/>
          </a:p>
        </p:txBody>
      </p:sp>
      <p:sp>
        <p:nvSpPr>
          <p:cNvPr id="3" name="Inhaltsplatzhalter 2">
            <a:extLst>
              <a:ext uri="{FF2B5EF4-FFF2-40B4-BE49-F238E27FC236}">
                <a16:creationId xmlns:a16="http://schemas.microsoft.com/office/drawing/2014/main" id="{FBDCA1D1-74E7-1140-8444-6DE89B67BB66}"/>
              </a:ext>
            </a:extLst>
          </p:cNvPr>
          <p:cNvSpPr>
            <a:spLocks noGrp="1"/>
          </p:cNvSpPr>
          <p:nvPr>
            <p:ph idx="1"/>
          </p:nvPr>
        </p:nvSpPr>
        <p:spPr/>
        <p:txBody>
          <a:bodyPr>
            <a:normAutofit/>
          </a:bodyPr>
          <a:lstStyle/>
          <a:p>
            <a:r>
              <a:rPr lang="de-DE" dirty="0" err="1"/>
              <a:t>Midterm</a:t>
            </a:r>
            <a:r>
              <a:rPr lang="de-DE" dirty="0"/>
              <a:t> </a:t>
            </a:r>
            <a:r>
              <a:rPr lang="de-DE" dirty="0" err="1"/>
              <a:t>meeting</a:t>
            </a:r>
            <a:r>
              <a:rPr lang="de-DE" dirty="0"/>
              <a:t> was </a:t>
            </a:r>
            <a:r>
              <a:rPr lang="de-DE" dirty="0" err="1"/>
              <a:t>held</a:t>
            </a:r>
            <a:r>
              <a:rPr lang="de-DE" dirty="0"/>
              <a:t> at 29.8</a:t>
            </a:r>
          </a:p>
          <a:p>
            <a:pPr lvl="1"/>
            <a:r>
              <a:rPr lang="de-DE" dirty="0">
                <a:hlinkClick r:id="rId2"/>
              </a:rPr>
              <a:t>https://indico.euro-fusion.org/event/2219/</a:t>
            </a:r>
            <a:endParaRPr lang="de-DE" dirty="0"/>
          </a:p>
          <a:p>
            <a:r>
              <a:rPr lang="de-DE" dirty="0"/>
              <a:t>Report </a:t>
            </a:r>
            <a:r>
              <a:rPr lang="de-DE" dirty="0" err="1"/>
              <a:t>held</a:t>
            </a:r>
            <a:r>
              <a:rPr lang="de-DE" dirty="0"/>
              <a:t> at 14.10.2022</a:t>
            </a:r>
          </a:p>
          <a:p>
            <a:pPr lvl="1"/>
            <a:r>
              <a:rPr lang="de-DE" dirty="0">
                <a:hlinkClick r:id="rId3"/>
              </a:rPr>
              <a:t>https://indico.euro-fusion.org/event/2274/</a:t>
            </a:r>
            <a:endParaRPr lang="de-DE" dirty="0"/>
          </a:p>
          <a:p>
            <a:pPr lvl="1"/>
            <a:endParaRPr lang="de-DE" dirty="0"/>
          </a:p>
          <a:p>
            <a:pPr lvl="1"/>
            <a:endParaRPr lang="de-DE" dirty="0"/>
          </a:p>
          <a:p>
            <a:pPr lvl="1"/>
            <a:r>
              <a:rPr lang="de-DE" dirty="0"/>
              <a:t>PMP </a:t>
            </a:r>
          </a:p>
          <a:p>
            <a:pPr lvl="1"/>
            <a:r>
              <a:rPr lang="de-DE" dirty="0">
                <a:hlinkClick r:id="rId4"/>
              </a:rPr>
              <a:t>https://idm.euro-fusion.org/default.aspx?uid=2PJH6H&amp;version=v3.5</a:t>
            </a:r>
            <a:endParaRPr lang="de-DE" dirty="0"/>
          </a:p>
          <a:p>
            <a:pPr lvl="1"/>
            <a:endParaRPr lang="de-DE" dirty="0"/>
          </a:p>
          <a:p>
            <a:endParaRPr lang="de-DE" dirty="0"/>
          </a:p>
          <a:p>
            <a:pPr lvl="1"/>
            <a:endParaRPr lang="de-DE" dirty="0"/>
          </a:p>
          <a:p>
            <a:pPr marL="457200" lvl="1" indent="0">
              <a:buNone/>
            </a:pPr>
            <a:endParaRPr lang="de-DE" b="1" dirty="0"/>
          </a:p>
          <a:p>
            <a:endParaRPr lang="de-DE" dirty="0"/>
          </a:p>
          <a:p>
            <a:endParaRPr lang="de-DE" dirty="0"/>
          </a:p>
        </p:txBody>
      </p:sp>
    </p:spTree>
    <p:extLst>
      <p:ext uri="{BB962C8B-B14F-4D97-AF65-F5344CB8AC3E}">
        <p14:creationId xmlns:p14="http://schemas.microsoft.com/office/powerpoint/2010/main" val="2301202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18531" y="49802"/>
            <a:ext cx="4697889" cy="338554"/>
          </a:xfrm>
          <a:prstGeom prst="rect">
            <a:avLst/>
          </a:prstGeom>
          <a:noFill/>
        </p:spPr>
        <p:txBody>
          <a:bodyPr wrap="none" rtlCol="0">
            <a:spAutoFit/>
          </a:bodyPr>
          <a:lstStyle/>
          <a:p>
            <a:r>
              <a:rPr lang="fr-FR" sz="1600" b="1" dirty="0">
                <a:solidFill>
                  <a:schemeClr val="tx1">
                    <a:lumMod val="50000"/>
                    <a:lumOff val="50000"/>
                  </a:schemeClr>
                </a:solidFill>
                <a:latin typeface="+mj-lt"/>
                <a:ea typeface="+mj-ea"/>
                <a:cs typeface="+mj-cs"/>
              </a:rPr>
              <a:t>Candidate WEST PFU for the </a:t>
            </a:r>
            <a:r>
              <a:rPr lang="fr-FR" sz="1600" b="1" dirty="0" err="1">
                <a:solidFill>
                  <a:schemeClr val="tx1">
                    <a:lumMod val="50000"/>
                    <a:lumOff val="50000"/>
                  </a:schemeClr>
                </a:solidFill>
                <a:latin typeface="+mj-lt"/>
                <a:ea typeface="+mj-ea"/>
                <a:cs typeface="+mj-cs"/>
              </a:rPr>
              <a:t>recrystallisation</a:t>
            </a:r>
            <a:r>
              <a:rPr lang="fr-FR" sz="1600" b="1" dirty="0">
                <a:solidFill>
                  <a:schemeClr val="tx1">
                    <a:lumMod val="50000"/>
                    <a:lumOff val="50000"/>
                  </a:schemeClr>
                </a:solidFill>
                <a:latin typeface="+mj-lt"/>
                <a:ea typeface="+mj-ea"/>
                <a:cs typeface="+mj-cs"/>
              </a:rPr>
              <a:t> </a:t>
            </a:r>
            <a:r>
              <a:rPr lang="fr-FR" sz="1600" b="1" dirty="0" err="1">
                <a:solidFill>
                  <a:schemeClr val="tx1">
                    <a:lumMod val="50000"/>
                    <a:lumOff val="50000"/>
                  </a:schemeClr>
                </a:solidFill>
                <a:latin typeface="+mj-lt"/>
                <a:ea typeface="+mj-ea"/>
                <a:cs typeface="+mj-cs"/>
              </a:rPr>
              <a:t>analysis</a:t>
            </a:r>
            <a:endParaRPr lang="fr-FR" sz="1600" b="1" dirty="0">
              <a:solidFill>
                <a:schemeClr val="tx1">
                  <a:lumMod val="50000"/>
                  <a:lumOff val="50000"/>
                </a:schemeClr>
              </a:solidFill>
              <a:latin typeface="+mj-lt"/>
              <a:ea typeface="+mj-ea"/>
              <a:cs typeface="+mj-cs"/>
            </a:endParaRPr>
          </a:p>
        </p:txBody>
      </p:sp>
      <p:sp>
        <p:nvSpPr>
          <p:cNvPr id="21" name="ZoneTexte 20"/>
          <p:cNvSpPr txBox="1"/>
          <p:nvPr/>
        </p:nvSpPr>
        <p:spPr>
          <a:xfrm>
            <a:off x="3253786" y="1702571"/>
            <a:ext cx="646331" cy="369332"/>
          </a:xfrm>
          <a:prstGeom prst="rect">
            <a:avLst/>
          </a:prstGeom>
          <a:noFill/>
        </p:spPr>
        <p:txBody>
          <a:bodyPr wrap="none" rtlCol="0">
            <a:spAutoFit/>
          </a:bodyPr>
          <a:lstStyle/>
          <a:p>
            <a:r>
              <a:rPr lang="fr-FR" dirty="0" err="1"/>
              <a:t>PFUs</a:t>
            </a:r>
            <a:endParaRPr lang="fr-FR" dirty="0"/>
          </a:p>
        </p:txBody>
      </p:sp>
      <p:grpSp>
        <p:nvGrpSpPr>
          <p:cNvPr id="7" name="Groupe 6"/>
          <p:cNvGrpSpPr/>
          <p:nvPr/>
        </p:nvGrpSpPr>
        <p:grpSpPr>
          <a:xfrm>
            <a:off x="86763" y="478367"/>
            <a:ext cx="3664883" cy="1482685"/>
            <a:chOff x="-108793" y="1233448"/>
            <a:chExt cx="3664883" cy="1482685"/>
          </a:xfrm>
        </p:grpSpPr>
        <p:pic>
          <p:nvPicPr>
            <p:cNvPr id="24" name="Image 23"/>
            <p:cNvPicPr>
              <a:picLocks noChangeAspect="1"/>
            </p:cNvPicPr>
            <p:nvPr/>
          </p:nvPicPr>
          <p:blipFill>
            <a:blip r:embed="rId3"/>
            <a:stretch>
              <a:fillRect/>
            </a:stretch>
          </p:blipFill>
          <p:spPr>
            <a:xfrm>
              <a:off x="325977" y="1474586"/>
              <a:ext cx="2905157" cy="1241547"/>
            </a:xfrm>
            <a:prstGeom prst="rect">
              <a:avLst/>
            </a:prstGeom>
          </p:spPr>
        </p:pic>
        <p:sp>
          <p:nvSpPr>
            <p:cNvPr id="25" name="ZoneTexte 24"/>
            <p:cNvSpPr txBox="1"/>
            <p:nvPr/>
          </p:nvSpPr>
          <p:spPr>
            <a:xfrm>
              <a:off x="1447678" y="1646594"/>
              <a:ext cx="572593" cy="369332"/>
            </a:xfrm>
            <a:prstGeom prst="rect">
              <a:avLst/>
            </a:prstGeom>
            <a:noFill/>
          </p:spPr>
          <p:txBody>
            <a:bodyPr wrap="none" rtlCol="0">
              <a:spAutoFit/>
            </a:bodyPr>
            <a:lstStyle/>
            <a:p>
              <a:pPr algn="l"/>
              <a:r>
                <a:rPr lang="en-US" sz="1800" b="1" dirty="0">
                  <a:solidFill>
                    <a:schemeClr val="accent1"/>
                  </a:solidFill>
                </a:rPr>
                <a:t>OSP</a:t>
              </a:r>
            </a:p>
          </p:txBody>
        </p:sp>
        <p:sp>
          <p:nvSpPr>
            <p:cNvPr id="26" name="ZoneTexte 25"/>
            <p:cNvSpPr txBox="1"/>
            <p:nvPr/>
          </p:nvSpPr>
          <p:spPr>
            <a:xfrm>
              <a:off x="3078074" y="2182975"/>
              <a:ext cx="478016" cy="369332"/>
            </a:xfrm>
            <a:prstGeom prst="rect">
              <a:avLst/>
            </a:prstGeom>
            <a:noFill/>
          </p:spPr>
          <p:txBody>
            <a:bodyPr wrap="none" rtlCol="0">
              <a:spAutoFit/>
            </a:bodyPr>
            <a:lstStyle/>
            <a:p>
              <a:pPr algn="l"/>
              <a:r>
                <a:rPr lang="en-US" b="1" dirty="0">
                  <a:solidFill>
                    <a:schemeClr val="accent3"/>
                  </a:solidFill>
                </a:rPr>
                <a:t>I</a:t>
              </a:r>
              <a:r>
                <a:rPr lang="en-US" sz="1800" b="1" dirty="0">
                  <a:solidFill>
                    <a:schemeClr val="accent3"/>
                  </a:solidFill>
                </a:rPr>
                <a:t>SP</a:t>
              </a:r>
            </a:p>
          </p:txBody>
        </p:sp>
        <p:sp>
          <p:nvSpPr>
            <p:cNvPr id="28" name="ZoneTexte 27"/>
            <p:cNvSpPr txBox="1"/>
            <p:nvPr/>
          </p:nvSpPr>
          <p:spPr>
            <a:xfrm>
              <a:off x="-108793" y="1388336"/>
              <a:ext cx="691215" cy="338554"/>
            </a:xfrm>
            <a:prstGeom prst="rect">
              <a:avLst/>
            </a:prstGeom>
            <a:noFill/>
          </p:spPr>
          <p:txBody>
            <a:bodyPr wrap="none" rtlCol="0">
              <a:spAutoFit/>
            </a:bodyPr>
            <a:lstStyle/>
            <a:p>
              <a:pPr algn="l"/>
              <a:r>
                <a:rPr lang="en-US" sz="1600" i="1" dirty="0"/>
                <a:t>100 %</a:t>
              </a:r>
            </a:p>
          </p:txBody>
        </p:sp>
        <p:sp>
          <p:nvSpPr>
            <p:cNvPr id="29" name="ZoneTexte 28"/>
            <p:cNvSpPr txBox="1"/>
            <p:nvPr/>
          </p:nvSpPr>
          <p:spPr>
            <a:xfrm>
              <a:off x="-59265" y="1920845"/>
              <a:ext cx="587020" cy="338554"/>
            </a:xfrm>
            <a:prstGeom prst="rect">
              <a:avLst/>
            </a:prstGeom>
            <a:noFill/>
          </p:spPr>
          <p:txBody>
            <a:bodyPr wrap="none" rtlCol="0">
              <a:spAutoFit/>
            </a:bodyPr>
            <a:lstStyle/>
            <a:p>
              <a:pPr algn="l"/>
              <a:r>
                <a:rPr lang="en-US" sz="1600" i="1" dirty="0"/>
                <a:t>50 %</a:t>
              </a:r>
            </a:p>
          </p:txBody>
        </p:sp>
        <p:sp>
          <p:nvSpPr>
            <p:cNvPr id="2" name="ZoneTexte 1"/>
            <p:cNvSpPr txBox="1"/>
            <p:nvPr/>
          </p:nvSpPr>
          <p:spPr>
            <a:xfrm>
              <a:off x="811456" y="1233448"/>
              <a:ext cx="2136611" cy="369332"/>
            </a:xfrm>
            <a:prstGeom prst="rect">
              <a:avLst/>
            </a:prstGeom>
            <a:noFill/>
          </p:spPr>
          <p:txBody>
            <a:bodyPr wrap="none" rtlCol="0">
              <a:spAutoFit/>
            </a:bodyPr>
            <a:lstStyle/>
            <a:p>
              <a:r>
                <a:rPr lang="fr-FR" dirty="0" err="1"/>
                <a:t>Normalised</a:t>
              </a:r>
              <a:r>
                <a:rPr lang="fr-FR" dirty="0"/>
                <a:t> </a:t>
              </a:r>
              <a:r>
                <a:rPr lang="fr-FR" dirty="0" err="1"/>
                <a:t>heat</a:t>
              </a:r>
              <a:r>
                <a:rPr lang="fr-FR" dirty="0"/>
                <a:t> flux</a:t>
              </a:r>
            </a:p>
          </p:txBody>
        </p:sp>
      </p:grpSp>
      <p:grpSp>
        <p:nvGrpSpPr>
          <p:cNvPr id="10" name="Groupe 9"/>
          <p:cNvGrpSpPr/>
          <p:nvPr/>
        </p:nvGrpSpPr>
        <p:grpSpPr>
          <a:xfrm>
            <a:off x="4046073" y="531393"/>
            <a:ext cx="5113456" cy="2699118"/>
            <a:chOff x="3951328" y="397408"/>
            <a:chExt cx="5741963" cy="3347968"/>
          </a:xfrm>
        </p:grpSpPr>
        <p:grpSp>
          <p:nvGrpSpPr>
            <p:cNvPr id="36" name="Groupe 35"/>
            <p:cNvGrpSpPr/>
            <p:nvPr/>
          </p:nvGrpSpPr>
          <p:grpSpPr>
            <a:xfrm>
              <a:off x="3951328" y="701871"/>
              <a:ext cx="5024560" cy="3043505"/>
              <a:chOff x="3951328" y="701871"/>
              <a:chExt cx="5024560" cy="3043505"/>
            </a:xfrm>
          </p:grpSpPr>
          <p:grpSp>
            <p:nvGrpSpPr>
              <p:cNvPr id="8" name="Groupe 7"/>
              <p:cNvGrpSpPr/>
              <p:nvPr/>
            </p:nvGrpSpPr>
            <p:grpSpPr>
              <a:xfrm>
                <a:off x="3951328" y="701871"/>
                <a:ext cx="5024560" cy="3043505"/>
                <a:chOff x="1243584" y="1605814"/>
                <a:chExt cx="14357644" cy="7844176"/>
              </a:xfrm>
            </p:grpSpPr>
            <p:pic>
              <p:nvPicPr>
                <p:cNvPr id="9" name="Espace réservé du conten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584" y="1605814"/>
                  <a:ext cx="14357644" cy="7844176"/>
                </a:xfrm>
                <a:prstGeom prst="rect">
                  <a:avLst/>
                </a:prstGeom>
              </p:spPr>
            </p:pic>
            <p:cxnSp>
              <p:nvCxnSpPr>
                <p:cNvPr id="15" name="Connecteur droit 14"/>
                <p:cNvCxnSpPr/>
                <p:nvPr/>
              </p:nvCxnSpPr>
              <p:spPr>
                <a:xfrm>
                  <a:off x="2234787" y="4452091"/>
                  <a:ext cx="10796073" cy="47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799487" y="5312601"/>
                  <a:ext cx="10796073" cy="47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013978" y="6630117"/>
                  <a:ext cx="10796074" cy="477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1485679" y="7666125"/>
                  <a:ext cx="10796073" cy="47707"/>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0" name="ZoneTexte 29"/>
              <p:cNvSpPr txBox="1"/>
              <p:nvPr/>
            </p:nvSpPr>
            <p:spPr>
              <a:xfrm>
                <a:off x="8201195" y="2628699"/>
                <a:ext cx="572593" cy="369332"/>
              </a:xfrm>
              <a:prstGeom prst="rect">
                <a:avLst/>
              </a:prstGeom>
              <a:noFill/>
            </p:spPr>
            <p:txBody>
              <a:bodyPr wrap="none" rtlCol="0">
                <a:spAutoFit/>
              </a:bodyPr>
              <a:lstStyle/>
              <a:p>
                <a:pPr algn="l"/>
                <a:r>
                  <a:rPr lang="en-US" sz="1800" b="1" dirty="0">
                    <a:solidFill>
                      <a:schemeClr val="accent1"/>
                    </a:solidFill>
                  </a:rPr>
                  <a:t>OSP</a:t>
                </a:r>
              </a:p>
            </p:txBody>
          </p:sp>
          <p:sp>
            <p:nvSpPr>
              <p:cNvPr id="33" name="ZoneTexte 32"/>
              <p:cNvSpPr txBox="1"/>
              <p:nvPr/>
            </p:nvSpPr>
            <p:spPr>
              <a:xfrm>
                <a:off x="4864214" y="804893"/>
                <a:ext cx="301686" cy="369332"/>
              </a:xfrm>
              <a:prstGeom prst="rect">
                <a:avLst/>
              </a:prstGeom>
              <a:noFill/>
            </p:spPr>
            <p:txBody>
              <a:bodyPr wrap="none" rtlCol="0">
                <a:spAutoFit/>
              </a:bodyPr>
              <a:lstStyle/>
              <a:p>
                <a:r>
                  <a:rPr lang="fr-FR" dirty="0"/>
                  <a:t>8</a:t>
                </a:r>
              </a:p>
            </p:txBody>
          </p:sp>
        </p:grpSp>
        <p:sp>
          <p:nvSpPr>
            <p:cNvPr id="23" name="ZoneTexte 22"/>
            <p:cNvSpPr txBox="1"/>
            <p:nvPr/>
          </p:nvSpPr>
          <p:spPr>
            <a:xfrm>
              <a:off x="7338710" y="762556"/>
              <a:ext cx="418704" cy="369332"/>
            </a:xfrm>
            <a:prstGeom prst="rect">
              <a:avLst/>
            </a:prstGeom>
            <a:noFill/>
          </p:spPr>
          <p:txBody>
            <a:bodyPr wrap="none" rtlCol="0">
              <a:spAutoFit/>
            </a:bodyPr>
            <a:lstStyle/>
            <a:p>
              <a:r>
                <a:rPr lang="fr-FR" dirty="0"/>
                <a:t>19</a:t>
              </a:r>
            </a:p>
          </p:txBody>
        </p:sp>
        <p:sp>
          <p:nvSpPr>
            <p:cNvPr id="37" name="ZoneTexte 36"/>
            <p:cNvSpPr txBox="1"/>
            <p:nvPr/>
          </p:nvSpPr>
          <p:spPr>
            <a:xfrm>
              <a:off x="6974882" y="397408"/>
              <a:ext cx="2718409" cy="314956"/>
            </a:xfrm>
            <a:prstGeom prst="rect">
              <a:avLst/>
            </a:prstGeom>
            <a:noFill/>
          </p:spPr>
          <p:txBody>
            <a:bodyPr wrap="none" rtlCol="0">
              <a:spAutoFit/>
            </a:bodyPr>
            <a:lstStyle/>
            <a:p>
              <a:r>
                <a:rPr lang="el-GR" sz="1050" b="1" dirty="0">
                  <a:solidFill>
                    <a:schemeClr val="accent4">
                      <a:lumMod val="75000"/>
                    </a:schemeClr>
                  </a:solidFill>
                  <a:latin typeface="Arial" panose="020B0604020202020204" pitchFamily="34" charset="0"/>
                  <a:cs typeface="Arial" panose="020B0604020202020204" pitchFamily="34" charset="0"/>
                </a:rPr>
                <a:t>δ</a:t>
              </a:r>
              <a:r>
                <a:rPr lang="fr-FR" sz="1050" b="1" dirty="0">
                  <a:solidFill>
                    <a:schemeClr val="accent4">
                      <a:lumMod val="75000"/>
                    </a:schemeClr>
                  </a:solidFill>
                  <a:latin typeface="Arial" panose="020B0604020202020204" pitchFamily="34" charset="0"/>
                  <a:cs typeface="Arial" panose="020B0604020202020204" pitchFamily="34" charset="0"/>
                </a:rPr>
                <a:t>:</a:t>
              </a:r>
              <a:r>
                <a:rPr lang="fr-FR" sz="1050" b="1" dirty="0" err="1">
                  <a:solidFill>
                    <a:schemeClr val="accent4">
                      <a:lumMod val="75000"/>
                    </a:schemeClr>
                  </a:solidFill>
                  <a:latin typeface="Arial" panose="020B0604020202020204" pitchFamily="34" charset="0"/>
                  <a:cs typeface="Arial" panose="020B0604020202020204" pitchFamily="34" charset="0"/>
                </a:rPr>
                <a:t>misalignment</a:t>
              </a:r>
              <a:r>
                <a:rPr lang="fr-FR" sz="1050" b="1" dirty="0">
                  <a:solidFill>
                    <a:schemeClr val="accent4">
                      <a:lumMod val="75000"/>
                    </a:schemeClr>
                  </a:solidFill>
                  <a:latin typeface="Arial" panose="020B0604020202020204" pitchFamily="34" charset="0"/>
                  <a:cs typeface="Arial" panose="020B0604020202020204" pitchFamily="34" charset="0"/>
                </a:rPr>
                <a:t>/Reference </a:t>
              </a:r>
              <a:r>
                <a:rPr lang="fr-FR" sz="1050" b="1" dirty="0" err="1">
                  <a:solidFill>
                    <a:schemeClr val="accent4">
                      <a:lumMod val="75000"/>
                    </a:schemeClr>
                  </a:solidFill>
                  <a:latin typeface="Arial" panose="020B0604020202020204" pitchFamily="34" charset="0"/>
                  <a:cs typeface="Arial" panose="020B0604020202020204" pitchFamily="34" charset="0"/>
                </a:rPr>
                <a:t>drawing</a:t>
              </a:r>
              <a:endParaRPr lang="fr-FR" sz="1050" b="1" dirty="0">
                <a:solidFill>
                  <a:schemeClr val="accent4">
                    <a:lumMod val="75000"/>
                  </a:schemeClr>
                </a:solidFill>
              </a:endParaRPr>
            </a:p>
          </p:txBody>
        </p:sp>
      </p:grpSp>
      <p:pic>
        <p:nvPicPr>
          <p:cNvPr id="38" name="Picture 3" descr="EurofusionDisc.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320" y="22403"/>
            <a:ext cx="496380" cy="465708"/>
          </a:xfrm>
          <a:prstGeom prst="rect">
            <a:avLst/>
          </a:prstGeom>
        </p:spPr>
      </p:pic>
      <p:sp>
        <p:nvSpPr>
          <p:cNvPr id="11" name="ZoneTexte 10"/>
          <p:cNvSpPr txBox="1"/>
          <p:nvPr/>
        </p:nvSpPr>
        <p:spPr>
          <a:xfrm>
            <a:off x="4407065" y="2348454"/>
            <a:ext cx="793807" cy="369332"/>
          </a:xfrm>
          <a:prstGeom prst="rect">
            <a:avLst/>
          </a:prstGeom>
          <a:noFill/>
        </p:spPr>
        <p:txBody>
          <a:bodyPr wrap="none" rtlCol="0">
            <a:spAutoFit/>
          </a:bodyPr>
          <a:lstStyle/>
          <a:p>
            <a:r>
              <a:rPr lang="fr-FR" dirty="0">
                <a:solidFill>
                  <a:srgbClr val="0000FF"/>
                </a:solidFill>
              </a:rPr>
              <a:t>MB 24</a:t>
            </a:r>
            <a:endParaRPr lang="en-US" dirty="0">
              <a:solidFill>
                <a:srgbClr val="0000FF"/>
              </a:solidFill>
            </a:endParaRPr>
          </a:p>
        </p:txBody>
      </p:sp>
      <p:sp>
        <p:nvSpPr>
          <p:cNvPr id="39" name="Espace réservé du contenu 3"/>
          <p:cNvSpPr txBox="1">
            <a:spLocks/>
          </p:cNvSpPr>
          <p:nvPr/>
        </p:nvSpPr>
        <p:spPr>
          <a:xfrm>
            <a:off x="3929" y="3051579"/>
            <a:ext cx="9315562" cy="2138498"/>
          </a:xfrm>
          <a:prstGeom prst="rect">
            <a:avLst/>
          </a:prstGeom>
          <a:noFill/>
        </p:spPr>
        <p:txBody>
          <a:bodyPr vert="horz" wrap="square" lIns="71844" tIns="35923" rIns="71844" bIns="35923" rtlCol="0">
            <a:spAutoFit/>
          </a:bodyPr>
          <a:lstStyle>
            <a:lvl1pPr marL="239481" indent="-239481" algn="l" defTabSz="957925" rtl="0" eaLnBrk="1" latinLnBrk="0" hangingPunct="1">
              <a:lnSpc>
                <a:spcPct val="100000"/>
              </a:lnSpc>
              <a:spcBef>
                <a:spcPts val="0"/>
              </a:spcBef>
              <a:buClr>
                <a:srgbClr val="548235"/>
              </a:buClr>
              <a:buSzPct val="80000"/>
              <a:buFont typeface="Wingdings 3" panose="05040102010807070707" pitchFamily="18" charset="2"/>
              <a:buChar char="u"/>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100000"/>
              </a:lnSpc>
              <a:spcBef>
                <a:spcPts val="0"/>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100000"/>
              </a:lnSpc>
              <a:spcBef>
                <a:spcPts val="0"/>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100000"/>
              </a:lnSpc>
              <a:spcBef>
                <a:spcPts val="0"/>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100000"/>
              </a:lnSpc>
              <a:spcBef>
                <a:spcPts val="0"/>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marL="0" indent="0">
              <a:buNone/>
              <a:defRPr/>
            </a:pPr>
            <a:endParaRPr lang="en-ZA" sz="375" b="0" dirty="0">
              <a:solidFill>
                <a:srgbClr val="E7E6E6">
                  <a:lumMod val="50000"/>
                </a:srgbClr>
              </a:solidFill>
            </a:endParaRPr>
          </a:p>
          <a:p>
            <a:pPr marL="180900" indent="-180900">
              <a:defRPr/>
            </a:pPr>
            <a:r>
              <a:rPr lang="en-US" sz="1300" b="0" dirty="0">
                <a:solidFill>
                  <a:schemeClr val="tx1"/>
                </a:solidFill>
              </a:rPr>
              <a:t>The PFU 8 MB24 is of interest :</a:t>
            </a:r>
          </a:p>
          <a:p>
            <a:pPr marL="659863" lvl="1" indent="-180900">
              <a:defRPr/>
            </a:pPr>
            <a:r>
              <a:rPr lang="en-US" sz="1300" b="0" dirty="0">
                <a:solidFill>
                  <a:schemeClr val="tx1"/>
                </a:solidFill>
              </a:rPr>
              <a:t>Max heat flux 6 MW/m² , Overexposed leading edge on  0.4 mm (~ 100 MW/m² on Leading edge surface)</a:t>
            </a:r>
          </a:p>
          <a:p>
            <a:r>
              <a:rPr lang="en-US" sz="1300" b="0" u="sng" dirty="0">
                <a:solidFill>
                  <a:schemeClr val="tx1"/>
                </a:solidFill>
              </a:rPr>
              <a:t>Campaign integrated conditions of plasma exposure under analysis </a:t>
            </a:r>
            <a:r>
              <a:rPr lang="en-US" sz="1300" b="0" dirty="0">
                <a:solidFill>
                  <a:schemeClr val="tx1"/>
                </a:solidFill>
              </a:rPr>
              <a:t>:</a:t>
            </a:r>
            <a:endParaRPr lang="fr-FR" sz="1300" b="0" dirty="0">
              <a:solidFill>
                <a:schemeClr val="tx1"/>
              </a:solidFill>
            </a:endParaRPr>
          </a:p>
          <a:p>
            <a:pPr lvl="1"/>
            <a:r>
              <a:rPr lang="en-US" sz="1300" b="0" dirty="0">
                <a:solidFill>
                  <a:schemeClr val="tx1"/>
                </a:solidFill>
              </a:rPr>
              <a:t>Incident </a:t>
            </a:r>
            <a:r>
              <a:rPr lang="en-US" sz="1300" b="0" dirty="0" err="1">
                <a:solidFill>
                  <a:schemeClr val="tx1"/>
                </a:solidFill>
              </a:rPr>
              <a:t>fluence</a:t>
            </a:r>
            <a:r>
              <a:rPr lang="en-US" sz="1300" b="0" dirty="0">
                <a:solidFill>
                  <a:schemeClr val="tx1"/>
                </a:solidFill>
              </a:rPr>
              <a:t> at the max OSP (top surface) : a few 10</a:t>
            </a:r>
            <a:r>
              <a:rPr lang="en-US" sz="1300" b="0" baseline="30000" dirty="0">
                <a:solidFill>
                  <a:schemeClr val="tx1"/>
                </a:solidFill>
              </a:rPr>
              <a:t>25</a:t>
            </a:r>
            <a:r>
              <a:rPr lang="en-US" sz="1300" b="0" dirty="0">
                <a:solidFill>
                  <a:schemeClr val="tx1"/>
                </a:solidFill>
              </a:rPr>
              <a:t> D/m2 per campaign (Langmuir probe / visible spectroscopy) + 2.10</a:t>
            </a:r>
            <a:r>
              <a:rPr lang="en-US" sz="1300" b="0" baseline="30000" dirty="0">
                <a:solidFill>
                  <a:schemeClr val="tx1"/>
                </a:solidFill>
              </a:rPr>
              <a:t>25</a:t>
            </a:r>
            <a:r>
              <a:rPr lang="en-US" sz="1300" b="0" dirty="0">
                <a:solidFill>
                  <a:schemeClr val="tx1"/>
                </a:solidFill>
              </a:rPr>
              <a:t> He/m2 for the He campaign at then end of C4 </a:t>
            </a:r>
            <a:endParaRPr lang="fr-FR" sz="1300" b="0" dirty="0">
              <a:solidFill>
                <a:schemeClr val="tx1"/>
              </a:solidFill>
            </a:endParaRPr>
          </a:p>
          <a:p>
            <a:pPr lvl="1"/>
            <a:r>
              <a:rPr lang="en-US" sz="1300" b="0" dirty="0">
                <a:solidFill>
                  <a:schemeClr val="tx1"/>
                </a:solidFill>
              </a:rPr>
              <a:t>Main impurities in incident plasma : B (</a:t>
            </a:r>
            <a:r>
              <a:rPr lang="en-US" sz="1300" b="0" dirty="0" err="1">
                <a:solidFill>
                  <a:schemeClr val="tx1"/>
                </a:solidFill>
              </a:rPr>
              <a:t>boronisation</a:t>
            </a:r>
            <a:r>
              <a:rPr lang="en-US" sz="1300" b="0" dirty="0">
                <a:solidFill>
                  <a:schemeClr val="tx1"/>
                </a:solidFill>
              </a:rPr>
              <a:t>), C (delamination from W coatings on C substrate) , O and N (seeding) + trace of metallic impurities from the vessel walls (Cu, Ni, Fe, Ag …)</a:t>
            </a:r>
            <a:endParaRPr lang="fr-FR" sz="1300" b="0" dirty="0">
              <a:solidFill>
                <a:schemeClr val="tx1"/>
              </a:solidFill>
            </a:endParaRPr>
          </a:p>
          <a:p>
            <a:pPr lvl="1"/>
            <a:r>
              <a:rPr lang="en-US" sz="1300" b="0" dirty="0">
                <a:solidFill>
                  <a:schemeClr val="tx1"/>
                </a:solidFill>
              </a:rPr>
              <a:t>Incident energy : </a:t>
            </a:r>
            <a:r>
              <a:rPr lang="en-US" sz="1300" b="0" dirty="0" err="1">
                <a:solidFill>
                  <a:schemeClr val="tx1"/>
                </a:solidFill>
              </a:rPr>
              <a:t>Te</a:t>
            </a:r>
            <a:r>
              <a:rPr lang="en-US" sz="1300" b="0" dirty="0">
                <a:solidFill>
                  <a:schemeClr val="tx1"/>
                </a:solidFill>
              </a:rPr>
              <a:t> at the strike point in the range of 5-40 eV (Langmuir probe data)</a:t>
            </a:r>
            <a:r>
              <a:rPr lang="en-US" sz="1300" dirty="0">
                <a:solidFill>
                  <a:schemeClr val="tx1"/>
                </a:solidFill>
              </a:rPr>
              <a:t>,</a:t>
            </a:r>
            <a:r>
              <a:rPr lang="en-US" sz="1300" b="0" dirty="0">
                <a:solidFill>
                  <a:schemeClr val="tx1"/>
                </a:solidFill>
              </a:rPr>
              <a:t> 25-200 eV of incident energy for D assuming </a:t>
            </a:r>
            <a:r>
              <a:rPr lang="en-US" sz="1300" b="0" dirty="0" err="1">
                <a:solidFill>
                  <a:schemeClr val="tx1"/>
                </a:solidFill>
              </a:rPr>
              <a:t>Ti</a:t>
            </a:r>
            <a:r>
              <a:rPr lang="en-US" sz="1300" b="0" dirty="0">
                <a:solidFill>
                  <a:schemeClr val="tx1"/>
                </a:solidFill>
              </a:rPr>
              <a:t>=</a:t>
            </a:r>
            <a:r>
              <a:rPr lang="en-US" sz="1300" b="0" dirty="0" err="1">
                <a:solidFill>
                  <a:schemeClr val="tx1"/>
                </a:solidFill>
              </a:rPr>
              <a:t>Te</a:t>
            </a:r>
            <a:r>
              <a:rPr lang="en-US" sz="1300" b="0" dirty="0">
                <a:solidFill>
                  <a:schemeClr val="tx1"/>
                </a:solidFill>
              </a:rPr>
              <a:t> (lower limit), higher for impurities</a:t>
            </a:r>
            <a:endParaRPr lang="fr-FR" sz="1300" b="0" dirty="0">
              <a:solidFill>
                <a:schemeClr val="tx1"/>
              </a:solidFill>
            </a:endParaRPr>
          </a:p>
          <a:p>
            <a:pPr marL="0" indent="0" defTabSz="718444">
              <a:buNone/>
              <a:defRPr/>
            </a:pPr>
            <a:endParaRPr lang="en-GB" sz="1350" b="0" dirty="0">
              <a:solidFill>
                <a:srgbClr val="E7E6E6">
                  <a:lumMod val="50000"/>
                </a:srgbClr>
              </a:solidFill>
            </a:endParaRPr>
          </a:p>
        </p:txBody>
      </p:sp>
      <p:pic>
        <p:nvPicPr>
          <p:cNvPr id="4" name="Image 3"/>
          <p:cNvPicPr>
            <a:picLocks noChangeAspect="1"/>
          </p:cNvPicPr>
          <p:nvPr/>
        </p:nvPicPr>
        <p:blipFill>
          <a:blip r:embed="rId6"/>
          <a:stretch>
            <a:fillRect/>
          </a:stretch>
        </p:blipFill>
        <p:spPr>
          <a:xfrm>
            <a:off x="1001401" y="2004866"/>
            <a:ext cx="2142222" cy="1079512"/>
          </a:xfrm>
          <a:prstGeom prst="rect">
            <a:avLst/>
          </a:prstGeom>
        </p:spPr>
      </p:pic>
    </p:spTree>
    <p:extLst>
      <p:ext uri="{BB962C8B-B14F-4D97-AF65-F5344CB8AC3E}">
        <p14:creationId xmlns:p14="http://schemas.microsoft.com/office/powerpoint/2010/main" val="2733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486E7-2BA5-8664-507C-9584BC100378}"/>
              </a:ext>
            </a:extLst>
          </p:cNvPr>
          <p:cNvSpPr>
            <a:spLocks noGrp="1"/>
          </p:cNvSpPr>
          <p:nvPr>
            <p:ph type="title"/>
          </p:nvPr>
        </p:nvSpPr>
        <p:spPr/>
        <p:txBody>
          <a:bodyPr/>
          <a:lstStyle/>
          <a:p>
            <a:r>
              <a:rPr lang="en-GB" dirty="0"/>
              <a:t>Work at DTU </a:t>
            </a:r>
          </a:p>
        </p:txBody>
      </p:sp>
      <p:sp>
        <p:nvSpPr>
          <p:cNvPr id="6" name="Textfeld 5">
            <a:extLst>
              <a:ext uri="{FF2B5EF4-FFF2-40B4-BE49-F238E27FC236}">
                <a16:creationId xmlns:a16="http://schemas.microsoft.com/office/drawing/2014/main" id="{7EF64816-4143-F26A-1564-08D1B3E0C8B2}"/>
              </a:ext>
            </a:extLst>
          </p:cNvPr>
          <p:cNvSpPr txBox="1"/>
          <p:nvPr/>
        </p:nvSpPr>
        <p:spPr>
          <a:xfrm>
            <a:off x="5080" y="555526"/>
            <a:ext cx="7807279" cy="646331"/>
          </a:xfrm>
          <a:prstGeom prst="rect">
            <a:avLst/>
          </a:prstGeom>
          <a:noFill/>
        </p:spPr>
        <p:txBody>
          <a:bodyPr wrap="square">
            <a:spAutoFit/>
          </a:bodyPr>
          <a:lstStyle/>
          <a:p>
            <a:r>
              <a:rPr lang="de-DE" i="1" dirty="0">
                <a:effectLst/>
                <a:latin typeface="Helvetica" pitchFamily="2" charset="0"/>
              </a:rPr>
              <a:t>D002 </a:t>
            </a:r>
            <a:r>
              <a:rPr lang="de-DE" i="1" dirty="0" err="1">
                <a:effectLst/>
                <a:latin typeface="Helvetica" pitchFamily="2" charset="0"/>
              </a:rPr>
              <a:t>Annealing</a:t>
            </a:r>
            <a:r>
              <a:rPr lang="de-DE" i="1" dirty="0">
                <a:effectLst/>
                <a:latin typeface="Helvetica" pitchFamily="2" charset="0"/>
              </a:rPr>
              <a:t> </a:t>
            </a:r>
            <a:r>
              <a:rPr lang="de-DE" i="1" dirty="0" err="1">
                <a:effectLst/>
                <a:latin typeface="Helvetica" pitchFamily="2" charset="0"/>
              </a:rPr>
              <a:t>of</a:t>
            </a:r>
            <a:r>
              <a:rPr lang="de-DE" i="1" dirty="0">
                <a:effectLst/>
                <a:latin typeface="Helvetica" pitchFamily="2" charset="0"/>
              </a:rPr>
              <a:t> </a:t>
            </a:r>
            <a:r>
              <a:rPr lang="de-DE" i="1" dirty="0" err="1">
                <a:effectLst/>
                <a:latin typeface="Helvetica" pitchFamily="2" charset="0"/>
              </a:rPr>
              <a:t>chosen</a:t>
            </a:r>
            <a:r>
              <a:rPr lang="de-DE" i="1" dirty="0">
                <a:effectLst/>
                <a:latin typeface="Helvetica" pitchFamily="2" charset="0"/>
              </a:rPr>
              <a:t> </a:t>
            </a:r>
            <a:r>
              <a:rPr lang="de-DE" i="1" dirty="0" err="1">
                <a:effectLst/>
                <a:latin typeface="Helvetica" pitchFamily="2" charset="0"/>
              </a:rPr>
              <a:t>tungsten-based</a:t>
            </a:r>
            <a:r>
              <a:rPr lang="de-DE" i="1" dirty="0">
                <a:effectLst/>
                <a:latin typeface="Helvetica" pitchFamily="2" charset="0"/>
              </a:rPr>
              <a:t> </a:t>
            </a:r>
            <a:r>
              <a:rPr lang="de-DE" i="1" dirty="0" err="1">
                <a:effectLst/>
                <a:latin typeface="Helvetica" pitchFamily="2" charset="0"/>
              </a:rPr>
              <a:t>materials</a:t>
            </a:r>
            <a:r>
              <a:rPr lang="de-DE" i="1" dirty="0">
                <a:effectLst/>
                <a:latin typeface="Helvetica" pitchFamily="2" charset="0"/>
              </a:rPr>
              <a:t> and </a:t>
            </a:r>
            <a:r>
              <a:rPr lang="de-DE" i="1" dirty="0" err="1">
                <a:effectLst/>
                <a:latin typeface="Helvetica" pitchFamily="2" charset="0"/>
              </a:rPr>
              <a:t>quantification</a:t>
            </a:r>
            <a:r>
              <a:rPr lang="de-DE" i="1" dirty="0">
                <a:effectLst/>
                <a:latin typeface="Helvetica" pitchFamily="2" charset="0"/>
              </a:rPr>
              <a:t> </a:t>
            </a:r>
            <a:r>
              <a:rPr lang="de-DE" i="1" dirty="0" err="1">
                <a:effectLst/>
                <a:latin typeface="Helvetica" pitchFamily="2" charset="0"/>
              </a:rPr>
              <a:t>of</a:t>
            </a:r>
            <a:r>
              <a:rPr lang="de-DE" i="1" dirty="0">
                <a:effectLst/>
                <a:latin typeface="Helvetica" pitchFamily="2" charset="0"/>
              </a:rPr>
              <a:t> </a:t>
            </a:r>
            <a:r>
              <a:rPr lang="de-DE" i="1" dirty="0" err="1">
                <a:effectLst/>
                <a:latin typeface="Helvetica" pitchFamily="2" charset="0"/>
              </a:rPr>
              <a:t>recrystallization</a:t>
            </a:r>
            <a:r>
              <a:rPr lang="de-DE" i="1" dirty="0">
                <a:effectLst/>
                <a:latin typeface="Helvetica" pitchFamily="2" charset="0"/>
              </a:rPr>
              <a:t> </a:t>
            </a:r>
            <a:r>
              <a:rPr lang="de-DE" i="1" dirty="0" err="1">
                <a:effectLst/>
                <a:latin typeface="Helvetica" pitchFamily="2" charset="0"/>
              </a:rPr>
              <a:t>kinetics</a:t>
            </a:r>
            <a:endParaRPr lang="de-DE" dirty="0">
              <a:effectLst/>
              <a:latin typeface="Helvetica" pitchFamily="2" charset="0"/>
            </a:endParaRPr>
          </a:p>
        </p:txBody>
      </p:sp>
      <p:pic>
        <p:nvPicPr>
          <p:cNvPr id="7" name="Grafik 6">
            <a:extLst>
              <a:ext uri="{FF2B5EF4-FFF2-40B4-BE49-F238E27FC236}">
                <a16:creationId xmlns:a16="http://schemas.microsoft.com/office/drawing/2014/main" id="{7112B3FA-73C0-E857-959D-E35F69FA72CA}"/>
              </a:ext>
            </a:extLst>
          </p:cNvPr>
          <p:cNvPicPr>
            <a:picLocks noChangeAspect="1"/>
          </p:cNvPicPr>
          <p:nvPr/>
        </p:nvPicPr>
        <p:blipFill>
          <a:blip r:embed="rId2"/>
          <a:stretch>
            <a:fillRect/>
          </a:stretch>
        </p:blipFill>
        <p:spPr>
          <a:xfrm>
            <a:off x="8560739" y="4330525"/>
            <a:ext cx="252121" cy="368176"/>
          </a:xfrm>
          <a:prstGeom prst="rect">
            <a:avLst/>
          </a:prstGeom>
        </p:spPr>
      </p:pic>
      <p:pic>
        <p:nvPicPr>
          <p:cNvPr id="8" name="Grafik 7">
            <a:extLst>
              <a:ext uri="{FF2B5EF4-FFF2-40B4-BE49-F238E27FC236}">
                <a16:creationId xmlns:a16="http://schemas.microsoft.com/office/drawing/2014/main" id="{4CB13732-2877-F768-0E47-54D016FD3600}"/>
              </a:ext>
            </a:extLst>
          </p:cNvPr>
          <p:cNvPicPr>
            <a:picLocks noChangeAspect="1"/>
          </p:cNvPicPr>
          <p:nvPr/>
        </p:nvPicPr>
        <p:blipFill>
          <a:blip r:embed="rId3"/>
          <a:stretch>
            <a:fillRect/>
          </a:stretch>
        </p:blipFill>
        <p:spPr>
          <a:xfrm>
            <a:off x="539552" y="1332230"/>
            <a:ext cx="7772400" cy="3279287"/>
          </a:xfrm>
          <a:prstGeom prst="rect">
            <a:avLst/>
          </a:prstGeom>
        </p:spPr>
      </p:pic>
      <p:sp>
        <p:nvSpPr>
          <p:cNvPr id="10" name="Textfeld 9">
            <a:extLst>
              <a:ext uri="{FF2B5EF4-FFF2-40B4-BE49-F238E27FC236}">
                <a16:creationId xmlns:a16="http://schemas.microsoft.com/office/drawing/2014/main" id="{F568B76C-9EAE-FB52-0F84-3A444B8D005F}"/>
              </a:ext>
            </a:extLst>
          </p:cNvPr>
          <p:cNvSpPr txBox="1"/>
          <p:nvPr/>
        </p:nvSpPr>
        <p:spPr>
          <a:xfrm>
            <a:off x="5724128" y="82253"/>
            <a:ext cx="4666504" cy="369332"/>
          </a:xfrm>
          <a:prstGeom prst="rect">
            <a:avLst/>
          </a:prstGeom>
          <a:noFill/>
        </p:spPr>
        <p:txBody>
          <a:bodyPr wrap="square">
            <a:spAutoFit/>
          </a:bodyPr>
          <a:lstStyle/>
          <a:p>
            <a:r>
              <a:rPr lang="en-GB" dirty="0"/>
              <a:t>See highlight Talk</a:t>
            </a:r>
          </a:p>
        </p:txBody>
      </p:sp>
      <p:sp>
        <p:nvSpPr>
          <p:cNvPr id="3" name="Fußzeilenplatzhalter 3">
            <a:extLst>
              <a:ext uri="{FF2B5EF4-FFF2-40B4-BE49-F238E27FC236}">
                <a16:creationId xmlns:a16="http://schemas.microsoft.com/office/drawing/2014/main" id="{92C44535-9524-2E51-2A7E-38DA48869342}"/>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51</a:t>
            </a:fld>
            <a:endParaRPr lang="en-GB" dirty="0"/>
          </a:p>
        </p:txBody>
      </p:sp>
    </p:spTree>
    <p:extLst>
      <p:ext uri="{BB962C8B-B14F-4D97-AF65-F5344CB8AC3E}">
        <p14:creationId xmlns:p14="http://schemas.microsoft.com/office/powerpoint/2010/main" val="3342136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1A257-96C2-8CFA-B364-16A0267DF681}"/>
              </a:ext>
            </a:extLst>
          </p:cNvPr>
          <p:cNvSpPr>
            <a:spLocks noGrp="1"/>
          </p:cNvSpPr>
          <p:nvPr>
            <p:ph type="title"/>
          </p:nvPr>
        </p:nvSpPr>
        <p:spPr/>
        <p:txBody>
          <a:bodyPr/>
          <a:lstStyle/>
          <a:p>
            <a:r>
              <a:rPr lang="en-GB" dirty="0"/>
              <a:t>CT at DTU 3D imaging </a:t>
            </a:r>
            <a:r>
              <a:rPr lang="en-GB" dirty="0" err="1"/>
              <a:t>center</a:t>
            </a:r>
            <a:endParaRPr lang="en-GB" dirty="0"/>
          </a:p>
        </p:txBody>
      </p:sp>
      <p:pic>
        <p:nvPicPr>
          <p:cNvPr id="5" name="Grafik 4">
            <a:extLst>
              <a:ext uri="{FF2B5EF4-FFF2-40B4-BE49-F238E27FC236}">
                <a16:creationId xmlns:a16="http://schemas.microsoft.com/office/drawing/2014/main" id="{F77424C2-3AC4-B072-FC5B-F56AEC36241C}"/>
              </a:ext>
            </a:extLst>
          </p:cNvPr>
          <p:cNvPicPr>
            <a:picLocks noChangeAspect="1"/>
          </p:cNvPicPr>
          <p:nvPr/>
        </p:nvPicPr>
        <p:blipFill>
          <a:blip r:embed="rId2"/>
          <a:stretch>
            <a:fillRect/>
          </a:stretch>
        </p:blipFill>
        <p:spPr>
          <a:xfrm>
            <a:off x="685800" y="643950"/>
            <a:ext cx="7772400" cy="3855600"/>
          </a:xfrm>
          <a:prstGeom prst="rect">
            <a:avLst/>
          </a:prstGeom>
        </p:spPr>
      </p:pic>
      <p:sp>
        <p:nvSpPr>
          <p:cNvPr id="3" name="Fußzeilenplatzhalter 3">
            <a:extLst>
              <a:ext uri="{FF2B5EF4-FFF2-40B4-BE49-F238E27FC236}">
                <a16:creationId xmlns:a16="http://schemas.microsoft.com/office/drawing/2014/main" id="{BCA7546D-259A-A8AE-D236-E1D871A0159F}"/>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52</a:t>
            </a:fld>
            <a:endParaRPr lang="en-GB" dirty="0"/>
          </a:p>
        </p:txBody>
      </p:sp>
    </p:spTree>
    <p:extLst>
      <p:ext uri="{BB962C8B-B14F-4D97-AF65-F5344CB8AC3E}">
        <p14:creationId xmlns:p14="http://schemas.microsoft.com/office/powerpoint/2010/main" val="181935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080ED-F1C5-893E-ADB2-BADF58F77D76}"/>
              </a:ext>
            </a:extLst>
          </p:cNvPr>
          <p:cNvSpPr>
            <a:spLocks noGrp="1"/>
          </p:cNvSpPr>
          <p:nvPr>
            <p:ph type="title"/>
          </p:nvPr>
        </p:nvSpPr>
        <p:spPr/>
        <p:txBody>
          <a:bodyPr/>
          <a:lstStyle/>
          <a:p>
            <a:r>
              <a:rPr lang="en-GB" dirty="0"/>
              <a:t>PM tungsten fibre reinforced tungsten</a:t>
            </a:r>
          </a:p>
        </p:txBody>
      </p:sp>
      <p:pic>
        <p:nvPicPr>
          <p:cNvPr id="5" name="Grafik 4">
            <a:extLst>
              <a:ext uri="{FF2B5EF4-FFF2-40B4-BE49-F238E27FC236}">
                <a16:creationId xmlns:a16="http://schemas.microsoft.com/office/drawing/2014/main" id="{3C045FA8-47A7-5C32-EFE4-2012ED966306}"/>
              </a:ext>
            </a:extLst>
          </p:cNvPr>
          <p:cNvPicPr>
            <a:picLocks noChangeAspect="1"/>
          </p:cNvPicPr>
          <p:nvPr/>
        </p:nvPicPr>
        <p:blipFill>
          <a:blip r:embed="rId2"/>
          <a:stretch>
            <a:fillRect/>
          </a:stretch>
        </p:blipFill>
        <p:spPr>
          <a:xfrm>
            <a:off x="685800" y="769588"/>
            <a:ext cx="7772400" cy="3604323"/>
          </a:xfrm>
          <a:prstGeom prst="rect">
            <a:avLst/>
          </a:prstGeom>
        </p:spPr>
      </p:pic>
      <p:sp>
        <p:nvSpPr>
          <p:cNvPr id="3" name="Fußzeilenplatzhalter 3">
            <a:extLst>
              <a:ext uri="{FF2B5EF4-FFF2-40B4-BE49-F238E27FC236}">
                <a16:creationId xmlns:a16="http://schemas.microsoft.com/office/drawing/2014/main" id="{F1DB3D81-AA12-6267-E8A5-5E8951473D3D}"/>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53</a:t>
            </a:fld>
            <a:endParaRPr lang="en-GB" dirty="0"/>
          </a:p>
        </p:txBody>
      </p:sp>
    </p:spTree>
    <p:extLst>
      <p:ext uri="{BB962C8B-B14F-4D97-AF65-F5344CB8AC3E}">
        <p14:creationId xmlns:p14="http://schemas.microsoft.com/office/powerpoint/2010/main" val="2382157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D852C-7305-4743-276F-2D0E9892D966}"/>
              </a:ext>
            </a:extLst>
          </p:cNvPr>
          <p:cNvSpPr>
            <a:spLocks noGrp="1"/>
          </p:cNvSpPr>
          <p:nvPr>
            <p:ph type="title"/>
          </p:nvPr>
        </p:nvSpPr>
        <p:spPr/>
        <p:txBody>
          <a:bodyPr/>
          <a:lstStyle/>
          <a:p>
            <a:r>
              <a:rPr lang="en-GB" dirty="0"/>
              <a:t>Work at KTH also linked to WPTE / ITER</a:t>
            </a:r>
          </a:p>
        </p:txBody>
      </p:sp>
      <p:sp>
        <p:nvSpPr>
          <p:cNvPr id="5" name="Textfeld 4">
            <a:extLst>
              <a:ext uri="{FF2B5EF4-FFF2-40B4-BE49-F238E27FC236}">
                <a16:creationId xmlns:a16="http://schemas.microsoft.com/office/drawing/2014/main" id="{82968464-88EE-56E9-B11C-F98650A93997}"/>
              </a:ext>
            </a:extLst>
          </p:cNvPr>
          <p:cNvSpPr txBox="1"/>
          <p:nvPr/>
        </p:nvSpPr>
        <p:spPr>
          <a:xfrm>
            <a:off x="35496" y="483518"/>
            <a:ext cx="6696744" cy="646331"/>
          </a:xfrm>
          <a:prstGeom prst="rect">
            <a:avLst/>
          </a:prstGeom>
          <a:noFill/>
        </p:spPr>
        <p:txBody>
          <a:bodyPr wrap="square">
            <a:spAutoFit/>
          </a:bodyPr>
          <a:lstStyle/>
          <a:p>
            <a:pPr algn="l"/>
            <a:r>
              <a:rPr lang="de-DE" b="1" i="0" u="none" strike="noStrike" dirty="0">
                <a:effectLst/>
                <a:latin typeface="Roboto" panose="02000000000000000000" pitchFamily="2" charset="0"/>
              </a:rPr>
              <a:t>D003 </a:t>
            </a:r>
            <a:r>
              <a:rPr lang="de-DE" b="1" i="0" u="none" strike="noStrike" dirty="0" err="1">
                <a:effectLst/>
                <a:latin typeface="Roboto" panose="02000000000000000000" pitchFamily="2" charset="0"/>
              </a:rPr>
              <a:t>S.Ratynskaia</a:t>
            </a:r>
            <a:r>
              <a:rPr lang="de-DE" b="1" dirty="0">
                <a:latin typeface="Liberation Sans"/>
              </a:rPr>
              <a:t> </a:t>
            </a:r>
            <a:r>
              <a:rPr lang="de-DE" b="0" i="0" u="none" strike="noStrike" dirty="0">
                <a:effectLst/>
                <a:latin typeface="Roboto" panose="02000000000000000000" pitchFamily="2" charset="0"/>
              </a:rPr>
              <a:t>Development and </a:t>
            </a:r>
            <a:r>
              <a:rPr lang="de-DE" b="0" i="0" u="none" strike="noStrike" dirty="0" err="1">
                <a:effectLst/>
                <a:latin typeface="Roboto" panose="02000000000000000000" pitchFamily="2" charset="0"/>
              </a:rPr>
              <a:t>validation</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of</a:t>
            </a:r>
            <a:r>
              <a:rPr lang="de-DE" b="0" i="0" u="none" strike="noStrike" dirty="0">
                <a:effectLst/>
                <a:latin typeface="Roboto" panose="02000000000000000000" pitchFamily="2" charset="0"/>
              </a:rPr>
              <a:t> </a:t>
            </a:r>
            <a:r>
              <a:rPr lang="de-DE" b="0" i="0" u="none" strike="noStrike" dirty="0" err="1">
                <a:effectLst/>
                <a:latin typeface="Roboto" panose="02000000000000000000" pitchFamily="2" charset="0"/>
              </a:rPr>
              <a:t>the</a:t>
            </a:r>
            <a:r>
              <a:rPr lang="de-DE" b="0" i="0" u="none" strike="noStrike" dirty="0">
                <a:effectLst/>
                <a:latin typeface="Roboto" panose="02000000000000000000" pitchFamily="2" charset="0"/>
              </a:rPr>
              <a:t> MEMOS-U code (link </a:t>
            </a:r>
            <a:r>
              <a:rPr lang="de-DE" b="0" i="0" u="none" strike="noStrike" dirty="0" err="1">
                <a:effectLst/>
                <a:latin typeface="Roboto" panose="02000000000000000000" pitchFamily="2" charset="0"/>
              </a:rPr>
              <a:t>with</a:t>
            </a:r>
            <a:r>
              <a:rPr lang="de-DE" b="0" i="0" u="none" strike="noStrike" dirty="0">
                <a:effectLst/>
                <a:latin typeface="Roboto" panose="02000000000000000000" pitchFamily="2" charset="0"/>
              </a:rPr>
              <a:t> WP TE – WEST/AUG) (VR)</a:t>
            </a:r>
          </a:p>
        </p:txBody>
      </p:sp>
      <p:pic>
        <p:nvPicPr>
          <p:cNvPr id="6" name="Grafik 5">
            <a:extLst>
              <a:ext uri="{FF2B5EF4-FFF2-40B4-BE49-F238E27FC236}">
                <a16:creationId xmlns:a16="http://schemas.microsoft.com/office/drawing/2014/main" id="{D0B645CC-56FB-D621-38A0-0B9955B387FC}"/>
              </a:ext>
            </a:extLst>
          </p:cNvPr>
          <p:cNvPicPr>
            <a:picLocks noChangeAspect="1"/>
          </p:cNvPicPr>
          <p:nvPr/>
        </p:nvPicPr>
        <p:blipFill>
          <a:blip r:embed="rId2"/>
          <a:stretch>
            <a:fillRect/>
          </a:stretch>
        </p:blipFill>
        <p:spPr>
          <a:xfrm>
            <a:off x="611560" y="1134651"/>
            <a:ext cx="7772400" cy="3792511"/>
          </a:xfrm>
          <a:prstGeom prst="rect">
            <a:avLst/>
          </a:prstGeom>
        </p:spPr>
      </p:pic>
      <p:sp>
        <p:nvSpPr>
          <p:cNvPr id="3" name="Fußzeilenplatzhalter 3">
            <a:extLst>
              <a:ext uri="{FF2B5EF4-FFF2-40B4-BE49-F238E27FC236}">
                <a16:creationId xmlns:a16="http://schemas.microsoft.com/office/drawing/2014/main" id="{8234B22B-9505-9B69-DF71-68C3186A1EDE}"/>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54</a:t>
            </a:fld>
            <a:endParaRPr lang="en-GB" dirty="0"/>
          </a:p>
        </p:txBody>
      </p:sp>
    </p:spTree>
    <p:extLst>
      <p:ext uri="{BB962C8B-B14F-4D97-AF65-F5344CB8AC3E}">
        <p14:creationId xmlns:p14="http://schemas.microsoft.com/office/powerpoint/2010/main" val="564956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1BBDA-C742-B385-439E-8A1EBBA2CF84}"/>
              </a:ext>
            </a:extLst>
          </p:cNvPr>
          <p:cNvSpPr>
            <a:spLocks noGrp="1"/>
          </p:cNvSpPr>
          <p:nvPr>
            <p:ph type="title"/>
          </p:nvPr>
        </p:nvSpPr>
        <p:spPr/>
        <p:txBody>
          <a:bodyPr/>
          <a:lstStyle/>
          <a:p>
            <a:r>
              <a:rPr lang="en-GB" sz="1600" dirty="0"/>
              <a:t>ITER-like actively cooled W leading edge melting experiment in WEST </a:t>
            </a:r>
          </a:p>
        </p:txBody>
      </p:sp>
      <p:pic>
        <p:nvPicPr>
          <p:cNvPr id="5" name="Grafik 4">
            <a:extLst>
              <a:ext uri="{FF2B5EF4-FFF2-40B4-BE49-F238E27FC236}">
                <a16:creationId xmlns:a16="http://schemas.microsoft.com/office/drawing/2014/main" id="{627D6D2A-3E4B-A227-D278-385D4D355853}"/>
              </a:ext>
            </a:extLst>
          </p:cNvPr>
          <p:cNvPicPr>
            <a:picLocks noChangeAspect="1"/>
          </p:cNvPicPr>
          <p:nvPr/>
        </p:nvPicPr>
        <p:blipFill>
          <a:blip r:embed="rId2"/>
          <a:stretch>
            <a:fillRect/>
          </a:stretch>
        </p:blipFill>
        <p:spPr>
          <a:xfrm>
            <a:off x="899592" y="771550"/>
            <a:ext cx="7054552" cy="3963986"/>
          </a:xfrm>
          <a:prstGeom prst="rect">
            <a:avLst/>
          </a:prstGeom>
        </p:spPr>
      </p:pic>
      <p:sp>
        <p:nvSpPr>
          <p:cNvPr id="3" name="Fußzeilenplatzhalter 3">
            <a:extLst>
              <a:ext uri="{FF2B5EF4-FFF2-40B4-BE49-F238E27FC236}">
                <a16:creationId xmlns:a16="http://schemas.microsoft.com/office/drawing/2014/main" id="{27589240-A4BA-BDC2-0BF0-CF9895AE9BB4}"/>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55</a:t>
            </a:fld>
            <a:endParaRPr lang="en-GB" dirty="0"/>
          </a:p>
        </p:txBody>
      </p:sp>
    </p:spTree>
    <p:extLst>
      <p:ext uri="{BB962C8B-B14F-4D97-AF65-F5344CB8AC3E}">
        <p14:creationId xmlns:p14="http://schemas.microsoft.com/office/powerpoint/2010/main" val="1790235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FD7E0-1438-6A0D-8329-AC6B2283E0C5}"/>
              </a:ext>
            </a:extLst>
          </p:cNvPr>
          <p:cNvSpPr>
            <a:spLocks noGrp="1"/>
          </p:cNvSpPr>
          <p:nvPr>
            <p:ph type="title"/>
          </p:nvPr>
        </p:nvSpPr>
        <p:spPr/>
        <p:txBody>
          <a:bodyPr/>
          <a:lstStyle/>
          <a:p>
            <a:r>
              <a:rPr lang="en-GB" dirty="0"/>
              <a:t>Modelling Results</a:t>
            </a:r>
          </a:p>
        </p:txBody>
      </p:sp>
      <p:pic>
        <p:nvPicPr>
          <p:cNvPr id="5" name="Grafik 4">
            <a:extLst>
              <a:ext uri="{FF2B5EF4-FFF2-40B4-BE49-F238E27FC236}">
                <a16:creationId xmlns:a16="http://schemas.microsoft.com/office/drawing/2014/main" id="{455138E5-216B-9530-57AF-4E5238830127}"/>
              </a:ext>
            </a:extLst>
          </p:cNvPr>
          <p:cNvPicPr>
            <a:picLocks noChangeAspect="1"/>
          </p:cNvPicPr>
          <p:nvPr/>
        </p:nvPicPr>
        <p:blipFill>
          <a:blip r:embed="rId2"/>
          <a:stretch>
            <a:fillRect/>
          </a:stretch>
        </p:blipFill>
        <p:spPr>
          <a:xfrm>
            <a:off x="899592" y="843558"/>
            <a:ext cx="6834814" cy="3838993"/>
          </a:xfrm>
          <a:prstGeom prst="rect">
            <a:avLst/>
          </a:prstGeom>
        </p:spPr>
      </p:pic>
      <p:sp>
        <p:nvSpPr>
          <p:cNvPr id="6" name="Rechteck 5">
            <a:extLst>
              <a:ext uri="{FF2B5EF4-FFF2-40B4-BE49-F238E27FC236}">
                <a16:creationId xmlns:a16="http://schemas.microsoft.com/office/drawing/2014/main" id="{13F1C449-D77F-C76E-285D-C29EA3F15C11}"/>
              </a:ext>
            </a:extLst>
          </p:cNvPr>
          <p:cNvSpPr/>
          <p:nvPr/>
        </p:nvSpPr>
        <p:spPr>
          <a:xfrm>
            <a:off x="971600" y="747544"/>
            <a:ext cx="2088232" cy="45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ußzeilenplatzhalter 3">
            <a:extLst>
              <a:ext uri="{FF2B5EF4-FFF2-40B4-BE49-F238E27FC236}">
                <a16:creationId xmlns:a16="http://schemas.microsoft.com/office/drawing/2014/main" id="{64834424-1C17-EC4A-9920-C4A934DA2BD1}"/>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56</a:t>
            </a:fld>
            <a:endParaRPr lang="en-GB" dirty="0"/>
          </a:p>
        </p:txBody>
      </p:sp>
    </p:spTree>
    <p:extLst>
      <p:ext uri="{BB962C8B-B14F-4D97-AF65-F5344CB8AC3E}">
        <p14:creationId xmlns:p14="http://schemas.microsoft.com/office/powerpoint/2010/main" val="3659393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7AA67-1B36-0F2F-C96A-F05E569A6141}"/>
              </a:ext>
            </a:extLst>
          </p:cNvPr>
          <p:cNvSpPr>
            <a:spLocks noGrp="1"/>
          </p:cNvSpPr>
          <p:nvPr>
            <p:ph type="title"/>
          </p:nvPr>
        </p:nvSpPr>
        <p:spPr/>
        <p:txBody>
          <a:bodyPr/>
          <a:lstStyle/>
          <a:p>
            <a:r>
              <a:rPr lang="en-GB" dirty="0"/>
              <a:t>Code Additions</a:t>
            </a:r>
          </a:p>
        </p:txBody>
      </p:sp>
      <p:sp>
        <p:nvSpPr>
          <p:cNvPr id="6" name="Textfeld 5">
            <a:extLst>
              <a:ext uri="{FF2B5EF4-FFF2-40B4-BE49-F238E27FC236}">
                <a16:creationId xmlns:a16="http://schemas.microsoft.com/office/drawing/2014/main" id="{F6D96FC5-8144-2950-111D-85718037619B}"/>
              </a:ext>
            </a:extLst>
          </p:cNvPr>
          <p:cNvSpPr txBox="1"/>
          <p:nvPr/>
        </p:nvSpPr>
        <p:spPr>
          <a:xfrm>
            <a:off x="35496" y="555526"/>
            <a:ext cx="8352928" cy="923330"/>
          </a:xfrm>
          <a:prstGeom prst="rect">
            <a:avLst/>
          </a:prstGeom>
          <a:noFill/>
        </p:spPr>
        <p:txBody>
          <a:bodyPr wrap="square">
            <a:spAutoFit/>
          </a:bodyPr>
          <a:lstStyle/>
          <a:p>
            <a:r>
              <a:rPr lang="de-DE" dirty="0" err="1">
                <a:effectLst/>
                <a:latin typeface="Arial" panose="020B0604020202020204" pitchFamily="34" charset="0"/>
              </a:rPr>
              <a:t>Updating</a:t>
            </a:r>
            <a:r>
              <a:rPr lang="de-DE" dirty="0">
                <a:effectLst/>
                <a:latin typeface="Arial" panose="020B0604020202020204" pitchFamily="34" charset="0"/>
              </a:rPr>
              <a:t> </a:t>
            </a:r>
            <a:r>
              <a:rPr lang="de-DE" dirty="0" err="1">
                <a:effectLst/>
                <a:latin typeface="Arial" panose="020B0604020202020204" pitchFamily="34" charset="0"/>
              </a:rPr>
              <a:t>physics</a:t>
            </a:r>
            <a:r>
              <a:rPr lang="de-DE" dirty="0">
                <a:effectLst/>
                <a:latin typeface="Arial" panose="020B0604020202020204" pitchFamily="34" charset="0"/>
              </a:rPr>
              <a:t> </a:t>
            </a:r>
            <a:r>
              <a:rPr lang="de-DE" dirty="0" err="1">
                <a:effectLst/>
                <a:latin typeface="Arial" panose="020B0604020202020204" pitchFamily="34" charset="0"/>
              </a:rPr>
              <a:t>model</a:t>
            </a:r>
            <a:r>
              <a:rPr lang="de-DE" dirty="0">
                <a:effectLst/>
                <a:latin typeface="Arial" panose="020B0604020202020204" pitchFamily="34" charset="0"/>
              </a:rPr>
              <a:t> </a:t>
            </a:r>
            <a:r>
              <a:rPr lang="de-DE" dirty="0" err="1">
                <a:effectLst/>
                <a:latin typeface="Arial" panose="020B0604020202020204" pitchFamily="34" charset="0"/>
              </a:rPr>
              <a:t>for</a:t>
            </a:r>
            <a:r>
              <a:rPr lang="de-DE" dirty="0">
                <a:effectLst/>
                <a:latin typeface="Arial" panose="020B0604020202020204" pitchFamily="34" charset="0"/>
              </a:rPr>
              <a:t> </a:t>
            </a:r>
            <a:r>
              <a:rPr lang="de-DE" dirty="0" err="1">
                <a:effectLst/>
                <a:latin typeface="Arial" panose="020B0604020202020204" pitchFamily="34" charset="0"/>
              </a:rPr>
              <a:t>reactor</a:t>
            </a:r>
            <a:r>
              <a:rPr lang="de-DE" dirty="0">
                <a:effectLst/>
                <a:latin typeface="Arial" panose="020B0604020202020204" pitchFamily="34" charset="0"/>
              </a:rPr>
              <a:t> </a:t>
            </a:r>
            <a:r>
              <a:rPr lang="de-DE" dirty="0" err="1">
                <a:effectLst/>
                <a:latin typeface="Arial" panose="020B0604020202020204" pitchFamily="34" charset="0"/>
              </a:rPr>
              <a:t>regimes</a:t>
            </a:r>
            <a:r>
              <a:rPr lang="de-DE" dirty="0">
                <a:effectLst/>
                <a:latin typeface="Arial" panose="020B0604020202020204" pitchFamily="34" charset="0"/>
              </a:rPr>
              <a:t>: </a:t>
            </a:r>
            <a:r>
              <a:rPr lang="de-DE" dirty="0" err="1">
                <a:effectLst/>
                <a:latin typeface="Arial" panose="020B0604020202020204" pitchFamily="34" charset="0"/>
              </a:rPr>
              <a:t>vxB</a:t>
            </a:r>
            <a:r>
              <a:rPr lang="de-DE" dirty="0">
                <a:effectLst/>
                <a:latin typeface="Arial" panose="020B0604020202020204" pitchFamily="34" charset="0"/>
              </a:rPr>
              <a:t> in </a:t>
            </a:r>
            <a:r>
              <a:rPr lang="de-DE" dirty="0" err="1">
                <a:effectLst/>
                <a:latin typeface="Arial" panose="020B0604020202020204" pitchFamily="34" charset="0"/>
              </a:rPr>
              <a:t>the</a:t>
            </a:r>
            <a:r>
              <a:rPr lang="de-DE" dirty="0">
                <a:effectLst/>
                <a:latin typeface="Arial" panose="020B0604020202020204" pitchFamily="34" charset="0"/>
              </a:rPr>
              <a:t> </a:t>
            </a:r>
            <a:r>
              <a:rPr lang="de-DE" dirty="0" err="1">
                <a:effectLst/>
                <a:latin typeface="Arial" panose="020B0604020202020204" pitchFamily="34" charset="0"/>
              </a:rPr>
              <a:t>current</a:t>
            </a:r>
            <a:r>
              <a:rPr lang="de-DE" dirty="0">
                <a:effectLst/>
                <a:latin typeface="Arial" panose="020B0604020202020204" pitchFamily="34" charset="0"/>
              </a:rPr>
              <a:t> </a:t>
            </a:r>
            <a:r>
              <a:rPr lang="de-DE" dirty="0" err="1">
                <a:effectLst/>
                <a:latin typeface="Arial" panose="020B0604020202020204" pitchFamily="34" charset="0"/>
              </a:rPr>
              <a:t>solver</a:t>
            </a:r>
            <a:r>
              <a:rPr lang="de-DE" dirty="0">
                <a:effectLst/>
                <a:latin typeface="Arial" panose="020B0604020202020204" pitchFamily="34" charset="0"/>
              </a:rPr>
              <a:t>, multi-</a:t>
            </a:r>
            <a:r>
              <a:rPr lang="de-DE" dirty="0" err="1">
                <a:effectLst/>
                <a:latin typeface="Arial" panose="020B0604020202020204" pitchFamily="34" charset="0"/>
              </a:rPr>
              <a:t>emissive</a:t>
            </a:r>
            <a:r>
              <a:rPr lang="de-DE" dirty="0">
                <a:effectLst/>
                <a:latin typeface="Arial" panose="020B0604020202020204" pitchFamily="34" charset="0"/>
              </a:rPr>
              <a:t> </a:t>
            </a:r>
            <a:r>
              <a:rPr lang="de-DE" dirty="0" err="1">
                <a:effectLst/>
                <a:latin typeface="Arial" panose="020B0604020202020204" pitchFamily="34" charset="0"/>
              </a:rPr>
              <a:t>magnetized</a:t>
            </a:r>
            <a:r>
              <a:rPr lang="de-DE" dirty="0">
                <a:effectLst/>
                <a:latin typeface="Arial" panose="020B0604020202020204" pitchFamily="34" charset="0"/>
              </a:rPr>
              <a:t> </a:t>
            </a:r>
            <a:r>
              <a:rPr lang="de-DE" dirty="0" err="1">
                <a:effectLst/>
                <a:latin typeface="Arial" panose="020B0604020202020204" pitchFamily="34" charset="0"/>
              </a:rPr>
              <a:t>sheaths</a:t>
            </a:r>
            <a:r>
              <a:rPr lang="de-DE" dirty="0">
                <a:effectLst/>
                <a:latin typeface="Arial" panose="020B0604020202020204" pitchFamily="34" charset="0"/>
              </a:rPr>
              <a:t>, </a:t>
            </a:r>
            <a:r>
              <a:rPr lang="de-DE" dirty="0" err="1">
                <a:effectLst/>
                <a:latin typeface="Arial" panose="020B0604020202020204" pitchFamily="34" charset="0"/>
              </a:rPr>
              <a:t>volumetric</a:t>
            </a:r>
            <a:r>
              <a:rPr lang="de-DE" dirty="0">
                <a:effectLst/>
                <a:latin typeface="Arial" panose="020B0604020202020204" pitchFamily="34" charset="0"/>
              </a:rPr>
              <a:t> </a:t>
            </a:r>
            <a:r>
              <a:rPr lang="de-DE" dirty="0" err="1">
                <a:effectLst/>
                <a:latin typeface="Arial" panose="020B0604020202020204" pitchFamily="34" charset="0"/>
              </a:rPr>
              <a:t>heat</a:t>
            </a:r>
            <a:r>
              <a:rPr lang="de-DE" dirty="0">
                <a:effectLst/>
                <a:latin typeface="Arial" panose="020B0604020202020204" pitchFamily="34" charset="0"/>
              </a:rPr>
              <a:t> source </a:t>
            </a:r>
            <a:r>
              <a:rPr lang="de-DE" dirty="0" err="1">
                <a:effectLst/>
                <a:latin typeface="Arial" panose="020B0604020202020204" pitchFamily="34" charset="0"/>
              </a:rPr>
              <a:t>for</a:t>
            </a:r>
            <a:r>
              <a:rPr lang="de-DE" dirty="0">
                <a:effectLst/>
                <a:latin typeface="Arial" panose="020B0604020202020204" pitchFamily="34" charset="0"/>
              </a:rPr>
              <a:t> </a:t>
            </a:r>
            <a:r>
              <a:rPr lang="de-DE" dirty="0" err="1">
                <a:effectLst/>
                <a:latin typeface="Arial" panose="020B0604020202020204" pitchFamily="34" charset="0"/>
              </a:rPr>
              <a:t>modelling</a:t>
            </a:r>
            <a:r>
              <a:rPr lang="de-DE" dirty="0">
                <a:effectLst/>
                <a:latin typeface="Arial" panose="020B0604020202020204" pitchFamily="34" charset="0"/>
              </a:rPr>
              <a:t> </a:t>
            </a:r>
            <a:r>
              <a:rPr lang="de-DE" dirty="0" err="1">
                <a:effectLst/>
                <a:latin typeface="Arial" panose="020B0604020202020204" pitchFamily="34" charset="0"/>
              </a:rPr>
              <a:t>of</a:t>
            </a:r>
            <a:r>
              <a:rPr lang="de-DE" dirty="0">
                <a:effectLst/>
                <a:latin typeface="Arial" panose="020B0604020202020204" pitchFamily="34" charset="0"/>
              </a:rPr>
              <a:t> RE-</a:t>
            </a:r>
            <a:r>
              <a:rPr lang="de-DE" dirty="0" err="1">
                <a:effectLst/>
                <a:latin typeface="Arial" panose="020B0604020202020204" pitchFamily="34" charset="0"/>
              </a:rPr>
              <a:t>induced</a:t>
            </a:r>
            <a:r>
              <a:rPr lang="de-DE" dirty="0">
                <a:effectLst/>
                <a:latin typeface="Arial" panose="020B0604020202020204" pitchFamily="34" charset="0"/>
              </a:rPr>
              <a:t> </a:t>
            </a:r>
            <a:r>
              <a:rPr lang="de-DE" dirty="0" err="1">
                <a:effectLst/>
                <a:latin typeface="Arial" panose="020B0604020202020204" pitchFamily="34" charset="0"/>
              </a:rPr>
              <a:t>melting</a:t>
            </a:r>
            <a:endParaRPr lang="de-DE" dirty="0">
              <a:effectLst/>
              <a:latin typeface="Arial" panose="020B0604020202020204" pitchFamily="34" charset="0"/>
            </a:endParaRPr>
          </a:p>
        </p:txBody>
      </p:sp>
      <p:pic>
        <p:nvPicPr>
          <p:cNvPr id="7" name="Grafik 6">
            <a:extLst>
              <a:ext uri="{FF2B5EF4-FFF2-40B4-BE49-F238E27FC236}">
                <a16:creationId xmlns:a16="http://schemas.microsoft.com/office/drawing/2014/main" id="{CAD169DE-F9FE-E94B-3210-179DB159887C}"/>
              </a:ext>
            </a:extLst>
          </p:cNvPr>
          <p:cNvPicPr>
            <a:picLocks noChangeAspect="1"/>
          </p:cNvPicPr>
          <p:nvPr/>
        </p:nvPicPr>
        <p:blipFill>
          <a:blip r:embed="rId2"/>
          <a:stretch>
            <a:fillRect/>
          </a:stretch>
        </p:blipFill>
        <p:spPr>
          <a:xfrm>
            <a:off x="1692796" y="1609229"/>
            <a:ext cx="5758408" cy="3150827"/>
          </a:xfrm>
          <a:prstGeom prst="rect">
            <a:avLst/>
          </a:prstGeom>
        </p:spPr>
      </p:pic>
      <p:sp>
        <p:nvSpPr>
          <p:cNvPr id="3" name="Fußzeilenplatzhalter 3">
            <a:extLst>
              <a:ext uri="{FF2B5EF4-FFF2-40B4-BE49-F238E27FC236}">
                <a16:creationId xmlns:a16="http://schemas.microsoft.com/office/drawing/2014/main" id="{466FB91E-C002-654E-2F92-C9A72F0DC78E}"/>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57</a:t>
            </a:fld>
            <a:endParaRPr lang="en-GB" dirty="0"/>
          </a:p>
        </p:txBody>
      </p:sp>
    </p:spTree>
    <p:extLst>
      <p:ext uri="{BB962C8B-B14F-4D97-AF65-F5344CB8AC3E}">
        <p14:creationId xmlns:p14="http://schemas.microsoft.com/office/powerpoint/2010/main" val="3178142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D69CC-080E-708E-AAF2-5A63F28200A4}"/>
              </a:ext>
            </a:extLst>
          </p:cNvPr>
          <p:cNvSpPr>
            <a:spLocks noGrp="1"/>
          </p:cNvSpPr>
          <p:nvPr>
            <p:ph type="title"/>
          </p:nvPr>
        </p:nvSpPr>
        <p:spPr/>
        <p:txBody>
          <a:bodyPr/>
          <a:lstStyle/>
          <a:p>
            <a:r>
              <a:rPr lang="en-GB" dirty="0"/>
              <a:t>KIPT work / Ukraine</a:t>
            </a:r>
          </a:p>
        </p:txBody>
      </p:sp>
      <p:sp>
        <p:nvSpPr>
          <p:cNvPr id="6" name="Textfeld 5">
            <a:extLst>
              <a:ext uri="{FF2B5EF4-FFF2-40B4-BE49-F238E27FC236}">
                <a16:creationId xmlns:a16="http://schemas.microsoft.com/office/drawing/2014/main" id="{D84827CD-E51F-28DA-D24C-284067933647}"/>
              </a:ext>
            </a:extLst>
          </p:cNvPr>
          <p:cNvSpPr txBox="1"/>
          <p:nvPr/>
        </p:nvSpPr>
        <p:spPr>
          <a:xfrm>
            <a:off x="-61609" y="483518"/>
            <a:ext cx="6601123" cy="923330"/>
          </a:xfrm>
          <a:prstGeom prst="rect">
            <a:avLst/>
          </a:prstGeom>
          <a:noFill/>
        </p:spPr>
        <p:txBody>
          <a:bodyPr wrap="square">
            <a:spAutoFit/>
          </a:bodyPr>
          <a:lstStyle/>
          <a:p>
            <a:r>
              <a:rPr lang="de-DE" b="1" dirty="0">
                <a:effectLst/>
                <a:latin typeface="Arial" panose="020B0604020202020204" pitchFamily="34" charset="0"/>
              </a:rPr>
              <a:t>D005: </a:t>
            </a:r>
            <a:r>
              <a:rPr lang="de-DE" b="1" dirty="0" err="1">
                <a:effectLst/>
                <a:latin typeface="Arial" panose="020B0604020202020204" pitchFamily="34" charset="0"/>
              </a:rPr>
              <a:t>Influence</a:t>
            </a:r>
            <a:r>
              <a:rPr lang="de-DE" b="1" dirty="0">
                <a:effectLst/>
                <a:latin typeface="Arial" panose="020B0604020202020204" pitchFamily="34" charset="0"/>
              </a:rPr>
              <a:t> </a:t>
            </a:r>
            <a:r>
              <a:rPr lang="de-DE" b="1" dirty="0" err="1">
                <a:effectLst/>
                <a:latin typeface="Arial" panose="020B0604020202020204" pitchFamily="34" charset="0"/>
              </a:rPr>
              <a:t>of</a:t>
            </a:r>
            <a:r>
              <a:rPr lang="de-DE" b="1" dirty="0">
                <a:effectLst/>
                <a:latin typeface="Arial" panose="020B0604020202020204" pitchFamily="34" charset="0"/>
              </a:rPr>
              <a:t> </a:t>
            </a:r>
            <a:r>
              <a:rPr lang="de-DE" b="1" dirty="0" err="1">
                <a:effectLst/>
                <a:latin typeface="Arial" panose="020B0604020202020204" pitchFamily="34" charset="0"/>
              </a:rPr>
              <a:t>plasma</a:t>
            </a:r>
            <a:r>
              <a:rPr lang="de-DE" b="1" dirty="0">
                <a:effectLst/>
                <a:latin typeface="Arial" panose="020B0604020202020204" pitchFamily="34" charset="0"/>
              </a:rPr>
              <a:t> </a:t>
            </a:r>
            <a:r>
              <a:rPr lang="de-DE" b="1" dirty="0" err="1">
                <a:effectLst/>
                <a:latin typeface="Arial" panose="020B0604020202020204" pitchFamily="34" charset="0"/>
              </a:rPr>
              <a:t>pre</a:t>
            </a:r>
            <a:r>
              <a:rPr lang="de-DE" b="1" dirty="0">
                <a:effectLst/>
                <a:latin typeface="Arial" panose="020B0604020202020204" pitchFamily="34" charset="0"/>
              </a:rPr>
              <a:t> </a:t>
            </a:r>
            <a:r>
              <a:rPr lang="de-DE" b="1" dirty="0" err="1">
                <a:effectLst/>
                <a:latin typeface="Arial" panose="020B0604020202020204" pitchFamily="34" charset="0"/>
              </a:rPr>
              <a:t>irradiation</a:t>
            </a:r>
            <a:r>
              <a:rPr lang="de-DE" b="1" dirty="0">
                <a:effectLst/>
                <a:latin typeface="Arial" panose="020B0604020202020204" pitchFamily="34" charset="0"/>
              </a:rPr>
              <a:t> </a:t>
            </a:r>
            <a:r>
              <a:rPr lang="de-DE" b="1" dirty="0" err="1">
                <a:effectLst/>
                <a:latin typeface="Arial" panose="020B0604020202020204" pitchFamily="34" charset="0"/>
              </a:rPr>
              <a:t>with</a:t>
            </a:r>
            <a:r>
              <a:rPr lang="de-DE" b="1" dirty="0">
                <a:effectLst/>
                <a:latin typeface="Arial" panose="020B0604020202020204" pitchFamily="34" charset="0"/>
              </a:rPr>
              <a:t> </a:t>
            </a:r>
            <a:r>
              <a:rPr lang="de-DE" b="1" dirty="0" err="1">
                <a:effectLst/>
                <a:latin typeface="Arial" panose="020B0604020202020204" pitchFamily="34" charset="0"/>
              </a:rPr>
              <a:t>heat</a:t>
            </a:r>
            <a:r>
              <a:rPr lang="de-DE" b="1" dirty="0">
                <a:effectLst/>
                <a:latin typeface="Arial" panose="020B0604020202020204" pitchFamily="34" charset="0"/>
              </a:rPr>
              <a:t> </a:t>
            </a:r>
            <a:r>
              <a:rPr lang="de-DE" b="1" dirty="0" err="1">
                <a:effectLst/>
                <a:latin typeface="Arial" panose="020B0604020202020204" pitchFamily="34" charset="0"/>
              </a:rPr>
              <a:t>loads</a:t>
            </a:r>
            <a:r>
              <a:rPr lang="de-DE" b="1" dirty="0">
                <a:effectLst/>
                <a:latin typeface="Arial" panose="020B0604020202020204" pitchFamily="34" charset="0"/>
              </a:rPr>
              <a:t> </a:t>
            </a:r>
            <a:r>
              <a:rPr lang="de-DE" b="1" dirty="0" err="1">
                <a:effectLst/>
                <a:latin typeface="Arial" panose="020B0604020202020204" pitchFamily="34" charset="0"/>
              </a:rPr>
              <a:t>near</a:t>
            </a:r>
            <a:r>
              <a:rPr lang="de-DE" b="1" dirty="0">
                <a:effectLst/>
                <a:latin typeface="Arial" panose="020B0604020202020204" pitchFamily="34" charset="0"/>
              </a:rPr>
              <a:t> </a:t>
            </a:r>
            <a:r>
              <a:rPr lang="de-DE" b="1" dirty="0" err="1">
                <a:effectLst/>
                <a:latin typeface="Arial" panose="020B0604020202020204" pitchFamily="34" charset="0"/>
              </a:rPr>
              <a:t>surface</a:t>
            </a:r>
            <a:r>
              <a:rPr lang="de-DE" b="1" dirty="0">
                <a:effectLst/>
                <a:latin typeface="Arial" panose="020B0604020202020204" pitchFamily="34" charset="0"/>
              </a:rPr>
              <a:t> </a:t>
            </a:r>
            <a:r>
              <a:rPr lang="de-DE" b="1" dirty="0" err="1">
                <a:effectLst/>
                <a:latin typeface="Arial" panose="020B0604020202020204" pitchFamily="34" charset="0"/>
              </a:rPr>
              <a:t>recrystallization</a:t>
            </a:r>
            <a:r>
              <a:rPr lang="de-DE" b="1" dirty="0">
                <a:effectLst/>
                <a:latin typeface="Arial" panose="020B0604020202020204" pitchFamily="34" charset="0"/>
              </a:rPr>
              <a:t> on </a:t>
            </a:r>
            <a:r>
              <a:rPr lang="de-DE" b="1" dirty="0" err="1">
                <a:effectLst/>
                <a:latin typeface="Arial" panose="020B0604020202020204" pitchFamily="34" charset="0"/>
              </a:rPr>
              <a:t>surface</a:t>
            </a:r>
            <a:r>
              <a:rPr lang="de-DE" b="1" dirty="0">
                <a:effectLst/>
                <a:latin typeface="Arial" panose="020B0604020202020204" pitchFamily="34" charset="0"/>
              </a:rPr>
              <a:t> </a:t>
            </a:r>
            <a:r>
              <a:rPr lang="de-DE" b="1" dirty="0" err="1">
                <a:effectLst/>
                <a:latin typeface="Arial" panose="020B0604020202020204" pitchFamily="34" charset="0"/>
              </a:rPr>
              <a:t>damaging</a:t>
            </a:r>
            <a:r>
              <a:rPr lang="de-DE" b="1" dirty="0">
                <a:effectLst/>
                <a:latin typeface="Arial" panose="020B0604020202020204" pitchFamily="34" charset="0"/>
              </a:rPr>
              <a:t> </a:t>
            </a:r>
            <a:r>
              <a:rPr lang="de-DE" b="1" dirty="0" err="1">
                <a:effectLst/>
                <a:latin typeface="Arial" panose="020B0604020202020204" pitchFamily="34" charset="0"/>
              </a:rPr>
              <a:t>with</a:t>
            </a:r>
            <a:r>
              <a:rPr lang="de-DE" b="1" dirty="0">
                <a:effectLst/>
                <a:latin typeface="Arial" panose="020B0604020202020204" pitchFamily="34" charset="0"/>
              </a:rPr>
              <a:t> </a:t>
            </a:r>
            <a:r>
              <a:rPr lang="de-DE" b="1" dirty="0" err="1">
                <a:effectLst/>
                <a:latin typeface="Arial" panose="020B0604020202020204" pitchFamily="34" charset="0"/>
              </a:rPr>
              <a:t>heat</a:t>
            </a:r>
            <a:r>
              <a:rPr lang="de-DE" b="1" dirty="0">
                <a:effectLst/>
                <a:latin typeface="Arial" panose="020B0604020202020204" pitchFamily="34" charset="0"/>
              </a:rPr>
              <a:t> </a:t>
            </a:r>
            <a:r>
              <a:rPr lang="de-DE" b="1" dirty="0" err="1">
                <a:effectLst/>
                <a:latin typeface="Arial" panose="020B0604020202020204" pitchFamily="34" charset="0"/>
              </a:rPr>
              <a:t>loads</a:t>
            </a:r>
            <a:r>
              <a:rPr lang="de-DE" b="1" dirty="0">
                <a:effectLst/>
                <a:latin typeface="Arial" panose="020B0604020202020204" pitchFamily="34" charset="0"/>
              </a:rPr>
              <a:t> </a:t>
            </a:r>
            <a:r>
              <a:rPr lang="de-DE" b="1" dirty="0" err="1">
                <a:effectLst/>
                <a:latin typeface="Arial" panose="020B0604020202020204" pitchFamily="34" charset="0"/>
              </a:rPr>
              <a:t>above</a:t>
            </a:r>
            <a:r>
              <a:rPr lang="de-DE" b="1" dirty="0">
                <a:effectLst/>
                <a:latin typeface="Arial" panose="020B0604020202020204" pitchFamily="34" charset="0"/>
              </a:rPr>
              <a:t> </a:t>
            </a:r>
            <a:r>
              <a:rPr lang="de-DE" b="1" dirty="0" err="1">
                <a:effectLst/>
                <a:latin typeface="Arial" panose="020B0604020202020204" pitchFamily="34" charset="0"/>
              </a:rPr>
              <a:t>the</a:t>
            </a:r>
            <a:r>
              <a:rPr lang="de-DE" b="1" dirty="0">
                <a:effectLst/>
                <a:latin typeface="Arial" panose="020B0604020202020204" pitchFamily="34" charset="0"/>
              </a:rPr>
              <a:t> </a:t>
            </a:r>
            <a:r>
              <a:rPr lang="de-DE" b="1" dirty="0" err="1">
                <a:effectLst/>
                <a:latin typeface="Arial" panose="020B0604020202020204" pitchFamily="34" charset="0"/>
              </a:rPr>
              <a:t>melting</a:t>
            </a:r>
            <a:r>
              <a:rPr lang="de-DE" b="1" dirty="0">
                <a:effectLst/>
                <a:latin typeface="Arial" panose="020B0604020202020204" pitchFamily="34" charset="0"/>
              </a:rPr>
              <a:t> </a:t>
            </a:r>
            <a:r>
              <a:rPr lang="de-DE" b="1" dirty="0" err="1">
                <a:effectLst/>
                <a:latin typeface="Arial" panose="020B0604020202020204" pitchFamily="34" charset="0"/>
              </a:rPr>
              <a:t>threshold</a:t>
            </a:r>
            <a:endParaRPr lang="de-DE" dirty="0">
              <a:effectLst/>
              <a:latin typeface="Arial" panose="020B0604020202020204" pitchFamily="34" charset="0"/>
            </a:endParaRPr>
          </a:p>
        </p:txBody>
      </p:sp>
      <p:sp>
        <p:nvSpPr>
          <p:cNvPr id="8" name="Textfeld 7">
            <a:extLst>
              <a:ext uri="{FF2B5EF4-FFF2-40B4-BE49-F238E27FC236}">
                <a16:creationId xmlns:a16="http://schemas.microsoft.com/office/drawing/2014/main" id="{F34EF0BF-F917-0A99-348A-016BC19F6049}"/>
              </a:ext>
            </a:extLst>
          </p:cNvPr>
          <p:cNvSpPr txBox="1"/>
          <p:nvPr/>
        </p:nvSpPr>
        <p:spPr>
          <a:xfrm>
            <a:off x="135211" y="4383742"/>
            <a:ext cx="4664438" cy="369332"/>
          </a:xfrm>
          <a:prstGeom prst="rect">
            <a:avLst/>
          </a:prstGeom>
          <a:noFill/>
        </p:spPr>
        <p:txBody>
          <a:bodyPr wrap="square">
            <a:spAutoFit/>
          </a:bodyPr>
          <a:lstStyle/>
          <a:p>
            <a:r>
              <a:rPr lang="de-DE" dirty="0">
                <a:solidFill>
                  <a:srgbClr val="0000FF"/>
                </a:solidFill>
                <a:effectLst/>
                <a:latin typeface="Arial" panose="020B0604020202020204" pitchFamily="34" charset="0"/>
              </a:rPr>
              <a:t>Further Experiments will </a:t>
            </a:r>
            <a:r>
              <a:rPr lang="de-DE" dirty="0" err="1">
                <a:solidFill>
                  <a:srgbClr val="0000FF"/>
                </a:solidFill>
                <a:effectLst/>
                <a:latin typeface="Arial" panose="020B0604020202020204" pitchFamily="34" charset="0"/>
              </a:rPr>
              <a:t>be</a:t>
            </a:r>
            <a:r>
              <a:rPr lang="de-DE" dirty="0">
                <a:solidFill>
                  <a:srgbClr val="0000FF"/>
                </a:solidFill>
                <a:effectLst/>
                <a:latin typeface="Arial" panose="020B0604020202020204" pitchFamily="34" charset="0"/>
              </a:rPr>
              <a:t> </a:t>
            </a:r>
            <a:r>
              <a:rPr lang="de-DE" dirty="0" err="1">
                <a:solidFill>
                  <a:srgbClr val="0000FF"/>
                </a:solidFill>
                <a:effectLst/>
                <a:latin typeface="Arial" panose="020B0604020202020204" pitchFamily="34" charset="0"/>
              </a:rPr>
              <a:t>shifted</a:t>
            </a:r>
            <a:r>
              <a:rPr lang="de-DE" dirty="0">
                <a:solidFill>
                  <a:srgbClr val="0000FF"/>
                </a:solidFill>
                <a:effectLst/>
                <a:latin typeface="Arial" panose="020B0604020202020204" pitchFamily="34" charset="0"/>
              </a:rPr>
              <a:t> </a:t>
            </a:r>
            <a:r>
              <a:rPr lang="de-DE" dirty="0" err="1">
                <a:solidFill>
                  <a:srgbClr val="0000FF"/>
                </a:solidFill>
                <a:effectLst/>
                <a:latin typeface="Arial" panose="020B0604020202020204" pitchFamily="34" charset="0"/>
              </a:rPr>
              <a:t>to</a:t>
            </a:r>
            <a:r>
              <a:rPr lang="de-DE" dirty="0">
                <a:solidFill>
                  <a:srgbClr val="0000FF"/>
                </a:solidFill>
                <a:effectLst/>
                <a:latin typeface="Arial" panose="020B0604020202020204" pitchFamily="34" charset="0"/>
              </a:rPr>
              <a:t> 2023?</a:t>
            </a:r>
          </a:p>
        </p:txBody>
      </p:sp>
      <p:pic>
        <p:nvPicPr>
          <p:cNvPr id="9" name="Grafik 8">
            <a:extLst>
              <a:ext uri="{FF2B5EF4-FFF2-40B4-BE49-F238E27FC236}">
                <a16:creationId xmlns:a16="http://schemas.microsoft.com/office/drawing/2014/main" id="{70214039-521B-D135-F3FF-376690107E9F}"/>
              </a:ext>
            </a:extLst>
          </p:cNvPr>
          <p:cNvPicPr>
            <a:picLocks noChangeAspect="1"/>
          </p:cNvPicPr>
          <p:nvPr/>
        </p:nvPicPr>
        <p:blipFill>
          <a:blip r:embed="rId2"/>
          <a:stretch>
            <a:fillRect/>
          </a:stretch>
        </p:blipFill>
        <p:spPr>
          <a:xfrm>
            <a:off x="107504" y="1465213"/>
            <a:ext cx="4570610" cy="2332183"/>
          </a:xfrm>
          <a:prstGeom prst="rect">
            <a:avLst/>
          </a:prstGeom>
        </p:spPr>
      </p:pic>
      <p:pic>
        <p:nvPicPr>
          <p:cNvPr id="10" name="Grafik 9">
            <a:extLst>
              <a:ext uri="{FF2B5EF4-FFF2-40B4-BE49-F238E27FC236}">
                <a16:creationId xmlns:a16="http://schemas.microsoft.com/office/drawing/2014/main" id="{87B526CC-4CEB-D1A8-C528-47FE2844EA78}"/>
              </a:ext>
            </a:extLst>
          </p:cNvPr>
          <p:cNvPicPr>
            <a:picLocks noChangeAspect="1"/>
          </p:cNvPicPr>
          <p:nvPr/>
        </p:nvPicPr>
        <p:blipFill>
          <a:blip r:embed="rId3"/>
          <a:stretch>
            <a:fillRect/>
          </a:stretch>
        </p:blipFill>
        <p:spPr>
          <a:xfrm>
            <a:off x="4690179" y="3257246"/>
            <a:ext cx="4617989" cy="1339974"/>
          </a:xfrm>
          <a:prstGeom prst="rect">
            <a:avLst/>
          </a:prstGeom>
        </p:spPr>
      </p:pic>
      <p:pic>
        <p:nvPicPr>
          <p:cNvPr id="11" name="Grafik 10">
            <a:extLst>
              <a:ext uri="{FF2B5EF4-FFF2-40B4-BE49-F238E27FC236}">
                <a16:creationId xmlns:a16="http://schemas.microsoft.com/office/drawing/2014/main" id="{B3E7BE81-55D0-B2F2-183D-555F150A481C}"/>
              </a:ext>
            </a:extLst>
          </p:cNvPr>
          <p:cNvPicPr>
            <a:picLocks noChangeAspect="1"/>
          </p:cNvPicPr>
          <p:nvPr/>
        </p:nvPicPr>
        <p:blipFill>
          <a:blip r:embed="rId4"/>
          <a:stretch>
            <a:fillRect/>
          </a:stretch>
        </p:blipFill>
        <p:spPr>
          <a:xfrm>
            <a:off x="5125881" y="1396038"/>
            <a:ext cx="3454152" cy="1632464"/>
          </a:xfrm>
          <a:prstGeom prst="rect">
            <a:avLst/>
          </a:prstGeom>
        </p:spPr>
      </p:pic>
      <p:sp>
        <p:nvSpPr>
          <p:cNvPr id="3" name="Fußzeilenplatzhalter 3">
            <a:extLst>
              <a:ext uri="{FF2B5EF4-FFF2-40B4-BE49-F238E27FC236}">
                <a16:creationId xmlns:a16="http://schemas.microsoft.com/office/drawing/2014/main" id="{C6FB2813-3FD0-CE97-7D6B-3A0DEA0C127C}"/>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58</a:t>
            </a:fld>
            <a:endParaRPr lang="en-GB" dirty="0"/>
          </a:p>
        </p:txBody>
      </p:sp>
    </p:spTree>
    <p:extLst>
      <p:ext uri="{BB962C8B-B14F-4D97-AF65-F5344CB8AC3E}">
        <p14:creationId xmlns:p14="http://schemas.microsoft.com/office/powerpoint/2010/main" val="694796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Planning 2023</a:t>
            </a:r>
            <a:endParaRPr lang="en-US" sz="20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
        <p:nvSpPr>
          <p:cNvPr id="6" name="Untertitel 5">
            <a:extLst>
              <a:ext uri="{FF2B5EF4-FFF2-40B4-BE49-F238E27FC236}">
                <a16:creationId xmlns:a16="http://schemas.microsoft.com/office/drawing/2014/main" id="{21762917-435E-31D3-CB63-08C5D73EE26F}"/>
              </a:ext>
            </a:extLst>
          </p:cNvPr>
          <p:cNvSpPr>
            <a:spLocks noGrp="1"/>
          </p:cNvSpPr>
          <p:nvPr>
            <p:ph type="subTitle" idx="1"/>
          </p:nvPr>
        </p:nvSpPr>
        <p:spPr/>
        <p:txBody>
          <a:bodyPr>
            <a:normAutofit fontScale="85000" lnSpcReduction="20000"/>
          </a:bodyPr>
          <a:lstStyle/>
          <a:p>
            <a:r>
              <a:rPr lang="en-GB" dirty="0"/>
              <a:t>Continuations &amp; More</a:t>
            </a:r>
          </a:p>
        </p:txBody>
      </p:sp>
    </p:spTree>
    <p:extLst>
      <p:ext uri="{BB962C8B-B14F-4D97-AF65-F5344CB8AC3E}">
        <p14:creationId xmlns:p14="http://schemas.microsoft.com/office/powerpoint/2010/main" val="3550330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Milestones 2022</a:t>
            </a:r>
          </a:p>
        </p:txBody>
      </p:sp>
      <p:sp>
        <p:nvSpPr>
          <p:cNvPr id="6" name="Rechteck 5"/>
          <p:cNvSpPr/>
          <p:nvPr/>
        </p:nvSpPr>
        <p:spPr>
          <a:xfrm>
            <a:off x="395536" y="1358874"/>
            <a:ext cx="515730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Calibri"/>
                <a:ea typeface="+mn-ea"/>
                <a:cs typeface="+mn-cs"/>
              </a:rPr>
              <a:t>Relevant Work Package Milestones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for</a:t>
            </a:r>
            <a:r>
              <a:rPr kumimoji="0" lang="de-DE" sz="1200" b="1" i="0" u="none" strike="noStrike" kern="1200" cap="none" spc="0" normalizeH="0" baseline="0" noProof="0" dirty="0">
                <a:ln>
                  <a:noFill/>
                </a:ln>
                <a:solidFill>
                  <a:prstClr val="black"/>
                </a:solidFill>
                <a:effectLst/>
                <a:uLnTx/>
                <a:uFillTx/>
                <a:latin typeface="Calibri"/>
                <a:ea typeface="+mn-ea"/>
                <a:cs typeface="+mn-cs"/>
              </a:rPr>
              <a:t> SPA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extracted</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from</a:t>
            </a:r>
            <a:r>
              <a:rPr kumimoji="0" lang="de-DE" sz="1200" b="1" i="0" u="none" strike="noStrike" kern="1200" cap="none" spc="0" normalizeH="0" baseline="0" noProof="0" dirty="0">
                <a:ln>
                  <a:noFill/>
                </a:ln>
                <a:solidFill>
                  <a:prstClr val="black"/>
                </a:solidFill>
                <a:effectLst/>
                <a:uLnTx/>
                <a:uFillTx/>
                <a:latin typeface="Calibri"/>
                <a:ea typeface="+mn-ea"/>
                <a:cs typeface="+mn-cs"/>
              </a:rPr>
              <a:t> WPPWIE PMP 2022</a:t>
            </a:r>
          </a:p>
        </p:txBody>
      </p:sp>
      <p:graphicFrame>
        <p:nvGraphicFramePr>
          <p:cNvPr id="8" name="Tabelle 7"/>
          <p:cNvGraphicFramePr>
            <a:graphicFrameLocks noGrp="1"/>
          </p:cNvGraphicFramePr>
          <p:nvPr/>
        </p:nvGraphicFramePr>
        <p:xfrm>
          <a:off x="472858" y="1642421"/>
          <a:ext cx="8229600" cy="2592206"/>
        </p:xfrm>
        <a:graphic>
          <a:graphicData uri="http://schemas.openxmlformats.org/drawingml/2006/table">
            <a:tbl>
              <a:tblPr firstRow="1" firstCol="1" bandRow="1">
                <a:tableStyleId>{5C22544A-7EE6-4342-B048-85BDC9FD1C3A}</a:tableStyleId>
              </a:tblPr>
              <a:tblGrid>
                <a:gridCol w="1552017">
                  <a:extLst>
                    <a:ext uri="{9D8B030D-6E8A-4147-A177-3AD203B41FA5}">
                      <a16:colId xmlns:a16="http://schemas.microsoft.com/office/drawing/2014/main" val="1621520873"/>
                    </a:ext>
                  </a:extLst>
                </a:gridCol>
                <a:gridCol w="1278131">
                  <a:extLst>
                    <a:ext uri="{9D8B030D-6E8A-4147-A177-3AD203B41FA5}">
                      <a16:colId xmlns:a16="http://schemas.microsoft.com/office/drawing/2014/main" val="2839852955"/>
                    </a:ext>
                  </a:extLst>
                </a:gridCol>
                <a:gridCol w="3679192">
                  <a:extLst>
                    <a:ext uri="{9D8B030D-6E8A-4147-A177-3AD203B41FA5}">
                      <a16:colId xmlns:a16="http://schemas.microsoft.com/office/drawing/2014/main" val="2383909151"/>
                    </a:ext>
                  </a:extLst>
                </a:gridCol>
                <a:gridCol w="1720260">
                  <a:extLst>
                    <a:ext uri="{9D8B030D-6E8A-4147-A177-3AD203B41FA5}">
                      <a16:colId xmlns:a16="http://schemas.microsoft.com/office/drawing/2014/main" val="4219246605"/>
                    </a:ext>
                  </a:extLst>
                </a:gridCol>
              </a:tblGrid>
              <a:tr h="925788">
                <a:tc>
                  <a:txBody>
                    <a:bodyPr/>
                    <a:lstStyle/>
                    <a:p>
                      <a:pPr>
                        <a:lnSpc>
                          <a:spcPct val="115000"/>
                        </a:lnSpc>
                        <a:spcAft>
                          <a:spcPts val="300"/>
                        </a:spcAft>
                      </a:pPr>
                      <a:r>
                        <a:rPr lang="en-US" sz="1100" dirty="0">
                          <a:effectLst/>
                        </a:rPr>
                        <a:t>WM28</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b="0" dirty="0">
                          <a:solidFill>
                            <a:schemeClr val="tx1"/>
                          </a:solidFill>
                          <a:effectLst/>
                        </a:rPr>
                        <a:t>SP A</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tc>
                  <a:txBody>
                    <a:bodyPr/>
                    <a:lstStyle/>
                    <a:p>
                      <a:pPr>
                        <a:lnSpc>
                          <a:spcPct val="115000"/>
                        </a:lnSpc>
                        <a:spcAft>
                          <a:spcPts val="300"/>
                        </a:spcAft>
                      </a:pPr>
                      <a:r>
                        <a:rPr lang="en-GB" sz="11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Comparison of W-heavy alloy PFCs with other advanced W materials developed in EUROfusion with focus on combined /sequential high heat flux and  high fluence plasma exposure carried out (DEMO+ITER)</a:t>
                      </a:r>
                      <a:endParaRPr lang="de-DE" sz="1100" b="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rPr>
                        <a:t>31.12.2022  </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extLst>
                  <a:ext uri="{0D108BD9-81ED-4DB2-BD59-A6C34878D82A}">
                    <a16:rowId xmlns:a16="http://schemas.microsoft.com/office/drawing/2014/main" val="2704286932"/>
                  </a:ext>
                </a:extLst>
              </a:tr>
              <a:tr h="925788">
                <a:tc>
                  <a:txBody>
                    <a:bodyPr/>
                    <a:lstStyle/>
                    <a:p>
                      <a:pPr>
                        <a:lnSpc>
                          <a:spcPct val="115000"/>
                        </a:lnSpc>
                        <a:spcAft>
                          <a:spcPts val="300"/>
                        </a:spcAft>
                      </a:pPr>
                      <a:r>
                        <a:rPr lang="en-GB" sz="1100" dirty="0">
                          <a:effectLst/>
                        </a:rPr>
                        <a:t>WM29</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SP A</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tc>
                  <a:txBody>
                    <a:bodyPr/>
                    <a:lstStyle/>
                    <a:p>
                      <a:pPr>
                        <a:lnSpc>
                          <a:spcPct val="115000"/>
                        </a:lnSpc>
                        <a:spcAft>
                          <a:spcPts val="300"/>
                        </a:spcAft>
                      </a:pPr>
                      <a:r>
                        <a:rPr lang="en-GB" sz="11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Exposure of DEMO baseline PFC mono-blocks (from WPDIV) in MAGNUM-PSI in  D+Ar and optional with He addition  to high fluence plasmas (DEMO)</a:t>
                      </a:r>
                      <a:endParaRPr lang="de-DE" sz="1100" b="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bg1">
                        <a:lumMod val="95000"/>
                      </a:schemeClr>
                    </a:solidFill>
                  </a:tcPr>
                </a:tc>
                <a:tc>
                  <a:txBody>
                    <a:bodyPr/>
                    <a:lstStyle/>
                    <a:p>
                      <a:pPr>
                        <a:lnSpc>
                          <a:spcPct val="115000"/>
                        </a:lnSpc>
                        <a:spcAft>
                          <a:spcPts val="300"/>
                        </a:spcAft>
                      </a:pPr>
                      <a:r>
                        <a:rPr lang="en-GB" sz="1100" dirty="0">
                          <a:effectLst/>
                        </a:rPr>
                        <a:t>31.12.2022 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extLst>
                  <a:ext uri="{0D108BD9-81ED-4DB2-BD59-A6C34878D82A}">
                    <a16:rowId xmlns:a16="http://schemas.microsoft.com/office/drawing/2014/main" val="1547136608"/>
                  </a:ext>
                </a:extLst>
              </a:tr>
              <a:tr h="740630">
                <a:tc>
                  <a:txBody>
                    <a:bodyPr/>
                    <a:lstStyle/>
                    <a:p>
                      <a:pPr>
                        <a:lnSpc>
                          <a:spcPct val="115000"/>
                        </a:lnSpc>
                        <a:spcAft>
                          <a:spcPts val="300"/>
                        </a:spcAft>
                      </a:pPr>
                      <a:r>
                        <a:rPr lang="en-GB" sz="1100" dirty="0">
                          <a:effectLst/>
                        </a:rPr>
                        <a:t>WM30</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100" dirty="0">
                          <a:effectLst/>
                        </a:rPr>
                        <a:t>SP A</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tc>
                  <a:txBody>
                    <a:bodyPr/>
                    <a:lstStyle/>
                    <a:p>
                      <a:pPr>
                        <a:lnSpc>
                          <a:spcPct val="115000"/>
                        </a:lnSpc>
                        <a:spcAft>
                          <a:spcPts val="300"/>
                        </a:spcAft>
                      </a:pPr>
                      <a:r>
                        <a:rPr lang="en-GB" sz="11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Modelling of W melt experiments in ASDEX Upgrade and WEST with MEMOS-U completed (ITER+DEMO)</a:t>
                      </a:r>
                      <a:endParaRPr lang="de-DE" sz="11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nSpc>
                          <a:spcPct val="115000"/>
                        </a:lnSpc>
                        <a:spcAft>
                          <a:spcPts val="300"/>
                        </a:spcAft>
                      </a:pPr>
                      <a:r>
                        <a:rPr lang="en-GB" sz="1100" dirty="0">
                          <a:effectLst/>
                        </a:rPr>
                        <a:t>31.12.2022 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accent1">
                        <a:lumMod val="20000"/>
                        <a:lumOff val="80000"/>
                      </a:schemeClr>
                    </a:solidFill>
                  </a:tcPr>
                </a:tc>
                <a:extLst>
                  <a:ext uri="{0D108BD9-81ED-4DB2-BD59-A6C34878D82A}">
                    <a16:rowId xmlns:a16="http://schemas.microsoft.com/office/drawing/2014/main" val="3745538837"/>
                  </a:ext>
                </a:extLst>
              </a:tr>
            </a:tbl>
          </a:graphicData>
        </a:graphic>
      </p:graphicFrame>
    </p:spTree>
    <p:extLst>
      <p:ext uri="{BB962C8B-B14F-4D97-AF65-F5344CB8AC3E}">
        <p14:creationId xmlns:p14="http://schemas.microsoft.com/office/powerpoint/2010/main" val="667501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A5938-3892-E8C8-CD32-A5E0E2585470}"/>
              </a:ext>
            </a:extLst>
          </p:cNvPr>
          <p:cNvSpPr>
            <a:spLocks noGrp="1"/>
          </p:cNvSpPr>
          <p:nvPr>
            <p:ph type="title"/>
          </p:nvPr>
        </p:nvSpPr>
        <p:spPr/>
        <p:txBody>
          <a:bodyPr/>
          <a:lstStyle/>
          <a:p>
            <a:r>
              <a:rPr lang="en-GB" dirty="0"/>
              <a:t>Resources Shift</a:t>
            </a:r>
          </a:p>
        </p:txBody>
      </p:sp>
      <p:sp>
        <p:nvSpPr>
          <p:cNvPr id="4" name="Fußzeilenplatzhalter 3">
            <a:extLst>
              <a:ext uri="{FF2B5EF4-FFF2-40B4-BE49-F238E27FC236}">
                <a16:creationId xmlns:a16="http://schemas.microsoft.com/office/drawing/2014/main" id="{7A25A2DF-7C6C-6B3C-2C5F-E60BBE658519}"/>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Reporting and Planning Meeting  | 09.02.2022 | Page </a:t>
            </a:r>
            <a:fld id="{6A6D9FA1-99C7-4910-8E32-B85D378B0060}" type="slidenum">
              <a:rPr lang="en-GB" smtClean="0"/>
              <a:pPr algn="r"/>
              <a:t>60</a:t>
            </a:fld>
            <a:endParaRPr lang="en-GB" dirty="0"/>
          </a:p>
        </p:txBody>
      </p:sp>
      <p:graphicFrame>
        <p:nvGraphicFramePr>
          <p:cNvPr id="5" name="Tabelle 4">
            <a:extLst>
              <a:ext uri="{FF2B5EF4-FFF2-40B4-BE49-F238E27FC236}">
                <a16:creationId xmlns:a16="http://schemas.microsoft.com/office/drawing/2014/main" id="{BC98F5E6-201C-2DE2-D75B-8974CC75D51A}"/>
              </a:ext>
            </a:extLst>
          </p:cNvPr>
          <p:cNvGraphicFramePr>
            <a:graphicFrameLocks noGrp="1"/>
          </p:cNvGraphicFramePr>
          <p:nvPr>
            <p:extLst>
              <p:ext uri="{D42A27DB-BD31-4B8C-83A1-F6EECF244321}">
                <p14:modId xmlns:p14="http://schemas.microsoft.com/office/powerpoint/2010/main" val="587509001"/>
              </p:ext>
            </p:extLst>
          </p:nvPr>
        </p:nvGraphicFramePr>
        <p:xfrm>
          <a:off x="1297382" y="1543048"/>
          <a:ext cx="6549235" cy="2379715"/>
        </p:xfrm>
        <a:graphic>
          <a:graphicData uri="http://schemas.openxmlformats.org/drawingml/2006/table">
            <a:tbl>
              <a:tblPr firstRow="1" firstCol="1" bandRow="1">
                <a:tableStyleId>{5C22544A-7EE6-4342-B048-85BDC9FD1C3A}</a:tableStyleId>
              </a:tblPr>
              <a:tblGrid>
                <a:gridCol w="1190890">
                  <a:extLst>
                    <a:ext uri="{9D8B030D-6E8A-4147-A177-3AD203B41FA5}">
                      <a16:colId xmlns:a16="http://schemas.microsoft.com/office/drawing/2014/main" val="3196365845"/>
                    </a:ext>
                  </a:extLst>
                </a:gridCol>
                <a:gridCol w="618372">
                  <a:extLst>
                    <a:ext uri="{9D8B030D-6E8A-4147-A177-3AD203B41FA5}">
                      <a16:colId xmlns:a16="http://schemas.microsoft.com/office/drawing/2014/main" val="1289542090"/>
                    </a:ext>
                  </a:extLst>
                </a:gridCol>
                <a:gridCol w="603959">
                  <a:extLst>
                    <a:ext uri="{9D8B030D-6E8A-4147-A177-3AD203B41FA5}">
                      <a16:colId xmlns:a16="http://schemas.microsoft.com/office/drawing/2014/main" val="2809873466"/>
                    </a:ext>
                  </a:extLst>
                </a:gridCol>
                <a:gridCol w="603959">
                  <a:extLst>
                    <a:ext uri="{9D8B030D-6E8A-4147-A177-3AD203B41FA5}">
                      <a16:colId xmlns:a16="http://schemas.microsoft.com/office/drawing/2014/main" val="1451610889"/>
                    </a:ext>
                  </a:extLst>
                </a:gridCol>
                <a:gridCol w="1230193">
                  <a:extLst>
                    <a:ext uri="{9D8B030D-6E8A-4147-A177-3AD203B41FA5}">
                      <a16:colId xmlns:a16="http://schemas.microsoft.com/office/drawing/2014/main" val="777656495"/>
                    </a:ext>
                  </a:extLst>
                </a:gridCol>
                <a:gridCol w="1230193">
                  <a:extLst>
                    <a:ext uri="{9D8B030D-6E8A-4147-A177-3AD203B41FA5}">
                      <a16:colId xmlns:a16="http://schemas.microsoft.com/office/drawing/2014/main" val="139829084"/>
                    </a:ext>
                  </a:extLst>
                </a:gridCol>
                <a:gridCol w="1071669">
                  <a:extLst>
                    <a:ext uri="{9D8B030D-6E8A-4147-A177-3AD203B41FA5}">
                      <a16:colId xmlns:a16="http://schemas.microsoft.com/office/drawing/2014/main" val="1655576583"/>
                    </a:ext>
                  </a:extLst>
                </a:gridCol>
              </a:tblGrid>
              <a:tr h="595003">
                <a:tc>
                  <a:txBody>
                    <a:bodyPr/>
                    <a:lstStyle/>
                    <a:p>
                      <a:pPr>
                        <a:lnSpc>
                          <a:spcPct val="115000"/>
                        </a:lnSpc>
                        <a:spcAft>
                          <a:spcPts val="1000"/>
                        </a:spcAft>
                      </a:pPr>
                      <a:r>
                        <a:rPr lang="en-US" sz="800">
                          <a:effectLst/>
                        </a:rPr>
                        <a:t>Deliverable ID</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Beneficiary</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PM @ 40%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PM @ 50%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Costs Eq./OGS @ 40% [k€]</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Costs Eq./OGS @ 70% [k€]</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Total Cons. Contr. [k€]</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extLst>
                  <a:ext uri="{0D108BD9-81ED-4DB2-BD59-A6C34878D82A}">
                    <a16:rowId xmlns:a16="http://schemas.microsoft.com/office/drawing/2014/main" val="1556305319"/>
                  </a:ext>
                </a:extLst>
              </a:tr>
              <a:tr h="594904">
                <a:tc>
                  <a:txBody>
                    <a:bodyPr/>
                    <a:lstStyle/>
                    <a:p>
                      <a:pPr>
                        <a:lnSpc>
                          <a:spcPct val="115000"/>
                        </a:lnSpc>
                        <a:spcAft>
                          <a:spcPts val="1000"/>
                        </a:spcAft>
                      </a:pPr>
                      <a:r>
                        <a:rPr lang="de-DE" sz="800">
                          <a:effectLst/>
                        </a:rPr>
                        <a:t>PWIE-SP A.1.T-T002-D005</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KIPT</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13.98</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15</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8.5</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15.432</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extLst>
                  <a:ext uri="{0D108BD9-81ED-4DB2-BD59-A6C34878D82A}">
                    <a16:rowId xmlns:a16="http://schemas.microsoft.com/office/drawing/2014/main" val="444011458"/>
                  </a:ext>
                </a:extLst>
              </a:tr>
              <a:tr h="594904">
                <a:tc>
                  <a:txBody>
                    <a:bodyPr/>
                    <a:lstStyle/>
                    <a:p>
                      <a:pPr>
                        <a:lnSpc>
                          <a:spcPct val="115000"/>
                        </a:lnSpc>
                        <a:spcAft>
                          <a:spcPts val="1000"/>
                        </a:spcAft>
                      </a:pPr>
                      <a:r>
                        <a:rPr lang="de-DE" sz="800">
                          <a:effectLst/>
                        </a:rPr>
                        <a:t>PWIE-SP A.4.T-T002-D003</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VR</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1</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4.156</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extLst>
                  <a:ext uri="{0D108BD9-81ED-4DB2-BD59-A6C34878D82A}">
                    <a16:rowId xmlns:a16="http://schemas.microsoft.com/office/drawing/2014/main" val="510154475"/>
                  </a:ext>
                </a:extLst>
              </a:tr>
              <a:tr h="594904">
                <a:tc>
                  <a:txBody>
                    <a:bodyPr/>
                    <a:lstStyle/>
                    <a:p>
                      <a:pPr>
                        <a:lnSpc>
                          <a:spcPct val="115000"/>
                        </a:lnSpc>
                        <a:spcAft>
                          <a:spcPts val="1000"/>
                        </a:spcAft>
                      </a:pPr>
                      <a:r>
                        <a:rPr lang="de-DE" sz="800">
                          <a:effectLst/>
                        </a:rPr>
                        <a:t>PWIE-SP A.4.T-T002-D004</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KIPT</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6.99</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5</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4.25</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a:effectLst/>
                        </a:rPr>
                        <a:t>0</a:t>
                      </a:r>
                      <a:endParaRPr lang="de-DE" sz="80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tc>
                  <a:txBody>
                    <a:bodyPr/>
                    <a:lstStyle/>
                    <a:p>
                      <a:pPr>
                        <a:lnSpc>
                          <a:spcPct val="115000"/>
                        </a:lnSpc>
                        <a:spcAft>
                          <a:spcPts val="1000"/>
                        </a:spcAft>
                      </a:pPr>
                      <a:r>
                        <a:rPr lang="en-US" sz="800" dirty="0">
                          <a:effectLst/>
                        </a:rPr>
                        <a:t>6.648</a:t>
                      </a:r>
                      <a:endParaRPr lang="de-DE" sz="800" dirty="0">
                        <a:effectLst/>
                        <a:latin typeface="Calibri" panose="020F0502020204030204" pitchFamily="34" charset="0"/>
                        <a:ea typeface="SimSun" panose="02010600030101010101" pitchFamily="2" charset="-122"/>
                        <a:cs typeface="Arial" panose="020B0604020202020204" pitchFamily="34" charset="0"/>
                      </a:endParaRPr>
                    </a:p>
                  </a:txBody>
                  <a:tcPr marL="51835" marR="51835" marT="0" marB="0"/>
                </a:tc>
                <a:extLst>
                  <a:ext uri="{0D108BD9-81ED-4DB2-BD59-A6C34878D82A}">
                    <a16:rowId xmlns:a16="http://schemas.microsoft.com/office/drawing/2014/main" val="1652623306"/>
                  </a:ext>
                </a:extLst>
              </a:tr>
            </a:tbl>
          </a:graphicData>
        </a:graphic>
      </p:graphicFrame>
    </p:spTree>
    <p:extLst>
      <p:ext uri="{BB962C8B-B14F-4D97-AF65-F5344CB8AC3E}">
        <p14:creationId xmlns:p14="http://schemas.microsoft.com/office/powerpoint/2010/main" val="495968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40AF10D-3647-C8CD-D661-EA0017CB52F4}"/>
              </a:ext>
            </a:extLst>
          </p:cNvPr>
          <p:cNvSpPr>
            <a:spLocks noGrp="1"/>
          </p:cNvSpPr>
          <p:nvPr>
            <p:ph type="title"/>
          </p:nvPr>
        </p:nvSpPr>
        <p:spPr/>
        <p:txBody>
          <a:bodyPr/>
          <a:lstStyle/>
          <a:p>
            <a:endParaRPr lang="en-GB"/>
          </a:p>
        </p:txBody>
      </p:sp>
      <p:sp>
        <p:nvSpPr>
          <p:cNvPr id="8" name="Inhaltsplatzhalter 7">
            <a:extLst>
              <a:ext uri="{FF2B5EF4-FFF2-40B4-BE49-F238E27FC236}">
                <a16:creationId xmlns:a16="http://schemas.microsoft.com/office/drawing/2014/main" id="{002C6B10-EC46-43A6-FB17-A817FFE84700}"/>
              </a:ext>
            </a:extLst>
          </p:cNvPr>
          <p:cNvSpPr>
            <a:spLocks noGrp="1"/>
          </p:cNvSpPr>
          <p:nvPr>
            <p:ph idx="1"/>
          </p:nvPr>
        </p:nvSpPr>
        <p:spPr>
          <a:xfrm>
            <a:off x="494166" y="915566"/>
            <a:ext cx="8229600" cy="3672408"/>
          </a:xfrm>
        </p:spPr>
        <p:txBody>
          <a:bodyPr>
            <a:normAutofit fontScale="62500" lnSpcReduction="20000"/>
          </a:bodyPr>
          <a:lstStyle/>
          <a:p>
            <a:pPr marL="274320" indent="-274320">
              <a:lnSpc>
                <a:spcPct val="115000"/>
              </a:lnSpc>
              <a:spcBef>
                <a:spcPts val="2400"/>
              </a:spcBef>
              <a:spcAft>
                <a:spcPts val="600"/>
              </a:spcAft>
            </a:pPr>
            <a:r>
              <a:rPr lang="en-US" sz="1800" b="1" kern="0" cap="all" dirty="0">
                <a:effectLst/>
                <a:latin typeface="Calibri" panose="020F0502020204030204" pitchFamily="34" charset="0"/>
                <a:ea typeface="SimSun" panose="02010600030101010101" pitchFamily="2" charset="-122"/>
                <a:cs typeface="Times New Roman" panose="02020603050405020304" pitchFamily="18" charset="0"/>
              </a:rPr>
              <a:t>23B. Description of Work</a:t>
            </a:r>
            <a:endParaRPr lang="de-DE" sz="1800" b="1" kern="0" cap="all" dirty="0">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05000"/>
              </a:lnSpc>
              <a:spcAft>
                <a:spcPts val="600"/>
              </a:spcAft>
            </a:pPr>
            <a:r>
              <a:rPr lang="en-US" sz="1800" b="1" i="1" dirty="0">
                <a:effectLst/>
                <a:latin typeface="Calibri" panose="020F0502020204030204" pitchFamily="34" charset="0"/>
                <a:ea typeface="SimSun" panose="02010600030101010101" pitchFamily="2" charset="-122"/>
                <a:cs typeface="Arial" panose="020B0604020202020204" pitchFamily="34" charset="0"/>
              </a:rPr>
              <a:t>Proposed work of SPs and TSVVs within WPPWIE in 2023. Detailed description is given in the ANNEX 2</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algn="just">
              <a:lnSpc>
                <a:spcPct val="105000"/>
              </a:lnSpc>
              <a:spcAft>
                <a:spcPts val="600"/>
              </a:spcAft>
            </a:pPr>
            <a:r>
              <a:rPr lang="en-US" sz="1800" b="1" dirty="0">
                <a:effectLst/>
                <a:latin typeface="Calibri" panose="020F0502020204030204" pitchFamily="34" charset="0"/>
                <a:ea typeface="SimSun" panose="02010600030101010101" pitchFamily="2" charset="-122"/>
                <a:cs typeface="Arial" panose="020B0604020202020204" pitchFamily="34" charset="0"/>
              </a:rPr>
              <a:t>SP A: Particle and heat load studies in preparation of the exploitation of ITER and DEMO</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algn="just">
              <a:lnSpc>
                <a:spcPct val="105000"/>
              </a:lnSpc>
              <a:spcAft>
                <a:spcPts val="600"/>
              </a:spcAft>
            </a:pPr>
            <a:r>
              <a:rPr lang="en-US" sz="1800" dirty="0">
                <a:effectLst/>
                <a:latin typeface="Calibri" panose="020F0502020204030204" pitchFamily="34" charset="0"/>
                <a:ea typeface="SimSun" panose="02010600030101010101" pitchFamily="2" charset="-122"/>
                <a:cs typeface="Arial" panose="020B0604020202020204" pitchFamily="34" charset="0"/>
              </a:rPr>
              <a:t>IPFMs and PFCs for divertor and first wall, relevant for ITER and DEMO design options, are studied with respect to their performance under high heat flux and plasma load (including He and seeding species) mimicking conditions to be expected in the next step devices. A detailed analysis of production history, thermomechanical properties connected to exposure conditions is required to validate lifetime estimates for existing W divertor component solutions for ITER (F4E PFUs) as well as to allow extrapolations to new PFC materials and design for DEMO and beyond. The work in 2023  covers three  main strands focusing on PWIE studies on materials expected for DEMO , critical issues related to re-crystallization, melting and vapor shielding during runaway electron interaction, as well as materials developed under WPPRD and their ability to withstand synergistic loads. In 2023 in particular also new materials from KIT will be integrated to test W-VPS GFGMs from KIT. Studies in MAGNUM-PSI based on DEMO relevant mono-block chains will elaborate the impact of pre-damaged materials and linked to WPTE studies in WEST. Pre- and post-characterization of utilized PFCs and PFMs is part of this subproject. Modelling of melt layer motion and runaway electron impact are covered in this subproject, too in order benchmark codes for DEMO predictions and TSVV-7. Experiments in linear facilities (MAGNUM-PSI, PSI-2, UPP), plasma guns (QSPA), and high flux facilities (GLADIS, JUDITH, OLMAT) are connected to studies in toroidal devices like WEST via WPTE.</a:t>
            </a:r>
          </a:p>
          <a:p>
            <a:pPr algn="just">
              <a:lnSpc>
                <a:spcPct val="105000"/>
              </a:lnSpc>
              <a:spcAft>
                <a:spcPts val="600"/>
              </a:spcAft>
            </a:pPr>
            <a:endParaRPr lang="en-US" sz="1800" dirty="0">
              <a:latin typeface="Calibri" panose="020F0502020204030204" pitchFamily="34" charset="0"/>
              <a:ea typeface="SimSun" panose="02010600030101010101" pitchFamily="2" charset="-122"/>
            </a:endParaRPr>
          </a:p>
          <a:p>
            <a:pPr algn="just">
              <a:lnSpc>
                <a:spcPct val="105000"/>
              </a:lnSpc>
              <a:spcAft>
                <a:spcPts val="600"/>
              </a:spcAft>
            </a:pPr>
            <a:r>
              <a:rPr lang="en-US" sz="1800" dirty="0">
                <a:effectLst/>
                <a:latin typeface="Calibri" panose="020F0502020204030204" pitchFamily="34" charset="0"/>
                <a:ea typeface="SimSun" panose="02010600030101010101" pitchFamily="2" charset="-122"/>
                <a:cs typeface="Arial" panose="020B0604020202020204" pitchFamily="34" charset="0"/>
              </a:rPr>
              <a:t>Activity sheets under</a:t>
            </a:r>
          </a:p>
          <a:p>
            <a:pPr algn="just">
              <a:lnSpc>
                <a:spcPct val="105000"/>
              </a:lnSpc>
              <a:spcAft>
                <a:spcPts val="600"/>
              </a:spcAft>
            </a:pPr>
            <a:r>
              <a:rPr lang="de-DE" sz="1800" dirty="0">
                <a:effectLst/>
                <a:latin typeface="Calibri" panose="020F0502020204030204" pitchFamily="34" charset="0"/>
                <a:ea typeface="SimSun" panose="02010600030101010101" pitchFamily="2" charset="-122"/>
                <a:cs typeface="Arial" panose="020B0604020202020204" pitchFamily="34" charset="0"/>
                <a:hlinkClick r:id="rId2"/>
              </a:rPr>
              <a:t>https://idm.euro-fusion.org/default.aspx?uid=2QB3A5</a:t>
            </a:r>
            <a:endParaRPr lang="en-US" sz="1800" dirty="0">
              <a:latin typeface="Calibri" panose="020F0502020204030204" pitchFamily="34" charset="0"/>
              <a:ea typeface="SimSun" panose="02010600030101010101" pitchFamily="2" charset="-122"/>
            </a:endParaRPr>
          </a:p>
          <a:p>
            <a:pPr algn="just">
              <a:lnSpc>
                <a:spcPct val="105000"/>
              </a:lnSpc>
              <a:spcAft>
                <a:spcPts val="600"/>
              </a:spcAft>
            </a:pPr>
            <a:endParaRPr lang="de-DE" sz="1800" dirty="0">
              <a:effectLst/>
              <a:latin typeface="Calibri" panose="020F0502020204030204" pitchFamily="34" charset="0"/>
              <a:ea typeface="SimSun" panose="02010600030101010101" pitchFamily="2" charset="-122"/>
              <a:cs typeface="Arial" panose="020B0604020202020204" pitchFamily="34" charset="0"/>
            </a:endParaRPr>
          </a:p>
          <a:p>
            <a:endParaRPr lang="en-GB" dirty="0"/>
          </a:p>
        </p:txBody>
      </p:sp>
      <p:sp>
        <p:nvSpPr>
          <p:cNvPr id="4" name="Fußzeilenplatzhalter 3">
            <a:extLst>
              <a:ext uri="{FF2B5EF4-FFF2-40B4-BE49-F238E27FC236}">
                <a16:creationId xmlns:a16="http://schemas.microsoft.com/office/drawing/2014/main" id="{530B9338-8104-A02F-D982-669D45B240AF}"/>
              </a:ext>
            </a:extLst>
          </p:cNvPr>
          <p:cNvSpPr>
            <a:spLocks noGrp="1"/>
          </p:cNvSpPr>
          <p:nvPr>
            <p:ph type="ftr" sz="quarter" idx="11"/>
          </p:nvPr>
        </p:nvSpPr>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61</a:t>
            </a:fld>
            <a:endParaRPr lang="en-GB" dirty="0"/>
          </a:p>
        </p:txBody>
      </p:sp>
    </p:spTree>
    <p:extLst>
      <p:ext uri="{BB962C8B-B14F-4D97-AF65-F5344CB8AC3E}">
        <p14:creationId xmlns:p14="http://schemas.microsoft.com/office/powerpoint/2010/main" val="25394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Milestones 2023</a:t>
            </a:r>
          </a:p>
        </p:txBody>
      </p:sp>
      <p:sp>
        <p:nvSpPr>
          <p:cNvPr id="3" name="Fußzeilenplatzhalter 3">
            <a:extLst>
              <a:ext uri="{FF2B5EF4-FFF2-40B4-BE49-F238E27FC236}">
                <a16:creationId xmlns:a16="http://schemas.microsoft.com/office/drawing/2014/main" id="{C7F2B2CA-D20E-42E3-39D4-33F1FEE449EF}"/>
              </a:ext>
            </a:extLst>
          </p:cNvPr>
          <p:cNvSpPr>
            <a:spLocks noGrp="1"/>
          </p:cNvSpPr>
          <p:nvPr>
            <p:ph type="ftr" sz="quarter" idx="11"/>
          </p:nvPr>
        </p:nvSpPr>
        <p:spPr>
          <a:xfrm>
            <a:off x="467544" y="4948014"/>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62</a:t>
            </a:fld>
            <a:endParaRPr lang="en-GB" dirty="0"/>
          </a:p>
        </p:txBody>
      </p:sp>
      <p:graphicFrame>
        <p:nvGraphicFramePr>
          <p:cNvPr id="4" name="Tabelle 3">
            <a:extLst>
              <a:ext uri="{FF2B5EF4-FFF2-40B4-BE49-F238E27FC236}">
                <a16:creationId xmlns:a16="http://schemas.microsoft.com/office/drawing/2014/main" id="{0611C6C4-AD1F-21CE-9301-7CBDBCBEB49F}"/>
              </a:ext>
            </a:extLst>
          </p:cNvPr>
          <p:cNvGraphicFramePr>
            <a:graphicFrameLocks noGrp="1"/>
          </p:cNvGraphicFramePr>
          <p:nvPr>
            <p:extLst>
              <p:ext uri="{D42A27DB-BD31-4B8C-83A1-F6EECF244321}">
                <p14:modId xmlns:p14="http://schemas.microsoft.com/office/powerpoint/2010/main" val="3903504072"/>
              </p:ext>
            </p:extLst>
          </p:nvPr>
        </p:nvGraphicFramePr>
        <p:xfrm>
          <a:off x="683568" y="1203598"/>
          <a:ext cx="7543799" cy="3394074"/>
        </p:xfrm>
        <a:graphic>
          <a:graphicData uri="http://schemas.openxmlformats.org/drawingml/2006/table">
            <a:tbl>
              <a:tblPr firstRow="1" firstCol="1" bandRow="1">
                <a:tableStyleId>{5C22544A-7EE6-4342-B048-85BDC9FD1C3A}</a:tableStyleId>
              </a:tblPr>
              <a:tblGrid>
                <a:gridCol w="1422681">
                  <a:extLst>
                    <a:ext uri="{9D8B030D-6E8A-4147-A177-3AD203B41FA5}">
                      <a16:colId xmlns:a16="http://schemas.microsoft.com/office/drawing/2014/main" val="2535868362"/>
                    </a:ext>
                  </a:extLst>
                </a:gridCol>
                <a:gridCol w="1171620">
                  <a:extLst>
                    <a:ext uri="{9D8B030D-6E8A-4147-A177-3AD203B41FA5}">
                      <a16:colId xmlns:a16="http://schemas.microsoft.com/office/drawing/2014/main" val="3903067233"/>
                    </a:ext>
                  </a:extLst>
                </a:gridCol>
                <a:gridCol w="3372593">
                  <a:extLst>
                    <a:ext uri="{9D8B030D-6E8A-4147-A177-3AD203B41FA5}">
                      <a16:colId xmlns:a16="http://schemas.microsoft.com/office/drawing/2014/main" val="357959631"/>
                    </a:ext>
                  </a:extLst>
                </a:gridCol>
                <a:gridCol w="1576905">
                  <a:extLst>
                    <a:ext uri="{9D8B030D-6E8A-4147-A177-3AD203B41FA5}">
                      <a16:colId xmlns:a16="http://schemas.microsoft.com/office/drawing/2014/main" val="1246897908"/>
                    </a:ext>
                  </a:extLst>
                </a:gridCol>
              </a:tblGrid>
              <a:tr h="337680">
                <a:tc>
                  <a:txBody>
                    <a:bodyPr/>
                    <a:lstStyle/>
                    <a:p>
                      <a:pPr algn="ctr">
                        <a:lnSpc>
                          <a:spcPct val="115000"/>
                        </a:lnSpc>
                        <a:spcBef>
                          <a:spcPts val="200"/>
                        </a:spcBef>
                        <a:spcAft>
                          <a:spcPts val="200"/>
                        </a:spcAft>
                      </a:pPr>
                      <a:r>
                        <a:rPr lang="en-US" sz="900">
                          <a:effectLst/>
                        </a:rPr>
                        <a:t>Sequential</a:t>
                      </a:r>
                      <a:endParaRPr lang="de-DE" sz="900">
                        <a:effectLst/>
                      </a:endParaRPr>
                    </a:p>
                    <a:p>
                      <a:pPr>
                        <a:lnSpc>
                          <a:spcPct val="115000"/>
                        </a:lnSpc>
                        <a:spcAft>
                          <a:spcPts val="300"/>
                        </a:spcAft>
                      </a:pPr>
                      <a:r>
                        <a:rPr lang="en-US" sz="900">
                          <a:effectLst/>
                        </a:rPr>
                        <a:t>WP-M ID</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gn="ctr">
                        <a:lnSpc>
                          <a:spcPct val="115000"/>
                        </a:lnSpc>
                        <a:spcBef>
                          <a:spcPts val="200"/>
                        </a:spcBef>
                        <a:spcAft>
                          <a:spcPts val="200"/>
                        </a:spcAft>
                      </a:pPr>
                      <a:r>
                        <a:rPr lang="en-US" sz="900">
                          <a:effectLst/>
                        </a:rPr>
                        <a:t>Related</a:t>
                      </a:r>
                      <a:endParaRPr lang="de-DE" sz="900">
                        <a:effectLst/>
                      </a:endParaRPr>
                    </a:p>
                    <a:p>
                      <a:pPr>
                        <a:lnSpc>
                          <a:spcPct val="115000"/>
                        </a:lnSpc>
                        <a:spcAft>
                          <a:spcPts val="300"/>
                        </a:spcAft>
                      </a:pPr>
                      <a:r>
                        <a:rPr lang="en-US" sz="900">
                          <a:effectLst/>
                        </a:rPr>
                        <a:t>WBS ID</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US" sz="900">
                          <a:effectLst/>
                        </a:rPr>
                        <a:t>WP Milestone Title</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gn="ctr">
                        <a:lnSpc>
                          <a:spcPct val="115000"/>
                        </a:lnSpc>
                        <a:spcBef>
                          <a:spcPts val="200"/>
                        </a:spcBef>
                        <a:spcAft>
                          <a:spcPts val="200"/>
                        </a:spcAft>
                      </a:pPr>
                      <a:r>
                        <a:rPr lang="en-US" sz="900">
                          <a:effectLst/>
                        </a:rPr>
                        <a:t>Due Date</a:t>
                      </a:r>
                      <a:endParaRPr lang="de-DE" sz="900">
                        <a:effectLst/>
                      </a:endParaRPr>
                    </a:p>
                    <a:p>
                      <a:pPr>
                        <a:lnSpc>
                          <a:spcPct val="115000"/>
                        </a:lnSpc>
                        <a:spcAft>
                          <a:spcPts val="300"/>
                        </a:spcAft>
                      </a:pPr>
                      <a:r>
                        <a:rPr lang="en-US" sz="900">
                          <a:effectLst/>
                        </a:rPr>
                        <a:t>[mm/yyyy]</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752252328"/>
                  </a:ext>
                </a:extLst>
              </a:tr>
              <a:tr h="967704">
                <a:tc>
                  <a:txBody>
                    <a:bodyPr/>
                    <a:lstStyle/>
                    <a:p>
                      <a:pPr>
                        <a:lnSpc>
                          <a:spcPct val="115000"/>
                        </a:lnSpc>
                        <a:spcAft>
                          <a:spcPts val="300"/>
                        </a:spcAft>
                      </a:pPr>
                      <a:r>
                        <a:rPr lang="en-GB" sz="900">
                          <a:effectLst/>
                        </a:rPr>
                        <a:t>WM53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Viability of advanced plasma-facing materials for DEMO-assessed including prototype materials such as W VPS on steel (with WPBB). Lifetime assessment linked to WEST, MAGNUM-PSI, GLADIS and JUDITH testing. (DEMO)</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31.12.2023  </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3874929398"/>
                  </a:ext>
                </a:extLst>
              </a:tr>
              <a:tr h="804820">
                <a:tc>
                  <a:txBody>
                    <a:bodyPr/>
                    <a:lstStyle/>
                    <a:p>
                      <a:pPr>
                        <a:lnSpc>
                          <a:spcPct val="115000"/>
                        </a:lnSpc>
                        <a:spcAft>
                          <a:spcPts val="300"/>
                        </a:spcAft>
                      </a:pPr>
                      <a:r>
                        <a:rPr lang="en-GB" sz="900">
                          <a:effectLst/>
                        </a:rPr>
                        <a:t>WM54</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Characterisation of exposed WEST W-PFCs regarding recrystallization and damage. Further studies on material recrystallization physics incl. µ-CT studies (ITER).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dirty="0">
                          <a:effectLst/>
                        </a:rPr>
                        <a:t>31.12.2023  </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851464129"/>
                  </a:ext>
                </a:extLst>
              </a:tr>
              <a:tr h="641935">
                <a:tc>
                  <a:txBody>
                    <a:bodyPr/>
                    <a:lstStyle/>
                    <a:p>
                      <a:pPr>
                        <a:lnSpc>
                          <a:spcPct val="115000"/>
                        </a:lnSpc>
                        <a:spcAft>
                          <a:spcPts val="300"/>
                        </a:spcAft>
                      </a:pPr>
                      <a:r>
                        <a:rPr lang="en-GB" sz="900">
                          <a:effectLst/>
                        </a:rPr>
                        <a:t>WM55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Exposure of DEMO baseline W mono-blocks (from WPDIV) in MAGNUM-PSI at high plasms fluence and mixed seeding species (DEMO)</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31.12.2023  </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2979021984"/>
                  </a:ext>
                </a:extLst>
              </a:tr>
              <a:tr h="641935">
                <a:tc>
                  <a:txBody>
                    <a:bodyPr/>
                    <a:lstStyle/>
                    <a:p>
                      <a:pPr>
                        <a:lnSpc>
                          <a:spcPct val="115000"/>
                        </a:lnSpc>
                        <a:spcAft>
                          <a:spcPts val="300"/>
                        </a:spcAft>
                      </a:pPr>
                      <a:r>
                        <a:rPr lang="en-GB" sz="900">
                          <a:effectLst/>
                        </a:rPr>
                        <a:t>WM56</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SP 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a:effectLst/>
                        </a:rPr>
                        <a:t>Benchmark of MEMOS-U and new MEMENTO code with W melt experiments in ASDEX Upgrade and WEST (with WPTE). (ITER+DEMO)</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tc>
                  <a:txBody>
                    <a:bodyPr/>
                    <a:lstStyle/>
                    <a:p>
                      <a:pPr>
                        <a:lnSpc>
                          <a:spcPct val="115000"/>
                        </a:lnSpc>
                        <a:spcAft>
                          <a:spcPts val="300"/>
                        </a:spcAft>
                      </a:pPr>
                      <a:r>
                        <a:rPr lang="en-GB" sz="900" dirty="0">
                          <a:effectLst/>
                        </a:rPr>
                        <a:t>31.12.2023</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57943" marR="57943" marT="0" marB="0"/>
                </a:tc>
                <a:extLst>
                  <a:ext uri="{0D108BD9-81ED-4DB2-BD59-A6C34878D82A}">
                    <a16:rowId xmlns:a16="http://schemas.microsoft.com/office/drawing/2014/main" val="4168200314"/>
                  </a:ext>
                </a:extLst>
              </a:tr>
            </a:tbl>
          </a:graphicData>
        </a:graphic>
      </p:graphicFrame>
    </p:spTree>
    <p:extLst>
      <p:ext uri="{BB962C8B-B14F-4D97-AF65-F5344CB8AC3E}">
        <p14:creationId xmlns:p14="http://schemas.microsoft.com/office/powerpoint/2010/main" val="2954089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DB33B-F159-25EA-2117-1E84FA5EFD02}"/>
              </a:ext>
            </a:extLst>
          </p:cNvPr>
          <p:cNvSpPr>
            <a:spLocks noGrp="1"/>
          </p:cNvSpPr>
          <p:nvPr>
            <p:ph type="title"/>
          </p:nvPr>
        </p:nvSpPr>
        <p:spPr/>
        <p:txBody>
          <a:bodyPr/>
          <a:lstStyle/>
          <a:p>
            <a:r>
              <a:rPr lang="en-GB" dirty="0"/>
              <a:t>Facilities 2023</a:t>
            </a:r>
          </a:p>
        </p:txBody>
      </p:sp>
      <p:sp>
        <p:nvSpPr>
          <p:cNvPr id="4" name="Fußzeilenplatzhalter 3">
            <a:extLst>
              <a:ext uri="{FF2B5EF4-FFF2-40B4-BE49-F238E27FC236}">
                <a16:creationId xmlns:a16="http://schemas.microsoft.com/office/drawing/2014/main" id="{9A924939-A63A-4F57-2F8E-AC8B6DD7B059}"/>
              </a:ext>
            </a:extLst>
          </p:cNvPr>
          <p:cNvSpPr>
            <a:spLocks noGrp="1"/>
          </p:cNvSpPr>
          <p:nvPr>
            <p:ph type="ftr" sz="quarter" idx="11"/>
          </p:nvPr>
        </p:nvSpPr>
        <p:spPr/>
        <p:txBody>
          <a:bodyPr/>
          <a:lstStyle/>
          <a:p>
            <a:pPr algn="r"/>
            <a:r>
              <a:rPr lang="en-GB"/>
              <a:t>Jan W. Coenen</a:t>
            </a:r>
            <a:r>
              <a:rPr lang="en-GB">
                <a:solidFill>
                  <a:srgbClr val="FF0000"/>
                </a:solidFill>
              </a:rPr>
              <a:t> </a:t>
            </a:r>
            <a:r>
              <a:rPr lang="en-GB"/>
              <a:t>| WPPWIE Reporting and Planning Meeting  | 09.02.2022 | Page </a:t>
            </a:r>
            <a:fld id="{6A6D9FA1-99C7-4910-8E32-B85D378B0060}" type="slidenum">
              <a:rPr lang="en-GB" smtClean="0"/>
              <a:pPr algn="r"/>
              <a:t>63</a:t>
            </a:fld>
            <a:endParaRPr lang="en-GB" dirty="0"/>
          </a:p>
        </p:txBody>
      </p:sp>
      <p:graphicFrame>
        <p:nvGraphicFramePr>
          <p:cNvPr id="5" name="Tabelle 4">
            <a:extLst>
              <a:ext uri="{FF2B5EF4-FFF2-40B4-BE49-F238E27FC236}">
                <a16:creationId xmlns:a16="http://schemas.microsoft.com/office/drawing/2014/main" id="{48C6E5F9-2C01-21BA-1B5A-DFC07E2A7D19}"/>
              </a:ext>
            </a:extLst>
          </p:cNvPr>
          <p:cNvGraphicFramePr>
            <a:graphicFrameLocks noGrp="1"/>
          </p:cNvGraphicFramePr>
          <p:nvPr/>
        </p:nvGraphicFramePr>
        <p:xfrm>
          <a:off x="457200" y="2534347"/>
          <a:ext cx="8229599" cy="725743"/>
        </p:xfrm>
        <a:graphic>
          <a:graphicData uri="http://schemas.openxmlformats.org/drawingml/2006/table">
            <a:tbl>
              <a:tblPr firstRow="1" firstCol="1" bandRow="1">
                <a:tableStyleId>{5C22544A-7EE6-4342-B048-85BDC9FD1C3A}</a:tableStyleId>
              </a:tblPr>
              <a:tblGrid>
                <a:gridCol w="3282053">
                  <a:extLst>
                    <a:ext uri="{9D8B030D-6E8A-4147-A177-3AD203B41FA5}">
                      <a16:colId xmlns:a16="http://schemas.microsoft.com/office/drawing/2014/main" val="53935864"/>
                    </a:ext>
                  </a:extLst>
                </a:gridCol>
                <a:gridCol w="1216497">
                  <a:extLst>
                    <a:ext uri="{9D8B030D-6E8A-4147-A177-3AD203B41FA5}">
                      <a16:colId xmlns:a16="http://schemas.microsoft.com/office/drawing/2014/main" val="381943647"/>
                    </a:ext>
                  </a:extLst>
                </a:gridCol>
                <a:gridCol w="1217356">
                  <a:extLst>
                    <a:ext uri="{9D8B030D-6E8A-4147-A177-3AD203B41FA5}">
                      <a16:colId xmlns:a16="http://schemas.microsoft.com/office/drawing/2014/main" val="2064979765"/>
                    </a:ext>
                  </a:extLst>
                </a:gridCol>
                <a:gridCol w="1216497">
                  <a:extLst>
                    <a:ext uri="{9D8B030D-6E8A-4147-A177-3AD203B41FA5}">
                      <a16:colId xmlns:a16="http://schemas.microsoft.com/office/drawing/2014/main" val="3416972057"/>
                    </a:ext>
                  </a:extLst>
                </a:gridCol>
                <a:gridCol w="1297196">
                  <a:extLst>
                    <a:ext uri="{9D8B030D-6E8A-4147-A177-3AD203B41FA5}">
                      <a16:colId xmlns:a16="http://schemas.microsoft.com/office/drawing/2014/main" val="404095534"/>
                    </a:ext>
                  </a:extLst>
                </a:gridCol>
              </a:tblGrid>
              <a:tr h="177863">
                <a:tc>
                  <a:txBody>
                    <a:bodyPr/>
                    <a:lstStyle/>
                    <a:p>
                      <a:pPr algn="just">
                        <a:lnSpc>
                          <a:spcPct val="107000"/>
                        </a:lnSpc>
                        <a:spcAft>
                          <a:spcPts val="500"/>
                        </a:spcAft>
                      </a:pPr>
                      <a:r>
                        <a:rPr lang="en-US" sz="1100">
                          <a:effectLst/>
                        </a:rPr>
                        <a:t>SP A</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JUDITH-2</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35485" marR="35485" marT="0" marB="0"/>
                </a:tc>
                <a:tc>
                  <a:txBody>
                    <a:bodyPr/>
                    <a:lstStyle/>
                    <a:p>
                      <a:pPr>
                        <a:lnSpc>
                          <a:spcPct val="115000"/>
                        </a:lnSpc>
                        <a:spcAft>
                          <a:spcPts val="200"/>
                        </a:spcAft>
                      </a:pPr>
                      <a:r>
                        <a:rPr lang="en-GB" sz="1100">
                          <a:effectLst/>
                        </a:rPr>
                        <a:t>20 (150)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FZJ</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nSpc>
                          <a:spcPct val="115000"/>
                        </a:lnSpc>
                        <a:spcAft>
                          <a:spcPts val="200"/>
                        </a:spcAft>
                      </a:pPr>
                      <a:r>
                        <a:rPr lang="en-US" sz="1100">
                          <a:effectLst/>
                        </a:rPr>
                        <a:t>PWIE.D.05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extLst>
                  <a:ext uri="{0D108BD9-81ED-4DB2-BD59-A6C34878D82A}">
                    <a16:rowId xmlns:a16="http://schemas.microsoft.com/office/drawing/2014/main" val="3071670222"/>
                  </a:ext>
                </a:extLst>
              </a:tr>
              <a:tr h="177863">
                <a:tc>
                  <a:txBody>
                    <a:bodyPr/>
                    <a:lstStyle/>
                    <a:p>
                      <a:pPr algn="just">
                        <a:lnSpc>
                          <a:spcPct val="107000"/>
                        </a:lnSpc>
                        <a:spcAft>
                          <a:spcPts val="500"/>
                        </a:spcAft>
                      </a:pPr>
                      <a:r>
                        <a:rPr lang="en-US" sz="1100">
                          <a:effectLst/>
                        </a:rPr>
                        <a:t>SP A</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GLADIS</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35485" marR="35485" marT="0" marB="0"/>
                </a:tc>
                <a:tc>
                  <a:txBody>
                    <a:bodyPr/>
                    <a:lstStyle/>
                    <a:p>
                      <a:pPr>
                        <a:lnSpc>
                          <a:spcPct val="115000"/>
                        </a:lnSpc>
                        <a:spcAft>
                          <a:spcPts val="200"/>
                        </a:spcAft>
                      </a:pPr>
                      <a:r>
                        <a:rPr lang="en-GB" sz="1100">
                          <a:effectLst/>
                        </a:rPr>
                        <a:t>10 (80)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MPG</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nSpc>
                          <a:spcPct val="115000"/>
                        </a:lnSpc>
                        <a:spcAft>
                          <a:spcPts val="200"/>
                        </a:spcAft>
                      </a:pPr>
                      <a:r>
                        <a:rPr lang="en-US" sz="1100">
                          <a:effectLst/>
                        </a:rPr>
                        <a:t>PWIE.D.05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extLst>
                  <a:ext uri="{0D108BD9-81ED-4DB2-BD59-A6C34878D82A}">
                    <a16:rowId xmlns:a16="http://schemas.microsoft.com/office/drawing/2014/main" val="89787952"/>
                  </a:ext>
                </a:extLst>
              </a:tr>
              <a:tr h="177863">
                <a:tc>
                  <a:txBody>
                    <a:bodyPr/>
                    <a:lstStyle/>
                    <a:p>
                      <a:pPr algn="just">
                        <a:lnSpc>
                          <a:spcPct val="107000"/>
                        </a:lnSpc>
                        <a:spcAft>
                          <a:spcPts val="500"/>
                        </a:spcAft>
                      </a:pPr>
                      <a:r>
                        <a:rPr lang="en-US" sz="1100">
                          <a:effectLst/>
                        </a:rPr>
                        <a:t>SP A</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QSPA</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35485" marR="35485" marT="0" marB="0"/>
                </a:tc>
                <a:tc>
                  <a:txBody>
                    <a:bodyPr/>
                    <a:lstStyle/>
                    <a:p>
                      <a:pPr>
                        <a:lnSpc>
                          <a:spcPct val="115000"/>
                        </a:lnSpc>
                        <a:spcAft>
                          <a:spcPts val="200"/>
                        </a:spcAft>
                      </a:pPr>
                      <a:r>
                        <a:rPr lang="en-GB" sz="1100">
                          <a:effectLst/>
                        </a:rPr>
                        <a:t>10 (200)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KIPT</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nSpc>
                          <a:spcPct val="115000"/>
                        </a:lnSpc>
                        <a:spcAft>
                          <a:spcPts val="200"/>
                        </a:spcAft>
                      </a:pPr>
                      <a:r>
                        <a:rPr lang="en-US" sz="1100">
                          <a:effectLst/>
                        </a:rPr>
                        <a:t>PWIE.D.05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extLst>
                  <a:ext uri="{0D108BD9-81ED-4DB2-BD59-A6C34878D82A}">
                    <a16:rowId xmlns:a16="http://schemas.microsoft.com/office/drawing/2014/main" val="2880903283"/>
                  </a:ext>
                </a:extLst>
              </a:tr>
              <a:tr h="177863">
                <a:tc>
                  <a:txBody>
                    <a:bodyPr/>
                    <a:lstStyle/>
                    <a:p>
                      <a:pPr algn="just">
                        <a:lnSpc>
                          <a:spcPct val="107000"/>
                        </a:lnSpc>
                        <a:spcAft>
                          <a:spcPts val="500"/>
                        </a:spcAft>
                      </a:pPr>
                      <a:r>
                        <a:rPr lang="en-US" sz="1100" dirty="0">
                          <a:effectLst/>
                        </a:rPr>
                        <a:t>SP A</a:t>
                      </a:r>
                      <a:endParaRPr lang="de-DE" sz="1100" dirty="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OLMAT</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35485" marR="35485" marT="0" marB="0"/>
                </a:tc>
                <a:tc>
                  <a:txBody>
                    <a:bodyPr/>
                    <a:lstStyle/>
                    <a:p>
                      <a:pPr>
                        <a:lnSpc>
                          <a:spcPct val="115000"/>
                        </a:lnSpc>
                        <a:spcAft>
                          <a:spcPts val="200"/>
                        </a:spcAft>
                      </a:pPr>
                      <a:r>
                        <a:rPr lang="en-GB" sz="1100">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tc>
                  <a:txBody>
                    <a:bodyPr/>
                    <a:lstStyle/>
                    <a:p>
                      <a:pPr algn="just">
                        <a:lnSpc>
                          <a:spcPct val="107000"/>
                        </a:lnSpc>
                        <a:spcAft>
                          <a:spcPts val="500"/>
                        </a:spcAft>
                      </a:pPr>
                      <a:r>
                        <a:rPr lang="en-US" sz="1100">
                          <a:effectLst/>
                        </a:rPr>
                        <a:t>CIEMAT</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7235" marR="67235" marT="0" marB="0"/>
                </a:tc>
                <a:tc>
                  <a:txBody>
                    <a:bodyPr/>
                    <a:lstStyle/>
                    <a:p>
                      <a:pPr>
                        <a:lnSpc>
                          <a:spcPct val="115000"/>
                        </a:lnSpc>
                        <a:spcAft>
                          <a:spcPts val="200"/>
                        </a:spcAft>
                      </a:pPr>
                      <a:r>
                        <a:rPr lang="en-US" sz="1100" dirty="0">
                          <a:effectLst/>
                        </a:rPr>
                        <a:t>PWIE.D.05</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7235" marR="67235" marT="0" marB="0"/>
                </a:tc>
                <a:extLst>
                  <a:ext uri="{0D108BD9-81ED-4DB2-BD59-A6C34878D82A}">
                    <a16:rowId xmlns:a16="http://schemas.microsoft.com/office/drawing/2014/main" val="1281256904"/>
                  </a:ext>
                </a:extLst>
              </a:tr>
            </a:tbl>
          </a:graphicData>
        </a:graphic>
      </p:graphicFrame>
    </p:spTree>
    <p:extLst>
      <p:ext uri="{BB962C8B-B14F-4D97-AF65-F5344CB8AC3E}">
        <p14:creationId xmlns:p14="http://schemas.microsoft.com/office/powerpoint/2010/main" val="3313809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Tasks 2023</a:t>
            </a:r>
          </a:p>
        </p:txBody>
      </p:sp>
      <p:sp>
        <p:nvSpPr>
          <p:cNvPr id="5" name="Inhaltsplatzhalter 7">
            <a:extLst>
              <a:ext uri="{FF2B5EF4-FFF2-40B4-BE49-F238E27FC236}">
                <a16:creationId xmlns:a16="http://schemas.microsoft.com/office/drawing/2014/main" id="{1E24C8B4-04F5-BC43-ADD0-94EB61D92662}"/>
              </a:ext>
            </a:extLst>
          </p:cNvPr>
          <p:cNvSpPr>
            <a:spLocks noGrp="1"/>
          </p:cNvSpPr>
          <p:nvPr>
            <p:ph idx="1"/>
          </p:nvPr>
        </p:nvSpPr>
        <p:spPr>
          <a:xfrm>
            <a:off x="278606" y="2355726"/>
            <a:ext cx="8586788" cy="2267391"/>
          </a:xfrm>
        </p:spPr>
        <p:txBody>
          <a:bodyPr numCol="4">
            <a:normAutofit lnSpcReduction="10000"/>
          </a:bodyPr>
          <a:lstStyle/>
          <a:p>
            <a:pPr marL="0" indent="0">
              <a:buNone/>
            </a:pPr>
            <a:r>
              <a:rPr lang="de-DE" sz="1200" b="1" dirty="0"/>
              <a:t>SP A1</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Include KIT FGMs</a:t>
            </a:r>
          </a:p>
          <a:p>
            <a:r>
              <a:rPr lang="de-DE" sz="1200" dirty="0"/>
              <a:t>Include </a:t>
            </a:r>
            <a:r>
              <a:rPr lang="de-DE" sz="1200" dirty="0" err="1"/>
              <a:t>Pre-damage</a:t>
            </a:r>
            <a:r>
              <a:rPr lang="de-DE" sz="1200" dirty="0"/>
              <a:t> </a:t>
            </a:r>
            <a:r>
              <a:rPr lang="de-DE" sz="1200" dirty="0" err="1"/>
              <a:t>of</a:t>
            </a:r>
            <a:r>
              <a:rPr lang="de-DE" sz="1200" dirty="0"/>
              <a:t> W</a:t>
            </a:r>
          </a:p>
          <a:p>
            <a:r>
              <a:rPr lang="de-DE" sz="1200" dirty="0"/>
              <a:t>Lifetime </a:t>
            </a:r>
            <a:r>
              <a:rPr lang="de-DE" sz="1200" dirty="0" err="1"/>
              <a:t>assesment</a:t>
            </a:r>
            <a:br>
              <a:rPr lang="de-DE" sz="1200" dirty="0"/>
            </a:br>
            <a:endParaRPr lang="de-DE" sz="1200" dirty="0"/>
          </a:p>
          <a:p>
            <a:endParaRPr lang="de-DE" sz="1200" dirty="0"/>
          </a:p>
          <a:p>
            <a:endParaRPr lang="de-DE" sz="1200" dirty="0"/>
          </a:p>
          <a:p>
            <a:endParaRPr lang="de-DE" sz="1200" dirty="0"/>
          </a:p>
          <a:p>
            <a:endParaRPr lang="de-DE" sz="1200" dirty="0"/>
          </a:p>
          <a:p>
            <a:pPr marL="0" indent="0">
              <a:buNone/>
            </a:pPr>
            <a:r>
              <a:rPr lang="de-DE" sz="1200" b="1" dirty="0"/>
              <a:t>SP A2</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Choose</a:t>
            </a:r>
            <a:r>
              <a:rPr lang="de-DE" sz="1200" dirty="0"/>
              <a:t> </a:t>
            </a:r>
            <a:r>
              <a:rPr lang="de-DE" sz="1200" dirty="0" err="1"/>
              <a:t>new</a:t>
            </a:r>
            <a:r>
              <a:rPr lang="de-DE" sz="1200" dirty="0"/>
              <a:t> Materials / </a:t>
            </a:r>
            <a:r>
              <a:rPr lang="de-DE" sz="1200" dirty="0" err="1"/>
              <a:t>Mockups</a:t>
            </a:r>
            <a:r>
              <a:rPr lang="de-DE" sz="1200" dirty="0"/>
              <a:t> </a:t>
            </a:r>
          </a:p>
          <a:p>
            <a:pPr lvl="1"/>
            <a:r>
              <a:rPr lang="de-DE" sz="1200" i="1" dirty="0"/>
              <a:t>PRD/MAT/DIV</a:t>
            </a:r>
          </a:p>
          <a:p>
            <a:pPr lvl="1"/>
            <a:r>
              <a:rPr lang="de-DE" sz="1200" i="1" dirty="0"/>
              <a:t>Slow </a:t>
            </a:r>
            <a:r>
              <a:rPr lang="de-DE" sz="1200" i="1" dirty="0" err="1"/>
              <a:t>transients</a:t>
            </a:r>
            <a:r>
              <a:rPr lang="de-DE" sz="1200" i="1" dirty="0"/>
              <a:t> + </a:t>
            </a:r>
            <a:r>
              <a:rPr lang="de-DE" sz="1200" i="1" dirty="0" err="1"/>
              <a:t>analysis</a:t>
            </a:r>
            <a:endParaRPr lang="de-DE" sz="1200" i="1" dirty="0"/>
          </a:p>
          <a:p>
            <a:pPr lvl="1"/>
            <a:endParaRPr lang="de-DE" sz="1200" i="1" dirty="0"/>
          </a:p>
          <a:p>
            <a:pPr lvl="2"/>
            <a:endParaRPr lang="de-DE" sz="1200" i="1" dirty="0"/>
          </a:p>
          <a:p>
            <a:pPr marL="914400" lvl="2" indent="0">
              <a:buNone/>
            </a:pPr>
            <a:endParaRPr lang="de-DE" sz="1200" i="1" dirty="0"/>
          </a:p>
          <a:p>
            <a:pPr marL="338138" lvl="2" indent="0">
              <a:buNone/>
            </a:pPr>
            <a:r>
              <a:rPr lang="de-DE" sz="1200" b="1" dirty="0"/>
              <a:t>SP A3</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New Material </a:t>
            </a:r>
            <a:r>
              <a:rPr lang="de-DE" sz="1200" dirty="0" err="1"/>
              <a:t>Types</a:t>
            </a:r>
            <a:r>
              <a:rPr lang="de-DE" sz="1200" dirty="0"/>
              <a:t> / Samples</a:t>
            </a:r>
          </a:p>
          <a:p>
            <a:r>
              <a:rPr lang="de-DE" sz="1200" dirty="0" err="1"/>
              <a:t>Synergistic</a:t>
            </a:r>
            <a:r>
              <a:rPr lang="de-DE" sz="1200" dirty="0"/>
              <a:t> Loads on SMART-W</a:t>
            </a:r>
          </a:p>
          <a:p>
            <a:endParaRPr lang="de-DE" sz="1200" dirty="0"/>
          </a:p>
          <a:p>
            <a:endParaRPr lang="de-DE" sz="1200" dirty="0"/>
          </a:p>
          <a:p>
            <a:endParaRPr lang="de-DE" sz="1200" dirty="0"/>
          </a:p>
          <a:p>
            <a:endParaRPr lang="de-DE" sz="1200" dirty="0"/>
          </a:p>
          <a:p>
            <a:pPr marL="0" indent="0">
              <a:buNone/>
            </a:pPr>
            <a:r>
              <a:rPr lang="de-DE" sz="1200" b="1" dirty="0"/>
              <a:t>SP A4</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µm-  CT Analyse von </a:t>
            </a:r>
            <a:r>
              <a:rPr lang="de-DE" sz="1200" dirty="0" err="1"/>
              <a:t>Compositen</a:t>
            </a:r>
            <a:endParaRPr lang="de-DE" sz="1200" dirty="0"/>
          </a:p>
          <a:p>
            <a:r>
              <a:rPr lang="de-DE" sz="1200" dirty="0"/>
              <a:t>Further </a:t>
            </a:r>
            <a:r>
              <a:rPr lang="de-DE" sz="1200" dirty="0" err="1"/>
              <a:t>extension</a:t>
            </a:r>
            <a:r>
              <a:rPr lang="de-DE" sz="1200" dirty="0"/>
              <a:t> </a:t>
            </a:r>
            <a:r>
              <a:rPr lang="de-DE" sz="1200" dirty="0" err="1"/>
              <a:t>of</a:t>
            </a:r>
            <a:r>
              <a:rPr lang="de-DE" sz="1200" dirty="0"/>
              <a:t> </a:t>
            </a:r>
            <a:r>
              <a:rPr lang="de-DE" sz="1200" dirty="0" err="1"/>
              <a:t>Rcrystallisation</a:t>
            </a:r>
            <a:r>
              <a:rPr lang="de-DE" sz="1200" dirty="0"/>
              <a:t> </a:t>
            </a:r>
            <a:r>
              <a:rPr lang="de-DE" sz="1200" dirty="0" err="1"/>
              <a:t>activities</a:t>
            </a:r>
            <a:r>
              <a:rPr lang="de-DE" sz="1200" dirty="0"/>
              <a:t> DTU.CEA.FZJ</a:t>
            </a:r>
          </a:p>
          <a:p>
            <a:endParaRPr lang="de-DE" sz="1200" dirty="0"/>
          </a:p>
        </p:txBody>
      </p:sp>
      <p:sp>
        <p:nvSpPr>
          <p:cNvPr id="6" name="Inhaltsplatzhalter 7">
            <a:extLst>
              <a:ext uri="{FF2B5EF4-FFF2-40B4-BE49-F238E27FC236}">
                <a16:creationId xmlns:a16="http://schemas.microsoft.com/office/drawing/2014/main" id="{FC509E05-4033-4945-BB16-6B189F6F8AF2}"/>
              </a:ext>
            </a:extLst>
          </p:cNvPr>
          <p:cNvSpPr txBox="1">
            <a:spLocks/>
          </p:cNvSpPr>
          <p:nvPr/>
        </p:nvSpPr>
        <p:spPr>
          <a:xfrm>
            <a:off x="278606" y="1200750"/>
            <a:ext cx="8586788" cy="1358950"/>
          </a:xfrm>
          <a:prstGeom prst="rect">
            <a:avLst/>
          </a:prstGeom>
        </p:spPr>
        <p:txBody>
          <a:bodyPr vert="horz" lIns="91440" tIns="45720" rIns="91440" bIns="45720" numCol="4" rtlCol="0">
            <a:normAutofit fontScale="77500" lnSpcReduction="2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A1</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Synergistic Load Studies of Plasma-Facing Materials for ITER &amp; DEMO</a:t>
            </a: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A2</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Particle Fluence Exposures of Plasma-Facing Components for ITER</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A3</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Materials under thermo-mechanical and plasma loads</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A4</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Temperature performance of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Armour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Materials: Recrystallization and Melting</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ußzeilenplatzhalter 3">
            <a:extLst>
              <a:ext uri="{FF2B5EF4-FFF2-40B4-BE49-F238E27FC236}">
                <a16:creationId xmlns:a16="http://schemas.microsoft.com/office/drawing/2014/main" id="{5C1A899E-E262-62E1-0D85-8A737C3E970D}"/>
              </a:ext>
            </a:extLst>
          </p:cNvPr>
          <p:cNvSpPr>
            <a:spLocks noGrp="1"/>
          </p:cNvSpPr>
          <p:nvPr>
            <p:ph type="ftr" sz="quarter" idx="11"/>
          </p:nvPr>
        </p:nvSpPr>
        <p:spPr>
          <a:xfrm>
            <a:off x="467544" y="4908928"/>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64</a:t>
            </a:fld>
            <a:endParaRPr lang="en-GB" dirty="0"/>
          </a:p>
        </p:txBody>
      </p:sp>
    </p:spTree>
    <p:extLst>
      <p:ext uri="{BB962C8B-B14F-4D97-AF65-F5344CB8AC3E}">
        <p14:creationId xmlns:p14="http://schemas.microsoft.com/office/powerpoint/2010/main" val="479116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5342E-61F2-29C3-9FCE-A409AC1FF948}"/>
              </a:ext>
            </a:extLst>
          </p:cNvPr>
          <p:cNvSpPr>
            <a:spLocks noGrp="1"/>
          </p:cNvSpPr>
          <p:nvPr>
            <p:ph type="title"/>
          </p:nvPr>
        </p:nvSpPr>
        <p:spPr/>
        <p:txBody>
          <a:bodyPr/>
          <a:lstStyle/>
          <a:p>
            <a:r>
              <a:rPr lang="en-GB" dirty="0"/>
              <a:t>General Comments</a:t>
            </a:r>
          </a:p>
        </p:txBody>
      </p:sp>
      <p:sp>
        <p:nvSpPr>
          <p:cNvPr id="3" name="Inhaltsplatzhalter 2">
            <a:extLst>
              <a:ext uri="{FF2B5EF4-FFF2-40B4-BE49-F238E27FC236}">
                <a16:creationId xmlns:a16="http://schemas.microsoft.com/office/drawing/2014/main" id="{1649C387-8AAE-7687-5FBE-12E12E6A33AD}"/>
              </a:ext>
            </a:extLst>
          </p:cNvPr>
          <p:cNvSpPr>
            <a:spLocks noGrp="1"/>
          </p:cNvSpPr>
          <p:nvPr>
            <p:ph idx="1"/>
          </p:nvPr>
        </p:nvSpPr>
        <p:spPr/>
        <p:txBody>
          <a:bodyPr/>
          <a:lstStyle/>
          <a:p>
            <a:r>
              <a:rPr lang="en-GB" dirty="0"/>
              <a:t>Most work will continue through to 2023</a:t>
            </a:r>
          </a:p>
          <a:p>
            <a:r>
              <a:rPr lang="en-GB" dirty="0"/>
              <a:t>New Materials will be added to the studies in SPA 1 / 3</a:t>
            </a:r>
          </a:p>
          <a:p>
            <a:r>
              <a:rPr lang="en-GB" dirty="0"/>
              <a:t>Additional analysis techniques added to SPA 4</a:t>
            </a:r>
          </a:p>
          <a:p>
            <a:r>
              <a:rPr lang="en-GB" dirty="0"/>
              <a:t>Focus shifts to ITER Lifetime and DEMO</a:t>
            </a:r>
          </a:p>
          <a:p>
            <a:endParaRPr lang="en-GB" dirty="0"/>
          </a:p>
          <a:p>
            <a:r>
              <a:rPr lang="en-GB" dirty="0"/>
              <a:t>See if materials can be obtained used by start ups to elaborate potential in </a:t>
            </a:r>
            <a:r>
              <a:rPr lang="en-GB" dirty="0" err="1"/>
              <a:t>DEMo</a:t>
            </a:r>
            <a:r>
              <a:rPr lang="en-GB" dirty="0"/>
              <a:t> programme (externally funded ?) </a:t>
            </a:r>
          </a:p>
        </p:txBody>
      </p:sp>
      <p:sp>
        <p:nvSpPr>
          <p:cNvPr id="4" name="Fußzeilenplatzhalter 3">
            <a:extLst>
              <a:ext uri="{FF2B5EF4-FFF2-40B4-BE49-F238E27FC236}">
                <a16:creationId xmlns:a16="http://schemas.microsoft.com/office/drawing/2014/main" id="{4F7B4207-68CB-58F6-0F2C-84B28D127F00}"/>
              </a:ext>
            </a:extLst>
          </p:cNvPr>
          <p:cNvSpPr>
            <a:spLocks noGrp="1"/>
          </p:cNvSpPr>
          <p:nvPr>
            <p:ph type="ftr" sz="quarter" idx="11"/>
          </p:nvPr>
        </p:nvSpPr>
        <p:spPr>
          <a:xfrm>
            <a:off x="467544" y="4876006"/>
            <a:ext cx="8240228" cy="201104"/>
          </a:xfrm>
        </p:spPr>
        <p:txBody>
          <a:bodyPr/>
          <a:lstStyle/>
          <a:p>
            <a:pPr algn="r"/>
            <a:r>
              <a:rPr lang="en-GB" dirty="0"/>
              <a:t>Jan W. Coenen</a:t>
            </a:r>
            <a:r>
              <a:rPr lang="en-GB" dirty="0">
                <a:solidFill>
                  <a:srgbClr val="FF0000"/>
                </a:solidFill>
              </a:rPr>
              <a:t> </a:t>
            </a:r>
            <a:r>
              <a:rPr lang="en-GB" dirty="0"/>
              <a:t>| WPPWIE Reporting and Planning Meeting  | 09.02.2023 | Page </a:t>
            </a:r>
            <a:fld id="{6A6D9FA1-99C7-4910-8E32-B85D378B0060}" type="slidenum">
              <a:rPr lang="en-GB" smtClean="0"/>
              <a:pPr algn="r"/>
              <a:t>65</a:t>
            </a:fld>
            <a:endParaRPr lang="en-GB" dirty="0"/>
          </a:p>
        </p:txBody>
      </p:sp>
    </p:spTree>
    <p:extLst>
      <p:ext uri="{BB962C8B-B14F-4D97-AF65-F5344CB8AC3E}">
        <p14:creationId xmlns:p14="http://schemas.microsoft.com/office/powerpoint/2010/main" val="3501320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1</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035105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DC00A-2949-A683-02A5-55F5AF8BB408}"/>
              </a:ext>
            </a:extLst>
          </p:cNvPr>
          <p:cNvSpPr>
            <a:spLocks noGrp="1"/>
          </p:cNvSpPr>
          <p:nvPr>
            <p:ph type="title"/>
          </p:nvPr>
        </p:nvSpPr>
        <p:spPr/>
        <p:txBody>
          <a:bodyPr/>
          <a:lstStyle/>
          <a:p>
            <a:r>
              <a:rPr lang="en-GB" dirty="0"/>
              <a:t>Sketch for 2023</a:t>
            </a:r>
          </a:p>
        </p:txBody>
      </p:sp>
      <p:sp>
        <p:nvSpPr>
          <p:cNvPr id="3" name="Inhaltsplatzhalter 2">
            <a:extLst>
              <a:ext uri="{FF2B5EF4-FFF2-40B4-BE49-F238E27FC236}">
                <a16:creationId xmlns:a16="http://schemas.microsoft.com/office/drawing/2014/main" id="{00378248-C2A3-860A-AA14-36211F2F26A1}"/>
              </a:ext>
            </a:extLst>
          </p:cNvPr>
          <p:cNvSpPr>
            <a:spLocks noGrp="1"/>
          </p:cNvSpPr>
          <p:nvPr>
            <p:ph idx="1"/>
          </p:nvPr>
        </p:nvSpPr>
        <p:spPr>
          <a:xfrm>
            <a:off x="107504" y="555526"/>
            <a:ext cx="4114800" cy="3672408"/>
          </a:xfrm>
        </p:spPr>
        <p:txBody>
          <a:bodyPr>
            <a:normAutofit fontScale="70000" lnSpcReduction="20000"/>
          </a:bodyPr>
          <a:lstStyle/>
          <a:p>
            <a:r>
              <a:rPr lang="en-GB" b="1" dirty="0"/>
              <a:t>FZJ</a:t>
            </a:r>
          </a:p>
          <a:p>
            <a:pPr lvl="1"/>
            <a:r>
              <a:rPr lang="en-GB" dirty="0"/>
              <a:t>Continuation of Work</a:t>
            </a:r>
          </a:p>
          <a:p>
            <a:pPr lvl="1"/>
            <a:r>
              <a:rPr lang="en-GB" dirty="0"/>
              <a:t>Finalize Analysis of PIM Material</a:t>
            </a:r>
          </a:p>
          <a:p>
            <a:pPr lvl="1"/>
            <a:r>
              <a:rPr lang="en-GB" dirty="0"/>
              <a:t>Add Lifetime Assessment and Pre-damage Studies related to ITER / WEST </a:t>
            </a:r>
          </a:p>
          <a:p>
            <a:pPr lvl="1"/>
            <a:r>
              <a:rPr lang="en-GB" b="1" dirty="0"/>
              <a:t>FGM Studies in PSI-2 based on Materials supplied by KIT</a:t>
            </a:r>
          </a:p>
          <a:p>
            <a:pPr lvl="1"/>
            <a:endParaRPr lang="en-GB" b="1" dirty="0"/>
          </a:p>
          <a:p>
            <a:r>
              <a:rPr lang="en-GB" b="1" dirty="0"/>
              <a:t>IPP</a:t>
            </a:r>
          </a:p>
          <a:p>
            <a:pPr lvl="1"/>
            <a:r>
              <a:rPr lang="en-GB" dirty="0"/>
              <a:t>Continuation of work</a:t>
            </a:r>
          </a:p>
          <a:p>
            <a:pPr lvl="1"/>
            <a:r>
              <a:rPr lang="en-GB" dirty="0"/>
              <a:t>Further Studies on Materials related to W7-X / JT60 SA</a:t>
            </a:r>
          </a:p>
          <a:p>
            <a:pPr lvl="1"/>
            <a:r>
              <a:rPr lang="en-GB" dirty="0"/>
              <a:t>Work on W Heavy Alloys </a:t>
            </a:r>
          </a:p>
          <a:p>
            <a:pPr lvl="1"/>
            <a:r>
              <a:rPr lang="en-GB" dirty="0"/>
              <a:t>Work on ITER Materials</a:t>
            </a:r>
          </a:p>
          <a:p>
            <a:pPr lvl="1"/>
            <a:r>
              <a:rPr lang="en-GB" dirty="0"/>
              <a:t>TBC</a:t>
            </a:r>
          </a:p>
          <a:p>
            <a:pPr marL="0" indent="0">
              <a:buNone/>
            </a:pPr>
            <a:r>
              <a:rPr lang="en-GB" b="1" dirty="0"/>
              <a:t> </a:t>
            </a:r>
          </a:p>
        </p:txBody>
      </p:sp>
      <p:sp>
        <p:nvSpPr>
          <p:cNvPr id="6" name="Textfeld 5">
            <a:extLst>
              <a:ext uri="{FF2B5EF4-FFF2-40B4-BE49-F238E27FC236}">
                <a16:creationId xmlns:a16="http://schemas.microsoft.com/office/drawing/2014/main" id="{341B4130-FACA-7A26-39B2-FFBD035C8164}"/>
              </a:ext>
            </a:extLst>
          </p:cNvPr>
          <p:cNvSpPr txBox="1"/>
          <p:nvPr/>
        </p:nvSpPr>
        <p:spPr>
          <a:xfrm>
            <a:off x="4355976" y="555526"/>
            <a:ext cx="4680520" cy="5355312"/>
          </a:xfrm>
          <a:prstGeom prst="rect">
            <a:avLst/>
          </a:prstGeom>
          <a:noFill/>
        </p:spPr>
        <p:txBody>
          <a:bodyPr wrap="square">
            <a:spAutoFit/>
          </a:bodyPr>
          <a:lstStyle/>
          <a:p>
            <a:r>
              <a:rPr lang="en-GB" b="1" dirty="0"/>
              <a:t>KIPT</a:t>
            </a:r>
          </a:p>
          <a:p>
            <a:pPr lvl="1"/>
            <a:r>
              <a:rPr lang="en-GB" dirty="0"/>
              <a:t>PM will be retained and Machine time to be shifted into 2024 </a:t>
            </a:r>
          </a:p>
          <a:p>
            <a:pPr lvl="1"/>
            <a:endParaRPr lang="en-GB" dirty="0"/>
          </a:p>
          <a:p>
            <a:r>
              <a:rPr lang="en-GB" b="1" dirty="0"/>
              <a:t>DIFFER</a:t>
            </a:r>
          </a:p>
          <a:p>
            <a:pPr lvl="1"/>
            <a:r>
              <a:rPr lang="en-GB" dirty="0"/>
              <a:t>Continuation of work plus </a:t>
            </a:r>
          </a:p>
          <a:p>
            <a:pPr lvl="1"/>
            <a:r>
              <a:rPr lang="en-GB" dirty="0"/>
              <a:t>Lifetime Assessment and Pre-damage Studies related to ITER / WEST</a:t>
            </a:r>
          </a:p>
          <a:p>
            <a:endParaRPr lang="en-GB" dirty="0"/>
          </a:p>
          <a:p>
            <a:r>
              <a:rPr lang="en-GB" dirty="0"/>
              <a:t> </a:t>
            </a:r>
            <a:r>
              <a:rPr lang="en-GB" b="1" dirty="0"/>
              <a:t>CIEMAT</a:t>
            </a:r>
          </a:p>
          <a:p>
            <a:pPr lvl="1"/>
            <a:r>
              <a:rPr lang="en-GB" dirty="0"/>
              <a:t>Continuation of work </a:t>
            </a:r>
          </a:p>
          <a:p>
            <a:pPr lvl="1"/>
            <a:r>
              <a:rPr lang="en-GB" dirty="0"/>
              <a:t>Especially new materials </a:t>
            </a:r>
          </a:p>
          <a:p>
            <a:pPr lvl="1"/>
            <a:r>
              <a:rPr lang="en-GB" dirty="0"/>
              <a:t>Use of Laser for Crack studies on Edges</a:t>
            </a:r>
          </a:p>
          <a:p>
            <a:endParaRPr lang="en-GB" dirty="0"/>
          </a:p>
          <a:p>
            <a:pPr lvl="1"/>
            <a:r>
              <a:rPr lang="en-GB" b="1" dirty="0"/>
              <a:t>See highlight Talk Today</a:t>
            </a:r>
          </a:p>
          <a:p>
            <a:pPr lvl="1"/>
            <a:endParaRPr lang="en-GB" dirty="0"/>
          </a:p>
          <a:p>
            <a:pPr lvl="1"/>
            <a:endParaRPr lang="en-GB" dirty="0"/>
          </a:p>
          <a:p>
            <a:endParaRPr lang="en-GB" dirty="0"/>
          </a:p>
          <a:p>
            <a:pPr lvl="1"/>
            <a:endParaRPr lang="en-GB" dirty="0"/>
          </a:p>
        </p:txBody>
      </p:sp>
      <p:sp>
        <p:nvSpPr>
          <p:cNvPr id="12" name="Inhaltsplatzhalter 2">
            <a:extLst>
              <a:ext uri="{FF2B5EF4-FFF2-40B4-BE49-F238E27FC236}">
                <a16:creationId xmlns:a16="http://schemas.microsoft.com/office/drawing/2014/main" id="{24321777-58E0-4915-092E-731231B3E31B}"/>
              </a:ext>
            </a:extLst>
          </p:cNvPr>
          <p:cNvSpPr>
            <a:spLocks noGrp="1"/>
          </p:cNvSpPr>
          <p:nvPr>
            <p:ph type="ftr" sz="quarter" idx="11"/>
          </p:nvPr>
        </p:nvSpPr>
        <p:spPr/>
        <p:txBody>
          <a:bodyPr/>
          <a:lstStyle/>
          <a:p>
            <a:endParaRPr lang="en-GB" b="1" dirty="0"/>
          </a:p>
        </p:txBody>
      </p:sp>
      <p:sp>
        <p:nvSpPr>
          <p:cNvPr id="14" name="Fußzeilenplatzhalter 3">
            <a:extLst>
              <a:ext uri="{FF2B5EF4-FFF2-40B4-BE49-F238E27FC236}">
                <a16:creationId xmlns:a16="http://schemas.microsoft.com/office/drawing/2014/main" id="{8B47D169-9840-48B2-BDAE-EAA0D71E5639}"/>
              </a:ext>
            </a:extLst>
          </p:cNvPr>
          <p:cNvSpPr txBox="1">
            <a:spLocks/>
          </p:cNvSpPr>
          <p:nvPr/>
        </p:nvSpPr>
        <p:spPr>
          <a:xfrm>
            <a:off x="631906" y="4849430"/>
            <a:ext cx="8240228" cy="201104"/>
          </a:xfrm>
          <a:prstGeom prst="rect">
            <a:avLst/>
          </a:prstGeom>
        </p:spPr>
        <p:txBody>
          <a:bodyPr/>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Jan W. Coenen</a:t>
            </a:r>
            <a:r>
              <a:rPr lang="en-GB">
                <a:solidFill>
                  <a:srgbClr val="FF0000"/>
                </a:solidFill>
              </a:rPr>
              <a:t> </a:t>
            </a:r>
            <a:r>
              <a:rPr lang="en-GB"/>
              <a:t>| WPPWIE Reporting and Planning Meeting  | 09.02.2023 | Page </a:t>
            </a:r>
            <a:fld id="{6A6D9FA1-99C7-4910-8E32-B85D378B0060}" type="slidenum">
              <a:rPr lang="en-GB" smtClean="0"/>
              <a:pPr algn="r"/>
              <a:t>67</a:t>
            </a:fld>
            <a:endParaRPr lang="en-GB" dirty="0"/>
          </a:p>
        </p:txBody>
      </p:sp>
    </p:spTree>
    <p:extLst>
      <p:ext uri="{BB962C8B-B14F-4D97-AF65-F5344CB8AC3E}">
        <p14:creationId xmlns:p14="http://schemas.microsoft.com/office/powerpoint/2010/main" val="2244866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2</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3770345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A441-CD0D-4978-A361-1DAA9DDA1687}"/>
              </a:ext>
            </a:extLst>
          </p:cNvPr>
          <p:cNvSpPr>
            <a:spLocks noGrp="1"/>
          </p:cNvSpPr>
          <p:nvPr>
            <p:ph type="title"/>
          </p:nvPr>
        </p:nvSpPr>
        <p:spPr/>
        <p:txBody>
          <a:bodyPr>
            <a:noAutofit/>
          </a:bodyPr>
          <a:lstStyle/>
          <a:p>
            <a:r>
              <a:rPr lang="en-US" sz="2000" dirty="0"/>
              <a:t>Expected lifetime limits for ELM-like loading in ITER</a:t>
            </a:r>
          </a:p>
        </p:txBody>
      </p:sp>
      <p:sp>
        <p:nvSpPr>
          <p:cNvPr id="3" name="Content Placeholder 2">
            <a:extLst>
              <a:ext uri="{FF2B5EF4-FFF2-40B4-BE49-F238E27FC236}">
                <a16:creationId xmlns:a16="http://schemas.microsoft.com/office/drawing/2014/main" id="{47FC3AAD-BB41-4827-8377-5AE178F2CE82}"/>
              </a:ext>
            </a:extLst>
          </p:cNvPr>
          <p:cNvSpPr>
            <a:spLocks noGrp="1"/>
          </p:cNvSpPr>
          <p:nvPr>
            <p:ph idx="1"/>
          </p:nvPr>
        </p:nvSpPr>
        <p:spPr>
          <a:xfrm>
            <a:off x="779143" y="1356922"/>
            <a:ext cx="3816424" cy="3672408"/>
          </a:xfrm>
        </p:spPr>
        <p:txBody>
          <a:bodyPr>
            <a:normAutofit/>
          </a:bodyPr>
          <a:lstStyle/>
          <a:p>
            <a:pPr marL="0" indent="0" algn="just">
              <a:buNone/>
            </a:pPr>
            <a:r>
              <a:rPr lang="en-US" sz="1100" dirty="0"/>
              <a:t>Multi-machine scaling now gives a good regression to estimate unmitigated type-I ELM-loads in ITER</a:t>
            </a:r>
          </a:p>
        </p:txBody>
      </p:sp>
      <p:sp>
        <p:nvSpPr>
          <p:cNvPr id="6" name="Slide Number Placeholder 5">
            <a:extLst>
              <a:ext uri="{FF2B5EF4-FFF2-40B4-BE49-F238E27FC236}">
                <a16:creationId xmlns:a16="http://schemas.microsoft.com/office/drawing/2014/main" id="{0D816438-D881-4164-8428-AEBA2DC2A822}"/>
              </a:ext>
            </a:extLst>
          </p:cNvPr>
          <p:cNvSpPr>
            <a:spLocks noGrp="1"/>
          </p:cNvSpPr>
          <p:nvPr>
            <p:ph type="sldNum" sz="quarter" idx="4294967295"/>
          </p:nvPr>
        </p:nvSpPr>
        <p:spPr>
          <a:xfrm>
            <a:off x="8553450" y="4554538"/>
            <a:ext cx="590550" cy="274637"/>
          </a:xfrm>
          <a:prstGeom prst="rect">
            <a:avLst/>
          </a:prstGeom>
        </p:spPr>
        <p:txBody>
          <a:bodyPr/>
          <a:lstStyle/>
          <a:p>
            <a:pPr defTabSz="685800"/>
            <a:fld id="{CF26CF14-CA55-4C05-9804-096C821AFF5B}" type="slidenum">
              <a:rPr lang="nl-NL">
                <a:solidFill>
                  <a:srgbClr val="42677F">
                    <a:lumMod val="40000"/>
                    <a:lumOff val="60000"/>
                  </a:srgbClr>
                </a:solidFill>
                <a:latin typeface="Open Sans"/>
              </a:rPr>
              <a:pPr defTabSz="685800"/>
              <a:t>69</a:t>
            </a:fld>
            <a:endParaRPr lang="nl-NL" dirty="0">
              <a:solidFill>
                <a:srgbClr val="42677F">
                  <a:lumMod val="40000"/>
                  <a:lumOff val="60000"/>
                </a:srgbClr>
              </a:solidFill>
              <a:latin typeface="Open Sans"/>
            </a:endParaRPr>
          </a:p>
        </p:txBody>
      </p:sp>
      <p:pic>
        <p:nvPicPr>
          <p:cNvPr id="7" name="Picture 11" descr="image003">
            <a:extLst>
              <a:ext uri="{FF2B5EF4-FFF2-40B4-BE49-F238E27FC236}">
                <a16:creationId xmlns:a16="http://schemas.microsoft.com/office/drawing/2014/main" id="{047582FD-7577-4434-A994-B466E8257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878" y="2224846"/>
            <a:ext cx="2536919" cy="20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89D440C-B1B1-4268-A500-8DBDE26569CD}"/>
              </a:ext>
            </a:extLst>
          </p:cNvPr>
          <p:cNvSpPr txBox="1"/>
          <p:nvPr/>
        </p:nvSpPr>
        <p:spPr>
          <a:xfrm>
            <a:off x="5840274" y="4225297"/>
            <a:ext cx="1732455" cy="323165"/>
          </a:xfrm>
          <a:prstGeom prst="rect">
            <a:avLst/>
          </a:prstGeom>
          <a:noFill/>
        </p:spPr>
        <p:txBody>
          <a:bodyPr wrap="square" rtlCol="0">
            <a:spAutoFit/>
          </a:bodyPr>
          <a:lstStyle/>
          <a:p>
            <a:pPr defTabSz="685800"/>
            <a:r>
              <a:rPr lang="en-US" sz="750" dirty="0">
                <a:solidFill>
                  <a:srgbClr val="A0A0A0"/>
                </a:solidFill>
                <a:latin typeface="Open Sans"/>
                <a:cs typeface="Arial" panose="020B0604020202020204" pitchFamily="34" charset="0"/>
              </a:rPr>
              <a:t>J.P. Gunn et al.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Fusion</a:t>
            </a:r>
            <a:r>
              <a:rPr lang="en-US" sz="750" dirty="0">
                <a:solidFill>
                  <a:srgbClr val="A0A0A0"/>
                </a:solidFill>
                <a:latin typeface="Open Sans"/>
                <a:cs typeface="Arial" panose="020B0604020202020204" pitchFamily="34" charset="0"/>
              </a:rPr>
              <a:t> (2017)</a:t>
            </a:r>
          </a:p>
          <a:p>
            <a:pPr defTabSz="685800"/>
            <a:r>
              <a:rPr lang="en-US" sz="750" dirty="0">
                <a:solidFill>
                  <a:srgbClr val="A0A0A0"/>
                </a:solidFill>
                <a:latin typeface="Open Sans"/>
                <a:cs typeface="Arial" panose="020B0604020202020204" pitchFamily="34" charset="0"/>
              </a:rPr>
              <a:t>R.A. Pitts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Mater. Energy</a:t>
            </a:r>
            <a:r>
              <a:rPr lang="en-US" sz="750" dirty="0">
                <a:solidFill>
                  <a:srgbClr val="A0A0A0"/>
                </a:solidFill>
                <a:latin typeface="Open Sans"/>
                <a:cs typeface="Arial" panose="020B0604020202020204" pitchFamily="34" charset="0"/>
              </a:rPr>
              <a:t> (2019)</a:t>
            </a:r>
            <a:endParaRPr lang="en-GB" sz="750" dirty="0">
              <a:solidFill>
                <a:srgbClr val="A0A0A0"/>
              </a:solidFill>
              <a:latin typeface="Open Sans"/>
              <a:cs typeface="Arial" panose="020B0604020202020204" pitchFamily="34" charset="0"/>
            </a:endParaRPr>
          </a:p>
        </p:txBody>
      </p:sp>
      <p:pic>
        <p:nvPicPr>
          <p:cNvPr id="12" name="Picture 11">
            <a:extLst>
              <a:ext uri="{FF2B5EF4-FFF2-40B4-BE49-F238E27FC236}">
                <a16:creationId xmlns:a16="http://schemas.microsoft.com/office/drawing/2014/main" id="{20AF4C6A-EAE6-4EDF-823F-EA273B1956F5}"/>
              </a:ext>
            </a:extLst>
          </p:cNvPr>
          <p:cNvPicPr>
            <a:picLocks noChangeAspect="1"/>
          </p:cNvPicPr>
          <p:nvPr/>
        </p:nvPicPr>
        <p:blipFill>
          <a:blip r:embed="rId3"/>
          <a:stretch>
            <a:fillRect/>
          </a:stretch>
        </p:blipFill>
        <p:spPr>
          <a:xfrm>
            <a:off x="1027838" y="1951957"/>
            <a:ext cx="2772897" cy="2318399"/>
          </a:xfrm>
          <a:prstGeom prst="rect">
            <a:avLst/>
          </a:prstGeom>
        </p:spPr>
      </p:pic>
      <p:sp>
        <p:nvSpPr>
          <p:cNvPr id="13" name="TextBox 12">
            <a:extLst>
              <a:ext uri="{FF2B5EF4-FFF2-40B4-BE49-F238E27FC236}">
                <a16:creationId xmlns:a16="http://schemas.microsoft.com/office/drawing/2014/main" id="{DEF8DDF2-CFF7-4C5C-B712-1D116F5D860A}"/>
              </a:ext>
            </a:extLst>
          </p:cNvPr>
          <p:cNvSpPr txBox="1"/>
          <p:nvPr/>
        </p:nvSpPr>
        <p:spPr>
          <a:xfrm>
            <a:off x="1409700" y="4270356"/>
            <a:ext cx="1959006" cy="207749"/>
          </a:xfrm>
          <a:prstGeom prst="rect">
            <a:avLst/>
          </a:prstGeom>
          <a:noFill/>
        </p:spPr>
        <p:txBody>
          <a:bodyPr wrap="square" rtlCol="0">
            <a:spAutoFit/>
          </a:bodyPr>
          <a:lstStyle/>
          <a:p>
            <a:pPr defTabSz="685800"/>
            <a:r>
              <a:rPr lang="en-US" sz="750" dirty="0">
                <a:solidFill>
                  <a:srgbClr val="A0A0A0"/>
                </a:solidFill>
                <a:latin typeface="Open Sans"/>
                <a:cs typeface="Arial" panose="020B0604020202020204" pitchFamily="34" charset="0"/>
              </a:rPr>
              <a:t>T. </a:t>
            </a:r>
            <a:r>
              <a:rPr lang="en-US" sz="750" dirty="0" err="1">
                <a:solidFill>
                  <a:srgbClr val="A0A0A0"/>
                </a:solidFill>
                <a:latin typeface="Open Sans"/>
                <a:cs typeface="Arial" panose="020B0604020202020204" pitchFamily="34" charset="0"/>
              </a:rPr>
              <a:t>Eich</a:t>
            </a:r>
            <a:r>
              <a:rPr lang="en-US" sz="750" dirty="0">
                <a:solidFill>
                  <a:srgbClr val="A0A0A0"/>
                </a:solidFill>
                <a:latin typeface="Open Sans"/>
                <a:cs typeface="Arial" panose="020B0604020202020204" pitchFamily="34" charset="0"/>
              </a:rPr>
              <a:t> et al.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Mater. Energy</a:t>
            </a:r>
            <a:r>
              <a:rPr lang="en-US" sz="750" dirty="0">
                <a:solidFill>
                  <a:srgbClr val="A0A0A0"/>
                </a:solidFill>
                <a:latin typeface="Open Sans"/>
                <a:cs typeface="Arial" panose="020B0604020202020204" pitchFamily="34" charset="0"/>
              </a:rPr>
              <a:t> (2017)</a:t>
            </a:r>
            <a:endParaRPr lang="en-GB" sz="750" dirty="0">
              <a:solidFill>
                <a:srgbClr val="A0A0A0"/>
              </a:solidFill>
              <a:latin typeface="Open Sans"/>
              <a:cs typeface="Arial" panose="020B0604020202020204" pitchFamily="34" charset="0"/>
            </a:endParaRPr>
          </a:p>
        </p:txBody>
      </p:sp>
      <p:sp>
        <p:nvSpPr>
          <p:cNvPr id="14" name="Content Placeholder 2">
            <a:extLst>
              <a:ext uri="{FF2B5EF4-FFF2-40B4-BE49-F238E27FC236}">
                <a16:creationId xmlns:a16="http://schemas.microsoft.com/office/drawing/2014/main" id="{CA567F42-8A6A-4124-AAD4-10F3EB0B0AB7}"/>
              </a:ext>
            </a:extLst>
          </p:cNvPr>
          <p:cNvSpPr txBox="1">
            <a:spLocks/>
          </p:cNvSpPr>
          <p:nvPr/>
        </p:nvSpPr>
        <p:spPr>
          <a:xfrm>
            <a:off x="4860021" y="1327597"/>
            <a:ext cx="3240436" cy="3102328"/>
          </a:xfrm>
          <a:prstGeom prst="rect">
            <a:avLst/>
          </a:prstGeom>
        </p:spPr>
        <p:txBody>
          <a:bodyPr vert="horz" lIns="0" tIns="0" rIns="0" bIns="0" rtlCol="0">
            <a:normAutofit/>
          </a:bodyPr>
          <a:lstStyle>
            <a:lvl1pPr marL="203200" indent="-203200" algn="l" defTabSz="914400" rtl="0" eaLnBrk="1" latinLnBrk="0" hangingPunct="1">
              <a:lnSpc>
                <a:spcPct val="90000"/>
              </a:lnSpc>
              <a:spcBef>
                <a:spcPts val="1000"/>
              </a:spcBef>
              <a:buSzPct val="120000"/>
              <a:buFont typeface="Arial" panose="020B0604020202020204" pitchFamily="34" charset="0"/>
              <a:buChar char="•"/>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pPr>
            <a:r>
              <a:rPr lang="en-US" sz="1100" dirty="0">
                <a:solidFill>
                  <a:srgbClr val="000000"/>
                </a:solidFill>
                <a:latin typeface="Arial" panose="020B0604020202020204" pitchFamily="34" charset="0"/>
                <a:cs typeface="Arial" panose="020B0604020202020204" pitchFamily="34" charset="0"/>
              </a:rPr>
              <a:t>Taking this scaling and translating it into operational limits for the divertor implies that very strong ELM mitigation is required to avoid edge melting</a:t>
            </a:r>
          </a:p>
        </p:txBody>
      </p:sp>
    </p:spTree>
    <p:extLst>
      <p:ext uri="{BB962C8B-B14F-4D97-AF65-F5344CB8AC3E}">
        <p14:creationId xmlns:p14="http://schemas.microsoft.com/office/powerpoint/2010/main" val="2721592197"/>
      </p:ext>
    </p:extLst>
  </p:cSld>
  <p:clrMapOvr>
    <a:masterClrMapping/>
  </p:clrMapOvr>
  <mc:AlternateContent xmlns:mc="http://schemas.openxmlformats.org/markup-compatibility/2006" xmlns:p14="http://schemas.microsoft.com/office/powerpoint/2010/main">
    <mc:Choice Requires="p14">
      <p:transition spd="med" p14:dur="700" advTm="41086">
        <p:fade/>
      </p:transition>
    </mc:Choice>
    <mc:Fallback xmlns="">
      <p:transition spd="med" advTm="4108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a:t>
            </a:r>
            <a:r>
              <a:rPr lang="de-DE" dirty="0" err="1"/>
              <a:t>Deliverables</a:t>
            </a:r>
            <a:r>
              <a:rPr lang="de-DE" dirty="0"/>
              <a:t> 2022</a:t>
            </a:r>
          </a:p>
        </p:txBody>
      </p:sp>
      <p:sp>
        <p:nvSpPr>
          <p:cNvPr id="4" name="Inhaltsplatzhalter 3">
            <a:extLst>
              <a:ext uri="{FF2B5EF4-FFF2-40B4-BE49-F238E27FC236}">
                <a16:creationId xmlns:a16="http://schemas.microsoft.com/office/drawing/2014/main" id="{2043F989-6B52-16D4-5F2E-13559DCD276B}"/>
              </a:ext>
            </a:extLst>
          </p:cNvPr>
          <p:cNvSpPr>
            <a:spLocks noGrp="1"/>
          </p:cNvSpPr>
          <p:nvPr>
            <p:ph idx="1"/>
          </p:nvPr>
        </p:nvSpPr>
        <p:spPr/>
        <p:txBody>
          <a:bodyPr/>
          <a:lstStyle/>
          <a:p>
            <a:endParaRPr lang="en-GB"/>
          </a:p>
        </p:txBody>
      </p:sp>
      <p:graphicFrame>
        <p:nvGraphicFramePr>
          <p:cNvPr id="6" name="Tabelle 5">
            <a:extLst>
              <a:ext uri="{FF2B5EF4-FFF2-40B4-BE49-F238E27FC236}">
                <a16:creationId xmlns:a16="http://schemas.microsoft.com/office/drawing/2014/main" id="{0136E465-2706-C240-8778-9D172A2D5B73}"/>
              </a:ext>
            </a:extLst>
          </p:cNvPr>
          <p:cNvGraphicFramePr>
            <a:graphicFrameLocks noGrp="1"/>
          </p:cNvGraphicFramePr>
          <p:nvPr/>
        </p:nvGraphicFramePr>
        <p:xfrm>
          <a:off x="323528" y="699542"/>
          <a:ext cx="8229601" cy="3900514"/>
        </p:xfrm>
        <a:graphic>
          <a:graphicData uri="http://schemas.openxmlformats.org/drawingml/2006/table">
            <a:tbl>
              <a:tblPr firstRow="1" firstCol="1" bandRow="1">
                <a:tableStyleId>{5C22544A-7EE6-4342-B048-85BDC9FD1C3A}</a:tableStyleId>
              </a:tblPr>
              <a:tblGrid>
                <a:gridCol w="1068478">
                  <a:extLst>
                    <a:ext uri="{9D8B030D-6E8A-4147-A177-3AD203B41FA5}">
                      <a16:colId xmlns:a16="http://schemas.microsoft.com/office/drawing/2014/main" val="3295903648"/>
                    </a:ext>
                  </a:extLst>
                </a:gridCol>
                <a:gridCol w="1525924">
                  <a:extLst>
                    <a:ext uri="{9D8B030D-6E8A-4147-A177-3AD203B41FA5}">
                      <a16:colId xmlns:a16="http://schemas.microsoft.com/office/drawing/2014/main" val="3579185569"/>
                    </a:ext>
                  </a:extLst>
                </a:gridCol>
                <a:gridCol w="5635199">
                  <a:extLst>
                    <a:ext uri="{9D8B030D-6E8A-4147-A177-3AD203B41FA5}">
                      <a16:colId xmlns:a16="http://schemas.microsoft.com/office/drawing/2014/main" val="2214424688"/>
                    </a:ext>
                  </a:extLst>
                </a:gridCol>
              </a:tblGrid>
              <a:tr h="172120">
                <a:tc>
                  <a:txBody>
                    <a:bodyPr/>
                    <a:lstStyle/>
                    <a:p>
                      <a:pPr>
                        <a:lnSpc>
                          <a:spcPct val="115000"/>
                        </a:lnSpc>
                        <a:spcAft>
                          <a:spcPts val="300"/>
                        </a:spcAft>
                      </a:pPr>
                      <a:r>
                        <a:rPr lang="en-GB" sz="900" dirty="0">
                          <a:effectLst/>
                        </a:rPr>
                        <a:t>Activity</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nchor="ctr"/>
                </a:tc>
                <a:tc>
                  <a:txBody>
                    <a:bodyPr/>
                    <a:lstStyle/>
                    <a:p>
                      <a:pPr marL="22225">
                        <a:lnSpc>
                          <a:spcPct val="115000"/>
                        </a:lnSpc>
                        <a:spcAft>
                          <a:spcPts val="300"/>
                        </a:spcAft>
                      </a:pPr>
                      <a:r>
                        <a:rPr lang="en-GB" sz="900" dirty="0">
                          <a:effectLst/>
                        </a:rPr>
                        <a:t>Deliverable</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marL="22225">
                        <a:lnSpc>
                          <a:spcPct val="115000"/>
                        </a:lnSpc>
                        <a:spcAft>
                          <a:spcPts val="300"/>
                        </a:spcAft>
                      </a:pPr>
                      <a:r>
                        <a:rPr lang="en-GB" sz="900">
                          <a:effectLst/>
                        </a:rPr>
                        <a:t>Title </a:t>
                      </a:r>
                      <a:endParaRPr lang="de-DE"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nchor="ctr"/>
                </a:tc>
                <a:extLst>
                  <a:ext uri="{0D108BD9-81ED-4DB2-BD59-A6C34878D82A}">
                    <a16:rowId xmlns:a16="http://schemas.microsoft.com/office/drawing/2014/main" val="3516543041"/>
                  </a:ext>
                </a:extLst>
              </a:tr>
              <a:tr h="258119">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Damage threshold for different W materials at varying loading conditions in matrix form /  Understanding the damage mechanisms and changes in material properties and changes in the retention behavior (FZJ)</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16538810"/>
                  </a:ext>
                </a:extLst>
              </a:tr>
              <a:tr h="125206">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a:effectLst/>
                          <a:latin typeface="Calibri" panose="020F0502020204030204" pitchFamily="34" charset="0"/>
                          <a:ea typeface="SimSun" panose="02010600030101010101" pitchFamily="2" charset="-122"/>
                          <a:cs typeface="Calibri" panose="020F0502020204030204" pitchFamily="34" charset="0"/>
                        </a:rPr>
                        <a:t>Pre-crack damage evolution and erosion under transient loading (DIFFER)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60957729"/>
                  </a:ext>
                </a:extLst>
              </a:tr>
              <a:tr h="125206">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Qualification of OLMAT as HHF facility in comparison with QSPA and GLADIS (CIEMAT)</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3954908"/>
                  </a:ext>
                </a:extLst>
              </a:tr>
              <a:tr h="258119">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D004</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Qualification of W-Heavy Alloys for use in W7-X in conjunction with test on new tungsten mock-ups (WPMAT) and PFUs for WEST (WPTE) (MPG)</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21858428"/>
                  </a:ext>
                </a:extLst>
              </a:tr>
              <a:tr h="125206">
                <a:tc>
                  <a:txBody>
                    <a:bodyPr/>
                    <a:lstStyle/>
                    <a:p>
                      <a:pPr marL="21590">
                        <a:lnSpc>
                          <a:spcPct val="115000"/>
                        </a:lnSpc>
                        <a:spcAft>
                          <a:spcPts val="300"/>
                        </a:spcAft>
                      </a:pPr>
                      <a:r>
                        <a:rPr lang="de-DE" sz="900" dirty="0">
                          <a:effectLst/>
                        </a:rPr>
                        <a:t>PWIE-SP A.1.</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Qualification of current baseline materials under transient (HHF plasma load with QSPA) and steady state loading (PSI-2, JUDITH) (KIPT)</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61634569"/>
                  </a:ext>
                </a:extLst>
              </a:tr>
              <a:tr h="125206">
                <a:tc>
                  <a:txBody>
                    <a:bodyPr/>
                    <a:lstStyle/>
                    <a:p>
                      <a:pPr marL="21590">
                        <a:lnSpc>
                          <a:spcPct val="115000"/>
                        </a:lnSpc>
                        <a:spcAft>
                          <a:spcPts val="300"/>
                        </a:spcAft>
                      </a:pPr>
                      <a:r>
                        <a:rPr lang="de-DE" sz="900" b="1" dirty="0">
                          <a:effectLst/>
                        </a:rPr>
                        <a:t>PWIE-SP A.2.</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a:effectLst/>
                          <a:latin typeface="Calibri" panose="020F0502020204030204" pitchFamily="34" charset="0"/>
                          <a:ea typeface="SimSun" panose="02010600030101010101" pitchFamily="2" charset="-122"/>
                          <a:cs typeface="Calibri" panose="020F0502020204030204" pitchFamily="34" charset="0"/>
                        </a:rPr>
                        <a:t>Influence of plasma on Rx under slow transient loading (DIFFER)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06174878"/>
                  </a:ext>
                </a:extLst>
              </a:tr>
              <a:tr h="48695">
                <a:tc>
                  <a:txBody>
                    <a:bodyPr/>
                    <a:lstStyle/>
                    <a:p>
                      <a:pPr marL="21590">
                        <a:lnSpc>
                          <a:spcPct val="115000"/>
                        </a:lnSpc>
                        <a:spcAft>
                          <a:spcPts val="300"/>
                        </a:spcAft>
                      </a:pPr>
                      <a:r>
                        <a:rPr lang="de-DE" sz="900" b="1" dirty="0">
                          <a:effectLst/>
                        </a:rPr>
                        <a:t>PWIE-SP A.2.</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spc="-15" dirty="0">
                          <a:effectLst/>
                          <a:latin typeface="Calibri" panose="020F0502020204030204" pitchFamily="34" charset="0"/>
                          <a:ea typeface="SimSun" panose="02010600030101010101" pitchFamily="2" charset="-122"/>
                          <a:cs typeface="Calibri" panose="020F0502020204030204" pitchFamily="34" charset="0"/>
                        </a:rPr>
                        <a:t>Pre- and post-characterization of samples (MPG)</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96210331"/>
                  </a:ext>
                </a:extLst>
              </a:tr>
              <a:tr h="258119">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Analysis of Material behavior e.g. (W</a:t>
                      </a:r>
                      <a:r>
                        <a:rPr lang="en-US" sz="900" spc="-15" baseline="-25000">
                          <a:effectLst/>
                          <a:latin typeface="Calibri" panose="020F0502020204030204" pitchFamily="34" charset="0"/>
                          <a:ea typeface="SimSun" panose="02010600030101010101" pitchFamily="2" charset="-122"/>
                          <a:cs typeface="Calibri" panose="020F0502020204030204" pitchFamily="34" charset="0"/>
                        </a:rPr>
                        <a:t>f</a:t>
                      </a:r>
                      <a:r>
                        <a:rPr lang="en-US" sz="900" spc="-15">
                          <a:effectLst/>
                          <a:latin typeface="Calibri" panose="020F0502020204030204" pitchFamily="34" charset="0"/>
                          <a:ea typeface="SimSun" panose="02010600030101010101" pitchFamily="2" charset="-122"/>
                          <a:cs typeface="Calibri" panose="020F0502020204030204" pitchFamily="34" charset="0"/>
                        </a:rPr>
                        <a:t>/W) under Plasma and heat loading regarding mechanical properties e.g. cracking, embrittlement, and microstructure. Link to SP A4 (FZJ)</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86354641"/>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Performance of advanced materials under high heat loads and their microstructural characterization (MPG)</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67290027"/>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Results from tests of small-scale samples of W and other advanced materials and components (LPP-ERM/KMS)</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42296763"/>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D004</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Investigation of advanced materials under ELM-like/disruption transient loading and subsequent analysis (KIPT)</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13553142"/>
                  </a:ext>
                </a:extLst>
              </a:tr>
              <a:tr h="258119">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spc="-15">
                          <a:effectLst/>
                          <a:latin typeface="Calibri" panose="020F0502020204030204" pitchFamily="34" charset="0"/>
                          <a:ea typeface="SimSun" panose="02010600030101010101" pitchFamily="2" charset="-122"/>
                          <a:cs typeface="Calibri" panose="020F0502020204030204" pitchFamily="34" charset="0"/>
                        </a:rPr>
                        <a:t>Exposure of advanced materials in Magnum-PSI and subsequent analysis</a:t>
                      </a:r>
                      <a:r>
                        <a:rPr lang="en-US" sz="900">
                          <a:effectLst/>
                          <a:latin typeface="Calibri" panose="020F0502020204030204" pitchFamily="34" charset="0"/>
                          <a:ea typeface="SimSun" panose="02010600030101010101" pitchFamily="2" charset="-122"/>
                          <a:cs typeface="Calibri" panose="020F0502020204030204" pitchFamily="34" charset="0"/>
                        </a:rPr>
                        <a:t> including thermal shock response of CVD-W to pulsed plasma (DIFFER)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48533124"/>
                  </a:ext>
                </a:extLst>
              </a:tr>
              <a:tr h="125206">
                <a:tc>
                  <a:txBody>
                    <a:bodyPr/>
                    <a:lstStyle/>
                    <a:p>
                      <a:pPr marL="21590">
                        <a:lnSpc>
                          <a:spcPct val="115000"/>
                        </a:lnSpc>
                        <a:spcAft>
                          <a:spcPts val="300"/>
                        </a:spcAft>
                      </a:pPr>
                      <a:r>
                        <a:rPr lang="de-DE" sz="900" dirty="0">
                          <a:effectLst/>
                        </a:rPr>
                        <a:t>PWIE-SP A.3.</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D006</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dirty="0">
                          <a:effectLst/>
                          <a:latin typeface="Calibri" panose="020F0502020204030204" pitchFamily="34" charset="0"/>
                          <a:ea typeface="SimSun" panose="02010600030101010101" pitchFamily="2" charset="-122"/>
                          <a:cs typeface="Calibri" panose="020F0502020204030204" pitchFamily="34" charset="0"/>
                        </a:rPr>
                        <a:t> Effect of energetic ion irradiation on the strength of W wire (MPG)</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39794465"/>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D001</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Assessment of hydrogen impact on material properties linked to ITER relevant PFUs (CEA)</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99552690"/>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D002</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pPr>
                      <a:r>
                        <a:rPr lang="en-US" sz="900">
                          <a:effectLst/>
                          <a:latin typeface="Calibri" panose="020F0502020204030204" pitchFamily="34" charset="0"/>
                          <a:ea typeface="SimSun" panose="02010600030101010101" pitchFamily="2" charset="-122"/>
                          <a:cs typeface="Calibri" panose="020F0502020204030204" pitchFamily="34" charset="0"/>
                        </a:rPr>
                        <a:t>Annealing of chosen tungsten-based materials and quantification of recrystallization kinetics (DTU)</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16341709"/>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D003</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Development and validation of the MEMOS-U code (link with WPTE – WEST/AUG) (VR)</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00524302"/>
                  </a:ext>
                </a:extLst>
              </a:tr>
              <a:tr h="125206">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D005</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Influence of plasma pre irradiation with heat loads near surface recrystallization on surface damaging with heat loads above the melting threshold  (KIPT)</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7516244"/>
                  </a:ext>
                </a:extLst>
              </a:tr>
              <a:tr h="258119">
                <a:tc>
                  <a:txBody>
                    <a:bodyPr/>
                    <a:lstStyle/>
                    <a:p>
                      <a:pPr marL="21590">
                        <a:lnSpc>
                          <a:spcPct val="115000"/>
                        </a:lnSpc>
                        <a:spcAft>
                          <a:spcPts val="300"/>
                        </a:spcAft>
                      </a:pPr>
                      <a:r>
                        <a:rPr lang="de-DE" sz="900" b="1" dirty="0">
                          <a:effectLst/>
                        </a:rPr>
                        <a:t>PWIE-SP A.4.</a:t>
                      </a:r>
                      <a:endParaRPr lang="de-DE"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042" marR="65042" marT="0" marB="0"/>
                </a:tc>
                <a:tc>
                  <a:txBody>
                    <a:bodyPr/>
                    <a:lstStyle/>
                    <a:p>
                      <a:pPr>
                        <a:lnSpc>
                          <a:spcPct val="115000"/>
                        </a:lnSpc>
                        <a:spcBef>
                          <a:spcPts val="240"/>
                        </a:spcBef>
                        <a:spcAft>
                          <a:spcPts val="240"/>
                        </a:spcAft>
                        <a:tabLst>
                          <a:tab pos="-914400" algn="l"/>
                          <a:tab pos="228600" algn="l"/>
                        </a:tabLst>
                      </a:pPr>
                      <a:r>
                        <a:rPr lang="en-US" sz="900" spc="-15">
                          <a:effectLst/>
                          <a:latin typeface="Calibri" panose="020F0502020204030204" pitchFamily="34" charset="0"/>
                          <a:ea typeface="SimSun" panose="02010600030101010101" pitchFamily="2" charset="-122"/>
                          <a:cs typeface="Calibri" panose="020F0502020204030204" pitchFamily="34" charset="0"/>
                        </a:rPr>
                        <a:t>D006</a:t>
                      </a:r>
                      <a:endParaRPr lang="de-DE" sz="9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900" spc="-15" dirty="0">
                          <a:effectLst/>
                          <a:latin typeface="Calibri" panose="020F0502020204030204" pitchFamily="34" charset="0"/>
                          <a:ea typeface="SimSun" panose="02010600030101010101" pitchFamily="2" charset="-122"/>
                          <a:cs typeface="Calibri" panose="020F0502020204030204" pitchFamily="34" charset="0"/>
                        </a:rPr>
                        <a:t>Analysis for PSI-2 exposed materials, focusing on recrystallization (FZJ)</a:t>
                      </a:r>
                      <a:endParaRPr lang="de-DE" sz="9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15194395"/>
                  </a:ext>
                </a:extLst>
              </a:tr>
            </a:tbl>
          </a:graphicData>
        </a:graphic>
      </p:graphicFrame>
    </p:spTree>
    <p:extLst>
      <p:ext uri="{BB962C8B-B14F-4D97-AF65-F5344CB8AC3E}">
        <p14:creationId xmlns:p14="http://schemas.microsoft.com/office/powerpoint/2010/main" val="17888324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A380-69A4-4648-BBEF-03196F52F589}"/>
              </a:ext>
            </a:extLst>
          </p:cNvPr>
          <p:cNvSpPr>
            <a:spLocks noGrp="1"/>
          </p:cNvSpPr>
          <p:nvPr>
            <p:ph type="title"/>
          </p:nvPr>
        </p:nvSpPr>
        <p:spPr/>
        <p:txBody>
          <a:bodyPr>
            <a:noAutofit/>
          </a:bodyPr>
          <a:lstStyle/>
          <a:p>
            <a:r>
              <a:rPr lang="en-US" sz="2000" dirty="0"/>
              <a:t>Avoiding surface damage fatigue implies even lower limits</a:t>
            </a:r>
          </a:p>
        </p:txBody>
      </p:sp>
      <p:sp>
        <p:nvSpPr>
          <p:cNvPr id="3" name="Content Placeholder 2">
            <a:extLst>
              <a:ext uri="{FF2B5EF4-FFF2-40B4-BE49-F238E27FC236}">
                <a16:creationId xmlns:a16="http://schemas.microsoft.com/office/drawing/2014/main" id="{CC097155-358C-471E-BED4-AC47F60D0E7B}"/>
              </a:ext>
            </a:extLst>
          </p:cNvPr>
          <p:cNvSpPr>
            <a:spLocks noGrp="1"/>
          </p:cNvSpPr>
          <p:nvPr>
            <p:ph idx="1"/>
          </p:nvPr>
        </p:nvSpPr>
        <p:spPr>
          <a:xfrm>
            <a:off x="457200" y="1254135"/>
            <a:ext cx="3538736" cy="3672408"/>
          </a:xfrm>
        </p:spPr>
        <p:txBody>
          <a:bodyPr>
            <a:normAutofit fontScale="62500" lnSpcReduction="20000"/>
          </a:bodyPr>
          <a:lstStyle/>
          <a:p>
            <a:pPr marL="0" indent="0">
              <a:buNone/>
            </a:pPr>
            <a:r>
              <a:rPr lang="en-US" dirty="0"/>
              <a:t>PFCs are also vulnerable to surface crack-network development due to fatigue failure (~10</a:t>
            </a:r>
            <a:r>
              <a:rPr lang="en-US" baseline="30000" dirty="0"/>
              <a:t>6</a:t>
            </a:r>
            <a:r>
              <a:rPr lang="en-US" dirty="0"/>
              <a:t> ELMs in ~100 DT shots ITER</a:t>
            </a:r>
            <a:r>
              <a:rPr lang="en-US" baseline="30000" dirty="0"/>
              <a:t>*</a:t>
            </a:r>
            <a:r>
              <a:rPr lang="en-US" dirty="0"/>
              <a:t>)</a:t>
            </a:r>
          </a:p>
          <a:p>
            <a:pPr marL="0" indent="0">
              <a:buNone/>
            </a:pPr>
            <a:endParaRPr lang="en-US" dirty="0"/>
          </a:p>
          <a:p>
            <a:pPr marL="0" indent="0">
              <a:buNone/>
            </a:pPr>
            <a:r>
              <a:rPr lang="en-US" dirty="0"/>
              <a:t>Threshold for this is significantly lower than toroidal gap edge melting</a:t>
            </a:r>
          </a:p>
          <a:p>
            <a:pPr marL="0" indent="0">
              <a:buNone/>
            </a:pPr>
            <a:endParaRPr lang="en-US" dirty="0"/>
          </a:p>
          <a:p>
            <a:pPr marL="0" indent="0">
              <a:buNone/>
            </a:pPr>
            <a:r>
              <a:rPr lang="en-US" dirty="0"/>
              <a:t>How significant is this damage for PFC performance?</a:t>
            </a:r>
          </a:p>
          <a:p>
            <a:pPr lvl="1"/>
            <a:r>
              <a:rPr lang="en-US" dirty="0">
                <a:solidFill>
                  <a:schemeClr val="accent1"/>
                </a:solidFill>
              </a:rPr>
              <a:t>Risk to increase likelihood of macro-cracking through stress concentration?</a:t>
            </a:r>
          </a:p>
          <a:p>
            <a:pPr lvl="1"/>
            <a:r>
              <a:rPr lang="en-US" dirty="0">
                <a:solidFill>
                  <a:schemeClr val="accent1"/>
                </a:solidFill>
              </a:rPr>
              <a:t>Can the strong roughening created increase erosion?</a:t>
            </a:r>
          </a:p>
          <a:p>
            <a:pPr lvl="1"/>
            <a:r>
              <a:rPr lang="en-US" dirty="0">
                <a:solidFill>
                  <a:schemeClr val="accent1"/>
                </a:solidFill>
              </a:rPr>
              <a:t>Can the isolated grains caused by cracking be lost or melt?</a:t>
            </a:r>
          </a:p>
        </p:txBody>
      </p:sp>
      <p:sp>
        <p:nvSpPr>
          <p:cNvPr id="6" name="Slide Number Placeholder 5">
            <a:extLst>
              <a:ext uri="{FF2B5EF4-FFF2-40B4-BE49-F238E27FC236}">
                <a16:creationId xmlns:a16="http://schemas.microsoft.com/office/drawing/2014/main" id="{A6763FCE-8487-4501-A434-78D6849B57DA}"/>
              </a:ext>
            </a:extLst>
          </p:cNvPr>
          <p:cNvSpPr>
            <a:spLocks noGrp="1"/>
          </p:cNvSpPr>
          <p:nvPr>
            <p:ph type="sldNum" sz="quarter" idx="4294967295"/>
          </p:nvPr>
        </p:nvSpPr>
        <p:spPr>
          <a:xfrm>
            <a:off x="8553450" y="4551363"/>
            <a:ext cx="590550" cy="273050"/>
          </a:xfrm>
          <a:prstGeom prst="rect">
            <a:avLst/>
          </a:prstGeom>
        </p:spPr>
        <p:txBody>
          <a:bodyPr/>
          <a:lstStyle/>
          <a:p>
            <a:pPr defTabSz="685800"/>
            <a:fld id="{CF26CF14-CA55-4C05-9804-096C821AFF5B}" type="slidenum">
              <a:rPr lang="nl-NL">
                <a:solidFill>
                  <a:srgbClr val="42677F">
                    <a:lumMod val="40000"/>
                    <a:lumOff val="60000"/>
                  </a:srgbClr>
                </a:solidFill>
                <a:latin typeface="Open Sans"/>
              </a:rPr>
              <a:pPr defTabSz="685800"/>
              <a:t>70</a:t>
            </a:fld>
            <a:endParaRPr lang="nl-NL" dirty="0">
              <a:solidFill>
                <a:srgbClr val="42677F">
                  <a:lumMod val="40000"/>
                  <a:lumOff val="60000"/>
                </a:srgbClr>
              </a:solidFill>
              <a:latin typeface="Open Sans"/>
            </a:endParaRPr>
          </a:p>
        </p:txBody>
      </p:sp>
      <p:grpSp>
        <p:nvGrpSpPr>
          <p:cNvPr id="22" name="Group 21">
            <a:extLst>
              <a:ext uri="{FF2B5EF4-FFF2-40B4-BE49-F238E27FC236}">
                <a16:creationId xmlns:a16="http://schemas.microsoft.com/office/drawing/2014/main" id="{7DCC17F4-62F3-479C-BABC-1E2E8F606B71}"/>
              </a:ext>
            </a:extLst>
          </p:cNvPr>
          <p:cNvGrpSpPr/>
          <p:nvPr/>
        </p:nvGrpSpPr>
        <p:grpSpPr>
          <a:xfrm>
            <a:off x="4300838" y="1185327"/>
            <a:ext cx="4161889" cy="3359512"/>
            <a:chOff x="5481262" y="1388727"/>
            <a:chExt cx="6107150" cy="4929743"/>
          </a:xfrm>
        </p:grpSpPr>
        <p:pic>
          <p:nvPicPr>
            <p:cNvPr id="7" name="Picture 6">
              <a:extLst>
                <a:ext uri="{FF2B5EF4-FFF2-40B4-BE49-F238E27FC236}">
                  <a16:creationId xmlns:a16="http://schemas.microsoft.com/office/drawing/2014/main" id="{71101206-6ADA-4F01-BB01-400CC06823E2}"/>
                </a:ext>
              </a:extLst>
            </p:cNvPr>
            <p:cNvPicPr>
              <a:picLocks noChangeAspect="1"/>
            </p:cNvPicPr>
            <p:nvPr/>
          </p:nvPicPr>
          <p:blipFill>
            <a:blip r:embed="rId2"/>
            <a:stretch>
              <a:fillRect/>
            </a:stretch>
          </p:blipFill>
          <p:spPr>
            <a:xfrm>
              <a:off x="5481262" y="4299930"/>
              <a:ext cx="3111339" cy="1744212"/>
            </a:xfrm>
            <a:prstGeom prst="rect">
              <a:avLst/>
            </a:prstGeom>
          </p:spPr>
        </p:pic>
        <p:pic>
          <p:nvPicPr>
            <p:cNvPr id="9" name="Picture 8">
              <a:extLst>
                <a:ext uri="{FF2B5EF4-FFF2-40B4-BE49-F238E27FC236}">
                  <a16:creationId xmlns:a16="http://schemas.microsoft.com/office/drawing/2014/main" id="{DFFFA94D-7FD0-4645-A5B7-37012422AFA2}"/>
                </a:ext>
              </a:extLst>
            </p:cNvPr>
            <p:cNvPicPr>
              <a:picLocks noChangeAspect="1"/>
            </p:cNvPicPr>
            <p:nvPr/>
          </p:nvPicPr>
          <p:blipFill rotWithShape="1">
            <a:blip r:embed="rId3"/>
            <a:srcRect l="56979"/>
            <a:stretch/>
          </p:blipFill>
          <p:spPr>
            <a:xfrm>
              <a:off x="8739861" y="1388727"/>
              <a:ext cx="2848551" cy="2365840"/>
            </a:xfrm>
            <a:prstGeom prst="rect">
              <a:avLst/>
            </a:prstGeom>
          </p:spPr>
        </p:pic>
        <p:pic>
          <p:nvPicPr>
            <p:cNvPr id="18" name="Picture 17">
              <a:extLst>
                <a:ext uri="{FF2B5EF4-FFF2-40B4-BE49-F238E27FC236}">
                  <a16:creationId xmlns:a16="http://schemas.microsoft.com/office/drawing/2014/main" id="{B0ED1F1D-8DBC-40BE-A843-D43E5824FBAC}"/>
                </a:ext>
              </a:extLst>
            </p:cNvPr>
            <p:cNvPicPr>
              <a:picLocks noChangeAspect="1"/>
            </p:cNvPicPr>
            <p:nvPr/>
          </p:nvPicPr>
          <p:blipFill rotWithShape="1">
            <a:blip r:embed="rId4"/>
            <a:srcRect l="1" r="2028"/>
            <a:stretch/>
          </p:blipFill>
          <p:spPr>
            <a:xfrm>
              <a:off x="5481262" y="1388728"/>
              <a:ext cx="3111338" cy="2698595"/>
            </a:xfrm>
            <a:prstGeom prst="rect">
              <a:avLst/>
            </a:prstGeom>
          </p:spPr>
        </p:pic>
        <p:sp>
          <p:nvSpPr>
            <p:cNvPr id="19" name="TextBox 18">
              <a:extLst>
                <a:ext uri="{FF2B5EF4-FFF2-40B4-BE49-F238E27FC236}">
                  <a16:creationId xmlns:a16="http://schemas.microsoft.com/office/drawing/2014/main" id="{A7FC7D8B-8980-4A0D-8835-104E81812B8B}"/>
                </a:ext>
              </a:extLst>
            </p:cNvPr>
            <p:cNvSpPr txBox="1"/>
            <p:nvPr/>
          </p:nvSpPr>
          <p:spPr>
            <a:xfrm>
              <a:off x="5590162" y="5979747"/>
              <a:ext cx="3048980" cy="338723"/>
            </a:xfrm>
            <a:prstGeom prst="rect">
              <a:avLst/>
            </a:prstGeom>
            <a:noFill/>
          </p:spPr>
          <p:txBody>
            <a:bodyPr wrap="none" rtlCol="0">
              <a:spAutoFit/>
            </a:bodyPr>
            <a:lstStyle/>
            <a:p>
              <a:pPr defTabSz="685800"/>
              <a:r>
                <a:rPr lang="fr-FR" sz="900" dirty="0" err="1">
                  <a:solidFill>
                    <a:srgbClr val="A0A0A0"/>
                  </a:solidFill>
                  <a:latin typeface="Open Sans"/>
                </a:rPr>
                <a:t>Pintsuk</a:t>
              </a:r>
              <a:r>
                <a:rPr lang="fr-FR" sz="900" dirty="0">
                  <a:solidFill>
                    <a:srgbClr val="A0A0A0"/>
                  </a:solidFill>
                  <a:latin typeface="Open Sans"/>
                </a:rPr>
                <a:t> et al. </a:t>
              </a:r>
              <a:r>
                <a:rPr lang="fr-FR" sz="900" i="1" dirty="0">
                  <a:solidFill>
                    <a:srgbClr val="A0A0A0"/>
                  </a:solidFill>
                  <a:latin typeface="Open Sans"/>
                </a:rPr>
                <a:t>Fusion Eng. Des.</a:t>
              </a:r>
              <a:r>
                <a:rPr lang="fr-FR" sz="900" dirty="0">
                  <a:solidFill>
                    <a:srgbClr val="A0A0A0"/>
                  </a:solidFill>
                  <a:latin typeface="Open Sans"/>
                </a:rPr>
                <a:t> (2013)</a:t>
              </a:r>
              <a:endParaRPr lang="en-US" sz="900" dirty="0">
                <a:solidFill>
                  <a:srgbClr val="42677F"/>
                </a:solidFill>
                <a:latin typeface="Open Sans"/>
              </a:endParaRPr>
            </a:p>
          </p:txBody>
        </p:sp>
        <p:pic>
          <p:nvPicPr>
            <p:cNvPr id="21" name="Picture 20">
              <a:extLst>
                <a:ext uri="{FF2B5EF4-FFF2-40B4-BE49-F238E27FC236}">
                  <a16:creationId xmlns:a16="http://schemas.microsoft.com/office/drawing/2014/main" id="{7B4CAFD6-4D5E-4208-A6D6-8A8264176CEE}"/>
                </a:ext>
              </a:extLst>
            </p:cNvPr>
            <p:cNvPicPr>
              <a:picLocks noChangeAspect="1"/>
            </p:cNvPicPr>
            <p:nvPr/>
          </p:nvPicPr>
          <p:blipFill rotWithShape="1">
            <a:blip r:embed="rId3"/>
            <a:srcRect l="4951" r="48760"/>
            <a:stretch/>
          </p:blipFill>
          <p:spPr>
            <a:xfrm>
              <a:off x="8739861" y="3760417"/>
              <a:ext cx="2848551" cy="2159446"/>
            </a:xfrm>
            <a:prstGeom prst="rect">
              <a:avLst/>
            </a:prstGeom>
          </p:spPr>
        </p:pic>
      </p:grpSp>
      <p:sp>
        <p:nvSpPr>
          <p:cNvPr id="23" name="TextBox 22">
            <a:extLst>
              <a:ext uri="{FF2B5EF4-FFF2-40B4-BE49-F238E27FC236}">
                <a16:creationId xmlns:a16="http://schemas.microsoft.com/office/drawing/2014/main" id="{C6973B92-EACB-4D2A-B2D8-CC3F784B51E4}"/>
              </a:ext>
            </a:extLst>
          </p:cNvPr>
          <p:cNvSpPr txBox="1"/>
          <p:nvPr/>
        </p:nvSpPr>
        <p:spPr>
          <a:xfrm>
            <a:off x="6483682" y="4314007"/>
            <a:ext cx="2133918" cy="230832"/>
          </a:xfrm>
          <a:prstGeom prst="rect">
            <a:avLst/>
          </a:prstGeom>
          <a:noFill/>
        </p:spPr>
        <p:txBody>
          <a:bodyPr wrap="none" rtlCol="0">
            <a:spAutoFit/>
          </a:bodyPr>
          <a:lstStyle/>
          <a:p>
            <a:pPr defTabSz="685800"/>
            <a:r>
              <a:rPr lang="fr-FR" sz="900" dirty="0">
                <a:solidFill>
                  <a:srgbClr val="A0A0A0"/>
                </a:solidFill>
                <a:latin typeface="Open Sans"/>
              </a:rPr>
              <a:t>Wirtz et al. </a:t>
            </a:r>
            <a:r>
              <a:rPr lang="fr-FR" sz="900" i="1" dirty="0" err="1">
                <a:solidFill>
                  <a:srgbClr val="A0A0A0"/>
                </a:solidFill>
                <a:latin typeface="Open Sans"/>
              </a:rPr>
              <a:t>Nucl</a:t>
            </a:r>
            <a:r>
              <a:rPr lang="fr-FR" sz="900" i="1" dirty="0">
                <a:solidFill>
                  <a:srgbClr val="A0A0A0"/>
                </a:solidFill>
                <a:latin typeface="Open Sans"/>
              </a:rPr>
              <a:t>. Mater. Energy</a:t>
            </a:r>
            <a:r>
              <a:rPr lang="fr-FR" sz="900" dirty="0">
                <a:solidFill>
                  <a:srgbClr val="A0A0A0"/>
                </a:solidFill>
                <a:latin typeface="Open Sans"/>
              </a:rPr>
              <a:t> (2017)</a:t>
            </a:r>
            <a:endParaRPr lang="en-US" sz="900" dirty="0">
              <a:solidFill>
                <a:srgbClr val="42677F"/>
              </a:solidFill>
              <a:latin typeface="Open Sans"/>
            </a:endParaRPr>
          </a:p>
        </p:txBody>
      </p:sp>
      <p:sp>
        <p:nvSpPr>
          <p:cNvPr id="8" name="TextBox 7">
            <a:extLst>
              <a:ext uri="{FF2B5EF4-FFF2-40B4-BE49-F238E27FC236}">
                <a16:creationId xmlns:a16="http://schemas.microsoft.com/office/drawing/2014/main" id="{503B8DDA-AAC2-48F4-9E31-9D860A24E77D}"/>
              </a:ext>
            </a:extLst>
          </p:cNvPr>
          <p:cNvSpPr txBox="1"/>
          <p:nvPr/>
        </p:nvSpPr>
        <p:spPr>
          <a:xfrm>
            <a:off x="4549779" y="4690756"/>
            <a:ext cx="1766830" cy="207749"/>
          </a:xfrm>
          <a:prstGeom prst="rect">
            <a:avLst/>
          </a:prstGeom>
          <a:noFill/>
        </p:spPr>
        <p:txBody>
          <a:bodyPr wrap="none" rtlCol="0">
            <a:spAutoFit/>
          </a:bodyPr>
          <a:lstStyle/>
          <a:p>
            <a:pPr defTabSz="685800"/>
            <a:r>
              <a:rPr lang="en-US" sz="750" baseline="30000" dirty="0">
                <a:solidFill>
                  <a:srgbClr val="A0A0A0"/>
                </a:solidFill>
                <a:latin typeface="Open Sans"/>
                <a:cs typeface="Arial" panose="020B0604020202020204" pitchFamily="34" charset="0"/>
              </a:rPr>
              <a:t>*</a:t>
            </a:r>
            <a:r>
              <a:rPr lang="en-US" sz="750" dirty="0">
                <a:solidFill>
                  <a:srgbClr val="A0A0A0"/>
                </a:solidFill>
                <a:latin typeface="Open Sans"/>
                <a:cs typeface="Arial" panose="020B0604020202020204" pitchFamily="34" charset="0"/>
              </a:rPr>
              <a:t>R.A. Pitts </a:t>
            </a:r>
            <a:r>
              <a:rPr lang="en-US" sz="750" i="1" dirty="0" err="1">
                <a:solidFill>
                  <a:srgbClr val="A0A0A0"/>
                </a:solidFill>
                <a:latin typeface="Open Sans"/>
                <a:cs typeface="Arial" panose="020B0604020202020204" pitchFamily="34" charset="0"/>
              </a:rPr>
              <a:t>Nucl</a:t>
            </a:r>
            <a:r>
              <a:rPr lang="en-US" sz="750" i="1" dirty="0">
                <a:solidFill>
                  <a:srgbClr val="A0A0A0"/>
                </a:solidFill>
                <a:latin typeface="Open Sans"/>
                <a:cs typeface="Arial" panose="020B0604020202020204" pitchFamily="34" charset="0"/>
              </a:rPr>
              <a:t>. Mater. Energy</a:t>
            </a:r>
            <a:r>
              <a:rPr lang="en-US" sz="750" dirty="0">
                <a:solidFill>
                  <a:srgbClr val="A0A0A0"/>
                </a:solidFill>
                <a:latin typeface="Open Sans"/>
                <a:cs typeface="Arial" panose="020B0604020202020204" pitchFamily="34" charset="0"/>
              </a:rPr>
              <a:t> (2019)</a:t>
            </a:r>
            <a:endParaRPr lang="en-GB" sz="750" dirty="0">
              <a:solidFill>
                <a:srgbClr val="A0A0A0"/>
              </a:solidFill>
              <a:latin typeface="Open Sans"/>
              <a:cs typeface="Arial" panose="020B0604020202020204" pitchFamily="34" charset="0"/>
            </a:endParaRPr>
          </a:p>
        </p:txBody>
      </p:sp>
    </p:spTree>
    <p:extLst>
      <p:ext uri="{BB962C8B-B14F-4D97-AF65-F5344CB8AC3E}">
        <p14:creationId xmlns:p14="http://schemas.microsoft.com/office/powerpoint/2010/main" val="476538216"/>
      </p:ext>
    </p:extLst>
  </p:cSld>
  <p:clrMapOvr>
    <a:masterClrMapping/>
  </p:clrMapOvr>
  <mc:AlternateContent xmlns:mc="http://schemas.openxmlformats.org/markup-compatibility/2006" xmlns:p14="http://schemas.microsoft.com/office/powerpoint/2010/main">
    <mc:Choice Requires="p14">
      <p:transition spd="med" p14:dur="700" advTm="106751">
        <p:fade/>
      </p:transition>
    </mc:Choice>
    <mc:Fallback xmlns="">
      <p:transition spd="med" advTm="106751">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6C14D-1962-380A-BD62-848A1729F3BD}"/>
              </a:ext>
            </a:extLst>
          </p:cNvPr>
          <p:cNvSpPr>
            <a:spLocks noGrp="1"/>
          </p:cNvSpPr>
          <p:nvPr>
            <p:ph type="title"/>
          </p:nvPr>
        </p:nvSpPr>
        <p:spPr/>
        <p:txBody>
          <a:bodyPr/>
          <a:lstStyle/>
          <a:p>
            <a:r>
              <a:rPr lang="en-GB" dirty="0"/>
              <a:t>Differ</a:t>
            </a:r>
          </a:p>
        </p:txBody>
      </p:sp>
      <p:sp>
        <p:nvSpPr>
          <p:cNvPr id="3" name="Inhaltsplatzhalter 2">
            <a:extLst>
              <a:ext uri="{FF2B5EF4-FFF2-40B4-BE49-F238E27FC236}">
                <a16:creationId xmlns:a16="http://schemas.microsoft.com/office/drawing/2014/main" id="{87833B6F-F150-FB10-EEE8-FC393C60CB68}"/>
              </a:ext>
            </a:extLst>
          </p:cNvPr>
          <p:cNvSpPr>
            <a:spLocks noGrp="1"/>
          </p:cNvSpPr>
          <p:nvPr>
            <p:ph idx="1"/>
          </p:nvPr>
        </p:nvSpPr>
        <p:spPr/>
        <p:txBody>
          <a:bodyPr/>
          <a:lstStyle/>
          <a:p>
            <a:r>
              <a:rPr lang="en-GB" dirty="0"/>
              <a:t>Continuation of work plus </a:t>
            </a:r>
          </a:p>
          <a:p>
            <a:pPr lvl="1"/>
            <a:r>
              <a:rPr lang="en-GB" dirty="0"/>
              <a:t>Lifetime Assessment and Pre-damage Studies related to ITER / WEST </a:t>
            </a:r>
          </a:p>
          <a:p>
            <a:endParaRPr lang="en-GB" dirty="0"/>
          </a:p>
        </p:txBody>
      </p:sp>
    </p:spTree>
    <p:extLst>
      <p:ext uri="{BB962C8B-B14F-4D97-AF65-F5344CB8AC3E}">
        <p14:creationId xmlns:p14="http://schemas.microsoft.com/office/powerpoint/2010/main" val="2845465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3</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2900992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60897-EBDA-8E91-7588-5E86E61FB4BD}"/>
              </a:ext>
            </a:extLst>
          </p:cNvPr>
          <p:cNvSpPr>
            <a:spLocks noGrp="1"/>
          </p:cNvSpPr>
          <p:nvPr>
            <p:ph type="title"/>
          </p:nvPr>
        </p:nvSpPr>
        <p:spPr/>
        <p:txBody>
          <a:bodyPr/>
          <a:lstStyle/>
          <a:p>
            <a:r>
              <a:rPr lang="en-GB" dirty="0"/>
              <a:t>Sketch for 2023</a:t>
            </a:r>
          </a:p>
        </p:txBody>
      </p:sp>
      <p:sp>
        <p:nvSpPr>
          <p:cNvPr id="3" name="Inhaltsplatzhalter 2">
            <a:extLst>
              <a:ext uri="{FF2B5EF4-FFF2-40B4-BE49-F238E27FC236}">
                <a16:creationId xmlns:a16="http://schemas.microsoft.com/office/drawing/2014/main" id="{890DB53C-8FB2-20F4-FD09-2E0F9683D43D}"/>
              </a:ext>
            </a:extLst>
          </p:cNvPr>
          <p:cNvSpPr>
            <a:spLocks noGrp="1"/>
          </p:cNvSpPr>
          <p:nvPr>
            <p:ph idx="1"/>
          </p:nvPr>
        </p:nvSpPr>
        <p:spPr/>
        <p:txBody>
          <a:bodyPr numCol="2">
            <a:normAutofit fontScale="92500" lnSpcReduction="20000"/>
          </a:bodyPr>
          <a:lstStyle/>
          <a:p>
            <a:r>
              <a:rPr lang="en-GB" sz="1400" b="1" dirty="0"/>
              <a:t>FZJ</a:t>
            </a:r>
          </a:p>
          <a:p>
            <a:pPr lvl="1"/>
            <a:r>
              <a:rPr lang="en-GB" sz="1400" dirty="0"/>
              <a:t>Continuation of work</a:t>
            </a:r>
          </a:p>
          <a:p>
            <a:pPr lvl="1"/>
            <a:r>
              <a:rPr lang="en-GB" sz="1400" dirty="0"/>
              <a:t>Focus on SMART – W / </a:t>
            </a:r>
            <a:r>
              <a:rPr lang="en-GB" sz="1400" dirty="0" err="1"/>
              <a:t>Wf</a:t>
            </a:r>
            <a:r>
              <a:rPr lang="en-GB" sz="1400" dirty="0"/>
              <a:t>/W</a:t>
            </a:r>
          </a:p>
          <a:p>
            <a:pPr lvl="1"/>
            <a:endParaRPr lang="en-GB" sz="1400" dirty="0"/>
          </a:p>
          <a:p>
            <a:r>
              <a:rPr lang="en-GB" sz="1400" b="1" dirty="0"/>
              <a:t>SCK-CEN</a:t>
            </a:r>
          </a:p>
          <a:p>
            <a:pPr lvl="1"/>
            <a:r>
              <a:rPr lang="en-GB" sz="1400" dirty="0"/>
              <a:t>Finalization of 2021 / 2022 task</a:t>
            </a:r>
          </a:p>
          <a:p>
            <a:pPr lvl="1"/>
            <a:r>
              <a:rPr lang="en-GB" sz="1400" dirty="0"/>
              <a:t>Then iterate for new tasks</a:t>
            </a:r>
          </a:p>
          <a:p>
            <a:pPr lvl="1"/>
            <a:r>
              <a:rPr lang="en-GB" sz="1400" dirty="0"/>
              <a:t>2023</a:t>
            </a:r>
          </a:p>
          <a:p>
            <a:pPr lvl="2"/>
            <a:r>
              <a:rPr lang="en-GB" sz="1400" dirty="0"/>
              <a:t>Start irradiation</a:t>
            </a:r>
          </a:p>
          <a:p>
            <a:pPr lvl="2"/>
            <a:r>
              <a:rPr lang="en-GB" sz="1400" dirty="0"/>
              <a:t>Extract first samples irradiated at 0.2 </a:t>
            </a:r>
            <a:r>
              <a:rPr lang="en-GB" sz="1400" dirty="0" err="1"/>
              <a:t>dpa</a:t>
            </a:r>
            <a:r>
              <a:rPr lang="en-GB" sz="1400" dirty="0"/>
              <a:t> and perform SPT test &amp; SEM </a:t>
            </a:r>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r>
              <a:rPr lang="en-GB" sz="1400" b="1" dirty="0"/>
              <a:t>DIFFER</a:t>
            </a:r>
          </a:p>
          <a:p>
            <a:pPr lvl="1"/>
            <a:r>
              <a:rPr lang="en-GB" sz="1400" dirty="0"/>
              <a:t>Continuation of work</a:t>
            </a:r>
          </a:p>
          <a:p>
            <a:pPr lvl="1"/>
            <a:r>
              <a:rPr lang="en-GB" sz="1400" dirty="0"/>
              <a:t>Lifetime assessment of new materials</a:t>
            </a:r>
          </a:p>
          <a:p>
            <a:pPr lvl="1"/>
            <a:r>
              <a:rPr lang="de-DE" sz="1400" dirty="0">
                <a:solidFill>
                  <a:srgbClr val="1D1D1D"/>
                </a:solidFill>
                <a:effectLst/>
              </a:rPr>
              <a:t>Slow </a:t>
            </a:r>
            <a:r>
              <a:rPr lang="de-DE" sz="1400" dirty="0" err="1">
                <a:solidFill>
                  <a:srgbClr val="1D1D1D"/>
                </a:solidFill>
                <a:effectLst/>
              </a:rPr>
              <a:t>transients</a:t>
            </a:r>
            <a:r>
              <a:rPr lang="de-DE" sz="1400" dirty="0">
                <a:solidFill>
                  <a:srgbClr val="1D1D1D"/>
                </a:solidFill>
                <a:effectLst/>
              </a:rPr>
              <a:t> + </a:t>
            </a:r>
            <a:r>
              <a:rPr lang="de-DE" sz="1400" dirty="0" err="1">
                <a:solidFill>
                  <a:srgbClr val="1D1D1D"/>
                </a:solidFill>
                <a:effectLst/>
              </a:rPr>
              <a:t>analysis</a:t>
            </a:r>
            <a:r>
              <a:rPr lang="de-DE" sz="1400" dirty="0">
                <a:solidFill>
                  <a:srgbClr val="1D1D1D"/>
                </a:solidFill>
                <a:effectLst/>
              </a:rPr>
              <a:t> on </a:t>
            </a:r>
            <a:r>
              <a:rPr lang="de-DE" sz="1400" dirty="0" err="1">
                <a:solidFill>
                  <a:srgbClr val="1D1D1D"/>
                </a:solidFill>
                <a:effectLst/>
              </a:rPr>
              <a:t>previously</a:t>
            </a:r>
            <a:r>
              <a:rPr lang="de-DE" sz="1400" dirty="0">
                <a:solidFill>
                  <a:srgbClr val="1D1D1D"/>
                </a:solidFill>
                <a:effectLst/>
              </a:rPr>
              <a:t> </a:t>
            </a:r>
            <a:r>
              <a:rPr lang="de-DE" sz="1400" dirty="0" err="1">
                <a:solidFill>
                  <a:srgbClr val="1D1D1D"/>
                </a:solidFill>
                <a:effectLst/>
              </a:rPr>
              <a:t>used</a:t>
            </a:r>
            <a:r>
              <a:rPr lang="de-DE" sz="1400" dirty="0">
                <a:solidFill>
                  <a:srgbClr val="1D1D1D"/>
                </a:solidFill>
                <a:effectLst/>
              </a:rPr>
              <a:t> ENA </a:t>
            </a:r>
            <a:r>
              <a:rPr lang="de-DE" sz="1400" dirty="0" err="1">
                <a:solidFill>
                  <a:srgbClr val="1D1D1D"/>
                </a:solidFill>
                <a:effectLst/>
              </a:rPr>
              <a:t>mockups</a:t>
            </a:r>
            <a:endParaRPr lang="de-DE" sz="1400" dirty="0">
              <a:solidFill>
                <a:srgbClr val="1D1D1D"/>
              </a:solidFill>
              <a:effectLst/>
            </a:endParaRPr>
          </a:p>
          <a:p>
            <a:pPr lvl="1"/>
            <a:r>
              <a:rPr lang="de-DE" sz="1400" dirty="0" err="1">
                <a:solidFill>
                  <a:srgbClr val="1D1D1D"/>
                </a:solidFill>
              </a:rPr>
              <a:t>Melting</a:t>
            </a:r>
            <a:r>
              <a:rPr lang="de-DE" sz="1400" dirty="0">
                <a:solidFill>
                  <a:srgbClr val="1D1D1D"/>
                </a:solidFill>
              </a:rPr>
              <a:t> and </a:t>
            </a:r>
            <a:r>
              <a:rPr lang="de-DE" sz="1400" dirty="0" err="1">
                <a:solidFill>
                  <a:srgbClr val="1D1D1D"/>
                </a:solidFill>
              </a:rPr>
              <a:t>predamage</a:t>
            </a:r>
            <a:r>
              <a:rPr lang="de-DE" sz="1400" dirty="0">
                <a:solidFill>
                  <a:srgbClr val="1D1D1D"/>
                </a:solidFill>
              </a:rPr>
              <a:t> on </a:t>
            </a:r>
            <a:r>
              <a:rPr lang="de-DE" sz="1400" dirty="0" err="1">
                <a:solidFill>
                  <a:srgbClr val="1D1D1D"/>
                </a:solidFill>
              </a:rPr>
              <a:t>existing</a:t>
            </a:r>
            <a:r>
              <a:rPr lang="de-DE" sz="1400" dirty="0">
                <a:solidFill>
                  <a:srgbClr val="1D1D1D"/>
                </a:solidFill>
              </a:rPr>
              <a:t> </a:t>
            </a:r>
            <a:r>
              <a:rPr lang="de-DE" sz="1400" dirty="0" err="1">
                <a:solidFill>
                  <a:srgbClr val="1D1D1D"/>
                </a:solidFill>
              </a:rPr>
              <a:t>monoblock</a:t>
            </a:r>
            <a:r>
              <a:rPr lang="de-DE" sz="1400" dirty="0">
                <a:solidFill>
                  <a:srgbClr val="1D1D1D"/>
                </a:solidFill>
              </a:rPr>
              <a:t> </a:t>
            </a:r>
            <a:r>
              <a:rPr lang="de-DE" sz="1400" dirty="0" err="1">
                <a:solidFill>
                  <a:srgbClr val="1D1D1D"/>
                </a:solidFill>
              </a:rPr>
              <a:t>chains</a:t>
            </a:r>
            <a:endParaRPr lang="de-DE" sz="1400" dirty="0">
              <a:solidFill>
                <a:srgbClr val="1D1D1D"/>
              </a:solidFill>
            </a:endParaRPr>
          </a:p>
          <a:p>
            <a:r>
              <a:rPr lang="de-DE" sz="1400" b="1" dirty="0">
                <a:solidFill>
                  <a:srgbClr val="1D1D1D"/>
                </a:solidFill>
                <a:effectLst/>
              </a:rPr>
              <a:t>IPP MPG</a:t>
            </a:r>
          </a:p>
          <a:p>
            <a:pPr lvl="1"/>
            <a:r>
              <a:rPr lang="en-GB" sz="1400" dirty="0"/>
              <a:t>Continuation of work</a:t>
            </a:r>
          </a:p>
          <a:p>
            <a:pPr lvl="2"/>
            <a:r>
              <a:rPr lang="en-GB" sz="1400" dirty="0"/>
              <a:t>Analysis – </a:t>
            </a:r>
            <a:r>
              <a:rPr lang="en-GB" sz="1400" dirty="0" err="1"/>
              <a:t>prost</a:t>
            </a:r>
            <a:r>
              <a:rPr lang="en-GB" sz="1400" dirty="0"/>
              <a:t> and </a:t>
            </a:r>
            <a:r>
              <a:rPr lang="en-GB" sz="1400" dirty="0" err="1"/>
              <a:t>precharacterisation</a:t>
            </a:r>
            <a:r>
              <a:rPr lang="en-GB" sz="1400" dirty="0"/>
              <a:t> of chains used in Magnum</a:t>
            </a:r>
          </a:p>
          <a:p>
            <a:pPr lvl="1"/>
            <a:r>
              <a:rPr lang="en-GB" sz="1400" dirty="0"/>
              <a:t>Further Use of Giraffe etc.</a:t>
            </a:r>
          </a:p>
          <a:p>
            <a:pPr marL="0" indent="0">
              <a:buNone/>
            </a:pPr>
            <a:endParaRPr lang="de-DE" sz="1400" b="1" dirty="0">
              <a:solidFill>
                <a:srgbClr val="1D1D1D"/>
              </a:solidFill>
              <a:effectLst/>
            </a:endParaRPr>
          </a:p>
          <a:p>
            <a:endParaRPr lang="en-GB" sz="1400" dirty="0"/>
          </a:p>
          <a:p>
            <a:endParaRPr lang="en-GB" sz="1400" b="1" dirty="0"/>
          </a:p>
        </p:txBody>
      </p:sp>
    </p:spTree>
    <p:extLst>
      <p:ext uri="{BB962C8B-B14F-4D97-AF65-F5344CB8AC3E}">
        <p14:creationId xmlns:p14="http://schemas.microsoft.com/office/powerpoint/2010/main" val="3800927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WP PWIE: SPA 4</a:t>
            </a:r>
            <a:endParaRPr lang="en-US" sz="2000" dirty="0"/>
          </a:p>
        </p:txBody>
      </p:sp>
      <p:sp>
        <p:nvSpPr>
          <p:cNvPr id="3" name="Subtitle 2"/>
          <p:cNvSpPr>
            <a:spLocks noGrp="1"/>
          </p:cNvSpPr>
          <p:nvPr>
            <p:ph type="subTitle" idx="1"/>
          </p:nvPr>
        </p:nvSpPr>
        <p:spPr>
          <a:xfrm>
            <a:off x="395536" y="3219822"/>
            <a:ext cx="8064896" cy="864096"/>
          </a:xfrm>
        </p:spPr>
        <p:txBody>
          <a:bodyPr>
            <a:normAutofit/>
          </a:bodyPr>
          <a:lstStyle/>
          <a:p>
            <a:r>
              <a:rPr lang="en-US" dirty="0">
                <a:solidFill>
                  <a:srgbClr val="E3E3E3"/>
                </a:solidFill>
              </a:rPr>
              <a:t>Outlook &amp; Comments</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499036"/>
            <a:ext cx="1296144" cy="376970"/>
          </a:xfrm>
          <a:prstGeom prst="rect">
            <a:avLst/>
          </a:prstGeom>
        </p:spPr>
      </p:pic>
    </p:spTree>
    <p:extLst>
      <p:ext uri="{BB962C8B-B14F-4D97-AF65-F5344CB8AC3E}">
        <p14:creationId xmlns:p14="http://schemas.microsoft.com/office/powerpoint/2010/main" val="1927040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5342B3-2E11-9E42-EF8D-E2D8E26D5023}"/>
              </a:ext>
            </a:extLst>
          </p:cNvPr>
          <p:cNvSpPr>
            <a:spLocks noGrp="1"/>
          </p:cNvSpPr>
          <p:nvPr>
            <p:ph type="title"/>
          </p:nvPr>
        </p:nvSpPr>
        <p:spPr/>
        <p:txBody>
          <a:bodyPr/>
          <a:lstStyle/>
          <a:p>
            <a:r>
              <a:rPr lang="en-GB" dirty="0"/>
              <a:t>CEA</a:t>
            </a:r>
          </a:p>
        </p:txBody>
      </p:sp>
      <p:sp>
        <p:nvSpPr>
          <p:cNvPr id="3" name="Inhaltsplatzhalter 2">
            <a:extLst>
              <a:ext uri="{FF2B5EF4-FFF2-40B4-BE49-F238E27FC236}">
                <a16:creationId xmlns:a16="http://schemas.microsoft.com/office/drawing/2014/main" id="{7B6CC989-45F5-CD5A-5C4E-B8CB20F8862C}"/>
              </a:ext>
            </a:extLst>
          </p:cNvPr>
          <p:cNvSpPr>
            <a:spLocks noGrp="1"/>
          </p:cNvSpPr>
          <p:nvPr>
            <p:ph idx="1"/>
          </p:nvPr>
        </p:nvSpPr>
        <p:spPr/>
        <p:txBody>
          <a:bodyPr>
            <a:normAutofit fontScale="92500" lnSpcReduction="10000"/>
          </a:bodyPr>
          <a:lstStyle/>
          <a:p>
            <a:r>
              <a:rPr lang="en-GB" b="1" dirty="0"/>
              <a:t>CEA</a:t>
            </a:r>
          </a:p>
          <a:p>
            <a:pPr lvl="1"/>
            <a:r>
              <a:rPr lang="en-GB" dirty="0"/>
              <a:t>Pre-damage studies </a:t>
            </a:r>
          </a:p>
          <a:p>
            <a:pPr lvl="1"/>
            <a:r>
              <a:rPr lang="en-GB" dirty="0"/>
              <a:t>Recrystallisation and effects for WEST PFUs</a:t>
            </a:r>
          </a:p>
          <a:p>
            <a:endParaRPr lang="en-GB" b="1" dirty="0"/>
          </a:p>
          <a:p>
            <a:r>
              <a:rPr lang="en-GB" b="1" dirty="0"/>
              <a:t>KIPT</a:t>
            </a:r>
          </a:p>
          <a:p>
            <a:pPr lvl="1"/>
            <a:r>
              <a:rPr lang="en-GB" dirty="0"/>
              <a:t>PM will be retained and Machine time to be shifted into 2024</a:t>
            </a:r>
          </a:p>
          <a:p>
            <a:endParaRPr lang="en-GB" b="1" dirty="0"/>
          </a:p>
          <a:p>
            <a:r>
              <a:rPr lang="en-GB" b="1" dirty="0"/>
              <a:t>DTU</a:t>
            </a:r>
          </a:p>
          <a:p>
            <a:pPr lvl="1"/>
            <a:r>
              <a:rPr lang="en-GB" dirty="0"/>
              <a:t>Extension of use of µ-CT on new materials </a:t>
            </a:r>
          </a:p>
          <a:p>
            <a:pPr lvl="1"/>
            <a:r>
              <a:rPr lang="en-GB" dirty="0" err="1"/>
              <a:t>Recystrallisation</a:t>
            </a:r>
            <a:r>
              <a:rPr lang="en-GB" dirty="0"/>
              <a:t> studies on ITER and DEMO Materials</a:t>
            </a:r>
          </a:p>
          <a:p>
            <a:pPr marL="0" indent="0">
              <a:buNone/>
            </a:pPr>
            <a:endParaRPr lang="en-GB" dirty="0"/>
          </a:p>
          <a:p>
            <a:endParaRPr lang="en-GB" dirty="0"/>
          </a:p>
        </p:txBody>
      </p:sp>
    </p:spTree>
    <p:extLst>
      <p:ext uri="{BB962C8B-B14F-4D97-AF65-F5344CB8AC3E}">
        <p14:creationId xmlns:p14="http://schemas.microsoft.com/office/powerpoint/2010/main" val="1240305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431BA-26E8-C83A-29C0-012228EE5D8E}"/>
              </a:ext>
            </a:extLst>
          </p:cNvPr>
          <p:cNvSpPr>
            <a:spLocks noGrp="1"/>
          </p:cNvSpPr>
          <p:nvPr>
            <p:ph type="title"/>
          </p:nvPr>
        </p:nvSpPr>
        <p:spPr/>
        <p:txBody>
          <a:bodyPr/>
          <a:lstStyle/>
          <a:p>
            <a:r>
              <a:rPr lang="en-GB" dirty="0"/>
              <a:t>KTH</a:t>
            </a:r>
          </a:p>
        </p:txBody>
      </p:sp>
      <p:pic>
        <p:nvPicPr>
          <p:cNvPr id="5" name="Grafik 4">
            <a:extLst>
              <a:ext uri="{FF2B5EF4-FFF2-40B4-BE49-F238E27FC236}">
                <a16:creationId xmlns:a16="http://schemas.microsoft.com/office/drawing/2014/main" id="{F4B2A18F-F135-73A9-517B-51D624511766}"/>
              </a:ext>
            </a:extLst>
          </p:cNvPr>
          <p:cNvPicPr>
            <a:picLocks noChangeAspect="1"/>
          </p:cNvPicPr>
          <p:nvPr/>
        </p:nvPicPr>
        <p:blipFill>
          <a:blip r:embed="rId2"/>
          <a:stretch>
            <a:fillRect/>
          </a:stretch>
        </p:blipFill>
        <p:spPr>
          <a:xfrm>
            <a:off x="685800" y="921806"/>
            <a:ext cx="7772400" cy="3299887"/>
          </a:xfrm>
          <a:prstGeom prst="rect">
            <a:avLst/>
          </a:prstGeom>
        </p:spPr>
      </p:pic>
    </p:spTree>
    <p:extLst>
      <p:ext uri="{BB962C8B-B14F-4D97-AF65-F5344CB8AC3E}">
        <p14:creationId xmlns:p14="http://schemas.microsoft.com/office/powerpoint/2010/main" val="1187371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a:t>Name of presenter | Conference | Venue | Date | Page </a:t>
            </a:r>
            <a:fld id="{6A6D9FA1-99C7-4910-8E32-B85D378B0060}" type="slidenum">
              <a:rPr lang="en-GB" smtClean="0"/>
              <a:pPr algn="r"/>
              <a:t>77</a:t>
            </a:fld>
            <a:endParaRPr lang="en-GB" dirty="0"/>
          </a:p>
        </p:txBody>
      </p:sp>
      <p:pic>
        <p:nvPicPr>
          <p:cNvPr id="6" name="Content Placeholder 5" descr="Diagram">
            <a:extLst>
              <a:ext uri="{FF2B5EF4-FFF2-40B4-BE49-F238E27FC236}">
                <a16:creationId xmlns:a16="http://schemas.microsoft.com/office/drawing/2014/main" id="{0E833501-214F-3E51-98C5-69E5E6F450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9589" y="626467"/>
            <a:ext cx="6524822" cy="3673475"/>
          </a:xfrm>
        </p:spPr>
      </p:pic>
    </p:spTree>
    <p:extLst>
      <p:ext uri="{BB962C8B-B14F-4D97-AF65-F5344CB8AC3E}">
        <p14:creationId xmlns:p14="http://schemas.microsoft.com/office/powerpoint/2010/main" val="1073596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7D9B8C-4937-5F4F-8AC0-3EF5D77BA50E}"/>
              </a:ext>
            </a:extLst>
          </p:cNvPr>
          <p:cNvSpPr>
            <a:spLocks noGrp="1"/>
          </p:cNvSpPr>
          <p:nvPr>
            <p:ph type="title"/>
          </p:nvPr>
        </p:nvSpPr>
        <p:spPr/>
        <p:txBody>
          <a:bodyPr>
            <a:normAutofit fontScale="90000"/>
          </a:bodyPr>
          <a:lstStyle/>
          <a:p>
            <a:r>
              <a:rPr lang="de-DE" dirty="0" err="1"/>
              <a:t>For</a:t>
            </a:r>
            <a:r>
              <a:rPr lang="de-DE" dirty="0"/>
              <a:t> 2022</a:t>
            </a:r>
          </a:p>
        </p:txBody>
      </p:sp>
      <p:sp>
        <p:nvSpPr>
          <p:cNvPr id="2" name="Inhaltsplatzhalter 1">
            <a:extLst>
              <a:ext uri="{FF2B5EF4-FFF2-40B4-BE49-F238E27FC236}">
                <a16:creationId xmlns:a16="http://schemas.microsoft.com/office/drawing/2014/main" id="{D91A65A3-B01A-304A-8759-E9CF5E78FDCA}"/>
              </a:ext>
            </a:extLst>
          </p:cNvPr>
          <p:cNvSpPr>
            <a:spLocks noGrp="1"/>
          </p:cNvSpPr>
          <p:nvPr>
            <p:ph idx="1"/>
          </p:nvPr>
        </p:nvSpPr>
        <p:spPr/>
        <p:txBody>
          <a:bodyPr>
            <a:normAutofit fontScale="70000" lnSpcReduction="20000"/>
          </a:bodyPr>
          <a:lstStyle/>
          <a:p>
            <a:r>
              <a:rPr lang="de-DE" dirty="0"/>
              <a:t>D-SPA1 </a:t>
            </a:r>
            <a:r>
              <a:rPr lang="de-DE" dirty="0" err="1"/>
              <a:t>Provide</a:t>
            </a:r>
            <a:r>
              <a:rPr lang="de-DE" dirty="0"/>
              <a:t> </a:t>
            </a:r>
            <a:r>
              <a:rPr lang="de-DE" dirty="0" err="1"/>
              <a:t>the</a:t>
            </a:r>
            <a:r>
              <a:rPr lang="de-DE" dirty="0"/>
              <a:t> </a:t>
            </a:r>
            <a:r>
              <a:rPr lang="de-DE" dirty="0" err="1"/>
              <a:t>data</a:t>
            </a:r>
            <a:r>
              <a:rPr lang="de-DE" dirty="0"/>
              <a:t>, </a:t>
            </a:r>
            <a:r>
              <a:rPr lang="de-DE" dirty="0" err="1"/>
              <a:t>and</a:t>
            </a:r>
            <a:r>
              <a:rPr lang="de-DE" dirty="0"/>
              <a:t> experimental </a:t>
            </a:r>
            <a:r>
              <a:rPr lang="de-DE" dirty="0" err="1"/>
              <a:t>validation</a:t>
            </a:r>
            <a:r>
              <a:rPr lang="de-DE" dirty="0"/>
              <a:t> </a:t>
            </a:r>
            <a:r>
              <a:rPr lang="de-DE" dirty="0" err="1"/>
              <a:t>needed</a:t>
            </a:r>
            <a:r>
              <a:rPr lang="de-DE" dirty="0"/>
              <a:t> </a:t>
            </a:r>
            <a:r>
              <a:rPr lang="de-DE" dirty="0" err="1"/>
              <a:t>for</a:t>
            </a:r>
            <a:r>
              <a:rPr lang="de-DE" dirty="0"/>
              <a:t> </a:t>
            </a:r>
            <a:r>
              <a:rPr lang="de-DE" dirty="0" err="1"/>
              <a:t>utilisation</a:t>
            </a:r>
            <a:r>
              <a:rPr lang="de-DE" dirty="0"/>
              <a:t> </a:t>
            </a:r>
            <a:r>
              <a:rPr lang="de-DE" dirty="0" err="1"/>
              <a:t>of</a:t>
            </a:r>
            <a:r>
              <a:rPr lang="de-DE" dirty="0"/>
              <a:t> </a:t>
            </a:r>
            <a:r>
              <a:rPr lang="de-DE" dirty="0" err="1"/>
              <a:t>current</a:t>
            </a:r>
            <a:r>
              <a:rPr lang="de-DE" dirty="0"/>
              <a:t> </a:t>
            </a:r>
            <a:r>
              <a:rPr lang="de-DE" dirty="0" err="1"/>
              <a:t>baseline</a:t>
            </a:r>
            <a:r>
              <a:rPr lang="de-DE" dirty="0"/>
              <a:t> </a:t>
            </a:r>
            <a:r>
              <a:rPr lang="de-DE" dirty="0" err="1"/>
              <a:t>materials</a:t>
            </a:r>
            <a:r>
              <a:rPr lang="de-DE" dirty="0"/>
              <a:t> in ITER,W7-X </a:t>
            </a:r>
            <a:r>
              <a:rPr lang="de-DE" dirty="0" err="1"/>
              <a:t>and</a:t>
            </a:r>
            <a:r>
              <a:rPr lang="de-DE" dirty="0"/>
              <a:t> JT60-SA </a:t>
            </a:r>
            <a:r>
              <a:rPr lang="de-DE" dirty="0" err="1"/>
              <a:t>by</a:t>
            </a:r>
            <a:r>
              <a:rPr lang="de-DE" dirty="0"/>
              <a:t> </a:t>
            </a:r>
            <a:r>
              <a:rPr lang="de-DE" dirty="0" err="1"/>
              <a:t>means</a:t>
            </a:r>
            <a:r>
              <a:rPr lang="de-DE" dirty="0"/>
              <a:t> </a:t>
            </a:r>
            <a:r>
              <a:rPr lang="de-DE" dirty="0" err="1"/>
              <a:t>of</a:t>
            </a:r>
            <a:r>
              <a:rPr lang="de-DE" dirty="0"/>
              <a:t> </a:t>
            </a:r>
            <a:r>
              <a:rPr lang="de-DE" dirty="0" err="1"/>
              <a:t>Synergistic</a:t>
            </a:r>
            <a:r>
              <a:rPr lang="de-DE" dirty="0"/>
              <a:t> </a:t>
            </a:r>
            <a:r>
              <a:rPr lang="de-DE" dirty="0" err="1"/>
              <a:t>exposures</a:t>
            </a:r>
            <a:r>
              <a:rPr lang="de-DE" dirty="0"/>
              <a:t> in HHF </a:t>
            </a:r>
            <a:r>
              <a:rPr lang="de-DE" dirty="0" err="1"/>
              <a:t>and</a:t>
            </a:r>
            <a:r>
              <a:rPr lang="de-DE" dirty="0"/>
              <a:t> Linear Plasma Devices. </a:t>
            </a:r>
            <a:r>
              <a:rPr lang="en-US" dirty="0"/>
              <a:t>Power load capabilities and damage thresholds. </a:t>
            </a:r>
          </a:p>
          <a:p>
            <a:r>
              <a:rPr lang="de-DE" dirty="0"/>
              <a:t>D-SPA2 </a:t>
            </a:r>
            <a:r>
              <a:rPr lang="de-DE" dirty="0" err="1"/>
              <a:t>Provide</a:t>
            </a:r>
            <a:r>
              <a:rPr lang="de-DE" dirty="0"/>
              <a:t> </a:t>
            </a:r>
            <a:r>
              <a:rPr lang="de-DE" dirty="0" err="1"/>
              <a:t>the</a:t>
            </a:r>
            <a:r>
              <a:rPr lang="de-DE" dirty="0"/>
              <a:t> </a:t>
            </a:r>
            <a:r>
              <a:rPr lang="de-DE" dirty="0" err="1"/>
              <a:t>necessary</a:t>
            </a:r>
            <a:r>
              <a:rPr lang="de-DE" dirty="0"/>
              <a:t> </a:t>
            </a:r>
            <a:r>
              <a:rPr lang="de-DE" dirty="0" err="1"/>
              <a:t>experiments</a:t>
            </a:r>
            <a:r>
              <a:rPr lang="de-DE" dirty="0"/>
              <a:t> to </a:t>
            </a:r>
            <a:r>
              <a:rPr lang="en-US" dirty="0"/>
              <a:t>allow extrapolation of data from existing materials studies towards the effect of high flux and fluence on materials and components. </a:t>
            </a:r>
          </a:p>
          <a:p>
            <a:r>
              <a:rPr lang="en-US" dirty="0"/>
              <a:t>D-SPA3 Develop qualification methods for advanced materials for ITER &amp; beyond by different thermomechanical test procedures, heat load treatment techniques, and laboratory experiments as well as linear plasma devices.</a:t>
            </a:r>
          </a:p>
          <a:p>
            <a:r>
              <a:rPr lang="en-US" dirty="0"/>
              <a:t>D-SPA3 Develop tools to assess damage of components under conditions close or above melting temperature as provide understanding of recrystallisation processes of components at high temperature</a:t>
            </a:r>
            <a:endParaRPr lang="de-DE" dirty="0"/>
          </a:p>
          <a:p>
            <a:endParaRPr lang="de-DE" dirty="0"/>
          </a:p>
        </p:txBody>
      </p:sp>
      <p:sp>
        <p:nvSpPr>
          <p:cNvPr id="3" name="Textplatzhalter 2">
            <a:extLst>
              <a:ext uri="{FF2B5EF4-FFF2-40B4-BE49-F238E27FC236}">
                <a16:creationId xmlns:a16="http://schemas.microsoft.com/office/drawing/2014/main" id="{867842B1-D0E8-3A48-A60F-556A13F34EB0}"/>
              </a:ext>
            </a:extLst>
          </p:cNvPr>
          <p:cNvSpPr>
            <a:spLocks noGrp="1"/>
          </p:cNvSpPr>
          <p:nvPr>
            <p:ph type="body" sz="quarter" idx="4294967295"/>
          </p:nvPr>
        </p:nvSpPr>
        <p:spPr>
          <a:xfrm>
            <a:off x="0" y="704850"/>
            <a:ext cx="8586788" cy="381000"/>
          </a:xfrm>
        </p:spPr>
        <p:txBody>
          <a:bodyPr>
            <a:normAutofit fontScale="70000" lnSpcReduction="20000"/>
          </a:bodyPr>
          <a:lstStyle/>
          <a:p>
            <a:r>
              <a:rPr lang="de-DE" dirty="0" err="1"/>
              <a:t>Deliverables</a:t>
            </a:r>
            <a:endParaRPr lang="de-DE" dirty="0"/>
          </a:p>
        </p:txBody>
      </p:sp>
      <p:sp>
        <p:nvSpPr>
          <p:cNvPr id="5" name="Foliennummernplatzhalter 4">
            <a:extLst>
              <a:ext uri="{FF2B5EF4-FFF2-40B4-BE49-F238E27FC236}">
                <a16:creationId xmlns:a16="http://schemas.microsoft.com/office/drawing/2014/main" id="{5CB4A340-BBE9-D043-BE42-D3708EF8DAC3}"/>
              </a:ext>
            </a:extLst>
          </p:cNvPr>
          <p:cNvSpPr>
            <a:spLocks noGrp="1"/>
          </p:cNvSpPr>
          <p:nvPr>
            <p:ph type="sldNum" sz="quarter" idx="4294967295"/>
          </p:nvPr>
        </p:nvSpPr>
        <p:spPr>
          <a:xfrm>
            <a:off x="0" y="0"/>
            <a:ext cx="0" cy="0"/>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AC048D0-1DD0-4748-98A8-8479AD1DAED7}" type="slidenum">
              <a:rPr kumimoji="0" lang="de-DE" sz="9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a:t>
            </a:fld>
            <a:endParaRPr kumimoji="0" lang="de-DE" sz="9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5012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 A Tasks 2022</a:t>
            </a:r>
          </a:p>
        </p:txBody>
      </p:sp>
      <p:sp>
        <p:nvSpPr>
          <p:cNvPr id="5" name="Inhaltsplatzhalter 7">
            <a:extLst>
              <a:ext uri="{FF2B5EF4-FFF2-40B4-BE49-F238E27FC236}">
                <a16:creationId xmlns:a16="http://schemas.microsoft.com/office/drawing/2014/main" id="{1E24C8B4-04F5-BC43-ADD0-94EB61D92662}"/>
              </a:ext>
            </a:extLst>
          </p:cNvPr>
          <p:cNvSpPr>
            <a:spLocks noGrp="1"/>
          </p:cNvSpPr>
          <p:nvPr>
            <p:ph idx="1"/>
          </p:nvPr>
        </p:nvSpPr>
        <p:spPr>
          <a:xfrm>
            <a:off x="457200" y="1952738"/>
            <a:ext cx="8586788" cy="1893679"/>
          </a:xfrm>
        </p:spPr>
        <p:txBody>
          <a:bodyPr numCol="4">
            <a:normAutofit fontScale="92500"/>
          </a:bodyPr>
          <a:lstStyle/>
          <a:p>
            <a:pPr marL="0" indent="0">
              <a:buNone/>
            </a:pPr>
            <a:r>
              <a:rPr lang="de-DE" sz="1200" b="1" dirty="0"/>
              <a:t>SP A1</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Evaluation </a:t>
            </a:r>
            <a:r>
              <a:rPr lang="de-DE" sz="1200" dirty="0" err="1"/>
              <a:t>of</a:t>
            </a:r>
            <a:r>
              <a:rPr lang="de-DE" sz="1200" dirty="0"/>
              <a:t> OLMAT / CIEMAT </a:t>
            </a:r>
            <a:r>
              <a:rPr lang="de-DE" sz="1200" dirty="0" err="1"/>
              <a:t>and</a:t>
            </a:r>
            <a:r>
              <a:rPr lang="de-DE" sz="1200" dirty="0"/>
              <a:t> </a:t>
            </a:r>
            <a:r>
              <a:rPr lang="de-DE" sz="1200" dirty="0" err="1"/>
              <a:t>adaption</a:t>
            </a:r>
            <a:r>
              <a:rPr lang="de-DE" sz="1200" dirty="0"/>
              <a:t> </a:t>
            </a:r>
            <a:r>
              <a:rPr lang="de-DE" sz="1200" dirty="0" err="1"/>
              <a:t>for</a:t>
            </a:r>
            <a:r>
              <a:rPr lang="de-DE" sz="1200" dirty="0"/>
              <a:t> 2022</a:t>
            </a:r>
            <a:br>
              <a:rPr lang="de-DE" sz="1200" dirty="0"/>
            </a:br>
            <a:endParaRPr lang="de-DE" sz="1200" dirty="0"/>
          </a:p>
          <a:p>
            <a:endParaRPr lang="de-DE" sz="1200" dirty="0"/>
          </a:p>
          <a:p>
            <a:endParaRPr lang="de-DE" sz="1200" dirty="0"/>
          </a:p>
          <a:p>
            <a:endParaRPr lang="de-DE" sz="1200" dirty="0"/>
          </a:p>
          <a:p>
            <a:pPr marL="0" indent="0">
              <a:buNone/>
            </a:pPr>
            <a:r>
              <a:rPr lang="de-DE" sz="1200" b="1" dirty="0"/>
              <a:t>SP A2</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Choose</a:t>
            </a:r>
            <a:r>
              <a:rPr lang="de-DE" sz="1200" dirty="0"/>
              <a:t> </a:t>
            </a:r>
            <a:r>
              <a:rPr lang="de-DE" sz="1200" dirty="0" err="1"/>
              <a:t>new</a:t>
            </a:r>
            <a:r>
              <a:rPr lang="de-DE" sz="1200" dirty="0"/>
              <a:t> Materials / </a:t>
            </a:r>
            <a:r>
              <a:rPr lang="de-DE" sz="1200" dirty="0" err="1"/>
              <a:t>Mockups</a:t>
            </a:r>
            <a:r>
              <a:rPr lang="de-DE" sz="1200" dirty="0"/>
              <a:t> </a:t>
            </a:r>
          </a:p>
          <a:p>
            <a:pPr lvl="1"/>
            <a:r>
              <a:rPr lang="de-DE" sz="1200" i="1" dirty="0"/>
              <a:t>PRD/MAT/DIV</a:t>
            </a:r>
          </a:p>
          <a:p>
            <a:pPr lvl="2"/>
            <a:endParaRPr lang="de-DE" sz="1200" i="1" dirty="0"/>
          </a:p>
          <a:p>
            <a:pPr lvl="2"/>
            <a:endParaRPr lang="de-DE" sz="1200" i="1" dirty="0"/>
          </a:p>
          <a:p>
            <a:pPr lvl="2"/>
            <a:endParaRPr lang="de-DE" sz="1200" i="1" dirty="0"/>
          </a:p>
          <a:p>
            <a:pPr marL="914400" lvl="2" indent="0">
              <a:buNone/>
            </a:pPr>
            <a:endParaRPr lang="de-DE" sz="1200" i="1" dirty="0"/>
          </a:p>
          <a:p>
            <a:pPr marL="338138" lvl="2" indent="0">
              <a:buNone/>
            </a:pPr>
            <a:r>
              <a:rPr lang="de-DE" sz="1200" b="1" dirty="0"/>
              <a:t>SP A3</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a:t>New Material </a:t>
            </a:r>
            <a:r>
              <a:rPr lang="de-DE" sz="1200" dirty="0" err="1"/>
              <a:t>Types</a:t>
            </a:r>
            <a:r>
              <a:rPr lang="de-DE" sz="1200" dirty="0"/>
              <a:t> / Samples</a:t>
            </a:r>
          </a:p>
          <a:p>
            <a:r>
              <a:rPr lang="de-DE" sz="1200" dirty="0" err="1"/>
              <a:t>Synergistic</a:t>
            </a:r>
            <a:r>
              <a:rPr lang="de-DE" sz="1200" dirty="0"/>
              <a:t> Loads on SMART-W</a:t>
            </a:r>
          </a:p>
          <a:p>
            <a:endParaRPr lang="de-DE" sz="1200" dirty="0"/>
          </a:p>
          <a:p>
            <a:endParaRPr lang="de-DE" sz="1200" dirty="0"/>
          </a:p>
          <a:p>
            <a:endParaRPr lang="de-DE" sz="1200" dirty="0"/>
          </a:p>
          <a:p>
            <a:pPr marL="0" indent="0">
              <a:buNone/>
            </a:pPr>
            <a:r>
              <a:rPr lang="de-DE" sz="1200" b="1" dirty="0"/>
              <a:t>SP A4</a:t>
            </a:r>
          </a:p>
          <a:p>
            <a:r>
              <a:rPr lang="de-DE" sz="1200" b="1" dirty="0" err="1"/>
              <a:t>Continuation</a:t>
            </a:r>
            <a:r>
              <a:rPr lang="de-DE" sz="1200" b="1" dirty="0"/>
              <a:t> </a:t>
            </a:r>
            <a:r>
              <a:rPr lang="de-DE" sz="1200" b="1" dirty="0" err="1"/>
              <a:t>of</a:t>
            </a:r>
            <a:r>
              <a:rPr lang="de-DE" sz="1200" b="1" dirty="0"/>
              <a:t> </a:t>
            </a:r>
            <a:r>
              <a:rPr lang="de-DE" sz="1200" b="1" dirty="0" err="1"/>
              <a:t>Activities</a:t>
            </a:r>
            <a:endParaRPr lang="de-DE" sz="1200" b="1" dirty="0"/>
          </a:p>
          <a:p>
            <a:r>
              <a:rPr lang="de-DE" sz="1200" dirty="0" err="1"/>
              <a:t>removal</a:t>
            </a:r>
            <a:r>
              <a:rPr lang="de-DE" sz="1200" dirty="0"/>
              <a:t> to TOKES </a:t>
            </a:r>
            <a:r>
              <a:rPr lang="de-DE" sz="1200" dirty="0" err="1"/>
              <a:t>activities</a:t>
            </a:r>
            <a:r>
              <a:rPr lang="de-DE" sz="1200" dirty="0"/>
              <a:t> due to EEG</a:t>
            </a:r>
          </a:p>
          <a:p>
            <a:r>
              <a:rPr lang="de-DE" sz="1200" dirty="0"/>
              <a:t>Further </a:t>
            </a:r>
            <a:r>
              <a:rPr lang="de-DE" sz="1200" dirty="0" err="1"/>
              <a:t>extension</a:t>
            </a:r>
            <a:r>
              <a:rPr lang="de-DE" sz="1200" dirty="0"/>
              <a:t> </a:t>
            </a:r>
            <a:r>
              <a:rPr lang="de-DE" sz="1200" dirty="0" err="1"/>
              <a:t>of</a:t>
            </a:r>
            <a:r>
              <a:rPr lang="de-DE" sz="1200" dirty="0"/>
              <a:t> </a:t>
            </a:r>
            <a:r>
              <a:rPr lang="de-DE" sz="1200" dirty="0" err="1"/>
              <a:t>Rcrystallisation</a:t>
            </a:r>
            <a:r>
              <a:rPr lang="de-DE" sz="1200" dirty="0"/>
              <a:t> </a:t>
            </a:r>
            <a:r>
              <a:rPr lang="de-DE" sz="1200" dirty="0" err="1"/>
              <a:t>activities</a:t>
            </a:r>
            <a:r>
              <a:rPr lang="de-DE" sz="1200" dirty="0"/>
              <a:t> DTU.CEA.FZJ</a:t>
            </a:r>
          </a:p>
          <a:p>
            <a:endParaRPr lang="de-DE" sz="1200" dirty="0"/>
          </a:p>
        </p:txBody>
      </p:sp>
      <p:sp>
        <p:nvSpPr>
          <p:cNvPr id="6" name="Inhaltsplatzhalter 7">
            <a:extLst>
              <a:ext uri="{FF2B5EF4-FFF2-40B4-BE49-F238E27FC236}">
                <a16:creationId xmlns:a16="http://schemas.microsoft.com/office/drawing/2014/main" id="{FC509E05-4033-4945-BB16-6B189F6F8AF2}"/>
              </a:ext>
            </a:extLst>
          </p:cNvPr>
          <p:cNvSpPr txBox="1">
            <a:spLocks/>
          </p:cNvSpPr>
          <p:nvPr/>
        </p:nvSpPr>
        <p:spPr>
          <a:xfrm>
            <a:off x="457200" y="915566"/>
            <a:ext cx="8586788" cy="1358950"/>
          </a:xfrm>
          <a:prstGeom prst="rect">
            <a:avLst/>
          </a:prstGeom>
        </p:spPr>
        <p:txBody>
          <a:bodyPr vert="horz" lIns="91440" tIns="45720" rIns="91440" bIns="45720" numCol="4" rtlCol="0">
            <a:normAutofit fontScale="77500" lnSpcReduction="2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A1</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Synergistic Load Studies of Plasma-Facing Materials for ITER &amp; DEMO</a:t>
            </a: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A2</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Particle Fluence Exposures of Plasma-Facing Components for ITER</a:t>
            </a: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A3</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Materials under thermo-mechanical and plasma loads</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de-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 A4</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Temperature performance of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Armour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Materials: Recrystallization and Melting</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595725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A_16-9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6777</Words>
  <Application>Microsoft Macintosh PowerPoint</Application>
  <PresentationFormat>Bildschirmpräsentation (16:9)</PresentationFormat>
  <Paragraphs>860</Paragraphs>
  <Slides>77</Slides>
  <Notes>31</Notes>
  <HiddenSlides>2</HiddenSlides>
  <MMClips>0</MMClips>
  <ScaleCrop>false</ScaleCrop>
  <HeadingPairs>
    <vt:vector size="8" baseType="variant">
      <vt:variant>
        <vt:lpstr>Verwendete Schriftarten</vt:lpstr>
      </vt:variant>
      <vt:variant>
        <vt:i4>14</vt:i4>
      </vt:variant>
      <vt:variant>
        <vt:lpstr>Design</vt:lpstr>
      </vt:variant>
      <vt:variant>
        <vt:i4>2</vt:i4>
      </vt:variant>
      <vt:variant>
        <vt:lpstr>Eingebettete OLE-Server</vt:lpstr>
      </vt:variant>
      <vt:variant>
        <vt:i4>1</vt:i4>
      </vt:variant>
      <vt:variant>
        <vt:lpstr>Folientitel</vt:lpstr>
      </vt:variant>
      <vt:variant>
        <vt:i4>77</vt:i4>
      </vt:variant>
    </vt:vector>
  </HeadingPairs>
  <TitlesOfParts>
    <vt:vector size="94" baseType="lpstr">
      <vt:lpstr>AdvPS_POR</vt:lpstr>
      <vt:lpstr>Arial</vt:lpstr>
      <vt:lpstr>Arial Black</vt:lpstr>
      <vt:lpstr>Arial Narrow</vt:lpstr>
      <vt:lpstr>Calibri</vt:lpstr>
      <vt:lpstr>Helvetica</vt:lpstr>
      <vt:lpstr>Liberation Sans</vt:lpstr>
      <vt:lpstr>Open Sans</vt:lpstr>
      <vt:lpstr>Roboto</vt:lpstr>
      <vt:lpstr>sans-serif</vt:lpstr>
      <vt:lpstr>Segoe UI</vt:lpstr>
      <vt:lpstr>Times New Roman</vt:lpstr>
      <vt:lpstr>Wingdings</vt:lpstr>
      <vt:lpstr>Wingdings 3</vt:lpstr>
      <vt:lpstr>Office</vt:lpstr>
      <vt:lpstr>CEA_16-9_template</vt:lpstr>
      <vt:lpstr>Graph</vt:lpstr>
      <vt:lpstr>WP PWIE: SPA reporting 2022 /                    SPA plans for 2023</vt:lpstr>
      <vt:lpstr>Agenda</vt:lpstr>
      <vt:lpstr>SP A - Update</vt:lpstr>
      <vt:lpstr>WP PWIE: SPA Report</vt:lpstr>
      <vt:lpstr>Introduction</vt:lpstr>
      <vt:lpstr>Milestones 2022</vt:lpstr>
      <vt:lpstr>SP A Deliverables 2022</vt:lpstr>
      <vt:lpstr>For 2022</vt:lpstr>
      <vt:lpstr>SP A Tasks 2022</vt:lpstr>
      <vt:lpstr>General Comments</vt:lpstr>
      <vt:lpstr>WP PWIE: SPA 1</vt:lpstr>
      <vt:lpstr>SPA.1:Synergistic Loads ITER &amp; DEMO </vt:lpstr>
      <vt:lpstr>WP PWIE: SPA 1</vt:lpstr>
      <vt:lpstr>Work at PSI-2 FZJ</vt:lpstr>
      <vt:lpstr>Work at OLMAT - CIEMAT</vt:lpstr>
      <vt:lpstr>Work at QSPA(s) KIPT  / Ukraine</vt:lpstr>
      <vt:lpstr>SEM for 200 pulses, q=0.75 MJ/m2,Tbase=400 C</vt:lpstr>
      <vt:lpstr>Summary KIPT</vt:lpstr>
      <vt:lpstr>WP PWIE: SPA 2</vt:lpstr>
      <vt:lpstr>SPA.2:High Particle Fluence Exposures</vt:lpstr>
      <vt:lpstr>WP PWIE: SPA 2</vt:lpstr>
      <vt:lpstr>Work at IPP/MPG</vt:lpstr>
      <vt:lpstr>Exposure of mockup ENEA-58</vt:lpstr>
      <vt:lpstr>PowerPoint-Präsentation</vt:lpstr>
      <vt:lpstr>WP PWIE: SPA 3</vt:lpstr>
      <vt:lpstr>SPA.3:Advanced Materials … </vt:lpstr>
      <vt:lpstr>WP PWIE: SPA 3</vt:lpstr>
      <vt:lpstr>Work on Advanced Tungsten Materials </vt:lpstr>
      <vt:lpstr>Tungsten based Smart ALLOYs </vt:lpstr>
      <vt:lpstr>An update on SMART material studies</vt:lpstr>
      <vt:lpstr>D005 Y. Mao Exposure of advanced materials in Magnum-PSI and subsequent analysis</vt:lpstr>
      <vt:lpstr>Porous matrix Wf/W</vt:lpstr>
      <vt:lpstr>Plasma erosion on porous matrix Wf/W</vt:lpstr>
      <vt:lpstr>D retention</vt:lpstr>
      <vt:lpstr>D002 J.Riesch, H.Greuner Performance of advanced materials under high heat loads and their microstructural characterization (MPG)</vt:lpstr>
      <vt:lpstr>High heat flux tests – new mock-ups</vt:lpstr>
      <vt:lpstr>Effect of hydrogen on strength</vt:lpstr>
      <vt:lpstr>Work plan for 2021-2025</vt:lpstr>
      <vt:lpstr>Summary of activities over FP8 period</vt:lpstr>
      <vt:lpstr>Proposal to use bending tests with small-punch stage, explain the available standard and what can be extracted </vt:lpstr>
      <vt:lpstr>Further actions</vt:lpstr>
      <vt:lpstr>KIPT work on advanced Materials in SPA3</vt:lpstr>
      <vt:lpstr>WP PWIE: SPA 4</vt:lpstr>
      <vt:lpstr>SPA.4:High Temperature  / Recryst. &amp; Melting </vt:lpstr>
      <vt:lpstr>WP PWIE: SPA 4</vt:lpstr>
      <vt:lpstr>Work on WEST &amp; Tungsten PFU</vt:lpstr>
      <vt:lpstr>The strategy</vt:lpstr>
      <vt:lpstr>The strategy</vt:lpstr>
      <vt:lpstr>First results : effect of the WEST plasma on the W microstructure  (WPPWIE SPA+SPB)</vt:lpstr>
      <vt:lpstr>PowerPoint-Präsentation</vt:lpstr>
      <vt:lpstr>Work at DTU </vt:lpstr>
      <vt:lpstr>CT at DTU 3D imaging center</vt:lpstr>
      <vt:lpstr>PM tungsten fibre reinforced tungsten</vt:lpstr>
      <vt:lpstr>Work at KTH also linked to WPTE / ITER</vt:lpstr>
      <vt:lpstr>ITER-like actively cooled W leading edge melting experiment in WEST </vt:lpstr>
      <vt:lpstr>Modelling Results</vt:lpstr>
      <vt:lpstr>Code Additions</vt:lpstr>
      <vt:lpstr>KIPT work / Ukraine</vt:lpstr>
      <vt:lpstr>WP PWIE: Planning 2023</vt:lpstr>
      <vt:lpstr>Resources Shift</vt:lpstr>
      <vt:lpstr>PowerPoint-Präsentation</vt:lpstr>
      <vt:lpstr>Milestones 2023</vt:lpstr>
      <vt:lpstr>Facilities 2023</vt:lpstr>
      <vt:lpstr>SP A Tasks 2023</vt:lpstr>
      <vt:lpstr>General Comments</vt:lpstr>
      <vt:lpstr>WP PWIE: SPA 1</vt:lpstr>
      <vt:lpstr>Sketch for 2023</vt:lpstr>
      <vt:lpstr>WP PWIE: SPA 2</vt:lpstr>
      <vt:lpstr>Expected lifetime limits for ELM-like loading in ITER</vt:lpstr>
      <vt:lpstr>Avoiding surface damage fatigue implies even lower limits</vt:lpstr>
      <vt:lpstr>Differ</vt:lpstr>
      <vt:lpstr>WP PWIE: SPA 3</vt:lpstr>
      <vt:lpstr>Sketch for 2023</vt:lpstr>
      <vt:lpstr>WP PWIE: SPA 4</vt:lpstr>
      <vt:lpstr>CEA</vt:lpstr>
      <vt:lpstr>KTH</vt:lpstr>
      <vt:lpstr>PowerPoint-Präsentation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Brezinse</dc:creator>
  <cp:lastModifiedBy>Jan Coenen</cp:lastModifiedBy>
  <cp:revision>188</cp:revision>
  <cp:lastPrinted>2014-10-16T14:51:28Z</cp:lastPrinted>
  <dcterms:created xsi:type="dcterms:W3CDTF">2020-10-16T13:52:18Z</dcterms:created>
  <dcterms:modified xsi:type="dcterms:W3CDTF">2023-02-09T12:22:21Z</dcterms:modified>
</cp:coreProperties>
</file>