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95" r:id="rId3"/>
    <p:sldId id="411" r:id="rId4"/>
    <p:sldId id="393" r:id="rId5"/>
    <p:sldId id="397" r:id="rId6"/>
    <p:sldId id="413" r:id="rId7"/>
    <p:sldId id="414" r:id="rId8"/>
    <p:sldId id="372" r:id="rId9"/>
    <p:sldId id="373" r:id="rId10"/>
    <p:sldId id="374" r:id="rId11"/>
    <p:sldId id="389" r:id="rId12"/>
    <p:sldId id="415" r:id="rId13"/>
    <p:sldId id="400" r:id="rId14"/>
    <p:sldId id="399" r:id="rId15"/>
    <p:sldId id="375" r:id="rId16"/>
    <p:sldId id="377" r:id="rId17"/>
    <p:sldId id="402" r:id="rId18"/>
    <p:sldId id="416" r:id="rId19"/>
    <p:sldId id="417" r:id="rId20"/>
    <p:sldId id="420" r:id="rId21"/>
    <p:sldId id="422" r:id="rId22"/>
    <p:sldId id="425" r:id="rId23"/>
    <p:sldId id="418" r:id="rId24"/>
    <p:sldId id="386" r:id="rId25"/>
    <p:sldId id="424" r:id="rId26"/>
    <p:sldId id="423" r:id="rId2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990099"/>
    <a:srgbClr val="0000CC"/>
    <a:srgbClr val="333399"/>
    <a:srgbClr val="2D2D8A"/>
    <a:srgbClr val="EAEEFA"/>
    <a:srgbClr val="000099"/>
    <a:srgbClr val="E357D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711" autoAdjust="0"/>
  </p:normalViewPr>
  <p:slideViewPr>
    <p:cSldViewPr>
      <p:cViewPr varScale="1">
        <p:scale>
          <a:sx n="86" d="100"/>
          <a:sy n="86" d="100"/>
        </p:scale>
        <p:origin x="1152" y="60"/>
      </p:cViewPr>
      <p:guideLst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558" y="-91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A6F5EE-EB4B-4982-B863-ED2C1B29A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5BD50D-641D-4F6F-9B25-FD5326C7A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5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B8119-ABFC-461B-87FC-F7B13EB52536}" type="slidenum">
              <a:rPr lang="en-US" altLang="sl-SI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sl-S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9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4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9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3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0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6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73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39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53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8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DD5ED3-3E70-4F1E-B664-D21DB273A54C}" type="slidenum">
              <a:rPr lang="en-US" altLang="sl-SI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7925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DD5ED3-3E70-4F1E-B664-D21DB273A54C}" type="slidenum">
              <a:rPr lang="en-US" altLang="sl-SI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4490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DD5ED3-3E70-4F1E-B664-D21DB273A54C}" type="slidenum">
              <a:rPr lang="en-US" altLang="sl-SI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0561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6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1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9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9F8E4-41E9-4052-B0EB-71C7D2689330}" type="slidenum">
              <a:rPr lang="en-US" altLang="sl-SI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F8E6-773A-428A-9234-B65750024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3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087E-EAB2-443E-8440-10135C034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CE28D-B7C9-413D-BEA7-BB2B8B39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2C15-E717-4974-A8F6-06EE3606F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70EC9-F791-4309-BEF2-2665DC973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6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F467-D594-4C40-9D05-600DC0608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CCDF-5204-4D29-9A53-285940EB0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9432-D52C-427B-90AB-A8D5D0183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DD49-8D65-4F8F-9D87-06C9F7BB2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067C-B43C-448D-9B74-9A6AA655D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72D0-6B45-4739-9E8A-EE4FA4ED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0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1C42-DA51-4585-B42B-26043B31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BA95F5-3DD5-4F37-BC5B-41E42A86E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flowChart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sl-SI" altLang="sl-SI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/>
        </p:nvGraphicFramePr>
        <p:xfrm>
          <a:off x="103188" y="44450"/>
          <a:ext cx="2397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" name="Document" r:id="rId15" imgW="318516" imgH="478536" progId="">
                  <p:embed/>
                </p:oleObj>
              </mc:Choice>
              <mc:Fallback>
                <p:oleObj name="Document" r:id="rId15" imgW="318516" imgH="478536" progId="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44450"/>
                        <a:ext cx="2397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392113" y="12700"/>
            <a:ext cx="21828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500" b="1">
                <a:solidFill>
                  <a:srgbClr val="292929"/>
                </a:solidFill>
              </a:rPr>
              <a:t>Institut “Jožef Stefan”</a:t>
            </a:r>
            <a:endParaRPr lang="en-US" altLang="sl-SI" sz="1400" b="1">
              <a:solidFill>
                <a:srgbClr val="292929"/>
              </a:solidFill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6267450" y="0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sl-SI" sz="1200">
                <a:solidFill>
                  <a:srgbClr val="292929"/>
                </a:solidFill>
              </a:rPr>
              <a:t>Izboljšanje stabilnosti vžigne napetosti v</a:t>
            </a:r>
            <a:endParaRPr lang="sl-SI" altLang="sl-SI" sz="1200">
              <a:solidFill>
                <a:srgbClr val="292929"/>
              </a:solidFill>
            </a:endParaRPr>
          </a:p>
          <a:p>
            <a:pPr eaLnBrk="1" hangingPunct="1">
              <a:defRPr/>
            </a:pPr>
            <a:r>
              <a:rPr lang="en-US" altLang="sl-SI" sz="1200">
                <a:solidFill>
                  <a:srgbClr val="292929"/>
                </a:solidFill>
              </a:rPr>
              <a:t>prenapetostnem plinskem odvodniku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4859338" y="0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400" i="1">
                <a:solidFill>
                  <a:srgbClr val="292929"/>
                </a:solidFill>
              </a:rPr>
              <a:t>B. Zajec</a:t>
            </a:r>
            <a:endParaRPr lang="en-US" altLang="sl-SI" sz="1400" i="1">
              <a:solidFill>
                <a:srgbClr val="292929"/>
              </a:solidFill>
            </a:endParaRPr>
          </a:p>
        </p:txBody>
      </p:sp>
      <p:graphicFrame>
        <p:nvGraphicFramePr>
          <p:cNvPr id="1035" name="Object 16"/>
          <p:cNvGraphicFramePr>
            <a:graphicFrameLocks noChangeAspect="1"/>
          </p:cNvGraphicFramePr>
          <p:nvPr/>
        </p:nvGraphicFramePr>
        <p:xfrm>
          <a:off x="2771775" y="0"/>
          <a:ext cx="12954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" name="Bitmap Image" r:id="rId17" imgW="2066667" imgH="743054" progId="PBrush">
                  <p:embed/>
                </p:oleObj>
              </mc:Choice>
              <mc:Fallback>
                <p:oleObj name="Bitmap Image" r:id="rId17" imgW="2066667" imgH="743054" progId="PBrush">
                  <p:embed/>
                  <p:pic>
                    <p:nvPicPr>
                      <p:cNvPr id="0" name="Picture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0"/>
                        <a:ext cx="12954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476375" y="4005064"/>
            <a:ext cx="7667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43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1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sl-SI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sl-SI" sz="21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en-US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Stefan</a:t>
            </a:r>
            <a:r>
              <a:rPr lang="sl-SI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l-SI" sz="21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sl-SI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 (JSI), </a:t>
            </a:r>
            <a:r>
              <a:rPr lang="sl-SI" altLang="sl-SI" sz="21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Dept</a:t>
            </a:r>
            <a:r>
              <a:rPr lang="sl-SI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l-SI" altLang="sl-SI" sz="21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l-SI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altLang="sl-SI" sz="21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Gaseous</a:t>
            </a:r>
            <a:r>
              <a:rPr lang="sl-SI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altLang="sl-SI" sz="21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Electronics</a:t>
            </a:r>
            <a:r>
              <a:rPr lang="sl-SI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F6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Jamova cesta 39, Ljubljana, SLOVENIA</a:t>
            </a:r>
            <a:endParaRPr lang="en-US" altLang="sl-SI" sz="21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87524" y="832276"/>
            <a:ext cx="8568952" cy="954107"/>
          </a:xfrm>
          <a:prstGeom prst="rect">
            <a:avLst/>
          </a:prstGeom>
          <a:solidFill>
            <a:srgbClr val="EAEEFA"/>
          </a:solidFill>
          <a:ln w="28575">
            <a:solidFill>
              <a:srgbClr val="333399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GB" sz="2800" b="1" kern="1800" dirty="0">
                <a:solidFill>
                  <a:srgbClr val="333399"/>
                </a:solidFill>
                <a:latin typeface="Times New Roman"/>
              </a:rPr>
              <a:t>Permeation reduction factor of </a:t>
            </a:r>
            <a:r>
              <a:rPr lang="en-GB" sz="2800" b="1" kern="1800" dirty="0" err="1">
                <a:solidFill>
                  <a:srgbClr val="333399"/>
                </a:solidFill>
                <a:latin typeface="Times New Roman"/>
              </a:rPr>
              <a:t>Chromia</a:t>
            </a:r>
            <a:r>
              <a:rPr lang="en-GB" sz="2800" b="1" kern="1800" dirty="0">
                <a:solidFill>
                  <a:srgbClr val="333399"/>
                </a:solidFill>
                <a:latin typeface="Times New Roman"/>
              </a:rPr>
              <a:t> o</a:t>
            </a:r>
            <a:r>
              <a:rPr lang="sl-SI" sz="2800" b="1" kern="1800" dirty="0">
                <a:solidFill>
                  <a:srgbClr val="333399"/>
                </a:solidFill>
                <a:latin typeface="Times New Roman"/>
              </a:rPr>
              <a:t>n</a:t>
            </a:r>
            <a:r>
              <a:rPr lang="en-GB" sz="2800" b="1" kern="1800" dirty="0">
                <a:solidFill>
                  <a:srgbClr val="333399"/>
                </a:solidFill>
                <a:latin typeface="Times New Roman"/>
              </a:rPr>
              <a:t> Cr films on </a:t>
            </a:r>
            <a:r>
              <a:rPr lang="en-GB" sz="2800" b="1" kern="1800" dirty="0" err="1">
                <a:solidFill>
                  <a:srgbClr val="333399"/>
                </a:solidFill>
                <a:latin typeface="Times New Roman"/>
              </a:rPr>
              <a:t>Eurofer</a:t>
            </a:r>
            <a:r>
              <a:rPr lang="en-GB" sz="2800" b="1" kern="1800" dirty="0">
                <a:solidFill>
                  <a:srgbClr val="333399"/>
                </a:solidFill>
                <a:latin typeface="Times New Roman"/>
              </a:rPr>
              <a:t>¶</a:t>
            </a:r>
            <a:endParaRPr lang="en-US" altLang="sl-SI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327400" y="2781300"/>
            <a:ext cx="2489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43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300" b="1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Vincenc Nemanič </a:t>
            </a:r>
            <a:endParaRPr lang="en-US" altLang="sl-SI" sz="2300" b="1" i="1" baseline="300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251520" y="4005064"/>
          <a:ext cx="5000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" name="Document" r:id="rId4" imgW="318516" imgH="478536" progId="">
                  <p:embed/>
                </p:oleObj>
              </mc:Choice>
              <mc:Fallback>
                <p:oleObj name="Document" r:id="rId4" imgW="318516" imgH="478536" progId="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05064"/>
                        <a:ext cx="5000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3347864" y="3212976"/>
            <a:ext cx="2363788" cy="36671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vincenc.nemanic@ijs.si</a:t>
            </a:r>
            <a:endParaRPr lang="en-US" altLang="sl-SI" sz="1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250037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268135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333381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79512" y="4349742"/>
            <a:ext cx="8893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1100" dirty="0">
                <a:solidFill>
                  <a:srgbClr val="000099"/>
                </a:solidFill>
                <a:cs typeface="Times New Roman" pitchFamily="18" charset="0"/>
              </a:rPr>
              <a:t>	   				                       </a:t>
            </a:r>
            <a:endParaRPr lang="en-GB" altLang="sl-SI" sz="6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rgbClr val="000099"/>
                </a:solidFill>
                <a:cs typeface="Times New Roman" pitchFamily="18" charset="0"/>
              </a:rPr>
              <a:t>For a thin film barrier, where </a:t>
            </a:r>
            <a:r>
              <a:rPr lang="en-GB" altLang="sl-SI" sz="2000" i="1" dirty="0" err="1">
                <a:solidFill>
                  <a:srgbClr val="000099"/>
                </a:solidFill>
                <a:cs typeface="Times New Roman" pitchFamily="18" charset="0"/>
              </a:rPr>
              <a:t>d</a:t>
            </a:r>
            <a:r>
              <a:rPr lang="en-GB" altLang="sl-SI" sz="2000" baseline="-30000" dirty="0" err="1">
                <a:solidFill>
                  <a:srgbClr val="000099"/>
                </a:solidFill>
                <a:cs typeface="Times New Roman" pitchFamily="18" charset="0"/>
              </a:rPr>
              <a:t>f</a:t>
            </a:r>
            <a:r>
              <a:rPr lang="en-GB" altLang="sl-SI" sz="2000" dirty="0">
                <a:solidFill>
                  <a:srgbClr val="000099"/>
                </a:solidFill>
                <a:cs typeface="Times New Roman" pitchFamily="18" charset="0"/>
              </a:rPr>
              <a:t> &lt;&lt; </a:t>
            </a:r>
            <a:r>
              <a:rPr lang="en-GB" altLang="sl-SI" sz="2000" i="1" dirty="0">
                <a:solidFill>
                  <a:srgbClr val="000099"/>
                </a:solidFill>
                <a:cs typeface="Times New Roman" pitchFamily="18" charset="0"/>
              </a:rPr>
              <a:t>d</a:t>
            </a:r>
            <a:r>
              <a:rPr lang="en-GB" altLang="sl-SI" sz="2000" baseline="-30000" dirty="0">
                <a:solidFill>
                  <a:srgbClr val="000099"/>
                </a:solidFill>
                <a:cs typeface="Times New Roman" pitchFamily="18" charset="0"/>
              </a:rPr>
              <a:t>s</a:t>
            </a:r>
            <a:r>
              <a:rPr lang="en-GB" altLang="sl-SI" sz="2000" dirty="0">
                <a:solidFill>
                  <a:srgbClr val="000099"/>
                </a:solidFill>
                <a:cs typeface="Times New Roman" pitchFamily="18" charset="0"/>
              </a:rPr>
              <a:t>, and </a:t>
            </a:r>
            <a:r>
              <a:rPr lang="en-GB" altLang="sl-SI" sz="2000" i="1" dirty="0">
                <a:solidFill>
                  <a:srgbClr val="000099"/>
                </a:solidFill>
                <a:cs typeface="Times New Roman" pitchFamily="18" charset="0"/>
              </a:rPr>
              <a:t>P</a:t>
            </a:r>
            <a:r>
              <a:rPr lang="en-GB" altLang="sl-SI" sz="2000" baseline="-25000" dirty="0">
                <a:solidFill>
                  <a:srgbClr val="000099"/>
                </a:solidFill>
                <a:cs typeface="Times New Roman" pitchFamily="18" charset="0"/>
              </a:rPr>
              <a:t>f</a:t>
            </a:r>
            <a:r>
              <a:rPr lang="en-GB" altLang="sl-SI" sz="2000" dirty="0">
                <a:solidFill>
                  <a:srgbClr val="000099"/>
                </a:solidFill>
                <a:cs typeface="Times New Roman" pitchFamily="18" charset="0"/>
              </a:rPr>
              <a:t>&lt;&lt;</a:t>
            </a:r>
            <a:r>
              <a:rPr lang="en-GB" altLang="sl-SI" sz="2000" i="1" dirty="0">
                <a:solidFill>
                  <a:srgbClr val="000099"/>
                </a:solidFill>
                <a:cs typeface="Times New Roman" pitchFamily="18" charset="0"/>
              </a:rPr>
              <a:t>P</a:t>
            </a:r>
            <a:r>
              <a:rPr lang="en-GB" altLang="sl-SI" sz="2000" baseline="-25000" dirty="0">
                <a:solidFill>
                  <a:srgbClr val="000099"/>
                </a:solidFill>
                <a:cs typeface="Times New Roman" pitchFamily="18" charset="0"/>
              </a:rPr>
              <a:t>s</a:t>
            </a:r>
            <a:r>
              <a:rPr lang="en-GB" altLang="sl-SI" sz="2000" dirty="0">
                <a:solidFill>
                  <a:srgbClr val="000099"/>
                </a:solidFill>
                <a:cs typeface="Times New Roman" pitchFamily="18" charset="0"/>
              </a:rPr>
              <a:t>, eq. 4 may be applied to extract the most relevant barrier property, i.e. permeability </a:t>
            </a:r>
            <a:r>
              <a:rPr lang="en-GB" altLang="sl-SI" sz="2000" i="1" dirty="0">
                <a:solidFill>
                  <a:srgbClr val="000099"/>
                </a:solidFill>
                <a:cs typeface="Times New Roman" pitchFamily="18" charset="0"/>
              </a:rPr>
              <a:t>P</a:t>
            </a:r>
            <a:r>
              <a:rPr lang="en-GB" altLang="sl-SI" sz="2000" baseline="-25000" dirty="0">
                <a:solidFill>
                  <a:srgbClr val="000099"/>
                </a:solidFill>
                <a:cs typeface="Times New Roman" pitchFamily="18" charset="0"/>
              </a:rPr>
              <a:t>f</a:t>
            </a:r>
            <a:r>
              <a:rPr lang="en-US" altLang="sl-SI" sz="2400" dirty="0">
                <a:solidFill>
                  <a:srgbClr val="000099"/>
                </a:solidFill>
                <a:cs typeface="Times New Roman" pitchFamily="18" charset="0"/>
              </a:rPr>
              <a:t>:</a:t>
            </a:r>
            <a:r>
              <a:rPr lang="en-US" altLang="sl-SI" sz="2400" dirty="0">
                <a:cs typeface="Times New Roman" pitchFamily="18" charset="0"/>
              </a:rPr>
              <a:t> </a:t>
            </a:r>
            <a:endParaRPr lang="en-US" altLang="sl-SI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sl-SI" sz="1100" dirty="0">
                <a:solidFill>
                  <a:srgbClr val="000000"/>
                </a:solidFill>
                <a:cs typeface="Times New Roman" pitchFamily="18" charset="0"/>
              </a:rPr>
              <a:t>	   	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179388" y="791218"/>
            <a:ext cx="8713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sl-SI" sz="2000" dirty="0">
                <a:solidFill>
                  <a:srgbClr val="000099"/>
                </a:solidFill>
              </a:rPr>
              <a:t>The effective or apparent permeability </a:t>
            </a:r>
            <a:r>
              <a:rPr lang="en-GB" altLang="sl-SI" sz="2000" i="1" dirty="0" err="1">
                <a:solidFill>
                  <a:srgbClr val="000099"/>
                </a:solidFill>
              </a:rPr>
              <a:t>P</a:t>
            </a:r>
            <a:r>
              <a:rPr lang="en-GB" altLang="sl-SI" sz="2000" baseline="-25000" dirty="0" err="1">
                <a:solidFill>
                  <a:srgbClr val="000099"/>
                </a:solidFill>
              </a:rPr>
              <a:t>e</a:t>
            </a:r>
            <a:r>
              <a:rPr lang="en-GB" altLang="sl-SI" sz="2000" dirty="0">
                <a:solidFill>
                  <a:srgbClr val="000099"/>
                </a:solidFill>
              </a:rPr>
              <a:t> for the double-layered, (index </a:t>
            </a:r>
            <a:r>
              <a:rPr lang="en-GB" altLang="sl-SI" sz="2000" baseline="-25000" dirty="0">
                <a:solidFill>
                  <a:srgbClr val="000099"/>
                </a:solidFill>
              </a:rPr>
              <a:t>f</a:t>
            </a:r>
            <a:r>
              <a:rPr lang="en-GB" altLang="sl-SI" sz="2000" dirty="0">
                <a:solidFill>
                  <a:srgbClr val="000099"/>
                </a:solidFill>
              </a:rPr>
              <a:t> for the film and index </a:t>
            </a:r>
            <a:r>
              <a:rPr lang="en-GB" altLang="sl-SI" sz="2000" baseline="-25000" dirty="0">
                <a:solidFill>
                  <a:srgbClr val="000099"/>
                </a:solidFill>
              </a:rPr>
              <a:t>s</a:t>
            </a:r>
            <a:r>
              <a:rPr lang="en-GB" altLang="sl-SI" sz="2000" dirty="0">
                <a:solidFill>
                  <a:srgbClr val="000099"/>
                </a:solidFill>
              </a:rPr>
              <a:t> for substrate) </a:t>
            </a:r>
            <a:r>
              <a:rPr lang="en-US" altLang="sl-SI" sz="2000" dirty="0">
                <a:solidFill>
                  <a:srgbClr val="000099"/>
                </a:solidFill>
              </a:rPr>
              <a:t>is:</a:t>
            </a: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6372225" y="5573779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1800"/>
              <a:t>(5)</a:t>
            </a: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177477" y="26856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2000" dirty="0">
                <a:solidFill>
                  <a:srgbClr val="000099"/>
                </a:solidFill>
              </a:rPr>
              <a:t>where each of the two layers is specified by </a:t>
            </a:r>
            <a:r>
              <a:rPr lang="en-GB" altLang="sl-SI" sz="2000" dirty="0">
                <a:solidFill>
                  <a:srgbClr val="000099"/>
                </a:solidFill>
              </a:rPr>
              <a:t>its thickness and </a:t>
            </a:r>
            <a:r>
              <a:rPr lang="en-US" altLang="sl-SI" sz="2000" dirty="0">
                <a:solidFill>
                  <a:srgbClr val="000099"/>
                </a:solidFill>
              </a:rPr>
              <a:t>permeability </a:t>
            </a:r>
            <a:r>
              <a:rPr lang="en-US" altLang="sl-SI" sz="2000" i="1" dirty="0">
                <a:solidFill>
                  <a:srgbClr val="000099"/>
                </a:solidFill>
              </a:rPr>
              <a:t>P</a:t>
            </a:r>
            <a:r>
              <a:rPr lang="en-US" altLang="sl-SI" sz="2000" dirty="0">
                <a:solidFill>
                  <a:srgbClr val="000099"/>
                </a:solidFill>
              </a:rPr>
              <a:t>. The resulting </a:t>
            </a:r>
            <a:r>
              <a:rPr lang="en-US" altLang="sl-SI" sz="2000" i="1" dirty="0">
                <a:solidFill>
                  <a:srgbClr val="000099"/>
                </a:solidFill>
              </a:rPr>
              <a:t>PRF</a:t>
            </a:r>
            <a:r>
              <a:rPr lang="en-US" altLang="sl-SI" sz="2000" dirty="0">
                <a:solidFill>
                  <a:srgbClr val="000099"/>
                </a:solidFill>
              </a:rPr>
              <a:t> is:</a:t>
            </a:r>
          </a:p>
        </p:txBody>
      </p:sp>
      <p:sp>
        <p:nvSpPr>
          <p:cNvPr id="820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B4FCEE-28FE-47DE-B033-3219A1512452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sl-SI" sz="1400" dirty="0"/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05383-DFEA-4AF2-B0E3-22C415A14E99}"/>
              </a:ext>
            </a:extLst>
          </p:cNvPr>
          <p:cNvGrpSpPr/>
          <p:nvPr/>
        </p:nvGrpSpPr>
        <p:grpSpPr>
          <a:xfrm>
            <a:off x="2123728" y="1653913"/>
            <a:ext cx="4896197" cy="974078"/>
            <a:chOff x="2123728" y="1653913"/>
            <a:chExt cx="4896197" cy="974078"/>
          </a:xfrm>
        </p:grpSpPr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6227763" y="2044767"/>
              <a:ext cx="7921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l-SI" sz="1800"/>
                <a:t>(3)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667064"/>
                </p:ext>
              </p:extLst>
            </p:nvPr>
          </p:nvGraphicFramePr>
          <p:xfrm>
            <a:off x="2123728" y="1653913"/>
            <a:ext cx="2448272" cy="974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60" r:id="rId3" imgW="1180588" imgH="469696" progId="">
                    <p:embed/>
                  </p:oleObj>
                </mc:Choice>
                <mc:Fallback>
                  <p:oleObj r:id="rId3" imgW="1180588" imgH="469696" progId="">
                    <p:embed/>
                    <p:pic>
                      <p:nvPicPr>
                        <p:cNvPr id="0" name="Picture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1653913"/>
                          <a:ext cx="2448272" cy="9740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41E658-825E-42AC-B970-F8050B24C5B3}"/>
              </a:ext>
            </a:extLst>
          </p:cNvPr>
          <p:cNvGrpSpPr/>
          <p:nvPr/>
        </p:nvGrpSpPr>
        <p:grpSpPr>
          <a:xfrm>
            <a:off x="2627784" y="3773554"/>
            <a:ext cx="4465166" cy="611188"/>
            <a:chOff x="2627784" y="3773554"/>
            <a:chExt cx="4465166" cy="611188"/>
          </a:xfrm>
        </p:grpSpPr>
        <p:sp>
          <p:nvSpPr>
            <p:cNvPr id="8203" name="Text Box 14"/>
            <p:cNvSpPr txBox="1">
              <a:spLocks noChangeArrowheads="1"/>
            </p:cNvSpPr>
            <p:nvPr/>
          </p:nvSpPr>
          <p:spPr bwMode="auto">
            <a:xfrm>
              <a:off x="6300788" y="3773554"/>
              <a:ext cx="7921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l-SI" sz="1800"/>
                <a:t>(4)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6245191"/>
                </p:ext>
              </p:extLst>
            </p:nvPr>
          </p:nvGraphicFramePr>
          <p:xfrm>
            <a:off x="2627784" y="3895792"/>
            <a:ext cx="29400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61" r:id="rId5" imgW="1459866" imgH="241195" progId="">
                    <p:embed/>
                  </p:oleObj>
                </mc:Choice>
                <mc:Fallback>
                  <p:oleObj r:id="rId5" imgW="1459866" imgH="241195" progId="">
                    <p:embed/>
                    <p:pic>
                      <p:nvPicPr>
                        <p:cNvPr id="0" name="Picture 2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3895792"/>
                          <a:ext cx="2940050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98882" y="5373216"/>
            <a:ext cx="2941270" cy="871777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sl-SI" sz="2400" b="1" dirty="0">
                <a:solidFill>
                  <a:schemeClr val="accent2"/>
                </a:solidFill>
              </a:rPr>
              <a:t>The formalism of double-layered membranes</a:t>
            </a:r>
          </a:p>
        </p:txBody>
      </p:sp>
    </p:spTree>
    <p:extLst>
      <p:ext uri="{BB962C8B-B14F-4D97-AF65-F5344CB8AC3E}">
        <p14:creationId xmlns:p14="http://schemas.microsoft.com/office/powerpoint/2010/main" val="39493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4" grpId="0"/>
      <p:bldP spid="820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028617"/>
            <a:ext cx="8928992" cy="508114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GB" altLang="sl-SI" sz="2400" b="1" i="1" dirty="0">
                <a:solidFill>
                  <a:schemeClr val="accent2"/>
                </a:solidFill>
              </a:rPr>
              <a:t>          </a:t>
            </a:r>
            <a:endParaRPr lang="sl-SI" altLang="sl-SI" sz="1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1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r>
              <a:rPr lang="sl-SI" altLang="sl-SI" sz="1400" dirty="0">
                <a:solidFill>
                  <a:schemeClr val="accent2"/>
                </a:solidFill>
              </a:rPr>
              <a:t>             </a:t>
            </a: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20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2400" dirty="0">
              <a:solidFill>
                <a:schemeClr val="accent2"/>
              </a:solidFill>
            </a:endParaRPr>
          </a:p>
        </p:txBody>
      </p:sp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sl-SI" sz="1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98" y="2501443"/>
            <a:ext cx="4320480" cy="3426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59" y="853857"/>
            <a:ext cx="8670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2000" dirty="0">
                <a:solidFill>
                  <a:schemeClr val="accent2"/>
                </a:solidFill>
              </a:rPr>
              <a:t>Measuring procedure: after admittance of hydrogen to the upstream side, </a:t>
            </a:r>
          </a:p>
          <a:p>
            <a:pPr algn="just"/>
            <a:r>
              <a:rPr lang="en-GB" sz="2000" dirty="0">
                <a:solidFill>
                  <a:schemeClr val="accent2"/>
                </a:solidFill>
              </a:rPr>
              <a:t>steady hydrogen permeation rate through the bulk substrate is established </a:t>
            </a:r>
          </a:p>
          <a:p>
            <a:pPr algn="just"/>
            <a:r>
              <a:rPr lang="en-GB" sz="2000" dirty="0">
                <a:solidFill>
                  <a:schemeClr val="accent2"/>
                </a:solidFill>
              </a:rPr>
              <a:t>within a characteristic time-lag </a:t>
            </a:r>
            <a:r>
              <a:rPr lang="en-GB" sz="2000" i="1" dirty="0">
                <a:solidFill>
                  <a:schemeClr val="accent2"/>
                </a:solidFill>
              </a:rPr>
              <a:t>L</a:t>
            </a:r>
            <a:r>
              <a:rPr lang="sl-SI" sz="2000" i="1" dirty="0">
                <a:solidFill>
                  <a:schemeClr val="accent2"/>
                </a:solidFill>
              </a:rPr>
              <a:t> (</a:t>
            </a:r>
            <a:r>
              <a:rPr lang="en-GB" sz="2000" i="1" dirty="0">
                <a:solidFill>
                  <a:schemeClr val="accent2"/>
                </a:solidFill>
              </a:rPr>
              <a:t>gas accumulation method displayed</a:t>
            </a:r>
            <a:r>
              <a:rPr lang="sl-SI" sz="2000" i="1" dirty="0">
                <a:solidFill>
                  <a:schemeClr val="accent2"/>
                </a:solidFill>
              </a:rPr>
              <a:t>)</a:t>
            </a:r>
          </a:p>
          <a:p>
            <a:endParaRPr lang="sl-SI" sz="2000" i="1" dirty="0">
              <a:solidFill>
                <a:schemeClr val="accent2"/>
              </a:solidFill>
            </a:endParaRPr>
          </a:p>
          <a:p>
            <a:r>
              <a:rPr lang="sl-SI" sz="1600" dirty="0">
                <a:solidFill>
                  <a:schemeClr val="accent2"/>
                </a:solidFill>
              </a:rPr>
              <a:t>                  b</a:t>
            </a:r>
            <a:r>
              <a:rPr lang="en-GB" sz="1600" dirty="0" err="1">
                <a:solidFill>
                  <a:schemeClr val="accent2"/>
                </a:solidFill>
              </a:rPr>
              <a:t>ulk</a:t>
            </a:r>
            <a:r>
              <a:rPr lang="en-GB" sz="1600" dirty="0">
                <a:solidFill>
                  <a:schemeClr val="accent2"/>
                </a:solidFill>
              </a:rPr>
              <a:t> membrane                                                     double-layered membrane      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8622" y="269252"/>
            <a:ext cx="8856984" cy="461665"/>
          </a:xfrm>
          <a:prstGeom prst="rect">
            <a:avLst/>
          </a:prstGeom>
          <a:solidFill>
            <a:srgbClr val="EAEEFA"/>
          </a:solidFill>
          <a:ln w="9525">
            <a:solidFill>
              <a:srgbClr val="333399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400" b="1" dirty="0">
                <a:solidFill>
                  <a:schemeClr val="accent2"/>
                </a:solidFill>
              </a:rPr>
              <a:t>Experiment</a:t>
            </a:r>
            <a:r>
              <a:rPr lang="en-GB" altLang="sl-SI" sz="2400" dirty="0">
                <a:solidFill>
                  <a:schemeClr val="accent2"/>
                </a:solidFill>
              </a:rPr>
              <a:t>: </a:t>
            </a:r>
            <a:r>
              <a:rPr lang="sl-SI" altLang="sl-SI" sz="2400" dirty="0">
                <a:solidFill>
                  <a:schemeClr val="accent2"/>
                </a:solidFill>
              </a:rPr>
              <a:t>Procedure on</a:t>
            </a:r>
            <a:r>
              <a:rPr lang="en-GB" altLang="sl-SI" sz="2400" dirty="0">
                <a:solidFill>
                  <a:schemeClr val="accent2"/>
                </a:solidFill>
              </a:rPr>
              <a:t> double-layered membranes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6" y="2566061"/>
            <a:ext cx="4181725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Down Arrow 2"/>
          <p:cNvSpPr/>
          <p:nvPr/>
        </p:nvSpPr>
        <p:spPr>
          <a:xfrm rot="19687991">
            <a:off x="7100356" y="3766080"/>
            <a:ext cx="297484" cy="9523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504" y="6093805"/>
            <a:ext cx="8496944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35000"/>
              </a:lnSpc>
              <a:buNone/>
            </a:pPr>
            <a:r>
              <a:rPr lang="en-GB" altLang="sl-SI" dirty="0">
                <a:solidFill>
                  <a:schemeClr val="accent2"/>
                </a:solidFill>
              </a:rPr>
              <a:t>Double-layered membrane exhibits lower permeation rate and longer</a:t>
            </a:r>
            <a:r>
              <a:rPr lang="sl-SI" altLang="sl-SI" dirty="0">
                <a:solidFill>
                  <a:schemeClr val="accent2"/>
                </a:solidFill>
              </a:rPr>
              <a:t> </a:t>
            </a:r>
            <a:r>
              <a:rPr lang="sl-SI" altLang="sl-SI" i="1" dirty="0">
                <a:solidFill>
                  <a:schemeClr val="accent2"/>
                </a:solidFill>
              </a:rPr>
              <a:t>L</a:t>
            </a:r>
            <a:r>
              <a:rPr lang="sl-SI" altLang="sl-SI" dirty="0">
                <a:solidFill>
                  <a:schemeClr val="accent2"/>
                </a:solidFill>
              </a:rPr>
              <a:t>, </a:t>
            </a:r>
            <a:r>
              <a:rPr lang="en-GB" altLang="sl-SI" i="1" dirty="0">
                <a:solidFill>
                  <a:schemeClr val="accent2"/>
                </a:solidFill>
              </a:rPr>
              <a:t>L</a:t>
            </a:r>
            <a:r>
              <a:rPr lang="sl-SI" altLang="sl-SI" i="1" baseline="-25000" dirty="0">
                <a:solidFill>
                  <a:schemeClr val="accent2"/>
                </a:solidFill>
              </a:rPr>
              <a:t>DL</a:t>
            </a:r>
            <a:r>
              <a:rPr lang="sl-SI" altLang="sl-SI" i="1" dirty="0">
                <a:solidFill>
                  <a:schemeClr val="accent2"/>
                </a:solidFill>
              </a:rPr>
              <a:t>&gt;L</a:t>
            </a:r>
            <a:r>
              <a:rPr lang="sl-SI" altLang="sl-SI" i="1" baseline="-25000" dirty="0">
                <a:solidFill>
                  <a:schemeClr val="accent2"/>
                </a:solidFill>
              </a:rPr>
              <a:t>B</a:t>
            </a:r>
            <a:endParaRPr lang="en-GB" i="1" baseline="-2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sl-SI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43435" y="6149643"/>
            <a:ext cx="8145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rgbClr val="FF0000"/>
                </a:solidFill>
              </a:rPr>
              <a:t>*</a:t>
            </a:r>
            <a:r>
              <a:rPr lang="en-GB" sz="1600" dirty="0">
                <a:solidFill>
                  <a:schemeClr val="accent2"/>
                </a:solidFill>
              </a:rPr>
              <a:t>Sun, P. Z. et al. Limits on gas </a:t>
            </a:r>
            <a:r>
              <a:rPr lang="en-GB" sz="1600" dirty="0" err="1">
                <a:solidFill>
                  <a:schemeClr val="accent2"/>
                </a:solidFill>
              </a:rPr>
              <a:t>impermeability</a:t>
            </a:r>
            <a:r>
              <a:rPr lang="en-GB" sz="1600" dirty="0">
                <a:solidFill>
                  <a:schemeClr val="accent2"/>
                </a:solidFill>
              </a:rPr>
              <a:t> of graphene. Nature 579, 229–232 (2020)</a:t>
            </a:r>
            <a:endParaRPr lang="sl-SI" sz="1600" dirty="0">
              <a:solidFill>
                <a:schemeClr val="accent2"/>
              </a:solidFill>
            </a:endParaRPr>
          </a:p>
          <a:p>
            <a:r>
              <a:rPr lang="sl-SI" sz="1600" dirty="0">
                <a:solidFill>
                  <a:srgbClr val="FF0000"/>
                </a:solidFill>
              </a:rPr>
              <a:t> **</a:t>
            </a:r>
            <a:r>
              <a:rPr lang="sv-SE" sz="1600" dirty="0">
                <a:solidFill>
                  <a:schemeClr val="accent2"/>
                </a:solidFill>
              </a:rPr>
              <a:t>B. </a:t>
            </a:r>
            <a:r>
              <a:rPr lang="sv-SE" sz="1600" dirty="0" err="1">
                <a:solidFill>
                  <a:schemeClr val="accent2"/>
                </a:solidFill>
              </a:rPr>
              <a:t>Zajec</a:t>
            </a:r>
            <a:r>
              <a:rPr lang="sv-SE" sz="1600" dirty="0">
                <a:solidFill>
                  <a:schemeClr val="accent2"/>
                </a:solidFill>
              </a:rPr>
              <a:t>, </a:t>
            </a:r>
            <a:r>
              <a:rPr lang="sv-SE" sz="1600" dirty="0" err="1">
                <a:solidFill>
                  <a:schemeClr val="accent2"/>
                </a:solidFill>
              </a:rPr>
              <a:t>Int</a:t>
            </a:r>
            <a:r>
              <a:rPr lang="sv-SE" sz="1600" dirty="0">
                <a:solidFill>
                  <a:schemeClr val="accent2"/>
                </a:solidFill>
              </a:rPr>
              <a:t>. J. Hydr. Energy 36 (2011) 7353–7361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1124744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The true mechanism of efficient hydrogen permeation rate suppression (</a:t>
            </a:r>
            <a:r>
              <a:rPr lang="en-GB" altLang="sl-SI" sz="2000" i="1" kern="0" dirty="0">
                <a:solidFill>
                  <a:srgbClr val="333399"/>
                </a:solidFill>
                <a:latin typeface="Arial"/>
                <a:cs typeface="Arial"/>
              </a:rPr>
              <a:t>PRF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&gt;1000) by a dense dielectric film has rarely been analysed theoretically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>
                <a:solidFill>
                  <a:srgbClr val="FF0000"/>
                </a:solidFill>
                <a:latin typeface="Arial"/>
                <a:cs typeface="Arial"/>
              </a:rPr>
              <a:t>(=</a:t>
            </a:r>
            <a:r>
              <a:rPr lang="sl-SI" altLang="sl-SI" sz="2000" i="1" kern="0" dirty="0" err="1">
                <a:solidFill>
                  <a:srgbClr val="FF0000"/>
                </a:solidFill>
                <a:latin typeface="Arial"/>
                <a:cs typeface="Arial"/>
              </a:rPr>
              <a:t>ab</a:t>
            </a:r>
            <a:r>
              <a:rPr lang="sl-SI" altLang="sl-SI" sz="2000" i="1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altLang="sl-SI" sz="2000" i="1" kern="0" dirty="0" err="1">
                <a:solidFill>
                  <a:srgbClr val="FF0000"/>
                </a:solidFill>
                <a:latin typeface="Arial"/>
                <a:cs typeface="Arial"/>
              </a:rPr>
              <a:t>initio</a:t>
            </a:r>
            <a:r>
              <a:rPr lang="sl-SI" altLang="sl-SI" sz="2000" i="1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>
                <a:solidFill>
                  <a:srgbClr val="FF0000"/>
                </a:solidFill>
                <a:latin typeface="Arial"/>
                <a:cs typeface="Arial"/>
              </a:rPr>
              <a:t>calculations</a:t>
            </a:r>
            <a:r>
              <a:rPr lang="sl-SI" altLang="sl-SI" sz="2000" kern="0" dirty="0">
                <a:solidFill>
                  <a:srgbClr val="FF0000"/>
                </a:solidFill>
                <a:latin typeface="Arial"/>
                <a:cs typeface="Arial"/>
              </a:rPr>
              <a:t>)*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.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We do not have 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a general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model of proton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migration in the lattice. All data in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Table</a:t>
            </a:r>
            <a:r>
              <a:rPr lang="sl-SI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1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are related only to „thin films“ &lt;10 µm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endParaRPr lang="sl-SI" altLang="sl-SI" sz="2000" kern="0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3752" y="3713128"/>
            <a:ext cx="89644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Experimental data with a lower </a:t>
            </a:r>
            <a:r>
              <a:rPr lang="en-GB" altLang="sl-SI" sz="2000" i="1" kern="0" dirty="0">
                <a:solidFill>
                  <a:srgbClr val="333399"/>
                </a:solidFill>
                <a:latin typeface="Arial"/>
                <a:cs typeface="Arial"/>
              </a:rPr>
              <a:t>PRF </a:t>
            </a:r>
            <a:r>
              <a:rPr lang="sl-SI" altLang="sl-SI" sz="2000" kern="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sl-SI" altLang="sl-SI" sz="2000" kern="0" dirty="0" err="1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lang="sl-SI" altLang="sl-SI" sz="2000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>
                <a:solidFill>
                  <a:srgbClr val="FF0000"/>
                </a:solidFill>
                <a:latin typeface="Arial"/>
                <a:cs typeface="Arial"/>
              </a:rPr>
              <a:t>predicted</a:t>
            </a:r>
            <a:r>
              <a:rPr lang="sl-SI" altLang="sl-SI" sz="2000" kern="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were</a:t>
            </a:r>
            <a:r>
              <a:rPr lang="en-GB" altLang="sl-SI" sz="2000" i="1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mostly explained by film cracks and defects, which are difficult to confirm by SEM or other methods.</a:t>
            </a:r>
            <a:r>
              <a:rPr lang="sl-SI" altLang="sl-SI" sz="2000" kern="0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C967887-2C8A-4A20-9F25-2FF9F397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60" y="149731"/>
            <a:ext cx="8892480" cy="830997"/>
          </a:xfrm>
          <a:prstGeom prst="rect">
            <a:avLst/>
          </a:prstGeom>
          <a:solidFill>
            <a:srgbClr val="EAEEFA"/>
          </a:solidFill>
          <a:ln>
            <a:solidFill>
              <a:srgbClr val="333399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400" b="1" dirty="0">
                <a:solidFill>
                  <a:schemeClr val="accent2"/>
                </a:solidFill>
              </a:rPr>
              <a:t>Review of hydrogen permeation barrier (HPB) efficiency achieved from double-layered membrane</a:t>
            </a: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en-GB" altLang="sl-SI" sz="2400" b="1" dirty="0">
                <a:solidFill>
                  <a:schemeClr val="accent2"/>
                </a:solidFill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4169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20687"/>
            <a:ext cx="9216008" cy="554461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sl-SI" altLang="sl-SI" sz="24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sl-SI" altLang="sl-SI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GB" altLang="sl-SI" sz="2400" b="1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r>
              <a:rPr lang="en-GB" altLang="sl-SI" sz="1800" dirty="0">
                <a:solidFill>
                  <a:srgbClr val="FF0000"/>
                </a:solidFill>
              </a:rPr>
              <a:t>*</a:t>
            </a:r>
            <a:r>
              <a:rPr lang="en-GB" altLang="sl-SI" sz="1800" dirty="0">
                <a:solidFill>
                  <a:schemeClr val="accent2"/>
                </a:solidFill>
              </a:rPr>
              <a:t> </a:t>
            </a:r>
            <a:r>
              <a:rPr lang="en-GB" altLang="sl-SI" sz="1600" dirty="0">
                <a:solidFill>
                  <a:schemeClr val="accent2"/>
                </a:solidFill>
              </a:rPr>
              <a:t>data on bulk Cr permeability </a:t>
            </a:r>
            <a:r>
              <a:rPr lang="sl-SI" altLang="sl-SI" sz="1600" dirty="0" err="1">
                <a:solidFill>
                  <a:schemeClr val="accent2"/>
                </a:solidFill>
              </a:rPr>
              <a:t>and</a:t>
            </a:r>
            <a:r>
              <a:rPr lang="sl-SI" altLang="sl-SI" sz="1600" dirty="0">
                <a:solidFill>
                  <a:schemeClr val="accent2"/>
                </a:solidFill>
              </a:rPr>
              <a:t> Cr</a:t>
            </a:r>
            <a:r>
              <a:rPr lang="sl-SI" altLang="sl-SI" sz="1600" baseline="-25000" dirty="0">
                <a:solidFill>
                  <a:schemeClr val="accent2"/>
                </a:solidFill>
              </a:rPr>
              <a:t>2</a:t>
            </a:r>
            <a:r>
              <a:rPr lang="sl-SI" altLang="sl-SI" sz="1600" dirty="0">
                <a:solidFill>
                  <a:schemeClr val="accent2"/>
                </a:solidFill>
              </a:rPr>
              <a:t>O</a:t>
            </a:r>
            <a:r>
              <a:rPr lang="sl-SI" altLang="sl-SI" sz="1600" baseline="-25000" dirty="0">
                <a:solidFill>
                  <a:schemeClr val="accent2"/>
                </a:solidFill>
              </a:rPr>
              <a:t>3</a:t>
            </a:r>
            <a:r>
              <a:rPr lang="sl-SI" altLang="sl-SI" sz="1600" dirty="0">
                <a:solidFill>
                  <a:schemeClr val="accent2"/>
                </a:solidFill>
              </a:rPr>
              <a:t> is</a:t>
            </a:r>
            <a:r>
              <a:rPr lang="en-GB" altLang="sl-SI" sz="1600" dirty="0">
                <a:solidFill>
                  <a:schemeClr val="accent2"/>
                </a:solidFill>
              </a:rPr>
              <a:t> rare; thickness of </a:t>
            </a:r>
            <a:r>
              <a:rPr lang="sl-SI" altLang="sl-SI" sz="1600" dirty="0">
                <a:solidFill>
                  <a:schemeClr val="accent2"/>
                </a:solidFill>
              </a:rPr>
              <a:t>Cr</a:t>
            </a:r>
            <a:r>
              <a:rPr lang="sl-SI" altLang="sl-SI" sz="1600" baseline="-25000" dirty="0">
                <a:solidFill>
                  <a:schemeClr val="accent2"/>
                </a:solidFill>
              </a:rPr>
              <a:t>2</a:t>
            </a:r>
            <a:r>
              <a:rPr lang="sl-SI" altLang="sl-SI" sz="1600" dirty="0">
                <a:solidFill>
                  <a:schemeClr val="accent2"/>
                </a:solidFill>
              </a:rPr>
              <a:t>O</a:t>
            </a:r>
            <a:r>
              <a:rPr lang="sl-SI" altLang="sl-SI" sz="1600" baseline="-25000" dirty="0">
                <a:solidFill>
                  <a:schemeClr val="accent2"/>
                </a:solidFill>
              </a:rPr>
              <a:t>3</a:t>
            </a:r>
            <a:r>
              <a:rPr lang="en-GB" altLang="sl-SI" sz="1600" dirty="0">
                <a:solidFill>
                  <a:schemeClr val="accent2"/>
                </a:solidFill>
              </a:rPr>
              <a:t> was estimated, not measured. </a:t>
            </a:r>
            <a:endParaRPr lang="sl-SI" altLang="sl-SI" sz="8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r>
              <a:rPr lang="sl-SI" altLang="sl-SI" sz="1600" dirty="0">
                <a:solidFill>
                  <a:schemeClr val="accent2"/>
                </a:solidFill>
              </a:rPr>
              <a:t>Table 1 </a:t>
            </a:r>
            <a:r>
              <a:rPr lang="sl-SI" altLang="sl-SI" sz="1600" dirty="0" err="1">
                <a:solidFill>
                  <a:schemeClr val="accent2"/>
                </a:solidFill>
              </a:rPr>
              <a:t>from</a:t>
            </a:r>
            <a:r>
              <a:rPr lang="sl-SI" altLang="sl-SI" sz="1600" dirty="0">
                <a:solidFill>
                  <a:schemeClr val="accent2"/>
                </a:solidFill>
              </a:rPr>
              <a:t> V Nemanič, </a:t>
            </a:r>
            <a:r>
              <a:rPr lang="en-US" altLang="sl-SI" sz="1600" dirty="0">
                <a:solidFill>
                  <a:schemeClr val="accent2"/>
                </a:solidFill>
              </a:rPr>
              <a:t>Nuclear Materials and Energy 19 (2019) 451–457</a:t>
            </a:r>
            <a:endParaRPr lang="sl-SI" altLang="sl-SI" sz="1600" dirty="0">
              <a:solidFill>
                <a:schemeClr val="accent2"/>
              </a:solidFill>
            </a:endParaRPr>
          </a:p>
          <a:p>
            <a:pPr marL="190800" indent="0" eaLnBrk="1" hangingPunct="1">
              <a:lnSpc>
                <a:spcPct val="135000"/>
              </a:lnSpc>
              <a:buNone/>
            </a:pPr>
            <a:endParaRPr lang="sl-SI" altLang="sl-SI" sz="1600" dirty="0">
              <a:solidFill>
                <a:schemeClr val="accent2"/>
              </a:solidFill>
            </a:endParaRPr>
          </a:p>
        </p:txBody>
      </p:sp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sl-SI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836712"/>
            <a:ext cx="5106432" cy="487364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527264" y="2122073"/>
            <a:ext cx="7393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1665" y="186075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613A46B-B945-42A1-9169-95DE17CCB19B}"/>
              </a:ext>
            </a:extLst>
          </p:cNvPr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sl-SI" sz="2400" b="1" i="1" dirty="0">
                <a:solidFill>
                  <a:schemeClr val="accent2"/>
                </a:solidFill>
              </a:rPr>
              <a:t>In</a:t>
            </a:r>
            <a:r>
              <a:rPr lang="sl-SI" altLang="sl-SI" sz="2400" b="1" i="1" dirty="0">
                <a:solidFill>
                  <a:schemeClr val="accent2"/>
                </a:solidFill>
              </a:rPr>
              <a:t> </a:t>
            </a:r>
            <a:r>
              <a:rPr lang="en-GB" altLang="sl-SI" sz="2400" b="1" i="1" dirty="0">
                <a:solidFill>
                  <a:schemeClr val="accent2"/>
                </a:solidFill>
              </a:rPr>
              <a:t>situ</a:t>
            </a:r>
            <a:r>
              <a:rPr lang="en-GB" altLang="sl-SI" sz="2400" b="1" dirty="0">
                <a:solidFill>
                  <a:schemeClr val="accent2"/>
                </a:solidFill>
              </a:rPr>
              <a:t> grown hydrogen permeation barriers</a:t>
            </a:r>
          </a:p>
        </p:txBody>
      </p:sp>
    </p:spTree>
    <p:extLst>
      <p:ext uri="{BB962C8B-B14F-4D97-AF65-F5344CB8AC3E}">
        <p14:creationId xmlns:p14="http://schemas.microsoft.com/office/powerpoint/2010/main" val="167851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sl-SI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245" y="5597153"/>
            <a:ext cx="7964468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15" y="982980"/>
            <a:ext cx="8074663" cy="3253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245" y="4450941"/>
            <a:ext cx="876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>
                <a:solidFill>
                  <a:srgbClr val="FF0000"/>
                </a:solidFill>
              </a:rPr>
              <a:t>Motivation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for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our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work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sl-SI" dirty="0" err="1">
                <a:solidFill>
                  <a:schemeClr val="accent2"/>
                </a:solidFill>
              </a:rPr>
              <a:t>The</a:t>
            </a:r>
            <a:r>
              <a:rPr lang="en-GB" dirty="0">
                <a:solidFill>
                  <a:schemeClr val="accent2"/>
                </a:solidFill>
              </a:rPr>
              <a:t> attractive property of an ad-layer grown in situ in (</a:t>
            </a:r>
            <a:r>
              <a:rPr lang="en-GB" dirty="0" err="1">
                <a:solidFill>
                  <a:schemeClr val="accent2"/>
                </a:solidFill>
              </a:rPr>
              <a:t>Ar</a:t>
            </a:r>
            <a:r>
              <a:rPr lang="en-GB" dirty="0">
                <a:solidFill>
                  <a:schemeClr val="accent2"/>
                </a:solidFill>
              </a:rPr>
              <a:t> + D</a:t>
            </a:r>
            <a:r>
              <a:rPr lang="en-GB" baseline="-25000" dirty="0">
                <a:solidFill>
                  <a:schemeClr val="accent2"/>
                </a:solidFill>
              </a:rPr>
              <a:t>2</a:t>
            </a:r>
            <a:r>
              <a:rPr lang="en-GB" dirty="0">
                <a:solidFill>
                  <a:schemeClr val="accent2"/>
                </a:solidFill>
              </a:rPr>
              <a:t> + D</a:t>
            </a:r>
            <a:r>
              <a:rPr lang="en-GB" baseline="-25000" dirty="0">
                <a:solidFill>
                  <a:schemeClr val="accent2"/>
                </a:solidFill>
              </a:rPr>
              <a:t>2</a:t>
            </a:r>
            <a:r>
              <a:rPr lang="en-GB" dirty="0">
                <a:solidFill>
                  <a:schemeClr val="accent2"/>
                </a:solidFill>
              </a:rPr>
              <a:t>O) at 700°C and 800°C, was claimed</a:t>
            </a:r>
            <a:r>
              <a:rPr lang="sl-SI" dirty="0">
                <a:solidFill>
                  <a:schemeClr val="accent2"/>
                </a:solidFill>
              </a:rPr>
              <a:t>;</a:t>
            </a:r>
            <a:r>
              <a:rPr lang="en-GB" dirty="0">
                <a:solidFill>
                  <a:schemeClr val="accent2"/>
                </a:solidFill>
              </a:rPr>
              <a:t> no data on characterisation of Cr oxide properties w</a:t>
            </a:r>
            <a:r>
              <a:rPr lang="sl-SI" dirty="0">
                <a:solidFill>
                  <a:schemeClr val="accent2"/>
                </a:solidFill>
              </a:rPr>
              <a:t>as</a:t>
            </a:r>
            <a:r>
              <a:rPr lang="en-GB" dirty="0">
                <a:solidFill>
                  <a:schemeClr val="accent2"/>
                </a:solidFill>
              </a:rPr>
              <a:t> reported.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1600" y="5877273"/>
            <a:ext cx="2664296" cy="30958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5C9CB32-DE85-4F05-A446-F6A48026F840}"/>
              </a:ext>
            </a:extLst>
          </p:cNvPr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sl-SI" sz="2400" b="1" i="1" dirty="0">
                <a:solidFill>
                  <a:schemeClr val="accent2"/>
                </a:solidFill>
              </a:rPr>
              <a:t>In-situ</a:t>
            </a:r>
            <a:r>
              <a:rPr lang="en-GB" altLang="sl-SI" sz="2400" b="1" dirty="0">
                <a:solidFill>
                  <a:schemeClr val="accent2"/>
                </a:solidFill>
              </a:rPr>
              <a:t> grown hydrogen permeation barriers</a:t>
            </a:r>
          </a:p>
        </p:txBody>
      </p:sp>
    </p:spTree>
    <p:extLst>
      <p:ext uri="{BB962C8B-B14F-4D97-AF65-F5344CB8AC3E}">
        <p14:creationId xmlns:p14="http://schemas.microsoft.com/office/powerpoint/2010/main" val="79852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7025" y="980728"/>
            <a:ext cx="8816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For highly impermeable materials</a:t>
            </a:r>
            <a:r>
              <a:rPr lang="sl-SI" altLang="sl-SI" sz="2000" dirty="0">
                <a:solidFill>
                  <a:schemeClr val="accent2"/>
                </a:solidFill>
              </a:rPr>
              <a:t>,</a:t>
            </a:r>
            <a:r>
              <a:rPr lang="en-GB" altLang="sl-SI" sz="2000" dirty="0">
                <a:solidFill>
                  <a:schemeClr val="accent2"/>
                </a:solidFill>
              </a:rPr>
              <a:t> the effect of </a:t>
            </a:r>
            <a:r>
              <a:rPr lang="en-GB" altLang="sl-SI" sz="2000" i="1" dirty="0">
                <a:solidFill>
                  <a:schemeClr val="accent2"/>
                </a:solidFill>
              </a:rPr>
              <a:t>in situ </a:t>
            </a:r>
            <a:r>
              <a:rPr lang="en-GB" altLang="sl-SI" sz="2000" dirty="0">
                <a:solidFill>
                  <a:schemeClr val="accent2"/>
                </a:solidFill>
              </a:rPr>
              <a:t>grown ad-layer on hydrogen permeation rate is difficult to evaluate. Cr exhibit</a:t>
            </a:r>
            <a:r>
              <a:rPr lang="sl-SI" altLang="sl-SI" sz="2000" dirty="0">
                <a:solidFill>
                  <a:schemeClr val="accent2"/>
                </a:solidFill>
              </a:rPr>
              <a:t>s</a:t>
            </a:r>
            <a:r>
              <a:rPr lang="en-GB" altLang="sl-SI" sz="2000" dirty="0">
                <a:solidFill>
                  <a:schemeClr val="accent2"/>
                </a:solidFill>
              </a:rPr>
              <a:t> low bulk hydrogen permeability</a:t>
            </a:r>
            <a:r>
              <a:rPr lang="sl-SI" altLang="sl-SI" sz="2000" dirty="0">
                <a:solidFill>
                  <a:schemeClr val="accent2"/>
                </a:solidFill>
              </a:rPr>
              <a:t>,</a:t>
            </a:r>
            <a:r>
              <a:rPr lang="en-GB" altLang="sl-SI" sz="2000" dirty="0">
                <a:solidFill>
                  <a:schemeClr val="accent2"/>
                </a:solidFill>
              </a:rPr>
              <a:t> so an ad-</a:t>
            </a:r>
            <a:r>
              <a:rPr lang="en-GB" altLang="sl-SI" sz="2000" dirty="0" err="1">
                <a:solidFill>
                  <a:schemeClr val="accent2"/>
                </a:solidFill>
              </a:rPr>
              <a:t>laye</a:t>
            </a:r>
            <a:r>
              <a:rPr lang="sl-SI" altLang="sl-SI" sz="2000" dirty="0" err="1">
                <a:solidFill>
                  <a:schemeClr val="accent2"/>
                </a:solidFill>
              </a:rPr>
              <a:t>rs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chemeClr val="accent2"/>
                </a:solidFill>
              </a:rPr>
              <a:t>effect</a:t>
            </a:r>
            <a:r>
              <a:rPr lang="en-GB" altLang="sl-SI" sz="2000" dirty="0">
                <a:solidFill>
                  <a:schemeClr val="accent2"/>
                </a:solidFill>
              </a:rPr>
              <a:t> can hardly be detected even when </a:t>
            </a:r>
            <a:r>
              <a:rPr lang="sl-SI" altLang="sl-SI" sz="2000" dirty="0" err="1">
                <a:solidFill>
                  <a:schemeClr val="accent2"/>
                </a:solidFill>
              </a:rPr>
              <a:t>the</a:t>
            </a:r>
            <a:r>
              <a:rPr lang="en-GB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b="1" dirty="0">
                <a:solidFill>
                  <a:schemeClr val="accent2"/>
                </a:solidFill>
              </a:rPr>
              <a:t>ad-layer</a:t>
            </a:r>
            <a:r>
              <a:rPr lang="en-GB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>
                <a:solidFill>
                  <a:schemeClr val="accent2"/>
                </a:solidFill>
              </a:rPr>
              <a:t>is </a:t>
            </a:r>
            <a:r>
              <a:rPr lang="en-GB" altLang="sl-SI" sz="2000" dirty="0">
                <a:solidFill>
                  <a:schemeClr val="accent2"/>
                </a:solidFill>
              </a:rPr>
              <a:t>grown </a:t>
            </a:r>
            <a:r>
              <a:rPr lang="sl-SI" altLang="sl-SI" sz="2000" i="1" dirty="0">
                <a:solidFill>
                  <a:schemeClr val="accent2"/>
                </a:solidFill>
              </a:rPr>
              <a:t>in situ.</a:t>
            </a:r>
            <a:endParaRPr lang="en-GB" altLang="sl-SI" sz="2000" dirty="0">
              <a:solidFill>
                <a:schemeClr val="accent2"/>
              </a:solidFill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AA42E7-B545-4CF8-B355-FF5A5C9D6BC4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sl-SI" sz="140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FE4B5F8-BBA8-424B-AC29-0D26BDC464CC}"/>
              </a:ext>
            </a:extLst>
          </p:cNvPr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sl-SI" sz="2400" b="1" i="1" dirty="0">
                <a:solidFill>
                  <a:schemeClr val="accent2"/>
                </a:solidFill>
              </a:rPr>
              <a:t>In-situ</a:t>
            </a:r>
            <a:r>
              <a:rPr lang="en-GB" altLang="sl-SI" sz="2400" b="1" dirty="0">
                <a:solidFill>
                  <a:schemeClr val="accent2"/>
                </a:solidFill>
              </a:rPr>
              <a:t> grown hydrogen permeation barriers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CC10B2E-11A0-46A3-B88D-004C23131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924944"/>
            <a:ext cx="8816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An old publication on </a:t>
            </a:r>
            <a:r>
              <a:rPr lang="en-GB" altLang="sl-SI" sz="2000" dirty="0" err="1">
                <a:solidFill>
                  <a:schemeClr val="accent2"/>
                </a:solidFill>
              </a:rPr>
              <a:t>CrO</a:t>
            </a:r>
            <a:r>
              <a:rPr lang="en-GB" altLang="sl-SI" sz="2000" baseline="-25000" dirty="0" err="1">
                <a:solidFill>
                  <a:schemeClr val="accent2"/>
                </a:solidFill>
              </a:rPr>
              <a:t>x</a:t>
            </a:r>
            <a:r>
              <a:rPr lang="sl-SI" altLang="sl-SI" sz="2000" dirty="0">
                <a:solidFill>
                  <a:srgbClr val="FF0000"/>
                </a:solidFill>
              </a:rPr>
              <a:t>*</a:t>
            </a:r>
            <a:r>
              <a:rPr lang="en-GB" altLang="sl-SI" sz="2000" dirty="0">
                <a:solidFill>
                  <a:schemeClr val="accent2"/>
                </a:solidFill>
              </a:rPr>
              <a:t> and an only recent one </a:t>
            </a:r>
            <a:r>
              <a:rPr lang="sl-SI" altLang="sl-SI" sz="2000" dirty="0">
                <a:solidFill>
                  <a:srgbClr val="FF0000"/>
                </a:solidFill>
              </a:rPr>
              <a:t>**</a:t>
            </a:r>
            <a:r>
              <a:rPr lang="en-GB" altLang="sl-SI" sz="20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An approach </a:t>
            </a:r>
            <a:r>
              <a:rPr lang="sl-SI" altLang="sl-SI" sz="2000" dirty="0" err="1">
                <a:solidFill>
                  <a:schemeClr val="accent2"/>
                </a:solidFill>
              </a:rPr>
              <a:t>that</a:t>
            </a:r>
            <a:r>
              <a:rPr lang="en-GB" altLang="sl-SI" sz="2000" dirty="0">
                <a:solidFill>
                  <a:schemeClr val="accent2"/>
                </a:solidFill>
              </a:rPr>
              <a:t> simplifies the task is to prepare first a </a:t>
            </a:r>
            <a:r>
              <a:rPr lang="en-GB" altLang="sl-SI" sz="2000" b="1" dirty="0">
                <a:solidFill>
                  <a:schemeClr val="accent2"/>
                </a:solidFill>
              </a:rPr>
              <a:t>double-layer</a:t>
            </a:r>
            <a:r>
              <a:rPr lang="sl-SI" altLang="sl-SI" sz="2000" b="1" dirty="0" err="1">
                <a:solidFill>
                  <a:schemeClr val="accent2"/>
                </a:solidFill>
              </a:rPr>
              <a:t>ed</a:t>
            </a:r>
            <a:r>
              <a:rPr lang="en-GB" altLang="sl-SI" sz="2000" b="1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membrane: </a:t>
            </a:r>
            <a:endParaRPr lang="sl-SI" altLang="sl-SI" sz="2000" dirty="0">
              <a:solidFill>
                <a:schemeClr val="accent2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1862F2E-DCB2-4D3E-AE2A-56202CC5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4351728"/>
            <a:ext cx="8816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highly permeable substrate + less permeable film </a:t>
            </a:r>
            <a:r>
              <a:rPr lang="sl-SI" altLang="sl-SI" sz="2000" dirty="0" err="1">
                <a:solidFill>
                  <a:schemeClr val="accent2"/>
                </a:solidFill>
              </a:rPr>
              <a:t>Cr</a:t>
            </a:r>
            <a:r>
              <a:rPr lang="en-GB" altLang="sl-SI" sz="20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                       </a:t>
            </a:r>
            <a:r>
              <a:rPr lang="en-GB" altLang="sl-SI" sz="2000" b="1" dirty="0">
                <a:solidFill>
                  <a:schemeClr val="accent2"/>
                </a:solidFill>
              </a:rPr>
              <a:t>three-stage testing follows</a:t>
            </a:r>
            <a:endParaRPr lang="sl-SI" altLang="sl-SI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24" y="6186251"/>
            <a:ext cx="791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rgbClr val="FF0000"/>
                </a:solidFill>
              </a:rPr>
              <a:t>* </a:t>
            </a:r>
            <a:r>
              <a:rPr lang="en-GB" sz="1400" dirty="0">
                <a:solidFill>
                  <a:schemeClr val="accent2"/>
                </a:solidFill>
              </a:rPr>
              <a:t>D. Stover,</a:t>
            </a:r>
            <a:r>
              <a:rPr lang="sl-SI" sz="1400" dirty="0">
                <a:solidFill>
                  <a:schemeClr val="accent2"/>
                </a:solidFill>
              </a:rPr>
              <a:t> et. </a:t>
            </a:r>
            <a:r>
              <a:rPr lang="sl-SI" sz="1400" dirty="0" err="1">
                <a:solidFill>
                  <a:schemeClr val="accent2"/>
                </a:solidFill>
              </a:rPr>
              <a:t>al</a:t>
            </a:r>
            <a:r>
              <a:rPr lang="en-GB" sz="1400" dirty="0">
                <a:solidFill>
                  <a:schemeClr val="accent2"/>
                </a:solidFill>
              </a:rPr>
              <a:t>, Surf. Coat. Technol. 28 (1986) 281–290</a:t>
            </a:r>
            <a:endParaRPr lang="sl-SI" sz="1400" dirty="0">
              <a:solidFill>
                <a:schemeClr val="accent2"/>
              </a:solidFill>
            </a:endParaRPr>
          </a:p>
          <a:p>
            <a:r>
              <a:rPr lang="sl-SI" sz="1400" dirty="0">
                <a:solidFill>
                  <a:srgbClr val="FF0000"/>
                </a:solidFill>
              </a:rPr>
              <a:t>** </a:t>
            </a:r>
            <a:r>
              <a:rPr lang="sl-SI" sz="1400" dirty="0">
                <a:solidFill>
                  <a:schemeClr val="accent2"/>
                </a:solidFill>
              </a:rPr>
              <a:t>V </a:t>
            </a:r>
            <a:r>
              <a:rPr lang="en-GB" sz="1400" dirty="0">
                <a:solidFill>
                  <a:schemeClr val="accent2"/>
                </a:solidFill>
              </a:rPr>
              <a:t>N</a:t>
            </a:r>
            <a:r>
              <a:rPr lang="sl-SI" sz="1400" dirty="0" err="1">
                <a:solidFill>
                  <a:schemeClr val="accent2"/>
                </a:solidFill>
              </a:rPr>
              <a:t>emanič</a:t>
            </a:r>
            <a:r>
              <a:rPr lang="sl-SI" sz="1400" dirty="0">
                <a:solidFill>
                  <a:schemeClr val="accent2"/>
                </a:solidFill>
              </a:rPr>
              <a:t>, M Žumer, J Zavašnik, J Kovač, </a:t>
            </a:r>
            <a:r>
              <a:rPr lang="sl-SI" sz="1400" dirty="0" err="1">
                <a:solidFill>
                  <a:schemeClr val="accent2"/>
                </a:solidFill>
              </a:rPr>
              <a:t>Intern</a:t>
            </a:r>
            <a:r>
              <a:rPr lang="sl-SI" sz="1400" dirty="0">
                <a:solidFill>
                  <a:schemeClr val="accent2"/>
                </a:solidFill>
              </a:rPr>
              <a:t>. J </a:t>
            </a:r>
            <a:r>
              <a:rPr lang="sl-SI" sz="1400" dirty="0" err="1">
                <a:solidFill>
                  <a:schemeClr val="accent2"/>
                </a:solidFill>
              </a:rPr>
              <a:t>of</a:t>
            </a:r>
            <a:r>
              <a:rPr lang="sl-SI" sz="1400" dirty="0">
                <a:solidFill>
                  <a:schemeClr val="accent2"/>
                </a:solidFill>
              </a:rPr>
              <a:t> </a:t>
            </a:r>
            <a:r>
              <a:rPr lang="sl-SI" sz="1400" dirty="0" err="1">
                <a:solidFill>
                  <a:schemeClr val="accent2"/>
                </a:solidFill>
              </a:rPr>
              <a:t>Hydrogen</a:t>
            </a:r>
            <a:r>
              <a:rPr lang="sl-SI" sz="1400" dirty="0">
                <a:solidFill>
                  <a:schemeClr val="accent2"/>
                </a:solidFill>
              </a:rPr>
              <a:t> </a:t>
            </a:r>
            <a:r>
              <a:rPr lang="sl-SI" sz="1400" dirty="0" err="1">
                <a:solidFill>
                  <a:schemeClr val="accent2"/>
                </a:solidFill>
              </a:rPr>
              <a:t>Energy</a:t>
            </a:r>
            <a:r>
              <a:rPr lang="sl-SI" sz="1400" dirty="0">
                <a:solidFill>
                  <a:schemeClr val="accent2"/>
                </a:solidFill>
              </a:rPr>
              <a:t>, in </a:t>
            </a:r>
            <a:r>
              <a:rPr lang="sl-SI" sz="1400" dirty="0" err="1">
                <a:solidFill>
                  <a:schemeClr val="accent2"/>
                </a:solidFill>
              </a:rPr>
              <a:t>press</a:t>
            </a:r>
            <a:r>
              <a:rPr lang="sl-SI" sz="14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8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496" y="851039"/>
            <a:ext cx="9108504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err="1">
                <a:solidFill>
                  <a:schemeClr val="accent2"/>
                </a:solidFill>
              </a:rPr>
              <a:t>Task</a:t>
            </a:r>
            <a:r>
              <a:rPr lang="sl-SI" altLang="sl-SI" sz="2000" b="1" dirty="0">
                <a:solidFill>
                  <a:schemeClr val="accent2"/>
                </a:solidFill>
              </a:rPr>
              <a:t> 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dirty="0">
                <a:solidFill>
                  <a:schemeClr val="accent2"/>
                </a:solidFill>
              </a:rPr>
              <a:t>1</a:t>
            </a:r>
            <a:r>
              <a:rPr lang="en-GB" altLang="sl-SI" sz="2000" dirty="0">
                <a:solidFill>
                  <a:schemeClr val="accent2"/>
                </a:solidFill>
              </a:rPr>
              <a:t>) Permeation rate evaluation of a double</a:t>
            </a:r>
            <a:r>
              <a:rPr lang="sl-SI" altLang="sl-SI" sz="2000" dirty="0">
                <a:solidFill>
                  <a:schemeClr val="accent2"/>
                </a:solidFill>
              </a:rPr>
              <a:t>-</a:t>
            </a:r>
            <a:r>
              <a:rPr lang="en-GB" altLang="sl-SI" sz="2000" dirty="0">
                <a:solidFill>
                  <a:schemeClr val="accent2"/>
                </a:solidFill>
              </a:rPr>
              <a:t>layer</a:t>
            </a:r>
            <a:r>
              <a:rPr lang="sl-SI" altLang="sl-SI" sz="2000" dirty="0" err="1">
                <a:solidFill>
                  <a:schemeClr val="accent2"/>
                </a:solidFill>
              </a:rPr>
              <a:t>ed</a:t>
            </a:r>
            <a:r>
              <a:rPr lang="en-GB" altLang="sl-SI" sz="2000" dirty="0">
                <a:solidFill>
                  <a:schemeClr val="accent2"/>
                </a:solidFill>
              </a:rPr>
              <a:t> membrane at selected </a:t>
            </a:r>
            <a:r>
              <a:rPr lang="en-GB" altLang="sl-SI" sz="2000" i="1" dirty="0">
                <a:solidFill>
                  <a:schemeClr val="accent2"/>
                </a:solidFill>
              </a:rPr>
              <a:t>T</a:t>
            </a:r>
            <a:r>
              <a:rPr lang="en-GB" altLang="sl-SI" sz="20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2) The </a:t>
            </a:r>
            <a:r>
              <a:rPr lang="en-GB" altLang="sl-SI" sz="2000" dirty="0">
                <a:solidFill>
                  <a:srgbClr val="FF0000"/>
                </a:solidFill>
              </a:rPr>
              <a:t>Cr</a:t>
            </a:r>
            <a:r>
              <a:rPr lang="en-GB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chemeClr val="accent2"/>
                </a:solidFill>
              </a:rPr>
              <a:t>surface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is </a:t>
            </a:r>
            <a:r>
              <a:rPr lang="en-GB" altLang="sl-SI" sz="2000" dirty="0">
                <a:solidFill>
                  <a:srgbClr val="FF0000"/>
                </a:solidFill>
              </a:rPr>
              <a:t>exposed to oxygen </a:t>
            </a:r>
            <a:r>
              <a:rPr lang="en-GB" altLang="sl-SI" sz="2000" dirty="0">
                <a:solidFill>
                  <a:schemeClr val="accent2"/>
                </a:solidFill>
              </a:rPr>
              <a:t>(</a:t>
            </a:r>
            <a:r>
              <a:rPr lang="en-GB" altLang="sl-SI" sz="2000" i="1" dirty="0">
                <a:solidFill>
                  <a:schemeClr val="accent2"/>
                </a:solidFill>
              </a:rPr>
              <a:t>p, T, t</a:t>
            </a:r>
            <a:r>
              <a:rPr lang="en-GB" altLang="sl-SI" sz="2000" dirty="0">
                <a:solidFill>
                  <a:schemeClr val="accent2"/>
                </a:solidFill>
              </a:rPr>
              <a:t>)</a:t>
            </a:r>
            <a:r>
              <a:rPr lang="sl-SI" altLang="sl-SI" sz="2000" dirty="0">
                <a:solidFill>
                  <a:schemeClr val="accent2"/>
                </a:solidFill>
              </a:rPr>
              <a:t>, (1 bar O</a:t>
            </a:r>
            <a:r>
              <a:rPr lang="sl-SI" altLang="sl-SI" sz="2000" baseline="-25000" dirty="0">
                <a:solidFill>
                  <a:schemeClr val="accent2"/>
                </a:solidFill>
              </a:rPr>
              <a:t>2</a:t>
            </a:r>
            <a:r>
              <a:rPr lang="sl-SI" altLang="sl-SI" sz="2000" dirty="0">
                <a:solidFill>
                  <a:schemeClr val="accent2"/>
                </a:solidFill>
              </a:rPr>
              <a:t>, 400°C, 2-20h)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3) Repeated permeation rate evaluation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chemeClr val="accent2"/>
                </a:solidFill>
              </a:rPr>
              <a:t>by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rgbClr val="FF0000"/>
                </a:solidFill>
              </a:rPr>
              <a:t>hydrogen</a:t>
            </a:r>
            <a:r>
              <a:rPr lang="sl-SI" altLang="sl-SI" sz="2000" dirty="0">
                <a:solidFill>
                  <a:srgbClr val="FF0000"/>
                </a:solidFill>
              </a:rPr>
              <a:t> at 400°C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The effective </a:t>
            </a:r>
            <a:r>
              <a:rPr lang="en-GB" altLang="sl-SI" sz="2000" i="1" dirty="0">
                <a:solidFill>
                  <a:schemeClr val="accent2"/>
                </a:solidFill>
              </a:rPr>
              <a:t>PRF</a:t>
            </a:r>
            <a:r>
              <a:rPr lang="en-GB" altLang="sl-SI" sz="2000" dirty="0">
                <a:solidFill>
                  <a:schemeClr val="accent2"/>
                </a:solidFill>
              </a:rPr>
              <a:t> exhibits the role of the Cr</a:t>
            </a:r>
            <a:r>
              <a:rPr lang="en-GB" altLang="sl-SI" sz="2000" baseline="-25000" dirty="0">
                <a:solidFill>
                  <a:schemeClr val="accent2"/>
                </a:solidFill>
              </a:rPr>
              <a:t>2</a:t>
            </a:r>
            <a:r>
              <a:rPr lang="en-GB" altLang="sl-SI" sz="2000" dirty="0">
                <a:solidFill>
                  <a:schemeClr val="accent2"/>
                </a:solidFill>
              </a:rPr>
              <a:t>O</a:t>
            </a:r>
            <a:r>
              <a:rPr lang="en-GB" altLang="sl-SI" sz="2000" baseline="-25000" dirty="0">
                <a:solidFill>
                  <a:schemeClr val="accent2"/>
                </a:solidFill>
              </a:rPr>
              <a:t>x</a:t>
            </a:r>
            <a:r>
              <a:rPr lang="en-GB" altLang="sl-SI" sz="2000" dirty="0">
                <a:solidFill>
                  <a:schemeClr val="accent2"/>
                </a:solidFill>
              </a:rPr>
              <a:t> ad-layer</a:t>
            </a:r>
            <a:r>
              <a:rPr lang="sl-SI" altLang="sl-SI" sz="2000" dirty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The highest </a:t>
            </a:r>
            <a:r>
              <a:rPr lang="en-GB" altLang="sl-SI" sz="2000" b="1" i="1" dirty="0">
                <a:solidFill>
                  <a:schemeClr val="accent2"/>
                </a:solidFill>
              </a:rPr>
              <a:t>PRF </a:t>
            </a:r>
            <a:r>
              <a:rPr lang="en-GB" altLang="sl-SI" sz="2000" b="1" dirty="0">
                <a:solidFill>
                  <a:schemeClr val="accent2"/>
                </a:solidFill>
              </a:rPr>
              <a:t>= 3800 </a:t>
            </a:r>
            <a:r>
              <a:rPr lang="en-GB" altLang="sl-SI" sz="2000" dirty="0">
                <a:solidFill>
                  <a:schemeClr val="accent2"/>
                </a:solidFill>
              </a:rPr>
              <a:t>at 400°C was achieved after 2h oxidation in O</a:t>
            </a:r>
            <a:r>
              <a:rPr lang="en-GB" altLang="sl-SI" sz="2000" baseline="-25000" dirty="0">
                <a:solidFill>
                  <a:schemeClr val="accent2"/>
                </a:solidFill>
              </a:rPr>
              <a:t>2</a:t>
            </a:r>
            <a:r>
              <a:rPr lang="en-GB" altLang="sl-SI" sz="2000" dirty="0">
                <a:solidFill>
                  <a:schemeClr val="accent2"/>
                </a:solidFill>
              </a:rPr>
              <a:t> and </a:t>
            </a:r>
            <a:r>
              <a:rPr lang="sl-SI" altLang="sl-SI" sz="2000" dirty="0" err="1">
                <a:solidFill>
                  <a:schemeClr val="accent2"/>
                </a:solidFill>
              </a:rPr>
              <a:t>corresponded</a:t>
            </a:r>
            <a:r>
              <a:rPr lang="en-GB" altLang="sl-SI" sz="2000" dirty="0">
                <a:solidFill>
                  <a:schemeClr val="accent2"/>
                </a:solidFill>
              </a:rPr>
              <a:t> to </a:t>
            </a:r>
            <a:r>
              <a:rPr lang="sl-SI" altLang="sl-SI" sz="2000" dirty="0">
                <a:solidFill>
                  <a:schemeClr val="accent2"/>
                </a:solidFill>
              </a:rPr>
              <a:t>~</a:t>
            </a:r>
            <a:r>
              <a:rPr lang="en-GB" altLang="sl-SI" sz="2000" b="1" dirty="0">
                <a:solidFill>
                  <a:schemeClr val="accent2"/>
                </a:solidFill>
              </a:rPr>
              <a:t>28 nm thick Cr</a:t>
            </a:r>
            <a:r>
              <a:rPr lang="en-GB" altLang="sl-SI" sz="2000" b="1" baseline="-25000" dirty="0">
                <a:solidFill>
                  <a:schemeClr val="accent2"/>
                </a:solidFill>
              </a:rPr>
              <a:t>2</a:t>
            </a:r>
            <a:r>
              <a:rPr lang="en-GB" altLang="sl-SI" sz="2000" b="1" dirty="0">
                <a:solidFill>
                  <a:schemeClr val="accent2"/>
                </a:solidFill>
              </a:rPr>
              <a:t>O</a:t>
            </a:r>
            <a:r>
              <a:rPr lang="en-GB" altLang="sl-SI" sz="2000" b="1" baseline="-25000" dirty="0">
                <a:solidFill>
                  <a:schemeClr val="accent2"/>
                </a:solidFill>
              </a:rPr>
              <a:t>x</a:t>
            </a:r>
            <a:r>
              <a:rPr lang="en-GB" altLang="sl-SI" sz="2000" b="1" dirty="0">
                <a:solidFill>
                  <a:schemeClr val="accent2"/>
                </a:solidFill>
              </a:rPr>
              <a:t>. </a:t>
            </a:r>
            <a:r>
              <a:rPr lang="sl-SI" altLang="sl-SI" sz="2000" b="1" dirty="0">
                <a:solidFill>
                  <a:srgbClr val="FF0000"/>
                </a:solidFill>
              </a:rPr>
              <a:t>** </a:t>
            </a:r>
            <a:r>
              <a:rPr lang="sl-SI" altLang="sl-SI" sz="2000" u="sng" dirty="0" err="1">
                <a:solidFill>
                  <a:schemeClr val="accent2"/>
                </a:solidFill>
              </a:rPr>
              <a:t>This</a:t>
            </a:r>
            <a:r>
              <a:rPr lang="sl-SI" altLang="sl-SI" sz="2000" u="sng" dirty="0">
                <a:solidFill>
                  <a:schemeClr val="accent2"/>
                </a:solidFill>
              </a:rPr>
              <a:t> </a:t>
            </a:r>
            <a:r>
              <a:rPr lang="sl-SI" altLang="sl-SI" sz="2000" u="sng" dirty="0" err="1">
                <a:solidFill>
                  <a:schemeClr val="accent2"/>
                </a:solidFill>
              </a:rPr>
              <a:t>value</a:t>
            </a:r>
            <a:r>
              <a:rPr lang="sl-SI" altLang="sl-SI" sz="2000" u="sng" dirty="0">
                <a:solidFill>
                  <a:schemeClr val="accent2"/>
                </a:solidFill>
              </a:rPr>
              <a:t> </a:t>
            </a:r>
            <a:r>
              <a:rPr lang="sl-SI" altLang="sl-SI" sz="2000" u="sng" dirty="0" err="1">
                <a:solidFill>
                  <a:schemeClr val="accent2"/>
                </a:solidFill>
              </a:rPr>
              <a:t>could</a:t>
            </a:r>
            <a:r>
              <a:rPr lang="sl-SI" altLang="sl-SI" sz="2000" u="sng" dirty="0">
                <a:solidFill>
                  <a:schemeClr val="accent2"/>
                </a:solidFill>
              </a:rPr>
              <a:t> not be </a:t>
            </a:r>
            <a:r>
              <a:rPr lang="sl-SI" altLang="sl-SI" sz="2000" u="sng" dirty="0" err="1">
                <a:solidFill>
                  <a:schemeClr val="accent2"/>
                </a:solidFill>
              </a:rPr>
              <a:t>repeated</a:t>
            </a:r>
            <a:r>
              <a:rPr lang="sl-SI" altLang="sl-SI" sz="2000" u="sng" dirty="0">
                <a:solidFill>
                  <a:schemeClr val="accent2"/>
                </a:solidFill>
              </a:rPr>
              <a:t>!</a:t>
            </a:r>
            <a:endParaRPr lang="sl-SI" sz="2000" i="0" u="sng" dirty="0">
              <a:solidFill>
                <a:schemeClr val="accent2"/>
              </a:solidFill>
              <a:latin typeface="Cambria Math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sz="2000" b="1" dirty="0">
              <a:latin typeface="Cambria Math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sz="2000" b="1" dirty="0">
                <a:solidFill>
                  <a:schemeClr val="accent2"/>
                </a:solidFill>
                <a:latin typeface="Cambria Math" panose="02040503050406030204" pitchFamily="18" charset="0"/>
              </a:rPr>
              <a:t> </a:t>
            </a:r>
            <a:r>
              <a:rPr lang="en-GB" altLang="sl-SI" sz="2000" b="1" dirty="0">
                <a:solidFill>
                  <a:schemeClr val="accent2"/>
                </a:solidFill>
              </a:rPr>
              <a:t>Cr</a:t>
            </a:r>
            <a:r>
              <a:rPr lang="en-GB" altLang="sl-SI" sz="2000" b="1" baseline="-25000" dirty="0">
                <a:solidFill>
                  <a:schemeClr val="accent2"/>
                </a:solidFill>
              </a:rPr>
              <a:t>2</a:t>
            </a:r>
            <a:r>
              <a:rPr lang="en-GB" altLang="sl-SI" sz="2000" b="1" dirty="0">
                <a:solidFill>
                  <a:schemeClr val="accent2"/>
                </a:solidFill>
              </a:rPr>
              <a:t>O</a:t>
            </a:r>
            <a:r>
              <a:rPr lang="en-GB" altLang="sl-SI" sz="2000" b="1" baseline="-25000" dirty="0">
                <a:solidFill>
                  <a:schemeClr val="accent2"/>
                </a:solidFill>
              </a:rPr>
              <a:t>x</a:t>
            </a:r>
            <a:r>
              <a:rPr lang="en-GB" altLang="sl-SI" sz="2000" b="1" dirty="0">
                <a:solidFill>
                  <a:schemeClr val="accent2"/>
                </a:solidFill>
              </a:rPr>
              <a:t> </a:t>
            </a:r>
            <a:r>
              <a:rPr lang="sl-SI" altLang="sl-SI" sz="2000" b="1" dirty="0" err="1">
                <a:solidFill>
                  <a:schemeClr val="accent2"/>
                </a:solidFill>
              </a:rPr>
              <a:t>seems</a:t>
            </a:r>
            <a:r>
              <a:rPr lang="sl-SI" altLang="sl-SI" sz="2000" b="1" dirty="0">
                <a:solidFill>
                  <a:schemeClr val="accent2"/>
                </a:solidFill>
              </a:rPr>
              <a:t> to be </a:t>
            </a:r>
            <a:r>
              <a:rPr lang="en-GB" altLang="sl-SI" sz="2000" b="1" dirty="0">
                <a:solidFill>
                  <a:schemeClr val="accent2"/>
                </a:solidFill>
              </a:rPr>
              <a:t>the most effective barrier material ever reported</a:t>
            </a:r>
            <a:r>
              <a:rPr lang="sl-SI" altLang="sl-SI" sz="2000" b="1" dirty="0">
                <a:solidFill>
                  <a:schemeClr val="accent2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i="1" dirty="0">
                <a:solidFill>
                  <a:schemeClr val="accent2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i="1" dirty="0">
                <a:solidFill>
                  <a:schemeClr val="accent2"/>
                </a:solidFill>
              </a:rPr>
              <a:t>                                     </a:t>
            </a:r>
            <a:r>
              <a:rPr lang="sl-SI" altLang="sl-SI" sz="2000" i="1" dirty="0" err="1">
                <a:solidFill>
                  <a:schemeClr val="accent2"/>
                </a:solidFill>
              </a:rPr>
              <a:t>P</a:t>
            </a:r>
            <a:r>
              <a:rPr lang="sl-SI" altLang="sl-SI" sz="2000" i="1" baseline="-25000" dirty="0" err="1">
                <a:solidFill>
                  <a:schemeClr val="accent2"/>
                </a:solidFill>
              </a:rPr>
              <a:t>Cr</a:t>
            </a:r>
            <a:r>
              <a:rPr lang="sl-SI" altLang="sl-SI" sz="2000" i="1" dirty="0">
                <a:solidFill>
                  <a:schemeClr val="accent2"/>
                </a:solidFill>
              </a:rPr>
              <a:t>(400°C)   </a:t>
            </a:r>
            <a:r>
              <a:rPr lang="sl-SI" altLang="sl-SI" sz="2000" b="1" dirty="0">
                <a:solidFill>
                  <a:schemeClr val="accent2"/>
                </a:solidFill>
                <a:latin typeface="+mn-lt"/>
              </a:rPr>
              <a:t>= 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7.0x10</a:t>
            </a:r>
            <a:r>
              <a:rPr lang="en-GB" sz="2000" baseline="30000" dirty="0">
                <a:solidFill>
                  <a:schemeClr val="accent2"/>
                </a:solidFill>
                <a:latin typeface="+mn-lt"/>
              </a:rPr>
              <a:t>-20</a:t>
            </a:r>
            <a:r>
              <a:rPr lang="sl-SI" sz="20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mol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H</a:t>
            </a:r>
            <a:r>
              <a:rPr lang="en-GB" sz="20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/s/m/Pa</a:t>
            </a:r>
            <a:r>
              <a:rPr lang="en-GB" sz="2000" baseline="30000" dirty="0">
                <a:solidFill>
                  <a:schemeClr val="accent2"/>
                </a:solidFill>
                <a:latin typeface="+mn-lt"/>
              </a:rPr>
              <a:t>0.5</a:t>
            </a:r>
            <a:endParaRPr lang="sl-SI" sz="2000" b="1" i="0" dirty="0">
              <a:solidFill>
                <a:schemeClr val="accent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dirty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AA42E7-B545-4CF8-B355-FF5A5C9D6BC4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sl-SI" sz="1400" dirty="0"/>
          </a:p>
        </p:txBody>
      </p:sp>
      <p:sp>
        <p:nvSpPr>
          <p:cNvPr id="8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l-SI" altLang="sl-SI" sz="2400" b="1" dirty="0" err="1">
                <a:solidFill>
                  <a:schemeClr val="accent2"/>
                </a:solidFill>
              </a:rPr>
              <a:t>The</a:t>
            </a: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formalism</a:t>
            </a: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of</a:t>
            </a: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double-layered</a:t>
            </a:r>
            <a:r>
              <a:rPr lang="sl-SI" altLang="sl-SI" sz="2400" b="1" dirty="0">
                <a:solidFill>
                  <a:schemeClr val="accent2"/>
                </a:solidFill>
              </a:rPr>
              <a:t> membrane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testing</a:t>
            </a:r>
            <a:endParaRPr lang="en-US" altLang="sl-SI" sz="2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448524"/>
            <a:ext cx="7917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rgbClr val="FF0000"/>
                </a:solidFill>
              </a:rPr>
              <a:t>* </a:t>
            </a:r>
            <a:r>
              <a:rPr lang="sl-SI" sz="1400" dirty="0">
                <a:solidFill>
                  <a:schemeClr val="accent2"/>
                </a:solidFill>
              </a:rPr>
              <a:t>V </a:t>
            </a:r>
            <a:r>
              <a:rPr lang="en-GB" sz="1400" dirty="0">
                <a:solidFill>
                  <a:schemeClr val="accent2"/>
                </a:solidFill>
              </a:rPr>
              <a:t>N</a:t>
            </a:r>
            <a:r>
              <a:rPr lang="sl-SI" sz="1400" dirty="0" err="1">
                <a:solidFill>
                  <a:schemeClr val="accent2"/>
                </a:solidFill>
              </a:rPr>
              <a:t>emanič</a:t>
            </a:r>
            <a:r>
              <a:rPr lang="sl-SI" sz="1400" dirty="0">
                <a:solidFill>
                  <a:schemeClr val="accent2"/>
                </a:solidFill>
              </a:rPr>
              <a:t>, M Žumer, J Zavašnik, J Kovač, </a:t>
            </a:r>
            <a:r>
              <a:rPr lang="sl-SI" sz="1400" dirty="0" err="1">
                <a:solidFill>
                  <a:schemeClr val="accent2"/>
                </a:solidFill>
              </a:rPr>
              <a:t>Intern</a:t>
            </a:r>
            <a:r>
              <a:rPr lang="sl-SI" sz="1400" dirty="0">
                <a:solidFill>
                  <a:schemeClr val="accent2"/>
                </a:solidFill>
              </a:rPr>
              <a:t>. J </a:t>
            </a:r>
            <a:r>
              <a:rPr lang="sl-SI" sz="1400" dirty="0" err="1">
                <a:solidFill>
                  <a:schemeClr val="accent2"/>
                </a:solidFill>
              </a:rPr>
              <a:t>of</a:t>
            </a:r>
            <a:r>
              <a:rPr lang="sl-SI" sz="1400" dirty="0">
                <a:solidFill>
                  <a:schemeClr val="accent2"/>
                </a:solidFill>
              </a:rPr>
              <a:t> </a:t>
            </a:r>
            <a:r>
              <a:rPr lang="sl-SI" sz="1400" dirty="0" err="1">
                <a:solidFill>
                  <a:schemeClr val="accent2"/>
                </a:solidFill>
              </a:rPr>
              <a:t>Hydrogen</a:t>
            </a:r>
            <a:r>
              <a:rPr lang="sl-SI" sz="1400" dirty="0">
                <a:solidFill>
                  <a:schemeClr val="accent2"/>
                </a:solidFill>
              </a:rPr>
              <a:t> </a:t>
            </a:r>
            <a:r>
              <a:rPr lang="sl-SI" sz="1400" dirty="0" err="1">
                <a:solidFill>
                  <a:schemeClr val="accent2"/>
                </a:solidFill>
              </a:rPr>
              <a:t>Energy</a:t>
            </a:r>
            <a:r>
              <a:rPr lang="sl-SI" sz="1400" dirty="0">
                <a:solidFill>
                  <a:schemeClr val="accent2"/>
                </a:solidFill>
              </a:rPr>
              <a:t>, in </a:t>
            </a:r>
            <a:r>
              <a:rPr lang="sl-SI" sz="1400" dirty="0" err="1">
                <a:solidFill>
                  <a:schemeClr val="accent2"/>
                </a:solidFill>
              </a:rPr>
              <a:t>press</a:t>
            </a:r>
            <a:r>
              <a:rPr lang="sl-SI" sz="14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7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sl-SI" sz="1400" dirty="0"/>
          </a:p>
        </p:txBody>
      </p:sp>
      <p:sp>
        <p:nvSpPr>
          <p:cNvPr id="7" name="Pravokotnik 6"/>
          <p:cNvSpPr/>
          <p:nvPr/>
        </p:nvSpPr>
        <p:spPr>
          <a:xfrm>
            <a:off x="-8569" y="1124744"/>
            <a:ext cx="91440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Cr is </a:t>
            </a:r>
            <a:r>
              <a:rPr lang="en-GB" altLang="sl-SI" sz="2000" b="1" kern="0" dirty="0">
                <a:solidFill>
                  <a:srgbClr val="333399"/>
                </a:solidFill>
                <a:latin typeface="Arial"/>
                <a:cs typeface="Arial"/>
              </a:rPr>
              <a:t>brittle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– testing of our 40 mm diameter membranes </a:t>
            </a:r>
            <a:r>
              <a:rPr lang="en-GB" altLang="sl-SI" sz="2000" kern="0" dirty="0">
                <a:solidFill>
                  <a:srgbClr val="FF0000"/>
                </a:solidFill>
                <a:latin typeface="Arial"/>
                <a:cs typeface="Arial"/>
              </a:rPr>
              <a:t>thinner than 1 </a:t>
            </a:r>
            <a:r>
              <a:rPr lang="en-GB" altLang="sl-SI" sz="2000" b="1" kern="0" dirty="0">
                <a:solidFill>
                  <a:srgbClr val="FF0000"/>
                </a:solidFill>
                <a:latin typeface="Arial"/>
                <a:cs typeface="Arial"/>
              </a:rPr>
              <a:t>mm was not feasible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. Sealing by golden gaskets exerted </a:t>
            </a:r>
            <a:r>
              <a:rPr lang="en-GB" altLang="sl-SI" sz="2000" b="1" kern="0" dirty="0">
                <a:solidFill>
                  <a:srgbClr val="333399"/>
                </a:solidFill>
                <a:latin typeface="Arial"/>
                <a:cs typeface="Arial"/>
              </a:rPr>
              <a:t>high and not uniform 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pressure which caused cracking.</a:t>
            </a:r>
            <a:endParaRPr lang="en-GB" altLang="sl-SI" sz="2000" kern="0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8527" y="2669189"/>
            <a:ext cx="89644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sl-SI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U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sing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3.3 µm Cr film sputtered on 0.5 mm </a:t>
            </a:r>
            <a:r>
              <a:rPr lang="en-GB" altLang="sl-SI" sz="2000" kern="0" dirty="0" err="1">
                <a:solidFill>
                  <a:srgbClr val="333399"/>
                </a:solidFill>
                <a:latin typeface="Arial"/>
                <a:cs typeface="Arial"/>
              </a:rPr>
              <a:t>Eurofer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, a strong </a:t>
            </a:r>
            <a:r>
              <a:rPr lang="sl-SI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double-layered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membrane with </a:t>
            </a:r>
            <a:r>
              <a:rPr lang="en-GB" altLang="sl-SI" sz="2000" i="1" kern="0" dirty="0">
                <a:solidFill>
                  <a:srgbClr val="333399"/>
                </a:solidFill>
                <a:latin typeface="Arial"/>
                <a:cs typeface="Arial"/>
              </a:rPr>
              <a:t>PRF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= 1.03 </a:t>
            </a:r>
            <a:r>
              <a:rPr lang="sl-SI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wa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s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prepared.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GB" altLang="sl-SI" sz="2000" b="1" kern="0" dirty="0" smtClean="0">
                <a:solidFill>
                  <a:srgbClr val="333399"/>
                </a:solidFill>
                <a:latin typeface="Arial"/>
                <a:cs typeface="Arial"/>
              </a:rPr>
              <a:t>Cr film has thus a negligible impact on permeation rate.</a:t>
            </a:r>
          </a:p>
          <a:p>
            <a:pPr marL="342900" lvl="0" indent="-342900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lang="sl-SI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the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influence of various gases on hydrogen permeation rate through  modified Cr surface became </a:t>
            </a:r>
            <a:r>
              <a:rPr lang="en-GB" altLang="sl-SI" sz="2000" b="1" kern="0" dirty="0">
                <a:solidFill>
                  <a:srgbClr val="333399"/>
                </a:solidFill>
                <a:latin typeface="Arial"/>
                <a:cs typeface="Arial"/>
              </a:rPr>
              <a:t>substantially easier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, as at 400°C, </a:t>
            </a:r>
          </a:p>
          <a:p>
            <a:pPr lvl="0">
              <a:lnSpc>
                <a:spcPct val="135000"/>
              </a:lnSpc>
              <a:spcBef>
                <a:spcPct val="20000"/>
              </a:spcBef>
            </a:pPr>
            <a:r>
              <a:rPr lang="sl-SI" altLang="sl-SI" sz="2000" i="1" kern="0" dirty="0">
                <a:solidFill>
                  <a:srgbClr val="333399"/>
                </a:solidFill>
                <a:latin typeface="Arial"/>
                <a:cs typeface="Arial"/>
              </a:rPr>
              <a:t>                    </a:t>
            </a:r>
            <a:r>
              <a:rPr lang="sl-SI" altLang="sl-SI" sz="2000" i="1" kern="0" dirty="0" err="1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lang="sl-SI" altLang="sl-SI" sz="2000" kern="0" baseline="-25000" dirty="0" err="1">
                <a:solidFill>
                  <a:srgbClr val="333399"/>
                </a:solidFill>
                <a:latin typeface="Arial"/>
                <a:cs typeface="Arial"/>
              </a:rPr>
              <a:t>Cr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lang="sl-SI" altLang="sl-SI" sz="2000" i="1" kern="0" dirty="0" err="1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lang="sl-SI" altLang="sl-SI" sz="2000" kern="0" baseline="-25000" dirty="0" err="1">
                <a:solidFill>
                  <a:srgbClr val="333399"/>
                </a:solidFill>
                <a:latin typeface="Arial"/>
                <a:cs typeface="Arial"/>
              </a:rPr>
              <a:t>Eurofer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= 0.2                              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shorter evaluation period</a:t>
            </a:r>
          </a:p>
          <a:p>
            <a:pPr lvl="0">
              <a:lnSpc>
                <a:spcPct val="135000"/>
              </a:lnSpc>
              <a:spcBef>
                <a:spcPct val="20000"/>
              </a:spcBef>
            </a:pPr>
            <a:r>
              <a:rPr lang="en-GB" altLang="sl-SI" sz="2000" i="1" kern="0" dirty="0" smtClean="0">
                <a:solidFill>
                  <a:srgbClr val="333399"/>
                </a:solidFill>
                <a:latin typeface="Arial"/>
                <a:cs typeface="Arial"/>
              </a:rPr>
              <a:t>                    </a:t>
            </a:r>
            <a:r>
              <a:rPr lang="en-GB" altLang="sl-SI" sz="2000" i="1" kern="0" dirty="0" err="1" smtClean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lang="en-GB" altLang="sl-SI" sz="2000" kern="0" baseline="-25000" dirty="0" err="1" smtClean="0">
                <a:solidFill>
                  <a:srgbClr val="333399"/>
                </a:solidFill>
                <a:latin typeface="Arial"/>
                <a:cs typeface="Arial"/>
              </a:rPr>
              <a:t>Cr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lang="en-GB" altLang="sl-SI" sz="2000" i="1" kern="0" dirty="0" err="1" smtClean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lang="en-GB" altLang="sl-SI" sz="2000" kern="0" baseline="-25000" dirty="0" err="1" smtClean="0">
                <a:solidFill>
                  <a:srgbClr val="333399"/>
                </a:solidFill>
                <a:latin typeface="Arial"/>
                <a:cs typeface="Arial"/>
              </a:rPr>
              <a:t>Eurofer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= 0.004                            lower detection limit</a:t>
            </a:r>
          </a:p>
          <a:p>
            <a:pPr lvl="0">
              <a:lnSpc>
                <a:spcPct val="135000"/>
              </a:lnSpc>
              <a:spcBef>
                <a:spcPct val="20000"/>
              </a:spcBef>
            </a:pP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This double-layered membrane in oxidation experiments is „analogue“ to</a:t>
            </a:r>
          </a:p>
          <a:p>
            <a:pPr lvl="0">
              <a:lnSpc>
                <a:spcPct val="135000"/>
              </a:lnSpc>
              <a:spcBef>
                <a:spcPct val="20000"/>
              </a:spcBef>
            </a:pP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~0.1 mm thick bulk Cr. </a:t>
            </a:r>
          </a:p>
          <a:p>
            <a:pPr lvl="0">
              <a:lnSpc>
                <a:spcPct val="135000"/>
              </a:lnSpc>
              <a:spcBef>
                <a:spcPct val="20000"/>
              </a:spcBef>
            </a:pPr>
            <a:endParaRPr lang="en-GB" altLang="sl-SI" sz="2000" kern="0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C967887-2C8A-4A20-9F25-2FF9F397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1" y="149731"/>
            <a:ext cx="8892480" cy="461665"/>
          </a:xfrm>
          <a:prstGeom prst="rect">
            <a:avLst/>
          </a:prstGeom>
          <a:solidFill>
            <a:srgbClr val="EAEEFA"/>
          </a:solidFill>
          <a:ln>
            <a:solidFill>
              <a:srgbClr val="333399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err="1">
                <a:solidFill>
                  <a:schemeClr val="accent2"/>
                </a:solidFill>
              </a:rPr>
              <a:t>Advantage</a:t>
            </a: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of</a:t>
            </a:r>
            <a:r>
              <a:rPr lang="sl-SI" altLang="sl-SI" sz="2400" b="1" dirty="0">
                <a:solidFill>
                  <a:schemeClr val="accent2"/>
                </a:solidFill>
              </a:rPr>
              <a:t> d</a:t>
            </a:r>
            <a:r>
              <a:rPr lang="en-GB" altLang="sl-SI" sz="2400" b="1" dirty="0" err="1">
                <a:solidFill>
                  <a:schemeClr val="accent2"/>
                </a:solidFill>
              </a:rPr>
              <a:t>ouble</a:t>
            </a:r>
            <a:r>
              <a:rPr lang="en-GB" altLang="sl-SI" sz="2400" b="1" dirty="0">
                <a:solidFill>
                  <a:schemeClr val="accent2"/>
                </a:solidFill>
              </a:rPr>
              <a:t>-layered membrane</a:t>
            </a:r>
            <a:r>
              <a:rPr lang="sl-SI" altLang="sl-SI" sz="2400" b="1" dirty="0">
                <a:solidFill>
                  <a:schemeClr val="accent2"/>
                </a:solidFill>
              </a:rPr>
              <a:t>: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Cr</a:t>
            </a:r>
            <a:r>
              <a:rPr lang="sl-SI" altLang="sl-SI" sz="2400" b="1" dirty="0">
                <a:solidFill>
                  <a:schemeClr val="accent2"/>
                </a:solidFill>
              </a:rPr>
              <a:t> film on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Eurofer</a:t>
            </a:r>
            <a:endParaRPr lang="en-GB" altLang="sl-SI" sz="24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734080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b="1" dirty="0" err="1">
                <a:solidFill>
                  <a:schemeClr val="accent2"/>
                </a:solidFill>
              </a:rPr>
              <a:t>Task</a:t>
            </a:r>
            <a:r>
              <a:rPr lang="sl-SI" altLang="sl-SI" b="1" dirty="0">
                <a:solidFill>
                  <a:schemeClr val="accent2"/>
                </a:solidFill>
              </a:rPr>
              <a:t> 3: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004019" y="5085184"/>
            <a:ext cx="485635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sl-SI" sz="1400" dirty="0"/>
          </a:p>
        </p:txBody>
      </p:sp>
      <p:sp>
        <p:nvSpPr>
          <p:cNvPr id="5" name="Pravokotnik 4"/>
          <p:cNvSpPr/>
          <p:nvPr/>
        </p:nvSpPr>
        <p:spPr>
          <a:xfrm>
            <a:off x="5010843" y="1934817"/>
            <a:ext cx="3888432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Substrate: 40 mm O.D., 0.5 mm thick </a:t>
            </a:r>
            <a:r>
              <a:rPr lang="en-GB" altLang="sl-SI" sz="1400" kern="0" dirty="0" err="1">
                <a:solidFill>
                  <a:srgbClr val="333399"/>
                </a:solidFill>
                <a:latin typeface="Arial"/>
                <a:cs typeface="Arial"/>
              </a:rPr>
              <a:t>Eurofer</a:t>
            </a:r>
            <a:endParaRPr lang="en-GB" altLang="sl-SI" sz="1400" kern="0" dirty="0">
              <a:solidFill>
                <a:srgbClr val="333399"/>
              </a:solidFill>
              <a:latin typeface="Arial"/>
              <a:cs typeface="Arial"/>
            </a:endParaRPr>
          </a:p>
          <a:p>
            <a:pPr lvl="0">
              <a:lnSpc>
                <a:spcPct val="135000"/>
              </a:lnSpc>
              <a:spcBef>
                <a:spcPts val="0"/>
              </a:spcBef>
            </a:pPr>
            <a:r>
              <a:rPr lang="sl-SI" altLang="sl-SI" sz="1400" b="1" kern="0" dirty="0" err="1">
                <a:solidFill>
                  <a:srgbClr val="FF0000"/>
                </a:solidFill>
                <a:latin typeface="Arial"/>
                <a:cs typeface="Arial"/>
              </a:rPr>
              <a:t>Cr</a:t>
            </a:r>
            <a:r>
              <a:rPr lang="en-GB" altLang="sl-SI" sz="1400" b="1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film</a:t>
            </a:r>
            <a:r>
              <a:rPr lang="sl-SI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  </a:t>
            </a:r>
            <a:r>
              <a:rPr lang="sl-SI" altLang="sl-SI" sz="1400" kern="0" dirty="0">
                <a:solidFill>
                  <a:srgbClr val="FF0000"/>
                </a:solidFill>
                <a:latin typeface="Arial"/>
                <a:cs typeface="Arial"/>
              </a:rPr>
              <a:t>3.3</a:t>
            </a:r>
            <a:r>
              <a:rPr lang="en-GB" altLang="sl-SI" sz="1400" kern="0" dirty="0">
                <a:solidFill>
                  <a:srgbClr val="FF0000"/>
                </a:solidFill>
                <a:latin typeface="Arial"/>
                <a:cs typeface="Arial"/>
              </a:rPr>
              <a:t> µm thick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, deposited by the magnetron sputtering technique </a:t>
            </a:r>
          </a:p>
          <a:p>
            <a:pPr lvl="0">
              <a:lnSpc>
                <a:spcPct val="135000"/>
              </a:lnSpc>
              <a:spcBef>
                <a:spcPts val="0"/>
              </a:spcBef>
            </a:pPr>
            <a:r>
              <a:rPr lang="sl-SI" altLang="sl-SI" sz="1400" b="1" kern="0" dirty="0" err="1">
                <a:solidFill>
                  <a:srgbClr val="FF0000"/>
                </a:solidFill>
                <a:latin typeface="Arial"/>
                <a:cs typeface="Arial"/>
              </a:rPr>
              <a:t>Cr</a:t>
            </a:r>
            <a:r>
              <a:rPr lang="sl-SI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 film </a:t>
            </a:r>
            <a:r>
              <a:rPr lang="en-GB" altLang="sl-SI" sz="1400" kern="0" dirty="0">
                <a:solidFill>
                  <a:srgbClr val="FF0000"/>
                </a:solidFill>
                <a:latin typeface="Arial"/>
                <a:cs typeface="Arial"/>
              </a:rPr>
              <a:t>additionally coated 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lang="sl-SI" altLang="sl-SI" sz="1400" kern="0" dirty="0">
                <a:solidFill>
                  <a:srgbClr val="FF0000"/>
                </a:solidFill>
                <a:latin typeface="Arial"/>
                <a:cs typeface="Arial"/>
              </a:rPr>
              <a:t>0.7</a:t>
            </a:r>
            <a:r>
              <a:rPr lang="en-GB" altLang="sl-SI" sz="1400" kern="0" dirty="0">
                <a:solidFill>
                  <a:srgbClr val="FF0000"/>
                </a:solidFill>
                <a:latin typeface="Arial"/>
                <a:cs typeface="Arial"/>
              </a:rPr>
              <a:t> µm 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thick </a:t>
            </a:r>
            <a:r>
              <a:rPr lang="en-GB" altLang="sl-SI" sz="1400" kern="0" dirty="0" err="1">
                <a:solidFill>
                  <a:srgbClr val="333399"/>
                </a:solidFill>
                <a:latin typeface="Arial"/>
                <a:cs typeface="Arial"/>
              </a:rPr>
              <a:t>CrO</a:t>
            </a:r>
            <a:r>
              <a:rPr lang="en-GB" altLang="sl-SI" sz="1400" kern="0" baseline="-25000" dirty="0" err="1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 film</a:t>
            </a:r>
            <a:r>
              <a:rPr lang="sl-SI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, (</a:t>
            </a:r>
            <a:r>
              <a:rPr lang="sl-SI" altLang="sl-SI" sz="1400" kern="0" dirty="0" err="1">
                <a:solidFill>
                  <a:srgbClr val="333399"/>
                </a:solidFill>
                <a:latin typeface="Arial"/>
                <a:cs typeface="Arial"/>
              </a:rPr>
              <a:t>magn</a:t>
            </a:r>
            <a:r>
              <a:rPr lang="sl-SI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. </a:t>
            </a:r>
            <a:r>
              <a:rPr lang="sl-SI" altLang="sl-SI" sz="1400" kern="0" dirty="0" err="1">
                <a:solidFill>
                  <a:srgbClr val="333399"/>
                </a:solidFill>
                <a:latin typeface="Arial"/>
                <a:cs typeface="Arial"/>
              </a:rPr>
              <a:t>sputt</a:t>
            </a:r>
            <a:r>
              <a:rPr lang="sl-SI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.)</a:t>
            </a:r>
            <a:endParaRPr lang="en-GB" altLang="sl-SI" sz="2000" kern="0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F1F9-472E-4A0B-9551-E1AA3CE795AB}"/>
              </a:ext>
            </a:extLst>
          </p:cNvPr>
          <p:cNvSpPr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Layered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membranes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i="1" dirty="0">
                <a:solidFill>
                  <a:srgbClr val="333399"/>
                </a:solidFill>
                <a:latin typeface="Arial" panose="020B0604020202020204" pitchFamily="34" charset="0"/>
              </a:rPr>
              <a:t>(</a:t>
            </a:r>
            <a:r>
              <a:rPr lang="sl-SI" sz="2400" i="1" dirty="0" err="1">
                <a:solidFill>
                  <a:srgbClr val="333399"/>
                </a:solidFill>
                <a:latin typeface="Arial" panose="020B0604020202020204" pitchFamily="34" charset="0"/>
              </a:rPr>
              <a:t>Eurofer</a:t>
            </a:r>
            <a:r>
              <a:rPr lang="sl-SI" sz="2400" i="1" dirty="0">
                <a:solidFill>
                  <a:srgbClr val="333399"/>
                </a:solidFill>
                <a:latin typeface="Arial" panose="020B0604020202020204" pitchFamily="34" charset="0"/>
              </a:rPr>
              <a:t> + </a:t>
            </a:r>
            <a:r>
              <a:rPr lang="sl-SI" sz="2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Cr</a:t>
            </a:r>
            <a:r>
              <a:rPr lang="sl-SI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l-SI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film</a:t>
            </a:r>
            <a:r>
              <a:rPr lang="sl-SI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l-SI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and</a:t>
            </a:r>
            <a:r>
              <a:rPr lang="sl-SI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l-SI" sz="2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Cr</a:t>
            </a:r>
            <a:r>
              <a:rPr lang="sl-SI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+ </a:t>
            </a:r>
            <a:r>
              <a:rPr lang="sl-SI" sz="2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CrO</a:t>
            </a:r>
            <a:r>
              <a:rPr lang="sl-SI" sz="2400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sl-SI" sz="2400" i="1" dirty="0">
                <a:solidFill>
                  <a:srgbClr val="333399"/>
                </a:solidFill>
                <a:latin typeface="Arial" panose="020B0604020202020204" pitchFamily="34" charset="0"/>
              </a:rPr>
              <a:t> film)</a:t>
            </a:r>
            <a:endParaRPr lang="en-GB" sz="24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76763"/>
            <a:ext cx="3902022" cy="2510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4" y="1844824"/>
            <a:ext cx="4311488" cy="3079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042269"/>
            <a:ext cx="433346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 defTabSz="0">
              <a:lnSpc>
                <a:spcPct val="90000"/>
              </a:lnSpc>
              <a:spcBef>
                <a:spcPts val="0"/>
              </a:spcBef>
            </a:pP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Substrate: 40 mm O.D., 0.5 mm thick </a:t>
            </a:r>
            <a:r>
              <a:rPr lang="en-GB" altLang="sl-SI" sz="1400" kern="0" dirty="0" err="1">
                <a:solidFill>
                  <a:srgbClr val="FF0000"/>
                </a:solidFill>
                <a:latin typeface="Arial"/>
                <a:cs typeface="Arial"/>
              </a:rPr>
              <a:t>Eurofer</a:t>
            </a:r>
            <a:r>
              <a:rPr lang="sl-SI" altLang="sl-SI" sz="1400" kern="0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sl-SI" altLang="sl-SI" sz="1400" b="1" kern="0" dirty="0" err="1">
                <a:solidFill>
                  <a:srgbClr val="FF0000"/>
                </a:solidFill>
                <a:latin typeface="Arial"/>
                <a:cs typeface="Arial"/>
              </a:rPr>
              <a:t>Cr</a:t>
            </a:r>
            <a:r>
              <a:rPr lang="en-GB" altLang="sl-SI" sz="1400" b="1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film</a:t>
            </a:r>
            <a:r>
              <a:rPr lang="sl-SI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  </a:t>
            </a:r>
            <a:r>
              <a:rPr lang="sl-SI" altLang="sl-SI" sz="1400" kern="0" dirty="0">
                <a:solidFill>
                  <a:srgbClr val="FF0000"/>
                </a:solidFill>
                <a:latin typeface="Arial"/>
                <a:cs typeface="Arial"/>
              </a:rPr>
              <a:t>3.3</a:t>
            </a:r>
            <a:r>
              <a:rPr lang="en-GB" altLang="sl-SI" sz="1400" kern="0" dirty="0">
                <a:solidFill>
                  <a:srgbClr val="FF0000"/>
                </a:solidFill>
                <a:latin typeface="Arial"/>
                <a:cs typeface="Arial"/>
              </a:rPr>
              <a:t> µm 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thick,</a:t>
            </a:r>
            <a:r>
              <a:rPr lang="sl-SI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GB" altLang="sl-SI" sz="1400" kern="0" dirty="0">
                <a:solidFill>
                  <a:srgbClr val="333399"/>
                </a:solidFill>
                <a:latin typeface="Arial"/>
                <a:cs typeface="Arial"/>
              </a:rPr>
              <a:t>deposited by the magnetron sputtering technique</a:t>
            </a:r>
          </a:p>
        </p:txBody>
      </p:sp>
    </p:spTree>
    <p:extLst>
      <p:ext uri="{BB962C8B-B14F-4D97-AF65-F5344CB8AC3E}">
        <p14:creationId xmlns:p14="http://schemas.microsoft.com/office/powerpoint/2010/main" val="34857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sl-SI" sz="1400" dirty="0"/>
          </a:p>
        </p:txBody>
      </p:sp>
      <p:sp>
        <p:nvSpPr>
          <p:cNvPr id="5" name="Pravokotnik 4"/>
          <p:cNvSpPr/>
          <p:nvPr/>
        </p:nvSpPr>
        <p:spPr>
          <a:xfrm>
            <a:off x="0" y="1124744"/>
            <a:ext cx="90134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As a thin </a:t>
            </a:r>
            <a:r>
              <a:rPr lang="en-GB" altLang="sl-SI" sz="2000" kern="0" dirty="0" err="1">
                <a:solidFill>
                  <a:srgbClr val="333399"/>
                </a:solidFill>
                <a:latin typeface="Arial"/>
                <a:cs typeface="Arial"/>
              </a:rPr>
              <a:t>CrO</a:t>
            </a:r>
            <a:r>
              <a:rPr lang="en-GB" altLang="sl-SI" sz="2000" kern="0" baseline="-25000" dirty="0" err="1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on </a:t>
            </a:r>
            <a:r>
              <a:rPr lang="en-GB" altLang="sl-SI" sz="2000" b="1" kern="0" dirty="0">
                <a:solidFill>
                  <a:srgbClr val="FF0000"/>
                </a:solidFill>
                <a:latin typeface="Arial"/>
                <a:cs typeface="Arial"/>
              </a:rPr>
              <a:t>Cr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 film was formed during unavoidable thermal treatment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in a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high vacuum on bulk Cr, two </a:t>
            </a:r>
            <a:r>
              <a:rPr lang="en-GB" altLang="sl-SI" sz="2000" b="1" kern="0" dirty="0">
                <a:solidFill>
                  <a:schemeClr val="accent2"/>
                </a:solidFill>
                <a:latin typeface="Arial"/>
                <a:cs typeface="Arial"/>
              </a:rPr>
              <a:t>referential membranes </a:t>
            </a:r>
            <a:r>
              <a:rPr lang="en-GB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with 100 nm Pd on Cr film were first prepared and tested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. 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The permeation rate for both samples was almost identical and claimed to have a </a:t>
            </a:r>
            <a:r>
              <a:rPr lang="en-GB" altLang="sl-SI" sz="2000" i="1" kern="0" dirty="0" smtClean="0">
                <a:solidFill>
                  <a:schemeClr val="accent2"/>
                </a:solidFill>
                <a:latin typeface="Arial"/>
                <a:cs typeface="Arial"/>
              </a:rPr>
              <a:t>PRF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=1.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GB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Surprisingly, 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the equal preparation stage resulted in a rather large scattering of </a:t>
            </a:r>
            <a:r>
              <a:rPr lang="en-GB" altLang="sl-SI" sz="2000" i="1" kern="0" dirty="0" smtClean="0">
                <a:solidFill>
                  <a:schemeClr val="accent2"/>
                </a:solidFill>
                <a:latin typeface="Arial"/>
                <a:cs typeface="Arial"/>
              </a:rPr>
              <a:t>PRF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 values on Cr film coated samples.  </a:t>
            </a:r>
            <a:endParaRPr lang="en-GB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GB" altLang="sl-SI" sz="2000" kern="0" dirty="0">
              <a:solidFill>
                <a:srgbClr val="333399"/>
              </a:solidFill>
              <a:latin typeface="Arial"/>
              <a:cs typeface="Arial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GB" altLang="sl-SI" sz="2000" kern="0" dirty="0" err="1" smtClean="0">
                <a:solidFill>
                  <a:schemeClr val="accent2"/>
                </a:solidFill>
                <a:latin typeface="Arial"/>
                <a:cs typeface="Arial"/>
              </a:rPr>
              <a:t>CrO</a:t>
            </a:r>
            <a:r>
              <a:rPr lang="en-GB" altLang="sl-SI" sz="2000" kern="0" baseline="-25000" dirty="0" err="1" smtClean="0">
                <a:solidFill>
                  <a:schemeClr val="accent2"/>
                </a:solidFill>
                <a:latin typeface="Arial"/>
                <a:cs typeface="Arial"/>
              </a:rPr>
              <a:t>x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 thickness 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was </a:t>
            </a:r>
            <a:r>
              <a:rPr lang="en-GB" altLang="sl-SI" sz="2000" i="1" kern="0" dirty="0" smtClean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~1.5 nm, as revealed by XPS on a special sample not tested by permeation.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Stoichiometry could hardly be determined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lang="en-GB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sl-SI" altLang="sl-SI" sz="2000" kern="0" dirty="0">
              <a:solidFill>
                <a:srgbClr val="333399"/>
              </a:solidFill>
              <a:latin typeface="Arial"/>
              <a:cs typeface="Arial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Further oxidation in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pure O</a:t>
            </a:r>
            <a:r>
              <a:rPr lang="en-GB" altLang="sl-SI" sz="2000" kern="0" baseline="-25000" dirty="0">
                <a:solidFill>
                  <a:schemeClr val="accent2"/>
                </a:solidFill>
                <a:latin typeface="Arial"/>
                <a:cs typeface="Arial"/>
              </a:rPr>
              <a:t>2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was </a:t>
            </a:r>
            <a:r>
              <a:rPr lang="sl-SI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to be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far less efficient than </a:t>
            </a:r>
            <a:r>
              <a:rPr lang="sl-SI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at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bulk Cr.</a:t>
            </a:r>
            <a:endParaRPr lang="sl-SI" altLang="sl-SI" sz="2000" kern="0" dirty="0">
              <a:solidFill>
                <a:schemeClr val="accent2"/>
              </a:solidFill>
              <a:latin typeface="Arial"/>
              <a:cs typeface="Arial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sl-SI" altLang="sl-SI" sz="2000" kern="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Sputtered </a:t>
            </a:r>
            <a:r>
              <a:rPr lang="en-GB" altLang="sl-SI" sz="2000" kern="0" dirty="0" err="1" smtClean="0">
                <a:solidFill>
                  <a:schemeClr val="accent2"/>
                </a:solidFill>
                <a:latin typeface="Arial"/>
                <a:cs typeface="Arial"/>
              </a:rPr>
              <a:t>CrO</a:t>
            </a:r>
            <a:r>
              <a:rPr lang="en-GB" altLang="sl-SI" sz="2000" kern="0" baseline="-25000" dirty="0" err="1" smtClean="0">
                <a:solidFill>
                  <a:schemeClr val="accent2"/>
                </a:solidFill>
                <a:latin typeface="Arial"/>
                <a:cs typeface="Arial"/>
              </a:rPr>
              <a:t>x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 had a very low impact on the permeation rate!?</a:t>
            </a:r>
            <a:endParaRPr lang="en-GB" altLang="sl-SI" sz="2000" kern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F1F9-472E-4A0B-9551-E1AA3CE795AB}"/>
              </a:ext>
            </a:extLst>
          </p:cNvPr>
          <p:cNvSpPr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Oxidation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of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layered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membranes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-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12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DE0844-E034-4056-B2B6-F5FD40DCA613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sl-SI" sz="14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457890"/>
            <a:ext cx="8820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FF0000"/>
                </a:solidFill>
              </a:rPr>
              <a:t>*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1600" dirty="0">
                <a:solidFill>
                  <a:schemeClr val="accent2"/>
                </a:solidFill>
              </a:rPr>
              <a:t>Original results presented in ~ 20 peer</a:t>
            </a:r>
            <a:r>
              <a:rPr lang="sl-SI" altLang="sl-SI" sz="1600" dirty="0">
                <a:solidFill>
                  <a:schemeClr val="accent2"/>
                </a:solidFill>
              </a:rPr>
              <a:t>-</a:t>
            </a:r>
            <a:r>
              <a:rPr lang="en-GB" altLang="sl-SI" sz="1600" dirty="0">
                <a:solidFill>
                  <a:schemeClr val="accent2"/>
                </a:solidFill>
              </a:rPr>
              <a:t>reviewed papers.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51520" y="836712"/>
            <a:ext cx="8525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sl-SI" sz="2000" dirty="0">
                <a:solidFill>
                  <a:srgbClr val="333399"/>
                </a:solidFill>
              </a:rPr>
              <a:t>Over </a:t>
            </a:r>
            <a:r>
              <a:rPr lang="sl-SI" altLang="sl-SI" sz="2000" dirty="0" err="1">
                <a:solidFill>
                  <a:srgbClr val="333399"/>
                </a:solidFill>
              </a:rPr>
              <a:t>the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en-GB" altLang="sl-SI" sz="2000" dirty="0">
                <a:solidFill>
                  <a:srgbClr val="333399"/>
                </a:solidFill>
              </a:rPr>
              <a:t>last years, several </a:t>
            </a:r>
            <a:r>
              <a:rPr lang="en-GB" altLang="sl-SI" sz="2000" dirty="0">
                <a:solidFill>
                  <a:schemeClr val="accent2"/>
                </a:solidFill>
              </a:rPr>
              <a:t>„</a:t>
            </a:r>
            <a:r>
              <a:rPr lang="sl-SI" altLang="sl-SI" sz="2000" dirty="0" err="1">
                <a:solidFill>
                  <a:schemeClr val="accent2"/>
                </a:solidFill>
              </a:rPr>
              <a:t>fusion-related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materials“ have been investigated in our lab</a:t>
            </a:r>
            <a:r>
              <a:rPr lang="sl-SI" altLang="sl-SI" sz="2000" dirty="0">
                <a:solidFill>
                  <a:schemeClr val="accent2"/>
                </a:solidFill>
              </a:rPr>
              <a:t> *</a:t>
            </a:r>
          </a:p>
          <a:p>
            <a:pPr lvl="0"/>
            <a:endParaRPr lang="sl-SI" altLang="sl-SI" sz="2000" dirty="0">
              <a:solidFill>
                <a:srgbClr val="333399"/>
              </a:solidFill>
            </a:endParaRPr>
          </a:p>
          <a:p>
            <a:pPr lvl="0"/>
            <a:r>
              <a:rPr lang="en-GB" altLang="sl-SI" sz="2000" dirty="0">
                <a:solidFill>
                  <a:srgbClr val="333399"/>
                </a:solidFill>
              </a:rPr>
              <a:t>by the</a:t>
            </a:r>
            <a:r>
              <a:rPr lang="en-GB" altLang="sl-SI" sz="2000" b="1" dirty="0">
                <a:solidFill>
                  <a:srgbClr val="333399"/>
                </a:solidFill>
              </a:rPr>
              <a:t> gas-driven permeation method </a:t>
            </a:r>
            <a:endParaRPr lang="en-GB" altLang="sl-SI" sz="2000" dirty="0">
              <a:solidFill>
                <a:srgbClr val="333399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51520" y="2420888"/>
            <a:ext cx="8435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sl-SI" sz="2000" b="1" dirty="0">
                <a:solidFill>
                  <a:srgbClr val="333399"/>
                </a:solidFill>
              </a:rPr>
              <a:t>Construction materials</a:t>
            </a:r>
            <a:r>
              <a:rPr lang="en-GB" altLang="sl-SI" sz="2000" dirty="0">
                <a:solidFill>
                  <a:srgbClr val="333399"/>
                </a:solidFill>
              </a:rPr>
              <a:t>: AISI316 ITER grade</a:t>
            </a:r>
            <a:r>
              <a:rPr lang="sl-SI" altLang="sl-SI" sz="2000" dirty="0">
                <a:solidFill>
                  <a:srgbClr val="333399"/>
                </a:solidFill>
              </a:rPr>
              <a:t> (ITER)</a:t>
            </a:r>
            <a:r>
              <a:rPr lang="en-GB" altLang="sl-SI" sz="2000" dirty="0">
                <a:solidFill>
                  <a:srgbClr val="333399"/>
                </a:solidFill>
              </a:rPr>
              <a:t>, </a:t>
            </a:r>
            <a:r>
              <a:rPr lang="en-GB" altLang="sl-SI" sz="2000" dirty="0" err="1">
                <a:solidFill>
                  <a:srgbClr val="333399"/>
                </a:solidFill>
              </a:rPr>
              <a:t>Eurofer</a:t>
            </a:r>
            <a:r>
              <a:rPr lang="sl-SI" altLang="sl-SI" sz="2000" dirty="0">
                <a:solidFill>
                  <a:srgbClr val="333399"/>
                </a:solidFill>
              </a:rPr>
              <a:t> (DEMO)</a:t>
            </a:r>
          </a:p>
        </p:txBody>
      </p:sp>
      <p:sp>
        <p:nvSpPr>
          <p:cNvPr id="9" name="Pravokotnik 8"/>
          <p:cNvSpPr/>
          <p:nvPr/>
        </p:nvSpPr>
        <p:spPr>
          <a:xfrm>
            <a:off x="251520" y="3068960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sl-SI" sz="2000" b="1" dirty="0">
                <a:solidFill>
                  <a:srgbClr val="333399"/>
                </a:solidFill>
              </a:rPr>
              <a:t>First wall metals</a:t>
            </a:r>
            <a:r>
              <a:rPr lang="en-GB" altLang="sl-SI" sz="2000" dirty="0">
                <a:solidFill>
                  <a:srgbClr val="333399"/>
                </a:solidFill>
              </a:rPr>
              <a:t>: Be, W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and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BeW</a:t>
            </a:r>
            <a:endParaRPr lang="en-GB" altLang="sl-SI" sz="2000" dirty="0">
              <a:solidFill>
                <a:srgbClr val="333399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51520" y="3645024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sl-SI" sz="2000" b="1" dirty="0">
                <a:solidFill>
                  <a:srgbClr val="333399"/>
                </a:solidFill>
              </a:rPr>
              <a:t>Hydrogen permeation barriers</a:t>
            </a:r>
            <a:r>
              <a:rPr lang="sl-SI" altLang="sl-SI" sz="2000" b="1" dirty="0">
                <a:solidFill>
                  <a:srgbClr val="333399"/>
                </a:solidFill>
              </a:rPr>
              <a:t> (</a:t>
            </a:r>
            <a:r>
              <a:rPr lang="sl-SI" altLang="sl-SI" sz="2000" b="1" dirty="0" err="1">
                <a:solidFill>
                  <a:srgbClr val="333399"/>
                </a:solidFill>
              </a:rPr>
              <a:t>HPBs</a:t>
            </a:r>
            <a:r>
              <a:rPr lang="sl-SI" altLang="sl-SI" sz="2000" b="1" dirty="0">
                <a:solidFill>
                  <a:srgbClr val="333399"/>
                </a:solidFill>
              </a:rPr>
              <a:t>)</a:t>
            </a:r>
            <a:r>
              <a:rPr lang="sl-SI" altLang="sl-SI" sz="2000" dirty="0">
                <a:solidFill>
                  <a:srgbClr val="333399"/>
                </a:solidFill>
              </a:rPr>
              <a:t>: </a:t>
            </a:r>
            <a:r>
              <a:rPr lang="sl-SI" altLang="sl-SI" sz="2000" dirty="0" err="1">
                <a:solidFill>
                  <a:srgbClr val="333399"/>
                </a:solidFill>
              </a:rPr>
              <a:t>TiAlN</a:t>
            </a:r>
            <a:r>
              <a:rPr lang="sl-SI" altLang="sl-SI" sz="2000" dirty="0">
                <a:solidFill>
                  <a:srgbClr val="333399"/>
                </a:solidFill>
              </a:rPr>
              <a:t>, </a:t>
            </a:r>
            <a:r>
              <a:rPr lang="sl-SI" altLang="sl-SI" sz="2000" dirty="0" err="1">
                <a:solidFill>
                  <a:srgbClr val="333399"/>
                </a:solidFill>
              </a:rPr>
              <a:t>SiN</a:t>
            </a:r>
            <a:r>
              <a:rPr lang="sl-SI" altLang="sl-SI" sz="2000" baseline="-25000" dirty="0" err="1">
                <a:solidFill>
                  <a:srgbClr val="333399"/>
                </a:solidFill>
              </a:rPr>
              <a:t>x</a:t>
            </a:r>
            <a:r>
              <a:rPr lang="sl-SI" altLang="sl-SI" sz="2000" dirty="0">
                <a:solidFill>
                  <a:srgbClr val="333399"/>
                </a:solidFill>
              </a:rPr>
              <a:t>, </a:t>
            </a:r>
            <a:r>
              <a:rPr lang="en-GB" altLang="sl-SI" sz="2000" dirty="0">
                <a:solidFill>
                  <a:srgbClr val="333399"/>
                </a:solidFill>
              </a:rPr>
              <a:t>WN</a:t>
            </a:r>
            <a:r>
              <a:rPr lang="sl-SI" altLang="sl-SI" sz="2000" dirty="0">
                <a:solidFill>
                  <a:srgbClr val="333399"/>
                </a:solidFill>
              </a:rPr>
              <a:t>, </a:t>
            </a:r>
            <a:r>
              <a:rPr lang="en-GB" altLang="sl-SI" sz="2000" dirty="0" err="1">
                <a:solidFill>
                  <a:srgbClr val="333399"/>
                </a:solidFill>
              </a:rPr>
              <a:t>CrWN</a:t>
            </a:r>
            <a:r>
              <a:rPr lang="sl-SI" altLang="sl-SI" sz="2000" dirty="0">
                <a:solidFill>
                  <a:srgbClr val="333399"/>
                </a:solidFill>
              </a:rPr>
              <a:t>, </a:t>
            </a:r>
            <a:r>
              <a:rPr lang="en-GB" altLang="sl-SI" sz="2000" dirty="0" err="1">
                <a:solidFill>
                  <a:srgbClr val="333399"/>
                </a:solidFill>
              </a:rPr>
              <a:t>CrN</a:t>
            </a:r>
            <a:r>
              <a:rPr lang="sl-SI" altLang="sl-SI" sz="2000" dirty="0">
                <a:solidFill>
                  <a:srgbClr val="333399"/>
                </a:solidFill>
              </a:rPr>
              <a:t>, </a:t>
            </a:r>
            <a:r>
              <a:rPr lang="en-GB" altLang="sl-SI" sz="2000" dirty="0">
                <a:solidFill>
                  <a:srgbClr val="333399"/>
                </a:solidFill>
              </a:rPr>
              <a:t>Cr</a:t>
            </a:r>
            <a:r>
              <a:rPr lang="en-GB" altLang="sl-SI" sz="2000" baseline="-25000" dirty="0">
                <a:solidFill>
                  <a:srgbClr val="333399"/>
                </a:solidFill>
              </a:rPr>
              <a:t>2</a:t>
            </a:r>
            <a:r>
              <a:rPr lang="en-GB" altLang="sl-SI" sz="2000" dirty="0">
                <a:solidFill>
                  <a:srgbClr val="333399"/>
                </a:solidFill>
              </a:rPr>
              <a:t>N</a:t>
            </a:r>
            <a:r>
              <a:rPr lang="sl-SI" altLang="sl-SI" sz="2000" dirty="0">
                <a:solidFill>
                  <a:srgbClr val="333399"/>
                </a:solidFill>
              </a:rPr>
              <a:t>, </a:t>
            </a:r>
            <a:r>
              <a:rPr lang="en-GB" altLang="sl-SI" sz="2000" dirty="0" err="1">
                <a:solidFill>
                  <a:srgbClr val="333399"/>
                </a:solidFill>
              </a:rPr>
              <a:t>AlCrN</a:t>
            </a:r>
            <a:r>
              <a:rPr lang="sl-SI" altLang="sl-SI" sz="2000" dirty="0">
                <a:solidFill>
                  <a:srgbClr val="333399"/>
                </a:solidFill>
              </a:rPr>
              <a:t>, </a:t>
            </a:r>
            <a:r>
              <a:rPr lang="sl-SI" altLang="sl-SI" sz="2000" dirty="0" err="1">
                <a:solidFill>
                  <a:srgbClr val="333399"/>
                </a:solidFill>
              </a:rPr>
              <a:t>ZrN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which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were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deposited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by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various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sophisticated</a:t>
            </a:r>
            <a:r>
              <a:rPr lang="sl-SI" altLang="sl-SI" sz="2000" dirty="0">
                <a:solidFill>
                  <a:srgbClr val="333399"/>
                </a:solidFill>
              </a:rPr>
              <a:t> </a:t>
            </a:r>
            <a:r>
              <a:rPr lang="sl-SI" altLang="sl-SI" sz="2000" dirty="0" err="1">
                <a:solidFill>
                  <a:srgbClr val="333399"/>
                </a:solidFill>
              </a:rPr>
              <a:t>techniques</a:t>
            </a:r>
            <a:endParaRPr lang="sl-SI" altLang="sl-SI" sz="2000" dirty="0">
              <a:solidFill>
                <a:srgbClr val="333399"/>
              </a:solidFill>
            </a:endParaRPr>
          </a:p>
          <a:p>
            <a:pPr lvl="0"/>
            <a:endParaRPr lang="sl-SI" altLang="sl-SI" sz="2000" dirty="0">
              <a:solidFill>
                <a:srgbClr val="333399"/>
              </a:solidFill>
            </a:endParaRPr>
          </a:p>
          <a:p>
            <a:pPr lvl="0"/>
            <a:r>
              <a:rPr lang="sl-SI" altLang="sl-SI" sz="2000" b="1" dirty="0">
                <a:solidFill>
                  <a:srgbClr val="FF0000"/>
                </a:solidFill>
              </a:rPr>
              <a:t>In </a:t>
            </a:r>
            <a:r>
              <a:rPr lang="sl-SI" altLang="sl-SI" sz="2000" b="1" dirty="0" err="1">
                <a:solidFill>
                  <a:srgbClr val="FF0000"/>
                </a:solidFill>
              </a:rPr>
              <a:t>the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present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campaign</a:t>
            </a:r>
            <a:r>
              <a:rPr lang="sl-SI" altLang="sl-SI" sz="2000" b="1" dirty="0">
                <a:solidFill>
                  <a:srgbClr val="FF0000"/>
                </a:solidFill>
              </a:rPr>
              <a:t>, </a:t>
            </a:r>
            <a:r>
              <a:rPr lang="sl-SI" altLang="sl-SI" sz="2000" b="1" dirty="0" err="1">
                <a:solidFill>
                  <a:srgbClr val="FF0000"/>
                </a:solidFill>
              </a:rPr>
              <a:t>we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investigated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the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ability</a:t>
            </a:r>
            <a:r>
              <a:rPr lang="sl-SI" altLang="sl-SI" sz="2000" b="1" dirty="0">
                <a:solidFill>
                  <a:srgbClr val="FF0000"/>
                </a:solidFill>
              </a:rPr>
              <a:t> to </a:t>
            </a:r>
            <a:r>
              <a:rPr lang="sl-SI" altLang="sl-SI" sz="2000" b="1" dirty="0" err="1">
                <a:solidFill>
                  <a:srgbClr val="FF0000"/>
                </a:solidFill>
              </a:rPr>
              <a:t>prepare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an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efficient</a:t>
            </a:r>
            <a:r>
              <a:rPr lang="sl-SI" altLang="sl-SI" sz="2000" b="1" dirty="0">
                <a:solidFill>
                  <a:srgbClr val="FF0000"/>
                </a:solidFill>
              </a:rPr>
              <a:t>  HPB </a:t>
            </a:r>
            <a:r>
              <a:rPr lang="sl-SI" altLang="sl-SI" sz="2000" b="1" i="1" dirty="0">
                <a:solidFill>
                  <a:srgbClr val="FF0000"/>
                </a:solidFill>
              </a:rPr>
              <a:t>in situ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by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controlled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oxidation</a:t>
            </a:r>
            <a:endParaRPr lang="sl-SI" altLang="sl-SI" sz="20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l-SI" altLang="sl-SI" sz="2400" b="1" dirty="0" err="1">
                <a:solidFill>
                  <a:schemeClr val="accent2"/>
                </a:solidFill>
              </a:rPr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sl-SI" sz="1400" dirty="0"/>
          </a:p>
        </p:txBody>
      </p:sp>
      <p:sp>
        <p:nvSpPr>
          <p:cNvPr id="5" name="Pravokotnik 4"/>
          <p:cNvSpPr/>
          <p:nvPr/>
        </p:nvSpPr>
        <p:spPr>
          <a:xfrm>
            <a:off x="0" y="5364677"/>
            <a:ext cx="90134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Key data of 5 selected Cr samples (out of 10) 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vs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. referential </a:t>
            </a:r>
            <a:r>
              <a:rPr lang="en-GB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Pd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coated samples are presented.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Unavoidable residual vacuum exposure during </a:t>
            </a:r>
            <a:r>
              <a:rPr lang="sl-SI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the</a:t>
            </a:r>
            <a:r>
              <a:rPr lang="sl-SI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pr</a:t>
            </a:r>
            <a:r>
              <a:rPr lang="sl-SI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eparation</a:t>
            </a:r>
            <a:r>
              <a:rPr lang="sl-SI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stage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resulted in</a:t>
            </a:r>
            <a:r>
              <a:rPr lang="sl-SI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a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altLang="sl-SI" sz="2000" i="1" kern="0" dirty="0">
                <a:solidFill>
                  <a:schemeClr val="accent2"/>
                </a:solidFill>
                <a:latin typeface="Arial"/>
                <a:cs typeface="Arial"/>
              </a:rPr>
              <a:t>PRF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from 4 to 30.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F1F9-472E-4A0B-9551-E1AA3CE795AB}"/>
              </a:ext>
            </a:extLst>
          </p:cNvPr>
          <p:cNvSpPr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Oxidation of layered membranes - results</a:t>
            </a:r>
            <a:endParaRPr lang="en-GB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48988"/>
              </p:ext>
            </p:extLst>
          </p:nvPr>
        </p:nvGraphicFramePr>
        <p:xfrm>
          <a:off x="683568" y="1052736"/>
          <a:ext cx="7960544" cy="408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r:id="rId4" imgW="10418760" imgH="5352120" progId="">
                  <p:embed/>
                </p:oleObj>
              </mc:Choice>
              <mc:Fallback>
                <p:oleObj r:id="rId4" imgW="10418760" imgH="5352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052736"/>
                        <a:ext cx="7960544" cy="4088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5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sl-SI" sz="1400" dirty="0"/>
          </a:p>
        </p:txBody>
      </p:sp>
      <p:sp>
        <p:nvSpPr>
          <p:cNvPr id="5" name="Pravokotnik 4"/>
          <p:cNvSpPr/>
          <p:nvPr/>
        </p:nvSpPr>
        <p:spPr>
          <a:xfrm>
            <a:off x="131927" y="750610"/>
            <a:ext cx="876385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Further oxidation in pure O</a:t>
            </a:r>
            <a:r>
              <a:rPr lang="en-GB" altLang="sl-SI" sz="2000" kern="0" baseline="-25000" dirty="0">
                <a:solidFill>
                  <a:schemeClr val="accent2"/>
                </a:solidFill>
                <a:latin typeface="Arial"/>
                <a:cs typeface="Arial"/>
              </a:rPr>
              <a:t>2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was far less efficient than at bulk Cr where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the highest </a:t>
            </a:r>
            <a:r>
              <a:rPr lang="en-GB" altLang="sl-SI" sz="2000" i="1" kern="0" dirty="0">
                <a:solidFill>
                  <a:schemeClr val="accent2"/>
                </a:solidFill>
                <a:latin typeface="Arial"/>
                <a:cs typeface="Arial"/>
              </a:rPr>
              <a:t>PRF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=3800 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has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been 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achieved.</a:t>
            </a:r>
            <a:r>
              <a:rPr lang="sl-SI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 W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e could not repeat 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this</a:t>
            </a:r>
            <a:r>
              <a:rPr lang="sl-SI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chemeClr val="accent2"/>
                </a:solidFill>
                <a:latin typeface="Arial"/>
                <a:cs typeface="Arial"/>
              </a:rPr>
              <a:t>high</a:t>
            </a:r>
            <a:r>
              <a:rPr lang="sl-SI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sl-SI" altLang="sl-SI" sz="2000" i="1" kern="0" dirty="0" smtClean="0">
                <a:solidFill>
                  <a:schemeClr val="accent2"/>
                </a:solidFill>
                <a:latin typeface="Arial"/>
                <a:cs typeface="Arial"/>
              </a:rPr>
              <a:t>PRF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in similar exposures to oxygen.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GB" altLang="sl-SI" sz="2000" kern="0" dirty="0">
              <a:solidFill>
                <a:schemeClr val="accent2"/>
              </a:solidFill>
              <a:latin typeface="Arial"/>
              <a:cs typeface="Arial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At present, we do not have a better explanation than that smooth Cr surface prevented </a:t>
            </a:r>
            <a:r>
              <a:rPr lang="en-GB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CrO</a:t>
            </a:r>
            <a:r>
              <a:rPr lang="en-GB" altLang="sl-SI" sz="2000" kern="0" baseline="-25000" dirty="0" err="1">
                <a:solidFill>
                  <a:schemeClr val="accent2"/>
                </a:solidFill>
                <a:latin typeface="Arial"/>
                <a:cs typeface="Arial"/>
              </a:rPr>
              <a:t>x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growth much more efficiently than 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on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bulk Cr. 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GB" altLang="sl-SI" sz="2000" b="1" i="1" kern="0" dirty="0">
                <a:solidFill>
                  <a:schemeClr val="accent2"/>
                </a:solidFill>
                <a:latin typeface="Arial"/>
                <a:cs typeface="Arial"/>
              </a:rPr>
              <a:t>PRF</a:t>
            </a:r>
            <a:r>
              <a:rPr lang="sl-SI" altLang="sl-SI" sz="2000" b="1" i="1" kern="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altLang="sl-SI" sz="2000" b="1" kern="0" dirty="0">
                <a:solidFill>
                  <a:schemeClr val="accent2"/>
                </a:solidFill>
                <a:latin typeface="Arial"/>
                <a:cs typeface="Arial"/>
              </a:rPr>
              <a:t>~10 at </a:t>
            </a:r>
            <a:r>
              <a:rPr lang="sl-SI" altLang="sl-SI" sz="2000" b="1" kern="0" dirty="0">
                <a:solidFill>
                  <a:schemeClr val="accent2"/>
                </a:solidFill>
                <a:latin typeface="Arial"/>
                <a:cs typeface="Arial"/>
              </a:rPr>
              <a:t>~</a:t>
            </a:r>
            <a:r>
              <a:rPr lang="en-GB" altLang="sl-SI" sz="2000" b="1" kern="0" dirty="0">
                <a:solidFill>
                  <a:schemeClr val="accent2"/>
                </a:solidFill>
                <a:latin typeface="Arial"/>
                <a:cs typeface="Arial"/>
              </a:rPr>
              <a:t>1.5 nm thickness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is </a:t>
            </a:r>
            <a:r>
              <a:rPr lang="sl-SI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a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good value.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endParaRPr lang="en-GB" altLang="sl-SI" sz="2000" kern="0" dirty="0">
              <a:solidFill>
                <a:schemeClr val="accent2"/>
              </a:solidFill>
              <a:latin typeface="Arial"/>
              <a:cs typeface="Arial"/>
            </a:endParaRPr>
          </a:p>
          <a:p>
            <a:pPr lvl="0">
              <a:spcBef>
                <a:spcPct val="20000"/>
              </a:spcBef>
            </a:pP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Another unexpected fact was that 0.7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  <a:sym typeface="Symbol" panose="05050102010706020507" pitchFamily="18" charset="2"/>
              </a:rPr>
              <a:t>m thick 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sputtered </a:t>
            </a:r>
            <a:r>
              <a:rPr lang="en-GB" altLang="sl-SI" sz="2000" kern="0" dirty="0" err="1">
                <a:solidFill>
                  <a:schemeClr val="accent2"/>
                </a:solidFill>
                <a:latin typeface="Arial"/>
                <a:cs typeface="Arial"/>
              </a:rPr>
              <a:t>CrO</a:t>
            </a:r>
            <a:r>
              <a:rPr lang="en-GB" altLang="sl-SI" sz="2000" kern="0" baseline="-25000" dirty="0" err="1">
                <a:solidFill>
                  <a:schemeClr val="accent2"/>
                </a:solidFill>
                <a:latin typeface="Arial"/>
                <a:cs typeface="Arial"/>
              </a:rPr>
              <a:t>x</a:t>
            </a:r>
            <a:r>
              <a:rPr lang="en-GB" altLang="sl-SI" sz="2000" kern="0" dirty="0">
                <a:solidFill>
                  <a:schemeClr val="accent2"/>
                </a:solidFill>
                <a:latin typeface="Arial"/>
                <a:cs typeface="Arial"/>
              </a:rPr>
              <a:t> had a very low impact on the permeation rate!?</a:t>
            </a:r>
          </a:p>
          <a:p>
            <a:pPr lvl="0">
              <a:spcBef>
                <a:spcPct val="20000"/>
              </a:spcBef>
            </a:pPr>
            <a:endParaRPr lang="sl-SI" altLang="sl-SI" sz="2000" kern="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lvl="0">
              <a:spcBef>
                <a:spcPct val="20000"/>
              </a:spcBef>
            </a:pP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The answer is that the atmosphere in the deposition chamber was not optimised for achieving stoichiometric </a:t>
            </a:r>
            <a:r>
              <a:rPr lang="en-GB" altLang="sl-SI" sz="2000" kern="0" dirty="0" err="1" smtClean="0">
                <a:solidFill>
                  <a:schemeClr val="accent2"/>
                </a:solidFill>
                <a:latin typeface="Arial"/>
                <a:cs typeface="Arial"/>
              </a:rPr>
              <a:t>chromia</a:t>
            </a:r>
            <a:r>
              <a:rPr lang="en-GB" altLang="sl-SI" sz="2000" kern="0" dirty="0" smtClean="0">
                <a:solidFill>
                  <a:schemeClr val="accent2"/>
                </a:solidFill>
                <a:latin typeface="Arial"/>
                <a:cs typeface="Arial"/>
              </a:rPr>
              <a:t>.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sl-SI" altLang="sl-SI" sz="2000" kern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F1F9-472E-4A0B-9551-E1AA3CE795AB}"/>
              </a:ext>
            </a:extLst>
          </p:cNvPr>
          <p:cNvSpPr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Oxidation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of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layered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membranes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-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59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sl-SI" sz="1400" dirty="0"/>
          </a:p>
        </p:txBody>
      </p:sp>
      <p:sp>
        <p:nvSpPr>
          <p:cNvPr id="5" name="Pravokotnik 4"/>
          <p:cNvSpPr/>
          <p:nvPr/>
        </p:nvSpPr>
        <p:spPr>
          <a:xfrm>
            <a:off x="3842" y="876516"/>
            <a:ext cx="901341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New </a:t>
            </a:r>
            <a:r>
              <a:rPr lang="en-GB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phenomen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by 5%O</a:t>
            </a:r>
            <a:r>
              <a:rPr lang="en-GB" altLang="sl-SI" sz="2000" kern="0" baseline="-25000" dirty="0" smtClean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/95%H</a:t>
            </a:r>
            <a:r>
              <a:rPr lang="en-GB" altLang="sl-SI" sz="2000" kern="0" baseline="-25000" dirty="0" smtClean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mixture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at 400°C 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ere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observed: 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catalytic reaction at hot surface was recorded at the upstream side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Pd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CrO</a:t>
            </a:r>
            <a:r>
              <a:rPr lang="sl-SI" altLang="sl-SI" sz="2000" kern="0" baseline="-25000" dirty="0" err="1" smtClean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surface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,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but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kinetics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was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substantially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higher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on Pd,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but</a:t>
            </a:r>
            <a:r>
              <a:rPr lang="sl-SI" altLang="sl-SI" sz="2000" kern="0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endParaRPr lang="sl-SI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endParaRPr lang="sl-SI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altLang="sl-SI" sz="2000" kern="0" dirty="0" smtClean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lang="sl-SI" altLang="sl-SI" sz="2000" kern="0" dirty="0" err="1" smtClean="0">
                <a:solidFill>
                  <a:srgbClr val="FF0000"/>
                </a:solidFill>
                <a:latin typeface="Arial"/>
                <a:cs typeface="Arial"/>
              </a:rPr>
              <a:t>impact</a:t>
            </a:r>
            <a:r>
              <a:rPr lang="sl-SI" altLang="sl-SI" sz="2000" kern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oxygen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on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permeation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rate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through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referential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membranes</a:t>
            </a:r>
            <a:endParaRPr lang="sl-SI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endParaRPr lang="en-GB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sl-SI" sz="2000" kern="0" dirty="0" smtClean="0">
                <a:solidFill>
                  <a:srgbClr val="FF0000"/>
                </a:solidFill>
                <a:latin typeface="Arial"/>
                <a:cs typeface="Arial"/>
              </a:rPr>
              <a:t>permeation blocking</a:t>
            </a:r>
            <a:r>
              <a:rPr lang="sl-SI" altLang="sl-SI" sz="2000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reaction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on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CrO</a:t>
            </a:r>
            <a:r>
              <a:rPr lang="sl-SI" altLang="sl-SI" sz="2000" kern="0" baseline="-25000" dirty="0" err="1" smtClean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>
                <a:solidFill>
                  <a:srgbClr val="333399"/>
                </a:solidFill>
                <a:latin typeface="Arial"/>
                <a:cs typeface="Arial"/>
              </a:rPr>
              <a:t>surface</a:t>
            </a:r>
            <a:r>
              <a:rPr lang="en-GB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lang="sl-SI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endParaRPr lang="sl-SI" altLang="sl-SI" sz="20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Repeated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333399"/>
                </a:solidFill>
                <a:latin typeface="Arial"/>
                <a:cs typeface="Arial"/>
              </a:rPr>
              <a:t>measurement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in pure H</a:t>
            </a:r>
            <a:r>
              <a:rPr lang="sl-SI" altLang="sl-SI" sz="2000" kern="0" baseline="-25000" dirty="0" smtClean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lang="sl-SI" altLang="sl-SI" sz="2000" kern="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FF0000"/>
                </a:solidFill>
                <a:latin typeface="Arial"/>
                <a:cs typeface="Arial"/>
              </a:rPr>
              <a:t>restored</a:t>
            </a:r>
            <a:r>
              <a:rPr lang="sl-SI" altLang="sl-SI" sz="2000" kern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FF0000"/>
                </a:solidFill>
                <a:latin typeface="Arial"/>
                <a:cs typeface="Arial"/>
              </a:rPr>
              <a:t>initial</a:t>
            </a:r>
            <a:r>
              <a:rPr lang="sl-SI" altLang="sl-SI" sz="2000" kern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altLang="sl-SI" sz="2000" kern="0" dirty="0" err="1" smtClean="0">
                <a:solidFill>
                  <a:srgbClr val="FF0000"/>
                </a:solidFill>
                <a:latin typeface="Arial"/>
                <a:cs typeface="Arial"/>
              </a:rPr>
              <a:t>low</a:t>
            </a:r>
            <a:r>
              <a:rPr lang="sl-SI" altLang="sl-SI" sz="2000" kern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altLang="sl-SI" sz="2000" i="1" kern="0" dirty="0" smtClean="0">
                <a:solidFill>
                  <a:srgbClr val="FF0000"/>
                </a:solidFill>
                <a:latin typeface="Arial"/>
                <a:cs typeface="Arial"/>
              </a:rPr>
              <a:t>PRF</a:t>
            </a:r>
            <a:endParaRPr lang="en-GB" altLang="sl-SI" sz="2000" i="1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F1F9-472E-4A0B-9551-E1AA3CE795AB}"/>
              </a:ext>
            </a:extLst>
          </p:cNvPr>
          <p:cNvSpPr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Oxidation</a:t>
            </a:r>
            <a:r>
              <a:rPr lang="sl-SI" sz="24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of</a:t>
            </a:r>
            <a:r>
              <a:rPr lang="sl-SI" sz="24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layered</a:t>
            </a:r>
            <a:r>
              <a:rPr lang="sl-SI" sz="24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membranes</a:t>
            </a:r>
            <a:r>
              <a:rPr lang="sl-SI" sz="24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– </a:t>
            </a:r>
            <a:r>
              <a:rPr lang="sl-SI" sz="2400" b="1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26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sl-SI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F1F9-472E-4A0B-9551-E1AA3CE795AB}"/>
              </a:ext>
            </a:extLst>
          </p:cNvPr>
          <p:cNvSpPr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Oxidation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of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layered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membranes</a:t>
            </a:r>
            <a:r>
              <a:rPr lang="sl-SI" sz="2400" b="1" dirty="0">
                <a:solidFill>
                  <a:srgbClr val="333399"/>
                </a:solidFill>
                <a:latin typeface="Arial" panose="020B0604020202020204" pitchFamily="34" charset="0"/>
              </a:rPr>
              <a:t> - </a:t>
            </a:r>
            <a:r>
              <a:rPr lang="sl-SI" sz="2400" b="1" dirty="0" err="1">
                <a:solidFill>
                  <a:srgbClr val="333399"/>
                </a:solidFill>
                <a:latin typeface="Arial" panose="020B0604020202020204" pitchFamily="34" charset="0"/>
              </a:rPr>
              <a:t>results</a:t>
            </a:r>
            <a:endParaRPr lang="en-GB" sz="2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3" y="961875"/>
            <a:ext cx="4945781" cy="50666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35" y="966134"/>
            <a:ext cx="3417416" cy="24465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54885"/>
            <a:ext cx="3398755" cy="242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12160" y="726045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err="1">
                <a:solidFill>
                  <a:srgbClr val="FF0000"/>
                </a:solidFill>
              </a:rPr>
              <a:t>Referential</a:t>
            </a:r>
            <a:r>
              <a:rPr lang="sl-SI" sz="1200" dirty="0">
                <a:solidFill>
                  <a:srgbClr val="FF0000"/>
                </a:solidFill>
              </a:rPr>
              <a:t> Pd </a:t>
            </a:r>
            <a:r>
              <a:rPr lang="sl-SI" sz="1200" dirty="0" err="1">
                <a:solidFill>
                  <a:srgbClr val="FF0000"/>
                </a:solidFill>
              </a:rPr>
              <a:t>coated</a:t>
            </a:r>
            <a:r>
              <a:rPr lang="sl-SI" sz="1200" dirty="0">
                <a:solidFill>
                  <a:srgbClr val="FF0000"/>
                </a:solidFill>
              </a:rPr>
              <a:t> membrane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395635"/>
            <a:ext cx="243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err="1">
                <a:solidFill>
                  <a:srgbClr val="FF0000"/>
                </a:solidFill>
              </a:rPr>
              <a:t>Selected</a:t>
            </a:r>
            <a:r>
              <a:rPr lang="sl-SI" sz="1200" dirty="0">
                <a:solidFill>
                  <a:srgbClr val="FF0000"/>
                </a:solidFill>
              </a:rPr>
              <a:t> </a:t>
            </a:r>
            <a:r>
              <a:rPr lang="sl-SI" sz="1200" dirty="0" err="1">
                <a:solidFill>
                  <a:srgbClr val="FF0000"/>
                </a:solidFill>
              </a:rPr>
              <a:t>CrO</a:t>
            </a:r>
            <a:r>
              <a:rPr lang="sl-SI" sz="1200" baseline="-25000" dirty="0" err="1">
                <a:solidFill>
                  <a:srgbClr val="FF0000"/>
                </a:solidFill>
              </a:rPr>
              <a:t>x</a:t>
            </a:r>
            <a:r>
              <a:rPr lang="sl-SI" sz="1200" dirty="0">
                <a:solidFill>
                  <a:srgbClr val="FF0000"/>
                </a:solidFill>
              </a:rPr>
              <a:t> </a:t>
            </a:r>
            <a:r>
              <a:rPr lang="sl-SI" sz="1200" dirty="0" err="1">
                <a:solidFill>
                  <a:srgbClr val="FF0000"/>
                </a:solidFill>
              </a:rPr>
              <a:t>coated</a:t>
            </a:r>
            <a:r>
              <a:rPr lang="sl-SI" sz="1200" dirty="0">
                <a:solidFill>
                  <a:srgbClr val="FF0000"/>
                </a:solidFill>
              </a:rPr>
              <a:t> membrane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9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652120" y="6482926"/>
            <a:ext cx="549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sl-SI" sz="1400" dirty="0"/>
          </a:p>
        </p:txBody>
      </p:sp>
      <p:sp>
        <p:nvSpPr>
          <p:cNvPr id="3" name="Rectangle 2"/>
          <p:cNvSpPr/>
          <p:nvPr/>
        </p:nvSpPr>
        <p:spPr>
          <a:xfrm>
            <a:off x="-684584" y="1124744"/>
            <a:ext cx="184731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35000"/>
              </a:lnSpc>
              <a:buNone/>
            </a:pPr>
            <a:endParaRPr lang="en-GB" altLang="sl-SI" sz="2400" b="1" dirty="0">
              <a:solidFill>
                <a:schemeClr val="accent2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sl-SI" sz="2400" b="1" dirty="0">
                <a:solidFill>
                  <a:schemeClr val="accent2"/>
                </a:solidFill>
              </a:rPr>
              <a:t>Summary and outlook for next experiments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0D578E-258B-4C7F-B65C-2FE70C60FF0F}"/>
              </a:ext>
            </a:extLst>
          </p:cNvPr>
          <p:cNvGrpSpPr/>
          <p:nvPr/>
        </p:nvGrpSpPr>
        <p:grpSpPr>
          <a:xfrm>
            <a:off x="144701" y="871386"/>
            <a:ext cx="8639383" cy="1872208"/>
            <a:chOff x="144701" y="871386"/>
            <a:chExt cx="8639383" cy="1872208"/>
          </a:xfrm>
        </p:grpSpPr>
        <p:sp>
          <p:nvSpPr>
            <p:cNvPr id="7" name="Rectangle 5"/>
            <p:cNvSpPr txBox="1">
              <a:spLocks noChangeArrowheads="1"/>
            </p:cNvSpPr>
            <p:nvPr/>
          </p:nvSpPr>
          <p:spPr bwMode="auto">
            <a:xfrm>
              <a:off x="323652" y="871386"/>
              <a:ext cx="8460432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90800" indent="0" eaLnBrk="1" hangingPunct="1">
                <a:lnSpc>
                  <a:spcPct val="135000"/>
                </a:lnSpc>
                <a:buNone/>
              </a:pPr>
              <a:r>
                <a:rPr lang="en-GB" altLang="sl-SI" sz="2000" b="1" kern="0" dirty="0">
                  <a:solidFill>
                    <a:schemeClr val="accent2"/>
                  </a:solidFill>
                </a:rPr>
                <a:t>Double-layered 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membranes used as a „substrate“ represent a simplification in studying the effect of </a:t>
              </a:r>
              <a:r>
                <a:rPr lang="sl-SI" altLang="sl-SI" sz="2000" kern="0" dirty="0" err="1">
                  <a:solidFill>
                    <a:schemeClr val="accent2"/>
                  </a:solidFill>
                </a:rPr>
                <a:t>fusion-related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 metals, Be and W, as well as oxide ad-layers grown </a:t>
              </a:r>
              <a:r>
                <a:rPr lang="en-GB" altLang="sl-SI" sz="2000" i="1" kern="0" dirty="0">
                  <a:solidFill>
                    <a:schemeClr val="accent2"/>
                  </a:solidFill>
                </a:rPr>
                <a:t>in</a:t>
              </a:r>
              <a:r>
                <a:rPr lang="sl-SI" altLang="sl-SI" sz="2000" i="1" kern="0" dirty="0">
                  <a:solidFill>
                    <a:schemeClr val="accent2"/>
                  </a:solidFill>
                </a:rPr>
                <a:t> </a:t>
              </a:r>
              <a:r>
                <a:rPr lang="en-GB" altLang="sl-SI" sz="2000" i="1" kern="0" dirty="0">
                  <a:solidFill>
                    <a:schemeClr val="accent2"/>
                  </a:solidFill>
                </a:rPr>
                <a:t>situ 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when</a:t>
              </a:r>
              <a:r>
                <a:rPr lang="en-GB" altLang="sl-SI" sz="2000" i="1" kern="0" dirty="0">
                  <a:solidFill>
                    <a:schemeClr val="accent2"/>
                  </a:solidFill>
                </a:rPr>
                <a:t> 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the bulk membrane material is highly impermeable. </a:t>
              </a: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r>
                <a:rPr lang="sl-SI" altLang="sl-SI" sz="1400" kern="0" dirty="0">
                  <a:solidFill>
                    <a:schemeClr val="accent2"/>
                  </a:solidFill>
                </a:rPr>
                <a:t>               </a:t>
              </a: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endParaRPr lang="sl-SI" altLang="sl-SI" sz="20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FontTx/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B1124E1C-2BF0-4FD1-BFD6-BDCB97B6FE41}"/>
                </a:ext>
              </a:extLst>
            </p:cNvPr>
            <p:cNvSpPr/>
            <p:nvPr/>
          </p:nvSpPr>
          <p:spPr>
            <a:xfrm rot="5400000">
              <a:off x="-48067" y="1553831"/>
              <a:ext cx="599963" cy="214427"/>
            </a:xfrm>
            <a:prstGeom prst="triangl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380701-8321-40B0-BED1-1047BD2F82E7}"/>
              </a:ext>
            </a:extLst>
          </p:cNvPr>
          <p:cNvGrpSpPr/>
          <p:nvPr/>
        </p:nvGrpSpPr>
        <p:grpSpPr>
          <a:xfrm>
            <a:off x="222487" y="2667112"/>
            <a:ext cx="8669993" cy="903471"/>
            <a:chOff x="226927" y="2587033"/>
            <a:chExt cx="8669993" cy="467191"/>
          </a:xfrm>
        </p:grpSpPr>
        <p:sp>
          <p:nvSpPr>
            <p:cNvPr id="9" name="Rectangle 5"/>
            <p:cNvSpPr txBox="1">
              <a:spLocks noChangeArrowheads="1"/>
            </p:cNvSpPr>
            <p:nvPr/>
          </p:nvSpPr>
          <p:spPr bwMode="auto">
            <a:xfrm>
              <a:off x="292472" y="2587033"/>
              <a:ext cx="8604448" cy="467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90800" indent="0" eaLnBrk="1" hangingPunct="1">
                <a:lnSpc>
                  <a:spcPct val="135000"/>
                </a:lnSpc>
                <a:buNone/>
              </a:pPr>
              <a:r>
                <a:rPr lang="en-GB" altLang="sl-SI" sz="2000" kern="0" dirty="0">
                  <a:solidFill>
                    <a:schemeClr val="accent2"/>
                  </a:solidFill>
                </a:rPr>
                <a:t>Our data</a:t>
              </a:r>
              <a:r>
                <a:rPr lang="sl-SI" altLang="sl-SI" sz="2000" kern="0" dirty="0">
                  <a:solidFill>
                    <a:schemeClr val="accent2"/>
                  </a:solidFill>
                </a:rPr>
                <a:t> on 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bulk</a:t>
              </a:r>
              <a:r>
                <a:rPr lang="sl-SI" altLang="sl-SI" sz="2000" kern="0" dirty="0">
                  <a:solidFill>
                    <a:schemeClr val="accent2"/>
                  </a:solidFill>
                </a:rPr>
                <a:t> 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Cr </a:t>
              </a:r>
              <a:r>
                <a:rPr lang="en-GB" altLang="sl-SI" sz="2000" b="1" kern="0" dirty="0">
                  <a:solidFill>
                    <a:schemeClr val="accent2"/>
                  </a:solidFill>
                </a:rPr>
                <a:t>match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 reports on permeability but </a:t>
              </a:r>
              <a:r>
                <a:rPr lang="en-GB" altLang="sl-SI" sz="2000" b="1" kern="0" dirty="0">
                  <a:solidFill>
                    <a:schemeClr val="accent2"/>
                  </a:solidFill>
                </a:rPr>
                <a:t>differ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 greatly in diffusivity. Arguments for errors in the single published paper are given. </a:t>
              </a:r>
            </a:p>
            <a:p>
              <a:pPr marL="0" indent="0" eaLnBrk="1" hangingPunct="1">
                <a:lnSpc>
                  <a:spcPct val="135000"/>
                </a:lnSpc>
                <a:buNone/>
              </a:pPr>
              <a:r>
                <a:rPr lang="sl-SI" altLang="sl-SI" sz="1400" kern="0" dirty="0">
                  <a:solidFill>
                    <a:schemeClr val="accent2"/>
                  </a:solidFill>
                </a:rPr>
                <a:t>      </a:t>
              </a: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14" name="Flowchart: Extract 13">
              <a:extLst>
                <a:ext uri="{FF2B5EF4-FFF2-40B4-BE49-F238E27FC236}">
                  <a16:creationId xmlns:a16="http://schemas.microsoft.com/office/drawing/2014/main" id="{40DCA6AE-5330-4362-800D-D7FBB378F36F}"/>
                </a:ext>
              </a:extLst>
            </p:cNvPr>
            <p:cNvSpPr/>
            <p:nvPr/>
          </p:nvSpPr>
          <p:spPr>
            <a:xfrm rot="5400000">
              <a:off x="190927" y="2721653"/>
              <a:ext cx="288000" cy="216000"/>
            </a:xfrm>
            <a:prstGeom prst="flowChartExtract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BC1698-3F70-43E1-B48E-B6488C2E5484}"/>
              </a:ext>
            </a:extLst>
          </p:cNvPr>
          <p:cNvGrpSpPr/>
          <p:nvPr/>
        </p:nvGrpSpPr>
        <p:grpSpPr>
          <a:xfrm>
            <a:off x="251916" y="4143638"/>
            <a:ext cx="8801338" cy="923322"/>
            <a:chOff x="227028" y="4373914"/>
            <a:chExt cx="8865905" cy="936311"/>
          </a:xfrm>
        </p:grpSpPr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272461" y="4373914"/>
              <a:ext cx="8820472" cy="885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90800" indent="0" eaLnBrk="1" hangingPunct="1">
                <a:lnSpc>
                  <a:spcPct val="135000"/>
                </a:lnSpc>
                <a:buNone/>
              </a:pPr>
              <a:r>
                <a:rPr lang="en-GB" altLang="sl-SI" sz="2000" kern="0" dirty="0">
                  <a:solidFill>
                    <a:schemeClr val="accent2"/>
                  </a:solidFill>
                </a:rPr>
                <a:t>High </a:t>
              </a:r>
              <a:r>
                <a:rPr lang="en-GB" altLang="sl-SI" sz="2000" i="1" kern="0" dirty="0">
                  <a:solidFill>
                    <a:schemeClr val="accent2"/>
                  </a:solidFill>
                </a:rPr>
                <a:t>PRF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=3900 of </a:t>
              </a:r>
              <a:r>
                <a:rPr lang="en-GB" altLang="sl-SI" sz="2000" kern="0" dirty="0" err="1">
                  <a:solidFill>
                    <a:schemeClr val="accent2"/>
                  </a:solidFill>
                </a:rPr>
                <a:t>CrO</a:t>
              </a:r>
              <a:r>
                <a:rPr lang="en-GB" altLang="sl-SI" sz="2000" kern="0" baseline="-25000" dirty="0" err="1">
                  <a:solidFill>
                    <a:schemeClr val="accent2"/>
                  </a:solidFill>
                </a:rPr>
                <a:t>x</a:t>
              </a:r>
              <a:r>
                <a:rPr lang="en-GB" altLang="sl-SI" sz="2000" kern="0" baseline="-25000" dirty="0">
                  <a:solidFill>
                    <a:schemeClr val="accent2"/>
                  </a:solidFill>
                </a:rPr>
                <a:t> 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was only confirmed for </a:t>
              </a:r>
              <a:r>
                <a:rPr lang="sl-SI" altLang="sl-SI" sz="2000" kern="0" dirty="0" err="1">
                  <a:solidFill>
                    <a:schemeClr val="accent2"/>
                  </a:solidFill>
                </a:rPr>
                <a:t>the</a:t>
              </a:r>
              <a:r>
                <a:rPr lang="sl-SI" altLang="sl-SI" sz="2000" kern="0" dirty="0">
                  <a:solidFill>
                    <a:schemeClr val="accent2"/>
                  </a:solidFill>
                </a:rPr>
                <a:t> </a:t>
              </a:r>
              <a:r>
                <a:rPr lang="en-GB" altLang="sl-SI" sz="2000" i="1" kern="0" dirty="0">
                  <a:solidFill>
                    <a:schemeClr val="accent2"/>
                  </a:solidFill>
                </a:rPr>
                <a:t>in situ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 grown ad-layer~28 nm </a:t>
              </a:r>
              <a:r>
                <a:rPr lang="en-GB" altLang="sl-SI" sz="2000" kern="0" dirty="0" err="1">
                  <a:solidFill>
                    <a:schemeClr val="accent2"/>
                  </a:solidFill>
                </a:rPr>
                <a:t>CrO</a:t>
              </a:r>
              <a:r>
                <a:rPr lang="en-GB" altLang="sl-SI" sz="2000" kern="0" baseline="-25000" dirty="0" err="1">
                  <a:solidFill>
                    <a:schemeClr val="accent2"/>
                  </a:solidFill>
                </a:rPr>
                <a:t>x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.  Sputtered 0.7 </a:t>
              </a:r>
              <a:r>
                <a:rPr lang="en-GB" altLang="sl-SI" sz="2000" kern="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m </a:t>
              </a:r>
              <a:r>
                <a:rPr lang="en-GB" altLang="sl-SI" sz="2000" kern="0" dirty="0" err="1">
                  <a:solidFill>
                    <a:schemeClr val="accent2"/>
                  </a:solidFill>
                </a:rPr>
                <a:t>CrO</a:t>
              </a:r>
              <a:r>
                <a:rPr lang="en-GB" altLang="sl-SI" sz="2000" kern="0" baseline="-25000" dirty="0" err="1">
                  <a:solidFill>
                    <a:schemeClr val="accent2"/>
                  </a:solidFill>
                </a:rPr>
                <a:t>x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 </a:t>
              </a:r>
              <a:r>
                <a:rPr lang="en-GB" altLang="sl-SI" sz="2000" b="1" kern="0" dirty="0">
                  <a:solidFill>
                    <a:schemeClr val="accent2"/>
                  </a:solidFill>
                </a:rPr>
                <a:t>had no impact 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on the permeation rate</a:t>
              </a:r>
              <a:endParaRPr lang="en-GB" altLang="sl-SI" sz="2000" kern="0" baseline="-2500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E48E857-FC8E-45D6-9A15-9DC830679798}"/>
                </a:ext>
              </a:extLst>
            </p:cNvPr>
            <p:cNvSpPr/>
            <p:nvPr/>
          </p:nvSpPr>
          <p:spPr>
            <a:xfrm rot="5400000">
              <a:off x="49007" y="4916204"/>
              <a:ext cx="572042" cy="216000"/>
            </a:xfrm>
            <a:prstGeom prst="triangl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17601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652120" y="6482926"/>
            <a:ext cx="549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sl-SI" sz="1400" dirty="0"/>
          </a:p>
        </p:txBody>
      </p:sp>
      <p:sp>
        <p:nvSpPr>
          <p:cNvPr id="3" name="Rectangle 2"/>
          <p:cNvSpPr/>
          <p:nvPr/>
        </p:nvSpPr>
        <p:spPr>
          <a:xfrm>
            <a:off x="-684584" y="1124744"/>
            <a:ext cx="184731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35000"/>
              </a:lnSpc>
              <a:buNone/>
            </a:pPr>
            <a:endParaRPr lang="en-GB" altLang="sl-SI" sz="2400" b="1" dirty="0">
              <a:solidFill>
                <a:schemeClr val="accent2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sl-SI" sz="2400" b="1" dirty="0">
                <a:solidFill>
                  <a:schemeClr val="accent2"/>
                </a:solidFill>
              </a:rPr>
              <a:t>Summary and outlook for next experiments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FDA9B9-16A9-41F9-932B-A8AACC2397BC}"/>
              </a:ext>
            </a:extLst>
          </p:cNvPr>
          <p:cNvGrpSpPr/>
          <p:nvPr/>
        </p:nvGrpSpPr>
        <p:grpSpPr>
          <a:xfrm>
            <a:off x="128622" y="1196752"/>
            <a:ext cx="8957109" cy="2016224"/>
            <a:chOff x="186891" y="4797152"/>
            <a:chExt cx="8957109" cy="2016224"/>
          </a:xfrm>
        </p:grpSpPr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323528" y="4797152"/>
              <a:ext cx="8820472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90800" indent="0" eaLnBrk="1" hangingPunct="1">
                <a:lnSpc>
                  <a:spcPct val="135000"/>
                </a:lnSpc>
                <a:buNone/>
              </a:pPr>
              <a:r>
                <a:rPr lang="en-GB" altLang="sl-SI" sz="2000" kern="0" dirty="0" smtClean="0">
                  <a:solidFill>
                    <a:schemeClr val="accent2"/>
                  </a:solidFill>
                </a:rPr>
                <a:t>Original results reveal </a:t>
              </a:r>
              <a:r>
                <a:rPr lang="en-GB" altLang="sl-SI" sz="2000" b="1" kern="0" dirty="0" smtClean="0">
                  <a:solidFill>
                    <a:schemeClr val="accent2"/>
                  </a:solidFill>
                </a:rPr>
                <a:t>an ultra-thin layer (2D) </a:t>
              </a:r>
              <a:r>
                <a:rPr lang="en-GB" altLang="sl-SI" sz="2000" kern="0" dirty="0" smtClean="0">
                  <a:solidFill>
                    <a:schemeClr val="accent2"/>
                  </a:solidFill>
                </a:rPr>
                <a:t>formed at the topmost </a:t>
              </a:r>
              <a:r>
                <a:rPr lang="en-GB" altLang="sl-SI" sz="2000" kern="0" dirty="0" err="1" smtClean="0">
                  <a:solidFill>
                    <a:schemeClr val="accent2"/>
                  </a:solidFill>
                </a:rPr>
                <a:t>CrO</a:t>
              </a:r>
              <a:r>
                <a:rPr lang="en-GB" altLang="sl-SI" sz="2000" kern="0" baseline="-25000" dirty="0" err="1" smtClean="0">
                  <a:solidFill>
                    <a:schemeClr val="accent2"/>
                  </a:solidFill>
                </a:rPr>
                <a:t>x</a:t>
              </a:r>
              <a:r>
                <a:rPr lang="en-GB" altLang="sl-SI" sz="2000" kern="0" dirty="0" smtClean="0">
                  <a:solidFill>
                    <a:schemeClr val="accent2"/>
                  </a:solidFill>
                </a:rPr>
                <a:t> layer at specific testing conditions as being an extremely efficient HPB: </a:t>
              </a:r>
              <a:r>
                <a:rPr lang="en-GB" altLang="sl-SI" sz="2000" i="1" kern="0" dirty="0" smtClean="0">
                  <a:solidFill>
                    <a:srgbClr val="FF0000"/>
                  </a:solidFill>
                </a:rPr>
                <a:t>PRF </a:t>
              </a:r>
              <a:r>
                <a:rPr lang="en-GB" altLang="sl-SI" sz="2000" kern="0" dirty="0" smtClean="0">
                  <a:solidFill>
                    <a:srgbClr val="FF0000"/>
                  </a:solidFill>
                </a:rPr>
                <a:t>&gt;5000. </a:t>
              </a:r>
              <a:r>
                <a:rPr lang="en-GB" altLang="sl-SI" sz="2000" kern="0" dirty="0" smtClean="0">
                  <a:solidFill>
                    <a:schemeClr val="accent2"/>
                  </a:solidFill>
                </a:rPr>
                <a:t>Ab initio calculations and complementary methods needed to confirm this. </a:t>
              </a:r>
              <a:endParaRPr lang="en-GB" altLang="sl-SI" sz="2000" kern="0" dirty="0">
                <a:solidFill>
                  <a:srgbClr val="FF0000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E602A67-018A-48BB-B452-7D3AFAC69D46}"/>
                </a:ext>
              </a:extLst>
            </p:cNvPr>
            <p:cNvSpPr/>
            <p:nvPr/>
          </p:nvSpPr>
          <p:spPr>
            <a:xfrm rot="5400000">
              <a:off x="-263551" y="5361828"/>
              <a:ext cx="1181910" cy="281025"/>
            </a:xfrm>
            <a:prstGeom prst="triangl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380701-8321-40B0-BED1-1047BD2F82E7}"/>
              </a:ext>
            </a:extLst>
          </p:cNvPr>
          <p:cNvGrpSpPr/>
          <p:nvPr/>
        </p:nvGrpSpPr>
        <p:grpSpPr>
          <a:xfrm>
            <a:off x="197753" y="3687416"/>
            <a:ext cx="9131491" cy="560230"/>
            <a:chOff x="257957" y="2230315"/>
            <a:chExt cx="8820448" cy="377534"/>
          </a:xfrm>
        </p:grpSpPr>
        <p:sp>
          <p:nvSpPr>
            <p:cNvPr id="23" name="Rectangle 5"/>
            <p:cNvSpPr txBox="1">
              <a:spLocks noChangeArrowheads="1"/>
            </p:cNvSpPr>
            <p:nvPr/>
          </p:nvSpPr>
          <p:spPr bwMode="auto">
            <a:xfrm>
              <a:off x="473957" y="2230315"/>
              <a:ext cx="8604448" cy="31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90800" indent="0" eaLnBrk="1" hangingPunct="1">
                <a:lnSpc>
                  <a:spcPct val="135000"/>
                </a:lnSpc>
                <a:buNone/>
              </a:pPr>
              <a:r>
                <a:rPr lang="en-GB" altLang="sl-SI" sz="2000" kern="0" dirty="0">
                  <a:solidFill>
                    <a:schemeClr val="accent2"/>
                  </a:solidFill>
                </a:rPr>
                <a:t> In pure hydrogen, </a:t>
              </a:r>
              <a:r>
                <a:rPr lang="sl-SI" altLang="sl-SI" sz="2000" kern="0" dirty="0" err="1">
                  <a:solidFill>
                    <a:schemeClr val="accent2"/>
                  </a:solidFill>
                </a:rPr>
                <a:t>the</a:t>
              </a:r>
              <a:r>
                <a:rPr lang="sl-SI" altLang="sl-SI" sz="2000" kern="0" dirty="0">
                  <a:solidFill>
                    <a:schemeClr val="accent2"/>
                  </a:solidFill>
                </a:rPr>
                <a:t> </a:t>
              </a:r>
              <a:r>
                <a:rPr lang="sl-SI" altLang="sl-SI" sz="2000" kern="0" dirty="0" smtClean="0">
                  <a:solidFill>
                    <a:schemeClr val="accent2"/>
                  </a:solidFill>
                </a:rPr>
                <a:t>HPB</a:t>
              </a:r>
              <a:r>
                <a:rPr lang="en-GB" altLang="sl-SI" sz="2000" kern="0" dirty="0" smtClean="0">
                  <a:solidFill>
                    <a:schemeClr val="accent2"/>
                  </a:solidFill>
                </a:rPr>
                <a:t> 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decompose</a:t>
              </a:r>
              <a:r>
                <a:rPr lang="sl-SI" altLang="sl-SI" sz="2000" kern="0" dirty="0">
                  <a:solidFill>
                    <a:schemeClr val="accent2"/>
                  </a:solidFill>
                </a:rPr>
                <a:t>s,</a:t>
              </a:r>
              <a:r>
                <a:rPr lang="en-GB" altLang="sl-SI" sz="2000" kern="0" dirty="0">
                  <a:solidFill>
                    <a:schemeClr val="accent2"/>
                  </a:solidFill>
                </a:rPr>
                <a:t> and the initial state is restored.   </a:t>
              </a:r>
            </a:p>
            <a:p>
              <a:pPr marL="0" indent="0" eaLnBrk="1" hangingPunct="1">
                <a:lnSpc>
                  <a:spcPct val="135000"/>
                </a:lnSpc>
                <a:buNone/>
              </a:pPr>
              <a:r>
                <a:rPr lang="sl-SI" altLang="sl-SI" sz="1400" kern="0" dirty="0">
                  <a:solidFill>
                    <a:schemeClr val="accent2"/>
                  </a:solidFill>
                </a:rPr>
                <a:t>      </a:t>
              </a: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0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Flowchart: Extract 23">
              <a:extLst>
                <a:ext uri="{FF2B5EF4-FFF2-40B4-BE49-F238E27FC236}">
                  <a16:creationId xmlns:a16="http://schemas.microsoft.com/office/drawing/2014/main" id="{40DCA6AE-5330-4362-800D-D7FBB378F36F}"/>
                </a:ext>
              </a:extLst>
            </p:cNvPr>
            <p:cNvSpPr/>
            <p:nvPr/>
          </p:nvSpPr>
          <p:spPr>
            <a:xfrm rot="5400000">
              <a:off x="221957" y="2355849"/>
              <a:ext cx="288000" cy="216000"/>
            </a:xfrm>
            <a:prstGeom prst="flowChartExtract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0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652120" y="6482926"/>
            <a:ext cx="549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sl-SI" sz="1400" dirty="0"/>
          </a:p>
        </p:txBody>
      </p:sp>
      <p:sp>
        <p:nvSpPr>
          <p:cNvPr id="3" name="Rectangle 2"/>
          <p:cNvSpPr/>
          <p:nvPr/>
        </p:nvSpPr>
        <p:spPr>
          <a:xfrm>
            <a:off x="-684584" y="1124744"/>
            <a:ext cx="184731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35000"/>
              </a:lnSpc>
              <a:buNone/>
            </a:pPr>
            <a:endParaRPr lang="en-GB" altLang="sl-SI" sz="2400" b="1" dirty="0">
              <a:solidFill>
                <a:schemeClr val="accent2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l-SI" altLang="sl-SI" sz="2400" b="1" dirty="0">
                <a:solidFill>
                  <a:schemeClr val="accent2"/>
                </a:solidFill>
              </a:rPr>
              <a:t>O</a:t>
            </a:r>
            <a:r>
              <a:rPr lang="en-US" altLang="sl-SI" sz="2400" b="1" dirty="0" err="1">
                <a:solidFill>
                  <a:schemeClr val="accent2"/>
                </a:solidFill>
              </a:rPr>
              <a:t>utlook</a:t>
            </a:r>
            <a:r>
              <a:rPr lang="en-US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2400" b="1" dirty="0" err="1" smtClean="0">
                <a:solidFill>
                  <a:schemeClr val="accent2"/>
                </a:solidFill>
              </a:rPr>
              <a:t>for</a:t>
            </a:r>
            <a:r>
              <a:rPr lang="sl-SI" altLang="sl-SI" sz="2400" b="1" smtClean="0">
                <a:solidFill>
                  <a:schemeClr val="accent2"/>
                </a:solidFill>
              </a:rPr>
              <a:t> 2023 </a:t>
            </a:r>
            <a:r>
              <a:rPr lang="sl-SI" altLang="sl-SI" sz="2400" b="1" dirty="0" smtClean="0">
                <a:solidFill>
                  <a:schemeClr val="accent2"/>
                </a:solidFill>
              </a:rPr>
              <a:t>- </a:t>
            </a:r>
            <a:r>
              <a:rPr lang="en-US" altLang="sl-SI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sl-SI" sz="2400" b="1" dirty="0">
                <a:solidFill>
                  <a:schemeClr val="accent2"/>
                </a:solidFill>
              </a:rPr>
              <a:t>next experiments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380701-8321-40B0-BED1-1047BD2F82E7}"/>
              </a:ext>
            </a:extLst>
          </p:cNvPr>
          <p:cNvGrpSpPr/>
          <p:nvPr/>
        </p:nvGrpSpPr>
        <p:grpSpPr>
          <a:xfrm>
            <a:off x="236126" y="911535"/>
            <a:ext cx="8907874" cy="1797385"/>
            <a:chOff x="251916" y="2671074"/>
            <a:chExt cx="8604448" cy="1010176"/>
          </a:xfrm>
        </p:grpSpPr>
        <p:sp>
          <p:nvSpPr>
            <p:cNvPr id="23" name="Rectangle 5"/>
            <p:cNvSpPr txBox="1">
              <a:spLocks noChangeArrowheads="1"/>
            </p:cNvSpPr>
            <p:nvPr/>
          </p:nvSpPr>
          <p:spPr bwMode="auto">
            <a:xfrm>
              <a:off x="251916" y="2671074"/>
              <a:ext cx="8604448" cy="101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90800" indent="0" algn="just" eaLnBrk="1" hangingPunct="1">
                <a:lnSpc>
                  <a:spcPct val="135000"/>
                </a:lnSpc>
                <a:buNone/>
              </a:pPr>
              <a:r>
                <a:rPr lang="en-GB" altLang="sl-SI" sz="2000" kern="0" dirty="0">
                  <a:solidFill>
                    <a:schemeClr val="accent2"/>
                  </a:solidFill>
                </a:rPr>
                <a:t> </a:t>
              </a:r>
              <a:r>
                <a:rPr lang="en-GB" altLang="sl-SI" sz="2000" kern="0" dirty="0" smtClean="0">
                  <a:solidFill>
                    <a:schemeClr val="accent2"/>
                  </a:solidFill>
                </a:rPr>
                <a:t>In 2023, we want to further study the role of oxygen in hydrogen at forming an HPB at </a:t>
              </a:r>
              <a:r>
                <a:rPr lang="en-GB" altLang="sl-SI" sz="2000" b="1" kern="0" dirty="0" smtClean="0">
                  <a:solidFill>
                    <a:srgbClr val="FF0000"/>
                  </a:solidFill>
                </a:rPr>
                <a:t>Fe</a:t>
              </a:r>
              <a:r>
                <a:rPr lang="en-GB" altLang="sl-SI" sz="2000" kern="0" dirty="0" smtClean="0">
                  <a:solidFill>
                    <a:schemeClr val="accent2"/>
                  </a:solidFill>
                </a:rPr>
                <a:t>, as hydrogen permeation rate blocking was observed on </a:t>
              </a:r>
              <a:r>
                <a:rPr lang="en-GB" altLang="sl-SI" sz="2000" kern="0" dirty="0" err="1" smtClean="0">
                  <a:solidFill>
                    <a:schemeClr val="accent2"/>
                  </a:solidFill>
                </a:rPr>
                <a:t>Eurofer</a:t>
              </a:r>
              <a:r>
                <a:rPr lang="en-GB" altLang="sl-SI" sz="2000" kern="0" dirty="0" smtClean="0">
                  <a:solidFill>
                    <a:schemeClr val="accent2"/>
                  </a:solidFill>
                </a:rPr>
                <a:t>. Is Cr involved in HPB formation? Is oxygen in the mixture</a:t>
              </a:r>
              <a:r>
                <a:rPr lang="en-GB" altLang="sl-SI" sz="2000" kern="0" dirty="0" smtClean="0">
                  <a:solidFill>
                    <a:schemeClr val="accent2"/>
                  </a:solidFill>
                </a:rPr>
                <a:t> sufficient to form HPB</a:t>
              </a:r>
              <a:r>
                <a:rPr lang="sl-SI" altLang="sl-SI" sz="2000" kern="0" dirty="0" smtClean="0">
                  <a:solidFill>
                    <a:schemeClr val="accent2"/>
                  </a:solidFill>
                </a:rPr>
                <a:t>?</a:t>
              </a: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1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0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  <a:p>
              <a:pPr marL="0" indent="0" eaLnBrk="1" hangingPunct="1">
                <a:lnSpc>
                  <a:spcPct val="135000"/>
                </a:lnSpc>
                <a:buNone/>
              </a:pPr>
              <a:endParaRPr lang="sl-SI" altLang="sl-SI" sz="2400" kern="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Flowchart: Extract 23">
              <a:extLst>
                <a:ext uri="{FF2B5EF4-FFF2-40B4-BE49-F238E27FC236}">
                  <a16:creationId xmlns:a16="http://schemas.microsoft.com/office/drawing/2014/main" id="{40DCA6AE-5330-4362-800D-D7FBB378F36F}"/>
                </a:ext>
              </a:extLst>
            </p:cNvPr>
            <p:cNvSpPr/>
            <p:nvPr/>
          </p:nvSpPr>
          <p:spPr>
            <a:xfrm rot="5400000">
              <a:off x="215916" y="2774258"/>
              <a:ext cx="288000" cy="216000"/>
            </a:xfrm>
            <a:prstGeom prst="flowChartExtract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85" y="2968684"/>
            <a:ext cx="4940237" cy="37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DE0844-E034-4056-B2B6-F5FD40DCA613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sl-SI" sz="1400"/>
          </a:p>
        </p:txBody>
      </p:sp>
      <p:sp>
        <p:nvSpPr>
          <p:cNvPr id="10" name="Pravokotnik 9"/>
          <p:cNvSpPr/>
          <p:nvPr/>
        </p:nvSpPr>
        <p:spPr>
          <a:xfrm>
            <a:off x="255177" y="1052736"/>
            <a:ext cx="889248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sl-SI" sz="2000" dirty="0">
                <a:solidFill>
                  <a:schemeClr val="accent2"/>
                </a:solidFill>
              </a:rPr>
              <a:t>We determined</a:t>
            </a:r>
            <a:r>
              <a:rPr lang="en-GB" altLang="sl-SI" sz="2000" b="1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chemeClr val="accent2"/>
                </a:solidFill>
              </a:rPr>
              <a:t>the</a:t>
            </a:r>
            <a:r>
              <a:rPr lang="sl-SI" altLang="sl-SI" sz="2000" b="1" dirty="0">
                <a:solidFill>
                  <a:schemeClr val="accent2"/>
                </a:solidFill>
              </a:rPr>
              <a:t> </a:t>
            </a:r>
            <a:r>
              <a:rPr lang="en-GB" altLang="sl-SI" sz="2000" b="1" dirty="0">
                <a:solidFill>
                  <a:schemeClr val="accent2"/>
                </a:solidFill>
              </a:rPr>
              <a:t>HPB</a:t>
            </a:r>
            <a:r>
              <a:rPr lang="en-GB" altLang="sl-SI" sz="2000" dirty="0">
                <a:solidFill>
                  <a:schemeClr val="accent2"/>
                </a:solidFill>
              </a:rPr>
              <a:t> efficiency of </a:t>
            </a:r>
            <a:r>
              <a:rPr lang="en-GB" altLang="sl-SI" sz="2000" dirty="0" err="1">
                <a:solidFill>
                  <a:schemeClr val="accent2"/>
                </a:solidFill>
              </a:rPr>
              <a:t>CrO</a:t>
            </a:r>
            <a:r>
              <a:rPr lang="en-GB" altLang="sl-SI" sz="2000" baseline="-25000" dirty="0" err="1">
                <a:solidFill>
                  <a:schemeClr val="accent2"/>
                </a:solidFill>
              </a:rPr>
              <a:t>x</a:t>
            </a:r>
            <a:r>
              <a:rPr lang="en-GB" altLang="sl-SI" sz="2000" baseline="-25000" dirty="0">
                <a:solidFill>
                  <a:schemeClr val="accent2"/>
                </a:solidFill>
              </a:rPr>
              <a:t> </a:t>
            </a:r>
          </a:p>
          <a:p>
            <a:pPr lvl="0"/>
            <a:endParaRPr lang="sl-SI" altLang="sl-SI" sz="2000" baseline="-25000" dirty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l-SI" altLang="sl-SI" sz="2000" i="1" dirty="0">
                <a:solidFill>
                  <a:schemeClr val="accent2"/>
                </a:solidFill>
              </a:rPr>
              <a:t>in situ </a:t>
            </a:r>
            <a:r>
              <a:rPr lang="sl-SI" altLang="sl-SI" sz="2000" dirty="0" err="1">
                <a:solidFill>
                  <a:schemeClr val="accent2"/>
                </a:solidFill>
              </a:rPr>
              <a:t>grown</a:t>
            </a:r>
            <a:r>
              <a:rPr lang="sl-SI" altLang="sl-SI" sz="2000" dirty="0">
                <a:solidFill>
                  <a:schemeClr val="accent2"/>
                </a:solidFill>
              </a:rPr>
              <a:t> on </a:t>
            </a:r>
            <a:r>
              <a:rPr lang="sl-SI" altLang="sl-SI" sz="2000" dirty="0" err="1">
                <a:solidFill>
                  <a:schemeClr val="accent2"/>
                </a:solidFill>
              </a:rPr>
              <a:t>Cr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chemeClr val="accent2"/>
                </a:solidFill>
              </a:rPr>
              <a:t>bulk</a:t>
            </a:r>
            <a:r>
              <a:rPr lang="sl-SI" altLang="sl-SI" sz="2000" dirty="0">
                <a:solidFill>
                  <a:schemeClr val="accent2"/>
                </a:solidFill>
              </a:rPr>
              <a:t> membrane at 400°C, 1 bar </a:t>
            </a:r>
            <a:r>
              <a:rPr lang="sl-SI" altLang="sl-SI" sz="2000" dirty="0" smtClean="0">
                <a:solidFill>
                  <a:schemeClr val="accent2"/>
                </a:solidFill>
              </a:rPr>
              <a:t>O</a:t>
            </a:r>
            <a:r>
              <a:rPr lang="sl-SI" altLang="sl-SI" sz="2000" baseline="-25000" dirty="0" smtClean="0">
                <a:solidFill>
                  <a:schemeClr val="accent2"/>
                </a:solidFill>
              </a:rPr>
              <a:t>2</a:t>
            </a:r>
            <a:endParaRPr lang="sl-SI" altLang="sl-SI" sz="20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altLang="sl-SI" sz="2000" i="1" dirty="0">
                <a:solidFill>
                  <a:schemeClr val="accent2"/>
                </a:solidFill>
              </a:rPr>
              <a:t>in situ </a:t>
            </a:r>
            <a:r>
              <a:rPr lang="sl-SI" altLang="sl-SI" sz="2000" dirty="0" err="1">
                <a:solidFill>
                  <a:schemeClr val="accent2"/>
                </a:solidFill>
              </a:rPr>
              <a:t>grown</a:t>
            </a:r>
            <a:r>
              <a:rPr lang="sl-SI" altLang="sl-SI" sz="2000" dirty="0">
                <a:solidFill>
                  <a:schemeClr val="accent2"/>
                </a:solidFill>
              </a:rPr>
              <a:t> on </a:t>
            </a:r>
            <a:r>
              <a:rPr lang="sl-SI" altLang="sl-SI" sz="2000" dirty="0" err="1">
                <a:solidFill>
                  <a:schemeClr val="accent2"/>
                </a:solidFill>
              </a:rPr>
              <a:t>Cr</a:t>
            </a:r>
            <a:r>
              <a:rPr lang="sl-SI" altLang="sl-SI" sz="2000" dirty="0">
                <a:solidFill>
                  <a:schemeClr val="accent2"/>
                </a:solidFill>
              </a:rPr>
              <a:t> film </a:t>
            </a:r>
            <a:r>
              <a:rPr lang="sl-SI" altLang="sl-SI" sz="2000" dirty="0" err="1">
                <a:solidFill>
                  <a:schemeClr val="accent2"/>
                </a:solidFill>
              </a:rPr>
              <a:t>sputtered</a:t>
            </a:r>
            <a:r>
              <a:rPr lang="sl-SI" altLang="sl-SI" sz="2000" dirty="0">
                <a:solidFill>
                  <a:schemeClr val="accent2"/>
                </a:solidFill>
              </a:rPr>
              <a:t> on </a:t>
            </a:r>
            <a:r>
              <a:rPr lang="sl-SI" altLang="sl-SI" sz="2000" dirty="0" err="1">
                <a:solidFill>
                  <a:schemeClr val="accent2"/>
                </a:solidFill>
              </a:rPr>
              <a:t>Eurofer</a:t>
            </a:r>
            <a:r>
              <a:rPr lang="sl-SI" altLang="sl-SI" sz="2000" dirty="0">
                <a:solidFill>
                  <a:schemeClr val="accent2"/>
                </a:solidFill>
              </a:rPr>
              <a:t> substrate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l-SI" altLang="sl-SI" sz="2000" dirty="0" err="1">
                <a:solidFill>
                  <a:schemeClr val="accent2"/>
                </a:solidFill>
              </a:rPr>
              <a:t>sputtered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chemeClr val="accent2"/>
                </a:solidFill>
              </a:rPr>
              <a:t>CrO</a:t>
            </a:r>
            <a:r>
              <a:rPr lang="sl-SI" altLang="sl-SI" sz="2000" baseline="-25000" dirty="0" err="1">
                <a:solidFill>
                  <a:schemeClr val="accent2"/>
                </a:solidFill>
              </a:rPr>
              <a:t>x</a:t>
            </a:r>
            <a:r>
              <a:rPr lang="sl-SI" altLang="sl-SI" sz="2000" baseline="-25000" dirty="0">
                <a:solidFill>
                  <a:schemeClr val="accent2"/>
                </a:solidFill>
              </a:rPr>
              <a:t> </a:t>
            </a:r>
            <a:r>
              <a:rPr lang="sl-SI" altLang="sl-SI" sz="2000" i="1" dirty="0">
                <a:solidFill>
                  <a:schemeClr val="accent2"/>
                </a:solidFill>
              </a:rPr>
              <a:t>on </a:t>
            </a:r>
            <a:r>
              <a:rPr lang="sl-SI" altLang="sl-SI" sz="2000" i="1" dirty="0" err="1">
                <a:solidFill>
                  <a:schemeClr val="accent2"/>
                </a:solidFill>
              </a:rPr>
              <a:t>Cr</a:t>
            </a:r>
            <a:r>
              <a:rPr lang="sl-SI" altLang="sl-SI" sz="2000" i="1" dirty="0">
                <a:solidFill>
                  <a:schemeClr val="accent2"/>
                </a:solidFill>
              </a:rPr>
              <a:t> film </a:t>
            </a:r>
            <a:r>
              <a:rPr lang="sl-SI" altLang="sl-SI" sz="2000" dirty="0" err="1">
                <a:solidFill>
                  <a:schemeClr val="accent2"/>
                </a:solidFill>
              </a:rPr>
              <a:t>sputtered</a:t>
            </a:r>
            <a:r>
              <a:rPr lang="sl-SI" altLang="sl-SI" sz="2000" dirty="0">
                <a:solidFill>
                  <a:schemeClr val="accent2"/>
                </a:solidFill>
              </a:rPr>
              <a:t> on </a:t>
            </a:r>
            <a:r>
              <a:rPr lang="sl-SI" altLang="sl-SI" sz="2000" dirty="0" err="1">
                <a:solidFill>
                  <a:schemeClr val="accent2"/>
                </a:solidFill>
              </a:rPr>
              <a:t>Eurofer</a:t>
            </a:r>
            <a:r>
              <a:rPr lang="sl-SI" altLang="sl-SI" sz="2000" dirty="0">
                <a:solidFill>
                  <a:schemeClr val="accent2"/>
                </a:solidFill>
              </a:rPr>
              <a:t> substrate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altLang="sl-SI" sz="2000" baseline="-25000" dirty="0">
              <a:solidFill>
                <a:schemeClr val="accent2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altLang="sl-SI" sz="2000" dirty="0" err="1">
                <a:solidFill>
                  <a:schemeClr val="accent2"/>
                </a:solidFill>
              </a:rPr>
              <a:t>CrO</a:t>
            </a:r>
            <a:r>
              <a:rPr lang="en-GB" altLang="sl-SI" sz="2000" baseline="-25000" dirty="0" err="1">
                <a:solidFill>
                  <a:schemeClr val="accent2"/>
                </a:solidFill>
              </a:rPr>
              <a:t>x</a:t>
            </a:r>
            <a:r>
              <a:rPr lang="en-GB" altLang="sl-SI" sz="2000" baseline="-25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has been frequently studied as a passivation layer on steels but rarely as a</a:t>
            </a:r>
            <a:r>
              <a:rPr lang="sl-SI" altLang="sl-SI" sz="2000" dirty="0">
                <a:solidFill>
                  <a:schemeClr val="accent2"/>
                </a:solidFill>
              </a:rPr>
              <a:t>n</a:t>
            </a:r>
            <a:r>
              <a:rPr lang="en-GB" altLang="sl-SI" sz="2000" dirty="0">
                <a:solidFill>
                  <a:schemeClr val="accent2"/>
                </a:solidFill>
              </a:rPr>
              <a:t> HPB. </a:t>
            </a:r>
            <a:r>
              <a:rPr lang="sl-SI" altLang="sl-SI" sz="2000" dirty="0" err="1" smtClean="0">
                <a:solidFill>
                  <a:schemeClr val="accent2"/>
                </a:solidFill>
              </a:rPr>
              <a:t>By</a:t>
            </a:r>
            <a:r>
              <a:rPr lang="sl-SI" altLang="sl-SI" sz="2000" dirty="0" smtClean="0">
                <a:solidFill>
                  <a:schemeClr val="accent2"/>
                </a:solidFill>
              </a:rPr>
              <a:t> </a:t>
            </a:r>
            <a:r>
              <a:rPr lang="sl-SI" altLang="sl-SI" sz="2000" dirty="0" err="1" smtClean="0">
                <a:solidFill>
                  <a:schemeClr val="accent2"/>
                </a:solidFill>
              </a:rPr>
              <a:t>oxidation</a:t>
            </a:r>
            <a:r>
              <a:rPr lang="sl-SI" altLang="sl-SI" sz="2000" dirty="0" smtClean="0">
                <a:solidFill>
                  <a:schemeClr val="accent2"/>
                </a:solidFill>
              </a:rPr>
              <a:t>, </a:t>
            </a:r>
            <a:r>
              <a:rPr lang="sl-SI" altLang="sl-SI" sz="2000" dirty="0" err="1" smtClean="0">
                <a:solidFill>
                  <a:schemeClr val="accent2"/>
                </a:solidFill>
              </a:rPr>
              <a:t>c</a:t>
            </a:r>
            <a:r>
              <a:rPr lang="sl-SI" altLang="sl-SI" sz="2000" dirty="0" err="1" smtClean="0">
                <a:solidFill>
                  <a:schemeClr val="accent2"/>
                </a:solidFill>
              </a:rPr>
              <a:t>hromia</a:t>
            </a:r>
            <a:r>
              <a:rPr lang="sl-SI" altLang="sl-SI" sz="2000" dirty="0" smtClean="0">
                <a:solidFill>
                  <a:schemeClr val="accent2"/>
                </a:solidFill>
              </a:rPr>
              <a:t> (Cr</a:t>
            </a:r>
            <a:r>
              <a:rPr lang="sl-SI" altLang="sl-SI" sz="2000" baseline="-25000" dirty="0" smtClean="0">
                <a:solidFill>
                  <a:schemeClr val="accent2"/>
                </a:solidFill>
              </a:rPr>
              <a:t>2</a:t>
            </a:r>
            <a:r>
              <a:rPr lang="sl-SI" altLang="sl-SI" sz="2000" dirty="0" smtClean="0">
                <a:solidFill>
                  <a:schemeClr val="accent2"/>
                </a:solidFill>
              </a:rPr>
              <a:t>O</a:t>
            </a:r>
            <a:r>
              <a:rPr lang="sl-SI" altLang="sl-SI" sz="2000" baseline="-25000" dirty="0" smtClean="0">
                <a:solidFill>
                  <a:schemeClr val="accent2"/>
                </a:solidFill>
              </a:rPr>
              <a:t>3</a:t>
            </a:r>
            <a:r>
              <a:rPr lang="sl-SI" altLang="sl-SI" sz="2000" dirty="0" smtClean="0">
                <a:solidFill>
                  <a:schemeClr val="accent2"/>
                </a:solidFill>
              </a:rPr>
              <a:t>) is not </a:t>
            </a:r>
            <a:r>
              <a:rPr lang="sl-SI" altLang="sl-SI" sz="2000" dirty="0" err="1" smtClean="0">
                <a:solidFill>
                  <a:schemeClr val="accent2"/>
                </a:solidFill>
              </a:rPr>
              <a:t>always</a:t>
            </a:r>
            <a:r>
              <a:rPr lang="sl-SI" altLang="sl-SI" sz="2000" dirty="0" smtClean="0">
                <a:solidFill>
                  <a:schemeClr val="accent2"/>
                </a:solidFill>
              </a:rPr>
              <a:t> </a:t>
            </a:r>
            <a:r>
              <a:rPr lang="sl-SI" altLang="sl-SI" sz="2000" dirty="0" err="1" smtClean="0">
                <a:solidFill>
                  <a:schemeClr val="accent2"/>
                </a:solidFill>
              </a:rPr>
              <a:t>achieved</a:t>
            </a:r>
            <a:r>
              <a:rPr lang="sl-SI" altLang="sl-SI" sz="2000" dirty="0" smtClean="0">
                <a:solidFill>
                  <a:schemeClr val="accent2"/>
                </a:solidFill>
              </a:rPr>
              <a:t> </a:t>
            </a:r>
            <a:r>
              <a:rPr lang="sl-SI" altLang="sl-SI" sz="2000" dirty="0" err="1" smtClean="0">
                <a:solidFill>
                  <a:schemeClr val="accent2"/>
                </a:solidFill>
              </a:rPr>
              <a:t>but</a:t>
            </a:r>
            <a:r>
              <a:rPr lang="sl-SI" altLang="sl-SI" sz="2000" dirty="0" smtClean="0">
                <a:solidFill>
                  <a:schemeClr val="accent2"/>
                </a:solidFill>
              </a:rPr>
              <a:t> </a:t>
            </a:r>
            <a:r>
              <a:rPr lang="sl-SI" altLang="sl-SI" sz="2000" dirty="0" err="1" smtClean="0">
                <a:solidFill>
                  <a:schemeClr val="accent2"/>
                </a:solidFill>
              </a:rPr>
              <a:t>CrO</a:t>
            </a:r>
            <a:r>
              <a:rPr lang="sl-SI" altLang="sl-SI" sz="2000" baseline="-25000" dirty="0" err="1" smtClean="0">
                <a:solidFill>
                  <a:schemeClr val="accent2"/>
                </a:solidFill>
              </a:rPr>
              <a:t>x</a:t>
            </a:r>
            <a:r>
              <a:rPr lang="sl-SI" altLang="sl-SI" sz="2000" dirty="0" smtClean="0">
                <a:solidFill>
                  <a:schemeClr val="accent2"/>
                </a:solidFill>
              </a:rPr>
              <a:t>.</a:t>
            </a:r>
            <a:endParaRPr lang="en-GB" altLang="sl-SI" sz="2000" dirty="0">
              <a:solidFill>
                <a:schemeClr val="accent2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altLang="sl-SI" sz="2000" dirty="0">
                <a:solidFill>
                  <a:schemeClr val="accent2"/>
                </a:solidFill>
              </a:rPr>
              <a:t>Unfortunately, even pure Cr membrane has been rarely studied </a:t>
            </a:r>
            <a:r>
              <a:rPr lang="sl-SI" altLang="sl-SI" sz="2000" dirty="0">
                <a:solidFill>
                  <a:schemeClr val="accent2"/>
                </a:solidFill>
              </a:rPr>
              <a:t>in </a:t>
            </a:r>
            <a:r>
              <a:rPr lang="sl-SI" altLang="sl-SI" sz="2000" dirty="0" err="1">
                <a:solidFill>
                  <a:schemeClr val="accent2"/>
                </a:solidFill>
              </a:rPr>
              <a:t>permeation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chemeClr val="accent2"/>
                </a:solidFill>
              </a:rPr>
              <a:t>experiments</a:t>
            </a:r>
            <a:r>
              <a:rPr lang="sl-SI" altLang="sl-SI" sz="2000" dirty="0">
                <a:solidFill>
                  <a:schemeClr val="accent2"/>
                </a:solidFill>
              </a:rPr>
              <a:t>, </a:t>
            </a:r>
            <a:r>
              <a:rPr lang="en-GB" altLang="sl-SI" sz="2000" dirty="0">
                <a:solidFill>
                  <a:schemeClr val="accent2"/>
                </a:solidFill>
              </a:rPr>
              <a:t>and data might be erroneous.</a:t>
            </a:r>
            <a:r>
              <a:rPr lang="sl-SI" altLang="sl-SI" sz="2000" dirty="0">
                <a:solidFill>
                  <a:srgbClr val="FF0000"/>
                </a:solidFill>
              </a:rPr>
              <a:t>*</a:t>
            </a:r>
          </a:p>
          <a:p>
            <a:pPr lvl="0">
              <a:lnSpc>
                <a:spcPct val="150000"/>
              </a:lnSpc>
            </a:pPr>
            <a:r>
              <a:rPr lang="sl-SI" altLang="sl-SI" sz="2000" b="1" dirty="0" err="1">
                <a:solidFill>
                  <a:srgbClr val="FF0000"/>
                </a:solidFill>
              </a:rPr>
              <a:t>Our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first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task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was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thus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testing</a:t>
            </a:r>
            <a:r>
              <a:rPr lang="sl-SI" altLang="sl-SI" sz="2000" b="1" dirty="0">
                <a:solidFill>
                  <a:srgbClr val="FF0000"/>
                </a:solidFill>
              </a:rPr>
              <a:t> 1 mm </a:t>
            </a:r>
            <a:r>
              <a:rPr lang="sl-SI" altLang="sl-SI" sz="2000" b="1" dirty="0" err="1">
                <a:solidFill>
                  <a:srgbClr val="FF0000"/>
                </a:solidFill>
              </a:rPr>
              <a:t>thick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Cr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b="1" dirty="0" err="1">
                <a:solidFill>
                  <a:srgbClr val="FF0000"/>
                </a:solidFill>
              </a:rPr>
              <a:t>membranes</a:t>
            </a:r>
            <a:r>
              <a:rPr lang="sl-SI" altLang="sl-SI" sz="2000" b="1" dirty="0">
                <a:solidFill>
                  <a:srgbClr val="FF0000"/>
                </a:solidFill>
              </a:rPr>
              <a:t>.</a:t>
            </a:r>
            <a:endParaRPr lang="en-GB" altLang="sl-SI" sz="200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endParaRPr lang="sl-SI" altLang="sl-SI" sz="20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l-SI" altLang="sl-SI" sz="2400" b="1" dirty="0" err="1">
                <a:solidFill>
                  <a:schemeClr val="accent2"/>
                </a:solidFill>
              </a:rPr>
              <a:t>Introduction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02128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GB" sz="1400" dirty="0" err="1">
                <a:latin typeface="Times New Roman" panose="02020603050405020304" pitchFamily="18" charset="0"/>
              </a:rPr>
              <a:t>Stöver</a:t>
            </a:r>
            <a:r>
              <a:rPr lang="en-GB" sz="1400" dirty="0">
                <a:latin typeface="Times New Roman" panose="02020603050405020304" pitchFamily="18" charset="0"/>
              </a:rPr>
              <a:t>, D.</a:t>
            </a:r>
            <a:r>
              <a:rPr lang="sl-SI" sz="1400" dirty="0">
                <a:latin typeface="Times New Roman" panose="02020603050405020304" pitchFamily="18" charset="0"/>
              </a:rPr>
              <a:t> et. </a:t>
            </a:r>
            <a:r>
              <a:rPr lang="sl-SI" sz="1400" dirty="0" err="1">
                <a:latin typeface="Times New Roman" panose="02020603050405020304" pitchFamily="18" charset="0"/>
              </a:rPr>
              <a:t>al</a:t>
            </a:r>
            <a:r>
              <a:rPr lang="en-GB" sz="1400" dirty="0">
                <a:latin typeface="Times New Roman" panose="02020603050405020304" pitchFamily="18" charset="0"/>
              </a:rPr>
              <a:t>.</a:t>
            </a:r>
            <a:r>
              <a:rPr lang="sl-SI" sz="1400" dirty="0">
                <a:latin typeface="Times New Roman" panose="02020603050405020304" pitchFamily="18" charset="0"/>
              </a:rPr>
              <a:t>;</a:t>
            </a:r>
            <a:r>
              <a:rPr lang="en-GB" sz="1400" dirty="0">
                <a:latin typeface="Times New Roman" panose="02020603050405020304" pitchFamily="18" charset="0"/>
              </a:rPr>
              <a:t> Hydrogen and deuterium permeation through metallic and surface-oxidised chromium</a:t>
            </a:r>
            <a:r>
              <a:rPr lang="sl-SI" sz="1400" dirty="0">
                <a:latin typeface="Times New Roman" panose="02020603050405020304" pitchFamily="18" charset="0"/>
              </a:rPr>
              <a:t>,</a:t>
            </a:r>
            <a:r>
              <a:rPr lang="en-GB" sz="1400" dirty="0">
                <a:latin typeface="Times New Roman" panose="02020603050405020304" pitchFamily="18" charset="0"/>
              </a:rPr>
              <a:t> </a:t>
            </a:r>
            <a:r>
              <a:rPr lang="en-GB" sz="1400" i="1" dirty="0">
                <a:latin typeface="Times New Roman" panose="02020603050405020304" pitchFamily="18" charset="0"/>
              </a:rPr>
              <a:t>Surf. Coatings Technol.</a:t>
            </a:r>
            <a:r>
              <a:rPr lang="en-GB" sz="1400" dirty="0">
                <a:latin typeface="Times New Roman" panose="02020603050405020304" pitchFamily="18" charset="0"/>
              </a:rPr>
              <a:t> </a:t>
            </a:r>
            <a:r>
              <a:rPr lang="en-GB" sz="1400" b="1" dirty="0">
                <a:latin typeface="Times New Roman" panose="02020603050405020304" pitchFamily="18" charset="0"/>
              </a:rPr>
              <a:t>28</a:t>
            </a:r>
            <a:r>
              <a:rPr lang="en-GB" sz="1400" dirty="0">
                <a:latin typeface="Times New Roman" panose="02020603050405020304" pitchFamily="18" charset="0"/>
              </a:rPr>
              <a:t>, 281–290 (1986).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82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DE0844-E034-4056-B2B6-F5FD40DCA613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sl-SI" sz="14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512" y="1052736"/>
            <a:ext cx="878497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b="1" dirty="0">
                <a:solidFill>
                  <a:schemeClr val="accent2"/>
                </a:solidFill>
              </a:rPr>
              <a:t>Permeation cell design (sample</a:t>
            </a:r>
            <a:r>
              <a:rPr lang="sl-SI" altLang="sl-SI" sz="2000" b="1" dirty="0">
                <a:solidFill>
                  <a:schemeClr val="accent2"/>
                </a:solidFill>
              </a:rPr>
              <a:t> </a:t>
            </a:r>
            <a:r>
              <a:rPr lang="en-GB" altLang="sl-SI" sz="2000" b="1" i="1" dirty="0">
                <a:solidFill>
                  <a:schemeClr val="accent2"/>
                </a:solidFill>
                <a:sym typeface="Symbol" panose="05050102010706020507" pitchFamily="18" charset="2"/>
              </a:rPr>
              <a:t></a:t>
            </a:r>
            <a:r>
              <a:rPr lang="en-GB" altLang="sl-SI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40 mm</a:t>
            </a:r>
            <a:r>
              <a:rPr lang="sl-SI" altLang="sl-SI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, </a:t>
            </a:r>
            <a:r>
              <a:rPr lang="sl-SI" altLang="sl-SI" sz="2000" b="1" i="1" dirty="0">
                <a:solidFill>
                  <a:schemeClr val="accent2"/>
                </a:solidFill>
                <a:sym typeface="Symbol" panose="05050102010706020507" pitchFamily="18" charset="2"/>
              </a:rPr>
              <a:t>A</a:t>
            </a:r>
            <a:r>
              <a:rPr lang="sl-SI" altLang="sl-SI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 = 8.5 cm</a:t>
            </a:r>
            <a:r>
              <a:rPr lang="sl-SI" altLang="sl-SI" sz="2000" b="1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GB" altLang="sl-SI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) with Au sealing </a:t>
            </a:r>
            <a:r>
              <a:rPr lang="en-GB" altLang="sl-SI" sz="2000" b="1" dirty="0">
                <a:solidFill>
                  <a:schemeClr val="accent2"/>
                </a:solidFill>
              </a:rPr>
              <a:t>sets specific limitation</a:t>
            </a:r>
            <a:r>
              <a:rPr lang="sl-SI" altLang="sl-SI" sz="2000" b="1" dirty="0">
                <a:solidFill>
                  <a:schemeClr val="accent2"/>
                </a:solidFill>
              </a:rPr>
              <a:t>:</a:t>
            </a:r>
            <a:endParaRPr lang="en-GB" altLang="sl-SI" sz="2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sl-SI" sz="2000" dirty="0">
                <a:solidFill>
                  <a:schemeClr val="accent2"/>
                </a:solidFill>
              </a:rPr>
              <a:t>temperature 200</a:t>
            </a:r>
            <a:r>
              <a:rPr lang="sl-SI" altLang="sl-SI" sz="2000" dirty="0">
                <a:solidFill>
                  <a:schemeClr val="accent2"/>
                </a:solidFill>
              </a:rPr>
              <a:t>°C</a:t>
            </a:r>
            <a:r>
              <a:rPr lang="en-GB" altLang="sl-SI" sz="2000" dirty="0">
                <a:solidFill>
                  <a:schemeClr val="accent2"/>
                </a:solidFill>
              </a:rPr>
              <a:t> to 400°C, </a:t>
            </a:r>
            <a:endParaRPr lang="sl-SI" altLang="sl-SI" sz="2000" dirty="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sl-SI" altLang="sl-SI" sz="2000" dirty="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sl-SI" sz="2000" dirty="0">
                <a:solidFill>
                  <a:schemeClr val="accent2"/>
                </a:solidFill>
              </a:rPr>
              <a:t>upstream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pressure </a:t>
            </a:r>
            <a:r>
              <a:rPr lang="sl-SI" altLang="sl-SI" sz="2000" dirty="0">
                <a:solidFill>
                  <a:schemeClr val="accent2"/>
                </a:solidFill>
              </a:rPr>
              <a:t>5</a:t>
            </a:r>
            <a:r>
              <a:rPr lang="en-GB" altLang="sl-SI" sz="2000" dirty="0">
                <a:solidFill>
                  <a:schemeClr val="accent2"/>
                </a:solidFill>
              </a:rPr>
              <a:t>0 – 1000 mbar</a:t>
            </a:r>
            <a:endParaRPr lang="sl-SI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sl-SI" altLang="sl-SI" sz="2000" dirty="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sl-SI" sz="2000" dirty="0">
                <a:solidFill>
                  <a:schemeClr val="accent2"/>
                </a:solidFill>
              </a:rPr>
              <a:t>downstream pressure </a:t>
            </a:r>
            <a:r>
              <a:rPr lang="sl-SI" altLang="sl-SI" sz="2000" dirty="0">
                <a:solidFill>
                  <a:schemeClr val="accent2"/>
                </a:solidFill>
              </a:rPr>
              <a:t>10</a:t>
            </a:r>
            <a:r>
              <a:rPr lang="sl-SI" altLang="sl-SI" sz="2000" baseline="30000" dirty="0">
                <a:solidFill>
                  <a:schemeClr val="accent2"/>
                </a:solidFill>
              </a:rPr>
              <a:t>-10</a:t>
            </a:r>
            <a:r>
              <a:rPr lang="sl-SI" altLang="sl-SI" sz="2000" dirty="0">
                <a:solidFill>
                  <a:schemeClr val="accent2"/>
                </a:solidFill>
              </a:rPr>
              <a:t> – 0.05 </a:t>
            </a:r>
            <a:r>
              <a:rPr lang="sl-SI" altLang="sl-SI" sz="2000" dirty="0" err="1">
                <a:solidFill>
                  <a:schemeClr val="accent2"/>
                </a:solidFill>
              </a:rPr>
              <a:t>mbar</a:t>
            </a:r>
            <a:endParaRPr lang="sl-SI" altLang="sl-SI" sz="2000" dirty="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sl-SI" sz="2000" dirty="0">
                <a:solidFill>
                  <a:schemeClr val="accent2"/>
                </a:solidFill>
              </a:rPr>
              <a:t>detection limit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dirty="0" err="1">
                <a:solidFill>
                  <a:schemeClr val="accent2"/>
                </a:solidFill>
              </a:rPr>
              <a:t>of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sl-SI" altLang="sl-SI" sz="2000" i="1" dirty="0">
                <a:solidFill>
                  <a:schemeClr val="accent2"/>
                </a:solidFill>
              </a:rPr>
              <a:t>j</a:t>
            </a:r>
            <a:r>
              <a:rPr lang="en-GB" altLang="sl-SI" sz="2000" dirty="0">
                <a:solidFill>
                  <a:schemeClr val="accent2"/>
                </a:solidFill>
              </a:rPr>
              <a:t> ~10</a:t>
            </a:r>
            <a:r>
              <a:rPr lang="sl-SI" altLang="sl-SI" sz="2000" baseline="30000" dirty="0">
                <a:solidFill>
                  <a:schemeClr val="accent2"/>
                </a:solidFill>
              </a:rPr>
              <a:t>11</a:t>
            </a:r>
            <a:r>
              <a:rPr lang="en-GB" altLang="sl-SI" sz="2000" dirty="0">
                <a:solidFill>
                  <a:schemeClr val="accent2"/>
                </a:solidFill>
              </a:rPr>
              <a:t>H</a:t>
            </a:r>
            <a:r>
              <a:rPr lang="en-GB" altLang="sl-SI" sz="2000" baseline="-25000" dirty="0">
                <a:solidFill>
                  <a:schemeClr val="accent2"/>
                </a:solidFill>
              </a:rPr>
              <a:t>2</a:t>
            </a:r>
            <a:r>
              <a:rPr lang="en-GB" altLang="sl-SI" sz="2000" dirty="0">
                <a:solidFill>
                  <a:schemeClr val="accent2"/>
                </a:solidFill>
              </a:rPr>
              <a:t>/cm</a:t>
            </a:r>
            <a:r>
              <a:rPr lang="en-GB" altLang="sl-SI" sz="2000" baseline="30000" dirty="0">
                <a:solidFill>
                  <a:schemeClr val="accent2"/>
                </a:solidFill>
              </a:rPr>
              <a:t>2</a:t>
            </a:r>
            <a:r>
              <a:rPr lang="en-GB" altLang="sl-SI" sz="2000" dirty="0">
                <a:solidFill>
                  <a:schemeClr val="accent2"/>
                </a:solidFill>
              </a:rPr>
              <a:t>/s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and </a:t>
            </a:r>
            <a:r>
              <a:rPr lang="sl-SI" altLang="sl-SI" sz="2000" i="1" dirty="0">
                <a:solidFill>
                  <a:schemeClr val="accent2"/>
                </a:solidFill>
              </a:rPr>
              <a:t>j</a:t>
            </a:r>
            <a:r>
              <a:rPr lang="en-GB" altLang="sl-SI" sz="2000" dirty="0">
                <a:solidFill>
                  <a:schemeClr val="accent2"/>
                </a:solidFill>
              </a:rPr>
              <a:t> </a:t>
            </a:r>
            <a:r>
              <a:rPr lang="en-GB" sz="2000" dirty="0">
                <a:solidFill>
                  <a:srgbClr val="333399"/>
                </a:solidFill>
                <a:latin typeface="Arial" panose="020B0604020202020204" pitchFamily="34" charset="0"/>
              </a:rPr>
              <a:t>~10</a:t>
            </a:r>
            <a:r>
              <a:rPr lang="sl-SI" sz="2000" baseline="30000" dirty="0">
                <a:solidFill>
                  <a:srgbClr val="333399"/>
                </a:solidFill>
                <a:latin typeface="Arial" panose="020B0604020202020204" pitchFamily="34" charset="0"/>
              </a:rPr>
              <a:t>6 </a:t>
            </a:r>
            <a:r>
              <a:rPr lang="sl-SI" sz="2000" dirty="0">
                <a:solidFill>
                  <a:srgbClr val="333399"/>
                </a:solidFill>
                <a:latin typeface="Arial" panose="020B0604020202020204" pitchFamily="34" charset="0"/>
              </a:rPr>
              <a:t>D</a:t>
            </a:r>
            <a:r>
              <a:rPr lang="en-GB" sz="2000" baseline="-25000" dirty="0">
                <a:solidFill>
                  <a:srgbClr val="333399"/>
                </a:solidFill>
                <a:latin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333399"/>
                </a:solidFill>
                <a:latin typeface="Arial" panose="020B0604020202020204" pitchFamily="34" charset="0"/>
              </a:rPr>
              <a:t>/cm</a:t>
            </a:r>
            <a:r>
              <a:rPr lang="en-GB" sz="2000" baseline="30000" dirty="0">
                <a:solidFill>
                  <a:srgbClr val="333399"/>
                </a:solidFill>
                <a:latin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333399"/>
                </a:solidFill>
                <a:latin typeface="Arial" panose="020B0604020202020204" pitchFamily="34" charset="0"/>
              </a:rPr>
              <a:t>/s</a:t>
            </a:r>
            <a:r>
              <a:rPr lang="sl-SI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l-SI" sz="2000" b="1" dirty="0">
              <a:solidFill>
                <a:schemeClr val="accent2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79512" y="4797152"/>
            <a:ext cx="879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sl-SI" sz="2000" b="1" dirty="0">
                <a:solidFill>
                  <a:srgbClr val="333399"/>
                </a:solidFill>
              </a:rPr>
              <a:t>Permeation rate determined by</a:t>
            </a:r>
            <a:r>
              <a:rPr lang="sl-SI" altLang="sl-SI" sz="2000" b="1" dirty="0">
                <a:solidFill>
                  <a:srgbClr val="333399"/>
                </a:solidFill>
              </a:rPr>
              <a:t>: </a:t>
            </a:r>
          </a:p>
          <a:p>
            <a:pPr lvl="0"/>
            <a:endParaRPr lang="sl-SI" altLang="sl-SI" sz="2000" dirty="0">
              <a:solidFill>
                <a:srgbClr val="333399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altLang="sl-SI" sz="2000" dirty="0">
                <a:solidFill>
                  <a:srgbClr val="333399"/>
                </a:solidFill>
              </a:rPr>
              <a:t>dynamic method applying calibrated QMS </a:t>
            </a:r>
            <a:endParaRPr lang="sl-SI" altLang="sl-SI" sz="2000" dirty="0">
              <a:solidFill>
                <a:srgbClr val="333399"/>
              </a:solidFill>
            </a:endParaRPr>
          </a:p>
          <a:p>
            <a:pPr lvl="0"/>
            <a:r>
              <a:rPr lang="sl-SI" altLang="sl-SI" sz="2000" dirty="0">
                <a:solidFill>
                  <a:srgbClr val="333399"/>
                </a:solidFill>
              </a:rPr>
              <a:t>                                                       </a:t>
            </a:r>
            <a:r>
              <a:rPr lang="sl-SI" altLang="sl-SI" sz="1400" dirty="0">
                <a:solidFill>
                  <a:srgbClr val="333399"/>
                </a:solidFill>
              </a:rPr>
              <a:t>or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altLang="sl-SI" sz="2000" dirty="0">
                <a:solidFill>
                  <a:srgbClr val="333399"/>
                </a:solidFill>
              </a:rPr>
              <a:t>gas accumulation method</a:t>
            </a:r>
            <a:r>
              <a:rPr lang="sl-SI" altLang="sl-SI" sz="2000" dirty="0">
                <a:solidFill>
                  <a:srgbClr val="333399"/>
                </a:solidFill>
              </a:rPr>
              <a:t>:</a:t>
            </a:r>
            <a:r>
              <a:rPr lang="en-GB" altLang="sl-SI" sz="2000" dirty="0">
                <a:solidFill>
                  <a:srgbClr val="333399"/>
                </a:solidFill>
              </a:rPr>
              <a:t> calibrated capacitance manometers</a:t>
            </a:r>
            <a:r>
              <a:rPr lang="sl-SI" altLang="sl-SI" sz="2000" dirty="0">
                <a:solidFill>
                  <a:srgbClr val="333399"/>
                </a:solidFill>
              </a:rPr>
              <a:t> + QMS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sl-SI" sz="2400" b="1" dirty="0">
                <a:solidFill>
                  <a:schemeClr val="accent2"/>
                </a:solidFill>
              </a:rPr>
              <a:t>Permeation rate</a:t>
            </a:r>
            <a:r>
              <a:rPr lang="sl-SI" altLang="sl-SI" sz="2400" b="1" dirty="0">
                <a:solidFill>
                  <a:schemeClr val="accent2"/>
                </a:solidFill>
              </a:rPr>
              <a:t> (</a:t>
            </a:r>
            <a:r>
              <a:rPr lang="sl-SI" altLang="sl-SI" sz="2400" b="1" i="1" dirty="0">
                <a:solidFill>
                  <a:srgbClr val="FF0000"/>
                </a:solidFill>
              </a:rPr>
              <a:t>j</a:t>
            </a:r>
            <a:r>
              <a:rPr lang="sl-SI" altLang="sl-SI" sz="2400" b="1" i="1" dirty="0">
                <a:solidFill>
                  <a:schemeClr val="accent2"/>
                </a:solidFill>
              </a:rPr>
              <a:t>)</a:t>
            </a:r>
            <a:r>
              <a:rPr lang="en-GB" altLang="sl-SI" sz="2400" b="1" dirty="0">
                <a:solidFill>
                  <a:schemeClr val="accent2"/>
                </a:solidFill>
              </a:rPr>
              <a:t> measurements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31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3" y="947629"/>
            <a:ext cx="8496945" cy="578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GB" altLang="sl-SI" sz="2400" b="1" i="1" dirty="0">
                <a:solidFill>
                  <a:schemeClr val="accent2"/>
                </a:solidFill>
              </a:rPr>
              <a:t>          </a:t>
            </a:r>
            <a:endParaRPr lang="sl-SI" altLang="sl-SI" sz="1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1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r>
              <a:rPr lang="sl-SI" altLang="sl-SI" sz="1400" dirty="0">
                <a:solidFill>
                  <a:schemeClr val="accent2"/>
                </a:solidFill>
              </a:rPr>
              <a:t>               </a:t>
            </a: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1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1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20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5000"/>
              </a:lnSpc>
              <a:buNone/>
            </a:pPr>
            <a:endParaRPr lang="sl-SI" altLang="sl-SI" sz="2400" dirty="0">
              <a:solidFill>
                <a:schemeClr val="accent2"/>
              </a:solidFill>
            </a:endParaRPr>
          </a:p>
        </p:txBody>
      </p:sp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E9148-3887-42B8-A943-278E4611980F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sl-SI" sz="14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2" y="1102531"/>
            <a:ext cx="4606395" cy="4987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090323"/>
            <a:ext cx="82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Three sections</a:t>
            </a:r>
            <a:r>
              <a:rPr lang="en-GB" dirty="0">
                <a:solidFill>
                  <a:schemeClr val="accent6"/>
                </a:solidFill>
              </a:rPr>
              <a:t>: upstream, downstream and analytical. Deuterium is used for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>
                <a:solidFill>
                  <a:schemeClr val="accent2"/>
                </a:solidFill>
              </a:rPr>
              <a:t>a</a:t>
            </a:r>
            <a:r>
              <a:rPr lang="en-GB" dirty="0">
                <a:solidFill>
                  <a:schemeClr val="accent6"/>
                </a:solidFill>
              </a:rPr>
              <a:t> higher discrimination ratio at highly impermeable membranes</a:t>
            </a:r>
            <a:r>
              <a:rPr lang="sl-SI" dirty="0">
                <a:solidFill>
                  <a:schemeClr val="accent6"/>
                </a:solidFill>
              </a:rPr>
              <a:t>.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928992" cy="461665"/>
          </a:xfrm>
          <a:prstGeom prst="rect">
            <a:avLst/>
          </a:prstGeom>
          <a:solidFill>
            <a:srgbClr val="EAEEFA"/>
          </a:solidFill>
          <a:ln w="9525">
            <a:solidFill>
              <a:srgbClr val="333399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400" b="1" dirty="0">
                <a:solidFill>
                  <a:schemeClr val="accent2"/>
                </a:solidFill>
              </a:rPr>
              <a:t>Experiment</a:t>
            </a:r>
            <a:r>
              <a:rPr lang="en-GB" altLang="sl-SI" sz="2400" dirty="0">
                <a:solidFill>
                  <a:schemeClr val="accent2"/>
                </a:solidFill>
              </a:rPr>
              <a:t>: All</a:t>
            </a:r>
            <a:r>
              <a:rPr lang="sl-SI" altLang="sl-SI" sz="2400" dirty="0">
                <a:solidFill>
                  <a:schemeClr val="accent2"/>
                </a:solidFill>
              </a:rPr>
              <a:t>-</a:t>
            </a:r>
            <a:r>
              <a:rPr lang="en-GB" altLang="sl-SI" sz="2400" dirty="0">
                <a:solidFill>
                  <a:schemeClr val="accent2"/>
                </a:solidFill>
              </a:rPr>
              <a:t>metal UHV system for permeation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881699" y="1062328"/>
            <a:ext cx="251338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upstream section, </a:t>
            </a:r>
          </a:p>
          <a:p>
            <a:r>
              <a:rPr lang="en-GB" dirty="0">
                <a:solidFill>
                  <a:schemeClr val="accent2"/>
                </a:solidFill>
              </a:rPr>
              <a:t>hydrogen pressure:</a:t>
            </a:r>
          </a:p>
          <a:p>
            <a:r>
              <a:rPr lang="sl-SI" dirty="0">
                <a:solidFill>
                  <a:schemeClr val="accent2"/>
                </a:solidFill>
              </a:rPr>
              <a:t>1</a:t>
            </a:r>
            <a:r>
              <a:rPr lang="en-GB" dirty="0">
                <a:solidFill>
                  <a:schemeClr val="accent2"/>
                </a:solidFill>
              </a:rPr>
              <a:t>0 – 1000 mbar</a:t>
            </a:r>
          </a:p>
          <a:p>
            <a:endParaRPr lang="sl-SI" dirty="0">
              <a:solidFill>
                <a:schemeClr val="accent2"/>
              </a:solidFill>
            </a:endParaRPr>
          </a:p>
          <a:p>
            <a:r>
              <a:rPr lang="sl-SI" dirty="0" err="1">
                <a:solidFill>
                  <a:schemeClr val="accent2"/>
                </a:solidFill>
              </a:rPr>
              <a:t>oxygen</a:t>
            </a:r>
            <a:r>
              <a:rPr lang="sl-SI" dirty="0">
                <a:solidFill>
                  <a:schemeClr val="accent2"/>
                </a:solidFill>
              </a:rPr>
              <a:t> </a:t>
            </a:r>
            <a:r>
              <a:rPr lang="sl-SI" dirty="0" err="1">
                <a:solidFill>
                  <a:schemeClr val="accent2"/>
                </a:solidFill>
              </a:rPr>
              <a:t>pressure</a:t>
            </a:r>
            <a:r>
              <a:rPr lang="sl-SI" dirty="0">
                <a:solidFill>
                  <a:schemeClr val="accent2"/>
                </a:solidFill>
              </a:rPr>
              <a:t>:</a:t>
            </a:r>
          </a:p>
          <a:p>
            <a:r>
              <a:rPr lang="sl-SI" dirty="0">
                <a:solidFill>
                  <a:schemeClr val="accent2"/>
                </a:solidFill>
              </a:rPr>
              <a:t>10 – 1000 </a:t>
            </a:r>
            <a:r>
              <a:rPr lang="sl-SI" dirty="0" err="1">
                <a:solidFill>
                  <a:schemeClr val="accent2"/>
                </a:solidFill>
              </a:rPr>
              <a:t>mbar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7769" y="3911300"/>
            <a:ext cx="25787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downstream section, </a:t>
            </a:r>
          </a:p>
          <a:p>
            <a:r>
              <a:rPr lang="en-GB" dirty="0">
                <a:solidFill>
                  <a:schemeClr val="accent2"/>
                </a:solidFill>
              </a:rPr>
              <a:t>hydrogen pressure</a:t>
            </a:r>
          </a:p>
          <a:p>
            <a:r>
              <a:rPr lang="en-GB" dirty="0">
                <a:solidFill>
                  <a:schemeClr val="accent2"/>
                </a:solidFill>
              </a:rPr>
              <a:t>0 – </a:t>
            </a:r>
            <a:r>
              <a:rPr lang="sl-SI" dirty="0">
                <a:solidFill>
                  <a:schemeClr val="accent2"/>
                </a:solidFill>
              </a:rPr>
              <a:t>5.</a:t>
            </a:r>
            <a:r>
              <a:rPr lang="en-GB" dirty="0">
                <a:solidFill>
                  <a:schemeClr val="accent2"/>
                </a:solidFill>
              </a:rPr>
              <a:t>10</a:t>
            </a:r>
            <a:r>
              <a:rPr lang="en-GB" baseline="30000" dirty="0">
                <a:solidFill>
                  <a:schemeClr val="accent2"/>
                </a:solidFill>
              </a:rPr>
              <a:t>-2</a:t>
            </a:r>
            <a:r>
              <a:rPr lang="en-GB" dirty="0">
                <a:solidFill>
                  <a:schemeClr val="accent2"/>
                </a:solidFill>
              </a:rPr>
              <a:t> mbar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632" y="4941168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err="1">
                <a:solidFill>
                  <a:schemeClr val="accent2"/>
                </a:solidFill>
              </a:rPr>
              <a:t>analytical</a:t>
            </a:r>
            <a:endParaRPr lang="sl-SI" b="1" dirty="0">
              <a:solidFill>
                <a:schemeClr val="accent2"/>
              </a:solidFill>
            </a:endParaRPr>
          </a:p>
          <a:p>
            <a:r>
              <a:rPr lang="sl-SI" b="1" dirty="0" err="1">
                <a:solidFill>
                  <a:schemeClr val="accent2"/>
                </a:solidFill>
              </a:rPr>
              <a:t>section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7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15A7A4-7950-4425-BBFA-11778461590B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sl-SI" sz="1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8622" y="1268760"/>
            <a:ext cx="883586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b="1" dirty="0">
                <a:solidFill>
                  <a:schemeClr val="accent2"/>
                </a:solidFill>
              </a:rPr>
              <a:t>Task 1</a:t>
            </a:r>
            <a:r>
              <a:rPr lang="en-GB" altLang="sl-SI" sz="2000" dirty="0">
                <a:solidFill>
                  <a:schemeClr val="accent2"/>
                </a:solidFill>
              </a:rPr>
              <a:t>: Determination of Cr permeability and diffusivity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A solid 1 mm thick Cr membrane, termed „</a:t>
            </a:r>
            <a:r>
              <a:rPr lang="en-GB" altLang="sl-SI" sz="2000" b="1" dirty="0">
                <a:solidFill>
                  <a:schemeClr val="accent2"/>
                </a:solidFill>
              </a:rPr>
              <a:t>referential membrane</a:t>
            </a:r>
            <a:r>
              <a:rPr lang="en-GB" altLang="sl-SI" sz="2000" dirty="0">
                <a:solidFill>
                  <a:schemeClr val="accent2"/>
                </a:solidFill>
              </a:rPr>
              <a:t>“ with no Cr oxides, was prepared by well know approach by coating with </a:t>
            </a:r>
            <a:r>
              <a:rPr lang="en-GB" altLang="sl-SI" sz="2000" dirty="0" err="1">
                <a:solidFill>
                  <a:schemeClr val="accent2"/>
                </a:solidFill>
              </a:rPr>
              <a:t>Pd</a:t>
            </a:r>
            <a:r>
              <a:rPr lang="en-GB" altLang="sl-SI" sz="2000" dirty="0">
                <a:solidFill>
                  <a:schemeClr val="accent2"/>
                </a:solidFill>
              </a:rPr>
              <a:t> (100 nm).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sl-SI" sz="2000" dirty="0" err="1">
                <a:solidFill>
                  <a:schemeClr val="accent2"/>
                </a:solidFill>
              </a:rPr>
              <a:t>Pd</a:t>
            </a:r>
            <a:r>
              <a:rPr lang="en-GB" altLang="sl-SI" sz="2000" dirty="0">
                <a:solidFill>
                  <a:schemeClr val="accent2"/>
                </a:solidFill>
              </a:rPr>
              <a:t> has a very high bulk permeability, but due to low thickness, it does not interfere with Cr data but mainly prevents unavoidable Cr oxidation by residual gases in high vacuum.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sl-SI" sz="2000" dirty="0" err="1">
                <a:solidFill>
                  <a:schemeClr val="accent2"/>
                </a:solidFill>
              </a:rPr>
              <a:t>Pd</a:t>
            </a:r>
            <a:r>
              <a:rPr lang="en-GB" altLang="sl-SI" sz="2000" dirty="0">
                <a:solidFill>
                  <a:schemeClr val="accent2"/>
                </a:solidFill>
              </a:rPr>
              <a:t> withstands moderate thermal cycling up to 400°C, but the diffusion of </a:t>
            </a:r>
            <a:r>
              <a:rPr lang="en-GB" altLang="sl-SI" sz="2000" dirty="0" err="1">
                <a:solidFill>
                  <a:schemeClr val="accent2"/>
                </a:solidFill>
              </a:rPr>
              <a:t>Pd</a:t>
            </a:r>
            <a:r>
              <a:rPr lang="en-GB" altLang="sl-SI" sz="2000" dirty="0">
                <a:solidFill>
                  <a:schemeClr val="accent2"/>
                </a:solidFill>
              </a:rPr>
              <a:t> into bulk Cr limits long-term experiments and higher temperatures even in the UHV.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 dirty="0">
              <a:solidFill>
                <a:schemeClr val="accent2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64701" y="314993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sl-SI" sz="2400" b="1" dirty="0">
                <a:solidFill>
                  <a:schemeClr val="accent2"/>
                </a:solidFill>
              </a:rPr>
              <a:t>The formalism for simple</a:t>
            </a: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bulk</a:t>
            </a:r>
            <a:r>
              <a:rPr lang="en-GB" altLang="sl-SI" sz="2400" b="1" dirty="0">
                <a:solidFill>
                  <a:schemeClr val="accent2"/>
                </a:solidFill>
              </a:rPr>
              <a:t> membranes</a:t>
            </a:r>
          </a:p>
        </p:txBody>
      </p:sp>
    </p:spTree>
    <p:extLst>
      <p:ext uri="{BB962C8B-B14F-4D97-AF65-F5344CB8AC3E}">
        <p14:creationId xmlns:p14="http://schemas.microsoft.com/office/powerpoint/2010/main" val="35174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15A7A4-7950-4425-BBFA-11778461590B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sl-SI" sz="1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1868" y="934605"/>
            <a:ext cx="8192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err="1">
                <a:solidFill>
                  <a:schemeClr val="accent2"/>
                </a:solidFill>
              </a:rPr>
              <a:t>Results</a:t>
            </a:r>
            <a:r>
              <a:rPr lang="sl-SI" altLang="sl-SI" sz="2000" b="1" dirty="0">
                <a:solidFill>
                  <a:schemeClr val="accent2"/>
                </a:solidFill>
              </a:rPr>
              <a:t> on </a:t>
            </a:r>
            <a:r>
              <a:rPr lang="sl-SI" altLang="sl-SI" sz="2000" b="1" dirty="0" err="1">
                <a:solidFill>
                  <a:schemeClr val="accent2"/>
                </a:solidFill>
              </a:rPr>
              <a:t>Task</a:t>
            </a:r>
            <a:r>
              <a:rPr lang="sl-SI" altLang="sl-SI" sz="2000" b="1" dirty="0">
                <a:solidFill>
                  <a:schemeClr val="accent2"/>
                </a:solidFill>
              </a:rPr>
              <a:t> 1</a:t>
            </a:r>
            <a:r>
              <a:rPr lang="sl-SI" altLang="sl-SI" sz="20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64701" y="314993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sl-SI" sz="2400" b="1" dirty="0">
                <a:solidFill>
                  <a:schemeClr val="accent2"/>
                </a:solidFill>
              </a:rPr>
              <a:t>The formalism for simple </a:t>
            </a:r>
            <a:r>
              <a:rPr lang="sl-SI" altLang="sl-SI" sz="2400" b="1" dirty="0" err="1">
                <a:solidFill>
                  <a:schemeClr val="accent2"/>
                </a:solidFill>
              </a:rPr>
              <a:t>bulk</a:t>
            </a: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en-GB" altLang="sl-SI" sz="2400" b="1" dirty="0">
                <a:solidFill>
                  <a:schemeClr val="accent2"/>
                </a:solidFill>
              </a:rPr>
              <a:t>membranes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4" y="1546712"/>
            <a:ext cx="4227354" cy="33180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30" y="1546712"/>
            <a:ext cx="4345850" cy="33180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7804" y="5006001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Permeability</a:t>
            </a:r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GB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 3.23x10</a:t>
            </a:r>
            <a:r>
              <a:rPr lang="en-GB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-7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mol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H</a:t>
            </a:r>
            <a:r>
              <a:rPr lang="en-GB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/s/m/Pa</a:t>
            </a:r>
            <a:r>
              <a:rPr lang="en-GB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0.5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GB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GB" i="1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 0.68 eV </a:t>
            </a:r>
            <a:endParaRPr lang="sl-SI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iffusivity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GB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 9.0x10</a:t>
            </a:r>
            <a:r>
              <a:rPr lang="en-GB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-5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</a:t>
            </a:r>
            <a:r>
              <a:rPr lang="en-GB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/s </a:t>
            </a:r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GB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GB" i="1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 0.59 eV.</a:t>
            </a:r>
            <a:endParaRPr lang="sl-SI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only published data on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diffusivity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sl-SI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Cr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 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s most probably erroneous.</a:t>
            </a:r>
            <a:r>
              <a:rPr lang="sl-SI" dirty="0">
                <a:solidFill>
                  <a:srgbClr val="FF0000"/>
                </a:solidFill>
                <a:latin typeface="Times New Roman" panose="02020603050405020304" pitchFamily="18" charset="0"/>
              </a:rPr>
              <a:t>[Ref.5]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11" y="618934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1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Ref</a:t>
            </a:r>
            <a:r>
              <a:rPr lang="sl-SI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5 </a:t>
            </a:r>
            <a:r>
              <a:rPr lang="en-GB" sz="1400" dirty="0" err="1">
                <a:latin typeface="Times New Roman" panose="02020603050405020304" pitchFamily="18" charset="0"/>
              </a:rPr>
              <a:t>Stöver</a:t>
            </a:r>
            <a:r>
              <a:rPr lang="en-GB" sz="1400" dirty="0">
                <a:latin typeface="Times New Roman" panose="02020603050405020304" pitchFamily="18" charset="0"/>
              </a:rPr>
              <a:t>, D.</a:t>
            </a:r>
            <a:r>
              <a:rPr lang="sl-SI" sz="1400" dirty="0">
                <a:latin typeface="Times New Roman" panose="02020603050405020304" pitchFamily="18" charset="0"/>
              </a:rPr>
              <a:t> et. </a:t>
            </a:r>
            <a:r>
              <a:rPr lang="sl-SI" sz="1400" dirty="0" err="1">
                <a:latin typeface="Times New Roman" panose="02020603050405020304" pitchFamily="18" charset="0"/>
              </a:rPr>
              <a:t>al</a:t>
            </a:r>
            <a:r>
              <a:rPr lang="en-GB" sz="1400" dirty="0">
                <a:latin typeface="Times New Roman" panose="02020603050405020304" pitchFamily="18" charset="0"/>
              </a:rPr>
              <a:t>.</a:t>
            </a:r>
            <a:r>
              <a:rPr lang="sl-SI" sz="1400" dirty="0">
                <a:latin typeface="Times New Roman" panose="02020603050405020304" pitchFamily="18" charset="0"/>
              </a:rPr>
              <a:t>;</a:t>
            </a:r>
            <a:r>
              <a:rPr lang="en-GB" sz="1400" dirty="0">
                <a:latin typeface="Times New Roman" panose="02020603050405020304" pitchFamily="18" charset="0"/>
              </a:rPr>
              <a:t> Hydrogen and deuterium permeation through metallic and surface-oxidised chromium</a:t>
            </a:r>
            <a:r>
              <a:rPr lang="sl-SI" sz="1400" dirty="0">
                <a:latin typeface="Times New Roman" panose="02020603050405020304" pitchFamily="18" charset="0"/>
              </a:rPr>
              <a:t>,</a:t>
            </a:r>
            <a:r>
              <a:rPr lang="en-GB" sz="1400" dirty="0">
                <a:latin typeface="Times New Roman" panose="02020603050405020304" pitchFamily="18" charset="0"/>
              </a:rPr>
              <a:t> </a:t>
            </a:r>
            <a:r>
              <a:rPr lang="en-GB" sz="1400" i="1" dirty="0">
                <a:latin typeface="Times New Roman" panose="02020603050405020304" pitchFamily="18" charset="0"/>
              </a:rPr>
              <a:t>Surf. Coatings Technol.</a:t>
            </a:r>
            <a:r>
              <a:rPr lang="en-GB" sz="1400" dirty="0">
                <a:latin typeface="Times New Roman" panose="02020603050405020304" pitchFamily="18" charset="0"/>
              </a:rPr>
              <a:t> </a:t>
            </a:r>
            <a:r>
              <a:rPr lang="en-GB" sz="1400" b="1" dirty="0">
                <a:latin typeface="Times New Roman" panose="02020603050405020304" pitchFamily="18" charset="0"/>
              </a:rPr>
              <a:t>28</a:t>
            </a:r>
            <a:r>
              <a:rPr lang="en-GB" sz="1400" dirty="0">
                <a:latin typeface="Times New Roman" panose="02020603050405020304" pitchFamily="18" charset="0"/>
              </a:rPr>
              <a:t>, 281–290 (1986).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5128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54019"/>
            <a:ext cx="2699519" cy="24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671392" y="4992805"/>
            <a:ext cx="51847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l-SI" sz="1100" dirty="0">
                <a:solidFill>
                  <a:srgbClr val="000099"/>
                </a:solidFill>
                <a:cs typeface="Times New Roman" pitchFamily="18" charset="0"/>
              </a:rPr>
              <a:t>	                   </a:t>
            </a:r>
            <a:endParaRPr lang="en-US" altLang="sl-SI" sz="6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400" i="1" dirty="0">
                <a:solidFill>
                  <a:srgbClr val="000099"/>
                </a:solidFill>
                <a:cs typeface="Times New Roman" pitchFamily="18" charset="0"/>
              </a:rPr>
              <a:t>d</a:t>
            </a:r>
            <a:r>
              <a:rPr lang="sl-SI" altLang="sl-SI" sz="2400" i="1" baseline="-25000" dirty="0">
                <a:solidFill>
                  <a:srgbClr val="000099"/>
                </a:solidFill>
                <a:cs typeface="Times New Roman" pitchFamily="18" charset="0"/>
              </a:rPr>
              <a:t>2</a:t>
            </a:r>
            <a:r>
              <a:rPr lang="en-GB" altLang="sl-SI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sl-SI" altLang="sl-SI" sz="2400" dirty="0">
                <a:solidFill>
                  <a:srgbClr val="000099"/>
                </a:solidFill>
                <a:cs typeface="Times New Roman" pitchFamily="18" charset="0"/>
              </a:rPr>
              <a:t>&gt;&gt;</a:t>
            </a:r>
            <a:r>
              <a:rPr lang="en-GB" altLang="sl-SI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GB" altLang="sl-SI" sz="2400" i="1" dirty="0">
                <a:solidFill>
                  <a:srgbClr val="000099"/>
                </a:solidFill>
                <a:cs typeface="Times New Roman" pitchFamily="18" charset="0"/>
              </a:rPr>
              <a:t>d</a:t>
            </a:r>
            <a:r>
              <a:rPr lang="en-GB" altLang="sl-SI" sz="2400" baseline="-30000" dirty="0">
                <a:solidFill>
                  <a:srgbClr val="000099"/>
                </a:solidFill>
                <a:cs typeface="Times New Roman" pitchFamily="18" charset="0"/>
              </a:rPr>
              <a:t>1</a:t>
            </a:r>
            <a:r>
              <a:rPr lang="en-GB" altLang="sl-SI" sz="2400" dirty="0">
                <a:solidFill>
                  <a:srgbClr val="000099"/>
                </a:solidFill>
                <a:cs typeface="Times New Roman" pitchFamily="18" charset="0"/>
              </a:rPr>
              <a:t>,</a:t>
            </a:r>
            <a:endParaRPr lang="sl-SI" altLang="sl-SI" sz="2400" dirty="0">
              <a:solidFill>
                <a:srgbClr val="000099"/>
              </a:solidFill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sl-SI" altLang="sl-SI" sz="2400" dirty="0">
                <a:solidFill>
                  <a:srgbClr val="000099"/>
                </a:solidFill>
                <a:cs typeface="Times New Roman" pitchFamily="18" charset="0"/>
              </a:rPr>
              <a:t>membrane diameter &gt;&gt; </a:t>
            </a:r>
            <a:r>
              <a:rPr lang="en-GB" altLang="sl-SI" sz="2400" i="1" dirty="0">
                <a:solidFill>
                  <a:srgbClr val="000099"/>
                </a:solidFill>
                <a:cs typeface="Times New Roman" pitchFamily="18" charset="0"/>
              </a:rPr>
              <a:t>d</a:t>
            </a:r>
            <a:r>
              <a:rPr lang="sl-SI" altLang="sl-SI" sz="2400" baseline="-25000" dirty="0">
                <a:solidFill>
                  <a:srgbClr val="000099"/>
                </a:solidFill>
                <a:cs typeface="Times New Roman" pitchFamily="18" charset="0"/>
              </a:rPr>
              <a:t>1</a:t>
            </a:r>
            <a:r>
              <a:rPr lang="sl-SI" altLang="sl-SI" sz="2400" dirty="0">
                <a:solidFill>
                  <a:srgbClr val="000099"/>
                </a:solidFill>
                <a:cs typeface="Times New Roman" pitchFamily="18" charset="0"/>
              </a:rPr>
              <a:t>,</a:t>
            </a:r>
            <a:r>
              <a:rPr lang="en-GB" altLang="sl-SI" sz="2400" i="1" dirty="0">
                <a:solidFill>
                  <a:srgbClr val="000099"/>
                </a:solidFill>
                <a:cs typeface="Times New Roman" pitchFamily="18" charset="0"/>
              </a:rPr>
              <a:t>d</a:t>
            </a:r>
            <a:r>
              <a:rPr lang="sl-SI" altLang="sl-SI" sz="2400" baseline="-30000" dirty="0">
                <a:solidFill>
                  <a:srgbClr val="000099"/>
                </a:solidFill>
                <a:cs typeface="Times New Roman" pitchFamily="18" charset="0"/>
              </a:rPr>
              <a:t>2</a:t>
            </a:r>
            <a:r>
              <a:rPr lang="en-GB" altLang="sl-SI" sz="2400" dirty="0">
                <a:cs typeface="Times New Roman" pitchFamily="18" charset="0"/>
              </a:rPr>
              <a:t> </a:t>
            </a:r>
            <a:endParaRPr lang="en-US" altLang="sl-SI" sz="2400" dirty="0"/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sl-SI" sz="1100" dirty="0">
                <a:solidFill>
                  <a:srgbClr val="000000"/>
                </a:solidFill>
                <a:cs typeface="Times New Roman" pitchFamily="18" charset="0"/>
              </a:rPr>
              <a:t>	   	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15A7A4-7950-4425-BBFA-11778461590B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sl-SI" sz="1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980728"/>
            <a:ext cx="89644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 smtClean="0">
                <a:solidFill>
                  <a:schemeClr val="accent2"/>
                </a:solidFill>
              </a:rPr>
              <a:t>Only </a:t>
            </a:r>
            <a:r>
              <a:rPr lang="en-GB" altLang="sl-SI" sz="2000" b="1" dirty="0" smtClean="0">
                <a:solidFill>
                  <a:schemeClr val="accent2"/>
                </a:solidFill>
              </a:rPr>
              <a:t>AISI316 ITER </a:t>
            </a:r>
            <a:r>
              <a:rPr lang="en-GB" altLang="sl-SI" sz="2000" dirty="0" smtClean="0">
                <a:solidFill>
                  <a:schemeClr val="accent2"/>
                </a:solidFill>
              </a:rPr>
              <a:t>grade and </a:t>
            </a:r>
            <a:r>
              <a:rPr lang="en-GB" altLang="sl-SI" sz="2000" b="1" dirty="0" err="1" smtClean="0">
                <a:solidFill>
                  <a:schemeClr val="accent2"/>
                </a:solidFill>
              </a:rPr>
              <a:t>Eurofer</a:t>
            </a:r>
            <a:r>
              <a:rPr lang="en-GB" altLang="sl-SI" sz="2000" dirty="0" smtClean="0">
                <a:solidFill>
                  <a:schemeClr val="accent2"/>
                </a:solidFill>
              </a:rPr>
              <a:t> could be measured as solid bulk membranes being strong enough to withstand gas load and sealing force!</a:t>
            </a: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dirty="0">
                <a:solidFill>
                  <a:schemeClr val="accent2"/>
                </a:solidFill>
              </a:rPr>
              <a:t>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Since most „fusion materials“ exhibit low bulk permeability, a concept of a „double-layered“ membrane enables the permeation </a:t>
            </a:r>
            <a:r>
              <a:rPr lang="en-GB" altLang="sl-SI" sz="2000" dirty="0" smtClean="0">
                <a:solidFill>
                  <a:schemeClr val="accent2"/>
                </a:solidFill>
              </a:rPr>
              <a:t>tests.</a:t>
            </a: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1</a:t>
            </a:r>
            <a:r>
              <a:rPr lang="en-GB" altLang="sl-SI" sz="2000" baseline="30000" dirty="0">
                <a:solidFill>
                  <a:schemeClr val="accent2"/>
                </a:solidFill>
              </a:rPr>
              <a:t>st</a:t>
            </a:r>
            <a:r>
              <a:rPr lang="en-GB" altLang="sl-SI" sz="2000" dirty="0">
                <a:solidFill>
                  <a:schemeClr val="accent2"/>
                </a:solidFill>
              </a:rPr>
              <a:t> layer: thick substrate (0.3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-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1 mm) made of </a:t>
            </a:r>
            <a:r>
              <a:rPr lang="sl-SI" altLang="sl-SI" sz="2000" dirty="0">
                <a:solidFill>
                  <a:schemeClr val="accent2"/>
                </a:solidFill>
              </a:rPr>
              <a:t>a </a:t>
            </a:r>
            <a:r>
              <a:rPr lang="sl-SI" altLang="sl-SI" sz="2000" dirty="0" err="1">
                <a:solidFill>
                  <a:schemeClr val="accent2"/>
                </a:solidFill>
              </a:rPr>
              <a:t>highly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permeable material.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2</a:t>
            </a:r>
            <a:r>
              <a:rPr lang="en-GB" altLang="sl-SI" sz="2000" baseline="30000" dirty="0">
                <a:solidFill>
                  <a:schemeClr val="accent2"/>
                </a:solidFill>
              </a:rPr>
              <a:t>nd</a:t>
            </a:r>
            <a:r>
              <a:rPr lang="en-GB" altLang="sl-SI" sz="2000" dirty="0">
                <a:solidFill>
                  <a:schemeClr val="accent2"/>
                </a:solidFill>
              </a:rPr>
              <a:t> layer: a </a:t>
            </a:r>
            <a:r>
              <a:rPr lang="en-GB" altLang="sl-SI" sz="2000" b="1" dirty="0">
                <a:solidFill>
                  <a:schemeClr val="accent2"/>
                </a:solidFill>
              </a:rPr>
              <a:t>dense, defect</a:t>
            </a:r>
            <a:r>
              <a:rPr lang="sl-SI" altLang="sl-SI" sz="2000" b="1" dirty="0">
                <a:solidFill>
                  <a:schemeClr val="accent2"/>
                </a:solidFill>
              </a:rPr>
              <a:t>-</a:t>
            </a:r>
            <a:r>
              <a:rPr lang="en-GB" altLang="sl-SI" sz="2000" b="1" dirty="0">
                <a:solidFill>
                  <a:schemeClr val="accent2"/>
                </a:solidFill>
              </a:rPr>
              <a:t>free </a:t>
            </a:r>
            <a:r>
              <a:rPr lang="en-GB" altLang="sl-SI" sz="2000" dirty="0">
                <a:solidFill>
                  <a:schemeClr val="accent2"/>
                </a:solidFill>
              </a:rPr>
              <a:t>and</a:t>
            </a:r>
            <a:r>
              <a:rPr lang="en-GB" altLang="sl-SI" sz="2000" b="1" dirty="0">
                <a:solidFill>
                  <a:schemeClr val="accent2"/>
                </a:solidFill>
              </a:rPr>
              <a:t> well</a:t>
            </a:r>
            <a:r>
              <a:rPr lang="sl-SI" altLang="sl-SI" sz="2000" b="1" dirty="0">
                <a:solidFill>
                  <a:schemeClr val="accent2"/>
                </a:solidFill>
              </a:rPr>
              <a:t>-</a:t>
            </a:r>
            <a:r>
              <a:rPr lang="en-GB" altLang="sl-SI" sz="2000" b="1" dirty="0">
                <a:solidFill>
                  <a:schemeClr val="accent2"/>
                </a:solidFill>
              </a:rPr>
              <a:t>matched </a:t>
            </a:r>
            <a:r>
              <a:rPr lang="en-GB" altLang="sl-SI" sz="2000" dirty="0">
                <a:solidFill>
                  <a:schemeClr val="accent2"/>
                </a:solidFill>
              </a:rPr>
              <a:t>film (0.5 – 10 µm) capable </a:t>
            </a:r>
            <a:endParaRPr lang="sl-SI" altLang="sl-SI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2000" dirty="0">
                <a:solidFill>
                  <a:schemeClr val="accent2"/>
                </a:solidFill>
              </a:rPr>
              <a:t>of withstanding thermal cycling and long-term operation at high temperatures. </a:t>
            </a:r>
            <a:endParaRPr lang="sl-SI" altLang="sl-SI" sz="2000" dirty="0">
              <a:solidFill>
                <a:schemeClr val="accent2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sl-SI" sz="2400" b="1" dirty="0">
                <a:solidFill>
                  <a:schemeClr val="accent2"/>
                </a:solidFill>
              </a:rPr>
              <a:t>The formalism </a:t>
            </a:r>
            <a:r>
              <a:rPr lang="en-US" altLang="sl-SI" sz="2400" b="1" dirty="0">
                <a:solidFill>
                  <a:schemeClr val="accent2"/>
                </a:solidFill>
              </a:rPr>
              <a:t>of simple and double-layered membranes</a:t>
            </a:r>
          </a:p>
        </p:txBody>
      </p:sp>
    </p:spTree>
    <p:extLst>
      <p:ext uri="{BB962C8B-B14F-4D97-AF65-F5344CB8AC3E}">
        <p14:creationId xmlns:p14="http://schemas.microsoft.com/office/powerpoint/2010/main" val="121455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43742" y="1079062"/>
            <a:ext cx="8713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sl-SI" sz="2000" b="1" dirty="0">
                <a:solidFill>
                  <a:schemeClr val="accent2"/>
                </a:solidFill>
              </a:rPr>
              <a:t>Definition</a:t>
            </a:r>
            <a:r>
              <a:rPr lang="en-US" altLang="sl-SI" sz="2000" dirty="0">
                <a:solidFill>
                  <a:schemeClr val="accent2"/>
                </a:solidFill>
              </a:rPr>
              <a:t>: the ratio of the steady </a:t>
            </a:r>
            <a:r>
              <a:rPr lang="en-GB" altLang="sl-SI" sz="2000" dirty="0">
                <a:solidFill>
                  <a:schemeClr val="accent2"/>
                </a:solidFill>
              </a:rPr>
              <a:t>permeation </a:t>
            </a:r>
            <a:r>
              <a:rPr lang="sl-SI" altLang="sl-SI" sz="2000" dirty="0" err="1">
                <a:solidFill>
                  <a:schemeClr val="accent2"/>
                </a:solidFill>
              </a:rPr>
              <a:t>rate</a:t>
            </a:r>
            <a:r>
              <a:rPr lang="en-US" altLang="sl-SI" sz="2000" dirty="0">
                <a:solidFill>
                  <a:schemeClr val="accent2"/>
                </a:solidFill>
              </a:rPr>
              <a:t> through the uncoated membrane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i="1" dirty="0" err="1">
                <a:solidFill>
                  <a:schemeClr val="accent2"/>
                </a:solidFill>
              </a:rPr>
              <a:t>j</a:t>
            </a:r>
            <a:r>
              <a:rPr lang="en-GB" altLang="sl-SI" sz="2000" baseline="-25000" dirty="0" err="1">
                <a:solidFill>
                  <a:schemeClr val="accent2"/>
                </a:solidFill>
              </a:rPr>
              <a:t>uncoated</a:t>
            </a:r>
            <a:r>
              <a:rPr lang="en-GB" altLang="sl-SI" sz="2000" dirty="0">
                <a:solidFill>
                  <a:schemeClr val="accent2"/>
                </a:solidFill>
              </a:rPr>
              <a:t> versus the permeation </a:t>
            </a:r>
            <a:r>
              <a:rPr lang="sl-SI" altLang="sl-SI" sz="2000" dirty="0" err="1">
                <a:solidFill>
                  <a:schemeClr val="accent2"/>
                </a:solidFill>
              </a:rPr>
              <a:t>rate</a:t>
            </a:r>
            <a:r>
              <a:rPr lang="sl-SI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dirty="0">
                <a:solidFill>
                  <a:schemeClr val="accent2"/>
                </a:solidFill>
              </a:rPr>
              <a:t>through the coated membrane </a:t>
            </a:r>
            <a:r>
              <a:rPr lang="en-GB" altLang="sl-SI" sz="2000" i="1" dirty="0" err="1">
                <a:solidFill>
                  <a:schemeClr val="accent2"/>
                </a:solidFill>
              </a:rPr>
              <a:t>j</a:t>
            </a:r>
            <a:r>
              <a:rPr lang="en-GB" altLang="sl-SI" sz="2000" i="1" baseline="-25000" dirty="0" err="1">
                <a:solidFill>
                  <a:schemeClr val="accent2"/>
                </a:solidFill>
              </a:rPr>
              <a:t>coated</a:t>
            </a:r>
            <a:r>
              <a:rPr lang="en-GB" altLang="sl-SI" sz="2000" dirty="0">
                <a:solidFill>
                  <a:schemeClr val="accent2"/>
                </a:solidFill>
              </a:rPr>
              <a:t>, </a:t>
            </a:r>
            <a:r>
              <a:rPr lang="sl-SI" altLang="sl-SI" sz="2000" dirty="0">
                <a:solidFill>
                  <a:schemeClr val="accent2"/>
                </a:solidFill>
              </a:rPr>
              <a:t>is </a:t>
            </a:r>
            <a:r>
              <a:rPr lang="en-US" altLang="sl-SI" sz="2000" dirty="0">
                <a:solidFill>
                  <a:schemeClr val="accent2"/>
                </a:solidFill>
              </a:rPr>
              <a:t>termed </a:t>
            </a:r>
            <a:r>
              <a:rPr lang="en-US" altLang="sl-SI" sz="2000" b="1" dirty="0">
                <a:solidFill>
                  <a:schemeClr val="accent2"/>
                </a:solidFill>
              </a:rPr>
              <a:t>“the permeation reduction factor” (</a:t>
            </a:r>
            <a:r>
              <a:rPr lang="en-US" altLang="sl-SI" sz="2000" b="1" i="1" dirty="0">
                <a:solidFill>
                  <a:schemeClr val="accent2"/>
                </a:solidFill>
              </a:rPr>
              <a:t>PRF</a:t>
            </a:r>
            <a:r>
              <a:rPr lang="en-US" altLang="sl-SI" sz="2000" b="1" dirty="0">
                <a:solidFill>
                  <a:schemeClr val="accent2"/>
                </a:solidFill>
              </a:rPr>
              <a:t>)</a:t>
            </a:r>
            <a:r>
              <a:rPr lang="sl-SI" altLang="sl-SI" sz="2000" b="1" dirty="0">
                <a:solidFill>
                  <a:schemeClr val="accent2"/>
                </a:solidFill>
              </a:rPr>
              <a:t>:</a:t>
            </a:r>
            <a:r>
              <a:rPr lang="en-US" altLang="sl-SI" sz="2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250825" y="3573463"/>
            <a:ext cx="8353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sl-SI" sz="2000" dirty="0">
                <a:solidFill>
                  <a:srgbClr val="000099"/>
                </a:solidFill>
              </a:rPr>
              <a:t>The value of the </a:t>
            </a:r>
            <a:r>
              <a:rPr lang="en-GB" altLang="sl-SI" sz="2000" i="1" dirty="0">
                <a:solidFill>
                  <a:srgbClr val="000099"/>
                </a:solidFill>
              </a:rPr>
              <a:t>PRF</a:t>
            </a:r>
            <a:r>
              <a:rPr lang="en-GB" altLang="sl-SI" sz="2000" dirty="0">
                <a:solidFill>
                  <a:srgbClr val="000099"/>
                </a:solidFill>
              </a:rPr>
              <a:t> in the case of a double-layered membrane can be derived from the permeability </a:t>
            </a:r>
            <a:r>
              <a:rPr lang="en-GB" altLang="sl-SI" sz="2000" i="1" dirty="0">
                <a:solidFill>
                  <a:srgbClr val="000099"/>
                </a:solidFill>
              </a:rPr>
              <a:t>P</a:t>
            </a:r>
            <a:r>
              <a:rPr lang="sl-SI" altLang="sl-SI" sz="2000" i="1" baseline="-25000" dirty="0">
                <a:solidFill>
                  <a:srgbClr val="000099"/>
                </a:solidFill>
              </a:rPr>
              <a:t>i</a:t>
            </a:r>
            <a:r>
              <a:rPr lang="en-GB" altLang="sl-SI" sz="2000" dirty="0">
                <a:solidFill>
                  <a:srgbClr val="000099"/>
                </a:solidFill>
              </a:rPr>
              <a:t> of each </a:t>
            </a:r>
            <a:r>
              <a:rPr lang="en-GB" altLang="sl-SI" sz="2000" dirty="0" smtClean="0">
                <a:solidFill>
                  <a:srgbClr val="000099"/>
                </a:solidFill>
              </a:rPr>
              <a:t>layer. </a:t>
            </a:r>
            <a:r>
              <a:rPr lang="en-GB" altLang="sl-SI" sz="2000" dirty="0">
                <a:solidFill>
                  <a:srgbClr val="000099"/>
                </a:solidFill>
              </a:rPr>
              <a:t>The permeation </a:t>
            </a:r>
            <a:r>
              <a:rPr lang="sl-SI" altLang="sl-SI" sz="2000" dirty="0" err="1">
                <a:solidFill>
                  <a:schemeClr val="accent2"/>
                </a:solidFill>
              </a:rPr>
              <a:t>rate</a:t>
            </a:r>
            <a:r>
              <a:rPr lang="en-GB" altLang="sl-SI" sz="2000" dirty="0">
                <a:solidFill>
                  <a:schemeClr val="accent2"/>
                </a:solidFill>
              </a:rPr>
              <a:t> </a:t>
            </a:r>
            <a:r>
              <a:rPr lang="en-GB" altLang="sl-SI" sz="2000" i="1" dirty="0">
                <a:solidFill>
                  <a:schemeClr val="accent2"/>
                </a:solidFill>
              </a:rPr>
              <a:t>j</a:t>
            </a:r>
            <a:r>
              <a:rPr lang="en-GB" altLang="sl-SI" sz="2000" i="1" dirty="0">
                <a:solidFill>
                  <a:srgbClr val="000099"/>
                </a:solidFill>
              </a:rPr>
              <a:t> </a:t>
            </a:r>
            <a:r>
              <a:rPr lang="en-GB" altLang="sl-SI" sz="2000" dirty="0">
                <a:solidFill>
                  <a:srgbClr val="000099"/>
                </a:solidFill>
              </a:rPr>
              <a:t>through a single layer of thickness </a:t>
            </a:r>
            <a:r>
              <a:rPr lang="en-GB" altLang="sl-SI" sz="2000" i="1" dirty="0">
                <a:solidFill>
                  <a:srgbClr val="000099"/>
                </a:solidFill>
              </a:rPr>
              <a:t>d</a:t>
            </a:r>
            <a:r>
              <a:rPr lang="en-GB" altLang="sl-SI" sz="2000" dirty="0">
                <a:solidFill>
                  <a:srgbClr val="000099"/>
                </a:solidFill>
              </a:rPr>
              <a:t>, having diffusivity </a:t>
            </a:r>
            <a:r>
              <a:rPr lang="en-GB" altLang="sl-SI" sz="2000" i="1" dirty="0">
                <a:solidFill>
                  <a:srgbClr val="000099"/>
                </a:solidFill>
              </a:rPr>
              <a:t>D</a:t>
            </a:r>
            <a:r>
              <a:rPr lang="en-GB" altLang="sl-SI" sz="2000" dirty="0">
                <a:solidFill>
                  <a:srgbClr val="000099"/>
                </a:solidFill>
              </a:rPr>
              <a:t> and solubility </a:t>
            </a:r>
            <a:r>
              <a:rPr lang="en-GB" altLang="sl-SI" sz="2000" i="1" dirty="0">
                <a:solidFill>
                  <a:srgbClr val="000099"/>
                </a:solidFill>
              </a:rPr>
              <a:t>K</a:t>
            </a:r>
            <a:r>
              <a:rPr lang="en-GB" altLang="sl-SI" sz="2000" baseline="-25000" dirty="0">
                <a:solidFill>
                  <a:srgbClr val="000099"/>
                </a:solidFill>
              </a:rPr>
              <a:t>s</a:t>
            </a:r>
            <a:r>
              <a:rPr lang="en-GB" altLang="sl-SI" sz="2000" dirty="0">
                <a:solidFill>
                  <a:srgbClr val="000099"/>
                </a:solidFill>
              </a:rPr>
              <a:t> is:</a:t>
            </a:r>
          </a:p>
        </p:txBody>
      </p:sp>
      <p:sp>
        <p:nvSpPr>
          <p:cNvPr id="717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C14388-574F-4B52-A64F-37EAC5A641E0}" type="slidenum">
              <a:rPr lang="en-US" altLang="sl-SI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sl-SI" sz="1400"/>
          </a:p>
        </p:txBody>
      </p:sp>
      <p:grpSp>
        <p:nvGrpSpPr>
          <p:cNvPr id="13" name="Skupina 12"/>
          <p:cNvGrpSpPr/>
          <p:nvPr/>
        </p:nvGrpSpPr>
        <p:grpSpPr>
          <a:xfrm>
            <a:off x="2915816" y="2371725"/>
            <a:ext cx="4393034" cy="917111"/>
            <a:chOff x="2915816" y="2371725"/>
            <a:chExt cx="4393034" cy="917111"/>
          </a:xfrm>
        </p:grpSpPr>
        <p:sp>
          <p:nvSpPr>
            <p:cNvPr id="7174" name="Text Box 9"/>
            <p:cNvSpPr txBox="1">
              <a:spLocks noChangeArrowheads="1"/>
            </p:cNvSpPr>
            <p:nvPr/>
          </p:nvSpPr>
          <p:spPr bwMode="auto">
            <a:xfrm>
              <a:off x="6516688" y="2708275"/>
              <a:ext cx="7921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l-SI" sz="1800" dirty="0"/>
                <a:t>(1)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915816" y="2371725"/>
                  <a:ext cx="2301592" cy="917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l-SI" sz="2400" i="1">
                            <a:latin typeface="Cambria Math"/>
                          </a:rPr>
                          <m:t>𝑃𝑅𝐹</m:t>
                        </m:r>
                        <m:r>
                          <a:rPr lang="sl-SI" sz="2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4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sl-SI" sz="2400" i="1">
                                    <a:latin typeface="Cambria Math"/>
                                  </a:rPr>
                                  <m:t>𝑢𝑛𝑐𝑜𝑎𝑡𝑒𝑑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4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sl-SI" sz="2400" i="1">
                                    <a:latin typeface="Cambria Math"/>
                                  </a:rPr>
                                  <m:t>𝑐𝑜𝑎𝑡𝑒𝑑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371725"/>
                  <a:ext cx="2301592" cy="917111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Skupina 11"/>
          <p:cNvGrpSpPr/>
          <p:nvPr/>
        </p:nvGrpSpPr>
        <p:grpSpPr>
          <a:xfrm>
            <a:off x="2771800" y="5399040"/>
            <a:ext cx="4608488" cy="807529"/>
            <a:chOff x="2771800" y="5399040"/>
            <a:chExt cx="4608488" cy="807529"/>
          </a:xfrm>
        </p:grpSpPr>
        <p:sp>
          <p:nvSpPr>
            <p:cNvPr id="7177" name="Text Box 13"/>
            <p:cNvSpPr txBox="1">
              <a:spLocks noChangeArrowheads="1"/>
            </p:cNvSpPr>
            <p:nvPr/>
          </p:nvSpPr>
          <p:spPr bwMode="auto">
            <a:xfrm>
              <a:off x="6588125" y="5661025"/>
              <a:ext cx="7921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l-SI" sz="1800" dirty="0"/>
                <a:t>(2)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771800" y="5399040"/>
                  <a:ext cx="2833468" cy="8075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l-SI" sz="2400" i="1">
                            <a:latin typeface="Cambria Math"/>
                          </a:rPr>
                          <m:t>𝑗</m:t>
                        </m:r>
                        <m:r>
                          <a:rPr lang="sl-SI" sz="2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sl-SI" sz="2400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sl-SI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sl-SI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sl-SI" sz="2400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400" i="1">
                                <a:latin typeface="Cambria Math"/>
                              </a:rPr>
                              <m:t>𝑝</m:t>
                            </m:r>
                          </m:e>
                        </m:rad>
                        <m:r>
                          <a:rPr lang="sl-SI" sz="2400" i="1">
                            <a:latin typeface="Cambria Math"/>
                          </a:rPr>
                          <m:t>=</m:t>
                        </m:r>
                        <m:r>
                          <a:rPr lang="sl-SI" sz="2400" i="1">
                            <a:latin typeface="Cambria Math"/>
                          </a:rPr>
                          <m:t>𝑃</m:t>
                        </m:r>
                        <m:f>
                          <m:f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rad>
                          </m:num>
                          <m:den>
                            <m:r>
                              <a:rPr lang="sl-SI" sz="2400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5399040"/>
                  <a:ext cx="2833468" cy="807529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2"/>
          <p:cNvSpPr txBox="1"/>
          <p:nvPr/>
        </p:nvSpPr>
        <p:spPr>
          <a:xfrm>
            <a:off x="128622" y="260648"/>
            <a:ext cx="8763858" cy="461665"/>
          </a:xfrm>
          <a:prstGeom prst="rect">
            <a:avLst/>
          </a:prstGeom>
          <a:solidFill>
            <a:srgbClr val="EAEEFA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l-SI" altLang="sl-SI" sz="2400" b="1" dirty="0" err="1">
                <a:solidFill>
                  <a:schemeClr val="accent2"/>
                </a:solidFill>
              </a:rPr>
              <a:t>The</a:t>
            </a:r>
            <a:r>
              <a:rPr lang="sl-SI" altLang="sl-SI" sz="2400" b="1" dirty="0">
                <a:solidFill>
                  <a:schemeClr val="accent2"/>
                </a:solidFill>
              </a:rPr>
              <a:t> f</a:t>
            </a:r>
            <a:r>
              <a:rPr lang="en-GB" altLang="sl-SI" sz="2400" b="1" dirty="0" err="1">
                <a:solidFill>
                  <a:schemeClr val="accent2"/>
                </a:solidFill>
              </a:rPr>
              <a:t>ormalism</a:t>
            </a:r>
            <a:r>
              <a:rPr lang="en-GB" altLang="sl-SI" sz="2400" b="1" dirty="0">
                <a:solidFill>
                  <a:schemeClr val="accent2"/>
                </a:solidFill>
              </a:rPr>
              <a:t> of double-layered membranes</a:t>
            </a:r>
          </a:p>
        </p:txBody>
      </p:sp>
    </p:spTree>
    <p:extLst>
      <p:ext uri="{BB962C8B-B14F-4D97-AF65-F5344CB8AC3E}">
        <p14:creationId xmlns:p14="http://schemas.microsoft.com/office/powerpoint/2010/main" val="28905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29491</TotalTime>
  <Words>2429</Words>
  <Application>Microsoft Office PowerPoint</Application>
  <PresentationFormat>On-screen Show (4:3)</PresentationFormat>
  <Paragraphs>284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Cambria Math</vt:lpstr>
      <vt:lpstr>Symbol</vt:lpstr>
      <vt:lpstr>Times New Roman</vt:lpstr>
      <vt:lpstr>Default Design</vt:lpstr>
      <vt:lpstr>Document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"Jozef Stefan" Institute, dept. F-4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Vacuum Laboratory - B. Zajec</dc:creator>
  <cp:lastModifiedBy>Nemanič Vincenc</cp:lastModifiedBy>
  <cp:revision>879</cp:revision>
  <cp:lastPrinted>2018-06-19T10:39:59Z</cp:lastPrinted>
  <dcterms:created xsi:type="dcterms:W3CDTF">2010-06-19T22:02:07Z</dcterms:created>
  <dcterms:modified xsi:type="dcterms:W3CDTF">2023-02-07T13:45:21Z</dcterms:modified>
</cp:coreProperties>
</file>