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60" r:id="rId2"/>
    <p:sldId id="291" r:id="rId3"/>
    <p:sldId id="269" r:id="rId4"/>
    <p:sldId id="275" r:id="rId5"/>
    <p:sldId id="274" r:id="rId6"/>
    <p:sldId id="262" r:id="rId7"/>
    <p:sldId id="271" r:id="rId8"/>
    <p:sldId id="272" r:id="rId9"/>
    <p:sldId id="270" r:id="rId10"/>
    <p:sldId id="266" r:id="rId11"/>
    <p:sldId id="278" r:id="rId12"/>
    <p:sldId id="283" r:id="rId13"/>
    <p:sldId id="286" r:id="rId14"/>
    <p:sldId id="289" r:id="rId15"/>
    <p:sldId id="287" r:id="rId16"/>
    <p:sldId id="267" r:id="rId17"/>
    <p:sldId id="268" r:id="rId18"/>
    <p:sldId id="288" r:id="rId19"/>
    <p:sldId id="293" r:id="rId20"/>
    <p:sldId id="276" r:id="rId21"/>
    <p:sldId id="292"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FFF"/>
    <a:srgbClr val="005555"/>
    <a:srgbClr val="4343FF"/>
    <a:srgbClr val="A999FA"/>
    <a:srgbClr val="B4B4B4"/>
    <a:srgbClr val="D1D1D1"/>
    <a:srgbClr val="60A33D"/>
    <a:srgbClr val="FF7575"/>
    <a:srgbClr val="E37E38"/>
    <a:srgbClr val="131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843" autoAdjust="0"/>
  </p:normalViewPr>
  <p:slideViewPr>
    <p:cSldViewPr snapToGrid="0">
      <p:cViewPr varScale="1">
        <p:scale>
          <a:sx n="137" d="100"/>
          <a:sy n="137" d="100"/>
        </p:scale>
        <p:origin x="1128" y="12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08.02.2023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Field line just outside the separtrix</a:t>
            </a:r>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40530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Field line just outside the separtrix</a:t>
            </a:r>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177410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176550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E16CB0-1444-4657-B41E-72B8510F0C1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9pPr>
          </a:lstStyle>
          <a:p>
            <a:pPr marL="0" marR="0" lvl="0" indent="0" algn="r" defTabSz="449263"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r>
              <a:rPr kumimoji="0" lang="de-DE"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Tahoma" panose="020B0604030504040204" pitchFamily="34" charset="0"/>
              </a:rPr>
              <a:t>23.06.22</a:t>
            </a:r>
          </a:p>
        </p:txBody>
      </p:sp>
      <p:sp>
        <p:nvSpPr>
          <p:cNvPr id="15363" name="Rectangle 6">
            <a:extLst>
              <a:ext uri="{FF2B5EF4-FFF2-40B4-BE49-F238E27FC236}">
                <a16:creationId xmlns:a16="http://schemas.microsoft.com/office/drawing/2014/main" id="{3EFA2BA2-DFA4-46C6-AE00-184A06141AF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tx1"/>
                </a:solidFill>
                <a:latin typeface="Arial" panose="020B0604020202020204" pitchFamily="34" charset="0"/>
                <a:cs typeface="PingFang SC" charset="0"/>
              </a:defRPr>
            </a:lvl9pPr>
          </a:lstStyle>
          <a:p>
            <a:pPr marL="0" marR="0" lvl="0" indent="0" algn="r" defTabSz="449263"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68609959-3952-46B0-8B72-23FA4AC9DDE9}" type="slidenum">
              <a:rPr kumimoji="0" lang="de-DE"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Tahoma" panose="020B0604030504040204" pitchFamily="34" charset="0"/>
              </a:rPr>
              <a:pPr marL="0" marR="0" lvl="0" indent="0" algn="r" defTabSz="449263"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22</a:t>
            </a:fld>
            <a:endParaRPr kumimoji="0" lang="de-DE"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Tahoma" panose="020B0604030504040204" pitchFamily="34" charset="0"/>
            </a:endParaRPr>
          </a:p>
        </p:txBody>
      </p:sp>
      <p:sp>
        <p:nvSpPr>
          <p:cNvPr id="15364" name="Rectangle 1">
            <a:extLst>
              <a:ext uri="{FF2B5EF4-FFF2-40B4-BE49-F238E27FC236}">
                <a16:creationId xmlns:a16="http://schemas.microsoft.com/office/drawing/2014/main" id="{8624B5BE-3B7F-4A87-8B68-3B7A3C78FC1C}"/>
              </a:ext>
            </a:extLst>
          </p:cNvPr>
          <p:cNvSpPr txBox="1">
            <a:spLocks noGrp="1" noRot="1" noChangeAspect="1" noChangeArrowheads="1" noTextEdit="1"/>
          </p:cNvSpPr>
          <p:nvPr>
            <p:ph type="sldImg"/>
          </p:nvPr>
        </p:nvSpPr>
        <p:spPr>
          <a:xfrm>
            <a:off x="685800" y="1143000"/>
            <a:ext cx="5486400" cy="30861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2">
            <a:extLst>
              <a:ext uri="{FF2B5EF4-FFF2-40B4-BE49-F238E27FC236}">
                <a16:creationId xmlns:a16="http://schemas.microsoft.com/office/drawing/2014/main" id="{C078834E-2B7C-4CDE-9582-43198404B3A1}"/>
              </a:ext>
            </a:extLst>
          </p:cNvPr>
          <p:cNvSpPr txBox="1">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Fußzeilenplatzhalter 8"/>
          <p:cNvSpPr>
            <a:spLocks noGrp="1"/>
          </p:cNvSpPr>
          <p:nvPr>
            <p:ph type="ftr" sz="quarter" idx="15"/>
          </p:nvPr>
        </p:nvSpPr>
        <p:spPr/>
        <p:txBody>
          <a:bodyPr/>
          <a:lstStyle/>
          <a:p>
            <a:r>
              <a:rPr lang="de-DE"/>
              <a:t>Max-Planck-Institut für Plasmaphysik | Klaus Schmid</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2737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594CB5-0E6A-4501-875E-41AFEA37EFAE}"/>
              </a:ext>
            </a:extLst>
          </p:cNvPr>
          <p:cNvSpPr>
            <a:spLocks noGrp="1" noChangeArrowheads="1"/>
          </p:cNvSpPr>
          <p:nvPr>
            <p:ph type="dt" idx="10"/>
          </p:nvPr>
        </p:nvSpPr>
        <p:spPr>
          <a:ln/>
        </p:spPr>
        <p:txBody>
          <a:bodyPr/>
          <a:lstStyle>
            <a:lvl1pPr>
              <a:defRPr/>
            </a:lvl1pPr>
          </a:lstStyle>
          <a:p>
            <a:pPr>
              <a:defRPr/>
            </a:pPr>
            <a:r>
              <a:rPr lang="de-DE" altLang="en-US"/>
              <a:t>23.06.22</a:t>
            </a:r>
          </a:p>
        </p:txBody>
      </p:sp>
      <p:sp>
        <p:nvSpPr>
          <p:cNvPr id="3" name="Rectangle 3">
            <a:extLst>
              <a:ext uri="{FF2B5EF4-FFF2-40B4-BE49-F238E27FC236}">
                <a16:creationId xmlns:a16="http://schemas.microsoft.com/office/drawing/2014/main" id="{3672FFAB-424F-4684-90B6-53CC1E221E31}"/>
              </a:ext>
            </a:extLst>
          </p:cNvPr>
          <p:cNvSpPr>
            <a:spLocks noGrp="1" noChangeArrowheads="1"/>
          </p:cNvSpPr>
          <p:nvPr>
            <p:ph type="sldNum" idx="11"/>
          </p:nvPr>
        </p:nvSpPr>
        <p:spPr>
          <a:ln/>
        </p:spPr>
        <p:txBody>
          <a:bodyPr/>
          <a:lstStyle>
            <a:lvl1pPr>
              <a:defRPr/>
            </a:lvl1pPr>
          </a:lstStyle>
          <a:p>
            <a:pPr>
              <a:defRPr/>
            </a:pPr>
            <a:fld id="{2251BADF-06A1-4639-AC62-714656EA77E5}" type="slidenum">
              <a:rPr lang="de-DE" altLang="en-US"/>
              <a:pPr>
                <a:defRPr/>
              </a:pPr>
              <a:t>‹#›</a:t>
            </a:fld>
            <a:endParaRPr lang="de-DE" altLang="en-US"/>
          </a:p>
        </p:txBody>
      </p:sp>
      <p:sp>
        <p:nvSpPr>
          <p:cNvPr id="4" name="Rectangle 7">
            <a:extLst>
              <a:ext uri="{FF2B5EF4-FFF2-40B4-BE49-F238E27FC236}">
                <a16:creationId xmlns:a16="http://schemas.microsoft.com/office/drawing/2014/main" id="{957587DA-43BF-49C1-9D34-02C9F6A07D60}"/>
              </a:ext>
            </a:extLst>
          </p:cNvPr>
          <p:cNvSpPr>
            <a:spLocks noGrp="1" noChangeArrowheads="1"/>
          </p:cNvSpPr>
          <p:nvPr>
            <p:ph type="ft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87329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6"/>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84" imgH="385" progId="TCLayout.ActiveDocument.1">
                  <p:embed/>
                </p:oleObj>
              </mc:Choice>
              <mc:Fallback>
                <p:oleObj name="think-cell Folie" r:id="rId9"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156826" y="11113"/>
            <a:ext cx="11280498" cy="782638"/>
          </a:xfrm>
          <a:prstGeom prst="rect">
            <a:avLst/>
          </a:prstGeom>
        </p:spPr>
        <p:txBody>
          <a:bodyPr vert="horz" lIns="0" tIns="0" rIns="0" bIns="0" rtlCol="0" anchor="ctr" anchorCtr="0">
            <a:noAutofit/>
          </a:bodyPr>
          <a:lstStyle/>
          <a:p>
            <a:r>
              <a:rPr lang="de-DE" dirty="0"/>
              <a:t>Headline Arial MPG_green_dark, 25 pt, ZAB 28 pt</a:t>
            </a:r>
            <a:endParaRPr lang="en-US"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Klaus Schmid</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9" r:id="rId3"/>
    <p:sldLayoutId id="2147483769" r:id="rId4"/>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330.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350.png"/><Relationship Id="rId5" Type="http://schemas.openxmlformats.org/officeDocument/2006/relationships/image" Target="../media/image340.png"/><Relationship Id="rId9" Type="http://schemas.openxmlformats.org/officeDocument/2006/relationships/image" Target="../media/image36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4.png"/><Relationship Id="rId11" Type="http://schemas.openxmlformats.org/officeDocument/2006/relationships/image" Target="../media/image420.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40.png"/><Relationship Id="rId11" Type="http://schemas.openxmlformats.org/officeDocument/2006/relationships/image" Target="../media/image490.png"/><Relationship Id="rId10" Type="http://schemas.openxmlformats.org/officeDocument/2006/relationships/image" Target="../media/image40.png"/><Relationship Id="rId9" Type="http://schemas.openxmlformats.org/officeDocument/2006/relationships/image" Target="../media/image47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51.png"/><Relationship Id="rId5"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0.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5F76F5A-FC77-44D6-9B33-9C1D06D595CE}"/>
              </a:ext>
            </a:extLst>
          </p:cNvPr>
          <p:cNvSpPr>
            <a:spLocks noGrp="1"/>
          </p:cNvSpPr>
          <p:nvPr>
            <p:ph type="subTitle" idx="1"/>
          </p:nvPr>
        </p:nvSpPr>
        <p:spPr/>
        <p:txBody>
          <a:bodyPr/>
          <a:lstStyle/>
          <a:p>
            <a:r>
              <a:rPr lang="de-DE" dirty="0"/>
              <a:t>K. Schmid</a:t>
            </a:r>
            <a:endParaRPr lang="en-GB" dirty="0"/>
          </a:p>
        </p:txBody>
      </p:sp>
      <p:sp>
        <p:nvSpPr>
          <p:cNvPr id="6" name="Title 5">
            <a:extLst>
              <a:ext uri="{FF2B5EF4-FFF2-40B4-BE49-F238E27FC236}">
                <a16:creationId xmlns:a16="http://schemas.microsoft.com/office/drawing/2014/main" id="{683DBD70-41BF-4964-BE71-F8E497D7FEDF}"/>
              </a:ext>
            </a:extLst>
          </p:cNvPr>
          <p:cNvSpPr>
            <a:spLocks noGrp="1"/>
          </p:cNvSpPr>
          <p:nvPr>
            <p:ph type="title"/>
          </p:nvPr>
        </p:nvSpPr>
        <p:spPr>
          <a:xfrm>
            <a:off x="1036637" y="1956206"/>
            <a:ext cx="9544277" cy="2055725"/>
          </a:xfrm>
        </p:spPr>
        <p:txBody>
          <a:bodyPr/>
          <a:lstStyle/>
          <a:p>
            <a:r>
              <a:rPr lang="de-DE" dirty="0"/>
              <a:t>WallDYN3D modeling of fuel retention in ITER</a:t>
            </a:r>
            <a:br>
              <a:rPr lang="de-DE" dirty="0"/>
            </a:br>
            <a:endParaRPr lang="en-GB" dirty="0"/>
          </a:p>
        </p:txBody>
      </p:sp>
      <p:sp>
        <p:nvSpPr>
          <p:cNvPr id="3" name="Footer Placeholder 2">
            <a:extLst>
              <a:ext uri="{FF2B5EF4-FFF2-40B4-BE49-F238E27FC236}">
                <a16:creationId xmlns:a16="http://schemas.microsoft.com/office/drawing/2014/main" id="{D4BF58E9-6FC8-4F07-9C04-E36168DCC757}"/>
              </a:ext>
            </a:extLst>
          </p:cNvPr>
          <p:cNvSpPr>
            <a:spLocks noGrp="1"/>
          </p:cNvSpPr>
          <p:nvPr>
            <p:ph type="ftr" sz="quarter" idx="11"/>
          </p:nvPr>
        </p:nvSpPr>
        <p:spPr/>
        <p:txBody>
          <a:bodyPr/>
          <a:lstStyle/>
          <a:p>
            <a:r>
              <a:rPr lang="de-DE"/>
              <a:t>Max-Planck-Institut für Plasmaphysik | Klaus Schmid</a:t>
            </a:r>
            <a:endParaRPr lang="de-DE" dirty="0"/>
          </a:p>
        </p:txBody>
      </p:sp>
      <p:sp>
        <p:nvSpPr>
          <p:cNvPr id="4" name="Slide Number Placeholder 3">
            <a:extLst>
              <a:ext uri="{FF2B5EF4-FFF2-40B4-BE49-F238E27FC236}">
                <a16:creationId xmlns:a16="http://schemas.microsoft.com/office/drawing/2014/main" id="{9300B8D8-9F31-4249-B802-95A28E0757CD}"/>
              </a:ext>
            </a:extLst>
          </p:cNvPr>
          <p:cNvSpPr>
            <a:spLocks noGrp="1"/>
          </p:cNvSpPr>
          <p:nvPr>
            <p:ph type="sldNum" sz="quarter" idx="12"/>
          </p:nvPr>
        </p:nvSpPr>
        <p:spPr/>
        <p:txBody>
          <a:bodyPr/>
          <a:lstStyle/>
          <a:p>
            <a:fld id="{ECE691D0-CC49-4FC7-9C4D-6112B0CB3A76}" type="slidenum">
              <a:rPr lang="de-DE" smtClean="0"/>
              <a:pPr/>
              <a:t>1</a:t>
            </a:fld>
            <a:endParaRPr lang="de-DE" dirty="0"/>
          </a:p>
        </p:txBody>
      </p:sp>
    </p:spTree>
    <p:extLst>
      <p:ext uri="{BB962C8B-B14F-4D97-AF65-F5344CB8AC3E}">
        <p14:creationId xmlns:p14="http://schemas.microsoft.com/office/powerpoint/2010/main" val="360465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F60C66-C1E8-4936-A5E6-289139DE0E40}"/>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6D7C362-FF95-4104-9041-DDD6AF0AD765}"/>
              </a:ext>
            </a:extLst>
          </p:cNvPr>
          <p:cNvSpPr>
            <a:spLocks noGrp="1"/>
          </p:cNvSpPr>
          <p:nvPr>
            <p:ph type="sldNum" sz="quarter" idx="16"/>
          </p:nvPr>
        </p:nvSpPr>
        <p:spPr/>
        <p:txBody>
          <a:bodyPr/>
          <a:lstStyle/>
          <a:p>
            <a:fld id="{ECE691D0-CC49-4FC7-9C4D-6112B0CB3A76}" type="slidenum">
              <a:rPr lang="de-DE" smtClean="0"/>
              <a:pPr/>
              <a:t>10</a:t>
            </a:fld>
            <a:endParaRPr lang="de-DE" dirty="0"/>
          </a:p>
        </p:txBody>
      </p:sp>
      <p:sp>
        <p:nvSpPr>
          <p:cNvPr id="4" name="Title 3">
            <a:extLst>
              <a:ext uri="{FF2B5EF4-FFF2-40B4-BE49-F238E27FC236}">
                <a16:creationId xmlns:a16="http://schemas.microsoft.com/office/drawing/2014/main" id="{23EE713D-EA2D-46E0-BF97-2909FE7AF92E}"/>
              </a:ext>
            </a:extLst>
          </p:cNvPr>
          <p:cNvSpPr>
            <a:spLocks noGrp="1"/>
          </p:cNvSpPr>
          <p:nvPr>
            <p:ph type="title" idx="4294967295"/>
          </p:nvPr>
        </p:nvSpPr>
        <p:spPr>
          <a:xfrm>
            <a:off x="156826" y="11113"/>
            <a:ext cx="11280498" cy="782638"/>
          </a:xfrm>
        </p:spPr>
        <p:txBody>
          <a:bodyPr/>
          <a:lstStyle/>
          <a:p>
            <a:r>
              <a:rPr lang="de-DE" dirty="0"/>
              <a:t>Issues with the 3D shaped main wall</a:t>
            </a:r>
            <a:endParaRPr lang="en-GB" dirty="0"/>
          </a:p>
        </p:txBody>
      </p:sp>
      <p:pic>
        <p:nvPicPr>
          <p:cNvPr id="5" name="Picture 4">
            <a:extLst>
              <a:ext uri="{FF2B5EF4-FFF2-40B4-BE49-F238E27FC236}">
                <a16:creationId xmlns:a16="http://schemas.microsoft.com/office/drawing/2014/main" id="{E77E68D2-9614-4712-A01A-3716569A28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323" y="1041396"/>
            <a:ext cx="5087874" cy="4367048"/>
          </a:xfrm>
          <a:prstGeom prst="rect">
            <a:avLst/>
          </a:prstGeom>
        </p:spPr>
      </p:pic>
      <p:sp>
        <p:nvSpPr>
          <p:cNvPr id="6" name="TextBox 5">
            <a:extLst>
              <a:ext uri="{FF2B5EF4-FFF2-40B4-BE49-F238E27FC236}">
                <a16:creationId xmlns:a16="http://schemas.microsoft.com/office/drawing/2014/main" id="{4DF4A6DD-03C4-4FA4-8FE6-1C135C36443D}"/>
              </a:ext>
            </a:extLst>
          </p:cNvPr>
          <p:cNvSpPr txBox="1"/>
          <p:nvPr/>
        </p:nvSpPr>
        <p:spPr>
          <a:xfrm>
            <a:off x="320097" y="5451357"/>
            <a:ext cx="7173128" cy="369332"/>
          </a:xfrm>
          <a:prstGeom prst="rect">
            <a:avLst/>
          </a:prstGeom>
          <a:noFill/>
        </p:spPr>
        <p:txBody>
          <a:bodyPr wrap="square" rtlCol="0">
            <a:spAutoFit/>
          </a:bodyPr>
          <a:lstStyle/>
          <a:p>
            <a:pPr marL="285750" indent="-285750">
              <a:buFont typeface="Wingdings" pitchFamily="2" charset="2"/>
              <a:buChar char="Ø"/>
            </a:pPr>
            <a:r>
              <a:rPr lang="en-US" b="1" dirty="0"/>
              <a:t>HF-side wall is different than it was for DIVIMP/</a:t>
            </a:r>
            <a:r>
              <a:rPr lang="en-US" b="1" dirty="0" err="1"/>
              <a:t>SolPS</a:t>
            </a:r>
            <a:r>
              <a:rPr lang="en-US" b="1" dirty="0"/>
              <a:t> cases</a:t>
            </a:r>
          </a:p>
        </p:txBody>
      </p:sp>
      <p:sp>
        <p:nvSpPr>
          <p:cNvPr id="7" name="TextBox 6">
            <a:extLst>
              <a:ext uri="{FF2B5EF4-FFF2-40B4-BE49-F238E27FC236}">
                <a16:creationId xmlns:a16="http://schemas.microsoft.com/office/drawing/2014/main" id="{A17121F4-0BDE-4BCE-B70F-173F373A4386}"/>
              </a:ext>
            </a:extLst>
          </p:cNvPr>
          <p:cNvSpPr txBox="1"/>
          <p:nvPr/>
        </p:nvSpPr>
        <p:spPr>
          <a:xfrm>
            <a:off x="6096000" y="1216150"/>
            <a:ext cx="5617152" cy="646331"/>
          </a:xfrm>
          <a:prstGeom prst="rect">
            <a:avLst/>
          </a:prstGeom>
          <a:noFill/>
        </p:spPr>
        <p:txBody>
          <a:bodyPr wrap="square" rtlCol="0">
            <a:spAutoFit/>
          </a:bodyPr>
          <a:lstStyle/>
          <a:p>
            <a:pPr marL="285750" indent="-285750">
              <a:buFont typeface="Wingdings" pitchFamily="2" charset="2"/>
              <a:buChar char="Ø"/>
            </a:pPr>
            <a:r>
              <a:rPr lang="en-US" b="1" dirty="0"/>
              <a:t>In R, Z, Phi-space scaled wall elements with</a:t>
            </a:r>
            <a:br>
              <a:rPr lang="en-US" b="1" dirty="0"/>
            </a:br>
            <a:r>
              <a:rPr lang="en-US" b="1" dirty="0"/>
              <a:t> R &lt; 4.92 m to move wall inward</a:t>
            </a:r>
          </a:p>
        </p:txBody>
      </p:sp>
      <p:pic>
        <p:nvPicPr>
          <p:cNvPr id="8" name="Picture 7">
            <a:extLst>
              <a:ext uri="{FF2B5EF4-FFF2-40B4-BE49-F238E27FC236}">
                <a16:creationId xmlns:a16="http://schemas.microsoft.com/office/drawing/2014/main" id="{EFAA9F47-E281-4580-BFA3-08670BE148F0}"/>
              </a:ext>
            </a:extLst>
          </p:cNvPr>
          <p:cNvPicPr>
            <a:picLocks noChangeAspect="1"/>
          </p:cNvPicPr>
          <p:nvPr/>
        </p:nvPicPr>
        <p:blipFill rotWithShape="1">
          <a:blip r:embed="rId3"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771071" y="1752121"/>
            <a:ext cx="2794971" cy="4809479"/>
          </a:xfrm>
          <a:prstGeom prst="rect">
            <a:avLst/>
          </a:prstGeom>
        </p:spPr>
      </p:pic>
      <p:sp>
        <p:nvSpPr>
          <p:cNvPr id="9" name="TextBox 8">
            <a:extLst>
              <a:ext uri="{FF2B5EF4-FFF2-40B4-BE49-F238E27FC236}">
                <a16:creationId xmlns:a16="http://schemas.microsoft.com/office/drawing/2014/main" id="{F97B073F-1527-4E42-A26D-AB0097C8E5B2}"/>
              </a:ext>
            </a:extLst>
          </p:cNvPr>
          <p:cNvSpPr txBox="1"/>
          <p:nvPr/>
        </p:nvSpPr>
        <p:spPr>
          <a:xfrm>
            <a:off x="9373758" y="3996858"/>
            <a:ext cx="2757488" cy="923330"/>
          </a:xfrm>
          <a:prstGeom prst="rect">
            <a:avLst/>
          </a:prstGeom>
          <a:noFill/>
        </p:spPr>
        <p:txBody>
          <a:bodyPr wrap="square" rtlCol="0">
            <a:spAutoFit/>
          </a:bodyPr>
          <a:lstStyle/>
          <a:p>
            <a:r>
              <a:rPr lang="en-US" b="1" dirty="0">
                <a:sym typeface="Wingdings" pitchFamily="2" charset="2"/>
              </a:rPr>
              <a:t> </a:t>
            </a:r>
            <a:r>
              <a:rPr lang="en-US" b="1" dirty="0"/>
              <a:t>Apex of 3D wall limiting elements now matches 2D DIVIMP wall </a:t>
            </a:r>
          </a:p>
        </p:txBody>
      </p:sp>
      <p:sp>
        <p:nvSpPr>
          <p:cNvPr id="10" name="TextBox 9">
            <a:extLst>
              <a:ext uri="{FF2B5EF4-FFF2-40B4-BE49-F238E27FC236}">
                <a16:creationId xmlns:a16="http://schemas.microsoft.com/office/drawing/2014/main" id="{0D196BBB-7390-41E0-9722-03A97905F68B}"/>
              </a:ext>
            </a:extLst>
          </p:cNvPr>
          <p:cNvSpPr txBox="1"/>
          <p:nvPr/>
        </p:nvSpPr>
        <p:spPr>
          <a:xfrm>
            <a:off x="972525" y="5808709"/>
            <a:ext cx="7386547" cy="369332"/>
          </a:xfrm>
          <a:prstGeom prst="rect">
            <a:avLst/>
          </a:prstGeom>
          <a:noFill/>
        </p:spPr>
        <p:txBody>
          <a:bodyPr wrap="square" rtlCol="0">
            <a:spAutoFit/>
          </a:bodyPr>
          <a:lstStyle/>
          <a:p>
            <a:r>
              <a:rPr lang="en-US" b="1" dirty="0">
                <a:sym typeface="Wingdings" pitchFamily="2" charset="2"/>
              </a:rPr>
              <a:t> </a:t>
            </a:r>
            <a:r>
              <a:rPr lang="en-US" b="1" dirty="0"/>
              <a:t>This wall is incompatible with existing plasma solutions/grids</a:t>
            </a:r>
          </a:p>
        </p:txBody>
      </p:sp>
      <p:sp>
        <p:nvSpPr>
          <p:cNvPr id="11" name="TextBox 10">
            <a:extLst>
              <a:ext uri="{FF2B5EF4-FFF2-40B4-BE49-F238E27FC236}">
                <a16:creationId xmlns:a16="http://schemas.microsoft.com/office/drawing/2014/main" id="{C11B55C0-5245-414B-925F-F4BE2093EFA2}"/>
              </a:ext>
            </a:extLst>
          </p:cNvPr>
          <p:cNvSpPr txBox="1"/>
          <p:nvPr/>
        </p:nvSpPr>
        <p:spPr>
          <a:xfrm>
            <a:off x="156826" y="846818"/>
            <a:ext cx="4884671" cy="369332"/>
          </a:xfrm>
          <a:prstGeom prst="rect">
            <a:avLst/>
          </a:prstGeom>
          <a:noFill/>
        </p:spPr>
        <p:txBody>
          <a:bodyPr wrap="none" rtlCol="0">
            <a:spAutoFit/>
          </a:bodyPr>
          <a:lstStyle/>
          <a:p>
            <a:pPr marL="285750" indent="-285750">
              <a:buFont typeface="Wingdings" pitchFamily="2" charset="2"/>
              <a:buChar char="v"/>
            </a:pPr>
            <a:r>
              <a:rPr lang="en-US" b="1" dirty="0">
                <a:solidFill>
                  <a:srgbClr val="005555"/>
                </a:solidFill>
              </a:rPr>
              <a:t>Generate a more accurate wall for EMC3</a:t>
            </a:r>
          </a:p>
        </p:txBody>
      </p:sp>
      <p:sp>
        <p:nvSpPr>
          <p:cNvPr id="12" name="TextBox 11">
            <a:extLst>
              <a:ext uri="{FF2B5EF4-FFF2-40B4-BE49-F238E27FC236}">
                <a16:creationId xmlns:a16="http://schemas.microsoft.com/office/drawing/2014/main" id="{2102AE88-B9E7-42E7-B2F5-5AAA10CE3525}"/>
              </a:ext>
            </a:extLst>
          </p:cNvPr>
          <p:cNvSpPr txBox="1"/>
          <p:nvPr/>
        </p:nvSpPr>
        <p:spPr>
          <a:xfrm>
            <a:off x="156826" y="1359565"/>
            <a:ext cx="1723229" cy="492443"/>
          </a:xfrm>
          <a:prstGeom prst="rect">
            <a:avLst/>
          </a:prstGeom>
          <a:noFill/>
        </p:spPr>
        <p:txBody>
          <a:bodyPr wrap="none" lIns="0" tIns="0" rIns="0" bIns="0" rtlCol="0" anchor="t" anchorCtr="0">
            <a:spAutoFit/>
          </a:bodyPr>
          <a:lstStyle/>
          <a:p>
            <a:pPr algn="l"/>
            <a:r>
              <a:rPr lang="de-DE" sz="1600" b="1" dirty="0">
                <a:solidFill>
                  <a:srgbClr val="60A33D"/>
                </a:solidFill>
              </a:rPr>
              <a:t>Green: </a:t>
            </a:r>
          </a:p>
          <a:p>
            <a:pPr algn="l"/>
            <a:r>
              <a:rPr lang="de-DE" sz="1600" b="1" dirty="0">
                <a:solidFill>
                  <a:srgbClr val="60A33D"/>
                </a:solidFill>
              </a:rPr>
              <a:t>OLD 2D ITER wall</a:t>
            </a:r>
            <a:endParaRPr lang="en-GB" sz="1600" b="1" dirty="0">
              <a:solidFill>
                <a:srgbClr val="60A33D"/>
              </a:solidFill>
            </a:endParaRPr>
          </a:p>
        </p:txBody>
      </p:sp>
      <p:sp>
        <p:nvSpPr>
          <p:cNvPr id="13" name="TextBox 12">
            <a:extLst>
              <a:ext uri="{FF2B5EF4-FFF2-40B4-BE49-F238E27FC236}">
                <a16:creationId xmlns:a16="http://schemas.microsoft.com/office/drawing/2014/main" id="{D1DD91C8-B249-4D6F-973D-8EB9EF6D32B4}"/>
              </a:ext>
            </a:extLst>
          </p:cNvPr>
          <p:cNvSpPr txBox="1"/>
          <p:nvPr/>
        </p:nvSpPr>
        <p:spPr>
          <a:xfrm>
            <a:off x="3843130" y="4722428"/>
            <a:ext cx="2422138" cy="492443"/>
          </a:xfrm>
          <a:prstGeom prst="rect">
            <a:avLst/>
          </a:prstGeom>
          <a:noFill/>
        </p:spPr>
        <p:txBody>
          <a:bodyPr wrap="none" lIns="0" tIns="0" rIns="0" bIns="0" rtlCol="0" anchor="t" anchorCtr="0">
            <a:spAutoFit/>
          </a:bodyPr>
          <a:lstStyle/>
          <a:p>
            <a:pPr algn="l"/>
            <a:r>
              <a:rPr lang="de-DE" sz="1600" b="1" spc="50" dirty="0">
                <a:ln w="9525" cmpd="sng">
                  <a:solidFill>
                    <a:schemeClr val="tx1"/>
                  </a:solidFill>
                  <a:prstDash val="solid"/>
                </a:ln>
                <a:solidFill>
                  <a:srgbClr val="B4B4B4"/>
                </a:solidFill>
                <a:effectLst>
                  <a:glow rad="38100">
                    <a:schemeClr val="accent1">
                      <a:alpha val="40000"/>
                    </a:schemeClr>
                  </a:glow>
                </a:effectLst>
              </a:rPr>
              <a:t>Grey:</a:t>
            </a:r>
          </a:p>
          <a:p>
            <a:pPr algn="l"/>
            <a:r>
              <a:rPr lang="de-DE" sz="1600" b="1" spc="50" dirty="0">
                <a:ln w="9525" cmpd="sng">
                  <a:solidFill>
                    <a:schemeClr val="tx1"/>
                  </a:solidFill>
                  <a:prstDash val="solid"/>
                </a:ln>
                <a:solidFill>
                  <a:srgbClr val="B4B4B4"/>
                </a:solidFill>
                <a:effectLst>
                  <a:glow rad="38100">
                    <a:schemeClr val="accent1">
                      <a:alpha val="40000"/>
                    </a:schemeClr>
                  </a:glow>
                </a:effectLst>
              </a:rPr>
              <a:t>Current 3D shaped wall</a:t>
            </a:r>
            <a:endParaRPr lang="en-GB" sz="1600" b="1" spc="50" dirty="0">
              <a:ln w="9525" cmpd="sng">
                <a:solidFill>
                  <a:schemeClr val="tx1"/>
                </a:solidFill>
                <a:prstDash val="solid"/>
              </a:ln>
              <a:solidFill>
                <a:srgbClr val="B4B4B4"/>
              </a:solidFill>
              <a:effectLst>
                <a:glow rad="38100">
                  <a:schemeClr val="accent1">
                    <a:alpha val="40000"/>
                  </a:schemeClr>
                </a:glow>
              </a:effectLst>
            </a:endParaRPr>
          </a:p>
        </p:txBody>
      </p:sp>
      <p:sp>
        <p:nvSpPr>
          <p:cNvPr id="14" name="TextBox 13">
            <a:extLst>
              <a:ext uri="{FF2B5EF4-FFF2-40B4-BE49-F238E27FC236}">
                <a16:creationId xmlns:a16="http://schemas.microsoft.com/office/drawing/2014/main" id="{ABBC5569-3638-4BDE-829F-078AE6E42DB9}"/>
              </a:ext>
            </a:extLst>
          </p:cNvPr>
          <p:cNvSpPr txBox="1"/>
          <p:nvPr/>
        </p:nvSpPr>
        <p:spPr>
          <a:xfrm>
            <a:off x="6096000" y="891737"/>
            <a:ext cx="3665491"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b="1" u="sng" dirty="0">
                <a:solidFill>
                  <a:srgbClr val="005555"/>
                </a:solidFill>
              </a:rPr>
              <a:t>WallDYN approach:</a:t>
            </a:r>
            <a:r>
              <a:rPr lang="de-DE" b="1" dirty="0">
                <a:solidFill>
                  <a:srgbClr val="005555"/>
                </a:solidFill>
              </a:rPr>
              <a:t> adjust wall</a:t>
            </a:r>
            <a:endParaRPr lang="en-GB" b="1" dirty="0">
              <a:solidFill>
                <a:srgbClr val="005555"/>
              </a:solidFill>
            </a:endParaRPr>
          </a:p>
        </p:txBody>
      </p:sp>
    </p:spTree>
    <p:extLst>
      <p:ext uri="{BB962C8B-B14F-4D97-AF65-F5344CB8AC3E}">
        <p14:creationId xmlns:p14="http://schemas.microsoft.com/office/powerpoint/2010/main" val="380771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3853E6-886D-49C5-9303-0DC998B72AD9}"/>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600" b="0" i="0" u="none" strike="noStrike" kern="600" cap="all" spc="90" normalizeH="0" baseline="0" noProof="0">
                <a:ln>
                  <a:noFill/>
                </a:ln>
                <a:solidFill>
                  <a:srgbClr val="000000">
                    <a:tint val="75000"/>
                  </a:srgbClr>
                </a:solidFill>
                <a:effectLst/>
                <a:uLnTx/>
                <a:uFillTx/>
                <a:latin typeface="Arial" panose="020B0604020202020204"/>
                <a:ea typeface="+mn-ea"/>
                <a:cs typeface="+mn-cs"/>
              </a:rPr>
              <a:t>Max-Planck-Institut für Plasmaphysik | Klaus Schmid</a:t>
            </a:r>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4B416AA7-DD53-4FB4-96D7-F10BA10209D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7403EC22-0075-448F-B0C4-370C9D5EB71E}"/>
              </a:ext>
            </a:extLst>
          </p:cNvPr>
          <p:cNvSpPr>
            <a:spLocks noGrp="1"/>
          </p:cNvSpPr>
          <p:nvPr>
            <p:ph type="title" idx="4294967295"/>
          </p:nvPr>
        </p:nvSpPr>
        <p:spPr>
          <a:xfrm>
            <a:off x="156826" y="11113"/>
            <a:ext cx="11280498" cy="782638"/>
          </a:xfrm>
        </p:spPr>
        <p:txBody>
          <a:bodyPr/>
          <a:lstStyle/>
          <a:p>
            <a:r>
              <a:rPr lang="de-DE" dirty="0"/>
              <a:t>Issues with the 3D shaped main wall</a:t>
            </a:r>
            <a:endParaRPr lang="en-GB" dirty="0"/>
          </a:p>
        </p:txBody>
      </p:sp>
      <p:sp>
        <p:nvSpPr>
          <p:cNvPr id="5" name="TextBox 4">
            <a:extLst>
              <a:ext uri="{FF2B5EF4-FFF2-40B4-BE49-F238E27FC236}">
                <a16:creationId xmlns:a16="http://schemas.microsoft.com/office/drawing/2014/main" id="{F4D8822D-F698-40A3-9A2A-C13DEE1ED81C}"/>
              </a:ext>
            </a:extLst>
          </p:cNvPr>
          <p:cNvSpPr txBox="1"/>
          <p:nvPr/>
        </p:nvSpPr>
        <p:spPr>
          <a:xfrm>
            <a:off x="320097" y="5451357"/>
            <a:ext cx="7173128"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HF-side wall is different than it was for DIVIMP/</a:t>
            </a:r>
            <a:r>
              <a:rPr kumimoji="0" lang="en-US" sz="1800" b="1" i="0" u="none" strike="noStrike" kern="1200" cap="none" spc="0" normalizeH="0" baseline="0" noProof="0" dirty="0" err="1">
                <a:ln>
                  <a:noFill/>
                </a:ln>
                <a:solidFill>
                  <a:srgbClr val="000000"/>
                </a:solidFill>
                <a:effectLst/>
                <a:uLnTx/>
                <a:uFillTx/>
                <a:latin typeface="Arial" panose="020B0604020202020204"/>
                <a:ea typeface="+mn-ea"/>
                <a:cs typeface="+mn-cs"/>
              </a:rPr>
              <a:t>SolPS</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 cases</a:t>
            </a:r>
          </a:p>
        </p:txBody>
      </p:sp>
      <p:sp>
        <p:nvSpPr>
          <p:cNvPr id="6" name="TextBox 5">
            <a:extLst>
              <a:ext uri="{FF2B5EF4-FFF2-40B4-BE49-F238E27FC236}">
                <a16:creationId xmlns:a16="http://schemas.microsoft.com/office/drawing/2014/main" id="{49CB2B26-6BE4-49CB-8509-BFA5246A91E8}"/>
              </a:ext>
            </a:extLst>
          </p:cNvPr>
          <p:cNvSpPr txBox="1"/>
          <p:nvPr/>
        </p:nvSpPr>
        <p:spPr>
          <a:xfrm>
            <a:off x="972525" y="5808709"/>
            <a:ext cx="7386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itchFamily="2" charset="2"/>
              </a:rPr>
              <a:t>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This wall is incompatible with existing plasma solutions/grids</a:t>
            </a:r>
          </a:p>
        </p:txBody>
      </p:sp>
      <p:sp>
        <p:nvSpPr>
          <p:cNvPr id="7" name="TextBox 6">
            <a:extLst>
              <a:ext uri="{FF2B5EF4-FFF2-40B4-BE49-F238E27FC236}">
                <a16:creationId xmlns:a16="http://schemas.microsoft.com/office/drawing/2014/main" id="{035E2D94-F24F-4BE1-8516-06243658108A}"/>
              </a:ext>
            </a:extLst>
          </p:cNvPr>
          <p:cNvSpPr txBox="1"/>
          <p:nvPr/>
        </p:nvSpPr>
        <p:spPr>
          <a:xfrm>
            <a:off x="156826" y="846818"/>
            <a:ext cx="4884671" cy="369332"/>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n-US" sz="1800" b="1" i="0" u="none" strike="noStrike" kern="1200" cap="none" spc="0" normalizeH="0" baseline="0" noProof="0" dirty="0">
                <a:ln>
                  <a:noFill/>
                </a:ln>
                <a:solidFill>
                  <a:srgbClr val="005555"/>
                </a:solidFill>
                <a:effectLst/>
                <a:uLnTx/>
                <a:uFillTx/>
                <a:latin typeface="Arial" panose="020B0604020202020204"/>
                <a:ea typeface="+mn-ea"/>
                <a:cs typeface="+mn-cs"/>
              </a:rPr>
              <a:t>Generate a more accurate wall for EMC3</a:t>
            </a:r>
          </a:p>
        </p:txBody>
      </p:sp>
      <p:sp>
        <p:nvSpPr>
          <p:cNvPr id="8" name="TextBox 7">
            <a:extLst>
              <a:ext uri="{FF2B5EF4-FFF2-40B4-BE49-F238E27FC236}">
                <a16:creationId xmlns:a16="http://schemas.microsoft.com/office/drawing/2014/main" id="{553D2BC7-816F-47BF-BDC2-DE213C2DA34B}"/>
              </a:ext>
            </a:extLst>
          </p:cNvPr>
          <p:cNvSpPr txBox="1"/>
          <p:nvPr/>
        </p:nvSpPr>
        <p:spPr>
          <a:xfrm>
            <a:off x="6096000" y="891737"/>
            <a:ext cx="3674083" cy="276999"/>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1" i="0" u="sng" strike="noStrike" kern="1200" cap="none" spc="0" normalizeH="0" baseline="0" noProof="0" dirty="0">
                <a:ln>
                  <a:noFill/>
                </a:ln>
                <a:solidFill>
                  <a:srgbClr val="005555"/>
                </a:solidFill>
                <a:effectLst/>
                <a:uLnTx/>
                <a:uFillTx/>
                <a:latin typeface="Arial" panose="020B0604020202020204"/>
                <a:ea typeface="+mn-ea"/>
                <a:cs typeface="+mn-cs"/>
              </a:rPr>
              <a:t>ERO2.0 approach:</a:t>
            </a:r>
            <a:r>
              <a:rPr kumimoji="0" lang="de-DE" sz="1800" b="1" i="0" u="none" strike="noStrike" kern="1200" cap="none" spc="0" normalizeH="0" baseline="0" noProof="0" dirty="0">
                <a:ln>
                  <a:noFill/>
                </a:ln>
                <a:solidFill>
                  <a:srgbClr val="005555"/>
                </a:solidFill>
                <a:effectLst/>
                <a:uLnTx/>
                <a:uFillTx/>
                <a:latin typeface="Arial" panose="020B0604020202020204"/>
                <a:ea typeface="+mn-ea"/>
                <a:cs typeface="+mn-cs"/>
              </a:rPr>
              <a:t> adjust GRID</a:t>
            </a:r>
            <a:endParaRPr kumimoji="0" lang="en-GB" sz="1800" b="1" i="0" u="none" strike="noStrike" kern="1200" cap="none" spc="0" normalizeH="0" baseline="0" noProof="0" dirty="0">
              <a:ln>
                <a:noFill/>
              </a:ln>
              <a:solidFill>
                <a:srgbClr val="005555"/>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D1FB292-E6B5-4848-B020-DAD87ECB55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99161" y="1464907"/>
            <a:ext cx="1826717" cy="3774935"/>
          </a:xfrm>
          <a:prstGeom prst="rect">
            <a:avLst/>
          </a:prstGeom>
        </p:spPr>
      </p:pic>
      <p:pic>
        <p:nvPicPr>
          <p:cNvPr id="12" name="Picture 11">
            <a:extLst>
              <a:ext uri="{FF2B5EF4-FFF2-40B4-BE49-F238E27FC236}">
                <a16:creationId xmlns:a16="http://schemas.microsoft.com/office/drawing/2014/main" id="{6C058136-E693-4F61-99FD-228E15C961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26984" y="1436336"/>
            <a:ext cx="2239140" cy="2795798"/>
          </a:xfrm>
          <a:prstGeom prst="rect">
            <a:avLst/>
          </a:prstGeom>
          <a:ln w="12700">
            <a:solidFill>
              <a:srgbClr val="005555"/>
            </a:solidFill>
          </a:ln>
        </p:spPr>
      </p:pic>
      <p:sp>
        <p:nvSpPr>
          <p:cNvPr id="13" name="Rectangle 12">
            <a:extLst>
              <a:ext uri="{FF2B5EF4-FFF2-40B4-BE49-F238E27FC236}">
                <a16:creationId xmlns:a16="http://schemas.microsoft.com/office/drawing/2014/main" id="{375EEDCF-CE92-4729-A6A7-DACC6B2C1CBB}"/>
              </a:ext>
            </a:extLst>
          </p:cNvPr>
          <p:cNvSpPr/>
          <p:nvPr/>
        </p:nvSpPr>
        <p:spPr>
          <a:xfrm>
            <a:off x="2599161" y="1569855"/>
            <a:ext cx="1017979" cy="1586039"/>
          </a:xfrm>
          <a:prstGeom prst="rect">
            <a:avLst/>
          </a:prstGeom>
          <a:noFill/>
          <a:ln w="12700" cmpd="sng">
            <a:solidFill>
              <a:srgbClr val="00555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5" name="Straight Arrow Connector 14">
            <a:extLst>
              <a:ext uri="{FF2B5EF4-FFF2-40B4-BE49-F238E27FC236}">
                <a16:creationId xmlns:a16="http://schemas.microsoft.com/office/drawing/2014/main" id="{B1FB43AC-4126-41D8-8C81-5D2221F8C885}"/>
              </a:ext>
            </a:extLst>
          </p:cNvPr>
          <p:cNvCxnSpPr/>
          <p:nvPr/>
        </p:nvCxnSpPr>
        <p:spPr>
          <a:xfrm flipV="1">
            <a:off x="3617140" y="1427665"/>
            <a:ext cx="1909844" cy="142190"/>
          </a:xfrm>
          <a:prstGeom prst="straightConnector1">
            <a:avLst/>
          </a:prstGeom>
          <a:ln w="28575" cmpd="sng">
            <a:solidFill>
              <a:srgbClr val="005555"/>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C0712F-5096-4936-9C36-B34AA8E804B4}"/>
              </a:ext>
            </a:extLst>
          </p:cNvPr>
          <p:cNvCxnSpPr>
            <a:cxnSpLocks/>
          </p:cNvCxnSpPr>
          <p:nvPr/>
        </p:nvCxnSpPr>
        <p:spPr>
          <a:xfrm>
            <a:off x="3617140" y="3155894"/>
            <a:ext cx="1909844" cy="1076240"/>
          </a:xfrm>
          <a:prstGeom prst="straightConnector1">
            <a:avLst/>
          </a:prstGeom>
          <a:ln w="28575" cmpd="sng">
            <a:solidFill>
              <a:srgbClr val="005555"/>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27954D-3F18-4F71-A438-673247690404}"/>
              </a:ext>
            </a:extLst>
          </p:cNvPr>
          <p:cNvSpPr txBox="1"/>
          <p:nvPr/>
        </p:nvSpPr>
        <p:spPr>
          <a:xfrm>
            <a:off x="3122984" y="3360466"/>
            <a:ext cx="729367"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0000"/>
                </a:solidFill>
                <a:effectLst/>
                <a:uLnTx/>
                <a:uFillTx/>
                <a:latin typeface="Arial" panose="020B0604020202020204"/>
                <a:ea typeface="+mn-ea"/>
                <a:cs typeface="+mn-cs"/>
              </a:rPr>
              <a:t>ERO2.0</a:t>
            </a:r>
            <a:endParaRPr kumimoji="0" lang="en-GB" sz="16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20B32D8A-AC6B-4615-A7CD-E4BC583CEFF2}"/>
              </a:ext>
            </a:extLst>
          </p:cNvPr>
          <p:cNvSpPr txBox="1"/>
          <p:nvPr/>
        </p:nvSpPr>
        <p:spPr>
          <a:xfrm>
            <a:off x="3122984" y="3688148"/>
            <a:ext cx="846770"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4343FF"/>
                </a:solidFill>
                <a:effectLst/>
                <a:uLnTx/>
                <a:uFillTx/>
                <a:latin typeface="Arial" panose="020B0604020202020204"/>
                <a:ea typeface="+mn-ea"/>
                <a:cs typeface="+mn-cs"/>
              </a:rPr>
              <a:t>WallDYN</a:t>
            </a:r>
            <a:endParaRPr kumimoji="0" lang="en-GB" sz="1600" b="1" i="0" u="none" strike="noStrike" kern="1200" cap="none" spc="0" normalizeH="0" baseline="0" noProof="0" dirty="0">
              <a:ln>
                <a:noFill/>
              </a:ln>
              <a:solidFill>
                <a:srgbClr val="4343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50C856F0-FC9E-42AD-89D2-95085F56AFE0}"/>
              </a:ext>
            </a:extLst>
          </p:cNvPr>
          <p:cNvSpPr txBox="1"/>
          <p:nvPr/>
        </p:nvSpPr>
        <p:spPr>
          <a:xfrm>
            <a:off x="6479830" y="3076091"/>
            <a:ext cx="729367"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0000"/>
                </a:solidFill>
                <a:effectLst/>
                <a:uLnTx/>
                <a:uFillTx/>
                <a:latin typeface="Arial" panose="020B0604020202020204"/>
                <a:ea typeface="+mn-ea"/>
                <a:cs typeface="+mn-cs"/>
              </a:rPr>
              <a:t>ERO2.0</a:t>
            </a:r>
            <a:endParaRPr kumimoji="0" lang="en-GB" sz="16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C9C21774-FE23-487F-981F-3EC77209E684}"/>
              </a:ext>
            </a:extLst>
          </p:cNvPr>
          <p:cNvSpPr txBox="1"/>
          <p:nvPr/>
        </p:nvSpPr>
        <p:spPr>
          <a:xfrm>
            <a:off x="6479830" y="3403773"/>
            <a:ext cx="846770"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4343FF"/>
                </a:solidFill>
                <a:effectLst/>
                <a:uLnTx/>
                <a:uFillTx/>
                <a:latin typeface="Arial" panose="020B0604020202020204"/>
                <a:ea typeface="+mn-ea"/>
                <a:cs typeface="+mn-cs"/>
              </a:rPr>
              <a:t>WallDYN</a:t>
            </a:r>
            <a:endParaRPr kumimoji="0" lang="en-GB" sz="1600" b="1" i="0" u="none" strike="noStrike" kern="1200" cap="none" spc="0" normalizeH="0" baseline="0" noProof="0" dirty="0">
              <a:ln>
                <a:noFill/>
              </a:ln>
              <a:solidFill>
                <a:srgbClr val="4343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A5BCE94C-B3A1-4291-9BE6-3914CC314595}"/>
              </a:ext>
            </a:extLst>
          </p:cNvPr>
          <p:cNvSpPr txBox="1"/>
          <p:nvPr/>
        </p:nvSpPr>
        <p:spPr>
          <a:xfrm>
            <a:off x="8359072" y="1692672"/>
            <a:ext cx="3231654" cy="830997"/>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000000"/>
                </a:solidFill>
                <a:effectLst/>
                <a:uLnTx/>
                <a:uFillTx/>
                <a:latin typeface="Arial" panose="020B0604020202020204"/>
                <a:ea typeface="+mn-ea"/>
                <a:cs typeface="+mn-cs"/>
              </a:rPr>
              <a:t>Grid morphing: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a:ea typeface="+mn-ea"/>
                <a:cs typeface="+mn-cs"/>
              </a:rPr>
              <a:t>„Compress“ HF-side grid</a:t>
            </a:r>
          </a:p>
          <a:p>
            <a:pPr marL="457200" marR="0" lvl="1" indent="0" algn="l" defTabSz="457200" rtl="0" eaLnBrk="1" fontAlgn="auto" latinLnBrk="0" hangingPunct="1">
              <a:lnSpc>
                <a:spcPct val="100000"/>
              </a:lnSpc>
              <a:spcBef>
                <a:spcPts val="0"/>
              </a:spcBef>
              <a:spcAft>
                <a:spcPts val="0"/>
              </a:spcAft>
              <a:buClrTx/>
              <a:buSzTx/>
              <a:buFontTx/>
              <a:buNone/>
              <a:tabLst/>
              <a:defRPr/>
            </a:pPr>
            <a:r>
              <a:rPr lang="de-DE" b="1" dirty="0">
                <a:solidFill>
                  <a:srgbClr val="000000"/>
                </a:solidFill>
                <a:latin typeface="Arial" panose="020B0604020202020204"/>
              </a:rPr>
              <a:t>Flux convervation?!?</a:t>
            </a:r>
            <a:endPar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40554A6-8399-4F1F-809D-61A3FEE5927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40989" t="12348" r="11048" b="11623"/>
          <a:stretch/>
        </p:blipFill>
        <p:spPr>
          <a:xfrm>
            <a:off x="8787291" y="3034957"/>
            <a:ext cx="2710832" cy="3001253"/>
          </a:xfrm>
          <a:prstGeom prst="rect">
            <a:avLst/>
          </a:prstGeom>
          <a:ln w="12700">
            <a:solidFill>
              <a:srgbClr val="005555"/>
            </a:solidFill>
          </a:ln>
        </p:spPr>
      </p:pic>
      <p:sp>
        <p:nvSpPr>
          <p:cNvPr id="24" name="Rectangle 23">
            <a:extLst>
              <a:ext uri="{FF2B5EF4-FFF2-40B4-BE49-F238E27FC236}">
                <a16:creationId xmlns:a16="http://schemas.microsoft.com/office/drawing/2014/main" id="{638729D3-C514-4F2F-83D3-573CAA911CD6}"/>
              </a:ext>
            </a:extLst>
          </p:cNvPr>
          <p:cNvSpPr/>
          <p:nvPr/>
        </p:nvSpPr>
        <p:spPr>
          <a:xfrm>
            <a:off x="5429756" y="1953414"/>
            <a:ext cx="364142" cy="461569"/>
          </a:xfrm>
          <a:prstGeom prst="rect">
            <a:avLst/>
          </a:prstGeom>
          <a:noFill/>
          <a:ln w="12700" cmpd="sng">
            <a:solidFill>
              <a:srgbClr val="00555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5" name="Straight Arrow Connector 24">
            <a:extLst>
              <a:ext uri="{FF2B5EF4-FFF2-40B4-BE49-F238E27FC236}">
                <a16:creationId xmlns:a16="http://schemas.microsoft.com/office/drawing/2014/main" id="{4A39CA92-67FC-457C-84D9-269D5170B83E}"/>
              </a:ext>
            </a:extLst>
          </p:cNvPr>
          <p:cNvCxnSpPr>
            <a:cxnSpLocks/>
          </p:cNvCxnSpPr>
          <p:nvPr/>
        </p:nvCxnSpPr>
        <p:spPr>
          <a:xfrm>
            <a:off x="5793898" y="1953414"/>
            <a:ext cx="2993393" cy="1081543"/>
          </a:xfrm>
          <a:prstGeom prst="straightConnector1">
            <a:avLst/>
          </a:prstGeom>
          <a:ln w="28575" cmpd="sng">
            <a:solidFill>
              <a:srgbClr val="005555"/>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9DBB21F-38EA-4D87-8BC0-CAF4633408A9}"/>
              </a:ext>
            </a:extLst>
          </p:cNvPr>
          <p:cNvCxnSpPr>
            <a:cxnSpLocks/>
          </p:cNvCxnSpPr>
          <p:nvPr/>
        </p:nvCxnSpPr>
        <p:spPr>
          <a:xfrm>
            <a:off x="5429756" y="2414983"/>
            <a:ext cx="3357535" cy="3617221"/>
          </a:xfrm>
          <a:prstGeom prst="straightConnector1">
            <a:avLst/>
          </a:prstGeom>
          <a:ln w="28575" cmpd="sng">
            <a:solidFill>
              <a:srgbClr val="005555"/>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45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4CCF73-67E8-4C9D-8706-E4B5F0A677E5}"/>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857AFCCE-50EB-4022-B2EB-F85A7E27BD96}"/>
              </a:ext>
            </a:extLst>
          </p:cNvPr>
          <p:cNvSpPr>
            <a:spLocks noGrp="1"/>
          </p:cNvSpPr>
          <p:nvPr>
            <p:ph type="sldNum" sz="quarter" idx="16"/>
          </p:nvPr>
        </p:nvSpPr>
        <p:spPr/>
        <p:txBody>
          <a:bodyPr/>
          <a:lstStyle/>
          <a:p>
            <a:fld id="{ECE691D0-CC49-4FC7-9C4D-6112B0CB3A76}" type="slidenum">
              <a:rPr lang="de-DE" smtClean="0"/>
              <a:pPr/>
              <a:t>12</a:t>
            </a:fld>
            <a:endParaRPr lang="de-DE" dirty="0"/>
          </a:p>
        </p:txBody>
      </p:sp>
      <p:sp>
        <p:nvSpPr>
          <p:cNvPr id="4" name="Title 3">
            <a:extLst>
              <a:ext uri="{FF2B5EF4-FFF2-40B4-BE49-F238E27FC236}">
                <a16:creationId xmlns:a16="http://schemas.microsoft.com/office/drawing/2014/main" id="{88BC2044-B2F9-451D-AB61-9AD42CDE06C8}"/>
              </a:ext>
            </a:extLst>
          </p:cNvPr>
          <p:cNvSpPr>
            <a:spLocks noGrp="1"/>
          </p:cNvSpPr>
          <p:nvPr>
            <p:ph type="title" idx="4294967295"/>
          </p:nvPr>
        </p:nvSpPr>
        <p:spPr>
          <a:xfrm>
            <a:off x="156826" y="11113"/>
            <a:ext cx="11280498" cy="782638"/>
          </a:xfrm>
        </p:spPr>
        <p:txBody>
          <a:bodyPr/>
          <a:lstStyle/>
          <a:p>
            <a:r>
              <a:rPr lang="de-DE" dirty="0"/>
              <a:t>Predictions of fuel retention based on ITER background plasmas </a:t>
            </a:r>
            <a:endParaRPr lang="en-GB" dirty="0"/>
          </a:p>
        </p:txBody>
      </p:sp>
      <p:sp>
        <p:nvSpPr>
          <p:cNvPr id="5" name="TextBox 4">
            <a:extLst>
              <a:ext uri="{FF2B5EF4-FFF2-40B4-BE49-F238E27FC236}">
                <a16:creationId xmlns:a16="http://schemas.microsoft.com/office/drawing/2014/main" id="{76A9BCA2-9027-4EE1-9B4E-D59D71D46A0A}"/>
              </a:ext>
            </a:extLst>
          </p:cNvPr>
          <p:cNvSpPr txBox="1"/>
          <p:nvPr/>
        </p:nvSpPr>
        <p:spPr>
          <a:xfrm>
            <a:off x="1918005" y="2114921"/>
            <a:ext cx="8378599" cy="430887"/>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sz="2800" b="1" dirty="0">
                <a:solidFill>
                  <a:srgbClr val="005555"/>
                </a:solidFill>
              </a:rPr>
              <a:t>Case 3|1514|00g was used for WallDYN-3D</a:t>
            </a:r>
            <a:endParaRPr lang="en-GB" sz="2800" b="1" dirty="0">
              <a:solidFill>
                <a:srgbClr val="005555"/>
              </a:solidFill>
            </a:endParaRPr>
          </a:p>
        </p:txBody>
      </p:sp>
      <p:sp>
        <p:nvSpPr>
          <p:cNvPr id="6" name="TextBox 5">
            <a:extLst>
              <a:ext uri="{FF2B5EF4-FFF2-40B4-BE49-F238E27FC236}">
                <a16:creationId xmlns:a16="http://schemas.microsoft.com/office/drawing/2014/main" id="{6C6E3CB9-21EE-4520-8B11-71CCAF0BE897}"/>
              </a:ext>
            </a:extLst>
          </p:cNvPr>
          <p:cNvSpPr txBox="1"/>
          <p:nvPr/>
        </p:nvSpPr>
        <p:spPr>
          <a:xfrm>
            <a:off x="2722253" y="3102083"/>
            <a:ext cx="8634749" cy="861774"/>
          </a:xfrm>
          <a:prstGeom prst="rect">
            <a:avLst/>
          </a:prstGeom>
          <a:noFill/>
        </p:spPr>
        <p:txBody>
          <a:bodyPr wrap="square" lIns="0" tIns="0" rIns="0" bIns="0" rtlCol="0" anchor="t" anchorCtr="0">
            <a:spAutoFit/>
          </a:bodyPr>
          <a:lstStyle/>
          <a:p>
            <a:pPr marL="457200" indent="-457200" algn="l">
              <a:buFont typeface="Wingdings" panose="05000000000000000000" pitchFamily="2" charset="2"/>
              <a:buChar char="à"/>
            </a:pPr>
            <a:r>
              <a:rPr lang="de-DE" sz="2800" b="1" dirty="0">
                <a:solidFill>
                  <a:srgbClr val="005555"/>
                </a:solidFill>
              </a:rPr>
              <a:t>Is identical in ERO2.0 plasma in all parameters!</a:t>
            </a:r>
          </a:p>
          <a:p>
            <a:pPr marL="457200" indent="-457200" algn="l">
              <a:buFont typeface="Wingdings" panose="05000000000000000000" pitchFamily="2" charset="2"/>
              <a:buChar char="à"/>
            </a:pPr>
            <a:r>
              <a:rPr lang="de-DE" sz="2800" b="1" dirty="0">
                <a:solidFill>
                  <a:srgbClr val="005555"/>
                </a:solidFill>
              </a:rPr>
              <a:t>No discontinuities in n</a:t>
            </a:r>
            <a:r>
              <a:rPr lang="de-DE" sz="2800" b="1" baseline="-25000" dirty="0">
                <a:solidFill>
                  <a:srgbClr val="005555"/>
                </a:solidFill>
              </a:rPr>
              <a:t>e</a:t>
            </a:r>
            <a:endParaRPr lang="en-GB" sz="2800" b="1" baseline="-25000" dirty="0">
              <a:solidFill>
                <a:srgbClr val="005555"/>
              </a:solidFill>
            </a:endParaRPr>
          </a:p>
        </p:txBody>
      </p:sp>
    </p:spTree>
    <p:extLst>
      <p:ext uri="{BB962C8B-B14F-4D97-AF65-F5344CB8AC3E}">
        <p14:creationId xmlns:p14="http://schemas.microsoft.com/office/powerpoint/2010/main" val="39771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B5BFFD-A221-4A8B-B920-D6DA8BF222A6}"/>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B954B5CD-B11E-4572-B943-5AA66FE24FC3}"/>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E8D30870-9AEF-4286-A3B0-A6AFB209F183}"/>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0CE5234A-0E2B-4499-A7B3-241E040304A7}"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093077F2-ED96-4ED2-A419-BFD69A210274}"/>
              </a:ext>
            </a:extLst>
          </p:cNvPr>
          <p:cNvSpPr txBox="1"/>
          <p:nvPr/>
        </p:nvSpPr>
        <p:spPr>
          <a:xfrm>
            <a:off x="216789" y="108995"/>
            <a:ext cx="9252854"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Influence of 3D shaped Be wall on Be layer formation</a:t>
            </a:r>
          </a:p>
        </p:txBody>
      </p:sp>
      <p:sp>
        <p:nvSpPr>
          <p:cNvPr id="6" name="TextBox 5">
            <a:extLst>
              <a:ext uri="{FF2B5EF4-FFF2-40B4-BE49-F238E27FC236}">
                <a16:creationId xmlns:a16="http://schemas.microsoft.com/office/drawing/2014/main" id="{F511EF5C-5EF8-4606-8B29-75BD5D1F2AC5}"/>
              </a:ext>
            </a:extLst>
          </p:cNvPr>
          <p:cNvSpPr txBox="1"/>
          <p:nvPr/>
        </p:nvSpPr>
        <p:spPr>
          <a:xfrm>
            <a:off x="63062" y="699990"/>
            <a:ext cx="6873548"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Look for differences that solely stem from the 3D shaped main wall</a:t>
            </a:r>
          </a:p>
        </p:txBody>
      </p:sp>
      <p:sp>
        <p:nvSpPr>
          <p:cNvPr id="7" name="TextBox 6">
            <a:extLst>
              <a:ext uri="{FF2B5EF4-FFF2-40B4-BE49-F238E27FC236}">
                <a16:creationId xmlns:a16="http://schemas.microsoft.com/office/drawing/2014/main" id="{1BFE9C53-D7C9-48EB-A892-042C7724E2BF}"/>
              </a:ext>
            </a:extLst>
          </p:cNvPr>
          <p:cNvSpPr txBox="1"/>
          <p:nvPr/>
        </p:nvSpPr>
        <p:spPr>
          <a:xfrm>
            <a:off x="384679" y="999954"/>
            <a:ext cx="11642739"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Create an </a:t>
            </a:r>
            <a:r>
              <a:rPr kumimoji="0" lang="en-GB" sz="1800" b="1" i="0" u="none" strike="noStrike" kern="1200" cap="none" spc="0" normalizeH="0" baseline="0" noProof="0" dirty="0">
                <a:ln>
                  <a:noFill/>
                </a:ln>
                <a:solidFill>
                  <a:srgbClr val="FF0000"/>
                </a:solidFill>
                <a:effectLst/>
                <a:uLnTx/>
                <a:uFillTx/>
                <a:latin typeface="Calibri"/>
                <a:ea typeface="+mn-ea"/>
                <a:cs typeface="+mn-cs"/>
              </a:rPr>
              <a:t>artificial 2D WallDYN </a:t>
            </a:r>
            <a:r>
              <a:rPr kumimoji="0" lang="en-GB" sz="1800" b="0" i="0" u="none" strike="noStrike" kern="1200" cap="none" spc="0" normalizeH="0" baseline="0" noProof="0" dirty="0">
                <a:ln>
                  <a:noFill/>
                </a:ln>
                <a:solidFill>
                  <a:prstClr val="black"/>
                </a:solidFill>
                <a:effectLst/>
                <a:uLnTx/>
                <a:uFillTx/>
                <a:latin typeface="Calibri"/>
                <a:ea typeface="+mn-ea"/>
                <a:cs typeface="+mn-cs"/>
              </a:rPr>
              <a:t>case by </a:t>
            </a:r>
            <a:r>
              <a:rPr kumimoji="0" lang="en-GB" sz="1800" b="1" i="0" u="none" strike="noStrike" kern="1200" cap="none" spc="0" normalizeH="0" baseline="0" noProof="0" dirty="0">
                <a:ln>
                  <a:noFill/>
                </a:ln>
                <a:solidFill>
                  <a:srgbClr val="FF0000"/>
                </a:solidFill>
                <a:effectLst/>
                <a:uLnTx/>
                <a:uFillTx/>
                <a:latin typeface="Calibri"/>
                <a:ea typeface="+mn-ea"/>
                <a:cs typeface="+mn-cs"/>
              </a:rPr>
              <a:t>mapping</a:t>
            </a:r>
            <a:r>
              <a:rPr kumimoji="0" lang="en-GB" sz="1800" b="0" i="0" u="none" strike="noStrike" kern="1200" cap="none" spc="0" normalizeH="0" baseline="0" noProof="0" dirty="0">
                <a:ln>
                  <a:noFill/>
                </a:ln>
                <a:solidFill>
                  <a:prstClr val="black"/>
                </a:solidFill>
                <a:effectLst/>
                <a:uLnTx/>
                <a:uFillTx/>
                <a:latin typeface="Calibri"/>
                <a:ea typeface="+mn-ea"/>
                <a:cs typeface="+mn-cs"/>
              </a:rPr>
              <a:t> migration matrices and plasma parameters </a:t>
            </a:r>
            <a:r>
              <a:rPr kumimoji="0" lang="en-GB" sz="1800" b="1" i="0" u="none" strike="noStrike" kern="1200" cap="none" spc="0" normalizeH="0" baseline="0" noProof="0" dirty="0">
                <a:ln>
                  <a:noFill/>
                </a:ln>
                <a:solidFill>
                  <a:srgbClr val="FF0000"/>
                </a:solidFill>
                <a:effectLst/>
                <a:uLnTx/>
                <a:uFillTx/>
                <a:latin typeface="Calibri"/>
                <a:ea typeface="+mn-ea"/>
                <a:cs typeface="+mn-cs"/>
              </a:rPr>
              <a:t>from the 3D case to 2D</a:t>
            </a:r>
          </a:p>
        </p:txBody>
      </p:sp>
      <p:sp>
        <p:nvSpPr>
          <p:cNvPr id="9" name="TextBox 8">
            <a:extLst>
              <a:ext uri="{FF2B5EF4-FFF2-40B4-BE49-F238E27FC236}">
                <a16:creationId xmlns:a16="http://schemas.microsoft.com/office/drawing/2014/main" id="{06833237-2D03-43A4-AA87-CC68A7222F99}"/>
              </a:ext>
            </a:extLst>
          </p:cNvPr>
          <p:cNvSpPr txBox="1"/>
          <p:nvPr/>
        </p:nvSpPr>
        <p:spPr>
          <a:xfrm>
            <a:off x="662891" y="1250822"/>
            <a:ext cx="11246811"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a:ea typeface="+mn-ea"/>
                <a:cs typeface="+mn-cs"/>
              </a:rPr>
              <a:t>This mapped case should be least affected by differences in wall plasma and impurity transport calculations</a:t>
            </a:r>
          </a:p>
        </p:txBody>
      </p:sp>
      <p:sp>
        <p:nvSpPr>
          <p:cNvPr id="13" name="TextBox 12">
            <a:extLst>
              <a:ext uri="{FF2B5EF4-FFF2-40B4-BE49-F238E27FC236}">
                <a16:creationId xmlns:a16="http://schemas.microsoft.com/office/drawing/2014/main" id="{7A368C8A-D1C4-42E5-B16C-CFE7C1375A96}"/>
              </a:ext>
            </a:extLst>
          </p:cNvPr>
          <p:cNvSpPr txBox="1"/>
          <p:nvPr/>
        </p:nvSpPr>
        <p:spPr>
          <a:xfrm>
            <a:off x="384679" y="1552359"/>
            <a:ext cx="6877267"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Compare 2D mapped case with full 3D case with shaped Be first wall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8A6C84C-21AB-4961-9003-F46909D6ECCF}"/>
              </a:ext>
            </a:extLst>
          </p:cNvPr>
          <p:cNvSpPr txBox="1"/>
          <p:nvPr/>
        </p:nvSpPr>
        <p:spPr>
          <a:xfrm>
            <a:off x="6453360" y="2249350"/>
            <a:ext cx="3500752" cy="646331"/>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 deposition in main chamber higher in 3D case</a:t>
            </a:r>
          </a:p>
        </p:txBody>
      </p:sp>
      <p:sp>
        <p:nvSpPr>
          <p:cNvPr id="21" name="TextBox 20">
            <a:extLst>
              <a:ext uri="{FF2B5EF4-FFF2-40B4-BE49-F238E27FC236}">
                <a16:creationId xmlns:a16="http://schemas.microsoft.com/office/drawing/2014/main" id="{7E526FF1-FB4C-41DF-8CFD-06912F7BC8C7}"/>
              </a:ext>
            </a:extLst>
          </p:cNvPr>
          <p:cNvSpPr txBox="1"/>
          <p:nvPr/>
        </p:nvSpPr>
        <p:spPr>
          <a:xfrm>
            <a:off x="6911330" y="2867179"/>
            <a:ext cx="3146259" cy="64633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a:ea typeface="+mn-ea"/>
                <a:cs typeface="+mn-cs"/>
              </a:rPr>
              <a:t>Effect of shadowed regions in between shaped Be tiles</a:t>
            </a:r>
          </a:p>
        </p:txBody>
      </p:sp>
      <p:sp>
        <p:nvSpPr>
          <p:cNvPr id="25" name="TextBox 24">
            <a:extLst>
              <a:ext uri="{FF2B5EF4-FFF2-40B4-BE49-F238E27FC236}">
                <a16:creationId xmlns:a16="http://schemas.microsoft.com/office/drawing/2014/main" id="{CA7EB80D-45C6-4217-B25B-89712AFF7782}"/>
              </a:ext>
            </a:extLst>
          </p:cNvPr>
          <p:cNvSpPr txBox="1"/>
          <p:nvPr/>
        </p:nvSpPr>
        <p:spPr>
          <a:xfrm>
            <a:off x="6450033" y="5352977"/>
            <a:ext cx="3939758" cy="646331"/>
          </a:xfrm>
          <a:prstGeom prst="rect">
            <a:avLst/>
          </a:prstGeom>
          <a:solidFill>
            <a:srgbClr val="AFFFFF"/>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1" i="0" u="none" strike="noStrike" kern="1200" cap="none" spc="0" normalizeH="0" baseline="0" noProof="0" dirty="0">
                <a:ln>
                  <a:noFill/>
                </a:ln>
                <a:solidFill>
                  <a:prstClr val="black"/>
                </a:solidFill>
                <a:effectLst/>
                <a:uLnTx/>
                <a:uFillTx/>
                <a:latin typeface="Calibri"/>
                <a:ea typeface="+mn-ea"/>
                <a:cs typeface="+mn-cs"/>
              </a:rPr>
              <a:t>Total Be source similar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BUT the layer distribution is different</a:t>
            </a:r>
          </a:p>
        </p:txBody>
      </p:sp>
      <p:sp>
        <p:nvSpPr>
          <p:cNvPr id="8" name="TextBox 7">
            <a:extLst>
              <a:ext uri="{FF2B5EF4-FFF2-40B4-BE49-F238E27FC236}">
                <a16:creationId xmlns:a16="http://schemas.microsoft.com/office/drawing/2014/main" id="{03F660D7-ECCF-4F4E-B4EA-83A9F049165C}"/>
              </a:ext>
            </a:extLst>
          </p:cNvPr>
          <p:cNvSpPr txBox="1"/>
          <p:nvPr/>
        </p:nvSpPr>
        <p:spPr>
          <a:xfrm>
            <a:off x="6911330" y="3514139"/>
            <a:ext cx="2433808"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2D: 8% on first wall</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3D: 43% on first wall</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C52DA98E-00F5-4DBC-BF1E-E4CB46EB9C71}"/>
              </a:ext>
            </a:extLst>
          </p:cNvPr>
          <p:cNvGrpSpPr/>
          <p:nvPr/>
        </p:nvGrpSpPr>
        <p:grpSpPr>
          <a:xfrm>
            <a:off x="377054" y="1900565"/>
            <a:ext cx="5764077" cy="5027856"/>
            <a:chOff x="377054" y="1900565"/>
            <a:chExt cx="5764077" cy="5027856"/>
          </a:xfrm>
        </p:grpSpPr>
        <p:pic>
          <p:nvPicPr>
            <p:cNvPr id="27" name="Picture 26">
              <a:extLst>
                <a:ext uri="{FF2B5EF4-FFF2-40B4-BE49-F238E27FC236}">
                  <a16:creationId xmlns:a16="http://schemas.microsoft.com/office/drawing/2014/main" id="{65CB517E-477B-4D88-BF6C-96A08FE28B0B}"/>
                </a:ext>
              </a:extLst>
            </p:cNvPr>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377054" y="2853400"/>
              <a:ext cx="1902710" cy="4074754"/>
            </a:xfrm>
            <a:prstGeom prst="rect">
              <a:avLst/>
            </a:prstGeom>
          </p:spPr>
        </p:pic>
        <p:grpSp>
          <p:nvGrpSpPr>
            <p:cNvPr id="35" name="Group 34">
              <a:extLst>
                <a:ext uri="{FF2B5EF4-FFF2-40B4-BE49-F238E27FC236}">
                  <a16:creationId xmlns:a16="http://schemas.microsoft.com/office/drawing/2014/main" id="{B0CEB39E-39A6-447B-B903-6F4DEC6DE648}"/>
                </a:ext>
              </a:extLst>
            </p:cNvPr>
            <p:cNvGrpSpPr/>
            <p:nvPr/>
          </p:nvGrpSpPr>
          <p:grpSpPr>
            <a:xfrm>
              <a:off x="4490569" y="2066735"/>
              <a:ext cx="1650562" cy="4524309"/>
              <a:chOff x="4490569" y="2066735"/>
              <a:chExt cx="1650562" cy="4524309"/>
            </a:xfrm>
          </p:grpSpPr>
          <p:sp>
            <p:nvSpPr>
              <p:cNvPr id="33" name="Rectangle 32">
                <a:extLst>
                  <a:ext uri="{FF2B5EF4-FFF2-40B4-BE49-F238E27FC236}">
                    <a16:creationId xmlns:a16="http://schemas.microsoft.com/office/drawing/2014/main" id="{1FA99B10-A099-4583-93EE-0EE93159A070}"/>
                  </a:ext>
                </a:extLst>
              </p:cNvPr>
              <p:cNvSpPr/>
              <p:nvPr/>
            </p:nvSpPr>
            <p:spPr>
              <a:xfrm>
                <a:off x="4490569" y="2183606"/>
                <a:ext cx="1614792" cy="4407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0" name="Picture 29">
                <a:extLst>
                  <a:ext uri="{FF2B5EF4-FFF2-40B4-BE49-F238E27FC236}">
                    <a16:creationId xmlns:a16="http://schemas.microsoft.com/office/drawing/2014/main" id="{CFF9986D-8A18-42C9-BFD4-DE2EC1E581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90569" y="2066735"/>
                <a:ext cx="1650562" cy="4478400"/>
              </a:xfrm>
              <a:prstGeom prst="rect">
                <a:avLst/>
              </a:prstGeom>
            </p:spPr>
          </p:pic>
        </p:grpSp>
        <p:sp>
          <p:nvSpPr>
            <p:cNvPr id="31" name="TextBox 30">
              <a:extLst>
                <a:ext uri="{FF2B5EF4-FFF2-40B4-BE49-F238E27FC236}">
                  <a16:creationId xmlns:a16="http://schemas.microsoft.com/office/drawing/2014/main" id="{FB335418-06F5-4095-A762-964D8A7338DA}"/>
                </a:ext>
              </a:extLst>
            </p:cNvPr>
            <p:cNvSpPr txBox="1"/>
            <p:nvPr/>
          </p:nvSpPr>
          <p:spPr>
            <a:xfrm>
              <a:off x="396256" y="2261588"/>
              <a:ext cx="1357936"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WallDYN-3D</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A6E1C78A-B7FD-489C-BD4B-6AA9B18E53EF}"/>
                </a:ext>
              </a:extLst>
            </p:cNvPr>
            <p:cNvSpPr txBox="1"/>
            <p:nvPr/>
          </p:nvSpPr>
          <p:spPr>
            <a:xfrm>
              <a:off x="2715568" y="2261588"/>
              <a:ext cx="1522533" cy="64633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WallDYN-2D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mapped to 3D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78366715-96E2-4C53-9F0C-05EEFBA0D3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63923" y="2853667"/>
              <a:ext cx="1826646" cy="4074754"/>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26C4F60-DEF7-4DCF-9B5C-C00CF3C98D84}"/>
                    </a:ext>
                  </a:extLst>
                </p:cNvPr>
                <p:cNvSpPr txBox="1"/>
                <p:nvPr/>
              </p:nvSpPr>
              <p:spPr>
                <a:xfrm>
                  <a:off x="527552" y="1900565"/>
                  <a:ext cx="3622851" cy="37555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Be-layer growth rate (</a:t>
                  </a:r>
                  <a14:m>
                    <m:oMath xmlns:m="http://schemas.openxmlformats.org/officeDocument/2006/math">
                      <m:sSup>
                        <m:sSupPr>
                          <m:ctrlP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e>
                        <m:sup>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sup>
                      </m:sSup>
                      <m:sSup>
                        <m:sSupPr>
                          <m:ctrlP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𝒎</m:t>
                          </m:r>
                        </m:e>
                        <m:sup>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sSup>
                        <m:sSupPr>
                          <m:ctrlP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𝒔</m:t>
                          </m:r>
                        </m:e>
                        <m:sup>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p>
                      </m:sSup>
                    </m:oMath>
                  </a14:m>
                  <a:r>
                    <a:rPr kumimoji="0" lang="de-DE" sz="1800" b="1" i="0" u="none" strike="noStrike" kern="1200" cap="none" spc="0" normalizeH="0" baseline="0" noProof="0" dirty="0">
                      <a:ln>
                        <a:noFill/>
                      </a:ln>
                      <a:solidFill>
                        <a:prstClr val="black"/>
                      </a:solidFill>
                      <a:effectLst/>
                      <a:uLnTx/>
                      <a:uFillTx/>
                      <a:latin typeface="Calibri"/>
                      <a:ea typeface="+mn-ea"/>
                      <a:cs typeface="+mn-cs"/>
                    </a:rPr>
                    <a:t>)</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6" name="TextBox 35">
                  <a:extLst>
                    <a:ext uri="{FF2B5EF4-FFF2-40B4-BE49-F238E27FC236}">
                      <a16:creationId xmlns:a16="http://schemas.microsoft.com/office/drawing/2014/main" id="{E26C4F60-DEF7-4DCF-9B5C-C00CF3C98D84}"/>
                    </a:ext>
                  </a:extLst>
                </p:cNvPr>
                <p:cNvSpPr txBox="1">
                  <a:spLocks noRot="1" noChangeAspect="1" noMove="1" noResize="1" noEditPoints="1" noAdjustHandles="1" noChangeArrowheads="1" noChangeShapeType="1" noTextEdit="1"/>
                </p:cNvSpPr>
                <p:nvPr/>
              </p:nvSpPr>
              <p:spPr>
                <a:xfrm>
                  <a:off x="527552" y="1900565"/>
                  <a:ext cx="3622851" cy="375552"/>
                </a:xfrm>
                <a:prstGeom prst="rect">
                  <a:avLst/>
                </a:prstGeom>
                <a:blipFill>
                  <a:blip r:embed="rId8"/>
                  <a:stretch>
                    <a:fillRect l="-1515" t="-8197" r="-505" b="-26230"/>
                  </a:stretch>
                </a:blipFill>
              </p:spPr>
              <p:txBody>
                <a:bodyPr/>
                <a:lstStyle/>
                <a:p>
                  <a:r>
                    <a:rPr lang="en-GB">
                      <a:noFill/>
                    </a:rPr>
                    <a:t> </a:t>
                  </a:r>
                </a:p>
              </p:txBody>
            </p:sp>
          </mc:Fallback>
        </mc:AlternateContent>
      </p:grpSp>
      <p:sp>
        <p:nvSpPr>
          <p:cNvPr id="37" name="TextBox 36">
            <a:extLst>
              <a:ext uri="{FF2B5EF4-FFF2-40B4-BE49-F238E27FC236}">
                <a16:creationId xmlns:a16="http://schemas.microsoft.com/office/drawing/2014/main" id="{CC0F02F8-11D5-4906-840C-86C9D9260588}"/>
              </a:ext>
            </a:extLst>
          </p:cNvPr>
          <p:cNvSpPr txBox="1"/>
          <p:nvPr/>
        </p:nvSpPr>
        <p:spPr>
          <a:xfrm>
            <a:off x="6453360" y="4202659"/>
            <a:ext cx="2033121"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Total Be erosion: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3745AEC5-5A4F-4A69-9263-89DC737699B2}"/>
              </a:ext>
            </a:extLst>
          </p:cNvPr>
          <p:cNvSpPr txBox="1"/>
          <p:nvPr/>
        </p:nvSpPr>
        <p:spPr>
          <a:xfrm>
            <a:off x="6911330" y="4490987"/>
            <a:ext cx="2309030"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2D: 1.3E20 (Be/sec)</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3D: 1.6E20 (Be/sec)</a:t>
            </a:r>
          </a:p>
        </p:txBody>
      </p:sp>
      <p:sp>
        <p:nvSpPr>
          <p:cNvPr id="11" name="TextBox 10">
            <a:extLst>
              <a:ext uri="{FF2B5EF4-FFF2-40B4-BE49-F238E27FC236}">
                <a16:creationId xmlns:a16="http://schemas.microsoft.com/office/drawing/2014/main" id="{62AA598F-8BFC-4891-99BD-3551E84BE530}"/>
              </a:ext>
            </a:extLst>
          </p:cNvPr>
          <p:cNvSpPr txBox="1"/>
          <p:nvPr/>
        </p:nvSpPr>
        <p:spPr>
          <a:xfrm>
            <a:off x="9345138" y="3524877"/>
            <a:ext cx="2682279"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Factor 5!</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t>
            </a:r>
            <a:r>
              <a:rPr kumimoji="0" lang="de-DE" sz="1800" b="1" i="0" u="none" strike="noStrike" kern="1200" cap="none" spc="0" normalizeH="0" baseline="0" noProof="0" dirty="0">
                <a:ln>
                  <a:noFill/>
                </a:ln>
                <a:solidFill>
                  <a:srgbClr val="FF420E"/>
                </a:solidFill>
                <a:effectLst/>
                <a:uLnTx/>
                <a:uFillTx/>
                <a:latin typeface="Calibri"/>
                <a:ea typeface="+mn-ea"/>
                <a:cs typeface="+mn-cs"/>
              </a:rPr>
              <a:t>Depends on wall-plasma</a:t>
            </a:r>
            <a:r>
              <a:rPr kumimoji="0" lang="de-DE" sz="1800" b="0" i="0" u="none" strike="noStrike" kern="1200" cap="none" spc="0" normalizeH="0" baseline="0" noProof="0" dirty="0">
                <a:ln>
                  <a:noFill/>
                </a:ln>
                <a:solidFill>
                  <a:prstClr val="black"/>
                </a:solidFill>
                <a:effectLst/>
                <a:uLnTx/>
                <a:uFillTx/>
                <a:latin typeface="Calibri"/>
                <a:ea typeface="+mn-ea"/>
                <a:cs typeface="+mn-cs"/>
              </a:rPr>
              <a: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254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26" presetClass="emph" presetSubtype="0" fill="hold" grpId="1" nodeType="afterEffect">
                                  <p:stCondLst>
                                    <p:cond delay="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9" grpId="0"/>
      <p:bldP spid="21" grpId="0"/>
      <p:bldP spid="25" grpId="0" animBg="1"/>
      <p:bldP spid="8" grpId="0"/>
      <p:bldP spid="37" grpId="0"/>
      <p:bldP spid="38"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B5BFFD-A221-4A8B-B920-D6DA8BF222A6}"/>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B954B5CD-B11E-4572-B943-5AA66FE24FC3}"/>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E8D30870-9AEF-4286-A3B0-A6AFB209F183}"/>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0CE5234A-0E2B-4499-A7B3-241E040304A7}"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093077F2-ED96-4ED2-A419-BFD69A210274}"/>
              </a:ext>
            </a:extLst>
          </p:cNvPr>
          <p:cNvSpPr txBox="1"/>
          <p:nvPr/>
        </p:nvSpPr>
        <p:spPr>
          <a:xfrm>
            <a:off x="216789" y="108995"/>
            <a:ext cx="9252854"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Influence of 3D shaped Be wall on Be layer formation</a:t>
            </a:r>
          </a:p>
        </p:txBody>
      </p:sp>
      <p:sp>
        <p:nvSpPr>
          <p:cNvPr id="6" name="TextBox 5">
            <a:extLst>
              <a:ext uri="{FF2B5EF4-FFF2-40B4-BE49-F238E27FC236}">
                <a16:creationId xmlns:a16="http://schemas.microsoft.com/office/drawing/2014/main" id="{F511EF5C-5EF8-4606-8B29-75BD5D1F2AC5}"/>
              </a:ext>
            </a:extLst>
          </p:cNvPr>
          <p:cNvSpPr txBox="1"/>
          <p:nvPr/>
        </p:nvSpPr>
        <p:spPr>
          <a:xfrm>
            <a:off x="63062" y="699990"/>
            <a:ext cx="6873548"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Look for differences that solely stem from the 3D shaped main wall</a:t>
            </a:r>
          </a:p>
        </p:txBody>
      </p:sp>
      <p:sp>
        <p:nvSpPr>
          <p:cNvPr id="7" name="TextBox 6">
            <a:extLst>
              <a:ext uri="{FF2B5EF4-FFF2-40B4-BE49-F238E27FC236}">
                <a16:creationId xmlns:a16="http://schemas.microsoft.com/office/drawing/2014/main" id="{1BFE9C53-D7C9-48EB-A892-042C7724E2BF}"/>
              </a:ext>
            </a:extLst>
          </p:cNvPr>
          <p:cNvSpPr txBox="1"/>
          <p:nvPr/>
        </p:nvSpPr>
        <p:spPr>
          <a:xfrm>
            <a:off x="384679" y="999954"/>
            <a:ext cx="11642739"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Create an </a:t>
            </a:r>
            <a:r>
              <a:rPr kumimoji="0" lang="en-GB" sz="1800" b="1" i="0" u="none" strike="noStrike" kern="1200" cap="none" spc="0" normalizeH="0" baseline="0" noProof="0" dirty="0">
                <a:ln>
                  <a:noFill/>
                </a:ln>
                <a:solidFill>
                  <a:srgbClr val="FF0000"/>
                </a:solidFill>
                <a:effectLst/>
                <a:uLnTx/>
                <a:uFillTx/>
                <a:latin typeface="Calibri"/>
                <a:ea typeface="+mn-ea"/>
                <a:cs typeface="+mn-cs"/>
              </a:rPr>
              <a:t>artificial 2D WallDYN </a:t>
            </a:r>
            <a:r>
              <a:rPr kumimoji="0" lang="en-GB" sz="1800" b="0" i="0" u="none" strike="noStrike" kern="1200" cap="none" spc="0" normalizeH="0" baseline="0" noProof="0" dirty="0">
                <a:ln>
                  <a:noFill/>
                </a:ln>
                <a:solidFill>
                  <a:prstClr val="black"/>
                </a:solidFill>
                <a:effectLst/>
                <a:uLnTx/>
                <a:uFillTx/>
                <a:latin typeface="Calibri"/>
                <a:ea typeface="+mn-ea"/>
                <a:cs typeface="+mn-cs"/>
              </a:rPr>
              <a:t>case by </a:t>
            </a:r>
            <a:r>
              <a:rPr kumimoji="0" lang="en-GB" sz="1800" b="1" i="0" u="none" strike="noStrike" kern="1200" cap="none" spc="0" normalizeH="0" baseline="0" noProof="0" dirty="0">
                <a:ln>
                  <a:noFill/>
                </a:ln>
                <a:solidFill>
                  <a:srgbClr val="FF0000"/>
                </a:solidFill>
                <a:effectLst/>
                <a:uLnTx/>
                <a:uFillTx/>
                <a:latin typeface="Calibri"/>
                <a:ea typeface="+mn-ea"/>
                <a:cs typeface="+mn-cs"/>
              </a:rPr>
              <a:t>mapping</a:t>
            </a:r>
            <a:r>
              <a:rPr kumimoji="0" lang="en-GB" sz="1800" b="0" i="0" u="none" strike="noStrike" kern="1200" cap="none" spc="0" normalizeH="0" baseline="0" noProof="0" dirty="0">
                <a:ln>
                  <a:noFill/>
                </a:ln>
                <a:solidFill>
                  <a:prstClr val="black"/>
                </a:solidFill>
                <a:effectLst/>
                <a:uLnTx/>
                <a:uFillTx/>
                <a:latin typeface="Calibri"/>
                <a:ea typeface="+mn-ea"/>
                <a:cs typeface="+mn-cs"/>
              </a:rPr>
              <a:t> migration matrices and plasma parameters </a:t>
            </a:r>
            <a:r>
              <a:rPr kumimoji="0" lang="en-GB" sz="1800" b="1" i="0" u="none" strike="noStrike" kern="1200" cap="none" spc="0" normalizeH="0" baseline="0" noProof="0" dirty="0">
                <a:ln>
                  <a:noFill/>
                </a:ln>
                <a:solidFill>
                  <a:srgbClr val="FF0000"/>
                </a:solidFill>
                <a:effectLst/>
                <a:uLnTx/>
                <a:uFillTx/>
                <a:latin typeface="Calibri"/>
                <a:ea typeface="+mn-ea"/>
                <a:cs typeface="+mn-cs"/>
              </a:rPr>
              <a:t>from the 3D case to 2D</a:t>
            </a:r>
          </a:p>
        </p:txBody>
      </p:sp>
      <p:sp>
        <p:nvSpPr>
          <p:cNvPr id="9" name="TextBox 8">
            <a:extLst>
              <a:ext uri="{FF2B5EF4-FFF2-40B4-BE49-F238E27FC236}">
                <a16:creationId xmlns:a16="http://schemas.microsoft.com/office/drawing/2014/main" id="{06833237-2D03-43A4-AA87-CC68A7222F99}"/>
              </a:ext>
            </a:extLst>
          </p:cNvPr>
          <p:cNvSpPr txBox="1"/>
          <p:nvPr/>
        </p:nvSpPr>
        <p:spPr>
          <a:xfrm>
            <a:off x="662891" y="1250822"/>
            <a:ext cx="11246811"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a:ea typeface="+mn-ea"/>
                <a:cs typeface="+mn-cs"/>
              </a:rPr>
              <a:t>This mapped case should be least affected by differences in wall plasma and impurity transport calculations</a:t>
            </a:r>
          </a:p>
        </p:txBody>
      </p:sp>
      <p:sp>
        <p:nvSpPr>
          <p:cNvPr id="13" name="TextBox 12">
            <a:extLst>
              <a:ext uri="{FF2B5EF4-FFF2-40B4-BE49-F238E27FC236}">
                <a16:creationId xmlns:a16="http://schemas.microsoft.com/office/drawing/2014/main" id="{7A368C8A-D1C4-42E5-B16C-CFE7C1375A96}"/>
              </a:ext>
            </a:extLst>
          </p:cNvPr>
          <p:cNvSpPr txBox="1"/>
          <p:nvPr/>
        </p:nvSpPr>
        <p:spPr>
          <a:xfrm>
            <a:off x="384679" y="1552359"/>
            <a:ext cx="6877267"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Compare 2D mapped case with full 3D case with shaped Be first wall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8A6C84C-21AB-4961-9003-F46909D6ECCF}"/>
              </a:ext>
            </a:extLst>
          </p:cNvPr>
          <p:cNvSpPr txBox="1"/>
          <p:nvPr/>
        </p:nvSpPr>
        <p:spPr>
          <a:xfrm>
            <a:off x="6453360" y="2249350"/>
            <a:ext cx="3500752" cy="646331"/>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 deposition in main chamber higher in 3D case</a:t>
            </a:r>
          </a:p>
        </p:txBody>
      </p:sp>
      <p:sp>
        <p:nvSpPr>
          <p:cNvPr id="21" name="TextBox 20">
            <a:extLst>
              <a:ext uri="{FF2B5EF4-FFF2-40B4-BE49-F238E27FC236}">
                <a16:creationId xmlns:a16="http://schemas.microsoft.com/office/drawing/2014/main" id="{7E526FF1-FB4C-41DF-8CFD-06912F7BC8C7}"/>
              </a:ext>
            </a:extLst>
          </p:cNvPr>
          <p:cNvSpPr txBox="1"/>
          <p:nvPr/>
        </p:nvSpPr>
        <p:spPr>
          <a:xfrm>
            <a:off x="6911330" y="2867179"/>
            <a:ext cx="3146259" cy="64633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0" i="0" u="none" strike="noStrike" kern="1200" cap="none" spc="0" normalizeH="0" baseline="0" noProof="0" dirty="0">
                <a:ln>
                  <a:noFill/>
                </a:ln>
                <a:solidFill>
                  <a:prstClr val="black"/>
                </a:solidFill>
                <a:effectLst/>
                <a:uLnTx/>
                <a:uFillTx/>
                <a:latin typeface="Calibri"/>
                <a:ea typeface="+mn-ea"/>
                <a:cs typeface="+mn-cs"/>
              </a:rPr>
              <a:t>Effect of shadowed regions in between shaped Be tiles</a:t>
            </a:r>
          </a:p>
        </p:txBody>
      </p:sp>
      <p:sp>
        <p:nvSpPr>
          <p:cNvPr id="25" name="TextBox 24">
            <a:extLst>
              <a:ext uri="{FF2B5EF4-FFF2-40B4-BE49-F238E27FC236}">
                <a16:creationId xmlns:a16="http://schemas.microsoft.com/office/drawing/2014/main" id="{CA7EB80D-45C6-4217-B25B-89712AFF7782}"/>
              </a:ext>
            </a:extLst>
          </p:cNvPr>
          <p:cNvSpPr txBox="1"/>
          <p:nvPr/>
        </p:nvSpPr>
        <p:spPr>
          <a:xfrm>
            <a:off x="6450033" y="5352977"/>
            <a:ext cx="3939758" cy="646331"/>
          </a:xfrm>
          <a:prstGeom prst="rect">
            <a:avLst/>
          </a:prstGeom>
          <a:solidFill>
            <a:srgbClr val="AFFFFF"/>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1800" b="1" i="0" u="none" strike="noStrike" kern="1200" cap="none" spc="0" normalizeH="0" baseline="0" noProof="0" dirty="0">
                <a:ln>
                  <a:noFill/>
                </a:ln>
                <a:solidFill>
                  <a:prstClr val="black"/>
                </a:solidFill>
                <a:effectLst/>
                <a:uLnTx/>
                <a:uFillTx/>
                <a:latin typeface="Calibri"/>
                <a:ea typeface="+mn-ea"/>
                <a:cs typeface="+mn-cs"/>
              </a:rPr>
              <a:t>Total Be source similar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BUT the layer distribution is different</a:t>
            </a:r>
          </a:p>
        </p:txBody>
      </p:sp>
      <p:sp>
        <p:nvSpPr>
          <p:cNvPr id="8" name="TextBox 7">
            <a:extLst>
              <a:ext uri="{FF2B5EF4-FFF2-40B4-BE49-F238E27FC236}">
                <a16:creationId xmlns:a16="http://schemas.microsoft.com/office/drawing/2014/main" id="{03F660D7-ECCF-4F4E-B4EA-83A9F049165C}"/>
              </a:ext>
            </a:extLst>
          </p:cNvPr>
          <p:cNvSpPr txBox="1"/>
          <p:nvPr/>
        </p:nvSpPr>
        <p:spPr>
          <a:xfrm>
            <a:off x="6911330" y="3514139"/>
            <a:ext cx="2433808"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2D: 8% on first wall</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3D: 43% on first wall</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CC0F02F8-11D5-4906-840C-86C9D9260588}"/>
              </a:ext>
            </a:extLst>
          </p:cNvPr>
          <p:cNvSpPr txBox="1"/>
          <p:nvPr/>
        </p:nvSpPr>
        <p:spPr>
          <a:xfrm>
            <a:off x="6453360" y="4202659"/>
            <a:ext cx="2033121"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Total Be erosion: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3745AEC5-5A4F-4A69-9263-89DC737699B2}"/>
              </a:ext>
            </a:extLst>
          </p:cNvPr>
          <p:cNvSpPr txBox="1"/>
          <p:nvPr/>
        </p:nvSpPr>
        <p:spPr>
          <a:xfrm>
            <a:off x="6911330" y="4490987"/>
            <a:ext cx="2309030"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2D: 1.3E20 (Be/sec)</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3D: 1.6E20 (Be/sec)</a:t>
            </a:r>
          </a:p>
        </p:txBody>
      </p:sp>
      <p:sp>
        <p:nvSpPr>
          <p:cNvPr id="11" name="TextBox 10">
            <a:extLst>
              <a:ext uri="{FF2B5EF4-FFF2-40B4-BE49-F238E27FC236}">
                <a16:creationId xmlns:a16="http://schemas.microsoft.com/office/drawing/2014/main" id="{62AA598F-8BFC-4891-99BD-3551E84BE530}"/>
              </a:ext>
            </a:extLst>
          </p:cNvPr>
          <p:cNvSpPr txBox="1"/>
          <p:nvPr/>
        </p:nvSpPr>
        <p:spPr>
          <a:xfrm>
            <a:off x="9345138" y="3524877"/>
            <a:ext cx="2682279"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Factor 5!</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t>
            </a:r>
            <a:r>
              <a:rPr kumimoji="0" lang="de-DE" sz="1800" b="1" i="0" u="none" strike="noStrike" kern="1200" cap="none" spc="0" normalizeH="0" baseline="0" noProof="0" dirty="0">
                <a:ln>
                  <a:noFill/>
                </a:ln>
                <a:solidFill>
                  <a:srgbClr val="FF420E"/>
                </a:solidFill>
                <a:effectLst/>
                <a:uLnTx/>
                <a:uFillTx/>
                <a:latin typeface="Calibri"/>
                <a:ea typeface="+mn-ea"/>
                <a:cs typeface="+mn-cs"/>
              </a:rPr>
              <a:t>Depends on wall-plasma</a:t>
            </a:r>
            <a:r>
              <a:rPr kumimoji="0" lang="de-DE" sz="1800" b="0" i="0" u="none" strike="noStrike" kern="1200" cap="none" spc="0" normalizeH="0" baseline="0" noProof="0" dirty="0">
                <a:ln>
                  <a:noFill/>
                </a:ln>
                <a:solidFill>
                  <a:prstClr val="black"/>
                </a:solidFill>
                <a:effectLst/>
                <a:uLnTx/>
                <a:uFillTx/>
                <a:latin typeface="Calibri"/>
                <a:ea typeface="+mn-ea"/>
                <a:cs typeface="+mn-cs"/>
              </a:rPr>
              <a: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7CBC13D4-4BF3-4137-8930-236DEDF5984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4679" y="2001397"/>
            <a:ext cx="5543359" cy="4490987"/>
          </a:xfrm>
          <a:prstGeom prst="rect">
            <a:avLst/>
          </a:prstGeom>
        </p:spPr>
      </p:pic>
    </p:spTree>
    <p:custDataLst>
      <p:tags r:id="rId1"/>
    </p:custDataLst>
    <p:extLst>
      <p:ext uri="{BB962C8B-B14F-4D97-AF65-F5344CB8AC3E}">
        <p14:creationId xmlns:p14="http://schemas.microsoft.com/office/powerpoint/2010/main" val="347511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A24CEA-6DC6-4EBB-AD24-CB60B4BDD696}"/>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EF443B96-35BF-4E58-9761-5A2C9946B859}"/>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CF9533C7-3CE7-4CD1-ACDF-C329B208E3D7}"/>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C97AAA2-4CEE-4837-8FBC-95F58A6DF73E}"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F361C8FE-19B9-4E5C-82CA-9F666DF97C43}"/>
              </a:ext>
            </a:extLst>
          </p:cNvPr>
          <p:cNvSpPr txBox="1"/>
          <p:nvPr/>
        </p:nvSpPr>
        <p:spPr>
          <a:xfrm>
            <a:off x="216789" y="108995"/>
            <a:ext cx="9252854"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Influence of 3D shaped Be wall on Be layer formation</a:t>
            </a:r>
          </a:p>
        </p:txBody>
      </p:sp>
      <p:sp>
        <p:nvSpPr>
          <p:cNvPr id="6" name="TextBox 5">
            <a:extLst>
              <a:ext uri="{FF2B5EF4-FFF2-40B4-BE49-F238E27FC236}">
                <a16:creationId xmlns:a16="http://schemas.microsoft.com/office/drawing/2014/main" id="{1C98FEB7-CEB3-45AF-A8C6-26C688AD659C}"/>
              </a:ext>
            </a:extLst>
          </p:cNvPr>
          <p:cNvSpPr txBox="1"/>
          <p:nvPr/>
        </p:nvSpPr>
        <p:spPr>
          <a:xfrm>
            <a:off x="216789" y="693471"/>
            <a:ext cx="4995278"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Resulting difference 2D vs 3D w.r.t co-deposition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DA5596-5CDA-4904-8995-094976DA593C}"/>
                  </a:ext>
                </a:extLst>
              </p:cNvPr>
              <p:cNvSpPr txBox="1"/>
              <p:nvPr/>
            </p:nvSpPr>
            <p:spPr>
              <a:xfrm>
                <a:off x="8723907" y="4058232"/>
                <a:ext cx="1513170" cy="518540"/>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1" i="1" u="none" strike="noStrike" kern="1200" cap="none" spc="0" normalizeH="0" baseline="0" noProof="0" smtClean="0">
                              <a:ln>
                                <a:noFill/>
                              </a:ln>
                              <a:solidFill>
                                <a:srgbClr val="FF420E"/>
                              </a:solidFill>
                              <a:effectLst/>
                              <a:uLnTx/>
                              <a:uFillTx/>
                              <a:latin typeface="Cambria Math" panose="02040503050406030204" pitchFamily="18" charset="0"/>
                              <a:ea typeface="+mn-ea"/>
                              <a:cs typeface="+mn-cs"/>
                            </a:rPr>
                          </m:ctrlPr>
                        </m:fPr>
                        <m:num>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mn-ea"/>
                              <a:cs typeface="+mn-cs"/>
                            </a:rPr>
                            <m:t>𝑫</m:t>
                          </m:r>
                        </m:num>
                        <m:den>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mn-ea"/>
                              <a:cs typeface="+mn-cs"/>
                            </a:rPr>
                            <m:t>𝑩𝒆</m:t>
                          </m:r>
                        </m:den>
                      </m:f>
                      <m:r>
                        <a:rPr kumimoji="0" lang="de-DE" sz="1800" b="1" i="1" u="none" strike="noStrike" kern="1200" cap="none" spc="0" normalizeH="0" baseline="0" noProof="0">
                          <a:ln>
                            <a:noFill/>
                          </a:ln>
                          <a:solidFill>
                            <a:srgbClr val="FF420E"/>
                          </a:solidFill>
                          <a:effectLst/>
                          <a:uLnTx/>
                          <a:uFillTx/>
                          <a:latin typeface="Cambria Math" panose="02040503050406030204" pitchFamily="18" charset="0"/>
                          <a:ea typeface="Cambria Math" panose="02040503050406030204" pitchFamily="18" charset="0"/>
                          <a:cs typeface="+mn-cs"/>
                        </a:rPr>
                        <m:t>~</m:t>
                      </m:r>
                      <m:sSup>
                        <m:sSupPr>
                          <m:ctrlP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mn-ea"/>
                              <a:cs typeface="+mn-cs"/>
                            </a:rPr>
                            <m:t>𝑬</m:t>
                          </m:r>
                        </m:e>
                        <m:sup>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Cambria Math" panose="02040503050406030204" pitchFamily="18" charset="0"/>
                              <a:cs typeface="+mn-cs"/>
                            </a:rPr>
                            <m:t>𝟎</m:t>
                          </m:r>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Cambria Math" panose="02040503050406030204" pitchFamily="18" charset="0"/>
                              <a:cs typeface="+mn-cs"/>
                            </a:rPr>
                            <m:t>.</m:t>
                          </m:r>
                          <m:r>
                            <a:rPr kumimoji="0" lang="de-DE" sz="1800" b="1" i="1" u="none" strike="noStrike" kern="1200" cap="none" spc="0" normalizeH="0" baseline="0" noProof="0" smtClean="0">
                              <a:ln>
                                <a:noFill/>
                              </a:ln>
                              <a:solidFill>
                                <a:srgbClr val="FF420E"/>
                              </a:solidFill>
                              <a:effectLst/>
                              <a:uLnTx/>
                              <a:uFillTx/>
                              <a:latin typeface="Cambria Math" panose="02040503050406030204" pitchFamily="18" charset="0"/>
                              <a:ea typeface="Cambria Math" panose="02040503050406030204" pitchFamily="18" charset="0"/>
                              <a:cs typeface="+mn-cs"/>
                            </a:rPr>
                            <m:t>𝟕𝟗</m:t>
                          </m:r>
                          <m:r>
                            <a:rPr kumimoji="0" lang="de-DE" sz="1800" b="1" i="1" u="none" strike="noStrike" kern="1200" cap="none" spc="0" normalizeH="0" baseline="0" noProof="0">
                              <a:ln>
                                <a:noFill/>
                              </a:ln>
                              <a:solidFill>
                                <a:srgbClr val="FF420E"/>
                              </a:solidFill>
                              <a:effectLst/>
                              <a:uLnTx/>
                              <a:uFillTx/>
                              <a:latin typeface="Cambria Math" panose="02040503050406030204" pitchFamily="18" charset="0"/>
                              <a:ea typeface="Cambria Math" panose="02040503050406030204" pitchFamily="18" charset="0"/>
                              <a:cs typeface="+mn-cs"/>
                            </a:rPr>
                            <m:t>±</m:t>
                          </m:r>
                          <m:r>
                            <a:rPr kumimoji="0" lang="de-DE" sz="1800" b="1" i="1" u="none" strike="noStrike" kern="1200" cap="none" spc="0" normalizeH="0" baseline="0" noProof="0">
                              <a:ln>
                                <a:noFill/>
                              </a:ln>
                              <a:solidFill>
                                <a:srgbClr val="FF420E"/>
                              </a:solidFill>
                              <a:effectLst/>
                              <a:uLnTx/>
                              <a:uFillTx/>
                              <a:latin typeface="Cambria Math" panose="02040503050406030204" pitchFamily="18" charset="0"/>
                              <a:ea typeface="Cambria Math" panose="02040503050406030204" pitchFamily="18" charset="0"/>
                              <a:cs typeface="+mn-cs"/>
                            </a:rPr>
                            <m:t>𝟎</m:t>
                          </m:r>
                          <m:r>
                            <a:rPr kumimoji="0" lang="de-DE" sz="1800" b="1" i="1" u="none" strike="noStrike" kern="1200" cap="none" spc="0" normalizeH="0" baseline="0" noProof="0">
                              <a:ln>
                                <a:noFill/>
                              </a:ln>
                              <a:solidFill>
                                <a:srgbClr val="FF420E"/>
                              </a:solidFill>
                              <a:effectLst/>
                              <a:uLnTx/>
                              <a:uFillTx/>
                              <a:latin typeface="Cambria Math" panose="02040503050406030204" pitchFamily="18" charset="0"/>
                              <a:ea typeface="Cambria Math" panose="02040503050406030204" pitchFamily="18" charset="0"/>
                              <a:cs typeface="+mn-cs"/>
                            </a:rPr>
                            <m:t>.</m:t>
                          </m:r>
                          <m:r>
                            <a:rPr kumimoji="0" lang="de-DE" sz="1800" b="1" i="1" u="none" strike="noStrike" kern="1200" cap="none" spc="0" normalizeH="0" baseline="0" noProof="0">
                              <a:ln>
                                <a:noFill/>
                              </a:ln>
                              <a:solidFill>
                                <a:srgbClr val="FF420E"/>
                              </a:solidFill>
                              <a:effectLst/>
                              <a:uLnTx/>
                              <a:uFillTx/>
                              <a:latin typeface="Cambria Math" panose="02040503050406030204" pitchFamily="18" charset="0"/>
                              <a:ea typeface="Cambria Math" panose="02040503050406030204" pitchFamily="18" charset="0"/>
                              <a:cs typeface="+mn-cs"/>
                            </a:rPr>
                            <m:t>𝟏𝟖</m:t>
                          </m:r>
                        </m:sup>
                      </m:sSup>
                    </m:oMath>
                  </m:oMathPara>
                </a14:m>
                <a:endParaRPr kumimoji="0" lang="en-GB" sz="1800" b="1" i="0" u="none" strike="noStrike" kern="1200" cap="none" spc="0" normalizeH="0" baseline="0" noProof="0" dirty="0">
                  <a:ln>
                    <a:noFill/>
                  </a:ln>
                  <a:solidFill>
                    <a:srgbClr val="FF420E"/>
                  </a:solidFill>
                  <a:effectLst/>
                  <a:uLnTx/>
                  <a:uFillTx/>
                  <a:latin typeface="Calibri"/>
                  <a:ea typeface="+mn-ea"/>
                  <a:cs typeface="+mn-cs"/>
                </a:endParaRPr>
              </a:p>
            </p:txBody>
          </p:sp>
        </mc:Choice>
        <mc:Fallback xmlns="">
          <p:sp>
            <p:nvSpPr>
              <p:cNvPr id="13" name="TextBox 12">
                <a:extLst>
                  <a:ext uri="{FF2B5EF4-FFF2-40B4-BE49-F238E27FC236}">
                    <a16:creationId xmlns:a16="http://schemas.microsoft.com/office/drawing/2014/main" id="{E5DA5596-5CDA-4904-8995-094976DA593C}"/>
                  </a:ext>
                </a:extLst>
              </p:cNvPr>
              <p:cNvSpPr txBox="1">
                <a:spLocks noRot="1" noChangeAspect="1" noMove="1" noResize="1" noEditPoints="1" noAdjustHandles="1" noChangeArrowheads="1" noChangeShapeType="1" noTextEdit="1"/>
              </p:cNvSpPr>
              <p:nvPr/>
            </p:nvSpPr>
            <p:spPr>
              <a:xfrm>
                <a:off x="8723907" y="4058232"/>
                <a:ext cx="1513170" cy="51854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897B136-FDE0-4233-8B35-DFB603BD04C4}"/>
                  </a:ext>
                </a:extLst>
              </p:cNvPr>
              <p:cNvSpPr txBox="1"/>
              <p:nvPr/>
            </p:nvSpPr>
            <p:spPr>
              <a:xfrm>
                <a:off x="8713058" y="2545906"/>
                <a:ext cx="1513170" cy="518540"/>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ctrlPr>
                        </m:fPr>
                        <m:num>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𝑫</m:t>
                          </m:r>
                        </m:num>
                        <m:den>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𝑩𝒆</m:t>
                          </m:r>
                        </m:den>
                      </m:f>
                      <m:r>
                        <a:rPr kumimoji="0" lang="de-DE" sz="1800" b="1" i="1" u="none" strike="noStrike" kern="1200" cap="none" spc="0" normalizeH="0" baseline="0" noProof="0">
                          <a:ln>
                            <a:noFill/>
                          </a:ln>
                          <a:solidFill>
                            <a:srgbClr val="004586"/>
                          </a:solidFill>
                          <a:effectLst/>
                          <a:uLnTx/>
                          <a:uFillTx/>
                          <a:latin typeface="Cambria Math" panose="02040503050406030204" pitchFamily="18" charset="0"/>
                          <a:ea typeface="Cambria Math" panose="02040503050406030204" pitchFamily="18" charset="0"/>
                          <a:cs typeface="+mn-cs"/>
                        </a:rPr>
                        <m:t>~</m:t>
                      </m:r>
                      <m:sSup>
                        <m:sSupPr>
                          <m:ctrlP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𝑬</m:t>
                          </m:r>
                        </m:e>
                        <m:sup>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𝟏</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mn-ea"/>
                              <a:cs typeface="+mn-cs"/>
                            </a:rPr>
                            <m:t>𝟑𝟒</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Cambria Math" panose="02040503050406030204" pitchFamily="18" charset="0"/>
                              <a:cs typeface="+mn-cs"/>
                            </a:rPr>
                            <m:t>±</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Cambria Math" panose="02040503050406030204" pitchFamily="18" charset="0"/>
                              <a:cs typeface="+mn-cs"/>
                            </a:rPr>
                            <m:t>𝟎</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Cambria Math" panose="02040503050406030204" pitchFamily="18" charset="0"/>
                              <a:cs typeface="+mn-cs"/>
                            </a:rPr>
                            <m:t>.</m:t>
                          </m:r>
                          <m:r>
                            <a:rPr kumimoji="0" lang="de-DE" sz="1800" b="1" i="1" u="none" strike="noStrike" kern="1200" cap="none" spc="0" normalizeH="0" baseline="0" noProof="0" smtClean="0">
                              <a:ln>
                                <a:noFill/>
                              </a:ln>
                              <a:solidFill>
                                <a:srgbClr val="004586"/>
                              </a:solidFill>
                              <a:effectLst/>
                              <a:uLnTx/>
                              <a:uFillTx/>
                              <a:latin typeface="Cambria Math" panose="02040503050406030204" pitchFamily="18" charset="0"/>
                              <a:ea typeface="Cambria Math" panose="02040503050406030204" pitchFamily="18" charset="0"/>
                              <a:cs typeface="+mn-cs"/>
                            </a:rPr>
                            <m:t>𝟏𝟓</m:t>
                          </m:r>
                        </m:sup>
                      </m:sSup>
                    </m:oMath>
                  </m:oMathPara>
                </a14:m>
                <a:endParaRPr kumimoji="0" lang="en-GB" sz="1800" b="1" i="0" u="none" strike="noStrike" kern="1200" cap="none" spc="0" normalizeH="0" baseline="0" noProof="0" dirty="0">
                  <a:ln>
                    <a:noFill/>
                  </a:ln>
                  <a:solidFill>
                    <a:srgbClr val="004586"/>
                  </a:solidFill>
                  <a:effectLst/>
                  <a:uLnTx/>
                  <a:uFillTx/>
                  <a:latin typeface="Calibri"/>
                  <a:ea typeface="+mn-ea"/>
                  <a:cs typeface="+mn-cs"/>
                </a:endParaRPr>
              </a:p>
            </p:txBody>
          </p:sp>
        </mc:Choice>
        <mc:Fallback xmlns="">
          <p:sp>
            <p:nvSpPr>
              <p:cNvPr id="14" name="TextBox 13">
                <a:extLst>
                  <a:ext uri="{FF2B5EF4-FFF2-40B4-BE49-F238E27FC236}">
                    <a16:creationId xmlns:a16="http://schemas.microsoft.com/office/drawing/2014/main" id="{C897B136-FDE0-4233-8B35-DFB603BD04C4}"/>
                  </a:ext>
                </a:extLst>
              </p:cNvPr>
              <p:cNvSpPr txBox="1">
                <a:spLocks noRot="1" noChangeAspect="1" noMove="1" noResize="1" noEditPoints="1" noAdjustHandles="1" noChangeArrowheads="1" noChangeShapeType="1" noTextEdit="1"/>
              </p:cNvSpPr>
              <p:nvPr/>
            </p:nvSpPr>
            <p:spPr>
              <a:xfrm>
                <a:off x="8713058" y="2545906"/>
                <a:ext cx="1513170" cy="518540"/>
              </a:xfrm>
              <a:prstGeom prst="rect">
                <a:avLst/>
              </a:prstGeom>
              <a:blipFill>
                <a:blip r:embed="rId6"/>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575615EC-0EF4-4F49-B614-4B202077563F}"/>
              </a:ext>
            </a:extLst>
          </p:cNvPr>
          <p:cNvSpPr txBox="1"/>
          <p:nvPr/>
        </p:nvSpPr>
        <p:spPr>
          <a:xfrm>
            <a:off x="1466282" y="5527772"/>
            <a:ext cx="8942897" cy="923330"/>
          </a:xfrm>
          <a:prstGeom prst="rect">
            <a:avLst/>
          </a:prstGeom>
          <a:solidFill>
            <a:srgbClr val="AFFFFF"/>
          </a:solid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Depending on scaling law</a:t>
            </a:r>
            <a:r>
              <a:rPr kumimoji="0" lang="de-DE" sz="1800" b="1" i="0" u="none" strike="noStrike" kern="1200" cap="none" spc="0" normalizeH="0" baseline="0" noProof="0" dirty="0">
                <a:ln>
                  <a:noFill/>
                </a:ln>
                <a:solidFill>
                  <a:srgbClr val="FF420E"/>
                </a:solidFill>
                <a:effectLst/>
                <a:uLnTx/>
                <a:uFillTx/>
                <a:latin typeface="Calibri"/>
                <a:ea typeface="+mn-ea"/>
                <a:cs typeface="+mn-cs"/>
              </a:rPr>
              <a:t> shaped wall increase retention slightly (x1.5) or has little effect</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Scaling law fit parameters have large error bars:</a:t>
            </a:r>
          </a:p>
          <a:p>
            <a:pPr marL="457189" marR="0" lvl="1"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Uncertainty quantification?</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8742B3-7E15-41A8-B1C7-AA4B32E637F4}"/>
                  </a:ext>
                </a:extLst>
              </p:cNvPr>
              <p:cNvSpPr txBox="1"/>
              <p:nvPr/>
            </p:nvSpPr>
            <p:spPr>
              <a:xfrm>
                <a:off x="3123688" y="1062803"/>
                <a:ext cx="4361643" cy="72449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Define mean </a:t>
                </a:r>
                <a14:m>
                  <m:oMath xmlns:m="http://schemas.openxmlformats.org/officeDocument/2006/math">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num>
                          <m:den>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𝐵𝑒</m:t>
                            </m:r>
                          </m:den>
                        </m:f>
                      </m:e>
                    </m:d>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𝐵𝑒</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𝐿𝑎𝑦𝑒𝑟</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𝑔𝑟𝑜𝑤𝑡h</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𝑟𝑎𝑡𝑒</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𝐵𝑒</m:t>
                            </m:r>
                          </m:num>
                          <m:den>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den>
                        </m:f>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𝑑𝑒𝑝𝑜𝑠𝑖𝑡𝑖𝑜𝑛</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𝑟𝑎𝑡𝑒</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num>
                          <m:den>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den>
                        </m:f>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608742B3-7E15-41A8-B1C7-AA4B32E637F4}"/>
                  </a:ext>
                </a:extLst>
              </p:cNvPr>
              <p:cNvSpPr txBox="1">
                <a:spLocks noRot="1" noChangeAspect="1" noMove="1" noResize="1" noEditPoints="1" noAdjustHandles="1" noChangeArrowheads="1" noChangeShapeType="1" noTextEdit="1"/>
              </p:cNvSpPr>
              <p:nvPr/>
            </p:nvSpPr>
            <p:spPr>
              <a:xfrm>
                <a:off x="3123688" y="1062803"/>
                <a:ext cx="4361643" cy="724494"/>
              </a:xfrm>
              <a:prstGeom prst="rect">
                <a:avLst/>
              </a:prstGeom>
              <a:blipFill>
                <a:blip r:embed="rId7"/>
                <a:stretch>
                  <a:fillRect l="-1117"/>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44703150-E078-4C1B-8E12-07B295F08FDE}"/>
              </a:ext>
            </a:extLst>
          </p:cNvPr>
          <p:cNvGrpSpPr/>
          <p:nvPr/>
        </p:nvGrpSpPr>
        <p:grpSpPr>
          <a:xfrm>
            <a:off x="2223522" y="1791981"/>
            <a:ext cx="6873315" cy="3567070"/>
            <a:chOff x="2223522" y="1791981"/>
            <a:chExt cx="6873315" cy="3567070"/>
          </a:xfrm>
        </p:grpSpPr>
        <p:pic>
          <p:nvPicPr>
            <p:cNvPr id="8" name="Picture 7">
              <a:extLst>
                <a:ext uri="{FF2B5EF4-FFF2-40B4-BE49-F238E27FC236}">
                  <a16:creationId xmlns:a16="http://schemas.microsoft.com/office/drawing/2014/main" id="{64E22316-A683-4ECF-9561-85DE166030E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8164" y="1791981"/>
              <a:ext cx="6328673" cy="3567070"/>
            </a:xfrm>
            <a:prstGeom prst="rect">
              <a:avLst/>
            </a:prstGeom>
          </p:spPr>
        </p:pic>
        <p:cxnSp>
          <p:nvCxnSpPr>
            <p:cNvPr id="11" name="Straight Arrow Connector 10">
              <a:extLst>
                <a:ext uri="{FF2B5EF4-FFF2-40B4-BE49-F238E27FC236}">
                  <a16:creationId xmlns:a16="http://schemas.microsoft.com/office/drawing/2014/main" id="{21DE1873-4574-4D13-B992-1065109A68FA}"/>
                </a:ext>
              </a:extLst>
            </p:cNvPr>
            <p:cNvCxnSpPr>
              <a:cxnSpLocks/>
            </p:cNvCxnSpPr>
            <p:nvPr/>
          </p:nvCxnSpPr>
          <p:spPr>
            <a:xfrm flipV="1">
              <a:off x="4320775" y="2473176"/>
              <a:ext cx="999928" cy="725957"/>
            </a:xfrm>
            <a:prstGeom prst="straightConnector1">
              <a:avLst/>
            </a:prstGeom>
            <a:ln w="76200">
              <a:solidFill>
                <a:srgbClr val="00458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BC56E55-36D4-47B3-BD3E-2A6012E0CE57}"/>
                    </a:ext>
                  </a:extLst>
                </p:cNvPr>
                <p:cNvSpPr txBox="1"/>
                <p:nvPr/>
              </p:nvSpPr>
              <p:spPr>
                <a:xfrm>
                  <a:off x="2223522" y="2947731"/>
                  <a:ext cx="695005" cy="796628"/>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num>
                              <m:den>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𝐵𝑒</m:t>
                                </m:r>
                              </m:den>
                            </m:f>
                          </m:e>
                        </m:d>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7" name="TextBox 16">
                  <a:extLst>
                    <a:ext uri="{FF2B5EF4-FFF2-40B4-BE49-F238E27FC236}">
                      <a16:creationId xmlns:a16="http://schemas.microsoft.com/office/drawing/2014/main" id="{BBC56E55-36D4-47B3-BD3E-2A6012E0CE57}"/>
                    </a:ext>
                  </a:extLst>
                </p:cNvPr>
                <p:cNvSpPr txBox="1">
                  <a:spLocks noRot="1" noChangeAspect="1" noMove="1" noResize="1" noEditPoints="1" noAdjustHandles="1" noChangeArrowheads="1" noChangeShapeType="1" noTextEdit="1"/>
                </p:cNvSpPr>
                <p:nvPr/>
              </p:nvSpPr>
              <p:spPr>
                <a:xfrm>
                  <a:off x="2223522" y="2947731"/>
                  <a:ext cx="695005" cy="796628"/>
                </a:xfrm>
                <a:prstGeom prst="rect">
                  <a:avLst/>
                </a:prstGeom>
                <a:blipFill>
                  <a:blip r:embed="rId9"/>
                  <a:stretch>
                    <a:fillRect/>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49DB43DE-A270-46A9-8A73-AB57123A0641}"/>
                </a:ext>
              </a:extLst>
            </p:cNvPr>
            <p:cNvCxnSpPr>
              <a:cxnSpLocks/>
            </p:cNvCxnSpPr>
            <p:nvPr/>
          </p:nvCxnSpPr>
          <p:spPr>
            <a:xfrm>
              <a:off x="4843216" y="4309381"/>
              <a:ext cx="943893" cy="0"/>
            </a:xfrm>
            <a:prstGeom prst="straightConnector1">
              <a:avLst/>
            </a:prstGeom>
            <a:ln w="76200">
              <a:solidFill>
                <a:srgbClr val="FF420E"/>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245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4F59DA-6738-46A3-B23D-8A02155A471D}"/>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23C93B46-85F4-40B9-8E8C-BE057C3226CF}"/>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8E53834D-0EF8-4B0F-82FB-CA5BC686AC66}"/>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8FE5ED18-C97F-4975-8668-9B0006F88EAB}"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091DD50B-1A60-4AA8-9BF9-3C0BA5DDEAEB}"/>
              </a:ext>
            </a:extLst>
          </p:cNvPr>
          <p:cNvSpPr txBox="1"/>
          <p:nvPr/>
        </p:nvSpPr>
        <p:spPr>
          <a:xfrm>
            <a:off x="216789" y="108995"/>
            <a:ext cx="4097597"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Comparison to ERO2.0</a:t>
            </a:r>
          </a:p>
        </p:txBody>
      </p:sp>
      <p:sp>
        <p:nvSpPr>
          <p:cNvPr id="6" name="TextBox 5">
            <a:extLst>
              <a:ext uri="{FF2B5EF4-FFF2-40B4-BE49-F238E27FC236}">
                <a16:creationId xmlns:a16="http://schemas.microsoft.com/office/drawing/2014/main" id="{BCE02C28-988F-45FC-99BF-96347F2A40BF}"/>
              </a:ext>
            </a:extLst>
          </p:cNvPr>
          <p:cNvSpPr txBox="1"/>
          <p:nvPr/>
        </p:nvSpPr>
        <p:spPr>
          <a:xfrm>
            <a:off x="95335" y="693906"/>
            <a:ext cx="4968540"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Why do we use WallDYN3D if we have ERO2.0?</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CE52DF36-E08B-40BD-8873-1531BD730623}"/>
              </a:ext>
            </a:extLst>
          </p:cNvPr>
          <p:cNvSpPr txBox="1"/>
          <p:nvPr/>
        </p:nvSpPr>
        <p:spPr>
          <a:xfrm>
            <a:off x="648511" y="1025402"/>
            <a:ext cx="11263083"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erosion for the 3D shaped wall was investigated with ERO2.0 in: </a:t>
            </a:r>
            <a:r>
              <a:rPr kumimoji="0" lang="it-IT" sz="1800" b="0" i="1" u="none" strike="noStrike" kern="1200" cap="none" spc="0" normalizeH="0" baseline="0" noProof="0" dirty="0">
                <a:ln>
                  <a:noFill/>
                </a:ln>
                <a:solidFill>
                  <a:prstClr val="black"/>
                </a:solidFill>
                <a:effectLst/>
                <a:uLnTx/>
                <a:uFillTx/>
                <a:latin typeface="Calibri"/>
                <a:ea typeface="+mn-ea"/>
                <a:cs typeface="+mn-cs"/>
              </a:rPr>
              <a:t>J. Romazanov et al 2022 Nucl. Fusion 62 036011</a:t>
            </a: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42CF9607-B5F2-4B77-AFAA-42B414037B4E}"/>
              </a:ext>
            </a:extLst>
          </p:cNvPr>
          <p:cNvSpPr txBox="1"/>
          <p:nvPr/>
        </p:nvSpPr>
        <p:spPr>
          <a:xfrm>
            <a:off x="1190845" y="1317937"/>
            <a:ext cx="8716232"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So far </a:t>
            </a:r>
            <a:r>
              <a:rPr kumimoji="0" lang="de-DE" sz="1800" b="1" i="0" u="none" strike="noStrike" kern="1200" cap="none" spc="0" normalizeH="0" baseline="0" noProof="0" dirty="0">
                <a:ln>
                  <a:noFill/>
                </a:ln>
                <a:solidFill>
                  <a:srgbClr val="FF0000"/>
                </a:solidFill>
                <a:effectLst/>
                <a:uLnTx/>
                <a:uFillTx/>
                <a:latin typeface="Calibri"/>
                <a:ea typeface="+mn-ea"/>
                <a:cs typeface="+mn-cs"/>
              </a:rPr>
              <a:t>ERO2.0 without re-erosion</a:t>
            </a:r>
            <a:r>
              <a:rPr kumimoji="0" lang="de-DE" sz="1800" b="0" i="0" u="none" strike="noStrike" kern="1200" cap="none" spc="0" normalizeH="0" baseline="0" noProof="0" dirty="0">
                <a:ln>
                  <a:noFill/>
                </a:ln>
                <a:solidFill>
                  <a:prstClr val="black"/>
                </a:solidFill>
                <a:effectLst/>
                <a:uLnTx/>
                <a:uFillTx/>
                <a:latin typeface="Calibri"/>
                <a:ea typeface="+mn-ea"/>
                <a:cs typeface="+mn-cs"/>
              </a:rPr>
              <a:t>, reflection is the only loss of channel for impinging Be </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No time dependence </a:t>
            </a:r>
            <a:r>
              <a:rPr kumimoji="0" lang="de-DE" sz="1800" b="0" i="0" u="none" strike="noStrike" kern="1200" cap="none" spc="0" normalizeH="0" baseline="0" noProof="0" dirty="0">
                <a:ln>
                  <a:noFill/>
                </a:ln>
                <a:solidFill>
                  <a:prstClr val="black"/>
                </a:solidFill>
                <a:effectLst/>
                <a:uLnTx/>
                <a:uFillTx/>
                <a:latin typeface="Calibri"/>
                <a:ea typeface="+mn-ea"/>
                <a:cs typeface="+mn-cs"/>
              </a:rPr>
              <a:t>in Be sources / sinks </a:t>
            </a:r>
            <a:r>
              <a:rPr kumimoji="0" lang="de-DE" sz="1800" b="1" i="0" u="none" strike="noStrike" kern="1200" cap="none" spc="0" normalizeH="0" baseline="0" noProof="0" dirty="0">
                <a:ln>
                  <a:noFill/>
                </a:ln>
                <a:solidFill>
                  <a:srgbClr val="FF0000"/>
                </a:solidFill>
                <a:effectLst/>
                <a:uLnTx/>
                <a:uFillTx/>
                <a:latin typeface="Calibri"/>
                <a:ea typeface="+mn-ea"/>
                <a:cs typeface="+mn-cs"/>
              </a:rPr>
              <a:t>in ERO2.0</a:t>
            </a:r>
          </a:p>
        </p:txBody>
      </p:sp>
      <p:grpSp>
        <p:nvGrpSpPr>
          <p:cNvPr id="41" name="Group 40">
            <a:extLst>
              <a:ext uri="{FF2B5EF4-FFF2-40B4-BE49-F238E27FC236}">
                <a16:creationId xmlns:a16="http://schemas.microsoft.com/office/drawing/2014/main" id="{D9DAADE6-3E7E-4B6A-B166-EA74AEEEE43C}"/>
              </a:ext>
            </a:extLst>
          </p:cNvPr>
          <p:cNvGrpSpPr/>
          <p:nvPr/>
        </p:nvGrpSpPr>
        <p:grpSpPr>
          <a:xfrm>
            <a:off x="6129358" y="2326629"/>
            <a:ext cx="2671730" cy="4086000"/>
            <a:chOff x="6129358" y="2326629"/>
            <a:chExt cx="2671730" cy="4086000"/>
          </a:xfrm>
        </p:grpSpPr>
        <p:grpSp>
          <p:nvGrpSpPr>
            <p:cNvPr id="15" name="Group 14">
              <a:extLst>
                <a:ext uri="{FF2B5EF4-FFF2-40B4-BE49-F238E27FC236}">
                  <a16:creationId xmlns:a16="http://schemas.microsoft.com/office/drawing/2014/main" id="{61640D56-EC30-4239-938B-DF55FB8074DC}"/>
                </a:ext>
              </a:extLst>
            </p:cNvPr>
            <p:cNvGrpSpPr/>
            <p:nvPr/>
          </p:nvGrpSpPr>
          <p:grpSpPr>
            <a:xfrm>
              <a:off x="6129358" y="2326629"/>
              <a:ext cx="2671730" cy="4086000"/>
              <a:chOff x="6129358" y="2056601"/>
              <a:chExt cx="2963478" cy="4655209"/>
            </a:xfrm>
          </p:grpSpPr>
          <p:pic>
            <p:nvPicPr>
              <p:cNvPr id="18" name="Picture 17">
                <a:extLst>
                  <a:ext uri="{FF2B5EF4-FFF2-40B4-BE49-F238E27FC236}">
                    <a16:creationId xmlns:a16="http://schemas.microsoft.com/office/drawing/2014/main" id="{189D4FB9-F74F-4A13-9E7A-319B8B9DE212}"/>
                  </a:ext>
                </a:extLst>
              </p:cNvPr>
              <p:cNvPicPr>
                <a:picLocks noChangeAspect="1"/>
              </p:cNvPicPr>
              <p:nvPr/>
            </p:nvPicPr>
            <p:blipFill>
              <a:blip r:embed="rId3" cstate="print">
                <a:extLst>
                  <a:ext uri="{28A0092B-C50C-407E-A947-70E740481C1C}">
                    <a14:useLocalDpi xmlns:a14="http://schemas.microsoft.com/office/drawing/2010/main" val="0"/>
                  </a:ext>
                </a:extLst>
              </a:blip>
              <a:srcRect l="4208" r="4208"/>
              <a:stretch/>
            </p:blipFill>
            <p:spPr>
              <a:xfrm>
                <a:off x="6129358" y="2056601"/>
                <a:ext cx="2743896" cy="2406491"/>
              </a:xfrm>
              <a:prstGeom prst="rect">
                <a:avLst/>
              </a:prstGeom>
            </p:spPr>
          </p:pic>
          <p:pic>
            <p:nvPicPr>
              <p:cNvPr id="20" name="Picture 19">
                <a:extLst>
                  <a:ext uri="{FF2B5EF4-FFF2-40B4-BE49-F238E27FC236}">
                    <a16:creationId xmlns:a16="http://schemas.microsoft.com/office/drawing/2014/main" id="{0DD3D16A-D632-4963-BC19-819101A999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29358" y="4325988"/>
                <a:ext cx="2963478" cy="2385822"/>
              </a:xfrm>
              <a:prstGeom prst="rect">
                <a:avLst/>
              </a:prstGeom>
            </p:spPr>
          </p:pic>
        </p:grpSp>
        <p:sp>
          <p:nvSpPr>
            <p:cNvPr id="21" name="TextBox 20">
              <a:extLst>
                <a:ext uri="{FF2B5EF4-FFF2-40B4-BE49-F238E27FC236}">
                  <a16:creationId xmlns:a16="http://schemas.microsoft.com/office/drawing/2014/main" id="{7404A351-C011-4D6C-A2CE-A6425EB2C36F}"/>
                </a:ext>
              </a:extLst>
            </p:cNvPr>
            <p:cNvSpPr txBox="1"/>
            <p:nvPr/>
          </p:nvSpPr>
          <p:spPr>
            <a:xfrm>
              <a:off x="6823324" y="4411350"/>
              <a:ext cx="1500091" cy="369332"/>
            </a:xfrm>
            <a:prstGeom prst="rect">
              <a:avLst/>
            </a:prstGeom>
            <a:solidFill>
              <a:srgbClr val="AFFFFF"/>
            </a:solid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Total Be influx</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623A56F8-BA26-4168-AA62-328EB1D6A615}"/>
              </a:ext>
            </a:extLst>
          </p:cNvPr>
          <p:cNvGrpSpPr/>
          <p:nvPr/>
        </p:nvGrpSpPr>
        <p:grpSpPr>
          <a:xfrm>
            <a:off x="399495" y="2348929"/>
            <a:ext cx="2563962" cy="4085193"/>
            <a:chOff x="399495" y="2348929"/>
            <a:chExt cx="2563962" cy="4085193"/>
          </a:xfrm>
        </p:grpSpPr>
        <p:grpSp>
          <p:nvGrpSpPr>
            <p:cNvPr id="11" name="Group 10">
              <a:extLst>
                <a:ext uri="{FF2B5EF4-FFF2-40B4-BE49-F238E27FC236}">
                  <a16:creationId xmlns:a16="http://schemas.microsoft.com/office/drawing/2014/main" id="{9352E81B-0020-4E54-8BE0-0AA23B29480D}"/>
                </a:ext>
              </a:extLst>
            </p:cNvPr>
            <p:cNvGrpSpPr/>
            <p:nvPr/>
          </p:nvGrpSpPr>
          <p:grpSpPr>
            <a:xfrm>
              <a:off x="399495" y="2348929"/>
              <a:ext cx="2403030" cy="4085193"/>
              <a:chOff x="399495" y="2078901"/>
              <a:chExt cx="2735634" cy="4650626"/>
            </a:xfrm>
          </p:grpSpPr>
          <p:pic>
            <p:nvPicPr>
              <p:cNvPr id="10" name="Picture 9">
                <a:extLst>
                  <a:ext uri="{FF2B5EF4-FFF2-40B4-BE49-F238E27FC236}">
                    <a16:creationId xmlns:a16="http://schemas.microsoft.com/office/drawing/2014/main" id="{309D80F3-8B1B-41ED-BDDF-AFAD2C44EE22}"/>
                  </a:ext>
                </a:extLst>
              </p:cNvPr>
              <p:cNvPicPr>
                <a:picLocks noChangeAspect="1"/>
              </p:cNvPicPr>
              <p:nvPr/>
            </p:nvPicPr>
            <p:blipFill>
              <a:blip r:embed="rId5" cstate="print">
                <a:extLst>
                  <a:ext uri="{28A0092B-C50C-407E-A947-70E740481C1C}">
                    <a14:useLocalDpi xmlns:a14="http://schemas.microsoft.com/office/drawing/2010/main" val="0"/>
                  </a:ext>
                </a:extLst>
              </a:blip>
              <a:srcRect l="2274" r="2274"/>
              <a:stretch/>
            </p:blipFill>
            <p:spPr>
              <a:xfrm>
                <a:off x="399495" y="2078901"/>
                <a:ext cx="2689235" cy="2384191"/>
              </a:xfrm>
              <a:prstGeom prst="rect">
                <a:avLst/>
              </a:prstGeom>
            </p:spPr>
          </p:pic>
          <p:pic>
            <p:nvPicPr>
              <p:cNvPr id="12" name="Picture 11">
                <a:extLst>
                  <a:ext uri="{FF2B5EF4-FFF2-40B4-BE49-F238E27FC236}">
                    <a16:creationId xmlns:a16="http://schemas.microsoft.com/office/drawing/2014/main" id="{D75DF6D1-C443-4D75-BF95-5DE14A7BCFE6}"/>
                  </a:ext>
                </a:extLst>
              </p:cNvPr>
              <p:cNvPicPr>
                <a:picLocks noChangeAspect="1"/>
              </p:cNvPicPr>
              <p:nvPr/>
            </p:nvPicPr>
            <p:blipFill>
              <a:blip r:embed="rId6" cstate="print">
                <a:extLst>
                  <a:ext uri="{28A0092B-C50C-407E-A947-70E740481C1C}">
                    <a14:useLocalDpi xmlns:a14="http://schemas.microsoft.com/office/drawing/2010/main" val="0"/>
                  </a:ext>
                </a:extLst>
              </a:blip>
              <a:srcRect l="3828" r="3828"/>
              <a:stretch/>
            </p:blipFill>
            <p:spPr>
              <a:xfrm>
                <a:off x="399495" y="4325988"/>
                <a:ext cx="2735634" cy="2403539"/>
              </a:xfrm>
              <a:prstGeom prst="rect">
                <a:avLst/>
              </a:prstGeom>
            </p:spPr>
          </p:pic>
        </p:grpSp>
        <p:sp>
          <p:nvSpPr>
            <p:cNvPr id="22" name="TextBox 21">
              <a:extLst>
                <a:ext uri="{FF2B5EF4-FFF2-40B4-BE49-F238E27FC236}">
                  <a16:creationId xmlns:a16="http://schemas.microsoft.com/office/drawing/2014/main" id="{FF3709A8-2CCC-40A4-A06B-7B562D9D93AC}"/>
                </a:ext>
              </a:extLst>
            </p:cNvPr>
            <p:cNvSpPr txBox="1"/>
            <p:nvPr/>
          </p:nvSpPr>
          <p:spPr>
            <a:xfrm>
              <a:off x="445395" y="4387107"/>
              <a:ext cx="2518062" cy="369332"/>
            </a:xfrm>
            <a:prstGeom prst="rect">
              <a:avLst/>
            </a:prstGeom>
            <a:solidFill>
              <a:srgbClr val="AFFFFF"/>
            </a:solid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influx from re-erosion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5749E3E9-B2DE-471B-B3C3-90DCFCCC4568}"/>
              </a:ext>
            </a:extLst>
          </p:cNvPr>
          <p:cNvGrpSpPr/>
          <p:nvPr/>
        </p:nvGrpSpPr>
        <p:grpSpPr>
          <a:xfrm>
            <a:off x="3189213" y="2329581"/>
            <a:ext cx="2920425" cy="4086000"/>
            <a:chOff x="3189213" y="2329581"/>
            <a:chExt cx="2920425" cy="4086000"/>
          </a:xfrm>
        </p:grpSpPr>
        <p:grpSp>
          <p:nvGrpSpPr>
            <p:cNvPr id="13" name="Group 12">
              <a:extLst>
                <a:ext uri="{FF2B5EF4-FFF2-40B4-BE49-F238E27FC236}">
                  <a16:creationId xmlns:a16="http://schemas.microsoft.com/office/drawing/2014/main" id="{9403D2F3-08F5-4436-B276-9EE85580D813}"/>
                </a:ext>
              </a:extLst>
            </p:cNvPr>
            <p:cNvGrpSpPr/>
            <p:nvPr/>
          </p:nvGrpSpPr>
          <p:grpSpPr>
            <a:xfrm>
              <a:off x="3189213" y="2329581"/>
              <a:ext cx="2520610" cy="4086000"/>
              <a:chOff x="3189212" y="2059553"/>
              <a:chExt cx="2782063" cy="4649304"/>
            </a:xfrm>
          </p:grpSpPr>
          <p:pic>
            <p:nvPicPr>
              <p:cNvPr id="14" name="Picture 13">
                <a:extLst>
                  <a:ext uri="{FF2B5EF4-FFF2-40B4-BE49-F238E27FC236}">
                    <a16:creationId xmlns:a16="http://schemas.microsoft.com/office/drawing/2014/main" id="{960A2954-0AF3-4573-B2B3-B0DEFF34ABAE}"/>
                  </a:ext>
                </a:extLst>
              </p:cNvPr>
              <p:cNvPicPr>
                <a:picLocks noChangeAspect="1"/>
              </p:cNvPicPr>
              <p:nvPr/>
            </p:nvPicPr>
            <p:blipFill>
              <a:blip r:embed="rId7" cstate="print">
                <a:extLst>
                  <a:ext uri="{28A0092B-C50C-407E-A947-70E740481C1C}">
                    <a14:useLocalDpi xmlns:a14="http://schemas.microsoft.com/office/drawing/2010/main" val="0"/>
                  </a:ext>
                </a:extLst>
              </a:blip>
              <a:srcRect l="3953" r="3953"/>
              <a:stretch/>
            </p:blipFill>
            <p:spPr>
              <a:xfrm>
                <a:off x="3189212" y="2059553"/>
                <a:ext cx="2782063" cy="2403539"/>
              </a:xfrm>
              <a:prstGeom prst="rect">
                <a:avLst/>
              </a:prstGeom>
            </p:spPr>
          </p:pic>
          <p:pic>
            <p:nvPicPr>
              <p:cNvPr id="16" name="Picture 15">
                <a:extLst>
                  <a:ext uri="{FF2B5EF4-FFF2-40B4-BE49-F238E27FC236}">
                    <a16:creationId xmlns:a16="http://schemas.microsoft.com/office/drawing/2014/main" id="{7AAE8736-D852-495C-9D85-2A8415E54036}"/>
                  </a:ext>
                </a:extLst>
              </p:cNvPr>
              <p:cNvPicPr>
                <a:picLocks noChangeAspect="1"/>
              </p:cNvPicPr>
              <p:nvPr/>
            </p:nvPicPr>
            <p:blipFill>
              <a:blip r:embed="rId8" cstate="print">
                <a:extLst>
                  <a:ext uri="{28A0092B-C50C-407E-A947-70E740481C1C}">
                    <a14:useLocalDpi xmlns:a14="http://schemas.microsoft.com/office/drawing/2010/main" val="0"/>
                  </a:ext>
                </a:extLst>
              </a:blip>
              <a:srcRect l="4944" r="4944"/>
              <a:stretch/>
            </p:blipFill>
            <p:spPr>
              <a:xfrm>
                <a:off x="3189212" y="4325988"/>
                <a:ext cx="2677954" cy="2382869"/>
              </a:xfrm>
              <a:prstGeom prst="rect">
                <a:avLst/>
              </a:prstGeom>
            </p:spPr>
          </p:pic>
        </p:grpSp>
        <p:sp>
          <p:nvSpPr>
            <p:cNvPr id="23" name="TextBox 22">
              <a:extLst>
                <a:ext uri="{FF2B5EF4-FFF2-40B4-BE49-F238E27FC236}">
                  <a16:creationId xmlns:a16="http://schemas.microsoft.com/office/drawing/2014/main" id="{39DC266B-9F5F-47C6-8F3D-4473B7FA9B5B}"/>
                </a:ext>
              </a:extLst>
            </p:cNvPr>
            <p:cNvSpPr txBox="1"/>
            <p:nvPr/>
          </p:nvSpPr>
          <p:spPr>
            <a:xfrm>
              <a:off x="3654029" y="4411350"/>
              <a:ext cx="2455609" cy="369332"/>
            </a:xfrm>
            <a:prstGeom prst="rect">
              <a:avLst/>
            </a:prstGeom>
            <a:solidFill>
              <a:srgbClr val="AFFFFF"/>
            </a:solid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influx from reflection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C916B65A-DC43-4845-94ED-2126076FD05B}"/>
              </a:ext>
            </a:extLst>
          </p:cNvPr>
          <p:cNvSpPr txBox="1"/>
          <p:nvPr/>
        </p:nvSpPr>
        <p:spPr>
          <a:xfrm>
            <a:off x="8875290" y="1935541"/>
            <a:ext cx="3108821" cy="646331"/>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influx in divertor has </a:t>
            </a:r>
            <a:r>
              <a:rPr kumimoji="0" lang="de-DE" sz="1800" b="1" i="0" u="none" strike="noStrike" kern="1200" cap="none" spc="0" normalizeH="0" baseline="0" noProof="0" dirty="0">
                <a:ln>
                  <a:noFill/>
                </a:ln>
                <a:solidFill>
                  <a:srgbClr val="FF0000"/>
                </a:solidFill>
                <a:effectLst/>
                <a:uLnTx/>
                <a:uFillTx/>
                <a:latin typeface="Calibri"/>
                <a:ea typeface="+mn-ea"/>
                <a:cs typeface="+mn-cs"/>
              </a:rPr>
              <a:t>pronounced time evolution</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61B4B1D2-EDAF-42BF-B37D-3ED60A0C1E17}"/>
              </a:ext>
            </a:extLst>
          </p:cNvPr>
          <p:cNvSpPr txBox="1"/>
          <p:nvPr/>
        </p:nvSpPr>
        <p:spPr>
          <a:xfrm>
            <a:off x="9215919" y="2536135"/>
            <a:ext cx="2836962" cy="1200329"/>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recycling at targets</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plasma concentration build up</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deposition in divertor</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5FD7DDDD-B50F-4F9D-B9C1-31B1FC85A79E}"/>
              </a:ext>
            </a:extLst>
          </p:cNvPr>
          <p:cNvSpPr txBox="1"/>
          <p:nvPr/>
        </p:nvSpPr>
        <p:spPr>
          <a:xfrm>
            <a:off x="10211860" y="4689540"/>
            <a:ext cx="1812000" cy="923330"/>
          </a:xfrm>
          <a:prstGeom prst="rect">
            <a:avLst/>
          </a:prstGeom>
          <a:solidFill>
            <a:srgbClr val="AFFFFF"/>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Surface dynamics model needed</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Arrow: Down 32">
            <a:extLst>
              <a:ext uri="{FF2B5EF4-FFF2-40B4-BE49-F238E27FC236}">
                <a16:creationId xmlns:a16="http://schemas.microsoft.com/office/drawing/2014/main" id="{961B7F6B-6CBE-465F-A0C6-DA27059965C3}"/>
              </a:ext>
            </a:extLst>
          </p:cNvPr>
          <p:cNvSpPr/>
          <p:nvPr/>
        </p:nvSpPr>
        <p:spPr>
          <a:xfrm>
            <a:off x="10787024" y="3733140"/>
            <a:ext cx="484632"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0" name="Group 39">
            <a:extLst>
              <a:ext uri="{FF2B5EF4-FFF2-40B4-BE49-F238E27FC236}">
                <a16:creationId xmlns:a16="http://schemas.microsoft.com/office/drawing/2014/main" id="{2420140E-FDE4-498B-AA6B-E23126784D48}"/>
              </a:ext>
            </a:extLst>
          </p:cNvPr>
          <p:cNvGrpSpPr/>
          <p:nvPr/>
        </p:nvGrpSpPr>
        <p:grpSpPr>
          <a:xfrm>
            <a:off x="8672838" y="4328015"/>
            <a:ext cx="1532022" cy="2338877"/>
            <a:chOff x="8672838" y="4328015"/>
            <a:chExt cx="1532022" cy="2338877"/>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20C9555-461C-4818-9CEE-1681C0186CCD}"/>
                    </a:ext>
                  </a:extLst>
                </p:cNvPr>
                <p:cNvSpPr txBox="1"/>
                <p:nvPr/>
              </p:nvSpPr>
              <p:spPr>
                <a:xfrm>
                  <a:off x="8672838" y="6389893"/>
                  <a:ext cx="1532022" cy="276999"/>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m:t>
                                </m:r>
                              </m:sup>
                            </m:s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p>
                              <m:sSup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sSup>
                              <m:sSup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p>
                            </m:sSup>
                          </m:e>
                        </m:d>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520C9555-461C-4818-9CEE-1681C0186CCD}"/>
                    </a:ext>
                  </a:extLst>
                </p:cNvPr>
                <p:cNvSpPr txBox="1">
                  <a:spLocks noRot="1" noChangeAspect="1" noMove="1" noResize="1" noEditPoints="1" noAdjustHandles="1" noChangeArrowheads="1" noChangeShapeType="1" noTextEdit="1"/>
                </p:cNvSpPr>
                <p:nvPr/>
              </p:nvSpPr>
              <p:spPr>
                <a:xfrm>
                  <a:off x="8672838" y="6389893"/>
                  <a:ext cx="1532022" cy="276999"/>
                </a:xfrm>
                <a:prstGeom prst="rect">
                  <a:avLst/>
                </a:prstGeom>
                <a:blipFill>
                  <a:blip r:embed="rId11"/>
                  <a:stretch>
                    <a:fillRect t="-4348" b="-6522"/>
                  </a:stretch>
                </a:blipFill>
              </p:spPr>
              <p:txBody>
                <a:bodyPr/>
                <a:lstStyle/>
                <a:p>
                  <a:r>
                    <a:rPr lang="en-GB">
                      <a:noFill/>
                    </a:rPr>
                    <a:t> </a:t>
                  </a:r>
                </a:p>
              </p:txBody>
            </p:sp>
          </mc:Fallback>
        </mc:AlternateContent>
        <p:grpSp>
          <p:nvGrpSpPr>
            <p:cNvPr id="36" name="Group 35">
              <a:extLst>
                <a:ext uri="{FF2B5EF4-FFF2-40B4-BE49-F238E27FC236}">
                  <a16:creationId xmlns:a16="http://schemas.microsoft.com/office/drawing/2014/main" id="{390417CE-FE8F-4D4A-996B-6F1CC16B9BD4}"/>
                </a:ext>
              </a:extLst>
            </p:cNvPr>
            <p:cNvGrpSpPr/>
            <p:nvPr/>
          </p:nvGrpSpPr>
          <p:grpSpPr>
            <a:xfrm>
              <a:off x="9466292" y="4328015"/>
              <a:ext cx="655528" cy="2015712"/>
              <a:chOff x="9471426" y="4463092"/>
              <a:chExt cx="655528" cy="2015712"/>
            </a:xfrm>
          </p:grpSpPr>
          <p:sp>
            <p:nvSpPr>
              <p:cNvPr id="29" name="Rectangle 28">
                <a:extLst>
                  <a:ext uri="{FF2B5EF4-FFF2-40B4-BE49-F238E27FC236}">
                    <a16:creationId xmlns:a16="http://schemas.microsoft.com/office/drawing/2014/main" id="{F9459FD9-D878-41C8-AB30-0FF5A27FC2EE}"/>
                  </a:ext>
                </a:extLst>
              </p:cNvPr>
              <p:cNvSpPr/>
              <p:nvPr/>
            </p:nvSpPr>
            <p:spPr>
              <a:xfrm>
                <a:off x="9471426" y="4474752"/>
                <a:ext cx="655528" cy="2004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A2DB09C0-DA68-426F-957E-8FB4BD0BC8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78087" y="4463092"/>
                <a:ext cx="648867" cy="2004052"/>
              </a:xfrm>
              <a:prstGeom prst="rect">
                <a:avLst/>
              </a:prstGeom>
            </p:spPr>
          </p:pic>
        </p:grpSp>
      </p:grpSp>
      <p:sp>
        <p:nvSpPr>
          <p:cNvPr id="9" name="TextBox 8">
            <a:extLst>
              <a:ext uri="{FF2B5EF4-FFF2-40B4-BE49-F238E27FC236}">
                <a16:creationId xmlns:a16="http://schemas.microsoft.com/office/drawing/2014/main" id="{EB05249B-9AFD-4564-B5E7-95002D2B1C9F}"/>
              </a:ext>
            </a:extLst>
          </p:cNvPr>
          <p:cNvSpPr txBox="1"/>
          <p:nvPr/>
        </p:nvSpPr>
        <p:spPr>
          <a:xfrm>
            <a:off x="902468" y="6297560"/>
            <a:ext cx="6688306"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 Can only compare WallDYN-3D to ERO2.0 w.r.t primary Be erosion</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42" name="Group 41">
            <a:extLst>
              <a:ext uri="{FF2B5EF4-FFF2-40B4-BE49-F238E27FC236}">
                <a16:creationId xmlns:a16="http://schemas.microsoft.com/office/drawing/2014/main" id="{59C57450-D710-471D-BAF8-F8B6F8D2A639}"/>
              </a:ext>
            </a:extLst>
          </p:cNvPr>
          <p:cNvGrpSpPr/>
          <p:nvPr/>
        </p:nvGrpSpPr>
        <p:grpSpPr>
          <a:xfrm>
            <a:off x="-40419" y="1922240"/>
            <a:ext cx="7319837" cy="4135615"/>
            <a:chOff x="-40419" y="1922240"/>
            <a:chExt cx="7319837" cy="4135615"/>
          </a:xfrm>
        </p:grpSpPr>
        <p:sp>
          <p:nvSpPr>
            <p:cNvPr id="24" name="TextBox 23">
              <a:extLst>
                <a:ext uri="{FF2B5EF4-FFF2-40B4-BE49-F238E27FC236}">
                  <a16:creationId xmlns:a16="http://schemas.microsoft.com/office/drawing/2014/main" id="{5AB606F9-50AA-40E5-9595-01929CD288A4}"/>
                </a:ext>
              </a:extLst>
            </p:cNvPr>
            <p:cNvSpPr txBox="1"/>
            <p:nvPr/>
          </p:nvSpPr>
          <p:spPr>
            <a:xfrm>
              <a:off x="-40419" y="3354381"/>
              <a:ext cx="942887"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T=0 sec.</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5A398DED-C530-4817-B1A3-DEE8EB7E35E7}"/>
                </a:ext>
              </a:extLst>
            </p:cNvPr>
            <p:cNvSpPr txBox="1"/>
            <p:nvPr/>
          </p:nvSpPr>
          <p:spPr>
            <a:xfrm>
              <a:off x="-40419" y="5634920"/>
              <a:ext cx="1176925"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T=400 sec.</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Arrow: Right 25">
              <a:extLst>
                <a:ext uri="{FF2B5EF4-FFF2-40B4-BE49-F238E27FC236}">
                  <a16:creationId xmlns:a16="http://schemas.microsoft.com/office/drawing/2014/main" id="{6CA90636-2F1A-45B8-954A-E365DA7218CF}"/>
                </a:ext>
              </a:extLst>
            </p:cNvPr>
            <p:cNvSpPr/>
            <p:nvPr/>
          </p:nvSpPr>
          <p:spPr>
            <a:xfrm>
              <a:off x="91678" y="3625934"/>
              <a:ext cx="678692" cy="107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Arrow: Right 26">
              <a:extLst>
                <a:ext uri="{FF2B5EF4-FFF2-40B4-BE49-F238E27FC236}">
                  <a16:creationId xmlns:a16="http://schemas.microsoft.com/office/drawing/2014/main" id="{43449390-C9CA-4FD1-A11E-BB0AF73B0370}"/>
                </a:ext>
              </a:extLst>
            </p:cNvPr>
            <p:cNvSpPr/>
            <p:nvPr/>
          </p:nvSpPr>
          <p:spPr>
            <a:xfrm>
              <a:off x="60149" y="5950649"/>
              <a:ext cx="678692" cy="107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8A9C843-EB2C-4B93-B9A3-2043932BB575}"/>
                </a:ext>
              </a:extLst>
            </p:cNvPr>
            <p:cNvSpPr txBox="1"/>
            <p:nvPr/>
          </p:nvSpPr>
          <p:spPr>
            <a:xfrm>
              <a:off x="95335" y="1922240"/>
              <a:ext cx="7184083"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WallDYN-3D</a:t>
              </a:r>
              <a:r>
                <a:rPr kumimoji="0" lang="de-DE" sz="1800" b="1" i="0" u="none" strike="noStrike" kern="1200" cap="none" spc="0" normalizeH="0" baseline="0" noProof="0" dirty="0">
                  <a:ln>
                    <a:noFill/>
                  </a:ln>
                  <a:solidFill>
                    <a:prstClr val="black"/>
                  </a:solidFill>
                  <a:effectLst/>
                  <a:uLnTx/>
                  <a:uFillTx/>
                  <a:latin typeface="Calibri"/>
                  <a:ea typeface="+mn-ea"/>
                  <a:cs typeface="+mn-cs"/>
                </a:rPr>
                <a:t>: Time evolution of Be wall </a:t>
              </a:r>
              <a:r>
                <a:rPr kumimoji="0" lang="de-DE" sz="1800" b="1" i="0" u="none" strike="noStrike" kern="1200" cap="none" spc="0" normalizeH="0" baseline="0" noProof="0" dirty="0">
                  <a:ln>
                    <a:noFill/>
                  </a:ln>
                  <a:solidFill>
                    <a:srgbClr val="FF0000"/>
                  </a:solidFill>
                  <a:effectLst/>
                  <a:uLnTx/>
                  <a:uFillTx/>
                  <a:latin typeface="Calibri"/>
                  <a:ea typeface="+mn-ea"/>
                  <a:cs typeface="+mn-cs"/>
                </a:rPr>
                <a:t>in-flux due to different sources</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37919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animBg="1"/>
      <p:bldP spid="33"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B5E5DB-FEE5-4D89-8085-84CE56604A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74682" y="1075925"/>
            <a:ext cx="1557701" cy="3173001"/>
          </a:xfrm>
          <a:prstGeom prst="rect">
            <a:avLst/>
          </a:prstGeom>
        </p:spPr>
      </p:pic>
      <mc:AlternateContent xmlns:mc="http://schemas.openxmlformats.org/markup-compatibility/2006" xmlns:a14="http://schemas.microsoft.com/office/drawing/2010/main">
        <mc:Choice Requires="a14">
          <p:graphicFrame>
            <p:nvGraphicFramePr>
              <p:cNvPr id="10" name="Table 10">
                <a:extLst>
                  <a:ext uri="{FF2B5EF4-FFF2-40B4-BE49-F238E27FC236}">
                    <a16:creationId xmlns:a16="http://schemas.microsoft.com/office/drawing/2014/main" id="{1CDBEAF8-C3D1-4B59-B778-C49E32D15808}"/>
                  </a:ext>
                </a:extLst>
              </p:cNvPr>
              <p:cNvGraphicFramePr>
                <a:graphicFrameLocks noGrp="1"/>
              </p:cNvGraphicFramePr>
              <p:nvPr/>
            </p:nvGraphicFramePr>
            <p:xfrm>
              <a:off x="2220404" y="1900048"/>
              <a:ext cx="8159596" cy="2494280"/>
            </p:xfrm>
            <a:graphic>
              <a:graphicData uri="http://schemas.openxmlformats.org/drawingml/2006/table">
                <a:tbl>
                  <a:tblPr firstRow="1" bandRow="1">
                    <a:tableStyleId>{5C22544A-7EE6-4342-B048-85BDC9FD1C3A}</a:tableStyleId>
                  </a:tblPr>
                  <a:tblGrid>
                    <a:gridCol w="2942376">
                      <a:extLst>
                        <a:ext uri="{9D8B030D-6E8A-4147-A177-3AD203B41FA5}">
                          <a16:colId xmlns:a16="http://schemas.microsoft.com/office/drawing/2014/main" val="1219981301"/>
                        </a:ext>
                      </a:extLst>
                    </a:gridCol>
                    <a:gridCol w="1520982">
                      <a:extLst>
                        <a:ext uri="{9D8B030D-6E8A-4147-A177-3AD203B41FA5}">
                          <a16:colId xmlns:a16="http://schemas.microsoft.com/office/drawing/2014/main" val="4189942976"/>
                        </a:ext>
                      </a:extLst>
                    </a:gridCol>
                    <a:gridCol w="1674891">
                      <a:extLst>
                        <a:ext uri="{9D8B030D-6E8A-4147-A177-3AD203B41FA5}">
                          <a16:colId xmlns:a16="http://schemas.microsoft.com/office/drawing/2014/main" val="3122517631"/>
                        </a:ext>
                      </a:extLst>
                    </a:gridCol>
                    <a:gridCol w="2021347">
                      <a:extLst>
                        <a:ext uri="{9D8B030D-6E8A-4147-A177-3AD203B41FA5}">
                          <a16:colId xmlns:a16="http://schemas.microsoft.com/office/drawing/2014/main" val="472155830"/>
                        </a:ext>
                      </a:extLst>
                    </a:gridCol>
                  </a:tblGrid>
                  <a:tr h="370840">
                    <a:tc>
                      <a:txBody>
                        <a:bodyPr/>
                        <a:lstStyle/>
                        <a:p>
                          <a:endParaRPr lang="en-GB" dirty="0"/>
                        </a:p>
                      </a:txBody>
                      <a:tcPr/>
                    </a:tc>
                    <a:tc>
                      <a:txBody>
                        <a:bodyPr/>
                        <a:lstStyle/>
                        <a:p>
                          <a:pPr algn="ctr"/>
                          <a:r>
                            <a:rPr lang="de-DE" dirty="0"/>
                            <a:t>ERO2.0</a:t>
                          </a:r>
                          <a:endParaRPr lang="en-GB" dirty="0"/>
                        </a:p>
                      </a:txBody>
                      <a:tcPr/>
                    </a:tc>
                    <a:tc>
                      <a:txBody>
                        <a:bodyPr/>
                        <a:lstStyle/>
                        <a:p>
                          <a:pPr algn="ctr"/>
                          <a:r>
                            <a:rPr lang="de-DE" dirty="0"/>
                            <a:t>WallDYN3D</a:t>
                          </a:r>
                          <a:endParaRPr lang="en-GB" dirty="0"/>
                        </a:p>
                      </a:txBody>
                      <a:tcPr/>
                    </a:tc>
                    <a:tc>
                      <a:txBody>
                        <a:bodyPr/>
                        <a:lstStyle/>
                        <a:p>
                          <a:pPr algn="ctr"/>
                          <a:r>
                            <a:rPr lang="de-DE" dirty="0"/>
                            <a:t>WallDYN3D</a:t>
                          </a:r>
                        </a:p>
                        <a:p>
                          <a:pPr algn="ctr"/>
                          <a:r>
                            <a:rPr lang="de-DE" dirty="0"/>
                            <a:t>(Yields x 1.5)</a:t>
                          </a:r>
                          <a:endParaRPr lang="en-GB" dirty="0"/>
                        </a:p>
                      </a:txBody>
                      <a:tcPr/>
                    </a:tc>
                    <a:extLst>
                      <a:ext uri="{0D108BD9-81ED-4DB2-BD59-A6C34878D82A}">
                        <a16:rowId xmlns:a16="http://schemas.microsoft.com/office/drawing/2014/main" val="972161472"/>
                      </a:ext>
                    </a:extLst>
                  </a:tr>
                  <a:tr h="370840">
                    <a:tc>
                      <a:txBody>
                        <a:bodyPr/>
                        <a:lstStyle/>
                        <a:p>
                          <a:pPr algn="ctr"/>
                          <a:r>
                            <a:rPr lang="de-DE" dirty="0"/>
                            <a:t>Total FW D influx </a:t>
                          </a:r>
                          <a14:m>
                            <m:oMath xmlns:m="http://schemas.openxmlformats.org/officeDocument/2006/math">
                              <m:d>
                                <m:dPr>
                                  <m:ctrlPr>
                                    <a:rPr lang="de-DE" i="1" smtClean="0">
                                      <a:latin typeface="Cambria Math" panose="02040503050406030204" pitchFamily="18" charset="0"/>
                                    </a:rPr>
                                  </m:ctrlPr>
                                </m:dPr>
                                <m:e>
                                  <m:sSup>
                                    <m:sSupPr>
                                      <m:ctrlPr>
                                        <a:rPr lang="de-DE" i="1" smtClean="0">
                                          <a:latin typeface="Cambria Math" panose="02040503050406030204" pitchFamily="18" charset="0"/>
                                        </a:rPr>
                                      </m:ctrlPr>
                                    </m:sSupPr>
                                    <m:e>
                                      <m:r>
                                        <a:rPr lang="de-DE" b="0" i="1" smtClean="0">
                                          <a:latin typeface="Cambria Math" panose="02040503050406030204" pitchFamily="18" charset="0"/>
                                        </a:rPr>
                                        <m:t>𝑠</m:t>
                                      </m:r>
                                    </m:e>
                                    <m:sup>
                                      <m:r>
                                        <a:rPr lang="de-DE" b="0" i="1" smtClean="0">
                                          <a:latin typeface="Cambria Math" panose="02040503050406030204" pitchFamily="18" charset="0"/>
                                        </a:rPr>
                                        <m:t>−1</m:t>
                                      </m:r>
                                    </m:sup>
                                  </m:sSup>
                                </m:e>
                              </m:d>
                            </m:oMath>
                          </a14:m>
                          <a:endParaRPr lang="en-GB" dirty="0"/>
                        </a:p>
                      </a:txBody>
                      <a:tcPr anchor="ctr"/>
                    </a:tc>
                    <a:tc>
                      <a:txBody>
                        <a:bodyPr/>
                        <a:lstStyle/>
                        <a:p>
                          <a:pPr algn="ctr"/>
                          <a:r>
                            <a:rPr lang="de-DE" dirty="0"/>
                            <a:t>2.7E+22</a:t>
                          </a:r>
                        </a:p>
                      </a:txBody>
                      <a:tcPr anchor="ctr"/>
                    </a:tc>
                    <a:tc>
                      <a:txBody>
                        <a:bodyPr/>
                        <a:lstStyle/>
                        <a:p>
                          <a:pPr algn="ctr"/>
                          <a:r>
                            <a:rPr lang="de-DE" dirty="0"/>
                            <a:t>2.9eE22</a:t>
                          </a:r>
                          <a:endParaRPr lang="en-GB" dirty="0"/>
                        </a:p>
                      </a:txBody>
                      <a:tcPr anchor="ctr"/>
                    </a:tc>
                    <a:tc>
                      <a:txBody>
                        <a:bodyPr/>
                        <a:lstStyle/>
                        <a:p>
                          <a:pPr algn="ctr"/>
                          <a:r>
                            <a:rPr lang="de-DE" dirty="0"/>
                            <a:t>2.95E22</a:t>
                          </a:r>
                          <a:endParaRPr lang="en-GB" dirty="0"/>
                        </a:p>
                      </a:txBody>
                      <a:tcPr anchor="ctr"/>
                    </a:tc>
                    <a:extLst>
                      <a:ext uri="{0D108BD9-81ED-4DB2-BD59-A6C34878D82A}">
                        <a16:rowId xmlns:a16="http://schemas.microsoft.com/office/drawing/2014/main" val="2696716373"/>
                      </a:ext>
                    </a:extLst>
                  </a:tr>
                  <a:tr h="370840">
                    <a:tc>
                      <a:txBody>
                        <a:bodyPr/>
                        <a:lstStyle/>
                        <a:p>
                          <a:pPr algn="ctr"/>
                          <a:r>
                            <a:rPr lang="de-DE" dirty="0"/>
                            <a:t>FW Be erosion rate </a:t>
                          </a:r>
                          <a14:m>
                            <m:oMath xmlns:m="http://schemas.openxmlformats.org/officeDocument/2006/math">
                              <m:d>
                                <m:dPr>
                                  <m:ctrlPr>
                                    <a:rPr lang="de-DE" i="1" smtClean="0">
                                      <a:latin typeface="Cambria Math" panose="02040503050406030204" pitchFamily="18" charset="0"/>
                                    </a:rPr>
                                  </m:ctrlPr>
                                </m:dPr>
                                <m:e>
                                  <m:sSup>
                                    <m:sSupPr>
                                      <m:ctrlPr>
                                        <a:rPr lang="de-DE" i="1" smtClean="0">
                                          <a:latin typeface="Cambria Math" panose="02040503050406030204" pitchFamily="18" charset="0"/>
                                        </a:rPr>
                                      </m:ctrlPr>
                                    </m:sSupPr>
                                    <m:e>
                                      <m:r>
                                        <a:rPr lang="de-DE" b="0" i="1" smtClean="0">
                                          <a:latin typeface="Cambria Math" panose="02040503050406030204" pitchFamily="18" charset="0"/>
                                        </a:rPr>
                                        <m:t>𝑠</m:t>
                                      </m:r>
                                    </m:e>
                                    <m:sup>
                                      <m:r>
                                        <a:rPr lang="de-DE" b="0" i="1" smtClean="0">
                                          <a:latin typeface="Cambria Math" panose="02040503050406030204" pitchFamily="18" charset="0"/>
                                        </a:rPr>
                                        <m:t>−1</m:t>
                                      </m:r>
                                    </m:sup>
                                  </m:sSup>
                                </m:e>
                              </m:d>
                            </m:oMath>
                          </a14:m>
                          <a:endParaRPr lang="en-GB" dirty="0"/>
                        </a:p>
                      </a:txBody>
                      <a:tcPr anchor="ctr"/>
                    </a:tc>
                    <a:tc>
                      <a:txBody>
                        <a:bodyPr/>
                        <a:lstStyle/>
                        <a:p>
                          <a:pPr algn="ctr"/>
                          <a:r>
                            <a:rPr lang="de-DE" b="1" dirty="0"/>
                            <a:t>4.8E22</a:t>
                          </a:r>
                          <a:endParaRPr lang="en-GB" b="1" dirty="0"/>
                        </a:p>
                      </a:txBody>
                      <a:tcPr anchor="ctr"/>
                    </a:tc>
                    <a:tc>
                      <a:txBody>
                        <a:bodyPr/>
                        <a:lstStyle/>
                        <a:p>
                          <a:pPr algn="ctr"/>
                          <a:r>
                            <a:rPr lang="de-DE" b="1" dirty="0"/>
                            <a:t>1.28E22</a:t>
                          </a:r>
                          <a:endParaRPr lang="en-GB" b="1" dirty="0"/>
                        </a:p>
                      </a:txBody>
                      <a:tcPr anchor="ctr"/>
                    </a:tc>
                    <a:tc>
                      <a:txBody>
                        <a:bodyPr/>
                        <a:lstStyle/>
                        <a:p>
                          <a:pPr algn="ctr"/>
                          <a:r>
                            <a:rPr lang="de-DE" b="1" dirty="0"/>
                            <a:t>5.18E22</a:t>
                          </a:r>
                          <a:endParaRPr lang="en-GB" b="1" dirty="0"/>
                        </a:p>
                      </a:txBody>
                      <a:tcPr anchor="ctr"/>
                    </a:tc>
                    <a:extLst>
                      <a:ext uri="{0D108BD9-81ED-4DB2-BD59-A6C34878D82A}">
                        <a16:rowId xmlns:a16="http://schemas.microsoft.com/office/drawing/2014/main" val="2731415007"/>
                      </a:ext>
                    </a:extLst>
                  </a:tr>
                  <a:tr h="370840">
                    <a:tc>
                      <a:txBody>
                        <a:bodyPr/>
                        <a:lstStyle/>
                        <a:p>
                          <a:pPr algn="ctr"/>
                          <a:r>
                            <a:rPr lang="de-DE" dirty="0"/>
                            <a:t>Be erosion by D-ions (%)</a:t>
                          </a:r>
                          <a:endParaRPr lang="en-GB" dirty="0"/>
                        </a:p>
                      </a:txBody>
                      <a:tcPr anchor="ctr"/>
                    </a:tc>
                    <a:tc>
                      <a:txBody>
                        <a:bodyPr/>
                        <a:lstStyle/>
                        <a:p>
                          <a:pPr algn="ctr"/>
                          <a:r>
                            <a:rPr lang="de-DE" dirty="0"/>
                            <a:t>5.1</a:t>
                          </a:r>
                          <a:endParaRPr lang="en-GB" dirty="0"/>
                        </a:p>
                      </a:txBody>
                      <a:tcPr anchor="ctr"/>
                    </a:tc>
                    <a:tc>
                      <a:txBody>
                        <a:bodyPr/>
                        <a:lstStyle/>
                        <a:p>
                          <a:pPr algn="ctr"/>
                          <a:r>
                            <a:rPr lang="de-DE" b="0" dirty="0"/>
                            <a:t>40.1</a:t>
                          </a:r>
                          <a:endParaRPr lang="en-GB" b="0" dirty="0"/>
                        </a:p>
                      </a:txBody>
                      <a:tcPr anchor="ctr"/>
                    </a:tc>
                    <a:tc>
                      <a:txBody>
                        <a:bodyPr/>
                        <a:lstStyle/>
                        <a:p>
                          <a:pPr algn="ctr"/>
                          <a:r>
                            <a:rPr lang="de-DE" dirty="0"/>
                            <a:t>14.9</a:t>
                          </a:r>
                          <a:endParaRPr lang="en-GB" dirty="0"/>
                        </a:p>
                      </a:txBody>
                      <a:tcPr anchor="ctr"/>
                    </a:tc>
                    <a:extLst>
                      <a:ext uri="{0D108BD9-81ED-4DB2-BD59-A6C34878D82A}">
                        <a16:rowId xmlns:a16="http://schemas.microsoft.com/office/drawing/2014/main" val="2362858404"/>
                      </a:ext>
                    </a:extLst>
                  </a:tr>
                  <a:tr h="370840">
                    <a:tc>
                      <a:txBody>
                        <a:bodyPr/>
                        <a:lstStyle/>
                        <a:p>
                          <a:pPr algn="ctr"/>
                          <a:r>
                            <a:rPr lang="de-DE" dirty="0"/>
                            <a:t>Be erosion D-CX (%)</a:t>
                          </a:r>
                          <a:endParaRPr lang="en-GB" dirty="0"/>
                        </a:p>
                      </a:txBody>
                      <a:tcPr anchor="ctr"/>
                    </a:tc>
                    <a:tc>
                      <a:txBody>
                        <a:bodyPr/>
                        <a:lstStyle/>
                        <a:p>
                          <a:pPr algn="ctr"/>
                          <a:r>
                            <a:rPr lang="de-DE" dirty="0"/>
                            <a:t>7.5</a:t>
                          </a:r>
                          <a:endParaRPr lang="en-GB" dirty="0"/>
                        </a:p>
                      </a:txBody>
                      <a:tcPr anchor="ctr"/>
                    </a:tc>
                    <a:tc>
                      <a:txBody>
                        <a:bodyPr/>
                        <a:lstStyle/>
                        <a:p>
                          <a:pPr algn="ctr"/>
                          <a:r>
                            <a:rPr lang="de-DE" dirty="0"/>
                            <a:t>5.4</a:t>
                          </a:r>
                          <a:endParaRPr lang="en-GB" dirty="0"/>
                        </a:p>
                      </a:txBody>
                      <a:tcPr anchor="ctr"/>
                    </a:tc>
                    <a:tc>
                      <a:txBody>
                        <a:bodyPr/>
                        <a:lstStyle/>
                        <a:p>
                          <a:pPr algn="ctr"/>
                          <a:r>
                            <a:rPr lang="de-DE" dirty="0"/>
                            <a:t>2.1</a:t>
                          </a:r>
                          <a:endParaRPr lang="en-GB" dirty="0"/>
                        </a:p>
                      </a:txBody>
                      <a:tcPr anchor="ctr"/>
                    </a:tc>
                    <a:extLst>
                      <a:ext uri="{0D108BD9-81ED-4DB2-BD59-A6C34878D82A}">
                        <a16:rowId xmlns:a16="http://schemas.microsoft.com/office/drawing/2014/main" val="3175328029"/>
                      </a:ext>
                    </a:extLst>
                  </a:tr>
                  <a:tr h="370840">
                    <a:tc>
                      <a:txBody>
                        <a:bodyPr/>
                        <a:lstStyle/>
                        <a:p>
                          <a:pPr algn="ctr"/>
                          <a:r>
                            <a:rPr lang="de-DE" dirty="0"/>
                            <a:t>Be erosion by Be</a:t>
                          </a:r>
                          <a:r>
                            <a:rPr lang="de-DE" baseline="30000" dirty="0"/>
                            <a:t>+z</a:t>
                          </a:r>
                          <a:r>
                            <a:rPr lang="de-DE" dirty="0"/>
                            <a:t> (%)</a:t>
                          </a:r>
                          <a:endParaRPr lang="en-GB" dirty="0"/>
                        </a:p>
                      </a:txBody>
                      <a:tcPr anchor="ctr"/>
                    </a:tc>
                    <a:tc>
                      <a:txBody>
                        <a:bodyPr/>
                        <a:lstStyle/>
                        <a:p>
                          <a:pPr algn="ctr"/>
                          <a:r>
                            <a:rPr lang="de-DE" b="1" dirty="0"/>
                            <a:t>87.3</a:t>
                          </a:r>
                          <a:endParaRPr lang="en-GB" b="1" dirty="0"/>
                        </a:p>
                      </a:txBody>
                      <a:tcPr anchor="ctr"/>
                    </a:tc>
                    <a:tc>
                      <a:txBody>
                        <a:bodyPr/>
                        <a:lstStyle/>
                        <a:p>
                          <a:pPr algn="ctr"/>
                          <a:r>
                            <a:rPr lang="de-DE" b="1" dirty="0"/>
                            <a:t>54.5</a:t>
                          </a:r>
                          <a:endParaRPr lang="en-GB" b="1" dirty="0"/>
                        </a:p>
                      </a:txBody>
                      <a:tcPr anchor="ctr"/>
                    </a:tc>
                    <a:tc>
                      <a:txBody>
                        <a:bodyPr/>
                        <a:lstStyle/>
                        <a:p>
                          <a:pPr algn="ctr"/>
                          <a:r>
                            <a:rPr lang="de-DE" b="1" dirty="0"/>
                            <a:t>83.0</a:t>
                          </a:r>
                          <a:endParaRPr lang="en-GB" b="1" dirty="0"/>
                        </a:p>
                      </a:txBody>
                      <a:tcPr anchor="ctr"/>
                    </a:tc>
                    <a:extLst>
                      <a:ext uri="{0D108BD9-81ED-4DB2-BD59-A6C34878D82A}">
                        <a16:rowId xmlns:a16="http://schemas.microsoft.com/office/drawing/2014/main" val="1795082892"/>
                      </a:ext>
                    </a:extLst>
                  </a:tr>
                </a:tbl>
              </a:graphicData>
            </a:graphic>
          </p:graphicFrame>
        </mc:Choice>
        <mc:Fallback xmlns="">
          <p:graphicFrame>
            <p:nvGraphicFramePr>
              <p:cNvPr id="10" name="Table 10">
                <a:extLst>
                  <a:ext uri="{FF2B5EF4-FFF2-40B4-BE49-F238E27FC236}">
                    <a16:creationId xmlns:a16="http://schemas.microsoft.com/office/drawing/2014/main" id="{1CDBEAF8-C3D1-4B59-B778-C49E32D15808}"/>
                  </a:ext>
                </a:extLst>
              </p:cNvPr>
              <p:cNvGraphicFramePr>
                <a:graphicFrameLocks noGrp="1"/>
              </p:cNvGraphicFramePr>
              <p:nvPr>
                <p:extLst>
                  <p:ext uri="{D42A27DB-BD31-4B8C-83A1-F6EECF244321}">
                    <p14:modId xmlns:p14="http://schemas.microsoft.com/office/powerpoint/2010/main" val="2638219587"/>
                  </p:ext>
                </p:extLst>
              </p:nvPr>
            </p:nvGraphicFramePr>
            <p:xfrm>
              <a:off x="2220404" y="1900048"/>
              <a:ext cx="8159596" cy="2494280"/>
            </p:xfrm>
            <a:graphic>
              <a:graphicData uri="http://schemas.openxmlformats.org/drawingml/2006/table">
                <a:tbl>
                  <a:tblPr firstRow="1" bandRow="1">
                    <a:tableStyleId>{5C22544A-7EE6-4342-B048-85BDC9FD1C3A}</a:tableStyleId>
                  </a:tblPr>
                  <a:tblGrid>
                    <a:gridCol w="2942376">
                      <a:extLst>
                        <a:ext uri="{9D8B030D-6E8A-4147-A177-3AD203B41FA5}">
                          <a16:colId xmlns:a16="http://schemas.microsoft.com/office/drawing/2014/main" val="1219981301"/>
                        </a:ext>
                      </a:extLst>
                    </a:gridCol>
                    <a:gridCol w="1520982">
                      <a:extLst>
                        <a:ext uri="{9D8B030D-6E8A-4147-A177-3AD203B41FA5}">
                          <a16:colId xmlns:a16="http://schemas.microsoft.com/office/drawing/2014/main" val="4189942976"/>
                        </a:ext>
                      </a:extLst>
                    </a:gridCol>
                    <a:gridCol w="1674891">
                      <a:extLst>
                        <a:ext uri="{9D8B030D-6E8A-4147-A177-3AD203B41FA5}">
                          <a16:colId xmlns:a16="http://schemas.microsoft.com/office/drawing/2014/main" val="3122517631"/>
                        </a:ext>
                      </a:extLst>
                    </a:gridCol>
                    <a:gridCol w="2021347">
                      <a:extLst>
                        <a:ext uri="{9D8B030D-6E8A-4147-A177-3AD203B41FA5}">
                          <a16:colId xmlns:a16="http://schemas.microsoft.com/office/drawing/2014/main" val="472155830"/>
                        </a:ext>
                      </a:extLst>
                    </a:gridCol>
                  </a:tblGrid>
                  <a:tr h="640080">
                    <a:tc>
                      <a:txBody>
                        <a:bodyPr/>
                        <a:lstStyle/>
                        <a:p>
                          <a:endParaRPr lang="en-GB" dirty="0"/>
                        </a:p>
                      </a:txBody>
                      <a:tcPr/>
                    </a:tc>
                    <a:tc>
                      <a:txBody>
                        <a:bodyPr/>
                        <a:lstStyle/>
                        <a:p>
                          <a:pPr algn="ctr"/>
                          <a:r>
                            <a:rPr lang="de-DE" dirty="0"/>
                            <a:t>ERO2.0</a:t>
                          </a:r>
                          <a:endParaRPr lang="en-GB" dirty="0"/>
                        </a:p>
                      </a:txBody>
                      <a:tcPr/>
                    </a:tc>
                    <a:tc>
                      <a:txBody>
                        <a:bodyPr/>
                        <a:lstStyle/>
                        <a:p>
                          <a:pPr algn="ctr"/>
                          <a:r>
                            <a:rPr lang="de-DE" dirty="0"/>
                            <a:t>WallDYN3D</a:t>
                          </a:r>
                          <a:endParaRPr lang="en-GB" dirty="0"/>
                        </a:p>
                      </a:txBody>
                      <a:tcPr/>
                    </a:tc>
                    <a:tc>
                      <a:txBody>
                        <a:bodyPr/>
                        <a:lstStyle/>
                        <a:p>
                          <a:pPr algn="ctr"/>
                          <a:r>
                            <a:rPr lang="de-DE" dirty="0"/>
                            <a:t>WallDYN3D</a:t>
                          </a:r>
                        </a:p>
                        <a:p>
                          <a:pPr algn="ctr"/>
                          <a:r>
                            <a:rPr lang="de-DE" dirty="0"/>
                            <a:t>(Yields x 1.5)</a:t>
                          </a:r>
                          <a:endParaRPr lang="en-GB" dirty="0"/>
                        </a:p>
                      </a:txBody>
                      <a:tcPr/>
                    </a:tc>
                    <a:extLst>
                      <a:ext uri="{0D108BD9-81ED-4DB2-BD59-A6C34878D82A}">
                        <a16:rowId xmlns:a16="http://schemas.microsoft.com/office/drawing/2014/main" val="972161472"/>
                      </a:ext>
                    </a:extLst>
                  </a:tr>
                  <a:tr h="370840">
                    <a:tc>
                      <a:txBody>
                        <a:bodyPr/>
                        <a:lstStyle/>
                        <a:p>
                          <a:endParaRPr lang="en-US"/>
                        </a:p>
                      </a:txBody>
                      <a:tcPr anchor="ctr">
                        <a:blipFill>
                          <a:blip r:embed="rId6"/>
                          <a:stretch>
                            <a:fillRect l="-207" t="-180328" r="-178054" b="-424590"/>
                          </a:stretch>
                        </a:blipFill>
                      </a:tcPr>
                    </a:tc>
                    <a:tc>
                      <a:txBody>
                        <a:bodyPr/>
                        <a:lstStyle/>
                        <a:p>
                          <a:pPr algn="ctr"/>
                          <a:r>
                            <a:rPr lang="de-DE" dirty="0"/>
                            <a:t>2.7E+22</a:t>
                          </a:r>
                        </a:p>
                      </a:txBody>
                      <a:tcPr anchor="ctr"/>
                    </a:tc>
                    <a:tc>
                      <a:txBody>
                        <a:bodyPr/>
                        <a:lstStyle/>
                        <a:p>
                          <a:pPr algn="ctr"/>
                          <a:r>
                            <a:rPr lang="de-DE" dirty="0"/>
                            <a:t>2.9eE22</a:t>
                          </a:r>
                          <a:endParaRPr lang="en-GB" dirty="0"/>
                        </a:p>
                      </a:txBody>
                      <a:tcPr anchor="ctr"/>
                    </a:tc>
                    <a:tc>
                      <a:txBody>
                        <a:bodyPr/>
                        <a:lstStyle/>
                        <a:p>
                          <a:pPr algn="ctr"/>
                          <a:r>
                            <a:rPr lang="de-DE" dirty="0"/>
                            <a:t>2.95E22</a:t>
                          </a:r>
                          <a:endParaRPr lang="en-GB" dirty="0"/>
                        </a:p>
                      </a:txBody>
                      <a:tcPr anchor="ctr"/>
                    </a:tc>
                    <a:extLst>
                      <a:ext uri="{0D108BD9-81ED-4DB2-BD59-A6C34878D82A}">
                        <a16:rowId xmlns:a16="http://schemas.microsoft.com/office/drawing/2014/main" val="2696716373"/>
                      </a:ext>
                    </a:extLst>
                  </a:tr>
                  <a:tr h="370840">
                    <a:tc>
                      <a:txBody>
                        <a:bodyPr/>
                        <a:lstStyle/>
                        <a:p>
                          <a:endParaRPr lang="en-US"/>
                        </a:p>
                      </a:txBody>
                      <a:tcPr anchor="ctr">
                        <a:blipFill>
                          <a:blip r:embed="rId6"/>
                          <a:stretch>
                            <a:fillRect l="-207" t="-280328" r="-178054" b="-324590"/>
                          </a:stretch>
                        </a:blipFill>
                      </a:tcPr>
                    </a:tc>
                    <a:tc>
                      <a:txBody>
                        <a:bodyPr/>
                        <a:lstStyle/>
                        <a:p>
                          <a:pPr algn="ctr"/>
                          <a:r>
                            <a:rPr lang="de-DE" b="1" dirty="0"/>
                            <a:t>4.8E22</a:t>
                          </a:r>
                          <a:endParaRPr lang="en-GB" b="1" dirty="0"/>
                        </a:p>
                      </a:txBody>
                      <a:tcPr anchor="ctr"/>
                    </a:tc>
                    <a:tc>
                      <a:txBody>
                        <a:bodyPr/>
                        <a:lstStyle/>
                        <a:p>
                          <a:pPr algn="ctr"/>
                          <a:r>
                            <a:rPr lang="de-DE" b="1" dirty="0"/>
                            <a:t>1.28E22</a:t>
                          </a:r>
                          <a:endParaRPr lang="en-GB" b="1" dirty="0"/>
                        </a:p>
                      </a:txBody>
                      <a:tcPr anchor="ctr"/>
                    </a:tc>
                    <a:tc>
                      <a:txBody>
                        <a:bodyPr/>
                        <a:lstStyle/>
                        <a:p>
                          <a:pPr algn="ctr"/>
                          <a:r>
                            <a:rPr lang="de-DE" b="1" dirty="0"/>
                            <a:t>5.18E22</a:t>
                          </a:r>
                          <a:endParaRPr lang="en-GB" b="1" dirty="0"/>
                        </a:p>
                      </a:txBody>
                      <a:tcPr anchor="ctr"/>
                    </a:tc>
                    <a:extLst>
                      <a:ext uri="{0D108BD9-81ED-4DB2-BD59-A6C34878D82A}">
                        <a16:rowId xmlns:a16="http://schemas.microsoft.com/office/drawing/2014/main" val="2731415007"/>
                      </a:ext>
                    </a:extLst>
                  </a:tr>
                  <a:tr h="370840">
                    <a:tc>
                      <a:txBody>
                        <a:bodyPr/>
                        <a:lstStyle/>
                        <a:p>
                          <a:pPr algn="ctr"/>
                          <a:r>
                            <a:rPr lang="de-DE" dirty="0"/>
                            <a:t>Be erosion by D-ions (%)</a:t>
                          </a:r>
                          <a:endParaRPr lang="en-GB" dirty="0"/>
                        </a:p>
                      </a:txBody>
                      <a:tcPr anchor="ctr"/>
                    </a:tc>
                    <a:tc>
                      <a:txBody>
                        <a:bodyPr/>
                        <a:lstStyle/>
                        <a:p>
                          <a:pPr algn="ctr"/>
                          <a:r>
                            <a:rPr lang="de-DE" dirty="0"/>
                            <a:t>5.1</a:t>
                          </a:r>
                          <a:endParaRPr lang="en-GB" dirty="0"/>
                        </a:p>
                      </a:txBody>
                      <a:tcPr anchor="ctr"/>
                    </a:tc>
                    <a:tc>
                      <a:txBody>
                        <a:bodyPr/>
                        <a:lstStyle/>
                        <a:p>
                          <a:pPr algn="ctr"/>
                          <a:r>
                            <a:rPr lang="de-DE" b="0" dirty="0"/>
                            <a:t>40.1</a:t>
                          </a:r>
                          <a:endParaRPr lang="en-GB" b="0" dirty="0"/>
                        </a:p>
                      </a:txBody>
                      <a:tcPr anchor="ctr"/>
                    </a:tc>
                    <a:tc>
                      <a:txBody>
                        <a:bodyPr/>
                        <a:lstStyle/>
                        <a:p>
                          <a:pPr algn="ctr"/>
                          <a:r>
                            <a:rPr lang="de-DE" dirty="0"/>
                            <a:t>14.9</a:t>
                          </a:r>
                          <a:endParaRPr lang="en-GB" dirty="0"/>
                        </a:p>
                      </a:txBody>
                      <a:tcPr anchor="ctr"/>
                    </a:tc>
                    <a:extLst>
                      <a:ext uri="{0D108BD9-81ED-4DB2-BD59-A6C34878D82A}">
                        <a16:rowId xmlns:a16="http://schemas.microsoft.com/office/drawing/2014/main" val="2362858404"/>
                      </a:ext>
                    </a:extLst>
                  </a:tr>
                  <a:tr h="370840">
                    <a:tc>
                      <a:txBody>
                        <a:bodyPr/>
                        <a:lstStyle/>
                        <a:p>
                          <a:pPr algn="ctr"/>
                          <a:r>
                            <a:rPr lang="de-DE" dirty="0"/>
                            <a:t>Be erosion D-CX (%)</a:t>
                          </a:r>
                          <a:endParaRPr lang="en-GB" dirty="0"/>
                        </a:p>
                      </a:txBody>
                      <a:tcPr anchor="ctr"/>
                    </a:tc>
                    <a:tc>
                      <a:txBody>
                        <a:bodyPr/>
                        <a:lstStyle/>
                        <a:p>
                          <a:pPr algn="ctr"/>
                          <a:r>
                            <a:rPr lang="de-DE" dirty="0"/>
                            <a:t>7.5</a:t>
                          </a:r>
                          <a:endParaRPr lang="en-GB" dirty="0"/>
                        </a:p>
                      </a:txBody>
                      <a:tcPr anchor="ctr"/>
                    </a:tc>
                    <a:tc>
                      <a:txBody>
                        <a:bodyPr/>
                        <a:lstStyle/>
                        <a:p>
                          <a:pPr algn="ctr"/>
                          <a:r>
                            <a:rPr lang="de-DE" dirty="0"/>
                            <a:t>5.4</a:t>
                          </a:r>
                          <a:endParaRPr lang="en-GB" dirty="0"/>
                        </a:p>
                      </a:txBody>
                      <a:tcPr anchor="ctr"/>
                    </a:tc>
                    <a:tc>
                      <a:txBody>
                        <a:bodyPr/>
                        <a:lstStyle/>
                        <a:p>
                          <a:pPr algn="ctr"/>
                          <a:r>
                            <a:rPr lang="de-DE" dirty="0"/>
                            <a:t>2.1</a:t>
                          </a:r>
                          <a:endParaRPr lang="en-GB" dirty="0"/>
                        </a:p>
                      </a:txBody>
                      <a:tcPr anchor="ctr"/>
                    </a:tc>
                    <a:extLst>
                      <a:ext uri="{0D108BD9-81ED-4DB2-BD59-A6C34878D82A}">
                        <a16:rowId xmlns:a16="http://schemas.microsoft.com/office/drawing/2014/main" val="3175328029"/>
                      </a:ext>
                    </a:extLst>
                  </a:tr>
                  <a:tr h="370840">
                    <a:tc>
                      <a:txBody>
                        <a:bodyPr/>
                        <a:lstStyle/>
                        <a:p>
                          <a:pPr algn="ctr"/>
                          <a:r>
                            <a:rPr lang="de-DE" dirty="0"/>
                            <a:t>Be erosion by Be</a:t>
                          </a:r>
                          <a:r>
                            <a:rPr lang="de-DE" baseline="30000" dirty="0"/>
                            <a:t>+z</a:t>
                          </a:r>
                          <a:r>
                            <a:rPr lang="de-DE" dirty="0"/>
                            <a:t> (%)</a:t>
                          </a:r>
                          <a:endParaRPr lang="en-GB" dirty="0"/>
                        </a:p>
                      </a:txBody>
                      <a:tcPr anchor="ctr"/>
                    </a:tc>
                    <a:tc>
                      <a:txBody>
                        <a:bodyPr/>
                        <a:lstStyle/>
                        <a:p>
                          <a:pPr algn="ctr"/>
                          <a:r>
                            <a:rPr lang="de-DE" b="1" dirty="0"/>
                            <a:t>87.3</a:t>
                          </a:r>
                          <a:endParaRPr lang="en-GB" b="1" dirty="0"/>
                        </a:p>
                      </a:txBody>
                      <a:tcPr anchor="ctr"/>
                    </a:tc>
                    <a:tc>
                      <a:txBody>
                        <a:bodyPr/>
                        <a:lstStyle/>
                        <a:p>
                          <a:pPr algn="ctr"/>
                          <a:r>
                            <a:rPr lang="de-DE" b="1" dirty="0"/>
                            <a:t>54.5</a:t>
                          </a:r>
                          <a:endParaRPr lang="en-GB" b="1" dirty="0"/>
                        </a:p>
                      </a:txBody>
                      <a:tcPr anchor="ctr"/>
                    </a:tc>
                    <a:tc>
                      <a:txBody>
                        <a:bodyPr/>
                        <a:lstStyle/>
                        <a:p>
                          <a:pPr algn="ctr"/>
                          <a:r>
                            <a:rPr lang="de-DE" b="1" dirty="0"/>
                            <a:t>83.0</a:t>
                          </a:r>
                          <a:endParaRPr lang="en-GB" b="1" dirty="0"/>
                        </a:p>
                      </a:txBody>
                      <a:tcPr anchor="ctr"/>
                    </a:tc>
                    <a:extLst>
                      <a:ext uri="{0D108BD9-81ED-4DB2-BD59-A6C34878D82A}">
                        <a16:rowId xmlns:a16="http://schemas.microsoft.com/office/drawing/2014/main" val="1795082892"/>
                      </a:ext>
                    </a:extLst>
                  </a:tr>
                </a:tbl>
              </a:graphicData>
            </a:graphic>
          </p:graphicFrame>
        </mc:Fallback>
      </mc:AlternateContent>
      <p:sp>
        <p:nvSpPr>
          <p:cNvPr id="3" name="Footer Placeholder 2">
            <a:extLst>
              <a:ext uri="{FF2B5EF4-FFF2-40B4-BE49-F238E27FC236}">
                <a16:creationId xmlns:a16="http://schemas.microsoft.com/office/drawing/2014/main" id="{7AC0E7D5-D5C7-4A81-842C-DA6FDCCEA15C}"/>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6F7EBF3E-990A-4E8D-AFBB-EB442F891D51}"/>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9A243F34-91B7-4A2C-818A-92CF4D87E2AA}"/>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812BB824-1F03-4B78-BB04-ABF263115184}"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3236BD39-81C4-45E0-80E2-7D0DF4250B2C}"/>
              </a:ext>
            </a:extLst>
          </p:cNvPr>
          <p:cNvSpPr txBox="1"/>
          <p:nvPr/>
        </p:nvSpPr>
        <p:spPr>
          <a:xfrm>
            <a:off x="216789" y="108995"/>
            <a:ext cx="4097597"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Comparison to ERO2.0</a:t>
            </a:r>
          </a:p>
        </p:txBody>
      </p:sp>
      <p:sp>
        <p:nvSpPr>
          <p:cNvPr id="6" name="TextBox 5">
            <a:extLst>
              <a:ext uri="{FF2B5EF4-FFF2-40B4-BE49-F238E27FC236}">
                <a16:creationId xmlns:a16="http://schemas.microsoft.com/office/drawing/2014/main" id="{3D5FEC45-DD67-4077-9754-62E5707AC22C}"/>
              </a:ext>
            </a:extLst>
          </p:cNvPr>
          <p:cNvSpPr txBox="1"/>
          <p:nvPr/>
        </p:nvSpPr>
        <p:spPr>
          <a:xfrm>
            <a:off x="169240" y="678560"/>
            <a:ext cx="11263083"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erosion for the 3D shaped wall was investigated with ERO2.0 in: </a:t>
            </a:r>
            <a:r>
              <a:rPr kumimoji="0" lang="it-IT" sz="1800" b="0" i="1" u="none" strike="noStrike" kern="1200" cap="none" spc="0" normalizeH="0" baseline="0" noProof="0" dirty="0">
                <a:ln>
                  <a:noFill/>
                </a:ln>
                <a:solidFill>
                  <a:prstClr val="black"/>
                </a:solidFill>
                <a:effectLst/>
                <a:uLnTx/>
                <a:uFillTx/>
                <a:latin typeface="Calibri"/>
                <a:ea typeface="+mn-ea"/>
                <a:cs typeface="+mn-cs"/>
              </a:rPr>
              <a:t>J. Romazanov et al 2022 Nucl. Fusion 62 036011</a:t>
            </a: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A88AA92E-DEA2-4E83-9EA7-88A6BE5E74C4}"/>
              </a:ext>
            </a:extLst>
          </p:cNvPr>
          <p:cNvSpPr txBox="1"/>
          <p:nvPr/>
        </p:nvSpPr>
        <p:spPr>
          <a:xfrm>
            <a:off x="479426" y="964697"/>
            <a:ext cx="8142935"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Compare Be first wall (FW) erosion to WallDYN3D for same plasma scenario at t=0</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3F11677-06DF-4A35-BB13-29D19D3554E3}"/>
              </a:ext>
            </a:extLst>
          </p:cNvPr>
          <p:cNvSpPr txBox="1"/>
          <p:nvPr/>
        </p:nvSpPr>
        <p:spPr>
          <a:xfrm>
            <a:off x="1066586" y="5274421"/>
            <a:ext cx="7753953" cy="369332"/>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Factor 1.5 increase in sputter yields results in factor ~5 in total Be erosion?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C36251-A025-40E9-B812-22DB72AF9A8D}"/>
                  </a:ext>
                </a:extLst>
              </p:cNvPr>
              <p:cNvSpPr txBox="1"/>
              <p:nvPr/>
            </p:nvSpPr>
            <p:spPr>
              <a:xfrm>
                <a:off x="6096000" y="5893303"/>
                <a:ext cx="3016595" cy="375552"/>
              </a:xfrm>
              <a:prstGeom prst="rect">
                <a:avLst/>
              </a:prstGeom>
              <a:solidFill>
                <a:srgbClr val="AFFFFF"/>
              </a:solid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Why the factor </a:t>
                </a:r>
                <a14:m>
                  <m:oMath xmlns:m="http://schemas.openxmlformats.org/officeDocument/2006/math">
                    <m:sSup>
                      <m:sSupPr>
                        <m:ctrlPr>
                          <a:rPr kumimoji="0" lang="de-DE"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𝒀</m:t>
                        </m:r>
                      </m:e>
                      <m:sup>
                        <m:r>
                          <a:rPr kumimoji="0" lang="de-DE"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𝑴𝑶𝑫</m:t>
                        </m:r>
                      </m:sup>
                    </m:sSup>
                    <m:r>
                      <a:rPr kumimoji="0" lang="de-DE"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de-DE" sz="1800" b="1" i="0" u="none" strike="noStrike" kern="1200" cap="none" spc="0" normalizeH="0" baseline="0" noProof="0" dirty="0">
                    <a:ln>
                      <a:noFill/>
                    </a:ln>
                    <a:solidFill>
                      <a:prstClr val="black"/>
                    </a:solidFill>
                    <a:effectLst/>
                    <a:uLnTx/>
                    <a:uFillTx/>
                    <a:latin typeface="Calibri"/>
                    <a:ea typeface="+mn-ea"/>
                    <a:cs typeface="+mn-cs"/>
                  </a:rPr>
                  <a:t>= 1.5</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3" name="TextBox 12">
                <a:extLst>
                  <a:ext uri="{FF2B5EF4-FFF2-40B4-BE49-F238E27FC236}">
                    <a16:creationId xmlns:a16="http://schemas.microsoft.com/office/drawing/2014/main" id="{D3C36251-A025-40E9-B812-22DB72AF9A8D}"/>
                  </a:ext>
                </a:extLst>
              </p:cNvPr>
              <p:cNvSpPr txBox="1">
                <a:spLocks noRot="1" noChangeAspect="1" noMove="1" noResize="1" noEditPoints="1" noAdjustHandles="1" noChangeArrowheads="1" noChangeShapeType="1" noTextEdit="1"/>
              </p:cNvSpPr>
              <p:nvPr/>
            </p:nvSpPr>
            <p:spPr>
              <a:xfrm>
                <a:off x="6096000" y="5893303"/>
                <a:ext cx="3016595" cy="375552"/>
              </a:xfrm>
              <a:prstGeom prst="rect">
                <a:avLst/>
              </a:prstGeom>
              <a:blipFill>
                <a:blip r:embed="rId7"/>
                <a:stretch>
                  <a:fillRect l="-1616" t="-9836" r="-606" b="-26230"/>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78174AE2-B7C0-48E3-A227-239E508FB9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2" y="1336765"/>
            <a:ext cx="2138737" cy="3692861"/>
          </a:xfrm>
          <a:prstGeom prst="rect">
            <a:avLst/>
          </a:prstGeom>
        </p:spPr>
      </p:pic>
      <p:sp>
        <p:nvSpPr>
          <p:cNvPr id="21" name="TextBox 20">
            <a:extLst>
              <a:ext uri="{FF2B5EF4-FFF2-40B4-BE49-F238E27FC236}">
                <a16:creationId xmlns:a16="http://schemas.microsoft.com/office/drawing/2014/main" id="{8545760B-5887-408F-924D-F3DDE03269A2}"/>
              </a:ext>
            </a:extLst>
          </p:cNvPr>
          <p:cNvSpPr txBox="1"/>
          <p:nvPr/>
        </p:nvSpPr>
        <p:spPr>
          <a:xfrm>
            <a:off x="3051104" y="1324460"/>
            <a:ext cx="6719734" cy="646331"/>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Same erosion/deposition pattern, </a:t>
            </a:r>
            <a:r>
              <a:rPr kumimoji="0" lang="de-DE" sz="1800" b="1" i="0" u="none" strike="noStrike" kern="1200" cap="none" spc="0" normalizeH="0" baseline="0" noProof="0" dirty="0">
                <a:ln>
                  <a:noFill/>
                </a:ln>
                <a:solidFill>
                  <a:srgbClr val="FF0000"/>
                </a:solidFill>
                <a:effectLst/>
                <a:uLnTx/>
                <a:uFillTx/>
                <a:latin typeface="Calibri"/>
                <a:ea typeface="+mn-ea"/>
                <a:cs typeface="+mn-cs"/>
              </a:rPr>
              <a:t>EXCEPT no Be deposition on outer target</a:t>
            </a:r>
            <a:r>
              <a:rPr kumimoji="0" lang="de-DE" sz="1800" b="0" i="0" u="none" strike="noStrike" kern="1200" cap="none" spc="0" normalizeH="0" baseline="0" noProof="0" dirty="0">
                <a:ln>
                  <a:noFill/>
                </a:ln>
                <a:solidFill>
                  <a:prstClr val="black"/>
                </a:solidFill>
                <a:effectLst/>
                <a:uLnTx/>
                <a:uFillTx/>
                <a:latin typeface="Calibri"/>
                <a:ea typeface="+mn-ea"/>
                <a:cs typeface="+mn-cs"/>
              </a:rPr>
              <a:t> in WallDYN3D due to strong re-erosion of Be from W</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2F89983F-7463-4917-A483-A0380AE3043D}"/>
              </a:ext>
            </a:extLst>
          </p:cNvPr>
          <p:cNvSpPr txBox="1"/>
          <p:nvPr/>
        </p:nvSpPr>
        <p:spPr>
          <a:xfrm>
            <a:off x="9725363" y="4983383"/>
            <a:ext cx="2540952"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NET areal density change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0C960E-03E4-4BF4-A38B-FD6D6CF65FFD}"/>
                  </a:ext>
                </a:extLst>
              </p:cNvPr>
              <p:cNvSpPr txBox="1"/>
              <p:nvPr/>
            </p:nvSpPr>
            <p:spPr>
              <a:xfrm>
                <a:off x="10229828" y="5332429"/>
                <a:ext cx="1532022" cy="276999"/>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m:t>
                              </m:r>
                            </m:sup>
                          </m:s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p>
                            <m:sSup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sSup>
                            <m:sSup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p>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p>
                          </m:sSup>
                        </m:e>
                      </m:d>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TextBox 24">
                <a:extLst>
                  <a:ext uri="{FF2B5EF4-FFF2-40B4-BE49-F238E27FC236}">
                    <a16:creationId xmlns:a16="http://schemas.microsoft.com/office/drawing/2014/main" id="{480C960E-03E4-4BF4-A38B-FD6D6CF65FFD}"/>
                  </a:ext>
                </a:extLst>
              </p:cNvPr>
              <p:cNvSpPr txBox="1">
                <a:spLocks noRot="1" noChangeAspect="1" noMove="1" noResize="1" noEditPoints="1" noAdjustHandles="1" noChangeArrowheads="1" noChangeShapeType="1" noTextEdit="1"/>
              </p:cNvSpPr>
              <p:nvPr/>
            </p:nvSpPr>
            <p:spPr>
              <a:xfrm>
                <a:off x="10229828" y="5332429"/>
                <a:ext cx="1532022" cy="276999"/>
              </a:xfrm>
              <a:prstGeom prst="rect">
                <a:avLst/>
              </a:prstGeom>
              <a:blipFill>
                <a:blip r:embed="rId9"/>
                <a:stretch>
                  <a:fillRect t="-4444" b="-6667"/>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E44ECDAD-391E-43B3-9890-54A44EAC0A08}"/>
              </a:ext>
            </a:extLst>
          </p:cNvPr>
          <p:cNvSpPr txBox="1"/>
          <p:nvPr/>
        </p:nvSpPr>
        <p:spPr>
          <a:xfrm>
            <a:off x="9770841" y="4724282"/>
            <a:ext cx="2361544"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-6                 0             +6</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row: Right 7">
            <a:extLst>
              <a:ext uri="{FF2B5EF4-FFF2-40B4-BE49-F238E27FC236}">
                <a16:creationId xmlns:a16="http://schemas.microsoft.com/office/drawing/2014/main" id="{696D6062-C3E0-4B99-A8ED-78547823B277}"/>
              </a:ext>
            </a:extLst>
          </p:cNvPr>
          <p:cNvSpPr/>
          <p:nvPr/>
        </p:nvSpPr>
        <p:spPr>
          <a:xfrm rot="12953650">
            <a:off x="960120" y="4306857"/>
            <a:ext cx="404949" cy="1907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Arrow: Right 19">
            <a:extLst>
              <a:ext uri="{FF2B5EF4-FFF2-40B4-BE49-F238E27FC236}">
                <a16:creationId xmlns:a16="http://schemas.microsoft.com/office/drawing/2014/main" id="{5C6B8053-8DC6-4216-AE50-F10EA115348E}"/>
              </a:ext>
            </a:extLst>
          </p:cNvPr>
          <p:cNvSpPr/>
          <p:nvPr/>
        </p:nvSpPr>
        <p:spPr>
          <a:xfrm rot="12953650">
            <a:off x="11382298" y="4044303"/>
            <a:ext cx="404949" cy="1907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0361E59D-2261-486A-8779-24156B31F6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5400000">
            <a:off x="10755651" y="3393664"/>
            <a:ext cx="391919" cy="2361545"/>
          </a:xfrm>
          <a:prstGeom prst="rect">
            <a:avLst/>
          </a:prstGeom>
        </p:spPr>
      </p:pic>
      <p:grpSp>
        <p:nvGrpSpPr>
          <p:cNvPr id="11" name="Group 10">
            <a:extLst>
              <a:ext uri="{FF2B5EF4-FFF2-40B4-BE49-F238E27FC236}">
                <a16:creationId xmlns:a16="http://schemas.microsoft.com/office/drawing/2014/main" id="{EC0D5F8D-9460-435B-8D09-5A6FA747E521}"/>
              </a:ext>
            </a:extLst>
          </p:cNvPr>
          <p:cNvGrpSpPr/>
          <p:nvPr/>
        </p:nvGrpSpPr>
        <p:grpSpPr>
          <a:xfrm>
            <a:off x="7309063" y="4402216"/>
            <a:ext cx="2190344" cy="570636"/>
            <a:chOff x="7309063" y="4402216"/>
            <a:chExt cx="2190344" cy="570636"/>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83FC351-B351-4CD6-9597-093EB4AA4D5D}"/>
                    </a:ext>
                  </a:extLst>
                </p:cNvPr>
                <p:cNvSpPr txBox="1"/>
                <p:nvPr/>
              </p:nvSpPr>
              <p:spPr>
                <a:xfrm>
                  <a:off x="7484605" y="4694955"/>
                  <a:ext cx="1833002" cy="277897"/>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𝐵𝑒</m:t>
                            </m:r>
                          </m:sub>
                        </m:sSub>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𝑀𝑂𝐷</m:t>
                            </m:r>
                          </m:sup>
                        </m:s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sub>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𝐵𝑒</m:t>
                            </m:r>
                          </m:sub>
                        </m:sSub>
                      </m:oMath>
                    </m:oMathPara>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2" name="TextBox 21">
                  <a:extLst>
                    <a:ext uri="{FF2B5EF4-FFF2-40B4-BE49-F238E27FC236}">
                      <a16:creationId xmlns:a16="http://schemas.microsoft.com/office/drawing/2014/main" id="{483FC351-B351-4CD6-9597-093EB4AA4D5D}"/>
                    </a:ext>
                  </a:extLst>
                </p:cNvPr>
                <p:cNvSpPr txBox="1">
                  <a:spLocks noRot="1" noChangeAspect="1" noMove="1" noResize="1" noEditPoints="1" noAdjustHandles="1" noChangeArrowheads="1" noChangeShapeType="1" noTextEdit="1"/>
                </p:cNvSpPr>
                <p:nvPr/>
              </p:nvSpPr>
              <p:spPr>
                <a:xfrm>
                  <a:off x="7484605" y="4694955"/>
                  <a:ext cx="1833002" cy="277897"/>
                </a:xfrm>
                <a:prstGeom prst="rect">
                  <a:avLst/>
                </a:prstGeom>
                <a:blipFill>
                  <a:blip r:embed="rId11"/>
                  <a:stretch>
                    <a:fillRect l="-2667" t="-2174" r="-667" b="-17391"/>
                  </a:stretch>
                </a:blipFill>
              </p:spPr>
              <p:txBody>
                <a:bodyPr/>
                <a:lstStyle/>
                <a:p>
                  <a:r>
                    <a:rPr lang="en-GB">
                      <a:noFill/>
                    </a:rPr>
                    <a:t> </a:t>
                  </a:r>
                </a:p>
              </p:txBody>
            </p:sp>
          </mc:Fallback>
        </mc:AlternateContent>
        <p:sp>
          <p:nvSpPr>
            <p:cNvPr id="15" name="Arrow: Curved Up 14">
              <a:extLst>
                <a:ext uri="{FF2B5EF4-FFF2-40B4-BE49-F238E27FC236}">
                  <a16:creationId xmlns:a16="http://schemas.microsoft.com/office/drawing/2014/main" id="{6B9D3C03-1133-4A5A-85D5-1C47EACF44DB}"/>
                </a:ext>
              </a:extLst>
            </p:cNvPr>
            <p:cNvSpPr/>
            <p:nvPr/>
          </p:nvSpPr>
          <p:spPr>
            <a:xfrm>
              <a:off x="7309063" y="4402216"/>
              <a:ext cx="2190344" cy="292739"/>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5167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1" grpId="0"/>
      <p:bldP spid="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844263-E507-4020-BB23-DB2A034436B0}"/>
              </a:ext>
            </a:extLst>
          </p:cNvPr>
          <p:cNvSpPr>
            <a:spLocks noGrp="1"/>
          </p:cNvSpPr>
          <p:nvPr>
            <p:ph type="ftr" sz="quarter" idx="15"/>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An update of Tritium co-deposition in ITER using WallDYN3D</a:t>
            </a:r>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Slide Number Placeholder 3">
            <a:extLst>
              <a:ext uri="{FF2B5EF4-FFF2-40B4-BE49-F238E27FC236}">
                <a16:creationId xmlns:a16="http://schemas.microsoft.com/office/drawing/2014/main" id="{F6B30EE7-355C-4E36-A543-2C6C94D8A444}"/>
              </a:ext>
            </a:extLst>
          </p:cNvPr>
          <p:cNvSpPr>
            <a:spLocks noGrp="1"/>
          </p:cNvSpPr>
          <p:nvPr>
            <p:ph type="sldNum" sz="quarter" idx="16"/>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1AA536C-85F5-4A1B-A111-7CE00A08BCBC}" type="slidenum">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2" name="Date Placeholder 1">
            <a:extLst>
              <a:ext uri="{FF2B5EF4-FFF2-40B4-BE49-F238E27FC236}">
                <a16:creationId xmlns:a16="http://schemas.microsoft.com/office/drawing/2014/main" id="{9BD7DC26-FD23-4D5B-B566-1694C7826759}"/>
              </a:ext>
            </a:extLst>
          </p:cNvPr>
          <p:cNvSpPr>
            <a:spLocks noGrp="1"/>
          </p:cNvSpPr>
          <p:nvPr>
            <p:ph type="dt" sz="half" idx="4294967295"/>
          </p:nvPr>
        </p:nvSpPr>
        <p:spPr>
          <a:xfrm>
            <a:off x="0" y="6489700"/>
            <a:ext cx="1116013"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9FD741F-068D-45F0-8E21-CED70555F65D}" type="datetime1">
              <a:rPr kumimoji="0" lang="de-DE" sz="1000" b="0"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08.02.2023</a:t>
            </a:fld>
            <a:endParaRPr kumimoji="0" lang="de-DE" sz="1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33B4B8B0-6748-49E8-99BE-71F0F5E2E417}"/>
              </a:ext>
            </a:extLst>
          </p:cNvPr>
          <p:cNvSpPr txBox="1"/>
          <p:nvPr/>
        </p:nvSpPr>
        <p:spPr>
          <a:xfrm>
            <a:off x="216789" y="108995"/>
            <a:ext cx="4097597"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Comparison to ERO2.0</a:t>
            </a:r>
          </a:p>
        </p:txBody>
      </p:sp>
      <p:sp>
        <p:nvSpPr>
          <p:cNvPr id="6" name="TextBox 5">
            <a:extLst>
              <a:ext uri="{FF2B5EF4-FFF2-40B4-BE49-F238E27FC236}">
                <a16:creationId xmlns:a16="http://schemas.microsoft.com/office/drawing/2014/main" id="{AAE15DBB-6A99-4B47-8DB5-69ED98ABCCED}"/>
              </a:ext>
            </a:extLst>
          </p:cNvPr>
          <p:cNvSpPr txBox="1"/>
          <p:nvPr/>
        </p:nvSpPr>
        <p:spPr>
          <a:xfrm>
            <a:off x="169240" y="678560"/>
            <a:ext cx="11263083"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 erosion for the 3D shaped wall was investigated with ERO2.0 in: </a:t>
            </a:r>
            <a:r>
              <a:rPr kumimoji="0" lang="it-IT" sz="1800" b="0" i="1" u="none" strike="noStrike" kern="1200" cap="none" spc="0" normalizeH="0" baseline="0" noProof="0" dirty="0">
                <a:ln>
                  <a:noFill/>
                </a:ln>
                <a:solidFill>
                  <a:prstClr val="black"/>
                </a:solidFill>
                <a:effectLst/>
                <a:uLnTx/>
                <a:uFillTx/>
                <a:latin typeface="Calibri"/>
                <a:ea typeface="+mn-ea"/>
                <a:cs typeface="+mn-cs"/>
              </a:rPr>
              <a:t>J. Romazanov et al 2022 Nucl. Fusion 62 036011</a:t>
            </a: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647EE12-A95A-4957-A9E0-AF12DFBCC31A}"/>
              </a:ext>
            </a:extLst>
          </p:cNvPr>
          <p:cNvSpPr txBox="1"/>
          <p:nvPr/>
        </p:nvSpPr>
        <p:spPr>
          <a:xfrm>
            <a:off x="479426" y="964697"/>
            <a:ext cx="7487306"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Compare Be first wall (FW) erosion to WallDYN3D for same plasma scenario</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E2B4216-61DB-4F48-901E-B976A175BD87}"/>
              </a:ext>
            </a:extLst>
          </p:cNvPr>
          <p:cNvSpPr txBox="1"/>
          <p:nvPr/>
        </p:nvSpPr>
        <p:spPr>
          <a:xfrm>
            <a:off x="1190941" y="1250834"/>
            <a:ext cx="6538649"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Need a </a:t>
            </a:r>
            <a:r>
              <a:rPr kumimoji="0" lang="de-DE" sz="1800" b="1" i="0" u="none" strike="noStrike" kern="1200" cap="none" spc="0" normalizeH="0" baseline="0" noProof="0" dirty="0">
                <a:ln>
                  <a:noFill/>
                </a:ln>
                <a:solidFill>
                  <a:srgbClr val="FF0000"/>
                </a:solidFill>
                <a:effectLst/>
                <a:uLnTx/>
                <a:uFillTx/>
                <a:latin typeface="Calibri"/>
                <a:ea typeface="+mn-ea"/>
                <a:cs typeface="+mn-cs"/>
              </a:rPr>
              <a:t>factor ~1.5 higher yields </a:t>
            </a:r>
            <a:r>
              <a:rPr kumimoji="0" lang="de-DE" sz="1800" b="1" i="0" u="none" strike="noStrike" kern="1200" cap="none" spc="0" normalizeH="0" baseline="0" noProof="0" dirty="0">
                <a:ln>
                  <a:noFill/>
                </a:ln>
                <a:solidFill>
                  <a:prstClr val="black"/>
                </a:solidFill>
                <a:effectLst/>
                <a:uLnTx/>
                <a:uFillTx/>
                <a:latin typeface="Calibri"/>
                <a:ea typeface="+mn-ea"/>
                <a:cs typeface="+mn-cs"/>
              </a:rPr>
              <a:t>to match WallDYN3D to ERO2.0</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05DC437-0FC8-49E1-87EE-904387AB6507}"/>
              </a:ext>
            </a:extLst>
          </p:cNvPr>
          <p:cNvSpPr txBox="1"/>
          <p:nvPr/>
        </p:nvSpPr>
        <p:spPr>
          <a:xfrm>
            <a:off x="1918775" y="3717110"/>
            <a:ext cx="8778895" cy="369332"/>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ERO2.0</a:t>
            </a:r>
            <a:r>
              <a:rPr kumimoji="0" lang="en-GB" sz="1800" b="0" i="0" u="none" strike="noStrike" kern="1200" cap="none" spc="0" normalizeH="0" baseline="0" noProof="0" dirty="0">
                <a:ln>
                  <a:noFill/>
                </a:ln>
                <a:solidFill>
                  <a:prstClr val="black"/>
                </a:solidFill>
                <a:effectLst/>
                <a:uLnTx/>
                <a:uFillTx/>
                <a:latin typeface="Calibri"/>
                <a:ea typeface="+mn-ea"/>
                <a:cs typeface="+mn-cs"/>
              </a:rPr>
              <a:t> uses different </a:t>
            </a:r>
            <a:r>
              <a:rPr kumimoji="0" lang="en-GB" sz="1800" b="1" i="0" u="none" strike="noStrike" kern="1200" cap="none" spc="0" normalizeH="0" baseline="0" noProof="0" dirty="0">
                <a:ln>
                  <a:noFill/>
                </a:ln>
                <a:solidFill>
                  <a:srgbClr val="FF0000"/>
                </a:solidFill>
                <a:effectLst/>
                <a:uLnTx/>
                <a:uFillTx/>
                <a:latin typeface="Calibri"/>
                <a:ea typeface="+mn-ea"/>
                <a:cs typeface="+mn-cs"/>
              </a:rPr>
              <a:t>SDTrim.SP </a:t>
            </a:r>
            <a:r>
              <a:rPr kumimoji="0" lang="en-GB" sz="1800" b="0" i="0" u="none" strike="noStrike" kern="1200" cap="none" spc="0" normalizeH="0" baseline="0" noProof="0" dirty="0">
                <a:ln>
                  <a:noFill/>
                </a:ln>
                <a:solidFill>
                  <a:prstClr val="black"/>
                </a:solidFill>
                <a:effectLst/>
                <a:uLnTx/>
                <a:uFillTx/>
                <a:latin typeface="Calibri"/>
                <a:ea typeface="+mn-ea"/>
                <a:cs typeface="+mn-cs"/>
              </a:rPr>
              <a:t>generated yield data base with </a:t>
            </a:r>
            <a:r>
              <a:rPr kumimoji="0" lang="en-GB" sz="1800" b="1" i="0" u="none" strike="noStrike" kern="1200" cap="none" spc="0" normalizeH="0" baseline="0" noProof="0" dirty="0">
                <a:ln>
                  <a:noFill/>
                </a:ln>
                <a:solidFill>
                  <a:srgbClr val="FF0000"/>
                </a:solidFill>
                <a:effectLst/>
                <a:uLnTx/>
                <a:uFillTx/>
                <a:latin typeface="Calibri"/>
                <a:ea typeface="+mn-ea"/>
                <a:cs typeface="+mn-cs"/>
              </a:rPr>
              <a:t>different assumptions </a:t>
            </a:r>
          </a:p>
        </p:txBody>
      </p:sp>
      <p:sp>
        <p:nvSpPr>
          <p:cNvPr id="23" name="TextBox 22">
            <a:extLst>
              <a:ext uri="{FF2B5EF4-FFF2-40B4-BE49-F238E27FC236}">
                <a16:creationId xmlns:a16="http://schemas.microsoft.com/office/drawing/2014/main" id="{35E5982A-6780-4F9B-82D0-544F72E2B992}"/>
              </a:ext>
            </a:extLst>
          </p:cNvPr>
          <p:cNvSpPr txBox="1"/>
          <p:nvPr/>
        </p:nvSpPr>
        <p:spPr>
          <a:xfrm>
            <a:off x="1986677" y="2336050"/>
            <a:ext cx="5498300"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1" i="0" u="none" strike="noStrike" kern="1200" cap="none" spc="0" normalizeH="0" baseline="0" noProof="0" dirty="0">
                <a:ln>
                  <a:noFill/>
                </a:ln>
                <a:solidFill>
                  <a:srgbClr val="FF0000"/>
                </a:solidFill>
                <a:effectLst/>
                <a:uLnTx/>
                <a:uFillTx/>
                <a:latin typeface="Calibri"/>
                <a:ea typeface="+mn-ea"/>
                <a:cs typeface="+mn-cs"/>
              </a:rPr>
              <a:t>WallDYN interpolates </a:t>
            </a:r>
            <a:r>
              <a:rPr kumimoji="0" lang="de-DE" sz="1800" b="0" i="0" u="none" strike="noStrike" kern="1200" cap="none" spc="0" normalizeH="0" baseline="0" noProof="0" dirty="0">
                <a:ln>
                  <a:noFill/>
                </a:ln>
                <a:solidFill>
                  <a:prstClr val="black"/>
                </a:solidFill>
                <a:effectLst/>
                <a:uLnTx/>
                <a:uFillTx/>
                <a:latin typeface="Calibri"/>
                <a:ea typeface="+mn-ea"/>
                <a:cs typeface="+mn-cs"/>
              </a:rPr>
              <a:t>tables generated by </a:t>
            </a:r>
            <a:r>
              <a:rPr kumimoji="0" lang="de-DE" sz="1800" b="1" i="0" u="none" strike="noStrike" kern="1200" cap="none" spc="0" normalizeH="0" baseline="0" noProof="0" dirty="0">
                <a:ln>
                  <a:noFill/>
                </a:ln>
                <a:solidFill>
                  <a:srgbClr val="FF0000"/>
                </a:solidFill>
                <a:effectLst/>
                <a:uLnTx/>
                <a:uFillTx/>
                <a:latin typeface="Calibri"/>
                <a:ea typeface="+mn-ea"/>
                <a:cs typeface="+mn-cs"/>
              </a:rPr>
              <a:t>SDTrim.SP </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43A3FCD-0D34-48CC-AB64-A03DA4EA8E24}"/>
                  </a:ext>
                </a:extLst>
              </p:cNvPr>
              <p:cNvSpPr txBox="1"/>
              <p:nvPr/>
            </p:nvSpPr>
            <p:spPr>
              <a:xfrm>
                <a:off x="2950594" y="2672981"/>
                <a:ext cx="3842783" cy="319062"/>
              </a:xfrm>
              <a:prstGeom prst="rect">
                <a:avLst/>
              </a:prstGeom>
              <a:noFill/>
            </p:spPr>
            <p:txBody>
              <a:bodyPr wrap="none" lIns="0" tIns="0" rIns="0" bIns="0"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14:m>
                  <m:oMath xmlns:m="http://schemas.openxmlformats.org/officeDocument/2006/math">
                    <m:sSub>
                      <m:sSub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𝑊𝑎𝑙𝑙𝐷𝑌𝑁</m:t>
                        </m:r>
                      </m:sub>
                    </m:s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d>
                      <m:d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𝑒𝑖</m:t>
                                </m:r>
                              </m:sub>
                            </m:sSub>
                          </m:e>
                        </m:d>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𝑃𝑟𝑗</m:t>
                            </m:r>
                          </m:sub>
                        </m:s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𝑃𝑟𝑜𝑗𝑒𝑐𝑡𝑖𝑙𝑒</m:t>
                            </m:r>
                          </m:sub>
                        </m:sSub>
                      </m:e>
                    </m:d>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TextBox 23">
                <a:extLst>
                  <a:ext uri="{FF2B5EF4-FFF2-40B4-BE49-F238E27FC236}">
                    <a16:creationId xmlns:a16="http://schemas.microsoft.com/office/drawing/2014/main" id="{343A3FCD-0D34-48CC-AB64-A03DA4EA8E24}"/>
                  </a:ext>
                </a:extLst>
              </p:cNvPr>
              <p:cNvSpPr txBox="1">
                <a:spLocks noRot="1" noChangeAspect="1" noMove="1" noResize="1" noEditPoints="1" noAdjustHandles="1" noChangeArrowheads="1" noChangeShapeType="1" noTextEdit="1"/>
              </p:cNvSpPr>
              <p:nvPr/>
            </p:nvSpPr>
            <p:spPr>
              <a:xfrm>
                <a:off x="2950594" y="2672981"/>
                <a:ext cx="3842783" cy="319062"/>
              </a:xfrm>
              <a:prstGeom prst="rect">
                <a:avLst/>
              </a:prstGeom>
              <a:blipFill>
                <a:blip r:embed="rId5"/>
                <a:stretch>
                  <a:fillRect l="-3333" t="-11321" b="-301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F5195B7-5962-47F6-AEE4-FE1E71171F8F}"/>
                  </a:ext>
                </a:extLst>
              </p:cNvPr>
              <p:cNvSpPr txBox="1"/>
              <p:nvPr/>
            </p:nvSpPr>
            <p:spPr>
              <a:xfrm>
                <a:off x="2950594" y="4190146"/>
                <a:ext cx="3119700" cy="319062"/>
              </a:xfrm>
              <a:prstGeom prst="rect">
                <a:avLst/>
              </a:prstGeom>
              <a:noFill/>
            </p:spPr>
            <p:txBody>
              <a:bodyPr wrap="none" lIns="0" tIns="0" rIns="0" bIns="0"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14:m>
                  <m:oMath xmlns:m="http://schemas.openxmlformats.org/officeDocument/2006/math">
                    <m:sSub>
                      <m:sSub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𝐸𝑅𝑂</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sub>
                    </m:s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d>
                      <m:d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𝑃𝑟𝑗</m:t>
                            </m:r>
                          </m:sub>
                        </m:sSub>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e>
                          <m:sub>
                            <m:r>
                              <a:rPr kumimoji="0" lang="de-D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𝑃𝑟𝑜𝑗𝑒𝑐𝑡𝑖𝑙𝑒</m:t>
                            </m:r>
                          </m:sub>
                        </m:sSub>
                      </m:e>
                    </m:d>
                  </m:oMath>
                </a14:m>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TextBox 24">
                <a:extLst>
                  <a:ext uri="{FF2B5EF4-FFF2-40B4-BE49-F238E27FC236}">
                    <a16:creationId xmlns:a16="http://schemas.microsoft.com/office/drawing/2014/main" id="{4F5195B7-5962-47F6-AEE4-FE1E71171F8F}"/>
                  </a:ext>
                </a:extLst>
              </p:cNvPr>
              <p:cNvSpPr txBox="1">
                <a:spLocks noRot="1" noChangeAspect="1" noMove="1" noResize="1" noEditPoints="1" noAdjustHandles="1" noChangeArrowheads="1" noChangeShapeType="1" noTextEdit="1"/>
              </p:cNvSpPr>
              <p:nvPr/>
            </p:nvSpPr>
            <p:spPr>
              <a:xfrm>
                <a:off x="2950594" y="4190146"/>
                <a:ext cx="3119700" cy="319062"/>
              </a:xfrm>
              <a:prstGeom prst="rect">
                <a:avLst/>
              </a:prstGeom>
              <a:blipFill>
                <a:blip r:embed="rId6"/>
                <a:stretch>
                  <a:fillRect l="-4102" t="-11321" b="-3018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D990DB45-6352-4B26-BD01-A358A25F86EE}"/>
              </a:ext>
            </a:extLst>
          </p:cNvPr>
          <p:cNvSpPr txBox="1"/>
          <p:nvPr/>
        </p:nvSpPr>
        <p:spPr>
          <a:xfrm>
            <a:off x="2862013" y="3082722"/>
            <a:ext cx="6851619"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No significant D-accumulation in Be (only considers Be/W mixtures)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42DDA670-89EE-4D82-AE93-A9347706D7AF}"/>
              </a:ext>
            </a:extLst>
          </p:cNvPr>
          <p:cNvSpPr txBox="1"/>
          <p:nvPr/>
        </p:nvSpPr>
        <p:spPr>
          <a:xfrm>
            <a:off x="2862013" y="4664681"/>
            <a:ext cx="7710765" cy="646331"/>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Assumes 50:50 Be:D in the surface with</a:t>
            </a:r>
            <a:r>
              <a:rPr kumimoji="0" lang="de-DE" sz="1800" b="0" i="0" u="none" strike="noStrike" kern="1200" cap="none" spc="0" normalizeH="0" noProof="0" dirty="0">
                <a:ln>
                  <a:noFill/>
                </a:ln>
                <a:solidFill>
                  <a:prstClr val="black"/>
                </a:solidFill>
                <a:effectLst/>
                <a:uLnTx/>
                <a:uFillTx/>
                <a:latin typeface="Calibri"/>
                <a:ea typeface="+mn-ea"/>
                <a:cs typeface="+mn-cs"/>
              </a:rPr>
              <a:t> „unusual choice“ for material density</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377" rtl="0" eaLnBrk="1" fontAlgn="auto" latinLnBrk="0" hangingPunct="1">
              <a:lnSpc>
                <a:spcPct val="100000"/>
              </a:lnSpc>
              <a:spcBef>
                <a:spcPts val="0"/>
              </a:spcBef>
              <a:spcAft>
                <a:spcPts val="0"/>
              </a:spcAft>
              <a:buClrTx/>
              <a:buSzTx/>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affects Be sputter yield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CBA3B6A-0678-49A6-9533-DE44B02B35C5}"/>
              </a:ext>
            </a:extLst>
          </p:cNvPr>
          <p:cNvSpPr txBox="1"/>
          <p:nvPr/>
        </p:nvSpPr>
        <p:spPr>
          <a:xfrm>
            <a:off x="216789" y="1843615"/>
            <a:ext cx="5949001" cy="369332"/>
          </a:xfrm>
          <a:prstGeom prst="rect">
            <a:avLst/>
          </a:prstGeom>
          <a:noFill/>
        </p:spPr>
        <p:txBody>
          <a:bodyPr wrap="none" rtlCol="0">
            <a:spAutoFit/>
          </a:bodyPr>
          <a:lstStyle/>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ERO2.0 and WallDYN use different sputter yield data bases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D02E933-B74A-4248-BBD8-68FEB201B523}"/>
              </a:ext>
            </a:extLst>
          </p:cNvPr>
          <p:cNvSpPr txBox="1"/>
          <p:nvPr/>
        </p:nvSpPr>
        <p:spPr>
          <a:xfrm>
            <a:off x="3990351" y="5519919"/>
            <a:ext cx="7841190" cy="369332"/>
          </a:xfrm>
          <a:prstGeom prst="rect">
            <a:avLst/>
          </a:prstGeom>
          <a:solidFill>
            <a:srgbClr val="AFFFFF"/>
          </a:solidFill>
        </p:spPr>
        <p:txBody>
          <a:bodyPr wrap="square" rtlCol="0">
            <a:spAutoFit/>
          </a:bodyPr>
          <a:lstStyle/>
          <a:p>
            <a:r>
              <a:rPr lang="de-DE" b="1" dirty="0">
                <a:sym typeface="Wingdings" panose="05000000000000000000" pitchFamily="2" charset="2"/>
              </a:rPr>
              <a:t> </a:t>
            </a:r>
            <a:r>
              <a:rPr lang="de-DE" b="1" dirty="0"/>
              <a:t>ERO2.0 calculations are now re-done with refined yield calculations</a:t>
            </a:r>
            <a:endParaRPr lang="en-GB" b="1" dirty="0"/>
          </a:p>
        </p:txBody>
      </p:sp>
    </p:spTree>
    <p:custDataLst>
      <p:tags r:id="rId1"/>
    </p:custDataLst>
    <p:extLst>
      <p:ext uri="{BB962C8B-B14F-4D97-AF65-F5344CB8AC3E}">
        <p14:creationId xmlns:p14="http://schemas.microsoft.com/office/powerpoint/2010/main" val="13128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25" grpId="0"/>
      <p:bldP spid="11" grpId="0"/>
      <p:bldP spid="1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883961-71D0-4237-A492-05C7D86EED23}"/>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F9AB7B7-89BB-4F94-8C9D-065A7B7E55CC}"/>
              </a:ext>
            </a:extLst>
          </p:cNvPr>
          <p:cNvSpPr>
            <a:spLocks noGrp="1"/>
          </p:cNvSpPr>
          <p:nvPr>
            <p:ph type="sldNum" sz="quarter" idx="16"/>
          </p:nvPr>
        </p:nvSpPr>
        <p:spPr/>
        <p:txBody>
          <a:bodyPr/>
          <a:lstStyle/>
          <a:p>
            <a:fld id="{ECE691D0-CC49-4FC7-9C4D-6112B0CB3A76}" type="slidenum">
              <a:rPr lang="de-DE" smtClean="0"/>
              <a:pPr/>
              <a:t>19</a:t>
            </a:fld>
            <a:endParaRPr lang="de-DE" dirty="0"/>
          </a:p>
        </p:txBody>
      </p:sp>
      <p:sp>
        <p:nvSpPr>
          <p:cNvPr id="4" name="Title 3">
            <a:extLst>
              <a:ext uri="{FF2B5EF4-FFF2-40B4-BE49-F238E27FC236}">
                <a16:creationId xmlns:a16="http://schemas.microsoft.com/office/drawing/2014/main" id="{A06E4624-EC7F-443C-87BB-9C565668F3C0}"/>
              </a:ext>
            </a:extLst>
          </p:cNvPr>
          <p:cNvSpPr txBox="1">
            <a:spLocks/>
          </p:cNvSpPr>
          <p:nvPr/>
        </p:nvSpPr>
        <p:spPr>
          <a:xfrm>
            <a:off x="156826" y="11113"/>
            <a:ext cx="11280498" cy="782638"/>
          </a:xfrm>
          <a:prstGeom prst="rect">
            <a:avLst/>
          </a:prstGeom>
        </p:spPr>
        <p:txBody>
          <a:bodyPr vert="horz" lIns="0" tIns="0" rIns="0" bIns="0" rtlCol="0" anchor="ctr"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de-DE" dirty="0"/>
              <a:t>Summary</a:t>
            </a:r>
            <a:endParaRPr lang="en-GB" dirty="0"/>
          </a:p>
        </p:txBody>
      </p:sp>
      <p:sp>
        <p:nvSpPr>
          <p:cNvPr id="5" name="TextBox 4">
            <a:extLst>
              <a:ext uri="{FF2B5EF4-FFF2-40B4-BE49-F238E27FC236}">
                <a16:creationId xmlns:a16="http://schemas.microsoft.com/office/drawing/2014/main" id="{E93ACA75-4414-499A-B48D-FD947613311D}"/>
              </a:ext>
            </a:extLst>
          </p:cNvPr>
          <p:cNvSpPr txBox="1"/>
          <p:nvPr/>
        </p:nvSpPr>
        <p:spPr>
          <a:xfrm>
            <a:off x="952500" y="713827"/>
            <a:ext cx="9645837"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ITER background plasma solutions span a large range of experimentally observed features</a:t>
            </a:r>
            <a:endParaRPr lang="en-GB" dirty="0">
              <a:solidFill>
                <a:srgbClr val="005555"/>
              </a:solidFill>
            </a:endParaRPr>
          </a:p>
        </p:txBody>
      </p:sp>
      <p:sp>
        <p:nvSpPr>
          <p:cNvPr id="6" name="TextBox 5">
            <a:extLst>
              <a:ext uri="{FF2B5EF4-FFF2-40B4-BE49-F238E27FC236}">
                <a16:creationId xmlns:a16="http://schemas.microsoft.com/office/drawing/2014/main" id="{9647838A-C04C-489E-A3AD-9347EBC6FAEE}"/>
              </a:ext>
            </a:extLst>
          </p:cNvPr>
          <p:cNvSpPr txBox="1"/>
          <p:nvPr/>
        </p:nvSpPr>
        <p:spPr>
          <a:xfrm>
            <a:off x="952500" y="1640369"/>
            <a:ext cx="7401633"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They evolved over time but some early versions have „imperfections“</a:t>
            </a:r>
            <a:endParaRPr lang="en-GB" dirty="0">
              <a:solidFill>
                <a:srgbClr val="005555"/>
              </a:solidFill>
            </a:endParaRPr>
          </a:p>
        </p:txBody>
      </p:sp>
      <p:sp>
        <p:nvSpPr>
          <p:cNvPr id="7" name="TextBox 6">
            <a:extLst>
              <a:ext uri="{FF2B5EF4-FFF2-40B4-BE49-F238E27FC236}">
                <a16:creationId xmlns:a16="http://schemas.microsoft.com/office/drawing/2014/main" id="{862098E7-7CFB-4DAD-8E69-F6687F9B8792}"/>
              </a:ext>
            </a:extLst>
          </p:cNvPr>
          <p:cNvSpPr txBox="1"/>
          <p:nvPr/>
        </p:nvSpPr>
        <p:spPr>
          <a:xfrm>
            <a:off x="2565718" y="1933482"/>
            <a:ext cx="2695216" cy="553998"/>
          </a:xfrm>
          <a:prstGeom prst="rect">
            <a:avLst/>
          </a:prstGeom>
          <a:noFill/>
        </p:spPr>
        <p:txBody>
          <a:bodyPr wrap="none" lIns="72000" tIns="0" rIns="0" bIns="0" rtlCol="0" anchor="t" anchorCtr="0">
            <a:spAutoFit/>
          </a:bodyPr>
          <a:lstStyle/>
          <a:p>
            <a:pPr marL="285750" indent="-285750" algn="l">
              <a:buFont typeface="Courier New" panose="02070309020205020404" pitchFamily="49" charset="0"/>
              <a:buChar char="o"/>
            </a:pPr>
            <a:r>
              <a:rPr lang="de-DE" dirty="0">
                <a:solidFill>
                  <a:srgbClr val="005555"/>
                </a:solidFill>
              </a:rPr>
              <a:t>Discontinuities in n</a:t>
            </a:r>
            <a:r>
              <a:rPr lang="de-DE" baseline="-25000" dirty="0">
                <a:solidFill>
                  <a:srgbClr val="005555"/>
                </a:solidFill>
              </a:rPr>
              <a:t>e</a:t>
            </a:r>
          </a:p>
          <a:p>
            <a:pPr marL="285750" indent="-285750" algn="l">
              <a:buFont typeface="Courier New" panose="02070309020205020404" pitchFamily="49" charset="0"/>
              <a:buChar char="o"/>
            </a:pPr>
            <a:r>
              <a:rPr lang="de-DE" dirty="0">
                <a:solidFill>
                  <a:srgbClr val="005555"/>
                </a:solidFill>
              </a:rPr>
              <a:t>Unreasonable CX data</a:t>
            </a:r>
            <a:endParaRPr lang="en-GB" dirty="0">
              <a:solidFill>
                <a:srgbClr val="005555"/>
              </a:solidFill>
            </a:endParaRPr>
          </a:p>
        </p:txBody>
      </p:sp>
      <p:sp>
        <p:nvSpPr>
          <p:cNvPr id="8" name="TextBox 7">
            <a:extLst>
              <a:ext uri="{FF2B5EF4-FFF2-40B4-BE49-F238E27FC236}">
                <a16:creationId xmlns:a16="http://schemas.microsoft.com/office/drawing/2014/main" id="{6E67FBD4-1DE4-4453-A5C4-D26AD294F5AE}"/>
              </a:ext>
            </a:extLst>
          </p:cNvPr>
          <p:cNvSpPr txBox="1"/>
          <p:nvPr/>
        </p:nvSpPr>
        <p:spPr>
          <a:xfrm>
            <a:off x="2542679" y="1046760"/>
            <a:ext cx="4105858" cy="553998"/>
          </a:xfrm>
          <a:prstGeom prst="rect">
            <a:avLst/>
          </a:prstGeom>
          <a:noFill/>
        </p:spPr>
        <p:txBody>
          <a:bodyPr wrap="none" lIns="72000" tIns="0" rIns="0" bIns="0" rtlCol="0" anchor="t" anchorCtr="0">
            <a:spAutoFit/>
          </a:bodyPr>
          <a:lstStyle/>
          <a:p>
            <a:pPr marL="285750" indent="-285750" algn="l">
              <a:buFont typeface="Courier New" panose="02070309020205020404" pitchFamily="49" charset="0"/>
              <a:buChar char="o"/>
            </a:pPr>
            <a:r>
              <a:rPr lang="de-DE" dirty="0">
                <a:solidFill>
                  <a:srgbClr val="005555"/>
                </a:solidFill>
              </a:rPr>
              <a:t>Density shoulders</a:t>
            </a:r>
          </a:p>
          <a:p>
            <a:pPr marL="285750" indent="-285750" algn="l">
              <a:buFont typeface="Courier New" panose="02070309020205020404" pitchFamily="49" charset="0"/>
              <a:buChar char="o"/>
            </a:pPr>
            <a:r>
              <a:rPr lang="de-DE" dirty="0">
                <a:solidFill>
                  <a:srgbClr val="005555"/>
                </a:solidFill>
              </a:rPr>
              <a:t>Strong parallel flows to inner divertor</a:t>
            </a:r>
            <a:endParaRPr lang="en-GB" dirty="0">
              <a:solidFill>
                <a:srgbClr val="005555"/>
              </a:solidFill>
            </a:endParaRPr>
          </a:p>
        </p:txBody>
      </p:sp>
      <p:sp>
        <p:nvSpPr>
          <p:cNvPr id="9" name="TextBox 8">
            <a:extLst>
              <a:ext uri="{FF2B5EF4-FFF2-40B4-BE49-F238E27FC236}">
                <a16:creationId xmlns:a16="http://schemas.microsoft.com/office/drawing/2014/main" id="{65418594-FB33-46F0-B91E-08B08C8A7183}"/>
              </a:ext>
            </a:extLst>
          </p:cNvPr>
          <p:cNvSpPr txBox="1"/>
          <p:nvPr/>
        </p:nvSpPr>
        <p:spPr>
          <a:xfrm>
            <a:off x="952500" y="2606015"/>
            <a:ext cx="10928239"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Getting a reasonable wall </a:t>
            </a:r>
            <a:r>
              <a:rPr lang="de-DE" b="1" dirty="0">
                <a:solidFill>
                  <a:srgbClr val="005555"/>
                </a:solidFill>
              </a:rPr>
              <a:t>3D plasma solution </a:t>
            </a:r>
            <a:r>
              <a:rPr lang="de-DE" dirty="0">
                <a:solidFill>
                  <a:srgbClr val="005555"/>
                </a:solidFill>
              </a:rPr>
              <a:t>for the shaped ITER wall from 2D plasmas </a:t>
            </a:r>
            <a:r>
              <a:rPr lang="de-DE" b="1" dirty="0">
                <a:solidFill>
                  <a:srgbClr val="005555"/>
                </a:solidFill>
              </a:rPr>
              <a:t>is „difficult“</a:t>
            </a:r>
            <a:endParaRPr lang="en-GB" b="1" dirty="0">
              <a:solidFill>
                <a:srgbClr val="005555"/>
              </a:solidFill>
            </a:endParaRPr>
          </a:p>
        </p:txBody>
      </p:sp>
      <p:sp>
        <p:nvSpPr>
          <p:cNvPr id="10" name="TextBox 9">
            <a:extLst>
              <a:ext uri="{FF2B5EF4-FFF2-40B4-BE49-F238E27FC236}">
                <a16:creationId xmlns:a16="http://schemas.microsoft.com/office/drawing/2014/main" id="{F1E6D5CB-AB63-4A43-9633-4F69A3360935}"/>
              </a:ext>
            </a:extLst>
          </p:cNvPr>
          <p:cNvSpPr txBox="1"/>
          <p:nvPr/>
        </p:nvSpPr>
        <p:spPr>
          <a:xfrm>
            <a:off x="2565718" y="2891531"/>
            <a:ext cx="4169979" cy="276999"/>
          </a:xfrm>
          <a:prstGeom prst="rect">
            <a:avLst/>
          </a:prstGeom>
          <a:noFill/>
        </p:spPr>
        <p:txBody>
          <a:bodyPr wrap="none" lIns="72000" tIns="0" rIns="0" bIns="0" rtlCol="0" anchor="t" anchorCtr="0">
            <a:spAutoFit/>
          </a:bodyPr>
          <a:lstStyle/>
          <a:p>
            <a:pPr marL="285750" indent="-285750" algn="l">
              <a:buFont typeface="Courier New" panose="02070309020205020404" pitchFamily="49" charset="0"/>
              <a:buChar char="o"/>
            </a:pPr>
            <a:r>
              <a:rPr lang="de-DE" b="1" dirty="0">
                <a:solidFill>
                  <a:srgbClr val="005555"/>
                </a:solidFill>
              </a:rPr>
              <a:t>There are always „hacks“ involved</a:t>
            </a:r>
            <a:endParaRPr lang="en-GB" b="1" dirty="0">
              <a:solidFill>
                <a:srgbClr val="005555"/>
              </a:solidFill>
            </a:endParaRPr>
          </a:p>
        </p:txBody>
      </p:sp>
      <p:sp>
        <p:nvSpPr>
          <p:cNvPr id="11" name="TextBox 10">
            <a:extLst>
              <a:ext uri="{FF2B5EF4-FFF2-40B4-BE49-F238E27FC236}">
                <a16:creationId xmlns:a16="http://schemas.microsoft.com/office/drawing/2014/main" id="{EBD59981-65FC-4C85-BA41-C299D93D4785}"/>
              </a:ext>
            </a:extLst>
          </p:cNvPr>
          <p:cNvSpPr txBox="1"/>
          <p:nvPr/>
        </p:nvSpPr>
        <p:spPr>
          <a:xfrm>
            <a:off x="977401" y="3274522"/>
            <a:ext cx="11214599"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WallDYN3D predicts a shift of the main deposition locations from divertor to shaped 3D main chamber wall</a:t>
            </a:r>
            <a:endParaRPr lang="en-GB" dirty="0">
              <a:solidFill>
                <a:srgbClr val="005555"/>
              </a:solidFill>
            </a:endParaRPr>
          </a:p>
        </p:txBody>
      </p:sp>
      <p:sp>
        <p:nvSpPr>
          <p:cNvPr id="12" name="TextBox 11">
            <a:extLst>
              <a:ext uri="{FF2B5EF4-FFF2-40B4-BE49-F238E27FC236}">
                <a16:creationId xmlns:a16="http://schemas.microsoft.com/office/drawing/2014/main" id="{C7FB438B-3163-49AB-A2B0-74D52DF9C5A6}"/>
              </a:ext>
            </a:extLst>
          </p:cNvPr>
          <p:cNvSpPr txBox="1"/>
          <p:nvPr/>
        </p:nvSpPr>
        <p:spPr>
          <a:xfrm>
            <a:off x="2542679" y="3552009"/>
            <a:ext cx="7794369" cy="1107996"/>
          </a:xfrm>
          <a:prstGeom prst="rect">
            <a:avLst/>
          </a:prstGeom>
          <a:noFill/>
        </p:spPr>
        <p:txBody>
          <a:bodyPr wrap="none" lIns="72000" tIns="0" rIns="0" bIns="0" rtlCol="0" anchor="t" anchorCtr="0">
            <a:spAutoFit/>
          </a:bodyPr>
          <a:lstStyle/>
          <a:p>
            <a:pPr marL="285750" indent="-285750" algn="l">
              <a:buFont typeface="Courier New" panose="02070309020205020404" pitchFamily="49" charset="0"/>
              <a:buChar char="o"/>
            </a:pPr>
            <a:r>
              <a:rPr lang="de-DE" dirty="0">
                <a:solidFill>
                  <a:srgbClr val="005555"/>
                </a:solidFill>
              </a:rPr>
              <a:t>Effect depends a lot on main chamber wall plasma „extrapolation“</a:t>
            </a:r>
          </a:p>
          <a:p>
            <a:pPr marL="285750" indent="-285750" algn="l">
              <a:buFont typeface="Courier New" panose="02070309020205020404" pitchFamily="49" charset="0"/>
              <a:buChar char="o"/>
            </a:pPr>
            <a:r>
              <a:rPr lang="de-DE" dirty="0">
                <a:solidFill>
                  <a:srgbClr val="005555"/>
                </a:solidFill>
              </a:rPr>
              <a:t>Recycling of impurities changes Be influx </a:t>
            </a:r>
            <a:r>
              <a:rPr lang="de-DE" dirty="0">
                <a:solidFill>
                  <a:srgbClr val="005555"/>
                </a:solidFill>
                <a:sym typeface="Wingdings" panose="05000000000000000000" pitchFamily="2" charset="2"/>
              </a:rPr>
              <a:t> Dynamic wall model needed</a:t>
            </a:r>
            <a:endParaRPr lang="de-DE" dirty="0">
              <a:solidFill>
                <a:srgbClr val="005555"/>
              </a:solidFill>
            </a:endParaRPr>
          </a:p>
          <a:p>
            <a:pPr marL="285750" indent="-285750" algn="l">
              <a:buFont typeface="Courier New" panose="02070309020205020404" pitchFamily="49" charset="0"/>
              <a:buChar char="o"/>
            </a:pPr>
            <a:r>
              <a:rPr lang="de-DE" dirty="0">
                <a:solidFill>
                  <a:srgbClr val="005555"/>
                </a:solidFill>
              </a:rPr>
              <a:t>Effect on retention depends on D/Be scaling law version</a:t>
            </a:r>
          </a:p>
          <a:p>
            <a:pPr marL="285750" indent="-285750">
              <a:buFont typeface="Courier New" panose="02070309020205020404" pitchFamily="49" charset="0"/>
              <a:buChar char="o"/>
            </a:pPr>
            <a:r>
              <a:rPr lang="de-DE" dirty="0">
                <a:solidFill>
                  <a:srgbClr val="005555"/>
                </a:solidFill>
                <a:sym typeface="Wingdings" panose="05000000000000000000" pitchFamily="2" charset="2"/>
              </a:rPr>
              <a:t> Need for uncertainty quantification w.r.t to </a:t>
            </a:r>
            <a:r>
              <a:rPr lang="de-DE" dirty="0">
                <a:solidFill>
                  <a:srgbClr val="005555"/>
                </a:solidFill>
              </a:rPr>
              <a:t>D/Be scaling laws</a:t>
            </a:r>
            <a:endParaRPr lang="en-GB" dirty="0">
              <a:solidFill>
                <a:srgbClr val="005555"/>
              </a:solidFill>
            </a:endParaRPr>
          </a:p>
        </p:txBody>
      </p:sp>
      <p:sp>
        <p:nvSpPr>
          <p:cNvPr id="13" name="TextBox 12">
            <a:extLst>
              <a:ext uri="{FF2B5EF4-FFF2-40B4-BE49-F238E27FC236}">
                <a16:creationId xmlns:a16="http://schemas.microsoft.com/office/drawing/2014/main" id="{06AB5298-6385-4C8F-AEA2-30FB3F82199D}"/>
              </a:ext>
            </a:extLst>
          </p:cNvPr>
          <p:cNvSpPr txBox="1"/>
          <p:nvPr/>
        </p:nvSpPr>
        <p:spPr>
          <a:xfrm>
            <a:off x="977401" y="4813459"/>
            <a:ext cx="8406138"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WallDYN3D and ERO2.0 yield same total erosion when yield data is „matchted“</a:t>
            </a:r>
            <a:endParaRPr lang="en-GB" dirty="0">
              <a:solidFill>
                <a:srgbClr val="005555"/>
              </a:solidFill>
            </a:endParaRPr>
          </a:p>
        </p:txBody>
      </p:sp>
      <p:sp>
        <p:nvSpPr>
          <p:cNvPr id="14" name="TextBox 13">
            <a:extLst>
              <a:ext uri="{FF2B5EF4-FFF2-40B4-BE49-F238E27FC236}">
                <a16:creationId xmlns:a16="http://schemas.microsoft.com/office/drawing/2014/main" id="{1470EDC5-2A71-4808-9D17-20A3D9E4C476}"/>
              </a:ext>
            </a:extLst>
          </p:cNvPr>
          <p:cNvSpPr txBox="1"/>
          <p:nvPr/>
        </p:nvSpPr>
        <p:spPr>
          <a:xfrm>
            <a:off x="2592243" y="5160984"/>
            <a:ext cx="5646473" cy="276999"/>
          </a:xfrm>
          <a:prstGeom prst="rect">
            <a:avLst/>
          </a:prstGeom>
          <a:noFill/>
        </p:spPr>
        <p:txBody>
          <a:bodyPr wrap="none" lIns="72000" tIns="0" rIns="0" bIns="0" rtlCol="0" anchor="t" anchorCtr="0">
            <a:spAutoFit/>
          </a:bodyPr>
          <a:lstStyle/>
          <a:p>
            <a:pPr algn="l"/>
            <a:r>
              <a:rPr lang="de-DE" dirty="0">
                <a:solidFill>
                  <a:srgbClr val="005555"/>
                </a:solidFill>
                <a:sym typeface="Wingdings" panose="05000000000000000000" pitchFamily="2" charset="2"/>
              </a:rPr>
              <a:t> Need for uncertainty quantification w.r.t to yield data</a:t>
            </a:r>
            <a:endParaRPr lang="en-GB" dirty="0">
              <a:solidFill>
                <a:srgbClr val="005555"/>
              </a:solidFill>
            </a:endParaRPr>
          </a:p>
        </p:txBody>
      </p:sp>
      <p:sp>
        <p:nvSpPr>
          <p:cNvPr id="15" name="TextBox 14">
            <a:extLst>
              <a:ext uri="{FF2B5EF4-FFF2-40B4-BE49-F238E27FC236}">
                <a16:creationId xmlns:a16="http://schemas.microsoft.com/office/drawing/2014/main" id="{85F8CB8A-C413-4BF3-8A71-F4F7D3C51AA0}"/>
              </a:ext>
            </a:extLst>
          </p:cNvPr>
          <p:cNvSpPr txBox="1"/>
          <p:nvPr/>
        </p:nvSpPr>
        <p:spPr>
          <a:xfrm>
            <a:off x="977401" y="5478536"/>
            <a:ext cx="9992085" cy="553998"/>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b="1" dirty="0">
                <a:solidFill>
                  <a:srgbClr val="005555"/>
                </a:solidFill>
              </a:rPr>
              <a:t>Uncertainties are at least 100%</a:t>
            </a:r>
          </a:p>
          <a:p>
            <a:pPr marL="285750" indent="-285750" algn="l">
              <a:buFont typeface="Wingdings" panose="05000000000000000000" pitchFamily="2" charset="2"/>
              <a:buChar char="Ø"/>
            </a:pPr>
            <a:r>
              <a:rPr lang="de-DE" b="1" dirty="0">
                <a:solidFill>
                  <a:srgbClr val="005555"/>
                </a:solidFill>
              </a:rPr>
              <a:t>Generally current modeling input/assumption probably overestimate Be erosion in ITER</a:t>
            </a:r>
            <a:endParaRPr lang="en-GB" b="1" dirty="0">
              <a:solidFill>
                <a:srgbClr val="005555"/>
              </a:solidFill>
            </a:endParaRPr>
          </a:p>
        </p:txBody>
      </p:sp>
      <p:sp>
        <p:nvSpPr>
          <p:cNvPr id="16" name="TextBox 15">
            <a:extLst>
              <a:ext uri="{FF2B5EF4-FFF2-40B4-BE49-F238E27FC236}">
                <a16:creationId xmlns:a16="http://schemas.microsoft.com/office/drawing/2014/main" id="{068C815B-1337-4094-9C19-70814814673F}"/>
              </a:ext>
            </a:extLst>
          </p:cNvPr>
          <p:cNvSpPr txBox="1"/>
          <p:nvPr/>
        </p:nvSpPr>
        <p:spPr>
          <a:xfrm>
            <a:off x="1739564" y="6129854"/>
            <a:ext cx="8467758" cy="307777"/>
          </a:xfrm>
          <a:prstGeom prst="rect">
            <a:avLst/>
          </a:prstGeom>
          <a:noFill/>
        </p:spPr>
        <p:txBody>
          <a:bodyPr wrap="none" lIns="72000" tIns="0" rIns="0" bIns="0" rtlCol="0" anchor="t" anchorCtr="0">
            <a:spAutoFit/>
          </a:bodyPr>
          <a:lstStyle/>
          <a:p>
            <a:pPr algn="l"/>
            <a:r>
              <a:rPr lang="de-DE" sz="2000" b="1" dirty="0">
                <a:solidFill>
                  <a:srgbClr val="005555"/>
                </a:solidFill>
                <a:sym typeface="Wingdings" panose="05000000000000000000" pitchFamily="2" charset="2"/>
              </a:rPr>
              <a:t> </a:t>
            </a:r>
            <a:r>
              <a:rPr lang="de-DE" sz="2000" b="1" dirty="0">
                <a:solidFill>
                  <a:srgbClr val="005555"/>
                </a:solidFill>
              </a:rPr>
              <a:t>A physics based 3D first wall plasma &amp; divertor solution is needed</a:t>
            </a:r>
            <a:endParaRPr lang="en-GB" sz="2000" b="1" dirty="0">
              <a:solidFill>
                <a:srgbClr val="005555"/>
              </a:solidFill>
            </a:endParaRPr>
          </a:p>
        </p:txBody>
      </p:sp>
    </p:spTree>
    <p:extLst>
      <p:ext uri="{BB962C8B-B14F-4D97-AF65-F5344CB8AC3E}">
        <p14:creationId xmlns:p14="http://schemas.microsoft.com/office/powerpoint/2010/main" val="30402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BCAC8-9438-48B4-B76A-0EC3931EE7EE}"/>
              </a:ext>
            </a:extLst>
          </p:cNvPr>
          <p:cNvSpPr>
            <a:spLocks noGrp="1"/>
          </p:cNvSpPr>
          <p:nvPr>
            <p:ph type="ftr" sz="quarter" idx="15"/>
          </p:nvPr>
        </p:nvSpPr>
        <p:spPr/>
        <p:txBody>
          <a:bodyPr/>
          <a:lstStyle/>
          <a:p>
            <a:r>
              <a:rPr lang="de-DE"/>
              <a:t>Max-Planck-Institut für Plasmaphysik | Klaus Schmid</a:t>
            </a:r>
            <a:endParaRPr lang="de-DE" dirty="0"/>
          </a:p>
        </p:txBody>
      </p:sp>
      <p:sp>
        <p:nvSpPr>
          <p:cNvPr id="5" name="Slide Number Placeholder 4">
            <a:extLst>
              <a:ext uri="{FF2B5EF4-FFF2-40B4-BE49-F238E27FC236}">
                <a16:creationId xmlns:a16="http://schemas.microsoft.com/office/drawing/2014/main" id="{AB208419-D8DF-484E-81B6-C12EF8397D8A}"/>
              </a:ext>
            </a:extLst>
          </p:cNvPr>
          <p:cNvSpPr>
            <a:spLocks noGrp="1"/>
          </p:cNvSpPr>
          <p:nvPr>
            <p:ph type="sldNum" sz="quarter" idx="16"/>
          </p:nvPr>
        </p:nvSpPr>
        <p:spPr/>
        <p:txBody>
          <a:bodyPr/>
          <a:lstStyle/>
          <a:p>
            <a:fld id="{ECE691D0-CC49-4FC7-9C4D-6112B0CB3A76}" type="slidenum">
              <a:rPr lang="de-DE" smtClean="0"/>
              <a:pPr/>
              <a:t>2</a:t>
            </a:fld>
            <a:endParaRPr lang="de-DE" dirty="0"/>
          </a:p>
        </p:txBody>
      </p:sp>
      <p:sp>
        <p:nvSpPr>
          <p:cNvPr id="7" name="Title 3">
            <a:extLst>
              <a:ext uri="{FF2B5EF4-FFF2-40B4-BE49-F238E27FC236}">
                <a16:creationId xmlns:a16="http://schemas.microsoft.com/office/drawing/2014/main" id="{6B11289E-E782-4FE4-8025-011AE9629C1C}"/>
              </a:ext>
            </a:extLst>
          </p:cNvPr>
          <p:cNvSpPr txBox="1">
            <a:spLocks/>
          </p:cNvSpPr>
          <p:nvPr/>
        </p:nvSpPr>
        <p:spPr>
          <a:xfrm>
            <a:off x="156826" y="11113"/>
            <a:ext cx="11280498" cy="782638"/>
          </a:xfrm>
          <a:prstGeom prst="rect">
            <a:avLst/>
          </a:prstGeom>
        </p:spPr>
        <p:txBody>
          <a:bodyPr vert="horz" lIns="0" tIns="0" rIns="0" bIns="0" rtlCol="0" anchor="ctr"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de-DE" dirty="0"/>
              <a:t>Contents</a:t>
            </a:r>
            <a:endParaRPr lang="en-GB" dirty="0"/>
          </a:p>
        </p:txBody>
      </p:sp>
      <p:sp>
        <p:nvSpPr>
          <p:cNvPr id="11" name="TextBox 10">
            <a:extLst>
              <a:ext uri="{FF2B5EF4-FFF2-40B4-BE49-F238E27FC236}">
                <a16:creationId xmlns:a16="http://schemas.microsoft.com/office/drawing/2014/main" id="{E7CA1D48-D783-4104-900C-E446E4B988CB}"/>
              </a:ext>
            </a:extLst>
          </p:cNvPr>
          <p:cNvSpPr txBox="1"/>
          <p:nvPr/>
        </p:nvSpPr>
        <p:spPr>
          <a:xfrm flipH="1">
            <a:off x="924942" y="902044"/>
            <a:ext cx="3259473"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ITER background plasmas</a:t>
            </a:r>
            <a:endParaRPr lang="en-GB" b="1" dirty="0">
              <a:solidFill>
                <a:srgbClr val="005555"/>
              </a:solidFill>
            </a:endParaRPr>
          </a:p>
        </p:txBody>
      </p:sp>
      <p:sp>
        <p:nvSpPr>
          <p:cNvPr id="12" name="TextBox 11">
            <a:extLst>
              <a:ext uri="{FF2B5EF4-FFF2-40B4-BE49-F238E27FC236}">
                <a16:creationId xmlns:a16="http://schemas.microsoft.com/office/drawing/2014/main" id="{DB8AF156-643E-483B-A969-8CE771C47F96}"/>
              </a:ext>
            </a:extLst>
          </p:cNvPr>
          <p:cNvSpPr txBox="1"/>
          <p:nvPr/>
        </p:nvSpPr>
        <p:spPr>
          <a:xfrm>
            <a:off x="1685677" y="1367624"/>
            <a:ext cx="5029188" cy="1107996"/>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dirty="0">
                <a:solidFill>
                  <a:srgbClr val="005555"/>
                </a:solidFill>
              </a:rPr>
              <a:t>Steve‘s far SOL plasmas</a:t>
            </a:r>
          </a:p>
          <a:p>
            <a:pPr marL="285750" indent="-285750" algn="l">
              <a:buFont typeface="Wingdings" panose="05000000000000000000" pitchFamily="2" charset="2"/>
              <a:buChar char="Ø"/>
            </a:pPr>
            <a:r>
              <a:rPr lang="de-DE" dirty="0">
                <a:solidFill>
                  <a:srgbClr val="005555"/>
                </a:solidFill>
              </a:rPr>
              <a:t>Example: variations of SolPS case 1514</a:t>
            </a:r>
          </a:p>
          <a:p>
            <a:pPr marL="285750" indent="-285750" algn="l">
              <a:buFont typeface="Wingdings" panose="05000000000000000000" pitchFamily="2" charset="2"/>
              <a:buChar char="Ø"/>
            </a:pPr>
            <a:r>
              <a:rPr lang="en-GB" dirty="0">
                <a:solidFill>
                  <a:srgbClr val="005555"/>
                </a:solidFill>
              </a:rPr>
              <a:t>Comparison to input data provided to ERO2.0</a:t>
            </a:r>
          </a:p>
          <a:p>
            <a:pPr marL="285750" indent="-285750" algn="l">
              <a:buFont typeface="Wingdings" panose="05000000000000000000" pitchFamily="2" charset="2"/>
              <a:buChar char="Ø"/>
            </a:pPr>
            <a:r>
              <a:rPr lang="en-GB" dirty="0">
                <a:solidFill>
                  <a:srgbClr val="005555"/>
                </a:solidFill>
              </a:rPr>
              <a:t>Issues with the 3D shaped main wall</a:t>
            </a:r>
          </a:p>
        </p:txBody>
      </p:sp>
      <p:sp>
        <p:nvSpPr>
          <p:cNvPr id="15" name="TextBox 14">
            <a:extLst>
              <a:ext uri="{FF2B5EF4-FFF2-40B4-BE49-F238E27FC236}">
                <a16:creationId xmlns:a16="http://schemas.microsoft.com/office/drawing/2014/main" id="{B0C05A4A-1719-4EFF-8C07-64E7F5BF618B}"/>
              </a:ext>
            </a:extLst>
          </p:cNvPr>
          <p:cNvSpPr txBox="1"/>
          <p:nvPr/>
        </p:nvSpPr>
        <p:spPr>
          <a:xfrm flipH="1">
            <a:off x="924941" y="2965347"/>
            <a:ext cx="7529873" cy="276999"/>
          </a:xfrm>
          <a:prstGeom prst="rect">
            <a:avLst/>
          </a:prstGeom>
          <a:noFill/>
        </p:spPr>
        <p:txBody>
          <a:bodyPr wrap="none" lIns="72000" tIns="0" rIns="0" bIns="0" rtlCol="0" anchor="t" anchorCtr="0">
            <a:spAutoFit/>
          </a:bodyPr>
          <a:lstStyle/>
          <a:p>
            <a:pPr marL="285750" indent="-285750">
              <a:buFont typeface="Wingdings" panose="05000000000000000000" pitchFamily="2" charset="2"/>
              <a:buChar char="v"/>
            </a:pPr>
            <a:r>
              <a:rPr lang="en-GB" b="1" dirty="0">
                <a:solidFill>
                  <a:srgbClr val="005555"/>
                </a:solidFill>
              </a:rPr>
              <a:t>Predictions of fuel retention based on ITER background plasmas </a:t>
            </a:r>
          </a:p>
        </p:txBody>
      </p:sp>
      <p:sp>
        <p:nvSpPr>
          <p:cNvPr id="16" name="TextBox 15">
            <a:extLst>
              <a:ext uri="{FF2B5EF4-FFF2-40B4-BE49-F238E27FC236}">
                <a16:creationId xmlns:a16="http://schemas.microsoft.com/office/drawing/2014/main" id="{976659B1-CFF5-4195-A75D-B08C1E83CF7F}"/>
              </a:ext>
            </a:extLst>
          </p:cNvPr>
          <p:cNvSpPr txBox="1"/>
          <p:nvPr/>
        </p:nvSpPr>
        <p:spPr>
          <a:xfrm>
            <a:off x="1685677" y="3477155"/>
            <a:ext cx="5798630" cy="830997"/>
          </a:xfrm>
          <a:prstGeom prst="rect">
            <a:avLst/>
          </a:prstGeom>
          <a:noFill/>
        </p:spPr>
        <p:txBody>
          <a:bodyPr wrap="none" lIns="72000" tIns="0" rIns="0" bIns="0" rtlCol="0" anchor="t" anchorCtr="0">
            <a:spAutoFit/>
          </a:bodyPr>
          <a:lstStyle/>
          <a:p>
            <a:pPr marL="285750" indent="-285750">
              <a:buFont typeface="Wingdings" panose="05000000000000000000" pitchFamily="2" charset="2"/>
              <a:buChar char="Ø"/>
            </a:pPr>
            <a:r>
              <a:rPr lang="en-GB" dirty="0">
                <a:solidFill>
                  <a:srgbClr val="005555"/>
                </a:solidFill>
              </a:rPr>
              <a:t>Influence of 3D shaped Be wall on Be layer formation</a:t>
            </a:r>
          </a:p>
          <a:p>
            <a:pPr marL="285750" indent="-285750">
              <a:buFont typeface="Wingdings" panose="05000000000000000000" pitchFamily="2" charset="2"/>
              <a:buChar char="Ø"/>
            </a:pPr>
            <a:r>
              <a:rPr lang="en-GB" dirty="0">
                <a:solidFill>
                  <a:srgbClr val="005555"/>
                </a:solidFill>
              </a:rPr>
              <a:t>Comparison to ERO2.0</a:t>
            </a:r>
          </a:p>
          <a:p>
            <a:pPr marL="285750" indent="-285750">
              <a:buFont typeface="Wingdings" panose="05000000000000000000" pitchFamily="2" charset="2"/>
              <a:buChar char="Ø"/>
            </a:pPr>
            <a:endParaRPr lang="en-GB" dirty="0">
              <a:solidFill>
                <a:srgbClr val="005555"/>
              </a:solidFill>
            </a:endParaRPr>
          </a:p>
        </p:txBody>
      </p:sp>
      <p:sp>
        <p:nvSpPr>
          <p:cNvPr id="17" name="TextBox 16">
            <a:extLst>
              <a:ext uri="{FF2B5EF4-FFF2-40B4-BE49-F238E27FC236}">
                <a16:creationId xmlns:a16="http://schemas.microsoft.com/office/drawing/2014/main" id="{F8DA71FC-5F10-4BE6-BA88-0CE00653318E}"/>
              </a:ext>
            </a:extLst>
          </p:cNvPr>
          <p:cNvSpPr txBox="1"/>
          <p:nvPr/>
        </p:nvSpPr>
        <p:spPr>
          <a:xfrm flipH="1">
            <a:off x="924941" y="4590568"/>
            <a:ext cx="1412814"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Summary</a:t>
            </a:r>
            <a:endParaRPr lang="en-GB" b="1" dirty="0">
              <a:solidFill>
                <a:srgbClr val="005555"/>
              </a:solidFill>
            </a:endParaRPr>
          </a:p>
        </p:txBody>
      </p:sp>
      <p:sp>
        <p:nvSpPr>
          <p:cNvPr id="18" name="TextBox 17">
            <a:extLst>
              <a:ext uri="{FF2B5EF4-FFF2-40B4-BE49-F238E27FC236}">
                <a16:creationId xmlns:a16="http://schemas.microsoft.com/office/drawing/2014/main" id="{FE098CD6-E4C7-4F2F-BA2A-962C6F75098F}"/>
              </a:ext>
            </a:extLst>
          </p:cNvPr>
          <p:cNvSpPr txBox="1"/>
          <p:nvPr/>
        </p:nvSpPr>
        <p:spPr>
          <a:xfrm flipH="1">
            <a:off x="924941" y="5275442"/>
            <a:ext cx="1023926"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TODO</a:t>
            </a:r>
            <a:endParaRPr lang="en-GB" b="1" dirty="0">
              <a:solidFill>
                <a:srgbClr val="005555"/>
              </a:solidFill>
            </a:endParaRPr>
          </a:p>
        </p:txBody>
      </p:sp>
    </p:spTree>
    <p:extLst>
      <p:ext uri="{BB962C8B-B14F-4D97-AF65-F5344CB8AC3E}">
        <p14:creationId xmlns:p14="http://schemas.microsoft.com/office/powerpoint/2010/main" val="36511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00E6BF-CEF4-4026-9389-53ACF4B7FB1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E1B70F40-83FB-481F-8E4C-00B84DB5B095}"/>
              </a:ext>
            </a:extLst>
          </p:cNvPr>
          <p:cNvSpPr>
            <a:spLocks noGrp="1"/>
          </p:cNvSpPr>
          <p:nvPr>
            <p:ph type="sldNum" sz="quarter" idx="16"/>
          </p:nvPr>
        </p:nvSpPr>
        <p:spPr/>
        <p:txBody>
          <a:bodyPr/>
          <a:lstStyle/>
          <a:p>
            <a:fld id="{ECE691D0-CC49-4FC7-9C4D-6112B0CB3A76}" type="slidenum">
              <a:rPr lang="de-DE" smtClean="0"/>
              <a:pPr/>
              <a:t>20</a:t>
            </a:fld>
            <a:endParaRPr lang="de-DE" dirty="0"/>
          </a:p>
        </p:txBody>
      </p:sp>
      <p:sp>
        <p:nvSpPr>
          <p:cNvPr id="4" name="Title 3">
            <a:extLst>
              <a:ext uri="{FF2B5EF4-FFF2-40B4-BE49-F238E27FC236}">
                <a16:creationId xmlns:a16="http://schemas.microsoft.com/office/drawing/2014/main" id="{5FCF2BA7-CE07-4142-822A-2CF471E395EB}"/>
              </a:ext>
            </a:extLst>
          </p:cNvPr>
          <p:cNvSpPr>
            <a:spLocks noGrp="1"/>
          </p:cNvSpPr>
          <p:nvPr>
            <p:ph type="title" idx="4294967295"/>
          </p:nvPr>
        </p:nvSpPr>
        <p:spPr>
          <a:xfrm>
            <a:off x="156826" y="11113"/>
            <a:ext cx="11280498" cy="782638"/>
          </a:xfrm>
        </p:spPr>
        <p:txBody>
          <a:bodyPr/>
          <a:lstStyle/>
          <a:p>
            <a:r>
              <a:rPr lang="de-DE" dirty="0"/>
              <a:t>TODO</a:t>
            </a:r>
            <a:endParaRPr lang="en-GB" dirty="0"/>
          </a:p>
        </p:txBody>
      </p:sp>
      <p:sp>
        <p:nvSpPr>
          <p:cNvPr id="5" name="TextBox 4">
            <a:extLst>
              <a:ext uri="{FF2B5EF4-FFF2-40B4-BE49-F238E27FC236}">
                <a16:creationId xmlns:a16="http://schemas.microsoft.com/office/drawing/2014/main" id="{FD06254D-7324-48C4-9710-903ECB72C345}"/>
              </a:ext>
            </a:extLst>
          </p:cNvPr>
          <p:cNvSpPr txBox="1"/>
          <p:nvPr/>
        </p:nvSpPr>
        <p:spPr>
          <a:xfrm>
            <a:off x="572064" y="2288703"/>
            <a:ext cx="509152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Continue comparison of ERO2.0 and WallDYN-3D</a:t>
            </a:r>
            <a:endParaRPr lang="en-GB" sz="1600" b="1" dirty="0">
              <a:solidFill>
                <a:srgbClr val="005555"/>
              </a:solidFill>
            </a:endParaRPr>
          </a:p>
        </p:txBody>
      </p:sp>
      <p:sp>
        <p:nvSpPr>
          <p:cNvPr id="6" name="TextBox 5">
            <a:extLst>
              <a:ext uri="{FF2B5EF4-FFF2-40B4-BE49-F238E27FC236}">
                <a16:creationId xmlns:a16="http://schemas.microsoft.com/office/drawing/2014/main" id="{F2CCA991-D617-436D-9D11-E1247C54B2EF}"/>
              </a:ext>
            </a:extLst>
          </p:cNvPr>
          <p:cNvSpPr txBox="1"/>
          <p:nvPr/>
        </p:nvSpPr>
        <p:spPr>
          <a:xfrm>
            <a:off x="1891431" y="2612556"/>
            <a:ext cx="8947962" cy="1062342"/>
          </a:xfrm>
          <a:prstGeom prst="rect">
            <a:avLst/>
          </a:prstGeom>
          <a:noFill/>
        </p:spPr>
        <p:txBody>
          <a:bodyPr wrap="none" lIns="0" tIns="0" rIns="0" bIns="0" rtlCol="0" anchor="t" anchorCtr="0">
            <a:spAutoFit/>
          </a:bodyPr>
          <a:lstStyle/>
          <a:p>
            <a:pPr marL="285750" indent="-285750" algn="l">
              <a:lnSpc>
                <a:spcPct val="150000"/>
              </a:lnSpc>
              <a:buFont typeface="Wingdings" panose="05000000000000000000" pitchFamily="2" charset="2"/>
              <a:buChar char="Ø"/>
            </a:pPr>
            <a:r>
              <a:rPr lang="de-DE" sz="1600" b="1" dirty="0">
                <a:solidFill>
                  <a:srgbClr val="005555"/>
                </a:solidFill>
              </a:rPr>
              <a:t>using the available EMC3 equilibrium E = 3 (10 cm separatrix distance)</a:t>
            </a:r>
            <a:endParaRPr lang="de-DE" sz="1600" dirty="0">
              <a:solidFill>
                <a:srgbClr val="005555"/>
              </a:solidFill>
            </a:endParaRPr>
          </a:p>
          <a:p>
            <a:pPr marL="285750" indent="-285750" algn="l">
              <a:lnSpc>
                <a:spcPct val="150000"/>
              </a:lnSpc>
              <a:buFont typeface="Wingdings" panose="05000000000000000000" pitchFamily="2" charset="2"/>
              <a:buChar char="Ø"/>
            </a:pPr>
            <a:r>
              <a:rPr lang="de-DE" sz="1600" b="1" dirty="0">
                <a:solidFill>
                  <a:srgbClr val="FF0000"/>
                </a:solidFill>
              </a:rPr>
              <a:t>Try to use input data generated for ERO2.0 and NOT the old DIVIMP data</a:t>
            </a:r>
          </a:p>
          <a:p>
            <a:pPr marL="285750" indent="-285750" algn="l">
              <a:lnSpc>
                <a:spcPct val="150000"/>
              </a:lnSpc>
              <a:buFont typeface="Wingdings" panose="05000000000000000000" pitchFamily="2" charset="2"/>
              <a:buChar char="Ø"/>
            </a:pPr>
            <a:r>
              <a:rPr lang="de-DE" sz="1600" b="1" dirty="0">
                <a:solidFill>
                  <a:srgbClr val="005555"/>
                </a:solidFill>
              </a:rPr>
              <a:t>Calculate CX data using EIRENE from within EMC3 after mapping the plasma parameters</a:t>
            </a:r>
            <a:endParaRPr lang="en-GB" sz="1600" b="1" dirty="0">
              <a:solidFill>
                <a:srgbClr val="005555"/>
              </a:solidFill>
            </a:endParaRPr>
          </a:p>
        </p:txBody>
      </p:sp>
      <p:sp>
        <p:nvSpPr>
          <p:cNvPr id="7" name="TextBox 6">
            <a:extLst>
              <a:ext uri="{FF2B5EF4-FFF2-40B4-BE49-F238E27FC236}">
                <a16:creationId xmlns:a16="http://schemas.microsoft.com/office/drawing/2014/main" id="{AF97203A-E831-4B2D-9383-6E7E87225CDA}"/>
              </a:ext>
            </a:extLst>
          </p:cNvPr>
          <p:cNvSpPr txBox="1"/>
          <p:nvPr/>
        </p:nvSpPr>
        <p:spPr>
          <a:xfrm>
            <a:off x="3117825" y="3830162"/>
            <a:ext cx="493224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b="1" dirty="0">
                <a:solidFill>
                  <a:srgbClr val="FF0000"/>
                </a:solidFill>
              </a:rPr>
              <a:t>Use the CX data from S. Wiesen‘s recent efforts</a:t>
            </a:r>
            <a:endParaRPr lang="en-GB" sz="1600" b="1" dirty="0">
              <a:solidFill>
                <a:srgbClr val="FF0000"/>
              </a:solidFill>
            </a:endParaRPr>
          </a:p>
        </p:txBody>
      </p:sp>
      <p:sp>
        <p:nvSpPr>
          <p:cNvPr id="9" name="TextBox 8">
            <a:extLst>
              <a:ext uri="{FF2B5EF4-FFF2-40B4-BE49-F238E27FC236}">
                <a16:creationId xmlns:a16="http://schemas.microsoft.com/office/drawing/2014/main" id="{0FAA6828-D289-4116-8C2E-527400A6F5D3}"/>
              </a:ext>
            </a:extLst>
          </p:cNvPr>
          <p:cNvSpPr txBox="1"/>
          <p:nvPr/>
        </p:nvSpPr>
        <p:spPr>
          <a:xfrm>
            <a:off x="1891431" y="4161290"/>
            <a:ext cx="2149627"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005555"/>
                </a:solidFill>
              </a:rPr>
              <a:t>At most two cases </a:t>
            </a:r>
            <a:endParaRPr lang="en-GB" sz="1600" b="1" dirty="0">
              <a:solidFill>
                <a:srgbClr val="005555"/>
              </a:solidFill>
            </a:endParaRPr>
          </a:p>
        </p:txBody>
      </p:sp>
      <p:sp>
        <p:nvSpPr>
          <p:cNvPr id="10" name="TextBox 9">
            <a:extLst>
              <a:ext uri="{FF2B5EF4-FFF2-40B4-BE49-F238E27FC236}">
                <a16:creationId xmlns:a16="http://schemas.microsoft.com/office/drawing/2014/main" id="{87CEC14B-3424-4A2E-B223-DAA119A81EAC}"/>
              </a:ext>
            </a:extLst>
          </p:cNvPr>
          <p:cNvSpPr txBox="1"/>
          <p:nvPr/>
        </p:nvSpPr>
        <p:spPr>
          <a:xfrm>
            <a:off x="572064" y="4492418"/>
            <a:ext cx="541693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Ideally wait for proper EMC3 based plasma solution:</a:t>
            </a:r>
            <a:endParaRPr lang="en-GB" sz="1600" b="1" dirty="0">
              <a:solidFill>
                <a:srgbClr val="005555"/>
              </a:solidFill>
            </a:endParaRPr>
          </a:p>
        </p:txBody>
      </p:sp>
      <p:sp>
        <p:nvSpPr>
          <p:cNvPr id="12" name="TextBox 11">
            <a:extLst>
              <a:ext uri="{FF2B5EF4-FFF2-40B4-BE49-F238E27FC236}">
                <a16:creationId xmlns:a16="http://schemas.microsoft.com/office/drawing/2014/main" id="{6E6D171C-E4DC-4D40-AD21-0FA2CFEEC632}"/>
              </a:ext>
            </a:extLst>
          </p:cNvPr>
          <p:cNvSpPr txBox="1"/>
          <p:nvPr/>
        </p:nvSpPr>
        <p:spPr>
          <a:xfrm>
            <a:off x="1696309" y="4701856"/>
            <a:ext cx="6112932" cy="785343"/>
          </a:xfrm>
          <a:prstGeom prst="rect">
            <a:avLst/>
          </a:prstGeom>
          <a:noFill/>
        </p:spPr>
        <p:txBody>
          <a:bodyPr wrap="square">
            <a:spAutoFit/>
          </a:bodyPr>
          <a:lstStyle/>
          <a:p>
            <a:pPr marL="284400" indent="-284400">
              <a:lnSpc>
                <a:spcPct val="150000"/>
              </a:lnSpc>
              <a:buFont typeface="Wingdings" panose="05000000000000000000" pitchFamily="2" charset="2"/>
              <a:buChar char="Ø"/>
            </a:pPr>
            <a:r>
              <a:rPr lang="de-DE" sz="1600" b="1" dirty="0">
                <a:solidFill>
                  <a:srgbClr val="005555"/>
                </a:solidFill>
              </a:rPr>
              <a:t>Proper wall plasma paramters on shaped wall</a:t>
            </a:r>
          </a:p>
          <a:p>
            <a:pPr marL="284400" indent="-284400">
              <a:lnSpc>
                <a:spcPct val="150000"/>
              </a:lnSpc>
              <a:buFont typeface="Wingdings" panose="05000000000000000000" pitchFamily="2" charset="2"/>
              <a:buChar char="Ø"/>
            </a:pPr>
            <a:r>
              <a:rPr lang="de-DE" sz="1600" b="1" dirty="0">
                <a:solidFill>
                  <a:srgbClr val="005555"/>
                </a:solidFill>
              </a:rPr>
              <a:t>For the new equilibrium (match new central column)</a:t>
            </a:r>
            <a:endParaRPr lang="en-GB" sz="1600" b="1" dirty="0">
              <a:solidFill>
                <a:srgbClr val="005555"/>
              </a:solidFill>
            </a:endParaRPr>
          </a:p>
        </p:txBody>
      </p:sp>
      <p:sp>
        <p:nvSpPr>
          <p:cNvPr id="11" name="TextBox 10">
            <a:extLst>
              <a:ext uri="{FF2B5EF4-FFF2-40B4-BE49-F238E27FC236}">
                <a16:creationId xmlns:a16="http://schemas.microsoft.com/office/drawing/2014/main" id="{8D27CBE2-96F1-4B33-B620-AE4B9D4A95EF}"/>
              </a:ext>
            </a:extLst>
          </p:cNvPr>
          <p:cNvSpPr txBox="1"/>
          <p:nvPr/>
        </p:nvSpPr>
        <p:spPr>
          <a:xfrm>
            <a:off x="572064" y="5509281"/>
            <a:ext cx="558486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Or at least SolPS ITER calculation with extended grids</a:t>
            </a:r>
            <a:endParaRPr lang="en-GB" sz="1600" b="1" dirty="0">
              <a:solidFill>
                <a:srgbClr val="005555"/>
              </a:solidFill>
            </a:endParaRPr>
          </a:p>
        </p:txBody>
      </p:sp>
      <p:sp>
        <p:nvSpPr>
          <p:cNvPr id="13" name="TextBox 12">
            <a:extLst>
              <a:ext uri="{FF2B5EF4-FFF2-40B4-BE49-F238E27FC236}">
                <a16:creationId xmlns:a16="http://schemas.microsoft.com/office/drawing/2014/main" id="{7B072F95-33AF-4432-ACEF-BA04703BD7EC}"/>
              </a:ext>
            </a:extLst>
          </p:cNvPr>
          <p:cNvSpPr txBox="1"/>
          <p:nvPr/>
        </p:nvSpPr>
        <p:spPr>
          <a:xfrm>
            <a:off x="1696308" y="5783734"/>
            <a:ext cx="6949881" cy="416011"/>
          </a:xfrm>
          <a:prstGeom prst="rect">
            <a:avLst/>
          </a:prstGeom>
          <a:noFill/>
        </p:spPr>
        <p:txBody>
          <a:bodyPr wrap="square">
            <a:spAutoFit/>
          </a:bodyPr>
          <a:lstStyle/>
          <a:p>
            <a:pPr marL="284400" indent="-284400">
              <a:lnSpc>
                <a:spcPct val="150000"/>
              </a:lnSpc>
              <a:buFont typeface="Wingdings" panose="05000000000000000000" pitchFamily="2" charset="2"/>
              <a:buChar char="Ø"/>
            </a:pPr>
            <a:r>
              <a:rPr lang="de-DE" sz="1600" b="1" dirty="0">
                <a:solidFill>
                  <a:srgbClr val="005555"/>
                </a:solidFill>
              </a:rPr>
              <a:t>Not ideal because this does not yield proper wall plasma wetting</a:t>
            </a:r>
            <a:endParaRPr lang="en-GB" sz="1600" b="1" dirty="0">
              <a:solidFill>
                <a:srgbClr val="005555"/>
              </a:solidFill>
            </a:endParaRPr>
          </a:p>
        </p:txBody>
      </p:sp>
      <p:cxnSp>
        <p:nvCxnSpPr>
          <p:cNvPr id="14" name="Straight Connector 13">
            <a:extLst>
              <a:ext uri="{FF2B5EF4-FFF2-40B4-BE49-F238E27FC236}">
                <a16:creationId xmlns:a16="http://schemas.microsoft.com/office/drawing/2014/main" id="{09001FBC-22CD-46AC-9F5B-5A42169B83DB}"/>
              </a:ext>
            </a:extLst>
          </p:cNvPr>
          <p:cNvCxnSpPr/>
          <p:nvPr/>
        </p:nvCxnSpPr>
        <p:spPr>
          <a:xfrm flipV="1">
            <a:off x="2312894" y="3038651"/>
            <a:ext cx="6262488" cy="361150"/>
          </a:xfrm>
          <a:prstGeom prst="line">
            <a:avLst/>
          </a:prstGeom>
          <a:ln w="28575"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5ED523-C411-4D7B-82E5-CE7C417A6090}"/>
              </a:ext>
            </a:extLst>
          </p:cNvPr>
          <p:cNvSpPr txBox="1"/>
          <p:nvPr/>
        </p:nvSpPr>
        <p:spPr>
          <a:xfrm>
            <a:off x="9620085" y="2612556"/>
            <a:ext cx="2351314" cy="492443"/>
          </a:xfrm>
          <a:prstGeom prst="rect">
            <a:avLst/>
          </a:prstGeom>
          <a:noFill/>
        </p:spPr>
        <p:txBody>
          <a:bodyPr wrap="square" lIns="0" tIns="0" rIns="0" bIns="0" rtlCol="0" anchor="t" anchorCtr="0">
            <a:spAutoFit/>
          </a:bodyPr>
          <a:lstStyle/>
          <a:p>
            <a:pPr algn="ctr"/>
            <a:r>
              <a:rPr lang="de-DE" sz="1600" b="1" dirty="0">
                <a:solidFill>
                  <a:srgbClr val="005555"/>
                </a:solidFill>
              </a:rPr>
              <a:t>Deformed grid in ERO2.0 is not usable</a:t>
            </a:r>
            <a:endParaRPr lang="en-GB" sz="1600" b="1" dirty="0">
              <a:solidFill>
                <a:srgbClr val="005555"/>
              </a:solidFill>
            </a:endParaRPr>
          </a:p>
        </p:txBody>
      </p:sp>
      <p:sp>
        <p:nvSpPr>
          <p:cNvPr id="8" name="TextBox 7">
            <a:extLst>
              <a:ext uri="{FF2B5EF4-FFF2-40B4-BE49-F238E27FC236}">
                <a16:creationId xmlns:a16="http://schemas.microsoft.com/office/drawing/2014/main" id="{930C0B54-11C5-4A56-912E-042317A45880}"/>
              </a:ext>
            </a:extLst>
          </p:cNvPr>
          <p:cNvSpPr txBox="1"/>
          <p:nvPr/>
        </p:nvSpPr>
        <p:spPr>
          <a:xfrm>
            <a:off x="572064" y="919800"/>
            <a:ext cx="3682794"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JET-ILW verification is needed</a:t>
            </a:r>
            <a:endParaRPr lang="en-GB" b="1" dirty="0">
              <a:solidFill>
                <a:srgbClr val="005555"/>
              </a:solidFill>
            </a:endParaRPr>
          </a:p>
        </p:txBody>
      </p:sp>
      <p:sp>
        <p:nvSpPr>
          <p:cNvPr id="16" name="TextBox 15">
            <a:extLst>
              <a:ext uri="{FF2B5EF4-FFF2-40B4-BE49-F238E27FC236}">
                <a16:creationId xmlns:a16="http://schemas.microsoft.com/office/drawing/2014/main" id="{288C8671-0F21-4E7B-A367-8B79A079496D}"/>
              </a:ext>
            </a:extLst>
          </p:cNvPr>
          <p:cNvSpPr txBox="1"/>
          <p:nvPr/>
        </p:nvSpPr>
        <p:spPr>
          <a:xfrm>
            <a:off x="965046" y="1302962"/>
            <a:ext cx="10899962" cy="276999"/>
          </a:xfrm>
          <a:prstGeom prst="rect">
            <a:avLst/>
          </a:prstGeom>
          <a:noFill/>
        </p:spPr>
        <p:txBody>
          <a:bodyPr wrap="none" lIns="72000" tIns="0" rIns="0" bIns="0" rtlCol="0" anchor="t" anchorCtr="0">
            <a:spAutoFit/>
          </a:bodyPr>
          <a:lstStyle/>
          <a:p>
            <a:pPr algn="l"/>
            <a:r>
              <a:rPr lang="de-DE" b="1" dirty="0">
                <a:solidFill>
                  <a:srgbClr val="005555"/>
                </a:solidFill>
                <a:sym typeface="Wingdings" panose="05000000000000000000" pitchFamily="2" charset="2"/>
              </a:rPr>
              <a:t> </a:t>
            </a:r>
            <a:r>
              <a:rPr lang="de-DE" b="1" dirty="0">
                <a:solidFill>
                  <a:srgbClr val="005555"/>
                </a:solidFill>
              </a:rPr>
              <a:t>A 3D EMC3-EIRENE JET-ILW plasma solution to test influence of shaped 3D first walls is needed</a:t>
            </a:r>
            <a:endParaRPr lang="en-GB" b="1" dirty="0">
              <a:solidFill>
                <a:srgbClr val="005555"/>
              </a:solidFill>
            </a:endParaRPr>
          </a:p>
        </p:txBody>
      </p:sp>
      <p:sp>
        <p:nvSpPr>
          <p:cNvPr id="17" name="TextBox 16">
            <a:extLst>
              <a:ext uri="{FF2B5EF4-FFF2-40B4-BE49-F238E27FC236}">
                <a16:creationId xmlns:a16="http://schemas.microsoft.com/office/drawing/2014/main" id="{90BCA4DD-77B5-7CD8-6644-572702860D48}"/>
              </a:ext>
            </a:extLst>
          </p:cNvPr>
          <p:cNvSpPr txBox="1"/>
          <p:nvPr/>
        </p:nvSpPr>
        <p:spPr>
          <a:xfrm>
            <a:off x="1605501" y="2744317"/>
            <a:ext cx="8116169" cy="1292662"/>
          </a:xfrm>
          <a:prstGeom prst="rect">
            <a:avLst/>
          </a:prstGeom>
          <a:solidFill>
            <a:schemeClr val="bg2">
              <a:lumMod val="20000"/>
              <a:lumOff val="80000"/>
            </a:schemeClr>
          </a:solidFill>
        </p:spPr>
        <p:txBody>
          <a:bodyPr wrap="square" lIns="72000" tIns="0" rIns="0" bIns="0" rtlCol="0" anchor="t" anchorCtr="0">
            <a:spAutoFit/>
          </a:bodyPr>
          <a:lstStyle/>
          <a:p>
            <a:pPr algn="ctr"/>
            <a:r>
              <a:rPr lang="de-DE" sz="2800" b="1" dirty="0">
                <a:solidFill>
                  <a:srgbClr val="005555"/>
                </a:solidFill>
              </a:rPr>
              <a:t>Or maybe forget about Be and look at influence of boronization that might be needed for a full W-wall</a:t>
            </a:r>
            <a:endParaRPr lang="en-GB" sz="2800" b="1" dirty="0">
              <a:solidFill>
                <a:srgbClr val="005555"/>
              </a:solidFill>
            </a:endParaRPr>
          </a:p>
        </p:txBody>
      </p:sp>
      <p:sp>
        <p:nvSpPr>
          <p:cNvPr id="18" name="Right Brace 17">
            <a:extLst>
              <a:ext uri="{FF2B5EF4-FFF2-40B4-BE49-F238E27FC236}">
                <a16:creationId xmlns:a16="http://schemas.microsoft.com/office/drawing/2014/main" id="{ECD4AABC-D919-3CDA-3ACB-C32DAC5F52E0}"/>
              </a:ext>
            </a:extLst>
          </p:cNvPr>
          <p:cNvSpPr/>
          <p:nvPr/>
        </p:nvSpPr>
        <p:spPr>
          <a:xfrm>
            <a:off x="8318310" y="4407511"/>
            <a:ext cx="615176" cy="1928854"/>
          </a:xfrm>
          <a:prstGeom prst="rightBrace">
            <a:avLst>
              <a:gd name="adj1" fmla="val 49376"/>
              <a:gd name="adj2" fmla="val 50000"/>
            </a:avLst>
          </a:prstGeom>
          <a:ln w="28575"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E7DA7CAA-5E94-9B73-449A-68E54799D8DF}"/>
              </a:ext>
            </a:extLst>
          </p:cNvPr>
          <p:cNvSpPr txBox="1"/>
          <p:nvPr/>
        </p:nvSpPr>
        <p:spPr>
          <a:xfrm>
            <a:off x="9040164" y="4987700"/>
            <a:ext cx="2931235" cy="830997"/>
          </a:xfrm>
          <a:prstGeom prst="rect">
            <a:avLst/>
          </a:prstGeom>
          <a:noFill/>
        </p:spPr>
        <p:txBody>
          <a:bodyPr wrap="square" lIns="72000" tIns="0" rIns="0" bIns="0" rtlCol="0" anchor="t" anchorCtr="0">
            <a:spAutoFit/>
          </a:bodyPr>
          <a:lstStyle/>
          <a:p>
            <a:pPr algn="ctr"/>
            <a:r>
              <a:rPr lang="de-DE" b="1" dirty="0">
                <a:solidFill>
                  <a:srgbClr val="005555"/>
                </a:solidFill>
              </a:rPr>
              <a:t>A plasma solution for (at) the 3D shaped wall is needed</a:t>
            </a:r>
            <a:endParaRPr lang="en-GB" b="1" dirty="0">
              <a:solidFill>
                <a:srgbClr val="005555"/>
              </a:solidFill>
            </a:endParaRPr>
          </a:p>
        </p:txBody>
      </p:sp>
    </p:spTree>
    <p:extLst>
      <p:ext uri="{BB962C8B-B14F-4D97-AF65-F5344CB8AC3E}">
        <p14:creationId xmlns:p14="http://schemas.microsoft.com/office/powerpoint/2010/main" val="29467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8C6B99-10D0-4841-8090-C8951237A199}"/>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F2290BD-DAC6-4B97-A322-CEBAC9030AD8}"/>
              </a:ext>
            </a:extLst>
          </p:cNvPr>
          <p:cNvSpPr>
            <a:spLocks noGrp="1"/>
          </p:cNvSpPr>
          <p:nvPr>
            <p:ph type="sldNum" sz="quarter" idx="16"/>
          </p:nvPr>
        </p:nvSpPr>
        <p:spPr/>
        <p:txBody>
          <a:bodyPr/>
          <a:lstStyle/>
          <a:p>
            <a:fld id="{ECE691D0-CC49-4FC7-9C4D-6112B0CB3A76}" type="slidenum">
              <a:rPr lang="de-DE" smtClean="0"/>
              <a:pPr/>
              <a:t>21</a:t>
            </a:fld>
            <a:endParaRPr lang="de-DE" dirty="0"/>
          </a:p>
        </p:txBody>
      </p:sp>
      <p:sp>
        <p:nvSpPr>
          <p:cNvPr id="4" name="TextBox 3">
            <a:extLst>
              <a:ext uri="{FF2B5EF4-FFF2-40B4-BE49-F238E27FC236}">
                <a16:creationId xmlns:a16="http://schemas.microsoft.com/office/drawing/2014/main" id="{1714D178-007E-41DA-B2B5-72A2DBDB2F02}"/>
              </a:ext>
            </a:extLst>
          </p:cNvPr>
          <p:cNvSpPr txBox="1"/>
          <p:nvPr/>
        </p:nvSpPr>
        <p:spPr>
          <a:xfrm>
            <a:off x="3611996" y="2780633"/>
            <a:ext cx="3222357"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5555"/>
                </a:solidFill>
                <a:effectLst/>
                <a:uLnTx/>
                <a:uFillTx/>
                <a:latin typeface="Arial" panose="020B0604020202020204" pitchFamily="34" charset="0"/>
                <a:ea typeface="+mn-ea"/>
                <a:cs typeface="Arial" panose="020B0604020202020204" pitchFamily="34" charset="0"/>
              </a:rPr>
              <a:t>Discussion slides</a:t>
            </a:r>
          </a:p>
        </p:txBody>
      </p:sp>
    </p:spTree>
    <p:extLst>
      <p:ext uri="{BB962C8B-B14F-4D97-AF65-F5344CB8AC3E}">
        <p14:creationId xmlns:p14="http://schemas.microsoft.com/office/powerpoint/2010/main" val="40128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a:extLst>
              <a:ext uri="{FF2B5EF4-FFF2-40B4-BE49-F238E27FC236}">
                <a16:creationId xmlns:a16="http://schemas.microsoft.com/office/drawing/2014/main" id="{59E9D714-90CF-41B2-930B-7A159E3B38A2}"/>
              </a:ext>
            </a:extLst>
          </p:cNvPr>
          <p:cNvSpPr>
            <a:spLocks noGrp="1"/>
          </p:cNvSpPr>
          <p:nvPr>
            <p:ph type="dt"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Lst>
              <a:defRPr>
                <a:solidFill>
                  <a:schemeClr val="tx1"/>
                </a:solidFill>
                <a:latin typeface="Arial" panose="020B0604020202020204" pitchFamily="34" charset="0"/>
                <a:cs typeface="PingFang SC" charset="0"/>
              </a:defRPr>
            </a:lvl9pPr>
          </a:lstStyle>
          <a:p>
            <a:pPr marL="0" marR="0" lvl="0" indent="0" algn="l" defTabSz="449263" rtl="0" eaLnBrk="1" fontAlgn="base" latinLnBrk="0" hangingPunct="1">
              <a:lnSpc>
                <a:spcPct val="100000"/>
              </a:lnSpc>
              <a:spcBef>
                <a:spcPts val="13"/>
              </a:spcBef>
              <a:spcAft>
                <a:spcPts val="13"/>
              </a:spcAft>
              <a:buClr>
                <a:srgbClr val="000000"/>
              </a:buClr>
              <a:buSzPct val="100000"/>
              <a:buFont typeface="Times New Roman" panose="02020603050405020304" pitchFamily="18" charset="0"/>
              <a:buNone/>
              <a:tabLst>
                <a:tab pos="449263" algn="l"/>
                <a:tab pos="898525" algn="l"/>
              </a:tabLst>
              <a:defRPr/>
            </a:pPr>
            <a:r>
              <a:rPr kumimoji="0" lang="de-DE" altLang="en-US" sz="1000" b="0" i="0" u="none" strike="noStrike" kern="1200" cap="none" spc="0" normalizeH="0" baseline="0" noProof="0">
                <a:ln>
                  <a:noFill/>
                </a:ln>
                <a:solidFill>
                  <a:srgbClr val="404040"/>
                </a:solidFill>
                <a:effectLst/>
                <a:uLnTx/>
                <a:uFillTx/>
                <a:latin typeface="Arial Narrow" panose="020B0606020202030204" pitchFamily="34" charset="0"/>
                <a:ea typeface="+mn-ea"/>
                <a:cs typeface="Tahoma" panose="020B0604030504040204" pitchFamily="34" charset="0"/>
              </a:rPr>
              <a:t>23.06.22</a:t>
            </a:r>
          </a:p>
        </p:txBody>
      </p:sp>
      <p:sp>
        <p:nvSpPr>
          <p:cNvPr id="14339" name="Footer Placeholder 3">
            <a:extLst>
              <a:ext uri="{FF2B5EF4-FFF2-40B4-BE49-F238E27FC236}">
                <a16:creationId xmlns:a16="http://schemas.microsoft.com/office/drawing/2014/main" id="{50F33419-C1F0-40A8-986C-4E6AE4220C04}"/>
              </a:ext>
            </a:extLst>
          </p:cNvPr>
          <p:cNvSpPr>
            <a:spLocks noGrp="1"/>
          </p:cNvSpPr>
          <p:nvPr>
            <p:ph type="ft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cs typeface="PingFang SC" charset="0"/>
              </a:defRPr>
            </a:lvl9pPr>
          </a:lstStyle>
          <a:p>
            <a:pPr marL="0" marR="0" lvl="0" indent="0" algn="ctr"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rPr>
              <a:t>Be-yield assumptions</a:t>
            </a:r>
          </a:p>
        </p:txBody>
      </p:sp>
      <p:pic>
        <p:nvPicPr>
          <p:cNvPr id="14340" name="Picture 1">
            <a:extLst>
              <a:ext uri="{FF2B5EF4-FFF2-40B4-BE49-F238E27FC236}">
                <a16:creationId xmlns:a16="http://schemas.microsoft.com/office/drawing/2014/main" id="{17FCEE41-5ACC-40F4-B5E2-5A185499C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476375"/>
            <a:ext cx="5921375" cy="4697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2">
            <a:extLst>
              <a:ext uri="{FF2B5EF4-FFF2-40B4-BE49-F238E27FC236}">
                <a16:creationId xmlns:a16="http://schemas.microsoft.com/office/drawing/2014/main" id="{248E4856-29FC-43BE-8C8F-D6B20951D025}"/>
              </a:ext>
            </a:extLst>
          </p:cNvPr>
          <p:cNvSpPr txBox="1">
            <a:spLocks noChangeArrowheads="1"/>
          </p:cNvSpPr>
          <p:nvPr/>
        </p:nvSpPr>
        <p:spPr bwMode="auto">
          <a:xfrm>
            <a:off x="288925" y="179388"/>
            <a:ext cx="811212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9892" rIns="90000" bIns="45000"/>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cs typeface="PingFang SC" charset="0"/>
              </a:defRPr>
            </a:lvl9pPr>
          </a:lstStyle>
          <a:p>
            <a:pPr marL="0" marR="0" lvl="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pPr>
            <a:r>
              <a:rPr kumimoji="0" lang="en-GB" altLang="en-US" sz="2800" b="1" i="0" u="none" strike="noStrike" kern="1200" cap="none" spc="0" normalizeH="0" baseline="0" noProof="0">
                <a:ln>
                  <a:noFill/>
                </a:ln>
                <a:solidFill>
                  <a:srgbClr val="444C9D"/>
                </a:solidFill>
                <a:effectLst/>
                <a:uLnTx/>
                <a:uFillTx/>
                <a:latin typeface="Arial" panose="020B0604020202020204" pitchFamily="34" charset="0"/>
                <a:ea typeface="+mn-ea"/>
              </a:rPr>
              <a:t>Yield vs Angle using “wrong” D-atomic volume</a:t>
            </a:r>
          </a:p>
        </p:txBody>
      </p:sp>
      <p:sp>
        <p:nvSpPr>
          <p:cNvPr id="14342" name="AutoShape 3">
            <a:extLst>
              <a:ext uri="{FF2B5EF4-FFF2-40B4-BE49-F238E27FC236}">
                <a16:creationId xmlns:a16="http://schemas.microsoft.com/office/drawing/2014/main" id="{C2AECB17-7F12-4F41-87A4-A01160066824}"/>
              </a:ext>
            </a:extLst>
          </p:cNvPr>
          <p:cNvSpPr>
            <a:spLocks noChangeArrowheads="1"/>
          </p:cNvSpPr>
          <p:nvPr/>
        </p:nvSpPr>
        <p:spPr bwMode="auto">
          <a:xfrm>
            <a:off x="4859338" y="3635375"/>
            <a:ext cx="539750" cy="179388"/>
          </a:xfrm>
          <a:prstGeom prst="leftRightArrow">
            <a:avLst>
              <a:gd name="adj1" fmla="val 50000"/>
              <a:gd name="adj2" fmla="val 59898"/>
            </a:avLst>
          </a:prstGeom>
          <a:solidFill>
            <a:srgbClr val="729FCF"/>
          </a:solidFill>
          <a:ln w="9525">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343" name="Text Box 4">
            <a:extLst>
              <a:ext uri="{FF2B5EF4-FFF2-40B4-BE49-F238E27FC236}">
                <a16:creationId xmlns:a16="http://schemas.microsoft.com/office/drawing/2014/main" id="{3894EF1C-0AC9-452F-8FFD-F84DFCF40E7A}"/>
              </a:ext>
            </a:extLst>
          </p:cNvPr>
          <p:cNvSpPr txBox="1">
            <a:spLocks noChangeArrowheads="1"/>
          </p:cNvSpPr>
          <p:nvPr/>
        </p:nvSpPr>
        <p:spPr bwMode="auto">
          <a:xfrm>
            <a:off x="6659563" y="1954213"/>
            <a:ext cx="52197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chemeClr val="tx1"/>
                </a:solidFill>
                <a:latin typeface="Arial" panose="020B0604020202020204" pitchFamily="34" charset="0"/>
                <a:cs typeface="PingFang SC" charset="0"/>
              </a:defRPr>
            </a:lvl9pPr>
          </a:lstStyle>
          <a:p>
            <a:pPr marL="215900" marR="0" lvl="0" indent="-215900" algn="l" defTabSz="449263" rtl="0" eaLnBrk="1" fontAlgn="base" latinLnBrk="0" hangingPunct="0">
              <a:lnSpc>
                <a:spcPct val="93000"/>
              </a:lnSpc>
              <a:spcBef>
                <a:spcPts val="13"/>
              </a:spcBef>
              <a:spcAft>
                <a:spcPts val="13"/>
              </a:spcAft>
              <a:buClr>
                <a:srgbClr val="000000"/>
              </a:buClr>
              <a:buSzPct val="100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rPr>
              <a:t>Shift in sputter yield maximum w.r.t to angle when using “wrong” D-atomic volume </a:t>
            </a:r>
          </a:p>
        </p:txBody>
      </p:sp>
      <p:sp>
        <p:nvSpPr>
          <p:cNvPr id="14344" name="Text Box 5">
            <a:extLst>
              <a:ext uri="{FF2B5EF4-FFF2-40B4-BE49-F238E27FC236}">
                <a16:creationId xmlns:a16="http://schemas.microsoft.com/office/drawing/2014/main" id="{169001E1-5305-427C-ACEC-BC6D7662A36A}"/>
              </a:ext>
            </a:extLst>
          </p:cNvPr>
          <p:cNvSpPr txBox="1">
            <a:spLocks noChangeArrowheads="1"/>
          </p:cNvSpPr>
          <p:nvPr/>
        </p:nvSpPr>
        <p:spPr bwMode="auto">
          <a:xfrm>
            <a:off x="6745288" y="2916238"/>
            <a:ext cx="4594225"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Lst>
              <a:defRPr>
                <a:solidFill>
                  <a:schemeClr val="tx1"/>
                </a:solidFill>
                <a:latin typeface="Arial" panose="020B0604020202020204" pitchFamily="34" charset="0"/>
                <a:cs typeface="PingFang SC" charset="0"/>
              </a:defRPr>
            </a:lvl9pPr>
          </a:lstStyle>
          <a:p>
            <a:pPr marL="215900" marR="0" lvl="0" indent="-215900" algn="l" defTabSz="449263" rtl="0" eaLnBrk="1" fontAlgn="base" latinLnBrk="0" hangingPunct="0">
              <a:lnSpc>
                <a:spcPct val="93000"/>
              </a:lnSpc>
              <a:spcBef>
                <a:spcPts val="13"/>
              </a:spcBef>
              <a:spcAft>
                <a:spcPts val="13"/>
              </a:spcAft>
              <a:buClr>
                <a:srgbClr val="000000"/>
              </a:buClr>
              <a:buSzPct val="100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rPr>
              <a:t>ERO-min probably over-esitmates erosion at oblique angles</a:t>
            </a:r>
          </a:p>
        </p:txBody>
      </p:sp>
      <p:sp>
        <p:nvSpPr>
          <p:cNvPr id="14345" name="Text Box 6">
            <a:extLst>
              <a:ext uri="{FF2B5EF4-FFF2-40B4-BE49-F238E27FC236}">
                <a16:creationId xmlns:a16="http://schemas.microsoft.com/office/drawing/2014/main" id="{7A89731C-F467-40DD-A174-6D7EFF652EB4}"/>
              </a:ext>
            </a:extLst>
          </p:cNvPr>
          <p:cNvSpPr txBox="1">
            <a:spLocks noChangeArrowheads="1"/>
          </p:cNvSpPr>
          <p:nvPr/>
        </p:nvSpPr>
        <p:spPr bwMode="auto">
          <a:xfrm>
            <a:off x="250825" y="914400"/>
            <a:ext cx="722471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marL="215900" indent="-21590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panose="020B0604020202020204" pitchFamily="34" charset="0"/>
                <a:cs typeface="PingFang SC" charset="0"/>
              </a:defRPr>
            </a:lvl9pPr>
          </a:lstStyle>
          <a:p>
            <a:pPr marL="215900" marR="0" lvl="0" indent="-215900" algn="l" defTabSz="449263" rtl="0" eaLnBrk="1" fontAlgn="base" latinLnBrk="0" hangingPunct="0">
              <a:lnSpc>
                <a:spcPct val="93000"/>
              </a:lnSpc>
              <a:spcBef>
                <a:spcPts val="13"/>
              </a:spcBef>
              <a:spcAft>
                <a:spcPts val="13"/>
              </a:spcAft>
              <a:buClr>
                <a:srgbClr val="000000"/>
              </a:buClr>
              <a:buSzPct val="100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rPr>
              <a:t>Summary: comparison of yield models in WallDYN and ERO2.0</a:t>
            </a:r>
          </a:p>
        </p:txBody>
      </p:sp>
      <p:sp>
        <p:nvSpPr>
          <p:cNvPr id="10" name="Text Box 4">
            <a:extLst>
              <a:ext uri="{FF2B5EF4-FFF2-40B4-BE49-F238E27FC236}">
                <a16:creationId xmlns:a16="http://schemas.microsoft.com/office/drawing/2014/main" id="{0EE3D3B0-80C6-4DA3-8D12-97B1FC810D1B}"/>
              </a:ext>
            </a:extLst>
          </p:cNvPr>
          <p:cNvSpPr txBox="1">
            <a:spLocks noChangeArrowheads="1"/>
          </p:cNvSpPr>
          <p:nvPr/>
        </p:nvSpPr>
        <p:spPr bwMode="auto">
          <a:xfrm>
            <a:off x="288925" y="6050349"/>
            <a:ext cx="58213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1pPr>
            <a:lvl2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2pPr>
            <a:lvl3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3pPr>
            <a:lvl4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4pPr>
            <a:lvl5pPr>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chemeClr val="tx1"/>
                </a:solidFill>
                <a:latin typeface="Arial" panose="020B0604020202020204" pitchFamily="34" charset="0"/>
                <a:cs typeface="PingFang SC" charset="0"/>
              </a:defRPr>
            </a:lvl9pPr>
          </a:lstStyle>
          <a:p>
            <a:pPr marL="0" marR="0" lvl="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rPr>
              <a:t>[1] J. </a:t>
            </a:r>
            <a:r>
              <a:rPr kumimoji="0" lang="en-GB" altLang="en-US" sz="1800" b="0" i="1" u="none" strike="noStrike" kern="1200" cap="none" spc="0" normalizeH="0" baseline="0" noProof="0" dirty="0" err="1">
                <a:ln>
                  <a:noFill/>
                </a:ln>
                <a:solidFill>
                  <a:srgbClr val="000000"/>
                </a:solidFill>
                <a:effectLst/>
                <a:uLnTx/>
                <a:uFillTx/>
                <a:latin typeface="Arial" panose="020B0604020202020204" pitchFamily="34" charset="0"/>
                <a:ea typeface="+mn-ea"/>
              </a:rPr>
              <a:t>Romanzanov</a:t>
            </a:r>
            <a:r>
              <a:rPr kumimoji="0" lang="en-GB" altLang="en-US" sz="1800" b="0" i="1" u="none" strike="noStrike" kern="1200" cap="none" spc="0" normalizeH="0" baseline="0" noProof="0" dirty="0">
                <a:ln>
                  <a:noFill/>
                </a:ln>
                <a:solidFill>
                  <a:srgbClr val="000000"/>
                </a:solidFill>
                <a:effectLst/>
                <a:uLnTx/>
                <a:uFillTx/>
                <a:latin typeface="Arial" panose="020B0604020202020204" pitchFamily="34" charset="0"/>
                <a:ea typeface="+mn-ea"/>
              </a:rPr>
              <a:t> et al, Nucl. Fusion 62 (2022) 036011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1DCDF0-9026-4178-871E-35B59173F77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76912932-87FF-4D23-8F09-26B924DC6E9E}"/>
              </a:ext>
            </a:extLst>
          </p:cNvPr>
          <p:cNvSpPr>
            <a:spLocks noGrp="1"/>
          </p:cNvSpPr>
          <p:nvPr>
            <p:ph type="sldNum" sz="quarter" idx="16"/>
          </p:nvPr>
        </p:nvSpPr>
        <p:spPr/>
        <p:txBody>
          <a:bodyPr/>
          <a:lstStyle/>
          <a:p>
            <a:fld id="{ECE691D0-CC49-4FC7-9C4D-6112B0CB3A76}" type="slidenum">
              <a:rPr lang="de-DE" smtClean="0"/>
              <a:pPr/>
              <a:t>3</a:t>
            </a:fld>
            <a:endParaRPr lang="de-DE" dirty="0"/>
          </a:p>
        </p:txBody>
      </p:sp>
      <p:sp>
        <p:nvSpPr>
          <p:cNvPr id="4" name="Title 3">
            <a:extLst>
              <a:ext uri="{FF2B5EF4-FFF2-40B4-BE49-F238E27FC236}">
                <a16:creationId xmlns:a16="http://schemas.microsoft.com/office/drawing/2014/main" id="{05F1B841-2572-4FF3-866D-52A55FD38C86}"/>
              </a:ext>
            </a:extLst>
          </p:cNvPr>
          <p:cNvSpPr>
            <a:spLocks noGrp="1"/>
          </p:cNvSpPr>
          <p:nvPr>
            <p:ph type="title" idx="4294967295"/>
          </p:nvPr>
        </p:nvSpPr>
        <p:spPr>
          <a:xfrm>
            <a:off x="156826" y="11113"/>
            <a:ext cx="11280498" cy="782638"/>
          </a:xfrm>
        </p:spPr>
        <p:txBody>
          <a:bodyPr/>
          <a:lstStyle/>
          <a:p>
            <a:r>
              <a:rPr lang="de-DE" dirty="0"/>
              <a:t>Steve‘s far SOL plasmas</a:t>
            </a:r>
            <a:endParaRPr lang="en-GB" dirty="0"/>
          </a:p>
        </p:txBody>
      </p:sp>
      <p:pic>
        <p:nvPicPr>
          <p:cNvPr id="6" name="Picture 5">
            <a:extLst>
              <a:ext uri="{FF2B5EF4-FFF2-40B4-BE49-F238E27FC236}">
                <a16:creationId xmlns:a16="http://schemas.microsoft.com/office/drawing/2014/main" id="{5184AD17-069A-4917-85CC-F95DA65149F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3" y="741527"/>
            <a:ext cx="3305156" cy="5731509"/>
          </a:xfrm>
          <a:prstGeom prst="rect">
            <a:avLst/>
          </a:prstGeom>
        </p:spPr>
      </p:pic>
      <p:sp>
        <p:nvSpPr>
          <p:cNvPr id="8" name="TextBox 7">
            <a:extLst>
              <a:ext uri="{FF2B5EF4-FFF2-40B4-BE49-F238E27FC236}">
                <a16:creationId xmlns:a16="http://schemas.microsoft.com/office/drawing/2014/main" id="{666EEC59-9142-46A2-889E-92F0983043FE}"/>
              </a:ext>
            </a:extLst>
          </p:cNvPr>
          <p:cNvSpPr txBox="1"/>
          <p:nvPr/>
        </p:nvSpPr>
        <p:spPr>
          <a:xfrm>
            <a:off x="2743199" y="6192268"/>
            <a:ext cx="8156811" cy="369332"/>
          </a:xfrm>
          <a:prstGeom prst="rect">
            <a:avLst/>
          </a:prstGeom>
          <a:noFill/>
        </p:spPr>
        <p:txBody>
          <a:bodyPr wrap="square">
            <a:spAutoFit/>
          </a:bodyPr>
          <a:lstStyle/>
          <a:p>
            <a:r>
              <a:rPr lang="en-GB" sz="1800" dirty="0"/>
              <a:t>Taken from S.W. </a:t>
            </a:r>
            <a:r>
              <a:rPr lang="en-GB" sz="1800" dirty="0" err="1"/>
              <a:t>Lisgo</a:t>
            </a:r>
            <a:r>
              <a:rPr lang="en-GB" sz="1800" dirty="0"/>
              <a:t> et al. / Journal of Nuclear Materials 438 (2013) S580</a:t>
            </a:r>
            <a:endParaRPr lang="en-GB" dirty="0"/>
          </a:p>
        </p:txBody>
      </p:sp>
      <p:pic>
        <p:nvPicPr>
          <p:cNvPr id="10" name="Picture 9">
            <a:extLst>
              <a:ext uri="{FF2B5EF4-FFF2-40B4-BE49-F238E27FC236}">
                <a16:creationId xmlns:a16="http://schemas.microsoft.com/office/drawing/2014/main" id="{F8480375-1C73-4537-B7AE-07DB2EEC9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54531" y="902635"/>
            <a:ext cx="3878131" cy="4933010"/>
          </a:xfrm>
          <a:prstGeom prst="rect">
            <a:avLst/>
          </a:prstGeom>
        </p:spPr>
      </p:pic>
      <p:sp>
        <p:nvSpPr>
          <p:cNvPr id="11" name="TextBox 10">
            <a:extLst>
              <a:ext uri="{FF2B5EF4-FFF2-40B4-BE49-F238E27FC236}">
                <a16:creationId xmlns:a16="http://schemas.microsoft.com/office/drawing/2014/main" id="{B6F145F7-8851-4AAE-9519-0E5DDD976A6D}"/>
              </a:ext>
            </a:extLst>
          </p:cNvPr>
          <p:cNvSpPr txBox="1"/>
          <p:nvPr/>
        </p:nvSpPr>
        <p:spPr>
          <a:xfrm>
            <a:off x="7570043" y="951365"/>
            <a:ext cx="1745671" cy="492443"/>
          </a:xfrm>
          <a:prstGeom prst="rect">
            <a:avLst/>
          </a:prstGeom>
          <a:noFill/>
        </p:spPr>
        <p:txBody>
          <a:bodyPr wrap="none" lIns="0" tIns="0" rIns="0" bIns="0" rtlCol="0" anchor="t" anchorCtr="0">
            <a:spAutoFit/>
          </a:bodyPr>
          <a:lstStyle/>
          <a:p>
            <a:pPr algn="l"/>
            <a:r>
              <a:rPr lang="de-DE" sz="1600" dirty="0"/>
              <a:t>Black: SolPS</a:t>
            </a:r>
          </a:p>
          <a:p>
            <a:pPr algn="l"/>
            <a:r>
              <a:rPr lang="de-DE" sz="1600" dirty="0">
                <a:solidFill>
                  <a:srgbClr val="1313ED"/>
                </a:solidFill>
              </a:rPr>
              <a:t>Blue</a:t>
            </a:r>
            <a:r>
              <a:rPr lang="de-DE" sz="1600" dirty="0"/>
              <a:t>, </a:t>
            </a:r>
            <a:r>
              <a:rPr lang="de-DE" sz="1600" dirty="0">
                <a:solidFill>
                  <a:srgbClr val="E37E38"/>
                </a:solidFill>
              </a:rPr>
              <a:t>orange</a:t>
            </a:r>
            <a:r>
              <a:rPr lang="de-DE" sz="1600" dirty="0"/>
              <a:t>: OSM</a:t>
            </a:r>
            <a:endParaRPr lang="en-GB" sz="1600" dirty="0"/>
          </a:p>
        </p:txBody>
      </p:sp>
      <p:sp>
        <p:nvSpPr>
          <p:cNvPr id="12" name="TextBox 11">
            <a:extLst>
              <a:ext uri="{FF2B5EF4-FFF2-40B4-BE49-F238E27FC236}">
                <a16:creationId xmlns:a16="http://schemas.microsoft.com/office/drawing/2014/main" id="{536C9949-0DDC-44B2-BF0B-C9C8D19A6D32}"/>
              </a:ext>
            </a:extLst>
          </p:cNvPr>
          <p:cNvSpPr txBox="1"/>
          <p:nvPr/>
        </p:nvSpPr>
        <p:spPr>
          <a:xfrm>
            <a:off x="4535796" y="5589423"/>
            <a:ext cx="583493" cy="492443"/>
          </a:xfrm>
          <a:prstGeom prst="rect">
            <a:avLst/>
          </a:prstGeom>
          <a:noFill/>
        </p:spPr>
        <p:txBody>
          <a:bodyPr wrap="none" lIns="0" tIns="0" rIns="0" bIns="0" rtlCol="0" anchor="t" anchorCtr="0">
            <a:spAutoFit/>
          </a:bodyPr>
          <a:lstStyle/>
          <a:p>
            <a:pPr algn="l"/>
            <a:r>
              <a:rPr lang="de-DE" sz="1600" dirty="0"/>
              <a:t>Inner </a:t>
            </a:r>
          </a:p>
          <a:p>
            <a:pPr algn="l"/>
            <a:r>
              <a:rPr lang="de-DE" sz="1600" dirty="0"/>
              <a:t>target </a:t>
            </a:r>
            <a:endParaRPr lang="en-GB" sz="1600" dirty="0"/>
          </a:p>
        </p:txBody>
      </p:sp>
      <p:sp>
        <p:nvSpPr>
          <p:cNvPr id="13" name="TextBox 12">
            <a:extLst>
              <a:ext uri="{FF2B5EF4-FFF2-40B4-BE49-F238E27FC236}">
                <a16:creationId xmlns:a16="http://schemas.microsoft.com/office/drawing/2014/main" id="{428719DE-ABB7-45AD-96B5-6D3E74C0085F}"/>
              </a:ext>
            </a:extLst>
          </p:cNvPr>
          <p:cNvSpPr txBox="1"/>
          <p:nvPr/>
        </p:nvSpPr>
        <p:spPr>
          <a:xfrm>
            <a:off x="6986550" y="5590941"/>
            <a:ext cx="583493" cy="492443"/>
          </a:xfrm>
          <a:prstGeom prst="rect">
            <a:avLst/>
          </a:prstGeom>
          <a:noFill/>
        </p:spPr>
        <p:txBody>
          <a:bodyPr wrap="none" lIns="0" tIns="0" rIns="0" bIns="0" rtlCol="0" anchor="t" anchorCtr="0">
            <a:spAutoFit/>
          </a:bodyPr>
          <a:lstStyle/>
          <a:p>
            <a:pPr algn="l"/>
            <a:r>
              <a:rPr lang="de-DE" sz="1600" dirty="0"/>
              <a:t>Outer </a:t>
            </a:r>
          </a:p>
          <a:p>
            <a:pPr algn="l"/>
            <a:r>
              <a:rPr lang="de-DE" sz="1600" dirty="0"/>
              <a:t>target </a:t>
            </a:r>
            <a:endParaRPr lang="en-GB" sz="1600" dirty="0"/>
          </a:p>
        </p:txBody>
      </p:sp>
      <p:sp>
        <p:nvSpPr>
          <p:cNvPr id="14" name="TextBox 13">
            <a:extLst>
              <a:ext uri="{FF2B5EF4-FFF2-40B4-BE49-F238E27FC236}">
                <a16:creationId xmlns:a16="http://schemas.microsoft.com/office/drawing/2014/main" id="{24F18542-D060-4175-BDF2-6B7BB6AF4326}"/>
              </a:ext>
            </a:extLst>
          </p:cNvPr>
          <p:cNvSpPr txBox="1"/>
          <p:nvPr/>
        </p:nvSpPr>
        <p:spPr>
          <a:xfrm>
            <a:off x="5219728" y="488251"/>
            <a:ext cx="1691169"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FF7575"/>
                </a:solidFill>
              </a:rPr>
              <a:t>SolPS vs OSM</a:t>
            </a:r>
            <a:endParaRPr lang="en-GB" sz="1600" b="1" dirty="0">
              <a:solidFill>
                <a:srgbClr val="FF7575"/>
              </a:solidFill>
            </a:endParaRPr>
          </a:p>
        </p:txBody>
      </p:sp>
      <p:sp>
        <p:nvSpPr>
          <p:cNvPr id="15" name="TextBox 14">
            <a:extLst>
              <a:ext uri="{FF2B5EF4-FFF2-40B4-BE49-F238E27FC236}">
                <a16:creationId xmlns:a16="http://schemas.microsoft.com/office/drawing/2014/main" id="{31A718AB-AD82-4ED7-924F-2EC1E7307970}"/>
              </a:ext>
            </a:extLst>
          </p:cNvPr>
          <p:cNvSpPr txBox="1"/>
          <p:nvPr/>
        </p:nvSpPr>
        <p:spPr>
          <a:xfrm>
            <a:off x="7879552" y="1891757"/>
            <a:ext cx="224099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A999FA"/>
                </a:solidFill>
              </a:rPr>
              <a:t>Periphery (far SOL):</a:t>
            </a:r>
            <a:endParaRPr lang="en-GB" sz="1600" b="1" dirty="0">
              <a:solidFill>
                <a:srgbClr val="A999FA"/>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6EDA56-023A-45C7-893D-CA36C873CBFD}"/>
                  </a:ext>
                </a:extLst>
              </p:cNvPr>
              <p:cNvSpPr txBox="1"/>
              <p:nvPr/>
            </p:nvSpPr>
            <p:spPr>
              <a:xfrm>
                <a:off x="8415138" y="2246862"/>
                <a:ext cx="2807885"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14:m>
                  <m:oMath xmlns:m="http://schemas.openxmlformats.org/officeDocument/2006/math">
                    <m:r>
                      <a:rPr lang="de-DE" sz="1600" b="0" i="1" smtClean="0">
                        <a:latin typeface="Cambria Math" panose="02040503050406030204" pitchFamily="18" charset="0"/>
                      </a:rPr>
                      <m:t>0.5&lt;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𝑛</m:t>
                        </m:r>
                      </m:e>
                      <m:sub>
                        <m:r>
                          <a:rPr lang="de-DE" sz="1600" b="0" i="1" smtClean="0">
                            <a:latin typeface="Cambria Math" panose="02040503050406030204" pitchFamily="18" charset="0"/>
                          </a:rPr>
                          <m:t>𝑒</m:t>
                        </m:r>
                      </m:sub>
                    </m:sSub>
                    <m:r>
                      <a:rPr lang="de-DE" sz="1600" b="0" i="1" smtClean="0">
                        <a:latin typeface="Cambria Math" panose="02040503050406030204" pitchFamily="18" charset="0"/>
                      </a:rPr>
                      <m:t>&lt;1.5</m:t>
                    </m:r>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10</m:t>
                        </m:r>
                      </m:e>
                      <m:sup>
                        <m:r>
                          <a:rPr lang="de-DE" sz="1600" b="0" i="1" smtClean="0">
                            <a:latin typeface="Cambria Math" panose="02040503050406030204" pitchFamily="18" charset="0"/>
                            <a:ea typeface="Cambria Math" panose="02040503050406030204" pitchFamily="18" charset="0"/>
                          </a:rPr>
                          <m:t>19</m:t>
                        </m:r>
                      </m:sup>
                    </m:sSup>
                    <m:r>
                      <a:rPr lang="de-DE" sz="1600" b="0" i="1" smtClean="0">
                        <a:latin typeface="Cambria Math" panose="02040503050406030204" pitchFamily="18" charset="0"/>
                        <a:ea typeface="Cambria Math" panose="02040503050406030204" pitchFamily="18" charset="0"/>
                      </a:rPr>
                      <m:t> </m:t>
                    </m:r>
                    <m:d>
                      <m:dPr>
                        <m:ctrlPr>
                          <a:rPr lang="de-DE" sz="1600" b="0" i="1" smtClean="0">
                            <a:latin typeface="Cambria Math" panose="02040503050406030204" pitchFamily="18" charset="0"/>
                            <a:ea typeface="Cambria Math" panose="02040503050406030204" pitchFamily="18" charset="0"/>
                          </a:rPr>
                        </m:ctrlPr>
                      </m:dPr>
                      <m:e>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𝑚</m:t>
                            </m:r>
                          </m:e>
                          <m:sup>
                            <m:r>
                              <a:rPr lang="de-DE" sz="1600" b="0" i="1" smtClean="0">
                                <a:latin typeface="Cambria Math" panose="02040503050406030204" pitchFamily="18" charset="0"/>
                                <a:ea typeface="Cambria Math" panose="02040503050406030204" pitchFamily="18" charset="0"/>
                              </a:rPr>
                              <m:t>−3</m:t>
                            </m:r>
                          </m:sup>
                        </m:sSup>
                      </m:e>
                    </m:d>
                  </m:oMath>
                </a14:m>
                <a:endParaRPr lang="en-GB" sz="1600" dirty="0"/>
              </a:p>
            </p:txBody>
          </p:sp>
        </mc:Choice>
        <mc:Fallback xmlns="">
          <p:sp>
            <p:nvSpPr>
              <p:cNvPr id="16" name="TextBox 15">
                <a:extLst>
                  <a:ext uri="{FF2B5EF4-FFF2-40B4-BE49-F238E27FC236}">
                    <a16:creationId xmlns:a16="http://schemas.microsoft.com/office/drawing/2014/main" id="{C76EDA56-023A-45C7-893D-CA36C873CBFD}"/>
                  </a:ext>
                </a:extLst>
              </p:cNvPr>
              <p:cNvSpPr txBox="1">
                <a:spLocks noRot="1" noChangeAspect="1" noMove="1" noResize="1" noEditPoints="1" noAdjustHandles="1" noChangeArrowheads="1" noChangeShapeType="1" noTextEdit="1"/>
              </p:cNvSpPr>
              <p:nvPr/>
            </p:nvSpPr>
            <p:spPr>
              <a:xfrm>
                <a:off x="8415138" y="2246862"/>
                <a:ext cx="2807885" cy="246221"/>
              </a:xfrm>
              <a:prstGeom prst="rect">
                <a:avLst/>
              </a:prstGeom>
              <a:blipFill>
                <a:blip r:embed="rId5"/>
                <a:stretch>
                  <a:fillRect l="-4121"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020B589-30B6-4906-8C1A-1B769E9204E5}"/>
                  </a:ext>
                </a:extLst>
              </p:cNvPr>
              <p:cNvSpPr txBox="1"/>
              <p:nvPr/>
            </p:nvSpPr>
            <p:spPr>
              <a:xfrm>
                <a:off x="8415137" y="2639800"/>
                <a:ext cx="3321422" cy="492443"/>
              </a:xfrm>
              <a:prstGeom prst="rect">
                <a:avLst/>
              </a:prstGeom>
              <a:noFill/>
            </p:spPr>
            <p:txBody>
              <a:bodyPr wrap="none" lIns="0" tIns="0" rIns="0" bIns="0" rtlCol="0" anchor="t" anchorCtr="0">
                <a:spAutoFit/>
              </a:bodyPr>
              <a:lstStyle/>
              <a:p>
                <a:pPr marL="285750" indent="-285750">
                  <a:buFont typeface="Wingdings" panose="05000000000000000000" pitchFamily="2" charset="2"/>
                  <a:buChar char="Ø"/>
                </a:pPr>
                <a:r>
                  <a:rPr lang="de-DE" sz="1600" b="0" dirty="0"/>
                  <a:t>Purely convective radial transport</a:t>
                </a:r>
              </a:p>
              <a:p>
                <a:pPr/>
                <a14:m>
                  <m:oMathPara xmlns:m="http://schemas.openxmlformats.org/officeDocument/2006/math">
                    <m:oMathParaPr>
                      <m:jc m:val="centerGroup"/>
                    </m:oMathParaPr>
                    <m:oMath xmlns:m="http://schemas.openxmlformats.org/officeDocument/2006/math">
                      <m:r>
                        <a:rPr lang="de-DE" sz="1600" i="1">
                          <a:latin typeface="Cambria Math" panose="02040503050406030204" pitchFamily="18" charset="0"/>
                        </a:rPr>
                        <m:t>3</m:t>
                      </m:r>
                      <m:r>
                        <a:rPr lang="de-DE" sz="1600" b="0" i="1" smtClean="0">
                          <a:latin typeface="Cambria Math" panose="02040503050406030204" pitchFamily="18" charset="0"/>
                        </a:rPr>
                        <m:t>5&lt;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𝑣</m:t>
                          </m:r>
                        </m:e>
                        <m:sub>
                          <m:r>
                            <a:rPr lang="de-DE" sz="1600" b="0" i="1" smtClean="0">
                              <a:latin typeface="Cambria Math" panose="02040503050406030204" pitchFamily="18" charset="0"/>
                              <a:ea typeface="Cambria Math" panose="02040503050406030204" pitchFamily="18" charset="0"/>
                            </a:rPr>
                            <m:t>⊥</m:t>
                          </m:r>
                        </m:sub>
                      </m:sSub>
                      <m:r>
                        <a:rPr lang="de-DE" sz="1600" b="0" i="1" smtClean="0">
                          <a:latin typeface="Cambria Math" panose="02040503050406030204" pitchFamily="18" charset="0"/>
                        </a:rPr>
                        <m:t>&lt;100</m:t>
                      </m:r>
                      <m:r>
                        <a:rPr lang="de-DE" sz="1600" b="0" i="1" smtClean="0">
                          <a:latin typeface="Cambria Math" panose="02040503050406030204" pitchFamily="18" charset="0"/>
                          <a:ea typeface="Cambria Math" panose="02040503050406030204" pitchFamily="18" charset="0"/>
                        </a:rPr>
                        <m:t> </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𝑚</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𝑠</m:t>
                          </m:r>
                        </m:e>
                      </m:d>
                    </m:oMath>
                  </m:oMathPara>
                </a14:m>
                <a:endParaRPr lang="en-GB" sz="1600" dirty="0"/>
              </a:p>
            </p:txBody>
          </p:sp>
        </mc:Choice>
        <mc:Fallback xmlns="">
          <p:sp>
            <p:nvSpPr>
              <p:cNvPr id="17" name="TextBox 16">
                <a:extLst>
                  <a:ext uri="{FF2B5EF4-FFF2-40B4-BE49-F238E27FC236}">
                    <a16:creationId xmlns:a16="http://schemas.microsoft.com/office/drawing/2014/main" id="{F020B589-30B6-4906-8C1A-1B769E9204E5}"/>
                  </a:ext>
                </a:extLst>
              </p:cNvPr>
              <p:cNvSpPr txBox="1">
                <a:spLocks noRot="1" noChangeAspect="1" noMove="1" noResize="1" noEditPoints="1" noAdjustHandles="1" noChangeArrowheads="1" noChangeShapeType="1" noTextEdit="1"/>
              </p:cNvSpPr>
              <p:nvPr/>
            </p:nvSpPr>
            <p:spPr>
              <a:xfrm>
                <a:off x="8415137" y="2639800"/>
                <a:ext cx="3321422" cy="492443"/>
              </a:xfrm>
              <a:prstGeom prst="rect">
                <a:avLst/>
              </a:prstGeom>
              <a:blipFill>
                <a:blip r:embed="rId6"/>
                <a:stretch>
                  <a:fillRect l="-3486" t="-12346" r="-2018" b="-172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40811E5-7A16-4807-8AD1-B58AB58D92C9}"/>
                  </a:ext>
                </a:extLst>
              </p:cNvPr>
              <p:cNvSpPr txBox="1"/>
              <p:nvPr/>
            </p:nvSpPr>
            <p:spPr>
              <a:xfrm>
                <a:off x="8401672" y="3410934"/>
                <a:ext cx="3334887"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Flat temperature profiles T</a:t>
                </a:r>
                <a:r>
                  <a:rPr lang="de-DE" sz="1600" baseline="-25000" dirty="0"/>
                  <a:t>i</a:t>
                </a:r>
                <a:r>
                  <a:rPr lang="de-DE" sz="1600" dirty="0"/>
                  <a:t> = 2 T</a:t>
                </a:r>
                <a:r>
                  <a:rPr lang="de-DE" sz="1600" baseline="-25000" dirty="0"/>
                  <a:t>e</a:t>
                </a:r>
                <a:r>
                  <a:rPr lang="en-GB" sz="1600" baseline="-25000" dirty="0"/>
                  <a:t> </a:t>
                </a:r>
              </a:p>
              <a:p>
                <a:pPr algn="l"/>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10&lt;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𝑇</m:t>
                          </m:r>
                        </m:e>
                        <m:sub>
                          <m:r>
                            <a:rPr lang="de-DE" sz="1600" b="0" i="1" smtClean="0">
                              <a:latin typeface="Cambria Math" panose="02040503050406030204" pitchFamily="18" charset="0"/>
                            </a:rPr>
                            <m:t>𝑒</m:t>
                          </m:r>
                        </m:sub>
                      </m:sSub>
                      <m:r>
                        <a:rPr lang="de-DE" sz="1600" b="0" i="1" smtClean="0">
                          <a:latin typeface="Cambria Math" panose="02040503050406030204" pitchFamily="18" charset="0"/>
                        </a:rPr>
                        <m:t>&lt;20 (</m:t>
                      </m:r>
                      <m:r>
                        <a:rPr lang="de-DE" sz="1600" b="0" i="1" smtClean="0">
                          <a:latin typeface="Cambria Math" panose="02040503050406030204" pitchFamily="18" charset="0"/>
                        </a:rPr>
                        <m:t>𝑒𝑉</m:t>
                      </m:r>
                      <m:r>
                        <a:rPr lang="de-DE" sz="1600" b="0" i="1" smtClean="0">
                          <a:latin typeface="Cambria Math" panose="02040503050406030204" pitchFamily="18" charset="0"/>
                        </a:rPr>
                        <m:t>)</m:t>
                      </m:r>
                    </m:oMath>
                  </m:oMathPara>
                </a14:m>
                <a:endParaRPr lang="de-DE" sz="1600" dirty="0"/>
              </a:p>
            </p:txBody>
          </p:sp>
        </mc:Choice>
        <mc:Fallback xmlns="">
          <p:sp>
            <p:nvSpPr>
              <p:cNvPr id="18" name="TextBox 17">
                <a:extLst>
                  <a:ext uri="{FF2B5EF4-FFF2-40B4-BE49-F238E27FC236}">
                    <a16:creationId xmlns:a16="http://schemas.microsoft.com/office/drawing/2014/main" id="{140811E5-7A16-4807-8AD1-B58AB58D92C9}"/>
                  </a:ext>
                </a:extLst>
              </p:cNvPr>
              <p:cNvSpPr txBox="1">
                <a:spLocks noRot="1" noChangeAspect="1" noMove="1" noResize="1" noEditPoints="1" noAdjustHandles="1" noChangeArrowheads="1" noChangeShapeType="1" noTextEdit="1"/>
              </p:cNvSpPr>
              <p:nvPr/>
            </p:nvSpPr>
            <p:spPr>
              <a:xfrm>
                <a:off x="8401672" y="3410934"/>
                <a:ext cx="3334887" cy="492443"/>
              </a:xfrm>
              <a:prstGeom prst="rect">
                <a:avLst/>
              </a:prstGeom>
              <a:blipFill>
                <a:blip r:embed="rId7"/>
                <a:stretch>
                  <a:fillRect l="-3473" t="-13750" r="-548" b="-17500"/>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0952BED1-E5F1-4E4A-A484-62AC5BC95A06}"/>
              </a:ext>
            </a:extLst>
          </p:cNvPr>
          <p:cNvSpPr txBox="1"/>
          <p:nvPr/>
        </p:nvSpPr>
        <p:spPr>
          <a:xfrm>
            <a:off x="4766309" y="741527"/>
            <a:ext cx="2912657" cy="184666"/>
          </a:xfrm>
          <a:prstGeom prst="rect">
            <a:avLst/>
          </a:prstGeom>
          <a:noFill/>
        </p:spPr>
        <p:txBody>
          <a:bodyPr wrap="none" lIns="0" tIns="0" rIns="0" bIns="0" rtlCol="0" anchor="t" anchorCtr="0">
            <a:spAutoFit/>
          </a:bodyPr>
          <a:lstStyle/>
          <a:p>
            <a:pPr algn="l"/>
            <a:r>
              <a:rPr lang="de-DE" sz="1200" b="1" dirty="0"/>
              <a:t>S along field line just outside separatrix</a:t>
            </a:r>
            <a:endParaRPr lang="en-GB" sz="1200" b="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0DF3E8-2D4C-4B99-AA64-DE7F60EED3EE}"/>
                  </a:ext>
                </a:extLst>
              </p:cNvPr>
              <p:cNvSpPr txBox="1"/>
              <p:nvPr/>
            </p:nvSpPr>
            <p:spPr>
              <a:xfrm>
                <a:off x="8415137" y="4182068"/>
                <a:ext cx="3321422"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Parallel flow towards inner target</a:t>
                </a:r>
                <a:r>
                  <a:rPr lang="en-GB" sz="1600" dirty="0"/>
                  <a:t> </a:t>
                </a:r>
                <a:endParaRPr lang="de-DE" sz="1600" b="0" i="0"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de-DE" sz="1600" b="0" i="0" smtClean="0">
                          <a:latin typeface="Cambria Math" panose="02040503050406030204" pitchFamily="18" charset="0"/>
                        </a:rPr>
                        <m:t>−0.5</m:t>
                      </m:r>
                      <m:r>
                        <a:rPr lang="de-DE" sz="1600" b="0" i="1" smtClean="0">
                          <a:latin typeface="Cambria Math" panose="02040503050406030204" pitchFamily="18" charset="0"/>
                        </a:rPr>
                        <m:t>&lt;</m:t>
                      </m:r>
                      <m:r>
                        <a:rPr lang="de-DE" sz="1600" b="0" i="1" smtClean="0">
                          <a:latin typeface="Cambria Math" panose="02040503050406030204" pitchFamily="18" charset="0"/>
                        </a:rPr>
                        <m:t>𝑀</m:t>
                      </m:r>
                      <m:r>
                        <a:rPr lang="de-DE" sz="1600" b="0" i="1" smtClean="0">
                          <a:latin typeface="Cambria Math" panose="02040503050406030204" pitchFamily="18" charset="0"/>
                        </a:rPr>
                        <m:t>&lt;0</m:t>
                      </m:r>
                    </m:oMath>
                  </m:oMathPara>
                </a14:m>
                <a:endParaRPr lang="de-DE" sz="1600" dirty="0"/>
              </a:p>
            </p:txBody>
          </p:sp>
        </mc:Choice>
        <mc:Fallback xmlns="">
          <p:sp>
            <p:nvSpPr>
              <p:cNvPr id="7" name="TextBox 6">
                <a:extLst>
                  <a:ext uri="{FF2B5EF4-FFF2-40B4-BE49-F238E27FC236}">
                    <a16:creationId xmlns:a16="http://schemas.microsoft.com/office/drawing/2014/main" id="{A40DF3E8-2D4C-4B99-AA64-DE7F60EED3EE}"/>
                  </a:ext>
                </a:extLst>
              </p:cNvPr>
              <p:cNvSpPr txBox="1">
                <a:spLocks noRot="1" noChangeAspect="1" noMove="1" noResize="1" noEditPoints="1" noAdjustHandles="1" noChangeArrowheads="1" noChangeShapeType="1" noTextEdit="1"/>
              </p:cNvSpPr>
              <p:nvPr/>
            </p:nvSpPr>
            <p:spPr>
              <a:xfrm>
                <a:off x="8415137" y="4182068"/>
                <a:ext cx="3321422" cy="492443"/>
              </a:xfrm>
              <a:prstGeom prst="rect">
                <a:avLst/>
              </a:prstGeom>
              <a:blipFill>
                <a:blip r:embed="rId8"/>
                <a:stretch>
                  <a:fillRect l="-3486" t="-12346" r="-367" b="-3704"/>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559F934B-7D5A-4A12-969E-1F19971E090C}"/>
              </a:ext>
            </a:extLst>
          </p:cNvPr>
          <p:cNvCxnSpPr>
            <a:cxnSpLocks/>
          </p:cNvCxnSpPr>
          <p:nvPr/>
        </p:nvCxnSpPr>
        <p:spPr>
          <a:xfrm flipH="1" flipV="1">
            <a:off x="6007157" y="3429000"/>
            <a:ext cx="2335086" cy="891209"/>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C1BFA4-1813-464C-A81D-9143B3857F82}"/>
              </a:ext>
            </a:extLst>
          </p:cNvPr>
          <p:cNvSpPr txBox="1"/>
          <p:nvPr/>
        </p:nvSpPr>
        <p:spPr>
          <a:xfrm>
            <a:off x="7879552" y="5031134"/>
            <a:ext cx="3879267"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t>CX fluxes and energies from EIRENE</a:t>
            </a:r>
            <a:endParaRPr lang="en-GB" sz="1600" b="1" dirty="0"/>
          </a:p>
        </p:txBody>
      </p:sp>
    </p:spTree>
    <p:extLst>
      <p:ext uri="{BB962C8B-B14F-4D97-AF65-F5344CB8AC3E}">
        <p14:creationId xmlns:p14="http://schemas.microsoft.com/office/powerpoint/2010/main" val="41023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1DCDF0-9026-4178-871E-35B59173F77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76912932-87FF-4D23-8F09-26B924DC6E9E}"/>
              </a:ext>
            </a:extLst>
          </p:cNvPr>
          <p:cNvSpPr>
            <a:spLocks noGrp="1"/>
          </p:cNvSpPr>
          <p:nvPr>
            <p:ph type="sldNum" sz="quarter" idx="16"/>
          </p:nvPr>
        </p:nvSpPr>
        <p:spPr/>
        <p:txBody>
          <a:bodyPr/>
          <a:lstStyle/>
          <a:p>
            <a:fld id="{ECE691D0-CC49-4FC7-9C4D-6112B0CB3A76}" type="slidenum">
              <a:rPr lang="de-DE" smtClean="0"/>
              <a:pPr/>
              <a:t>4</a:t>
            </a:fld>
            <a:endParaRPr lang="de-DE" dirty="0"/>
          </a:p>
        </p:txBody>
      </p:sp>
      <p:sp>
        <p:nvSpPr>
          <p:cNvPr id="4" name="Title 3">
            <a:extLst>
              <a:ext uri="{FF2B5EF4-FFF2-40B4-BE49-F238E27FC236}">
                <a16:creationId xmlns:a16="http://schemas.microsoft.com/office/drawing/2014/main" id="{05F1B841-2572-4FF3-866D-52A55FD38C86}"/>
              </a:ext>
            </a:extLst>
          </p:cNvPr>
          <p:cNvSpPr>
            <a:spLocks noGrp="1"/>
          </p:cNvSpPr>
          <p:nvPr>
            <p:ph type="title" idx="4294967295"/>
          </p:nvPr>
        </p:nvSpPr>
        <p:spPr>
          <a:xfrm>
            <a:off x="156826" y="11113"/>
            <a:ext cx="11280498" cy="782638"/>
          </a:xfrm>
        </p:spPr>
        <p:txBody>
          <a:bodyPr/>
          <a:lstStyle/>
          <a:p>
            <a:r>
              <a:rPr lang="de-DE" dirty="0"/>
              <a:t>Steve‘s far SOL plasmas</a:t>
            </a:r>
            <a:endParaRPr lang="en-GB" dirty="0"/>
          </a:p>
        </p:txBody>
      </p:sp>
      <p:pic>
        <p:nvPicPr>
          <p:cNvPr id="6" name="Picture 5">
            <a:extLst>
              <a:ext uri="{FF2B5EF4-FFF2-40B4-BE49-F238E27FC236}">
                <a16:creationId xmlns:a16="http://schemas.microsoft.com/office/drawing/2014/main" id="{5184AD17-069A-4917-85CC-F95DA65149F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3" y="741527"/>
            <a:ext cx="3305156" cy="5731509"/>
          </a:xfrm>
          <a:prstGeom prst="rect">
            <a:avLst/>
          </a:prstGeom>
        </p:spPr>
      </p:pic>
      <p:sp>
        <p:nvSpPr>
          <p:cNvPr id="8" name="TextBox 7">
            <a:extLst>
              <a:ext uri="{FF2B5EF4-FFF2-40B4-BE49-F238E27FC236}">
                <a16:creationId xmlns:a16="http://schemas.microsoft.com/office/drawing/2014/main" id="{666EEC59-9142-46A2-889E-92F0983043FE}"/>
              </a:ext>
            </a:extLst>
          </p:cNvPr>
          <p:cNvSpPr txBox="1"/>
          <p:nvPr/>
        </p:nvSpPr>
        <p:spPr>
          <a:xfrm>
            <a:off x="2743199" y="6192268"/>
            <a:ext cx="8156811" cy="369332"/>
          </a:xfrm>
          <a:prstGeom prst="rect">
            <a:avLst/>
          </a:prstGeom>
          <a:noFill/>
        </p:spPr>
        <p:txBody>
          <a:bodyPr wrap="square">
            <a:spAutoFit/>
          </a:bodyPr>
          <a:lstStyle/>
          <a:p>
            <a:r>
              <a:rPr lang="en-GB" sz="1800" dirty="0"/>
              <a:t>Taken from S.W. </a:t>
            </a:r>
            <a:r>
              <a:rPr lang="en-GB" sz="1800" dirty="0" err="1"/>
              <a:t>Lisgo</a:t>
            </a:r>
            <a:r>
              <a:rPr lang="en-GB" sz="1800" dirty="0"/>
              <a:t> et al. / Journal of Nuclear Materials 438 (2013) S580</a:t>
            </a:r>
            <a:endParaRPr lang="en-GB" dirty="0"/>
          </a:p>
        </p:txBody>
      </p:sp>
      <p:pic>
        <p:nvPicPr>
          <p:cNvPr id="10" name="Picture 9">
            <a:extLst>
              <a:ext uri="{FF2B5EF4-FFF2-40B4-BE49-F238E27FC236}">
                <a16:creationId xmlns:a16="http://schemas.microsoft.com/office/drawing/2014/main" id="{F8480375-1C73-4537-B7AE-07DB2EEC99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54531" y="902635"/>
            <a:ext cx="3878131" cy="4933010"/>
          </a:xfrm>
          <a:prstGeom prst="rect">
            <a:avLst/>
          </a:prstGeom>
        </p:spPr>
      </p:pic>
      <p:sp>
        <p:nvSpPr>
          <p:cNvPr id="11" name="TextBox 10">
            <a:extLst>
              <a:ext uri="{FF2B5EF4-FFF2-40B4-BE49-F238E27FC236}">
                <a16:creationId xmlns:a16="http://schemas.microsoft.com/office/drawing/2014/main" id="{B6F145F7-8851-4AAE-9519-0E5DDD976A6D}"/>
              </a:ext>
            </a:extLst>
          </p:cNvPr>
          <p:cNvSpPr txBox="1"/>
          <p:nvPr/>
        </p:nvSpPr>
        <p:spPr>
          <a:xfrm>
            <a:off x="7570043" y="951365"/>
            <a:ext cx="1745671" cy="492443"/>
          </a:xfrm>
          <a:prstGeom prst="rect">
            <a:avLst/>
          </a:prstGeom>
          <a:noFill/>
        </p:spPr>
        <p:txBody>
          <a:bodyPr wrap="none" lIns="0" tIns="0" rIns="0" bIns="0" rtlCol="0" anchor="t" anchorCtr="0">
            <a:spAutoFit/>
          </a:bodyPr>
          <a:lstStyle/>
          <a:p>
            <a:pPr algn="l"/>
            <a:r>
              <a:rPr lang="de-DE" sz="1600" dirty="0"/>
              <a:t>Black: SolPS</a:t>
            </a:r>
          </a:p>
          <a:p>
            <a:pPr algn="l"/>
            <a:r>
              <a:rPr lang="de-DE" sz="1600" dirty="0">
                <a:solidFill>
                  <a:srgbClr val="1313ED"/>
                </a:solidFill>
              </a:rPr>
              <a:t>Blue</a:t>
            </a:r>
            <a:r>
              <a:rPr lang="de-DE" sz="1600" dirty="0"/>
              <a:t>, </a:t>
            </a:r>
            <a:r>
              <a:rPr lang="de-DE" sz="1600" dirty="0">
                <a:solidFill>
                  <a:srgbClr val="E37E38"/>
                </a:solidFill>
              </a:rPr>
              <a:t>orange</a:t>
            </a:r>
            <a:r>
              <a:rPr lang="de-DE" sz="1600" dirty="0"/>
              <a:t>: OSM</a:t>
            </a:r>
            <a:endParaRPr lang="en-GB" sz="1600" dirty="0"/>
          </a:p>
        </p:txBody>
      </p:sp>
      <p:sp>
        <p:nvSpPr>
          <p:cNvPr id="12" name="TextBox 11">
            <a:extLst>
              <a:ext uri="{FF2B5EF4-FFF2-40B4-BE49-F238E27FC236}">
                <a16:creationId xmlns:a16="http://schemas.microsoft.com/office/drawing/2014/main" id="{536C9949-0DDC-44B2-BF0B-C9C8D19A6D32}"/>
              </a:ext>
            </a:extLst>
          </p:cNvPr>
          <p:cNvSpPr txBox="1"/>
          <p:nvPr/>
        </p:nvSpPr>
        <p:spPr>
          <a:xfrm>
            <a:off x="4535796" y="5589423"/>
            <a:ext cx="583493" cy="492443"/>
          </a:xfrm>
          <a:prstGeom prst="rect">
            <a:avLst/>
          </a:prstGeom>
          <a:noFill/>
        </p:spPr>
        <p:txBody>
          <a:bodyPr wrap="none" lIns="0" tIns="0" rIns="0" bIns="0" rtlCol="0" anchor="t" anchorCtr="0">
            <a:spAutoFit/>
          </a:bodyPr>
          <a:lstStyle/>
          <a:p>
            <a:pPr algn="l"/>
            <a:r>
              <a:rPr lang="de-DE" sz="1600" dirty="0"/>
              <a:t>Inner </a:t>
            </a:r>
          </a:p>
          <a:p>
            <a:pPr algn="l"/>
            <a:r>
              <a:rPr lang="de-DE" sz="1600" dirty="0"/>
              <a:t>target </a:t>
            </a:r>
            <a:endParaRPr lang="en-GB" sz="1600" dirty="0"/>
          </a:p>
        </p:txBody>
      </p:sp>
      <p:sp>
        <p:nvSpPr>
          <p:cNvPr id="13" name="TextBox 12">
            <a:extLst>
              <a:ext uri="{FF2B5EF4-FFF2-40B4-BE49-F238E27FC236}">
                <a16:creationId xmlns:a16="http://schemas.microsoft.com/office/drawing/2014/main" id="{428719DE-ABB7-45AD-96B5-6D3E74C0085F}"/>
              </a:ext>
            </a:extLst>
          </p:cNvPr>
          <p:cNvSpPr txBox="1"/>
          <p:nvPr/>
        </p:nvSpPr>
        <p:spPr>
          <a:xfrm>
            <a:off x="6986550" y="5590941"/>
            <a:ext cx="583493" cy="492443"/>
          </a:xfrm>
          <a:prstGeom prst="rect">
            <a:avLst/>
          </a:prstGeom>
          <a:noFill/>
        </p:spPr>
        <p:txBody>
          <a:bodyPr wrap="none" lIns="0" tIns="0" rIns="0" bIns="0" rtlCol="0" anchor="t" anchorCtr="0">
            <a:spAutoFit/>
          </a:bodyPr>
          <a:lstStyle/>
          <a:p>
            <a:pPr algn="l"/>
            <a:r>
              <a:rPr lang="de-DE" sz="1600" dirty="0"/>
              <a:t>Outer </a:t>
            </a:r>
          </a:p>
          <a:p>
            <a:pPr algn="l"/>
            <a:r>
              <a:rPr lang="de-DE" sz="1600" dirty="0"/>
              <a:t>target </a:t>
            </a:r>
            <a:endParaRPr lang="en-GB" sz="1600" dirty="0"/>
          </a:p>
        </p:txBody>
      </p:sp>
      <p:sp>
        <p:nvSpPr>
          <p:cNvPr id="14" name="TextBox 13">
            <a:extLst>
              <a:ext uri="{FF2B5EF4-FFF2-40B4-BE49-F238E27FC236}">
                <a16:creationId xmlns:a16="http://schemas.microsoft.com/office/drawing/2014/main" id="{24F18542-D060-4175-BDF2-6B7BB6AF4326}"/>
              </a:ext>
            </a:extLst>
          </p:cNvPr>
          <p:cNvSpPr txBox="1"/>
          <p:nvPr/>
        </p:nvSpPr>
        <p:spPr>
          <a:xfrm>
            <a:off x="5219728" y="488251"/>
            <a:ext cx="1691169"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FF7575"/>
                </a:solidFill>
              </a:rPr>
              <a:t>SolPS vs OSM</a:t>
            </a:r>
            <a:endParaRPr lang="en-GB" sz="1600" b="1" dirty="0">
              <a:solidFill>
                <a:srgbClr val="FF7575"/>
              </a:solidFill>
            </a:endParaRPr>
          </a:p>
        </p:txBody>
      </p:sp>
      <p:sp>
        <p:nvSpPr>
          <p:cNvPr id="5" name="TextBox 4">
            <a:extLst>
              <a:ext uri="{FF2B5EF4-FFF2-40B4-BE49-F238E27FC236}">
                <a16:creationId xmlns:a16="http://schemas.microsoft.com/office/drawing/2014/main" id="{0952BED1-E5F1-4E4A-A484-62AC5BC95A06}"/>
              </a:ext>
            </a:extLst>
          </p:cNvPr>
          <p:cNvSpPr txBox="1"/>
          <p:nvPr/>
        </p:nvSpPr>
        <p:spPr>
          <a:xfrm>
            <a:off x="4766309" y="741527"/>
            <a:ext cx="2912657" cy="184666"/>
          </a:xfrm>
          <a:prstGeom prst="rect">
            <a:avLst/>
          </a:prstGeom>
          <a:noFill/>
        </p:spPr>
        <p:txBody>
          <a:bodyPr wrap="none" lIns="0" tIns="0" rIns="0" bIns="0" rtlCol="0" anchor="t" anchorCtr="0">
            <a:spAutoFit/>
          </a:bodyPr>
          <a:lstStyle/>
          <a:p>
            <a:pPr algn="l"/>
            <a:r>
              <a:rPr lang="de-DE" sz="1200" b="1" dirty="0"/>
              <a:t>S along field line just outside separatrix</a:t>
            </a:r>
            <a:endParaRPr lang="en-GB" sz="1200" b="1" dirty="0"/>
          </a:p>
        </p:txBody>
      </p:sp>
      <p:sp>
        <p:nvSpPr>
          <p:cNvPr id="21" name="TextBox 20">
            <a:extLst>
              <a:ext uri="{FF2B5EF4-FFF2-40B4-BE49-F238E27FC236}">
                <a16:creationId xmlns:a16="http://schemas.microsoft.com/office/drawing/2014/main" id="{ACDF9FDA-F523-4EE2-A345-65A63664DB91}"/>
              </a:ext>
            </a:extLst>
          </p:cNvPr>
          <p:cNvSpPr txBox="1"/>
          <p:nvPr/>
        </p:nvSpPr>
        <p:spPr>
          <a:xfrm>
            <a:off x="7851713" y="1647131"/>
            <a:ext cx="415498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Case name nomenclature „E|SSSS|</a:t>
            </a:r>
            <a:r>
              <a:rPr lang="de-DE" sz="1600" i="1" dirty="0"/>
              <a:t>TFR“.</a:t>
            </a:r>
            <a:r>
              <a:rPr lang="de-DE" sz="1600" dirty="0"/>
              <a:t> </a:t>
            </a:r>
            <a:endParaRPr lang="en-GB" sz="16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AB55CA6-4043-4B38-908D-5DAC1194785A}"/>
                  </a:ext>
                </a:extLst>
              </p:cNvPr>
              <p:cNvSpPr txBox="1"/>
              <p:nvPr/>
            </p:nvSpPr>
            <p:spPr>
              <a:xfrm>
                <a:off x="7868430" y="4675529"/>
                <a:ext cx="4028347" cy="1231106"/>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T: controls parallel T-gradient </a:t>
                </a:r>
              </a:p>
              <a:p>
                <a:pPr marL="285750" indent="-285750" algn="l">
                  <a:buFont typeface="Wingdings" panose="05000000000000000000" pitchFamily="2" charset="2"/>
                  <a:buChar char="Ø"/>
                </a:pPr>
                <a:r>
                  <a:rPr lang="de-DE" sz="1600" dirty="0"/>
                  <a:t>F: Parallel flow to inner target on HF-side</a:t>
                </a:r>
              </a:p>
              <a:p>
                <a:pPr marL="285750" indent="-285750" algn="l">
                  <a:buFont typeface="Wingdings" panose="05000000000000000000" pitchFamily="2" charset="2"/>
                  <a:buChar char="Ø"/>
                </a:pPr>
                <a:r>
                  <a:rPr lang="de-DE" sz="1600" dirty="0"/>
                  <a:t>R: Radial pinch velocity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𝑣</m:t>
                        </m:r>
                      </m:e>
                      <m:sub>
                        <m:r>
                          <a:rPr lang="de-DE" sz="1600" b="0" i="1" smtClean="0">
                            <a:latin typeface="Cambria Math" panose="02040503050406030204" pitchFamily="18" charset="0"/>
                            <a:ea typeface="Cambria Math" panose="02040503050406030204" pitchFamily="18" charset="0"/>
                          </a:rPr>
                          <m:t>⊥</m:t>
                        </m:r>
                      </m:sub>
                    </m:sSub>
                  </m:oMath>
                </a14:m>
                <a:r>
                  <a:rPr lang="de-DE" sz="1600" dirty="0"/>
                  <a:t> </a:t>
                </a:r>
              </a:p>
              <a:p>
                <a:pPr marL="742950" lvl="1" indent="-285750">
                  <a:buFont typeface="Wingdings" panose="05000000000000000000" pitchFamily="2" charset="2"/>
                  <a:buChar char="q"/>
                </a:pPr>
                <a:r>
                  <a:rPr lang="de-DE" sz="1600" dirty="0"/>
                  <a:t>g = 35 m/s </a:t>
                </a:r>
              </a:p>
              <a:p>
                <a:pPr marL="742950" lvl="1" indent="-285750">
                  <a:buFont typeface="Wingdings" panose="05000000000000000000" pitchFamily="2" charset="2"/>
                  <a:buChar char="q"/>
                </a:pPr>
                <a:r>
                  <a:rPr lang="de-DE" sz="1600" dirty="0"/>
                  <a:t>m = 100 m/s</a:t>
                </a:r>
                <a:endParaRPr lang="en-GB" sz="1600" dirty="0"/>
              </a:p>
            </p:txBody>
          </p:sp>
        </mc:Choice>
        <mc:Fallback xmlns="">
          <p:sp>
            <p:nvSpPr>
              <p:cNvPr id="22" name="TextBox 21">
                <a:extLst>
                  <a:ext uri="{FF2B5EF4-FFF2-40B4-BE49-F238E27FC236}">
                    <a16:creationId xmlns:a16="http://schemas.microsoft.com/office/drawing/2014/main" id="{4AB55CA6-4043-4B38-908D-5DAC1194785A}"/>
                  </a:ext>
                </a:extLst>
              </p:cNvPr>
              <p:cNvSpPr txBox="1">
                <a:spLocks noRot="1" noChangeAspect="1" noMove="1" noResize="1" noEditPoints="1" noAdjustHandles="1" noChangeArrowheads="1" noChangeShapeType="1" noTextEdit="1"/>
              </p:cNvSpPr>
              <p:nvPr/>
            </p:nvSpPr>
            <p:spPr>
              <a:xfrm>
                <a:off x="7868430" y="4675529"/>
                <a:ext cx="4028347" cy="1231106"/>
              </a:xfrm>
              <a:prstGeom prst="rect">
                <a:avLst/>
              </a:prstGeom>
              <a:blipFill>
                <a:blip r:embed="rId5"/>
                <a:stretch>
                  <a:fillRect l="-2874" t="-5446" r="-1362" b="-8911"/>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94353B7F-2D6E-4027-83E9-FD31CE0ED82A}"/>
              </a:ext>
            </a:extLst>
          </p:cNvPr>
          <p:cNvSpPr txBox="1"/>
          <p:nvPr/>
        </p:nvSpPr>
        <p:spPr>
          <a:xfrm>
            <a:off x="7868430" y="3198695"/>
            <a:ext cx="3188373"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SSSS = 1514 is the SolPS case</a:t>
            </a:r>
            <a:endParaRPr lang="en-GB" sz="1600" dirty="0"/>
          </a:p>
        </p:txBody>
      </p:sp>
      <p:sp>
        <p:nvSpPr>
          <p:cNvPr id="24" name="TextBox 23">
            <a:extLst>
              <a:ext uri="{FF2B5EF4-FFF2-40B4-BE49-F238E27FC236}">
                <a16:creationId xmlns:a16="http://schemas.microsoft.com/office/drawing/2014/main" id="{DCC8AB4B-A4C5-41E8-AA96-D5C033B82B4D}"/>
              </a:ext>
            </a:extLst>
          </p:cNvPr>
          <p:cNvSpPr txBox="1"/>
          <p:nvPr/>
        </p:nvSpPr>
        <p:spPr>
          <a:xfrm>
            <a:off x="7868430" y="3745230"/>
            <a:ext cx="3690113"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E is the equilibrium</a:t>
            </a:r>
          </a:p>
          <a:p>
            <a:pPr marL="742950" lvl="1" indent="-285750">
              <a:buFont typeface="Wingdings" panose="05000000000000000000" pitchFamily="2" charset="2"/>
              <a:buChar char="q"/>
            </a:pPr>
            <a:r>
              <a:rPr lang="de-DE" sz="1600" dirty="0"/>
              <a:t>E = 3: 10 cm separatrix distance</a:t>
            </a:r>
          </a:p>
          <a:p>
            <a:pPr marL="742950" lvl="1" indent="-285750">
              <a:buFont typeface="Wingdings" panose="05000000000000000000" pitchFamily="2" charset="2"/>
              <a:buChar char="q"/>
            </a:pPr>
            <a:r>
              <a:rPr lang="de-DE" sz="1600" dirty="0"/>
              <a:t>E = 4: 4 cm separatrix distance</a:t>
            </a:r>
            <a:endParaRPr lang="en-GB" sz="1600" dirty="0"/>
          </a:p>
        </p:txBody>
      </p:sp>
      <p:sp>
        <p:nvSpPr>
          <p:cNvPr id="25" name="TextBox 24">
            <a:extLst>
              <a:ext uri="{FF2B5EF4-FFF2-40B4-BE49-F238E27FC236}">
                <a16:creationId xmlns:a16="http://schemas.microsoft.com/office/drawing/2014/main" id="{B3F471F9-ED7A-4C60-A171-1F8A5534B39A}"/>
              </a:ext>
            </a:extLst>
          </p:cNvPr>
          <p:cNvSpPr txBox="1"/>
          <p:nvPr/>
        </p:nvSpPr>
        <p:spPr>
          <a:xfrm>
            <a:off x="8333700" y="1921718"/>
            <a:ext cx="3287760" cy="984885"/>
          </a:xfrm>
          <a:prstGeom prst="rect">
            <a:avLst/>
          </a:prstGeom>
          <a:noFill/>
        </p:spPr>
        <p:txBody>
          <a:bodyPr wrap="none" lIns="0" tIns="0" rIns="0" bIns="0" rtlCol="0" anchor="t" anchorCtr="0">
            <a:spAutoFit/>
          </a:bodyPr>
          <a:lstStyle/>
          <a:p>
            <a:pPr algn="l"/>
            <a:r>
              <a:rPr lang="de-DE" sz="1600" dirty="0"/>
              <a:t>e.g.: 4|1514|00m</a:t>
            </a:r>
          </a:p>
          <a:p>
            <a:pPr algn="l"/>
            <a:r>
              <a:rPr lang="de-DE" sz="1600" dirty="0"/>
              <a:t>	E = 4</a:t>
            </a:r>
          </a:p>
          <a:p>
            <a:pPr algn="l"/>
            <a:r>
              <a:rPr lang="de-DE" sz="1600" dirty="0"/>
              <a:t>	SSSS = 1514</a:t>
            </a:r>
          </a:p>
          <a:p>
            <a:pPr lvl="1"/>
            <a:r>
              <a:rPr lang="de-DE" sz="1600" b="1" dirty="0">
                <a:solidFill>
                  <a:srgbClr val="A999FA"/>
                </a:solidFill>
              </a:rPr>
              <a:t>T = 0, F = 0, R = m </a:t>
            </a:r>
            <a:r>
              <a:rPr lang="de-DE" sz="1600" b="1" dirty="0">
                <a:solidFill>
                  <a:srgbClr val="A999FA"/>
                </a:solidFill>
                <a:sym typeface="Wingdings" panose="05000000000000000000" pitchFamily="2" charset="2"/>
              </a:rPr>
              <a:t> </a:t>
            </a:r>
            <a:r>
              <a:rPr lang="de-DE" sz="1600" b="1" dirty="0">
                <a:solidFill>
                  <a:srgbClr val="A999FA"/>
                </a:solidFill>
              </a:rPr>
              <a:t>far SOL</a:t>
            </a:r>
            <a:endParaRPr lang="en-GB" sz="1600" dirty="0"/>
          </a:p>
        </p:txBody>
      </p:sp>
      <p:cxnSp>
        <p:nvCxnSpPr>
          <p:cNvPr id="26" name="Straight Arrow Connector 25">
            <a:extLst>
              <a:ext uri="{FF2B5EF4-FFF2-40B4-BE49-F238E27FC236}">
                <a16:creationId xmlns:a16="http://schemas.microsoft.com/office/drawing/2014/main" id="{CAF42B9B-6740-4E54-B505-37A2A2808A88}"/>
              </a:ext>
            </a:extLst>
          </p:cNvPr>
          <p:cNvCxnSpPr/>
          <p:nvPr/>
        </p:nvCxnSpPr>
        <p:spPr>
          <a:xfrm flipH="1" flipV="1">
            <a:off x="6096000" y="3429000"/>
            <a:ext cx="1772430" cy="1603537"/>
          </a:xfrm>
          <a:prstGeom prst="straightConnector1">
            <a:avLst/>
          </a:prstGeom>
          <a:ln w="28575" cmpd="sng">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05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1BCF823-0EAA-4151-AD76-C61A729BCE72}"/>
              </a:ext>
            </a:extLst>
          </p:cNvPr>
          <p:cNvPicPr>
            <a:picLocks noChangeAspect="1"/>
          </p:cNvPicPr>
          <p:nvPr/>
        </p:nvPicPr>
        <p:blipFill rotWithShape="1">
          <a:blip r:embed="rId3">
            <a:clrChange>
              <a:clrFrom>
                <a:srgbClr val="FFFFFF"/>
              </a:clrFrom>
              <a:clrTo>
                <a:srgbClr val="FFFFFF">
                  <a:alpha val="0"/>
                </a:srgbClr>
              </a:clrTo>
            </a:clrChange>
          </a:blip>
          <a:srcRect t="12964" b="4785"/>
          <a:stretch/>
        </p:blipFill>
        <p:spPr>
          <a:xfrm>
            <a:off x="8314109" y="3353715"/>
            <a:ext cx="3527255" cy="3469956"/>
          </a:xfrm>
          <a:prstGeom prst="rect">
            <a:avLst/>
          </a:prstGeom>
        </p:spPr>
      </p:pic>
      <p:sp>
        <p:nvSpPr>
          <p:cNvPr id="2" name="Footer Placeholder 1">
            <a:extLst>
              <a:ext uri="{FF2B5EF4-FFF2-40B4-BE49-F238E27FC236}">
                <a16:creationId xmlns:a16="http://schemas.microsoft.com/office/drawing/2014/main" id="{C58B0556-C41E-4B9E-86F0-5D913DE1FD07}"/>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1A8EC122-775B-4C09-B313-9FEAE9321D1D}"/>
              </a:ext>
            </a:extLst>
          </p:cNvPr>
          <p:cNvSpPr>
            <a:spLocks noGrp="1"/>
          </p:cNvSpPr>
          <p:nvPr>
            <p:ph type="sldNum" sz="quarter" idx="16"/>
          </p:nvPr>
        </p:nvSpPr>
        <p:spPr/>
        <p:txBody>
          <a:bodyPr/>
          <a:lstStyle/>
          <a:p>
            <a:fld id="{ECE691D0-CC49-4FC7-9C4D-6112B0CB3A76}" type="slidenum">
              <a:rPr lang="de-DE" smtClean="0"/>
              <a:pPr/>
              <a:t>5</a:t>
            </a:fld>
            <a:endParaRPr lang="de-DE" dirty="0"/>
          </a:p>
        </p:txBody>
      </p:sp>
      <p:sp>
        <p:nvSpPr>
          <p:cNvPr id="4" name="Title 3">
            <a:extLst>
              <a:ext uri="{FF2B5EF4-FFF2-40B4-BE49-F238E27FC236}">
                <a16:creationId xmlns:a16="http://schemas.microsoft.com/office/drawing/2014/main" id="{6BF773A5-65BC-468E-B055-0AFA65954EA1}"/>
              </a:ext>
            </a:extLst>
          </p:cNvPr>
          <p:cNvSpPr>
            <a:spLocks noGrp="1"/>
          </p:cNvSpPr>
          <p:nvPr>
            <p:ph type="title" idx="4294967295"/>
          </p:nvPr>
        </p:nvSpPr>
        <p:spPr>
          <a:xfrm>
            <a:off x="156826" y="11113"/>
            <a:ext cx="11280498" cy="782638"/>
          </a:xfrm>
        </p:spPr>
        <p:txBody>
          <a:bodyPr/>
          <a:lstStyle/>
          <a:p>
            <a:r>
              <a:rPr lang="de-DE" dirty="0"/>
              <a:t>Steve‘s far SOL plasmas</a:t>
            </a:r>
            <a:endParaRPr lang="en-GB" dirty="0"/>
          </a:p>
        </p:txBody>
      </p:sp>
      <p:sp>
        <p:nvSpPr>
          <p:cNvPr id="5" name="TextBox 4">
            <a:extLst>
              <a:ext uri="{FF2B5EF4-FFF2-40B4-BE49-F238E27FC236}">
                <a16:creationId xmlns:a16="http://schemas.microsoft.com/office/drawing/2014/main" id="{2C35B93B-1F24-4618-9FB7-56ACAA85421D}"/>
              </a:ext>
            </a:extLst>
          </p:cNvPr>
          <p:cNvSpPr txBox="1"/>
          <p:nvPr/>
        </p:nvSpPr>
        <p:spPr>
          <a:xfrm>
            <a:off x="330983" y="685673"/>
            <a:ext cx="10577960"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t>Two different equilibria were used, differing in the distance between primary and seconary separatrix</a:t>
            </a:r>
            <a:endParaRPr lang="en-GB" dirty="0"/>
          </a:p>
        </p:txBody>
      </p:sp>
      <p:pic>
        <p:nvPicPr>
          <p:cNvPr id="7" name="Picture 6">
            <a:extLst>
              <a:ext uri="{FF2B5EF4-FFF2-40B4-BE49-F238E27FC236}">
                <a16:creationId xmlns:a16="http://schemas.microsoft.com/office/drawing/2014/main" id="{0499493A-08EC-4E00-ABF8-AA1B55390810}"/>
              </a:ext>
            </a:extLst>
          </p:cNvPr>
          <p:cNvPicPr>
            <a:picLocks noChangeAspect="1"/>
          </p:cNvPicPr>
          <p:nvPr/>
        </p:nvPicPr>
        <p:blipFill rotWithShape="1">
          <a:blip r:embed="rId4">
            <a:clrChange>
              <a:clrFrom>
                <a:srgbClr val="FFFFFF"/>
              </a:clrFrom>
              <a:clrTo>
                <a:srgbClr val="FFFFFF">
                  <a:alpha val="0"/>
                </a:srgbClr>
              </a:clrTo>
            </a:clrChange>
          </a:blip>
          <a:srcRect t="11987"/>
          <a:stretch/>
        </p:blipFill>
        <p:spPr>
          <a:xfrm>
            <a:off x="402359" y="1176933"/>
            <a:ext cx="2691937" cy="5384667"/>
          </a:xfrm>
          <a:prstGeom prst="rect">
            <a:avLst/>
          </a:prstGeom>
        </p:spPr>
      </p:pic>
      <p:sp>
        <p:nvSpPr>
          <p:cNvPr id="8" name="TextBox 7">
            <a:extLst>
              <a:ext uri="{FF2B5EF4-FFF2-40B4-BE49-F238E27FC236}">
                <a16:creationId xmlns:a16="http://schemas.microsoft.com/office/drawing/2014/main" id="{14657840-6CB4-46ED-942B-6D32A44FA43E}"/>
              </a:ext>
            </a:extLst>
          </p:cNvPr>
          <p:cNvSpPr txBox="1"/>
          <p:nvPr/>
        </p:nvSpPr>
        <p:spPr>
          <a:xfrm>
            <a:off x="3329802" y="1282357"/>
            <a:ext cx="3690113"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E is the equilibrium</a:t>
            </a:r>
          </a:p>
          <a:p>
            <a:pPr marL="742950" lvl="1" indent="-285750">
              <a:buFont typeface="Wingdings" panose="05000000000000000000" pitchFamily="2" charset="2"/>
              <a:buChar char="q"/>
            </a:pPr>
            <a:r>
              <a:rPr lang="de-DE" sz="1600" dirty="0"/>
              <a:t>E = 3: 10 cm separatrix distance</a:t>
            </a:r>
          </a:p>
          <a:p>
            <a:pPr marL="742950" lvl="1" indent="-285750">
              <a:buFont typeface="Wingdings" panose="05000000000000000000" pitchFamily="2" charset="2"/>
              <a:buChar char="q"/>
            </a:pPr>
            <a:r>
              <a:rPr lang="de-DE" sz="1600" dirty="0"/>
              <a:t>E = 4: 4 cm separatrix distance</a:t>
            </a:r>
            <a:endParaRPr lang="en-GB" sz="1600" dirty="0"/>
          </a:p>
        </p:txBody>
      </p:sp>
      <p:pic>
        <p:nvPicPr>
          <p:cNvPr id="12" name="Picture 11">
            <a:extLst>
              <a:ext uri="{FF2B5EF4-FFF2-40B4-BE49-F238E27FC236}">
                <a16:creationId xmlns:a16="http://schemas.microsoft.com/office/drawing/2014/main" id="{A3B3EEF9-092F-4258-BE43-654BD6C87319}"/>
              </a:ext>
            </a:extLst>
          </p:cNvPr>
          <p:cNvPicPr>
            <a:picLocks noChangeAspect="1"/>
          </p:cNvPicPr>
          <p:nvPr/>
        </p:nvPicPr>
        <p:blipFill rotWithShape="1">
          <a:blip r:embed="rId5">
            <a:clrChange>
              <a:clrFrom>
                <a:srgbClr val="FFFFFF"/>
              </a:clrFrom>
              <a:clrTo>
                <a:srgbClr val="FFFFFF">
                  <a:alpha val="0"/>
                </a:srgbClr>
              </a:clrTo>
            </a:clrChange>
          </a:blip>
          <a:srcRect t="32555" b="32670"/>
          <a:stretch/>
        </p:blipFill>
        <p:spPr>
          <a:xfrm>
            <a:off x="8745426" y="934424"/>
            <a:ext cx="3324356" cy="2627416"/>
          </a:xfrm>
          <a:prstGeom prst="rect">
            <a:avLst/>
          </a:prstGeom>
        </p:spPr>
      </p:pic>
      <p:pic>
        <p:nvPicPr>
          <p:cNvPr id="18" name="Picture 17">
            <a:extLst>
              <a:ext uri="{FF2B5EF4-FFF2-40B4-BE49-F238E27FC236}">
                <a16:creationId xmlns:a16="http://schemas.microsoft.com/office/drawing/2014/main" id="{34488510-4739-43E5-AA8E-12DE1854EED4}"/>
              </a:ext>
            </a:extLst>
          </p:cNvPr>
          <p:cNvPicPr>
            <a:picLocks noChangeAspect="1"/>
          </p:cNvPicPr>
          <p:nvPr/>
        </p:nvPicPr>
        <p:blipFill rotWithShape="1">
          <a:blip r:embed="rId6">
            <a:clrChange>
              <a:clrFrom>
                <a:srgbClr val="FFFFFF"/>
              </a:clrFrom>
              <a:clrTo>
                <a:srgbClr val="FFFFFF">
                  <a:alpha val="0"/>
                </a:srgbClr>
              </a:clrTo>
            </a:clrChange>
          </a:blip>
          <a:srcRect t="9963" b="7823"/>
          <a:stretch/>
        </p:blipFill>
        <p:spPr>
          <a:xfrm>
            <a:off x="2837694" y="3324323"/>
            <a:ext cx="3593694" cy="3533677"/>
          </a:xfrm>
          <a:prstGeom prst="rect">
            <a:avLst/>
          </a:prstGeom>
        </p:spPr>
      </p:pic>
      <p:sp>
        <p:nvSpPr>
          <p:cNvPr id="25" name="TextBox 24">
            <a:extLst>
              <a:ext uri="{FF2B5EF4-FFF2-40B4-BE49-F238E27FC236}">
                <a16:creationId xmlns:a16="http://schemas.microsoft.com/office/drawing/2014/main" id="{C8242366-C949-405A-BC76-44E33FDE97AE}"/>
              </a:ext>
            </a:extLst>
          </p:cNvPr>
          <p:cNvSpPr txBox="1"/>
          <p:nvPr/>
        </p:nvSpPr>
        <p:spPr>
          <a:xfrm>
            <a:off x="6700874" y="4369638"/>
            <a:ext cx="1498802" cy="492443"/>
          </a:xfrm>
          <a:prstGeom prst="rect">
            <a:avLst/>
          </a:prstGeom>
          <a:noFill/>
        </p:spPr>
        <p:txBody>
          <a:bodyPr wrap="square" lIns="0" tIns="0" rIns="0" bIns="0" rtlCol="0" anchor="t" anchorCtr="0">
            <a:spAutoFit/>
          </a:bodyPr>
          <a:lstStyle/>
          <a:p>
            <a:pPr algn="ctr"/>
            <a:r>
              <a:rPr lang="de-DE" sz="1600" b="1" dirty="0"/>
              <a:t>Increased load for E = 4</a:t>
            </a:r>
            <a:endParaRPr lang="en-GB" sz="1600" b="1" dirty="0"/>
          </a:p>
        </p:txBody>
      </p:sp>
      <p:sp>
        <p:nvSpPr>
          <p:cNvPr id="26" name="Oval 25">
            <a:extLst>
              <a:ext uri="{FF2B5EF4-FFF2-40B4-BE49-F238E27FC236}">
                <a16:creationId xmlns:a16="http://schemas.microsoft.com/office/drawing/2014/main" id="{FBA98C64-65EF-4728-8F62-FC7A3509DC0C}"/>
              </a:ext>
            </a:extLst>
          </p:cNvPr>
          <p:cNvSpPr/>
          <p:nvPr/>
        </p:nvSpPr>
        <p:spPr>
          <a:xfrm>
            <a:off x="4371766" y="3757717"/>
            <a:ext cx="353746" cy="327048"/>
          </a:xfrm>
          <a:prstGeom prst="ellipse">
            <a:avLst/>
          </a:prstGeom>
          <a:noFill/>
          <a:ln w="19050" cmpd="sng">
            <a:solidFill>
              <a:srgbClr val="00555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rgbClr val="005555"/>
              </a:solidFill>
            </a:endParaRPr>
          </a:p>
        </p:txBody>
      </p:sp>
      <p:sp>
        <p:nvSpPr>
          <p:cNvPr id="27" name="Oval 26">
            <a:extLst>
              <a:ext uri="{FF2B5EF4-FFF2-40B4-BE49-F238E27FC236}">
                <a16:creationId xmlns:a16="http://schemas.microsoft.com/office/drawing/2014/main" id="{F6A916F0-8960-4A44-BF1A-0AC27820D498}"/>
              </a:ext>
            </a:extLst>
          </p:cNvPr>
          <p:cNvSpPr/>
          <p:nvPr/>
        </p:nvSpPr>
        <p:spPr>
          <a:xfrm rot="19293522">
            <a:off x="10300813" y="4191556"/>
            <a:ext cx="945640" cy="338791"/>
          </a:xfrm>
          <a:prstGeom prst="ellipse">
            <a:avLst/>
          </a:prstGeom>
          <a:noFill/>
          <a:ln w="19050" cmpd="sng">
            <a:solidFill>
              <a:srgbClr val="00555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rgbClr val="005555"/>
              </a:solidFill>
            </a:endParaRPr>
          </a:p>
        </p:txBody>
      </p:sp>
      <p:cxnSp>
        <p:nvCxnSpPr>
          <p:cNvPr id="29" name="Straight Arrow Connector 28">
            <a:extLst>
              <a:ext uri="{FF2B5EF4-FFF2-40B4-BE49-F238E27FC236}">
                <a16:creationId xmlns:a16="http://schemas.microsoft.com/office/drawing/2014/main" id="{DC7BBEAA-C73D-453B-A1F4-A81FFB352F25}"/>
              </a:ext>
            </a:extLst>
          </p:cNvPr>
          <p:cNvCxnSpPr>
            <a:stCxn id="25" idx="1"/>
          </p:cNvCxnSpPr>
          <p:nvPr/>
        </p:nvCxnSpPr>
        <p:spPr>
          <a:xfrm flipH="1" flipV="1">
            <a:off x="4761142" y="3934315"/>
            <a:ext cx="1939732" cy="681545"/>
          </a:xfrm>
          <a:prstGeom prst="straightConnector1">
            <a:avLst/>
          </a:prstGeom>
          <a:ln w="28575" cmpd="sng">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B0801A4-5101-47C0-8430-952F422E849F}"/>
              </a:ext>
            </a:extLst>
          </p:cNvPr>
          <p:cNvCxnSpPr>
            <a:stCxn id="25" idx="3"/>
            <a:endCxn id="27" idx="1"/>
          </p:cNvCxnSpPr>
          <p:nvPr/>
        </p:nvCxnSpPr>
        <p:spPr>
          <a:xfrm flipV="1">
            <a:off x="8199676" y="4474994"/>
            <a:ext cx="2237622" cy="140866"/>
          </a:xfrm>
          <a:prstGeom prst="straightConnector1">
            <a:avLst/>
          </a:prstGeom>
          <a:ln w="28575" cmpd="sng">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21801BB4-2EF9-47FD-AF54-396BE3EA5498}"/>
              </a:ext>
            </a:extLst>
          </p:cNvPr>
          <p:cNvSpPr/>
          <p:nvPr/>
        </p:nvSpPr>
        <p:spPr>
          <a:xfrm>
            <a:off x="7207959" y="4938783"/>
            <a:ext cx="484632" cy="978408"/>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9" name="TextBox 8">
            <a:extLst>
              <a:ext uri="{FF2B5EF4-FFF2-40B4-BE49-F238E27FC236}">
                <a16:creationId xmlns:a16="http://schemas.microsoft.com/office/drawing/2014/main" id="{364B03EA-523B-4914-B167-4B8286CAF558}"/>
              </a:ext>
            </a:extLst>
          </p:cNvPr>
          <p:cNvSpPr txBox="1"/>
          <p:nvPr/>
        </p:nvSpPr>
        <p:spPr>
          <a:xfrm>
            <a:off x="6470840" y="6074317"/>
            <a:ext cx="2095125" cy="246221"/>
          </a:xfrm>
          <a:prstGeom prst="rect">
            <a:avLst/>
          </a:prstGeom>
          <a:noFill/>
        </p:spPr>
        <p:txBody>
          <a:bodyPr wrap="none" lIns="0" tIns="0" rIns="0" bIns="0" rtlCol="0" anchor="t" anchorCtr="0">
            <a:spAutoFit/>
          </a:bodyPr>
          <a:lstStyle/>
          <a:p>
            <a:pPr algn="l"/>
            <a:r>
              <a:rPr lang="de-DE" sz="1600" b="1" dirty="0">
                <a:solidFill>
                  <a:srgbClr val="005555"/>
                </a:solidFill>
              </a:rPr>
              <a:t>Enhanced Be erosion</a:t>
            </a:r>
          </a:p>
        </p:txBody>
      </p:sp>
    </p:spTree>
    <p:extLst>
      <p:ext uri="{BB962C8B-B14F-4D97-AF65-F5344CB8AC3E}">
        <p14:creationId xmlns:p14="http://schemas.microsoft.com/office/powerpoint/2010/main" val="143333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20C8D6-AA86-4D6E-9F95-9EBDB96F14CD}"/>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A930675-5F9D-4A0A-B917-49C777D22425}"/>
              </a:ext>
            </a:extLst>
          </p:cNvPr>
          <p:cNvSpPr>
            <a:spLocks noGrp="1"/>
          </p:cNvSpPr>
          <p:nvPr>
            <p:ph type="sldNum" sz="quarter" idx="16"/>
          </p:nvPr>
        </p:nvSpPr>
        <p:spPr/>
        <p:txBody>
          <a:bodyPr/>
          <a:lstStyle/>
          <a:p>
            <a:fld id="{ECE691D0-CC49-4FC7-9C4D-6112B0CB3A76}" type="slidenum">
              <a:rPr lang="de-DE" smtClean="0"/>
              <a:pPr/>
              <a:t>6</a:t>
            </a:fld>
            <a:endParaRPr lang="de-DE" dirty="0"/>
          </a:p>
        </p:txBody>
      </p:sp>
      <p:sp>
        <p:nvSpPr>
          <p:cNvPr id="4" name="Title 3">
            <a:extLst>
              <a:ext uri="{FF2B5EF4-FFF2-40B4-BE49-F238E27FC236}">
                <a16:creationId xmlns:a16="http://schemas.microsoft.com/office/drawing/2014/main" id="{418225CC-35AD-45AD-9B41-0C945BE5D3E4}"/>
              </a:ext>
            </a:extLst>
          </p:cNvPr>
          <p:cNvSpPr>
            <a:spLocks noGrp="1"/>
          </p:cNvSpPr>
          <p:nvPr>
            <p:ph type="title" idx="4294967295"/>
          </p:nvPr>
        </p:nvSpPr>
        <p:spPr>
          <a:xfrm>
            <a:off x="156826" y="11113"/>
            <a:ext cx="11280498" cy="782638"/>
          </a:xfrm>
        </p:spPr>
        <p:txBody>
          <a:bodyPr/>
          <a:lstStyle/>
          <a:p>
            <a:r>
              <a:rPr lang="de-DE" dirty="0"/>
              <a:t>Steve‘s far SOL plasmas</a:t>
            </a:r>
            <a:endParaRPr lang="en-GB" dirty="0"/>
          </a:p>
        </p:txBody>
      </p:sp>
      <p:sp>
        <p:nvSpPr>
          <p:cNvPr id="5" name="TextBox 4">
            <a:extLst>
              <a:ext uri="{FF2B5EF4-FFF2-40B4-BE49-F238E27FC236}">
                <a16:creationId xmlns:a16="http://schemas.microsoft.com/office/drawing/2014/main" id="{298FAC6C-C792-4CEF-911B-3B2EE5654965}"/>
              </a:ext>
            </a:extLst>
          </p:cNvPr>
          <p:cNvSpPr txBox="1"/>
          <p:nvPr/>
        </p:nvSpPr>
        <p:spPr>
          <a:xfrm>
            <a:off x="335223" y="607061"/>
            <a:ext cx="9433673" cy="562846"/>
          </a:xfrm>
          <a:prstGeom prst="rect">
            <a:avLst/>
          </a:prstGeom>
          <a:noFill/>
        </p:spPr>
        <p:txBody>
          <a:bodyPr wrap="none" lIns="0" tIns="0" rIns="0" bIns="0" rtlCol="0" anchor="t" anchorCtr="0">
            <a:spAutoFit/>
          </a:bodyPr>
          <a:lstStyle/>
          <a:p>
            <a:pPr marL="285750" indent="-285750" algn="l">
              <a:lnSpc>
                <a:spcPts val="2300"/>
              </a:lnSpc>
              <a:buFont typeface="Wingdings" panose="05000000000000000000" pitchFamily="2" charset="2"/>
              <a:buChar char="v"/>
            </a:pPr>
            <a:r>
              <a:rPr lang="de-DE" sz="1600" b="1" dirty="0">
                <a:solidFill>
                  <a:srgbClr val="005555"/>
                </a:solidFill>
              </a:rPr>
              <a:t>From background plasma &amp; first wall flux files as received from IO</a:t>
            </a:r>
          </a:p>
          <a:p>
            <a:pPr marL="285750" indent="-285750" algn="l">
              <a:lnSpc>
                <a:spcPts val="2300"/>
              </a:lnSpc>
              <a:buFont typeface="Wingdings" panose="05000000000000000000" pitchFamily="2" charset="2"/>
              <a:buChar char="v"/>
            </a:pPr>
            <a:r>
              <a:rPr lang="de-DE" sz="1600" b="1" dirty="0">
                <a:solidFill>
                  <a:srgbClr val="005555"/>
                </a:solidFill>
              </a:rPr>
              <a:t>Extract plasma paramters along two lines of sight on the high and low field sides respectively</a:t>
            </a:r>
            <a:endParaRPr lang="en-GB" sz="1600" b="1" dirty="0" err="1">
              <a:solidFill>
                <a:srgbClr val="005555"/>
              </a:solidFill>
            </a:endParaRPr>
          </a:p>
        </p:txBody>
      </p:sp>
      <p:pic>
        <p:nvPicPr>
          <p:cNvPr id="7" name="Picture 6">
            <a:extLst>
              <a:ext uri="{FF2B5EF4-FFF2-40B4-BE49-F238E27FC236}">
                <a16:creationId xmlns:a16="http://schemas.microsoft.com/office/drawing/2014/main" id="{BD218877-D2F7-4F75-BE85-5C15801F983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704" y="1242431"/>
            <a:ext cx="5484507" cy="5138382"/>
          </a:xfrm>
          <a:prstGeom prst="rect">
            <a:avLst/>
          </a:prstGeom>
        </p:spPr>
      </p:pic>
      <p:sp>
        <p:nvSpPr>
          <p:cNvPr id="6" name="TextBox 5">
            <a:extLst>
              <a:ext uri="{FF2B5EF4-FFF2-40B4-BE49-F238E27FC236}">
                <a16:creationId xmlns:a16="http://schemas.microsoft.com/office/drawing/2014/main" id="{75EA8E8B-3F37-474B-8CF7-A36815E190A9}"/>
              </a:ext>
            </a:extLst>
          </p:cNvPr>
          <p:cNvSpPr txBox="1"/>
          <p:nvPr/>
        </p:nvSpPr>
        <p:spPr>
          <a:xfrm>
            <a:off x="1693485" y="3458405"/>
            <a:ext cx="646011" cy="246221"/>
          </a:xfrm>
          <a:prstGeom prst="rect">
            <a:avLst/>
          </a:prstGeom>
          <a:noFill/>
        </p:spPr>
        <p:txBody>
          <a:bodyPr wrap="none" lIns="0" tIns="0" rIns="0" bIns="0" rtlCol="0" anchor="t" anchorCtr="0">
            <a:spAutoFit/>
          </a:bodyPr>
          <a:lstStyle/>
          <a:p>
            <a:pPr algn="l"/>
            <a:r>
              <a:rPr lang="de-DE" sz="1600" dirty="0"/>
              <a:t>Z = 0.5</a:t>
            </a:r>
            <a:endParaRPr lang="en-GB" sz="1600" dirty="0"/>
          </a:p>
        </p:txBody>
      </p:sp>
      <p:sp>
        <p:nvSpPr>
          <p:cNvPr id="11" name="TextBox 10">
            <a:extLst>
              <a:ext uri="{FF2B5EF4-FFF2-40B4-BE49-F238E27FC236}">
                <a16:creationId xmlns:a16="http://schemas.microsoft.com/office/drawing/2014/main" id="{95992E21-B82C-420D-8B26-7EFD1F0D9833}"/>
              </a:ext>
            </a:extLst>
          </p:cNvPr>
          <p:cNvSpPr txBox="1"/>
          <p:nvPr/>
        </p:nvSpPr>
        <p:spPr>
          <a:xfrm>
            <a:off x="923284" y="3182779"/>
            <a:ext cx="646011" cy="246221"/>
          </a:xfrm>
          <a:prstGeom prst="rect">
            <a:avLst/>
          </a:prstGeom>
          <a:noFill/>
        </p:spPr>
        <p:txBody>
          <a:bodyPr wrap="none" lIns="0" tIns="0" rIns="0" bIns="0" rtlCol="0" anchor="t" anchorCtr="0">
            <a:spAutoFit/>
          </a:bodyPr>
          <a:lstStyle/>
          <a:p>
            <a:pPr algn="l"/>
            <a:r>
              <a:rPr lang="de-DE" sz="1600" dirty="0"/>
              <a:t>Z = 1.0</a:t>
            </a:r>
            <a:endParaRPr lang="en-GB" sz="1600" dirty="0"/>
          </a:p>
        </p:txBody>
      </p:sp>
      <p:sp>
        <p:nvSpPr>
          <p:cNvPr id="12" name="TextBox 11">
            <a:extLst>
              <a:ext uri="{FF2B5EF4-FFF2-40B4-BE49-F238E27FC236}">
                <a16:creationId xmlns:a16="http://schemas.microsoft.com/office/drawing/2014/main" id="{8F6478EA-1A16-4744-9FD8-39C7CCB936C8}"/>
              </a:ext>
            </a:extLst>
          </p:cNvPr>
          <p:cNvSpPr txBox="1"/>
          <p:nvPr/>
        </p:nvSpPr>
        <p:spPr>
          <a:xfrm>
            <a:off x="3263957" y="3059668"/>
            <a:ext cx="716543" cy="246221"/>
          </a:xfrm>
          <a:prstGeom prst="rect">
            <a:avLst/>
          </a:prstGeom>
          <a:noFill/>
        </p:spPr>
        <p:txBody>
          <a:bodyPr wrap="none" lIns="0" tIns="0" rIns="0" bIns="0" rtlCol="0" anchor="t" anchorCtr="0">
            <a:spAutoFit/>
          </a:bodyPr>
          <a:lstStyle/>
          <a:p>
            <a:pPr algn="l"/>
            <a:r>
              <a:rPr lang="de-DE" sz="1600" dirty="0"/>
              <a:t>HF-side</a:t>
            </a:r>
            <a:endParaRPr lang="en-GB" sz="1600" dirty="0"/>
          </a:p>
        </p:txBody>
      </p:sp>
      <p:sp>
        <p:nvSpPr>
          <p:cNvPr id="13" name="TextBox 12">
            <a:extLst>
              <a:ext uri="{FF2B5EF4-FFF2-40B4-BE49-F238E27FC236}">
                <a16:creationId xmlns:a16="http://schemas.microsoft.com/office/drawing/2014/main" id="{B9BED24D-FC73-41F7-BD59-30361C2B7847}"/>
              </a:ext>
            </a:extLst>
          </p:cNvPr>
          <p:cNvSpPr txBox="1"/>
          <p:nvPr/>
        </p:nvSpPr>
        <p:spPr>
          <a:xfrm>
            <a:off x="3863306" y="3579142"/>
            <a:ext cx="682879" cy="246221"/>
          </a:xfrm>
          <a:prstGeom prst="rect">
            <a:avLst/>
          </a:prstGeom>
          <a:noFill/>
        </p:spPr>
        <p:txBody>
          <a:bodyPr wrap="none" lIns="0" tIns="0" rIns="0" bIns="0" rtlCol="0" anchor="t" anchorCtr="0">
            <a:spAutoFit/>
          </a:bodyPr>
          <a:lstStyle/>
          <a:p>
            <a:pPr algn="l"/>
            <a:r>
              <a:rPr lang="de-DE" sz="1600" dirty="0"/>
              <a:t>LF-side</a:t>
            </a:r>
            <a:endParaRPr lang="en-GB" sz="1600" dirty="0"/>
          </a:p>
        </p:txBody>
      </p:sp>
      <p:sp>
        <p:nvSpPr>
          <p:cNvPr id="14" name="TextBox 13">
            <a:extLst>
              <a:ext uri="{FF2B5EF4-FFF2-40B4-BE49-F238E27FC236}">
                <a16:creationId xmlns:a16="http://schemas.microsoft.com/office/drawing/2014/main" id="{2B66F471-C464-A598-44D9-F13EEAAE055D}"/>
              </a:ext>
            </a:extLst>
          </p:cNvPr>
          <p:cNvSpPr txBox="1"/>
          <p:nvPr/>
        </p:nvSpPr>
        <p:spPr>
          <a:xfrm>
            <a:off x="5797075" y="3513228"/>
            <a:ext cx="5837102" cy="276999"/>
          </a:xfrm>
          <a:prstGeom prst="rect">
            <a:avLst/>
          </a:prstGeom>
          <a:noFill/>
        </p:spPr>
        <p:txBody>
          <a:bodyPr wrap="none" lIns="72000" tIns="0" rIns="0" bIns="0" rtlCol="0" anchor="t" anchorCtr="0">
            <a:spAutoFit/>
          </a:bodyPr>
          <a:lstStyle/>
          <a:p>
            <a:pPr marL="285750" indent="-285750" algn="l">
              <a:buFont typeface="Wingdings" panose="05000000000000000000" pitchFamily="2" charset="2"/>
              <a:buChar char="Ø"/>
            </a:pPr>
            <a:r>
              <a:rPr lang="de-DE" b="1" dirty="0">
                <a:solidFill>
                  <a:srgbClr val="005555"/>
                </a:solidFill>
              </a:rPr>
              <a:t>Plot plasma parameters vs location on these lines</a:t>
            </a:r>
            <a:endParaRPr lang="en-GB" b="1" dirty="0">
              <a:solidFill>
                <a:srgbClr val="005555"/>
              </a:solidFill>
            </a:endParaRPr>
          </a:p>
        </p:txBody>
      </p:sp>
    </p:spTree>
    <p:extLst>
      <p:ext uri="{BB962C8B-B14F-4D97-AF65-F5344CB8AC3E}">
        <p14:creationId xmlns:p14="http://schemas.microsoft.com/office/powerpoint/2010/main" val="325880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7FB40-196E-471F-92AD-9D89A412510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6826" y="643242"/>
            <a:ext cx="7540034" cy="4928670"/>
          </a:xfrm>
          <a:prstGeom prst="rect">
            <a:avLst/>
          </a:prstGeom>
        </p:spPr>
      </p:pic>
      <p:sp>
        <p:nvSpPr>
          <p:cNvPr id="2" name="Footer Placeholder 1">
            <a:extLst>
              <a:ext uri="{FF2B5EF4-FFF2-40B4-BE49-F238E27FC236}">
                <a16:creationId xmlns:a16="http://schemas.microsoft.com/office/drawing/2014/main" id="{0A080E68-F48B-4D35-A122-E245C5577865}"/>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AB3F15A3-7CB3-421C-957E-0D494A020899}"/>
              </a:ext>
            </a:extLst>
          </p:cNvPr>
          <p:cNvSpPr>
            <a:spLocks noGrp="1"/>
          </p:cNvSpPr>
          <p:nvPr>
            <p:ph type="sldNum" sz="quarter" idx="16"/>
          </p:nvPr>
        </p:nvSpPr>
        <p:spPr/>
        <p:txBody>
          <a:bodyPr/>
          <a:lstStyle/>
          <a:p>
            <a:fld id="{ECE691D0-CC49-4FC7-9C4D-6112B0CB3A76}" type="slidenum">
              <a:rPr lang="de-DE" smtClean="0"/>
              <a:pPr/>
              <a:t>7</a:t>
            </a:fld>
            <a:endParaRPr lang="de-DE" dirty="0"/>
          </a:p>
        </p:txBody>
      </p:sp>
      <p:sp>
        <p:nvSpPr>
          <p:cNvPr id="4" name="Title 3">
            <a:extLst>
              <a:ext uri="{FF2B5EF4-FFF2-40B4-BE49-F238E27FC236}">
                <a16:creationId xmlns:a16="http://schemas.microsoft.com/office/drawing/2014/main" id="{2ABDE3AF-4F7C-4B5B-AD74-C07DCF29E172}"/>
              </a:ext>
            </a:extLst>
          </p:cNvPr>
          <p:cNvSpPr>
            <a:spLocks noGrp="1"/>
          </p:cNvSpPr>
          <p:nvPr>
            <p:ph type="title" idx="4294967295"/>
          </p:nvPr>
        </p:nvSpPr>
        <p:spPr>
          <a:xfrm>
            <a:off x="156826" y="11113"/>
            <a:ext cx="11280498" cy="782638"/>
          </a:xfrm>
        </p:spPr>
        <p:txBody>
          <a:bodyPr/>
          <a:lstStyle/>
          <a:p>
            <a:r>
              <a:rPr lang="de-DE" dirty="0"/>
              <a:t>Example: variations of SolPS case 1514: for different T,F,R settings</a:t>
            </a:r>
            <a:endParaRPr lang="en-GB" dirty="0"/>
          </a:p>
        </p:txBody>
      </p:sp>
      <p:sp>
        <p:nvSpPr>
          <p:cNvPr id="7" name="TextBox 6">
            <a:extLst>
              <a:ext uri="{FF2B5EF4-FFF2-40B4-BE49-F238E27FC236}">
                <a16:creationId xmlns:a16="http://schemas.microsoft.com/office/drawing/2014/main" id="{A854D78F-E683-47C6-9498-9D37455529BF}"/>
              </a:ext>
            </a:extLst>
          </p:cNvPr>
          <p:cNvSpPr txBox="1"/>
          <p:nvPr/>
        </p:nvSpPr>
        <p:spPr>
          <a:xfrm>
            <a:off x="491442" y="5794441"/>
            <a:ext cx="5716950"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t>„m“-cases: </a:t>
            </a:r>
            <a:r>
              <a:rPr lang="pt-BR" sz="1600" dirty="0"/>
              <a:t>H-mode, </a:t>
            </a:r>
            <a:r>
              <a:rPr lang="pt-BR" sz="1600" b="1" dirty="0">
                <a:solidFill>
                  <a:srgbClr val="FF0000"/>
                </a:solidFill>
              </a:rPr>
              <a:t>v_perp  = 100 m/s</a:t>
            </a:r>
            <a:r>
              <a:rPr lang="pt-BR" sz="1600" dirty="0"/>
              <a:t>, Te = 10, Ti = 20 eV</a:t>
            </a:r>
            <a:endParaRPr lang="en-GB" sz="1600" dirty="0"/>
          </a:p>
        </p:txBody>
      </p:sp>
      <p:sp>
        <p:nvSpPr>
          <p:cNvPr id="8" name="TextBox 7">
            <a:extLst>
              <a:ext uri="{FF2B5EF4-FFF2-40B4-BE49-F238E27FC236}">
                <a16:creationId xmlns:a16="http://schemas.microsoft.com/office/drawing/2014/main" id="{5E763CA3-8542-44B3-BECE-B20D0A9BB7B7}"/>
              </a:ext>
            </a:extLst>
          </p:cNvPr>
          <p:cNvSpPr txBox="1"/>
          <p:nvPr/>
        </p:nvSpPr>
        <p:spPr>
          <a:xfrm>
            <a:off x="1307084" y="6167479"/>
            <a:ext cx="567142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Strong pinch velocity leads to „density shoulder“ formation</a:t>
            </a:r>
            <a:endParaRPr lang="en-GB" sz="1600" dirty="0"/>
          </a:p>
        </p:txBody>
      </p:sp>
      <p:sp>
        <p:nvSpPr>
          <p:cNvPr id="9" name="Arrow: Right 8">
            <a:extLst>
              <a:ext uri="{FF2B5EF4-FFF2-40B4-BE49-F238E27FC236}">
                <a16:creationId xmlns:a16="http://schemas.microsoft.com/office/drawing/2014/main" id="{9C916F65-2963-4837-9521-077D61542F43}"/>
              </a:ext>
            </a:extLst>
          </p:cNvPr>
          <p:cNvSpPr/>
          <p:nvPr/>
        </p:nvSpPr>
        <p:spPr>
          <a:xfrm rot="18126572">
            <a:off x="1381982" y="4810158"/>
            <a:ext cx="278347" cy="200922"/>
          </a:xfrm>
          <a:prstGeom prs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0" name="TextBox 9">
            <a:extLst>
              <a:ext uri="{FF2B5EF4-FFF2-40B4-BE49-F238E27FC236}">
                <a16:creationId xmlns:a16="http://schemas.microsoft.com/office/drawing/2014/main" id="{2BBD3E5C-5AEC-49E8-8A4D-A31A55C405E3}"/>
              </a:ext>
            </a:extLst>
          </p:cNvPr>
          <p:cNvSpPr txBox="1"/>
          <p:nvPr/>
        </p:nvSpPr>
        <p:spPr>
          <a:xfrm>
            <a:off x="1663394" y="1425880"/>
            <a:ext cx="774251" cy="246221"/>
          </a:xfrm>
          <a:prstGeom prst="rect">
            <a:avLst/>
          </a:prstGeom>
          <a:noFill/>
        </p:spPr>
        <p:txBody>
          <a:bodyPr wrap="none" lIns="0" tIns="0" rIns="0" bIns="0" rtlCol="0" anchor="t" anchorCtr="0">
            <a:spAutoFit/>
          </a:bodyPr>
          <a:lstStyle/>
          <a:p>
            <a:pPr algn="l"/>
            <a:r>
              <a:rPr lang="de-DE" sz="1600" b="1" dirty="0">
                <a:solidFill>
                  <a:srgbClr val="005555"/>
                </a:solidFill>
              </a:rPr>
              <a:t>HF-Side</a:t>
            </a:r>
            <a:endParaRPr lang="en-GB" sz="1600" b="1" dirty="0">
              <a:solidFill>
                <a:srgbClr val="005555"/>
              </a:solidFill>
            </a:endParaRPr>
          </a:p>
        </p:txBody>
      </p:sp>
      <p:sp>
        <p:nvSpPr>
          <p:cNvPr id="11" name="TextBox 10">
            <a:extLst>
              <a:ext uri="{FF2B5EF4-FFF2-40B4-BE49-F238E27FC236}">
                <a16:creationId xmlns:a16="http://schemas.microsoft.com/office/drawing/2014/main" id="{37FF8008-6223-4AB9-9085-759E7E7EF542}"/>
              </a:ext>
            </a:extLst>
          </p:cNvPr>
          <p:cNvSpPr txBox="1"/>
          <p:nvPr/>
        </p:nvSpPr>
        <p:spPr>
          <a:xfrm>
            <a:off x="1680226" y="4020657"/>
            <a:ext cx="751809" cy="246221"/>
          </a:xfrm>
          <a:prstGeom prst="rect">
            <a:avLst/>
          </a:prstGeom>
          <a:noFill/>
        </p:spPr>
        <p:txBody>
          <a:bodyPr wrap="none" lIns="0" tIns="0" rIns="0" bIns="0" rtlCol="0" anchor="t" anchorCtr="0">
            <a:spAutoFit/>
          </a:bodyPr>
          <a:lstStyle/>
          <a:p>
            <a:pPr algn="l"/>
            <a:r>
              <a:rPr lang="de-DE" sz="1600" b="1" dirty="0">
                <a:solidFill>
                  <a:srgbClr val="005555"/>
                </a:solidFill>
              </a:rPr>
              <a:t>LF-Side</a:t>
            </a:r>
            <a:endParaRPr lang="en-GB" sz="1600" b="1" dirty="0">
              <a:solidFill>
                <a:srgbClr val="005555"/>
              </a:solidFill>
            </a:endParaRPr>
          </a:p>
        </p:txBody>
      </p:sp>
      <p:sp>
        <p:nvSpPr>
          <p:cNvPr id="14" name="Oval 13">
            <a:extLst>
              <a:ext uri="{FF2B5EF4-FFF2-40B4-BE49-F238E27FC236}">
                <a16:creationId xmlns:a16="http://schemas.microsoft.com/office/drawing/2014/main" id="{87934D9D-AEFE-469E-93A0-88C4D9DAE0D4}"/>
              </a:ext>
            </a:extLst>
          </p:cNvPr>
          <p:cNvSpPr/>
          <p:nvPr/>
        </p:nvSpPr>
        <p:spPr>
          <a:xfrm>
            <a:off x="4260574" y="6127723"/>
            <a:ext cx="1683026" cy="394121"/>
          </a:xfrm>
          <a:prstGeom prst="ellipse">
            <a:avLst/>
          </a:prstGeom>
          <a:noFill/>
          <a:ln w="19050"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B2BF613-89ED-4542-95A7-59532AE627E9}"/>
                  </a:ext>
                </a:extLst>
              </p:cNvPr>
              <p:cNvSpPr txBox="1"/>
              <p:nvPr/>
            </p:nvSpPr>
            <p:spPr>
              <a:xfrm>
                <a:off x="8163653" y="1839426"/>
                <a:ext cx="4028347" cy="1231106"/>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T: controls parallel T-gradient </a:t>
                </a:r>
              </a:p>
              <a:p>
                <a:pPr marL="285750" indent="-285750" algn="l">
                  <a:buFont typeface="Wingdings" panose="05000000000000000000" pitchFamily="2" charset="2"/>
                  <a:buChar char="Ø"/>
                </a:pPr>
                <a:r>
                  <a:rPr lang="de-DE" sz="1600" dirty="0"/>
                  <a:t>F: Parallel flow to inner target on HF-side</a:t>
                </a:r>
              </a:p>
              <a:p>
                <a:pPr marL="285750" indent="-285750" algn="l">
                  <a:buFont typeface="Wingdings" panose="05000000000000000000" pitchFamily="2" charset="2"/>
                  <a:buChar char="Ø"/>
                </a:pPr>
                <a:r>
                  <a:rPr lang="de-DE" sz="1600" dirty="0"/>
                  <a:t>R: Radial pinch velocity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𝑣</m:t>
                        </m:r>
                      </m:e>
                      <m:sub>
                        <m:r>
                          <a:rPr lang="de-DE" sz="1600" b="0" i="1" smtClean="0">
                            <a:latin typeface="Cambria Math" panose="02040503050406030204" pitchFamily="18" charset="0"/>
                            <a:ea typeface="Cambria Math" panose="02040503050406030204" pitchFamily="18" charset="0"/>
                          </a:rPr>
                          <m:t>⊥</m:t>
                        </m:r>
                      </m:sub>
                    </m:sSub>
                  </m:oMath>
                </a14:m>
                <a:r>
                  <a:rPr lang="de-DE" sz="1600" dirty="0"/>
                  <a:t> </a:t>
                </a:r>
              </a:p>
              <a:p>
                <a:pPr marL="742950" lvl="1" indent="-285750">
                  <a:buFont typeface="Wingdings" panose="05000000000000000000" pitchFamily="2" charset="2"/>
                  <a:buChar char="q"/>
                </a:pPr>
                <a:r>
                  <a:rPr lang="de-DE" sz="1600" dirty="0"/>
                  <a:t>g = 35 m/s </a:t>
                </a:r>
              </a:p>
              <a:p>
                <a:pPr marL="742950" lvl="1" indent="-285750">
                  <a:buFont typeface="Wingdings" panose="05000000000000000000" pitchFamily="2" charset="2"/>
                  <a:buChar char="q"/>
                </a:pPr>
                <a:r>
                  <a:rPr lang="de-DE" sz="1600" dirty="0"/>
                  <a:t>m = 100 m/s</a:t>
                </a:r>
                <a:endParaRPr lang="en-GB" sz="1600" dirty="0"/>
              </a:p>
            </p:txBody>
          </p:sp>
        </mc:Choice>
        <mc:Fallback xmlns="">
          <p:sp>
            <p:nvSpPr>
              <p:cNvPr id="15" name="TextBox 14">
                <a:extLst>
                  <a:ext uri="{FF2B5EF4-FFF2-40B4-BE49-F238E27FC236}">
                    <a16:creationId xmlns:a16="http://schemas.microsoft.com/office/drawing/2014/main" id="{4B2BF613-89ED-4542-95A7-59532AE627E9}"/>
                  </a:ext>
                </a:extLst>
              </p:cNvPr>
              <p:cNvSpPr txBox="1">
                <a:spLocks noRot="1" noChangeAspect="1" noMove="1" noResize="1" noEditPoints="1" noAdjustHandles="1" noChangeArrowheads="1" noChangeShapeType="1" noTextEdit="1"/>
              </p:cNvSpPr>
              <p:nvPr/>
            </p:nvSpPr>
            <p:spPr>
              <a:xfrm>
                <a:off x="8163653" y="1839426"/>
                <a:ext cx="4028347" cy="1231106"/>
              </a:xfrm>
              <a:prstGeom prst="rect">
                <a:avLst/>
              </a:prstGeom>
              <a:blipFill>
                <a:blip r:embed="rId3"/>
                <a:stretch>
                  <a:fillRect l="-2874" t="-5446" r="-1513" b="-8911"/>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C87CF7C2-0338-4429-9FEF-B2C895505C3F}"/>
              </a:ext>
            </a:extLst>
          </p:cNvPr>
          <p:cNvSpPr txBox="1"/>
          <p:nvPr/>
        </p:nvSpPr>
        <p:spPr>
          <a:xfrm>
            <a:off x="1362085" y="817338"/>
            <a:ext cx="261290" cy="246221"/>
          </a:xfrm>
          <a:prstGeom prst="rect">
            <a:avLst/>
          </a:prstGeom>
          <a:noFill/>
        </p:spPr>
        <p:txBody>
          <a:bodyPr wrap="none" lIns="0" tIns="0" rIns="0" bIns="0" rtlCol="0" anchor="t" anchorCtr="0">
            <a:spAutoFit/>
          </a:bodyPr>
          <a:lstStyle/>
          <a:p>
            <a:pPr algn="l"/>
            <a:r>
              <a:rPr lang="de-DE" sz="1600" b="1" dirty="0">
                <a:solidFill>
                  <a:srgbClr val="FF0000"/>
                </a:solidFill>
              </a:rPr>
              <a:t>Ne</a:t>
            </a:r>
            <a:endParaRPr lang="en-GB" sz="1600" b="1" dirty="0">
              <a:solidFill>
                <a:srgbClr val="FF0000"/>
              </a:solidFill>
            </a:endParaRPr>
          </a:p>
        </p:txBody>
      </p:sp>
      <p:sp>
        <p:nvSpPr>
          <p:cNvPr id="18" name="TextBox 17">
            <a:extLst>
              <a:ext uri="{FF2B5EF4-FFF2-40B4-BE49-F238E27FC236}">
                <a16:creationId xmlns:a16="http://schemas.microsoft.com/office/drawing/2014/main" id="{891DE10E-20B2-4355-A330-F6D5FBF37A83}"/>
              </a:ext>
            </a:extLst>
          </p:cNvPr>
          <p:cNvSpPr txBox="1"/>
          <p:nvPr/>
        </p:nvSpPr>
        <p:spPr>
          <a:xfrm>
            <a:off x="4027459" y="817338"/>
            <a:ext cx="171522" cy="246221"/>
          </a:xfrm>
          <a:prstGeom prst="rect">
            <a:avLst/>
          </a:prstGeom>
          <a:noFill/>
        </p:spPr>
        <p:txBody>
          <a:bodyPr wrap="none" lIns="0" tIns="0" rIns="0" bIns="0" rtlCol="0" anchor="t" anchorCtr="0">
            <a:spAutoFit/>
          </a:bodyPr>
          <a:lstStyle/>
          <a:p>
            <a:pPr algn="l"/>
            <a:r>
              <a:rPr lang="de-DE" sz="1600" b="1" dirty="0">
                <a:solidFill>
                  <a:srgbClr val="FF0000"/>
                </a:solidFill>
              </a:rPr>
              <a:t>M</a:t>
            </a:r>
            <a:endParaRPr lang="en-GB" sz="1600" b="1" dirty="0">
              <a:solidFill>
                <a:srgbClr val="FF0000"/>
              </a:solidFill>
            </a:endParaRPr>
          </a:p>
        </p:txBody>
      </p:sp>
      <p:sp>
        <p:nvSpPr>
          <p:cNvPr id="19" name="TextBox 18">
            <a:extLst>
              <a:ext uri="{FF2B5EF4-FFF2-40B4-BE49-F238E27FC236}">
                <a16:creationId xmlns:a16="http://schemas.microsoft.com/office/drawing/2014/main" id="{FC03F271-C050-42F6-B00B-72ECFBDAC2C0}"/>
              </a:ext>
            </a:extLst>
          </p:cNvPr>
          <p:cNvSpPr txBox="1"/>
          <p:nvPr/>
        </p:nvSpPr>
        <p:spPr>
          <a:xfrm>
            <a:off x="6258460" y="812697"/>
            <a:ext cx="223587" cy="246221"/>
          </a:xfrm>
          <a:prstGeom prst="rect">
            <a:avLst/>
          </a:prstGeom>
          <a:noFill/>
        </p:spPr>
        <p:txBody>
          <a:bodyPr wrap="none" lIns="0" tIns="0" rIns="0" bIns="0" rtlCol="0" anchor="t" anchorCtr="0">
            <a:spAutoFit/>
          </a:bodyPr>
          <a:lstStyle/>
          <a:p>
            <a:pPr algn="l"/>
            <a:r>
              <a:rPr lang="de-DE" sz="1600" b="1" dirty="0">
                <a:solidFill>
                  <a:srgbClr val="FF0000"/>
                </a:solidFill>
              </a:rPr>
              <a:t>Te</a:t>
            </a:r>
            <a:endParaRPr lang="en-GB" sz="1600" b="1" dirty="0">
              <a:solidFill>
                <a:srgbClr val="FF0000"/>
              </a:solidFill>
            </a:endParaRPr>
          </a:p>
        </p:txBody>
      </p:sp>
      <p:sp>
        <p:nvSpPr>
          <p:cNvPr id="20" name="TextBox 19">
            <a:extLst>
              <a:ext uri="{FF2B5EF4-FFF2-40B4-BE49-F238E27FC236}">
                <a16:creationId xmlns:a16="http://schemas.microsoft.com/office/drawing/2014/main" id="{BA7B629A-4E00-4CDF-BD6E-8FFF25B20FF6}"/>
              </a:ext>
            </a:extLst>
          </p:cNvPr>
          <p:cNvSpPr txBox="1"/>
          <p:nvPr/>
        </p:nvSpPr>
        <p:spPr>
          <a:xfrm>
            <a:off x="1362085" y="3332191"/>
            <a:ext cx="261290" cy="246221"/>
          </a:xfrm>
          <a:prstGeom prst="rect">
            <a:avLst/>
          </a:prstGeom>
          <a:noFill/>
        </p:spPr>
        <p:txBody>
          <a:bodyPr wrap="none" lIns="0" tIns="0" rIns="0" bIns="0" rtlCol="0" anchor="t" anchorCtr="0">
            <a:spAutoFit/>
          </a:bodyPr>
          <a:lstStyle/>
          <a:p>
            <a:pPr algn="l"/>
            <a:r>
              <a:rPr lang="de-DE" sz="1600" b="1" dirty="0">
                <a:solidFill>
                  <a:srgbClr val="FF0000"/>
                </a:solidFill>
              </a:rPr>
              <a:t>Ne</a:t>
            </a:r>
            <a:endParaRPr lang="en-GB" sz="1600" b="1" dirty="0">
              <a:solidFill>
                <a:srgbClr val="FF0000"/>
              </a:solidFill>
            </a:endParaRPr>
          </a:p>
        </p:txBody>
      </p:sp>
      <p:sp>
        <p:nvSpPr>
          <p:cNvPr id="21" name="TextBox 20">
            <a:extLst>
              <a:ext uri="{FF2B5EF4-FFF2-40B4-BE49-F238E27FC236}">
                <a16:creationId xmlns:a16="http://schemas.microsoft.com/office/drawing/2014/main" id="{6DF877EB-5638-4C5B-A8FB-49419517AF82}"/>
              </a:ext>
            </a:extLst>
          </p:cNvPr>
          <p:cNvSpPr txBox="1"/>
          <p:nvPr/>
        </p:nvSpPr>
        <p:spPr>
          <a:xfrm>
            <a:off x="4027459" y="3332191"/>
            <a:ext cx="171522" cy="246221"/>
          </a:xfrm>
          <a:prstGeom prst="rect">
            <a:avLst/>
          </a:prstGeom>
          <a:noFill/>
        </p:spPr>
        <p:txBody>
          <a:bodyPr wrap="none" lIns="0" tIns="0" rIns="0" bIns="0" rtlCol="0" anchor="t" anchorCtr="0">
            <a:spAutoFit/>
          </a:bodyPr>
          <a:lstStyle/>
          <a:p>
            <a:pPr algn="l"/>
            <a:r>
              <a:rPr lang="de-DE" sz="1600" b="1" dirty="0">
                <a:solidFill>
                  <a:srgbClr val="FF0000"/>
                </a:solidFill>
              </a:rPr>
              <a:t>M</a:t>
            </a:r>
            <a:endParaRPr lang="en-GB" sz="1600" b="1" dirty="0">
              <a:solidFill>
                <a:srgbClr val="FF0000"/>
              </a:solidFill>
            </a:endParaRPr>
          </a:p>
        </p:txBody>
      </p:sp>
      <p:sp>
        <p:nvSpPr>
          <p:cNvPr id="22" name="TextBox 21">
            <a:extLst>
              <a:ext uri="{FF2B5EF4-FFF2-40B4-BE49-F238E27FC236}">
                <a16:creationId xmlns:a16="http://schemas.microsoft.com/office/drawing/2014/main" id="{72850181-5A73-4CCF-AF6C-52098A79CBE4}"/>
              </a:ext>
            </a:extLst>
          </p:cNvPr>
          <p:cNvSpPr txBox="1"/>
          <p:nvPr/>
        </p:nvSpPr>
        <p:spPr>
          <a:xfrm>
            <a:off x="6258460" y="3327550"/>
            <a:ext cx="223587" cy="246221"/>
          </a:xfrm>
          <a:prstGeom prst="rect">
            <a:avLst/>
          </a:prstGeom>
          <a:noFill/>
        </p:spPr>
        <p:txBody>
          <a:bodyPr wrap="none" lIns="0" tIns="0" rIns="0" bIns="0" rtlCol="0" anchor="t" anchorCtr="0">
            <a:spAutoFit/>
          </a:bodyPr>
          <a:lstStyle/>
          <a:p>
            <a:pPr algn="l"/>
            <a:r>
              <a:rPr lang="de-DE" sz="1600" b="1" dirty="0">
                <a:solidFill>
                  <a:srgbClr val="FF0000"/>
                </a:solidFill>
              </a:rPr>
              <a:t>Te</a:t>
            </a:r>
            <a:endParaRPr lang="en-GB" sz="1600" b="1" dirty="0">
              <a:solidFill>
                <a:srgbClr val="FF0000"/>
              </a:solidFill>
            </a:endParaRPr>
          </a:p>
        </p:txBody>
      </p:sp>
      <p:sp>
        <p:nvSpPr>
          <p:cNvPr id="23" name="TextBox 22">
            <a:extLst>
              <a:ext uri="{FF2B5EF4-FFF2-40B4-BE49-F238E27FC236}">
                <a16:creationId xmlns:a16="http://schemas.microsoft.com/office/drawing/2014/main" id="{6351C3AF-035F-4B95-BF41-7AD3CE85EDAB}"/>
              </a:ext>
            </a:extLst>
          </p:cNvPr>
          <p:cNvSpPr txBox="1"/>
          <p:nvPr/>
        </p:nvSpPr>
        <p:spPr>
          <a:xfrm>
            <a:off x="7613059" y="769004"/>
            <a:ext cx="3665481" cy="861774"/>
          </a:xfrm>
          <a:prstGeom prst="rect">
            <a:avLst/>
          </a:prstGeom>
          <a:noFill/>
        </p:spPr>
        <p:txBody>
          <a:bodyPr wrap="square">
            <a:spAutoFit/>
          </a:bodyPr>
          <a:lstStyle/>
          <a:p>
            <a:pPr marL="285750" indent="-285750" algn="l">
              <a:buFont typeface="Wingdings" panose="05000000000000000000" pitchFamily="2" charset="2"/>
              <a:buChar char="v"/>
            </a:pPr>
            <a:r>
              <a:rPr lang="de-DE" sz="1600" dirty="0"/>
              <a:t>„Medium density SolPS case“</a:t>
            </a:r>
          </a:p>
          <a:p>
            <a:pPr marL="742950" lvl="1" indent="-285750">
              <a:buFont typeface="Wingdings" panose="05000000000000000000" pitchFamily="2" charset="2"/>
              <a:buChar char="Ø"/>
            </a:pPr>
            <a:r>
              <a:rPr lang="de-DE" sz="1600" dirty="0"/>
              <a:t>E = 4</a:t>
            </a:r>
          </a:p>
          <a:p>
            <a:pPr marL="742950" lvl="1" indent="-285750">
              <a:buFont typeface="Wingdings" panose="05000000000000000000" pitchFamily="2" charset="2"/>
              <a:buChar char="Ø"/>
            </a:pPr>
            <a:r>
              <a:rPr lang="de-DE" sz="1600" dirty="0"/>
              <a:t>SSSS = 1514</a:t>
            </a:r>
          </a:p>
        </p:txBody>
      </p:sp>
    </p:spTree>
    <p:extLst>
      <p:ext uri="{BB962C8B-B14F-4D97-AF65-F5344CB8AC3E}">
        <p14:creationId xmlns:p14="http://schemas.microsoft.com/office/powerpoint/2010/main" val="42423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7FB40-196E-471F-92AD-9D89A4125100}"/>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6826" y="643242"/>
            <a:ext cx="7540034" cy="4928670"/>
          </a:xfrm>
          <a:prstGeom prst="rect">
            <a:avLst/>
          </a:prstGeom>
        </p:spPr>
      </p:pic>
      <p:sp>
        <p:nvSpPr>
          <p:cNvPr id="2" name="Footer Placeholder 1">
            <a:extLst>
              <a:ext uri="{FF2B5EF4-FFF2-40B4-BE49-F238E27FC236}">
                <a16:creationId xmlns:a16="http://schemas.microsoft.com/office/drawing/2014/main" id="{0A080E68-F48B-4D35-A122-E245C5577865}"/>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AB3F15A3-7CB3-421C-957E-0D494A020899}"/>
              </a:ext>
            </a:extLst>
          </p:cNvPr>
          <p:cNvSpPr>
            <a:spLocks noGrp="1"/>
          </p:cNvSpPr>
          <p:nvPr>
            <p:ph type="sldNum" sz="quarter" idx="16"/>
          </p:nvPr>
        </p:nvSpPr>
        <p:spPr/>
        <p:txBody>
          <a:bodyPr/>
          <a:lstStyle/>
          <a:p>
            <a:fld id="{ECE691D0-CC49-4FC7-9C4D-6112B0CB3A76}" type="slidenum">
              <a:rPr lang="de-DE" smtClean="0"/>
              <a:pPr/>
              <a:t>8</a:t>
            </a:fld>
            <a:endParaRPr lang="de-DE" dirty="0"/>
          </a:p>
        </p:txBody>
      </p:sp>
      <p:sp>
        <p:nvSpPr>
          <p:cNvPr id="4" name="Title 3">
            <a:extLst>
              <a:ext uri="{FF2B5EF4-FFF2-40B4-BE49-F238E27FC236}">
                <a16:creationId xmlns:a16="http://schemas.microsoft.com/office/drawing/2014/main" id="{2ABDE3AF-4F7C-4B5B-AD74-C07DCF29E172}"/>
              </a:ext>
            </a:extLst>
          </p:cNvPr>
          <p:cNvSpPr>
            <a:spLocks noGrp="1"/>
          </p:cNvSpPr>
          <p:nvPr>
            <p:ph type="title" idx="4294967295"/>
          </p:nvPr>
        </p:nvSpPr>
        <p:spPr>
          <a:xfrm>
            <a:off x="156826" y="11113"/>
            <a:ext cx="11280498" cy="782638"/>
          </a:xfrm>
        </p:spPr>
        <p:txBody>
          <a:bodyPr/>
          <a:lstStyle/>
          <a:p>
            <a:r>
              <a:rPr lang="de-DE" dirty="0"/>
              <a:t>Example: variations of SolPS case 1514: for different T,F,R settings</a:t>
            </a:r>
            <a:endParaRPr lang="en-GB" dirty="0"/>
          </a:p>
        </p:txBody>
      </p:sp>
      <p:sp>
        <p:nvSpPr>
          <p:cNvPr id="14" name="TextBox 13">
            <a:extLst>
              <a:ext uri="{FF2B5EF4-FFF2-40B4-BE49-F238E27FC236}">
                <a16:creationId xmlns:a16="http://schemas.microsoft.com/office/drawing/2014/main" id="{10B30856-652F-4A90-A21A-CF94960C79FE}"/>
              </a:ext>
            </a:extLst>
          </p:cNvPr>
          <p:cNvSpPr txBox="1"/>
          <p:nvPr/>
        </p:nvSpPr>
        <p:spPr>
          <a:xfrm>
            <a:off x="491442" y="5794441"/>
            <a:ext cx="437780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FF0000"/>
                </a:solidFill>
              </a:rPr>
              <a:t>F = 1</a:t>
            </a:r>
            <a:r>
              <a:rPr lang="de-DE" sz="1600" dirty="0"/>
              <a:t>: Parallel flow to inner target on HF-side</a:t>
            </a:r>
            <a:endParaRPr lang="en-GB" sz="1600" dirty="0"/>
          </a:p>
        </p:txBody>
      </p:sp>
      <p:sp>
        <p:nvSpPr>
          <p:cNvPr id="15" name="TextBox 14">
            <a:extLst>
              <a:ext uri="{FF2B5EF4-FFF2-40B4-BE49-F238E27FC236}">
                <a16:creationId xmlns:a16="http://schemas.microsoft.com/office/drawing/2014/main" id="{EFBDEB7D-C6B1-415E-B59E-7B7D75357D55}"/>
              </a:ext>
            </a:extLst>
          </p:cNvPr>
          <p:cNvSpPr txBox="1"/>
          <p:nvPr/>
        </p:nvSpPr>
        <p:spPr>
          <a:xfrm>
            <a:off x="1159468" y="6101318"/>
            <a:ext cx="529632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Parallel flow from top of machine towards inner divertor</a:t>
            </a:r>
            <a:endParaRPr lang="en-GB" sz="1600" dirty="0"/>
          </a:p>
        </p:txBody>
      </p:sp>
      <p:sp>
        <p:nvSpPr>
          <p:cNvPr id="5" name="Arrow: Up-Down 4">
            <a:extLst>
              <a:ext uri="{FF2B5EF4-FFF2-40B4-BE49-F238E27FC236}">
                <a16:creationId xmlns:a16="http://schemas.microsoft.com/office/drawing/2014/main" id="{0C84D378-6D30-45B2-9F5E-4B1416B113A0}"/>
              </a:ext>
            </a:extLst>
          </p:cNvPr>
          <p:cNvSpPr/>
          <p:nvPr/>
        </p:nvSpPr>
        <p:spPr>
          <a:xfrm>
            <a:off x="3601526" y="2079898"/>
            <a:ext cx="281599" cy="600599"/>
          </a:xfrm>
          <a:prstGeom prst="upDown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7" name="Oval 16">
            <a:extLst>
              <a:ext uri="{FF2B5EF4-FFF2-40B4-BE49-F238E27FC236}">
                <a16:creationId xmlns:a16="http://schemas.microsoft.com/office/drawing/2014/main" id="{4BB55B7F-3181-4E93-9FD2-64B16D52324C}"/>
              </a:ext>
            </a:extLst>
          </p:cNvPr>
          <p:cNvSpPr/>
          <p:nvPr/>
        </p:nvSpPr>
        <p:spPr>
          <a:xfrm>
            <a:off x="832391" y="2079898"/>
            <a:ext cx="327077" cy="600599"/>
          </a:xfrm>
          <a:prstGeom prst="ellipse">
            <a:avLst/>
          </a:prstGeom>
          <a:noFill/>
          <a:ln w="19050"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8" name="Oval 17">
            <a:extLst>
              <a:ext uri="{FF2B5EF4-FFF2-40B4-BE49-F238E27FC236}">
                <a16:creationId xmlns:a16="http://schemas.microsoft.com/office/drawing/2014/main" id="{F4751067-93B9-4344-A719-EDAE19B361F5}"/>
              </a:ext>
            </a:extLst>
          </p:cNvPr>
          <p:cNvSpPr/>
          <p:nvPr/>
        </p:nvSpPr>
        <p:spPr>
          <a:xfrm>
            <a:off x="1189805" y="1588534"/>
            <a:ext cx="327077" cy="600599"/>
          </a:xfrm>
          <a:prstGeom prst="ellipse">
            <a:avLst/>
          </a:prstGeom>
          <a:noFill/>
          <a:ln w="19050"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802A2A-44F5-4B94-B0B8-D511578BBA57}"/>
                  </a:ext>
                </a:extLst>
              </p:cNvPr>
              <p:cNvSpPr txBox="1"/>
              <p:nvPr/>
            </p:nvSpPr>
            <p:spPr>
              <a:xfrm>
                <a:off x="7696860" y="4569845"/>
                <a:ext cx="450309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b="1" dirty="0">
                    <a:solidFill>
                      <a:srgbClr val="FF0000"/>
                    </a:solidFill>
                  </a:rPr>
                  <a:t>Discontinuities</a:t>
                </a:r>
                <a:r>
                  <a:rPr lang="de-DE" sz="1600" dirty="0"/>
                  <a:t> in some HF side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𝑛</m:t>
                        </m:r>
                      </m:e>
                      <m:sub>
                        <m:r>
                          <a:rPr lang="de-DE" sz="1600" b="0" i="1" smtClean="0">
                            <a:latin typeface="Cambria Math" panose="02040503050406030204" pitchFamily="18" charset="0"/>
                          </a:rPr>
                          <m:t>𝑒</m:t>
                        </m:r>
                      </m:sub>
                    </m:sSub>
                  </m:oMath>
                </a14:m>
                <a:r>
                  <a:rPr lang="en-GB" sz="1600" dirty="0"/>
                  <a:t> values?!?</a:t>
                </a:r>
              </a:p>
            </p:txBody>
          </p:sp>
        </mc:Choice>
        <mc:Fallback xmlns="">
          <p:sp>
            <p:nvSpPr>
              <p:cNvPr id="19" name="TextBox 18">
                <a:extLst>
                  <a:ext uri="{FF2B5EF4-FFF2-40B4-BE49-F238E27FC236}">
                    <a16:creationId xmlns:a16="http://schemas.microsoft.com/office/drawing/2014/main" id="{86802A2A-44F5-4B94-B0B8-D511578BBA57}"/>
                  </a:ext>
                </a:extLst>
              </p:cNvPr>
              <p:cNvSpPr txBox="1">
                <a:spLocks noRot="1" noChangeAspect="1" noMove="1" noResize="1" noEditPoints="1" noAdjustHandles="1" noChangeArrowheads="1" noChangeShapeType="1" noTextEdit="1"/>
              </p:cNvSpPr>
              <p:nvPr/>
            </p:nvSpPr>
            <p:spPr>
              <a:xfrm>
                <a:off x="7696860" y="4569845"/>
                <a:ext cx="4503092" cy="246221"/>
              </a:xfrm>
              <a:prstGeom prst="rect">
                <a:avLst/>
              </a:prstGeom>
              <a:blipFill>
                <a:blip r:embed="rId3"/>
                <a:stretch>
                  <a:fillRect l="-2575" t="-27500" r="-1220" b="-50000"/>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D6388C5F-9397-441E-A39B-300FE1306F0F}"/>
              </a:ext>
            </a:extLst>
          </p:cNvPr>
          <p:cNvSpPr txBox="1"/>
          <p:nvPr/>
        </p:nvSpPr>
        <p:spPr>
          <a:xfrm>
            <a:off x="1663394" y="1459432"/>
            <a:ext cx="774251" cy="246221"/>
          </a:xfrm>
          <a:prstGeom prst="rect">
            <a:avLst/>
          </a:prstGeom>
          <a:noFill/>
        </p:spPr>
        <p:txBody>
          <a:bodyPr wrap="none" lIns="0" tIns="0" rIns="0" bIns="0" rtlCol="0" anchor="t" anchorCtr="0">
            <a:spAutoFit/>
          </a:bodyPr>
          <a:lstStyle/>
          <a:p>
            <a:pPr algn="l"/>
            <a:r>
              <a:rPr lang="de-DE" sz="1600" b="1" dirty="0">
                <a:solidFill>
                  <a:srgbClr val="005555"/>
                </a:solidFill>
              </a:rPr>
              <a:t>HF-Side</a:t>
            </a:r>
            <a:endParaRPr lang="en-GB" sz="1600" b="1" dirty="0">
              <a:solidFill>
                <a:srgbClr val="005555"/>
              </a:solidFill>
            </a:endParaRPr>
          </a:p>
        </p:txBody>
      </p:sp>
      <p:sp>
        <p:nvSpPr>
          <p:cNvPr id="21" name="TextBox 20">
            <a:extLst>
              <a:ext uri="{FF2B5EF4-FFF2-40B4-BE49-F238E27FC236}">
                <a16:creationId xmlns:a16="http://schemas.microsoft.com/office/drawing/2014/main" id="{91190349-8849-40F7-B591-037953017137}"/>
              </a:ext>
            </a:extLst>
          </p:cNvPr>
          <p:cNvSpPr txBox="1"/>
          <p:nvPr/>
        </p:nvSpPr>
        <p:spPr>
          <a:xfrm>
            <a:off x="1680226" y="4054209"/>
            <a:ext cx="751809" cy="246221"/>
          </a:xfrm>
          <a:prstGeom prst="rect">
            <a:avLst/>
          </a:prstGeom>
          <a:noFill/>
        </p:spPr>
        <p:txBody>
          <a:bodyPr wrap="none" lIns="0" tIns="0" rIns="0" bIns="0" rtlCol="0" anchor="t" anchorCtr="0">
            <a:spAutoFit/>
          </a:bodyPr>
          <a:lstStyle/>
          <a:p>
            <a:pPr algn="l"/>
            <a:r>
              <a:rPr lang="de-DE" sz="1600" b="1" dirty="0">
                <a:solidFill>
                  <a:srgbClr val="005555"/>
                </a:solidFill>
              </a:rPr>
              <a:t>LF-Side</a:t>
            </a:r>
            <a:endParaRPr lang="en-GB" sz="1600" b="1" dirty="0">
              <a:solidFill>
                <a:srgbClr val="005555"/>
              </a:solidFill>
            </a:endParaRPr>
          </a:p>
        </p:txBody>
      </p:sp>
      <p:sp>
        <p:nvSpPr>
          <p:cNvPr id="22" name="TextBox 21">
            <a:extLst>
              <a:ext uri="{FF2B5EF4-FFF2-40B4-BE49-F238E27FC236}">
                <a16:creationId xmlns:a16="http://schemas.microsoft.com/office/drawing/2014/main" id="{41EEA4F0-2266-4338-B7FE-D8679F550F10}"/>
              </a:ext>
            </a:extLst>
          </p:cNvPr>
          <p:cNvSpPr txBox="1"/>
          <p:nvPr/>
        </p:nvSpPr>
        <p:spPr>
          <a:xfrm>
            <a:off x="1362085" y="850890"/>
            <a:ext cx="261290" cy="246221"/>
          </a:xfrm>
          <a:prstGeom prst="rect">
            <a:avLst/>
          </a:prstGeom>
          <a:noFill/>
        </p:spPr>
        <p:txBody>
          <a:bodyPr wrap="none" lIns="0" tIns="0" rIns="0" bIns="0" rtlCol="0" anchor="t" anchorCtr="0">
            <a:spAutoFit/>
          </a:bodyPr>
          <a:lstStyle/>
          <a:p>
            <a:pPr algn="l"/>
            <a:r>
              <a:rPr lang="de-DE" sz="1600" b="1" dirty="0">
                <a:solidFill>
                  <a:srgbClr val="FF0000"/>
                </a:solidFill>
              </a:rPr>
              <a:t>Ne</a:t>
            </a:r>
            <a:endParaRPr lang="en-GB" sz="1600" b="1" dirty="0">
              <a:solidFill>
                <a:srgbClr val="FF0000"/>
              </a:solidFill>
            </a:endParaRPr>
          </a:p>
        </p:txBody>
      </p:sp>
      <p:sp>
        <p:nvSpPr>
          <p:cNvPr id="23" name="TextBox 22">
            <a:extLst>
              <a:ext uri="{FF2B5EF4-FFF2-40B4-BE49-F238E27FC236}">
                <a16:creationId xmlns:a16="http://schemas.microsoft.com/office/drawing/2014/main" id="{CDC61CD8-C668-4B4E-B57A-F861F5CB5FAE}"/>
              </a:ext>
            </a:extLst>
          </p:cNvPr>
          <p:cNvSpPr txBox="1"/>
          <p:nvPr/>
        </p:nvSpPr>
        <p:spPr>
          <a:xfrm>
            <a:off x="4027459" y="850890"/>
            <a:ext cx="171522" cy="246221"/>
          </a:xfrm>
          <a:prstGeom prst="rect">
            <a:avLst/>
          </a:prstGeom>
          <a:noFill/>
        </p:spPr>
        <p:txBody>
          <a:bodyPr wrap="none" lIns="0" tIns="0" rIns="0" bIns="0" rtlCol="0" anchor="t" anchorCtr="0">
            <a:spAutoFit/>
          </a:bodyPr>
          <a:lstStyle/>
          <a:p>
            <a:pPr algn="l"/>
            <a:r>
              <a:rPr lang="de-DE" sz="1600" b="1" dirty="0">
                <a:solidFill>
                  <a:srgbClr val="FF0000"/>
                </a:solidFill>
              </a:rPr>
              <a:t>M</a:t>
            </a:r>
            <a:endParaRPr lang="en-GB" sz="1600" b="1" dirty="0">
              <a:solidFill>
                <a:srgbClr val="FF0000"/>
              </a:solidFill>
            </a:endParaRPr>
          </a:p>
        </p:txBody>
      </p:sp>
      <p:sp>
        <p:nvSpPr>
          <p:cNvPr id="24" name="TextBox 23">
            <a:extLst>
              <a:ext uri="{FF2B5EF4-FFF2-40B4-BE49-F238E27FC236}">
                <a16:creationId xmlns:a16="http://schemas.microsoft.com/office/drawing/2014/main" id="{C4EA4549-6EBA-42FA-80F3-F018DCAA274A}"/>
              </a:ext>
            </a:extLst>
          </p:cNvPr>
          <p:cNvSpPr txBox="1"/>
          <p:nvPr/>
        </p:nvSpPr>
        <p:spPr>
          <a:xfrm>
            <a:off x="6258460" y="846249"/>
            <a:ext cx="223587" cy="246221"/>
          </a:xfrm>
          <a:prstGeom prst="rect">
            <a:avLst/>
          </a:prstGeom>
          <a:noFill/>
        </p:spPr>
        <p:txBody>
          <a:bodyPr wrap="none" lIns="0" tIns="0" rIns="0" bIns="0" rtlCol="0" anchor="t" anchorCtr="0">
            <a:spAutoFit/>
          </a:bodyPr>
          <a:lstStyle/>
          <a:p>
            <a:pPr algn="l"/>
            <a:r>
              <a:rPr lang="de-DE" sz="1600" b="1" dirty="0">
                <a:solidFill>
                  <a:srgbClr val="FF0000"/>
                </a:solidFill>
              </a:rPr>
              <a:t>Te</a:t>
            </a:r>
            <a:endParaRPr lang="en-GB" sz="1600" b="1" dirty="0">
              <a:solidFill>
                <a:srgbClr val="FF0000"/>
              </a:solidFill>
            </a:endParaRPr>
          </a:p>
        </p:txBody>
      </p:sp>
      <p:sp>
        <p:nvSpPr>
          <p:cNvPr id="25" name="TextBox 24">
            <a:extLst>
              <a:ext uri="{FF2B5EF4-FFF2-40B4-BE49-F238E27FC236}">
                <a16:creationId xmlns:a16="http://schemas.microsoft.com/office/drawing/2014/main" id="{C1F2D6D5-2974-4F62-9AC8-354EC3A92CAE}"/>
              </a:ext>
            </a:extLst>
          </p:cNvPr>
          <p:cNvSpPr txBox="1"/>
          <p:nvPr/>
        </p:nvSpPr>
        <p:spPr>
          <a:xfrm>
            <a:off x="1362085" y="3365743"/>
            <a:ext cx="261290" cy="246221"/>
          </a:xfrm>
          <a:prstGeom prst="rect">
            <a:avLst/>
          </a:prstGeom>
          <a:noFill/>
        </p:spPr>
        <p:txBody>
          <a:bodyPr wrap="none" lIns="0" tIns="0" rIns="0" bIns="0" rtlCol="0" anchor="t" anchorCtr="0">
            <a:spAutoFit/>
          </a:bodyPr>
          <a:lstStyle/>
          <a:p>
            <a:pPr algn="l"/>
            <a:r>
              <a:rPr lang="de-DE" sz="1600" b="1" dirty="0">
                <a:solidFill>
                  <a:srgbClr val="FF0000"/>
                </a:solidFill>
              </a:rPr>
              <a:t>Ne</a:t>
            </a:r>
            <a:endParaRPr lang="en-GB" sz="1600" b="1" dirty="0">
              <a:solidFill>
                <a:srgbClr val="FF0000"/>
              </a:solidFill>
            </a:endParaRPr>
          </a:p>
        </p:txBody>
      </p:sp>
      <p:sp>
        <p:nvSpPr>
          <p:cNvPr id="26" name="TextBox 25">
            <a:extLst>
              <a:ext uri="{FF2B5EF4-FFF2-40B4-BE49-F238E27FC236}">
                <a16:creationId xmlns:a16="http://schemas.microsoft.com/office/drawing/2014/main" id="{64396E98-CC8A-480D-A89E-4B8B52F56FC8}"/>
              </a:ext>
            </a:extLst>
          </p:cNvPr>
          <p:cNvSpPr txBox="1"/>
          <p:nvPr/>
        </p:nvSpPr>
        <p:spPr>
          <a:xfrm>
            <a:off x="4027459" y="3365743"/>
            <a:ext cx="171522" cy="246221"/>
          </a:xfrm>
          <a:prstGeom prst="rect">
            <a:avLst/>
          </a:prstGeom>
          <a:noFill/>
        </p:spPr>
        <p:txBody>
          <a:bodyPr wrap="none" lIns="0" tIns="0" rIns="0" bIns="0" rtlCol="0" anchor="t" anchorCtr="0">
            <a:spAutoFit/>
          </a:bodyPr>
          <a:lstStyle/>
          <a:p>
            <a:pPr algn="l"/>
            <a:r>
              <a:rPr lang="de-DE" sz="1600" b="1" dirty="0">
                <a:solidFill>
                  <a:srgbClr val="FF0000"/>
                </a:solidFill>
              </a:rPr>
              <a:t>M</a:t>
            </a:r>
            <a:endParaRPr lang="en-GB" sz="1600" b="1" dirty="0">
              <a:solidFill>
                <a:srgbClr val="FF0000"/>
              </a:solidFill>
            </a:endParaRPr>
          </a:p>
        </p:txBody>
      </p:sp>
      <p:sp>
        <p:nvSpPr>
          <p:cNvPr id="27" name="TextBox 26">
            <a:extLst>
              <a:ext uri="{FF2B5EF4-FFF2-40B4-BE49-F238E27FC236}">
                <a16:creationId xmlns:a16="http://schemas.microsoft.com/office/drawing/2014/main" id="{BCE0CD5C-B39E-46C4-BBD7-E25891A90CCA}"/>
              </a:ext>
            </a:extLst>
          </p:cNvPr>
          <p:cNvSpPr txBox="1"/>
          <p:nvPr/>
        </p:nvSpPr>
        <p:spPr>
          <a:xfrm>
            <a:off x="6258460" y="3361102"/>
            <a:ext cx="223587" cy="246221"/>
          </a:xfrm>
          <a:prstGeom prst="rect">
            <a:avLst/>
          </a:prstGeom>
          <a:noFill/>
        </p:spPr>
        <p:txBody>
          <a:bodyPr wrap="none" lIns="0" tIns="0" rIns="0" bIns="0" rtlCol="0" anchor="t" anchorCtr="0">
            <a:spAutoFit/>
          </a:bodyPr>
          <a:lstStyle/>
          <a:p>
            <a:pPr algn="l"/>
            <a:r>
              <a:rPr lang="de-DE" sz="1600" b="1" dirty="0">
                <a:solidFill>
                  <a:srgbClr val="FF0000"/>
                </a:solidFill>
              </a:rPr>
              <a:t>Te</a:t>
            </a:r>
            <a:endParaRPr lang="en-GB" sz="1600" b="1" dirty="0">
              <a:solidFill>
                <a:srgbClr val="FF000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398F84C-DE95-4AA4-91C1-71BCD19D51FE}"/>
                  </a:ext>
                </a:extLst>
              </p:cNvPr>
              <p:cNvSpPr txBox="1"/>
              <p:nvPr/>
            </p:nvSpPr>
            <p:spPr>
              <a:xfrm>
                <a:off x="8163653" y="1839426"/>
                <a:ext cx="4028347" cy="1231106"/>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T: controls parallel T-gradient </a:t>
                </a:r>
              </a:p>
              <a:p>
                <a:pPr marL="285750" indent="-285750" algn="l">
                  <a:buFont typeface="Wingdings" panose="05000000000000000000" pitchFamily="2" charset="2"/>
                  <a:buChar char="Ø"/>
                </a:pPr>
                <a:r>
                  <a:rPr lang="de-DE" sz="1600" dirty="0"/>
                  <a:t>F: Parallel flow to inner target on HF-side</a:t>
                </a:r>
              </a:p>
              <a:p>
                <a:pPr marL="285750" indent="-285750" algn="l">
                  <a:buFont typeface="Wingdings" panose="05000000000000000000" pitchFamily="2" charset="2"/>
                  <a:buChar char="Ø"/>
                </a:pPr>
                <a:r>
                  <a:rPr lang="de-DE" sz="1600" dirty="0"/>
                  <a:t>R: Radial pinch velocity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𝑣</m:t>
                        </m:r>
                      </m:e>
                      <m:sub>
                        <m:r>
                          <a:rPr lang="de-DE" sz="1600" b="0" i="1" smtClean="0">
                            <a:latin typeface="Cambria Math" panose="02040503050406030204" pitchFamily="18" charset="0"/>
                            <a:ea typeface="Cambria Math" panose="02040503050406030204" pitchFamily="18" charset="0"/>
                          </a:rPr>
                          <m:t>⊥</m:t>
                        </m:r>
                      </m:sub>
                    </m:sSub>
                  </m:oMath>
                </a14:m>
                <a:r>
                  <a:rPr lang="de-DE" sz="1600" dirty="0"/>
                  <a:t> </a:t>
                </a:r>
              </a:p>
              <a:p>
                <a:pPr marL="742950" lvl="1" indent="-285750">
                  <a:buFont typeface="Wingdings" panose="05000000000000000000" pitchFamily="2" charset="2"/>
                  <a:buChar char="q"/>
                </a:pPr>
                <a:r>
                  <a:rPr lang="de-DE" sz="1600" dirty="0"/>
                  <a:t>g = 35 m/s </a:t>
                </a:r>
              </a:p>
              <a:p>
                <a:pPr marL="742950" lvl="1" indent="-285750">
                  <a:buFont typeface="Wingdings" panose="05000000000000000000" pitchFamily="2" charset="2"/>
                  <a:buChar char="q"/>
                </a:pPr>
                <a:r>
                  <a:rPr lang="de-DE" sz="1600" dirty="0"/>
                  <a:t>m = 100 m/s</a:t>
                </a:r>
                <a:endParaRPr lang="en-GB" sz="1600" dirty="0"/>
              </a:p>
            </p:txBody>
          </p:sp>
        </mc:Choice>
        <mc:Fallback xmlns="">
          <p:sp>
            <p:nvSpPr>
              <p:cNvPr id="28" name="TextBox 27">
                <a:extLst>
                  <a:ext uri="{FF2B5EF4-FFF2-40B4-BE49-F238E27FC236}">
                    <a16:creationId xmlns:a16="http://schemas.microsoft.com/office/drawing/2014/main" id="{4398F84C-DE95-4AA4-91C1-71BCD19D51FE}"/>
                  </a:ext>
                </a:extLst>
              </p:cNvPr>
              <p:cNvSpPr txBox="1">
                <a:spLocks noRot="1" noChangeAspect="1" noMove="1" noResize="1" noEditPoints="1" noAdjustHandles="1" noChangeArrowheads="1" noChangeShapeType="1" noTextEdit="1"/>
              </p:cNvSpPr>
              <p:nvPr/>
            </p:nvSpPr>
            <p:spPr>
              <a:xfrm>
                <a:off x="8163653" y="1839426"/>
                <a:ext cx="4028347" cy="1231106"/>
              </a:xfrm>
              <a:prstGeom prst="rect">
                <a:avLst/>
              </a:prstGeom>
              <a:blipFill>
                <a:blip r:embed="rId5"/>
                <a:stretch>
                  <a:fillRect l="-2874" t="-5446" r="-1513" b="-8911"/>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59BD06EC-7D51-4A77-903E-610012A01045}"/>
              </a:ext>
            </a:extLst>
          </p:cNvPr>
          <p:cNvSpPr txBox="1"/>
          <p:nvPr/>
        </p:nvSpPr>
        <p:spPr>
          <a:xfrm>
            <a:off x="7613059" y="769004"/>
            <a:ext cx="3665481" cy="861774"/>
          </a:xfrm>
          <a:prstGeom prst="rect">
            <a:avLst/>
          </a:prstGeom>
          <a:noFill/>
        </p:spPr>
        <p:txBody>
          <a:bodyPr wrap="square">
            <a:spAutoFit/>
          </a:bodyPr>
          <a:lstStyle/>
          <a:p>
            <a:pPr marL="285750" indent="-285750" algn="l">
              <a:buFont typeface="Wingdings" panose="05000000000000000000" pitchFamily="2" charset="2"/>
              <a:buChar char="v"/>
            </a:pPr>
            <a:r>
              <a:rPr lang="de-DE" sz="1600" dirty="0"/>
              <a:t>„Medium density SolPS case“</a:t>
            </a:r>
          </a:p>
          <a:p>
            <a:pPr marL="742950" lvl="1" indent="-285750">
              <a:buFont typeface="Wingdings" panose="05000000000000000000" pitchFamily="2" charset="2"/>
              <a:buChar char="Ø"/>
            </a:pPr>
            <a:r>
              <a:rPr lang="de-DE" sz="1600" dirty="0"/>
              <a:t>E = 4</a:t>
            </a:r>
          </a:p>
          <a:p>
            <a:pPr marL="742950" lvl="1" indent="-285750">
              <a:buFont typeface="Wingdings" panose="05000000000000000000" pitchFamily="2" charset="2"/>
              <a:buChar char="Ø"/>
            </a:pPr>
            <a:r>
              <a:rPr lang="de-DE" sz="1600" dirty="0"/>
              <a:t>SSSS = 1514</a:t>
            </a:r>
          </a:p>
        </p:txBody>
      </p:sp>
    </p:spTree>
    <p:extLst>
      <p:ext uri="{BB962C8B-B14F-4D97-AF65-F5344CB8AC3E}">
        <p14:creationId xmlns:p14="http://schemas.microsoft.com/office/powerpoint/2010/main" val="1492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7F557A-78E9-4C3F-962A-2AEC0E88E60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482" y="1029887"/>
            <a:ext cx="7469312" cy="4803852"/>
          </a:xfrm>
          <a:prstGeom prst="rect">
            <a:avLst/>
          </a:prstGeom>
        </p:spPr>
      </p:pic>
      <p:sp>
        <p:nvSpPr>
          <p:cNvPr id="2" name="Footer Placeholder 1">
            <a:extLst>
              <a:ext uri="{FF2B5EF4-FFF2-40B4-BE49-F238E27FC236}">
                <a16:creationId xmlns:a16="http://schemas.microsoft.com/office/drawing/2014/main" id="{9BDC41CC-A725-4E52-8DE3-9AE527FA532E}"/>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1CB0CC8-EE4A-4D5C-B1F1-E9038C189291}"/>
              </a:ext>
            </a:extLst>
          </p:cNvPr>
          <p:cNvSpPr>
            <a:spLocks noGrp="1"/>
          </p:cNvSpPr>
          <p:nvPr>
            <p:ph type="sldNum" sz="quarter" idx="16"/>
          </p:nvPr>
        </p:nvSpPr>
        <p:spPr/>
        <p:txBody>
          <a:bodyPr/>
          <a:lstStyle/>
          <a:p>
            <a:fld id="{ECE691D0-CC49-4FC7-9C4D-6112B0CB3A76}" type="slidenum">
              <a:rPr lang="de-DE" smtClean="0"/>
              <a:pPr/>
              <a:t>9</a:t>
            </a:fld>
            <a:endParaRPr lang="de-DE" dirty="0"/>
          </a:p>
        </p:txBody>
      </p:sp>
      <p:sp>
        <p:nvSpPr>
          <p:cNvPr id="4" name="Title 3">
            <a:extLst>
              <a:ext uri="{FF2B5EF4-FFF2-40B4-BE49-F238E27FC236}">
                <a16:creationId xmlns:a16="http://schemas.microsoft.com/office/drawing/2014/main" id="{0237970D-5901-42DA-9C4D-8876156C6B57}"/>
              </a:ext>
            </a:extLst>
          </p:cNvPr>
          <p:cNvSpPr>
            <a:spLocks noGrp="1"/>
          </p:cNvSpPr>
          <p:nvPr>
            <p:ph type="title" idx="4294967295"/>
          </p:nvPr>
        </p:nvSpPr>
        <p:spPr>
          <a:xfrm>
            <a:off x="156826" y="11113"/>
            <a:ext cx="11280498" cy="782638"/>
          </a:xfrm>
        </p:spPr>
        <p:txBody>
          <a:bodyPr/>
          <a:lstStyle/>
          <a:p>
            <a:r>
              <a:rPr lang="de-DE" dirty="0"/>
              <a:t>Comparison to input data provided to ERO2.0</a:t>
            </a:r>
            <a:endParaRPr lang="en-GB" dirty="0"/>
          </a:p>
        </p:txBody>
      </p:sp>
      <p:sp>
        <p:nvSpPr>
          <p:cNvPr id="7" name="TextBox 6">
            <a:extLst>
              <a:ext uri="{FF2B5EF4-FFF2-40B4-BE49-F238E27FC236}">
                <a16:creationId xmlns:a16="http://schemas.microsoft.com/office/drawing/2014/main" id="{B338A67C-470B-4803-8C12-99D7E4A22FD0}"/>
              </a:ext>
            </a:extLst>
          </p:cNvPr>
          <p:cNvSpPr txBox="1"/>
          <p:nvPr/>
        </p:nvSpPr>
        <p:spPr>
          <a:xfrm>
            <a:off x="218195" y="752775"/>
            <a:ext cx="4728859"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Compare input data at outer-mid-plane (OMP)</a:t>
            </a:r>
            <a:endParaRPr lang="en-GB" sz="1600" b="1" dirty="0">
              <a:solidFill>
                <a:srgbClr val="005555"/>
              </a:solidFill>
            </a:endParaRPr>
          </a:p>
        </p:txBody>
      </p:sp>
      <p:sp>
        <p:nvSpPr>
          <p:cNvPr id="8" name="TextBox 7">
            <a:extLst>
              <a:ext uri="{FF2B5EF4-FFF2-40B4-BE49-F238E27FC236}">
                <a16:creationId xmlns:a16="http://schemas.microsoft.com/office/drawing/2014/main" id="{C09C7993-E15D-46F7-9E0A-FE55A78ED869}"/>
              </a:ext>
            </a:extLst>
          </p:cNvPr>
          <p:cNvSpPr txBox="1"/>
          <p:nvPr/>
        </p:nvSpPr>
        <p:spPr>
          <a:xfrm>
            <a:off x="7665365" y="2451215"/>
            <a:ext cx="3280835"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OMP values essentially identical</a:t>
            </a:r>
            <a:endParaRPr lang="en-GB" sz="1600" dirty="0"/>
          </a:p>
        </p:txBody>
      </p:sp>
      <p:sp>
        <p:nvSpPr>
          <p:cNvPr id="11" name="TextBox 10">
            <a:extLst>
              <a:ext uri="{FF2B5EF4-FFF2-40B4-BE49-F238E27FC236}">
                <a16:creationId xmlns:a16="http://schemas.microsoft.com/office/drawing/2014/main" id="{8FD09958-6278-4786-848E-66225D5F126E}"/>
              </a:ext>
            </a:extLst>
          </p:cNvPr>
          <p:cNvSpPr txBox="1"/>
          <p:nvPr/>
        </p:nvSpPr>
        <p:spPr>
          <a:xfrm>
            <a:off x="7775802" y="4531096"/>
            <a:ext cx="3647246" cy="738664"/>
          </a:xfrm>
          <a:prstGeom prst="rect">
            <a:avLst/>
          </a:prstGeom>
          <a:noFill/>
        </p:spPr>
        <p:txBody>
          <a:bodyPr wrap="square" lIns="0" tIns="0" rIns="0" bIns="0" rtlCol="0" anchor="t" anchorCtr="0">
            <a:spAutoFit/>
          </a:bodyPr>
          <a:lstStyle/>
          <a:p>
            <a:pPr algn="ctr"/>
            <a:r>
              <a:rPr lang="de-DE" sz="1600" b="1" dirty="0">
                <a:sym typeface="Wingdings" panose="05000000000000000000" pitchFamily="2" charset="2"/>
              </a:rPr>
              <a:t> </a:t>
            </a:r>
            <a:r>
              <a:rPr lang="de-DE" sz="1600" b="1" dirty="0"/>
              <a:t>Discontinuities in „m-cases“ are probably artefacts of the early OSM results from 2012/13</a:t>
            </a:r>
            <a:endParaRPr lang="en-GB" sz="1600" b="1" dirty="0"/>
          </a:p>
        </p:txBody>
      </p:sp>
      <p:sp>
        <p:nvSpPr>
          <p:cNvPr id="12" name="Arrow: Down 11">
            <a:extLst>
              <a:ext uri="{FF2B5EF4-FFF2-40B4-BE49-F238E27FC236}">
                <a16:creationId xmlns:a16="http://schemas.microsoft.com/office/drawing/2014/main" id="{282BC9E3-F784-490B-BA98-54539038C3DE}"/>
              </a:ext>
            </a:extLst>
          </p:cNvPr>
          <p:cNvSpPr/>
          <p:nvPr/>
        </p:nvSpPr>
        <p:spPr>
          <a:xfrm>
            <a:off x="9357109" y="3435896"/>
            <a:ext cx="484632" cy="978408"/>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5" name="TextBox 4">
            <a:extLst>
              <a:ext uri="{FF2B5EF4-FFF2-40B4-BE49-F238E27FC236}">
                <a16:creationId xmlns:a16="http://schemas.microsoft.com/office/drawing/2014/main" id="{612A385E-7069-4115-B912-FF0D710BE7BE}"/>
              </a:ext>
            </a:extLst>
          </p:cNvPr>
          <p:cNvSpPr txBox="1"/>
          <p:nvPr/>
        </p:nvSpPr>
        <p:spPr>
          <a:xfrm>
            <a:off x="1421130" y="6026892"/>
            <a:ext cx="9826664" cy="246221"/>
          </a:xfrm>
          <a:prstGeom prst="rect">
            <a:avLst/>
          </a:prstGeom>
          <a:noFill/>
        </p:spPr>
        <p:txBody>
          <a:bodyPr wrap="none" lIns="0" tIns="0" rIns="0" bIns="0" rtlCol="0" anchor="t" anchorCtr="0">
            <a:spAutoFit/>
          </a:bodyPr>
          <a:lstStyle/>
          <a:p>
            <a:pPr algn="l"/>
            <a:r>
              <a:rPr lang="de-DE" sz="1600" b="1" dirty="0">
                <a:solidFill>
                  <a:srgbClr val="005555"/>
                </a:solidFill>
                <a:sym typeface="Wingdings" panose="05000000000000000000" pitchFamily="2" charset="2"/>
              </a:rPr>
              <a:t></a:t>
            </a:r>
            <a:r>
              <a:rPr lang="de-DE" sz="1600" b="1" dirty="0">
                <a:solidFill>
                  <a:srgbClr val="005555"/>
                </a:solidFill>
              </a:rPr>
              <a:t> WallDYN and ERO2.0 did not always receive the same plasma data for the same case number...</a:t>
            </a:r>
            <a:endParaRPr lang="en-GB" sz="1600" b="1" dirty="0">
              <a:solidFill>
                <a:srgbClr val="005555"/>
              </a:solidFill>
            </a:endParaRPr>
          </a:p>
        </p:txBody>
      </p:sp>
      <p:sp>
        <p:nvSpPr>
          <p:cNvPr id="13" name="TextBox 12">
            <a:extLst>
              <a:ext uri="{FF2B5EF4-FFF2-40B4-BE49-F238E27FC236}">
                <a16:creationId xmlns:a16="http://schemas.microsoft.com/office/drawing/2014/main" id="{EB2F8DBB-5CA6-4AE8-AC53-566C3EFD4D4E}"/>
              </a:ext>
            </a:extLst>
          </p:cNvPr>
          <p:cNvSpPr txBox="1"/>
          <p:nvPr/>
        </p:nvSpPr>
        <p:spPr>
          <a:xfrm>
            <a:off x="7665365" y="1996912"/>
            <a:ext cx="3877665"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Almost same view line (Z = 0.5 vs 0.72)</a:t>
            </a:r>
            <a:endParaRPr lang="en-GB" sz="1600" dirty="0"/>
          </a:p>
        </p:txBody>
      </p:sp>
      <p:sp>
        <p:nvSpPr>
          <p:cNvPr id="18" name="TextBox 17">
            <a:extLst>
              <a:ext uri="{FF2B5EF4-FFF2-40B4-BE49-F238E27FC236}">
                <a16:creationId xmlns:a16="http://schemas.microsoft.com/office/drawing/2014/main" id="{1413693F-D2D4-473D-AE94-AF02B606EB55}"/>
              </a:ext>
            </a:extLst>
          </p:cNvPr>
          <p:cNvSpPr txBox="1"/>
          <p:nvPr/>
        </p:nvSpPr>
        <p:spPr>
          <a:xfrm>
            <a:off x="7416937" y="5550277"/>
            <a:ext cx="4364977" cy="246221"/>
          </a:xfrm>
          <a:prstGeom prst="rect">
            <a:avLst/>
          </a:prstGeom>
          <a:noFill/>
        </p:spPr>
        <p:txBody>
          <a:bodyPr wrap="none" lIns="0" tIns="0" rIns="0" bIns="0" rtlCol="0" anchor="t" anchorCtr="0">
            <a:spAutoFit/>
          </a:bodyPr>
          <a:lstStyle/>
          <a:p>
            <a:pPr algn="l"/>
            <a:r>
              <a:rPr lang="de-DE" sz="1600" b="1" dirty="0">
                <a:sym typeface="Wingdings" panose="05000000000000000000" pitchFamily="2" charset="2"/>
              </a:rPr>
              <a:t> 2019 </a:t>
            </a:r>
            <a:r>
              <a:rPr lang="de-DE" sz="1600" b="1" dirty="0"/>
              <a:t>data for ERO2.0 was more „evolved“</a:t>
            </a:r>
            <a:endParaRPr lang="en-GB" sz="1600" b="1" dirty="0"/>
          </a:p>
        </p:txBody>
      </p:sp>
      <p:sp>
        <p:nvSpPr>
          <p:cNvPr id="6" name="TextBox 5">
            <a:extLst>
              <a:ext uri="{FF2B5EF4-FFF2-40B4-BE49-F238E27FC236}">
                <a16:creationId xmlns:a16="http://schemas.microsoft.com/office/drawing/2014/main" id="{E15EF4EA-3C9B-4EDD-996F-85CEC85D0EC3}"/>
              </a:ext>
            </a:extLst>
          </p:cNvPr>
          <p:cNvSpPr txBox="1"/>
          <p:nvPr/>
        </p:nvSpPr>
        <p:spPr>
          <a:xfrm>
            <a:off x="7244948" y="752775"/>
            <a:ext cx="373339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ERO2.0 input data provided in 2019</a:t>
            </a:r>
            <a:endParaRPr lang="en-GB" sz="1600" b="1" dirty="0">
              <a:solidFill>
                <a:srgbClr val="005555"/>
              </a:solidFill>
            </a:endParaRPr>
          </a:p>
        </p:txBody>
      </p:sp>
      <p:sp>
        <p:nvSpPr>
          <p:cNvPr id="14" name="TextBox 13">
            <a:extLst>
              <a:ext uri="{FF2B5EF4-FFF2-40B4-BE49-F238E27FC236}">
                <a16:creationId xmlns:a16="http://schemas.microsoft.com/office/drawing/2014/main" id="{D0BEE3D4-A6B3-475E-9BF9-EA98993A08AF}"/>
              </a:ext>
            </a:extLst>
          </p:cNvPr>
          <p:cNvSpPr txBox="1"/>
          <p:nvPr/>
        </p:nvSpPr>
        <p:spPr>
          <a:xfrm>
            <a:off x="7665365" y="1093364"/>
            <a:ext cx="3771959" cy="492443"/>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sz="1600" dirty="0"/>
              <a:t>Eledgidly generated from previous DIVIMP input... </a:t>
            </a:r>
            <a:endParaRPr lang="en-GB" sz="1600" dirty="0"/>
          </a:p>
        </p:txBody>
      </p:sp>
      <p:grpSp>
        <p:nvGrpSpPr>
          <p:cNvPr id="19" name="Group 18">
            <a:extLst>
              <a:ext uri="{FF2B5EF4-FFF2-40B4-BE49-F238E27FC236}">
                <a16:creationId xmlns:a16="http://schemas.microsoft.com/office/drawing/2014/main" id="{A6C1FD3F-A91F-4E53-B497-DBAB271DC645}"/>
              </a:ext>
            </a:extLst>
          </p:cNvPr>
          <p:cNvGrpSpPr/>
          <p:nvPr/>
        </p:nvGrpSpPr>
        <p:grpSpPr>
          <a:xfrm>
            <a:off x="59633" y="1745124"/>
            <a:ext cx="11751098" cy="1403778"/>
            <a:chOff x="59633" y="1745124"/>
            <a:chExt cx="11751098" cy="1403778"/>
          </a:xfrm>
        </p:grpSpPr>
        <p:sp>
          <p:nvSpPr>
            <p:cNvPr id="9" name="TextBox 8">
              <a:extLst>
                <a:ext uri="{FF2B5EF4-FFF2-40B4-BE49-F238E27FC236}">
                  <a16:creationId xmlns:a16="http://schemas.microsoft.com/office/drawing/2014/main" id="{43CA46DA-53C2-4DD4-A0D2-D567939D7316}"/>
                </a:ext>
              </a:extLst>
            </p:cNvPr>
            <p:cNvSpPr txBox="1"/>
            <p:nvPr/>
          </p:nvSpPr>
          <p:spPr>
            <a:xfrm>
              <a:off x="7665365" y="2902681"/>
              <a:ext cx="4145366"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FF0000"/>
                  </a:solidFill>
                </a:rPr>
                <a:t>Except for 3|1514|00m and 3|1514|01m! </a:t>
              </a:r>
              <a:endParaRPr lang="en-GB" sz="1600" b="1" dirty="0">
                <a:solidFill>
                  <a:srgbClr val="FF0000"/>
                </a:solidFill>
              </a:endParaRPr>
            </a:p>
          </p:txBody>
        </p:sp>
        <p:sp>
          <p:nvSpPr>
            <p:cNvPr id="10" name="Rectangle 9">
              <a:extLst>
                <a:ext uri="{FF2B5EF4-FFF2-40B4-BE49-F238E27FC236}">
                  <a16:creationId xmlns:a16="http://schemas.microsoft.com/office/drawing/2014/main" id="{FF91A14B-05A2-4FF7-95BE-6EED634D2CE8}"/>
                </a:ext>
              </a:extLst>
            </p:cNvPr>
            <p:cNvSpPr/>
            <p:nvPr/>
          </p:nvSpPr>
          <p:spPr>
            <a:xfrm>
              <a:off x="59633" y="1745124"/>
              <a:ext cx="1401464" cy="581256"/>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cxnSp>
          <p:nvCxnSpPr>
            <p:cNvPr id="16" name="Connector: Curved 15">
              <a:extLst>
                <a:ext uri="{FF2B5EF4-FFF2-40B4-BE49-F238E27FC236}">
                  <a16:creationId xmlns:a16="http://schemas.microsoft.com/office/drawing/2014/main" id="{056960FD-C983-4CFB-945B-46D8B997A967}"/>
                </a:ext>
              </a:extLst>
            </p:cNvPr>
            <p:cNvCxnSpPr>
              <a:stCxn id="9" idx="1"/>
              <a:endCxn id="10" idx="3"/>
            </p:cNvCxnSpPr>
            <p:nvPr/>
          </p:nvCxnSpPr>
          <p:spPr>
            <a:xfrm rot="10800000">
              <a:off x="1461097" y="2035752"/>
              <a:ext cx="6204268" cy="990040"/>
            </a:xfrm>
            <a:prstGeom prst="curvedConnector3">
              <a:avLst/>
            </a:prstGeom>
            <a:ln w="28575" cmpd="sng">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C55D18CB-95A2-45D8-B83C-1A23AE2C92A8}"/>
              </a:ext>
            </a:extLst>
          </p:cNvPr>
          <p:cNvSpPr txBox="1"/>
          <p:nvPr/>
        </p:nvSpPr>
        <p:spPr>
          <a:xfrm>
            <a:off x="2020621" y="1368027"/>
            <a:ext cx="261290" cy="246221"/>
          </a:xfrm>
          <a:prstGeom prst="rect">
            <a:avLst/>
          </a:prstGeom>
          <a:noFill/>
        </p:spPr>
        <p:txBody>
          <a:bodyPr wrap="none" lIns="0" tIns="0" rIns="0" bIns="0" rtlCol="0" anchor="t" anchorCtr="0">
            <a:spAutoFit/>
          </a:bodyPr>
          <a:lstStyle/>
          <a:p>
            <a:pPr algn="l"/>
            <a:r>
              <a:rPr lang="de-DE" sz="1600" b="1" dirty="0">
                <a:solidFill>
                  <a:srgbClr val="FF0000"/>
                </a:solidFill>
              </a:rPr>
              <a:t>Ne</a:t>
            </a:r>
            <a:endParaRPr lang="en-GB" sz="1600" b="1" dirty="0">
              <a:solidFill>
                <a:srgbClr val="FF0000"/>
              </a:solidFill>
            </a:endParaRPr>
          </a:p>
        </p:txBody>
      </p:sp>
      <p:sp>
        <p:nvSpPr>
          <p:cNvPr id="21" name="TextBox 20">
            <a:extLst>
              <a:ext uri="{FF2B5EF4-FFF2-40B4-BE49-F238E27FC236}">
                <a16:creationId xmlns:a16="http://schemas.microsoft.com/office/drawing/2014/main" id="{31221754-B2B3-492F-813F-162285D8D519}"/>
              </a:ext>
            </a:extLst>
          </p:cNvPr>
          <p:cNvSpPr txBox="1"/>
          <p:nvPr/>
        </p:nvSpPr>
        <p:spPr>
          <a:xfrm>
            <a:off x="4685995" y="1368027"/>
            <a:ext cx="171522" cy="246221"/>
          </a:xfrm>
          <a:prstGeom prst="rect">
            <a:avLst/>
          </a:prstGeom>
          <a:noFill/>
        </p:spPr>
        <p:txBody>
          <a:bodyPr wrap="none" lIns="0" tIns="0" rIns="0" bIns="0" rtlCol="0" anchor="t" anchorCtr="0">
            <a:spAutoFit/>
          </a:bodyPr>
          <a:lstStyle/>
          <a:p>
            <a:pPr algn="l"/>
            <a:r>
              <a:rPr lang="de-DE" sz="1600" b="1" dirty="0">
                <a:solidFill>
                  <a:srgbClr val="FF0000"/>
                </a:solidFill>
              </a:rPr>
              <a:t>M</a:t>
            </a:r>
            <a:endParaRPr lang="en-GB" sz="1600" b="1" dirty="0">
              <a:solidFill>
                <a:srgbClr val="FF0000"/>
              </a:solidFill>
            </a:endParaRPr>
          </a:p>
        </p:txBody>
      </p:sp>
      <p:sp>
        <p:nvSpPr>
          <p:cNvPr id="22" name="TextBox 21">
            <a:extLst>
              <a:ext uri="{FF2B5EF4-FFF2-40B4-BE49-F238E27FC236}">
                <a16:creationId xmlns:a16="http://schemas.microsoft.com/office/drawing/2014/main" id="{15DA7F39-AAB7-4CF6-A886-309E4010C4E9}"/>
              </a:ext>
            </a:extLst>
          </p:cNvPr>
          <p:cNvSpPr txBox="1"/>
          <p:nvPr/>
        </p:nvSpPr>
        <p:spPr>
          <a:xfrm>
            <a:off x="6619192" y="1363386"/>
            <a:ext cx="223587" cy="246221"/>
          </a:xfrm>
          <a:prstGeom prst="rect">
            <a:avLst/>
          </a:prstGeom>
          <a:noFill/>
        </p:spPr>
        <p:txBody>
          <a:bodyPr wrap="none" lIns="0" tIns="0" rIns="0" bIns="0" rtlCol="0" anchor="t" anchorCtr="0">
            <a:spAutoFit/>
          </a:bodyPr>
          <a:lstStyle/>
          <a:p>
            <a:pPr algn="l"/>
            <a:r>
              <a:rPr lang="de-DE" sz="1600" b="1" dirty="0">
                <a:solidFill>
                  <a:srgbClr val="FF0000"/>
                </a:solidFill>
              </a:rPr>
              <a:t>Te</a:t>
            </a:r>
            <a:endParaRPr lang="en-GB" sz="1600" b="1" dirty="0">
              <a:solidFill>
                <a:srgbClr val="FF0000"/>
              </a:solidFill>
            </a:endParaRPr>
          </a:p>
        </p:txBody>
      </p:sp>
    </p:spTree>
    <p:extLst>
      <p:ext uri="{BB962C8B-B14F-4D97-AF65-F5344CB8AC3E}">
        <p14:creationId xmlns:p14="http://schemas.microsoft.com/office/powerpoint/2010/main" val="31502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5"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IMING" val="|5.8|1.1|4.3|16|10.9|5.8|10.6|20.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IMING" val="|20|11.3|4.8|16.9|20.6|5.4|2.1"/>
</p:tagLst>
</file>

<file path=ppt/tags/tag6.xml><?xml version="1.0" encoding="utf-8"?>
<p:tagLst xmlns:a="http://schemas.openxmlformats.org/drawingml/2006/main" xmlns:r="http://schemas.openxmlformats.org/officeDocument/2006/relationships" xmlns:p="http://schemas.openxmlformats.org/presentationml/2006/main">
  <p:tag name="TIMING" val="|20|11.3|4.8|16.9|20.6|5.4|2.1"/>
</p:tagLst>
</file>

<file path=ppt/tags/tag7.xml><?xml version="1.0" encoding="utf-8"?>
<p:tagLst xmlns:a="http://schemas.openxmlformats.org/drawingml/2006/main" xmlns:r="http://schemas.openxmlformats.org/officeDocument/2006/relationships" xmlns:p="http://schemas.openxmlformats.org/presentationml/2006/main">
  <p:tag name="TIMING" val="|8.7|9.9|37.3"/>
</p:tagLst>
</file>

<file path=ppt/tags/tag8.xml><?xml version="1.0" encoding="utf-8"?>
<p:tagLst xmlns:a="http://schemas.openxmlformats.org/drawingml/2006/main" xmlns:r="http://schemas.openxmlformats.org/officeDocument/2006/relationships" xmlns:p="http://schemas.openxmlformats.org/presentationml/2006/main">
  <p:tag name="TIMING" val="|31|24.8|19.7|16|15.5|2.8|12.9|7"/>
</p:tagLst>
</file>

<file path=ppt/tags/tag9.xml><?xml version="1.0" encoding="utf-8"?>
<p:tagLst xmlns:a="http://schemas.openxmlformats.org/drawingml/2006/main" xmlns:r="http://schemas.openxmlformats.org/officeDocument/2006/relationships" xmlns:p="http://schemas.openxmlformats.org/presentationml/2006/main">
  <p:tag name="TIMING" val="|33.7|10.3|25.5|6.3"/>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28575" cmpd="sng">
          <a:prstDash val="solid"/>
          <a:headEnd type="triangl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0" rIns="0" bIns="0" rtlCol="0" anchor="t" anchorCtr="0">
        <a:spAutoFit/>
      </a:bodyPr>
      <a:lstStyle>
        <a:defPPr algn="l">
          <a:defRPr dirty="0" smtClean="0">
            <a:solidFill>
              <a:srgbClr val="005555"/>
            </a:solidFill>
          </a:defRPr>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IPP 2022_Final_v20.potx" id="{82F7FB6F-CED7-48D8-B2D7-CE590BD9F0F7}" vid="{EFD4C0C3-9C16-4188-8AA9-EB152123AD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IPP 2022_Final</Template>
  <TotalTime>258</TotalTime>
  <Words>2284</Words>
  <Application>Microsoft Office PowerPoint</Application>
  <PresentationFormat>Widescreen</PresentationFormat>
  <Paragraphs>359</Paragraphs>
  <Slides>22</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.SF NS Symbols Regular</vt:lpstr>
      <vt:lpstr>Arial</vt:lpstr>
      <vt:lpstr>Arial Narrow</vt:lpstr>
      <vt:lpstr>Calibri</vt:lpstr>
      <vt:lpstr>Cambria Math</vt:lpstr>
      <vt:lpstr>Courier New</vt:lpstr>
      <vt:lpstr>Symbol</vt:lpstr>
      <vt:lpstr>Times New Roman</vt:lpstr>
      <vt:lpstr>Wingdings</vt:lpstr>
      <vt:lpstr>Wingdings 3</vt:lpstr>
      <vt:lpstr>IPP</vt:lpstr>
      <vt:lpstr>think-cell Folie</vt:lpstr>
      <vt:lpstr>WallDYN3D modeling of fuel retention in ITER </vt:lpstr>
      <vt:lpstr>PowerPoint Presentation</vt:lpstr>
      <vt:lpstr>Steve‘s far SOL plasmas</vt:lpstr>
      <vt:lpstr>Steve‘s far SOL plasmas</vt:lpstr>
      <vt:lpstr>Steve‘s far SOL plasmas</vt:lpstr>
      <vt:lpstr>Steve‘s far SOL plasmas</vt:lpstr>
      <vt:lpstr>Example: variations of SolPS case 1514: for different T,F,R settings</vt:lpstr>
      <vt:lpstr>Example: variations of SolPS case 1514: for different T,F,R settings</vt:lpstr>
      <vt:lpstr>Comparison to input data provided to ERO2.0</vt:lpstr>
      <vt:lpstr>Issues with the 3D shaped main wall</vt:lpstr>
      <vt:lpstr>Issues with the 3D shaped main wall</vt:lpstr>
      <vt:lpstr>Predictions of fuel retention based on ITER background plasmas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MadMax</dc:creator>
  <cp:lastModifiedBy>MadMax</cp:lastModifiedBy>
  <cp:revision>199</cp:revision>
  <dcterms:created xsi:type="dcterms:W3CDTF">2022-09-28T08:39:11Z</dcterms:created>
  <dcterms:modified xsi:type="dcterms:W3CDTF">2023-02-08T08:49:32Z</dcterms:modified>
</cp:coreProperties>
</file>