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298"/>
    <p:restoredTop sz="94670"/>
  </p:normalViewPr>
  <p:slideViewPr>
    <p:cSldViewPr snapToGrid="0" snapToObjects="1">
      <p:cViewPr>
        <p:scale>
          <a:sx n="81" d="100"/>
          <a:sy n="81" d="100"/>
        </p:scale>
        <p:origin x="552" y="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89AD9-17B7-074D-8E93-292B360C9F73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DABC9-5422-1741-A123-7F3BCD8FB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1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60649"/>
            <a:ext cx="12192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7381" y="2348880"/>
            <a:ext cx="11329259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7381" y="4293096"/>
            <a:ext cx="5856651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207434" y="-457200"/>
            <a:ext cx="14351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7632172" y="5661248"/>
            <a:ext cx="4224469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24307044" y="40252897"/>
            <a:ext cx="13233195" cy="178164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24510244" y="40405297"/>
            <a:ext cx="13233195" cy="178164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24713444" y="40557697"/>
            <a:ext cx="13233195" cy="178164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24916644" y="40710097"/>
            <a:ext cx="13233195" cy="178164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7056107" y="5805264"/>
            <a:ext cx="4813579" cy="648072"/>
            <a:chOff x="18230283" y="40396912"/>
            <a:chExt cx="9924896" cy="1781641"/>
          </a:xfrm>
        </p:grpSpPr>
        <p:sp>
          <p:nvSpPr>
            <p:cNvPr id="24" name="Rectangle 23"/>
            <p:cNvSpPr/>
            <p:nvPr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5" name="Picture 24" descr="EuropeanFlag-stars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sp>
        <p:nvSpPr>
          <p:cNvPr id="27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023659" y="5759500"/>
            <a:ext cx="1727167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8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804BC-E937-6A40-92E8-DA7CC46EC3C6}" type="datetime1">
              <a:rPr lang="sv-SE" smtClean="0"/>
              <a:t>2020-09-23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05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EE35-6D45-7F4C-9BB3-382A6A103E2E}" type="datetime1">
              <a:rPr lang="sv-SE" smtClean="0"/>
              <a:t>2020-09-23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951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9EB0-6708-1F4B-AF1F-031DF046E1BC}" type="datetime1">
              <a:rPr lang="sv-SE" smtClean="0"/>
              <a:t>2020-09-23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925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2B43-98E1-3F4F-89AA-78E3079AC08D}" type="datetime1">
              <a:rPr lang="sv-SE" smtClean="0"/>
              <a:t>2020-09-23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92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pic>
        <p:nvPicPr>
          <p:cNvPr id="8" name="Picture 7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6" y="116632"/>
            <a:ext cx="554930" cy="4657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098" y="116633"/>
            <a:ext cx="10550770" cy="446075"/>
          </a:xfrm>
        </p:spPr>
        <p:txBody>
          <a:bodyPr>
            <a:no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280160"/>
            <a:ext cx="11167376" cy="4896803"/>
          </a:xfrm>
        </p:spPr>
        <p:txBody>
          <a:bodyPr/>
          <a:lstStyle>
            <a:lvl1pPr>
              <a:defRPr sz="2600"/>
            </a:lvl1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36098" y="6356350"/>
            <a:ext cx="2743200" cy="365125"/>
          </a:xfrm>
        </p:spPr>
        <p:txBody>
          <a:bodyPr/>
          <a:lstStyle/>
          <a:p>
            <a:fld id="{C46435F6-DE02-964D-A7CE-08B93192980B}" type="datetime1">
              <a:rPr lang="sv-SE" smtClean="0"/>
              <a:t>2020-09-23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86" y="6356350"/>
            <a:ext cx="4114800" cy="365125"/>
          </a:xfrm>
        </p:spPr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60274" y="6356350"/>
            <a:ext cx="2743200" cy="365125"/>
          </a:xfrm>
        </p:spPr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07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058400" cy="4572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4896544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3392" y="6545238"/>
            <a:ext cx="10986971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smtClean="0"/>
              <a:t>Jonsson</a:t>
            </a:r>
            <a:endParaRPr lang="en-GB" dirty="0"/>
          </a:p>
        </p:txBody>
      </p:sp>
      <p:pic>
        <p:nvPicPr>
          <p:cNvPr id="4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5" y="116632"/>
            <a:ext cx="610929" cy="46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7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D9F8-EE78-1248-85D7-7DEF5CE24348}" type="datetime1">
              <a:rPr lang="sv-SE" smtClean="0"/>
              <a:t>2020-09-23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77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EF82-F614-9C41-BED2-DEF0198C83B9}" type="datetime1">
              <a:rPr lang="sv-SE" smtClean="0"/>
              <a:t>2020-09-23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03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4A4A-6F6D-9B4A-82CC-2C9F653CAF6B}" type="datetime1">
              <a:rPr lang="sv-SE" smtClean="0"/>
              <a:t>2020-09-23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8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8F860-C881-2E4F-BA28-2DE243A637B8}" type="datetime1">
              <a:rPr lang="sv-SE" smtClean="0"/>
              <a:t>2020-09-23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09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5EFE-D4DF-6B4D-A0D2-F084BF98F511}" type="datetime1">
              <a:rPr lang="sv-SE" smtClean="0"/>
              <a:t>2020-09-23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2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0DE2-07BC-B445-BF95-5B89B523FF74}" type="datetime1">
              <a:rPr lang="sv-SE" smtClean="0"/>
              <a:t>2020-09-23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51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08AFB-6572-4D46-8E19-A00F4DF2A6E3}" type="datetime1">
              <a:rPr lang="sv-SE" smtClean="0"/>
              <a:t>2020-09-23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97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61" r:id="rId3"/>
    <p:sldLayoutId id="2147483649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Summary of Sprint on:</a:t>
            </a:r>
            <a:br>
              <a:rPr lang="en-GB" dirty="0" smtClean="0"/>
            </a:br>
            <a:r>
              <a:rPr lang="en-GB" dirty="0" smtClean="0"/>
              <a:t>Internal Boundaries </a:t>
            </a:r>
            <a:r>
              <a:rPr lang="en-GB" dirty="0"/>
              <a:t>and </a:t>
            </a:r>
            <a:r>
              <a:rPr lang="en-GB" dirty="0" err="1" smtClean="0"/>
              <a:t>Hyperdiffusion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65760" y="4140926"/>
            <a:ext cx="11625943" cy="1149532"/>
          </a:xfrm>
        </p:spPr>
        <p:txBody>
          <a:bodyPr>
            <a:normAutofit/>
          </a:bodyPr>
          <a:lstStyle/>
          <a:p>
            <a:r>
              <a:rPr lang="en-GB" b="0" dirty="0" smtClean="0"/>
              <a:t>Thomas </a:t>
            </a:r>
            <a:r>
              <a:rPr lang="en-GB" b="0" dirty="0"/>
              <a:t>Jonsson</a:t>
            </a:r>
          </a:p>
          <a:p>
            <a:r>
              <a:rPr lang="en-GB" b="0" dirty="0" smtClean="0"/>
              <a:t>Tech-</a:t>
            </a:r>
            <a:r>
              <a:rPr lang="en-GB" b="0" dirty="0" err="1" smtClean="0"/>
              <a:t>dev</a:t>
            </a:r>
            <a:r>
              <a:rPr lang="en-GB" b="0" dirty="0" smtClean="0"/>
              <a:t>, 23 </a:t>
            </a:r>
            <a:r>
              <a:rPr lang="en-GB" b="0" dirty="0"/>
              <a:t>September 2020</a:t>
            </a:r>
          </a:p>
          <a:p>
            <a:endParaRPr lang="en-GB" b="0" dirty="0"/>
          </a:p>
        </p:txBody>
      </p:sp>
      <p:pic>
        <p:nvPicPr>
          <p:cNvPr id="8" name="Picture Placeholder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39" b="10639"/>
          <a:stretch>
            <a:fillRect/>
          </a:stretch>
        </p:blipFill>
        <p:spPr>
          <a:xfrm>
            <a:off x="864613" y="5733256"/>
            <a:ext cx="1727167" cy="90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52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Brief 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Goal</a:t>
            </a:r>
            <a:r>
              <a:rPr lang="en-GB" dirty="0" smtClean="0"/>
              <a:t>: Implement internal boundary condition and </a:t>
            </a:r>
            <a:r>
              <a:rPr lang="en-GB" dirty="0" err="1" smtClean="0"/>
              <a:t>hyperdiffusion</a:t>
            </a:r>
            <a:endParaRPr lang="en-GB" dirty="0" smtClean="0"/>
          </a:p>
          <a:p>
            <a:r>
              <a:rPr lang="en-GB" b="1" dirty="0" smtClean="0"/>
              <a:t>Main result</a:t>
            </a:r>
            <a:r>
              <a:rPr lang="en-GB" dirty="0" smtClean="0"/>
              <a:t>: Both </a:t>
            </a:r>
            <a:r>
              <a:rPr lang="en-GB" dirty="0" smtClean="0"/>
              <a:t>implemented; the </a:t>
            </a:r>
            <a:r>
              <a:rPr lang="en-GB" dirty="0"/>
              <a:t>internal boundary </a:t>
            </a:r>
            <a:r>
              <a:rPr lang="en-GB" dirty="0" smtClean="0"/>
              <a:t>is well tested, while </a:t>
            </a:r>
            <a:r>
              <a:rPr lang="en-GB" dirty="0" err="1" smtClean="0"/>
              <a:t>hyperdiffusion</a:t>
            </a:r>
            <a:r>
              <a:rPr lang="en-GB" dirty="0" smtClean="0"/>
              <a:t> need more testing.</a:t>
            </a:r>
          </a:p>
          <a:p>
            <a:endParaRPr lang="en-GB" dirty="0" smtClean="0"/>
          </a:p>
          <a:p>
            <a:r>
              <a:rPr lang="en-GB" dirty="0" smtClean="0"/>
              <a:t>Started preparing for core-edge coupling with finite edge region.</a:t>
            </a:r>
          </a:p>
          <a:p>
            <a:pPr lvl="1"/>
            <a:r>
              <a:rPr lang="en-GB" b="1" dirty="0" smtClean="0"/>
              <a:t>Note</a:t>
            </a:r>
            <a:r>
              <a:rPr lang="en-GB" dirty="0" smtClean="0"/>
              <a:t>: solpsz1 sets BCs at rho=1, while PENN fill a finite edge e.g. rho in (0.95 , 1]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2020-09-23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8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5" t="7505" r="2559" b="5598"/>
          <a:stretch/>
        </p:blipFill>
        <p:spPr>
          <a:xfrm>
            <a:off x="4367048" y="60152"/>
            <a:ext cx="7803935" cy="6797848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2020-09-23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358" y="-122811"/>
            <a:ext cx="6858001" cy="1019197"/>
          </a:xfrm>
        </p:spPr>
        <p:txBody>
          <a:bodyPr/>
          <a:lstStyle/>
          <a:p>
            <a:r>
              <a:rPr lang="en-GB" dirty="0" err="1" smtClean="0"/>
              <a:t>Codeparams</a:t>
            </a:r>
            <a:r>
              <a:rPr lang="en-GB" dirty="0" smtClean="0"/>
              <a:t> ETS-</a:t>
            </a:r>
            <a:r>
              <a:rPr lang="en-GB" dirty="0" err="1" smtClean="0"/>
              <a:t>Init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849925" y="2983032"/>
            <a:ext cx="24925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Internal boundary</a:t>
            </a:r>
            <a:endParaRPr lang="en-GB" sz="24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1490642" y="4203432"/>
            <a:ext cx="2955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Hyper-diffusion </a:t>
            </a:r>
            <a:r>
              <a:rPr lang="sv-SE" sz="2400" i="1" dirty="0" smtClean="0"/>
              <a:t>= </a:t>
            </a:r>
            <a:r>
              <a:rPr lang="en-GB" sz="2400" i="1" dirty="0" smtClean="0"/>
              <a:t>OFF</a:t>
            </a:r>
            <a:endParaRPr lang="en-GB" sz="2400" i="1" dirty="0"/>
          </a:p>
        </p:txBody>
      </p:sp>
      <p:sp>
        <p:nvSpPr>
          <p:cNvPr id="14" name="Rounded Rectangle 13"/>
          <p:cNvSpPr/>
          <p:nvPr/>
        </p:nvSpPr>
        <p:spPr>
          <a:xfrm>
            <a:off x="4445876" y="4114847"/>
            <a:ext cx="7598979" cy="646338"/>
          </a:xfrm>
          <a:prstGeom prst="roundRect">
            <a:avLst>
              <a:gd name="adj" fmla="val 11516"/>
            </a:avLst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4445875" y="2445156"/>
            <a:ext cx="7598979" cy="1590815"/>
          </a:xfrm>
          <a:prstGeom prst="roundRect">
            <a:avLst>
              <a:gd name="adj" fmla="val 11516"/>
            </a:avLst>
          </a:prstGeom>
          <a:solidFill>
            <a:schemeClr val="accent6">
              <a:lumMod val="75000"/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23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with internal boundary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797" y="791298"/>
            <a:ext cx="5699948" cy="587389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2020-09-23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4</a:t>
            </a:fld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6465564" y="2117391"/>
            <a:ext cx="1149176" cy="3936567"/>
          </a:xfrm>
          <a:prstGeom prst="roundRect">
            <a:avLst>
              <a:gd name="adj" fmla="val 0"/>
            </a:avLst>
          </a:prstGeom>
          <a:solidFill>
            <a:schemeClr val="accent1"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984119" y="3677027"/>
            <a:ext cx="1396611" cy="31164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8448606" y="3396865"/>
                <a:ext cx="295467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Interpretative profile;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2400" i="1" dirty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GB" sz="2400" i="1" dirty="0">
                            <a:latin typeface="Cambria Math" charset="0"/>
                          </a:rPr>
                          <m:t>𝑇</m:t>
                        </m:r>
                      </m:e>
                      <m:sub>
                        <m:r>
                          <a:rPr lang="sv-SE" sz="2400" i="1" dirty="0">
                            <a:latin typeface="Cambria Math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GB" sz="2400" i="1" dirty="0" err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sv-SE" sz="2400" i="1" dirty="0">
                            <a:latin typeface="Cambria Math" charset="0"/>
                          </a:rPr>
                          <m:t>(</m:t>
                        </m:r>
                        <m:r>
                          <a:rPr lang="sv-SE" sz="2400" b="0" i="1" dirty="0" smtClean="0">
                            <a:latin typeface="Cambria Math" charset="0"/>
                          </a:rPr>
                          <m:t>𝑟</m:t>
                        </m:r>
                        <m:r>
                          <a:rPr lang="sv-SE" sz="2400" b="0" i="1" dirty="0" smtClean="0">
                            <a:latin typeface="Cambria Math" charset="0"/>
                          </a:rPr>
                          <m:t>&gt;</m:t>
                        </m:r>
                        <m:r>
                          <a:rPr lang="sv-SE" sz="2400" i="1" dirty="0">
                            <a:latin typeface="Cambria Math" charset="0"/>
                          </a:rPr>
                          <m:t>𝑟</m:t>
                        </m:r>
                      </m:e>
                      <m:sub>
                        <m:r>
                          <a:rPr lang="en-GB" sz="2400" i="1" dirty="0" err="1">
                            <a:latin typeface="Cambria Math" charset="0"/>
                          </a:rPr>
                          <m:t>𝐵𝐶</m:t>
                        </m:r>
                      </m:sub>
                    </m:sSub>
                    <m:r>
                      <a:rPr lang="sv-SE" sz="2400" i="1" dirty="0">
                        <a:latin typeface="Cambria Math" charset="0"/>
                      </a:rPr>
                      <m:t>)</m:t>
                    </m:r>
                  </m:oMath>
                </a14:m>
                <a:r>
                  <a:rPr lang="en-GB" sz="2400" dirty="0" smtClean="0"/>
                  <a:t> is raising</a:t>
                </a:r>
                <a:endParaRPr lang="en-GB" sz="24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8606" y="3396865"/>
                <a:ext cx="2954677" cy="830997"/>
              </a:xfrm>
              <a:prstGeom prst="rect">
                <a:avLst/>
              </a:prstGeom>
              <a:blipFill rotWithShape="0">
                <a:blip r:embed="rId3"/>
                <a:stretch>
                  <a:fillRect l="-3299" t="-5839" r="-1649" b="-153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6180076" y="1516851"/>
            <a:ext cx="1539204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Time = 49.02 s</a:t>
            </a:r>
          </a:p>
          <a:p>
            <a:r>
              <a:rPr lang="en-GB" dirty="0" smtClean="0"/>
              <a:t>Time</a:t>
            </a:r>
            <a:r>
              <a:rPr lang="sv-SE" dirty="0"/>
              <a:t> </a:t>
            </a:r>
            <a:r>
              <a:rPr lang="sv-SE" dirty="0" smtClean="0"/>
              <a:t>= 49.04 s</a:t>
            </a:r>
            <a:endParaRPr lang="en-GB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505467" y="3111675"/>
            <a:ext cx="198680" cy="83931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64366" y="3927639"/>
            <a:ext cx="39142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Predictive profile, no sources; temperature is going down</a:t>
            </a:r>
            <a:endParaRPr lang="en-GB" sz="24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6465564" y="2168963"/>
            <a:ext cx="1847290" cy="122790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8380729" y="1888801"/>
                <a:ext cx="295467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Interpretative BC;</a:t>
                </a:r>
                <a:br>
                  <a:rPr lang="en-GB" sz="2400" dirty="0" smtClean="0"/>
                </a:b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2400" b="0" i="1" dirty="0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GB" sz="2400" i="1" dirty="0" smtClean="0">
                            <a:latin typeface="Cambria Math" charset="0"/>
                          </a:rPr>
                          <m:t>𝑇</m:t>
                        </m:r>
                      </m:e>
                      <m:sub>
                        <m:r>
                          <a:rPr lang="sv-SE" sz="2400" b="0" i="1" dirty="0" smtClean="0">
                            <a:latin typeface="Cambria Math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GB" sz="2400" i="1" dirty="0" err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sv-SE" sz="2400" b="0" i="1" dirty="0" smtClean="0">
                            <a:latin typeface="Cambria Math" charset="0"/>
                          </a:rPr>
                          <m:t>(</m:t>
                        </m:r>
                        <m:r>
                          <a:rPr lang="sv-SE" sz="2400" b="0" i="1" dirty="0" smtClean="0">
                            <a:latin typeface="Cambria Math" charset="0"/>
                          </a:rPr>
                          <m:t>𝑟</m:t>
                        </m:r>
                      </m:e>
                      <m:sub>
                        <m:r>
                          <a:rPr lang="en-GB" sz="2400" i="1" dirty="0" err="1" smtClean="0">
                            <a:latin typeface="Cambria Math" charset="0"/>
                          </a:rPr>
                          <m:t>𝐵𝐶</m:t>
                        </m:r>
                      </m:sub>
                    </m:sSub>
                    <m:r>
                      <a:rPr lang="sv-SE" sz="2400" b="0" i="1" dirty="0" smtClean="0">
                        <a:latin typeface="Cambria Math" charset="0"/>
                      </a:rPr>
                      <m:t>)</m:t>
                    </m:r>
                  </m:oMath>
                </a14:m>
                <a:r>
                  <a:rPr lang="en-GB" sz="2400" dirty="0" smtClean="0"/>
                  <a:t> is raising </a:t>
                </a:r>
                <a:endParaRPr lang="en-GB" sz="2400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0729" y="1888801"/>
                <a:ext cx="2954677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3306" t="-5882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 flipH="1">
            <a:off x="6495393" y="3137339"/>
            <a:ext cx="362607" cy="75674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 rot="1096235">
            <a:off x="4113293" y="2552081"/>
            <a:ext cx="1072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49.02 s</a:t>
            </a:r>
            <a:endParaRPr lang="en-GB" sz="2400" dirty="0"/>
          </a:p>
        </p:txBody>
      </p:sp>
      <p:sp>
        <p:nvSpPr>
          <p:cNvPr id="32" name="TextBox 31"/>
          <p:cNvSpPr txBox="1"/>
          <p:nvPr/>
        </p:nvSpPr>
        <p:spPr>
          <a:xfrm rot="313120">
            <a:off x="4186514" y="3145427"/>
            <a:ext cx="1072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49.04 s</a:t>
            </a:r>
            <a:endParaRPr lang="en-GB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7047365" y="801411"/>
            <a:ext cx="4961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mtClean="0"/>
              <a:t>Data source:g2tjohns/</a:t>
            </a:r>
            <a:r>
              <a:rPr lang="en-GB" dirty="0" err="1" smtClean="0"/>
              <a:t>jet_reference</a:t>
            </a:r>
            <a:r>
              <a:rPr lang="en-GB" dirty="0" smtClean="0"/>
              <a:t>/92436/84929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60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54" y="163929"/>
            <a:ext cx="10550770" cy="446075"/>
          </a:xfrm>
        </p:spPr>
        <p:txBody>
          <a:bodyPr/>
          <a:lstStyle/>
          <a:p>
            <a:r>
              <a:rPr lang="en-GB" dirty="0" err="1" smtClean="0"/>
              <a:t>Codeparams</a:t>
            </a:r>
            <a:r>
              <a:rPr lang="en-GB" dirty="0" smtClean="0"/>
              <a:t> ETS-</a:t>
            </a:r>
            <a:r>
              <a:rPr lang="en-GB" dirty="0" err="1" smtClean="0"/>
              <a:t>Init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59" t="8147" r="2166" b="5244"/>
          <a:stretch/>
        </p:blipFill>
        <p:spPr>
          <a:xfrm>
            <a:off x="3736417" y="37238"/>
            <a:ext cx="8418793" cy="680500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2020-09-23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5</a:t>
            </a:fld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643112" y="2754219"/>
            <a:ext cx="2814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Hyper-diffusion</a:t>
            </a:r>
            <a:r>
              <a:rPr lang="en-GB" sz="2400" i="1" dirty="0"/>
              <a:t> </a:t>
            </a:r>
            <a:r>
              <a:rPr lang="sv-SE" sz="2400" i="1" dirty="0" smtClean="0"/>
              <a:t>= </a:t>
            </a:r>
            <a:r>
              <a:rPr lang="en-GB" sz="2400" i="1" dirty="0" smtClean="0"/>
              <a:t>ON</a:t>
            </a:r>
            <a:endParaRPr lang="en-GB" sz="2400" i="1" dirty="0"/>
          </a:p>
        </p:txBody>
      </p:sp>
      <p:sp>
        <p:nvSpPr>
          <p:cNvPr id="11" name="Rounded Rectangle 10"/>
          <p:cNvSpPr/>
          <p:nvPr/>
        </p:nvSpPr>
        <p:spPr>
          <a:xfrm>
            <a:off x="3736417" y="100865"/>
            <a:ext cx="8292666" cy="5243644"/>
          </a:xfrm>
          <a:prstGeom prst="roundRect">
            <a:avLst>
              <a:gd name="adj" fmla="val 3015"/>
            </a:avLst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2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2" id="{CE628BF3-5CA6-8540-8EC9-6D0FA2D704D8}" vid="{0EC03963-31F5-A24D-BFE2-DF88D81840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WPCD</Template>
  <TotalTime>12</TotalTime>
  <Words>130</Words>
  <Application>Microsoft Macintosh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Cambria Math</vt:lpstr>
      <vt:lpstr>Arial</vt:lpstr>
      <vt:lpstr>Office Theme</vt:lpstr>
      <vt:lpstr>Summary of Sprint on: Internal Boundaries and Hyperdiffusion</vt:lpstr>
      <vt:lpstr>Brief summary</vt:lpstr>
      <vt:lpstr>Codeparams ETS-Init</vt:lpstr>
      <vt:lpstr>Example with internal boundary</vt:lpstr>
      <vt:lpstr>Codeparams ETS-Init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WIMAS-2 Sprint on internal boundaries and hyperdiffusion</dc:title>
  <dc:creator>Thomas Johnson</dc:creator>
  <cp:lastModifiedBy>Thomas Johnson</cp:lastModifiedBy>
  <cp:revision>5</cp:revision>
  <dcterms:created xsi:type="dcterms:W3CDTF">2020-09-23T10:37:19Z</dcterms:created>
  <dcterms:modified xsi:type="dcterms:W3CDTF">2020-09-23T10:49:58Z</dcterms:modified>
</cp:coreProperties>
</file>