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8"/>
  </p:notesMasterIdLst>
  <p:handoutMasterIdLst>
    <p:handoutMasterId r:id="rId29"/>
  </p:handoutMasterIdLst>
  <p:sldIdLst>
    <p:sldId id="401" r:id="rId3"/>
    <p:sldId id="446" r:id="rId4"/>
    <p:sldId id="405" r:id="rId5"/>
    <p:sldId id="443" r:id="rId6"/>
    <p:sldId id="444" r:id="rId7"/>
    <p:sldId id="414" r:id="rId8"/>
    <p:sldId id="418" r:id="rId9"/>
    <p:sldId id="438" r:id="rId10"/>
    <p:sldId id="410" r:id="rId11"/>
    <p:sldId id="439" r:id="rId12"/>
    <p:sldId id="440" r:id="rId13"/>
    <p:sldId id="428" r:id="rId14"/>
    <p:sldId id="441" r:id="rId15"/>
    <p:sldId id="382" r:id="rId16"/>
    <p:sldId id="384" r:id="rId17"/>
    <p:sldId id="425" r:id="rId18"/>
    <p:sldId id="388" r:id="rId19"/>
    <p:sldId id="422" r:id="rId20"/>
    <p:sldId id="387" r:id="rId21"/>
    <p:sldId id="385" r:id="rId22"/>
    <p:sldId id="445" r:id="rId23"/>
    <p:sldId id="407" r:id="rId24"/>
    <p:sldId id="447" r:id="rId25"/>
    <p:sldId id="448" r:id="rId26"/>
    <p:sldId id="371" r:id="rId2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B9C7BA7-FCF7-4C6B-B28D-4A5DFAA3A4EF}">
          <p14:sldIdLst>
            <p14:sldId id="401"/>
            <p14:sldId id="446"/>
            <p14:sldId id="405"/>
            <p14:sldId id="443"/>
            <p14:sldId id="444"/>
            <p14:sldId id="414"/>
            <p14:sldId id="418"/>
            <p14:sldId id="438"/>
            <p14:sldId id="410"/>
            <p14:sldId id="439"/>
            <p14:sldId id="440"/>
          </p14:sldIdLst>
        </p14:section>
        <p14:section name="Abschnitt ohne Titel" id="{6D714F52-3B31-4D3C-9005-5AB05CA005DF}">
          <p14:sldIdLst>
            <p14:sldId id="428"/>
            <p14:sldId id="441"/>
            <p14:sldId id="382"/>
            <p14:sldId id="384"/>
            <p14:sldId id="425"/>
            <p14:sldId id="388"/>
            <p14:sldId id="422"/>
            <p14:sldId id="387"/>
            <p14:sldId id="385"/>
            <p14:sldId id="445"/>
            <p14:sldId id="407"/>
            <p14:sldId id="447"/>
            <p14:sldId id="448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FF33CC"/>
    <a:srgbClr val="FF9900"/>
    <a:srgbClr val="003399"/>
    <a:srgbClr val="E3E3E3"/>
    <a:srgbClr val="99CCFF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1" autoAdjust="0"/>
    <p:restoredTop sz="94675" autoAdjust="0"/>
  </p:normalViewPr>
  <p:slideViewPr>
    <p:cSldViewPr showGuides="1">
      <p:cViewPr varScale="1">
        <p:scale>
          <a:sx n="92" d="100"/>
          <a:sy n="92" d="100"/>
        </p:scale>
        <p:origin x="7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20/01/2023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415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033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bf3b0af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sp>
        <p:nvSpPr>
          <p:cNvPr id="85" name="Google Shape;85;g10bf3b0af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248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01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23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ba83e5d7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eba83e5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355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ba83e5d7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eba83e5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144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8601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18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eba83e5d7_0_2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feba83e5d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569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815525" y="483082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 smtClean="0"/>
              <a:t>D.Borodin</a:t>
            </a:r>
            <a:r>
              <a:rPr lang="en-GB" sz="1400" baseline="0" dirty="0" smtClean="0"/>
              <a:t> </a:t>
            </a:r>
            <a:r>
              <a:rPr lang="en-GB" sz="1400" dirty="0" smtClean="0"/>
              <a:t>|</a:t>
            </a:r>
            <a:r>
              <a:rPr lang="en-GB" sz="1400" baseline="0" dirty="0" smtClean="0"/>
              <a:t> TSVV-5</a:t>
            </a:r>
            <a:r>
              <a:rPr lang="en-GB" sz="1400" dirty="0" smtClean="0"/>
              <a:t> RU reports 2022</a:t>
            </a:r>
            <a:r>
              <a:rPr lang="en-GB" sz="1400" baseline="0" dirty="0" smtClean="0"/>
              <a:t> </a:t>
            </a:r>
            <a:r>
              <a:rPr lang="en-GB" sz="1400" dirty="0" smtClean="0"/>
              <a:t> |  </a:t>
            </a:r>
            <a:r>
              <a:rPr lang="en-GB" sz="1400" dirty="0" smtClean="0"/>
              <a:t>20.01.2023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4</a:t>
            </a:r>
            <a:r>
              <a:rPr lang="en-GB" baseline="30000" dirty="0" smtClean="0"/>
              <a:t>th</a:t>
            </a:r>
            <a:r>
              <a:rPr lang="en-GB" dirty="0" smtClean="0"/>
              <a:t> IAEA TM om divertor concepts  | VIC, Vienna  | 09.11.2022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ene.de/hydk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ene.de/new_eire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mdis.iaea.org/GNAM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79512" y="3147814"/>
            <a:ext cx="4828523" cy="962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Borodin, </a:t>
            </a:r>
            <a:r>
              <a:rPr lang="en-US" dirty="0" smtClean="0">
                <a:solidFill>
                  <a:prstClr val="white"/>
                </a:solidFill>
              </a:rPr>
              <a:t>F.Cianfrani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99942"/>
            <a:ext cx="2462891" cy="74365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6952" y="123478"/>
            <a:ext cx="518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TSVV-5 „Neutral gas </a:t>
            </a:r>
            <a:r>
              <a:rPr lang="de-DE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de-DE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044" y="1761660"/>
            <a:ext cx="8721395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FZJ progress report 2022</a:t>
            </a:r>
          </a:p>
          <a:p>
            <a:pPr>
              <a:defRPr/>
            </a:pPr>
            <a:r>
              <a:rPr lang="de-DE" sz="2400" b="0" i="1" dirty="0" smtClean="0">
                <a:solidFill>
                  <a:prstClr val="black"/>
                </a:solidFill>
              </a:rPr>
              <a:t>CRM </a:t>
            </a:r>
            <a:r>
              <a:rPr lang="de-DE" sz="2400" b="0" i="1" dirty="0" err="1" smtClean="0">
                <a:solidFill>
                  <a:prstClr val="black"/>
                </a:solidFill>
              </a:rPr>
              <a:t>and</a:t>
            </a:r>
            <a:r>
              <a:rPr lang="de-DE" sz="2400" b="0" i="1" dirty="0" smtClean="0">
                <a:solidFill>
                  <a:prstClr val="black"/>
                </a:solidFill>
              </a:rPr>
              <a:t> A&amp;M </a:t>
            </a:r>
            <a:r>
              <a:rPr lang="de-DE" sz="2400" b="0" i="1" dirty="0" err="1" smtClean="0">
                <a:solidFill>
                  <a:prstClr val="black"/>
                </a:solidFill>
              </a:rPr>
              <a:t>data</a:t>
            </a:r>
            <a:r>
              <a:rPr lang="de-DE" sz="2400" b="0" i="1" dirty="0" smtClean="0">
                <a:solidFill>
                  <a:prstClr val="black"/>
                </a:solidFill>
              </a:rPr>
              <a:t>, </a:t>
            </a:r>
            <a:r>
              <a:rPr lang="de-DE" sz="2400" b="0" i="1" dirty="0" err="1" smtClean="0">
                <a:solidFill>
                  <a:prstClr val="black"/>
                </a:solidFill>
              </a:rPr>
              <a:t>code</a:t>
            </a:r>
            <a:r>
              <a:rPr lang="de-DE" sz="2400" b="0" i="1" dirty="0" smtClean="0">
                <a:solidFill>
                  <a:prstClr val="black"/>
                </a:solidFill>
              </a:rPr>
              <a:t> </a:t>
            </a:r>
            <a:r>
              <a:rPr lang="de-DE" sz="2400" b="0" i="1" dirty="0" err="1" smtClean="0">
                <a:solidFill>
                  <a:prstClr val="black"/>
                </a:solidFill>
              </a:rPr>
              <a:t>development</a:t>
            </a:r>
            <a:r>
              <a:rPr lang="de-DE" sz="2400" b="0" i="1" dirty="0" smtClean="0">
                <a:solidFill>
                  <a:prstClr val="black"/>
                </a:solidFill>
              </a:rPr>
              <a:t>, etc.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38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4"/>
          <p:cNvSpPr/>
          <p:nvPr/>
        </p:nvSpPr>
        <p:spPr>
          <a:xfrm>
            <a:off x="4721429" y="3548342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9;p4"/>
          <p:cNvSpPr/>
          <p:nvPr/>
        </p:nvSpPr>
        <p:spPr>
          <a:xfrm>
            <a:off x="4892696" y="3640843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2691136" y="3555504"/>
            <a:ext cx="1986369" cy="569179"/>
            <a:chOff x="2614246" y="2270176"/>
            <a:chExt cx="2203940" cy="613709"/>
          </a:xfrm>
        </p:grpSpPr>
        <p:sp>
          <p:nvSpPr>
            <p:cNvPr id="7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TextBox 1"/>
          <p:cNvSpPr txBox="1"/>
          <p:nvPr/>
        </p:nvSpPr>
        <p:spPr>
          <a:xfrm>
            <a:off x="77637" y="2911458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low temperature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(T &lt; 2eV)   leading reaction chains: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8;p4"/>
          <p:cNvSpPr txBox="1"/>
          <p:nvPr/>
        </p:nvSpPr>
        <p:spPr>
          <a:xfrm>
            <a:off x="168150" y="3693546"/>
            <a:ext cx="2365266" cy="10156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8;p4"/>
          <p:cNvSpPr/>
          <p:nvPr/>
        </p:nvSpPr>
        <p:spPr>
          <a:xfrm>
            <a:off x="4379482" y="3703141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7;p4"/>
          <p:cNvSpPr txBox="1"/>
          <p:nvPr/>
        </p:nvSpPr>
        <p:spPr>
          <a:xfrm>
            <a:off x="4336127" y="3611045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MAD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4"/>
          <p:cNvSpPr/>
          <p:nvPr/>
        </p:nvSpPr>
        <p:spPr>
          <a:xfrm>
            <a:off x="4714267" y="4210108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9;p4"/>
          <p:cNvSpPr/>
          <p:nvPr/>
        </p:nvSpPr>
        <p:spPr>
          <a:xfrm>
            <a:off x="4885534" y="4302609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roup 46"/>
          <p:cNvGrpSpPr/>
          <p:nvPr/>
        </p:nvGrpSpPr>
        <p:grpSpPr>
          <a:xfrm>
            <a:off x="2683974" y="4217270"/>
            <a:ext cx="1986369" cy="569179"/>
            <a:chOff x="2614246" y="2270176"/>
            <a:chExt cx="2203940" cy="613709"/>
          </a:xfrm>
        </p:grpSpPr>
        <p:sp>
          <p:nvSpPr>
            <p:cNvPr id="16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98;p4"/>
          <p:cNvSpPr/>
          <p:nvPr/>
        </p:nvSpPr>
        <p:spPr>
          <a:xfrm>
            <a:off x="4372320" y="4364907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7;p4"/>
          <p:cNvSpPr txBox="1"/>
          <p:nvPr/>
        </p:nvSpPr>
        <p:spPr>
          <a:xfrm>
            <a:off x="4328965" y="4272811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269" y="660171"/>
            <a:ext cx="7087197" cy="218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2522" y="2947833"/>
            <a:ext cx="1968978" cy="152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85;p4"/>
          <p:cNvSpPr/>
          <p:nvPr/>
        </p:nvSpPr>
        <p:spPr>
          <a:xfrm>
            <a:off x="7144241" y="921640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86;p4"/>
          <p:cNvCxnSpPr>
            <a:stCxn id="22" idx="1"/>
          </p:cNvCxnSpPr>
          <p:nvPr/>
        </p:nvCxnSpPr>
        <p:spPr>
          <a:xfrm flipH="1">
            <a:off x="6923431" y="1098927"/>
            <a:ext cx="220810" cy="24164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46;p16"/>
          <p:cNvSpPr txBox="1">
            <a:spLocks noGrp="1"/>
          </p:cNvSpPr>
          <p:nvPr>
            <p:ph type="title"/>
          </p:nvPr>
        </p:nvSpPr>
        <p:spPr>
          <a:xfrm>
            <a:off x="88908" y="64606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ru-RU" sz="2400" dirty="0" smtClean="0">
                <a:solidFill>
                  <a:srgbClr val="C00000"/>
                </a:solidFill>
              </a:rPr>
              <a:t>С</a:t>
            </a:r>
            <a:r>
              <a:rPr lang="en-GB" sz="2400" dirty="0" smtClean="0">
                <a:solidFill>
                  <a:srgbClr val="C00000"/>
                </a:solidFill>
              </a:rPr>
              <a:t>RM </a:t>
            </a:r>
            <a:r>
              <a:rPr lang="en-US" sz="2400" dirty="0" smtClean="0">
                <a:solidFill>
                  <a:srgbClr val="C00000"/>
                </a:solidFill>
              </a:rPr>
              <a:t>simulations (standalone): branching ratios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25" name="Google Shape;103;p4"/>
          <p:cNvSpPr/>
          <p:nvPr/>
        </p:nvSpPr>
        <p:spPr>
          <a:xfrm rot="3946898">
            <a:off x="6829274" y="3188125"/>
            <a:ext cx="467853" cy="94453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4;p4"/>
          <p:cNvSpPr/>
          <p:nvPr/>
        </p:nvSpPr>
        <p:spPr>
          <a:xfrm rot="3985040">
            <a:off x="6823236" y="3735835"/>
            <a:ext cx="498292" cy="98604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21;p4"/>
          <p:cNvSpPr txBox="1"/>
          <p:nvPr/>
        </p:nvSpPr>
        <p:spPr>
          <a:xfrm>
            <a:off x="665502" y="151295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EU-DEMO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86;p4"/>
          <p:cNvCxnSpPr/>
          <p:nvPr/>
        </p:nvCxnSpPr>
        <p:spPr>
          <a:xfrm>
            <a:off x="7475809" y="1249896"/>
            <a:ext cx="1532535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93;p4"/>
          <p:cNvSpPr txBox="1"/>
          <p:nvPr/>
        </p:nvSpPr>
        <p:spPr>
          <a:xfrm>
            <a:off x="2847309" y="3623802"/>
            <a:ext cx="39569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99;p4"/>
          <p:cNvSpPr txBox="1"/>
          <p:nvPr/>
        </p:nvSpPr>
        <p:spPr>
          <a:xfrm>
            <a:off x="2815451" y="4119228"/>
            <a:ext cx="3956939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43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123" y="46942"/>
            <a:ext cx="7543800" cy="342900"/>
          </a:xfrm>
        </p:spPr>
        <p:txBody>
          <a:bodyPr/>
          <a:lstStyle/>
          <a:p>
            <a:pPr lvl="0">
              <a:buClr>
                <a:srgbClr val="000000"/>
              </a:buClr>
              <a:buSzPts val="2800"/>
            </a:pPr>
            <a:r>
              <a:rPr lang="en-US" sz="2400" dirty="0" smtClean="0">
                <a:solidFill>
                  <a:srgbClr val="C00000"/>
                </a:solidFill>
              </a:rPr>
              <a:t>CRM: effect of </a:t>
            </a:r>
            <a:r>
              <a:rPr lang="en-US" sz="2400" dirty="0" err="1" smtClean="0">
                <a:solidFill>
                  <a:srgbClr val="C00000"/>
                </a:solidFill>
              </a:rPr>
              <a:t>vibrationally</a:t>
            </a:r>
            <a:r>
              <a:rPr lang="en-US" sz="2400" dirty="0" smtClean="0">
                <a:solidFill>
                  <a:srgbClr val="C00000"/>
                </a:solidFill>
              </a:rPr>
              <a:t> resolved states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98" y="711882"/>
            <a:ext cx="7098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vibrationally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resolved molecular states H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(v) (v=0 ..14) with electron-induced ladder-like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(v) + e → 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(v±1) + 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rates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H2vibr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647700" y="1656881"/>
            <a:ext cx="8458200" cy="2457919"/>
            <a:chOff x="1135380" y="1512101"/>
            <a:chExt cx="7833360" cy="2229319"/>
          </a:xfrm>
        </p:grpSpPr>
        <p:pic>
          <p:nvPicPr>
            <p:cNvPr id="7" name="Google Shape;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5380" y="1512101"/>
              <a:ext cx="7833360" cy="2229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6;p4"/>
            <p:cNvSpPr/>
            <p:nvPr/>
          </p:nvSpPr>
          <p:spPr>
            <a:xfrm>
              <a:off x="7688580" y="2468880"/>
              <a:ext cx="1074420" cy="45720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7;p4"/>
            <p:cNvSpPr/>
            <p:nvPr/>
          </p:nvSpPr>
          <p:spPr>
            <a:xfrm>
              <a:off x="4998720" y="2626760"/>
              <a:ext cx="1082040" cy="20788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18;p4"/>
          <p:cNvSpPr txBox="1"/>
          <p:nvPr/>
        </p:nvSpPr>
        <p:spPr>
          <a:xfrm>
            <a:off x="838200" y="4227898"/>
            <a:ext cx="802386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vibrational transitions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are the main reaction channels at low temperatures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Noto Sans Symbols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6;p4"/>
          <p:cNvSpPr/>
          <p:nvPr/>
        </p:nvSpPr>
        <p:spPr>
          <a:xfrm>
            <a:off x="906780" y="4243138"/>
            <a:ext cx="2446020" cy="31872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1;p4"/>
          <p:cNvSpPr txBox="1"/>
          <p:nvPr/>
        </p:nvSpPr>
        <p:spPr>
          <a:xfrm>
            <a:off x="127123" y="285895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EU-DEMO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16;p4"/>
          <p:cNvSpPr/>
          <p:nvPr/>
        </p:nvSpPr>
        <p:spPr>
          <a:xfrm rot="2262011">
            <a:off x="2831736" y="1753583"/>
            <a:ext cx="481847" cy="280307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6;p4"/>
          <p:cNvSpPr/>
          <p:nvPr/>
        </p:nvSpPr>
        <p:spPr>
          <a:xfrm rot="3395700">
            <a:off x="4863812" y="1182980"/>
            <a:ext cx="481847" cy="408059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92342" y="565864"/>
            <a:ext cx="17721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3147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5258" y="-67419"/>
            <a:ext cx="8231742" cy="640303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EU-DEMO – effect of resolution by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192342" y="565864"/>
            <a:ext cx="17721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7192342" y="4013478"/>
            <a:ext cx="18106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M.Groth,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PET, 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2311" y="1635646"/>
            <a:ext cx="191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 line with the EIRENE and other CRMs: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 reduction in effective dissociation rate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transport of vibrational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542"/>
            <a:ext cx="5075435" cy="39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42" y="88524"/>
            <a:ext cx="7543800" cy="342900"/>
          </a:xfrm>
        </p:spPr>
        <p:txBody>
          <a:bodyPr/>
          <a:lstStyle/>
          <a:p>
            <a:pPr lvl="0">
              <a:buClr>
                <a:srgbClr val="000000"/>
              </a:buClr>
              <a:buSzPts val="2800"/>
            </a:pPr>
            <a:r>
              <a:rPr lang="en-US" sz="2400" dirty="0" smtClean="0">
                <a:solidFill>
                  <a:srgbClr val="C00000"/>
                </a:solidFill>
              </a:rPr>
              <a:t>CRM: effect of </a:t>
            </a:r>
            <a:r>
              <a:rPr lang="en-US" sz="2400" dirty="0" err="1" smtClean="0">
                <a:solidFill>
                  <a:srgbClr val="C0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 on vibrational populations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20" y="771550"/>
            <a:ext cx="8407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ground state: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Boltzmann distribution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6224580" y="933724"/>
            <a:ext cx="2017059" cy="124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" name="Straight Connector 32"/>
          <p:cNvCxnSpPr/>
          <p:nvPr/>
        </p:nvCxnSpPr>
        <p:spPr>
          <a:xfrm>
            <a:off x="6684639" y="2029659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3"/>
          <p:cNvCxnSpPr/>
          <p:nvPr/>
        </p:nvCxnSpPr>
        <p:spPr>
          <a:xfrm>
            <a:off x="6684639" y="1810016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4"/>
          <p:cNvCxnSpPr/>
          <p:nvPr/>
        </p:nvCxnSpPr>
        <p:spPr>
          <a:xfrm>
            <a:off x="6684639" y="1612789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/>
          <p:cNvCxnSpPr/>
          <p:nvPr/>
        </p:nvCxnSpPr>
        <p:spPr>
          <a:xfrm>
            <a:off x="6686240" y="1429011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/>
          <p:cNvCxnSpPr/>
          <p:nvPr/>
        </p:nvCxnSpPr>
        <p:spPr>
          <a:xfrm>
            <a:off x="6683998" y="1231784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7"/>
          <p:cNvCxnSpPr/>
          <p:nvPr/>
        </p:nvCxnSpPr>
        <p:spPr>
          <a:xfrm>
            <a:off x="6684639" y="1088342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38"/>
          <p:cNvSpPr/>
          <p:nvPr/>
        </p:nvSpPr>
        <p:spPr>
          <a:xfrm>
            <a:off x="5438532" y="1810016"/>
            <a:ext cx="1194669" cy="42807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5496956" y="1869800"/>
            <a:ext cx="1064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Up Arrow 40"/>
          <p:cNvSpPr/>
          <p:nvPr/>
        </p:nvSpPr>
        <p:spPr>
          <a:xfrm>
            <a:off x="6730187" y="1832432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Up Arrow 41"/>
          <p:cNvSpPr/>
          <p:nvPr/>
        </p:nvSpPr>
        <p:spPr>
          <a:xfrm>
            <a:off x="6934170" y="1628098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Up Arrow 42"/>
          <p:cNvSpPr/>
          <p:nvPr/>
        </p:nvSpPr>
        <p:spPr>
          <a:xfrm>
            <a:off x="7356376" y="1245231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Up Arrow 43"/>
          <p:cNvSpPr/>
          <p:nvPr/>
        </p:nvSpPr>
        <p:spPr>
          <a:xfrm>
            <a:off x="7569294" y="1099551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Up Arrow 44"/>
          <p:cNvSpPr/>
          <p:nvPr/>
        </p:nvSpPr>
        <p:spPr>
          <a:xfrm>
            <a:off x="7116568" y="1451276"/>
            <a:ext cx="45719" cy="157032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Up Arrow 45"/>
          <p:cNvSpPr>
            <a:spLocks noChangeAspect="1"/>
          </p:cNvSpPr>
          <p:nvPr/>
        </p:nvSpPr>
        <p:spPr>
          <a:xfrm rot="10800000">
            <a:off x="7025270" y="1634827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Up Arrow 46"/>
          <p:cNvSpPr/>
          <p:nvPr/>
        </p:nvSpPr>
        <p:spPr>
          <a:xfrm rot="10800000">
            <a:off x="6808627" y="1830190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Up Arrow 47"/>
          <p:cNvSpPr/>
          <p:nvPr/>
        </p:nvSpPr>
        <p:spPr>
          <a:xfrm rot="10800000">
            <a:off x="7654680" y="1096555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Up Arrow 48"/>
          <p:cNvSpPr/>
          <p:nvPr/>
        </p:nvSpPr>
        <p:spPr>
          <a:xfrm rot="10800000">
            <a:off x="7440639" y="1242001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Up Arrow 49"/>
          <p:cNvSpPr/>
          <p:nvPr/>
        </p:nvSpPr>
        <p:spPr>
          <a:xfrm rot="10800000">
            <a:off x="7202598" y="1451276"/>
            <a:ext cx="51932" cy="15703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Right Arrow 50"/>
          <p:cNvSpPr/>
          <p:nvPr/>
        </p:nvSpPr>
        <p:spPr>
          <a:xfrm>
            <a:off x="8269788" y="1135253"/>
            <a:ext cx="689773" cy="9145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6695980" y="497500"/>
            <a:ext cx="105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7791134" y="1904834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0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54"/>
          <p:cNvSpPr txBox="1"/>
          <p:nvPr/>
        </p:nvSpPr>
        <p:spPr>
          <a:xfrm>
            <a:off x="7788911" y="1687041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55"/>
          <p:cNvSpPr txBox="1"/>
          <p:nvPr/>
        </p:nvSpPr>
        <p:spPr>
          <a:xfrm>
            <a:off x="7786688" y="1489814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TextBox 56"/>
          <p:cNvSpPr txBox="1"/>
          <p:nvPr/>
        </p:nvSpPr>
        <p:spPr>
          <a:xfrm>
            <a:off x="7784465" y="1312852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57"/>
          <p:cNvSpPr txBox="1"/>
          <p:nvPr/>
        </p:nvSpPr>
        <p:spPr>
          <a:xfrm>
            <a:off x="7782242" y="1102163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58"/>
          <p:cNvSpPr txBox="1"/>
          <p:nvPr/>
        </p:nvSpPr>
        <p:spPr>
          <a:xfrm>
            <a:off x="7782187" y="975392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5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59"/>
          <p:cNvSpPr txBox="1"/>
          <p:nvPr/>
        </p:nvSpPr>
        <p:spPr>
          <a:xfrm>
            <a:off x="8202785" y="1311202"/>
            <a:ext cx="8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iss./ ion.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57" y="2390397"/>
            <a:ext cx="2993213" cy="2241698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" y="1242001"/>
            <a:ext cx="4832387" cy="3398645"/>
          </a:xfrm>
          <a:prstGeom prst="rect">
            <a:avLst/>
          </a:prstGeom>
        </p:spPr>
      </p:pic>
      <p:sp>
        <p:nvSpPr>
          <p:cNvPr id="36" name="Google Shape;126;p4"/>
          <p:cNvSpPr/>
          <p:nvPr/>
        </p:nvSpPr>
        <p:spPr>
          <a:xfrm>
            <a:off x="7202598" y="2508190"/>
            <a:ext cx="1687766" cy="47297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increases with decreasing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kumimoji="0" sz="14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126;p4"/>
          <p:cNvSpPr/>
          <p:nvPr/>
        </p:nvSpPr>
        <p:spPr>
          <a:xfrm>
            <a:off x="7440639" y="4510615"/>
            <a:ext cx="1370637" cy="26006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eak at low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16;p4"/>
          <p:cNvSpPr/>
          <p:nvPr/>
        </p:nvSpPr>
        <p:spPr>
          <a:xfrm rot="18860578">
            <a:off x="6482510" y="2264925"/>
            <a:ext cx="481847" cy="267026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16;p4"/>
          <p:cNvSpPr/>
          <p:nvPr/>
        </p:nvSpPr>
        <p:spPr>
          <a:xfrm rot="13532588">
            <a:off x="6804429" y="2810427"/>
            <a:ext cx="481847" cy="57706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62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/>
        </p:nvSpPr>
        <p:spPr>
          <a:xfrm>
            <a:off x="179512" y="-33757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 (web-based A&amp;M data tool):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506200" y="921300"/>
            <a:ext cx="85278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toolbox for plotting and manipulation of A&amp;M data with a user-friendly graphical 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endParaRPr sz="18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ncludes EIRENE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databases: AMJUEL, HYDHEL, H2VIBR, METHANE, 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 </a:t>
            </a:r>
            <a:r>
              <a:rPr lang="en-GB" sz="18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at   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http://www.eirene.de/hydkin/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Password-protected (for access contact the authors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7092446" y="1337036"/>
            <a:ext cx="1869375" cy="523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D.Reiter</a:t>
            </a:r>
            <a:r>
              <a:rPr lang="en-GB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et al.,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Phys. Scr. </a:t>
            </a:r>
            <a:r>
              <a:rPr lang="en-GB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2009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200" y="2492887"/>
            <a:ext cx="8436910" cy="7904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7079097" y="4011910"/>
            <a:ext cx="186401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ICAMDATA-2022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30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gfeba83e5d7_0_130"/>
          <p:cNvGrpSpPr/>
          <p:nvPr/>
        </p:nvGrpSpPr>
        <p:grpSpPr>
          <a:xfrm>
            <a:off x="323528" y="849086"/>
            <a:ext cx="6667500" cy="3863951"/>
            <a:chOff x="362708" y="849086"/>
            <a:chExt cx="6667500" cy="3863951"/>
          </a:xfrm>
        </p:grpSpPr>
        <p:pic>
          <p:nvPicPr>
            <p:cNvPr id="193" name="Google Shape;193;gfeba83e5d7_0_130"/>
            <p:cNvPicPr preferRelativeResize="0"/>
            <p:nvPr/>
          </p:nvPicPr>
          <p:blipFill rotWithShape="1">
            <a:blip r:embed="rId3">
              <a:alphaModFix/>
            </a:blip>
            <a:srcRect t="9852"/>
            <a:stretch/>
          </p:blipFill>
          <p:spPr>
            <a:xfrm>
              <a:off x="362708" y="849086"/>
              <a:ext cx="6667500" cy="3863951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194" name="Google Shape;194;gfeba83e5d7_0_130"/>
            <p:cNvCxnSpPr/>
            <p:nvPr/>
          </p:nvCxnSpPr>
          <p:spPr>
            <a:xfrm>
              <a:off x="1149933" y="1458928"/>
              <a:ext cx="5174673" cy="0"/>
            </a:xfrm>
            <a:prstGeom prst="straightConnector1">
              <a:avLst/>
            </a:prstGeom>
            <a:noFill/>
            <a:ln w="28575" cap="flat" cmpd="sng">
              <a:solidFill>
                <a:srgbClr val="C0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5" name="Google Shape;195;gfeba83e5d7_0_130"/>
          <p:cNvSpPr txBox="1"/>
          <p:nvPr/>
        </p:nvSpPr>
        <p:spPr>
          <a:xfrm>
            <a:off x="35496" y="-51942"/>
            <a:ext cx="79761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particle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solver (non-stationary)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feba83e5d7_0_130"/>
          <p:cNvSpPr txBox="1"/>
          <p:nvPr/>
        </p:nvSpPr>
        <p:spPr>
          <a:xfrm>
            <a:off x="6855607" y="2366066"/>
            <a:ext cx="1886611" cy="6155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of stationary equilibrium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feba83e5d7_0_130"/>
          <p:cNvSpPr/>
          <p:nvPr/>
        </p:nvSpPr>
        <p:spPr>
          <a:xfrm>
            <a:off x="6589418" y="2226425"/>
            <a:ext cx="84910" cy="894806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feba83e5d7_0_130"/>
          <p:cNvSpPr txBox="1"/>
          <p:nvPr/>
        </p:nvSpPr>
        <p:spPr>
          <a:xfrm>
            <a:off x="1182189" y="849086"/>
            <a:ext cx="39449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case (see next slides)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feba83e5d7_0_130"/>
          <p:cNvSpPr txBox="1"/>
          <p:nvPr/>
        </p:nvSpPr>
        <p:spPr>
          <a:xfrm>
            <a:off x="6660881" y="1275432"/>
            <a:ext cx="908826" cy="4002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reservoir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feba83e5d7_0_130"/>
          <p:cNvSpPr txBox="1"/>
          <p:nvPr/>
        </p:nvSpPr>
        <p:spPr>
          <a:xfrm>
            <a:off x="7668345" y="706040"/>
            <a:ext cx="1152128" cy="13849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“infinite reserve” of particles at fixed temperature and density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0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eba83e5d7_0_130"/>
          <p:cNvSpPr txBox="1"/>
          <p:nvPr/>
        </p:nvSpPr>
        <p:spPr>
          <a:xfrm>
            <a:off x="35496" y="-80866"/>
            <a:ext cx="79761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what is inside?..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757" y="771550"/>
            <a:ext cx="86409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 solver (transport excluded, pure A&amp;M side of the problem) with extensive features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Stationary and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solution (assuming velocity and plasma pars)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specie can be treated as “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Reservoir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“Spectral analysis”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eigenvalue approach (which reactions are most important?)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vary the plasma parameters, solver settings, reactions, etc.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en-GB" sz="1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arenR"/>
            </a:pPr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Plotting, solver results visualisation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Useful for </a:t>
            </a: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ast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checks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physics analysis in case one follows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established routines</a:t>
            </a:r>
            <a:endParaRPr lang="en-GB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reaction tables interconnected with the solver and plotting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Useful for fast </a:t>
            </a:r>
            <a:r>
              <a:rPr lang="en-GB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checks </a:t>
            </a: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physics analysis in case one follows </a:t>
            </a:r>
            <a:r>
              <a:rPr lang="en-GB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established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routines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Input/output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various formats (new: JSON) including directly for EIRENE</a:t>
            </a:r>
            <a:endParaRPr lang="en-GB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/>
          <p:nvPr/>
        </p:nvSpPr>
        <p:spPr>
          <a:xfrm>
            <a:off x="-5536" y="-20538"/>
            <a:ext cx="81059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</a:t>
            </a:r>
            <a:r>
              <a:rPr lang="en-GB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using the power of the web-interface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03598"/>
            <a:ext cx="3534247" cy="311241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1560" y="669251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>
                <a:latin typeface="Arial"/>
                <a:ea typeface="Arial"/>
                <a:cs typeface="Arial"/>
                <a:sym typeface="Arial"/>
              </a:rPr>
              <a:t>For H</a:t>
            </a:r>
            <a:r>
              <a:rPr lang="en-GB" b="1" u="sng" baseline="-25000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b="1" u="sng" dirty="0" smtClean="0">
                <a:latin typeface="Arial"/>
                <a:ea typeface="Arial"/>
                <a:cs typeface="Arial"/>
                <a:sym typeface="Arial"/>
              </a:rPr>
              <a:t> case (example):</a:t>
            </a:r>
            <a:endParaRPr lang="en-GB" u="sng" dirty="0"/>
          </a:p>
        </p:txBody>
      </p:sp>
      <p:sp>
        <p:nvSpPr>
          <p:cNvPr id="8" name="Google Shape;207;p7"/>
          <p:cNvSpPr txBox="1"/>
          <p:nvPr/>
        </p:nvSpPr>
        <p:spPr>
          <a:xfrm>
            <a:off x="4047428" y="555526"/>
            <a:ext cx="4904309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basis table </a:t>
            </a: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is h</a:t>
            </a:r>
            <a:r>
              <a:rPr lang="en-GB" sz="16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ighly customisable: </a:t>
            </a:r>
            <a:endParaRPr lang="en-GB" sz="1600" b="1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Deselected reaction can be excluded from the view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User easily selects the level of info for each reaction to be shown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Basic, solver, plotting etc. tables are interlinked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endParaRPr lang="en-GB" sz="16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All is optimised for checking high amounts of similar data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Critical things are highlighted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Data is grouped by the reactions (even if comes from various sources)</a:t>
            </a:r>
            <a:endParaRPr lang="en-GB" sz="1600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One can start with initial configuration (standard or custom) and do only essential (e.g. from physics) changes</a:t>
            </a:r>
            <a:endParaRPr lang="en-GB" sz="1600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9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79512" y="11240"/>
            <a:ext cx="7423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 – new mode (H</a:t>
            </a:r>
            <a:r>
              <a:rPr lang="en-GB" sz="2800" b="1" i="0" u="none" strike="noStrike" cap="none" baseline="-250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case)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534420"/>
            <a:ext cx="7180654" cy="42695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1240"/>
            <a:ext cx="2594398" cy="6162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873237"/>
            <a:ext cx="3732531" cy="36850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812360" y="966351"/>
            <a:ext cx="108012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to adjust table content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feba83e5d7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300" y="640803"/>
            <a:ext cx="6584800" cy="42330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8" name="Google Shape;228;gfeba83e5d7_0_28"/>
          <p:cNvSpPr txBox="1"/>
          <p:nvPr/>
        </p:nvSpPr>
        <p:spPr>
          <a:xfrm>
            <a:off x="107504" y="-50815"/>
            <a:ext cx="79208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comparison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dissociat</a:t>
            </a:r>
            <a:r>
              <a:rPr lang="en-GB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rates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feba83e5d7_0_28"/>
          <p:cNvSpPr txBox="1"/>
          <p:nvPr/>
        </p:nvSpPr>
        <p:spPr>
          <a:xfrm>
            <a:off x="5964182" y="1893102"/>
            <a:ext cx="946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HYDHEL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feba83e5d7_0_28"/>
          <p:cNvSpPr txBox="1"/>
          <p:nvPr/>
        </p:nvSpPr>
        <p:spPr>
          <a:xfrm>
            <a:off x="5982127" y="2692552"/>
            <a:ext cx="946200" cy="400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feba83e5d7_0_28"/>
          <p:cNvSpPr txBox="1"/>
          <p:nvPr/>
        </p:nvSpPr>
        <p:spPr>
          <a:xfrm rot="-1537889">
            <a:off x="6165553" y="2940977"/>
            <a:ext cx="1457456" cy="307736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Factor 3 wrong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feba83e5d7_0_28"/>
          <p:cNvSpPr txBox="1"/>
          <p:nvPr/>
        </p:nvSpPr>
        <p:spPr>
          <a:xfrm>
            <a:off x="4402182" y="885446"/>
            <a:ext cx="2155371" cy="369291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+ H</a:t>
            </a:r>
            <a:r>
              <a:rPr lang="en-GB"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DE" sz="1800" dirty="0" smtClean="0">
                <a:solidFill>
                  <a:schemeClr val="lt1"/>
                </a:solidFill>
                <a:sym typeface="Wingdings" panose="05000000000000000000" pitchFamily="2" charset="2"/>
              </a:rPr>
              <a:t></a:t>
            </a: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 + H + e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2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D.Borodin | 4</a:t>
            </a:r>
            <a:r>
              <a:rPr lang="en-GB" baseline="30000" smtClean="0"/>
              <a:t>th</a:t>
            </a:r>
            <a:r>
              <a:rPr lang="en-GB" smtClean="0"/>
              <a:t> IAEA TM om divertor concepts  | VIC, Vienna  | 09.11.2022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Titel 1"/>
          <p:cNvSpPr>
            <a:spLocks noGrp="1"/>
          </p:cNvSpPr>
          <p:nvPr/>
        </p:nvSpPr>
        <p:spPr>
          <a:xfrm>
            <a:off x="179586" y="144671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FZJ personal (including potential positions)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453" y="720735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dirty="0" smtClean="0"/>
              <a:t>TSVV-5 (</a:t>
            </a:r>
            <a:r>
              <a:rPr lang="en-GB" sz="1600" b="1" dirty="0" smtClean="0">
                <a:solidFill>
                  <a:srgbClr val="FF0000"/>
                </a:solidFill>
              </a:rPr>
              <a:t>and other EUROfusion support</a:t>
            </a:r>
            <a:r>
              <a:rPr lang="en-GB" sz="1600" b="1" dirty="0" smtClean="0"/>
              <a:t>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err="1" smtClean="0"/>
              <a:t>D.Borodin</a:t>
            </a:r>
            <a:r>
              <a:rPr lang="en-GB" sz="1600" dirty="0" smtClean="0"/>
              <a:t> (0.75PPY + </a:t>
            </a:r>
            <a:r>
              <a:rPr lang="en-GB" sz="1600" dirty="0" smtClean="0">
                <a:solidFill>
                  <a:srgbClr val="FF0000"/>
                </a:solidFill>
              </a:rPr>
              <a:t>0.1PPY WPDC + 0.2PPY JET1</a:t>
            </a:r>
            <a:r>
              <a:rPr lang="en-GB" sz="1600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err="1" smtClean="0"/>
              <a:t>F.Cianfrani</a:t>
            </a:r>
            <a:r>
              <a:rPr lang="en-GB" sz="1600" dirty="0" smtClean="0"/>
              <a:t> </a:t>
            </a:r>
            <a:r>
              <a:rPr lang="en-GB" sz="1600" dirty="0"/>
              <a:t>(0.75PPY + </a:t>
            </a:r>
            <a:r>
              <a:rPr lang="en-GB" sz="1600" dirty="0" smtClean="0">
                <a:solidFill>
                  <a:srgbClr val="FF0000"/>
                </a:solidFill>
              </a:rPr>
              <a:t>0.25PPY WPDC</a:t>
            </a:r>
            <a:r>
              <a:rPr lang="en-GB" sz="1600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P.B</a:t>
            </a:r>
            <a:r>
              <a:rPr lang="de-DE" sz="1600" dirty="0" err="1" smtClean="0"/>
              <a:t>örner</a:t>
            </a:r>
            <a:r>
              <a:rPr lang="de-DE" sz="1600" dirty="0" smtClean="0"/>
              <a:t> (0.2PPY in 2022)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B.K</a:t>
            </a:r>
            <a:r>
              <a:rPr lang="de-DE" sz="1600" dirty="0" err="1" smtClean="0"/>
              <a:t>üppers</a:t>
            </a:r>
            <a:r>
              <a:rPr lang="de-DE" sz="1600" dirty="0" smtClean="0"/>
              <a:t> (0.3 PPY in 2022) </a:t>
            </a: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rgbClr val="0070C0"/>
                </a:solidFill>
              </a:rPr>
              <a:t>Third-party resources (highly unprovable…):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70C0"/>
                </a:solidFill>
              </a:rPr>
              <a:t>CSC: postdoc or sandwich PhD on EIRENE data (proposal submitted for 2022, 2033?..)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rgbClr val="0070C0"/>
                </a:solidFill>
              </a:rPr>
              <a:t>Indirect contribution: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err="1" smtClean="0">
                <a:solidFill>
                  <a:srgbClr val="0070C0"/>
                </a:solidFill>
              </a:rPr>
              <a:t>D.Harting</a:t>
            </a:r>
            <a:r>
              <a:rPr lang="en-GB" sz="1600" dirty="0" smtClean="0">
                <a:solidFill>
                  <a:srgbClr val="0070C0"/>
                </a:solidFill>
              </a:rPr>
              <a:t> (TSVV-6: kinetic ions, EMC3-EIRENE)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err="1" smtClean="0">
                <a:solidFill>
                  <a:srgbClr val="0070C0"/>
                </a:solidFill>
              </a:rPr>
              <a:t>S.Wiesen</a:t>
            </a:r>
            <a:r>
              <a:rPr lang="en-GB" sz="1600" dirty="0" smtClean="0">
                <a:solidFill>
                  <a:srgbClr val="0070C0"/>
                </a:solidFill>
              </a:rPr>
              <a:t> (SOLPS-ITER = B2.5-EIRENE)</a:t>
            </a:r>
          </a:p>
        </p:txBody>
      </p:sp>
    </p:spTree>
    <p:extLst>
      <p:ext uri="{BB962C8B-B14F-4D97-AF65-F5344CB8AC3E}">
        <p14:creationId xmlns:p14="http://schemas.microsoft.com/office/powerpoint/2010/main" val="57632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07504" y="-20538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 can be used to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14862" y="627534"/>
            <a:ext cx="8208912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import/export data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GB" sz="16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JSON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tabular and other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formats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produce input data for EIRENE and for other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codes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600" b="0" i="0" u="none" strike="noStrike" cap="none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check data for consistency, abnormal features,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check and improve the results of the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simulation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understand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A&amp;M side of the problem and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identify the most significant processes (among the selected ones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load/improve/save the developed configuration (selected reactions and parameters) including starting from the standard “default” pre-sets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1" dirty="0" smtClean="0">
                <a:solidFill>
                  <a:srgbClr val="D6009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EIRENE Code Camp 2022: 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want HYDKIN to substitute certain EIRENE routines in data preparation (JSON) with consistency checks.</a:t>
            </a:r>
            <a:endParaRPr sz="1600" i="0" u="none" strike="noStrike" cap="none" dirty="0">
              <a:solidFill>
                <a:srgbClr val="D6009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28184" y="120359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8000"/>
                </a:solidFill>
              </a:rPr>
              <a:t>Reactions are grouped   in the tables optimised for this kind of work</a:t>
            </a: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TSVV-5 WP for 2023 (IMS)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05" y="555526"/>
            <a:ext cx="9036496" cy="4248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1300" dirty="0"/>
              <a:t>Begin with development of the universal framework for the CFD-EIRENE and other interfaces (e.g. with codes inside TSVV-3, 4, 7). Demonstrate workable schemes on particular examples</a:t>
            </a:r>
            <a:r>
              <a:rPr lang="en-GB" sz="1300" dirty="0" smtClean="0"/>
              <a:t>.</a:t>
            </a:r>
            <a:endParaRPr lang="en-GB" sz="1300" dirty="0"/>
          </a:p>
          <a:p>
            <a:pPr>
              <a:spcBef>
                <a:spcPts val="1200"/>
              </a:spcBef>
            </a:pPr>
            <a:r>
              <a:rPr lang="en-GB" sz="1300" dirty="0"/>
              <a:t>Provide adjoint (AD) approach in Eirene through interfacing with Tapenade in for-/back- ward AD mode. Assess bottlenecks for use of AD with EIRENE, focusing on the context of SOLPS-ITER</a:t>
            </a:r>
            <a:r>
              <a:rPr lang="en-GB" sz="1300" dirty="0" smtClean="0"/>
              <a:t>.</a:t>
            </a:r>
            <a:endParaRPr lang="en-GB" sz="1300" dirty="0"/>
          </a:p>
          <a:p>
            <a:pPr>
              <a:spcBef>
                <a:spcPts val="1200"/>
              </a:spcBef>
            </a:pPr>
            <a:r>
              <a:rPr lang="en-GB" sz="1300" dirty="0"/>
              <a:t>Demonstrate time-dependent simulations for the new modular code including the new features (FKH, CRMs). Consider algorithmic improvements (including theory work if needed) to optimise the performance for the time-dependent runs</a:t>
            </a:r>
            <a:r>
              <a:rPr lang="en-GB" sz="1300" dirty="0" smtClean="0"/>
              <a:t>.</a:t>
            </a:r>
            <a:endParaRPr lang="en-GB" sz="1300" dirty="0"/>
          </a:p>
          <a:p>
            <a:pPr>
              <a:spcBef>
                <a:spcPts val="1200"/>
              </a:spcBef>
            </a:pPr>
            <a:r>
              <a:rPr lang="en-GB" sz="1300" dirty="0"/>
              <a:t>Apply modular EIRENE-NGM with the new version FEM for the FW to MAGNUM-PSI: simulate MAGMUM-PSI plasmas with various degree of detachment as independent snap shots. Validate those with spectroscopy and other diagnostics. Assess performance and other requirements for related time-dependent runs</a:t>
            </a:r>
            <a:r>
              <a:rPr lang="en-GB" sz="13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300" b="1" dirty="0" smtClean="0"/>
              <a:t>Remaining from 2022</a:t>
            </a:r>
            <a:r>
              <a:rPr lang="en-GB" sz="1300" b="1" dirty="0"/>
              <a:t>: </a:t>
            </a:r>
            <a:endParaRPr lang="en-GB" sz="1300" b="1" dirty="0" smtClean="0"/>
          </a:p>
          <a:p>
            <a:pPr>
              <a:spcBef>
                <a:spcPts val="1200"/>
              </a:spcBef>
            </a:pPr>
            <a:r>
              <a:rPr lang="en-GB" sz="1300" dirty="0" smtClean="0"/>
              <a:t>Execute </a:t>
            </a:r>
            <a:r>
              <a:rPr lang="en-GB" sz="1300" b="1" dirty="0">
                <a:solidFill>
                  <a:srgbClr val="C00000"/>
                </a:solidFill>
              </a:rPr>
              <a:t>SOLPS-ITER with </a:t>
            </a:r>
            <a:r>
              <a:rPr lang="en-GB" sz="1300" b="1" dirty="0" err="1">
                <a:solidFill>
                  <a:srgbClr val="C00000"/>
                </a:solidFill>
              </a:rPr>
              <a:t>vibrationally</a:t>
            </a:r>
            <a:r>
              <a:rPr lang="en-GB" sz="1300" b="1" dirty="0">
                <a:solidFill>
                  <a:srgbClr val="C00000"/>
                </a:solidFill>
              </a:rPr>
              <a:t> excited </a:t>
            </a:r>
            <a:r>
              <a:rPr lang="en-GB" sz="1300" dirty="0"/>
              <a:t>hydrogen molecules for and assess their impact on the state of the divertor plasma (JET L-mode). Assess impact of </a:t>
            </a:r>
            <a:r>
              <a:rPr lang="en-GB" sz="1300" b="1" dirty="0">
                <a:solidFill>
                  <a:srgbClr val="C00000"/>
                </a:solidFill>
              </a:rPr>
              <a:t>hydrogen isotopes </a:t>
            </a:r>
            <a:r>
              <a:rPr lang="en-GB" sz="1300" dirty="0"/>
              <a:t>on state of divertor plasma. </a:t>
            </a:r>
            <a:r>
              <a:rPr lang="en-GB" sz="1300" dirty="0" smtClean="0"/>
              <a:t>Utilise CRM post-processors to predict spectroscopic signature of molecules (Fulcher band), for hydrogen, deuterium and tritium.</a:t>
            </a:r>
          </a:p>
          <a:p>
            <a:pPr>
              <a:spcBef>
                <a:spcPts val="1200"/>
              </a:spcBef>
            </a:pPr>
            <a:r>
              <a:rPr lang="en-GB" sz="1300" dirty="0" smtClean="0"/>
              <a:t>Assess </a:t>
            </a:r>
            <a:r>
              <a:rPr lang="en-GB" sz="1300" dirty="0"/>
              <a:t>state of photon tracing model in current EIRENE version, reactivate </a:t>
            </a:r>
            <a:r>
              <a:rPr lang="en-GB" sz="1300" b="1" dirty="0">
                <a:solidFill>
                  <a:srgbClr val="C00000"/>
                </a:solidFill>
              </a:rPr>
              <a:t>photon tracing </a:t>
            </a:r>
            <a:r>
              <a:rPr lang="en-GB" sz="1300" dirty="0"/>
              <a:t>model in standalone EIRENE simulations, execute simple test runs (slab) and actual tokamak geometries (JET).</a:t>
            </a:r>
          </a:p>
        </p:txBody>
      </p:sp>
    </p:spTree>
    <p:extLst>
      <p:ext uri="{BB962C8B-B14F-4D97-AF65-F5344CB8AC3E}">
        <p14:creationId xmlns:p14="http://schemas.microsoft.com/office/powerpoint/2010/main" val="3744519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501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627534"/>
            <a:ext cx="84572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development is successfully ongoing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Participation in code restructuring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Version merging, preparing milestone release</a:t>
            </a:r>
            <a:endParaRPr lang="en-GB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CRM is concepted and under development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should be used both 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EIRENE and standalone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YACORA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(with additional source introduced) to gain useful experience</a:t>
            </a: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HydKin is largely updated and about to become the main A&amp;M pre-processing tool</a:t>
            </a:r>
            <a:endParaRPr lang="en-GB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the development is ongoing in a view of 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future massive data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extension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is meant to provide flexible adjustment of CRMs and 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 generation of EIRENE input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Strong cooperation with WPDC (detachment control)</a:t>
            </a:r>
          </a:p>
          <a:p>
            <a:pPr marL="342900" indent="-342900">
              <a:buFontTx/>
              <a:buAutoNum type="arabicParenR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TSVV-5 organisation and management: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have appropriate level of meetings. Documentation (INDICO) acceptable, but more will come with the new webpages.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have mostly very successful cooperation with the ACHs (EIRON, IMASification) and ITER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need to strengthen cooperation with other TSVVs</a:t>
            </a:r>
          </a:p>
          <a:p>
            <a:pPr lvl="1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46;p9"/>
          <p:cNvPicPr preferRelativeResize="0"/>
          <p:nvPr/>
        </p:nvPicPr>
        <p:blipFill rotWithShape="1">
          <a:blip r:embed="rId2">
            <a:alphaModFix/>
          </a:blip>
          <a:srcRect l="15769" t="3913" r="14305" b="1098"/>
          <a:stretch/>
        </p:blipFill>
        <p:spPr>
          <a:xfrm>
            <a:off x="7956376" y="1261966"/>
            <a:ext cx="1116000" cy="13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3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501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2023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667891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Finalise code development in the frame of </a:t>
            </a:r>
            <a:r>
              <a:rPr lang="en-GB" sz="15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P.Börner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lvl="1"/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(for details see the related plan and Code Camps…)</a:t>
            </a:r>
          </a:p>
          <a:p>
            <a:pPr lvl="1"/>
            <a:endParaRPr lang="en-GB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focus on the CRM development 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(F.Cianfrani, </a:t>
            </a:r>
            <a:r>
              <a:rPr lang="en-GB" sz="15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flexible CRM (both internal and standalone) with tracking of internal stated is to be developed and tested by first applications</a:t>
            </a:r>
            <a:endParaRPr lang="en-GB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Isotope effects to be introduced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Rovibrational temperature tracking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Photon tracing to be introduced</a:t>
            </a:r>
            <a:endParaRPr lang="en-GB" sz="1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HydKin should become the main pre-processing tool for the CRMs 		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5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B.Küppers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F.Cianfrani, </a:t>
            </a:r>
            <a:r>
              <a:rPr lang="en-GB" sz="15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arenR"/>
            </a:pPr>
            <a:endParaRPr lang="en-GB" sz="15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Organisational work for TSVV-5 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5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Interaction within and outside TSVV-5: TSVVs, ACH, experiments, DEMO, ITER, …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Webpages, licensing, developer forum / issue tracking, CI, …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Publications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 Camp 2023</a:t>
            </a:r>
          </a:p>
          <a:p>
            <a:pPr marL="800100" lvl="1" indent="-342900">
              <a:buFontTx/>
              <a:buAutoNum type="arabicParenR"/>
            </a:pPr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500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501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Publications/conferences in 2023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667891"/>
            <a:ext cx="86409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IEAE FEC + NF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– joint TSVV-5 paper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focus on CRMs 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5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al.)</a:t>
            </a:r>
          </a:p>
          <a:p>
            <a:pPr marL="342900" indent="-342900">
              <a:buFontTx/>
              <a:buAutoNum type="arabicParenR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PFMC oral (?..)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HydKin,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Yacora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H2 CRM with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vibrostates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5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(F.Cianfrani et al.)</a:t>
            </a:r>
          </a:p>
          <a:p>
            <a:pPr marL="342900" indent="-342900">
              <a:buFontTx/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PET?..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5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(F.Cianfrani et al.)</a:t>
            </a:r>
          </a:p>
          <a:p>
            <a:pPr marL="342900" indent="-342900">
              <a:buFontTx/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IAEA event “Atomic processes in plasma”, May 2023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  metastable tracking (Be, W, He) in transport codes  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5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r>
              <a:rPr lang="en-GB" sz="15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al.)</a:t>
            </a:r>
          </a:p>
          <a:p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would seek to have more joint papers (e.g. on EIRON, on JET applications etc.)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Tx/>
              <a:buAutoNum type="arabicParenR"/>
            </a:pPr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500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355726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8292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912" y="99783"/>
            <a:ext cx="8820472" cy="311727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Outline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95536" y="98757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EIRENE general development (P.B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örner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Collisional-radiative models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&amp;M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TSVV-5 management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Meetings, reports, code camp, etc.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EIRENE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license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webpages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http://www.eirene.de/new_eirene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/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with other TSVVs and ACHs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5251" y="6861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Code development – version merging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771550"/>
            <a:ext cx="8640000" cy="386627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The main focus with regard to development of the </a:t>
            </a:r>
            <a:r>
              <a:rPr lang="en-GB" sz="1600" b="1" i="0" u="none" strike="noStrike" kern="1200" cap="none" dirty="0" smtClean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EIRENE </a:t>
            </a: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in 2022 was on reuniting the various diverging versions of the code used in FZJ and </a:t>
            </a:r>
            <a:r>
              <a:rPr lang="en-GB" sz="1600" b="1" i="0" u="none" strike="noStrike" kern="1200" cap="none" dirty="0" smtClean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at ITER</a:t>
            </a: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b="1" i="0" u="none" strike="noStrike" kern="1200" cap="none" dirty="0">
              <a:ln>
                <a:noFill/>
              </a:ln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Roughly 20 different code versions have been analysed and merged together. Thereby taking advantage of developments provided by FZJ external developers.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b="1" i="0" u="none" strike="noStrike" kern="1200" cap="none" dirty="0">
              <a:ln>
                <a:noFill/>
              </a:ln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These developments include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Charge state bundling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Parallelization of the code using shared memory techniques (OpenMP)  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Extensions of the existing parallelization of the code with message passing techniques (MPI) by implementation of different parallelization schemes.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Introduction of radiation tallies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Implementation of species resolved volume averaged tallies and their use with species specific rescaling of calculation results in order to improve the particle balances.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en-GB" sz="16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Code development - priorities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69954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Initially version-specific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has been generalized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 a way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it can be used by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all the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interested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parties (RU or specific architecture related code removed).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All changes to the code are carefully tested (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still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ongoing!..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).</a:t>
            </a: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modifications affecting simulation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results were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tracked down to their origin and the reasonability investigated.</a:t>
            </a: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Updated reference outputs are provided for the </a:t>
            </a:r>
            <a:r>
              <a:rPr lang="en-GB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testcases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in the continuous integration chain (CI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ctr" hangingPunct="0"/>
            <a:r>
              <a:rPr lang="en-GB" b="1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We are approaching the 1</a:t>
            </a:r>
            <a:r>
              <a:rPr lang="en-GB" b="1" baseline="30000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</a:t>
            </a:r>
            <a:r>
              <a:rPr lang="en-GB" b="1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milestone release of the code, which should be a basis for further joint development</a:t>
            </a:r>
            <a:endParaRPr lang="en-GB" b="1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CRM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solvers available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107504" y="602747"/>
            <a:ext cx="5293629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(technically) = reaction data + SOLVER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856" y="1122888"/>
            <a:ext cx="859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solvers solve algebraic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system of equations</a:t>
            </a:r>
          </a:p>
          <a:p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such cases the solver is much less valuable as the A&amp;M data collection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statement is underlined even by the developers of the very well established and mostly up-to-date YACORA model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 containing molecular species is even more complex, e.g. one needs to track more processes and more states (vibrational, rotational).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all the states as separate species demands enormous CPU and memory resources.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pre-calculates rates for each volume cell. It also allows to pre-calculate values for various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ratios.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572000" y="2275016"/>
            <a:ext cx="28117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D.W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U.Fantz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, 4(4),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97511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CRM Solver for EIRENE concepted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8149" y="483518"/>
            <a:ext cx="78488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CRM is aimed to precompute rate coefficients accounting for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all parametric dependences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but also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…) in contrast with currently used polynomial fits (AMJUEL, …) + add a number of levels/processes not accounted for at this time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rovibrational states in molecular species) are to be tracked with a flexible a flexible control over this resolution (as separate specie or variable).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nonstationary solution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balance equations should be the default one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     (with the stationary only as a useful option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solver should be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usable standalone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 even in other codes.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A&amp;M data input 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 be readable and structured (for starters JSON, potentially also HDF5). It should be pre-processed mostly automatic and easily exchanged with other codes and tools. We need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visualisation and testing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meet the exploding amounts of data from RMPS and CCC for molecules (with resolution by rovibrational states)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GNAMPP assists, but also reveals the challenges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AMD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Unit: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GNAMPP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 only performance and reliability to be improved, however 	including additional physics can be provided!</a:t>
            </a:r>
            <a:endParaRPr lang="en-GB" sz="1600" b="1" i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956376" y="579810"/>
                <a:ext cx="1123961" cy="646331"/>
              </a:xfrm>
              <a:prstGeom prst="rect">
                <a:avLst/>
              </a:prstGeom>
              <a:ln w="952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𝑒𝑡𝑐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79810"/>
                <a:ext cx="112396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956375" y="1563638"/>
                <a:ext cx="1123961" cy="61843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5" y="1563638"/>
                <a:ext cx="1123961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6;p16"/>
          <p:cNvSpPr txBox="1">
            <a:spLocks noGrp="1"/>
          </p:cNvSpPr>
          <p:nvPr>
            <p:ph type="title"/>
          </p:nvPr>
        </p:nvSpPr>
        <p:spPr>
          <a:xfrm>
            <a:off x="179512" y="81849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400" dirty="0">
                <a:solidFill>
                  <a:srgbClr val="C00000"/>
                </a:solidFill>
              </a:rPr>
              <a:t>COLLISIONAL-RADIATIVE MODEL</a:t>
            </a:r>
            <a:endParaRPr lang="en-US" sz="2400" b="0" dirty="0">
              <a:solidFill>
                <a:srgbClr val="C00000"/>
              </a:solidFill>
            </a:endParaRPr>
          </a:p>
        </p:txBody>
      </p:sp>
      <p:graphicFrame>
        <p:nvGraphicFramePr>
          <p:cNvPr id="5" name="Google Shape;74;p4"/>
          <p:cNvGraphicFramePr/>
          <p:nvPr>
            <p:extLst/>
          </p:nvPr>
        </p:nvGraphicFramePr>
        <p:xfrm>
          <a:off x="3499716" y="814372"/>
          <a:ext cx="5526922" cy="3596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Reaction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+ e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molecular ionization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r>
                        <a:rPr lang="en-US" sz="1400" u="none" strike="noStrike" cap="none" baseline="-250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triplet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neutral dissociation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dissociative ionization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/>
                        <a:t>Amjuel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300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→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charge exchange (CX)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 + e 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ionization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 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neutral dissociation (MAD)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dissociative ionization (MAI)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dissociative </a:t>
                      </a: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recomb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 (MAR)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937679" y="746548"/>
            <a:ext cx="167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H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+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H, 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7;p4"/>
          <p:cNvSpPr txBox="1"/>
          <p:nvPr/>
        </p:nvSpPr>
        <p:spPr>
          <a:xfrm>
            <a:off x="0" y="740169"/>
            <a:ext cx="1937679" cy="46019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0" y="1976856"/>
            <a:ext cx="36082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Molecular source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Noto Sans Symbols"/>
              <a:buChar char="⮚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Reference value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Plasma parameters: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Fixed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electron and ion densities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10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[1]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10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-3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[2]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Temperature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0.2÷30eV.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36952" y="1477831"/>
            <a:ext cx="224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e sinks (reservoirs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21;p4"/>
          <p:cNvSpPr txBox="1"/>
          <p:nvPr/>
        </p:nvSpPr>
        <p:spPr>
          <a:xfrm>
            <a:off x="2149732" y="4001952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EU-DEMO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2;p4"/>
          <p:cNvSpPr txBox="1"/>
          <p:nvPr/>
        </p:nvSpPr>
        <p:spPr>
          <a:xfrm>
            <a:off x="2149732" y="3559833"/>
            <a:ext cx="565846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790273" y="4587974"/>
            <a:ext cx="452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[1]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 Groth et al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NF 2013          [2]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 Subba et al. 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NF 2020</a:t>
            </a:r>
          </a:p>
        </p:txBody>
      </p:sp>
    </p:spTree>
    <p:extLst>
      <p:ext uri="{BB962C8B-B14F-4D97-AF65-F5344CB8AC3E}">
        <p14:creationId xmlns:p14="http://schemas.microsoft.com/office/powerpoint/2010/main" val="36458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07500" y="0"/>
            <a:ext cx="77768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</a:t>
            </a: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inclusion molecular source term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7503" y="464918"/>
            <a:ext cx="6467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</a:t>
            </a: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run vibrationally resolved: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5227" y="978258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5227" y="1491598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 dirty="0">
                <a:solidFill>
                  <a:schemeClr val="lt1"/>
                </a:solidFill>
              </a:rPr>
              <a:t>Reactions </a:t>
            </a:r>
            <a:endParaRPr sz="14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982" y="3100126"/>
            <a:ext cx="2996917" cy="161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952" y="843558"/>
            <a:ext cx="3405349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6520" y="4318285"/>
            <a:ext cx="2005200" cy="400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 dirty="0">
                <a:solidFill>
                  <a:srgbClr val="FF0000"/>
                </a:solidFill>
              </a:rPr>
              <a:t>H</a:t>
            </a:r>
            <a:r>
              <a:rPr lang="it" sz="2000" b="1" i="0" u="none" strike="noStrike" cap="none" baseline="-25000" dirty="0">
                <a:solidFill>
                  <a:srgbClr val="FF0000"/>
                </a:solidFill>
              </a:rPr>
              <a:t>2</a:t>
            </a:r>
            <a:r>
              <a:rPr lang="it" sz="2000" b="1" i="0" u="none" strike="noStrike" cap="none" dirty="0">
                <a:solidFill>
                  <a:srgbClr val="FF0000"/>
                </a:solidFill>
              </a:rPr>
              <a:t> source term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1720" y="1724347"/>
            <a:ext cx="5206864" cy="14123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01932" y="2380247"/>
            <a:ext cx="16602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proton impact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3332" y="19230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06732" y="3370847"/>
            <a:ext cx="1334100" cy="615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vibrational transitions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3332" y="27612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electron impact</a:t>
            </a:r>
            <a:endParaRPr sz="1700" b="1">
              <a:solidFill>
                <a:srgbClr val="008000"/>
              </a:solidFill>
            </a:endParaRPr>
          </a:p>
        </p:txBody>
      </p:sp>
      <p:pic>
        <p:nvPicPr>
          <p:cNvPr id="14" name="Google Shape;1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97" y="2120125"/>
            <a:ext cx="3609688" cy="273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/>
          <p:cNvSpPr txBox="1"/>
          <p:nvPr/>
        </p:nvSpPr>
        <p:spPr>
          <a:xfrm>
            <a:off x="7749640" y="1199210"/>
            <a:ext cx="129614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F.Cianfrani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5644559" y="535275"/>
            <a:ext cx="34012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YACORA </a:t>
            </a:r>
            <a:r>
              <a:rPr lang="ru-RU" dirty="0" smtClean="0"/>
              <a:t>    </a:t>
            </a:r>
            <a:r>
              <a:rPr lang="en-GB" dirty="0" smtClean="0"/>
              <a:t>+</a:t>
            </a:r>
            <a:r>
              <a:rPr lang="ru-RU" dirty="0" smtClean="0"/>
              <a:t>  </a:t>
            </a:r>
            <a:r>
              <a:rPr lang="en-GB" b="1" dirty="0" smtClean="0"/>
              <a:t>Source term </a:t>
            </a:r>
          </a:p>
          <a:p>
            <a:r>
              <a:rPr lang="en-GB" b="1" dirty="0"/>
              <a:t>a</a:t>
            </a:r>
            <a:r>
              <a:rPr lang="en-GB" b="1" dirty="0" smtClean="0"/>
              <a:t>djustable</a:t>
            </a:r>
            <a:r>
              <a:rPr lang="en-GB" dirty="0" smtClean="0"/>
              <a:t> to  the Edge2D-EIRENE</a:t>
            </a:r>
            <a:endParaRPr lang="en-GB" dirty="0"/>
          </a:p>
        </p:txBody>
      </p:sp>
      <p:sp>
        <p:nvSpPr>
          <p:cNvPr id="3" name="Ellipse 2"/>
          <p:cNvSpPr/>
          <p:nvPr/>
        </p:nvSpPr>
        <p:spPr>
          <a:xfrm>
            <a:off x="1827952" y="4354821"/>
            <a:ext cx="2207230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6586878" y="535275"/>
            <a:ext cx="1708173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2333</Words>
  <Application>Microsoft Office PowerPoint</Application>
  <PresentationFormat>Bildschirmpräsentation (16:9)</PresentationFormat>
  <Paragraphs>302</Paragraphs>
  <Slides>25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Microsoft YaHei</vt:lpstr>
      <vt:lpstr>Arial</vt:lpstr>
      <vt:lpstr>Calibri</vt:lpstr>
      <vt:lpstr>Cambria Math</vt:lpstr>
      <vt:lpstr>Liberation Sans</vt:lpstr>
      <vt:lpstr>Noto Sans Symbols</vt:lpstr>
      <vt:lpstr>Times New Roman</vt:lpstr>
      <vt:lpstr>Wingdings</vt:lpstr>
      <vt:lpstr>Office Theme</vt:lpstr>
      <vt:lpstr>1_Office Theme</vt:lpstr>
      <vt:lpstr> </vt:lpstr>
      <vt:lpstr>PowerPoint-Präsentation</vt:lpstr>
      <vt:lpstr>Outline</vt:lpstr>
      <vt:lpstr>Code development – version merging</vt:lpstr>
      <vt:lpstr>Code development - priorities</vt:lpstr>
      <vt:lpstr>CRM solvers available</vt:lpstr>
      <vt:lpstr>New CRM Solver for EIRENE concepted</vt:lpstr>
      <vt:lpstr>COLLISIONAL-RADIATIVE MODEL</vt:lpstr>
      <vt:lpstr>PowerPoint-Präsentation</vt:lpstr>
      <vt:lpstr>СRM simulations (standalone): branching ratios</vt:lpstr>
      <vt:lpstr>CRM: effect of vibrationally resolved states</vt:lpstr>
      <vt:lpstr>EU-DEMO – effect of resolution by vibrostates</vt:lpstr>
      <vt:lpstr>CRM: effect of Te on vibrational populations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TSVV-5 WP for 2023 (IMS)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801</cp:revision>
  <cp:lastPrinted>2014-10-16T14:51:28Z</cp:lastPrinted>
  <dcterms:created xsi:type="dcterms:W3CDTF">2019-10-05T18:10:40Z</dcterms:created>
  <dcterms:modified xsi:type="dcterms:W3CDTF">2023-01-20T07:47:02Z</dcterms:modified>
</cp:coreProperties>
</file>