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modernComment_17E_9FF89F51.xml" ContentType="application/vnd.ms-powerpoint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modernComment_16D_B3FB3603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4" r:id="rId2"/>
  </p:sldMasterIdLst>
  <p:notesMasterIdLst>
    <p:notesMasterId r:id="rId37"/>
  </p:notesMasterIdLst>
  <p:handoutMasterIdLst>
    <p:handoutMasterId r:id="rId38"/>
  </p:handoutMasterIdLst>
  <p:sldIdLst>
    <p:sldId id="268" r:id="rId3"/>
    <p:sldId id="276" r:id="rId4"/>
    <p:sldId id="311" r:id="rId5"/>
    <p:sldId id="361" r:id="rId6"/>
    <p:sldId id="362" r:id="rId7"/>
    <p:sldId id="363" r:id="rId8"/>
    <p:sldId id="364" r:id="rId9"/>
    <p:sldId id="360" r:id="rId10"/>
    <p:sldId id="275" r:id="rId11"/>
    <p:sldId id="332" r:id="rId12"/>
    <p:sldId id="278" r:id="rId13"/>
    <p:sldId id="376" r:id="rId14"/>
    <p:sldId id="367" r:id="rId15"/>
    <p:sldId id="380" r:id="rId16"/>
    <p:sldId id="348" r:id="rId17"/>
    <p:sldId id="377" r:id="rId18"/>
    <p:sldId id="378" r:id="rId19"/>
    <p:sldId id="369" r:id="rId20"/>
    <p:sldId id="381" r:id="rId21"/>
    <p:sldId id="370" r:id="rId22"/>
    <p:sldId id="353" r:id="rId23"/>
    <p:sldId id="371" r:id="rId24"/>
    <p:sldId id="379" r:id="rId25"/>
    <p:sldId id="356" r:id="rId26"/>
    <p:sldId id="358" r:id="rId27"/>
    <p:sldId id="382" r:id="rId28"/>
    <p:sldId id="372" r:id="rId29"/>
    <p:sldId id="374" r:id="rId30"/>
    <p:sldId id="375" r:id="rId31"/>
    <p:sldId id="344" r:id="rId32"/>
    <p:sldId id="346" r:id="rId33"/>
    <p:sldId id="347" r:id="rId34"/>
    <p:sldId id="365" r:id="rId35"/>
    <p:sldId id="359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7F0"/>
    <a:srgbClr val="2F4D5D"/>
    <a:srgbClr val="005E77"/>
    <a:srgbClr val="1D8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370575-5C0E-42D5-9CDB-64539361FCE1}" v="4346" dt="2023-01-25T11:09:22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5553" autoAdjust="0"/>
  </p:normalViewPr>
  <p:slideViewPr>
    <p:cSldViewPr snapToGrid="0" snapToObjects="1">
      <p:cViewPr varScale="1">
        <p:scale>
          <a:sx n="107" d="100"/>
          <a:sy n="107" d="100"/>
        </p:scale>
        <p:origin x="42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comments/modernComment_16D_B3FB360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E22E220-17D6-419D-9D1E-2048791AC2F7}" authorId="{00000000-0000-0000-0000-000000000000}" created="2023-01-22T12:19:57.77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19585027" sldId="365"/>
      <ac:spMk id="26" creationId="{1F048218-2223-42E3-B0C1-B398D03B4D76}"/>
    </ac:deMkLst>
    <p188:txBody>
      <a:bodyPr/>
      <a:lstStyle/>
      <a:p>
        <a:r>
          <a:rPr lang="en-US"/>
          <a:t>Slide 15 en 16: hier lijk je te argumenteren dat je afstapt van nSOLT model omdat we een paar aannames niet volledig begrijpen; maar eerlijk gezegd: dit lijkt me niet de correcte motivatie. Eerder: het model voldoet niet aan alle vereisten voor de studie (cf. comment hierboven). Deze slides kunnen wellicht weg (of: herwerken volgens comment hierboven: gewoon uitleggen hoe jij deze termen behandelt, indien verschillend van nSOLT)
</a:t>
        </a:r>
      </a:p>
    </p188:txBody>
  </p188:cm>
</p188:cmLst>
</file>

<file path=ppt/comments/modernComment_17E_9FF89F5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D7E2DEC-7A68-412D-B7AE-8FC7234C231D}" authorId="{00000000-0000-0000-0000-000000000000}" created="2023-01-20T10:53:28.63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83871057" sldId="382"/>
      <ac:spMk id="2" creationId="{94AA74B7-490D-4289-BF26-5B2DE2254606}"/>
    </ac:deMkLst>
    <p188:txBody>
      <a:bodyPr/>
      <a:lstStyle/>
      <a:p>
        <a:r>
          <a:rPr lang="en-US"/>
          <a:t>Mogelijks zou ik een 2D map kunnen tonen om fortran en matlab vergelijking aan te geven als een eerste test van verificatie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25-1-2023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25-1-2023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</a:t>
            </a:r>
            <a:r>
              <a:rPr lang="en-US" dirty="0"/>
              <a:t>hank you for having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320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2D more </a:t>
            </a:r>
            <a:r>
              <a:rPr lang="nl-BE" dirty="0" err="1"/>
              <a:t>affordable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run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larger</a:t>
            </a:r>
            <a:r>
              <a:rPr lang="nl-BE" dirty="0"/>
              <a:t> parameter scans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018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Dont</a:t>
            </a:r>
            <a:r>
              <a:rPr lang="nl-BE" dirty="0"/>
              <a:t> </a:t>
            </a:r>
            <a:r>
              <a:rPr lang="nl-BE" dirty="0" err="1"/>
              <a:t>forget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say ‘</a:t>
            </a:r>
            <a:r>
              <a:rPr lang="nl-BE" dirty="0" err="1"/>
              <a:t>hence</a:t>
            </a:r>
            <a:r>
              <a:rPr lang="nl-BE" dirty="0"/>
              <a:t>’ ...</a:t>
            </a:r>
          </a:p>
          <a:p>
            <a:r>
              <a:rPr lang="nl-BE" dirty="0" err="1"/>
              <a:t>Due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iz</a:t>
            </a:r>
            <a:r>
              <a:rPr lang="nl-BE" dirty="0"/>
              <a:t>-zone these </a:t>
            </a:r>
            <a:r>
              <a:rPr lang="nl-BE" dirty="0" err="1"/>
              <a:t>aren’t</a:t>
            </a:r>
            <a:r>
              <a:rPr lang="nl-BE" dirty="0"/>
              <a:t> </a:t>
            </a:r>
            <a:r>
              <a:rPr lang="nl-BE" dirty="0" err="1"/>
              <a:t>anymore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ones</a:t>
            </a:r>
            <a:r>
              <a:rPr lang="nl-BE" dirty="0"/>
              <a:t> at </a:t>
            </a:r>
            <a:r>
              <a:rPr lang="nl-BE" dirty="0" err="1"/>
              <a:t>the</a:t>
            </a:r>
            <a:r>
              <a:rPr lang="nl-BE" dirty="0"/>
              <a:t>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3836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anzats</a:t>
            </a:r>
            <a:r>
              <a:rPr lang="nl-BE" dirty="0"/>
              <a:t> </a:t>
            </a:r>
            <a:r>
              <a:rPr lang="nl-BE" dirty="0" err="1"/>
              <a:t>clear</a:t>
            </a:r>
            <a:r>
              <a:rPr lang="nl-BE" dirty="0"/>
              <a:t>, </a:t>
            </a:r>
            <a:r>
              <a:rPr lang="nl-BE" dirty="0" err="1"/>
              <a:t>let’s</a:t>
            </a:r>
            <a:r>
              <a:rPr lang="nl-BE" dirty="0"/>
              <a:t> look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equations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4778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anzats</a:t>
            </a:r>
            <a:r>
              <a:rPr lang="nl-BE" dirty="0"/>
              <a:t> </a:t>
            </a:r>
            <a:r>
              <a:rPr lang="nl-BE" dirty="0" err="1"/>
              <a:t>clear</a:t>
            </a:r>
            <a:r>
              <a:rPr lang="nl-BE" dirty="0"/>
              <a:t>, </a:t>
            </a:r>
            <a:r>
              <a:rPr lang="nl-BE" dirty="0" err="1"/>
              <a:t>let’s</a:t>
            </a:r>
            <a:r>
              <a:rPr lang="nl-BE" dirty="0"/>
              <a:t> look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equations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0011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 </a:t>
            </a:r>
            <a:r>
              <a:rPr lang="nl-BE" dirty="0" err="1"/>
              <a:t>really</a:t>
            </a:r>
            <a:r>
              <a:rPr lang="nl-BE" dirty="0"/>
              <a:t> like </a:t>
            </a:r>
            <a:r>
              <a:rPr lang="nl-BE" dirty="0" err="1"/>
              <a:t>this</a:t>
            </a:r>
            <a:r>
              <a:rPr lang="nl-BE" dirty="0"/>
              <a:t> new </a:t>
            </a:r>
            <a:r>
              <a:rPr lang="nl-BE" dirty="0" err="1"/>
              <a:t>insight</a:t>
            </a:r>
            <a:r>
              <a:rPr lang="nl-BE" dirty="0"/>
              <a:t> (as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still</a:t>
            </a:r>
            <a:r>
              <a:rPr lang="nl-BE" dirty="0"/>
              <a:t> </a:t>
            </a:r>
            <a:r>
              <a:rPr lang="nl-BE" dirty="0" err="1"/>
              <a:t>motivates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chankin</a:t>
            </a:r>
            <a:r>
              <a:rPr lang="nl-BE" dirty="0"/>
              <a:t> </a:t>
            </a:r>
            <a:r>
              <a:rPr lang="nl-BE" dirty="0" err="1"/>
              <a:t>relation</a:t>
            </a:r>
            <a:r>
              <a:rPr lang="nl-BE" dirty="0"/>
              <a:t>)... </a:t>
            </a:r>
            <a:r>
              <a:rPr lang="nl-BE" dirty="0" err="1"/>
              <a:t>Insight</a:t>
            </a:r>
            <a:r>
              <a:rPr lang="nl-BE" dirty="0"/>
              <a:t> was wrong,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luckily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was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needed</a:t>
            </a:r>
            <a:r>
              <a:rPr lang="nl-BE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44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 </a:t>
            </a:r>
            <a:r>
              <a:rPr lang="nl-BE" dirty="0" err="1"/>
              <a:t>really</a:t>
            </a:r>
            <a:r>
              <a:rPr lang="nl-BE" dirty="0"/>
              <a:t> like </a:t>
            </a:r>
            <a:r>
              <a:rPr lang="nl-BE" dirty="0" err="1"/>
              <a:t>this</a:t>
            </a:r>
            <a:r>
              <a:rPr lang="nl-BE" dirty="0"/>
              <a:t> new </a:t>
            </a:r>
            <a:r>
              <a:rPr lang="nl-BE" dirty="0" err="1"/>
              <a:t>insight</a:t>
            </a:r>
            <a:r>
              <a:rPr lang="nl-BE" dirty="0"/>
              <a:t> (as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still</a:t>
            </a:r>
            <a:r>
              <a:rPr lang="nl-BE" dirty="0"/>
              <a:t> </a:t>
            </a:r>
            <a:r>
              <a:rPr lang="nl-BE" dirty="0" err="1"/>
              <a:t>motivates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chankin</a:t>
            </a:r>
            <a:r>
              <a:rPr lang="nl-BE" dirty="0"/>
              <a:t> </a:t>
            </a:r>
            <a:r>
              <a:rPr lang="nl-BE" dirty="0" err="1"/>
              <a:t>relation</a:t>
            </a:r>
            <a:r>
              <a:rPr lang="nl-BE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9871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anzats</a:t>
            </a:r>
            <a:r>
              <a:rPr lang="nl-BE" dirty="0"/>
              <a:t> </a:t>
            </a:r>
            <a:r>
              <a:rPr lang="nl-BE" dirty="0" err="1"/>
              <a:t>clear</a:t>
            </a:r>
            <a:r>
              <a:rPr lang="nl-BE" dirty="0"/>
              <a:t>, </a:t>
            </a:r>
            <a:r>
              <a:rPr lang="nl-BE" dirty="0" err="1"/>
              <a:t>let’s</a:t>
            </a:r>
            <a:r>
              <a:rPr lang="nl-BE" dirty="0"/>
              <a:t> look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equations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8605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Note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ions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b="1" dirty="0" err="1"/>
              <a:t>internal</a:t>
            </a:r>
            <a:r>
              <a:rPr lang="nl-BE" b="1" dirty="0"/>
              <a:t> energy </a:t>
            </a:r>
            <a:r>
              <a:rPr lang="nl-BE" b="1" dirty="0" err="1"/>
              <a:t>equation</a:t>
            </a:r>
            <a:r>
              <a:rPr lang="nl-BE" b="1" dirty="0"/>
              <a:t> </a:t>
            </a:r>
            <a:r>
              <a:rPr lang="nl-BE" dirty="0"/>
              <a:t>is </a:t>
            </a:r>
            <a:r>
              <a:rPr lang="nl-BE" dirty="0" err="1"/>
              <a:t>used</a:t>
            </a:r>
            <a:r>
              <a:rPr lang="nl-BE" dirty="0"/>
              <a:t> as a basis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total</a:t>
            </a:r>
            <a:r>
              <a:rPr lang="nl-BE" dirty="0"/>
              <a:t> energy </a:t>
            </a:r>
            <a:r>
              <a:rPr lang="nl-BE" dirty="0" err="1"/>
              <a:t>equation</a:t>
            </a:r>
            <a:r>
              <a:rPr lang="nl-BE" dirty="0"/>
              <a:t>. (</a:t>
            </a:r>
            <a:r>
              <a:rPr lang="nl-BE" dirty="0" err="1"/>
              <a:t>One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reasons</a:t>
            </a:r>
            <a:r>
              <a:rPr lang="nl-BE" dirty="0"/>
              <a:t>): </a:t>
            </a:r>
            <a:r>
              <a:rPr lang="nl-BE" dirty="0" err="1"/>
              <a:t>electric</a:t>
            </a:r>
            <a:r>
              <a:rPr lang="nl-BE" dirty="0"/>
              <a:t> </a:t>
            </a:r>
            <a:r>
              <a:rPr lang="nl-BE" dirty="0" err="1"/>
              <a:t>potential</a:t>
            </a:r>
            <a:r>
              <a:rPr lang="nl-BE" dirty="0"/>
              <a:t> </a:t>
            </a:r>
            <a:r>
              <a:rPr lang="nl-BE" dirty="0" err="1"/>
              <a:t>should</a:t>
            </a:r>
            <a:r>
              <a:rPr lang="nl-BE" dirty="0"/>
              <a:t> </a:t>
            </a:r>
            <a:r>
              <a:rPr lang="nl-BE" dirty="0" err="1"/>
              <a:t>accelerate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ions</a:t>
            </a:r>
            <a:r>
              <a:rPr lang="nl-BE" dirty="0"/>
              <a:t> </a:t>
            </a:r>
            <a:r>
              <a:rPr lang="nl-BE" dirty="0" err="1"/>
              <a:t>partly</a:t>
            </a:r>
            <a:r>
              <a:rPr lang="nl-BE" dirty="0"/>
              <a:t>. But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err="1"/>
              <a:t>ions</a:t>
            </a:r>
            <a:r>
              <a:rPr lang="nl-BE" dirty="0"/>
              <a:t> </a:t>
            </a:r>
            <a:r>
              <a:rPr lang="nl-BE" dirty="0" err="1"/>
              <a:t>undergo</a:t>
            </a:r>
            <a:r>
              <a:rPr lang="nl-BE" dirty="0"/>
              <a:t> </a:t>
            </a:r>
            <a:r>
              <a:rPr lang="nl-BE" dirty="0" err="1"/>
              <a:t>same</a:t>
            </a:r>
            <a:r>
              <a:rPr lang="nl-BE" dirty="0"/>
              <a:t> </a:t>
            </a:r>
            <a:r>
              <a:rPr lang="nl-BE" dirty="0" err="1"/>
              <a:t>potential</a:t>
            </a:r>
            <a:r>
              <a:rPr lang="nl-BE" dirty="0"/>
              <a:t> drop,...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1476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Note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angle</a:t>
            </a:r>
            <a:r>
              <a:rPr lang="nl-BE" dirty="0"/>
              <a:t> of </a:t>
            </a:r>
            <a:r>
              <a:rPr lang="nl-BE" dirty="0" err="1"/>
              <a:t>incendence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2562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BE" dirty="0" err="1"/>
                  <a:t>Note</a:t>
                </a:r>
                <a:r>
                  <a:rPr lang="nl-BE" dirty="0"/>
                  <a:t> </a:t>
                </a:r>
                <a:r>
                  <a:rPr lang="nl-BE" dirty="0" err="1"/>
                  <a:t>for</a:t>
                </a:r>
                <a:r>
                  <a:rPr lang="nl-BE" dirty="0"/>
                  <a:t> </a:t>
                </a:r>
                <a:r>
                  <a:rPr lang="nl-BE" dirty="0" err="1"/>
                  <a:t>ions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internal</a:t>
                </a:r>
                <a:r>
                  <a:rPr lang="nl-BE" dirty="0"/>
                  <a:t> energy </a:t>
                </a:r>
                <a:r>
                  <a:rPr lang="nl-BE" dirty="0" err="1"/>
                  <a:t>equation</a:t>
                </a:r>
                <a:r>
                  <a:rPr lang="nl-BE" dirty="0"/>
                  <a:t> is </a:t>
                </a:r>
                <a:r>
                  <a:rPr lang="nl-BE" dirty="0" err="1"/>
                  <a:t>used</a:t>
                </a:r>
                <a:r>
                  <a:rPr lang="nl-BE" dirty="0"/>
                  <a:t> as a basis </a:t>
                </a:r>
                <a:r>
                  <a:rPr lang="nl-BE" dirty="0" err="1"/>
                  <a:t>and</a:t>
                </a:r>
                <a:r>
                  <a:rPr lang="nl-BE" dirty="0"/>
                  <a:t> </a:t>
                </a:r>
                <a:r>
                  <a:rPr lang="nl-BE" dirty="0" err="1"/>
                  <a:t>not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total</a:t>
                </a:r>
                <a:r>
                  <a:rPr lang="nl-BE" dirty="0"/>
                  <a:t> energy </a:t>
                </a:r>
                <a:r>
                  <a:rPr lang="nl-BE" dirty="0" err="1"/>
                  <a:t>equation</a:t>
                </a:r>
                <a:r>
                  <a:rPr lang="nl-BE" dirty="0"/>
                  <a:t>. (</a:t>
                </a:r>
                <a:r>
                  <a:rPr lang="nl-BE" dirty="0" err="1"/>
                  <a:t>One</a:t>
                </a:r>
                <a:r>
                  <a:rPr lang="nl-BE" dirty="0"/>
                  <a:t> of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reasons</a:t>
                </a:r>
                <a:r>
                  <a:rPr lang="nl-BE" dirty="0"/>
                  <a:t>): </a:t>
                </a:r>
                <a:r>
                  <a:rPr lang="nl-BE" dirty="0" err="1"/>
                  <a:t>electric</a:t>
                </a:r>
                <a:r>
                  <a:rPr lang="nl-BE" dirty="0"/>
                  <a:t> </a:t>
                </a:r>
                <a:r>
                  <a:rPr lang="nl-BE" dirty="0" err="1"/>
                  <a:t>potential</a:t>
                </a:r>
                <a:r>
                  <a:rPr lang="nl-BE" dirty="0"/>
                  <a:t> </a:t>
                </a:r>
                <a:r>
                  <a:rPr lang="nl-BE" dirty="0" err="1"/>
                  <a:t>should</a:t>
                </a:r>
                <a:r>
                  <a:rPr lang="nl-BE" dirty="0"/>
                  <a:t> </a:t>
                </a:r>
                <a:r>
                  <a:rPr lang="nl-BE" dirty="0" err="1"/>
                  <a:t>accelerate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ions</a:t>
                </a:r>
                <a:r>
                  <a:rPr lang="nl-BE" dirty="0"/>
                  <a:t> </a:t>
                </a:r>
                <a:r>
                  <a:rPr lang="nl-BE" dirty="0" err="1"/>
                  <a:t>partly</a:t>
                </a:r>
                <a:r>
                  <a:rPr lang="nl-BE" dirty="0"/>
                  <a:t>. But </a:t>
                </a:r>
                <a:r>
                  <a:rPr lang="nl-BE" dirty="0" err="1"/>
                  <a:t>not</a:t>
                </a:r>
                <a:r>
                  <a:rPr lang="nl-BE" dirty="0"/>
                  <a:t> </a:t>
                </a:r>
                <a:r>
                  <a:rPr lang="nl-BE" dirty="0" err="1"/>
                  <a:t>all</a:t>
                </a:r>
                <a:r>
                  <a:rPr lang="nl-BE" dirty="0"/>
                  <a:t> </a:t>
                </a:r>
                <a:r>
                  <a:rPr lang="nl-BE" dirty="0" err="1"/>
                  <a:t>ions</a:t>
                </a:r>
                <a:r>
                  <a:rPr lang="nl-BE" dirty="0"/>
                  <a:t> </a:t>
                </a:r>
                <a:r>
                  <a:rPr lang="nl-BE" dirty="0" err="1"/>
                  <a:t>undergo</a:t>
                </a:r>
                <a:r>
                  <a:rPr lang="nl-BE" dirty="0"/>
                  <a:t> </a:t>
                </a:r>
                <a:r>
                  <a:rPr lang="nl-BE" dirty="0" err="1"/>
                  <a:t>same</a:t>
                </a:r>
                <a:r>
                  <a:rPr lang="nl-BE" dirty="0"/>
                  <a:t> </a:t>
                </a:r>
                <a:r>
                  <a:rPr lang="nl-BE" dirty="0" err="1"/>
                  <a:t>potential</a:t>
                </a:r>
                <a:r>
                  <a:rPr lang="nl-BE" dirty="0"/>
                  <a:t> drop,... 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nl-BE" dirty="0">
                  <a:solidFill>
                    <a:srgbClr val="2F4D5D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nl-BE" dirty="0">
                  <a:solidFill>
                    <a:srgbClr val="2F4D5D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BE" dirty="0" err="1">
                    <a:solidFill>
                      <a:srgbClr val="2F4D5D"/>
                    </a:solidFill>
                  </a:rPr>
                  <a:t>If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pressure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conservation</a:t>
                </a:r>
                <a:r>
                  <a:rPr lang="nl-BE" dirty="0">
                    <a:solidFill>
                      <a:srgbClr val="2F4D5D"/>
                    </a:solidFill>
                  </a:rPr>
                  <a:t>: no real </a:t>
                </a:r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rgbClr val="2F4D5D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BE" b="0" i="1" smtClean="0">
                        <a:solidFill>
                          <a:srgbClr val="2F4D5D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b="0" i="1" smtClean="0">
                        <a:solidFill>
                          <a:srgbClr val="2F4D5D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BE" dirty="0">
                    <a:solidFill>
                      <a:srgbClr val="2F4D5D"/>
                    </a:solidFill>
                  </a:rPr>
                  <a:t> are </a:t>
                </a:r>
                <a:r>
                  <a:rPr lang="nl-BE" dirty="0" err="1">
                    <a:solidFill>
                      <a:srgbClr val="2F4D5D"/>
                    </a:solidFill>
                  </a:rPr>
                  <a:t>necc</a:t>
                </a:r>
                <a:r>
                  <a:rPr lang="nl-BE" dirty="0">
                    <a:solidFill>
                      <a:srgbClr val="2F4D5D"/>
                    </a:solidFill>
                  </a:rPr>
                  <a:t>. </a:t>
                </a:r>
                <a:r>
                  <a:rPr lang="nl-BE" dirty="0" err="1">
                    <a:solidFill>
                      <a:srgbClr val="2F4D5D"/>
                    </a:solidFill>
                  </a:rPr>
                  <a:t>implied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by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the</a:t>
                </a:r>
                <a:r>
                  <a:rPr lang="nl-BE" dirty="0">
                    <a:solidFill>
                      <a:srgbClr val="2F4D5D"/>
                    </a:solidFill>
                  </a:rPr>
                  <a:t> model </a:t>
                </a:r>
                <a:r>
                  <a:rPr lang="nl-BE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(</a:t>
                </a:r>
                <a:r>
                  <a:rPr lang="nl-BE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To</a:t>
                </a:r>
                <a:r>
                  <a:rPr lang="nl-BE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be</a:t>
                </a:r>
                <a:r>
                  <a:rPr lang="nl-BE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checked</a:t>
                </a:r>
                <a:r>
                  <a:rPr lang="nl-BE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again</a:t>
                </a:r>
                <a:r>
                  <a:rPr lang="nl-BE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) =&gt; </a:t>
                </a:r>
                <a:r>
                  <a:rPr lang="nl-BE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if</a:t>
                </a:r>
                <a:r>
                  <a:rPr lang="nl-BE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we </a:t>
                </a:r>
                <a:r>
                  <a:rPr lang="nl-BE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impose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pressure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conservation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then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the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model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would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look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differently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and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we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would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need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to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deal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with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that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integral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exactly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.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If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we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would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use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pressure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conservation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then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the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‘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convergence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region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’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would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be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differently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. Maar dit gaat over een ander model. Eg ons model zou lage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Te_SE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kunnen realiseren met een lage Ti langsheen de veldlijn als we geen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ionizaties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beschouwen, maar die lage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Te_SE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kan dan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wss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niet bekomen worden als we het model oplossen met exact drukbehoud omdat het verloop langsheen de veldlijn niet meer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reeel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blijft.</a:t>
                </a:r>
                <a:endParaRPr lang="nl-BE" dirty="0">
                  <a:solidFill>
                    <a:srgbClr val="2F4D5D"/>
                  </a:solidFill>
                  <a:highlight>
                    <a:srgbClr val="FFFF00"/>
                  </a:highlight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nl-B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BE" dirty="0" err="1"/>
                  <a:t>Note</a:t>
                </a:r>
                <a:r>
                  <a:rPr lang="nl-BE" dirty="0"/>
                  <a:t> </a:t>
                </a:r>
                <a:r>
                  <a:rPr lang="nl-BE" dirty="0" err="1"/>
                  <a:t>for</a:t>
                </a:r>
                <a:r>
                  <a:rPr lang="nl-BE" dirty="0"/>
                  <a:t> </a:t>
                </a:r>
                <a:r>
                  <a:rPr lang="nl-BE" dirty="0" err="1"/>
                  <a:t>ions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internal</a:t>
                </a:r>
                <a:r>
                  <a:rPr lang="nl-BE" dirty="0"/>
                  <a:t> energy </a:t>
                </a:r>
                <a:r>
                  <a:rPr lang="nl-BE" dirty="0" err="1"/>
                  <a:t>equation</a:t>
                </a:r>
                <a:r>
                  <a:rPr lang="nl-BE" dirty="0"/>
                  <a:t> is </a:t>
                </a:r>
                <a:r>
                  <a:rPr lang="nl-BE" dirty="0" err="1"/>
                  <a:t>used</a:t>
                </a:r>
                <a:r>
                  <a:rPr lang="nl-BE" dirty="0"/>
                  <a:t> as a basis </a:t>
                </a:r>
                <a:r>
                  <a:rPr lang="nl-BE" dirty="0" err="1"/>
                  <a:t>and</a:t>
                </a:r>
                <a:r>
                  <a:rPr lang="nl-BE" dirty="0"/>
                  <a:t> </a:t>
                </a:r>
                <a:r>
                  <a:rPr lang="nl-BE" dirty="0" err="1"/>
                  <a:t>not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total</a:t>
                </a:r>
                <a:r>
                  <a:rPr lang="nl-BE" dirty="0"/>
                  <a:t> energy </a:t>
                </a:r>
                <a:r>
                  <a:rPr lang="nl-BE" dirty="0" err="1"/>
                  <a:t>equation</a:t>
                </a:r>
                <a:r>
                  <a:rPr lang="nl-BE" dirty="0"/>
                  <a:t>. (</a:t>
                </a:r>
                <a:r>
                  <a:rPr lang="nl-BE" dirty="0" err="1"/>
                  <a:t>One</a:t>
                </a:r>
                <a:r>
                  <a:rPr lang="nl-BE" dirty="0"/>
                  <a:t> of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reasons</a:t>
                </a:r>
                <a:r>
                  <a:rPr lang="nl-BE" dirty="0"/>
                  <a:t>): </a:t>
                </a:r>
                <a:r>
                  <a:rPr lang="nl-BE" dirty="0" err="1"/>
                  <a:t>electric</a:t>
                </a:r>
                <a:r>
                  <a:rPr lang="nl-BE" dirty="0"/>
                  <a:t> </a:t>
                </a:r>
                <a:r>
                  <a:rPr lang="nl-BE" dirty="0" err="1"/>
                  <a:t>potential</a:t>
                </a:r>
                <a:r>
                  <a:rPr lang="nl-BE" dirty="0"/>
                  <a:t> </a:t>
                </a:r>
                <a:r>
                  <a:rPr lang="nl-BE" dirty="0" err="1"/>
                  <a:t>should</a:t>
                </a:r>
                <a:r>
                  <a:rPr lang="nl-BE" dirty="0"/>
                  <a:t> </a:t>
                </a:r>
                <a:r>
                  <a:rPr lang="nl-BE" dirty="0" err="1"/>
                  <a:t>accelerate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ions</a:t>
                </a:r>
                <a:r>
                  <a:rPr lang="nl-BE" dirty="0"/>
                  <a:t> </a:t>
                </a:r>
                <a:r>
                  <a:rPr lang="nl-BE" dirty="0" err="1"/>
                  <a:t>partly</a:t>
                </a:r>
                <a:r>
                  <a:rPr lang="nl-BE" dirty="0"/>
                  <a:t>. But </a:t>
                </a:r>
                <a:r>
                  <a:rPr lang="nl-BE" dirty="0" err="1"/>
                  <a:t>not</a:t>
                </a:r>
                <a:r>
                  <a:rPr lang="nl-BE" dirty="0"/>
                  <a:t> </a:t>
                </a:r>
                <a:r>
                  <a:rPr lang="nl-BE" dirty="0" err="1"/>
                  <a:t>all</a:t>
                </a:r>
                <a:r>
                  <a:rPr lang="nl-BE" dirty="0"/>
                  <a:t> </a:t>
                </a:r>
                <a:r>
                  <a:rPr lang="nl-BE" dirty="0" err="1"/>
                  <a:t>ions</a:t>
                </a:r>
                <a:r>
                  <a:rPr lang="nl-BE" dirty="0"/>
                  <a:t> </a:t>
                </a:r>
                <a:r>
                  <a:rPr lang="nl-BE" dirty="0" err="1"/>
                  <a:t>undergo</a:t>
                </a:r>
                <a:r>
                  <a:rPr lang="nl-BE" dirty="0"/>
                  <a:t> </a:t>
                </a:r>
                <a:r>
                  <a:rPr lang="nl-BE" dirty="0" err="1"/>
                  <a:t>same</a:t>
                </a:r>
                <a:r>
                  <a:rPr lang="nl-BE" dirty="0"/>
                  <a:t> </a:t>
                </a:r>
                <a:r>
                  <a:rPr lang="nl-BE" dirty="0" err="1"/>
                  <a:t>potential</a:t>
                </a:r>
                <a:r>
                  <a:rPr lang="nl-BE" dirty="0"/>
                  <a:t> drop,... 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nl-BE" dirty="0">
                  <a:solidFill>
                    <a:srgbClr val="2F4D5D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nl-BE" dirty="0">
                  <a:solidFill>
                    <a:srgbClr val="2F4D5D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BE" dirty="0" err="1">
                    <a:solidFill>
                      <a:srgbClr val="2F4D5D"/>
                    </a:solidFill>
                  </a:rPr>
                  <a:t>If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pressure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conservation</a:t>
                </a:r>
                <a:r>
                  <a:rPr lang="nl-BE" dirty="0">
                    <a:solidFill>
                      <a:srgbClr val="2F4D5D"/>
                    </a:solidFill>
                  </a:rPr>
                  <a:t>: no real </a:t>
                </a:r>
                <a:r>
                  <a:rPr lang="nl-BE" b="0" i="0">
                    <a:solidFill>
                      <a:srgbClr val="2F4D5D"/>
                    </a:solidFill>
                    <a:latin typeface="Cambria Math" panose="02040503050406030204" pitchFamily="18" charset="0"/>
                  </a:rPr>
                  <a:t>𝑛,𝑢</a:t>
                </a:r>
                <a:r>
                  <a:rPr lang="nl-BE" dirty="0">
                    <a:solidFill>
                      <a:srgbClr val="2F4D5D"/>
                    </a:solidFill>
                  </a:rPr>
                  <a:t> are </a:t>
                </a:r>
                <a:r>
                  <a:rPr lang="nl-BE" dirty="0" err="1">
                    <a:solidFill>
                      <a:srgbClr val="2F4D5D"/>
                    </a:solidFill>
                  </a:rPr>
                  <a:t>necc</a:t>
                </a:r>
                <a:r>
                  <a:rPr lang="nl-BE" dirty="0">
                    <a:solidFill>
                      <a:srgbClr val="2F4D5D"/>
                    </a:solidFill>
                  </a:rPr>
                  <a:t>. </a:t>
                </a:r>
                <a:r>
                  <a:rPr lang="nl-BE" dirty="0" err="1">
                    <a:solidFill>
                      <a:srgbClr val="2F4D5D"/>
                    </a:solidFill>
                  </a:rPr>
                  <a:t>implied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by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the</a:t>
                </a:r>
                <a:r>
                  <a:rPr lang="nl-BE" dirty="0">
                    <a:solidFill>
                      <a:srgbClr val="2F4D5D"/>
                    </a:solidFill>
                  </a:rPr>
                  <a:t> model </a:t>
                </a:r>
                <a:r>
                  <a:rPr lang="nl-BE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(</a:t>
                </a:r>
                <a:r>
                  <a:rPr lang="nl-BE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To</a:t>
                </a:r>
                <a:r>
                  <a:rPr lang="nl-BE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be</a:t>
                </a:r>
                <a:r>
                  <a:rPr lang="nl-BE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checked</a:t>
                </a:r>
                <a:r>
                  <a:rPr lang="nl-BE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again</a:t>
                </a:r>
                <a:r>
                  <a:rPr lang="nl-BE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) =&gt; </a:t>
                </a:r>
                <a:r>
                  <a:rPr lang="nl-BE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if</a:t>
                </a:r>
                <a:r>
                  <a:rPr lang="nl-BE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we </a:t>
                </a:r>
                <a:r>
                  <a:rPr lang="nl-BE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impose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pressure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conservation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then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the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model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would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look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differently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and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we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would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need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to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deal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with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that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integral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exactly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.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If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we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would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use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pressure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conservation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then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the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‘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convergence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region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’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would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be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differently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. Maar dit gaat over een ander model. Eg ons model zou lage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Te_SE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kunnen realiseren met een lage Ti langsheen de veldlijn als we geen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ionizaties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beschouwen, maar die lage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Te_SE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kan dan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wss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niet bekomen worden als we het model oplossen met exact drukbehoud omdat het verloop langsheen de veldlijn niet meer </a:t>
                </a:r>
                <a:r>
                  <a:rPr lang="nl-BE" baseline="0" dirty="0" err="1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reeel</a:t>
                </a:r>
                <a:r>
                  <a:rPr lang="nl-BE" baseline="0" dirty="0">
                    <a:solidFill>
                      <a:srgbClr val="2F4D5D"/>
                    </a:solidFill>
                    <a:highlight>
                      <a:srgbClr val="FFFF00"/>
                    </a:highlight>
                  </a:rPr>
                  <a:t> blijft.</a:t>
                </a:r>
                <a:endParaRPr lang="nl-BE" dirty="0">
                  <a:solidFill>
                    <a:srgbClr val="2F4D5D"/>
                  </a:solidFill>
                  <a:highlight>
                    <a:srgbClr val="FFFF00"/>
                  </a:highlight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nl-B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961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Start </a:t>
            </a:r>
            <a:r>
              <a:rPr lang="nl-BE" dirty="0" err="1"/>
              <a:t>from</a:t>
            </a:r>
            <a:r>
              <a:rPr lang="nl-BE" dirty="0"/>
              <a:t> model </a:t>
            </a:r>
            <a:r>
              <a:rPr lang="nl-BE" dirty="0" err="1"/>
              <a:t>describing</a:t>
            </a:r>
            <a:r>
              <a:rPr lang="nl-BE" dirty="0"/>
              <a:t> plasma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734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Is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potential</a:t>
            </a:r>
            <a:r>
              <a:rPr lang="nl-BE" dirty="0"/>
              <a:t> </a:t>
            </a:r>
            <a:r>
              <a:rPr lang="nl-BE" dirty="0" err="1"/>
              <a:t>adjustment</a:t>
            </a:r>
            <a:r>
              <a:rPr lang="nl-BE" dirty="0"/>
              <a:t>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done</a:t>
            </a:r>
            <a:r>
              <a:rPr lang="nl-BE" dirty="0"/>
              <a:t> in 3D codes?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1388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Make </a:t>
            </a:r>
            <a:r>
              <a:rPr lang="nl-BE" dirty="0" err="1"/>
              <a:t>solver</a:t>
            </a:r>
            <a:r>
              <a:rPr lang="nl-BE" dirty="0"/>
              <a:t> </a:t>
            </a:r>
            <a:r>
              <a:rPr lang="nl-BE" dirty="0" err="1"/>
              <a:t>robust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initial</a:t>
            </a:r>
            <a:r>
              <a:rPr lang="nl-BE" dirty="0"/>
              <a:t> </a:t>
            </a:r>
            <a:r>
              <a:rPr lang="nl-BE" dirty="0" err="1"/>
              <a:t>conditions</a:t>
            </a:r>
            <a:r>
              <a:rPr lang="nl-BE" dirty="0"/>
              <a:t>,  as </a:t>
            </a:r>
            <a:r>
              <a:rPr lang="nl-BE" dirty="0" err="1"/>
              <a:t>when</a:t>
            </a:r>
            <a:r>
              <a:rPr lang="nl-BE" dirty="0"/>
              <a:t> I </a:t>
            </a:r>
            <a:r>
              <a:rPr lang="nl-BE" dirty="0" err="1"/>
              <a:t>checked</a:t>
            </a:r>
            <a:r>
              <a:rPr lang="nl-BE" dirty="0"/>
              <a:t> a point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conditions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a </a:t>
            </a:r>
            <a:r>
              <a:rPr lang="nl-BE" dirty="0" err="1"/>
              <a:t>converged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,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converged</a:t>
            </a:r>
            <a:r>
              <a:rPr lang="nl-BE" dirty="0"/>
              <a:t>. =&gt;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necc</a:t>
            </a:r>
            <a:r>
              <a:rPr lang="nl-BE" dirty="0"/>
              <a:t> </a:t>
            </a:r>
            <a:r>
              <a:rPr lang="nl-BE" dirty="0" err="1"/>
              <a:t>problematic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simulation</a:t>
            </a:r>
            <a:r>
              <a:rPr lang="nl-BE" dirty="0"/>
              <a:t>, but </a:t>
            </a:r>
            <a:r>
              <a:rPr lang="nl-BE" dirty="0" err="1"/>
              <a:t>good</a:t>
            </a:r>
            <a:r>
              <a:rPr lang="nl-BE" dirty="0"/>
              <a:t> </a:t>
            </a:r>
            <a:r>
              <a:rPr lang="nl-BE" dirty="0" err="1"/>
              <a:t>if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would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time.</a:t>
            </a:r>
          </a:p>
          <a:p>
            <a:r>
              <a:rPr lang="nl-BE" dirty="0"/>
              <a:t>I.e. </a:t>
            </a:r>
            <a:r>
              <a:rPr lang="nl-BE" dirty="0" err="1"/>
              <a:t>originally</a:t>
            </a:r>
            <a:r>
              <a:rPr lang="nl-BE" dirty="0"/>
              <a:t> I first </a:t>
            </a:r>
            <a:r>
              <a:rPr lang="nl-BE" dirty="0" err="1"/>
              <a:t>ran</a:t>
            </a:r>
            <a:r>
              <a:rPr lang="nl-BE" dirty="0"/>
              <a:t> without </a:t>
            </a:r>
            <a:r>
              <a:rPr lang="nl-BE" dirty="0" err="1"/>
              <a:t>current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then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current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setting up these </a:t>
            </a:r>
            <a:r>
              <a:rPr lang="nl-BE" dirty="0" err="1"/>
              <a:t>maps</a:t>
            </a:r>
            <a:r>
              <a:rPr lang="nl-BE" dirty="0"/>
              <a:t>, </a:t>
            </a:r>
            <a:r>
              <a:rPr lang="nl-BE" dirty="0" err="1"/>
              <a:t>this</a:t>
            </a:r>
            <a:r>
              <a:rPr lang="nl-BE" dirty="0"/>
              <a:t> map is </a:t>
            </a:r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err="1"/>
              <a:t>together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first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709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Database: </a:t>
            </a:r>
            <a:r>
              <a:rPr lang="nl-BE" dirty="0" err="1"/>
              <a:t>Core</a:t>
            </a:r>
            <a:r>
              <a:rPr lang="nl-BE" dirty="0"/>
              <a:t> + SOL, </a:t>
            </a:r>
            <a:r>
              <a:rPr lang="nl-BE" dirty="0" err="1"/>
              <a:t>Possibly</a:t>
            </a:r>
            <a:r>
              <a:rPr lang="nl-BE" dirty="0"/>
              <a:t> without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</a:p>
          <a:p>
            <a:endParaRPr lang="nl-B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As </a:t>
            </a:r>
            <a:r>
              <a:rPr lang="nl-BE" dirty="0" err="1"/>
              <a:t>illustrated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 </a:t>
            </a:r>
            <a:r>
              <a:rPr lang="nl-BE" dirty="0" err="1"/>
              <a:t>done</a:t>
            </a:r>
            <a:r>
              <a:rPr lang="nl-BE" dirty="0"/>
              <a:t> </a:t>
            </a:r>
            <a:r>
              <a:rPr lang="nl-BE" dirty="0" err="1"/>
              <a:t>previous</a:t>
            </a:r>
            <a:r>
              <a:rPr lang="nl-BE" dirty="0"/>
              <a:t> week: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convergence</a:t>
            </a:r>
            <a:r>
              <a:rPr lang="nl-BE" dirty="0"/>
              <a:t> was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great</a:t>
            </a:r>
            <a:r>
              <a:rPr lang="nl-BE" dirty="0"/>
              <a:t> </a:t>
            </a:r>
            <a:r>
              <a:rPr lang="nl-BE" dirty="0" err="1"/>
              <a:t>due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having</a:t>
            </a:r>
            <a:r>
              <a:rPr lang="nl-BE" dirty="0"/>
              <a:t> </a:t>
            </a:r>
            <a:r>
              <a:rPr lang="nl-BE" dirty="0" err="1"/>
              <a:t>initialized</a:t>
            </a:r>
            <a:r>
              <a:rPr lang="nl-BE" dirty="0"/>
              <a:t> a </a:t>
            </a:r>
            <a:r>
              <a:rPr lang="nl-BE" dirty="0" err="1"/>
              <a:t>certain</a:t>
            </a:r>
            <a:r>
              <a:rPr lang="nl-BE" dirty="0"/>
              <a:t> matrix as in </a:t>
            </a:r>
            <a:r>
              <a:rPr lang="nl-BE" dirty="0" err="1"/>
              <a:t>original</a:t>
            </a:r>
            <a:r>
              <a:rPr lang="nl-BE" dirty="0"/>
              <a:t> way of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was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needed</a:t>
            </a:r>
            <a:r>
              <a:rPr lang="nl-BE" dirty="0"/>
              <a:t> ... (i.e. </a:t>
            </a:r>
            <a:r>
              <a:rPr lang="nl-BE" dirty="0" err="1"/>
              <a:t>used</a:t>
            </a:r>
            <a:r>
              <a:rPr lang="nl-BE" dirty="0"/>
              <a:t> </a:t>
            </a:r>
            <a:r>
              <a:rPr lang="nl-BE" dirty="0" err="1"/>
              <a:t>dF_dX</a:t>
            </a:r>
            <a:r>
              <a:rPr lang="nl-BE" dirty="0"/>
              <a:t>(:,15) </a:t>
            </a:r>
            <a:r>
              <a:rPr lang="nl-BE" dirty="0" err="1"/>
              <a:t>whilst</a:t>
            </a:r>
            <a:r>
              <a:rPr lang="nl-BE" dirty="0"/>
              <a:t> i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filled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dF_dX</a:t>
            </a:r>
            <a:r>
              <a:rPr lang="nl-BE" dirty="0"/>
              <a:t>(2,15) as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 was </a:t>
            </a:r>
            <a:r>
              <a:rPr lang="nl-BE" dirty="0" err="1"/>
              <a:t>needed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calc</a:t>
            </a:r>
            <a:r>
              <a:rPr lang="nl-BE" dirty="0"/>
              <a:t> of </a:t>
            </a:r>
            <a:r>
              <a:rPr lang="nl-BE" dirty="0" err="1"/>
              <a:t>Jacobian</a:t>
            </a:r>
            <a:r>
              <a:rPr lang="nl-BE" dirty="0"/>
              <a:t> ... But </a:t>
            </a:r>
            <a:r>
              <a:rPr lang="nl-BE" dirty="0" err="1"/>
              <a:t>dF_dX</a:t>
            </a:r>
            <a:r>
              <a:rPr lang="nl-BE" dirty="0"/>
              <a:t>(:,15) was </a:t>
            </a:r>
            <a:r>
              <a:rPr lang="nl-BE" dirty="0" err="1"/>
              <a:t>needed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calculating</a:t>
            </a:r>
            <a:r>
              <a:rPr lang="nl-BE" dirty="0"/>
              <a:t> accurate </a:t>
            </a:r>
            <a:r>
              <a:rPr lang="nl-BE" dirty="0" err="1"/>
              <a:t>derivatives</a:t>
            </a:r>
            <a:r>
              <a:rPr lang="nl-BE" dirty="0"/>
              <a:t>. </a:t>
            </a:r>
            <a:r>
              <a:rPr lang="nl-BE" dirty="0" err="1"/>
              <a:t>Hence</a:t>
            </a:r>
            <a:r>
              <a:rPr lang="nl-BE" dirty="0"/>
              <a:t> </a:t>
            </a:r>
            <a:r>
              <a:rPr lang="nl-BE" dirty="0" err="1"/>
              <a:t>compromise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: ‘</a:t>
            </a:r>
            <a:r>
              <a:rPr lang="nl-BE" dirty="0" err="1"/>
              <a:t>wanting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code downstream routines </a:t>
            </a:r>
            <a:r>
              <a:rPr lang="nl-BE" dirty="0" err="1"/>
              <a:t>flexible</a:t>
            </a:r>
            <a:r>
              <a:rPr lang="nl-BE" dirty="0"/>
              <a:t>’ or more hard </a:t>
            </a:r>
            <a:r>
              <a:rPr lang="nl-BE" dirty="0" err="1"/>
              <a:t>coded</a:t>
            </a:r>
            <a:r>
              <a:rPr lang="nl-BE" dirty="0"/>
              <a:t>: A = </a:t>
            </a:r>
            <a:r>
              <a:rPr lang="nl-BE" dirty="0" err="1"/>
              <a:t>zeros</a:t>
            </a:r>
            <a:r>
              <a:rPr lang="nl-BE" dirty="0"/>
              <a:t>(4,1); A(2) = </a:t>
            </a:r>
            <a:r>
              <a:rPr lang="nl-BE" dirty="0" err="1"/>
              <a:t>dF_dX</a:t>
            </a:r>
            <a:r>
              <a:rPr lang="nl-BE" dirty="0"/>
              <a:t>(2,15) ...</a:t>
            </a:r>
            <a:endParaRPr lang="en-US" dirty="0"/>
          </a:p>
          <a:p>
            <a:r>
              <a:rPr lang="nl-BE" dirty="0" err="1"/>
              <a:t>ionisation</a:t>
            </a:r>
            <a:r>
              <a:rPr lang="nl-BE" dirty="0"/>
              <a:t> zonde </a:t>
            </a:r>
            <a:r>
              <a:rPr lang="nl-BE" dirty="0" err="1"/>
              <a:t>depending</a:t>
            </a:r>
            <a:r>
              <a:rPr lang="nl-BE" dirty="0"/>
              <a:t> on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stepwise</a:t>
            </a:r>
            <a:r>
              <a:rPr lang="nl-BE" dirty="0"/>
              <a:t> approach we </a:t>
            </a:r>
            <a:r>
              <a:rPr lang="nl-BE" dirty="0" err="1"/>
              <a:t>will</a:t>
            </a:r>
            <a:r>
              <a:rPr lang="nl-BE" dirty="0"/>
              <a:t> follow.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8726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Calculate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fluxes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on: </a:t>
            </a:r>
            <a:r>
              <a:rPr lang="nl-BE" dirty="0" err="1"/>
              <a:t>ions</a:t>
            </a:r>
            <a:r>
              <a:rPr lang="nl-BE" dirty="0"/>
              <a:t> </a:t>
            </a:r>
            <a:r>
              <a:rPr lang="nl-BE" dirty="0" err="1"/>
              <a:t>always</a:t>
            </a:r>
            <a:r>
              <a:rPr lang="nl-BE" dirty="0"/>
              <a:t> n*</a:t>
            </a:r>
            <a:r>
              <a:rPr lang="nl-BE" dirty="0" err="1"/>
              <a:t>cs</a:t>
            </a:r>
            <a:r>
              <a:rPr lang="nl-BE" dirty="0"/>
              <a:t>, </a:t>
            </a:r>
            <a:r>
              <a:rPr lang="nl-BE" dirty="0" err="1"/>
              <a:t>electrons</a:t>
            </a:r>
            <a:r>
              <a:rPr lang="nl-BE" dirty="0"/>
              <a:t> via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current</a:t>
            </a:r>
            <a:r>
              <a:rPr lang="nl-BE" dirty="0"/>
              <a:t>: </a:t>
            </a:r>
            <a:r>
              <a:rPr lang="nl-BE" dirty="0" err="1"/>
              <a:t>where</a:t>
            </a:r>
            <a:r>
              <a:rPr lang="nl-BE" dirty="0"/>
              <a:t> </a:t>
            </a:r>
            <a:r>
              <a:rPr lang="nl-BE" dirty="0" err="1"/>
              <a:t>they</a:t>
            </a:r>
            <a:r>
              <a:rPr lang="nl-BE" dirty="0"/>
              <a:t> take </a:t>
            </a:r>
            <a:r>
              <a:rPr lang="nl-BE" dirty="0" err="1"/>
              <a:t>some</a:t>
            </a:r>
            <a:r>
              <a:rPr lang="nl-BE" dirty="0"/>
              <a:t> </a:t>
            </a:r>
            <a:r>
              <a:rPr lang="nl-BE" dirty="0" err="1"/>
              <a:t>harmonic</a:t>
            </a:r>
            <a:r>
              <a:rPr lang="nl-BE" dirty="0"/>
              <a:t> </a:t>
            </a:r>
            <a:r>
              <a:rPr lang="nl-BE" dirty="0" err="1"/>
              <a:t>avergage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3 </a:t>
            </a:r>
            <a:r>
              <a:rPr lang="nl-BE" dirty="0" err="1"/>
              <a:t>current</a:t>
            </a:r>
            <a:r>
              <a:rPr lang="nl-BE" dirty="0"/>
              <a:t> </a:t>
            </a:r>
            <a:r>
              <a:rPr lang="nl-BE" dirty="0" err="1"/>
              <a:t>limits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do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similarly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conductive</a:t>
            </a:r>
            <a:r>
              <a:rPr lang="nl-BE" dirty="0"/>
              <a:t> heat flux</a:t>
            </a:r>
          </a:p>
          <a:p>
            <a:r>
              <a:rPr lang="nl-BE" dirty="0"/>
              <a:t>We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now</a:t>
            </a:r>
            <a:r>
              <a:rPr lang="nl-BE" dirty="0"/>
              <a:t> look </a:t>
            </a:r>
            <a:r>
              <a:rPr lang="nl-BE" dirty="0" err="1"/>
              <a:t>into</a:t>
            </a:r>
            <a:r>
              <a:rPr lang="nl-BE" dirty="0"/>
              <a:t> these limit </a:t>
            </a:r>
            <a:r>
              <a:rPr lang="nl-BE" dirty="0" err="1"/>
              <a:t>expressions</a:t>
            </a:r>
            <a:r>
              <a:rPr lang="nl-BE" dirty="0"/>
              <a:t>: SL-</a:t>
            </a:r>
            <a:r>
              <a:rPr lang="nl-BE" dirty="0" err="1"/>
              <a:t>fluxes</a:t>
            </a:r>
            <a:r>
              <a:rPr lang="nl-BE" dirty="0"/>
              <a:t> are as </a:t>
            </a:r>
            <a:r>
              <a:rPr lang="nl-BE" dirty="0" err="1"/>
              <a:t>expected</a:t>
            </a:r>
            <a:r>
              <a:rPr lang="nl-BE" dirty="0"/>
              <a:t> (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boundary</a:t>
            </a:r>
            <a:r>
              <a:rPr lang="nl-BE" dirty="0"/>
              <a:t> </a:t>
            </a:r>
            <a:r>
              <a:rPr lang="nl-BE" dirty="0" err="1"/>
              <a:t>conditions</a:t>
            </a:r>
            <a:r>
              <a:rPr lang="nl-BE" dirty="0"/>
              <a:t> </a:t>
            </a:r>
            <a:r>
              <a:rPr lang="nl-BE" dirty="0" err="1"/>
              <a:t>which</a:t>
            </a:r>
            <a:r>
              <a:rPr lang="nl-BE" dirty="0"/>
              <a:t> we </a:t>
            </a:r>
            <a:r>
              <a:rPr lang="nl-BE" dirty="0" err="1"/>
              <a:t>apply</a:t>
            </a:r>
            <a:r>
              <a:rPr lang="nl-BE" dirty="0"/>
              <a:t> in </a:t>
            </a:r>
            <a:r>
              <a:rPr lang="nl-BE" dirty="0" err="1"/>
              <a:t>usual</a:t>
            </a:r>
            <a:r>
              <a:rPr lang="nl-BE" dirty="0"/>
              <a:t> 2D or 3D codes)</a:t>
            </a:r>
          </a:p>
          <a:p>
            <a:r>
              <a:rPr lang="nl-BE" dirty="0"/>
              <a:t>But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CL-</a:t>
            </a:r>
            <a:r>
              <a:rPr lang="nl-BE" dirty="0" err="1"/>
              <a:t>fluxes</a:t>
            </a:r>
            <a:r>
              <a:rPr lang="nl-BE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16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Dont</a:t>
            </a:r>
            <a:r>
              <a:rPr lang="nl-BE" dirty="0"/>
              <a:t> </a:t>
            </a:r>
            <a:r>
              <a:rPr lang="nl-BE" dirty="0" err="1"/>
              <a:t>forget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they</a:t>
            </a:r>
            <a:r>
              <a:rPr lang="nl-BE" dirty="0"/>
              <a:t> are </a:t>
            </a:r>
            <a:r>
              <a:rPr lang="nl-BE" dirty="0" err="1"/>
              <a:t>providing</a:t>
            </a:r>
            <a:r>
              <a:rPr lang="nl-BE" dirty="0"/>
              <a:t> </a:t>
            </a:r>
            <a:r>
              <a:rPr lang="nl-BE" dirty="0" err="1"/>
              <a:t>limiting</a:t>
            </a:r>
            <a:r>
              <a:rPr lang="nl-BE" dirty="0"/>
              <a:t> </a:t>
            </a:r>
            <a:r>
              <a:rPr lang="nl-BE" dirty="0" err="1"/>
              <a:t>expressions</a:t>
            </a:r>
            <a:r>
              <a:rPr lang="nl-BE" dirty="0"/>
              <a:t> =&gt; </a:t>
            </a:r>
            <a:r>
              <a:rPr lang="nl-BE" dirty="0" err="1"/>
              <a:t>Te_ize</a:t>
            </a:r>
            <a:r>
              <a:rPr lang="nl-BE" dirty="0"/>
              <a:t> = 0 =&gt; </a:t>
            </a:r>
            <a:r>
              <a:rPr lang="nl-BE" dirty="0" err="1"/>
              <a:t>can</a:t>
            </a:r>
            <a:r>
              <a:rPr lang="nl-BE" dirty="0"/>
              <a:t> cancel out =&gt; </a:t>
            </a:r>
            <a:r>
              <a:rPr lang="nl-BE" dirty="0" err="1"/>
              <a:t>obtain</a:t>
            </a:r>
            <a:r>
              <a:rPr lang="nl-BE" dirty="0"/>
              <a:t> </a:t>
            </a:r>
            <a:r>
              <a:rPr lang="nl-BE" dirty="0" err="1"/>
              <a:t>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05230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Did</a:t>
            </a:r>
            <a:r>
              <a:rPr lang="nl-BE" dirty="0"/>
              <a:t> </a:t>
            </a:r>
            <a:r>
              <a:rPr lang="nl-BE" dirty="0" err="1"/>
              <a:t>they</a:t>
            </a:r>
            <a:r>
              <a:rPr lang="nl-BE" dirty="0"/>
              <a:t> </a:t>
            </a:r>
            <a:r>
              <a:rPr lang="nl-BE" dirty="0" err="1"/>
              <a:t>neglect</a:t>
            </a:r>
            <a:r>
              <a:rPr lang="nl-BE" dirty="0"/>
              <a:t> 0,71 * </a:t>
            </a:r>
            <a:r>
              <a:rPr lang="nl-BE" dirty="0" err="1"/>
              <a:t>Teu</a:t>
            </a:r>
            <a:r>
              <a:rPr lang="nl-BE" dirty="0"/>
              <a:t>, or do </a:t>
            </a:r>
            <a:r>
              <a:rPr lang="nl-BE" dirty="0" err="1"/>
              <a:t>they</a:t>
            </a:r>
            <a:r>
              <a:rPr lang="nl-BE" dirty="0"/>
              <a:t> let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compensate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first term?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623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09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Get </a:t>
            </a:r>
            <a:r>
              <a:rPr lang="nl-BE" dirty="0" err="1"/>
              <a:t>to</a:t>
            </a:r>
            <a:r>
              <a:rPr lang="nl-BE" dirty="0"/>
              <a:t>  a </a:t>
            </a:r>
            <a:r>
              <a:rPr lang="nl-BE" dirty="0" err="1"/>
              <a:t>mean</a:t>
            </a:r>
            <a:r>
              <a:rPr lang="nl-BE" dirty="0"/>
              <a:t> field </a:t>
            </a:r>
            <a:r>
              <a:rPr lang="nl-BE" dirty="0" err="1"/>
              <a:t>eq</a:t>
            </a:r>
            <a:r>
              <a:rPr lang="nl-BE" dirty="0"/>
              <a:t>,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closure</a:t>
            </a:r>
            <a:r>
              <a:rPr lang="nl-BE" dirty="0"/>
              <a:t> </a:t>
            </a:r>
            <a:r>
              <a:rPr lang="nl-BE" dirty="0" err="1"/>
              <a:t>terms</a:t>
            </a:r>
            <a:r>
              <a:rPr lang="nl-BE" dirty="0"/>
              <a:t> </a:t>
            </a:r>
            <a:r>
              <a:rPr lang="nl-BE" dirty="0" err="1"/>
              <a:t>popping</a:t>
            </a:r>
            <a:r>
              <a:rPr lang="nl-BE" dirty="0"/>
              <a:t> up. In order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identify</a:t>
            </a:r>
            <a:r>
              <a:rPr lang="nl-BE" dirty="0"/>
              <a:t> </a:t>
            </a:r>
            <a:r>
              <a:rPr lang="nl-BE" dirty="0" err="1"/>
              <a:t>which</a:t>
            </a:r>
            <a:r>
              <a:rPr lang="nl-BE" dirty="0"/>
              <a:t> are important, we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evaluate</a:t>
            </a:r>
            <a:r>
              <a:rPr lang="nl-BE" dirty="0"/>
              <a:t> </a:t>
            </a:r>
            <a:r>
              <a:rPr lang="nl-BE" dirty="0" err="1"/>
              <a:t>them</a:t>
            </a:r>
            <a:r>
              <a:rPr lang="nl-BE" dirty="0"/>
              <a:t> </a:t>
            </a:r>
            <a:r>
              <a:rPr lang="nl-BE" dirty="0" err="1"/>
              <a:t>using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ref data </a:t>
            </a:r>
            <a:r>
              <a:rPr lang="nl-BE" dirty="0" err="1"/>
              <a:t>provided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1077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Balance 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interchange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0774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Provide</a:t>
            </a:r>
            <a:r>
              <a:rPr lang="nl-BE" dirty="0"/>
              <a:t> </a:t>
            </a:r>
            <a:r>
              <a:rPr lang="nl-BE" dirty="0" err="1"/>
              <a:t>closure</a:t>
            </a:r>
            <a:r>
              <a:rPr lang="nl-BE" dirty="0"/>
              <a:t> </a:t>
            </a:r>
            <a:r>
              <a:rPr lang="nl-BE" dirty="0" err="1"/>
              <a:t>forms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literature</a:t>
            </a:r>
            <a:r>
              <a:rPr lang="nl-BE" dirty="0"/>
              <a:t> on </a:t>
            </a:r>
            <a:r>
              <a:rPr lang="nl-BE" dirty="0" err="1"/>
              <a:t>instabilities</a:t>
            </a:r>
            <a:r>
              <a:rPr lang="nl-BE" dirty="0"/>
              <a:t>/</a:t>
            </a:r>
            <a:r>
              <a:rPr lang="nl-BE" dirty="0" err="1"/>
              <a:t>earlier</a:t>
            </a:r>
            <a:r>
              <a:rPr lang="nl-BE" dirty="0"/>
              <a:t> </a:t>
            </a:r>
            <a:r>
              <a:rPr lang="nl-BE" dirty="0" err="1"/>
              <a:t>modeling</a:t>
            </a:r>
            <a:r>
              <a:rPr lang="nl-BE" dirty="0"/>
              <a:t> </a:t>
            </a:r>
            <a:r>
              <a:rPr lang="nl-BE" dirty="0" err="1"/>
              <a:t>atempts</a:t>
            </a:r>
            <a:r>
              <a:rPr lang="nl-BE" dirty="0"/>
              <a:t>/</a:t>
            </a:r>
            <a:r>
              <a:rPr lang="nl-BE" dirty="0" err="1"/>
              <a:t>intuition</a:t>
            </a:r>
            <a:r>
              <a:rPr lang="nl-BE" dirty="0"/>
              <a:t>,,,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come</a:t>
            </a:r>
            <a:r>
              <a:rPr lang="nl-BE" dirty="0"/>
              <a:t> up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those</a:t>
            </a:r>
            <a:r>
              <a:rPr lang="nl-BE" dirty="0"/>
              <a:t> relations</a:t>
            </a:r>
          </a:p>
          <a:p>
            <a:endParaRPr lang="nl-BE" dirty="0"/>
          </a:p>
          <a:p>
            <a:r>
              <a:rPr lang="nl-BE" dirty="0" err="1"/>
              <a:t>Contain</a:t>
            </a:r>
            <a:r>
              <a:rPr lang="nl-BE" dirty="0"/>
              <a:t> free </a:t>
            </a:r>
            <a:r>
              <a:rPr lang="nl-BE" dirty="0" err="1"/>
              <a:t>paramters</a:t>
            </a:r>
            <a:r>
              <a:rPr lang="nl-BE" dirty="0"/>
              <a:t> =&gt; </a:t>
            </a:r>
            <a:r>
              <a:rPr lang="nl-BE" dirty="0" err="1"/>
              <a:t>tuned</a:t>
            </a:r>
            <a:r>
              <a:rPr lang="nl-BE" dirty="0"/>
              <a:t> </a:t>
            </a:r>
            <a:r>
              <a:rPr lang="nl-BE" dirty="0" err="1"/>
              <a:t>bayesian</a:t>
            </a:r>
            <a:r>
              <a:rPr lang="nl-BE" dirty="0"/>
              <a:t> </a:t>
            </a:r>
            <a:r>
              <a:rPr lang="nl-BE" dirty="0" err="1"/>
              <a:t>framework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Outputs</a:t>
            </a:r>
            <a:r>
              <a:rPr lang="nl-BE" dirty="0"/>
              <a:t> </a:t>
            </a:r>
            <a:r>
              <a:rPr lang="nl-BE" dirty="0" err="1"/>
              <a:t>logevidence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rank </a:t>
            </a:r>
            <a:r>
              <a:rPr lang="nl-BE" dirty="0" err="1"/>
              <a:t>models</a:t>
            </a:r>
            <a:r>
              <a:rPr lang="nl-BE" dirty="0"/>
              <a:t>. (</a:t>
            </a:r>
            <a:r>
              <a:rPr lang="nl-BE" dirty="0" err="1"/>
              <a:t>depending</a:t>
            </a:r>
            <a:r>
              <a:rPr lang="nl-BE" dirty="0"/>
              <a:t> on </a:t>
            </a:r>
            <a:r>
              <a:rPr lang="nl-BE" dirty="0" err="1"/>
              <a:t>nr</a:t>
            </a:r>
            <a:r>
              <a:rPr lang="nl-BE" dirty="0"/>
              <a:t> of </a:t>
            </a:r>
            <a:r>
              <a:rPr lang="nl-BE" dirty="0" err="1"/>
              <a:t>unkowns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is more </a:t>
            </a:r>
            <a:r>
              <a:rPr lang="nl-BE" dirty="0" err="1"/>
              <a:t>difficult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do </a:t>
            </a:r>
            <a:r>
              <a:rPr lang="nl-BE" dirty="0" err="1"/>
              <a:t>this</a:t>
            </a:r>
            <a:r>
              <a:rPr lang="nl-BE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862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Once</a:t>
            </a:r>
            <a:r>
              <a:rPr lang="nl-BE" dirty="0"/>
              <a:t> </a:t>
            </a:r>
            <a:r>
              <a:rPr lang="nl-BE" dirty="0" err="1"/>
              <a:t>provided</a:t>
            </a:r>
            <a:r>
              <a:rPr lang="nl-BE" dirty="0"/>
              <a:t> a model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err="1"/>
              <a:t>closure</a:t>
            </a:r>
            <a:r>
              <a:rPr lang="nl-BE" dirty="0"/>
              <a:t> </a:t>
            </a:r>
            <a:r>
              <a:rPr lang="nl-BE" dirty="0" err="1"/>
              <a:t>terms</a:t>
            </a:r>
            <a:r>
              <a:rPr lang="nl-BE" dirty="0"/>
              <a:t> (i.e. small </a:t>
            </a:r>
            <a:r>
              <a:rPr lang="nl-BE" dirty="0" err="1"/>
              <a:t>ones</a:t>
            </a:r>
            <a:r>
              <a:rPr lang="nl-BE" dirty="0"/>
              <a:t> are </a:t>
            </a:r>
            <a:r>
              <a:rPr lang="nl-BE" dirty="0" err="1"/>
              <a:t>approximated</a:t>
            </a:r>
            <a:r>
              <a:rPr lang="nl-BE" dirty="0"/>
              <a:t> as zero) =&gt; model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implemented</a:t>
            </a:r>
            <a:r>
              <a:rPr lang="nl-BE" dirty="0"/>
              <a:t> in MF-codes like SOLPS </a:t>
            </a:r>
            <a:r>
              <a:rPr lang="nl-BE" dirty="0" err="1"/>
              <a:t>and</a:t>
            </a:r>
            <a:r>
              <a:rPr lang="nl-BE" dirty="0"/>
              <a:t> SOLEDGE</a:t>
            </a:r>
          </a:p>
          <a:p>
            <a:endParaRPr lang="nl-BE" dirty="0"/>
          </a:p>
          <a:p>
            <a:r>
              <a:rPr lang="nl-BE" dirty="0" err="1"/>
              <a:t>Use</a:t>
            </a:r>
            <a:r>
              <a:rPr lang="nl-BE" dirty="0"/>
              <a:t> of RANS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predictive</a:t>
            </a:r>
            <a:r>
              <a:rPr lang="nl-BE" dirty="0"/>
              <a:t> studies </a:t>
            </a:r>
            <a:r>
              <a:rPr lang="nl-BE" dirty="0" err="1"/>
              <a:t>once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is </a:t>
            </a:r>
            <a:r>
              <a:rPr lang="nl-BE" dirty="0" err="1"/>
              <a:t>sufficiently</a:t>
            </a:r>
            <a:r>
              <a:rPr lang="nl-BE" dirty="0"/>
              <a:t> </a:t>
            </a:r>
            <a:r>
              <a:rPr lang="nl-BE" dirty="0" err="1"/>
              <a:t>develloped</a:t>
            </a:r>
            <a:r>
              <a:rPr lang="nl-BE" dirty="0"/>
              <a:t>/</a:t>
            </a:r>
            <a:r>
              <a:rPr lang="nl-BE" dirty="0" err="1"/>
              <a:t>mature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4860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Therefore</a:t>
            </a:r>
            <a:r>
              <a:rPr lang="nl-BE" dirty="0"/>
              <a:t> </a:t>
            </a:r>
            <a:r>
              <a:rPr lang="nl-BE" dirty="0" err="1"/>
              <a:t>cornerstone</a:t>
            </a:r>
            <a:r>
              <a:rPr lang="nl-BE" dirty="0"/>
              <a:t> is model </a:t>
            </a:r>
            <a:r>
              <a:rPr lang="nl-BE" dirty="0" err="1"/>
              <a:t>used</a:t>
            </a:r>
            <a:endParaRPr lang="nl-BE" dirty="0"/>
          </a:p>
          <a:p>
            <a:endParaRPr lang="nl-BE" dirty="0"/>
          </a:p>
          <a:p>
            <a:r>
              <a:rPr lang="nl-BE" dirty="0"/>
              <a:t>We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looked</a:t>
            </a:r>
            <a:r>
              <a:rPr lang="nl-BE" dirty="0"/>
              <a:t> at 2D -&gt; 3D : </a:t>
            </a:r>
            <a:r>
              <a:rPr lang="nl-BE" dirty="0" err="1"/>
              <a:t>this</a:t>
            </a:r>
            <a:r>
              <a:rPr lang="nl-BE" dirty="0"/>
              <a:t> project</a:t>
            </a:r>
          </a:p>
          <a:p>
            <a:r>
              <a:rPr lang="nl-BE" dirty="0"/>
              <a:t>My project: is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doing</a:t>
            </a:r>
            <a:r>
              <a:rPr lang="nl-BE" dirty="0"/>
              <a:t> </a:t>
            </a:r>
            <a:r>
              <a:rPr lang="nl-BE" dirty="0" err="1"/>
              <a:t>transition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regimes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3340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Where</a:t>
            </a:r>
            <a:r>
              <a:rPr lang="nl-BE" dirty="0"/>
              <a:t> I </a:t>
            </a:r>
            <a:r>
              <a:rPr lang="nl-BE" dirty="0" err="1"/>
              <a:t>started</a:t>
            </a:r>
            <a:r>
              <a:rPr lang="nl-BE" dirty="0"/>
              <a:t> was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going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first look at </a:t>
            </a:r>
            <a:r>
              <a:rPr lang="nl-BE" dirty="0" err="1"/>
              <a:t>the</a:t>
            </a:r>
            <a:r>
              <a:rPr lang="nl-BE" dirty="0"/>
              <a:t> SLR/CLR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792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6EB6-A71E-478D-B35A-F2A991BD133B}" type="datetime1">
              <a:rPr lang="nl-BE" smtClean="0"/>
              <a:t>25/01/2023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8883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6E4D-844D-457B-B417-D27206F13EC6}" type="datetime1">
              <a:rPr lang="nl-BE" smtClean="0"/>
              <a:t>25/01/2023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DCA7-CF7E-4A3F-B6B9-CF1770C9706E}" type="datetime1">
              <a:rPr lang="nl-BE" smtClean="0"/>
              <a:t>25/01/2023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F2A9-E478-4167-9360-22E5A22CB7FA}" type="datetime1">
              <a:rPr lang="nl-BE" smtClean="0"/>
              <a:t>25/01/2023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14F-A6C8-4CB2-B532-6E902B8B55AC}" type="datetime1">
              <a:rPr lang="nl-BE" smtClean="0"/>
              <a:t>25/01/2023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7FBB-5A59-4706-A19A-E7997C90F7D2}" type="datetime1">
              <a:rPr lang="nl-BE" smtClean="0"/>
              <a:t>25/01/2023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8035-7AFE-4F83-B651-C0FCBD9D04C1}" type="datetime1">
              <a:rPr lang="nl-BE" smtClean="0"/>
              <a:t>25/01/2023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0E2C-1B06-4057-BECC-7B9FBCEB5FEA}" type="datetime1">
              <a:rPr lang="nl-BE" smtClean="0"/>
              <a:t>25/01/2023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A32C-B912-4EC1-830C-E3F0C057D2F8}" type="datetime1">
              <a:rPr lang="nl-BE" smtClean="0"/>
              <a:t>25/01/2023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FAC7-AF98-421F-9668-B2296CC188B6}" type="datetime1">
              <a:rPr lang="nl-BE" smtClean="0"/>
              <a:t>25/01/2023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8CB8-6570-47D1-9333-DA601D097ED9}" type="datetime1">
              <a:rPr lang="nl-BE" smtClean="0"/>
              <a:t>25/01/2023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2EB87647-9742-4C3C-9A14-37482787312F}" type="datetime1">
              <a:rPr lang="nl-BE" smtClean="0"/>
              <a:t>25/01/2023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98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9EE121F2-7F21-49EF-84D1-157D81839686}" type="datetime1">
              <a:rPr lang="nl-BE" smtClean="0"/>
              <a:t>25/01/2023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15" Type="http://schemas.openxmlformats.org/officeDocument/2006/relationships/image" Target="../media/image35.png"/><Relationship Id="rId10" Type="http://schemas.openxmlformats.org/officeDocument/2006/relationships/image" Target="../media/image36.png"/><Relationship Id="rId9" Type="http://schemas.openxmlformats.org/officeDocument/2006/relationships/image" Target="../media/image49.png"/><Relationship Id="rId1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E_9FF89F5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microsoft.com/office/2018/10/relationships/comments" Target="../comments/modernComment_16D_B3FB3603.xm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280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8C1DA5-0FBF-4892-AA5A-AB4B428F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75" y="2001663"/>
            <a:ext cx="8334000" cy="238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An extended 2 point-model for the parallel fluxes in the SOL in sheath and conduction limited regimes:</a:t>
            </a:r>
            <a:endParaRPr lang="nl-BE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EA1179D-7EF5-4B08-90D2-E1414D01B1A5}"/>
              </a:ext>
            </a:extLst>
          </p:cNvPr>
          <p:cNvSpPr txBox="1">
            <a:spLocks/>
          </p:cNvSpPr>
          <p:nvPr/>
        </p:nvSpPr>
        <p:spPr>
          <a:xfrm>
            <a:off x="344774" y="3949142"/>
            <a:ext cx="8603283" cy="1711429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effectLst/>
              </a:rPr>
              <a:t>model description and current status</a:t>
            </a:r>
            <a:br>
              <a:rPr lang="en-US" b="1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3832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09111F-9904-4EDF-BCA0-41FEDE373D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08"/>
          <a:stretch/>
        </p:blipFill>
        <p:spPr>
          <a:xfrm>
            <a:off x="3838087" y="1123128"/>
            <a:ext cx="4391025" cy="66955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C5CDE9-F7E0-4FC0-ABB8-B5CA8FCD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AC0D8C-738E-45A6-9ADC-727EA896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C5169-F378-4030-B9DF-D42B17653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50720"/>
            <a:ext cx="4402400" cy="4169280"/>
          </a:xfrm>
        </p:spPr>
        <p:txBody>
          <a:bodyPr/>
          <a:lstStyle/>
          <a:p>
            <a:r>
              <a:rPr lang="en-US" dirty="0"/>
              <a:t>Current RANS-model</a:t>
            </a:r>
            <a:r>
              <a:rPr lang="nl-BE" dirty="0"/>
              <a:t>:</a:t>
            </a:r>
            <a:endParaRPr lang="en-US" dirty="0"/>
          </a:p>
          <a:p>
            <a:pPr lvl="1"/>
            <a:r>
              <a:rPr lang="en-US" dirty="0"/>
              <a:t>2D at OMP</a:t>
            </a:r>
          </a:p>
          <a:p>
            <a:pPr lvl="1"/>
            <a:r>
              <a:rPr lang="en-US" dirty="0"/>
              <a:t>No neutrals</a:t>
            </a:r>
          </a:p>
          <a:p>
            <a:pPr lvl="1"/>
            <a:r>
              <a:rPr lang="en-US" dirty="0"/>
              <a:t>Sheath-limited regime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A53645-03C7-4A34-9F5B-5B0F9F2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Motivation</a:t>
            </a:r>
            <a:r>
              <a:rPr lang="nl-BE" dirty="0"/>
              <a:t>: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12025AE-37B6-4F91-94F3-FB5A5E6D9C05}"/>
              </a:ext>
            </a:extLst>
          </p:cNvPr>
          <p:cNvSpPr txBox="1">
            <a:spLocks/>
          </p:cNvSpPr>
          <p:nvPr/>
        </p:nvSpPr>
        <p:spPr>
          <a:xfrm>
            <a:off x="7214800" y="1950720"/>
            <a:ext cx="4402400" cy="41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Required improvements:</a:t>
            </a:r>
          </a:p>
          <a:p>
            <a:pPr lvl="1"/>
            <a:r>
              <a:rPr lang="en-US" dirty="0"/>
              <a:t>3D</a:t>
            </a:r>
          </a:p>
          <a:p>
            <a:pPr lvl="1"/>
            <a:r>
              <a:rPr lang="en-US" dirty="0"/>
              <a:t>Interactions with neutrals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Reactor relevant regimes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8C8D8-2ED2-41EC-A5F0-8DB4BC939B26}"/>
              </a:ext>
            </a:extLst>
          </p:cNvPr>
          <p:cNvSpPr txBox="1"/>
          <p:nvPr/>
        </p:nvSpPr>
        <p:spPr>
          <a:xfrm>
            <a:off x="576000" y="4202098"/>
            <a:ext cx="1147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Goal: extend the validity of the current RANS-model to reactor-relevant regimes</a:t>
            </a:r>
          </a:p>
        </p:txBody>
      </p:sp>
    </p:spTree>
    <p:extLst>
      <p:ext uri="{BB962C8B-B14F-4D97-AF65-F5344CB8AC3E}">
        <p14:creationId xmlns:p14="http://schemas.microsoft.com/office/powerpoint/2010/main" val="410664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57F37F-3529-4402-BD48-F8267DA2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A97C6-41A6-44A9-8539-6BCF8B8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11</a:t>
            </a:fld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749192-6D9E-4314-9287-F723CCA9A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Beyond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simple</a:t>
            </a:r>
            <a:r>
              <a:rPr lang="nl-BE" dirty="0"/>
              <a:t> SOL-regime:</a:t>
            </a:r>
            <a:br>
              <a:rPr lang="nl-BE" dirty="0"/>
            </a:br>
            <a:r>
              <a:rPr lang="nl-BE" dirty="0" err="1"/>
              <a:t>varying</a:t>
            </a:r>
            <a:r>
              <a:rPr lang="nl-BE" dirty="0"/>
              <a:t> </a:t>
            </a:r>
            <a:r>
              <a:rPr lang="nl-BE" dirty="0" err="1"/>
              <a:t>density</a:t>
            </a:r>
            <a:r>
              <a:rPr lang="nl-BE" dirty="0"/>
              <a:t> regimes</a:t>
            </a:r>
            <a:br>
              <a:rPr lang="nl-BE" dirty="0"/>
            </a:br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8DC63-0DC7-47E9-A3CD-BE2665831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38137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88BF98-B3C0-413E-B523-0A5E36164A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8706" y="5190911"/>
            <a:ext cx="5412094" cy="16730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DE8787-FD49-4C8B-BC57-EC42F4503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Aim of </a:t>
                </a:r>
                <a:r>
                  <a:rPr lang="nl-BE" dirty="0" err="1"/>
                  <a:t>the</a:t>
                </a:r>
                <a:r>
                  <a:rPr lang="nl-BE" dirty="0"/>
                  <a:t> model:</a:t>
                </a:r>
              </a:p>
              <a:p>
                <a:pPr lvl="1"/>
                <a:r>
                  <a:rPr lang="nl-BE" dirty="0" err="1"/>
                  <a:t>Implementable</a:t>
                </a:r>
                <a:r>
                  <a:rPr lang="nl-BE" dirty="0"/>
                  <a:t> in 2D-codes</a:t>
                </a:r>
              </a:p>
              <a:p>
                <a:pPr lvl="1"/>
                <a:r>
                  <a:rPr lang="nl-BE" dirty="0" err="1"/>
                  <a:t>Provide</a:t>
                </a:r>
                <a:r>
                  <a:rPr lang="nl-BE" dirty="0"/>
                  <a:t> </a:t>
                </a:r>
                <a:r>
                  <a:rPr lang="nl-BE" dirty="0" err="1"/>
                  <a:t>expressions</a:t>
                </a:r>
                <a:r>
                  <a:rPr lang="nl-BE" dirty="0"/>
                  <a:t> </a:t>
                </a:r>
                <a:r>
                  <a:rPr lang="nl-BE" dirty="0" err="1"/>
                  <a:t>for</a:t>
                </a:r>
                <a:r>
                  <a:rPr lang="nl-BE" dirty="0"/>
                  <a:t> parallel </a:t>
                </a:r>
                <a:r>
                  <a:rPr lang="nl-BE" dirty="0" err="1"/>
                  <a:t>fluxes</a:t>
                </a:r>
                <a:r>
                  <a:rPr lang="nl-BE" dirty="0"/>
                  <a:t> </a:t>
                </a:r>
                <a:r>
                  <a:rPr lang="nl-BE" dirty="0" err="1"/>
                  <a:t>which</a:t>
                </a:r>
                <a:r>
                  <a:rPr lang="nl-BE" dirty="0"/>
                  <a:t> are consistent </a:t>
                </a:r>
                <a:r>
                  <a:rPr lang="nl-BE" dirty="0" err="1"/>
                  <a:t>with</a:t>
                </a:r>
                <a:r>
                  <a:rPr lang="nl-BE" dirty="0"/>
                  <a:t> </a:t>
                </a:r>
                <a:r>
                  <a:rPr lang="nl-BE" dirty="0" err="1"/>
                  <a:t>each</a:t>
                </a:r>
                <a:r>
                  <a:rPr lang="nl-BE" dirty="0"/>
                  <a:t> </a:t>
                </a:r>
                <a:r>
                  <a:rPr lang="nl-BE" dirty="0" err="1"/>
                  <a:t>other</a:t>
                </a:r>
                <a:endParaRPr lang="nl-BE" dirty="0"/>
              </a:p>
              <a:p>
                <a:pPr lvl="1"/>
                <a:r>
                  <a:rPr lang="nl-BE" dirty="0" err="1"/>
                  <a:t>Incorporate</a:t>
                </a:r>
                <a:r>
                  <a:rPr lang="nl-BE" dirty="0"/>
                  <a:t> </a:t>
                </a:r>
                <a:r>
                  <a:rPr lang="nl-BE" dirty="0" err="1"/>
                  <a:t>both</a:t>
                </a:r>
                <a:r>
                  <a:rPr lang="nl-BE" dirty="0"/>
                  <a:t> SL </a:t>
                </a:r>
                <a:r>
                  <a:rPr lang="nl-BE" dirty="0" err="1"/>
                  <a:t>and</a:t>
                </a:r>
                <a:r>
                  <a:rPr lang="nl-BE" dirty="0"/>
                  <a:t> CL(/HR)-regime</a:t>
                </a:r>
              </a:p>
              <a:p>
                <a:r>
                  <a:rPr lang="nl-BE" dirty="0" err="1"/>
                  <a:t>Ansatz</a:t>
                </a:r>
                <a:r>
                  <a:rPr lang="nl-BE" dirty="0"/>
                  <a:t>: </a:t>
                </a:r>
              </a:p>
              <a:p>
                <a:pPr lvl="1"/>
                <a:r>
                  <a:rPr lang="nl-BE" dirty="0" err="1"/>
                  <a:t>Since</a:t>
                </a:r>
                <a:r>
                  <a:rPr lang="nl-BE" dirty="0"/>
                  <a:t> in 2D-models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m:rPr>
                        <m:sty m:val="p"/>
                      </m:rPr>
                      <a:rPr lang="nl-BE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𝐶𝑍𝐸</m:t>
                        </m:r>
                      </m:sup>
                    </m:sSup>
                  </m:oMath>
                </a14:m>
                <a:r>
                  <a:rPr lang="nl-BE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Allows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State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CZE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e>
                    </m:d>
                  </m:oMath>
                </a14:m>
                <a:endParaRPr lang="nl-BE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DE8787-FD49-4C8B-BC57-EC42F4503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17" t="-956" r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84679C-FC67-4C70-BE1F-39204C51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TME - TFE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C7726-8E86-4B66-B8FB-0BF6E93F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44C0F6-F2C1-4EF0-B9FF-ACF7D7622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Aim</a:t>
            </a:r>
            <a:r>
              <a:rPr lang="nl-BE" dirty="0"/>
              <a:t> &amp; </a:t>
            </a:r>
            <a:r>
              <a:rPr lang="nl-BE" dirty="0" err="1"/>
              <a:t>Ansatz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27098-BA5B-43B1-ACBE-1D43577B47FB}"/>
              </a:ext>
            </a:extLst>
          </p:cNvPr>
          <p:cNvSpPr txBox="1"/>
          <p:nvPr/>
        </p:nvSpPr>
        <p:spPr>
          <a:xfrm>
            <a:off x="900000" y="6210000"/>
            <a:ext cx="5574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dirty="0">
                <a:solidFill>
                  <a:schemeClr val="bg1"/>
                </a:solidFill>
              </a:rPr>
              <a:t>Ref: </a:t>
            </a:r>
            <a:r>
              <a:rPr lang="nl-BE" sz="1600" dirty="0" err="1">
                <a:solidFill>
                  <a:schemeClr val="bg1"/>
                </a:solidFill>
              </a:rPr>
              <a:t>Phys</a:t>
            </a:r>
            <a:r>
              <a:rPr lang="nl-BE" sz="1600" dirty="0">
                <a:solidFill>
                  <a:schemeClr val="bg1"/>
                </a:solidFill>
              </a:rPr>
              <a:t>. </a:t>
            </a:r>
            <a:r>
              <a:rPr lang="nl-BE" sz="1600" dirty="0" err="1">
                <a:solidFill>
                  <a:schemeClr val="bg1"/>
                </a:solidFill>
              </a:rPr>
              <a:t>Plasmas</a:t>
            </a:r>
            <a:r>
              <a:rPr lang="nl-BE" sz="1600" dirty="0">
                <a:solidFill>
                  <a:schemeClr val="bg1"/>
                </a:solidFill>
              </a:rPr>
              <a:t> 18, 012305 (2011); https://doi.org/10.1063/1.3526676</a:t>
            </a:r>
          </a:p>
        </p:txBody>
      </p:sp>
    </p:spTree>
    <p:extLst>
      <p:ext uri="{BB962C8B-B14F-4D97-AF65-F5344CB8AC3E}">
        <p14:creationId xmlns:p14="http://schemas.microsoft.com/office/powerpoint/2010/main" val="345149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49F2ED-934C-43A4-B7F0-DB88A5F8E3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8706" y="5190911"/>
            <a:ext cx="5412094" cy="16730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DE8787-FD49-4C8B-BC57-EC42F4503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Aim of </a:t>
                </a:r>
                <a:r>
                  <a:rPr lang="nl-BE" dirty="0" err="1"/>
                  <a:t>the</a:t>
                </a:r>
                <a:r>
                  <a:rPr lang="nl-BE" dirty="0"/>
                  <a:t> model:</a:t>
                </a:r>
              </a:p>
              <a:p>
                <a:pPr lvl="1"/>
                <a:r>
                  <a:rPr lang="nl-BE" dirty="0" err="1"/>
                  <a:t>Implementable</a:t>
                </a:r>
                <a:r>
                  <a:rPr lang="nl-BE" dirty="0"/>
                  <a:t> in 2D-codes</a:t>
                </a:r>
              </a:p>
              <a:p>
                <a:pPr lvl="1"/>
                <a:r>
                  <a:rPr lang="nl-BE" dirty="0" err="1"/>
                  <a:t>Provide</a:t>
                </a:r>
                <a:r>
                  <a:rPr lang="nl-BE" dirty="0"/>
                  <a:t> </a:t>
                </a:r>
                <a:r>
                  <a:rPr lang="nl-BE" dirty="0" err="1"/>
                  <a:t>expressions</a:t>
                </a:r>
                <a:r>
                  <a:rPr lang="nl-BE" dirty="0"/>
                  <a:t> </a:t>
                </a:r>
                <a:r>
                  <a:rPr lang="nl-BE" dirty="0" err="1"/>
                  <a:t>for</a:t>
                </a:r>
                <a:r>
                  <a:rPr lang="nl-BE" dirty="0"/>
                  <a:t> parallel </a:t>
                </a:r>
                <a:r>
                  <a:rPr lang="nl-BE" dirty="0" err="1"/>
                  <a:t>fluxes</a:t>
                </a:r>
                <a:r>
                  <a:rPr lang="nl-BE" dirty="0"/>
                  <a:t> </a:t>
                </a:r>
                <a:r>
                  <a:rPr lang="nl-BE" dirty="0" err="1"/>
                  <a:t>which</a:t>
                </a:r>
                <a:r>
                  <a:rPr lang="nl-BE" dirty="0"/>
                  <a:t> are consistent </a:t>
                </a:r>
                <a:r>
                  <a:rPr lang="nl-BE" dirty="0" err="1"/>
                  <a:t>with</a:t>
                </a:r>
                <a:r>
                  <a:rPr lang="nl-BE" dirty="0"/>
                  <a:t> </a:t>
                </a:r>
                <a:r>
                  <a:rPr lang="nl-BE" dirty="0" err="1"/>
                  <a:t>each</a:t>
                </a:r>
                <a:r>
                  <a:rPr lang="nl-BE" dirty="0"/>
                  <a:t> </a:t>
                </a:r>
                <a:r>
                  <a:rPr lang="nl-BE" dirty="0" err="1"/>
                  <a:t>other</a:t>
                </a:r>
                <a:endParaRPr lang="nl-BE" dirty="0"/>
              </a:p>
              <a:p>
                <a:pPr lvl="1"/>
                <a:r>
                  <a:rPr lang="nl-BE" dirty="0" err="1"/>
                  <a:t>Incorporate</a:t>
                </a:r>
                <a:r>
                  <a:rPr lang="nl-BE" dirty="0"/>
                  <a:t> </a:t>
                </a:r>
                <a:r>
                  <a:rPr lang="nl-BE" dirty="0" err="1"/>
                  <a:t>both</a:t>
                </a:r>
                <a:r>
                  <a:rPr lang="nl-BE" dirty="0"/>
                  <a:t> SL </a:t>
                </a:r>
                <a:r>
                  <a:rPr lang="nl-BE" dirty="0" err="1"/>
                  <a:t>and</a:t>
                </a:r>
                <a:r>
                  <a:rPr lang="nl-BE" dirty="0"/>
                  <a:t> CL(/HR)-regime</a:t>
                </a:r>
              </a:p>
              <a:p>
                <a:r>
                  <a:rPr lang="nl-BE" dirty="0" err="1"/>
                  <a:t>Ansatz</a:t>
                </a:r>
                <a:r>
                  <a:rPr lang="nl-BE" dirty="0"/>
                  <a:t>: </a:t>
                </a:r>
              </a:p>
              <a:p>
                <a:pPr lvl="1"/>
                <a:r>
                  <a:rPr lang="nl-BE" dirty="0"/>
                  <a:t>Since in 2D-models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m:rPr>
                        <m:sty m:val="p"/>
                      </m:rPr>
                      <a:rPr lang="nl-BE">
                        <a:latin typeface="Cambria Math" panose="02040503050406030204" pitchFamily="18" charset="0"/>
                      </a:rPr>
                      <m:t>Γ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BE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BE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nl-B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l-B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𝑍𝐸</m:t>
                        </m:r>
                      </m:sup>
                    </m:sSup>
                  </m:oMath>
                </a14:m>
                <a:r>
                  <a:rPr lang="nl-BE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>
                        <a:latin typeface="Cambria Math" panose="02040503050406030204" pitchFamily="18" charset="0"/>
                      </a:rPr>
                      <m:t>Γ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Allows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State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CZE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BE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nl-B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𝑆𝐸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nl-BE" dirty="0"/>
                  <a:t>CZ-model </a:t>
                </a:r>
                <a:r>
                  <a:rPr lang="nl-BE" dirty="0" err="1"/>
                  <a:t>inspired</a:t>
                </a:r>
                <a:r>
                  <a:rPr lang="nl-BE" dirty="0"/>
                  <a:t> </a:t>
                </a:r>
                <a:r>
                  <a:rPr lang="nl-BE" dirty="0" err="1"/>
                  <a:t>by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one</a:t>
                </a:r>
                <a:r>
                  <a:rPr lang="nl-BE" dirty="0"/>
                  <a:t> </a:t>
                </a:r>
                <a:r>
                  <a:rPr lang="nl-BE" dirty="0" err="1"/>
                  <a:t>used</a:t>
                </a:r>
                <a:r>
                  <a:rPr lang="nl-BE" dirty="0"/>
                  <a:t> in (n)SOLT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DE8787-FD49-4C8B-BC57-EC42F4503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956" r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84679C-FC67-4C70-BE1F-39204C51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C7726-8E86-4B66-B8FB-0BF6E93F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44C0F6-F2C1-4EF0-B9FF-ACF7D7622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Aim</a:t>
            </a:r>
            <a:r>
              <a:rPr lang="nl-BE" dirty="0"/>
              <a:t> &amp; </a:t>
            </a:r>
            <a:r>
              <a:rPr lang="nl-BE" dirty="0" err="1"/>
              <a:t>Ansatz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B9938-834D-43B6-8EB7-A2684301E5C6}"/>
              </a:ext>
            </a:extLst>
          </p:cNvPr>
          <p:cNvSpPr txBox="1"/>
          <p:nvPr/>
        </p:nvSpPr>
        <p:spPr>
          <a:xfrm>
            <a:off x="900000" y="6210000"/>
            <a:ext cx="55848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dirty="0">
                <a:solidFill>
                  <a:schemeClr val="bg1"/>
                </a:solidFill>
              </a:rPr>
              <a:t>Ref: </a:t>
            </a:r>
            <a:r>
              <a:rPr lang="nl-BE" sz="1600" dirty="0" err="1">
                <a:solidFill>
                  <a:schemeClr val="bg1"/>
                </a:solidFill>
              </a:rPr>
              <a:t>Phys</a:t>
            </a:r>
            <a:r>
              <a:rPr lang="nl-BE" sz="1600" dirty="0">
                <a:solidFill>
                  <a:schemeClr val="bg1"/>
                </a:solidFill>
              </a:rPr>
              <a:t>. </a:t>
            </a:r>
            <a:r>
              <a:rPr lang="nl-BE" sz="1600" dirty="0" err="1">
                <a:solidFill>
                  <a:schemeClr val="bg1"/>
                </a:solidFill>
              </a:rPr>
              <a:t>Plasmas</a:t>
            </a:r>
            <a:r>
              <a:rPr lang="nl-BE" sz="1600" dirty="0">
                <a:solidFill>
                  <a:schemeClr val="bg1"/>
                </a:solidFill>
              </a:rPr>
              <a:t> 18, 012305 (2011); https://doi.org/10.1063/1.3526676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689508-8528-4257-B9D9-25474530D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990" y="80438"/>
            <a:ext cx="3128010" cy="233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49F2ED-934C-43A4-B7F0-DB88A5F8E3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8706" y="5190911"/>
            <a:ext cx="5412094" cy="1673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08DEB8-F4FC-497B-8392-1EE1D7801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990" y="80438"/>
            <a:ext cx="3128010" cy="23359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DE8787-FD49-4C8B-BC57-EC42F4503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Aim of </a:t>
                </a:r>
                <a:r>
                  <a:rPr lang="nl-BE" dirty="0" err="1"/>
                  <a:t>the</a:t>
                </a:r>
                <a:r>
                  <a:rPr lang="nl-BE" dirty="0"/>
                  <a:t> model:</a:t>
                </a:r>
              </a:p>
              <a:p>
                <a:pPr lvl="1"/>
                <a:r>
                  <a:rPr lang="nl-BE" dirty="0" err="1">
                    <a:solidFill>
                      <a:srgbClr val="00B050"/>
                    </a:solidFill>
                  </a:rPr>
                  <a:t>Implementable</a:t>
                </a:r>
                <a:r>
                  <a:rPr lang="nl-BE" dirty="0">
                    <a:solidFill>
                      <a:srgbClr val="00B050"/>
                    </a:solidFill>
                  </a:rPr>
                  <a:t> in 2D-codes</a:t>
                </a:r>
                <a:endParaRPr lang="nl-BE" dirty="0"/>
              </a:p>
              <a:p>
                <a:pPr lvl="1"/>
                <a:r>
                  <a:rPr lang="nl-BE" dirty="0" err="1">
                    <a:solidFill>
                      <a:srgbClr val="00B050"/>
                    </a:solidFill>
                  </a:rPr>
                  <a:t>Provide</a:t>
                </a:r>
                <a:r>
                  <a:rPr lang="nl-BE" dirty="0">
                    <a:solidFill>
                      <a:srgbClr val="00B050"/>
                    </a:solidFill>
                  </a:rPr>
                  <a:t> </a:t>
                </a:r>
                <a:r>
                  <a:rPr lang="nl-BE" dirty="0" err="1">
                    <a:solidFill>
                      <a:srgbClr val="00B050"/>
                    </a:solidFill>
                  </a:rPr>
                  <a:t>expressions</a:t>
                </a:r>
                <a:r>
                  <a:rPr lang="nl-BE" dirty="0">
                    <a:solidFill>
                      <a:srgbClr val="00B050"/>
                    </a:solidFill>
                  </a:rPr>
                  <a:t> </a:t>
                </a:r>
                <a:r>
                  <a:rPr lang="nl-BE" dirty="0" err="1">
                    <a:solidFill>
                      <a:srgbClr val="00B050"/>
                    </a:solidFill>
                  </a:rPr>
                  <a:t>for</a:t>
                </a:r>
                <a:r>
                  <a:rPr lang="nl-BE" dirty="0">
                    <a:solidFill>
                      <a:srgbClr val="00B050"/>
                    </a:solidFill>
                  </a:rPr>
                  <a:t> parallel </a:t>
                </a:r>
                <a:r>
                  <a:rPr lang="nl-BE" dirty="0" err="1">
                    <a:solidFill>
                      <a:srgbClr val="00B050"/>
                    </a:solidFill>
                  </a:rPr>
                  <a:t>fluxes</a:t>
                </a:r>
                <a:r>
                  <a:rPr lang="nl-BE" dirty="0">
                    <a:solidFill>
                      <a:srgbClr val="00B050"/>
                    </a:solidFill>
                  </a:rPr>
                  <a:t> </a:t>
                </a:r>
                <a:r>
                  <a:rPr lang="nl-BE" dirty="0" err="1">
                    <a:solidFill>
                      <a:srgbClr val="00B050"/>
                    </a:solidFill>
                  </a:rPr>
                  <a:t>which</a:t>
                </a:r>
                <a:r>
                  <a:rPr lang="nl-BE" dirty="0">
                    <a:solidFill>
                      <a:srgbClr val="00B050"/>
                    </a:solidFill>
                  </a:rPr>
                  <a:t> are consistent </a:t>
                </a:r>
                <a:r>
                  <a:rPr lang="nl-BE" dirty="0" err="1">
                    <a:solidFill>
                      <a:srgbClr val="00B050"/>
                    </a:solidFill>
                  </a:rPr>
                  <a:t>with</a:t>
                </a:r>
                <a:r>
                  <a:rPr lang="nl-BE" dirty="0">
                    <a:solidFill>
                      <a:srgbClr val="00B050"/>
                    </a:solidFill>
                  </a:rPr>
                  <a:t> </a:t>
                </a:r>
                <a:r>
                  <a:rPr lang="nl-BE" dirty="0" err="1">
                    <a:solidFill>
                      <a:srgbClr val="00B050"/>
                    </a:solidFill>
                  </a:rPr>
                  <a:t>each</a:t>
                </a:r>
                <a:r>
                  <a:rPr lang="nl-BE" dirty="0">
                    <a:solidFill>
                      <a:srgbClr val="00B050"/>
                    </a:solidFill>
                  </a:rPr>
                  <a:t> </a:t>
                </a:r>
                <a:r>
                  <a:rPr lang="nl-BE" dirty="0" err="1">
                    <a:solidFill>
                      <a:srgbClr val="00B050"/>
                    </a:solidFill>
                  </a:rPr>
                  <a:t>other</a:t>
                </a:r>
                <a:endParaRPr lang="nl-BE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nl-BE" dirty="0" err="1">
                    <a:solidFill>
                      <a:srgbClr val="00B050"/>
                    </a:solidFill>
                  </a:rPr>
                  <a:t>Incorporate</a:t>
                </a:r>
                <a:r>
                  <a:rPr lang="nl-BE" dirty="0">
                    <a:solidFill>
                      <a:srgbClr val="00B050"/>
                    </a:solidFill>
                  </a:rPr>
                  <a:t> </a:t>
                </a:r>
                <a:r>
                  <a:rPr lang="nl-BE" dirty="0" err="1">
                    <a:solidFill>
                      <a:srgbClr val="00B050"/>
                    </a:solidFill>
                  </a:rPr>
                  <a:t>both</a:t>
                </a:r>
                <a:r>
                  <a:rPr lang="nl-BE" dirty="0">
                    <a:solidFill>
                      <a:srgbClr val="00B050"/>
                    </a:solidFill>
                  </a:rPr>
                  <a:t> SL </a:t>
                </a:r>
                <a:r>
                  <a:rPr lang="nl-BE" dirty="0" err="1">
                    <a:solidFill>
                      <a:srgbClr val="00B050"/>
                    </a:solidFill>
                  </a:rPr>
                  <a:t>and</a:t>
                </a:r>
                <a:r>
                  <a:rPr lang="nl-BE" dirty="0">
                    <a:solidFill>
                      <a:srgbClr val="00B050"/>
                    </a:solidFill>
                  </a:rPr>
                  <a:t> CL</a:t>
                </a:r>
                <a:r>
                  <a:rPr lang="nl-BE" dirty="0"/>
                  <a:t>(/HR)</a:t>
                </a:r>
                <a:r>
                  <a:rPr lang="nl-BE" dirty="0">
                    <a:solidFill>
                      <a:srgbClr val="00B050"/>
                    </a:solidFill>
                  </a:rPr>
                  <a:t>-regime</a:t>
                </a:r>
              </a:p>
              <a:p>
                <a:r>
                  <a:rPr lang="nl-BE" dirty="0" err="1"/>
                  <a:t>Ansatz</a:t>
                </a:r>
                <a:r>
                  <a:rPr lang="nl-BE" dirty="0"/>
                  <a:t>: </a:t>
                </a:r>
              </a:p>
              <a:p>
                <a:pPr lvl="1"/>
                <a:r>
                  <a:rPr lang="nl-BE" dirty="0"/>
                  <a:t>Since in 2D-models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m:rPr>
                        <m:sty m:val="p"/>
                      </m:rPr>
                      <a:rPr lang="nl-BE">
                        <a:latin typeface="Cambria Math" panose="02040503050406030204" pitchFamily="18" charset="0"/>
                      </a:rPr>
                      <m:t>Γ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BE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BE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nl-B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l-B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𝑍𝐸</m:t>
                        </m:r>
                      </m:sup>
                    </m:sSup>
                  </m:oMath>
                </a14:m>
                <a:r>
                  <a:rPr lang="nl-BE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>
                        <a:latin typeface="Cambria Math" panose="02040503050406030204" pitchFamily="18" charset="0"/>
                      </a:rPr>
                      <m:t>Γ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Allows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State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CZE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BE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nl-B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𝑆𝐸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nl-BE" dirty="0"/>
                  <a:t>CZ-model </a:t>
                </a:r>
                <a:r>
                  <a:rPr lang="nl-BE" dirty="0" err="1"/>
                  <a:t>inspired</a:t>
                </a:r>
                <a:r>
                  <a:rPr lang="nl-BE" dirty="0"/>
                  <a:t> </a:t>
                </a:r>
                <a:r>
                  <a:rPr lang="nl-BE" dirty="0" err="1"/>
                  <a:t>by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one</a:t>
                </a:r>
                <a:r>
                  <a:rPr lang="nl-BE" dirty="0"/>
                  <a:t> </a:t>
                </a:r>
                <a:r>
                  <a:rPr lang="nl-BE" dirty="0" err="1"/>
                  <a:t>used</a:t>
                </a:r>
                <a:r>
                  <a:rPr lang="nl-BE" dirty="0"/>
                  <a:t> in (n)SOLT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DE8787-FD49-4C8B-BC57-EC42F4503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17" t="-956" r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84679C-FC67-4C70-BE1F-39204C51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TME - TFE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C7726-8E86-4B66-B8FB-0BF6E93F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44C0F6-F2C1-4EF0-B9FF-ACF7D7622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Aim</a:t>
            </a:r>
            <a:r>
              <a:rPr lang="nl-BE" dirty="0"/>
              <a:t> &amp; </a:t>
            </a:r>
            <a:r>
              <a:rPr lang="nl-BE" dirty="0" err="1"/>
              <a:t>Ansatz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B9938-834D-43B6-8EB7-A2684301E5C6}"/>
              </a:ext>
            </a:extLst>
          </p:cNvPr>
          <p:cNvSpPr txBox="1"/>
          <p:nvPr/>
        </p:nvSpPr>
        <p:spPr>
          <a:xfrm>
            <a:off x="900000" y="6210000"/>
            <a:ext cx="55848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dirty="0">
                <a:solidFill>
                  <a:schemeClr val="bg1"/>
                </a:solidFill>
              </a:rPr>
              <a:t>Ref: </a:t>
            </a:r>
            <a:r>
              <a:rPr lang="nl-BE" sz="1600" dirty="0" err="1">
                <a:solidFill>
                  <a:schemeClr val="bg1"/>
                </a:solidFill>
              </a:rPr>
              <a:t>Phys</a:t>
            </a:r>
            <a:r>
              <a:rPr lang="nl-BE" sz="1600" dirty="0">
                <a:solidFill>
                  <a:schemeClr val="bg1"/>
                </a:solidFill>
              </a:rPr>
              <a:t>. </a:t>
            </a:r>
            <a:r>
              <a:rPr lang="nl-BE" sz="1600" dirty="0" err="1">
                <a:solidFill>
                  <a:schemeClr val="bg1"/>
                </a:solidFill>
              </a:rPr>
              <a:t>Plasmas</a:t>
            </a:r>
            <a:r>
              <a:rPr lang="nl-BE" sz="1600" dirty="0">
                <a:solidFill>
                  <a:schemeClr val="bg1"/>
                </a:solidFill>
              </a:rPr>
              <a:t> 18, 012305 (2011); https://doi.org/10.1063/1.3526676</a:t>
            </a:r>
          </a:p>
        </p:txBody>
      </p:sp>
    </p:spTree>
    <p:extLst>
      <p:ext uri="{BB962C8B-B14F-4D97-AF65-F5344CB8AC3E}">
        <p14:creationId xmlns:p14="http://schemas.microsoft.com/office/powerpoint/2010/main" val="168101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84679C-FC67-4C70-BE1F-39204C51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C7726-8E86-4B66-B8FB-0BF6E93F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15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44C0F6-F2C1-4EF0-B9FF-ACF7D7622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Aim</a:t>
            </a:r>
            <a:r>
              <a:rPr lang="nl-BE" dirty="0"/>
              <a:t> &amp; </a:t>
            </a:r>
            <a:r>
              <a:rPr lang="nl-BE" dirty="0" err="1"/>
              <a:t>Ansatz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F8CB1A-ADF6-4B62-8774-197F2C09C7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8706" y="5190911"/>
            <a:ext cx="5412094" cy="1673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F3132C-9D52-425E-9C16-5C15B72237F4}"/>
              </a:ext>
            </a:extLst>
          </p:cNvPr>
          <p:cNvSpPr txBox="1"/>
          <p:nvPr/>
        </p:nvSpPr>
        <p:spPr>
          <a:xfrm>
            <a:off x="900000" y="6210000"/>
            <a:ext cx="5559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dirty="0">
                <a:solidFill>
                  <a:schemeClr val="bg1"/>
                </a:solidFill>
              </a:rPr>
              <a:t>Ref: </a:t>
            </a:r>
            <a:r>
              <a:rPr lang="nl-BE" sz="1600" dirty="0" err="1">
                <a:solidFill>
                  <a:schemeClr val="bg1"/>
                </a:solidFill>
              </a:rPr>
              <a:t>Phys</a:t>
            </a:r>
            <a:r>
              <a:rPr lang="nl-BE" sz="1600" dirty="0">
                <a:solidFill>
                  <a:schemeClr val="bg1"/>
                </a:solidFill>
              </a:rPr>
              <a:t>. </a:t>
            </a:r>
            <a:r>
              <a:rPr lang="nl-BE" sz="1600" dirty="0" err="1">
                <a:solidFill>
                  <a:schemeClr val="bg1"/>
                </a:solidFill>
              </a:rPr>
              <a:t>Plasmas</a:t>
            </a:r>
            <a:r>
              <a:rPr lang="nl-BE" sz="1600" dirty="0">
                <a:solidFill>
                  <a:schemeClr val="bg1"/>
                </a:solidFill>
              </a:rPr>
              <a:t> 18, 012305 (2011); https://doi.org/10.1063/1.3526676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C8903C-FF1D-43D1-A78F-3D4E8ED83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990" y="80438"/>
            <a:ext cx="3128010" cy="2335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BF83D1-3080-4EF4-88E1-7BD18556A4E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8707" y="4993558"/>
            <a:ext cx="5443294" cy="1801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DE8787-FD49-4C8B-BC57-EC42F4503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Aim of </a:t>
                </a:r>
                <a:r>
                  <a:rPr lang="nl-BE" dirty="0" err="1"/>
                  <a:t>the</a:t>
                </a:r>
                <a:r>
                  <a:rPr lang="nl-BE" dirty="0"/>
                  <a:t> model:</a:t>
                </a:r>
              </a:p>
              <a:p>
                <a:pPr lvl="1"/>
                <a:r>
                  <a:rPr lang="nl-BE" dirty="0" err="1">
                    <a:solidFill>
                      <a:srgbClr val="00B050"/>
                    </a:solidFill>
                  </a:rPr>
                  <a:t>Implementable</a:t>
                </a:r>
                <a:r>
                  <a:rPr lang="nl-BE" dirty="0">
                    <a:solidFill>
                      <a:srgbClr val="00B050"/>
                    </a:solidFill>
                  </a:rPr>
                  <a:t> in 2D-codes</a:t>
                </a:r>
                <a:endParaRPr lang="nl-BE" dirty="0"/>
              </a:p>
              <a:p>
                <a:pPr lvl="1"/>
                <a:r>
                  <a:rPr lang="nl-BE" dirty="0" err="1">
                    <a:solidFill>
                      <a:srgbClr val="00B050"/>
                    </a:solidFill>
                  </a:rPr>
                  <a:t>Provide</a:t>
                </a:r>
                <a:r>
                  <a:rPr lang="nl-BE" dirty="0">
                    <a:solidFill>
                      <a:srgbClr val="00B050"/>
                    </a:solidFill>
                  </a:rPr>
                  <a:t> </a:t>
                </a:r>
                <a:r>
                  <a:rPr lang="nl-BE" dirty="0" err="1">
                    <a:solidFill>
                      <a:srgbClr val="00B050"/>
                    </a:solidFill>
                  </a:rPr>
                  <a:t>expressions</a:t>
                </a:r>
                <a:r>
                  <a:rPr lang="nl-BE" dirty="0">
                    <a:solidFill>
                      <a:srgbClr val="00B050"/>
                    </a:solidFill>
                  </a:rPr>
                  <a:t> </a:t>
                </a:r>
                <a:r>
                  <a:rPr lang="nl-BE" dirty="0" err="1">
                    <a:solidFill>
                      <a:srgbClr val="00B050"/>
                    </a:solidFill>
                  </a:rPr>
                  <a:t>for</a:t>
                </a:r>
                <a:r>
                  <a:rPr lang="nl-BE" dirty="0">
                    <a:solidFill>
                      <a:srgbClr val="00B050"/>
                    </a:solidFill>
                  </a:rPr>
                  <a:t> parallel </a:t>
                </a:r>
                <a:r>
                  <a:rPr lang="nl-BE" dirty="0" err="1">
                    <a:solidFill>
                      <a:srgbClr val="00B050"/>
                    </a:solidFill>
                  </a:rPr>
                  <a:t>fluxes</a:t>
                </a:r>
                <a:r>
                  <a:rPr lang="nl-BE" dirty="0">
                    <a:solidFill>
                      <a:srgbClr val="00B050"/>
                    </a:solidFill>
                  </a:rPr>
                  <a:t> </a:t>
                </a:r>
                <a:r>
                  <a:rPr lang="nl-BE" dirty="0" err="1">
                    <a:solidFill>
                      <a:srgbClr val="00B050"/>
                    </a:solidFill>
                  </a:rPr>
                  <a:t>which</a:t>
                </a:r>
                <a:r>
                  <a:rPr lang="nl-BE" dirty="0">
                    <a:solidFill>
                      <a:srgbClr val="00B050"/>
                    </a:solidFill>
                  </a:rPr>
                  <a:t> are consistent </a:t>
                </a:r>
                <a:r>
                  <a:rPr lang="nl-BE" dirty="0" err="1">
                    <a:solidFill>
                      <a:srgbClr val="00B050"/>
                    </a:solidFill>
                  </a:rPr>
                  <a:t>with</a:t>
                </a:r>
                <a:r>
                  <a:rPr lang="nl-BE" dirty="0">
                    <a:solidFill>
                      <a:srgbClr val="00B050"/>
                    </a:solidFill>
                  </a:rPr>
                  <a:t> </a:t>
                </a:r>
                <a:r>
                  <a:rPr lang="nl-BE" dirty="0" err="1">
                    <a:solidFill>
                      <a:srgbClr val="00B050"/>
                    </a:solidFill>
                  </a:rPr>
                  <a:t>each</a:t>
                </a:r>
                <a:r>
                  <a:rPr lang="nl-BE" dirty="0">
                    <a:solidFill>
                      <a:srgbClr val="00B050"/>
                    </a:solidFill>
                  </a:rPr>
                  <a:t> </a:t>
                </a:r>
                <a:r>
                  <a:rPr lang="nl-BE" dirty="0" err="1">
                    <a:solidFill>
                      <a:srgbClr val="00B050"/>
                    </a:solidFill>
                  </a:rPr>
                  <a:t>other</a:t>
                </a:r>
                <a:endParaRPr lang="nl-BE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nl-BE" dirty="0" err="1">
                    <a:solidFill>
                      <a:srgbClr val="00B050"/>
                    </a:solidFill>
                  </a:rPr>
                  <a:t>Incorporate</a:t>
                </a:r>
                <a:r>
                  <a:rPr lang="nl-BE" dirty="0">
                    <a:solidFill>
                      <a:srgbClr val="00B050"/>
                    </a:solidFill>
                  </a:rPr>
                  <a:t> </a:t>
                </a:r>
                <a:r>
                  <a:rPr lang="nl-BE" dirty="0" err="1">
                    <a:solidFill>
                      <a:srgbClr val="00B050"/>
                    </a:solidFill>
                  </a:rPr>
                  <a:t>both</a:t>
                </a:r>
                <a:r>
                  <a:rPr lang="nl-BE" dirty="0">
                    <a:solidFill>
                      <a:srgbClr val="00B050"/>
                    </a:solidFill>
                  </a:rPr>
                  <a:t> SL </a:t>
                </a:r>
                <a:r>
                  <a:rPr lang="nl-BE" dirty="0" err="1">
                    <a:solidFill>
                      <a:srgbClr val="00B050"/>
                    </a:solidFill>
                  </a:rPr>
                  <a:t>and</a:t>
                </a:r>
                <a:r>
                  <a:rPr lang="nl-BE" dirty="0">
                    <a:solidFill>
                      <a:srgbClr val="00B050"/>
                    </a:solidFill>
                  </a:rPr>
                  <a:t> CL(/HR)-regime</a:t>
                </a:r>
              </a:p>
              <a:p>
                <a:r>
                  <a:rPr lang="nl-BE" dirty="0" err="1"/>
                  <a:t>Ansatz</a:t>
                </a:r>
                <a:r>
                  <a:rPr lang="nl-BE" dirty="0"/>
                  <a:t>: </a:t>
                </a:r>
              </a:p>
              <a:p>
                <a:pPr lvl="1"/>
                <a:r>
                  <a:rPr lang="en-US" dirty="0"/>
                  <a:t>But HRR: allow for ionization zone (&amp; charge-exchange zone in future)</a:t>
                </a:r>
              </a:p>
              <a:p>
                <a:pPr lvl="1"/>
                <a:r>
                  <a:rPr lang="en-US" dirty="0"/>
                  <a:t>Previous step: fields and fluxes at IZE (CZE)</a:t>
                </a:r>
              </a:p>
              <a:p>
                <a:pPr lvl="1"/>
                <a:r>
                  <a:rPr lang="en-US" dirty="0"/>
                  <a:t>IZ will adjust them: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State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𝑆𝑡𝑎𝑡</m:t>
                        </m:r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𝐶𝑍𝐸</m:t>
                            </m:r>
                          </m:sub>
                        </m:s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𝐶𝑍𝐸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DE8787-FD49-4C8B-BC57-EC42F4503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717" t="-956" r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36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FBDD98-31FE-48AB-A1A4-CEF91089E1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Obtaining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𝐶𝑍𝐸</m:t>
                        </m:r>
                      </m:sub>
                    </m:sSub>
                  </m:oMath>
                </a14:m>
                <a:endParaRPr lang="nl-BE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nl-BE" b="0" dirty="0">
                    <a:latin typeface="Cambria Math" panose="02040503050406030204" pitchFamily="18" charset="0"/>
                  </a:rPr>
                  <a:t>Using :</a:t>
                </a:r>
              </a:p>
              <a:p>
                <a:pPr lvl="1"/>
                <a:r>
                  <a:rPr lang="nl-BE" dirty="0" err="1">
                    <a:latin typeface="Cambria Math" panose="02040503050406030204" pitchFamily="18" charset="0"/>
                  </a:rPr>
                  <a:t>Results</a:t>
                </a:r>
                <a:r>
                  <a:rPr lang="nl-BE" dirty="0">
                    <a:latin typeface="Cambria Math" panose="02040503050406030204" pitchFamily="18" charset="0"/>
                  </a:rPr>
                  <a:t>:</a:t>
                </a:r>
                <a:endParaRPr lang="nl-BE" b="0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∥,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𝐶𝑍𝐸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nl-BE" dirty="0" err="1">
                    <a:latin typeface="Cambria Math" panose="02040503050406030204" pitchFamily="18" charset="0"/>
                  </a:rPr>
                  <a:t>Obtaining</a:t>
                </a:r>
                <a:r>
                  <a:rPr lang="nl-BE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CZE</m:t>
                        </m:r>
                      </m:sub>
                    </m:sSub>
                    <m:r>
                      <a:rPr lang="nl-BE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nl-BE" b="0" i="0" smtClean="0">
                            <a:latin typeface="Cambria Math" panose="02040503050406030204" pitchFamily="18" charset="0"/>
                          </a:rPr>
                          <m:t>∥,</m:t>
                        </m:r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CZE</m:t>
                        </m:r>
                      </m:sub>
                    </m:sSub>
                  </m:oMath>
                </a14:m>
                <a:endParaRPr lang="nl-BE" b="0" dirty="0">
                  <a:latin typeface="Cambria Math" panose="02040503050406030204" pitchFamily="18" charset="0"/>
                </a:endParaRPr>
              </a:p>
              <a:p>
                <a:pPr lvl="1"/>
                <a:endParaRPr lang="nl-BE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nl-BE" dirty="0">
                    <a:latin typeface="Cambria Math" panose="02040503050406030204" pitchFamily="18" charset="0"/>
                  </a:rPr>
                  <a:t>Using: 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Results: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FBDD98-31FE-48AB-A1A4-CEF91089E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0144C-53F4-4CF2-8EA0-2DE23D74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215DC-36FE-4A26-9A91-0FE8B0C8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66AC71-C605-44C0-8D8F-51882A0A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Equations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Connection Zone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118F6-9294-4737-9A12-3AC915859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622" y="1963303"/>
            <a:ext cx="2195978" cy="772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E47AF6-0646-4824-A4F0-BA54935A4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827" y="4582709"/>
            <a:ext cx="1981200" cy="704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D38BCE-56C9-4755-9003-52EF3DF1C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6094" y="4840489"/>
            <a:ext cx="5981700" cy="352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87A1BA-7711-4290-9882-B04D0B0621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7475" y="5544181"/>
            <a:ext cx="6267450" cy="323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66E650-9B94-4D90-88F6-EC0602C2F89F}"/>
              </a:ext>
            </a:extLst>
          </p:cNvPr>
          <p:cNvSpPr txBox="1"/>
          <p:nvPr/>
        </p:nvSpPr>
        <p:spPr>
          <a:xfrm>
            <a:off x="900000" y="6210000"/>
            <a:ext cx="5559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solidFill>
                  <a:schemeClr val="bg1"/>
                </a:solidFill>
                <a:latin typeface="CMR8"/>
              </a:rPr>
              <a:t>Ref: PC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CMR8"/>
              </a:rPr>
              <a:t>Stangeby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CMR8"/>
              </a:rPr>
              <a:t>. 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CMTI8"/>
              </a:rPr>
              <a:t>The plasma boundary of magnetic</a:t>
            </a:r>
          </a:p>
          <a:p>
            <a:pPr algn="l"/>
            <a:r>
              <a:rPr lang="fr-FR" sz="1600" b="0" i="0" u="none" strike="noStrike" baseline="0" dirty="0">
                <a:solidFill>
                  <a:schemeClr val="bg1"/>
                </a:solidFill>
                <a:latin typeface="CMTI8"/>
              </a:rPr>
              <a:t>fusion </a:t>
            </a:r>
            <a:r>
              <a:rPr lang="fr-FR" sz="1600" b="0" i="0" u="none" strike="noStrike" baseline="0" dirty="0" err="1">
                <a:solidFill>
                  <a:schemeClr val="bg1"/>
                </a:solidFill>
                <a:latin typeface="CMTI8"/>
              </a:rPr>
              <a:t>devices</a:t>
            </a:r>
            <a:r>
              <a:rPr lang="fr-FR" sz="1600" b="0" i="0" u="none" strike="noStrike" baseline="0" dirty="0">
                <a:solidFill>
                  <a:schemeClr val="bg1"/>
                </a:solidFill>
                <a:latin typeface="CMR8"/>
              </a:rPr>
              <a:t>. CRC </a:t>
            </a:r>
            <a:r>
              <a:rPr lang="fr-FR" sz="1600" b="0" i="0" u="none" strike="noStrike" baseline="0" dirty="0" err="1">
                <a:solidFill>
                  <a:schemeClr val="bg1"/>
                </a:solidFill>
                <a:latin typeface="CMR8"/>
              </a:rPr>
              <a:t>Press</a:t>
            </a:r>
            <a:r>
              <a:rPr lang="fr-FR" sz="1600" b="0" i="0" u="none" strike="noStrike" baseline="0" dirty="0">
                <a:solidFill>
                  <a:schemeClr val="bg1"/>
                </a:solidFill>
                <a:latin typeface="CMR8"/>
              </a:rPr>
              <a:t>, 2000</a:t>
            </a:r>
            <a:endParaRPr lang="nl-B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5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FBDD98-31FE-48AB-A1A4-CEF91089E1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Obtaining</m:t>
                    </m:r>
                    <m:r>
                      <a:rPr lang="nl-BE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CZE</m:t>
                        </m:r>
                      </m:sub>
                    </m:sSub>
                    <m:r>
                      <a:rPr lang="nl-BE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nl-BE" b="0" dirty="0"/>
              </a:p>
              <a:p>
                <a:pPr lvl="1"/>
                <a:r>
                  <a:rPr lang="nl-BE" dirty="0" err="1"/>
                  <a:t>Starting</a:t>
                </a:r>
                <a:r>
                  <a:rPr lang="nl-BE" dirty="0"/>
                  <a:t> </a:t>
                </a:r>
                <a:r>
                  <a:rPr lang="nl-BE" dirty="0" err="1"/>
                  <a:t>from</a:t>
                </a:r>
                <a:r>
                  <a:rPr lang="nl-BE" dirty="0"/>
                  <a:t> </a:t>
                </a:r>
                <a:r>
                  <a:rPr lang="nl-BE" dirty="0" err="1"/>
                  <a:t>Ohm’s</a:t>
                </a:r>
                <a:r>
                  <a:rPr lang="nl-BE" dirty="0"/>
                  <a:t> </a:t>
                </a:r>
                <a:r>
                  <a:rPr lang="nl-BE" dirty="0" err="1"/>
                  <a:t>law</a:t>
                </a:r>
                <a:r>
                  <a:rPr lang="nl-BE" dirty="0"/>
                  <a:t>: </a:t>
                </a:r>
                <a:endParaRPr lang="nl-BE" b="0" dirty="0"/>
              </a:p>
              <a:p>
                <a:pPr lvl="1"/>
                <a:r>
                  <a:rPr lang="en-US" dirty="0"/>
                  <a:t>Using linear increase,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integrating:</a:t>
                </a: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Hence 1 ‘problem’: no analytical expression </a:t>
                </a:r>
              </a:p>
              <a:p>
                <a:pPr lvl="2"/>
                <a:r>
                  <a:rPr lang="en-US" dirty="0"/>
                  <a:t>Could pose different approximations </a:t>
                </a:r>
              </a:p>
              <a:p>
                <a:pPr marL="1371600" lvl="3" indent="0">
                  <a:buNone/>
                </a:pP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∫{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func>
                      <m:func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nl-BE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nl-B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𝑆𝐿𝑅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:≈</m:t>
                    </m:r>
                    <m:func>
                      <m:func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𝐶𝑍𝐸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func>
                    <m:r>
                      <a:rPr lang="nl-BE" b="0" i="1" smtClean="0">
                        <a:latin typeface="Cambria Math" panose="02040503050406030204" pitchFamily="18" charset="0"/>
                      </a:rPr>
                      <m:t>~0,71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, but in general?</a:t>
                </a:r>
              </a:p>
              <a:p>
                <a:pPr lvl="4"/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l-BE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groupCh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𝑍𝐸</m:t>
                            </m:r>
                          </m:sub>
                        </m:sSub>
                        <m:r>
                          <a:rPr lang="nl-BE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𝑒𝑢</m:t>
                            </m:r>
                          </m:sub>
                        </m:sSub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𝐼𝑍𝐸</m:t>
                                </m:r>
                              </m:sub>
                            </m:s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𝑒𝑢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𝑍𝐸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FBDD98-31FE-48AB-A1A4-CEF91089E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0144C-53F4-4CF2-8EA0-2DE23D74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215DC-36FE-4A26-9A91-0FE8B0C8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17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66AC71-C605-44C0-8D8F-51882A0A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Equations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Connection Zone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4D3E83-2C8A-4A67-BEE8-B5CCEC0E7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857" y="3038475"/>
            <a:ext cx="7410450" cy="781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9E437C-637C-453C-9980-C735CD660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386" y="1928132"/>
            <a:ext cx="3943350" cy="6286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6D66317-456A-49CC-AF68-49C044228015}"/>
              </a:ext>
            </a:extLst>
          </p:cNvPr>
          <p:cNvSpPr/>
          <p:nvPr/>
        </p:nvSpPr>
        <p:spPr>
          <a:xfrm>
            <a:off x="6879771" y="3038475"/>
            <a:ext cx="2035629" cy="78105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CE911A-3C09-4E97-B1AE-5878FCEF63BF}"/>
              </a:ext>
            </a:extLst>
          </p:cNvPr>
          <p:cNvSpPr txBox="1"/>
          <p:nvPr/>
        </p:nvSpPr>
        <p:spPr>
          <a:xfrm>
            <a:off x="899999" y="6210000"/>
            <a:ext cx="45233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solidFill>
                  <a:schemeClr val="bg1"/>
                </a:solidFill>
                <a:latin typeface="CMR8"/>
              </a:rPr>
              <a:t>Ref: PC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CMR8"/>
              </a:rPr>
              <a:t>Stangeby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CMR8"/>
              </a:rPr>
              <a:t>. 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CMTI8"/>
              </a:rPr>
              <a:t>The plasma boundary of magnetic</a:t>
            </a:r>
          </a:p>
          <a:p>
            <a:pPr algn="l"/>
            <a:r>
              <a:rPr lang="fr-FR" sz="1600" b="0" i="0" u="none" strike="noStrike" baseline="0" dirty="0">
                <a:solidFill>
                  <a:schemeClr val="bg1"/>
                </a:solidFill>
                <a:latin typeface="CMTI8"/>
              </a:rPr>
              <a:t>fusion </a:t>
            </a:r>
            <a:r>
              <a:rPr lang="fr-FR" sz="1600" b="0" i="0" u="none" strike="noStrike" baseline="0" dirty="0" err="1">
                <a:solidFill>
                  <a:schemeClr val="bg1"/>
                </a:solidFill>
                <a:latin typeface="CMTI8"/>
              </a:rPr>
              <a:t>devices</a:t>
            </a:r>
            <a:r>
              <a:rPr lang="fr-FR" sz="1600" b="0" i="0" u="none" strike="noStrike" baseline="0" dirty="0">
                <a:solidFill>
                  <a:schemeClr val="bg1"/>
                </a:solidFill>
                <a:latin typeface="CMR8"/>
              </a:rPr>
              <a:t>. CRC </a:t>
            </a:r>
            <a:r>
              <a:rPr lang="fr-FR" sz="1600" b="0" i="0" u="none" strike="noStrike" baseline="0" dirty="0" err="1">
                <a:solidFill>
                  <a:schemeClr val="bg1"/>
                </a:solidFill>
                <a:latin typeface="CMR8"/>
              </a:rPr>
              <a:t>Press</a:t>
            </a:r>
            <a:r>
              <a:rPr lang="fr-FR" sz="1600" b="0" i="0" u="none" strike="noStrike" baseline="0" dirty="0">
                <a:solidFill>
                  <a:schemeClr val="bg1"/>
                </a:solidFill>
                <a:latin typeface="CMR8"/>
              </a:rPr>
              <a:t>, 2000</a:t>
            </a:r>
            <a:endParaRPr lang="nl-B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9957F0-C2CA-47D4-A494-4ACC48EB34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00" y="1656000"/>
                <a:ext cx="11041200" cy="499496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Obtaining</m:t>
                    </m:r>
                    <m:r>
                      <a:rPr lang="nl-BE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CZE</m:t>
                        </m:r>
                      </m:sub>
                    </m:sSub>
                    <m:r>
                      <a:rPr lang="nl-BE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nl-BE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nl-BE" dirty="0"/>
                  <a:t>First </a:t>
                </a:r>
                <a:r>
                  <a:rPr lang="nl-BE" dirty="0" err="1"/>
                  <a:t>approximation</a:t>
                </a:r>
                <a:r>
                  <a:rPr lang="nl-BE" dirty="0"/>
                  <a:t>: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𝐼𝑍𝐸</m:t>
                            </m:r>
                          </m:sub>
                        </m:sSub>
                        <m:r>
                          <a:rPr lang="nl-BE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𝑒𝑢</m:t>
                            </m:r>
                          </m:sub>
                        </m:sSub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𝐼𝑍𝐸</m:t>
                                </m:r>
                              </m:sub>
                            </m:s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𝑒𝑢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𝐼𝑍𝐸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Brida et al. used expression from </a:t>
                </a:r>
                <a:r>
                  <a:rPr lang="en-US" dirty="0" err="1"/>
                  <a:t>Chankin</a:t>
                </a:r>
                <a:r>
                  <a:rPr lang="en-US" dirty="0"/>
                  <a:t> et al.: </a:t>
                </a:r>
              </a:p>
              <a:p>
                <a:pPr lvl="2"/>
                <a:r>
                  <a:rPr lang="en-US" dirty="0"/>
                  <a:t>This leads to: </a:t>
                </a:r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Checking simplistic SLR: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𝑆𝐸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𝑆𝐸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BE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BE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BE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BE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sSub>
                                      <m:sSub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−…</m:t>
                        </m:r>
                      </m:den>
                    </m:f>
                    <m:r>
                      <a:rPr lang="nl-BE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𝛼𝛿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≈−</m:t>
                    </m:r>
                    <m:r>
                      <m:rPr>
                        <m:sty m:val="p"/>
                      </m:rPr>
                      <a:rPr lang="nl-BE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⁡(0,5)</m:t>
                    </m:r>
                  </m:oMath>
                </a14:m>
                <a:endParaRPr lang="nl-BE" b="0" dirty="0"/>
              </a:p>
              <a:p>
                <a:pPr lvl="2"/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∫</m:t>
                    </m:r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BE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nl-BE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den>
                    </m:f>
                    <m:r>
                      <a:rPr lang="nl-BE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>
                        <a:latin typeface="Cambria Math" panose="02040503050406030204" pitchFamily="18" charset="0"/>
                      </a:rPr>
                      <m:t>log</m:t>
                    </m:r>
                    <m:r>
                      <a:rPr lang="nl-BE" b="0" i="0" smtClean="0">
                        <a:latin typeface="Cambria Math" panose="02040503050406030204" pitchFamily="18" charset="0"/>
                      </a:rPr>
                      <m:t>(2)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9957F0-C2CA-47D4-A494-4ACC48EB3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1656000"/>
                <a:ext cx="11041200" cy="4994964"/>
              </a:xfrm>
              <a:blipFill>
                <a:blip r:embed="rId3"/>
                <a:stretch>
                  <a:fillRect l="-717" t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23B901A-C5A9-43AE-B3BE-2B2911DFF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542849"/>
            <a:ext cx="2839810" cy="6106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BF9C5-3AB9-43B2-946E-1B2491B9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TME - TFE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71835-ADAB-4FE7-8D0A-FEEC4C1D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18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D593CC-66C9-4C9B-A759-D920BEEB1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Equations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Connection Zone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AB5401-D430-4867-A340-13AB93C3D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591" y="3097887"/>
            <a:ext cx="2804049" cy="404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80991F-8A70-44DA-AFD5-B3CD8B46371C}"/>
              </a:ext>
            </a:extLst>
          </p:cNvPr>
          <p:cNvSpPr txBox="1"/>
          <p:nvPr/>
        </p:nvSpPr>
        <p:spPr>
          <a:xfrm>
            <a:off x="7374429" y="5860200"/>
            <a:ext cx="481757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dirty="0"/>
              <a:t>Last </a:t>
            </a:r>
            <a:r>
              <a:rPr lang="nl-BE" dirty="0" err="1"/>
              <a:t>alternative</a:t>
            </a:r>
            <a:r>
              <a:rPr lang="nl-BE" dirty="0"/>
              <a:t>: </a:t>
            </a:r>
            <a:r>
              <a:rPr lang="nl-BE" dirty="0" err="1"/>
              <a:t>neglect</a:t>
            </a:r>
            <a:r>
              <a:rPr lang="nl-BE" dirty="0"/>
              <a:t> ...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F5BCE9-7F68-4461-92A4-B83571855909}"/>
              </a:ext>
            </a:extLst>
          </p:cNvPr>
          <p:cNvSpPr txBox="1"/>
          <p:nvPr/>
        </p:nvSpPr>
        <p:spPr>
          <a:xfrm>
            <a:off x="900000" y="6210000"/>
            <a:ext cx="11180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>
                <a:solidFill>
                  <a:schemeClr val="bg1"/>
                </a:solidFill>
              </a:rPr>
              <a:t>A. </a:t>
            </a:r>
            <a:r>
              <a:rPr lang="en-US" sz="1600" dirty="0" err="1">
                <a:solidFill>
                  <a:schemeClr val="bg1"/>
                </a:solidFill>
              </a:rPr>
              <a:t>Chankin</a:t>
            </a:r>
            <a:r>
              <a:rPr lang="en-US" sz="1600" dirty="0">
                <a:solidFill>
                  <a:schemeClr val="bg1"/>
                </a:solidFill>
              </a:rPr>
              <a:t>, et al., J. </a:t>
            </a:r>
            <a:r>
              <a:rPr lang="en-US" sz="1600" dirty="0" err="1">
                <a:solidFill>
                  <a:schemeClr val="bg1"/>
                </a:solidFill>
              </a:rPr>
              <a:t>Nucl</a:t>
            </a:r>
            <a:r>
              <a:rPr lang="en-US" sz="1600" dirty="0">
                <a:solidFill>
                  <a:schemeClr val="bg1"/>
                </a:solidFill>
              </a:rPr>
              <a:t>. Mater. 290 (2001) 518–524. &amp;</a:t>
            </a:r>
          </a:p>
          <a:p>
            <a:r>
              <a:rPr lang="en-US" sz="1600" dirty="0">
                <a:solidFill>
                  <a:schemeClr val="bg1"/>
                </a:solidFill>
              </a:rPr>
              <a:t> D .Brida, et al. </a:t>
            </a:r>
            <a:r>
              <a:rPr lang="en-US" sz="1600" dirty="0" err="1">
                <a:solidFill>
                  <a:schemeClr val="bg1"/>
                </a:solidFill>
              </a:rPr>
              <a:t>doi</a:t>
            </a:r>
            <a:r>
              <a:rPr lang="en-US" sz="1600" dirty="0">
                <a:solidFill>
                  <a:schemeClr val="bg1"/>
                </a:solidFill>
              </a:rPr>
              <a:t>: https://doi.org/10.1016/j.nme.2022.101262</a:t>
            </a:r>
          </a:p>
        </p:txBody>
      </p:sp>
    </p:spTree>
    <p:extLst>
      <p:ext uri="{BB962C8B-B14F-4D97-AF65-F5344CB8AC3E}">
        <p14:creationId xmlns:p14="http://schemas.microsoft.com/office/powerpoint/2010/main" val="203697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AEA9A9-B6C0-4892-9153-53CE209385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478"/>
          <a:stretch/>
        </p:blipFill>
        <p:spPr>
          <a:xfrm>
            <a:off x="2305976" y="4592400"/>
            <a:ext cx="1279888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9957F0-C2CA-47D4-A494-4ACC48EB34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00" y="1656000"/>
                <a:ext cx="11041200" cy="499496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Obtaining</m:t>
                    </m:r>
                    <m:r>
                      <a:rPr lang="nl-BE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CZE</m:t>
                        </m:r>
                      </m:sub>
                    </m:sSub>
                    <m:r>
                      <a:rPr lang="nl-BE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nl-BE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nl-BE" dirty="0"/>
                  <a:t>First </a:t>
                </a:r>
                <a:r>
                  <a:rPr lang="nl-BE" dirty="0" err="1"/>
                  <a:t>approximation</a:t>
                </a:r>
                <a:r>
                  <a:rPr lang="nl-BE" dirty="0"/>
                  <a:t>: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𝐼𝑍𝐸</m:t>
                            </m:r>
                          </m:sub>
                        </m:sSub>
                        <m:r>
                          <a:rPr lang="nl-BE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𝑒𝑢</m:t>
                            </m:r>
                          </m:sub>
                        </m:sSub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𝐼𝑍𝐸</m:t>
                                </m:r>
                              </m:sub>
                            </m:s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𝑒𝑢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𝐼𝑍𝐸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Brida et al. used expression from </a:t>
                </a:r>
                <a:r>
                  <a:rPr lang="en-US" dirty="0" err="1"/>
                  <a:t>Chankin</a:t>
                </a:r>
                <a:r>
                  <a:rPr lang="en-US" dirty="0"/>
                  <a:t> et al.: </a:t>
                </a:r>
              </a:p>
              <a:p>
                <a:pPr lvl="2"/>
                <a:r>
                  <a:rPr lang="en-US" dirty="0"/>
                  <a:t>This leads to: </a:t>
                </a:r>
              </a:p>
              <a:p>
                <a:pPr lvl="2"/>
                <a:endParaRPr lang="en-US" dirty="0"/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Checking simplistic SLR: 0,5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nl-BE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nl-BE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nl-B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≈1−</m:t>
                    </m:r>
                    <m:r>
                      <a:rPr lang="nl-B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𝛼𝛿</m:t>
                    </m:r>
                    <m:sSub>
                      <m:sSubPr>
                        <m:ctrlP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nl-BE" b="0" dirty="0">
                  <a:solidFill>
                    <a:srgbClr val="FF0000"/>
                  </a:solidFill>
                </a:endParaRPr>
              </a:p>
              <a:p>
                <a:pPr lvl="2"/>
                <a:r>
                  <a:rPr lang="en-US" dirty="0"/>
                  <a:t>so:                    =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0,5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914400" lvl="2" indent="0">
                  <a:buNone/>
                </a:pPr>
                <a:r>
                  <a:rPr lang="en-US" dirty="0"/>
                  <a:t>	-&gt; While currently used in the implementation </a:t>
                </a:r>
              </a:p>
              <a:p>
                <a:pPr marL="1371600" lvl="3" indent="0">
                  <a:buNone/>
                </a:pPr>
                <a:r>
                  <a:rPr lang="en-US" dirty="0"/>
                  <a:t>       -&gt; Foreseen: adapt relationship to be: </a:t>
                </a:r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9957F0-C2CA-47D4-A494-4ACC48EB3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1656000"/>
                <a:ext cx="11041200" cy="4994964"/>
              </a:xfrm>
              <a:blipFill>
                <a:blip r:embed="rId4"/>
                <a:stretch>
                  <a:fillRect l="-717" t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BF9C5-3AB9-43B2-946E-1B2491B9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TME - TFE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71835-ADAB-4FE7-8D0A-FEEC4C1D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19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D593CC-66C9-4C9B-A759-D920BEEB1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Own</a:t>
            </a:r>
            <a:r>
              <a:rPr lang="nl-BE" dirty="0"/>
              <a:t> Model: </a:t>
            </a:r>
            <a:r>
              <a:rPr lang="nl-BE" dirty="0" err="1"/>
              <a:t>Equations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Connection Zone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AB5401-D430-4867-A340-13AB93C3D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591" y="3097887"/>
            <a:ext cx="2804049" cy="404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80991F-8A70-44DA-AFD5-B3CD8B46371C}"/>
              </a:ext>
            </a:extLst>
          </p:cNvPr>
          <p:cNvSpPr txBox="1"/>
          <p:nvPr/>
        </p:nvSpPr>
        <p:spPr>
          <a:xfrm>
            <a:off x="7374429" y="5860200"/>
            <a:ext cx="481757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dirty="0"/>
              <a:t>Last </a:t>
            </a:r>
            <a:r>
              <a:rPr lang="nl-BE" dirty="0" err="1"/>
              <a:t>alternative</a:t>
            </a:r>
            <a:r>
              <a:rPr lang="nl-BE" dirty="0"/>
              <a:t>: </a:t>
            </a:r>
            <a:r>
              <a:rPr lang="nl-BE" dirty="0" err="1"/>
              <a:t>neglect</a:t>
            </a:r>
            <a:r>
              <a:rPr lang="nl-BE" dirty="0"/>
              <a:t> ...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F5BCE9-7F68-4461-92A4-B83571855909}"/>
              </a:ext>
            </a:extLst>
          </p:cNvPr>
          <p:cNvSpPr txBox="1"/>
          <p:nvPr/>
        </p:nvSpPr>
        <p:spPr>
          <a:xfrm>
            <a:off x="900000" y="6210000"/>
            <a:ext cx="11180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>
                <a:solidFill>
                  <a:schemeClr val="bg1"/>
                </a:solidFill>
              </a:rPr>
              <a:t>A. </a:t>
            </a:r>
            <a:r>
              <a:rPr lang="en-US" sz="1600" dirty="0" err="1">
                <a:solidFill>
                  <a:schemeClr val="bg1"/>
                </a:solidFill>
              </a:rPr>
              <a:t>Chankin</a:t>
            </a:r>
            <a:r>
              <a:rPr lang="en-US" sz="1600" dirty="0">
                <a:solidFill>
                  <a:schemeClr val="bg1"/>
                </a:solidFill>
              </a:rPr>
              <a:t>, et al., J. </a:t>
            </a:r>
            <a:r>
              <a:rPr lang="en-US" sz="1600" dirty="0" err="1">
                <a:solidFill>
                  <a:schemeClr val="bg1"/>
                </a:solidFill>
              </a:rPr>
              <a:t>Nucl</a:t>
            </a:r>
            <a:r>
              <a:rPr lang="en-US" sz="1600" dirty="0">
                <a:solidFill>
                  <a:schemeClr val="bg1"/>
                </a:solidFill>
              </a:rPr>
              <a:t>. Mater. 290 (2001) 518–524. &amp;</a:t>
            </a:r>
          </a:p>
          <a:p>
            <a:r>
              <a:rPr lang="en-US" sz="1600" dirty="0">
                <a:solidFill>
                  <a:schemeClr val="bg1"/>
                </a:solidFill>
              </a:rPr>
              <a:t> D .Brida, et al. </a:t>
            </a:r>
            <a:r>
              <a:rPr lang="en-US" sz="1600" dirty="0" err="1">
                <a:solidFill>
                  <a:schemeClr val="bg1"/>
                </a:solidFill>
              </a:rPr>
              <a:t>doi</a:t>
            </a:r>
            <a:r>
              <a:rPr lang="en-US" sz="1600" dirty="0">
                <a:solidFill>
                  <a:schemeClr val="bg1"/>
                </a:solidFill>
              </a:rPr>
              <a:t>: https://doi.org/10.1016/j.nme.2022.101262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3B901A-C5A9-43AE-B3BE-2B2911DFF3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3542849"/>
            <a:ext cx="2839810" cy="610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F976FE-31DC-428A-89C3-F0B38D1AD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4050" y="5269650"/>
            <a:ext cx="2952750" cy="590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F7CE2C-A523-44F5-A0EE-D9E189F1B390}"/>
                  </a:ext>
                </a:extLst>
              </p:cNvPr>
              <p:cNvSpPr txBox="1"/>
              <p:nvPr/>
            </p:nvSpPr>
            <p:spPr>
              <a:xfrm>
                <a:off x="8074050" y="3848165"/>
                <a:ext cx="2804049" cy="120032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l-BE" dirty="0">
                    <a:solidFill>
                      <a:srgbClr val="FF0000"/>
                    </a:solidFill>
                  </a:rPr>
                  <a:t>! </a:t>
                </a:r>
                <a:r>
                  <a:rPr lang="nl-BE" dirty="0" err="1">
                    <a:solidFill>
                      <a:srgbClr val="FF0000"/>
                    </a:solidFill>
                  </a:rPr>
                  <a:t>N</a:t>
                </a:r>
                <a:r>
                  <a:rPr lang="nl-BE" b="0" dirty="0" err="1">
                    <a:solidFill>
                      <a:srgbClr val="FF0000"/>
                    </a:solidFill>
                  </a:rPr>
                  <a:t>ot</a:t>
                </a:r>
                <a:r>
                  <a:rPr lang="nl-BE" b="0" dirty="0">
                    <a:solidFill>
                      <a:srgbClr val="FF0000"/>
                    </a:solidFill>
                  </a:rPr>
                  <a:t> </a:t>
                </a:r>
                <a:r>
                  <a:rPr lang="nl-BE" b="0" dirty="0" err="1">
                    <a:solidFill>
                      <a:srgbClr val="FF0000"/>
                    </a:solidFill>
                  </a:rPr>
                  <a:t>rigorous</a:t>
                </a:r>
                <a:r>
                  <a:rPr lang="nl-BE" b="0" dirty="0">
                    <a:solidFill>
                      <a:srgbClr val="FF0000"/>
                    </a:solidFill>
                  </a:rPr>
                  <a:t> as when </a:t>
                </a:r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nl-BE" b="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h.o.t. not negligible per </a:t>
                </a:r>
                <a:r>
                  <a:rPr lang="en-US" dirty="0" err="1">
                    <a:solidFill>
                      <a:srgbClr val="FF0000"/>
                    </a:solidFill>
                  </a:rPr>
                  <a:t>sé</a:t>
                </a:r>
                <a:r>
                  <a:rPr lang="en-US" dirty="0">
                    <a:solidFill>
                      <a:srgbClr val="FF0000"/>
                    </a:solidFill>
                  </a:rPr>
                  <a:t> ... I was wrong ...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F7CE2C-A523-44F5-A0EE-D9E189F1B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050" y="3848165"/>
                <a:ext cx="2804049" cy="1200329"/>
              </a:xfrm>
              <a:prstGeom prst="rect">
                <a:avLst/>
              </a:prstGeom>
              <a:blipFill>
                <a:blip r:embed="rId8"/>
                <a:stretch>
                  <a:fillRect l="-1515" t="-2010" r="-1948" b="-6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19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B85205-8D62-4FCF-85F4-D59EFA3B1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for studying CLR/HRR</a:t>
            </a:r>
          </a:p>
          <a:p>
            <a:r>
              <a:rPr lang="en-US" dirty="0"/>
              <a:t>Description of the model </a:t>
            </a:r>
          </a:p>
          <a:p>
            <a:pPr lvl="1"/>
            <a:r>
              <a:rPr lang="en-US" dirty="0"/>
              <a:t>Aim and ansatz</a:t>
            </a:r>
          </a:p>
          <a:p>
            <a:pPr lvl="1"/>
            <a:r>
              <a:rPr lang="en-US" dirty="0"/>
              <a:t>Equations for the connection zone</a:t>
            </a:r>
          </a:p>
          <a:p>
            <a:pPr lvl="1"/>
            <a:r>
              <a:rPr lang="en-US" dirty="0"/>
              <a:t>Equations for the ionization zone</a:t>
            </a:r>
          </a:p>
          <a:p>
            <a:r>
              <a:rPr lang="en-US" dirty="0"/>
              <a:t>Status of the model: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Future improvements &amp; work</a:t>
            </a:r>
          </a:p>
          <a:p>
            <a:r>
              <a:rPr lang="en-US" dirty="0"/>
              <a:t>Questions (and suggestions)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44B3C-9215-401D-93E1-8AC33BCC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6CC95-6949-482C-9BD8-E52F11FA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4AB5C0-B886-40DC-A56D-7DFD495D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Outline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628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FBDD98-31FE-48AB-A1A4-CEF91089E1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Note:</a:t>
                </a:r>
                <a:endParaRPr lang="en-US" dirty="0"/>
              </a:p>
              <a:p>
                <a:pPr lvl="1"/>
                <a:r>
                  <a:rPr lang="en-US" dirty="0"/>
                  <a:t>Momentum conservation only between OMP and CZE, not along flux tube</a:t>
                </a:r>
              </a:p>
              <a:p>
                <a:pPr lvl="2"/>
                <a:r>
                  <a:rPr lang="en-US" dirty="0"/>
                  <a:t>Approximation used for  </a:t>
                </a:r>
                <a14:m>
                  <m:oMath xmlns:m="http://schemas.openxmlformats.org/officeDocument/2006/math">
                    <m:r>
                      <a:rPr lang="nl-BE" sz="1800" b="0" i="1" smtClean="0">
                        <a:latin typeface="Cambria Math" panose="02040503050406030204" pitchFamily="18" charset="0"/>
                      </a:rPr>
                      <m:t>∫</m:t>
                    </m:r>
                    <m:f>
                      <m:fPr>
                        <m:ctrlPr>
                          <a:rPr lang="nl-B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f>
                      <m:fPr>
                        <m:ctrlPr>
                          <a:rPr lang="nl-B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l-B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l-B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den>
                    </m:f>
                    <m:r>
                      <a:rPr lang="nl-BE" sz="18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nl-B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nl-BE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determines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determined by fluxes</a:t>
                </a:r>
              </a:p>
              <a:p>
                <a:pPr lvl="1"/>
                <a:r>
                  <a:rPr lang="en-US" dirty="0"/>
                  <a:t>Since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𝐶𝑍𝐸</m:t>
                        </m:r>
                      </m:sub>
                    </m:sSub>
                  </m:oMath>
                </a14:m>
                <a:r>
                  <a:rPr lang="en-US" dirty="0"/>
                  <a:t> 2 solutions possible =&gt; use the low velocity branch</a:t>
                </a:r>
              </a:p>
              <a:p>
                <a:pPr lvl="1"/>
                <a:r>
                  <a:rPr lang="en-US" dirty="0"/>
                  <a:t>(Numerically: we chose to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𝐶𝑍𝐸</m:t>
                        </m:r>
                      </m:sub>
                    </m:sSub>
                  </m:oMath>
                </a14:m>
                <a:r>
                  <a:rPr lang="en-US" dirty="0"/>
                  <a:t> to sound-speed flux, similar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FBDD98-31FE-48AB-A1A4-CEF91089E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0144C-53F4-4CF2-8EA0-2DE23D74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215DC-36FE-4A26-9A91-0FE8B0C8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20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66AC71-C605-44C0-8D8F-51882A0A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Equations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Connection Zone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773DE-0D55-4270-938B-0CB8EA049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744" y="4571861"/>
            <a:ext cx="6787712" cy="10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1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FD5E9A-3D26-49AE-A98F-48CBF5489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323"/>
          <a:stretch/>
        </p:blipFill>
        <p:spPr>
          <a:xfrm>
            <a:off x="4389120" y="4310944"/>
            <a:ext cx="7802880" cy="2547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BB25413-E1C0-4CEE-8265-081E62B7B5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Reminder</a:t>
                </a:r>
                <a:r>
                  <a:rPr lang="nl-BE"/>
                  <a:t>: a </a:t>
                </a:r>
                <a:r>
                  <a:rPr lang="nl-BE" dirty="0"/>
                  <a:t>model </a:t>
                </a:r>
                <a:r>
                  <a:rPr lang="nl-BE" dirty="0" err="1"/>
                  <a:t>realizing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transition</a:t>
                </a:r>
                <a:r>
                  <a:rPr lang="nl-BE" dirty="0"/>
                  <a:t> low recycling -&gt; high recycling</a:t>
                </a:r>
              </a:p>
              <a:p>
                <a:pPr lvl="1"/>
                <a:r>
                  <a:rPr lang="nl-BE" dirty="0"/>
                  <a:t>=&gt; model </a:t>
                </a:r>
                <a:r>
                  <a:rPr lang="nl-BE" dirty="0" err="1"/>
                  <a:t>for</a:t>
                </a:r>
                <a:r>
                  <a:rPr lang="nl-BE" dirty="0"/>
                  <a:t> </a:t>
                </a:r>
                <a:r>
                  <a:rPr lang="nl-BE" dirty="0" err="1"/>
                  <a:t>particle</a:t>
                </a:r>
                <a:r>
                  <a:rPr lang="nl-BE" dirty="0"/>
                  <a:t> source close </a:t>
                </a:r>
                <a:r>
                  <a:rPr lang="nl-BE" dirty="0" err="1"/>
                  <a:t>to</a:t>
                </a:r>
                <a:r>
                  <a:rPr lang="nl-BE" dirty="0"/>
                  <a:t> target</a:t>
                </a:r>
              </a:p>
              <a:p>
                <a:r>
                  <a:rPr lang="nl-BE" dirty="0" err="1"/>
                  <a:t>Current</a:t>
                </a:r>
                <a:r>
                  <a:rPr lang="nl-BE" dirty="0"/>
                  <a:t> </a:t>
                </a:r>
                <a:r>
                  <a:rPr lang="nl-BE" dirty="0" err="1"/>
                  <a:t>implementation</a:t>
                </a:r>
                <a:r>
                  <a:rPr lang="nl-BE" dirty="0"/>
                  <a:t>:</a:t>
                </a:r>
              </a:p>
              <a:p>
                <a:pPr lvl="1"/>
                <a:r>
                  <a:rPr lang="nl-BE" dirty="0" err="1"/>
                  <a:t>Fixed</a:t>
                </a:r>
                <a:r>
                  <a:rPr lang="nl-BE" dirty="0"/>
                  <a:t> </a:t>
                </a:r>
                <a:r>
                  <a:rPr lang="nl-BE" dirty="0" err="1"/>
                  <a:t>width</a:t>
                </a:r>
                <a:r>
                  <a:rPr lang="nl-BE" dirty="0"/>
                  <a:t> </a:t>
                </a:r>
                <a:r>
                  <a:rPr lang="nl-BE" dirty="0" err="1"/>
                  <a:t>from</a:t>
                </a:r>
                <a:r>
                  <a:rPr lang="nl-BE" dirty="0"/>
                  <a:t> viewpoint </a:t>
                </a:r>
                <a:r>
                  <a:rPr lang="nl-BE" dirty="0" err="1"/>
                  <a:t>neutrals</a:t>
                </a:r>
                <a:endParaRPr lang="nl-BE" dirty="0"/>
              </a:p>
              <a:p>
                <a:pPr lvl="1"/>
                <a:r>
                  <a:rPr lang="nl-BE" dirty="0"/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nl-BE" dirty="0"/>
                  <a:t> </a:t>
                </a:r>
                <a:r>
                  <a:rPr lang="nl-BE" dirty="0" err="1"/>
                  <a:t>width</a:t>
                </a:r>
                <a:r>
                  <a:rPr lang="nl-BE" dirty="0"/>
                  <a:t> </a:t>
                </a:r>
                <a:r>
                  <a:rPr lang="nl-BE" dirty="0" err="1"/>
                  <a:t>from</a:t>
                </a:r>
                <a:r>
                  <a:rPr lang="nl-BE" dirty="0"/>
                  <a:t> viewpoint plasma </a:t>
                </a:r>
              </a:p>
              <a:p>
                <a:pPr lvl="2"/>
                <a:r>
                  <a:rPr lang="nl-BE" dirty="0" err="1"/>
                  <a:t>Treat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BE" dirty="0"/>
                  <a:t> as constant in IZ</a:t>
                </a:r>
              </a:p>
              <a:p>
                <a:pPr lvl="2"/>
                <a:r>
                  <a:rPr lang="nl-BE" dirty="0" err="1"/>
                  <a:t>Only</a:t>
                </a:r>
                <a:r>
                  <a:rPr lang="nl-BE" dirty="0"/>
                  <a:t> </a:t>
                </a:r>
                <a:r>
                  <a:rPr lang="nl-BE" dirty="0" err="1"/>
                  <a:t>consider</a:t>
                </a:r>
                <a:r>
                  <a:rPr lang="nl-BE" dirty="0"/>
                  <a:t> </a:t>
                </a:r>
                <a:r>
                  <a:rPr lang="nl-BE" dirty="0" err="1"/>
                  <a:t>volumetric</a:t>
                </a:r>
                <a:r>
                  <a:rPr lang="nl-BE" dirty="0"/>
                  <a:t> sources </a:t>
                </a:r>
                <a:r>
                  <a:rPr lang="nl-BE" dirty="0" err="1"/>
                  <a:t>due</a:t>
                </a:r>
                <a:r>
                  <a:rPr lang="nl-BE" dirty="0"/>
                  <a:t> </a:t>
                </a:r>
                <a:r>
                  <a:rPr lang="nl-BE" dirty="0" err="1"/>
                  <a:t>to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ionizations</a:t>
                </a:r>
                <a:endParaRPr lang="nl-BE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BB25413-E1C0-4CEE-8265-081E62B7B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D6692-679C-4323-9A5B-42809B14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3DE1A-D456-4F30-A88D-2E02A628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21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61F15C-9C15-47EC-B79E-74BB0759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Idea </a:t>
            </a:r>
            <a:r>
              <a:rPr lang="nl-BE" dirty="0" err="1"/>
              <a:t>behind</a:t>
            </a:r>
            <a:r>
              <a:rPr lang="nl-BE" dirty="0"/>
              <a:t> </a:t>
            </a:r>
            <a:r>
              <a:rPr lang="nl-BE" dirty="0" err="1"/>
              <a:t>Ionization</a:t>
            </a:r>
            <a:r>
              <a:rPr lang="nl-BE" dirty="0"/>
              <a:t>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8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B008FA70-3671-4C48-AB16-2C43E9491BAE}"/>
              </a:ext>
            </a:extLst>
          </p:cNvPr>
          <p:cNvSpPr txBox="1"/>
          <p:nvPr/>
        </p:nvSpPr>
        <p:spPr>
          <a:xfrm>
            <a:off x="676785" y="6254391"/>
            <a:ext cx="9702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B25413-E1C0-4CEE-8265-081E62B7B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656000"/>
            <a:ext cx="11041200" cy="2357980"/>
          </a:xfrm>
        </p:spPr>
        <p:txBody>
          <a:bodyPr>
            <a:normAutofit/>
          </a:bodyPr>
          <a:lstStyle/>
          <a:p>
            <a:r>
              <a:rPr lang="nl-BE" dirty="0" err="1"/>
              <a:t>Apply</a:t>
            </a:r>
            <a:r>
              <a:rPr lang="nl-BE" dirty="0"/>
              <a:t> </a:t>
            </a:r>
            <a:r>
              <a:rPr lang="nl-BE" dirty="0" err="1"/>
              <a:t>conservation</a:t>
            </a:r>
            <a:r>
              <a:rPr lang="nl-BE" dirty="0"/>
              <a:t> </a:t>
            </a:r>
            <a:r>
              <a:rPr lang="nl-BE" dirty="0" err="1"/>
              <a:t>equations</a:t>
            </a:r>
            <a:r>
              <a:rPr lang="nl-BE" dirty="0"/>
              <a:t> </a:t>
            </a:r>
            <a:r>
              <a:rPr lang="nl-BE" dirty="0" err="1"/>
              <a:t>across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zone: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3DE1A-D456-4F30-A88D-2E02A628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22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61F15C-9C15-47EC-B79E-74BB0759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Equations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Ionization</a:t>
            </a:r>
            <a:r>
              <a:rPr lang="nl-BE" dirty="0"/>
              <a:t> Zone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477ADD-B629-41F0-98AA-70B1F7F606F0}"/>
                  </a:ext>
                </a:extLst>
              </p:cNvPr>
              <p:cNvSpPr txBox="1"/>
              <p:nvPr/>
            </p:nvSpPr>
            <p:spPr>
              <a:xfrm>
                <a:off x="7788150" y="4262019"/>
                <a:ext cx="382905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Additional relations: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nl-BE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=2,5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477ADD-B629-41F0-98AA-70B1F7F60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150" y="4262019"/>
                <a:ext cx="3829050" cy="1292662"/>
              </a:xfrm>
              <a:prstGeom prst="rect">
                <a:avLst/>
              </a:prstGeom>
              <a:blipFill>
                <a:blip r:embed="rId9"/>
                <a:stretch>
                  <a:fillRect l="-2548" t="-3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8623319-4563-4230-A6C2-D4E07F7DA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5362" y="2124574"/>
            <a:ext cx="2914578" cy="4301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5BC6A7-1DFB-4C9F-A221-555035CD1E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9291" y="2569474"/>
            <a:ext cx="3914790" cy="3871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58E248-2B86-47AC-BF64-DB9EA3ECF02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33097"/>
          <a:stretch/>
        </p:blipFill>
        <p:spPr>
          <a:xfrm>
            <a:off x="2568224" y="2956651"/>
            <a:ext cx="7966588" cy="66287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D610C09-B922-4FAF-8A30-268F1C67C6A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7351" t="44905" r="45982"/>
          <a:stretch/>
        </p:blipFill>
        <p:spPr>
          <a:xfrm>
            <a:off x="10440238" y="2944416"/>
            <a:ext cx="1574519" cy="3436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325120-7B45-45EB-A195-4E19106033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54566" y="5269997"/>
            <a:ext cx="3551267" cy="630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1833B7-8358-4A8E-AE52-5ECD62BEA1F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-1" b="1323"/>
          <a:stretch/>
        </p:blipFill>
        <p:spPr>
          <a:xfrm>
            <a:off x="525517" y="4219772"/>
            <a:ext cx="5570483" cy="18183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37D67F-3E05-4C6C-8917-D5071CB6DBD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63832"/>
          <a:stretch/>
        </p:blipFill>
        <p:spPr>
          <a:xfrm>
            <a:off x="2655066" y="3667858"/>
            <a:ext cx="7966594" cy="3583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B3CEC7-1AEA-4C55-BCA7-1FF5CA94E436}"/>
              </a:ext>
            </a:extLst>
          </p:cNvPr>
          <p:cNvSpPr txBox="1"/>
          <p:nvPr/>
        </p:nvSpPr>
        <p:spPr>
          <a:xfrm>
            <a:off x="900000" y="6210000"/>
            <a:ext cx="58545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Phys. Plasmas 28, 092305 (2021); </a:t>
            </a:r>
            <a:r>
              <a:rPr lang="en-US" sz="1600" dirty="0" err="1">
                <a:solidFill>
                  <a:schemeClr val="bg1"/>
                </a:solidFill>
              </a:rPr>
              <a:t>doi</a:t>
            </a:r>
            <a:r>
              <a:rPr lang="en-US" sz="1600" dirty="0">
                <a:solidFill>
                  <a:schemeClr val="bg1"/>
                </a:solidFill>
              </a:rPr>
              <a:t>: 10.1063/5.0060524</a:t>
            </a:r>
          </a:p>
        </p:txBody>
      </p:sp>
    </p:spTree>
    <p:extLst>
      <p:ext uri="{BB962C8B-B14F-4D97-AF65-F5344CB8AC3E}">
        <p14:creationId xmlns:p14="http://schemas.microsoft.com/office/powerpoint/2010/main" val="87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99FD94-4366-4577-8B3E-55ADCAF2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656000"/>
            <a:ext cx="4321821" cy="4464000"/>
          </a:xfrm>
        </p:spPr>
        <p:txBody>
          <a:bodyPr/>
          <a:lstStyle/>
          <a:p>
            <a:r>
              <a:rPr lang="en-US" sz="2400" dirty="0"/>
              <a:t>Model ionization source: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E6C8DE-2B16-4BD4-A614-9F183793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DCC3F-4342-4797-A7A6-C05603BD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23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F09A3E-0D0A-45ED-8BAA-DF56332C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Equations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Ionization</a:t>
            </a:r>
            <a:r>
              <a:rPr lang="nl-BE" dirty="0"/>
              <a:t> Zone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AEA510-A586-4C13-814E-F2B257C02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13" y="2443835"/>
            <a:ext cx="3105150" cy="628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D2089C-6947-4A29-A420-DC6AE1DD3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963" y="2106647"/>
            <a:ext cx="1238250" cy="38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7F1441-A223-48E0-8237-11024EA71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925" y="3128685"/>
            <a:ext cx="2819400" cy="561975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1547C02-91DA-4F45-A366-6D2FF9815080}"/>
              </a:ext>
            </a:extLst>
          </p:cNvPr>
          <p:cNvSpPr txBox="1">
            <a:spLocks/>
          </p:cNvSpPr>
          <p:nvPr/>
        </p:nvSpPr>
        <p:spPr>
          <a:xfrm>
            <a:off x="4747288" y="1701000"/>
            <a:ext cx="6279512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53FD5-3EFC-4FBC-BB4C-FE55B0E89DCC}"/>
              </a:ext>
            </a:extLst>
          </p:cNvPr>
          <p:cNvSpPr txBox="1"/>
          <p:nvPr/>
        </p:nvSpPr>
        <p:spPr>
          <a:xfrm>
            <a:off x="676785" y="6254391"/>
            <a:ext cx="97026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Greenwood, J. (2002) The correct and incorrect generation of a cosine distribution of scattered particles for Monte-Carlo modelling of vacuum systems. </a:t>
            </a:r>
            <a:r>
              <a:rPr lang="en-US" sz="1400" i="1" dirty="0">
                <a:solidFill>
                  <a:schemeClr val="bg1"/>
                </a:solidFill>
              </a:rPr>
              <a:t>Vacuum</a:t>
            </a:r>
            <a:r>
              <a:rPr lang="en-US" sz="1400" dirty="0">
                <a:solidFill>
                  <a:schemeClr val="bg1"/>
                </a:solidFill>
              </a:rPr>
              <a:t>. [Online] 67 (2), 217–222. &amp; W. </a:t>
            </a:r>
            <a:r>
              <a:rPr lang="en-US" sz="1400" dirty="0" err="1">
                <a:solidFill>
                  <a:schemeClr val="bg1"/>
                </a:solidFill>
              </a:rPr>
              <a:t>Cielen</a:t>
            </a:r>
            <a:r>
              <a:rPr lang="en-US" sz="1400" dirty="0">
                <a:solidFill>
                  <a:schemeClr val="bg1"/>
                </a:solidFill>
              </a:rPr>
              <a:t> (2021), Master thesis KU Leuven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678430-1391-4044-B402-841A500676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1323"/>
          <a:stretch/>
        </p:blipFill>
        <p:spPr>
          <a:xfrm>
            <a:off x="525517" y="4256599"/>
            <a:ext cx="5570483" cy="18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2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452733A-B547-4274-8B03-FF58485AB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/>
                  <a:t>=&gt; </a:t>
                </a:r>
                <a:r>
                  <a:rPr lang="nl-BE" dirty="0">
                    <a:solidFill>
                      <a:srgbClr val="00B050"/>
                    </a:solidFill>
                  </a:rPr>
                  <a:t>Consistent</a:t>
                </a:r>
                <a:r>
                  <a:rPr lang="nl-BE" dirty="0"/>
                  <a:t>, </a:t>
                </a:r>
                <a:r>
                  <a:rPr lang="nl-BE" dirty="0" err="1">
                    <a:solidFill>
                      <a:srgbClr val="FFC000"/>
                    </a:solidFill>
                  </a:rPr>
                  <a:t>implicit</a:t>
                </a:r>
                <a:r>
                  <a:rPr lang="nl-BE" dirty="0"/>
                  <a:t>, </a:t>
                </a:r>
                <a:r>
                  <a:rPr lang="nl-BE" dirty="0" err="1">
                    <a:solidFill>
                      <a:srgbClr val="FF0000"/>
                    </a:solidFill>
                  </a:rPr>
                  <a:t>approximate</a:t>
                </a:r>
                <a:r>
                  <a:rPr lang="nl-BE" dirty="0"/>
                  <a:t>, </a:t>
                </a:r>
                <a:r>
                  <a:rPr lang="nl-BE" dirty="0">
                    <a:solidFill>
                      <a:srgbClr val="00B050"/>
                    </a:solidFill>
                  </a:rPr>
                  <a:t>set of </a:t>
                </a:r>
                <a:r>
                  <a:rPr lang="nl-BE" dirty="0" err="1">
                    <a:solidFill>
                      <a:srgbClr val="00B050"/>
                    </a:solidFill>
                  </a:rPr>
                  <a:t>equations</a:t>
                </a:r>
                <a:r>
                  <a:rPr lang="nl-BE" dirty="0">
                    <a:solidFill>
                      <a:srgbClr val="00B050"/>
                    </a:solidFill>
                  </a:rPr>
                  <a:t> </a:t>
                </a:r>
                <a:r>
                  <a:rPr lang="nl-BE" dirty="0" err="1">
                    <a:solidFill>
                      <a:srgbClr val="00B050"/>
                    </a:solidFill>
                  </a:rPr>
                  <a:t>to</a:t>
                </a:r>
                <a:r>
                  <a:rPr lang="nl-BE" dirty="0">
                    <a:solidFill>
                      <a:srgbClr val="00B050"/>
                    </a:solidFill>
                  </a:rPr>
                  <a:t> </a:t>
                </a:r>
                <a:r>
                  <a:rPr lang="nl-BE" dirty="0" err="1">
                    <a:solidFill>
                      <a:srgbClr val="00B050"/>
                    </a:solidFill>
                  </a:rPr>
                  <a:t>infer</a:t>
                </a:r>
                <a:r>
                  <a:rPr lang="nl-BE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  <m:sup>
                        <m:r>
                          <a:rPr lang="nl-BE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m:rPr>
                        <m:sty m:val="p"/>
                      </m:rPr>
                      <a:rPr lang="nl-BE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nl-BE" dirty="0">
                    <a:solidFill>
                      <a:srgbClr val="00B050"/>
                    </a:solidFill>
                  </a:rPr>
                  <a:t> </a:t>
                </a:r>
                <a:r>
                  <a:rPr lang="nl-BE" dirty="0" err="1">
                    <a:solidFill>
                      <a:srgbClr val="00B050"/>
                    </a:solidFill>
                  </a:rPr>
                  <a:t>based</a:t>
                </a:r>
                <a:r>
                  <a:rPr lang="nl-BE" dirty="0">
                    <a:solidFill>
                      <a:srgbClr val="00B050"/>
                    </a:solidFill>
                  </a:rPr>
                  <a:t> on OMP </a:t>
                </a:r>
                <a:r>
                  <a:rPr lang="nl-BE" dirty="0" err="1">
                    <a:solidFill>
                      <a:srgbClr val="00B050"/>
                    </a:solidFill>
                  </a:rPr>
                  <a:t>quantities</a:t>
                </a:r>
                <a:endParaRPr lang="nl-BE" dirty="0"/>
              </a:p>
              <a:p>
                <a:r>
                  <a:rPr lang="nl-BE" dirty="0" err="1">
                    <a:solidFill>
                      <a:srgbClr val="FF0000"/>
                    </a:solidFill>
                  </a:rPr>
                  <a:t>Approximate</a:t>
                </a:r>
                <a:r>
                  <a:rPr lang="nl-BE" dirty="0">
                    <a:solidFill>
                      <a:srgbClr val="00B050"/>
                    </a:solidFill>
                  </a:rPr>
                  <a:t>:</a:t>
                </a:r>
              </a:p>
              <a:p>
                <a:pPr lvl="1"/>
                <a:r>
                  <a:rPr lang="nl-BE" dirty="0">
                    <a:solidFill>
                      <a:srgbClr val="2F4D5D"/>
                    </a:solidFill>
                  </a:rPr>
                  <a:t>No </a:t>
                </a:r>
                <a:r>
                  <a:rPr lang="nl-BE" dirty="0" err="1">
                    <a:solidFill>
                      <a:srgbClr val="2F4D5D"/>
                    </a:solidFill>
                  </a:rPr>
                  <a:t>pressure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conservation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implied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by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nl-BE" b="0" i="1" smtClean="0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  <m:t>𝐶𝑍𝐸</m:t>
                        </m:r>
                      </m:sub>
                    </m:sSub>
                    <m:r>
                      <a:rPr lang="nl-BE" b="0" i="1" smtClean="0">
                        <a:solidFill>
                          <a:srgbClr val="2F4D5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solidFill>
                          <a:srgbClr val="2F4D5D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BE" b="0" i="1" smtClean="0">
                        <a:solidFill>
                          <a:srgbClr val="2F4D5D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BE" b="0" i="1" smtClean="0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nl-BE" b="0" i="1" smtClean="0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nl-BE" b="0" i="1" smtClean="0">
                        <a:solidFill>
                          <a:srgbClr val="2F4D5D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b="0" i="1" smtClean="0">
                        <a:solidFill>
                          <a:srgbClr val="2F4D5D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b="0" i="1" smtClean="0">
                        <a:solidFill>
                          <a:srgbClr val="2F4D5D"/>
                        </a:solidFill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lang="nl-BE" dirty="0">
                  <a:solidFill>
                    <a:srgbClr val="2F4D5D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rgbClr val="2F4D5D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a:rPr lang="nl-BE" b="0" i="1" smtClean="0">
                        <a:solidFill>
                          <a:srgbClr val="2F4D5D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nl-BE" b="0" i="1" smtClean="0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b="0" i="1" smtClean="0">
                                <a:solidFill>
                                  <a:srgbClr val="2F4D5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solidFill>
                                  <a:srgbClr val="2F4D5D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l-BE" b="0" i="1" smtClean="0">
                                <a:solidFill>
                                  <a:srgbClr val="2F4D5D"/>
                                </a:solidFill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nl-BE" b="0" i="1" smtClean="0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nl-BE" b="0" i="1" smtClean="0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nl-BE" b="0" i="1" smtClean="0">
                        <a:solidFill>
                          <a:srgbClr val="2F4D5D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nl-BE" i="1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>
                                <a:solidFill>
                                  <a:srgbClr val="2F4D5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solidFill>
                                  <a:srgbClr val="2F4D5D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l-BE" i="1">
                                <a:solidFill>
                                  <a:srgbClr val="2F4D5D"/>
                                </a:solidFill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e>
                    </m:d>
                    <m:r>
                      <a:rPr lang="nl-BE" b="0" i="1" smtClean="0">
                        <a:solidFill>
                          <a:srgbClr val="2F4D5D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nl-BE" b="0" i="1" smtClean="0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l-BE" b="0" i="1" smtClean="0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nl-BE" b="0" i="1" smtClean="0">
                        <a:solidFill>
                          <a:srgbClr val="2F4D5D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for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conservation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equations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applied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to</a:t>
                </a:r>
                <a:r>
                  <a:rPr lang="nl-BE" dirty="0">
                    <a:solidFill>
                      <a:srgbClr val="2F4D5D"/>
                    </a:solidFill>
                  </a:rPr>
                  <a:t> IZ (i.e. </a:t>
                </a:r>
                <a:r>
                  <a:rPr lang="nl-BE" dirty="0" err="1">
                    <a:solidFill>
                      <a:srgbClr val="2F4D5D"/>
                    </a:solidFill>
                  </a:rPr>
                  <a:t>technical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work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neglected</a:t>
                </a:r>
                <a:r>
                  <a:rPr lang="nl-BE" dirty="0">
                    <a:solidFill>
                      <a:srgbClr val="2F4D5D"/>
                    </a:solidFill>
                  </a:rPr>
                  <a:t>)</a:t>
                </a:r>
              </a:p>
              <a:p>
                <a:pPr lvl="1"/>
                <a:r>
                  <a:rPr lang="nl-BE" dirty="0">
                    <a:solidFill>
                      <a:srgbClr val="2F4D5D"/>
                    </a:solidFill>
                  </a:rPr>
                  <a:t>No </a:t>
                </a:r>
                <a:r>
                  <a:rPr lang="nl-BE" dirty="0" err="1">
                    <a:solidFill>
                      <a:srgbClr val="2F4D5D"/>
                    </a:solidFill>
                  </a:rPr>
                  <a:t>equilibration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>
                    <a:solidFill>
                      <a:srgbClr val="2F4D5D"/>
                    </a:solidFill>
                  </a:rPr>
                  <a:t>in IZ</a:t>
                </a:r>
                <a:endParaRPr lang="nl-BE" dirty="0">
                  <a:solidFill>
                    <a:srgbClr val="2F4D5D"/>
                  </a:solidFill>
                </a:endParaRPr>
              </a:p>
              <a:p>
                <a:pPr lvl="1"/>
                <a:r>
                  <a:rPr lang="nl-BE" dirty="0" err="1">
                    <a:solidFill>
                      <a:srgbClr val="2F4D5D"/>
                    </a:solidFill>
                  </a:rPr>
                  <a:t>Internal</a:t>
                </a:r>
                <a:r>
                  <a:rPr lang="nl-BE" dirty="0">
                    <a:solidFill>
                      <a:srgbClr val="2F4D5D"/>
                    </a:solidFill>
                  </a:rPr>
                  <a:t> energy </a:t>
                </a:r>
                <a:r>
                  <a:rPr lang="nl-BE" dirty="0" err="1">
                    <a:solidFill>
                      <a:srgbClr val="2F4D5D"/>
                    </a:solidFill>
                  </a:rPr>
                  <a:t>equation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for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ions</a:t>
                </a:r>
                <a:r>
                  <a:rPr lang="nl-BE" dirty="0">
                    <a:solidFill>
                      <a:srgbClr val="2F4D5D"/>
                    </a:solidFill>
                  </a:rPr>
                  <a:t> (</a:t>
                </a:r>
                <a:r>
                  <a:rPr lang="nl-BE" dirty="0" err="1">
                    <a:solidFill>
                      <a:srgbClr val="2F4D5D"/>
                    </a:solidFill>
                  </a:rPr>
                  <a:t>potential</a:t>
                </a:r>
                <a:r>
                  <a:rPr lang="nl-BE" dirty="0">
                    <a:solidFill>
                      <a:srgbClr val="2F4D5D"/>
                    </a:solidFill>
                  </a:rPr>
                  <a:t> drop </a:t>
                </a:r>
                <a:r>
                  <a:rPr lang="nl-BE" dirty="0" err="1">
                    <a:solidFill>
                      <a:srgbClr val="2F4D5D"/>
                    </a:solidFill>
                  </a:rPr>
                  <a:t>will</a:t>
                </a:r>
                <a:r>
                  <a:rPr lang="nl-BE" dirty="0">
                    <a:solidFill>
                      <a:srgbClr val="2F4D5D"/>
                    </a:solidFill>
                  </a:rPr>
                  <a:t> help </a:t>
                </a:r>
                <a:r>
                  <a:rPr lang="nl-BE" dirty="0" err="1">
                    <a:solidFill>
                      <a:srgbClr val="2F4D5D"/>
                    </a:solidFill>
                  </a:rPr>
                  <a:t>acceleration</a:t>
                </a:r>
                <a:r>
                  <a:rPr lang="nl-BE" dirty="0">
                    <a:solidFill>
                      <a:srgbClr val="2F4D5D"/>
                    </a:solidFill>
                  </a:rPr>
                  <a:t>)</a:t>
                </a:r>
              </a:p>
              <a:p>
                <a:pPr lvl="1"/>
                <a:r>
                  <a:rPr lang="nl-BE" dirty="0" err="1">
                    <a:solidFill>
                      <a:srgbClr val="2F4D5D"/>
                    </a:solidFill>
                  </a:rPr>
                  <a:t>Required</a:t>
                </a:r>
                <a:r>
                  <a:rPr lang="nl-BE" dirty="0">
                    <a:solidFill>
                      <a:srgbClr val="2F4D5D"/>
                    </a:solidFill>
                  </a:rPr>
                  <a:t> cross-field transport is </a:t>
                </a:r>
                <a:r>
                  <a:rPr lang="nl-BE" dirty="0" err="1">
                    <a:solidFill>
                      <a:srgbClr val="2F4D5D"/>
                    </a:solidFill>
                  </a:rPr>
                  <a:t>implicitly</a:t>
                </a:r>
                <a:r>
                  <a:rPr lang="nl-BE" dirty="0">
                    <a:solidFill>
                      <a:srgbClr val="2F4D5D"/>
                    </a:solidFill>
                  </a:rPr>
                  <a:t> </a:t>
                </a:r>
                <a:r>
                  <a:rPr lang="nl-BE" dirty="0" err="1">
                    <a:solidFill>
                      <a:srgbClr val="2F4D5D"/>
                    </a:solidFill>
                  </a:rPr>
                  <a:t>included</a:t>
                </a:r>
                <a:endParaRPr lang="nl-BE" dirty="0">
                  <a:solidFill>
                    <a:srgbClr val="2F4D5D"/>
                  </a:solidFill>
                </a:endParaRPr>
              </a:p>
              <a:p>
                <a:endParaRPr lang="nl-BE" dirty="0">
                  <a:solidFill>
                    <a:srgbClr val="2F4D5D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452733A-B547-4274-8B03-FF58485AB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DCC8C-D016-46CA-A984-AD00E609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51980-65D2-4F6F-B712-9D9B8247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24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C469CC-7CFD-473C-9531-EEDE0C967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Conclusion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model </a:t>
            </a:r>
            <a:r>
              <a:rPr lang="nl-BE" dirty="0" err="1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3B12BC-537B-4E5B-B003-21C83FC3FF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>
                    <a:solidFill>
                      <a:srgbClr val="00B050"/>
                    </a:solidFill>
                  </a:rPr>
                  <a:t>Done:</a:t>
                </a:r>
              </a:p>
              <a:p>
                <a:pPr lvl="1"/>
                <a:r>
                  <a:rPr lang="nl-BE" dirty="0" err="1"/>
                  <a:t>Elaborated</a:t>
                </a:r>
                <a:r>
                  <a:rPr lang="nl-BE" dirty="0"/>
                  <a:t> </a:t>
                </a:r>
                <a:r>
                  <a:rPr lang="nl-BE" dirty="0" err="1"/>
                  <a:t>version</a:t>
                </a:r>
                <a:r>
                  <a:rPr lang="nl-BE" dirty="0"/>
                  <a:t> (</a:t>
                </a:r>
                <a:r>
                  <a:rPr lang="nl-BE" dirty="0" err="1"/>
                  <a:t>technically</a:t>
                </a:r>
                <a:r>
                  <a:rPr lang="nl-BE" dirty="0"/>
                  <a:t>) </a:t>
                </a:r>
                <a:r>
                  <a:rPr lang="nl-BE" dirty="0" err="1"/>
                  <a:t>implemented</a:t>
                </a:r>
                <a:r>
                  <a:rPr lang="nl-BE" dirty="0"/>
                  <a:t> in TOKAM2D</a:t>
                </a:r>
              </a:p>
              <a:p>
                <a:pPr lvl="1"/>
                <a:r>
                  <a:rPr lang="nl-BE" dirty="0" err="1"/>
                  <a:t>Incorporated</a:t>
                </a:r>
                <a:r>
                  <a:rPr lang="nl-BE" dirty="0"/>
                  <a:t> in </a:t>
                </a:r>
                <a:r>
                  <a:rPr lang="nl-BE" dirty="0" err="1"/>
                  <a:t>the</a:t>
                </a:r>
                <a:r>
                  <a:rPr lang="nl-BE" dirty="0"/>
                  <a:t> workflow of TOKAM2D:</a:t>
                </a:r>
              </a:p>
              <a:p>
                <a:pPr lvl="2"/>
                <a:r>
                  <a:rPr lang="nl-BE" dirty="0" err="1"/>
                  <a:t>Adjusted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boundary</a:t>
                </a:r>
                <a:r>
                  <a:rPr lang="nl-BE" dirty="0"/>
                  <a:t> </a:t>
                </a:r>
                <a:r>
                  <a:rPr lang="nl-BE" dirty="0" err="1"/>
                  <a:t>condition</a:t>
                </a:r>
                <a:r>
                  <a:rPr lang="nl-BE" dirty="0"/>
                  <a:t> </a:t>
                </a:r>
                <a:r>
                  <a:rPr lang="nl-BE" dirty="0" err="1"/>
                  <a:t>for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potential</a:t>
                </a:r>
                <a:r>
                  <a:rPr lang="nl-BE" dirty="0"/>
                  <a:t>: 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𝐸𝑎𝑠𝑡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BE" b="0" i="0" smtClean="0">
                        <a:latin typeface="Cambria Math" panose="02040503050406030204" pitchFamily="18" charset="0"/>
                      </a:rPr>
                      <m:t>Λ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∥, 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𝐸𝑎𝑠𝑡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BE" dirty="0"/>
              </a:p>
              <a:p>
                <a:pPr lvl="2"/>
                <a:r>
                  <a:rPr lang="nl-BE" dirty="0" err="1"/>
                  <a:t>Including</a:t>
                </a:r>
                <a:r>
                  <a:rPr lang="nl-BE" dirty="0"/>
                  <a:t> </a:t>
                </a:r>
                <a:r>
                  <a:rPr lang="nl-BE" dirty="0" err="1"/>
                  <a:t>potential</a:t>
                </a:r>
                <a:r>
                  <a:rPr lang="nl-BE" dirty="0"/>
                  <a:t> </a:t>
                </a:r>
                <a:r>
                  <a:rPr lang="nl-BE" dirty="0" err="1"/>
                  <a:t>adjustment</a:t>
                </a:r>
                <a:r>
                  <a:rPr lang="nl-BE" dirty="0"/>
                  <a:t> </a:t>
                </a:r>
                <a:r>
                  <a:rPr lang="nl-BE" dirty="0" err="1"/>
                  <a:t>to</a:t>
                </a:r>
                <a:r>
                  <a:rPr lang="nl-BE" dirty="0"/>
                  <a:t> limit charge </a:t>
                </a:r>
                <a:r>
                  <a:rPr lang="nl-BE" dirty="0" err="1"/>
                  <a:t>build</a:t>
                </a:r>
                <a:r>
                  <a:rPr lang="nl-BE" dirty="0"/>
                  <a:t>-up in </a:t>
                </a:r>
                <a:r>
                  <a:rPr lang="nl-BE" dirty="0" err="1"/>
                  <a:t>iterative</a:t>
                </a:r>
                <a:r>
                  <a:rPr lang="nl-BE" dirty="0"/>
                  <a:t> way</a:t>
                </a:r>
              </a:p>
              <a:p>
                <a:pPr lvl="3"/>
                <a:r>
                  <a:rPr lang="nl-BE" dirty="0" err="1"/>
                  <a:t>Guarantee</a:t>
                </a:r>
                <a:r>
                  <a:rPr lang="nl-BE" dirty="0"/>
                  <a:t> </a:t>
                </a:r>
                <a:r>
                  <a:rPr lang="nl-BE" dirty="0" err="1"/>
                  <a:t>consistency</a:t>
                </a:r>
                <a:r>
                  <a:rPr lang="nl-BE" dirty="0"/>
                  <a:t> </a:t>
                </a:r>
                <a:r>
                  <a:rPr lang="nl-BE" dirty="0" err="1"/>
                  <a:t>between</a:t>
                </a:r>
                <a:r>
                  <a:rPr lang="nl-BE" dirty="0"/>
                  <a:t> OMP-fields </a:t>
                </a:r>
                <a:r>
                  <a:rPr lang="nl-BE" dirty="0" err="1"/>
                  <a:t>and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endParaRPr lang="nl-BE" dirty="0"/>
              </a:p>
              <a:p>
                <a:pPr lvl="1"/>
                <a:endParaRPr lang="nl-BE" dirty="0"/>
              </a:p>
              <a:p>
                <a:endParaRPr lang="nl-B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3B12BC-537B-4E5B-B003-21C83FC3FF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955A74-99E7-4346-981F-8125A4F2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72CC0-59AC-467B-809B-6D0DBCA5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25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7280FF-B743-464A-9459-F94B4140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Status of </a:t>
            </a:r>
            <a:r>
              <a:rPr lang="nl-BE" dirty="0" err="1"/>
              <a:t>the</a:t>
            </a:r>
            <a:r>
              <a:rPr lang="nl-BE" dirty="0"/>
              <a:t>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AA74B7-490D-4289-BF26-5B2DE2254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rgbClr val="92D050"/>
                </a:solidFill>
              </a:rPr>
              <a:t>Doing:</a:t>
            </a:r>
          </a:p>
          <a:p>
            <a:pPr lvl="1"/>
            <a:r>
              <a:rPr lang="nl-BE" dirty="0" err="1"/>
              <a:t>debugging</a:t>
            </a:r>
            <a:r>
              <a:rPr lang="nl-BE" dirty="0"/>
              <a:t> </a:t>
            </a:r>
            <a:r>
              <a:rPr lang="nl-BE" dirty="0" err="1"/>
              <a:t>simulations</a:t>
            </a:r>
            <a:r>
              <a:rPr lang="nl-BE" dirty="0"/>
              <a:t>:</a:t>
            </a:r>
          </a:p>
          <a:p>
            <a:pPr lvl="2"/>
            <a:r>
              <a:rPr lang="nl-BE" dirty="0" err="1">
                <a:solidFill>
                  <a:schemeClr val="bg1">
                    <a:lumMod val="65000"/>
                  </a:schemeClr>
                </a:solidFill>
              </a:rPr>
              <a:t>Convergence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dirty="0" err="1">
                <a:solidFill>
                  <a:schemeClr val="bg1">
                    <a:lumMod val="65000"/>
                  </a:schemeClr>
                </a:solidFill>
              </a:rPr>
              <a:t>pModel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: ~10^(-12)</a:t>
            </a:r>
          </a:p>
          <a:p>
            <a:pPr lvl="2"/>
            <a:r>
              <a:rPr lang="nl-BE" dirty="0" err="1">
                <a:solidFill>
                  <a:schemeClr val="bg1">
                    <a:lumMod val="65000"/>
                  </a:schemeClr>
                </a:solidFill>
              </a:rPr>
              <a:t>NaN’s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dirty="0" err="1">
                <a:solidFill>
                  <a:schemeClr val="bg1">
                    <a:lumMod val="65000"/>
                  </a:schemeClr>
                </a:solidFill>
              </a:rPr>
              <a:t>during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dirty="0" err="1">
                <a:solidFill>
                  <a:schemeClr val="bg1">
                    <a:lumMod val="65000"/>
                  </a:schemeClr>
                </a:solidFill>
              </a:rPr>
              <a:t>longer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dirty="0" err="1">
                <a:solidFill>
                  <a:schemeClr val="bg1">
                    <a:lumMod val="65000"/>
                  </a:schemeClr>
                </a:solidFill>
              </a:rPr>
              <a:t>simulations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1"/>
            <a:r>
              <a:rPr lang="nl-BE" dirty="0" err="1"/>
              <a:t>Better</a:t>
            </a:r>
            <a:r>
              <a:rPr lang="nl-BE" dirty="0"/>
              <a:t> ‘</a:t>
            </a:r>
            <a:r>
              <a:rPr lang="nl-BE" dirty="0" err="1"/>
              <a:t>understand</a:t>
            </a:r>
            <a:r>
              <a:rPr lang="nl-BE" dirty="0"/>
              <a:t>’ </a:t>
            </a:r>
            <a:r>
              <a:rPr lang="nl-BE" dirty="0" err="1"/>
              <a:t>convergence</a:t>
            </a:r>
            <a:r>
              <a:rPr lang="nl-BE" dirty="0"/>
              <a:t> </a:t>
            </a:r>
            <a:r>
              <a:rPr lang="nl-BE" dirty="0" err="1"/>
              <a:t>region</a:t>
            </a:r>
            <a:endParaRPr lang="nl-BE" dirty="0"/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95271-4A7D-4E15-ADBA-D64E2452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86773-E669-439A-A536-885749928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26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2A0DB2-F532-4BDD-9B1D-F1222AB5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Status of </a:t>
            </a:r>
            <a:r>
              <a:rPr lang="nl-BE" dirty="0" err="1"/>
              <a:t>the</a:t>
            </a:r>
            <a:r>
              <a:rPr lang="nl-BE" dirty="0"/>
              <a:t> model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80918A-6D45-23AF-93B4-EBDCB199D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638" y="2947130"/>
            <a:ext cx="4843462" cy="39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7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AA74B7-490D-4289-BF26-5B2DE22546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 err="1">
                    <a:solidFill>
                      <a:srgbClr val="FFC000"/>
                    </a:solidFill>
                  </a:rPr>
                  <a:t>To</a:t>
                </a:r>
                <a:r>
                  <a:rPr lang="nl-BE" dirty="0">
                    <a:solidFill>
                      <a:srgbClr val="FFC000"/>
                    </a:solidFill>
                  </a:rPr>
                  <a:t> do:</a:t>
                </a:r>
              </a:p>
              <a:p>
                <a:pPr lvl="1"/>
                <a:r>
                  <a:rPr lang="nl-BE" dirty="0" err="1"/>
                  <a:t>Investigate</a:t>
                </a:r>
                <a:r>
                  <a:rPr lang="nl-BE" dirty="0"/>
                  <a:t> CXZ </a:t>
                </a:r>
              </a:p>
              <a:p>
                <a:pPr lvl="1"/>
                <a:r>
                  <a:rPr lang="nl-BE" dirty="0" err="1"/>
                  <a:t>Consistency</a:t>
                </a:r>
                <a:r>
                  <a:rPr lang="nl-BE" dirty="0"/>
                  <a:t> update: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BE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2+</m:t>
                    </m:r>
                    <m:r>
                      <m:rPr>
                        <m:sty m:val="p"/>
                      </m:rPr>
                      <a:rPr lang="nl-BE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 2+</m:t>
                    </m:r>
                    <m:sSub>
                      <m:sSubPr>
                        <m:ctrlPr>
                          <a:rPr lang="nl-B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nl-B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𝑆𝐸</m:t>
                        </m:r>
                      </m:sub>
                    </m:sSub>
                  </m:oMath>
                </a14:m>
                <a:endParaRPr lang="nl-BE" dirty="0"/>
              </a:p>
              <a:p>
                <a:pPr lvl="1"/>
                <a:r>
                  <a:rPr lang="nl-BE" dirty="0"/>
                  <a:t>Go </a:t>
                </a:r>
                <a:r>
                  <a:rPr lang="nl-BE" dirty="0" err="1"/>
                  <a:t>through</a:t>
                </a:r>
                <a:r>
                  <a:rPr lang="nl-BE" dirty="0"/>
                  <a:t> development </a:t>
                </a:r>
                <a:r>
                  <a:rPr lang="nl-BE" dirty="0" err="1"/>
                  <a:t>notes</a:t>
                </a:r>
                <a:r>
                  <a:rPr lang="nl-BE" dirty="0"/>
                  <a:t> document</a:t>
                </a:r>
              </a:p>
              <a:p>
                <a:pPr lvl="1"/>
                <a:r>
                  <a:rPr lang="nl-BE" dirty="0" err="1"/>
                  <a:t>Verification</a:t>
                </a:r>
                <a:r>
                  <a:rPr lang="nl-BE" dirty="0"/>
                  <a:t> of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implementation</a:t>
                </a:r>
                <a:r>
                  <a:rPr lang="nl-BE" dirty="0"/>
                  <a:t>! (</a:t>
                </a:r>
                <a:r>
                  <a:rPr lang="nl-BE" dirty="0" err="1"/>
                  <a:t>allocation</a:t>
                </a:r>
                <a:r>
                  <a:rPr lang="nl-BE" dirty="0"/>
                  <a:t> </a:t>
                </a:r>
                <a:r>
                  <a:rPr lang="nl-BE" dirty="0" err="1"/>
                  <a:t>and</a:t>
                </a:r>
                <a:r>
                  <a:rPr lang="nl-BE" dirty="0"/>
                  <a:t> </a:t>
                </a:r>
                <a:r>
                  <a:rPr lang="nl-BE" dirty="0" err="1"/>
                  <a:t>initialization</a:t>
                </a:r>
                <a:r>
                  <a:rPr lang="nl-BE" dirty="0"/>
                  <a:t> issues)</a:t>
                </a:r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r>
                  <a:rPr lang="nl-BE" dirty="0"/>
                  <a:t>Make database of </a:t>
                </a:r>
                <a:r>
                  <a:rPr lang="nl-BE" dirty="0" err="1"/>
                  <a:t>simulations</a:t>
                </a:r>
                <a:r>
                  <a:rPr lang="nl-BE" dirty="0"/>
                  <a:t> </a:t>
                </a:r>
              </a:p>
              <a:p>
                <a:pPr lvl="1"/>
                <a:r>
                  <a:rPr lang="nl-BE" dirty="0"/>
                  <a:t>Diagnose </a:t>
                </a:r>
                <a:r>
                  <a:rPr lang="nl-BE" dirty="0" err="1"/>
                  <a:t>simulations</a:t>
                </a:r>
                <a:r>
                  <a:rPr lang="nl-BE" dirty="0"/>
                  <a:t> + </a:t>
                </a:r>
                <a:r>
                  <a:rPr lang="nl-BE" dirty="0" err="1"/>
                  <a:t>evaluate</a:t>
                </a:r>
                <a:r>
                  <a:rPr lang="nl-BE" dirty="0"/>
                  <a:t> </a:t>
                </a:r>
                <a:r>
                  <a:rPr lang="nl-BE" dirty="0" err="1"/>
                  <a:t>mean</a:t>
                </a:r>
                <a:r>
                  <a:rPr lang="nl-BE" dirty="0"/>
                  <a:t>-field </a:t>
                </a:r>
                <a:r>
                  <a:rPr lang="nl-BE" dirty="0" err="1"/>
                  <a:t>balances</a:t>
                </a:r>
                <a:endParaRPr lang="nl-BE" dirty="0"/>
              </a:p>
              <a:p>
                <a:pPr lvl="1"/>
                <a:r>
                  <a:rPr lang="nl-BE" dirty="0"/>
                  <a:t>Check </a:t>
                </a:r>
                <a:r>
                  <a:rPr lang="nl-BE" dirty="0" err="1"/>
                  <a:t>current</a:t>
                </a:r>
                <a:r>
                  <a:rPr lang="nl-BE" dirty="0"/>
                  <a:t> </a:t>
                </a:r>
                <a:r>
                  <a:rPr lang="nl-BE" dirty="0" err="1"/>
                  <a:t>closures</a:t>
                </a:r>
                <a:r>
                  <a:rPr lang="nl-BE" dirty="0"/>
                  <a:t> </a:t>
                </a:r>
                <a:r>
                  <a:rPr lang="nl-BE" dirty="0" err="1"/>
                  <a:t>and</a:t>
                </a:r>
                <a:r>
                  <a:rPr lang="nl-BE" dirty="0"/>
                  <a:t> </a:t>
                </a:r>
                <a:r>
                  <a:rPr lang="nl-BE" dirty="0" err="1"/>
                  <a:t>propose</a:t>
                </a:r>
                <a:r>
                  <a:rPr lang="nl-BE" dirty="0"/>
                  <a:t> </a:t>
                </a:r>
                <a:r>
                  <a:rPr lang="nl-BE" dirty="0" err="1"/>
                  <a:t>adaptions</a:t>
                </a:r>
                <a:r>
                  <a:rPr lang="nl-BE" dirty="0"/>
                  <a:t> </a:t>
                </a:r>
                <a:r>
                  <a:rPr lang="nl-BE" dirty="0" err="1"/>
                  <a:t>where</a:t>
                </a:r>
                <a:r>
                  <a:rPr lang="nl-BE" dirty="0"/>
                  <a:t> </a:t>
                </a:r>
                <a:r>
                  <a:rPr lang="nl-BE" dirty="0" err="1"/>
                  <a:t>needed</a:t>
                </a:r>
                <a:endParaRPr lang="nl-BE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AA74B7-490D-4289-BF26-5B2DE22546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95271-4A7D-4E15-ADBA-D64E2452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86773-E669-439A-A536-885749928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27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2A0DB2-F532-4BDD-9B1D-F1222AB5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Status of </a:t>
            </a:r>
            <a:r>
              <a:rPr lang="nl-BE" dirty="0" err="1"/>
              <a:t>the</a:t>
            </a:r>
            <a:r>
              <a:rPr lang="nl-BE" dirty="0"/>
              <a:t> model</a:t>
            </a:r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AF548F6-7C3F-FF30-1E49-2C3B81E31D95}"/>
              </a:ext>
            </a:extLst>
          </p:cNvPr>
          <p:cNvSpPr/>
          <p:nvPr/>
        </p:nvSpPr>
        <p:spPr>
          <a:xfrm>
            <a:off x="5332560" y="3888000"/>
            <a:ext cx="1402080" cy="426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7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B00894-1F11-40DE-A380-6CFD7E42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79BE61-9BF5-4311-9548-50F3B836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28</a:t>
            </a:fld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F4F744-0CD3-4E2B-AB21-D0AB09D3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Questions</a:t>
            </a:r>
            <a:r>
              <a:rPr lang="nl-BE" dirty="0"/>
              <a:t> (</a:t>
            </a:r>
            <a:r>
              <a:rPr lang="nl-BE" dirty="0" err="1"/>
              <a:t>and</a:t>
            </a:r>
            <a:r>
              <a:rPr lang="nl-BE" dirty="0"/>
              <a:t>/or </a:t>
            </a:r>
            <a:r>
              <a:rPr lang="nl-BE" dirty="0" err="1"/>
              <a:t>advice</a:t>
            </a:r>
            <a:r>
              <a:rPr lang="nl-BE" dirty="0"/>
              <a:t>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95CEB-9F89-47D7-A246-525802716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58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E13B0-8A75-4098-9339-B21676DD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1A5EF-3C32-4B14-AFC3-CE562F4D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29</a:t>
            </a:fld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6D2CB-04E3-4691-8526-88FAE946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Back-up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39F0B3-B834-4F75-99D3-D9E8E8074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1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CCDB26-DC02-4ACC-A0FD-EC94C52E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Motivation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studying</a:t>
            </a:r>
            <a:r>
              <a:rPr lang="nl-BE" dirty="0"/>
              <a:t> CLR/HRR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ABA761-8483-4746-BEA5-5A328C92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A5D3E-A943-4F5E-8135-A9E280FF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E8798-6BED-43B7-969D-1C24D3C99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656000"/>
            <a:ext cx="11041200" cy="4464000"/>
          </a:xfrm>
        </p:spPr>
        <p:txBody>
          <a:bodyPr/>
          <a:lstStyle/>
          <a:p>
            <a:r>
              <a:rPr lang="nl-BE" dirty="0"/>
              <a:t>KUL approach:</a:t>
            </a:r>
          </a:p>
          <a:p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C5439-7497-480D-AE38-78AE1ADA9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803" y="1282262"/>
            <a:ext cx="9041401" cy="4375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37055E-516B-4ECB-8D09-1D2745C55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331" y="2290556"/>
            <a:ext cx="2476007" cy="2042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22B91-BC15-4A88-A67D-010179854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935" y="301093"/>
            <a:ext cx="3986369" cy="18624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132D8-8B91-4D0F-BEA9-3C9AF5A7DEDC}"/>
              </a:ext>
            </a:extLst>
          </p:cNvPr>
          <p:cNvSpPr/>
          <p:nvPr/>
        </p:nvSpPr>
        <p:spPr>
          <a:xfrm>
            <a:off x="3241040" y="2131226"/>
            <a:ext cx="8950960" cy="3701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48D240-AE0E-445B-9E39-BFB6961698D7}"/>
              </a:ext>
            </a:extLst>
          </p:cNvPr>
          <p:cNvSpPr txBox="1"/>
          <p:nvPr/>
        </p:nvSpPr>
        <p:spPr>
          <a:xfrm>
            <a:off x="900000" y="6302106"/>
            <a:ext cx="6613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W. Dekeyser, </a:t>
            </a:r>
            <a:r>
              <a:rPr lang="nl-BE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internal</a:t>
            </a:r>
            <a:r>
              <a:rPr lang="nl-BE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document &amp; R. Coosemans, PhD </a:t>
            </a:r>
            <a:r>
              <a:rPr lang="nl-BE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text</a:t>
            </a:r>
            <a:r>
              <a:rPr lang="en-US" dirty="0"/>
              <a:t>.</a:t>
            </a:r>
            <a:r>
              <a:rPr lang="nl-BE" sz="1800" b="0" i="0" u="none" strike="noStrike" baseline="0" dirty="0">
                <a:latin typeface="Arial" panose="020B0604020202020204" pitchFamily="34" charset="0"/>
              </a:rPr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156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E73686-0AFC-495E-8446-A37575D26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Original plan: </a:t>
            </a:r>
            <a:r>
              <a:rPr lang="nl-BE" dirty="0" err="1"/>
              <a:t>use</a:t>
            </a:r>
            <a:r>
              <a:rPr lang="nl-BE" dirty="0"/>
              <a:t> model of (n)SOLT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1D7A8-E205-42BB-AF23-B104083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9DC8A-58FE-40AF-B88B-1EC6932B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30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6CA787-8319-4417-A43A-4F98F6DB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Model </a:t>
            </a:r>
            <a:r>
              <a:rPr lang="nl-BE" dirty="0" err="1"/>
              <a:t>formulation</a:t>
            </a:r>
            <a:r>
              <a:rPr lang="nl-BE" dirty="0"/>
              <a:t>: (n)SOLT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EA143-886C-468B-A155-24647C8E9750}"/>
              </a:ext>
            </a:extLst>
          </p:cNvPr>
          <p:cNvSpPr txBox="1"/>
          <p:nvPr/>
        </p:nvSpPr>
        <p:spPr>
          <a:xfrm>
            <a:off x="794657" y="6349334"/>
            <a:ext cx="893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Ref: </a:t>
            </a:r>
            <a:r>
              <a:rPr lang="en-US" dirty="0">
                <a:solidFill>
                  <a:schemeClr val="bg1"/>
                </a:solidFill>
              </a:rPr>
              <a:t>Phys. Plasmas 28, 092305 (2021); https://doi.org/10.1063/5.0060524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558A6C-F05B-473D-A50C-E79317377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3003638"/>
            <a:ext cx="4314825" cy="2171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2C3DC9-AA03-480F-8504-3045EB2E8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2213202"/>
            <a:ext cx="4495800" cy="733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2A1637-1260-446F-B0C6-FEBF314637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568"/>
          <a:stretch/>
        </p:blipFill>
        <p:spPr>
          <a:xfrm>
            <a:off x="7301177" y="2991392"/>
            <a:ext cx="3162300" cy="2220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499CB8-4BE1-48CF-BB7A-A0AF7058B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440" y="5370298"/>
            <a:ext cx="25908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E08DEE-83D8-44B0-A7D6-1F1F3D17A1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9685"/>
          <a:stretch/>
        </p:blipFill>
        <p:spPr>
          <a:xfrm>
            <a:off x="7453577" y="2211572"/>
            <a:ext cx="3162300" cy="6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3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EC307E-DF4A-4318-BCD8-3E4386D6DF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Parallel </a:t>
                </a:r>
                <a:r>
                  <a:rPr lang="nl-BE" dirty="0" err="1"/>
                  <a:t>electron</a:t>
                </a:r>
                <a:r>
                  <a:rPr lang="nl-BE" dirty="0"/>
                  <a:t> flux:</a:t>
                </a:r>
              </a:p>
              <a:p>
                <a:endParaRPr lang="en-US" dirty="0"/>
              </a:p>
              <a:p>
                <a:r>
                  <a:rPr lang="en-US" dirty="0"/>
                  <a:t>Start from ohm’s law:</a:t>
                </a:r>
              </a:p>
              <a:p>
                <a:endParaRPr lang="en-US" dirty="0"/>
              </a:p>
              <a:p>
                <a:r>
                  <a:rPr lang="en-US" dirty="0"/>
                  <a:t>Assume:</a:t>
                </a:r>
              </a:p>
              <a:p>
                <a:pPr lvl="1"/>
                <a:r>
                  <a:rPr lang="en-US" dirty="0"/>
                  <a:t>Linear increase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dirty="0"/>
                  <a:t> and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In Limit of CLR: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𝑖𝑧𝑒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=&gt;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EC307E-DF4A-4318-BCD8-3E4386D6DF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4218D55-03D7-4E74-90EA-E32AAE153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469" y="1596075"/>
            <a:ext cx="4067175" cy="6477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445DB-4930-4BFC-932A-E5A1472F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E43AD-11BD-462A-B076-7C84518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31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6BD9FE-4BAA-415B-BF11-09500482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(n)SOLT-model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D64F59-20AC-441C-BF21-6A817B0EF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469" y="2550401"/>
            <a:ext cx="3920422" cy="7467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B2675D-CB5D-4348-9AD9-5DAFEA09D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630" y="4495888"/>
            <a:ext cx="7410450" cy="781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58DC66-F8B4-4E50-96E1-CFB9F20F3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75" y="5261925"/>
            <a:ext cx="466725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D671CB-8106-4A22-A7DB-CF8993B17113}"/>
                  </a:ext>
                </a:extLst>
              </p:cNvPr>
              <p:cNvSpPr txBox="1"/>
              <p:nvPr/>
            </p:nvSpPr>
            <p:spPr>
              <a:xfrm>
                <a:off x="9855200" y="5382059"/>
                <a:ext cx="1391920" cy="414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𝑂𝑀𝑃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D671CB-8106-4A22-A7DB-CF8993B17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200" y="5382059"/>
                <a:ext cx="1391920" cy="414152"/>
              </a:xfrm>
              <a:prstGeom prst="rect">
                <a:avLst/>
              </a:prstGeom>
              <a:blipFill>
                <a:blip r:embed="rId8"/>
                <a:stretch>
                  <a:fillRect l="-3947" t="-97059" b="-16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667E60B-47E6-4BF7-BC94-B23B40B25FA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583" t="-1098" r="9126"/>
          <a:stretch/>
        </p:blipFill>
        <p:spPr>
          <a:xfrm>
            <a:off x="10884560" y="5382059"/>
            <a:ext cx="1002640" cy="5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548D98-ECE9-45D3-A869-517764691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As a </a:t>
                </a:r>
                <a:r>
                  <a:rPr lang="nl-BE" dirty="0" err="1"/>
                  <a:t>result</a:t>
                </a:r>
                <a:r>
                  <a:rPr lang="nl-BE" dirty="0"/>
                  <a:t>, </a:t>
                </a:r>
                <a:r>
                  <a:rPr lang="nl-BE" dirty="0" err="1"/>
                  <a:t>questions</a:t>
                </a:r>
                <a:r>
                  <a:rPr lang="nl-BE" dirty="0"/>
                  <a:t> </a:t>
                </a:r>
                <a:r>
                  <a:rPr lang="nl-BE" dirty="0" err="1"/>
                  <a:t>arose</a:t>
                </a:r>
                <a:r>
                  <a:rPr lang="nl-BE" dirty="0"/>
                  <a:t>:</a:t>
                </a:r>
              </a:p>
              <a:p>
                <a:pPr lvl="1"/>
                <a:r>
                  <a:rPr lang="nl-BE" dirty="0"/>
                  <a:t>1)</a:t>
                </a:r>
                <a:r>
                  <a:rPr lang="nl-BE" dirty="0" err="1"/>
                  <a:t>What</a:t>
                </a:r>
                <a:r>
                  <a:rPr lang="nl-BE" dirty="0"/>
                  <a:t> </a:t>
                </a:r>
                <a:r>
                  <a:rPr lang="nl-BE" dirty="0" err="1"/>
                  <a:t>about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following</a:t>
                </a:r>
                <a:r>
                  <a:rPr lang="nl-BE" dirty="0"/>
                  <a:t> </a:t>
                </a:r>
                <a:r>
                  <a:rPr lang="nl-BE" dirty="0" err="1"/>
                  <a:t>integral</a:t>
                </a:r>
                <a:r>
                  <a:rPr lang="nl-BE" dirty="0"/>
                  <a:t>?</a:t>
                </a:r>
              </a:p>
              <a:p>
                <a:pPr lvl="2"/>
                <a:endParaRPr lang="nl-BE" b="0" i="1" dirty="0">
                  <a:latin typeface="Cambria Math" panose="02040503050406030204" pitchFamily="18" charset="0"/>
                </a:endParaRPr>
              </a:p>
              <a:p>
                <a:pPr lvl="2"/>
                <a:endParaRPr lang="nl-BE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𝑡𝑒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nl-BE" dirty="0"/>
                  <a:t>      	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548D98-ECE9-45D3-A869-517764691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EDE6B8-6E22-4EFC-9363-ABDEDD93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0A4FE-8494-4F89-802B-A6A98315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32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E6DABA-68BA-4267-8757-E014DE92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(n)SOLT-model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9E4642-031E-4F16-BF3C-32264F28C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83" t="-1098" r="9126"/>
          <a:stretch/>
        </p:blipFill>
        <p:spPr>
          <a:xfrm>
            <a:off x="6463432" y="2102712"/>
            <a:ext cx="1248875" cy="647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86D182-B7ED-452A-8A8F-5FB1EAC51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229" y="2598964"/>
            <a:ext cx="25908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158CF195-A6F2-4485-A0E7-C68E5E3DC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200" y="5152046"/>
            <a:ext cx="2733675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548D98-ECE9-45D3-A869-517764691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As a </a:t>
                </a:r>
                <a:r>
                  <a:rPr lang="nl-BE" dirty="0" err="1"/>
                  <a:t>result</a:t>
                </a:r>
                <a:r>
                  <a:rPr lang="nl-BE" dirty="0"/>
                  <a:t>, </a:t>
                </a:r>
                <a:r>
                  <a:rPr lang="nl-BE" dirty="0" err="1"/>
                  <a:t>questions</a:t>
                </a:r>
                <a:r>
                  <a:rPr lang="nl-BE" dirty="0"/>
                  <a:t> </a:t>
                </a:r>
                <a:r>
                  <a:rPr lang="nl-BE" dirty="0" err="1"/>
                  <a:t>arose</a:t>
                </a:r>
                <a:r>
                  <a:rPr lang="nl-BE" dirty="0"/>
                  <a:t>:</a:t>
                </a:r>
              </a:p>
              <a:p>
                <a:pPr lvl="1"/>
                <a:r>
                  <a:rPr lang="nl-BE" dirty="0"/>
                  <a:t>1)</a:t>
                </a:r>
                <a:r>
                  <a:rPr lang="nl-BE" dirty="0" err="1"/>
                  <a:t>What</a:t>
                </a:r>
                <a:r>
                  <a:rPr lang="nl-BE" dirty="0"/>
                  <a:t> </a:t>
                </a:r>
                <a:r>
                  <a:rPr lang="nl-BE" dirty="0" err="1"/>
                  <a:t>about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following</a:t>
                </a:r>
                <a:r>
                  <a:rPr lang="nl-BE" dirty="0"/>
                  <a:t> </a:t>
                </a:r>
                <a:r>
                  <a:rPr lang="nl-BE" dirty="0" err="1"/>
                  <a:t>integral</a:t>
                </a:r>
                <a:r>
                  <a:rPr lang="nl-BE" dirty="0"/>
                  <a:t>? 	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2)Did they assume		             = </a:t>
                </a:r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/>
                  <a:t> ?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3) Neglected 0,71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𝑒𝑢</m:t>
                        </m:r>
                      </m:sub>
                    </m:sSub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Additional questions:</a:t>
                </a:r>
              </a:p>
              <a:p>
                <a:pPr lvl="1"/>
                <a:r>
                  <a:rPr lang="en-US" dirty="0"/>
                  <a:t>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: which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Seems CL-expression for q is used in calculating j =&gt;                                ?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548D98-ECE9-45D3-A869-517764691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717" t="-956" r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EDE6B8-6E22-4EFC-9363-ABDEDD93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0A4FE-8494-4F89-802B-A6A98315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33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E6DABA-68BA-4267-8757-E014DE92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(n)SOLT-model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9E4642-031E-4F16-BF3C-32264F28C3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583" t="-1098" r="9126"/>
          <a:stretch/>
        </p:blipFill>
        <p:spPr>
          <a:xfrm>
            <a:off x="6463432" y="2102712"/>
            <a:ext cx="1248875" cy="64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A1E0CD-4CB4-4173-918B-899E094785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7025" y="4063443"/>
            <a:ext cx="4067175" cy="647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F68696-4EB0-4979-9693-70980DB38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2494" y="2859722"/>
            <a:ext cx="2200275" cy="752475"/>
          </a:xfrm>
          <a:prstGeom prst="rect">
            <a:avLst/>
          </a:prstGeom>
        </p:spPr>
      </p:pic>
      <p:sp>
        <p:nvSpPr>
          <p:cNvPr id="26" name="Rectangle: Top Corners One Rounded and One Snipped 25">
            <a:extLst>
              <a:ext uri="{FF2B5EF4-FFF2-40B4-BE49-F238E27FC236}">
                <a16:creationId xmlns:a16="http://schemas.microsoft.com/office/drawing/2014/main" id="{1F048218-2223-42E3-B0C1-B398D03B4D76}"/>
              </a:ext>
            </a:extLst>
          </p:cNvPr>
          <p:cNvSpPr/>
          <p:nvPr/>
        </p:nvSpPr>
        <p:spPr>
          <a:xfrm rot="20291103">
            <a:off x="2761230" y="1615641"/>
            <a:ext cx="7190957" cy="3379238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/>
              <a:t>=&gt; </a:t>
            </a:r>
            <a:r>
              <a:rPr lang="nl-BE" sz="2800" dirty="0" err="1"/>
              <a:t>Own</a:t>
            </a:r>
            <a:r>
              <a:rPr lang="nl-BE" sz="2800" dirty="0"/>
              <a:t>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958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747C73-4442-4C18-8AE0-37626F01BB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nl-BE" dirty="0"/>
                  <a:t>Conceptually:</a:t>
                </a:r>
              </a:p>
              <a:p>
                <a:pPr lvl="1"/>
                <a:r>
                  <a:rPr lang="nl-BE" dirty="0" err="1"/>
                  <a:t>When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𝑑𝑖𝑠𝑠𝑜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eV, the model will give: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=!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Further when not using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-relation, and accounting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=…+0,71</m:t>
                    </m:r>
                    <m:r>
                      <m:rPr>
                        <m:sty m:val="p"/>
                      </m:rPr>
                      <a:rPr lang="nl-BE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=&gt; Model can be interpreted as an extension of the (n)SOLT-model:</a:t>
                </a:r>
              </a:p>
              <a:p>
                <a:pPr lvl="2"/>
                <a:r>
                  <a:rPr lang="en-US" dirty="0">
                    <a:solidFill>
                      <a:srgbClr val="FFC000"/>
                    </a:solidFill>
                  </a:rPr>
                  <a:t>- implicit model</a:t>
                </a:r>
              </a:p>
              <a:p>
                <a:pPr lvl="2"/>
                <a:r>
                  <a:rPr lang="en-US" dirty="0">
                    <a:solidFill>
                      <a:srgbClr val="00B050"/>
                    </a:solidFill>
                  </a:rPr>
                  <a:t>+ consistent interpolation of fluxes</a:t>
                </a:r>
              </a:p>
              <a:p>
                <a:pPr lvl="2"/>
                <a:r>
                  <a:rPr lang="en-US" dirty="0">
                    <a:solidFill>
                      <a:srgbClr val="FFC000"/>
                    </a:solidFill>
                  </a:rPr>
                  <a:t>- only for transition SLR-&gt;CLR, as doesn’t incorporate Flux limiters (require </a:t>
                </a:r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BE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B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l-B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nl-BE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)</a:t>
                </a:r>
              </a:p>
              <a:p>
                <a:pPr lvl="3"/>
                <a:r>
                  <a:rPr lang="en-US" dirty="0"/>
                  <a:t>... But to what extend are flux limiters based on upstream conditions useful, when you use the same upstream quantities to infer the Sheath-fluxes and the latter are smaller than the limit (</a:t>
                </a:r>
                <a:r>
                  <a:rPr lang="en-US" dirty="0">
                    <a:highlight>
                      <a:srgbClr val="FFFF00"/>
                    </a:highlight>
                  </a:rPr>
                  <a:t>To be read again</a:t>
                </a:r>
                <a:r>
                  <a:rPr lang="en-US" dirty="0"/>
                  <a:t>)</a:t>
                </a:r>
              </a:p>
              <a:p>
                <a:pPr lvl="4"/>
                <a:r>
                  <a:rPr lang="en-US" dirty="0"/>
                  <a:t>I.e. we impose </a:t>
                </a:r>
                <a:r>
                  <a:rPr lang="en-US" dirty="0" err="1"/>
                  <a:t>qe</a:t>
                </a:r>
                <a:r>
                  <a:rPr lang="en-US" dirty="0"/>
                  <a:t> = </a:t>
                </a:r>
                <a:r>
                  <a:rPr lang="en-US" dirty="0" err="1"/>
                  <a:t>qe_sheath</a:t>
                </a:r>
                <a:r>
                  <a:rPr lang="en-US" dirty="0"/>
                  <a:t> =&gt; the flux can’t get higher than the value imposed by the boundary condition and this value was (normally) lower then the FL at the SE (i.e. its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𝑠h</m:t>
                        </m:r>
                      </m:sup>
                    </m:sSubSup>
                    <m:r>
                      <a:rPr lang="nl-BE" b="0" i="1" smtClean="0">
                        <a:latin typeface="Cambria Math" panose="02040503050406030204" pitchFamily="18" charset="0"/>
                      </a:rPr>
                      <m:t>~0,072</m:t>
                    </m:r>
                  </m:oMath>
                </a14:m>
                <a:r>
                  <a:rPr lang="en-US" dirty="0"/>
                  <a:t>, whilst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𝐹𝑆</m:t>
                        </m:r>
                      </m:sup>
                    </m:sSubSup>
                    <m:r>
                      <a:rPr lang="nl-BE" i="1">
                        <a:latin typeface="Cambria Math" panose="02040503050406030204" pitchFamily="18" charset="0"/>
                      </a:rPr>
                      <m:t>~0,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𝑆𝑂𝐿𝑃𝑆</m:t>
                        </m:r>
                      </m:sup>
                    </m:sSubSup>
                    <m:r>
                      <a:rPr lang="nl-BE" i="1">
                        <a:latin typeface="Cambria Math" panose="02040503050406030204" pitchFamily="18" charset="0"/>
                      </a:rPr>
                      <m:t>~0,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 err="1"/>
                  <a:t>pg</a:t>
                </a:r>
                <a:r>
                  <a:rPr lang="en-US" dirty="0"/>
                  <a:t> R174-Fundamenski 2005)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747C73-4442-4C18-8AE0-37626F01BB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681DB-6AD7-4168-BDBC-25DA2185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86692-FC86-4AF9-8CDA-6C6F2D58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34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564B41-DAC5-4937-BAA7-F671F9ED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Note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FC4BF-BE55-4EDB-8068-1027DDCE387D}"/>
              </a:ext>
            </a:extLst>
          </p:cNvPr>
          <p:cNvSpPr txBox="1"/>
          <p:nvPr/>
        </p:nvSpPr>
        <p:spPr>
          <a:xfrm>
            <a:off x="812800" y="636472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W </a:t>
            </a:r>
            <a:r>
              <a:rPr lang="pt-BR" sz="1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Fundamenski</a:t>
            </a:r>
            <a:r>
              <a:rPr lang="pt-BR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2005 </a:t>
            </a:r>
            <a:r>
              <a:rPr lang="pt-BR" sz="1600" b="0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Plasma </a:t>
            </a:r>
            <a:r>
              <a:rPr lang="pt-BR" sz="1600" b="0" i="1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Phys</a:t>
            </a:r>
            <a:r>
              <a:rPr lang="pt-BR" sz="1600" b="0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pt-BR" sz="1600" b="0" i="1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Control</a:t>
            </a:r>
            <a:r>
              <a:rPr lang="pt-BR" sz="1600" b="0" i="1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. Fusion </a:t>
            </a:r>
            <a:r>
              <a:rPr lang="pt-BR" sz="16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47 </a:t>
            </a:r>
            <a:r>
              <a:rPr lang="pt-BR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R163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5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CCDB26-DC02-4ACC-A0FD-EC94C52E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Motivation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studying</a:t>
            </a:r>
            <a:r>
              <a:rPr lang="nl-BE" dirty="0"/>
              <a:t> CLR/HRR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ABA761-8483-4746-BEA5-5A328C92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A5D3E-A943-4F5E-8135-A9E280FF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E8798-6BED-43B7-969D-1C24D3C99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656000"/>
            <a:ext cx="11041200" cy="4464000"/>
          </a:xfrm>
        </p:spPr>
        <p:txBody>
          <a:bodyPr/>
          <a:lstStyle/>
          <a:p>
            <a:r>
              <a:rPr lang="nl-BE" dirty="0"/>
              <a:t>KUL approach:</a:t>
            </a:r>
          </a:p>
          <a:p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C5439-7497-480D-AE38-78AE1ADA9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803" y="1282262"/>
            <a:ext cx="9041401" cy="4375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37055E-516B-4ECB-8D09-1D2745C55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331" y="2290556"/>
            <a:ext cx="2476007" cy="2042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22B91-BC15-4A88-A67D-010179854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935" y="301093"/>
            <a:ext cx="3986369" cy="18624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132D8-8B91-4D0F-BEA9-3C9AF5A7DEDC}"/>
              </a:ext>
            </a:extLst>
          </p:cNvPr>
          <p:cNvSpPr/>
          <p:nvPr/>
        </p:nvSpPr>
        <p:spPr>
          <a:xfrm>
            <a:off x="5615940" y="2131226"/>
            <a:ext cx="6576060" cy="3701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B9A059-2930-42F9-8264-E5E553389955}"/>
              </a:ext>
            </a:extLst>
          </p:cNvPr>
          <p:cNvSpPr/>
          <p:nvPr/>
        </p:nvSpPr>
        <p:spPr>
          <a:xfrm>
            <a:off x="3165803" y="3840480"/>
            <a:ext cx="9178597" cy="2145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A94B72-FC5F-47CE-920E-4708E7D3719A}"/>
              </a:ext>
            </a:extLst>
          </p:cNvPr>
          <p:cNvSpPr txBox="1"/>
          <p:nvPr/>
        </p:nvSpPr>
        <p:spPr>
          <a:xfrm>
            <a:off x="900000" y="6302106"/>
            <a:ext cx="6613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W. Dekeyser, </a:t>
            </a:r>
            <a:r>
              <a:rPr lang="nl-BE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internal</a:t>
            </a:r>
            <a:r>
              <a:rPr lang="nl-BE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document &amp; R. Coosemans, PhD </a:t>
            </a:r>
            <a:r>
              <a:rPr lang="nl-BE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text</a:t>
            </a:r>
            <a:r>
              <a:rPr lang="en-US" dirty="0"/>
              <a:t>.</a:t>
            </a:r>
            <a:r>
              <a:rPr lang="nl-BE" sz="1800" b="0" i="0" u="none" strike="noStrike" baseline="0" dirty="0">
                <a:latin typeface="Arial" panose="020B0604020202020204" pitchFamily="34" charset="0"/>
              </a:rPr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959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CCDB26-DC02-4ACC-A0FD-EC94C52E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Motivation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studying</a:t>
            </a:r>
            <a:r>
              <a:rPr lang="nl-BE" dirty="0"/>
              <a:t> CLR/HRR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ABA761-8483-4746-BEA5-5A328C92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A5D3E-A943-4F5E-8135-A9E280FF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E8798-6BED-43B7-969D-1C24D3C99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656000"/>
            <a:ext cx="11041200" cy="4464000"/>
          </a:xfrm>
        </p:spPr>
        <p:txBody>
          <a:bodyPr/>
          <a:lstStyle/>
          <a:p>
            <a:r>
              <a:rPr lang="nl-BE" dirty="0"/>
              <a:t>KUL approach:</a:t>
            </a:r>
          </a:p>
          <a:p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C5439-7497-480D-AE38-78AE1ADA9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803" y="1282262"/>
            <a:ext cx="9041401" cy="4375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37055E-516B-4ECB-8D09-1D2745C55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331" y="2290556"/>
            <a:ext cx="2476007" cy="2042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22B91-BC15-4A88-A67D-010179854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935" y="301093"/>
            <a:ext cx="3986369" cy="18624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132D8-8B91-4D0F-BEA9-3C9AF5A7DEDC}"/>
              </a:ext>
            </a:extLst>
          </p:cNvPr>
          <p:cNvSpPr/>
          <p:nvPr/>
        </p:nvSpPr>
        <p:spPr>
          <a:xfrm>
            <a:off x="5615940" y="2131226"/>
            <a:ext cx="6576060" cy="3701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B9A059-2930-42F9-8264-E5E553389955}"/>
              </a:ext>
            </a:extLst>
          </p:cNvPr>
          <p:cNvSpPr/>
          <p:nvPr/>
        </p:nvSpPr>
        <p:spPr>
          <a:xfrm>
            <a:off x="5759670" y="3840480"/>
            <a:ext cx="6584730" cy="2145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8B55BD-6527-4C17-A44D-9A989F828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7366" y="4391730"/>
            <a:ext cx="4224225" cy="13112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AFBF48-716D-4771-A6BE-36D5B8EEB707}"/>
              </a:ext>
            </a:extLst>
          </p:cNvPr>
          <p:cNvSpPr txBox="1"/>
          <p:nvPr/>
        </p:nvSpPr>
        <p:spPr>
          <a:xfrm>
            <a:off x="900000" y="6302106"/>
            <a:ext cx="6613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W. Dekeyser, </a:t>
            </a:r>
            <a:r>
              <a:rPr lang="nl-BE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internal</a:t>
            </a:r>
            <a:r>
              <a:rPr lang="nl-BE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document &amp; R. Coosemans, PhD </a:t>
            </a:r>
            <a:r>
              <a:rPr lang="nl-BE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text</a:t>
            </a:r>
            <a:r>
              <a:rPr lang="en-US" dirty="0"/>
              <a:t>.</a:t>
            </a:r>
            <a:r>
              <a:rPr lang="nl-BE" sz="1800" b="0" i="0" u="none" strike="noStrike" baseline="0" dirty="0">
                <a:latin typeface="Arial" panose="020B0604020202020204" pitchFamily="34" charset="0"/>
              </a:rPr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610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CCDB26-DC02-4ACC-A0FD-EC94C52E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Motivation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studying</a:t>
            </a:r>
            <a:r>
              <a:rPr lang="nl-BE" dirty="0"/>
              <a:t> CLR/HRR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ABA761-8483-4746-BEA5-5A328C92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A5D3E-A943-4F5E-8135-A9E280FF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E8798-6BED-43B7-969D-1C24D3C99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656000"/>
            <a:ext cx="11041200" cy="4464000"/>
          </a:xfrm>
        </p:spPr>
        <p:txBody>
          <a:bodyPr/>
          <a:lstStyle/>
          <a:p>
            <a:r>
              <a:rPr lang="nl-BE" dirty="0"/>
              <a:t>KUL approach:</a:t>
            </a:r>
          </a:p>
          <a:p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C5439-7497-480D-AE38-78AE1ADA9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803" y="1282262"/>
            <a:ext cx="9041401" cy="43757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132D8-8B91-4D0F-BEA9-3C9AF5A7DEDC}"/>
              </a:ext>
            </a:extLst>
          </p:cNvPr>
          <p:cNvSpPr/>
          <p:nvPr/>
        </p:nvSpPr>
        <p:spPr>
          <a:xfrm>
            <a:off x="5615940" y="4243053"/>
            <a:ext cx="6576060" cy="1590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B9A059-2930-42F9-8264-E5E553389955}"/>
              </a:ext>
            </a:extLst>
          </p:cNvPr>
          <p:cNvSpPr/>
          <p:nvPr/>
        </p:nvSpPr>
        <p:spPr>
          <a:xfrm>
            <a:off x="5759670" y="3825240"/>
            <a:ext cx="6584730" cy="2160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295DEC-D11F-491B-8C2A-999FA157E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366" y="4391730"/>
            <a:ext cx="4224225" cy="13112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BC9576-152B-480F-8E1A-81CC9D909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415" y="268807"/>
            <a:ext cx="3986369" cy="18624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EE84A0-8FB9-4740-B008-AEF6AE6927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2331" y="2290556"/>
            <a:ext cx="2476007" cy="20424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3946A2-7FE3-4C4C-9036-3EB2D1FD1F88}"/>
              </a:ext>
            </a:extLst>
          </p:cNvPr>
          <p:cNvSpPr txBox="1"/>
          <p:nvPr/>
        </p:nvSpPr>
        <p:spPr>
          <a:xfrm>
            <a:off x="900000" y="6302106"/>
            <a:ext cx="6613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W. Dekeyser, </a:t>
            </a:r>
            <a:r>
              <a:rPr lang="nl-BE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internal</a:t>
            </a:r>
            <a:r>
              <a:rPr lang="nl-BE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document &amp; R. Coosemans, PhD </a:t>
            </a:r>
            <a:r>
              <a:rPr lang="nl-BE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text</a:t>
            </a:r>
            <a:r>
              <a:rPr lang="en-US" dirty="0"/>
              <a:t>.</a:t>
            </a:r>
            <a:r>
              <a:rPr lang="nl-BE" sz="1800" b="0" i="0" u="none" strike="noStrike" baseline="0" dirty="0">
                <a:latin typeface="Arial" panose="020B0604020202020204" pitchFamily="34" charset="0"/>
              </a:rPr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064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CCDB26-DC02-4ACC-A0FD-EC94C52E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Motivation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studying</a:t>
            </a:r>
            <a:r>
              <a:rPr lang="nl-BE" dirty="0"/>
              <a:t> CLR/HRR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ABA761-8483-4746-BEA5-5A328C92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A5D3E-A943-4F5E-8135-A9E280FF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E8798-6BED-43B7-969D-1C24D3C99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656000"/>
            <a:ext cx="11041200" cy="4464000"/>
          </a:xfrm>
        </p:spPr>
        <p:txBody>
          <a:bodyPr/>
          <a:lstStyle/>
          <a:p>
            <a:r>
              <a:rPr lang="nl-BE" dirty="0"/>
              <a:t>KUL approach:</a:t>
            </a:r>
          </a:p>
          <a:p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C5439-7497-480D-AE38-78AE1ADA9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803" y="1282262"/>
            <a:ext cx="9041401" cy="4375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37055E-516B-4ECB-8D09-1D2745C55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331" y="2290556"/>
            <a:ext cx="2476007" cy="20424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203DA-A395-4249-9610-9F1A6A68B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366" y="4391730"/>
            <a:ext cx="4224225" cy="1311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22B91-BC15-4A88-A67D-010179854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415" y="268807"/>
            <a:ext cx="3986369" cy="18624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EDD6AF-BE72-404B-B8A1-AEA85C890C8E}"/>
              </a:ext>
            </a:extLst>
          </p:cNvPr>
          <p:cNvSpPr txBox="1"/>
          <p:nvPr/>
        </p:nvSpPr>
        <p:spPr>
          <a:xfrm>
            <a:off x="900000" y="6302106"/>
            <a:ext cx="6613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W. Dekeyser, </a:t>
            </a:r>
            <a:r>
              <a:rPr lang="nl-BE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internal</a:t>
            </a:r>
            <a:r>
              <a:rPr lang="nl-BE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document &amp; R. Coosemans, PhD </a:t>
            </a:r>
            <a:r>
              <a:rPr lang="nl-BE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text</a:t>
            </a:r>
            <a:r>
              <a:rPr lang="en-US" dirty="0"/>
              <a:t>.</a:t>
            </a:r>
            <a:r>
              <a:rPr lang="nl-BE" sz="1800" b="0" i="0" u="none" strike="noStrike" baseline="0" dirty="0">
                <a:latin typeface="Arial" panose="020B0604020202020204" pitchFamily="34" charset="0"/>
              </a:rPr>
              <a:t> </a:t>
            </a:r>
            <a:endParaRPr lang="nl-B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778EC9-2B46-42D4-9A16-4E9D5F671076}"/>
              </a:ext>
            </a:extLst>
          </p:cNvPr>
          <p:cNvSpPr/>
          <p:nvPr/>
        </p:nvSpPr>
        <p:spPr>
          <a:xfrm>
            <a:off x="8908338" y="4423053"/>
            <a:ext cx="3283662" cy="1562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1588FE-EC5C-436D-9ED8-2BC60969C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182" y="4391730"/>
            <a:ext cx="3466641" cy="16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CCDB26-DC02-4ACC-A0FD-EC94C52E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Motivation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studying</a:t>
            </a:r>
            <a:r>
              <a:rPr lang="nl-BE" dirty="0"/>
              <a:t> CLR/HRR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ABA761-8483-4746-BEA5-5A328C92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A5D3E-A943-4F5E-8135-A9E280FF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E8798-6BED-43B7-969D-1C24D3C99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656000"/>
            <a:ext cx="11041200" cy="4464000"/>
          </a:xfrm>
        </p:spPr>
        <p:txBody>
          <a:bodyPr/>
          <a:lstStyle/>
          <a:p>
            <a:r>
              <a:rPr lang="nl-BE" dirty="0"/>
              <a:t>KUL approach:</a:t>
            </a:r>
          </a:p>
          <a:p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C5439-7497-480D-AE38-78AE1ADA9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803" y="1282262"/>
            <a:ext cx="9041401" cy="4375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37055E-516B-4ECB-8D09-1D2745C55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331" y="2290556"/>
            <a:ext cx="2476007" cy="20424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203DA-A395-4249-9610-9F1A6A68B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366" y="4391730"/>
            <a:ext cx="4224225" cy="1311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64A4A2-6D2D-4D78-B4BF-7FA22F6892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330"/>
          <a:stretch/>
        </p:blipFill>
        <p:spPr>
          <a:xfrm>
            <a:off x="9599721" y="4949256"/>
            <a:ext cx="2409826" cy="708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1A6205-3C3E-4F20-8F41-BB998E4E01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670" b="2968"/>
          <a:stretch/>
        </p:blipFill>
        <p:spPr>
          <a:xfrm>
            <a:off x="9827172" y="4258882"/>
            <a:ext cx="1842536" cy="687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22B91-BC15-4A88-A67D-0101798549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0415" y="268807"/>
            <a:ext cx="3986369" cy="18624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EDD6AF-BE72-404B-B8A1-AEA85C890C8E}"/>
              </a:ext>
            </a:extLst>
          </p:cNvPr>
          <p:cNvSpPr txBox="1"/>
          <p:nvPr/>
        </p:nvSpPr>
        <p:spPr>
          <a:xfrm>
            <a:off x="900000" y="6302106"/>
            <a:ext cx="6613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W. Dekeyser, </a:t>
            </a:r>
            <a:r>
              <a:rPr lang="nl-BE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internal</a:t>
            </a:r>
            <a:r>
              <a:rPr lang="nl-BE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document &amp; R. Coosemans, PhD </a:t>
            </a:r>
            <a:r>
              <a:rPr lang="nl-BE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text</a:t>
            </a:r>
            <a:r>
              <a:rPr lang="en-US" dirty="0"/>
              <a:t>.</a:t>
            </a:r>
            <a:r>
              <a:rPr lang="nl-BE" sz="1800" b="0" i="0" u="none" strike="noStrike" baseline="0" dirty="0">
                <a:latin typeface="Arial" panose="020B0604020202020204" pitchFamily="34" charset="0"/>
              </a:rPr>
              <a:t> </a:t>
            </a:r>
            <a:endParaRPr lang="nl-B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F12257-A831-48FE-B42F-63DF2191DB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3182" y="4391730"/>
            <a:ext cx="3466641" cy="16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8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09111F-9904-4EDF-BCA0-41FEDE373D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08"/>
          <a:stretch/>
        </p:blipFill>
        <p:spPr>
          <a:xfrm>
            <a:off x="3838087" y="1123128"/>
            <a:ext cx="4391025" cy="66955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C5CDE9-F7E0-4FC0-ABB8-B5CA8FCD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AC0D8C-738E-45A6-9ADC-727EA896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C5169-F378-4030-B9DF-D42B17653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50720"/>
            <a:ext cx="4402400" cy="4169280"/>
          </a:xfrm>
        </p:spPr>
        <p:txBody>
          <a:bodyPr/>
          <a:lstStyle/>
          <a:p>
            <a:r>
              <a:rPr lang="en-US" dirty="0"/>
              <a:t>Current RANS-model</a:t>
            </a:r>
            <a:r>
              <a:rPr lang="nl-BE" dirty="0"/>
              <a:t>:</a:t>
            </a:r>
            <a:endParaRPr lang="en-US" dirty="0"/>
          </a:p>
          <a:p>
            <a:pPr lvl="1"/>
            <a:r>
              <a:rPr lang="en-US" dirty="0"/>
              <a:t>2D at OMP</a:t>
            </a:r>
          </a:p>
          <a:p>
            <a:pPr lvl="1"/>
            <a:r>
              <a:rPr lang="en-US" dirty="0"/>
              <a:t>No neutrals</a:t>
            </a:r>
          </a:p>
          <a:p>
            <a:pPr lvl="1"/>
            <a:r>
              <a:rPr lang="en-US" dirty="0"/>
              <a:t>Sheath-limited regime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A53645-03C7-4A34-9F5B-5B0F9F2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Motivation</a:t>
            </a:r>
            <a:r>
              <a:rPr lang="nl-BE" dirty="0"/>
              <a:t>: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12025AE-37B6-4F91-94F3-FB5A5E6D9C05}"/>
              </a:ext>
            </a:extLst>
          </p:cNvPr>
          <p:cNvSpPr txBox="1">
            <a:spLocks/>
          </p:cNvSpPr>
          <p:nvPr/>
        </p:nvSpPr>
        <p:spPr>
          <a:xfrm>
            <a:off x="7214800" y="1950720"/>
            <a:ext cx="4402400" cy="41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Required improvements:</a:t>
            </a:r>
          </a:p>
          <a:p>
            <a:pPr lvl="1"/>
            <a:r>
              <a:rPr lang="en-US" dirty="0"/>
              <a:t>3D</a:t>
            </a:r>
          </a:p>
          <a:p>
            <a:pPr lvl="1"/>
            <a:r>
              <a:rPr lang="en-US" dirty="0"/>
              <a:t>Interactions with neutrals</a:t>
            </a:r>
          </a:p>
          <a:p>
            <a:pPr lvl="1"/>
            <a:r>
              <a:rPr lang="en-US" dirty="0"/>
              <a:t>Reactor relevant regimes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8C8D8-2ED2-41EC-A5F0-8DB4BC939B26}"/>
              </a:ext>
            </a:extLst>
          </p:cNvPr>
          <p:cNvSpPr txBox="1"/>
          <p:nvPr/>
        </p:nvSpPr>
        <p:spPr>
          <a:xfrm>
            <a:off x="576000" y="4202098"/>
            <a:ext cx="1147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Goal: extend the validity of the current RANS-model to reactor-relevant regimes</a:t>
            </a:r>
          </a:p>
        </p:txBody>
      </p:sp>
    </p:spTree>
    <p:extLst>
      <p:ext uri="{BB962C8B-B14F-4D97-AF65-F5344CB8AC3E}">
        <p14:creationId xmlns:p14="http://schemas.microsoft.com/office/powerpoint/2010/main" val="8743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2800</Words>
  <Application>Microsoft Office PowerPoint</Application>
  <PresentationFormat>Widescreen</PresentationFormat>
  <Paragraphs>384</Paragraphs>
  <Slides>34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CMR8</vt:lpstr>
      <vt:lpstr>CMTI8</vt:lpstr>
      <vt:lpstr>KU Leuven</vt:lpstr>
      <vt:lpstr>KU Leuven Sedes</vt:lpstr>
      <vt:lpstr>An extended 2 point-model for the parallel fluxes in the SOL in sheath and conduction limited regimes:</vt:lpstr>
      <vt:lpstr>Outline</vt:lpstr>
      <vt:lpstr>Motivation for studying CLR/HRR</vt:lpstr>
      <vt:lpstr>Motivation for studying CLR/HRR</vt:lpstr>
      <vt:lpstr>Motivation for studying CLR/HRR</vt:lpstr>
      <vt:lpstr>Motivation for studying CLR/HRR</vt:lpstr>
      <vt:lpstr>Motivation for studying CLR/HRR</vt:lpstr>
      <vt:lpstr>Motivation for studying CLR/HRR</vt:lpstr>
      <vt:lpstr>Motivation:</vt:lpstr>
      <vt:lpstr>Motivation:</vt:lpstr>
      <vt:lpstr>Beyond the simple SOL-regime: varying density regimes </vt:lpstr>
      <vt:lpstr>Aim &amp; Ansatz</vt:lpstr>
      <vt:lpstr>Aim &amp; Ansatz</vt:lpstr>
      <vt:lpstr>Aim &amp; Ansatz</vt:lpstr>
      <vt:lpstr>Aim &amp; Ansatz</vt:lpstr>
      <vt:lpstr>Equations for Connection Zone</vt:lpstr>
      <vt:lpstr>Equations for Connection Zone</vt:lpstr>
      <vt:lpstr>Equations for Connection Zone</vt:lpstr>
      <vt:lpstr>Own Model: Equations for Connection Zone</vt:lpstr>
      <vt:lpstr>Equations for Connection Zone</vt:lpstr>
      <vt:lpstr>Idea behind Ionization Zone</vt:lpstr>
      <vt:lpstr>Equations for the Ionization Zone</vt:lpstr>
      <vt:lpstr>Equations for the Ionization Zone</vt:lpstr>
      <vt:lpstr>Conclusion about the model description</vt:lpstr>
      <vt:lpstr>Status of the model</vt:lpstr>
      <vt:lpstr>Status of the model</vt:lpstr>
      <vt:lpstr>Status of the model</vt:lpstr>
      <vt:lpstr>Questions (and/or advice)</vt:lpstr>
      <vt:lpstr>Back-up</vt:lpstr>
      <vt:lpstr>Model formulation: (n)SOLT</vt:lpstr>
      <vt:lpstr>(n)SOLT-model</vt:lpstr>
      <vt:lpstr>(n)SOLT-model</vt:lpstr>
      <vt:lpstr>(n)SOLT-model</vt:lpstr>
      <vt:lpstr>Note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2023-01-25T11:09:25Z</dcterms:modified>
</cp:coreProperties>
</file>