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681" r:id="rId2"/>
    <p:sldId id="771" r:id="rId3"/>
    <p:sldId id="770" r:id="rId4"/>
    <p:sldId id="759" r:id="rId5"/>
    <p:sldId id="772" r:id="rId6"/>
    <p:sldId id="773" r:id="rId7"/>
  </p:sldIdLst>
  <p:sldSz cx="9144000" cy="6858000" type="screen4x3"/>
  <p:notesSz cx="6797675" cy="98726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6600"/>
    <a:srgbClr val="CCECFF"/>
    <a:srgbClr val="FFE5E5"/>
    <a:srgbClr val="FFEFEF"/>
    <a:srgbClr val="FFDDDD"/>
    <a:srgbClr val="FFCDCD"/>
    <a:srgbClr val="E1F4FF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9" autoAdjust="0"/>
    <p:restoredTop sz="94737" autoAdjust="0"/>
  </p:normalViewPr>
  <p:slideViewPr>
    <p:cSldViewPr snapToGrid="0">
      <p:cViewPr varScale="1">
        <p:scale>
          <a:sx n="73" d="100"/>
          <a:sy n="73" d="100"/>
        </p:scale>
        <p:origin x="23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86"/>
    </p:cViewPr>
  </p:sorterViewPr>
  <p:notesViewPr>
    <p:cSldViewPr snapToGrid="0">
      <p:cViewPr varScale="1">
        <p:scale>
          <a:sx n="74" d="100"/>
          <a:sy n="74" d="100"/>
        </p:scale>
        <p:origin x="-1392" y="-10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t" anchorCtr="0" compatLnSpc="1">
            <a:prstTxWarp prst="textNoShape">
              <a:avLst/>
            </a:prstTxWarp>
          </a:bodyPr>
          <a:lstStyle>
            <a:lvl1pPr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t" anchorCtr="0" compatLnSpc="1">
            <a:prstTxWarp prst="textNoShape">
              <a:avLst/>
            </a:prstTxWarp>
          </a:bodyPr>
          <a:lstStyle>
            <a:lvl1pPr algn="r"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b" anchorCtr="0" compatLnSpc="1">
            <a:prstTxWarp prst="textNoShape">
              <a:avLst/>
            </a:prstTxWarp>
          </a:bodyPr>
          <a:lstStyle>
            <a:lvl1pPr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b" anchorCtr="0" compatLnSpc="1">
            <a:prstTxWarp prst="textNoShape">
              <a:avLst/>
            </a:prstTxWarp>
          </a:bodyPr>
          <a:lstStyle>
            <a:lvl1pPr algn="r"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F98DB46-E1C4-4139-87C0-D698072A0E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984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t" anchorCtr="0" compatLnSpc="1">
            <a:prstTxWarp prst="textNoShape">
              <a:avLst/>
            </a:prstTxWarp>
          </a:bodyPr>
          <a:lstStyle>
            <a:lvl1pPr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t" anchorCtr="0" compatLnSpc="1">
            <a:prstTxWarp prst="textNoShape">
              <a:avLst/>
            </a:prstTxWarp>
          </a:bodyPr>
          <a:lstStyle>
            <a:lvl1pPr algn="r"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b" anchorCtr="0" compatLnSpc="1">
            <a:prstTxWarp prst="textNoShape">
              <a:avLst/>
            </a:prstTxWarp>
          </a:bodyPr>
          <a:lstStyle>
            <a:lvl1pPr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5" tIns="45933" rIns="91865" bIns="45933" numCol="1" anchor="b" anchorCtr="0" compatLnSpc="1">
            <a:prstTxWarp prst="textNoShape">
              <a:avLst/>
            </a:prstTxWarp>
          </a:bodyPr>
          <a:lstStyle>
            <a:lvl1pPr algn="r" defTabSz="9196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3D4597E-9FA8-4D2B-993C-3FF5595B4C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439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1950" y="69851"/>
            <a:ext cx="6732588" cy="54133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00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9456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Test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TEST 1</a:t>
            </a:r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21" descr="http://betelgeuse.intra.cea.fr:8080/alfresco/cd/d/workspace/SpacesStore/c6532889-d614-4779-b42b-863c45f7eb89/CEA_logo_quadri-sur-fond-roug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44" y="5728199"/>
            <a:ext cx="1003544" cy="818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68" y="5815096"/>
            <a:ext cx="2215299" cy="6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769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1950" y="41275"/>
            <a:ext cx="67325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" name="Espace réservé du numéro de diapositive 8"/>
          <p:cNvSpPr txBox="1">
            <a:spLocks noGrp="1"/>
          </p:cNvSpPr>
          <p:nvPr userDrawn="1"/>
        </p:nvSpPr>
        <p:spPr bwMode="auto">
          <a:xfrm>
            <a:off x="7891463" y="6456363"/>
            <a:ext cx="12017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fr-FR" sz="1200" smtClean="0">
                <a:solidFill>
                  <a:srgbClr val="666666"/>
                </a:solidFill>
                <a:latin typeface="Arial" charset="0"/>
              </a:rPr>
              <a:t>|  PAGE </a:t>
            </a:r>
            <a:fld id="{3CA59D44-1796-4223-BCE1-B06A40B30F21}" type="slidenum">
              <a:rPr lang="fr-FR" sz="1200" smtClean="0">
                <a:solidFill>
                  <a:srgbClr val="666666"/>
                </a:solidFill>
                <a:latin typeface="Arial" charset="0"/>
              </a:rPr>
              <a:pPr eaLnBrk="1" hangingPunct="1">
                <a:defRPr/>
              </a:pPr>
              <a:t>‹N°›</a:t>
            </a:fld>
            <a:endParaRPr lang="fr-FR" sz="1200" smtClean="0">
              <a:solidFill>
                <a:srgbClr val="666666"/>
              </a:solidFill>
              <a:latin typeface="Arial" charset="0"/>
            </a:endParaRPr>
          </a:p>
        </p:txBody>
      </p:sp>
      <p:pic>
        <p:nvPicPr>
          <p:cNvPr id="1029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526213"/>
            <a:ext cx="1119187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1" name="Picture 3" descr="EurofusionDisc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15888"/>
            <a:ext cx="4587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923925" indent="-923925" algn="l" rtl="0" eaLnBrk="0" fontAlgn="base" hangingPunct="0">
        <a:spcBef>
          <a:spcPct val="0"/>
        </a:spcBef>
        <a:spcAft>
          <a:spcPts val="400"/>
        </a:spcAft>
        <a:buFont typeface="Arial" pitchFamily="34" charset="0"/>
        <a:defRPr sz="2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360363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SzPct val="90000"/>
        <a:buBlip>
          <a:blip r:embed="rId6"/>
        </a:buBlip>
        <a:defRPr sz="1600">
          <a:solidFill>
            <a:srgbClr val="666666"/>
          </a:solidFill>
          <a:latin typeface="+mn-lt"/>
        </a:defRPr>
      </a:lvl2pPr>
      <a:lvl3pPr marL="361950" indent="55245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SzPct val="36000"/>
        <a:buFont typeface="Arial" pitchFamily="34" charset="0"/>
        <a:defRPr sz="1600">
          <a:solidFill>
            <a:srgbClr val="666666"/>
          </a:solidFill>
          <a:latin typeface="+mn-lt"/>
        </a:defRPr>
      </a:lvl3pPr>
      <a:lvl4pPr marL="1009650" indent="-238125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SzPct val="36000"/>
        <a:buBlip>
          <a:blip r:embed="rId7"/>
        </a:buBlip>
        <a:defRPr sz="1600">
          <a:solidFill>
            <a:srgbClr val="666666"/>
          </a:solidFill>
          <a:latin typeface="+mn-lt"/>
        </a:defRPr>
      </a:lvl4pPr>
      <a:lvl5pPr marL="1133475" indent="-11430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pitchFamily="34" charset="0"/>
        <a:buChar char="-"/>
        <a:defRPr sz="1600">
          <a:solidFill>
            <a:srgbClr val="666666"/>
          </a:solidFill>
          <a:latin typeface="+mn-lt"/>
        </a:defRPr>
      </a:lvl5pPr>
      <a:lvl6pPr marL="1590675" indent="-114300" algn="l" rtl="0" fontAlgn="base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charset="0"/>
        <a:buChar char="-"/>
        <a:defRPr sz="1600">
          <a:solidFill>
            <a:srgbClr val="666666"/>
          </a:solidFill>
          <a:latin typeface="+mn-lt"/>
        </a:defRPr>
      </a:lvl6pPr>
      <a:lvl7pPr marL="2047875" indent="-114300" algn="l" rtl="0" fontAlgn="base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charset="0"/>
        <a:buChar char="-"/>
        <a:defRPr sz="1600">
          <a:solidFill>
            <a:srgbClr val="666666"/>
          </a:solidFill>
          <a:latin typeface="+mn-lt"/>
        </a:defRPr>
      </a:lvl7pPr>
      <a:lvl8pPr marL="2505075" indent="-114300" algn="l" rtl="0" fontAlgn="base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charset="0"/>
        <a:buChar char="-"/>
        <a:defRPr sz="1600">
          <a:solidFill>
            <a:srgbClr val="666666"/>
          </a:solidFill>
          <a:latin typeface="+mn-lt"/>
        </a:defRPr>
      </a:lvl8pPr>
      <a:lvl9pPr marL="2962275" indent="-114300" algn="l" rtl="0" fontAlgn="base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charset="0"/>
        <a:buChar char="-"/>
        <a:defRPr sz="1600">
          <a:solidFill>
            <a:srgbClr val="666666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the discharge simulator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04" y="4000488"/>
            <a:ext cx="4883600" cy="717816"/>
          </a:xfrm>
        </p:spPr>
        <p:txBody>
          <a:bodyPr>
            <a:normAutofit/>
          </a:bodyPr>
          <a:lstStyle/>
          <a:p>
            <a:r>
              <a:rPr lang="en-US" dirty="0" smtClean="0"/>
              <a:t>E. </a:t>
            </a:r>
            <a:r>
              <a:rPr lang="en-US" dirty="0" err="1" smtClean="0"/>
              <a:t>Joffrin</a:t>
            </a:r>
            <a:r>
              <a:rPr lang="en-US" dirty="0" smtClean="0"/>
              <a:t>, CEA, IRFM (France)</a:t>
            </a:r>
          </a:p>
        </p:txBody>
      </p:sp>
    </p:spTree>
    <p:extLst>
      <p:ext uri="{BB962C8B-B14F-4D97-AF65-F5344CB8AC3E}">
        <p14:creationId xmlns:p14="http://schemas.microsoft.com/office/powerpoint/2010/main" val="18174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64730" y="812510"/>
            <a:ext cx="887927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3200" b="1" u="sng" dirty="0" err="1" smtClean="0">
                <a:solidFill>
                  <a:srgbClr val="C00000"/>
                </a:solidFill>
              </a:rPr>
              <a:t>Purpose</a:t>
            </a:r>
            <a:r>
              <a:rPr lang="fr-FR" sz="3200" b="1" u="sng" dirty="0" smtClean="0">
                <a:solidFill>
                  <a:srgbClr val="C00000"/>
                </a:solidFill>
              </a:rPr>
              <a:t> of the </a:t>
            </a:r>
            <a:r>
              <a:rPr lang="fr-FR" sz="3200" b="1" u="sng" dirty="0" err="1" smtClean="0">
                <a:solidFill>
                  <a:srgbClr val="C00000"/>
                </a:solidFill>
              </a:rPr>
              <a:t>discharge</a:t>
            </a:r>
            <a:r>
              <a:rPr lang="fr-FR" sz="3200" b="1" u="sng" dirty="0" smtClean="0">
                <a:solidFill>
                  <a:srgbClr val="C00000"/>
                </a:solidFill>
              </a:rPr>
              <a:t> simulator</a:t>
            </a:r>
          </a:p>
          <a:p>
            <a:pPr algn="just">
              <a:spcBef>
                <a:spcPts val="600"/>
              </a:spcBef>
            </a:pPr>
            <a:endParaRPr lang="fr-FR" b="1" dirty="0" smtClean="0">
              <a:solidFill>
                <a:srgbClr val="0000FF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fr-FR" b="1" dirty="0" err="1"/>
              <a:t>T</a:t>
            </a:r>
            <a:r>
              <a:rPr lang="fr-FR" b="1" dirty="0" err="1" smtClean="0"/>
              <a:t>ool</a:t>
            </a:r>
            <a:r>
              <a:rPr lang="fr-FR" b="1" dirty="0" smtClean="0"/>
              <a:t> for EU </a:t>
            </a:r>
            <a:r>
              <a:rPr lang="fr-FR" b="1" dirty="0" err="1" smtClean="0"/>
              <a:t>scientists</a:t>
            </a:r>
            <a:r>
              <a:rPr lang="fr-FR" b="1" dirty="0" smtClean="0"/>
              <a:t> or </a:t>
            </a:r>
            <a:r>
              <a:rPr lang="fr-FR" b="1" dirty="0" err="1" smtClean="0"/>
              <a:t>operators</a:t>
            </a:r>
            <a:r>
              <a:rPr lang="fr-FR" b="1" dirty="0" smtClean="0"/>
              <a:t> to </a:t>
            </a:r>
            <a:r>
              <a:rPr lang="fr-FR" b="1" dirty="0" err="1" smtClean="0"/>
              <a:t>develop</a:t>
            </a:r>
            <a:r>
              <a:rPr lang="fr-FR" b="1" dirty="0" smtClean="0"/>
              <a:t> </a:t>
            </a:r>
            <a:r>
              <a:rPr lang="fr-FR" b="1" dirty="0" err="1" smtClean="0"/>
              <a:t>their</a:t>
            </a:r>
            <a:r>
              <a:rPr lang="fr-FR" b="1" dirty="0" smtClean="0"/>
              <a:t> </a:t>
            </a:r>
            <a:r>
              <a:rPr lang="fr-FR" b="1" dirty="0" err="1" smtClean="0"/>
              <a:t>experimental</a:t>
            </a:r>
            <a:r>
              <a:rPr lang="fr-FR" b="1" dirty="0" smtClean="0"/>
              <a:t>/</a:t>
            </a:r>
            <a:r>
              <a:rPr lang="fr-FR" b="1" dirty="0" err="1" smtClean="0"/>
              <a:t>operation</a:t>
            </a:r>
            <a:r>
              <a:rPr lang="fr-FR" b="1" dirty="0" smtClean="0"/>
              <a:t> scenario </a:t>
            </a:r>
            <a:r>
              <a:rPr lang="fr-FR" b="1" dirty="0" err="1" smtClean="0"/>
              <a:t>before</a:t>
            </a:r>
            <a:r>
              <a:rPr lang="fr-FR" b="1" dirty="0" smtClean="0"/>
              <a:t> </a:t>
            </a:r>
            <a:r>
              <a:rPr lang="fr-FR" b="1" dirty="0" err="1" smtClean="0"/>
              <a:t>they</a:t>
            </a:r>
            <a:r>
              <a:rPr lang="fr-FR" b="1" dirty="0" smtClean="0"/>
              <a:t> propose or </a:t>
            </a:r>
            <a:r>
              <a:rPr lang="fr-FR" b="1" dirty="0" err="1" smtClean="0"/>
              <a:t>implement</a:t>
            </a:r>
            <a:r>
              <a:rPr lang="fr-FR" b="1" dirty="0" smtClean="0"/>
              <a:t> an </a:t>
            </a:r>
            <a:r>
              <a:rPr lang="fr-FR" b="1" dirty="0" err="1" smtClean="0"/>
              <a:t>experiment</a:t>
            </a:r>
            <a:r>
              <a:rPr lang="fr-FR" b="1" dirty="0"/>
              <a:t> </a:t>
            </a:r>
            <a:r>
              <a:rPr lang="fr-FR" b="1" dirty="0" smtClean="0"/>
              <a:t>on the machine (JT-60SA).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00FF"/>
                </a:solidFill>
              </a:rPr>
              <a:t>Light </a:t>
            </a:r>
            <a:r>
              <a:rPr lang="fr-FR" b="1" dirty="0" err="1" smtClean="0">
                <a:solidFill>
                  <a:srgbClr val="0000FF"/>
                </a:solidFill>
              </a:rPr>
              <a:t>tool</a:t>
            </a:r>
            <a:r>
              <a:rPr lang="fr-FR" b="1" dirty="0" smtClean="0"/>
              <a:t>: accessible and « </a:t>
            </a:r>
            <a:r>
              <a:rPr lang="fr-FR" b="1" dirty="0" err="1" smtClean="0"/>
              <a:t>reasonable</a:t>
            </a:r>
            <a:r>
              <a:rPr lang="fr-FR" b="1" dirty="0" smtClean="0"/>
              <a:t> » CPU time.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b="1" dirty="0" err="1" smtClean="0">
                <a:solidFill>
                  <a:srgbClr val="0000FF"/>
                </a:solidFill>
              </a:rPr>
              <a:t>Friendly</a:t>
            </a:r>
            <a:r>
              <a:rPr lang="fr-FR" b="1" dirty="0" smtClean="0"/>
              <a:t> interface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b="1" dirty="0" smtClean="0"/>
              <a:t>Capable of </a:t>
            </a:r>
            <a:r>
              <a:rPr lang="fr-FR" b="1" dirty="0" err="1" smtClean="0"/>
              <a:t>simulating</a:t>
            </a:r>
            <a:r>
              <a:rPr lang="fr-FR" b="1" dirty="0" smtClean="0"/>
              <a:t> a </a:t>
            </a:r>
            <a:r>
              <a:rPr lang="fr-FR" b="1" dirty="0" err="1" smtClean="0"/>
              <a:t>discharge</a:t>
            </a:r>
            <a:r>
              <a:rPr lang="fr-FR" b="1" dirty="0" smtClean="0"/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from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begining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start</a:t>
            </a:r>
            <a:r>
              <a:rPr lang="fr-FR" b="1" dirty="0" smtClean="0">
                <a:solidFill>
                  <a:srgbClr val="0000FF"/>
                </a:solidFill>
              </a:rPr>
              <a:t> of </a:t>
            </a:r>
            <a:r>
              <a:rPr lang="fr-FR" b="1" dirty="0" err="1" smtClean="0">
                <a:solidFill>
                  <a:srgbClr val="0000FF"/>
                </a:solidFill>
              </a:rPr>
              <a:t>ramp</a:t>
            </a:r>
            <a:r>
              <a:rPr lang="fr-FR" b="1" dirty="0" smtClean="0">
                <a:solidFill>
                  <a:srgbClr val="0000FF"/>
                </a:solidFill>
              </a:rPr>
              <a:t>-up to end of </a:t>
            </a:r>
            <a:r>
              <a:rPr lang="fr-FR" b="1" dirty="0" err="1" smtClean="0">
                <a:solidFill>
                  <a:srgbClr val="0000FF"/>
                </a:solidFill>
              </a:rPr>
              <a:t>ramp</a:t>
            </a:r>
            <a:r>
              <a:rPr lang="fr-FR" b="1" dirty="0" smtClean="0">
                <a:solidFill>
                  <a:srgbClr val="0000FF"/>
                </a:solidFill>
              </a:rPr>
              <a:t>-down</a:t>
            </a:r>
            <a:r>
              <a:rPr lang="fr-FR" b="1" dirty="0" smtClean="0"/>
              <a:t>, </a:t>
            </a:r>
            <a:r>
              <a:rPr lang="fr-FR" b="1" dirty="0" err="1" smtClean="0"/>
              <a:t>including</a:t>
            </a:r>
            <a:r>
              <a:rPr lang="fr-FR" b="1" dirty="0" smtClean="0"/>
              <a:t> X-point formation, </a:t>
            </a:r>
            <a:r>
              <a:rPr lang="fr-FR" b="1" dirty="0" err="1" smtClean="0"/>
              <a:t>heating</a:t>
            </a:r>
            <a:r>
              <a:rPr lang="fr-FR" b="1" dirty="0" smtClean="0"/>
              <a:t>, </a:t>
            </a:r>
            <a:r>
              <a:rPr lang="fr-FR" b="1" dirty="0" err="1" smtClean="0"/>
              <a:t>etc</a:t>
            </a:r>
            <a:r>
              <a:rPr lang="fr-FR" b="1" dirty="0" smtClean="0"/>
              <a:t> …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b="1" dirty="0" err="1" smtClean="0"/>
              <a:t>Include</a:t>
            </a:r>
            <a:r>
              <a:rPr lang="fr-FR" b="1" dirty="0" smtClean="0"/>
              <a:t> the </a:t>
            </a:r>
            <a:r>
              <a:rPr lang="fr-FR" b="1" dirty="0" smtClean="0">
                <a:solidFill>
                  <a:srgbClr val="0000FF"/>
                </a:solidFill>
              </a:rPr>
              <a:t>machine </a:t>
            </a:r>
            <a:r>
              <a:rPr lang="fr-FR" b="1" dirty="0" err="1" smtClean="0">
                <a:solidFill>
                  <a:srgbClr val="0000FF"/>
                </a:solidFill>
              </a:rPr>
              <a:t>operational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constraints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smtClean="0"/>
              <a:t>(</a:t>
            </a:r>
            <a:r>
              <a:rPr lang="fr-FR" b="1" dirty="0" err="1" smtClean="0"/>
              <a:t>current</a:t>
            </a:r>
            <a:r>
              <a:rPr lang="fr-FR" b="1" dirty="0" smtClean="0"/>
              <a:t> </a:t>
            </a:r>
            <a:r>
              <a:rPr lang="fr-FR" b="1" dirty="0" err="1" smtClean="0"/>
              <a:t>limits</a:t>
            </a:r>
            <a:r>
              <a:rPr lang="fr-FR" b="1" dirty="0" smtClean="0"/>
              <a:t>, </a:t>
            </a:r>
            <a:r>
              <a:rPr lang="fr-FR" b="1" dirty="0" err="1" smtClean="0"/>
              <a:t>controller</a:t>
            </a:r>
            <a:r>
              <a:rPr lang="fr-FR" b="1" dirty="0" smtClean="0"/>
              <a:t>, </a:t>
            </a:r>
            <a:r>
              <a:rPr lang="fr-FR" b="1" dirty="0" err="1" smtClean="0"/>
              <a:t>etc</a:t>
            </a:r>
            <a:r>
              <a:rPr lang="fr-FR" b="1" dirty="0" smtClean="0"/>
              <a:t> …)</a:t>
            </a:r>
          </a:p>
        </p:txBody>
      </p:sp>
    </p:spTree>
    <p:extLst>
      <p:ext uri="{BB962C8B-B14F-4D97-AF65-F5344CB8AC3E}">
        <p14:creationId xmlns:p14="http://schemas.microsoft.com/office/powerpoint/2010/main" val="400264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686" y="69851"/>
            <a:ext cx="6732588" cy="541338"/>
          </a:xfrm>
        </p:spPr>
        <p:txBody>
          <a:bodyPr/>
          <a:lstStyle/>
          <a:p>
            <a:r>
              <a:rPr lang="fr-FR" sz="3200" dirty="0" smtClean="0">
                <a:solidFill>
                  <a:srgbClr val="C00000"/>
                </a:solidFill>
              </a:rPr>
              <a:t>Codes </a:t>
            </a:r>
            <a:r>
              <a:rPr lang="fr-FR" sz="3200" dirty="0" err="1" smtClean="0">
                <a:solidFill>
                  <a:srgbClr val="C00000"/>
                </a:solidFill>
              </a:rPr>
              <a:t>involved</a:t>
            </a:r>
            <a:r>
              <a:rPr lang="fr-FR" sz="3200" dirty="0" smtClean="0">
                <a:solidFill>
                  <a:srgbClr val="C00000"/>
                </a:solidFill>
              </a:rPr>
              <a:t> in the simulator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Rettangolo 1"/>
          <p:cNvSpPr/>
          <p:nvPr/>
        </p:nvSpPr>
        <p:spPr>
          <a:xfrm>
            <a:off x="4686903" y="664247"/>
            <a:ext cx="4423378" cy="237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800" b="1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METIS (FEEQS) code </a:t>
            </a:r>
          </a:p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800" b="1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CEA </a:t>
            </a:r>
            <a:r>
              <a:rPr lang="fr-FR" sz="1800" dirty="0" err="1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develoment</a:t>
            </a:r>
            <a:r>
              <a:rPr lang="fr-FR" sz="1800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1800" dirty="0">
              <a:solidFill>
                <a:srgbClr val="0000F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evolution of the global plasma quantities for </a:t>
            </a:r>
            <a:r>
              <a:rPr lang="en-US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given control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parameters. </a:t>
            </a:r>
            <a:r>
              <a:rPr lang="en-US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Solves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 current diffusion </a:t>
            </a:r>
            <a:r>
              <a:rPr lang="en-US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an approximate equilibrium evolution. </a:t>
            </a:r>
            <a:r>
              <a:rPr lang="en-US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And simplified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treatment of the sources</a:t>
            </a:r>
            <a:endParaRPr lang="en-GB" sz="180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55758" y="5559904"/>
            <a:ext cx="5381897" cy="70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it-IT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Team: M. Mattei, </a:t>
            </a:r>
            <a:r>
              <a:rPr lang="en-US" altLang="it-IT" sz="1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J.F. Artaud, </a:t>
            </a:r>
            <a:r>
              <a:rPr lang="en-US" altLang="it-IT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L. Di </a:t>
            </a:r>
            <a:r>
              <a:rPr lang="en-US" altLang="it-IT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Grazia</a:t>
            </a:r>
            <a:r>
              <a:rPr lang="en-US" altLang="it-IT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A. Mele, D. Abate, T. Bolzonella, V. </a:t>
            </a:r>
            <a:r>
              <a:rPr lang="en-US" altLang="it-IT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Ostuni</a:t>
            </a:r>
            <a:r>
              <a:rPr lang="en-US" altLang="it-IT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D. Abate, N. Cruz, M. </a:t>
            </a:r>
            <a:r>
              <a:rPr lang="en-US" altLang="it-IT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Lennholm</a:t>
            </a:r>
            <a:endParaRPr lang="en-US" altLang="it-IT" sz="1400" b="1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magin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01" y="2548128"/>
            <a:ext cx="4213738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1"/>
          <p:cNvSpPr/>
          <p:nvPr/>
        </p:nvSpPr>
        <p:spPr>
          <a:xfrm>
            <a:off x="44069" y="664147"/>
            <a:ext cx="4423378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800" b="1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CREATE-EGENE code </a:t>
            </a:r>
          </a:p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800" b="1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GB" sz="1800" dirty="0" err="1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Develoment</a:t>
            </a:r>
            <a:r>
              <a:rPr lang="en-GB" sz="1800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1800" dirty="0">
              <a:solidFill>
                <a:srgbClr val="0000F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irst </a:t>
            </a:r>
            <a:r>
              <a:rPr lang="en-GB" sz="1800" dirty="0">
                <a:ea typeface="Times New Roman" panose="02020603050405020304" pitchFamily="18" charset="0"/>
                <a:cs typeface="Calibri" panose="020F0502020204030204" pitchFamily="34" charset="0"/>
              </a:rPr>
              <a:t>order FEM solving the free boundary dynamic plasma equilibrium </a:t>
            </a:r>
            <a:r>
              <a:rPr lang="en-GB" sz="1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problem</a:t>
            </a:r>
            <a:r>
              <a:rPr lang="en-GB" sz="18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for ITER, JT-60SA: validated on JET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987" y="3304032"/>
            <a:ext cx="4419522" cy="185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1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>
                <a:solidFill>
                  <a:srgbClr val="C00000"/>
                </a:solidFill>
              </a:rPr>
              <a:t>Plan </a:t>
            </a:r>
            <a:r>
              <a:rPr lang="fr-FR" sz="2800" dirty="0" err="1" smtClean="0">
                <a:solidFill>
                  <a:srgbClr val="C00000"/>
                </a:solidFill>
              </a:rPr>
              <a:t>overview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3" name="Rettangolo arrotondato 5"/>
          <p:cNvSpPr/>
          <p:nvPr/>
        </p:nvSpPr>
        <p:spPr bwMode="auto">
          <a:xfrm>
            <a:off x="611188" y="1615042"/>
            <a:ext cx="3240087" cy="9846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 err="1">
                <a:solidFill>
                  <a:srgbClr val="000000"/>
                </a:solidFill>
              </a:rPr>
              <a:t>Shape</a:t>
            </a:r>
            <a:r>
              <a:rPr lang="it-IT" sz="1400" b="1" dirty="0">
                <a:solidFill>
                  <a:srgbClr val="000000"/>
                </a:solidFill>
              </a:rPr>
              <a:t> Generator and </a:t>
            </a:r>
            <a:r>
              <a:rPr lang="it-IT" sz="1400" b="1" dirty="0" err="1">
                <a:solidFill>
                  <a:srgbClr val="000000"/>
                </a:solidFill>
              </a:rPr>
              <a:t>Optimizer</a:t>
            </a:r>
            <a:r>
              <a:rPr lang="it-IT" sz="1400" b="1" dirty="0">
                <a:solidFill>
                  <a:srgbClr val="000000"/>
                </a:solidFill>
              </a:rPr>
              <a:t> (GUI </a:t>
            </a:r>
            <a:r>
              <a:rPr lang="it-IT" sz="1400" b="1" dirty="0" err="1">
                <a:solidFill>
                  <a:srgbClr val="000000"/>
                </a:solidFill>
              </a:rPr>
              <a:t>developed</a:t>
            </a:r>
            <a:r>
              <a:rPr lang="it-IT" sz="1400" b="1" dirty="0">
                <a:solidFill>
                  <a:srgbClr val="000000"/>
                </a:solidFill>
              </a:rPr>
              <a:t> under F4E </a:t>
            </a:r>
            <a:r>
              <a:rPr lang="it-IT" sz="1400" b="1" dirty="0" err="1">
                <a:solidFill>
                  <a:srgbClr val="000000"/>
                </a:solidFill>
              </a:rPr>
              <a:t>contract</a:t>
            </a:r>
            <a:r>
              <a:rPr lang="it-IT" sz="1400" b="1" dirty="0">
                <a:solidFill>
                  <a:srgbClr val="000000"/>
                </a:solidFill>
              </a:rPr>
              <a:t>)  </a:t>
            </a:r>
          </a:p>
        </p:txBody>
      </p:sp>
      <p:sp>
        <p:nvSpPr>
          <p:cNvPr id="4" name="Rettangolo arrotondato 8"/>
          <p:cNvSpPr/>
          <p:nvPr/>
        </p:nvSpPr>
        <p:spPr bwMode="auto">
          <a:xfrm>
            <a:off x="598488" y="4638911"/>
            <a:ext cx="3541712" cy="10471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CREATE-NL</a:t>
            </a:r>
          </a:p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Closed loop dynamic simulation including </a:t>
            </a:r>
            <a:r>
              <a:rPr lang="it-IT" sz="1400" b="1" dirty="0" smtClean="0">
                <a:solidFill>
                  <a:srgbClr val="000000"/>
                </a:solidFill>
              </a:rPr>
              <a:t>vertical stabilization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5" name="Rettangolo arrotondato 9"/>
          <p:cNvSpPr/>
          <p:nvPr/>
        </p:nvSpPr>
        <p:spPr bwMode="auto">
          <a:xfrm>
            <a:off x="4859338" y="1615042"/>
            <a:ext cx="3817937" cy="9846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METIS Scenario </a:t>
            </a:r>
            <a:r>
              <a:rPr lang="it-IT" sz="1400" b="1" dirty="0" err="1">
                <a:solidFill>
                  <a:srgbClr val="000000"/>
                </a:solidFill>
              </a:rPr>
              <a:t>preparation</a:t>
            </a:r>
            <a:r>
              <a:rPr lang="it-IT" sz="1400" b="1" dirty="0">
                <a:solidFill>
                  <a:srgbClr val="000000"/>
                </a:solidFill>
              </a:rPr>
              <a:t> and </a:t>
            </a:r>
            <a:r>
              <a:rPr lang="it-IT" sz="1400" b="1" dirty="0" err="1">
                <a:solidFill>
                  <a:srgbClr val="000000"/>
                </a:solidFill>
              </a:rPr>
              <a:t>optimization</a:t>
            </a:r>
            <a:r>
              <a:rPr lang="it-IT" sz="1400" b="1" dirty="0">
                <a:solidFill>
                  <a:srgbClr val="000000"/>
                </a:solidFill>
              </a:rPr>
              <a:t>. Discharge analysis and flux consumption </a:t>
            </a:r>
            <a:r>
              <a:rPr lang="it-IT" sz="1400" b="1" dirty="0" smtClean="0">
                <a:solidFill>
                  <a:srgbClr val="000000"/>
                </a:solidFill>
              </a:rPr>
              <a:t>estimation (target: ramp-up in scenario 2)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6" name="Rettangolo arrotondato 10"/>
          <p:cNvSpPr/>
          <p:nvPr/>
        </p:nvSpPr>
        <p:spPr bwMode="auto">
          <a:xfrm>
            <a:off x="184150" y="1090174"/>
            <a:ext cx="8780463" cy="1674558"/>
          </a:xfrm>
          <a:prstGeom prst="roundRect">
            <a:avLst/>
          </a:prstGeom>
          <a:noFill/>
          <a:ln w="5715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7" name="Rettangolo arrotondato 11"/>
          <p:cNvSpPr/>
          <p:nvPr/>
        </p:nvSpPr>
        <p:spPr bwMode="auto">
          <a:xfrm>
            <a:off x="184150" y="2885127"/>
            <a:ext cx="8780463" cy="1317629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8" name="Rettangolo arrotondato 12"/>
          <p:cNvSpPr/>
          <p:nvPr/>
        </p:nvSpPr>
        <p:spPr bwMode="auto">
          <a:xfrm>
            <a:off x="184150" y="4329943"/>
            <a:ext cx="8780463" cy="1527881"/>
          </a:xfrm>
          <a:prstGeom prst="roundRect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9" name="Rettangolo arrotondato 13"/>
          <p:cNvSpPr/>
          <p:nvPr/>
        </p:nvSpPr>
        <p:spPr bwMode="auto">
          <a:xfrm>
            <a:off x="5148264" y="3206419"/>
            <a:ext cx="3384550" cy="8622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FREEBIE Poynting </a:t>
            </a:r>
            <a:r>
              <a:rPr lang="it-IT" sz="1400" b="1" dirty="0" smtClean="0">
                <a:solidFill>
                  <a:srgbClr val="000000"/>
                </a:solidFill>
              </a:rPr>
              <a:t>mode (no fixed boundary). Poloidal </a:t>
            </a:r>
            <a:r>
              <a:rPr lang="it-IT" sz="1400" b="1" dirty="0">
                <a:solidFill>
                  <a:srgbClr val="000000"/>
                </a:solidFill>
              </a:rPr>
              <a:t>currents, voltage and force limits assessment</a:t>
            </a:r>
          </a:p>
        </p:txBody>
      </p:sp>
      <p:sp>
        <p:nvSpPr>
          <p:cNvPr id="10" name="Rettangolo arrotondato 14"/>
          <p:cNvSpPr/>
          <p:nvPr/>
        </p:nvSpPr>
        <p:spPr bwMode="auto">
          <a:xfrm>
            <a:off x="598488" y="3240464"/>
            <a:ext cx="3541712" cy="8037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Tools for </a:t>
            </a:r>
            <a:r>
              <a:rPr lang="it-IT" sz="1400" b="1" dirty="0" err="1">
                <a:solidFill>
                  <a:srgbClr val="000000"/>
                </a:solidFill>
              </a:rPr>
              <a:t>nominal</a:t>
            </a:r>
            <a:r>
              <a:rPr lang="it-IT" sz="1400" b="1" dirty="0">
                <a:solidFill>
                  <a:srgbClr val="000000"/>
                </a:solidFill>
              </a:rPr>
              <a:t> </a:t>
            </a:r>
            <a:r>
              <a:rPr lang="it-IT" sz="1400" b="1" dirty="0" err="1">
                <a:solidFill>
                  <a:srgbClr val="000000"/>
                </a:solidFill>
              </a:rPr>
              <a:t>feedforward</a:t>
            </a:r>
            <a:r>
              <a:rPr lang="it-IT" sz="1400" b="1" dirty="0">
                <a:solidFill>
                  <a:srgbClr val="000000"/>
                </a:solidFill>
              </a:rPr>
              <a:t> </a:t>
            </a:r>
            <a:r>
              <a:rPr lang="it-IT" sz="1400" b="1" dirty="0" err="1">
                <a:solidFill>
                  <a:srgbClr val="000000"/>
                </a:solidFill>
              </a:rPr>
              <a:t>currents</a:t>
            </a:r>
            <a:r>
              <a:rPr lang="it-IT" sz="1400" b="1" dirty="0">
                <a:solidFill>
                  <a:srgbClr val="000000"/>
                </a:solidFill>
              </a:rPr>
              <a:t> </a:t>
            </a:r>
            <a:r>
              <a:rPr lang="it-IT" sz="1400" b="1" dirty="0" err="1">
                <a:solidFill>
                  <a:srgbClr val="000000"/>
                </a:solidFill>
              </a:rPr>
              <a:t>optimization</a:t>
            </a:r>
            <a:r>
              <a:rPr lang="it-IT" sz="1400" b="1" dirty="0">
                <a:solidFill>
                  <a:srgbClr val="000000"/>
                </a:solidFill>
              </a:rPr>
              <a:t> in </a:t>
            </a:r>
            <a:r>
              <a:rPr lang="it-IT" sz="1400" b="1" dirty="0" err="1">
                <a:solidFill>
                  <a:srgbClr val="000000"/>
                </a:solidFill>
              </a:rPr>
              <a:t>view</a:t>
            </a:r>
            <a:r>
              <a:rPr lang="it-IT" sz="1400" b="1" dirty="0">
                <a:solidFill>
                  <a:srgbClr val="000000"/>
                </a:solidFill>
              </a:rPr>
              <a:t> of </a:t>
            </a:r>
            <a:r>
              <a:rPr lang="it-IT" sz="1400" b="1" dirty="0" err="1">
                <a:solidFill>
                  <a:srgbClr val="000000"/>
                </a:solidFill>
              </a:rPr>
              <a:t>closed</a:t>
            </a:r>
            <a:r>
              <a:rPr lang="it-IT" sz="1400" b="1" dirty="0">
                <a:solidFill>
                  <a:srgbClr val="000000"/>
                </a:solidFill>
              </a:rPr>
              <a:t> </a:t>
            </a:r>
            <a:r>
              <a:rPr lang="it-IT" sz="1400" b="1" dirty="0" err="1">
                <a:solidFill>
                  <a:srgbClr val="000000"/>
                </a:solidFill>
              </a:rPr>
              <a:t>loop</a:t>
            </a:r>
            <a:r>
              <a:rPr lang="it-IT" sz="1400" b="1" dirty="0">
                <a:solidFill>
                  <a:srgbClr val="000000"/>
                </a:solidFill>
              </a:rPr>
              <a:t> </a:t>
            </a:r>
            <a:r>
              <a:rPr lang="it-IT" sz="1400" b="1" dirty="0" err="1">
                <a:solidFill>
                  <a:srgbClr val="000000"/>
                </a:solidFill>
              </a:rPr>
              <a:t>simulations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11" name="Rettangolo arrotondato 15"/>
          <p:cNvSpPr/>
          <p:nvPr/>
        </p:nvSpPr>
        <p:spPr bwMode="auto">
          <a:xfrm>
            <a:off x="5148263" y="4783373"/>
            <a:ext cx="3384550" cy="8012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METIS </a:t>
            </a:r>
          </a:p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Light </a:t>
            </a:r>
            <a:r>
              <a:rPr lang="it-IT" sz="1400" b="1" dirty="0" err="1">
                <a:solidFill>
                  <a:srgbClr val="000000"/>
                </a:solidFill>
              </a:rPr>
              <a:t>transport</a:t>
            </a:r>
            <a:r>
              <a:rPr lang="it-IT" sz="1400" b="1" dirty="0">
                <a:solidFill>
                  <a:srgbClr val="000000"/>
                </a:solidFill>
              </a:rPr>
              <a:t> simulator</a:t>
            </a:r>
          </a:p>
        </p:txBody>
      </p:sp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2555875" y="1106048"/>
            <a:ext cx="22781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400" b="1" i="1" dirty="0">
                <a:solidFill>
                  <a:srgbClr val="000000"/>
                </a:solidFill>
              </a:rPr>
              <a:t>Step 1 – Scenario Definition</a:t>
            </a:r>
            <a:endParaRPr lang="it-IT" altLang="it-IT" sz="1400" b="1" dirty="0">
              <a:solidFill>
                <a:srgbClr val="000000"/>
              </a:solidFill>
            </a:endParaRPr>
          </a:p>
        </p:txBody>
      </p:sp>
      <p:sp>
        <p:nvSpPr>
          <p:cNvPr id="13" name="Rettangolo 16"/>
          <p:cNvSpPr>
            <a:spLocks noChangeArrowheads="1"/>
          </p:cNvSpPr>
          <p:nvPr/>
        </p:nvSpPr>
        <p:spPr bwMode="auto">
          <a:xfrm>
            <a:off x="1187450" y="2856552"/>
            <a:ext cx="4258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400" b="1" i="1">
                <a:solidFill>
                  <a:srgbClr val="000000"/>
                </a:solidFill>
              </a:rPr>
              <a:t>Step 2 – Limit Assessment and Waveforms optimization</a:t>
            </a:r>
            <a:endParaRPr lang="it-IT" altLang="it-IT" sz="1400" b="1">
              <a:solidFill>
                <a:srgbClr val="000000"/>
              </a:solidFill>
            </a:endParaRPr>
          </a:p>
        </p:txBody>
      </p:sp>
      <p:sp>
        <p:nvSpPr>
          <p:cNvPr id="14" name="Rettangolo 17"/>
          <p:cNvSpPr>
            <a:spLocks noChangeArrowheads="1"/>
          </p:cNvSpPr>
          <p:nvPr/>
        </p:nvSpPr>
        <p:spPr bwMode="auto">
          <a:xfrm>
            <a:off x="1228725" y="4299780"/>
            <a:ext cx="40495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400" b="1" i="1" dirty="0">
                <a:solidFill>
                  <a:srgbClr val="000000"/>
                </a:solidFill>
              </a:rPr>
              <a:t>Step 3 – </a:t>
            </a:r>
            <a:r>
              <a:rPr lang="en-US" altLang="it-IT" sz="1400" b="1" i="1" dirty="0" smtClean="0">
                <a:solidFill>
                  <a:srgbClr val="000000"/>
                </a:solidFill>
              </a:rPr>
              <a:t>non-linear closed </a:t>
            </a:r>
            <a:r>
              <a:rPr lang="en-US" altLang="it-IT" sz="1400" b="1" i="1" dirty="0">
                <a:solidFill>
                  <a:srgbClr val="000000"/>
                </a:solidFill>
              </a:rPr>
              <a:t>loop dynamic simulations</a:t>
            </a:r>
            <a:endParaRPr lang="it-IT" altLang="it-IT" sz="1400" b="1" dirty="0">
              <a:solidFill>
                <a:srgbClr val="000000"/>
              </a:solidFill>
            </a:endParaRPr>
          </a:p>
        </p:txBody>
      </p:sp>
      <p:sp>
        <p:nvSpPr>
          <p:cNvPr id="15" name="Rettangolo arrotondato 18"/>
          <p:cNvSpPr/>
          <p:nvPr/>
        </p:nvSpPr>
        <p:spPr bwMode="auto">
          <a:xfrm>
            <a:off x="6938963" y="1137226"/>
            <a:ext cx="1736725" cy="30829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CEA </a:t>
            </a:r>
            <a:r>
              <a:rPr lang="it-IT" sz="1400" b="1" dirty="0" err="1">
                <a:solidFill>
                  <a:srgbClr val="000000"/>
                </a:solidFill>
              </a:rPr>
              <a:t>activities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16" name="Rettangolo arrotondato 20"/>
          <p:cNvSpPr/>
          <p:nvPr/>
        </p:nvSpPr>
        <p:spPr bwMode="auto">
          <a:xfrm>
            <a:off x="395288" y="1141545"/>
            <a:ext cx="1944687" cy="3463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rgbClr val="000000"/>
                </a:solidFill>
              </a:rPr>
              <a:t>CREATE </a:t>
            </a:r>
            <a:r>
              <a:rPr lang="it-IT" sz="1400" b="1" dirty="0" err="1">
                <a:solidFill>
                  <a:srgbClr val="000000"/>
                </a:solidFill>
              </a:rPr>
              <a:t>activities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9" name="Connecteur droit avec flèche 18"/>
          <p:cNvCxnSpPr>
            <a:stCxn id="9" idx="1"/>
            <a:endCxn id="10" idx="3"/>
          </p:cNvCxnSpPr>
          <p:nvPr/>
        </p:nvCxnSpPr>
        <p:spPr bwMode="auto">
          <a:xfrm flipH="1">
            <a:off x="4140200" y="3637532"/>
            <a:ext cx="1008064" cy="483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cteur droit avec flèche 20"/>
          <p:cNvCxnSpPr>
            <a:endCxn id="4" idx="3"/>
          </p:cNvCxnSpPr>
          <p:nvPr/>
        </p:nvCxnSpPr>
        <p:spPr bwMode="auto">
          <a:xfrm flipH="1">
            <a:off x="4140200" y="5162465"/>
            <a:ext cx="1008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2103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9352" y="3584508"/>
            <a:ext cx="8621486" cy="20928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800" b="1" dirty="0" smtClean="0">
                <a:solidFill>
                  <a:srgbClr val="0000FF"/>
                </a:solidFill>
              </a:rPr>
              <a:t>Agenda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rgbClr val="000000"/>
                </a:solidFill>
              </a:rPr>
              <a:t>Discharge </a:t>
            </a:r>
            <a:r>
              <a:rPr lang="en-US" sz="1800" b="1" dirty="0">
                <a:solidFill>
                  <a:srgbClr val="000000"/>
                </a:solidFill>
              </a:rPr>
              <a:t>simulator: status and results (J.F. Artaud) (20’+10’)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rgbClr val="000000"/>
                </a:solidFill>
              </a:rPr>
              <a:t>METIS-FEEQS </a:t>
            </a:r>
            <a:r>
              <a:rPr lang="en-US" sz="1800" b="1" dirty="0">
                <a:solidFill>
                  <a:srgbClr val="000000"/>
                </a:solidFill>
              </a:rPr>
              <a:t>tutorial and simulations (V. </a:t>
            </a:r>
            <a:r>
              <a:rPr lang="en-US" sz="1800" b="1" dirty="0" err="1">
                <a:solidFill>
                  <a:srgbClr val="000000"/>
                </a:solidFill>
              </a:rPr>
              <a:t>Ostuni</a:t>
            </a:r>
            <a:r>
              <a:rPr lang="en-US" sz="1800" b="1" dirty="0">
                <a:solidFill>
                  <a:srgbClr val="000000"/>
                </a:solidFill>
              </a:rPr>
              <a:t>)(15’+10’)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rgbClr val="000000"/>
                </a:solidFill>
              </a:rPr>
              <a:t>EGENE </a:t>
            </a:r>
            <a:r>
              <a:rPr lang="en-US" sz="1800" b="1" dirty="0">
                <a:solidFill>
                  <a:srgbClr val="000000"/>
                </a:solidFill>
              </a:rPr>
              <a:t>tutorial and simulations of scenario 2 (A. Mele) (15’+10’)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rgbClr val="000000"/>
                </a:solidFill>
              </a:rPr>
              <a:t>EGENE </a:t>
            </a:r>
            <a:r>
              <a:rPr lang="en-US" sz="1800" b="1" dirty="0">
                <a:solidFill>
                  <a:srgbClr val="000000"/>
                </a:solidFill>
              </a:rPr>
              <a:t>simulations of scenario 4.2 (D. Abate) (15’+10’) 	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59352" y="849086"/>
            <a:ext cx="841629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b="1" dirty="0" smtClean="0">
                <a:solidFill>
                  <a:srgbClr val="0000FF"/>
                </a:solidFill>
              </a:rPr>
              <a:t>Notes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b="1" dirty="0" smtClean="0"/>
              <a:t>This </a:t>
            </a:r>
            <a:r>
              <a:rPr lang="fr-FR" b="1" dirty="0" err="1" smtClean="0"/>
              <a:t>is</a:t>
            </a:r>
            <a:r>
              <a:rPr lang="fr-FR" b="1" dirty="0" smtClean="0"/>
              <a:t> a </a:t>
            </a:r>
            <a:r>
              <a:rPr lang="fr-FR" b="1" dirty="0" err="1" smtClean="0">
                <a:solidFill>
                  <a:srgbClr val="0000FF"/>
                </a:solidFill>
              </a:rPr>
              <a:t>working</a:t>
            </a:r>
            <a:r>
              <a:rPr lang="fr-FR" b="1" dirty="0" smtClean="0">
                <a:solidFill>
                  <a:srgbClr val="0000FF"/>
                </a:solidFill>
              </a:rPr>
              <a:t> session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b="1" dirty="0" err="1" smtClean="0"/>
              <a:t>Practical</a:t>
            </a:r>
            <a:r>
              <a:rPr lang="fr-FR" b="1" dirty="0" smtClean="0"/>
              <a:t> </a:t>
            </a:r>
            <a:r>
              <a:rPr lang="fr-FR" b="1" dirty="0" err="1" smtClean="0"/>
              <a:t>examples</a:t>
            </a:r>
            <a:r>
              <a:rPr lang="fr-FR" b="1" dirty="0" smtClean="0"/>
              <a:t> of </a:t>
            </a:r>
            <a:r>
              <a:rPr lang="fr-FR" b="1" dirty="0" smtClean="0">
                <a:solidFill>
                  <a:srgbClr val="0000FF"/>
                </a:solidFill>
              </a:rPr>
              <a:t>EGENE and METIS </a:t>
            </a:r>
            <a:r>
              <a:rPr lang="fr-FR" b="1" dirty="0" err="1" smtClean="0"/>
              <a:t>run</a:t>
            </a:r>
            <a:r>
              <a:rPr lang="fr-FR" b="1" dirty="0" smtClean="0"/>
              <a:t> </a:t>
            </a:r>
            <a:r>
              <a:rPr lang="fr-FR" b="1" dirty="0" err="1" smtClean="0"/>
              <a:t>will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</a:t>
            </a:r>
            <a:r>
              <a:rPr lang="fr-FR" b="1" dirty="0" err="1" smtClean="0"/>
              <a:t>given</a:t>
            </a:r>
            <a:r>
              <a:rPr lang="fr-FR" b="1" dirty="0" smtClean="0"/>
              <a:t> </a:t>
            </a:r>
            <a:r>
              <a:rPr lang="fr-FR" b="1" dirty="0" err="1" smtClean="0"/>
              <a:t>together</a:t>
            </a:r>
            <a:r>
              <a:rPr lang="fr-FR" b="1" dirty="0" smtClean="0"/>
              <a:t> </a:t>
            </a:r>
            <a:r>
              <a:rPr lang="fr-FR" b="1" dirty="0" err="1" smtClean="0"/>
              <a:t>with</a:t>
            </a:r>
            <a:r>
              <a:rPr lang="fr-FR" b="1" dirty="0" smtClean="0"/>
              <a:t> first </a:t>
            </a:r>
            <a:r>
              <a:rPr lang="fr-FR" b="1" dirty="0" err="1" smtClean="0">
                <a:solidFill>
                  <a:srgbClr val="0000FF"/>
                </a:solidFill>
              </a:rPr>
              <a:t>tutorials</a:t>
            </a:r>
            <a:endParaRPr lang="fr-FR" b="1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b="1" dirty="0"/>
              <a:t>T</a:t>
            </a:r>
            <a:r>
              <a:rPr lang="fr-FR" b="1" dirty="0" smtClean="0"/>
              <a:t>his session </a:t>
            </a:r>
            <a:r>
              <a:rPr lang="fr-FR" b="1" dirty="0" err="1" smtClean="0">
                <a:solidFill>
                  <a:srgbClr val="0000FF"/>
                </a:solidFill>
              </a:rPr>
              <a:t>will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be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recorded</a:t>
            </a:r>
            <a:endParaRPr lang="fr-F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27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2880" y="0"/>
            <a:ext cx="3693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C00000"/>
                </a:solidFill>
              </a:rPr>
              <a:t>Session </a:t>
            </a:r>
            <a:r>
              <a:rPr lang="fr-FR" sz="3200" b="1" dirty="0" err="1" smtClean="0">
                <a:solidFill>
                  <a:srgbClr val="C00000"/>
                </a:solidFill>
              </a:rPr>
              <a:t>summary</a:t>
            </a:r>
            <a:endParaRPr lang="fr-F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81860"/>
      </p:ext>
    </p:extLst>
  </p:cSld>
  <p:clrMapOvr>
    <a:masterClrMapping/>
  </p:clrMapOvr>
</p:sld>
</file>

<file path=ppt/theme/theme1.xml><?xml version="1.0" encoding="utf-8"?>
<a:theme xmlns:a="http://schemas.openxmlformats.org/drawingml/2006/main" name="1_Masque principal">
  <a:themeElements>
    <a:clrScheme name="1_Masque principal 1">
      <a:dk1>
        <a:srgbClr val="000000"/>
      </a:dk1>
      <a:lt1>
        <a:srgbClr val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FFFFF"/>
      </a:accent3>
      <a:accent4>
        <a:srgbClr val="000000"/>
      </a:accent4>
      <a:accent5>
        <a:srgbClr val="BEAAB9"/>
      </a:accent5>
      <a:accent6>
        <a:srgbClr val="D97A23"/>
      </a:accent6>
      <a:hlink>
        <a:srgbClr val="0000FF"/>
      </a:hlink>
      <a:folHlink>
        <a:srgbClr val="800080"/>
      </a:folHlink>
    </a:clrScheme>
    <a:fontScheme name="1_Masque princip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que principal 1">
        <a:dk1>
          <a:srgbClr val="000000"/>
        </a:dk1>
        <a:lt1>
          <a:srgbClr val="FFFFFF"/>
        </a:lt1>
        <a:dk2>
          <a:srgbClr val="DC0528"/>
        </a:dk2>
        <a:lt2>
          <a:srgbClr val="96C31E"/>
        </a:lt2>
        <a:accent1>
          <a:srgbClr val="781469"/>
        </a:accent1>
        <a:accent2>
          <a:srgbClr val="F08728"/>
        </a:accent2>
        <a:accent3>
          <a:srgbClr val="FFFFFF"/>
        </a:accent3>
        <a:accent4>
          <a:srgbClr val="000000"/>
        </a:accent4>
        <a:accent5>
          <a:srgbClr val="BEAAB9"/>
        </a:accent5>
        <a:accent6>
          <a:srgbClr val="D97A23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58343</TotalTime>
  <Words>392</Words>
  <Application>Microsoft Office PowerPoint</Application>
  <PresentationFormat>Affichage à l'écran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1_Masque principal</vt:lpstr>
      <vt:lpstr>Introduction to the discharge simulator</vt:lpstr>
      <vt:lpstr>Présentation PowerPoint</vt:lpstr>
      <vt:lpstr>Codes involved in the simulator</vt:lpstr>
      <vt:lpstr>Plan overview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Giruzzi</dc:creator>
  <cp:lastModifiedBy>JOFFRIN Emmanuel 133360</cp:lastModifiedBy>
  <cp:revision>2729</cp:revision>
  <cp:lastPrinted>2014-10-31T08:53:15Z</cp:lastPrinted>
  <dcterms:created xsi:type="dcterms:W3CDTF">2002-11-22T08:29:45Z</dcterms:created>
  <dcterms:modified xsi:type="dcterms:W3CDTF">2020-04-03T10:03:16Z</dcterms:modified>
</cp:coreProperties>
</file>