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23"/>
  </p:notesMasterIdLst>
  <p:handoutMasterIdLst>
    <p:handoutMasterId r:id="rId24"/>
  </p:handoutMasterIdLst>
  <p:sldIdLst>
    <p:sldId id="681" r:id="rId2"/>
    <p:sldId id="680" r:id="rId3"/>
    <p:sldId id="818" r:id="rId4"/>
    <p:sldId id="815" r:id="rId5"/>
    <p:sldId id="768" r:id="rId6"/>
    <p:sldId id="811" r:id="rId7"/>
    <p:sldId id="756" r:id="rId8"/>
    <p:sldId id="830" r:id="rId9"/>
    <p:sldId id="779" r:id="rId10"/>
    <p:sldId id="806" r:id="rId11"/>
    <p:sldId id="816" r:id="rId12"/>
    <p:sldId id="790" r:id="rId13"/>
    <p:sldId id="803" r:id="rId14"/>
    <p:sldId id="819" r:id="rId15"/>
    <p:sldId id="821" r:id="rId16"/>
    <p:sldId id="817" r:id="rId17"/>
    <p:sldId id="831" r:id="rId18"/>
    <p:sldId id="804" r:id="rId19"/>
    <p:sldId id="832" r:id="rId20"/>
    <p:sldId id="799" r:id="rId21"/>
    <p:sldId id="814" r:id="rId22"/>
  </p:sldIdLst>
  <p:sldSz cx="9144000" cy="6858000" type="screen4x3"/>
  <p:notesSz cx="7315200" cy="96012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99FF"/>
    <a:srgbClr val="0000FF"/>
    <a:srgbClr val="008000"/>
    <a:srgbClr val="33CCFF"/>
    <a:srgbClr val="CCECFF"/>
    <a:srgbClr val="FFFF99"/>
    <a:srgbClr val="E1F4FF"/>
    <a:srgbClr val="000000"/>
    <a:srgbClr val="FFE5E5"/>
    <a:srgbClr val="F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2" autoAdjust="0"/>
    <p:restoredTop sz="94660"/>
  </p:normalViewPr>
  <p:slideViewPr>
    <p:cSldViewPr snapToGrid="0">
      <p:cViewPr varScale="1">
        <p:scale>
          <a:sx n="73" d="100"/>
          <a:sy n="73" d="100"/>
        </p:scale>
        <p:origin x="24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408"/>
    </p:cViewPr>
  </p:sorterViewPr>
  <p:notesViewPr>
    <p:cSldViewPr snapToGrid="0">
      <p:cViewPr varScale="1">
        <p:scale>
          <a:sx n="74" d="100"/>
          <a:sy n="74" d="100"/>
        </p:scale>
        <p:origin x="-1392" y="-104"/>
      </p:cViewPr>
      <p:guideLst>
        <p:guide orient="horz" pos="3024"/>
        <p:guide pos="23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717" cy="4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5" tIns="45933" rIns="91865" bIns="45933" numCol="1" anchor="t" anchorCtr="0" compatLnSpc="1">
            <a:prstTxWarp prst="textNoShape">
              <a:avLst/>
            </a:prstTxWarp>
          </a:bodyPr>
          <a:lstStyle>
            <a:lvl1pPr defTabSz="919607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483" y="0"/>
            <a:ext cx="3170717" cy="4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5" tIns="45933" rIns="91865" bIns="45933" numCol="1" anchor="t" anchorCtr="0" compatLnSpc="1">
            <a:prstTxWarp prst="textNoShape">
              <a:avLst/>
            </a:prstTxWarp>
          </a:bodyPr>
          <a:lstStyle>
            <a:lvl1pPr algn="r" defTabSz="919607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063"/>
            <a:ext cx="3170717" cy="4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5" tIns="45933" rIns="91865" bIns="45933" numCol="1" anchor="b" anchorCtr="0" compatLnSpc="1">
            <a:prstTxWarp prst="textNoShape">
              <a:avLst/>
            </a:prstTxWarp>
          </a:bodyPr>
          <a:lstStyle>
            <a:lvl1pPr defTabSz="919607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483" y="9121063"/>
            <a:ext cx="3170717" cy="4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5" tIns="45933" rIns="91865" bIns="45933" numCol="1" anchor="b" anchorCtr="0" compatLnSpc="1">
            <a:prstTxWarp prst="textNoShape">
              <a:avLst/>
            </a:prstTxWarp>
          </a:bodyPr>
          <a:lstStyle>
            <a:lvl1pPr algn="r" defTabSz="919607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F98DB46-E1C4-4139-87C0-D698072A0E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984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717" cy="4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5" tIns="45933" rIns="91865" bIns="45933" numCol="1" anchor="t" anchorCtr="0" compatLnSpc="1">
            <a:prstTxWarp prst="textNoShape">
              <a:avLst/>
            </a:prstTxWarp>
          </a:bodyPr>
          <a:lstStyle>
            <a:lvl1pPr defTabSz="919607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483" y="0"/>
            <a:ext cx="3170717" cy="4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5" tIns="45933" rIns="91865" bIns="45933" numCol="1" anchor="t" anchorCtr="0" compatLnSpc="1">
            <a:prstTxWarp prst="textNoShape">
              <a:avLst/>
            </a:prstTxWarp>
          </a:bodyPr>
          <a:lstStyle>
            <a:lvl1pPr algn="r" defTabSz="919607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475" y="4560531"/>
            <a:ext cx="5364252" cy="431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5" tIns="45933" rIns="91865" bIns="459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063"/>
            <a:ext cx="3170717" cy="4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5" tIns="45933" rIns="91865" bIns="45933" numCol="1" anchor="b" anchorCtr="0" compatLnSpc="1">
            <a:prstTxWarp prst="textNoShape">
              <a:avLst/>
            </a:prstTxWarp>
          </a:bodyPr>
          <a:lstStyle>
            <a:lvl1pPr defTabSz="919607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483" y="9121063"/>
            <a:ext cx="3170717" cy="4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65" tIns="45933" rIns="91865" bIns="45933" numCol="1" anchor="b" anchorCtr="0" compatLnSpc="1">
            <a:prstTxWarp prst="textNoShape">
              <a:avLst/>
            </a:prstTxWarp>
          </a:bodyPr>
          <a:lstStyle>
            <a:lvl1pPr algn="r" defTabSz="919607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3D4597E-9FA8-4D2B-993C-3FF5595B4CB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4391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D0C84-AC27-44FF-A245-DEF0C09BE5E0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5396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9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D0C84-AC27-44FF-A245-DEF0C09BE5E0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960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500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85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1950" y="69851"/>
            <a:ext cx="6732588" cy="54133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76263" y="1268413"/>
            <a:ext cx="8172450" cy="49688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256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5600" y="52388"/>
            <a:ext cx="2043113" cy="61849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76263" y="52388"/>
            <a:ext cx="5976937" cy="61849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924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456"/>
            <a:ext cx="9144000" cy="641908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2348880"/>
            <a:ext cx="8496944" cy="1296144"/>
          </a:xfrm>
        </p:spPr>
        <p:txBody>
          <a:bodyPr>
            <a:noAutofit/>
          </a:bodyPr>
          <a:lstStyle>
            <a:lvl1pPr algn="l">
              <a:defRPr sz="35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Test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4293096"/>
            <a:ext cx="4392488" cy="432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TEST 1</a:t>
            </a:r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5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21" descr="http://betelgeuse.intra.cea.fr:8080/alfresco/cd/d/workspace/SpacesStore/c6532889-d614-4779-b42b-863c45f7eb89/CEA_logo_quadri-sur-fond-roug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44" y="5728199"/>
            <a:ext cx="1003544" cy="81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68" y="5815096"/>
            <a:ext cx="2215299" cy="612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691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pic>
        <p:nvPicPr>
          <p:cNvPr id="5" name="Picture 10" descr="logo6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9223" y="981098"/>
            <a:ext cx="1349619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 userDrawn="1"/>
        </p:nvSpPr>
        <p:spPr>
          <a:xfrm>
            <a:off x="4248033" y="6581002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b="0" i="0" dirty="0">
                <a:latin typeface="Arial" charset="0"/>
                <a:ea typeface="Arial" charset="0"/>
                <a:cs typeface="Arial" charset="0"/>
              </a:rPr>
              <a:t>- </a:t>
            </a:r>
            <a:fld id="{42E0A3E1-7B9A-A540-B726-6CEEE1EE3611}" type="slidenum">
              <a:rPr kumimoji="1" lang="en-US" altLang="ja-JP" sz="1200" b="0" i="0" smtClean="0"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r>
              <a:rPr kumimoji="1" lang="en-US" altLang="ja-JP" sz="1200" b="0" i="0" dirty="0">
                <a:latin typeface="Arial" charset="0"/>
                <a:ea typeface="Arial" charset="0"/>
                <a:cs typeface="Arial" charset="0"/>
              </a:rPr>
              <a:t> -</a:t>
            </a:r>
            <a:endParaRPr kumimoji="1" lang="ja-JP" altLang="en-US" sz="1200" b="0" i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FFAC9D48-2820-584C-8103-F9BEE334B0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121" y="1101725"/>
            <a:ext cx="7643077" cy="952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6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422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1950" y="69851"/>
            <a:ext cx="6732588" cy="54133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263" y="1268413"/>
            <a:ext cx="8172450" cy="4968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72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4668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1950" y="69851"/>
            <a:ext cx="6732588" cy="54133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76263" y="1268413"/>
            <a:ext cx="4010025" cy="49688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38688" y="1268413"/>
            <a:ext cx="4010025" cy="49688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65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30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1950" y="69851"/>
            <a:ext cx="6732588" cy="54133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00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53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60348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0445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61950" y="41275"/>
            <a:ext cx="673258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9" name="Espace réservé du pied de page 9"/>
          <p:cNvSpPr txBox="1">
            <a:spLocks noGrp="1"/>
          </p:cNvSpPr>
          <p:nvPr userDrawn="1"/>
        </p:nvSpPr>
        <p:spPr bwMode="auto">
          <a:xfrm>
            <a:off x="1571624" y="6456363"/>
            <a:ext cx="6319839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fr-FR" sz="1200" dirty="0" smtClean="0">
                <a:solidFill>
                  <a:srgbClr val="666666"/>
                </a:solidFill>
                <a:latin typeface="Arial" charset="0"/>
              </a:rPr>
              <a:t>Integrated</a:t>
            </a:r>
            <a:r>
              <a:rPr lang="fr-FR" sz="1200" baseline="0" dirty="0" smtClean="0">
                <a:solidFill>
                  <a:srgbClr val="666666"/>
                </a:solidFill>
                <a:latin typeface="Arial" charset="0"/>
              </a:rPr>
              <a:t> </a:t>
            </a:r>
            <a:r>
              <a:rPr lang="fr-FR" sz="1200" baseline="0" dirty="0" err="1" smtClean="0">
                <a:solidFill>
                  <a:srgbClr val="666666"/>
                </a:solidFill>
                <a:latin typeface="Arial" charset="0"/>
              </a:rPr>
              <a:t>commissioning</a:t>
            </a:r>
            <a:r>
              <a:rPr lang="fr-FR" sz="1200" baseline="0" dirty="0" smtClean="0">
                <a:solidFill>
                  <a:srgbClr val="666666"/>
                </a:solidFill>
                <a:latin typeface="Arial" charset="0"/>
              </a:rPr>
              <a:t> </a:t>
            </a:r>
            <a:r>
              <a:rPr lang="fr-FR" sz="1200" dirty="0" smtClean="0">
                <a:solidFill>
                  <a:srgbClr val="666666"/>
                </a:solidFill>
                <a:latin typeface="Arial" charset="0"/>
              </a:rPr>
              <a:t>Session</a:t>
            </a:r>
            <a:r>
              <a:rPr lang="fr-FR" sz="1200" baseline="0" dirty="0" smtClean="0">
                <a:solidFill>
                  <a:srgbClr val="666666"/>
                </a:solidFill>
                <a:latin typeface="Arial" charset="0"/>
              </a:rPr>
              <a:t> O1</a:t>
            </a:r>
            <a:r>
              <a:rPr lang="fr-FR" sz="1200" dirty="0" smtClean="0">
                <a:solidFill>
                  <a:srgbClr val="666666"/>
                </a:solidFill>
                <a:latin typeface="Arial" charset="0"/>
              </a:rPr>
              <a:t>		           E. JOFFRIN  |  30 March. 2019</a:t>
            </a:r>
          </a:p>
        </p:txBody>
      </p:sp>
      <p:sp>
        <p:nvSpPr>
          <p:cNvPr id="10" name="Espace réservé du numéro de diapositive 8"/>
          <p:cNvSpPr txBox="1">
            <a:spLocks noGrp="1"/>
          </p:cNvSpPr>
          <p:nvPr userDrawn="1"/>
        </p:nvSpPr>
        <p:spPr bwMode="auto">
          <a:xfrm>
            <a:off x="7891463" y="6456363"/>
            <a:ext cx="1201737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fr-FR" sz="1200" smtClean="0">
                <a:solidFill>
                  <a:srgbClr val="666666"/>
                </a:solidFill>
                <a:latin typeface="Arial" charset="0"/>
              </a:rPr>
              <a:t>|  PAGE </a:t>
            </a:r>
            <a:fld id="{3CA59D44-1796-4223-BCE1-B06A40B30F21}" type="slidenum">
              <a:rPr lang="fr-FR" sz="1200" smtClean="0">
                <a:solidFill>
                  <a:srgbClr val="666666"/>
                </a:solidFill>
                <a:latin typeface="Arial" charset="0"/>
              </a:rPr>
              <a:pPr eaLnBrk="1" hangingPunct="1">
                <a:defRPr/>
              </a:pPr>
              <a:t>‹N°›</a:t>
            </a:fld>
            <a:endParaRPr lang="fr-FR" sz="1200" smtClean="0">
              <a:solidFill>
                <a:srgbClr val="666666"/>
              </a:solidFill>
              <a:latin typeface="Arial" charset="0"/>
            </a:endParaRPr>
          </a:p>
        </p:txBody>
      </p:sp>
      <p:pic>
        <p:nvPicPr>
          <p:cNvPr id="1029" name="Picture 8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6526213"/>
            <a:ext cx="1119187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31" name="Picture 3" descr="EurofusionDisc.eps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400" y="102825"/>
            <a:ext cx="4587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7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923925" indent="-923925" algn="l" rtl="0" eaLnBrk="0" fontAlgn="base" hangingPunct="0">
        <a:spcBef>
          <a:spcPct val="0"/>
        </a:spcBef>
        <a:spcAft>
          <a:spcPts val="400"/>
        </a:spcAft>
        <a:buFont typeface="Arial" pitchFamily="34" charset="0"/>
        <a:defRPr sz="2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17"/>
        </a:buBlip>
        <a:defRPr sz="1600">
          <a:solidFill>
            <a:srgbClr val="666666"/>
          </a:solidFill>
          <a:latin typeface="+mn-lt"/>
        </a:defRPr>
      </a:lvl2pPr>
      <a:lvl3pPr marL="361950" indent="55245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36000"/>
        <a:buFont typeface="Arial" pitchFamily="34" charset="0"/>
        <a:defRPr sz="1600">
          <a:solidFill>
            <a:srgbClr val="666666"/>
          </a:solidFill>
          <a:latin typeface="+mn-lt"/>
        </a:defRPr>
      </a:lvl3pPr>
      <a:lvl4pPr marL="1009650" indent="-238125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8"/>
        </a:buBlip>
        <a:defRPr sz="1600">
          <a:solidFill>
            <a:srgbClr val="666666"/>
          </a:solidFill>
          <a:latin typeface="+mn-lt"/>
        </a:defRPr>
      </a:lvl4pPr>
      <a:lvl5pPr marL="1133475" indent="-1143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pitchFamily="34" charset="0"/>
        <a:buChar char="-"/>
        <a:defRPr sz="1600">
          <a:solidFill>
            <a:srgbClr val="666666"/>
          </a:solidFill>
          <a:latin typeface="+mn-lt"/>
        </a:defRPr>
      </a:lvl5pPr>
      <a:lvl6pPr marL="1590675" indent="-114300" algn="l" rtl="0" fontAlgn="base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>
          <a:solidFill>
            <a:srgbClr val="666666"/>
          </a:solidFill>
          <a:latin typeface="+mn-lt"/>
        </a:defRPr>
      </a:lvl6pPr>
      <a:lvl7pPr marL="2047875" indent="-114300" algn="l" rtl="0" fontAlgn="base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>
          <a:solidFill>
            <a:srgbClr val="666666"/>
          </a:solidFill>
          <a:latin typeface="+mn-lt"/>
        </a:defRPr>
      </a:lvl7pPr>
      <a:lvl8pPr marL="2505075" indent="-114300" algn="l" rtl="0" fontAlgn="base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>
          <a:solidFill>
            <a:srgbClr val="666666"/>
          </a:solidFill>
          <a:latin typeface="+mn-lt"/>
        </a:defRPr>
      </a:lvl8pPr>
      <a:lvl9pPr marL="2962275" indent="-114300" algn="l" rtl="0" fontAlgn="base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>
          <a:solidFill>
            <a:srgbClr val="666666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emf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emf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wmf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t60sa.org/pdfs/JT-60SA_Res_Plan.pdf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-fusion.org/eurofusion" TargetMode="External"/><Relationship Id="rId2" Type="http://schemas.openxmlformats.org/officeDocument/2006/relationships/hyperlink" Target="http://www.jt60sa.org/b/index.htm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users.eurofusion.org/iterphysicswiki/index.php/WPSA:_Preparation_of_Exploitation_of_JT-60S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936" y="2478189"/>
            <a:ext cx="8496944" cy="1296144"/>
          </a:xfrm>
        </p:spPr>
        <p:txBody>
          <a:bodyPr/>
          <a:lstStyle/>
          <a:p>
            <a:r>
              <a:rPr lang="en-US" dirty="0"/>
              <a:t>Integrated commissioning organization</a:t>
            </a:r>
            <a:br>
              <a:rPr lang="en-US" dirty="0"/>
            </a:br>
            <a:r>
              <a:rPr lang="en-US" sz="2400" dirty="0" smtClean="0"/>
              <a:t>(including device status, work breakdown, schedule)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293096"/>
            <a:ext cx="8496944" cy="938780"/>
          </a:xfrm>
        </p:spPr>
        <p:txBody>
          <a:bodyPr>
            <a:normAutofit/>
          </a:bodyPr>
          <a:lstStyle/>
          <a:p>
            <a:r>
              <a:rPr lang="en-US" dirty="0" smtClean="0"/>
              <a:t>E. </a:t>
            </a:r>
            <a:r>
              <a:rPr lang="en-US" dirty="0" err="1" smtClean="0"/>
              <a:t>Joffrin</a:t>
            </a:r>
            <a:r>
              <a:rPr lang="en-US" dirty="0"/>
              <a:t> </a:t>
            </a:r>
            <a:r>
              <a:rPr lang="en-US" dirty="0" smtClean="0"/>
              <a:t>(CEA, France), </a:t>
            </a:r>
          </a:p>
          <a:p>
            <a:r>
              <a:rPr lang="en-US" dirty="0" smtClean="0"/>
              <a:t>G</a:t>
            </a:r>
            <a:r>
              <a:rPr lang="en-US" dirty="0"/>
              <a:t>. </a:t>
            </a:r>
            <a:r>
              <a:rPr lang="en-US" dirty="0" err="1" smtClean="0"/>
              <a:t>Giruzzi</a:t>
            </a:r>
            <a:r>
              <a:rPr lang="en-US" dirty="0" smtClean="0"/>
              <a:t>, E. </a:t>
            </a:r>
            <a:r>
              <a:rPr lang="en-US" dirty="0" err="1" smtClean="0"/>
              <a:t>Belonohy</a:t>
            </a:r>
            <a:r>
              <a:rPr lang="en-US" dirty="0" smtClean="0"/>
              <a:t>, G. de </a:t>
            </a:r>
            <a:r>
              <a:rPr lang="en-US" dirty="0" err="1" smtClean="0"/>
              <a:t>Tommasi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40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1AEA71-A25F-994A-BEE8-02B228FD6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41275"/>
            <a:ext cx="7696072" cy="541338"/>
          </a:xfrm>
        </p:spPr>
        <p:txBody>
          <a:bodyPr/>
          <a:lstStyle/>
          <a:p>
            <a:r>
              <a:rPr kumimoji="1" lang="en-US" altLang="ja-JP" dirty="0">
                <a:solidFill>
                  <a:srgbClr val="C00000"/>
                </a:solidFill>
              </a:rPr>
              <a:t>C</a:t>
            </a:r>
            <a:r>
              <a:rPr kumimoji="1" lang="en-US" altLang="ja-JP" dirty="0" smtClean="0">
                <a:solidFill>
                  <a:srgbClr val="C00000"/>
                </a:solidFill>
              </a:rPr>
              <a:t>ommissioning </a:t>
            </a:r>
            <a:r>
              <a:rPr kumimoji="1" lang="en-US" altLang="ja-JP" dirty="0">
                <a:solidFill>
                  <a:srgbClr val="C00000"/>
                </a:solidFill>
              </a:rPr>
              <a:t>all the items at right timing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F5CF1B1F-811B-9A45-B5C6-EAB706159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030288"/>
              </p:ext>
            </p:extLst>
          </p:nvPr>
        </p:nvGraphicFramePr>
        <p:xfrm>
          <a:off x="404873" y="1247243"/>
          <a:ext cx="8334252" cy="3694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521">
                  <a:extLst>
                    <a:ext uri="{9D8B030D-6E8A-4147-A177-3AD203B41FA5}">
                      <a16:colId xmlns:a16="http://schemas.microsoft.com/office/drawing/2014/main" val="4276871983"/>
                    </a:ext>
                  </a:extLst>
                </a:gridCol>
                <a:gridCol w="694521">
                  <a:extLst>
                    <a:ext uri="{9D8B030D-6E8A-4147-A177-3AD203B41FA5}">
                      <a16:colId xmlns:a16="http://schemas.microsoft.com/office/drawing/2014/main" val="1207588554"/>
                    </a:ext>
                  </a:extLst>
                </a:gridCol>
                <a:gridCol w="694521">
                  <a:extLst>
                    <a:ext uri="{9D8B030D-6E8A-4147-A177-3AD203B41FA5}">
                      <a16:colId xmlns:a16="http://schemas.microsoft.com/office/drawing/2014/main" val="2121033739"/>
                    </a:ext>
                  </a:extLst>
                </a:gridCol>
                <a:gridCol w="694521">
                  <a:extLst>
                    <a:ext uri="{9D8B030D-6E8A-4147-A177-3AD203B41FA5}">
                      <a16:colId xmlns:a16="http://schemas.microsoft.com/office/drawing/2014/main" val="1950439274"/>
                    </a:ext>
                  </a:extLst>
                </a:gridCol>
                <a:gridCol w="694521">
                  <a:extLst>
                    <a:ext uri="{9D8B030D-6E8A-4147-A177-3AD203B41FA5}">
                      <a16:colId xmlns:a16="http://schemas.microsoft.com/office/drawing/2014/main" val="2071850508"/>
                    </a:ext>
                  </a:extLst>
                </a:gridCol>
                <a:gridCol w="694521">
                  <a:extLst>
                    <a:ext uri="{9D8B030D-6E8A-4147-A177-3AD203B41FA5}">
                      <a16:colId xmlns:a16="http://schemas.microsoft.com/office/drawing/2014/main" val="3401214476"/>
                    </a:ext>
                  </a:extLst>
                </a:gridCol>
                <a:gridCol w="694521">
                  <a:extLst>
                    <a:ext uri="{9D8B030D-6E8A-4147-A177-3AD203B41FA5}">
                      <a16:colId xmlns:a16="http://schemas.microsoft.com/office/drawing/2014/main" val="4028568480"/>
                    </a:ext>
                  </a:extLst>
                </a:gridCol>
                <a:gridCol w="694521">
                  <a:extLst>
                    <a:ext uri="{9D8B030D-6E8A-4147-A177-3AD203B41FA5}">
                      <a16:colId xmlns:a16="http://schemas.microsoft.com/office/drawing/2014/main" val="1323751548"/>
                    </a:ext>
                  </a:extLst>
                </a:gridCol>
                <a:gridCol w="694521">
                  <a:extLst>
                    <a:ext uri="{9D8B030D-6E8A-4147-A177-3AD203B41FA5}">
                      <a16:colId xmlns:a16="http://schemas.microsoft.com/office/drawing/2014/main" val="1831860054"/>
                    </a:ext>
                  </a:extLst>
                </a:gridCol>
                <a:gridCol w="694521">
                  <a:extLst>
                    <a:ext uri="{9D8B030D-6E8A-4147-A177-3AD203B41FA5}">
                      <a16:colId xmlns:a16="http://schemas.microsoft.com/office/drawing/2014/main" val="2996264154"/>
                    </a:ext>
                  </a:extLst>
                </a:gridCol>
                <a:gridCol w="694521">
                  <a:extLst>
                    <a:ext uri="{9D8B030D-6E8A-4147-A177-3AD203B41FA5}">
                      <a16:colId xmlns:a16="http://schemas.microsoft.com/office/drawing/2014/main" val="2195755111"/>
                    </a:ext>
                  </a:extLst>
                </a:gridCol>
                <a:gridCol w="694521">
                  <a:extLst>
                    <a:ext uri="{9D8B030D-6E8A-4147-A177-3AD203B41FA5}">
                      <a16:colId xmlns:a16="http://schemas.microsoft.com/office/drawing/2014/main" val="3207714122"/>
                    </a:ext>
                  </a:extLst>
                </a:gridCol>
              </a:tblGrid>
              <a:tr h="228956">
                <a:tc gridSpan="9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lt"/>
                        </a:rPr>
                        <a:t>2020</a:t>
                      </a:r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lt"/>
                        </a:rPr>
                        <a:t>2021</a:t>
                      </a:r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238832"/>
                  </a:ext>
                </a:extLst>
              </a:tr>
              <a:tr h="2497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lt"/>
                        </a:rPr>
                        <a:t>Apr</a:t>
                      </a:r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lt"/>
                        </a:rPr>
                        <a:t>May</a:t>
                      </a:r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lt"/>
                        </a:rPr>
                        <a:t>Jun</a:t>
                      </a:r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lt"/>
                        </a:rPr>
                        <a:t>Jul</a:t>
                      </a:r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lt"/>
                        </a:rPr>
                        <a:t>Aug</a:t>
                      </a:r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lt"/>
                        </a:rPr>
                        <a:t>Sep</a:t>
                      </a:r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lt"/>
                        </a:rPr>
                        <a:t>Oct</a:t>
                      </a:r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lt"/>
                        </a:rPr>
                        <a:t>Nov</a:t>
                      </a:r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lt"/>
                        </a:rPr>
                        <a:t>Dec</a:t>
                      </a:r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lt"/>
                        </a:rPr>
                        <a:t>Jan</a:t>
                      </a:r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lt"/>
                        </a:rPr>
                        <a:t>Feb</a:t>
                      </a:r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lt"/>
                        </a:rPr>
                        <a:t>Mar</a:t>
                      </a:r>
                      <a:endParaRPr kumimoji="1" lang="ja-JP" alt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9900666"/>
                  </a:ext>
                </a:extLst>
              </a:tr>
              <a:tr h="3023991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marL="84406" marR="844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marL="84406" marR="84406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marL="84406" marR="84406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marL="84406" marR="84406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marL="84406" marR="84406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marL="84406" marR="84406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marL="84406" marR="84406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84406" marR="84406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marL="84406" marR="84406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marL="84406" marR="84406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marL="84406" marR="84406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L="84406" marR="84406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011247"/>
                  </a:ext>
                </a:extLst>
              </a:tr>
            </a:tbl>
          </a:graphicData>
        </a:graphic>
      </p:graphicFrame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40B0E1A9-336C-7246-98C6-3CF655361956}"/>
              </a:ext>
            </a:extLst>
          </p:cNvPr>
          <p:cNvCxnSpPr>
            <a:cxnSpLocks/>
          </p:cNvCxnSpPr>
          <p:nvPr/>
        </p:nvCxnSpPr>
        <p:spPr bwMode="auto">
          <a:xfrm>
            <a:off x="354728" y="2065208"/>
            <a:ext cx="66214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65F4A741-E21F-0C40-BC2A-415BEBCAB571}"/>
              </a:ext>
            </a:extLst>
          </p:cNvPr>
          <p:cNvCxnSpPr>
            <a:cxnSpLocks/>
          </p:cNvCxnSpPr>
          <p:nvPr/>
        </p:nvCxnSpPr>
        <p:spPr bwMode="auto">
          <a:xfrm>
            <a:off x="1016873" y="2294237"/>
            <a:ext cx="66346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FC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B22569-14CA-FF47-9635-13AEF68DD12F}"/>
              </a:ext>
            </a:extLst>
          </p:cNvPr>
          <p:cNvSpPr txBox="1"/>
          <p:nvPr/>
        </p:nvSpPr>
        <p:spPr>
          <a:xfrm>
            <a:off x="1006888" y="1909921"/>
            <a:ext cx="22894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Pump-down + Leak Check</a:t>
            </a:r>
            <a:endParaRPr kumimoji="1" lang="ja-JP" altLang="en-US" sz="1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D37DF6-19AD-F34A-BAF5-A67C6CFE8BEF}"/>
              </a:ext>
            </a:extLst>
          </p:cNvPr>
          <p:cNvSpPr txBox="1"/>
          <p:nvPr/>
        </p:nvSpPr>
        <p:spPr>
          <a:xfrm>
            <a:off x="1664716" y="2144380"/>
            <a:ext cx="252986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6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lang="ja-JP" altLang="en-US" sz="1400">
                <a:solidFill>
                  <a:srgbClr val="FF6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400" dirty="0">
                <a:solidFill>
                  <a:srgbClr val="FF6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 LC + </a:t>
            </a:r>
            <a:r>
              <a:rPr lang="en-US" altLang="ja-JP" sz="1400" dirty="0" err="1">
                <a:solidFill>
                  <a:srgbClr val="FF6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altLang="ja-JP" sz="1400" dirty="0">
                <a:solidFill>
                  <a:srgbClr val="FF6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purification</a:t>
            </a:r>
            <a:endParaRPr kumimoji="1" lang="ja-JP" altLang="en-US" sz="1400">
              <a:solidFill>
                <a:srgbClr val="FF6F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7983F50D-F6BD-B14E-9CC1-EAA0431545FB}"/>
              </a:ext>
            </a:extLst>
          </p:cNvPr>
          <p:cNvCxnSpPr>
            <a:cxnSpLocks/>
          </p:cNvCxnSpPr>
          <p:nvPr/>
        </p:nvCxnSpPr>
        <p:spPr bwMode="auto">
          <a:xfrm>
            <a:off x="1725989" y="2544510"/>
            <a:ext cx="66346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FC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B61CE32-BD57-4040-A9BE-B7F1276AAFED}"/>
              </a:ext>
            </a:extLst>
          </p:cNvPr>
          <p:cNvSpPr txBox="1"/>
          <p:nvPr/>
        </p:nvSpPr>
        <p:spPr>
          <a:xfrm>
            <a:off x="2392755" y="2380001"/>
            <a:ext cx="165942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6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coil Cool-down</a:t>
            </a:r>
            <a:endParaRPr kumimoji="1" lang="ja-JP" altLang="en-US" sz="1400">
              <a:solidFill>
                <a:srgbClr val="FF6F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827AE71B-8393-C74E-A448-2AF42545413E}"/>
              </a:ext>
            </a:extLst>
          </p:cNvPr>
          <p:cNvCxnSpPr>
            <a:cxnSpLocks/>
          </p:cNvCxnSpPr>
          <p:nvPr/>
        </p:nvCxnSpPr>
        <p:spPr bwMode="auto">
          <a:xfrm>
            <a:off x="2404839" y="2784161"/>
            <a:ext cx="48519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EFA2257-2D96-FE4B-815D-EA7A53D89DC0}"/>
              </a:ext>
            </a:extLst>
          </p:cNvPr>
          <p:cNvSpPr txBox="1"/>
          <p:nvPr/>
        </p:nvSpPr>
        <p:spPr>
          <a:xfrm>
            <a:off x="2892730" y="2628279"/>
            <a:ext cx="116570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Baking + LC</a:t>
            </a:r>
            <a:endParaRPr kumimoji="1" lang="ja-JP" altLang="en-US" sz="1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7CCC7836-4861-8A4E-BB63-C868983813B7}"/>
              </a:ext>
            </a:extLst>
          </p:cNvPr>
          <p:cNvCxnSpPr>
            <a:cxnSpLocks/>
          </p:cNvCxnSpPr>
          <p:nvPr/>
        </p:nvCxnSpPr>
        <p:spPr bwMode="auto">
          <a:xfrm>
            <a:off x="2890029" y="3023812"/>
            <a:ext cx="112080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A7FBA6A-E553-D940-A309-68DE897A74D2}"/>
              </a:ext>
            </a:extLst>
          </p:cNvPr>
          <p:cNvSpPr txBox="1"/>
          <p:nvPr/>
        </p:nvSpPr>
        <p:spPr>
          <a:xfrm>
            <a:off x="3992144" y="2854857"/>
            <a:ext cx="33810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 Energizing test (TF:100%, CS:50%)</a:t>
            </a:r>
            <a:endParaRPr kumimoji="1" lang="ja-JP" altLang="en-US" sz="1400">
              <a:solidFill>
                <a:srgbClr val="FFC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B617B9A3-2E07-AA4F-A88A-BD807A7DA8CB}"/>
              </a:ext>
            </a:extLst>
          </p:cNvPr>
          <p:cNvCxnSpPr>
            <a:cxnSpLocks/>
          </p:cNvCxnSpPr>
          <p:nvPr/>
        </p:nvCxnSpPr>
        <p:spPr bwMode="auto">
          <a:xfrm>
            <a:off x="4010833" y="3263463"/>
            <a:ext cx="25254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3EA50C3-354E-EF44-81D2-91BFB89E15D6}"/>
              </a:ext>
            </a:extLst>
          </p:cNvPr>
          <p:cNvSpPr txBox="1"/>
          <p:nvPr/>
        </p:nvSpPr>
        <p:spPr>
          <a:xfrm>
            <a:off x="4222326" y="3100747"/>
            <a:ext cx="7344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ECWC</a:t>
            </a:r>
            <a:endParaRPr kumimoji="1"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AAC604E4-0D77-CC4A-80BD-8348312ABE96}"/>
              </a:ext>
            </a:extLst>
          </p:cNvPr>
          <p:cNvCxnSpPr>
            <a:cxnSpLocks/>
          </p:cNvCxnSpPr>
          <p:nvPr/>
        </p:nvCxnSpPr>
        <p:spPr bwMode="auto">
          <a:xfrm>
            <a:off x="4273956" y="3503114"/>
            <a:ext cx="45613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F5103FA-AE3F-FB4B-B44B-3E2E0BA9B29B}"/>
              </a:ext>
            </a:extLst>
          </p:cNvPr>
          <p:cNvSpPr txBox="1"/>
          <p:nvPr/>
        </p:nvSpPr>
        <p:spPr>
          <a:xfrm>
            <a:off x="4719506" y="3340300"/>
            <a:ext cx="15776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operation</a:t>
            </a:r>
            <a:endParaRPr kumimoji="1" lang="ja-JP" altLang="en-US" sz="1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A0B2B431-93CC-1248-BA71-5AB0E6CE5C89}"/>
              </a:ext>
            </a:extLst>
          </p:cNvPr>
          <p:cNvCxnSpPr>
            <a:cxnSpLocks/>
          </p:cNvCxnSpPr>
          <p:nvPr/>
        </p:nvCxnSpPr>
        <p:spPr bwMode="auto">
          <a:xfrm>
            <a:off x="4689362" y="3742765"/>
            <a:ext cx="46743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13E911F-D175-ED4B-A948-2AB6585E1789}"/>
              </a:ext>
            </a:extLst>
          </p:cNvPr>
          <p:cNvSpPr txBox="1"/>
          <p:nvPr/>
        </p:nvSpPr>
        <p:spPr>
          <a:xfrm>
            <a:off x="5150104" y="3579853"/>
            <a:ext cx="265489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 Energizing test (CS:100%)</a:t>
            </a:r>
            <a:endParaRPr kumimoji="1" lang="ja-JP" altLang="en-US" sz="1400">
              <a:solidFill>
                <a:srgbClr val="FFC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8547013F-2AE0-C846-A45A-DF3D5E28F398}"/>
              </a:ext>
            </a:extLst>
          </p:cNvPr>
          <p:cNvCxnSpPr>
            <a:cxnSpLocks/>
          </p:cNvCxnSpPr>
          <p:nvPr/>
        </p:nvCxnSpPr>
        <p:spPr bwMode="auto">
          <a:xfrm>
            <a:off x="5138330" y="3982416"/>
            <a:ext cx="177005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E3ACE35-D78F-1644-8169-F97302C2C50B}"/>
              </a:ext>
            </a:extLst>
          </p:cNvPr>
          <p:cNvSpPr txBox="1"/>
          <p:nvPr/>
        </p:nvSpPr>
        <p:spPr>
          <a:xfrm>
            <a:off x="4433025" y="4058959"/>
            <a:ext cx="247535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>
                <a:solidFill>
                  <a:srgbClr val="FF6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loss test, He flow </a:t>
            </a:r>
            <a:r>
              <a:rPr lang="en-US" altLang="ja-JP" sz="1400" dirty="0" err="1">
                <a:solidFill>
                  <a:srgbClr val="FF6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</a:t>
            </a:r>
            <a:r>
              <a:rPr lang="en-US" altLang="ja-JP" sz="1400" dirty="0">
                <a:solidFill>
                  <a:srgbClr val="FF6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1400">
              <a:solidFill>
                <a:srgbClr val="FF6F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52179F84-BE68-A24A-8683-76CF4B3DF210}"/>
              </a:ext>
            </a:extLst>
          </p:cNvPr>
          <p:cNvCxnSpPr>
            <a:cxnSpLocks/>
          </p:cNvCxnSpPr>
          <p:nvPr/>
        </p:nvCxnSpPr>
        <p:spPr bwMode="auto">
          <a:xfrm>
            <a:off x="6908382" y="4222067"/>
            <a:ext cx="45876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FC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FE61859C-6A17-2047-88E8-55588CBA6079}"/>
              </a:ext>
            </a:extLst>
          </p:cNvPr>
          <p:cNvCxnSpPr>
            <a:cxnSpLocks/>
          </p:cNvCxnSpPr>
          <p:nvPr/>
        </p:nvCxnSpPr>
        <p:spPr bwMode="auto">
          <a:xfrm>
            <a:off x="7367149" y="4461718"/>
            <a:ext cx="414237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FC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FEACE1F-D9B0-2741-B044-6A87B83C7381}"/>
              </a:ext>
            </a:extLst>
          </p:cNvPr>
          <p:cNvSpPr txBox="1"/>
          <p:nvPr/>
        </p:nvSpPr>
        <p:spPr>
          <a:xfrm>
            <a:off x="5891945" y="4307684"/>
            <a:ext cx="14991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>
                <a:solidFill>
                  <a:srgbClr val="FF6F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coil warm-up</a:t>
            </a:r>
            <a:endParaRPr kumimoji="1" lang="ja-JP" altLang="en-US" sz="1400">
              <a:solidFill>
                <a:srgbClr val="FF6F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725D7C7C-6B24-8643-9E17-24AFE6F2E96F}"/>
              </a:ext>
            </a:extLst>
          </p:cNvPr>
          <p:cNvCxnSpPr>
            <a:cxnSpLocks/>
          </p:cNvCxnSpPr>
          <p:nvPr/>
        </p:nvCxnSpPr>
        <p:spPr bwMode="auto">
          <a:xfrm>
            <a:off x="7812192" y="4701369"/>
            <a:ext cx="11706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E6717C40-5DD9-E64F-A8FE-90FEDCC3C320}"/>
              </a:ext>
            </a:extLst>
          </p:cNvPr>
          <p:cNvSpPr txBox="1"/>
          <p:nvPr/>
        </p:nvSpPr>
        <p:spPr>
          <a:xfrm>
            <a:off x="6912555" y="3821176"/>
            <a:ext cx="15776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operation</a:t>
            </a:r>
            <a:endParaRPr kumimoji="1" lang="ja-JP" altLang="en-US" sz="1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7C20197-D0E1-9E49-BB4E-20EBF364D83F}"/>
              </a:ext>
            </a:extLst>
          </p:cNvPr>
          <p:cNvSpPr txBox="1"/>
          <p:nvPr/>
        </p:nvSpPr>
        <p:spPr>
          <a:xfrm>
            <a:off x="6733213" y="4538064"/>
            <a:ext cx="104817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Vac. Break</a:t>
            </a:r>
            <a:endParaRPr kumimoji="1" lang="ja-JP" altLang="en-US" sz="1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8D2B3811-6855-BB48-B469-3B6994B0667C}"/>
              </a:ext>
            </a:extLst>
          </p:cNvPr>
          <p:cNvSpPr txBox="1"/>
          <p:nvPr/>
        </p:nvSpPr>
        <p:spPr>
          <a:xfrm>
            <a:off x="8136461" y="4407685"/>
            <a:ext cx="10075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annual inspection</a:t>
            </a:r>
            <a:endParaRPr kumimoji="1"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3A7343F2-C754-DB48-B687-87482675BD0A}"/>
              </a:ext>
            </a:extLst>
          </p:cNvPr>
          <p:cNvCxnSpPr>
            <a:cxnSpLocks/>
          </p:cNvCxnSpPr>
          <p:nvPr/>
        </p:nvCxnSpPr>
        <p:spPr bwMode="auto">
          <a:xfrm>
            <a:off x="7929252" y="4845840"/>
            <a:ext cx="41701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太陽 37">
            <a:extLst>
              <a:ext uri="{FF2B5EF4-FFF2-40B4-BE49-F238E27FC236}">
                <a16:creationId xmlns:a16="http://schemas.microsoft.com/office/drawing/2014/main" id="{5994716F-E8D9-FD4C-99A1-96B930F4AD9C}"/>
              </a:ext>
            </a:extLst>
          </p:cNvPr>
          <p:cNvSpPr/>
          <p:nvPr/>
        </p:nvSpPr>
        <p:spPr bwMode="auto">
          <a:xfrm>
            <a:off x="4089765" y="3323220"/>
            <a:ext cx="324930" cy="352008"/>
          </a:xfrm>
          <a:prstGeom prst="su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7F4C2FA8-5D0A-1D42-803D-4D1959A4BBFC}"/>
              </a:ext>
            </a:extLst>
          </p:cNvPr>
          <p:cNvSpPr txBox="1"/>
          <p:nvPr/>
        </p:nvSpPr>
        <p:spPr>
          <a:xfrm>
            <a:off x="3963458" y="3698884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ja-JP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ja-JP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Pl.</a:t>
            </a:r>
            <a:endParaRPr kumimoji="1" lang="ja-JP" altLang="en-US" sz="1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66B00B3-CAF7-C44F-BB6E-09B5F75F2DEB}"/>
              </a:ext>
            </a:extLst>
          </p:cNvPr>
          <p:cNvSpPr txBox="1"/>
          <p:nvPr/>
        </p:nvSpPr>
        <p:spPr>
          <a:xfrm>
            <a:off x="7442528" y="1940699"/>
            <a:ext cx="123098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/>
              <a:t>a</a:t>
            </a:r>
            <a:r>
              <a:rPr kumimoji="1" lang="en-US" altLang="ja-JP" sz="1200" dirty="0"/>
              <a:t>s of 2019.6.27</a:t>
            </a:r>
            <a:endParaRPr kumimoji="1" lang="ja-JP" altLang="en-US" sz="120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62B9D80-A82F-3F49-9DAD-98BF9215788F}"/>
              </a:ext>
            </a:extLst>
          </p:cNvPr>
          <p:cNvSpPr txBox="1"/>
          <p:nvPr/>
        </p:nvSpPr>
        <p:spPr>
          <a:xfrm>
            <a:off x="5485816" y="5066346"/>
            <a:ext cx="3134527" cy="138499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ja-JP"/>
            </a:defPPr>
            <a:lvl1pPr marL="182563" indent="-182563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en-US" altLang="ja-JP" dirty="0"/>
              <a:t>plasma development</a:t>
            </a:r>
          </a:p>
          <a:p>
            <a:r>
              <a:rPr lang="en-US" altLang="ja-JP" dirty="0"/>
              <a:t>equilibrium  controllability=control </a:t>
            </a:r>
          </a:p>
          <a:p>
            <a:r>
              <a:rPr lang="en-US" altLang="ja-JP" dirty="0"/>
              <a:t>diagnostics commissioning</a:t>
            </a:r>
          </a:p>
          <a:p>
            <a:r>
              <a:rPr lang="en-US" altLang="ja-JP" dirty="0"/>
              <a:t>coil displacement</a:t>
            </a:r>
          </a:p>
          <a:p>
            <a:r>
              <a:rPr lang="en-US" altLang="ja-JP" dirty="0"/>
              <a:t>heat load on </a:t>
            </a:r>
            <a:r>
              <a:rPr lang="en-US" altLang="ja-JP" dirty="0" err="1"/>
              <a:t>cryosystem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…</a:t>
            </a:r>
            <a:endParaRPr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3F2AD9E-46D5-CF4D-8632-5D106F530B70}"/>
              </a:ext>
            </a:extLst>
          </p:cNvPr>
          <p:cNvSpPr txBox="1"/>
          <p:nvPr/>
        </p:nvSpPr>
        <p:spPr>
          <a:xfrm>
            <a:off x="74243" y="2701882"/>
            <a:ext cx="1762342" cy="954107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quality of vacuum</a:t>
            </a:r>
            <a:endParaRPr lang="en-US" altLang="ja-JP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 smtClean="0"/>
              <a:t>VV </a:t>
            </a:r>
            <a:r>
              <a:rPr kumimoji="1" lang="en-US" altLang="ja-JP" sz="1400" dirty="0"/>
              <a:t>&amp; c</a:t>
            </a:r>
            <a:r>
              <a:rPr lang="en-US" altLang="ja-JP" sz="1400" dirty="0"/>
              <a:t>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400" dirty="0" smtClean="0"/>
              <a:t>diagnostics</a:t>
            </a:r>
            <a:endParaRPr lang="en-US" altLang="ja-JP" sz="1400" dirty="0"/>
          </a:p>
          <a:p>
            <a:r>
              <a:rPr lang="en-US" altLang="ja-JP" sz="1400" dirty="0"/>
              <a:t>…</a:t>
            </a:r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E0D93669-FCF4-AC4C-810C-64547749AC9A}"/>
              </a:ext>
            </a:extLst>
          </p:cNvPr>
          <p:cNvCxnSpPr/>
          <p:nvPr/>
        </p:nvCxnSpPr>
        <p:spPr bwMode="auto">
          <a:xfrm>
            <a:off x="649791" y="2089428"/>
            <a:ext cx="0" cy="6181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4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68D16697-884A-AE4D-B800-23FDA9DEE77A}"/>
              </a:ext>
            </a:extLst>
          </p:cNvPr>
          <p:cNvCxnSpPr>
            <a:cxnSpLocks/>
          </p:cNvCxnSpPr>
          <p:nvPr/>
        </p:nvCxnSpPr>
        <p:spPr bwMode="auto">
          <a:xfrm>
            <a:off x="1967916" y="2566104"/>
            <a:ext cx="0" cy="121860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4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59DF7A46-42D3-1646-82ED-889C837A48C7}"/>
              </a:ext>
            </a:extLst>
          </p:cNvPr>
          <p:cNvSpPr txBox="1"/>
          <p:nvPr/>
        </p:nvSpPr>
        <p:spPr>
          <a:xfrm>
            <a:off x="73995" y="3784709"/>
            <a:ext cx="2025940" cy="138499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coil temperature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status of </a:t>
            </a:r>
            <a:r>
              <a:rPr kumimoji="1" lang="en-US" altLang="ja-JP" sz="1400" dirty="0" err="1"/>
              <a:t>cryosystem</a:t>
            </a:r>
            <a:endParaRPr kumimoji="1" lang="en-US" altLang="ja-JP" sz="1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ja-JP" sz="1400" dirty="0"/>
              <a:t>coil displacement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ja-JP" sz="1400" dirty="0"/>
              <a:t>cryostat vacuum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altLang="ja-JP" sz="1400" dirty="0"/>
              <a:t>frost</a:t>
            </a:r>
          </a:p>
          <a:p>
            <a:r>
              <a:rPr kumimoji="1" lang="en-US" altLang="ja-JP" sz="1400" dirty="0"/>
              <a:t>…</a:t>
            </a:r>
            <a:endParaRPr kumimoji="1" lang="ja-JP" altLang="en-US" sz="1400"/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572932CD-7D2D-5649-95C1-7FEAA20E114E}"/>
              </a:ext>
            </a:extLst>
          </p:cNvPr>
          <p:cNvCxnSpPr>
            <a:cxnSpLocks/>
          </p:cNvCxnSpPr>
          <p:nvPr/>
        </p:nvCxnSpPr>
        <p:spPr bwMode="auto">
          <a:xfrm>
            <a:off x="3055174" y="3094518"/>
            <a:ext cx="0" cy="135762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4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74FA7BB8-D78C-B84D-8337-D633BD6C77C4}"/>
              </a:ext>
            </a:extLst>
          </p:cNvPr>
          <p:cNvSpPr txBox="1"/>
          <p:nvPr/>
        </p:nvSpPr>
        <p:spPr>
          <a:xfrm>
            <a:off x="73994" y="5514678"/>
            <a:ext cx="2669205" cy="73866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ja-JP"/>
            </a:defPPr>
            <a:lvl1pPr marL="182563" indent="-182563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en-US" altLang="ja-JP" dirty="0"/>
              <a:t>status of wall condition</a:t>
            </a:r>
          </a:p>
          <a:p>
            <a:r>
              <a:rPr lang="en-US" altLang="ja-JP" dirty="0"/>
              <a:t>heat load on </a:t>
            </a:r>
            <a:r>
              <a:rPr lang="en-US" altLang="ja-JP" dirty="0" err="1"/>
              <a:t>cryosystem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…</a:t>
            </a:r>
            <a:endParaRPr lang="ja-JP" altLang="en-US" dirty="0"/>
          </a:p>
        </p:txBody>
      </p:sp>
      <p:cxnSp>
        <p:nvCxnSpPr>
          <p:cNvPr id="57" name="カギ線コネクタ 56">
            <a:extLst>
              <a:ext uri="{FF2B5EF4-FFF2-40B4-BE49-F238E27FC236}">
                <a16:creationId xmlns:a16="http://schemas.microsoft.com/office/drawing/2014/main" id="{242D934F-DA7D-9B42-930F-06F1E6C8B355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4312280" y="3842887"/>
            <a:ext cx="666723" cy="531666"/>
          </a:xfrm>
          <a:prstGeom prst="bentConnector3">
            <a:avLst>
              <a:gd name="adj1" fmla="val 36530"/>
            </a:avLst>
          </a:prstGeom>
          <a:solidFill>
            <a:schemeClr val="accent1"/>
          </a:solidFill>
          <a:ln w="28575" cap="flat" cmpd="sng" algn="ctr">
            <a:solidFill>
              <a:srgbClr val="80004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3B96810E-CB74-9E4E-BA7A-4215DE80F988}"/>
              </a:ext>
            </a:extLst>
          </p:cNvPr>
          <p:cNvCxnSpPr>
            <a:cxnSpLocks/>
          </p:cNvCxnSpPr>
          <p:nvPr/>
        </p:nvCxnSpPr>
        <p:spPr bwMode="auto">
          <a:xfrm>
            <a:off x="5909926" y="4006661"/>
            <a:ext cx="0" cy="10596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80004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9" name="カギ線コネクタ 58">
            <a:extLst>
              <a:ext uri="{FF2B5EF4-FFF2-40B4-BE49-F238E27FC236}">
                <a16:creationId xmlns:a16="http://schemas.microsoft.com/office/drawing/2014/main" id="{C87E7F37-FCF2-3D4C-9E98-7641C744590B}"/>
              </a:ext>
            </a:extLst>
          </p:cNvPr>
          <p:cNvCxnSpPr>
            <a:cxnSpLocks/>
            <a:endCxn id="40" idx="1"/>
          </p:cNvCxnSpPr>
          <p:nvPr/>
        </p:nvCxnSpPr>
        <p:spPr bwMode="auto">
          <a:xfrm rot="16200000" flipH="1">
            <a:off x="3872442" y="4145470"/>
            <a:ext cx="2225766" cy="1000981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rgbClr val="80004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0" name="カギ線コネクタ 59">
            <a:extLst>
              <a:ext uri="{FF2B5EF4-FFF2-40B4-BE49-F238E27FC236}">
                <a16:creationId xmlns:a16="http://schemas.microsoft.com/office/drawing/2014/main" id="{43B39179-6814-3F49-ADE6-D61C69BCD870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1048236" y="3947511"/>
            <a:ext cx="2713128" cy="421212"/>
          </a:xfrm>
          <a:prstGeom prst="bentConnector3">
            <a:avLst>
              <a:gd name="adj1" fmla="val 14492"/>
            </a:avLst>
          </a:prstGeom>
          <a:solidFill>
            <a:schemeClr val="accent1"/>
          </a:solidFill>
          <a:ln w="28575" cap="flat" cmpd="sng" algn="ctr">
            <a:solidFill>
              <a:srgbClr val="80004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20EACCC9-E6A7-B142-A93F-3901D5BFED36}"/>
              </a:ext>
            </a:extLst>
          </p:cNvPr>
          <p:cNvSpPr txBox="1"/>
          <p:nvPr/>
        </p:nvSpPr>
        <p:spPr>
          <a:xfrm>
            <a:off x="2278974" y="4452147"/>
            <a:ext cx="3024675" cy="954107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ja-JP"/>
            </a:defPPr>
            <a:lvl1pPr marL="182563" indent="-182563">
              <a:buFont typeface="Arial" panose="020B0604020202020204" pitchFamily="34" charset="0"/>
              <a:buChar char="•"/>
              <a:defRPr sz="1400"/>
            </a:lvl1pPr>
          </a:lstStyle>
          <a:p>
            <a:r>
              <a:rPr lang="en-US" altLang="ja-JP" dirty="0"/>
              <a:t>power supply</a:t>
            </a:r>
          </a:p>
          <a:p>
            <a:r>
              <a:rPr lang="en-US" altLang="ja-JP" dirty="0"/>
              <a:t>coil displacement</a:t>
            </a:r>
          </a:p>
          <a:p>
            <a:r>
              <a:rPr lang="en-US" altLang="ja-JP" dirty="0"/>
              <a:t>magnetic sensors commissioning</a:t>
            </a:r>
          </a:p>
          <a:p>
            <a:pPr marL="0" indent="0">
              <a:buNone/>
            </a:pPr>
            <a:r>
              <a:rPr lang="en-US" altLang="ja-JP" dirty="0"/>
              <a:t>…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4545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742" y="61289"/>
            <a:ext cx="8899130" cy="541338"/>
          </a:xfrm>
        </p:spPr>
        <p:txBody>
          <a:bodyPr/>
          <a:lstStyle/>
          <a:p>
            <a:r>
              <a:rPr lang="en-GB" sz="3200" smtClean="0">
                <a:solidFill>
                  <a:srgbClr val="C00000"/>
                </a:solidFill>
              </a:rPr>
              <a:t>Status of the machine for IC phase</a:t>
            </a:r>
            <a:endParaRPr lang="en-GB" sz="3200" dirty="0">
              <a:solidFill>
                <a:srgbClr val="C00000"/>
              </a:solidFill>
            </a:endParaRPr>
          </a:p>
        </p:txBody>
      </p:sp>
      <p:graphicFrame>
        <p:nvGraphicFramePr>
          <p:cNvPr id="10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009571"/>
              </p:ext>
            </p:extLst>
          </p:nvPr>
        </p:nvGraphicFramePr>
        <p:xfrm>
          <a:off x="302829" y="3202492"/>
          <a:ext cx="8603730" cy="3118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32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4252">
                <a:tc>
                  <a:txBody>
                    <a:bodyPr/>
                    <a:lstStyle/>
                    <a:p>
                      <a:r>
                        <a:rPr lang="en-US" dirty="0" smtClean="0"/>
                        <a:t>Section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Diagnostics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247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P-1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Horizontal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CO2 Laser interferometer (tangential) </a:t>
                      </a:r>
                    </a:p>
                    <a:p>
                      <a:r>
                        <a:rPr kumimoji="1" lang="en-US" altLang="ja-JP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Zeff</a:t>
                      </a:r>
                      <a:r>
                        <a:rPr kumimoji="1" lang="en-US" altLang="ja-JP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monitor (visible spectrometer)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797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P-8</a:t>
                      </a:r>
                      <a:endParaRPr lang="en-US" b="1" dirty="0"/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Horizontal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CO2 Laser interferometer (tangential)</a:t>
                      </a:r>
                      <a:endParaRPr kumimoji="1" lang="ja-JP" altLang="ja-JP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Zeff</a:t>
                      </a:r>
                      <a:r>
                        <a:rPr kumimoji="1" lang="en-US" altLang="ja-JP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monitor (visible spectrometer)</a:t>
                      </a:r>
                      <a:endParaRPr lang="en-US" altLang="ja-JP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79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/>
                        <a:t>P-14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b="1" dirty="0" smtClean="0"/>
                        <a:t>Horizontal</a:t>
                      </a:r>
                      <a:endParaRPr lang="en-US" altLang="ja-JP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Soft X-ray detector arrays</a:t>
                      </a:r>
                      <a:endParaRPr kumimoji="1" lang="ja-JP" altLang="ja-JP" sz="1800" b="1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79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/>
                        <a:t>P-15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/>
                        <a:t>Horizontal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Visible TV cameras</a:t>
                      </a:r>
                      <a:endParaRPr kumimoji="1" lang="ja-JP" altLang="ja-JP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79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/>
                        <a:t>P-18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/>
                        <a:t>Horizontal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EDICAM</a:t>
                      </a:r>
                      <a:endParaRPr kumimoji="1" lang="ja-JP" altLang="ja-JP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79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/>
                        <a:t>P-2,8,14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Langmuir probes on</a:t>
                      </a:r>
                      <a:r>
                        <a:rPr kumimoji="1" lang="en-US" altLang="ja-JP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upper </a:t>
                      </a:r>
                      <a:r>
                        <a:rPr kumimoji="1" lang="en-US" altLang="ja-JP" sz="18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divertor</a:t>
                      </a:r>
                      <a:endParaRPr kumimoji="1" lang="ja-JP" altLang="ja-JP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97025" y="856715"/>
            <a:ext cx="87095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kumimoji="1" lang="en-US" altLang="ja-JP" sz="1800" dirty="0">
                <a:ea typeface="游ゴシック" panose="020B0400000000000000" pitchFamily="34" charset="-128"/>
                <a:cs typeface="Arial" panose="020B0604020202020204" pitchFamily="34" charset="0"/>
              </a:rPr>
              <a:t>The nominal </a:t>
            </a:r>
            <a:r>
              <a:rPr kumimoji="1" lang="en-US" altLang="ja-JP" sz="1800" b="1" dirty="0">
                <a:ea typeface="游ゴシック" panose="020B0400000000000000" pitchFamily="34" charset="-128"/>
                <a:cs typeface="Arial" panose="020B0604020202020204" pitchFamily="34" charset="0"/>
              </a:rPr>
              <a:t>toroidal field </a:t>
            </a:r>
            <a:r>
              <a:rPr kumimoji="1" lang="en-US" altLang="ja-JP" sz="1800" dirty="0">
                <a:ea typeface="游ゴシック" panose="020B0400000000000000" pitchFamily="34" charset="-128"/>
                <a:cs typeface="Arial" panose="020B0604020202020204" pitchFamily="34" charset="0"/>
              </a:rPr>
              <a:t>of 2.25T is ready. </a:t>
            </a:r>
          </a:p>
          <a:p>
            <a:pPr marL="342900" lvl="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kumimoji="1" lang="en-US" altLang="ja-JP" sz="1800" dirty="0">
                <a:ea typeface="游ゴシック" panose="020B0400000000000000" pitchFamily="34" charset="-128"/>
                <a:cs typeface="Arial" panose="020B0604020202020204" pitchFamily="34" charset="0"/>
              </a:rPr>
              <a:t>The maximum </a:t>
            </a:r>
            <a:r>
              <a:rPr kumimoji="1" lang="en-US" altLang="ja-JP" sz="1800" b="1" dirty="0">
                <a:ea typeface="游ゴシック" panose="020B0400000000000000" pitchFamily="34" charset="-128"/>
                <a:cs typeface="Arial" panose="020B0604020202020204" pitchFamily="34" charset="0"/>
              </a:rPr>
              <a:t>plasma current</a:t>
            </a:r>
            <a:r>
              <a:rPr kumimoji="1" lang="en-US" altLang="ja-JP" sz="1800" dirty="0">
                <a:ea typeface="游ゴシック" panose="020B0400000000000000" pitchFamily="34" charset="-128"/>
                <a:cs typeface="Arial" panose="020B0604020202020204" pitchFamily="34" charset="0"/>
              </a:rPr>
              <a:t> allowable for machine safety is 2.5MA. </a:t>
            </a:r>
          </a:p>
          <a:p>
            <a:pPr marL="342900" lvl="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kumimoji="1" lang="en-US" altLang="ja-JP" sz="1800" b="1" dirty="0" smtClean="0">
                <a:ea typeface="游ゴシック" panose="020B0400000000000000" pitchFamily="34" charset="-128"/>
                <a:cs typeface="Arial" panose="020B0604020202020204" pitchFamily="34" charset="0"/>
              </a:rPr>
              <a:t>Upper </a:t>
            </a:r>
            <a:r>
              <a:rPr kumimoji="1" lang="en-US" altLang="ja-JP" sz="1800" b="1" dirty="0" err="1">
                <a:ea typeface="游ゴシック" panose="020B0400000000000000" pitchFamily="34" charset="-128"/>
                <a:cs typeface="Arial" panose="020B0604020202020204" pitchFamily="34" charset="0"/>
              </a:rPr>
              <a:t>divertor</a:t>
            </a:r>
            <a:r>
              <a:rPr kumimoji="1" lang="en-US" altLang="ja-JP" sz="1800" b="1" dirty="0">
                <a:ea typeface="游ゴシック" panose="020B0400000000000000" pitchFamily="34" charset="-128"/>
                <a:cs typeface="Arial" panose="020B0604020202020204" pitchFamily="34" charset="0"/>
              </a:rPr>
              <a:t> </a:t>
            </a:r>
            <a:r>
              <a:rPr kumimoji="1" lang="en-US" altLang="ja-JP" sz="1800" dirty="0">
                <a:ea typeface="游ゴシック" panose="020B0400000000000000" pitchFamily="34" charset="-128"/>
                <a:cs typeface="Arial" panose="020B0604020202020204" pitchFamily="34" charset="0"/>
              </a:rPr>
              <a:t>plates (Carbon, inertial cooling</a:t>
            </a:r>
            <a:r>
              <a:rPr kumimoji="1" lang="en-US" altLang="ja-JP" sz="1800" dirty="0" smtClean="0">
                <a:ea typeface="游ゴシック" panose="020B0400000000000000" pitchFamily="34" charset="-128"/>
                <a:cs typeface="Arial" panose="020B0604020202020204" pitchFamily="34" charset="0"/>
              </a:rPr>
              <a:t>), </a:t>
            </a:r>
          </a:p>
          <a:p>
            <a:pPr marL="342900" lvl="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kumimoji="1" lang="en-US" altLang="ja-JP" sz="1800" dirty="0" smtClean="0">
                <a:ea typeface="游ゴシック" panose="020B0400000000000000" pitchFamily="34" charset="-128"/>
                <a:cs typeface="Arial" panose="020B0604020202020204" pitchFamily="34" charset="0"/>
              </a:rPr>
              <a:t>No stabilizing plates</a:t>
            </a:r>
            <a:endParaRPr kumimoji="1" lang="en-US" altLang="ja-JP" sz="1800" dirty="0"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342900" lvl="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kumimoji="1" lang="en-US" altLang="ja-JP" sz="1800" dirty="0" smtClean="0">
                <a:ea typeface="游ゴシック" panose="020B0400000000000000" pitchFamily="34" charset="-128"/>
                <a:cs typeface="Arial" panose="020B0604020202020204" pitchFamily="34" charset="0"/>
              </a:rPr>
              <a:t>Partial </a:t>
            </a:r>
            <a:r>
              <a:rPr kumimoji="1" lang="en-US" altLang="ja-JP" sz="1800" dirty="0">
                <a:ea typeface="游ゴシック" panose="020B0400000000000000" pitchFamily="34" charset="-128"/>
                <a:cs typeface="Arial" panose="020B0604020202020204" pitchFamily="34" charset="0"/>
              </a:rPr>
              <a:t>(50%) coverage of the inner (high field side) </a:t>
            </a:r>
            <a:r>
              <a:rPr kumimoji="1" lang="en-US" altLang="ja-JP" sz="1800" b="1" dirty="0">
                <a:ea typeface="游ゴシック" panose="020B0400000000000000" pitchFamily="34" charset="-128"/>
                <a:cs typeface="Arial" panose="020B0604020202020204" pitchFamily="34" charset="0"/>
              </a:rPr>
              <a:t>first wall</a:t>
            </a:r>
            <a:r>
              <a:rPr kumimoji="1" lang="en-US" altLang="ja-JP" sz="1800" dirty="0">
                <a:ea typeface="游ゴシック" panose="020B0400000000000000" pitchFamily="34" charset="-128"/>
                <a:cs typeface="Arial" panose="020B0604020202020204" pitchFamily="34" charset="0"/>
              </a:rPr>
              <a:t>, </a:t>
            </a:r>
          </a:p>
          <a:p>
            <a:pPr marL="342900" lvl="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kumimoji="1" lang="en-US" altLang="ja-JP" sz="1800" b="1" dirty="0" smtClean="0">
                <a:ea typeface="游ゴシック" panose="020B0400000000000000" pitchFamily="34" charset="-128"/>
                <a:cs typeface="Arial" panose="020B0604020202020204" pitchFamily="34" charset="0"/>
              </a:rPr>
              <a:t>Two </a:t>
            </a:r>
            <a:r>
              <a:rPr kumimoji="1" lang="en-US" altLang="ja-JP" sz="1800" b="1" dirty="0" err="1">
                <a:ea typeface="游ゴシック" panose="020B0400000000000000" pitchFamily="34" charset="-128"/>
                <a:cs typeface="Arial" panose="020B0604020202020204" pitchFamily="34" charset="0"/>
              </a:rPr>
              <a:t>Gyrotrons</a:t>
            </a:r>
            <a:r>
              <a:rPr kumimoji="1" lang="en-US" altLang="ja-JP" sz="1800" dirty="0">
                <a:ea typeface="游ゴシック" panose="020B0400000000000000" pitchFamily="34" charset="-128"/>
                <a:cs typeface="Arial" panose="020B0604020202020204" pitchFamily="34" charset="0"/>
              </a:rPr>
              <a:t> (0.75MW x 100s and 0.75MW x 5s) with waveguide launchers, </a:t>
            </a:r>
          </a:p>
          <a:p>
            <a:pPr marL="342900" lvl="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kumimoji="1" lang="en-US" altLang="ja-JP" sz="1800" b="1" dirty="0">
                <a:ea typeface="游ゴシック" panose="020B0400000000000000" pitchFamily="34" charset="-128"/>
                <a:cs typeface="Arial" panose="020B0604020202020204" pitchFamily="34" charset="0"/>
              </a:rPr>
              <a:t>P</a:t>
            </a:r>
            <a:r>
              <a:rPr kumimoji="1" lang="en-US" altLang="ja-JP" sz="1800" b="1" dirty="0" smtClean="0">
                <a:ea typeface="游ゴシック" panose="020B0400000000000000" pitchFamily="34" charset="-128"/>
                <a:cs typeface="Arial" panose="020B0604020202020204" pitchFamily="34" charset="0"/>
              </a:rPr>
              <a:t>ower </a:t>
            </a:r>
            <a:r>
              <a:rPr kumimoji="1" lang="en-US" altLang="ja-JP" sz="1800" b="1" dirty="0">
                <a:ea typeface="游ゴシック" panose="020B0400000000000000" pitchFamily="34" charset="-128"/>
                <a:cs typeface="Arial" panose="020B0604020202020204" pitchFamily="34" charset="0"/>
              </a:rPr>
              <a:t>supply </a:t>
            </a:r>
            <a:r>
              <a:rPr kumimoji="1" lang="en-US" altLang="ja-JP" sz="1800" dirty="0">
                <a:ea typeface="游ゴシック" panose="020B0400000000000000" pitchFamily="34" charset="-128"/>
                <a:cs typeface="Arial" panose="020B0604020202020204" pitchFamily="34" charset="0"/>
              </a:rPr>
              <a:t>system for the full-operation of the superconducting </a:t>
            </a:r>
            <a:r>
              <a:rPr kumimoji="1" lang="en-US" altLang="ja-JP" sz="1800" dirty="0" smtClean="0">
                <a:ea typeface="游ゴシック" panose="020B0400000000000000" pitchFamily="34" charset="-128"/>
                <a:cs typeface="Arial" panose="020B0604020202020204" pitchFamily="34" charset="0"/>
              </a:rPr>
              <a:t>coil</a:t>
            </a:r>
          </a:p>
          <a:p>
            <a:pPr marL="342900" lvl="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kumimoji="1" lang="en-US" altLang="ja-JP" sz="1800" dirty="0">
                <a:ea typeface="游ゴシック" panose="020B0400000000000000" pitchFamily="34" charset="-128"/>
                <a:cs typeface="Arial" panose="020B0604020202020204" pitchFamily="34" charset="0"/>
              </a:rPr>
              <a:t>The set of plasma diagnostics available during IC &amp; FP:</a:t>
            </a:r>
          </a:p>
        </p:txBody>
      </p:sp>
    </p:spTree>
    <p:extLst>
      <p:ext uri="{BB962C8B-B14F-4D97-AF65-F5344CB8AC3E}">
        <p14:creationId xmlns:p14="http://schemas.microsoft.com/office/powerpoint/2010/main" val="220409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742" y="61289"/>
            <a:ext cx="8899130" cy="541338"/>
          </a:xfrm>
        </p:spPr>
        <p:txBody>
          <a:bodyPr/>
          <a:lstStyle/>
          <a:p>
            <a:r>
              <a:rPr lang="en-GB" sz="3200" dirty="0" smtClean="0">
                <a:solidFill>
                  <a:srgbClr val="C00000"/>
                </a:solidFill>
              </a:rPr>
              <a:t>Integrated Commissioning objectives</a:t>
            </a:r>
            <a:endParaRPr lang="en-GB" sz="3200" dirty="0">
              <a:solidFill>
                <a:srgbClr val="C00000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19742" y="900157"/>
            <a:ext cx="9024257" cy="164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621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0" indent="0">
              <a:spcBef>
                <a:spcPts val="600"/>
              </a:spcBef>
              <a:buClr>
                <a:srgbClr val="FF0000"/>
              </a:buClr>
              <a:defRPr/>
            </a:pPr>
            <a:r>
              <a:rPr lang="en-US" altLang="fr-FR" sz="2000" b="1" u="sng" dirty="0">
                <a:solidFill>
                  <a:srgbClr val="0000FF"/>
                </a:solidFill>
              </a:rPr>
              <a:t>M</a:t>
            </a:r>
            <a:r>
              <a:rPr lang="en-US" altLang="fr-FR" sz="2000" b="1" u="sng" dirty="0" smtClean="0">
                <a:solidFill>
                  <a:srgbClr val="0000FF"/>
                </a:solidFill>
              </a:rPr>
              <a:t>ain </a:t>
            </a:r>
            <a:r>
              <a:rPr lang="en-US" altLang="fr-FR" sz="2000" b="1" u="sng" dirty="0">
                <a:solidFill>
                  <a:srgbClr val="0000FF"/>
                </a:solidFill>
              </a:rPr>
              <a:t>aims of the IC </a:t>
            </a:r>
            <a:r>
              <a:rPr lang="en-US" altLang="fr-FR" sz="2000" b="1" u="sng" dirty="0" smtClean="0">
                <a:solidFill>
                  <a:srgbClr val="0000FF"/>
                </a:solidFill>
              </a:rPr>
              <a:t>phase (April 2020 – March 2021):</a:t>
            </a:r>
          </a:p>
          <a:p>
            <a:pPr marL="557213" lvl="1" defTabSz="804863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è"/>
              <a:defRPr/>
            </a:pPr>
            <a:r>
              <a:rPr lang="en-US" altLang="fr-FR" sz="1800" b="1" dirty="0" smtClean="0">
                <a:solidFill>
                  <a:srgbClr val="000000"/>
                </a:solidFill>
              </a:rPr>
              <a:t>Obtain </a:t>
            </a:r>
            <a:r>
              <a:rPr lang="en-US" altLang="fr-FR" sz="1800" b="1" dirty="0">
                <a:solidFill>
                  <a:srgbClr val="000000"/>
                </a:solidFill>
              </a:rPr>
              <a:t>stable discharges from plasma breakdown to current </a:t>
            </a:r>
            <a:r>
              <a:rPr lang="en-US" altLang="fr-FR" sz="1800" b="1" dirty="0" smtClean="0">
                <a:solidFill>
                  <a:srgbClr val="000000"/>
                </a:solidFill>
              </a:rPr>
              <a:t>ramp-down</a:t>
            </a:r>
          </a:p>
          <a:p>
            <a:pPr marL="557213" lvl="1" defTabSz="804863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è"/>
              <a:defRPr/>
            </a:pPr>
            <a:r>
              <a:rPr lang="en-US" altLang="fr-FR" sz="1800" b="1" dirty="0" smtClean="0">
                <a:solidFill>
                  <a:srgbClr val="000000"/>
                </a:solidFill>
              </a:rPr>
              <a:t>Confirm </a:t>
            </a:r>
            <a:r>
              <a:rPr lang="en-US" altLang="fr-FR" sz="1800" b="1" dirty="0">
                <a:solidFill>
                  <a:srgbClr val="000000"/>
                </a:solidFill>
              </a:rPr>
              <a:t>plasma controllability: current, shape, equilibrium </a:t>
            </a:r>
          </a:p>
          <a:p>
            <a:pPr marL="557213" lvl="1" defTabSz="804863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è"/>
              <a:defRPr/>
            </a:pPr>
            <a:r>
              <a:rPr lang="en-US" altLang="fr-FR" sz="1800" b="1" dirty="0" smtClean="0">
                <a:solidFill>
                  <a:srgbClr val="000000"/>
                </a:solidFill>
              </a:rPr>
              <a:t>Develop </a:t>
            </a:r>
            <a:r>
              <a:rPr lang="en-US" altLang="fr-FR" sz="1800" b="1" dirty="0">
                <a:solidFill>
                  <a:srgbClr val="000000"/>
                </a:solidFill>
              </a:rPr>
              <a:t>2.5 MA-class </a:t>
            </a:r>
            <a:r>
              <a:rPr lang="en-US" altLang="fr-FR" sz="1800" b="1" dirty="0" err="1">
                <a:solidFill>
                  <a:srgbClr val="000000"/>
                </a:solidFill>
              </a:rPr>
              <a:t>divertor</a:t>
            </a:r>
            <a:r>
              <a:rPr lang="en-US" altLang="fr-FR" sz="1800" b="1" dirty="0">
                <a:solidFill>
                  <a:srgbClr val="000000"/>
                </a:solidFill>
              </a:rPr>
              <a:t> discharge </a:t>
            </a:r>
            <a:r>
              <a:rPr lang="en-US" altLang="fr-FR" sz="1800" b="1" dirty="0" smtClean="0">
                <a:solidFill>
                  <a:srgbClr val="000000"/>
                </a:solidFill>
              </a:rPr>
              <a:t>scenario</a:t>
            </a:r>
            <a:endParaRPr lang="en-US" altLang="fr-FR" sz="1800" b="1" dirty="0">
              <a:solidFill>
                <a:srgbClr val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9806" y="2934516"/>
            <a:ext cx="8799066" cy="13542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800" b="1" u="sng" dirty="0" smtClean="0">
                <a:solidFill>
                  <a:srgbClr val="C00000"/>
                </a:solidFill>
              </a:rPr>
              <a:t>Objective for </a:t>
            </a:r>
            <a:r>
              <a:rPr lang="fr-FR" sz="1800" b="1" u="sng" dirty="0" err="1" smtClean="0">
                <a:solidFill>
                  <a:srgbClr val="C00000"/>
                </a:solidFill>
              </a:rPr>
              <a:t>EUROfusion</a:t>
            </a:r>
            <a:r>
              <a:rPr lang="fr-FR" sz="1800" b="1" u="sng" dirty="0" smtClean="0">
                <a:solidFill>
                  <a:srgbClr val="C00000"/>
                </a:solidFill>
              </a:rPr>
              <a:t>:</a:t>
            </a:r>
            <a:r>
              <a:rPr lang="fr-FR" sz="1800" b="1" dirty="0" smtClean="0">
                <a:solidFill>
                  <a:srgbClr val="C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fr-FR" sz="1800" b="1" dirty="0" smtClean="0">
                <a:sym typeface="Wingdings" panose="05000000000000000000" pitchFamily="2" charset="2"/>
              </a:rPr>
              <a:t> </a:t>
            </a:r>
            <a:r>
              <a:rPr lang="fr-FR" sz="1800" b="1" dirty="0" smtClean="0"/>
              <a:t>gain the </a:t>
            </a:r>
            <a:r>
              <a:rPr lang="fr-FR" sz="1800" b="1" u="sng" dirty="0" smtClean="0"/>
              <a:t>maximum hands-on </a:t>
            </a:r>
            <a:r>
              <a:rPr lang="fr-FR" sz="1800" b="1" u="sng" dirty="0" err="1" smtClean="0"/>
              <a:t>experience</a:t>
            </a:r>
            <a:r>
              <a:rPr lang="fr-FR" sz="1800" b="1" dirty="0" smtClean="0"/>
              <a:t> of JT-60SA for the future </a:t>
            </a:r>
            <a:r>
              <a:rPr lang="fr-FR" sz="1800" b="1" dirty="0" err="1" smtClean="0"/>
              <a:t>experimental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campaigns</a:t>
            </a:r>
            <a:endParaRPr lang="fr-FR" sz="1800" b="1" dirty="0" smtClean="0"/>
          </a:p>
          <a:p>
            <a:pPr algn="just">
              <a:spcBef>
                <a:spcPts val="600"/>
              </a:spcBef>
            </a:pPr>
            <a:r>
              <a:rPr lang="fr-FR" sz="1800" b="1" dirty="0" smtClean="0">
                <a:sym typeface="Wingdings" panose="05000000000000000000" pitchFamily="2" charset="2"/>
              </a:rPr>
              <a:t> </a:t>
            </a:r>
            <a:r>
              <a:rPr lang="fr-FR" sz="1800" b="1" dirty="0" err="1" smtClean="0"/>
              <a:t>develop</a:t>
            </a:r>
            <a:r>
              <a:rPr lang="fr-FR" sz="1800" b="1" dirty="0" smtClean="0"/>
              <a:t> the expertise of the </a:t>
            </a:r>
            <a:r>
              <a:rPr lang="fr-FR" sz="1800" b="1" u="sng" dirty="0" smtClean="0"/>
              <a:t>ITER </a:t>
            </a:r>
            <a:r>
              <a:rPr lang="fr-FR" sz="1800" b="1" u="sng" dirty="0" err="1" smtClean="0"/>
              <a:t>generation</a:t>
            </a:r>
            <a:r>
              <a:rPr lang="fr-FR" sz="1800" b="1" dirty="0" smtClean="0"/>
              <a:t> on a super-</a:t>
            </a:r>
            <a:r>
              <a:rPr lang="fr-FR" sz="1800" b="1" dirty="0" err="1" smtClean="0"/>
              <a:t>conducting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device</a:t>
            </a:r>
            <a:r>
              <a:rPr lang="fr-FR" sz="1800" b="1" dirty="0"/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69774" y="4963886"/>
            <a:ext cx="8799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rgbClr val="0000FF"/>
                </a:solidFill>
              </a:rPr>
              <a:t>EUROfusion</a:t>
            </a:r>
            <a:r>
              <a:rPr lang="fr-FR" sz="2000" b="1" dirty="0" smtClean="0">
                <a:solidFill>
                  <a:srgbClr val="0000FF"/>
                </a:solidFill>
              </a:rPr>
              <a:t> Call on the participation to the </a:t>
            </a:r>
            <a:r>
              <a:rPr lang="fr-FR" sz="2000" b="1" dirty="0" err="1" smtClean="0">
                <a:solidFill>
                  <a:srgbClr val="0000FF"/>
                </a:solidFill>
              </a:rPr>
              <a:t>integrated</a:t>
            </a:r>
            <a:r>
              <a:rPr lang="fr-FR" sz="2000" b="1" dirty="0" smtClean="0">
                <a:solidFill>
                  <a:srgbClr val="0000FF"/>
                </a:solidFill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</a:rPr>
              <a:t>commissioning</a:t>
            </a:r>
            <a:r>
              <a:rPr lang="fr-FR" sz="2000" b="1" dirty="0" smtClean="0">
                <a:solidFill>
                  <a:srgbClr val="0000FF"/>
                </a:solidFill>
              </a:rPr>
              <a:t> of JT-60SA </a:t>
            </a:r>
            <a:r>
              <a:rPr lang="fr-FR" sz="2000" b="1" dirty="0" err="1" smtClean="0">
                <a:solidFill>
                  <a:srgbClr val="0000FF"/>
                </a:solidFill>
              </a:rPr>
              <a:t>prepared</a:t>
            </a:r>
            <a:r>
              <a:rPr lang="fr-FR" sz="2000" b="1" dirty="0" smtClean="0">
                <a:solidFill>
                  <a:srgbClr val="0000FF"/>
                </a:solidFill>
              </a:rPr>
              <a:t> in </a:t>
            </a:r>
            <a:r>
              <a:rPr lang="fr-FR" sz="2000" b="1" dirty="0" err="1" smtClean="0">
                <a:solidFill>
                  <a:srgbClr val="0000FF"/>
                </a:solidFill>
              </a:rPr>
              <a:t>October</a:t>
            </a:r>
            <a:r>
              <a:rPr lang="fr-FR" sz="2000" b="1" dirty="0" smtClean="0">
                <a:solidFill>
                  <a:srgbClr val="0000FF"/>
                </a:solidFill>
              </a:rPr>
              <a:t>/</a:t>
            </a:r>
            <a:r>
              <a:rPr lang="fr-FR" sz="2000" b="1" dirty="0" err="1" smtClean="0">
                <a:solidFill>
                  <a:srgbClr val="0000FF"/>
                </a:solidFill>
              </a:rPr>
              <a:t>November</a:t>
            </a:r>
            <a:r>
              <a:rPr lang="fr-FR" sz="2000" b="1" dirty="0" smtClean="0">
                <a:solidFill>
                  <a:srgbClr val="0000FF"/>
                </a:solidFill>
              </a:rPr>
              <a:t> by EU coordination</a:t>
            </a:r>
            <a:endParaRPr lang="fr-FR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8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7390" y="66641"/>
            <a:ext cx="7754528" cy="541338"/>
          </a:xfrm>
        </p:spPr>
        <p:txBody>
          <a:bodyPr/>
          <a:lstStyle/>
          <a:p>
            <a:r>
              <a:rPr lang="fr-FR" dirty="0" err="1" smtClean="0">
                <a:solidFill>
                  <a:srgbClr val="C00000"/>
                </a:solidFill>
              </a:rPr>
              <a:t>EUROfusion</a:t>
            </a:r>
            <a:r>
              <a:rPr lang="fr-FR" dirty="0" smtClean="0">
                <a:solidFill>
                  <a:srgbClr val="C00000"/>
                </a:solidFill>
              </a:rPr>
              <a:t> organisation for the IC phase: </a:t>
            </a:r>
            <a:br>
              <a:rPr lang="fr-FR" dirty="0" smtClean="0">
                <a:solidFill>
                  <a:srgbClr val="C00000"/>
                </a:solidFill>
              </a:rPr>
            </a:br>
            <a:r>
              <a:rPr lang="fr-FR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fr-FR" dirty="0" err="1" smtClean="0">
                <a:solidFill>
                  <a:srgbClr val="C00000"/>
                </a:solidFill>
              </a:rPr>
              <a:t>ensure</a:t>
            </a:r>
            <a:r>
              <a:rPr lang="fr-FR" dirty="0" smtClean="0">
                <a:solidFill>
                  <a:srgbClr val="C00000"/>
                </a:solidFill>
              </a:rPr>
              <a:t> maximum return</a:t>
            </a:r>
            <a:endParaRPr lang="fr-FR" dirty="0">
              <a:solidFill>
                <a:srgbClr val="C00000"/>
              </a:solidFill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462910"/>
              </p:ext>
            </p:extLst>
          </p:nvPr>
        </p:nvGraphicFramePr>
        <p:xfrm>
          <a:off x="207390" y="1331154"/>
          <a:ext cx="6525919" cy="2602992"/>
        </p:xfrm>
        <a:graphic>
          <a:graphicData uri="http://schemas.openxmlformats.org/drawingml/2006/table">
            <a:tbl>
              <a:tblPr firstRow="1" bandRow="1"/>
              <a:tblGrid>
                <a:gridCol w="6525919">
                  <a:extLst>
                    <a:ext uri="{9D8B030D-6E8A-4147-A177-3AD203B41FA5}">
                      <a16:colId xmlns:a16="http://schemas.microsoft.com/office/drawing/2014/main" val="2184102616"/>
                    </a:ext>
                  </a:extLst>
                </a:gridCol>
              </a:tblGrid>
              <a:tr h="132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</a:t>
                      </a:r>
                      <a:r>
                        <a:rPr lang="en-US" sz="1600" b="1" kern="1200" baseline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2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Wall </a:t>
                      </a:r>
                      <a:r>
                        <a:rPr lang="en-US" sz="1600" b="1" kern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conditioning (ECWC) and gas analysis</a:t>
                      </a: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671863"/>
                  </a:ext>
                </a:extLst>
              </a:tr>
              <a:tr h="132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 Plasma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 and equilibrium reconstruction</a:t>
                      </a: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563357"/>
                  </a:ext>
                </a:extLst>
              </a:tr>
              <a:tr h="132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 Magnetic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diagnostics validation and MHD/Disruption analysis</a:t>
                      </a: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944694"/>
                  </a:ext>
                </a:extLst>
              </a:tr>
              <a:tr h="132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4- Plasma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breakdown (with ECRH)</a:t>
                      </a: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503988"/>
                  </a:ext>
                </a:extLst>
              </a:tr>
              <a:tr h="132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 Cryogenic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 magnet operation analysis</a:t>
                      </a: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970794"/>
                  </a:ext>
                </a:extLst>
              </a:tr>
              <a:tr h="132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6- Plasma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discharge preparation and development</a:t>
                      </a: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517334"/>
                  </a:ext>
                </a:extLst>
              </a:tr>
              <a:tr h="132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7- Camera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(EDICAM) and image analysis</a:t>
                      </a: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338339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91780" y="779865"/>
            <a:ext cx="9083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u="sng" dirty="0" smtClean="0">
                <a:solidFill>
                  <a:srgbClr val="FF0000"/>
                </a:solidFill>
              </a:rPr>
              <a:t>7 topics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selected</a:t>
            </a:r>
            <a:r>
              <a:rPr lang="fr-FR" sz="1800" b="1" u="sng" dirty="0" smtClean="0">
                <a:solidFill>
                  <a:srgbClr val="FF0000"/>
                </a:solidFill>
              </a:rPr>
              <a:t> in agreement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with</a:t>
            </a:r>
            <a:r>
              <a:rPr lang="fr-FR" sz="1800" b="1" u="sng" dirty="0" smtClean="0">
                <a:solidFill>
                  <a:srgbClr val="FF0000"/>
                </a:solidFill>
              </a:rPr>
              <a:t> QST</a:t>
            </a:r>
            <a:r>
              <a:rPr lang="fr-FR" sz="1800" b="1" u="sng" dirty="0">
                <a:solidFill>
                  <a:srgbClr val="FF0000"/>
                </a:solidFill>
              </a:rPr>
              <a:t> </a:t>
            </a:r>
            <a:r>
              <a:rPr lang="fr-FR" sz="1800" b="1" u="sng" dirty="0" smtClean="0">
                <a:solidFill>
                  <a:srgbClr val="FF0000"/>
                </a:solidFill>
              </a:rPr>
              <a:t>and consistent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with</a:t>
            </a:r>
            <a:r>
              <a:rPr lang="fr-FR" sz="1800" b="1" u="sng" dirty="0" smtClean="0">
                <a:solidFill>
                  <a:srgbClr val="FF0000"/>
                </a:solidFill>
              </a:rPr>
              <a:t> WPSA </a:t>
            </a:r>
            <a:r>
              <a:rPr lang="fr-FR" sz="1800" b="1" u="sng" dirty="0" err="1" smtClean="0">
                <a:solidFill>
                  <a:srgbClr val="FF0000"/>
                </a:solidFill>
              </a:rPr>
              <a:t>work</a:t>
            </a:r>
            <a:endParaRPr lang="fr-FR" sz="1800" b="1" u="sng" dirty="0" smtClean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87925" y="4033073"/>
            <a:ext cx="8603821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Framework for the integrated commissioning: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è"/>
            </a:pPr>
            <a:r>
              <a:rPr lang="en-US" sz="1800" dirty="0" smtClean="0">
                <a:sym typeface="Wingdings" panose="05000000000000000000" pitchFamily="2" charset="2"/>
              </a:rPr>
              <a:t>EU </a:t>
            </a:r>
            <a:r>
              <a:rPr lang="en-US" sz="1800" dirty="0">
                <a:sym typeface="Wingdings" panose="05000000000000000000" pitchFamily="2" charset="2"/>
              </a:rPr>
              <a:t>people participating to the IC are integrated </a:t>
            </a:r>
            <a:r>
              <a:rPr lang="en-US" sz="1800" b="1" dirty="0">
                <a:solidFill>
                  <a:srgbClr val="0000FF"/>
                </a:solidFill>
                <a:sym typeface="Wingdings" panose="05000000000000000000" pitchFamily="2" charset="2"/>
              </a:rPr>
              <a:t>into the </a:t>
            </a:r>
            <a:r>
              <a:rPr lang="en-US" sz="1800" b="1" i="1" dirty="0">
                <a:solidFill>
                  <a:srgbClr val="0000FF"/>
                </a:solidFill>
                <a:sym typeface="Wingdings" panose="05000000000000000000" pitchFamily="2" charset="2"/>
              </a:rPr>
              <a:t>QST structure </a:t>
            </a:r>
            <a:endParaRPr lang="en-US" sz="1800" b="1" i="1" dirty="0">
              <a:solidFill>
                <a:srgbClr val="0000FF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è"/>
            </a:pPr>
            <a:r>
              <a:rPr lang="en-US" sz="1800" b="1" i="1" dirty="0">
                <a:solidFill>
                  <a:srgbClr val="0000FF"/>
                </a:solidFill>
              </a:rPr>
              <a:t>shift work</a:t>
            </a:r>
            <a:r>
              <a:rPr lang="en-US" sz="1800" i="1" dirty="0">
                <a:solidFill>
                  <a:srgbClr val="0000FF"/>
                </a:solidFill>
              </a:rPr>
              <a:t> </a:t>
            </a:r>
            <a:r>
              <a:rPr lang="en-US" sz="1800" dirty="0"/>
              <a:t>is expected on-site (5 experiment days per week, 2 shifts operation)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è"/>
            </a:pPr>
            <a:r>
              <a:rPr lang="en-US" sz="1800" dirty="0"/>
              <a:t>~3 </a:t>
            </a:r>
            <a:r>
              <a:rPr lang="en-US" sz="1800" dirty="0" err="1"/>
              <a:t>montths</a:t>
            </a:r>
            <a:r>
              <a:rPr lang="en-US" sz="1800" dirty="0"/>
              <a:t> &amp; shorter stays for back-office people with specific support </a:t>
            </a:r>
            <a:r>
              <a:rPr lang="en-US" sz="1800" dirty="0" smtClean="0"/>
              <a:t>task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è"/>
            </a:pPr>
            <a:r>
              <a:rPr lang="en-US" sz="1800" dirty="0" smtClean="0"/>
              <a:t>The </a:t>
            </a:r>
            <a:r>
              <a:rPr lang="en-US" sz="1800" b="1" dirty="0">
                <a:solidFill>
                  <a:srgbClr val="0000FF"/>
                </a:solidFill>
              </a:rPr>
              <a:t>“</a:t>
            </a:r>
            <a:r>
              <a:rPr lang="en-US" sz="1800" b="1" i="1" dirty="0">
                <a:solidFill>
                  <a:srgbClr val="0000FF"/>
                </a:solidFill>
              </a:rPr>
              <a:t>back office</a:t>
            </a:r>
            <a:r>
              <a:rPr lang="en-US" sz="1800" b="1" dirty="0">
                <a:solidFill>
                  <a:srgbClr val="0000FF"/>
                </a:solidFill>
              </a:rPr>
              <a:t>” </a:t>
            </a:r>
            <a:r>
              <a:rPr lang="en-US" sz="1800" dirty="0"/>
              <a:t>has a support function for people in the front line in Naka. Home EU support on analysis, computations, personal assistance, </a:t>
            </a:r>
            <a:r>
              <a:rPr lang="en-US" sz="1800" dirty="0" smtClean="0"/>
              <a:t>etc.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è"/>
            </a:pPr>
            <a:r>
              <a:rPr lang="en-US" sz="1800" dirty="0" smtClean="0"/>
              <a:t>Each </a:t>
            </a:r>
            <a:r>
              <a:rPr lang="en-US" sz="1800" b="1" i="1" dirty="0" smtClean="0">
                <a:solidFill>
                  <a:srgbClr val="0000FF"/>
                </a:solidFill>
              </a:rPr>
              <a:t>“back office” is managed </a:t>
            </a:r>
            <a:r>
              <a:rPr lang="en-US" sz="1800" dirty="0" smtClean="0"/>
              <a:t>by one of the 3 coordinators. </a:t>
            </a:r>
            <a:endParaRPr lang="fr-FR" sz="1800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509017"/>
              </p:ext>
            </p:extLst>
          </p:nvPr>
        </p:nvGraphicFramePr>
        <p:xfrm>
          <a:off x="6550427" y="1331154"/>
          <a:ext cx="986840" cy="26029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86840">
                  <a:extLst>
                    <a:ext uri="{9D8B030D-6E8A-4147-A177-3AD203B41FA5}">
                      <a16:colId xmlns:a16="http://schemas.microsoft.com/office/drawing/2014/main" val="1115095517"/>
                    </a:ext>
                  </a:extLst>
                </a:gridCol>
              </a:tblGrid>
              <a:tr h="371856">
                <a:tc>
                  <a:txBody>
                    <a:bodyPr/>
                    <a:lstStyle/>
                    <a:p>
                      <a:r>
                        <a:rPr lang="fr-FR" sz="1700" b="1" dirty="0" smtClean="0">
                          <a:solidFill>
                            <a:schemeClr val="tx1"/>
                          </a:solidFill>
                        </a:rPr>
                        <a:t>E.</a:t>
                      </a:r>
                      <a:r>
                        <a:rPr lang="fr-FR" sz="1700" b="1" baseline="0" dirty="0" smtClean="0">
                          <a:solidFill>
                            <a:schemeClr val="tx1"/>
                          </a:solidFill>
                        </a:rPr>
                        <a:t> B.</a:t>
                      </a:r>
                      <a:endParaRPr lang="fr-FR" sz="17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840745"/>
                  </a:ext>
                </a:extLst>
              </a:tr>
              <a:tr h="371856">
                <a:tc>
                  <a:txBody>
                    <a:bodyPr/>
                    <a:lstStyle/>
                    <a:p>
                      <a:r>
                        <a:rPr lang="fr-FR" sz="1700" b="1" dirty="0" smtClean="0">
                          <a:solidFill>
                            <a:schemeClr val="tx1"/>
                          </a:solidFill>
                        </a:rPr>
                        <a:t>G. De T.</a:t>
                      </a:r>
                      <a:endParaRPr lang="fr-FR" sz="17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169249"/>
                  </a:ext>
                </a:extLst>
              </a:tr>
              <a:tr h="371856">
                <a:tc>
                  <a:txBody>
                    <a:bodyPr/>
                    <a:lstStyle/>
                    <a:p>
                      <a:r>
                        <a:rPr lang="fr-FR" sz="1700" b="1" dirty="0" smtClean="0">
                          <a:solidFill>
                            <a:schemeClr val="tx1"/>
                          </a:solidFill>
                        </a:rPr>
                        <a:t>G. De T.</a:t>
                      </a:r>
                      <a:endParaRPr lang="fr-FR" sz="17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442666"/>
                  </a:ext>
                </a:extLst>
              </a:tr>
              <a:tr h="371856">
                <a:tc>
                  <a:txBody>
                    <a:bodyPr/>
                    <a:lstStyle/>
                    <a:p>
                      <a:r>
                        <a:rPr lang="fr-FR" sz="1700" b="1" dirty="0" smtClean="0">
                          <a:solidFill>
                            <a:schemeClr val="tx1"/>
                          </a:solidFill>
                        </a:rPr>
                        <a:t>G. </a:t>
                      </a:r>
                      <a:r>
                        <a:rPr lang="fr-FR" sz="1700" b="1" dirty="0" err="1" smtClean="0">
                          <a:solidFill>
                            <a:schemeClr val="tx1"/>
                          </a:solidFill>
                        </a:rPr>
                        <a:t>DeT</a:t>
                      </a:r>
                      <a:r>
                        <a:rPr lang="fr-FR" sz="1700" b="1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fr-FR" sz="17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631476"/>
                  </a:ext>
                </a:extLst>
              </a:tr>
              <a:tr h="371856">
                <a:tc>
                  <a:txBody>
                    <a:bodyPr/>
                    <a:lstStyle/>
                    <a:p>
                      <a:r>
                        <a:rPr lang="fr-FR" sz="1700" b="1" dirty="0" smtClean="0">
                          <a:solidFill>
                            <a:schemeClr val="tx1"/>
                          </a:solidFill>
                        </a:rPr>
                        <a:t>E. J.</a:t>
                      </a:r>
                      <a:endParaRPr lang="fr-FR" sz="17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271031"/>
                  </a:ext>
                </a:extLst>
              </a:tr>
              <a:tr h="371856">
                <a:tc>
                  <a:txBody>
                    <a:bodyPr/>
                    <a:lstStyle/>
                    <a:p>
                      <a:r>
                        <a:rPr lang="fr-FR" sz="1700" b="1" dirty="0" smtClean="0">
                          <a:solidFill>
                            <a:schemeClr val="tx1"/>
                          </a:solidFill>
                        </a:rPr>
                        <a:t>E. B.</a:t>
                      </a:r>
                      <a:endParaRPr lang="fr-FR" sz="17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107105"/>
                  </a:ext>
                </a:extLst>
              </a:tr>
              <a:tr h="371856">
                <a:tc>
                  <a:txBody>
                    <a:bodyPr/>
                    <a:lstStyle/>
                    <a:p>
                      <a:r>
                        <a:rPr lang="fr-FR" sz="1700" b="1" dirty="0" smtClean="0">
                          <a:solidFill>
                            <a:schemeClr val="tx1"/>
                          </a:solidFill>
                        </a:rPr>
                        <a:t>E. B.</a:t>
                      </a:r>
                      <a:endParaRPr lang="fr-FR" sz="17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151151"/>
                  </a:ext>
                </a:extLst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 rot="5400000">
            <a:off x="6790941" y="2094045"/>
            <a:ext cx="2602991" cy="107721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« Back-office » organisation </a:t>
            </a:r>
            <a:r>
              <a:rPr lang="fr-FR" sz="1600" b="1" dirty="0" err="1" smtClean="0"/>
              <a:t>managed</a:t>
            </a:r>
            <a:r>
              <a:rPr lang="fr-FR" sz="1600" b="1" dirty="0" smtClean="0"/>
              <a:t> by the </a:t>
            </a:r>
            <a:r>
              <a:rPr lang="fr-FR" sz="1600" b="1" dirty="0" err="1" smtClean="0"/>
              <a:t>EUROfusion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coordinators</a:t>
            </a:r>
            <a:endParaRPr lang="fr-FR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94716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61949" y="69851"/>
            <a:ext cx="7622553" cy="541338"/>
          </a:xfrm>
        </p:spPr>
        <p:txBody>
          <a:bodyPr/>
          <a:lstStyle/>
          <a:p>
            <a:pPr eaLnBrk="1" hangingPunct="1"/>
            <a:r>
              <a:rPr lang="en-US" altLang="fr-FR" sz="2400" dirty="0">
                <a:solidFill>
                  <a:srgbClr val="C00000"/>
                </a:solidFill>
                <a:ea typeface="ＭＳ Ｐゴシック" pitchFamily="34" charset="-128"/>
              </a:rPr>
              <a:t>EU selection for participation in JT-60SA IC/OP1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6852" y="752394"/>
            <a:ext cx="8902645" cy="545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6213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1587" marR="0" lvl="0" indent="0" algn="l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Call </a:t>
            </a:r>
            <a:r>
              <a:rPr kumimoji="0" lang="fr-FR" alt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prepared</a:t>
            </a:r>
            <a:r>
              <a:rPr lang="fr-FR" altLang="fr-FR" sz="1800" b="1" dirty="0">
                <a:solidFill>
                  <a:srgbClr val="0000FF"/>
                </a:solidFill>
              </a:rPr>
              <a:t> </a:t>
            </a:r>
            <a:r>
              <a:rPr lang="fr-FR" altLang="fr-FR" sz="1800" b="1" dirty="0" smtClean="0">
                <a:solidFill>
                  <a:srgbClr val="0000FF"/>
                </a:solidFill>
              </a:rPr>
              <a:t>and</a:t>
            </a:r>
            <a:r>
              <a:rPr kumimoji="0" lang="fr-FR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kumimoji="0" lang="fr-FR" altLang="fr-F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issued</a:t>
            </a:r>
            <a:r>
              <a:rPr lang="fr-FR" altLang="fr-FR" sz="1800" b="1" dirty="0" smtClean="0">
                <a:solidFill>
                  <a:srgbClr val="0000FF"/>
                </a:solidFill>
              </a:rPr>
              <a:t>: </a:t>
            </a:r>
            <a:r>
              <a:rPr kumimoji="0" lang="fr-FR" alt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Dec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 2, deadline Jan. 31, </a:t>
            </a:r>
            <a:r>
              <a:rPr kumimoji="0" lang="fr-FR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extended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to </a:t>
            </a:r>
            <a:r>
              <a:rPr kumimoji="0" lang="fr-FR" alt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Feb</a:t>
            </a:r>
            <a:r>
              <a: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 </a:t>
            </a:r>
            <a:r>
              <a:rPr kumimoji="0" lang="fr-FR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7.</a:t>
            </a:r>
            <a:endParaRPr kumimoji="0" lang="fr-FR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587" marR="0" lvl="0" indent="0" algn="l" defTabSz="914400" rtl="0" eaLnBrk="0" fontAlgn="base" latinLnBrk="0" hangingPunct="0">
              <a:spcBef>
                <a:spcPts val="18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r>
              <a:rPr kumimoji="0" lang="en-US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Great </a:t>
            </a: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interest </a:t>
            </a:r>
            <a:r>
              <a:rPr kumimoji="0" lang="en-US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 Europe for the IC activities:</a:t>
            </a:r>
          </a:p>
          <a:p>
            <a:pPr marL="800100" marR="0" lvl="1" indent="-34290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49 proposals from 13 Institutes – 7 countries</a:t>
            </a:r>
          </a:p>
          <a:p>
            <a:pPr marL="800100" marR="0" lvl="1" indent="-34290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all competences (as agreed at TCM-34) covered (at different levels) </a:t>
            </a:r>
          </a:p>
          <a:p>
            <a:pPr marL="800100" marR="0" lvl="1" indent="-34290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broad spectrum of ages, from PhD students to senior scientists</a:t>
            </a:r>
          </a:p>
          <a:p>
            <a:pPr marL="800100" marR="0" lvl="1" indent="-342900" algn="l" defTabSz="914400" rtl="0" eaLnBrk="0" fontAlgn="base" latinLnBrk="0" hangingPunct="0">
              <a:spcBef>
                <a:spcPts val="3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Offers typically exceeding the budget by x2.</a:t>
            </a:r>
          </a:p>
          <a:p>
            <a:pPr marL="1587" marR="0" lvl="0" indent="0" algn="l" defTabSz="914400" rtl="0" eaLnBrk="0" fontAlgn="base" latinLnBrk="0" hangingPunct="0">
              <a:lnSpc>
                <a:spcPct val="110000"/>
              </a:lnSpc>
              <a:spcBef>
                <a:spcPts val="180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r>
              <a:rPr kumimoji="0" lang="en-US" altLang="fr-F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Selection:</a:t>
            </a:r>
            <a:r>
              <a:rPr kumimoji="0" lang="en-US" altLang="fr-FR" sz="1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</a:t>
            </a:r>
            <a:r>
              <a:rPr lang="en-US" altLang="fr-FR" sz="1800" b="1" dirty="0" smtClean="0">
                <a:solidFill>
                  <a:srgbClr val="000000"/>
                </a:solidFill>
              </a:rPr>
              <a:t>issued on the 16</a:t>
            </a:r>
            <a:r>
              <a:rPr lang="en-US" altLang="fr-FR" sz="1800" b="1" baseline="30000" dirty="0" smtClean="0">
                <a:solidFill>
                  <a:srgbClr val="000000"/>
                </a:solidFill>
              </a:rPr>
              <a:t>th</a:t>
            </a:r>
            <a:r>
              <a:rPr lang="en-US" altLang="fr-FR" sz="1800" b="1" dirty="0" smtClean="0">
                <a:solidFill>
                  <a:srgbClr val="000000"/>
                </a:solidFill>
              </a:rPr>
              <a:t> of March</a:t>
            </a:r>
          </a:p>
          <a:p>
            <a:pPr marL="287337" marR="0" lvl="0" indent="-285750" algn="l" defTabSz="914400" rtl="0" eaLnBrk="0" fontAlgn="base" latinLnBrk="0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altLang="fr-FR" sz="1800" dirty="0" smtClean="0">
                <a:solidFill>
                  <a:srgbClr val="000000"/>
                </a:solidFill>
              </a:rPr>
              <a:t>Selection done on the basis of CVs + application form</a:t>
            </a:r>
          </a:p>
          <a:p>
            <a:pPr marL="287337" marR="0" lvl="0" indent="-285750" algn="l" defTabSz="914400" rtl="0" eaLnBrk="0" fontAlgn="base" latinLnBrk="0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fr-FR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Interviews for people applying for more</a:t>
            </a:r>
            <a:r>
              <a:rPr kumimoji="0" lang="en-US" altLang="fr-FR" sz="18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than 12 weeks</a:t>
            </a:r>
            <a:endParaRPr kumimoji="0" lang="en-US" altLang="fr-FR" sz="18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1587" indent="0" algn="just">
              <a:lnSpc>
                <a:spcPct val="110000"/>
              </a:lnSpc>
              <a:spcBef>
                <a:spcPts val="1800"/>
              </a:spcBef>
              <a:buClr>
                <a:srgbClr val="FF0000"/>
              </a:buClr>
              <a:defRPr/>
            </a:pPr>
            <a:r>
              <a:rPr lang="en-US" altLang="fr-FR" sz="1800" b="1" dirty="0" smtClean="0">
                <a:solidFill>
                  <a:srgbClr val="0000FF"/>
                </a:solidFill>
              </a:rPr>
              <a:t>Results (16</a:t>
            </a:r>
            <a:r>
              <a:rPr lang="en-US" altLang="fr-FR" sz="1800" b="1" baseline="30000" dirty="0" smtClean="0">
                <a:solidFill>
                  <a:srgbClr val="0000FF"/>
                </a:solidFill>
              </a:rPr>
              <a:t>th</a:t>
            </a:r>
            <a:r>
              <a:rPr lang="en-US" altLang="fr-FR" sz="1800" b="1" dirty="0" smtClean="0">
                <a:solidFill>
                  <a:srgbClr val="0000FF"/>
                </a:solidFill>
              </a:rPr>
              <a:t> March): </a:t>
            </a:r>
            <a:r>
              <a:rPr lang="en-US" altLang="fr-FR" sz="1800" b="1" dirty="0"/>
              <a:t>G</a:t>
            </a:r>
            <a:r>
              <a:rPr lang="en-US" sz="1800" b="1" dirty="0" smtClean="0"/>
              <a:t>ood </a:t>
            </a:r>
            <a:r>
              <a:rPr lang="en-US" sz="1800" b="1" dirty="0"/>
              <a:t>team </a:t>
            </a:r>
            <a:r>
              <a:rPr lang="en-US" sz="1800" b="1" dirty="0" smtClean="0"/>
              <a:t>players </a:t>
            </a:r>
            <a:r>
              <a:rPr lang="en-US" sz="1800" b="1" dirty="0"/>
              <a:t>focused on the commissioning </a:t>
            </a:r>
            <a:r>
              <a:rPr lang="en-US" sz="1800" b="1" dirty="0" smtClean="0"/>
              <a:t>tasks: </a:t>
            </a:r>
            <a:endParaRPr lang="en-US" altLang="fr-FR" sz="1800" b="1" dirty="0" smtClean="0">
              <a:solidFill>
                <a:srgbClr val="0000FF"/>
              </a:solidFill>
            </a:endParaRPr>
          </a:p>
          <a:p>
            <a:pPr marL="344487" marR="0" lvl="0" indent="-342900" algn="just" defTabSz="914400" rtl="0" eaLnBrk="0" fontAlgn="base" latinLnBrk="0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11</a:t>
            </a:r>
            <a:r>
              <a:rPr kumimoji="0" lang="en-US" altLang="fr-FR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people part of the integrated commissioning (IC) team in Japan for duration of ~12 weeks</a:t>
            </a:r>
          </a:p>
          <a:p>
            <a:pPr marL="344487" lvl="0" indent="-342900" algn="just"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fr-FR" sz="1800" baseline="0" dirty="0" smtClean="0">
                <a:solidFill>
                  <a:srgbClr val="000000"/>
                </a:solidFill>
              </a:rPr>
              <a:t>12 Support/ on-call </a:t>
            </a:r>
            <a:r>
              <a:rPr lang="en-US" altLang="fr-FR" sz="1800" dirty="0">
                <a:solidFill>
                  <a:srgbClr val="000000"/>
                </a:solidFill>
              </a:rPr>
              <a:t> visiting </a:t>
            </a:r>
            <a:r>
              <a:rPr lang="en-US" altLang="fr-FR" sz="1800" baseline="0" dirty="0" smtClean="0">
                <a:solidFill>
                  <a:srgbClr val="000000"/>
                </a:solidFill>
              </a:rPr>
              <a:t>expert </a:t>
            </a:r>
            <a:r>
              <a:rPr lang="en-US" altLang="fr-FR" sz="1800" dirty="0" smtClean="0">
                <a:solidFill>
                  <a:srgbClr val="000000"/>
                </a:solidFill>
              </a:rPr>
              <a:t>(2-4 weeks) </a:t>
            </a:r>
          </a:p>
          <a:p>
            <a:pPr marL="344487" marR="0" lvl="0" indent="-342900" algn="just" defTabSz="914400" rtl="0" eaLnBrk="0" fontAlgn="base" latinLnBrk="0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 Home</a:t>
            </a:r>
            <a:r>
              <a:rPr kumimoji="0" lang="en-US" altLang="fr-FR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support expert (not visiting)</a:t>
            </a:r>
            <a:endParaRPr kumimoji="0" lang="en-US" alt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6914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06500" y="300321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193649"/>
              </p:ext>
            </p:extLst>
          </p:nvPr>
        </p:nvGraphicFramePr>
        <p:xfrm>
          <a:off x="83640" y="802096"/>
          <a:ext cx="8981530" cy="5396775"/>
        </p:xfrm>
        <a:graphic>
          <a:graphicData uri="http://schemas.openxmlformats.org/drawingml/2006/table">
            <a:tbl>
              <a:tblPr/>
              <a:tblGrid>
                <a:gridCol w="1098771">
                  <a:extLst>
                    <a:ext uri="{9D8B030D-6E8A-4147-A177-3AD203B41FA5}">
                      <a16:colId xmlns:a16="http://schemas.microsoft.com/office/drawing/2014/main" val="3708286745"/>
                    </a:ext>
                  </a:extLst>
                </a:gridCol>
                <a:gridCol w="1677582">
                  <a:extLst>
                    <a:ext uri="{9D8B030D-6E8A-4147-A177-3AD203B41FA5}">
                      <a16:colId xmlns:a16="http://schemas.microsoft.com/office/drawing/2014/main" val="1454897263"/>
                    </a:ext>
                  </a:extLst>
                </a:gridCol>
                <a:gridCol w="1154939">
                  <a:extLst>
                    <a:ext uri="{9D8B030D-6E8A-4147-A177-3AD203B41FA5}">
                      <a16:colId xmlns:a16="http://schemas.microsoft.com/office/drawing/2014/main" val="3034176717"/>
                    </a:ext>
                  </a:extLst>
                </a:gridCol>
                <a:gridCol w="1539919">
                  <a:extLst>
                    <a:ext uri="{9D8B030D-6E8A-4147-A177-3AD203B41FA5}">
                      <a16:colId xmlns:a16="http://schemas.microsoft.com/office/drawing/2014/main" val="3909213417"/>
                    </a:ext>
                  </a:extLst>
                </a:gridCol>
                <a:gridCol w="1130101">
                  <a:extLst>
                    <a:ext uri="{9D8B030D-6E8A-4147-A177-3AD203B41FA5}">
                      <a16:colId xmlns:a16="http://schemas.microsoft.com/office/drawing/2014/main" val="2819892940"/>
                    </a:ext>
                  </a:extLst>
                </a:gridCol>
                <a:gridCol w="1623476">
                  <a:extLst>
                    <a:ext uri="{9D8B030D-6E8A-4147-A177-3AD203B41FA5}">
                      <a16:colId xmlns:a16="http://schemas.microsoft.com/office/drawing/2014/main" val="2650990077"/>
                    </a:ext>
                  </a:extLst>
                </a:gridCol>
                <a:gridCol w="756742">
                  <a:extLst>
                    <a:ext uri="{9D8B030D-6E8A-4147-A177-3AD203B41FA5}">
                      <a16:colId xmlns:a16="http://schemas.microsoft.com/office/drawing/2014/main" val="1429835888"/>
                    </a:ext>
                  </a:extLst>
                </a:gridCol>
              </a:tblGrid>
              <a:tr h="24510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 err="1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Competence</a:t>
                      </a:r>
                      <a:endParaRPr lang="fr-FR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IC </a:t>
                      </a:r>
                      <a:r>
                        <a:rPr lang="fr-FR" sz="1400" b="1" i="0" u="none" strike="noStrike" baseline="0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team on site</a:t>
                      </a:r>
                      <a:endParaRPr lang="fr-FR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weeks</a:t>
                      </a:r>
                      <a:r>
                        <a:rPr lang="fr-FR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on-site/off-site</a:t>
                      </a:r>
                      <a:endParaRPr lang="fr-FR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Supporting</a:t>
                      </a:r>
                      <a:r>
                        <a:rPr lang="fr-FR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fr-FR" sz="14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on-call  </a:t>
                      </a:r>
                      <a:r>
                        <a:rPr lang="fr-FR" sz="1400" b="1" i="0" u="none" strike="noStrike" dirty="0" err="1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visiting</a:t>
                      </a:r>
                      <a:r>
                        <a:rPr lang="fr-FR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expert</a:t>
                      </a:r>
                      <a:endParaRPr lang="fr-FR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weeks</a:t>
                      </a:r>
                      <a:r>
                        <a:rPr lang="fr-FR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on-site/off site</a:t>
                      </a:r>
                      <a:endParaRPr lang="fr-FR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Home support</a:t>
                      </a:r>
                      <a:r>
                        <a:rPr lang="fr-FR" sz="14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experts</a:t>
                      </a:r>
                      <a:endParaRPr lang="fr-FR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Weeks</a:t>
                      </a:r>
                      <a:r>
                        <a:rPr lang="fr-FR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(off-site)</a:t>
                      </a:r>
                      <a:endParaRPr lang="fr-FR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327321"/>
                  </a:ext>
                </a:extLst>
              </a:tr>
              <a:tr h="20371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Breakdown</a:t>
                      </a: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D. Ricci (ENEA</a:t>
                      </a:r>
                      <a:r>
                        <a:rPr lang="de-D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l" fontAlgn="ctr"/>
                      <a:r>
                        <a:rPr lang="de-D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W. Bin (ENEA)</a:t>
                      </a:r>
                    </a:p>
                  </a:txBody>
                  <a:tcPr marL="6975" marR="6975" marT="69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12/6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8/4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None/>
                      </a:pPr>
                      <a:r>
                        <a:rPr lang="fr-FR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A.Lunt</a:t>
                      </a: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(IPP</a:t>
                      </a: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marL="0" indent="0" algn="l" fontAlgn="ctr">
                        <a:buNone/>
                      </a:pP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B. C. </a:t>
                      </a:r>
                      <a:r>
                        <a:rPr lang="fr-FR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Sozzi</a:t>
                      </a: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(ENEA)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4/1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2/2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None/>
                      </a:pPr>
                      <a:r>
                        <a:rPr lang="fr-FR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A.Moro</a:t>
                      </a: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(ENEA)</a:t>
                      </a: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222821"/>
                  </a:ext>
                </a:extLst>
              </a:tr>
              <a:tr h="13146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ECWC + </a:t>
                      </a:r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T. </a:t>
                      </a:r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Wauters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(ERM)</a:t>
                      </a:r>
                    </a:p>
                  </a:txBody>
                  <a:tcPr marL="6975" marR="6975" marT="69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13/4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 </a:t>
                      </a:r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Sozzi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(ENEA)</a:t>
                      </a:r>
                    </a:p>
                  </a:txBody>
                  <a:tcPr marL="6975" marR="6975" marT="69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2/2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J. </a:t>
                      </a:r>
                      <a:r>
                        <a:rPr lang="fr-FR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Buermans</a:t>
                      </a: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(ERM)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658934"/>
                  </a:ext>
                </a:extLst>
              </a:tr>
              <a:tr h="4041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 and </a:t>
                      </a:r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equilibrium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D. Abate (ENEA) 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Bonotto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(ENEA)</a:t>
                      </a:r>
                    </a:p>
                  </a:txBody>
                  <a:tcPr marL="6975" marR="6975" marT="69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12/12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12/12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Mattei (ENEA</a:t>
                      </a:r>
                      <a:r>
                        <a:rPr lang="fi-FI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 </a:t>
                      </a:r>
                    </a:p>
                    <a:p>
                      <a:pPr algn="l" fontAlgn="ctr"/>
                      <a:r>
                        <a:rPr lang="fi-FI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fi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Pironti (ENEA)</a:t>
                      </a:r>
                    </a:p>
                  </a:txBody>
                  <a:tcPr marL="6975" marR="6975" marT="69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2/4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2/2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</a:t>
                      </a:r>
                      <a:r>
                        <a:rPr lang="fr-FR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Ariola</a:t>
                      </a: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(ENEA)</a:t>
                      </a:r>
                    </a:p>
                    <a:p>
                      <a:pPr algn="l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L. Di Grazia (ENEA)</a:t>
                      </a:r>
                    </a:p>
                    <a:p>
                      <a:pPr algn="l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Adriano (ENEA)</a:t>
                      </a:r>
                    </a:p>
                    <a:p>
                      <a:pPr algn="l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G.</a:t>
                      </a:r>
                      <a:r>
                        <a:rPr lang="fr-F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4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Tartaglione</a:t>
                      </a:r>
                      <a:r>
                        <a:rPr lang="fr-F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(ENEA)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870728"/>
                  </a:ext>
                </a:extLst>
              </a:tr>
              <a:tr h="50437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Cryo and </a:t>
                      </a:r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magnets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None/>
                      </a:pPr>
                      <a:r>
                        <a:rPr lang="fr-FR" sz="1400" b="1" i="0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A.Louzguiti</a:t>
                      </a:r>
                      <a:r>
                        <a:rPr lang="fr-FR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(EEG, CEA) </a:t>
                      </a:r>
                      <a:endParaRPr lang="fr-FR" sz="1400" b="1" i="0" u="none" strike="noStrike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indent="0" algn="l" fontAlgn="ctr">
                        <a:buNone/>
                      </a:pP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Michel (CEA)</a:t>
                      </a:r>
                    </a:p>
                  </a:txBody>
                  <a:tcPr marL="6975" marR="6975" marT="69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16/20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14/2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L. Zani (CEA), </a:t>
                      </a:r>
                      <a:endParaRPr lang="it-IT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Hoa (CEA)</a:t>
                      </a:r>
                    </a:p>
                  </a:txBody>
                  <a:tcPr marL="6975" marR="6975" marT="69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6/10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4/3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B. Lacroix (CEA)</a:t>
                      </a:r>
                    </a:p>
                    <a:p>
                      <a:pPr algn="l" fontAlgn="ctr"/>
                      <a:r>
                        <a:rPr lang="fr-FR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A.Torre</a:t>
                      </a: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(CEA)</a:t>
                      </a:r>
                    </a:p>
                    <a:p>
                      <a:pPr algn="l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</a:t>
                      </a:r>
                      <a:r>
                        <a:rPr lang="fr-F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4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Nicollet</a:t>
                      </a:r>
                      <a:r>
                        <a:rPr lang="fr-F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(CEA)</a:t>
                      </a:r>
                    </a:p>
                    <a:p>
                      <a:pPr algn="l" fontAlgn="ctr"/>
                      <a:r>
                        <a:rPr lang="fr-F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P. Roussel (CEA)</a:t>
                      </a:r>
                    </a:p>
                    <a:p>
                      <a:pPr algn="l" fontAlgn="ctr"/>
                      <a:r>
                        <a:rPr lang="fr-F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R. </a:t>
                      </a:r>
                      <a:r>
                        <a:rPr lang="fr-FR" sz="14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Bonifetto</a:t>
                      </a:r>
                      <a:r>
                        <a:rPr lang="fr-F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(ENEA)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40122"/>
                  </a:ext>
                </a:extLst>
              </a:tr>
              <a:tr h="4041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EDICAM</a:t>
                      </a: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T. </a:t>
                      </a:r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Szepesi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(Wigner) </a:t>
                      </a:r>
                      <a:endParaRPr lang="fr-FR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Kocsis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(Wigner)</a:t>
                      </a:r>
                    </a:p>
                  </a:txBody>
                  <a:tcPr marL="6975" marR="6975" marT="69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12/4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12/5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</a:t>
                      </a:r>
                      <a:r>
                        <a:rPr lang="fr-FR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Zoletnik</a:t>
                      </a:r>
                      <a:r>
                        <a:rPr lang="fr-F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(Wigner)</a:t>
                      </a:r>
                      <a:endParaRPr lang="fr-FR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fr-FR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Asztalos</a:t>
                      </a:r>
                      <a:r>
                        <a:rPr lang="fr-F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(Wigner)</a:t>
                      </a:r>
                      <a:endParaRPr lang="fr-FR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fr-FR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Szabolics</a:t>
                      </a:r>
                      <a:r>
                        <a:rPr lang="fr-F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(Wigner)</a:t>
                      </a:r>
                      <a:endParaRPr lang="fr-FR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fr-FR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Kovacsik</a:t>
                      </a:r>
                      <a:r>
                        <a:rPr lang="fr-F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Wigner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975" marR="6975" marT="69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6/0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4/0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Possible support </a:t>
                      </a:r>
                      <a:r>
                        <a:rPr lang="fr-FR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within</a:t>
                      </a:r>
                      <a:r>
                        <a:rPr lang="fr-FR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WPSA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387811"/>
                  </a:ext>
                </a:extLst>
              </a:tr>
              <a:tr h="4041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Magnetic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MHD</a:t>
                      </a: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L. </a:t>
                      </a:r>
                      <a:r>
                        <a:rPr lang="fr-FR" sz="14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Pigatto</a:t>
                      </a:r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(EEG, ENEA)</a:t>
                      </a:r>
                    </a:p>
                  </a:txBody>
                  <a:tcPr marL="6975" marR="6975" marT="69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16/8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T. Bolzonella (ENEA</a:t>
                      </a:r>
                      <a:r>
                        <a:rPr lang="fi-FI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algn="l" fontAlgn="ctr"/>
                      <a:r>
                        <a:rPr lang="fi-FI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i-FI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F. Villone (ENEA)</a:t>
                      </a:r>
                    </a:p>
                  </a:txBody>
                  <a:tcPr marL="6975" marR="6975" marT="69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6/4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2/4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G. </a:t>
                      </a:r>
                      <a:r>
                        <a:rPr lang="fr-FR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Rubinacci</a:t>
                      </a: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(ENEA)</a:t>
                      </a:r>
                    </a:p>
                    <a:p>
                      <a:pPr algn="l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C. </a:t>
                      </a:r>
                      <a:r>
                        <a:rPr lang="fr-FR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Reux</a:t>
                      </a: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(CEA)</a:t>
                      </a:r>
                    </a:p>
                    <a:p>
                      <a:pPr algn="l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V. </a:t>
                      </a:r>
                      <a:r>
                        <a:rPr lang="fr-FR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Scalera</a:t>
                      </a: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(ENEA)</a:t>
                      </a:r>
                    </a:p>
                    <a:p>
                      <a:pPr algn="l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N. Isernia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641910"/>
                  </a:ext>
                </a:extLst>
              </a:tr>
              <a:tr h="26292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Scenario </a:t>
                      </a:r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development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M. </a:t>
                      </a:r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Iafrati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(ENEA)</a:t>
                      </a:r>
                    </a:p>
                  </a:txBody>
                  <a:tcPr marL="6975" marR="6975" marT="69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20/10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 Hall (CCFE), </a:t>
                      </a:r>
                      <a:endParaRPr lang="en-U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Moreau (CEA)</a:t>
                      </a:r>
                    </a:p>
                  </a:txBody>
                  <a:tcPr marL="6975" marR="6975" marT="69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4/1</a:t>
                      </a:r>
                    </a:p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4/0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Possible support </a:t>
                      </a:r>
                      <a:r>
                        <a:rPr lang="fr-FR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from</a:t>
                      </a: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WPSA 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101263"/>
                  </a:ext>
                </a:extLst>
              </a:tr>
              <a:tr h="131462">
                <a:tc>
                  <a:txBody>
                    <a:bodyPr/>
                    <a:lstStyle/>
                    <a:p>
                      <a:pPr algn="l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147/87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48/37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75" marR="6975" marT="69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6542688"/>
                  </a:ext>
                </a:extLst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4017918" y="5972984"/>
            <a:ext cx="152028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rgbClr val="0000FF"/>
                </a:solidFill>
              </a:rPr>
              <a:t>Visits</a:t>
            </a:r>
            <a:r>
              <a:rPr lang="fr-FR" sz="1400" b="1" dirty="0" smtClean="0">
                <a:solidFill>
                  <a:srgbClr val="0000FF"/>
                </a:solidFill>
              </a:rPr>
              <a:t> </a:t>
            </a:r>
            <a:r>
              <a:rPr lang="fr-FR" sz="1400" b="1" dirty="0" err="1" smtClean="0">
                <a:solidFill>
                  <a:srgbClr val="0000FF"/>
                </a:solidFill>
              </a:rPr>
              <a:t>managed</a:t>
            </a:r>
            <a:r>
              <a:rPr lang="fr-FR" sz="1400" b="1" dirty="0" smtClean="0">
                <a:solidFill>
                  <a:srgbClr val="0000FF"/>
                </a:solidFill>
              </a:rPr>
              <a:t> </a:t>
            </a:r>
            <a:r>
              <a:rPr lang="fr-FR" sz="1400" b="1" dirty="0">
                <a:solidFill>
                  <a:srgbClr val="0000FF"/>
                </a:solidFill>
              </a:rPr>
              <a:t>by </a:t>
            </a:r>
            <a:r>
              <a:rPr lang="fr-FR" sz="1400" b="1" dirty="0" smtClean="0">
                <a:solidFill>
                  <a:srgbClr val="0000FF"/>
                </a:solidFill>
              </a:rPr>
              <a:t>EJ</a:t>
            </a:r>
            <a:r>
              <a:rPr lang="fr-FR" sz="1400" b="1" dirty="0">
                <a:solidFill>
                  <a:srgbClr val="0000FF"/>
                </a:solidFill>
              </a:rPr>
              <a:t>/ EB/</a:t>
            </a:r>
            <a:r>
              <a:rPr lang="fr-FR" sz="1400" b="1" dirty="0" err="1">
                <a:solidFill>
                  <a:srgbClr val="0000FF"/>
                </a:solidFill>
              </a:rPr>
              <a:t>GdeT</a:t>
            </a:r>
            <a:endParaRPr lang="fr-FR" sz="1400" b="1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252356" y="5969224"/>
            <a:ext cx="159489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00FF"/>
                </a:solidFill>
              </a:rPr>
              <a:t>Under QST management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636525" y="6215305"/>
            <a:ext cx="3428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1600" b="1" dirty="0" err="1">
                <a:solidFill>
                  <a:srgbClr val="008000"/>
                </a:solidFill>
              </a:rPr>
              <a:t>A</a:t>
            </a:r>
            <a:r>
              <a:rPr lang="fr-FR" sz="1600" b="1" dirty="0" err="1" smtClean="0">
                <a:solidFill>
                  <a:srgbClr val="008000"/>
                </a:solidFill>
              </a:rPr>
              <a:t>ligned</a:t>
            </a:r>
            <a:r>
              <a:rPr lang="fr-FR" sz="1600" b="1" dirty="0" smtClean="0">
                <a:solidFill>
                  <a:srgbClr val="008000"/>
                </a:solidFill>
              </a:rPr>
              <a:t> </a:t>
            </a:r>
            <a:r>
              <a:rPr lang="fr-FR" sz="1600" b="1" dirty="0" err="1" smtClean="0">
                <a:solidFill>
                  <a:srgbClr val="008000"/>
                </a:solidFill>
              </a:rPr>
              <a:t>with</a:t>
            </a:r>
            <a:r>
              <a:rPr lang="fr-FR" sz="1600" b="1" dirty="0" smtClean="0">
                <a:solidFill>
                  <a:srgbClr val="008000"/>
                </a:solidFill>
              </a:rPr>
              <a:t> </a:t>
            </a:r>
            <a:r>
              <a:rPr lang="fr-FR" sz="1600" b="1" dirty="0" err="1" smtClean="0">
                <a:solidFill>
                  <a:srgbClr val="008000"/>
                </a:solidFill>
              </a:rPr>
              <a:t>available</a:t>
            </a:r>
            <a:r>
              <a:rPr lang="fr-FR" sz="1600" b="1" dirty="0" smtClean="0">
                <a:solidFill>
                  <a:srgbClr val="008000"/>
                </a:solidFill>
              </a:rPr>
              <a:t> budget. 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 bwMode="auto">
          <a:xfrm>
            <a:off x="83640" y="69851"/>
            <a:ext cx="881216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fr-FR" sz="2400" kern="0" dirty="0" err="1" smtClean="0">
                <a:solidFill>
                  <a:srgbClr val="C00000"/>
                </a:solidFill>
              </a:rPr>
              <a:t>EUROfusion</a:t>
            </a:r>
            <a:r>
              <a:rPr lang="fr-FR" sz="2400" kern="0" dirty="0" smtClean="0">
                <a:solidFill>
                  <a:srgbClr val="C00000"/>
                </a:solidFill>
              </a:rPr>
              <a:t> participation to the </a:t>
            </a:r>
            <a:r>
              <a:rPr lang="fr-FR" sz="2400" kern="0" dirty="0" err="1" smtClean="0">
                <a:solidFill>
                  <a:srgbClr val="C00000"/>
                </a:solidFill>
              </a:rPr>
              <a:t>integrated</a:t>
            </a:r>
            <a:r>
              <a:rPr lang="fr-FR" sz="2400" kern="0" dirty="0" smtClean="0">
                <a:solidFill>
                  <a:srgbClr val="C00000"/>
                </a:solidFill>
              </a:rPr>
              <a:t> </a:t>
            </a:r>
            <a:r>
              <a:rPr lang="fr-FR" sz="2400" kern="0" dirty="0" err="1" smtClean="0">
                <a:solidFill>
                  <a:srgbClr val="C00000"/>
                </a:solidFill>
              </a:rPr>
              <a:t>commisionning</a:t>
            </a:r>
            <a:endParaRPr lang="fr-FR" sz="2400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8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C00000"/>
                </a:solidFill>
              </a:rPr>
              <a:t>QST </a:t>
            </a:r>
            <a:r>
              <a:rPr lang="fr-FR" dirty="0" err="1" smtClean="0">
                <a:solidFill>
                  <a:srgbClr val="C00000"/>
                </a:solidFill>
              </a:rPr>
              <a:t>organization</a:t>
            </a:r>
            <a:r>
              <a:rPr lang="fr-FR" dirty="0" smtClean="0">
                <a:solidFill>
                  <a:srgbClr val="C00000"/>
                </a:solidFill>
              </a:rPr>
              <a:t> in </a:t>
            </a:r>
            <a:r>
              <a:rPr lang="fr-FR" dirty="0" err="1" smtClean="0">
                <a:solidFill>
                  <a:srgbClr val="C00000"/>
                </a:solidFill>
              </a:rPr>
              <a:t>Naka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4" y="827185"/>
            <a:ext cx="5956662" cy="47982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090057" y="3566158"/>
            <a:ext cx="4336869" cy="1175659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426926" y="4180295"/>
            <a:ext cx="2168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C00000"/>
                </a:solidFill>
              </a:rPr>
              <a:t>Groups </a:t>
            </a:r>
            <a:r>
              <a:rPr lang="fr-FR" sz="1600" b="1" dirty="0" err="1" smtClean="0">
                <a:solidFill>
                  <a:srgbClr val="C00000"/>
                </a:solidFill>
              </a:rPr>
              <a:t>involved</a:t>
            </a:r>
            <a:r>
              <a:rPr lang="fr-FR" sz="1600" b="1" dirty="0" smtClean="0">
                <a:solidFill>
                  <a:srgbClr val="C00000"/>
                </a:solidFill>
              </a:rPr>
              <a:t> in the </a:t>
            </a:r>
            <a:r>
              <a:rPr lang="fr-FR" sz="1600" b="1" dirty="0" err="1" smtClean="0">
                <a:solidFill>
                  <a:srgbClr val="C00000"/>
                </a:solidFill>
              </a:rPr>
              <a:t>integrated</a:t>
            </a:r>
            <a:r>
              <a:rPr lang="fr-FR" sz="1600" b="1" dirty="0" smtClean="0">
                <a:solidFill>
                  <a:srgbClr val="C00000"/>
                </a:solidFill>
              </a:rPr>
              <a:t> </a:t>
            </a:r>
            <a:r>
              <a:rPr lang="fr-FR" sz="1600" b="1" dirty="0" err="1" smtClean="0">
                <a:solidFill>
                  <a:srgbClr val="C00000"/>
                </a:solidFill>
              </a:rPr>
              <a:t>commissioning</a:t>
            </a:r>
            <a:endParaRPr lang="fr-FR" sz="1600" b="1" dirty="0" smtClean="0">
              <a:solidFill>
                <a:srgbClr val="C00000"/>
              </a:solidFill>
            </a:endParaRPr>
          </a:p>
          <a:p>
            <a:endParaRPr lang="fr-FR" sz="1600" b="1" dirty="0">
              <a:solidFill>
                <a:srgbClr val="C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0264" y="5681610"/>
            <a:ext cx="8494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>
                <a:solidFill>
                  <a:srgbClr val="0000FF"/>
                </a:solidFill>
              </a:rPr>
              <a:t>The </a:t>
            </a:r>
            <a:r>
              <a:rPr lang="fr-FR" sz="1800" b="1" dirty="0" err="1" smtClean="0">
                <a:solidFill>
                  <a:srgbClr val="0000FF"/>
                </a:solidFill>
              </a:rPr>
              <a:t>integrated</a:t>
            </a:r>
            <a:r>
              <a:rPr lang="fr-FR" sz="1800" b="1" dirty="0" smtClean="0">
                <a:solidFill>
                  <a:srgbClr val="0000FF"/>
                </a:solidFill>
              </a:rPr>
              <a:t> </a:t>
            </a:r>
            <a:r>
              <a:rPr lang="fr-FR" sz="1800" b="1" dirty="0" err="1" smtClean="0">
                <a:solidFill>
                  <a:srgbClr val="0000FF"/>
                </a:solidFill>
              </a:rPr>
              <a:t>commissioning</a:t>
            </a:r>
            <a:r>
              <a:rPr lang="fr-FR" sz="1800" b="1" dirty="0" smtClean="0">
                <a:solidFill>
                  <a:srgbClr val="0000FF"/>
                </a:solidFill>
              </a:rPr>
              <a:t> </a:t>
            </a:r>
            <a:r>
              <a:rPr lang="fr-FR" sz="1800" b="1" dirty="0" err="1" smtClean="0">
                <a:solidFill>
                  <a:srgbClr val="0000FF"/>
                </a:solidFill>
              </a:rPr>
              <a:t>implementation</a:t>
            </a:r>
            <a:r>
              <a:rPr lang="fr-FR" sz="1800" b="1" dirty="0" smtClean="0">
                <a:solidFill>
                  <a:srgbClr val="0000FF"/>
                </a:solidFill>
              </a:rPr>
              <a:t> team </a:t>
            </a:r>
            <a:r>
              <a:rPr lang="fr-FR" sz="1800" b="1" dirty="0" err="1" smtClean="0">
                <a:solidFill>
                  <a:srgbClr val="0000FF"/>
                </a:solidFill>
              </a:rPr>
              <a:t>coordinates</a:t>
            </a:r>
            <a:r>
              <a:rPr lang="fr-FR" sz="1800" b="1" dirty="0" smtClean="0">
                <a:solidFill>
                  <a:srgbClr val="0000FF"/>
                </a:solidFill>
              </a:rPr>
              <a:t> the IC </a:t>
            </a:r>
            <a:r>
              <a:rPr lang="fr-FR" sz="1800" b="1" dirty="0" err="1" smtClean="0">
                <a:solidFill>
                  <a:srgbClr val="0000FF"/>
                </a:solidFill>
              </a:rPr>
              <a:t>accross</a:t>
            </a:r>
            <a:r>
              <a:rPr lang="fr-FR" sz="1800" b="1" dirty="0" smtClean="0">
                <a:solidFill>
                  <a:srgbClr val="0000FF"/>
                </a:solidFill>
              </a:rPr>
              <a:t> all </a:t>
            </a:r>
            <a:r>
              <a:rPr lang="fr-FR" sz="1800" b="1" dirty="0" err="1" smtClean="0">
                <a:solidFill>
                  <a:srgbClr val="0000FF"/>
                </a:solidFill>
              </a:rPr>
              <a:t>functional</a:t>
            </a:r>
            <a:r>
              <a:rPr lang="fr-FR" sz="1800" b="1" dirty="0" smtClean="0">
                <a:solidFill>
                  <a:srgbClr val="0000FF"/>
                </a:solidFill>
              </a:rPr>
              <a:t> areas </a:t>
            </a:r>
            <a:r>
              <a:rPr lang="fr-FR" sz="1800" b="1" dirty="0" err="1" smtClean="0">
                <a:solidFill>
                  <a:srgbClr val="0000FF"/>
                </a:solidFill>
              </a:rPr>
              <a:t>according</a:t>
            </a:r>
            <a:r>
              <a:rPr lang="fr-FR" sz="1800" b="1" dirty="0" smtClean="0">
                <a:solidFill>
                  <a:srgbClr val="0000FF"/>
                </a:solidFill>
              </a:rPr>
              <a:t> to the </a:t>
            </a:r>
            <a:r>
              <a:rPr lang="fr-FR" sz="1800" b="1" i="1" dirty="0" err="1" smtClean="0">
                <a:solidFill>
                  <a:srgbClr val="0000FF"/>
                </a:solidFill>
              </a:rPr>
              <a:t>procedures</a:t>
            </a:r>
            <a:r>
              <a:rPr lang="fr-FR" sz="1800" b="1" dirty="0" smtClean="0">
                <a:solidFill>
                  <a:srgbClr val="0000FF"/>
                </a:solidFill>
              </a:rPr>
              <a:t> in place.</a:t>
            </a:r>
            <a:endParaRPr lang="fr-FR" sz="1800" b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090056" y="4876739"/>
            <a:ext cx="4336869" cy="16068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98763" y="5394903"/>
            <a:ext cx="4336869" cy="16068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4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60245" y="69851"/>
            <a:ext cx="6732588" cy="541338"/>
          </a:xfrm>
        </p:spPr>
        <p:txBody>
          <a:bodyPr/>
          <a:lstStyle/>
          <a:p>
            <a:r>
              <a:rPr lang="fr-FR" dirty="0" err="1" smtClean="0">
                <a:solidFill>
                  <a:schemeClr val="tx2"/>
                </a:solidFill>
              </a:rPr>
              <a:t>Integration</a:t>
            </a:r>
            <a:r>
              <a:rPr lang="fr-FR" dirty="0" smtClean="0">
                <a:solidFill>
                  <a:schemeClr val="tx2"/>
                </a:solidFill>
              </a:rPr>
              <a:t> of </a:t>
            </a:r>
            <a:r>
              <a:rPr lang="fr-FR" dirty="0" err="1" smtClean="0">
                <a:solidFill>
                  <a:schemeClr val="tx2"/>
                </a:solidFill>
              </a:rPr>
              <a:t>EUROfusion</a:t>
            </a:r>
            <a:r>
              <a:rPr lang="fr-FR" dirty="0" smtClean="0">
                <a:solidFill>
                  <a:schemeClr val="tx2"/>
                </a:solidFill>
              </a:rPr>
              <a:t> participants in QST</a:t>
            </a:r>
            <a:endParaRPr lang="fr-FR" dirty="0">
              <a:solidFill>
                <a:schemeClr val="tx2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036846"/>
              </p:ext>
            </p:extLst>
          </p:nvPr>
        </p:nvGraphicFramePr>
        <p:xfrm>
          <a:off x="142072" y="753316"/>
          <a:ext cx="8824946" cy="3645408"/>
        </p:xfrm>
        <a:graphic>
          <a:graphicData uri="http://schemas.openxmlformats.org/drawingml/2006/table">
            <a:tbl>
              <a:tblPr firstRow="1" bandRow="1"/>
              <a:tblGrid>
                <a:gridCol w="4228222">
                  <a:extLst>
                    <a:ext uri="{9D8B030D-6E8A-4147-A177-3AD203B41FA5}">
                      <a16:colId xmlns:a16="http://schemas.microsoft.com/office/drawing/2014/main" val="2184102616"/>
                    </a:ext>
                  </a:extLst>
                </a:gridCol>
                <a:gridCol w="2124635">
                  <a:extLst>
                    <a:ext uri="{9D8B030D-6E8A-4147-A177-3AD203B41FA5}">
                      <a16:colId xmlns:a16="http://schemas.microsoft.com/office/drawing/2014/main" val="43006426"/>
                    </a:ext>
                  </a:extLst>
                </a:gridCol>
                <a:gridCol w="2472089">
                  <a:extLst>
                    <a:ext uri="{9D8B030D-6E8A-4147-A177-3AD203B41FA5}">
                      <a16:colId xmlns:a16="http://schemas.microsoft.com/office/drawing/2014/main" val="1823902336"/>
                    </a:ext>
                  </a:extLst>
                </a:gridCol>
              </a:tblGrid>
              <a:tr h="240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Topics</a:t>
                      </a:r>
                      <a:endParaRPr lang="fr-FR" sz="16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</a:t>
                      </a:r>
                      <a:r>
                        <a:rPr lang="fr-FR" sz="1600" b="1" baseline="0" dirty="0" smtClean="0">
                          <a:solidFill>
                            <a:srgbClr val="0000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contact </a:t>
                      </a:r>
                      <a:r>
                        <a:rPr lang="fr-FR" sz="1600" b="1" baseline="0" dirty="0" err="1" smtClean="0">
                          <a:solidFill>
                            <a:srgbClr val="0000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person</a:t>
                      </a:r>
                      <a:endParaRPr lang="fr-FR" sz="16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QST contact </a:t>
                      </a:r>
                      <a:r>
                        <a:rPr lang="fr-FR" sz="1600" b="1" dirty="0" err="1" smtClean="0">
                          <a:solidFill>
                            <a:srgbClr val="0000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persons</a:t>
                      </a:r>
                      <a:endParaRPr lang="fr-FR" sz="16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658663"/>
                  </a:ext>
                </a:extLst>
              </a:tr>
              <a:tr h="4817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</a:t>
                      </a:r>
                      <a:r>
                        <a:rPr lang="en-US" sz="1600" b="1" kern="1200" baseline="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12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Wall </a:t>
                      </a:r>
                      <a:r>
                        <a:rPr lang="en-US" sz="1600" b="1" kern="12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conditioning (ECWC) and gas analysis</a:t>
                      </a: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E. B.</a:t>
                      </a: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T. Nakano (M. Fukumoto)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671863"/>
                  </a:ext>
                </a:extLst>
              </a:tr>
              <a:tr h="4817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 Plasma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 and equilibrium reconstruction</a:t>
                      </a: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G. De T.</a:t>
                      </a: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S. Inoue (T. Wakatsuki)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563357"/>
                  </a:ext>
                </a:extLst>
              </a:tr>
              <a:tr h="4817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 Magnetic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diagnostics validation and MHD/Disruption analysis</a:t>
                      </a: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G. De T.</a:t>
                      </a: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baseline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 Takechi (H. Tojo)</a:t>
                      </a:r>
                      <a:endParaRPr lang="it-IT" sz="1600" b="1" dirty="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944694"/>
                  </a:ext>
                </a:extLst>
              </a:tr>
              <a:tr h="240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4- Plasma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breakdown (with ECRH)</a:t>
                      </a: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G. De T.</a:t>
                      </a: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H. Urano</a:t>
                      </a:r>
                      <a:r>
                        <a:rPr lang="it-IT" sz="1600" b="1" baseline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(T. Wakatsuki)</a:t>
                      </a:r>
                      <a:endParaRPr lang="it-IT" sz="1600" b="1" dirty="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503988"/>
                  </a:ext>
                </a:extLst>
              </a:tr>
              <a:tr h="4817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6- Plasma </a:t>
                      </a:r>
                      <a:r>
                        <a:rPr lang="en-US" sz="1600" b="1" kern="120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discharge preparation and </a:t>
                      </a:r>
                      <a:r>
                        <a:rPr lang="en-US" sz="1600" b="1" kern="1200" dirty="0" smtClean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development (to be discussed separately)</a:t>
                      </a:r>
                      <a:endParaRPr lang="fr-FR" sz="1600" b="1" dirty="0">
                        <a:solidFill>
                          <a:schemeClr val="accent4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E. B.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M. Yoshida (H. </a:t>
                      </a:r>
                      <a:r>
                        <a:rPr lang="fr-FR" sz="1600" b="1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Urano</a:t>
                      </a:r>
                      <a:r>
                        <a:rPr lang="fr-FR" sz="1600" b="1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994730"/>
                  </a:ext>
                </a:extLst>
              </a:tr>
              <a:tr h="240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7- Camera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(EDICAM) and image analysis</a:t>
                      </a: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E. B.</a:t>
                      </a: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baseline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K. </a:t>
                      </a:r>
                      <a:r>
                        <a:rPr lang="fr-FR" sz="1600" b="1" baseline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Kamiya</a:t>
                      </a:r>
                      <a:endParaRPr lang="fr-F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210319"/>
                  </a:ext>
                </a:extLst>
              </a:tr>
              <a:tr h="4817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 Cryogenic </a:t>
                      </a:r>
                      <a:r>
                        <a:rPr lang="en-US" sz="1600" b="1" kern="1200" dirty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 magnet operation </a:t>
                      </a:r>
                      <a:r>
                        <a:rPr lang="en-US" sz="1600" b="1" kern="1200" dirty="0" smtClean="0">
                          <a:solidFill>
                            <a:schemeClr val="accent4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analysis (to be discussed separately)</a:t>
                      </a:r>
                      <a:endParaRPr lang="fr-FR" sz="1600" b="1" dirty="0">
                        <a:solidFill>
                          <a:schemeClr val="accent4">
                            <a:lumMod val="65000"/>
                            <a:lumOff val="3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baseline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M. </a:t>
                      </a:r>
                      <a:r>
                        <a:rPr lang="fr-FR" sz="1600" b="1" baseline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Wanner</a:t>
                      </a:r>
                      <a:r>
                        <a:rPr lang="fr-FR" sz="1600" b="1" baseline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&amp;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baseline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V. </a:t>
                      </a:r>
                      <a:r>
                        <a:rPr lang="fr-FR" sz="1600" b="1" baseline="0" dirty="0" err="1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Tomarchio</a:t>
                      </a:r>
                      <a:r>
                        <a:rPr lang="fr-FR" sz="1600" b="1" baseline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(F4E)</a:t>
                      </a:r>
                      <a:endParaRPr lang="fr-FR" sz="1600" b="1" dirty="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baseline="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K. Hamada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970794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42072" y="4418734"/>
            <a:ext cx="8824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8000"/>
                </a:solidFill>
              </a:rPr>
              <a:t>A</a:t>
            </a:r>
            <a:r>
              <a:rPr lang="fr-FR" sz="1600" b="1" dirty="0" smtClean="0">
                <a:solidFill>
                  <a:srgbClr val="008000"/>
                </a:solidFill>
              </a:rPr>
              <a:t>dvanced </a:t>
            </a:r>
            <a:r>
              <a:rPr lang="fr-FR" sz="1600" b="1" dirty="0" smtClean="0">
                <a:solidFill>
                  <a:srgbClr val="008000"/>
                </a:solidFill>
              </a:rPr>
              <a:t>plasma </a:t>
            </a:r>
            <a:r>
              <a:rPr lang="fr-FR" sz="1600" b="1" dirty="0" err="1" smtClean="0">
                <a:solidFill>
                  <a:srgbClr val="008000"/>
                </a:solidFill>
              </a:rPr>
              <a:t>experiment</a:t>
            </a:r>
            <a:r>
              <a:rPr lang="fr-FR" sz="1600" b="1" dirty="0" smtClean="0">
                <a:solidFill>
                  <a:srgbClr val="008000"/>
                </a:solidFill>
              </a:rPr>
              <a:t> group: N. </a:t>
            </a:r>
            <a:r>
              <a:rPr lang="fr-FR" sz="1600" b="1" dirty="0" err="1" smtClean="0">
                <a:solidFill>
                  <a:srgbClr val="008000"/>
                </a:solidFill>
              </a:rPr>
              <a:t>Oyama</a:t>
            </a:r>
            <a:r>
              <a:rPr lang="fr-FR" sz="1600" b="1" dirty="0" smtClean="0">
                <a:solidFill>
                  <a:srgbClr val="008000"/>
                </a:solidFill>
              </a:rPr>
              <a:t> (M. Yoshida)</a:t>
            </a:r>
          </a:p>
          <a:p>
            <a:r>
              <a:rPr lang="fr-FR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JT-60SA </a:t>
            </a:r>
            <a:r>
              <a:rPr lang="fr-FR" sz="1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Magnet</a:t>
            </a:r>
            <a:r>
              <a:rPr lang="fr-FR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System group and </a:t>
            </a:r>
            <a:r>
              <a:rPr lang="fr-FR" sz="1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cryogenic</a:t>
            </a:r>
            <a:r>
              <a:rPr lang="fr-FR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system </a:t>
            </a:r>
            <a:r>
              <a:rPr lang="fr-FR" sz="16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Tecolhogy</a:t>
            </a:r>
            <a:r>
              <a:rPr lang="fr-FR" sz="1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group: K. Hamada</a:t>
            </a:r>
            <a:endParaRPr lang="fr-FR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42072" y="1018371"/>
            <a:ext cx="8824946" cy="279598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072" y="4932498"/>
            <a:ext cx="88249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Plasma </a:t>
            </a:r>
            <a:r>
              <a:rPr lang="en-US" sz="1600" b="1" dirty="0">
                <a:solidFill>
                  <a:srgbClr val="FF0000"/>
                </a:solidFill>
              </a:rPr>
              <a:t>Operation </a:t>
            </a:r>
            <a:r>
              <a:rPr lang="en-US" sz="1600" b="1" dirty="0" smtClean="0">
                <a:solidFill>
                  <a:srgbClr val="FF0000"/>
                </a:solidFill>
              </a:rPr>
              <a:t>Team: </a:t>
            </a:r>
            <a:r>
              <a:rPr lang="en-US" sz="1600" b="1" dirty="0">
                <a:solidFill>
                  <a:srgbClr val="FF0000"/>
                </a:solidFill>
              </a:rPr>
              <a:t>M. </a:t>
            </a:r>
            <a:r>
              <a:rPr lang="en-US" sz="1600" b="1" dirty="0" smtClean="0">
                <a:solidFill>
                  <a:srgbClr val="FF0000"/>
                </a:solidFill>
              </a:rPr>
              <a:t>Yoshida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0439" y="5294250"/>
            <a:ext cx="8098795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ym typeface="Wingdings" panose="05000000000000000000" pitchFamily="2" charset="2"/>
              </a:rPr>
              <a:t> </a:t>
            </a:r>
            <a:r>
              <a:rPr lang="en-US" sz="1600" b="1" dirty="0" smtClean="0"/>
              <a:t>The </a:t>
            </a:r>
            <a:r>
              <a:rPr lang="en-US" sz="1600" b="1" dirty="0"/>
              <a:t>EU contact person to QST has the role of administration manager of EU participants in each QST </a:t>
            </a:r>
            <a:r>
              <a:rPr lang="en-US" sz="1600" b="1" dirty="0" smtClean="0"/>
              <a:t>group</a:t>
            </a:r>
            <a:endParaRPr lang="fr-FR" sz="1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70439" y="6115697"/>
            <a:ext cx="9001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 You </a:t>
            </a:r>
            <a:r>
              <a:rPr lang="fr-FR" sz="1600" b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will</a:t>
            </a:r>
            <a:r>
              <a:rPr lang="fr-FR" sz="16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be</a:t>
            </a:r>
            <a:r>
              <a:rPr lang="fr-FR" sz="16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contacted</a:t>
            </a:r>
            <a:r>
              <a:rPr lang="fr-FR" sz="16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soon</a:t>
            </a:r>
            <a:r>
              <a:rPr lang="fr-FR" sz="16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by the </a:t>
            </a:r>
            <a:r>
              <a:rPr lang="fr-FR" sz="1600" b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EUROfusion</a:t>
            </a:r>
            <a:r>
              <a:rPr lang="fr-FR" sz="1600" b="1" dirty="0" smtClean="0">
                <a:solidFill>
                  <a:srgbClr val="0000FF"/>
                </a:solidFill>
                <a:sym typeface="Wingdings" panose="05000000000000000000" pitchFamily="2" charset="2"/>
              </a:rPr>
              <a:t> coordination for the back office </a:t>
            </a:r>
            <a:r>
              <a:rPr lang="fr-FR" sz="1600" b="1" dirty="0" err="1" smtClean="0">
                <a:solidFill>
                  <a:srgbClr val="0000FF"/>
                </a:solidFill>
                <a:sym typeface="Wingdings" panose="05000000000000000000" pitchFamily="2" charset="2"/>
              </a:rPr>
              <a:t>work</a:t>
            </a:r>
            <a:endParaRPr lang="fr-FR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8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031" y="71925"/>
            <a:ext cx="8159882" cy="541338"/>
          </a:xfrm>
        </p:spPr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F</a:t>
            </a:r>
            <a:r>
              <a:rPr lang="fr-FR" dirty="0" smtClean="0">
                <a:solidFill>
                  <a:srgbClr val="C00000"/>
                </a:solidFill>
              </a:rPr>
              <a:t>uture </a:t>
            </a:r>
            <a:r>
              <a:rPr lang="fr-FR" dirty="0" err="1" smtClean="0">
                <a:solidFill>
                  <a:srgbClr val="C00000"/>
                </a:solidFill>
              </a:rPr>
              <a:t>scientific</a:t>
            </a:r>
            <a:r>
              <a:rPr lang="fr-FR" dirty="0" smtClean="0">
                <a:solidFill>
                  <a:srgbClr val="C00000"/>
                </a:solidFill>
              </a:rPr>
              <a:t> exploitation: an </a:t>
            </a:r>
            <a:r>
              <a:rPr lang="fr-FR" dirty="0" err="1" smtClean="0">
                <a:solidFill>
                  <a:srgbClr val="C00000"/>
                </a:solidFill>
              </a:rPr>
              <a:t>integrated</a:t>
            </a:r>
            <a:r>
              <a:rPr lang="fr-FR" dirty="0" smtClean="0">
                <a:solidFill>
                  <a:srgbClr val="C00000"/>
                </a:solidFill>
              </a:rPr>
              <a:t> Programme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0250" y="817650"/>
            <a:ext cx="8530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IDFont+F1"/>
              </a:rPr>
              <a:t>The EU will have a share </a:t>
            </a:r>
            <a:r>
              <a:rPr lang="en-US" b="1" dirty="0">
                <a:solidFill>
                  <a:srgbClr val="0000FF"/>
                </a:solidFill>
                <a:latin typeface="CIDFont+F1"/>
              </a:rPr>
              <a:t>of </a:t>
            </a:r>
            <a:r>
              <a:rPr lang="en-US" b="1" dirty="0" smtClean="0">
                <a:solidFill>
                  <a:srgbClr val="0000FF"/>
                </a:solidFill>
                <a:latin typeface="CIDFont+F1"/>
              </a:rPr>
              <a:t>~40</a:t>
            </a:r>
            <a:r>
              <a:rPr lang="en-US" b="1" dirty="0">
                <a:solidFill>
                  <a:srgbClr val="0000FF"/>
                </a:solidFill>
                <a:latin typeface="CIDFont+F1"/>
              </a:rPr>
              <a:t>% of the </a:t>
            </a:r>
            <a:r>
              <a:rPr lang="en-US" b="1" dirty="0" err="1" smtClean="0">
                <a:solidFill>
                  <a:srgbClr val="0000FF"/>
                </a:solidFill>
                <a:latin typeface="CIDFont+F1"/>
              </a:rPr>
              <a:t>Programme</a:t>
            </a:r>
            <a:endParaRPr lang="fr-FR" b="1" dirty="0"/>
          </a:p>
        </p:txBody>
      </p:sp>
      <p:sp>
        <p:nvSpPr>
          <p:cNvPr id="6" name="Rectangle 5"/>
          <p:cNvSpPr/>
          <p:nvPr/>
        </p:nvSpPr>
        <p:spPr>
          <a:xfrm>
            <a:off x="465896" y="1338983"/>
            <a:ext cx="83223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CIDFont+F1"/>
              </a:rPr>
              <a:t>EU Scientific Priorities derived </a:t>
            </a:r>
            <a:r>
              <a:rPr lang="en-US" sz="2000" b="1" dirty="0">
                <a:solidFill>
                  <a:srgbClr val="0000FF"/>
                </a:solidFill>
                <a:latin typeface="+mj-lt"/>
              </a:rPr>
              <a:t>from</a:t>
            </a:r>
            <a:r>
              <a:rPr lang="en-US" sz="2000" b="1" dirty="0">
                <a:solidFill>
                  <a:srgbClr val="0000FF"/>
                </a:solidFill>
                <a:latin typeface="CIDFont+F1"/>
              </a:rPr>
              <a:t> the R</a:t>
            </a:r>
            <a:r>
              <a:rPr lang="en-US" sz="2000" b="1" dirty="0" smtClean="0">
                <a:solidFill>
                  <a:srgbClr val="0000FF"/>
                </a:solidFill>
                <a:latin typeface="CIDFont+F1"/>
              </a:rPr>
              <a:t>esearch Plan </a:t>
            </a:r>
            <a:r>
              <a:rPr lang="en-US" sz="2000" b="1" dirty="0">
                <a:solidFill>
                  <a:srgbClr val="0000FF"/>
                </a:solidFill>
                <a:latin typeface="CIDFont+F1"/>
              </a:rPr>
              <a:t>SARP4.0:</a:t>
            </a:r>
            <a:endParaRPr lang="fr-FR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60320" y="2078119"/>
            <a:ext cx="4263060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fr-FR" sz="1800" dirty="0" err="1">
                <a:latin typeface="+mn-lt"/>
              </a:rPr>
              <a:t>Development</a:t>
            </a:r>
            <a:r>
              <a:rPr lang="fr-FR" sz="1800" dirty="0">
                <a:latin typeface="+mn-lt"/>
              </a:rPr>
              <a:t> and investigation </a:t>
            </a:r>
            <a:r>
              <a:rPr lang="fr-FR" sz="1800" dirty="0" smtClean="0">
                <a:latin typeface="+mn-lt"/>
              </a:rPr>
              <a:t>of high </a:t>
            </a:r>
            <a:r>
              <a:rPr lang="fr-FR" sz="1800" dirty="0">
                <a:latin typeface="+mn-lt"/>
              </a:rPr>
              <a:t>performance </a:t>
            </a:r>
            <a:r>
              <a:rPr lang="fr-FR" sz="1800" b="1" dirty="0" smtClean="0">
                <a:latin typeface="+mn-lt"/>
              </a:rPr>
              <a:t>scenarios compatible </a:t>
            </a:r>
            <a:r>
              <a:rPr lang="fr-FR" sz="1800" b="1" dirty="0" err="1">
                <a:latin typeface="+mn-lt"/>
              </a:rPr>
              <a:t>with</a:t>
            </a:r>
            <a:r>
              <a:rPr lang="fr-FR" sz="1800" b="1" dirty="0">
                <a:latin typeface="+mn-lt"/>
              </a:rPr>
              <a:t> future W-</a:t>
            </a:r>
            <a:r>
              <a:rPr lang="fr-FR" sz="1800" b="1" dirty="0" err="1">
                <a:latin typeface="+mn-lt"/>
              </a:rPr>
              <a:t>PFCs</a:t>
            </a:r>
            <a:r>
              <a:rPr lang="fr-FR" sz="1800" b="1" dirty="0">
                <a:latin typeface="+mn-lt"/>
              </a:rPr>
              <a:t>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>
                <a:latin typeface="+mn-lt"/>
              </a:rPr>
              <a:t>Avoidance </a:t>
            </a:r>
            <a:r>
              <a:rPr lang="en-US" sz="1800" dirty="0">
                <a:latin typeface="+mn-lt"/>
              </a:rPr>
              <a:t>and mitigation </a:t>
            </a:r>
            <a:r>
              <a:rPr lang="en-US" sz="1800" dirty="0" smtClean="0">
                <a:latin typeface="+mn-lt"/>
              </a:rPr>
              <a:t>of </a:t>
            </a:r>
            <a:r>
              <a:rPr lang="fr-FR" sz="1800" b="1" dirty="0" smtClean="0">
                <a:latin typeface="+mn-lt"/>
              </a:rPr>
              <a:t>disruptions </a:t>
            </a:r>
            <a:r>
              <a:rPr lang="fr-FR" sz="1800" b="1" dirty="0">
                <a:latin typeface="+mn-lt"/>
              </a:rPr>
              <a:t>and </a:t>
            </a:r>
            <a:r>
              <a:rPr lang="fr-FR" sz="1800" b="1" dirty="0" err="1">
                <a:latin typeface="+mn-lt"/>
              </a:rPr>
              <a:t>runaways</a:t>
            </a:r>
            <a:r>
              <a:rPr lang="fr-FR" sz="1800" dirty="0">
                <a:latin typeface="+mn-lt"/>
              </a:rPr>
              <a:t>,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fr-FR" sz="1800" b="1" dirty="0" err="1" smtClean="0">
                <a:latin typeface="+mn-lt"/>
              </a:rPr>
              <a:t>Fast</a:t>
            </a:r>
            <a:r>
              <a:rPr lang="fr-FR" sz="1800" b="1" dirty="0" smtClean="0">
                <a:latin typeface="+mn-lt"/>
              </a:rPr>
              <a:t> </a:t>
            </a:r>
            <a:r>
              <a:rPr lang="fr-FR" sz="1800" b="1" dirty="0">
                <a:latin typeface="+mn-lt"/>
              </a:rPr>
              <a:t>ion </a:t>
            </a:r>
            <a:r>
              <a:rPr lang="fr-FR" sz="1800" b="1" dirty="0" err="1">
                <a:latin typeface="+mn-lt"/>
              </a:rPr>
              <a:t>physics</a:t>
            </a:r>
            <a:r>
              <a:rPr lang="fr-FR" sz="1800" dirty="0">
                <a:latin typeface="+mn-lt"/>
              </a:rPr>
              <a:t>,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>
                <a:latin typeface="+mn-lt"/>
              </a:rPr>
              <a:t>Development </a:t>
            </a:r>
            <a:r>
              <a:rPr lang="en-US" sz="1800" dirty="0">
                <a:latin typeface="+mn-lt"/>
              </a:rPr>
              <a:t>and validation of </a:t>
            </a:r>
            <a:r>
              <a:rPr lang="en-US" sz="1800" dirty="0" smtClean="0">
                <a:latin typeface="+mn-lt"/>
              </a:rPr>
              <a:t>high level </a:t>
            </a:r>
            <a:r>
              <a:rPr lang="fr-FR" sz="1800" b="1" dirty="0" smtClean="0">
                <a:latin typeface="+mn-lt"/>
              </a:rPr>
              <a:t>real-time </a:t>
            </a:r>
            <a:r>
              <a:rPr lang="fr-FR" sz="1800" b="1" dirty="0">
                <a:latin typeface="+mn-lt"/>
              </a:rPr>
              <a:t>control </a:t>
            </a:r>
            <a:r>
              <a:rPr lang="fr-FR" sz="1800" b="1" dirty="0" err="1">
                <a:latin typeface="+mn-lt"/>
              </a:rPr>
              <a:t>strategies</a:t>
            </a:r>
            <a:r>
              <a:rPr lang="fr-FR" sz="1800" b="1" dirty="0">
                <a:latin typeface="+mn-lt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0320" y="4858574"/>
            <a:ext cx="3785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fr-FR" sz="1800" b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Priorities</a:t>
            </a:r>
            <a:r>
              <a:rPr lang="fr-FR" sz="18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fr-FR" sz="1800" b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endorsed</a:t>
            </a:r>
            <a:r>
              <a:rPr lang="fr-FR" sz="18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 by STAC F4E and </a:t>
            </a:r>
            <a:r>
              <a:rPr lang="fr-FR" sz="1800" b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discussed</a:t>
            </a:r>
            <a:r>
              <a:rPr lang="fr-FR" sz="18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rgbClr val="0000FF"/>
                </a:solidFill>
                <a:cs typeface="Arial" panose="020B0604020202020204" pitchFamily="34" charset="0"/>
              </a:rPr>
              <a:t>with</a:t>
            </a:r>
            <a:r>
              <a:rPr lang="fr-FR" sz="1800" b="1" dirty="0">
                <a:solidFill>
                  <a:srgbClr val="0000FF"/>
                </a:solidFill>
                <a:cs typeface="Arial" panose="020B0604020202020204" pitchFamily="34" charset="0"/>
              </a:rPr>
              <a:t> QST.</a:t>
            </a:r>
            <a:endParaRPr lang="fr-FR" b="1" dirty="0"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722829" y="4048037"/>
            <a:ext cx="3007150" cy="3110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231238" y="4552625"/>
            <a:ext cx="1574156" cy="13807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486" y="2048334"/>
            <a:ext cx="4826514" cy="3448877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604933" y="4218783"/>
            <a:ext cx="125626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 smtClean="0"/>
              <a:t>Nominated</a:t>
            </a:r>
            <a:r>
              <a:rPr lang="fr-FR" sz="1200" b="1" dirty="0" smtClean="0"/>
              <a:t> by EU&amp;JA </a:t>
            </a:r>
            <a:r>
              <a:rPr lang="fr-FR" sz="1200" b="1" dirty="0" err="1" smtClean="0"/>
              <a:t>PMs</a:t>
            </a:r>
            <a:endParaRPr lang="fr-FR" sz="1200" b="1" dirty="0"/>
          </a:p>
        </p:txBody>
      </p:sp>
      <p:cxnSp>
        <p:nvCxnSpPr>
          <p:cNvPr id="20" name="Connecteur droit avec flèche 19"/>
          <p:cNvCxnSpPr/>
          <p:nvPr/>
        </p:nvCxnSpPr>
        <p:spPr bwMode="auto">
          <a:xfrm flipH="1" flipV="1">
            <a:off x="7211505" y="3821793"/>
            <a:ext cx="412282" cy="4158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ZoneTexte 22"/>
          <p:cNvSpPr txBox="1"/>
          <p:nvPr/>
        </p:nvSpPr>
        <p:spPr>
          <a:xfrm>
            <a:off x="7623788" y="2671893"/>
            <a:ext cx="132225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 smtClean="0"/>
              <a:t>Nominated</a:t>
            </a:r>
            <a:r>
              <a:rPr lang="fr-FR" sz="1200" b="1" dirty="0" smtClean="0"/>
              <a:t> in 2021 by BA-SC</a:t>
            </a:r>
            <a:endParaRPr lang="fr-FR" sz="1200" b="1" dirty="0"/>
          </a:p>
        </p:txBody>
      </p:sp>
      <p:cxnSp>
        <p:nvCxnSpPr>
          <p:cNvPr id="26" name="Connecteur droit avec flèche 25"/>
          <p:cNvCxnSpPr/>
          <p:nvPr/>
        </p:nvCxnSpPr>
        <p:spPr bwMode="auto">
          <a:xfrm flipH="1">
            <a:off x="7117237" y="2879815"/>
            <a:ext cx="514730" cy="301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ZoneTexte 2"/>
          <p:cNvSpPr txBox="1"/>
          <p:nvPr/>
        </p:nvSpPr>
        <p:spPr>
          <a:xfrm>
            <a:off x="342499" y="5702501"/>
            <a:ext cx="844576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/>
              <a:t>The </a:t>
            </a:r>
            <a:r>
              <a:rPr lang="fr-FR" sz="1800" b="1" dirty="0" err="1" smtClean="0"/>
              <a:t>preparation</a:t>
            </a:r>
            <a:r>
              <a:rPr lang="fr-FR" sz="1800" b="1" dirty="0" smtClean="0"/>
              <a:t> for </a:t>
            </a:r>
            <a:r>
              <a:rPr lang="fr-FR" sz="1800" b="1" dirty="0" err="1" smtClean="0"/>
              <a:t>Experiment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Implementation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Organization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led</a:t>
            </a:r>
            <a:r>
              <a:rPr lang="fr-FR" sz="1800" b="1" dirty="0" smtClean="0"/>
              <a:t> by:</a:t>
            </a:r>
          </a:p>
          <a:p>
            <a:pPr algn="ctr"/>
            <a:r>
              <a:rPr lang="fr-FR" sz="1800" b="1" dirty="0" smtClean="0">
                <a:solidFill>
                  <a:srgbClr val="0000FF"/>
                </a:solidFill>
              </a:rPr>
              <a:t>E. </a:t>
            </a:r>
            <a:r>
              <a:rPr lang="fr-FR" sz="1800" b="1" dirty="0" err="1" smtClean="0">
                <a:solidFill>
                  <a:srgbClr val="0000FF"/>
                </a:solidFill>
              </a:rPr>
              <a:t>Joffrin</a:t>
            </a:r>
            <a:r>
              <a:rPr lang="fr-FR" sz="1800" b="1" dirty="0" smtClean="0">
                <a:solidFill>
                  <a:srgbClr val="0000FF"/>
                </a:solidFill>
              </a:rPr>
              <a:t> (E. Belonohy / G. de Tommasi)  </a:t>
            </a:r>
            <a:r>
              <a:rPr lang="fr-FR" sz="1800" b="1" dirty="0" smtClean="0">
                <a:sym typeface="Wingdings" panose="05000000000000000000" pitchFamily="2" charset="2"/>
              </a:rPr>
              <a:t> </a:t>
            </a:r>
            <a:r>
              <a:rPr lang="fr-FR" sz="1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S. Ide (T. Suzuki / M. Yoshida)</a:t>
            </a:r>
            <a:endParaRPr lang="fr-FR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3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-64930" y="73315"/>
            <a:ext cx="8886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800" b="1" dirty="0" err="1" smtClean="0">
                <a:solidFill>
                  <a:srgbClr val="C00000"/>
                </a:solidFill>
                <a:latin typeface="+mn-lt"/>
              </a:rPr>
              <a:t>EUROfusion</a:t>
            </a:r>
            <a:r>
              <a:rPr lang="fr-FR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fr-FR" sz="2800" b="1" dirty="0" err="1" smtClean="0">
                <a:solidFill>
                  <a:srgbClr val="C00000"/>
                </a:solidFill>
                <a:latin typeface="+mn-lt"/>
              </a:rPr>
              <a:t>commissioning</a:t>
            </a:r>
            <a:r>
              <a:rPr lang="fr-FR" sz="2800" b="1" dirty="0" smtClean="0">
                <a:solidFill>
                  <a:srgbClr val="C00000"/>
                </a:solidFill>
                <a:latin typeface="+mn-lt"/>
              </a:rPr>
              <a:t> team </a:t>
            </a:r>
            <a:r>
              <a:rPr lang="fr-FR" sz="2800" b="1" dirty="0" err="1" smtClean="0">
                <a:solidFill>
                  <a:srgbClr val="C00000"/>
                </a:solidFill>
                <a:latin typeface="+mn-lt"/>
              </a:rPr>
              <a:t>work</a:t>
            </a:r>
            <a:r>
              <a:rPr lang="fr-FR" sz="2800" b="1" dirty="0" smtClean="0">
                <a:solidFill>
                  <a:srgbClr val="C00000"/>
                </a:solidFill>
                <a:latin typeface="+mn-lt"/>
              </a:rPr>
              <a:t> breakdown </a:t>
            </a:r>
            <a:endParaRPr lang="fr-FR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422474" y="1136338"/>
            <a:ext cx="2220671" cy="646331"/>
          </a:xfrm>
          <a:prstGeom prst="rect">
            <a:avLst/>
          </a:prstGeom>
          <a:solidFill>
            <a:srgbClr val="ED7D31"/>
          </a:solidFill>
          <a:ln>
            <a:solidFill>
              <a:sysClr val="windowText" lastClr="0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EUROfusion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on-site coordination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643150" y="5108394"/>
            <a:ext cx="1933304" cy="369332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ECWC +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gas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643146" y="3080387"/>
            <a:ext cx="1933307" cy="36933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>
            <a:solidFill>
              <a:sysClr val="windowText" lastClr="0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MHD &amp; disruption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643145" y="3592238"/>
            <a:ext cx="1933307" cy="36933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>
            <a:solidFill>
              <a:sysClr val="windowText" lastClr="0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Equil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&amp; control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643146" y="5626163"/>
            <a:ext cx="1933307" cy="369332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EDICAM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643147" y="4615940"/>
            <a:ext cx="1933307" cy="369332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Scenarios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Develpt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643148" y="4104089"/>
            <a:ext cx="1933307" cy="36933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>
            <a:solidFill>
              <a:sysClr val="windowText" lastClr="0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Plasma BD + ECH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572690" y="3080387"/>
            <a:ext cx="1933307" cy="923330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Experiment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implementation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organization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489169" y="3073243"/>
            <a:ext cx="1933307" cy="923330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On-site participants management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463042" y="4127865"/>
            <a:ext cx="1959433" cy="369332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Reporting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&amp; Pub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572689" y="4131680"/>
            <a:ext cx="1933307" cy="36933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>
            <a:solidFill>
              <a:sysClr val="windowText" lastClr="0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RCA &amp; RDA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set-up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</p:txBody>
      </p:sp>
      <p:cxnSp>
        <p:nvCxnSpPr>
          <p:cNvPr id="15" name="Connecteur en angle 14"/>
          <p:cNvCxnSpPr>
            <a:stCxn id="4" idx="2"/>
            <a:endCxn id="11" idx="0"/>
          </p:cNvCxnSpPr>
          <p:nvPr/>
        </p:nvCxnSpPr>
        <p:spPr>
          <a:xfrm rot="16200000" flipH="1">
            <a:off x="3887218" y="2428261"/>
            <a:ext cx="1297718" cy="6534"/>
          </a:xfrm>
          <a:prstGeom prst="bentConnector3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6" name="Connecteur en angle 15"/>
          <p:cNvCxnSpPr>
            <a:stCxn id="4" idx="1"/>
            <a:endCxn id="12" idx="0"/>
          </p:cNvCxnSpPr>
          <p:nvPr/>
        </p:nvCxnSpPr>
        <p:spPr>
          <a:xfrm rot="10800000" flipV="1">
            <a:off x="2455824" y="1459503"/>
            <a:ext cx="966651" cy="1620883"/>
          </a:xfrm>
          <a:prstGeom prst="bentConnector2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" name="Connecteur en angle 16"/>
          <p:cNvCxnSpPr>
            <a:stCxn id="4" idx="3"/>
            <a:endCxn id="6" idx="0"/>
          </p:cNvCxnSpPr>
          <p:nvPr/>
        </p:nvCxnSpPr>
        <p:spPr>
          <a:xfrm>
            <a:off x="5643145" y="1459504"/>
            <a:ext cx="966655" cy="1620883"/>
          </a:xfrm>
          <a:prstGeom prst="bentConnector2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8" name="ZoneTexte 17"/>
          <p:cNvSpPr txBox="1"/>
          <p:nvPr/>
        </p:nvSpPr>
        <p:spPr>
          <a:xfrm>
            <a:off x="5643146" y="2232443"/>
            <a:ext cx="1933306" cy="365760"/>
          </a:xfrm>
          <a:prstGeom prst="rect">
            <a:avLst/>
          </a:prstGeom>
          <a:solidFill>
            <a:srgbClr val="92D050"/>
          </a:solidFill>
          <a:ln>
            <a:solidFill>
              <a:sysClr val="windowText" lastClr="0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Commissioning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572689" y="2232443"/>
            <a:ext cx="1933306" cy="365760"/>
          </a:xfrm>
          <a:prstGeom prst="rect">
            <a:avLst/>
          </a:prstGeom>
          <a:solidFill>
            <a:srgbClr val="92D050"/>
          </a:solidFill>
          <a:ln>
            <a:solidFill>
              <a:sysClr val="windowText" lastClr="0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Future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campaigns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489169" y="2232443"/>
            <a:ext cx="1933306" cy="365760"/>
          </a:xfrm>
          <a:prstGeom prst="rect">
            <a:avLst/>
          </a:prstGeom>
          <a:solidFill>
            <a:srgbClr val="92D050"/>
          </a:solidFill>
          <a:ln>
            <a:solidFill>
              <a:sysClr val="windowText" lastClr="0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Management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664916" y="6144323"/>
            <a:ext cx="1933307" cy="369332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Cryo &amp;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Magnets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463041" y="4631167"/>
            <a:ext cx="1959433" cy="369332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Visitors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handbook</a:t>
            </a:r>
            <a:endParaRPr kumimoji="0" lang="fr-FR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196832" y="5694805"/>
            <a:ext cx="1937666" cy="369332"/>
          </a:xfrm>
          <a:prstGeom prst="rect">
            <a:avLst/>
          </a:prstGeom>
          <a:solidFill>
            <a:srgbClr val="6699FF"/>
          </a:solidFill>
        </p:spPr>
        <p:txBody>
          <a:bodyPr wrap="square" rtlCol="0">
            <a:spAutoFit/>
          </a:bodyPr>
          <a:lstStyle/>
          <a:p>
            <a:r>
              <a:rPr lang="fr-FR" sz="1800" b="1" dirty="0" smtClean="0"/>
              <a:t>G. De Tommasi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196831" y="5341569"/>
            <a:ext cx="193766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fr-FR" sz="1800" b="1" dirty="0"/>
              <a:t>E. </a:t>
            </a:r>
            <a:r>
              <a:rPr lang="fr-FR" sz="1800" b="1" dirty="0" smtClean="0"/>
              <a:t>Belonohy</a:t>
            </a:r>
            <a:endParaRPr lang="fr-FR" sz="1800" b="1" dirty="0"/>
          </a:p>
        </p:txBody>
      </p:sp>
      <p:sp>
        <p:nvSpPr>
          <p:cNvPr id="25" name="Rectangle 24"/>
          <p:cNvSpPr/>
          <p:nvPr/>
        </p:nvSpPr>
        <p:spPr>
          <a:xfrm>
            <a:off x="2196831" y="6048041"/>
            <a:ext cx="193766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sz="1800" b="1" dirty="0"/>
              <a:t>E. </a:t>
            </a:r>
            <a:r>
              <a:rPr lang="fr-FR" sz="1800" b="1" dirty="0" err="1"/>
              <a:t>Joffrin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105975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/>
          </p:cNvSpPr>
          <p:nvPr>
            <p:ph type="title"/>
          </p:nvPr>
        </p:nvSpPr>
        <p:spPr>
          <a:xfrm>
            <a:off x="361950" y="41275"/>
            <a:ext cx="7462838" cy="541338"/>
          </a:xfrm>
        </p:spPr>
        <p:txBody>
          <a:bodyPr/>
          <a:lstStyle/>
          <a:p>
            <a:pPr eaLnBrk="1" hangingPunct="1"/>
            <a:r>
              <a:rPr lang="en-GB" altLang="fr-FR" sz="3200" dirty="0" smtClean="0">
                <a:solidFill>
                  <a:srgbClr val="C00000"/>
                </a:solidFill>
              </a:rPr>
              <a:t>Outline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49096" y="1233285"/>
            <a:ext cx="8671181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174625" indent="-174625">
              <a:defRPr sz="2400">
                <a:solidFill>
                  <a:schemeClr val="tx1"/>
                </a:solidFill>
                <a:latin typeface="Arial" charset="0"/>
              </a:defRPr>
            </a:lvl1pPr>
            <a:lvl2pPr marL="785813" indent="-34290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600"/>
              </a:spcBef>
              <a:buClr>
                <a:srgbClr val="FF0000"/>
              </a:buClr>
              <a:defRPr/>
            </a:pPr>
            <a:r>
              <a:rPr lang="en-GB" altLang="fr-FR" sz="2000" b="1" dirty="0" smtClean="0">
                <a:solidFill>
                  <a:srgbClr val="C00000"/>
                </a:solidFill>
              </a:rPr>
              <a:t>Project status and results 2019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GB" altLang="fr-FR" sz="1800" b="1" dirty="0" smtClean="0"/>
              <a:t>JT-60SA status &amp; assembly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GB" altLang="fr-FR" sz="1800" b="1" dirty="0" smtClean="0"/>
              <a:t>WPSA news 2019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Tx/>
              <a:buChar char="•"/>
              <a:defRPr/>
            </a:pPr>
            <a:endParaRPr lang="en-GB" altLang="fr-FR" sz="2000" dirty="0" smtClean="0"/>
          </a:p>
          <a:p>
            <a:pPr marL="0" indent="0">
              <a:spcBef>
                <a:spcPts val="1200"/>
              </a:spcBef>
              <a:buClr>
                <a:srgbClr val="FF0000"/>
              </a:buClr>
              <a:defRPr/>
            </a:pPr>
            <a:r>
              <a:rPr lang="en-GB" altLang="fr-FR" sz="2000" b="1" dirty="0" smtClean="0">
                <a:solidFill>
                  <a:srgbClr val="C00000"/>
                </a:solidFill>
              </a:rPr>
              <a:t>IC commissioning &amp; exploitation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fr-FR" altLang="fr-FR" sz="1800" b="1" dirty="0" smtClean="0"/>
              <a:t>Integrated </a:t>
            </a:r>
            <a:r>
              <a:rPr lang="fr-FR" altLang="fr-FR" sz="1800" b="1" dirty="0" err="1" smtClean="0"/>
              <a:t>commissioning</a:t>
            </a:r>
            <a:endParaRPr lang="fr-FR" altLang="fr-FR" sz="1800" b="1" dirty="0"/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fr-FR" altLang="fr-FR" sz="1800" b="1" dirty="0" err="1" smtClean="0"/>
              <a:t>Commissioning</a:t>
            </a:r>
            <a:r>
              <a:rPr lang="fr-FR" altLang="fr-FR" sz="1800" b="1" dirty="0" smtClean="0"/>
              <a:t> team </a:t>
            </a:r>
            <a:r>
              <a:rPr lang="fr-FR" altLang="fr-FR" sz="1800" b="1" dirty="0" err="1" smtClean="0"/>
              <a:t>organization</a:t>
            </a:r>
            <a:endParaRPr lang="fr-FR" altLang="fr-FR" sz="1800" b="1" dirty="0" smtClean="0"/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fr-FR" altLang="fr-FR" sz="1800" b="1" dirty="0" err="1" smtClean="0"/>
              <a:t>References</a:t>
            </a:r>
            <a:endParaRPr lang="en-GB" altLang="fr-FR" sz="1800" b="1" dirty="0" smtClean="0"/>
          </a:p>
        </p:txBody>
      </p:sp>
      <p:pic>
        <p:nvPicPr>
          <p:cNvPr id="5" name="Picture 10" descr="Logo CC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15" y="5810595"/>
            <a:ext cx="870743" cy="29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ippweb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2"/>
          <a:stretch>
            <a:fillRect/>
          </a:stretch>
        </p:blipFill>
        <p:spPr bwMode="auto">
          <a:xfrm>
            <a:off x="2413401" y="5769555"/>
            <a:ext cx="14097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244" y="5769555"/>
            <a:ext cx="7683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673" y="4978284"/>
            <a:ext cx="7874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0" descr="D:\Zag\Papers\PSI2014\JET_paper\logo_ifpilm_lar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561" y="5725100"/>
            <a:ext cx="998735" cy="42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44" y="4903685"/>
            <a:ext cx="646398" cy="49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904" y="5750090"/>
            <a:ext cx="989046" cy="37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52" y="5736577"/>
            <a:ext cx="842428" cy="47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225" y="4959256"/>
            <a:ext cx="812953" cy="44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Screen Shot 2014-04-08 at 23.17.15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650" y="5026536"/>
            <a:ext cx="1290669" cy="34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gg128281\AppData\Local\Microsoft\Windows\Temporary Internet Files\Content.Outlook\PXJCSGB3\IAP_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197" y="5671191"/>
            <a:ext cx="480584" cy="50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549" y="4939302"/>
            <a:ext cx="591897" cy="58110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8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61" y="4877226"/>
            <a:ext cx="583273" cy="583273"/>
          </a:xfrm>
          <a:prstGeom prst="rect">
            <a:avLst/>
          </a:prstGeom>
          <a:solidFill>
            <a:schemeClr val="bg1"/>
          </a:solidFill>
          <a:effectLst>
            <a:softEdge rad="12700"/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099" y="4968217"/>
            <a:ext cx="768460" cy="42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235" y="5697120"/>
            <a:ext cx="1067716" cy="4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Placeholder 7" descr="ERM-Logo_newer.pdf">
            <a:extLst>
              <a:ext uri="{FF2B5EF4-FFF2-40B4-BE49-F238E27FC236}">
                <a16:creationId xmlns:a16="http://schemas.microsoft.com/office/drawing/2014/main" id="{7CAE3017-0581-B146-89BC-3A0849B42E4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97" r="-21297"/>
          <a:stretch>
            <a:fillRect/>
          </a:stretch>
        </p:blipFill>
        <p:spPr>
          <a:xfrm>
            <a:off x="5479807" y="4939302"/>
            <a:ext cx="752106" cy="525839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3746" y="4877226"/>
            <a:ext cx="549305" cy="53577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85850" y="1115271"/>
            <a:ext cx="4458150" cy="3349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987" y="47932"/>
            <a:ext cx="6732588" cy="541338"/>
          </a:xfrm>
        </p:spPr>
        <p:txBody>
          <a:bodyPr/>
          <a:lstStyle/>
          <a:p>
            <a:pPr eaLnBrk="1" hangingPunct="1"/>
            <a:r>
              <a:rPr lang="fr-FR" altLang="fr-FR" sz="3200" dirty="0" err="1" smtClean="0">
                <a:solidFill>
                  <a:srgbClr val="C00000"/>
                </a:solidFill>
              </a:rPr>
              <a:t>Summary</a:t>
            </a:r>
            <a:r>
              <a:rPr lang="fr-FR" altLang="fr-FR" sz="3200" dirty="0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1" y="3336468"/>
            <a:ext cx="9144000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621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>
              <a:spcBef>
                <a:spcPts val="600"/>
              </a:spcBef>
              <a:defRPr/>
            </a:pPr>
            <a:r>
              <a:rPr lang="fr-FR" altLang="fr-FR" sz="2000" b="1" u="sng" dirty="0" smtClean="0">
                <a:solidFill>
                  <a:srgbClr val="0000FF"/>
                </a:solidFill>
              </a:rPr>
              <a:t>Main objectives for 2020 for WPSA:</a:t>
            </a:r>
          </a:p>
          <a:p>
            <a:pPr marL="285750" lvl="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1800" dirty="0" smtClean="0">
                <a:solidFill>
                  <a:srgbClr val="000000"/>
                </a:solidFill>
              </a:rPr>
              <a:t>Efficient EU participation to the </a:t>
            </a:r>
            <a:r>
              <a:rPr lang="fr-FR" altLang="fr-FR" sz="1800" b="1" dirty="0" smtClean="0">
                <a:solidFill>
                  <a:srgbClr val="000000"/>
                </a:solidFill>
              </a:rPr>
              <a:t>JT-60SA </a:t>
            </a:r>
            <a:r>
              <a:rPr lang="fr-FR" altLang="fr-FR" sz="1800" b="1" dirty="0" err="1" smtClean="0">
                <a:solidFill>
                  <a:srgbClr val="000000"/>
                </a:solidFill>
              </a:rPr>
              <a:t>commisioning</a:t>
            </a:r>
            <a:r>
              <a:rPr lang="fr-FR" altLang="fr-FR" sz="1800" b="1" dirty="0" smtClean="0">
                <a:solidFill>
                  <a:srgbClr val="000000"/>
                </a:solidFill>
              </a:rPr>
              <a:t> </a:t>
            </a:r>
            <a:r>
              <a:rPr lang="fr-FR" altLang="fr-FR" sz="1800" dirty="0" smtClean="0">
                <a:solidFill>
                  <a:srgbClr val="000000"/>
                </a:solidFill>
              </a:rPr>
              <a:t>(</a:t>
            </a:r>
            <a:r>
              <a:rPr lang="fr-FR" altLang="fr-FR" sz="1800" dirty="0" err="1" smtClean="0">
                <a:solidFill>
                  <a:srgbClr val="000000"/>
                </a:solidFill>
              </a:rPr>
              <a:t>see</a:t>
            </a:r>
            <a:r>
              <a:rPr lang="fr-FR" altLang="fr-FR" sz="1800" dirty="0" smtClean="0">
                <a:solidFill>
                  <a:srgbClr val="000000"/>
                </a:solidFill>
              </a:rPr>
              <a:t> session O2 &amp; O4)</a:t>
            </a:r>
            <a:endParaRPr lang="fr-FR" altLang="fr-FR" sz="1800" dirty="0">
              <a:solidFill>
                <a:srgbClr val="000000"/>
              </a:solidFill>
            </a:endParaRPr>
          </a:p>
          <a:p>
            <a:pPr marL="285750" lvl="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fr-FR" altLang="fr-FR" sz="1800" dirty="0" err="1" smtClean="0">
                <a:solidFill>
                  <a:srgbClr val="000000"/>
                </a:solidFill>
              </a:rPr>
              <a:t>Successful</a:t>
            </a:r>
            <a:r>
              <a:rPr lang="fr-FR" altLang="fr-FR" sz="1800" dirty="0" smtClean="0">
                <a:solidFill>
                  <a:srgbClr val="000000"/>
                </a:solidFill>
              </a:rPr>
              <a:t> </a:t>
            </a:r>
            <a:r>
              <a:rPr lang="fr-FR" altLang="fr-FR" sz="1800" b="1" dirty="0" err="1" smtClean="0">
                <a:solidFill>
                  <a:srgbClr val="000000"/>
                </a:solidFill>
              </a:rPr>
              <a:t>operation</a:t>
            </a:r>
            <a:r>
              <a:rPr lang="fr-FR" altLang="fr-FR" sz="1800" b="1" dirty="0" smtClean="0">
                <a:solidFill>
                  <a:srgbClr val="000000"/>
                </a:solidFill>
              </a:rPr>
              <a:t> and exploitation of EDICAM </a:t>
            </a:r>
            <a:r>
              <a:rPr lang="fr-FR" altLang="fr-FR" sz="1800" dirty="0" smtClean="0">
                <a:solidFill>
                  <a:srgbClr val="000000"/>
                </a:solidFill>
              </a:rPr>
              <a:t>(</a:t>
            </a:r>
            <a:r>
              <a:rPr lang="fr-FR" altLang="fr-FR" sz="1800" dirty="0" err="1" smtClean="0">
                <a:solidFill>
                  <a:srgbClr val="000000"/>
                </a:solidFill>
              </a:rPr>
              <a:t>see</a:t>
            </a:r>
            <a:r>
              <a:rPr lang="fr-FR" altLang="fr-FR" sz="1800" dirty="0" smtClean="0">
                <a:solidFill>
                  <a:srgbClr val="000000"/>
                </a:solidFill>
              </a:rPr>
              <a:t> session O3)</a:t>
            </a:r>
          </a:p>
          <a:p>
            <a:pPr marL="285750" lvl="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fr-FR" altLang="fr-FR" sz="1800" dirty="0">
                <a:solidFill>
                  <a:srgbClr val="000000"/>
                </a:solidFill>
              </a:rPr>
              <a:t>D</a:t>
            </a:r>
            <a:r>
              <a:rPr lang="fr-FR" altLang="fr-FR" sz="1800" dirty="0" smtClean="0">
                <a:solidFill>
                  <a:srgbClr val="000000"/>
                </a:solidFill>
              </a:rPr>
              <a:t>esign and </a:t>
            </a:r>
            <a:r>
              <a:rPr lang="fr-FR" altLang="fr-FR" sz="1800" dirty="0" err="1" smtClean="0">
                <a:solidFill>
                  <a:srgbClr val="000000"/>
                </a:solidFill>
              </a:rPr>
              <a:t>launch</a:t>
            </a:r>
            <a:r>
              <a:rPr lang="fr-FR" altLang="fr-FR" sz="1800" dirty="0" smtClean="0">
                <a:solidFill>
                  <a:srgbClr val="000000"/>
                </a:solidFill>
              </a:rPr>
              <a:t> </a:t>
            </a:r>
            <a:r>
              <a:rPr lang="fr-FR" altLang="fr-FR" sz="1800" b="1" dirty="0" err="1" smtClean="0">
                <a:solidFill>
                  <a:srgbClr val="000000"/>
                </a:solidFill>
              </a:rPr>
              <a:t>manufacturing</a:t>
            </a:r>
            <a:r>
              <a:rPr lang="fr-FR" altLang="fr-FR" sz="1800" b="1" dirty="0" smtClean="0">
                <a:solidFill>
                  <a:srgbClr val="000000"/>
                </a:solidFill>
              </a:rPr>
              <a:t> of </a:t>
            </a:r>
            <a:r>
              <a:rPr lang="fr-FR" altLang="fr-FR" sz="1800" b="1" dirty="0" err="1" smtClean="0">
                <a:solidFill>
                  <a:srgbClr val="000000"/>
                </a:solidFill>
              </a:rPr>
              <a:t>enhancement</a:t>
            </a:r>
            <a:r>
              <a:rPr lang="fr-FR" altLang="fr-FR" sz="1800" b="1" dirty="0">
                <a:solidFill>
                  <a:srgbClr val="000000"/>
                </a:solidFill>
              </a:rPr>
              <a:t> </a:t>
            </a:r>
            <a:r>
              <a:rPr lang="fr-FR" altLang="fr-FR" sz="1800" b="1" dirty="0" err="1" smtClean="0">
                <a:solidFill>
                  <a:srgbClr val="000000"/>
                </a:solidFill>
              </a:rPr>
              <a:t>projects</a:t>
            </a:r>
            <a:r>
              <a:rPr lang="fr-FR" altLang="fr-FR" sz="1800" b="1" dirty="0" smtClean="0">
                <a:solidFill>
                  <a:srgbClr val="000000"/>
                </a:solidFill>
              </a:rPr>
              <a:t> </a:t>
            </a:r>
            <a:r>
              <a:rPr lang="fr-FR" altLang="fr-FR" sz="1800" dirty="0" smtClean="0">
                <a:solidFill>
                  <a:srgbClr val="000000"/>
                </a:solidFill>
              </a:rPr>
              <a:t>(</a:t>
            </a:r>
            <a:r>
              <a:rPr lang="fr-FR" altLang="fr-FR" sz="1800" dirty="0" err="1" smtClean="0">
                <a:solidFill>
                  <a:srgbClr val="000000"/>
                </a:solidFill>
              </a:rPr>
              <a:t>see</a:t>
            </a:r>
            <a:r>
              <a:rPr lang="fr-FR" altLang="fr-FR" sz="1800" dirty="0" smtClean="0">
                <a:solidFill>
                  <a:srgbClr val="000000"/>
                </a:solidFill>
              </a:rPr>
              <a:t> session E1 &amp; E2)</a:t>
            </a:r>
          </a:p>
          <a:p>
            <a:pPr marL="285750" lvl="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fr-FR" altLang="fr-FR" sz="1800" dirty="0" smtClean="0">
                <a:solidFill>
                  <a:srgbClr val="000000"/>
                </a:solidFill>
              </a:rPr>
              <a:t>Complete </a:t>
            </a:r>
            <a:r>
              <a:rPr lang="fr-FR" altLang="fr-FR" sz="1800" dirty="0" err="1" smtClean="0">
                <a:solidFill>
                  <a:srgbClr val="000000"/>
                </a:solidFill>
              </a:rPr>
              <a:t>development</a:t>
            </a:r>
            <a:r>
              <a:rPr lang="fr-FR" altLang="fr-FR" sz="1800" dirty="0" smtClean="0">
                <a:solidFill>
                  <a:srgbClr val="000000"/>
                </a:solidFill>
              </a:rPr>
              <a:t> of </a:t>
            </a:r>
            <a:r>
              <a:rPr lang="fr-FR" altLang="fr-FR" sz="1800" b="1" dirty="0" err="1" smtClean="0">
                <a:solidFill>
                  <a:srgbClr val="000000"/>
                </a:solidFill>
              </a:rPr>
              <a:t>discharge</a:t>
            </a:r>
            <a:r>
              <a:rPr lang="fr-FR" altLang="fr-FR" sz="1800" b="1" dirty="0" smtClean="0">
                <a:solidFill>
                  <a:srgbClr val="000000"/>
                </a:solidFill>
              </a:rPr>
              <a:t> simulator </a:t>
            </a:r>
            <a:r>
              <a:rPr lang="fr-FR" altLang="fr-FR" sz="1800" dirty="0" smtClean="0">
                <a:solidFill>
                  <a:srgbClr val="000000"/>
                </a:solidFill>
              </a:rPr>
              <a:t>in </a:t>
            </a:r>
            <a:r>
              <a:rPr lang="fr-FR" altLang="fr-FR" sz="1800" dirty="0" err="1" smtClean="0">
                <a:solidFill>
                  <a:srgbClr val="000000"/>
                </a:solidFill>
              </a:rPr>
              <a:t>view</a:t>
            </a:r>
            <a:r>
              <a:rPr lang="fr-FR" altLang="fr-FR" sz="1800" dirty="0" smtClean="0">
                <a:solidFill>
                  <a:srgbClr val="000000"/>
                </a:solidFill>
              </a:rPr>
              <a:t> of the future </a:t>
            </a:r>
            <a:r>
              <a:rPr lang="fr-FR" altLang="fr-FR" sz="1800" dirty="0" err="1" smtClean="0">
                <a:solidFill>
                  <a:srgbClr val="000000"/>
                </a:solidFill>
              </a:rPr>
              <a:t>experiment</a:t>
            </a:r>
            <a:r>
              <a:rPr lang="fr-FR" altLang="fr-FR" sz="1800" dirty="0" smtClean="0">
                <a:solidFill>
                  <a:srgbClr val="000000"/>
                </a:solidFill>
              </a:rPr>
              <a:t> </a:t>
            </a:r>
            <a:r>
              <a:rPr lang="fr-FR" altLang="fr-FR" sz="1800" dirty="0" err="1" smtClean="0">
                <a:solidFill>
                  <a:srgbClr val="000000"/>
                </a:solidFill>
              </a:rPr>
              <a:t>preparation</a:t>
            </a:r>
            <a:r>
              <a:rPr lang="fr-FR" altLang="fr-FR" sz="1800" dirty="0" smtClean="0">
                <a:solidFill>
                  <a:srgbClr val="000000"/>
                </a:solidFill>
              </a:rPr>
              <a:t> (</a:t>
            </a:r>
            <a:r>
              <a:rPr lang="fr-FR" altLang="fr-FR" sz="1800" dirty="0" err="1" smtClean="0">
                <a:solidFill>
                  <a:srgbClr val="000000"/>
                </a:solidFill>
              </a:rPr>
              <a:t>see</a:t>
            </a:r>
            <a:r>
              <a:rPr lang="fr-FR" altLang="fr-FR" sz="1800" dirty="0" smtClean="0">
                <a:solidFill>
                  <a:srgbClr val="000000"/>
                </a:solidFill>
              </a:rPr>
              <a:t> session O5 on Thursday)</a:t>
            </a:r>
          </a:p>
          <a:p>
            <a:pPr marL="285750" lvl="0" indent="-285750"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fr-FR" altLang="fr-FR" sz="1800" dirty="0" smtClean="0">
                <a:solidFill>
                  <a:srgbClr val="000000"/>
                </a:solidFill>
              </a:rPr>
              <a:t>Continue and </a:t>
            </a:r>
            <a:r>
              <a:rPr lang="fr-FR" altLang="fr-FR" sz="1800" dirty="0" err="1" smtClean="0">
                <a:solidFill>
                  <a:srgbClr val="000000"/>
                </a:solidFill>
              </a:rPr>
              <a:t>expand</a:t>
            </a:r>
            <a:r>
              <a:rPr lang="fr-FR" altLang="fr-FR" sz="1800" dirty="0" smtClean="0">
                <a:solidFill>
                  <a:srgbClr val="000000"/>
                </a:solidFill>
              </a:rPr>
              <a:t> background </a:t>
            </a:r>
            <a:r>
              <a:rPr lang="fr-FR" altLang="fr-FR" sz="1800" b="1" dirty="0" err="1" smtClean="0">
                <a:solidFill>
                  <a:srgbClr val="000000"/>
                </a:solidFill>
              </a:rPr>
              <a:t>modelling</a:t>
            </a:r>
            <a:r>
              <a:rPr lang="fr-FR" altLang="fr-FR" sz="1800" b="1" dirty="0" smtClean="0">
                <a:solidFill>
                  <a:srgbClr val="000000"/>
                </a:solidFill>
              </a:rPr>
              <a:t> </a:t>
            </a:r>
            <a:r>
              <a:rPr lang="fr-FR" altLang="fr-FR" sz="1800" b="1" dirty="0" err="1" smtClean="0">
                <a:solidFill>
                  <a:srgbClr val="000000"/>
                </a:solidFill>
              </a:rPr>
              <a:t>activities</a:t>
            </a:r>
            <a:r>
              <a:rPr lang="fr-FR" altLang="fr-FR" sz="1800" b="1" dirty="0" smtClean="0">
                <a:solidFill>
                  <a:srgbClr val="000000"/>
                </a:solidFill>
              </a:rPr>
              <a:t> </a:t>
            </a:r>
            <a:r>
              <a:rPr lang="fr-FR" altLang="fr-FR" sz="1800" dirty="0" smtClean="0">
                <a:solidFill>
                  <a:srgbClr val="000000"/>
                </a:solidFill>
              </a:rPr>
              <a:t>(</a:t>
            </a:r>
            <a:r>
              <a:rPr lang="fr-FR" altLang="fr-FR" sz="1800" dirty="0" err="1" smtClean="0">
                <a:solidFill>
                  <a:srgbClr val="000000"/>
                </a:solidFill>
              </a:rPr>
              <a:t>see</a:t>
            </a:r>
            <a:r>
              <a:rPr lang="fr-FR" altLang="fr-FR" sz="1800" dirty="0" smtClean="0">
                <a:solidFill>
                  <a:srgbClr val="000000"/>
                </a:solidFill>
              </a:rPr>
              <a:t> session M1 </a:t>
            </a:r>
            <a:r>
              <a:rPr lang="fr-FR" altLang="fr-FR" sz="1800" dirty="0" err="1" smtClean="0">
                <a:solidFill>
                  <a:srgbClr val="000000"/>
                </a:solidFill>
              </a:rPr>
              <a:t>this</a:t>
            </a:r>
            <a:r>
              <a:rPr lang="fr-FR" altLang="fr-FR" sz="1800" dirty="0" smtClean="0">
                <a:solidFill>
                  <a:srgbClr val="000000"/>
                </a:solidFill>
              </a:rPr>
              <a:t> p.m.)</a:t>
            </a:r>
            <a:endParaRPr lang="fr-FR" altLang="fr-FR" sz="18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4448" y="686475"/>
            <a:ext cx="7960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10000"/>
                </a:solidFill>
                <a:latin typeface="CIDFont+F1"/>
              </a:rPr>
              <a:t>The </a:t>
            </a:r>
            <a:r>
              <a:rPr lang="en-US" b="1" dirty="0" smtClean="0">
                <a:solidFill>
                  <a:srgbClr val="C10000"/>
                </a:solidFill>
                <a:latin typeface="CIDFont+F1"/>
              </a:rPr>
              <a:t>exploitation </a:t>
            </a:r>
            <a:r>
              <a:rPr lang="en-US" b="1" dirty="0">
                <a:solidFill>
                  <a:srgbClr val="C10000"/>
                </a:solidFill>
                <a:latin typeface="CIDFont+F1"/>
              </a:rPr>
              <a:t>of JT-60SA is starting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264523" y="1245345"/>
            <a:ext cx="85007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sz="2000" b="1" dirty="0" smtClean="0">
                <a:solidFill>
                  <a:srgbClr val="0000FF"/>
                </a:solidFill>
              </a:rPr>
              <a:t>Do not </a:t>
            </a:r>
            <a:r>
              <a:rPr lang="fr-FR" sz="2000" b="1" dirty="0" err="1" smtClean="0">
                <a:solidFill>
                  <a:srgbClr val="0000FF"/>
                </a:solidFill>
              </a:rPr>
              <a:t>hesitate</a:t>
            </a:r>
            <a:r>
              <a:rPr lang="fr-FR" sz="2000" b="1" dirty="0" smtClean="0">
                <a:solidFill>
                  <a:srgbClr val="0000FF"/>
                </a:solidFill>
              </a:rPr>
              <a:t> to </a:t>
            </a:r>
            <a:r>
              <a:rPr lang="fr-FR" sz="2000" b="1" dirty="0" err="1" smtClean="0">
                <a:solidFill>
                  <a:srgbClr val="0000FF"/>
                </a:solidFill>
              </a:rPr>
              <a:t>ask</a:t>
            </a:r>
            <a:r>
              <a:rPr lang="fr-FR" sz="2000" b="1" dirty="0" smtClean="0">
                <a:solidFill>
                  <a:srgbClr val="0000FF"/>
                </a:solidFill>
              </a:rPr>
              <a:t> question to the EU-IC team: </a:t>
            </a:r>
            <a:r>
              <a:rPr lang="fr-FR" sz="2000" b="1" dirty="0" err="1" smtClean="0">
                <a:solidFill>
                  <a:srgbClr val="0000FF"/>
                </a:solidFill>
              </a:rPr>
              <a:t>myself</a:t>
            </a:r>
            <a:r>
              <a:rPr lang="fr-FR" sz="2000" b="1" dirty="0" smtClean="0">
                <a:solidFill>
                  <a:srgbClr val="0000FF"/>
                </a:solidFill>
              </a:rPr>
              <a:t>, Eva, Gianmaria or Gerardo for more </a:t>
            </a:r>
            <a:r>
              <a:rPr lang="fr-FR" sz="2000" b="1" dirty="0" err="1" smtClean="0">
                <a:solidFill>
                  <a:srgbClr val="0000FF"/>
                </a:solidFill>
              </a:rPr>
              <a:t>details</a:t>
            </a:r>
            <a:r>
              <a:rPr lang="fr-FR" sz="2000" b="1" dirty="0" smtClean="0">
                <a:solidFill>
                  <a:srgbClr val="0000FF"/>
                </a:solidFill>
              </a:rPr>
              <a:t>.</a:t>
            </a:r>
            <a:endParaRPr lang="fr-FR" sz="2000" b="1" dirty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fr-FR" sz="2000" b="1" dirty="0" smtClean="0">
              <a:solidFill>
                <a:srgbClr val="0000FF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2000" b="1" dirty="0" smtClean="0">
                <a:solidFill>
                  <a:srgbClr val="0000FF"/>
                </a:solidFill>
              </a:rPr>
              <a:t>More information </a:t>
            </a:r>
            <a:r>
              <a:rPr lang="fr-FR" sz="2000" b="1" dirty="0" err="1" smtClean="0">
                <a:solidFill>
                  <a:srgbClr val="0000FF"/>
                </a:solidFill>
              </a:rPr>
              <a:t>can</a:t>
            </a:r>
            <a:r>
              <a:rPr lang="fr-FR" sz="2000" b="1" dirty="0" smtClean="0">
                <a:solidFill>
                  <a:srgbClr val="0000FF"/>
                </a:solidFill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</a:rPr>
              <a:t>be</a:t>
            </a:r>
            <a:r>
              <a:rPr lang="fr-FR" sz="2000" b="1" dirty="0" smtClean="0">
                <a:solidFill>
                  <a:srgbClr val="0000FF"/>
                </a:solidFill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</a:rPr>
              <a:t>found</a:t>
            </a:r>
            <a:r>
              <a:rPr lang="fr-FR" sz="2000" b="1" dirty="0" smtClean="0">
                <a:solidFill>
                  <a:srgbClr val="0000FF"/>
                </a:solidFill>
              </a:rPr>
              <a:t> on the WPSA </a:t>
            </a:r>
            <a:r>
              <a:rPr lang="fr-FR" sz="2000" b="1" dirty="0" err="1" smtClean="0">
                <a:solidFill>
                  <a:srgbClr val="0000FF"/>
                </a:solidFill>
              </a:rPr>
              <a:t>webpage</a:t>
            </a:r>
            <a:r>
              <a:rPr lang="fr-FR" sz="2000" b="1" dirty="0" smtClean="0">
                <a:solidFill>
                  <a:srgbClr val="0000FF"/>
                </a:solidFill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</a:rPr>
              <a:t>with</a:t>
            </a:r>
            <a:r>
              <a:rPr lang="fr-FR" sz="2000" b="1" dirty="0" smtClean="0">
                <a:solidFill>
                  <a:srgbClr val="0000FF"/>
                </a:solidFill>
              </a:rPr>
              <a:t> information for </a:t>
            </a:r>
            <a:r>
              <a:rPr lang="fr-FR" sz="2000" b="1" dirty="0" err="1" smtClean="0">
                <a:solidFill>
                  <a:srgbClr val="0000FF"/>
                </a:solidFill>
              </a:rPr>
              <a:t>working</a:t>
            </a:r>
            <a:r>
              <a:rPr lang="fr-FR" sz="2000" b="1" dirty="0" smtClean="0">
                <a:solidFill>
                  <a:srgbClr val="0000FF"/>
                </a:solidFill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</a:rPr>
              <a:t>with</a:t>
            </a:r>
            <a:r>
              <a:rPr lang="fr-FR" sz="2000" b="1" dirty="0" smtClean="0">
                <a:solidFill>
                  <a:srgbClr val="0000FF"/>
                </a:solidFill>
              </a:rPr>
              <a:t> JT-60SA in 2020. </a:t>
            </a:r>
            <a:endParaRPr lang="fr-FR" sz="2000" b="1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4448" y="5978375"/>
            <a:ext cx="7984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800" u="sng" dirty="0" err="1" smtClean="0">
                <a:hlinkClick r:id="rId2"/>
              </a:rPr>
              <a:t>Research</a:t>
            </a:r>
            <a:r>
              <a:rPr lang="fr-FR" sz="1800" u="sng" dirty="0" smtClean="0">
                <a:hlinkClick r:id="rId2"/>
              </a:rPr>
              <a:t> plan: </a:t>
            </a:r>
            <a:r>
              <a:rPr lang="fr-FR" sz="1800" dirty="0" smtClean="0">
                <a:hlinkClick r:id="rId2"/>
              </a:rPr>
              <a:t>http</a:t>
            </a:r>
            <a:r>
              <a:rPr lang="fr-FR" sz="1800" dirty="0">
                <a:hlinkClick r:id="rId2"/>
              </a:rPr>
              <a:t>://www.jt60sa.org/pdfs/JT-60SA_Res_Plan.pdf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1981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/>
          </p:cNvSpPr>
          <p:nvPr>
            <p:ph type="title"/>
          </p:nvPr>
        </p:nvSpPr>
        <p:spPr>
          <a:xfrm>
            <a:off x="361950" y="41275"/>
            <a:ext cx="7705418" cy="541338"/>
          </a:xfrm>
        </p:spPr>
        <p:txBody>
          <a:bodyPr/>
          <a:lstStyle/>
          <a:p>
            <a:pPr eaLnBrk="1" hangingPunct="1"/>
            <a:r>
              <a:rPr lang="en-GB" altLang="fr-FR" sz="3200" dirty="0" smtClean="0">
                <a:solidFill>
                  <a:srgbClr val="C00000"/>
                </a:solidFill>
              </a:rPr>
              <a:t>Some references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4333" y="1041347"/>
            <a:ext cx="8820677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sz="1800" i="1" u="sng" dirty="0" smtClean="0"/>
              <a:t>Web pages</a:t>
            </a:r>
            <a:r>
              <a:rPr lang="fr-FR" sz="1800" i="1" dirty="0" smtClean="0"/>
              <a:t>: 	</a:t>
            </a:r>
            <a:r>
              <a:rPr lang="fr-FR" sz="1800" dirty="0" smtClean="0"/>
              <a:t>- Public </a:t>
            </a:r>
            <a:r>
              <a:rPr lang="fr-FR" sz="1800" dirty="0" err="1" smtClean="0"/>
              <a:t>Broader</a:t>
            </a:r>
            <a:r>
              <a:rPr lang="fr-FR" sz="1800" dirty="0" smtClean="0"/>
              <a:t> </a:t>
            </a:r>
            <a:r>
              <a:rPr lang="fr-FR" sz="1800" dirty="0" err="1" smtClean="0"/>
              <a:t>Approach</a:t>
            </a:r>
            <a:r>
              <a:rPr lang="fr-FR" sz="1800" dirty="0" smtClean="0"/>
              <a:t> web site: </a:t>
            </a:r>
            <a:r>
              <a:rPr lang="fr-FR" sz="1800" u="sng" dirty="0" smtClean="0">
                <a:solidFill>
                  <a:srgbClr val="0000FF"/>
                </a:solidFill>
              </a:rPr>
              <a:t>www.ba-fusion.org</a:t>
            </a:r>
          </a:p>
          <a:p>
            <a:pPr>
              <a:lnSpc>
                <a:spcPct val="150000"/>
              </a:lnSpc>
              <a:defRPr/>
            </a:pPr>
            <a:r>
              <a:rPr lang="fr-FR" sz="1800" i="1" dirty="0" smtClean="0"/>
              <a:t>		</a:t>
            </a:r>
            <a:r>
              <a:rPr lang="fr-FR" sz="1800" dirty="0" smtClean="0"/>
              <a:t>- Public JT-60SA web site:   </a:t>
            </a:r>
            <a:r>
              <a:rPr lang="fr-FR" sz="1800" u="sng" dirty="0" smtClean="0">
                <a:solidFill>
                  <a:srgbClr val="0000FF"/>
                </a:solidFill>
                <a:hlinkClick r:id="rId2"/>
              </a:rPr>
              <a:t>www.jt60sa.org/b/index.htm</a:t>
            </a:r>
            <a:endParaRPr lang="fr-FR" sz="1800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fr-FR" sz="1800" dirty="0">
                <a:solidFill>
                  <a:srgbClr val="0000FF"/>
                </a:solidFill>
              </a:rPr>
              <a:t>	</a:t>
            </a:r>
            <a:r>
              <a:rPr lang="fr-FR" sz="1800" dirty="0" smtClean="0">
                <a:solidFill>
                  <a:srgbClr val="0000FF"/>
                </a:solidFill>
              </a:rPr>
              <a:t>	</a:t>
            </a:r>
            <a:r>
              <a:rPr lang="fr-FR" sz="1800" dirty="0"/>
              <a:t>- Public </a:t>
            </a:r>
            <a:r>
              <a:rPr lang="fr-FR" sz="1800" dirty="0" err="1"/>
              <a:t>EUROfusion</a:t>
            </a:r>
            <a:r>
              <a:rPr lang="fr-FR" sz="1800" dirty="0"/>
              <a:t> </a:t>
            </a:r>
            <a:r>
              <a:rPr lang="fr-FR" sz="1800" dirty="0" smtClean="0"/>
              <a:t>web site</a:t>
            </a:r>
            <a:r>
              <a:rPr lang="fr-FR" sz="1800" dirty="0"/>
              <a:t>: </a:t>
            </a:r>
            <a:r>
              <a:rPr lang="fr-FR" sz="1800" u="sng" dirty="0" smtClean="0">
                <a:solidFill>
                  <a:srgbClr val="0000FF"/>
                </a:solidFill>
                <a:hlinkClick r:id="rId3"/>
              </a:rPr>
              <a:t>www.euro-fusion.org/eurofusion</a:t>
            </a:r>
            <a:endParaRPr lang="fr-FR" sz="1800" u="sng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fr-FR" sz="1800" dirty="0">
                <a:solidFill>
                  <a:srgbClr val="0000FF"/>
                </a:solidFill>
              </a:rPr>
              <a:t>		</a:t>
            </a:r>
            <a:r>
              <a:rPr lang="fr-FR" sz="1800" dirty="0"/>
              <a:t>- </a:t>
            </a:r>
            <a:r>
              <a:rPr lang="fr-FR" sz="1800" dirty="0" smtClean="0"/>
              <a:t>WPSA wiki:</a:t>
            </a:r>
          </a:p>
          <a:p>
            <a:pPr>
              <a:defRPr/>
            </a:pPr>
            <a:r>
              <a:rPr lang="fr-FR" sz="1800" i="1" dirty="0">
                <a:solidFill>
                  <a:srgbClr val="0000FF"/>
                </a:solidFill>
              </a:rPr>
              <a:t>	</a:t>
            </a:r>
            <a:r>
              <a:rPr lang="fr-FR" sz="1800" i="1" dirty="0" smtClean="0">
                <a:solidFill>
                  <a:srgbClr val="0000FF"/>
                </a:solidFill>
              </a:rPr>
              <a:t>	  </a:t>
            </a:r>
            <a:r>
              <a:rPr lang="en-GB" sz="1800" i="1" dirty="0">
                <a:solidFill>
                  <a:srgbClr val="0000FF"/>
                </a:solidFill>
                <a:hlinkClick r:id="rId4"/>
              </a:rPr>
              <a:t> http://users.eurofusion.org/iterphysicswiki/index.php/WPSA</a:t>
            </a:r>
            <a:r>
              <a:rPr lang="en-GB" sz="1800" i="1" dirty="0" smtClean="0">
                <a:solidFill>
                  <a:srgbClr val="0000FF"/>
                </a:solidFill>
                <a:hlinkClick r:id="rId4"/>
              </a:rPr>
              <a:t>:_</a:t>
            </a:r>
            <a:endParaRPr lang="en-GB" sz="1800" i="1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GB" sz="1800" i="1" dirty="0" smtClean="0">
                <a:solidFill>
                  <a:srgbClr val="0000FF"/>
                </a:solidFill>
              </a:rPr>
              <a:t> 		  </a:t>
            </a:r>
            <a:r>
              <a:rPr lang="en-GB" sz="1800" i="1" dirty="0" smtClean="0">
                <a:solidFill>
                  <a:srgbClr val="0000FF"/>
                </a:solidFill>
                <a:hlinkClick r:id="rId4"/>
              </a:rPr>
              <a:t>Preparation_of_Exploitation_of_JT-60SA</a:t>
            </a:r>
            <a:endParaRPr lang="fr-FR" sz="1800" u="sng" dirty="0" smtClean="0">
              <a:solidFill>
                <a:srgbClr val="0000FF"/>
              </a:solidFill>
            </a:endParaRPr>
          </a:p>
          <a:p>
            <a:pPr lvl="0">
              <a:spcBef>
                <a:spcPts val="1800"/>
              </a:spcBef>
              <a:defRPr/>
            </a:pPr>
            <a:r>
              <a:rPr lang="fr-FR" sz="1800" i="1" u="sng" dirty="0" err="1" smtClean="0"/>
              <a:t>Research</a:t>
            </a:r>
            <a:r>
              <a:rPr lang="fr-FR" sz="1800" i="1" u="sng" dirty="0" smtClean="0"/>
              <a:t> Plan</a:t>
            </a:r>
            <a:r>
              <a:rPr lang="fr-FR" sz="1800" i="1" dirty="0" smtClean="0"/>
              <a:t>: </a:t>
            </a:r>
            <a:r>
              <a:rPr lang="fr-FR" sz="1800" i="1" dirty="0"/>
              <a:t>	</a:t>
            </a:r>
            <a:r>
              <a:rPr lang="fr-FR" sz="1800" dirty="0" smtClean="0">
                <a:solidFill>
                  <a:srgbClr val="000000"/>
                </a:solidFill>
                <a:latin typeface="Arial" pitchFamily="34" charset="0"/>
                <a:ea typeface="+mn-ea"/>
              </a:rPr>
              <a:t>- </a:t>
            </a:r>
            <a:r>
              <a:rPr lang="fr-FR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JT-60SA </a:t>
            </a:r>
            <a:r>
              <a:rPr lang="fr-FR" sz="1800" dirty="0" err="1">
                <a:solidFill>
                  <a:srgbClr val="000000"/>
                </a:solidFill>
                <a:latin typeface="Arial" pitchFamily="34" charset="0"/>
                <a:ea typeface="+mn-ea"/>
              </a:rPr>
              <a:t>Research</a:t>
            </a:r>
            <a:r>
              <a:rPr lang="fr-FR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 Plan, v4.0 (Sept. 2018):</a:t>
            </a:r>
          </a:p>
          <a:p>
            <a:pPr lvl="0">
              <a:defRPr/>
            </a:pPr>
            <a:r>
              <a:rPr lang="fr-FR" sz="1800" dirty="0">
                <a:solidFill>
                  <a:srgbClr val="000000"/>
                </a:solidFill>
                <a:latin typeface="Arial" pitchFamily="34" charset="0"/>
                <a:ea typeface="+mn-ea"/>
              </a:rPr>
              <a:t>		   </a:t>
            </a:r>
            <a:r>
              <a:rPr lang="fr-FR" sz="1800" u="sng" dirty="0" smtClean="0">
                <a:solidFill>
                  <a:srgbClr val="0000FF"/>
                </a:solidFill>
                <a:latin typeface="Arial" pitchFamily="34" charset="0"/>
                <a:ea typeface="+mn-ea"/>
              </a:rPr>
              <a:t>www.jt60sa.org/pdfs/JT-60SA_Res_Plan.pdf</a:t>
            </a:r>
            <a:endParaRPr lang="fr-FR" sz="1400" i="1" u="sng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spcBef>
                <a:spcPts val="1800"/>
              </a:spcBef>
              <a:defRPr/>
            </a:pPr>
            <a:r>
              <a:rPr lang="fr-FR" sz="1800" i="1" u="sng" dirty="0" smtClean="0"/>
              <a:t>Articles</a:t>
            </a:r>
            <a:r>
              <a:rPr lang="fr-FR" sz="1800" i="1" dirty="0" smtClean="0"/>
              <a:t>: </a:t>
            </a:r>
            <a:r>
              <a:rPr lang="fr-FR" sz="1800" i="1" dirty="0"/>
              <a:t>	</a:t>
            </a:r>
            <a:r>
              <a:rPr lang="fr-FR" sz="1800" i="1" dirty="0" smtClean="0"/>
              <a:t>	- </a:t>
            </a:r>
            <a:r>
              <a:rPr lang="fr-FR" sz="1800" i="1" dirty="0"/>
              <a:t>Y. </a:t>
            </a:r>
            <a:r>
              <a:rPr lang="fr-FR" sz="1800" i="1" dirty="0" err="1"/>
              <a:t>Kamada</a:t>
            </a:r>
            <a:r>
              <a:rPr lang="fr-FR" sz="1800" i="1" dirty="0"/>
              <a:t> et al., </a:t>
            </a:r>
            <a:r>
              <a:rPr lang="fr-FR" sz="1800" i="1" dirty="0" err="1"/>
              <a:t>Nucl</a:t>
            </a:r>
            <a:r>
              <a:rPr lang="fr-FR" sz="1800" i="1" dirty="0"/>
              <a:t>. Fus. </a:t>
            </a:r>
            <a:r>
              <a:rPr lang="fr-FR" sz="1800" b="1" i="1" dirty="0"/>
              <a:t>53</a:t>
            </a:r>
            <a:r>
              <a:rPr lang="fr-FR" sz="1800" i="1" dirty="0"/>
              <a:t> (2013) 104010 </a:t>
            </a:r>
            <a:r>
              <a:rPr lang="fr-FR" sz="1800" i="1" dirty="0" smtClean="0"/>
              <a:t>		</a:t>
            </a:r>
          </a:p>
          <a:p>
            <a:pPr>
              <a:lnSpc>
                <a:spcPct val="150000"/>
              </a:lnSpc>
              <a:defRPr/>
            </a:pPr>
            <a:r>
              <a:rPr lang="fr-FR" sz="1800" i="1" dirty="0" smtClean="0"/>
              <a:t>		- </a:t>
            </a:r>
            <a:r>
              <a:rPr lang="en-US" sz="1800" i="1" dirty="0"/>
              <a:t>P. </a:t>
            </a:r>
            <a:r>
              <a:rPr lang="en-US" sz="1800" i="1" dirty="0" err="1"/>
              <a:t>Barabaschi</a:t>
            </a:r>
            <a:r>
              <a:rPr lang="en-US" sz="1800" i="1" dirty="0"/>
              <a:t> et al., </a:t>
            </a:r>
            <a:r>
              <a:rPr lang="en-US" sz="1800" i="1" dirty="0" err="1"/>
              <a:t>Nucl</a:t>
            </a:r>
            <a:r>
              <a:rPr lang="en-US" sz="1800" i="1" dirty="0"/>
              <a:t>. Fusion </a:t>
            </a:r>
            <a:r>
              <a:rPr lang="en-GB" sz="1800" b="1" i="1" dirty="0"/>
              <a:t>59</a:t>
            </a:r>
            <a:r>
              <a:rPr lang="en-GB" sz="1800" i="1" dirty="0"/>
              <a:t> (2019) 112005</a:t>
            </a:r>
            <a:endParaRPr lang="fr-FR" sz="1800" i="1" dirty="0" smtClean="0"/>
          </a:p>
          <a:p>
            <a:pPr>
              <a:lnSpc>
                <a:spcPct val="150000"/>
              </a:lnSpc>
              <a:defRPr/>
            </a:pPr>
            <a:r>
              <a:rPr lang="fr-FR" sz="1800" i="1" dirty="0"/>
              <a:t>		- </a:t>
            </a:r>
            <a:r>
              <a:rPr lang="en-US" sz="1800" i="1" dirty="0" smtClean="0"/>
              <a:t>G. </a:t>
            </a:r>
            <a:r>
              <a:rPr lang="en-US" sz="1800" i="1" dirty="0" err="1" smtClean="0"/>
              <a:t>Giruzzi</a:t>
            </a:r>
            <a:r>
              <a:rPr lang="en-US" sz="1800" i="1" dirty="0" smtClean="0"/>
              <a:t> et </a:t>
            </a:r>
            <a:r>
              <a:rPr lang="en-US" sz="1800" i="1" dirty="0"/>
              <a:t>al., </a:t>
            </a:r>
            <a:r>
              <a:rPr lang="en-US" sz="1800" i="1" dirty="0" err="1"/>
              <a:t>Nucl</a:t>
            </a:r>
            <a:r>
              <a:rPr lang="en-US" sz="1800" i="1" dirty="0"/>
              <a:t>. Fusion </a:t>
            </a:r>
            <a:r>
              <a:rPr lang="en-GB" sz="1800" b="1" i="1" dirty="0"/>
              <a:t>57</a:t>
            </a:r>
            <a:r>
              <a:rPr lang="en-GB" sz="1800" i="1" dirty="0"/>
              <a:t> (2017) </a:t>
            </a:r>
            <a:r>
              <a:rPr lang="en-GB" sz="1800" i="1" dirty="0" smtClean="0"/>
              <a:t>085001</a:t>
            </a:r>
          </a:p>
          <a:p>
            <a:pPr>
              <a:lnSpc>
                <a:spcPct val="150000"/>
              </a:lnSpc>
              <a:defRPr/>
            </a:pPr>
            <a:r>
              <a:rPr lang="fr-FR" sz="1800" i="1" dirty="0" smtClean="0"/>
              <a:t>		- </a:t>
            </a:r>
            <a:r>
              <a:rPr lang="en-US" sz="1800" i="1" dirty="0"/>
              <a:t>G. </a:t>
            </a:r>
            <a:r>
              <a:rPr lang="en-US" sz="1800" i="1" dirty="0" err="1"/>
              <a:t>Giruzzi</a:t>
            </a:r>
            <a:r>
              <a:rPr lang="en-US" sz="1800" i="1" dirty="0"/>
              <a:t> et al., </a:t>
            </a:r>
            <a:r>
              <a:rPr lang="en-US" sz="1800" i="1" dirty="0" smtClean="0"/>
              <a:t>Plasma Phys. Contr. </a:t>
            </a:r>
            <a:r>
              <a:rPr lang="en-US" sz="1800" i="1" dirty="0"/>
              <a:t>Fusion </a:t>
            </a:r>
            <a:r>
              <a:rPr lang="en-GB" sz="1800" b="1" i="1" dirty="0" smtClean="0"/>
              <a:t>62</a:t>
            </a:r>
            <a:r>
              <a:rPr lang="en-GB" sz="1800" i="1" dirty="0" smtClean="0"/>
              <a:t> </a:t>
            </a:r>
            <a:r>
              <a:rPr lang="en-GB" sz="1800" i="1" dirty="0"/>
              <a:t>(</a:t>
            </a:r>
            <a:r>
              <a:rPr lang="en-GB" sz="1800" i="1" dirty="0" smtClean="0"/>
              <a:t>2020) 014009 </a:t>
            </a:r>
            <a:endParaRPr lang="fr-FR" sz="1800" i="1" dirty="0" smtClean="0"/>
          </a:p>
        </p:txBody>
      </p:sp>
    </p:spTree>
    <p:extLst>
      <p:ext uri="{BB962C8B-B14F-4D97-AF65-F5344CB8AC3E}">
        <p14:creationId xmlns:p14="http://schemas.microsoft.com/office/powerpoint/2010/main" val="428688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000" y="3315444"/>
            <a:ext cx="4301391" cy="3093544"/>
          </a:xfrm>
          <a:prstGeom prst="rect">
            <a:avLst/>
          </a:prstGeom>
        </p:spPr>
      </p:pic>
      <p:sp>
        <p:nvSpPr>
          <p:cNvPr id="13314" name="Rectangle 4"/>
          <p:cNvSpPr>
            <a:spLocks noGrp="1"/>
          </p:cNvSpPr>
          <p:nvPr>
            <p:ph type="title"/>
          </p:nvPr>
        </p:nvSpPr>
        <p:spPr>
          <a:xfrm>
            <a:off x="361950" y="41275"/>
            <a:ext cx="7462838" cy="541339"/>
          </a:xfrm>
        </p:spPr>
        <p:txBody>
          <a:bodyPr/>
          <a:lstStyle/>
          <a:p>
            <a:pPr eaLnBrk="1" hangingPunct="1"/>
            <a:r>
              <a:rPr lang="en-GB" altLang="fr-FR" sz="3200" dirty="0" smtClean="0">
                <a:solidFill>
                  <a:srgbClr val="C00000"/>
                </a:solidFill>
              </a:rPr>
              <a:t>The JT-60SA tokamak</a:t>
            </a:r>
            <a:endParaRPr lang="fr-FR" altLang="fr-FR" sz="3200" dirty="0" smtClean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507" y="701075"/>
            <a:ext cx="511797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 defTabSz="1120597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Tx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Designed and built </a:t>
            </a:r>
            <a:r>
              <a:rPr lang="en-US" sz="2000" b="1" dirty="0">
                <a:solidFill>
                  <a:prstClr val="black"/>
                </a:solidFill>
                <a:cs typeface="Arial" panose="020B0604020202020204" pitchFamily="34" charset="0"/>
              </a:rPr>
              <a:t>jointly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 by </a:t>
            </a:r>
            <a:r>
              <a:rPr lang="en-US" sz="2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Japan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 and </a:t>
            </a:r>
            <a:r>
              <a:rPr lang="en-US" sz="2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EU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 at the Naka site </a:t>
            </a:r>
            <a:endParaRPr lang="en-US" sz="20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76213" lvl="0" indent="-176213" defTabSz="1120597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Tx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cs typeface="Arial" panose="020B0604020202020204" pitchFamily="34" charset="0"/>
              </a:rPr>
              <a:t>Largest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 tokamak before 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ITER.           Fully </a:t>
            </a:r>
            <a:r>
              <a:rPr lang="en-US" sz="2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superconducting</a:t>
            </a: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, highly </a:t>
            </a:r>
            <a:r>
              <a:rPr lang="en-US" sz="2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shaped</a:t>
            </a:r>
            <a:endParaRPr lang="en-US" sz="200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176213" lvl="0" indent="-176213" defTabSz="1120597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Tx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cs typeface="Arial" panose="020B0604020202020204" pitchFamily="34" charset="0"/>
              </a:rPr>
              <a:t>Due 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to </a:t>
            </a:r>
            <a:r>
              <a:rPr lang="en-US" sz="2000" b="1" dirty="0">
                <a:solidFill>
                  <a:prstClr val="black"/>
                </a:solidFill>
                <a:cs typeface="Arial" panose="020B0604020202020204" pitchFamily="34" charset="0"/>
              </a:rPr>
              <a:t>start operation in </a:t>
            </a:r>
            <a:r>
              <a:rPr lang="en-US" sz="2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Sept. 2020</a:t>
            </a:r>
          </a:p>
          <a:p>
            <a:pPr marL="176213" lvl="0" indent="-176213" defTabSz="1120597" eaLnBrk="1" fontAlgn="auto" hangingPunct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FontTx/>
              <a:buChar char="•"/>
              <a:defRPr/>
            </a:pPr>
            <a:r>
              <a:rPr lang="fr-FR" sz="2000" b="1" dirty="0">
                <a:solidFill>
                  <a:prstClr val="black"/>
                </a:solidFill>
                <a:cs typeface="Arial" panose="020B0604020202020204" pitchFamily="34" charset="0"/>
              </a:rPr>
              <a:t>Exploitation by joint </a:t>
            </a:r>
            <a:r>
              <a:rPr lang="fr-FR" sz="2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EU-</a:t>
            </a:r>
            <a:r>
              <a:rPr lang="fr-FR" sz="2000" b="1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Japan</a:t>
            </a:r>
            <a:r>
              <a:rPr lang="fr-FR" sz="2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fr-FR" sz="2000" b="1" dirty="0">
                <a:solidFill>
                  <a:prstClr val="black"/>
                </a:solidFill>
                <a:cs typeface="Arial" panose="020B0604020202020204" pitchFamily="34" charset="0"/>
              </a:rPr>
              <a:t>team</a:t>
            </a:r>
            <a:endParaRPr lang="en-US" sz="2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83459" y="3208588"/>
          <a:ext cx="4084095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46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7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385"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GB" sz="1800" b="1" baseline="-2500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</a:t>
                      </a:r>
                      <a:r>
                        <a:rPr lang="en-GB" sz="1800" b="1" baseline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85"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800" b="1" baseline="-2500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 MA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385"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/</a:t>
                      </a:r>
                      <a:r>
                        <a:rPr lang="en-GB" sz="1800" b="1" baseline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  (A</a:t>
                      </a:r>
                      <a:r>
                        <a:rPr lang="en-GB" sz="1800" b="1" baseline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2.5)</a:t>
                      </a:r>
                      <a:endParaRPr lang="en-GB" sz="1800" b="1" smtClean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2.96 / 1.18 m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385"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k</a:t>
                      </a:r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1.93</a:t>
                      </a:r>
                      <a:r>
                        <a:rPr lang="en-GB" sz="1800" b="1" baseline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0.5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385"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+mj-lt"/>
                          <a:cs typeface="Arial" panose="020B0604020202020204" pitchFamily="34" charset="0"/>
                        </a:rPr>
                        <a:t>t (flat-top)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s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385"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N-NBI (500 keV)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MW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385"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P-NBI (85 keV)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MW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2035">
                <a:tc>
                  <a:txBody>
                    <a:bodyPr/>
                    <a:lstStyle/>
                    <a:p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ECRH </a:t>
                      </a:r>
                    </a:p>
                    <a:p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(82, 110,</a:t>
                      </a:r>
                      <a:r>
                        <a:rPr lang="en-GB" sz="1800" b="1" baseline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138 GHz)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MW</a:t>
                      </a:r>
                      <a:endParaRPr lang="en-GB" sz="1800" b="1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9835" y="701075"/>
            <a:ext cx="3733751" cy="250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4032535" y="3351951"/>
            <a:ext cx="4786102" cy="3136170"/>
            <a:chOff x="3914548" y="3355565"/>
            <a:chExt cx="4786102" cy="3136170"/>
          </a:xfrm>
        </p:grpSpPr>
        <p:sp>
          <p:nvSpPr>
            <p:cNvPr id="4" name="Flèche droite 3"/>
            <p:cNvSpPr/>
            <p:nvPr/>
          </p:nvSpPr>
          <p:spPr bwMode="auto">
            <a:xfrm>
              <a:off x="3914548" y="5193389"/>
              <a:ext cx="889841" cy="368791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" name="図 7">
              <a:extLst>
                <a:ext uri="{FF2B5EF4-FFF2-40B4-BE49-F238E27FC236}">
                  <a16:creationId xmlns:a16="http://schemas.microsoft.com/office/drawing/2014/main" id="{1F157382-CDBC-6A44-9A88-4707F12BD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5750"/>
            <a:stretch/>
          </p:blipFill>
          <p:spPr>
            <a:xfrm>
              <a:off x="4968489" y="3355565"/>
              <a:ext cx="3732161" cy="3136170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25288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840" y="2858676"/>
            <a:ext cx="3983037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8131" name="Picture 3" descr="tateya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02" y="1017176"/>
            <a:ext cx="40322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Freeform 4"/>
          <p:cNvSpPr>
            <a:spLocks/>
          </p:cNvSpPr>
          <p:nvPr/>
        </p:nvSpPr>
        <p:spPr bwMode="auto">
          <a:xfrm>
            <a:off x="4824315" y="2028414"/>
            <a:ext cx="1303337" cy="246062"/>
          </a:xfrm>
          <a:custGeom>
            <a:avLst/>
            <a:gdLst>
              <a:gd name="T0" fmla="*/ 0 w 611"/>
              <a:gd name="T1" fmla="*/ 0 h 58"/>
              <a:gd name="T2" fmla="*/ 2147483647 w 611"/>
              <a:gd name="T3" fmla="*/ 2147483647 h 5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11" h="58">
                <a:moveTo>
                  <a:pt x="0" y="0"/>
                </a:moveTo>
                <a:lnTo>
                  <a:pt x="611" y="58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33" name="Freeform 5"/>
          <p:cNvSpPr>
            <a:spLocks/>
          </p:cNvSpPr>
          <p:nvPr/>
        </p:nvSpPr>
        <p:spPr bwMode="auto">
          <a:xfrm flipH="1" flipV="1">
            <a:off x="7384952" y="2210976"/>
            <a:ext cx="352425" cy="581025"/>
          </a:xfrm>
          <a:custGeom>
            <a:avLst/>
            <a:gdLst>
              <a:gd name="T0" fmla="*/ 0 w 1402"/>
              <a:gd name="T1" fmla="*/ 0 h 446"/>
              <a:gd name="T2" fmla="*/ 2147483647 w 1402"/>
              <a:gd name="T3" fmla="*/ 2147483647 h 44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02" h="446">
                <a:moveTo>
                  <a:pt x="0" y="0"/>
                </a:moveTo>
                <a:lnTo>
                  <a:pt x="1402" y="446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34" name="Oval 6"/>
          <p:cNvSpPr>
            <a:spLocks noChangeArrowheads="1"/>
          </p:cNvSpPr>
          <p:nvPr/>
        </p:nvSpPr>
        <p:spPr bwMode="auto">
          <a:xfrm>
            <a:off x="5573615" y="2628489"/>
            <a:ext cx="515937" cy="25717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  <a:ea typeface="ＭＳ Ｐゴシック" charset="0"/>
            </a:endParaRPr>
          </a:p>
        </p:txBody>
      </p:sp>
      <p:sp>
        <p:nvSpPr>
          <p:cNvPr id="48135" name="Line 10"/>
          <p:cNvSpPr>
            <a:spLocks noChangeShapeType="1"/>
          </p:cNvSpPr>
          <p:nvPr/>
        </p:nvSpPr>
        <p:spPr bwMode="auto">
          <a:xfrm>
            <a:off x="1798540" y="2792001"/>
            <a:ext cx="415925" cy="11811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  <a:ea typeface="ＭＳ Ｐゴシック" charset="0"/>
            </a:endParaRPr>
          </a:p>
        </p:txBody>
      </p:sp>
      <p:sp>
        <p:nvSpPr>
          <p:cNvPr id="48136" name="Line 11"/>
          <p:cNvSpPr>
            <a:spLocks noChangeShapeType="1"/>
          </p:cNvSpPr>
          <p:nvPr/>
        </p:nvSpPr>
        <p:spPr bwMode="auto">
          <a:xfrm>
            <a:off x="2300190" y="2149064"/>
            <a:ext cx="3024187" cy="2762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  <a:ea typeface="ＭＳ Ｐゴシック" charset="0"/>
            </a:endParaRPr>
          </a:p>
        </p:txBody>
      </p:sp>
      <p:sp>
        <p:nvSpPr>
          <p:cNvPr id="48137" name="Line 12"/>
          <p:cNvSpPr>
            <a:spLocks noChangeShapeType="1"/>
          </p:cNvSpPr>
          <p:nvPr/>
        </p:nvSpPr>
        <p:spPr bwMode="auto">
          <a:xfrm flipH="1" flipV="1">
            <a:off x="5457727" y="2401476"/>
            <a:ext cx="2276475" cy="10890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  <a:ea typeface="ＭＳ Ｐゴシック" charset="0"/>
            </a:endParaRPr>
          </a:p>
        </p:txBody>
      </p:sp>
      <p:sp>
        <p:nvSpPr>
          <p:cNvPr id="48138" name="Line 13"/>
          <p:cNvSpPr>
            <a:spLocks noChangeShapeType="1"/>
          </p:cNvSpPr>
          <p:nvPr/>
        </p:nvSpPr>
        <p:spPr bwMode="auto">
          <a:xfrm flipH="1" flipV="1">
            <a:off x="3120927" y="3717514"/>
            <a:ext cx="1343025" cy="6302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  <a:ea typeface="ＭＳ Ｐゴシック" charset="0"/>
            </a:endParaRPr>
          </a:p>
        </p:txBody>
      </p:sp>
      <p:sp>
        <p:nvSpPr>
          <p:cNvPr id="48139" name="Line 14"/>
          <p:cNvSpPr>
            <a:spLocks noChangeShapeType="1"/>
          </p:cNvSpPr>
          <p:nvPr/>
        </p:nvSpPr>
        <p:spPr bwMode="auto">
          <a:xfrm flipH="1">
            <a:off x="423765" y="3290476"/>
            <a:ext cx="330200" cy="174783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  <a:ea typeface="ＭＳ Ｐゴシック" charset="0"/>
            </a:endParaRPr>
          </a:p>
        </p:txBody>
      </p:sp>
      <p:sp>
        <p:nvSpPr>
          <p:cNvPr id="48140" name="Line 15"/>
          <p:cNvSpPr>
            <a:spLocks noChangeShapeType="1"/>
          </p:cNvSpPr>
          <p:nvPr/>
        </p:nvSpPr>
        <p:spPr bwMode="auto">
          <a:xfrm>
            <a:off x="742852" y="3271426"/>
            <a:ext cx="106363" cy="10858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  <a:ea typeface="ＭＳ Ｐゴシック" charset="0"/>
            </a:endParaRPr>
          </a:p>
        </p:txBody>
      </p:sp>
      <p:sp>
        <p:nvSpPr>
          <p:cNvPr id="48141" name="Line 16"/>
          <p:cNvSpPr>
            <a:spLocks noChangeShapeType="1"/>
          </p:cNvSpPr>
          <p:nvPr/>
        </p:nvSpPr>
        <p:spPr bwMode="auto">
          <a:xfrm flipH="1" flipV="1">
            <a:off x="6114952" y="2815814"/>
            <a:ext cx="1066800" cy="1587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  <a:ea typeface="ＭＳ Ｐゴシック" charset="0"/>
            </a:endParaRPr>
          </a:p>
        </p:txBody>
      </p:sp>
      <p:sp>
        <p:nvSpPr>
          <p:cNvPr id="48142" name="AutoShape 17"/>
          <p:cNvSpPr>
            <a:spLocks noChangeArrowheads="1"/>
          </p:cNvSpPr>
          <p:nvPr/>
        </p:nvSpPr>
        <p:spPr bwMode="auto">
          <a:xfrm>
            <a:off x="3473352" y="5187539"/>
            <a:ext cx="1146175" cy="1174750"/>
          </a:xfrm>
          <a:prstGeom prst="wedgeRoundRectCallout">
            <a:avLst>
              <a:gd name="adj1" fmla="val -159463"/>
              <a:gd name="adj2" fmla="val -80407"/>
              <a:gd name="adj3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GB" sz="2000"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48143" name="Picture 18"/>
          <p:cNvPicPr>
            <a:picLocks noChangeAspect="1" noChangeArrowheads="1"/>
          </p:cNvPicPr>
          <p:nvPr/>
        </p:nvPicPr>
        <p:blipFill>
          <a:blip r:embed="rId5"/>
          <a:srcRect l="-8469" t="16803" r="95" b="5463"/>
          <a:stretch>
            <a:fillRect/>
          </a:stretch>
        </p:blipFill>
        <p:spPr bwMode="auto">
          <a:xfrm>
            <a:off x="3532090" y="5268501"/>
            <a:ext cx="962025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144" name="Line 19"/>
          <p:cNvSpPr>
            <a:spLocks noChangeShapeType="1"/>
          </p:cNvSpPr>
          <p:nvPr/>
        </p:nvSpPr>
        <p:spPr bwMode="auto">
          <a:xfrm flipH="1" flipV="1">
            <a:off x="2844702" y="4811301"/>
            <a:ext cx="2549525" cy="4810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  <a:ea typeface="ＭＳ Ｐゴシック" charset="0"/>
            </a:endParaRPr>
          </a:p>
        </p:txBody>
      </p:sp>
      <p:sp>
        <p:nvSpPr>
          <p:cNvPr id="48145" name="Line 20"/>
          <p:cNvSpPr>
            <a:spLocks noChangeShapeType="1"/>
          </p:cNvSpPr>
          <p:nvPr/>
        </p:nvSpPr>
        <p:spPr bwMode="auto">
          <a:xfrm flipH="1" flipV="1">
            <a:off x="2927252" y="4970051"/>
            <a:ext cx="3006725" cy="7810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  <a:ea typeface="ＭＳ Ｐゴシック" charset="0"/>
            </a:endParaRPr>
          </a:p>
        </p:txBody>
      </p:sp>
      <p:sp>
        <p:nvSpPr>
          <p:cNvPr id="48146" name="Line 21"/>
          <p:cNvSpPr>
            <a:spLocks noChangeShapeType="1"/>
          </p:cNvSpPr>
          <p:nvPr/>
        </p:nvSpPr>
        <p:spPr bwMode="auto">
          <a:xfrm flipH="1" flipV="1">
            <a:off x="4463952" y="5963826"/>
            <a:ext cx="679450" cy="177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  <a:ea typeface="ＭＳ Ｐゴシック" charset="0"/>
            </a:endParaRPr>
          </a:p>
        </p:txBody>
      </p:sp>
      <p:sp>
        <p:nvSpPr>
          <p:cNvPr id="48147" name="Freeform 22"/>
          <p:cNvSpPr>
            <a:spLocks/>
          </p:cNvSpPr>
          <p:nvPr/>
        </p:nvSpPr>
        <p:spPr bwMode="auto">
          <a:xfrm flipV="1">
            <a:off x="2905027" y="4601751"/>
            <a:ext cx="1558925" cy="219075"/>
          </a:xfrm>
          <a:custGeom>
            <a:avLst/>
            <a:gdLst>
              <a:gd name="T0" fmla="*/ 2147483647 w 209"/>
              <a:gd name="T1" fmla="*/ 0 h 1523"/>
              <a:gd name="T2" fmla="*/ 0 w 209"/>
              <a:gd name="T3" fmla="*/ 2147483647 h 152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09" h="1523">
                <a:moveTo>
                  <a:pt x="209" y="0"/>
                </a:moveTo>
                <a:lnTo>
                  <a:pt x="0" y="1523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48" name="AutoShape 23"/>
          <p:cNvSpPr>
            <a:spLocks noChangeArrowheads="1"/>
          </p:cNvSpPr>
          <p:nvPr/>
        </p:nvSpPr>
        <p:spPr bwMode="auto">
          <a:xfrm>
            <a:off x="4463952" y="4174714"/>
            <a:ext cx="1957388" cy="419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tabLst>
                <a:tab pos="193675" algn="l"/>
              </a:tabLst>
              <a:defRPr/>
            </a:pPr>
            <a:r>
              <a:rPr kumimoji="1" lang="en-US" altLang="ja-JP" sz="1800" b="1">
                <a:latin typeface="Arial" charset="0"/>
                <a:ea typeface="MS Gothic" charset="0"/>
                <a:cs typeface="MS Gothic" charset="0"/>
              </a:rPr>
              <a:t>Cryostat</a:t>
            </a:r>
            <a:endParaRPr kumimoji="1" lang="en-US" altLang="ja-JP" sz="1400">
              <a:latin typeface="Arial" charset="0"/>
              <a:ea typeface="MS Gothic" charset="0"/>
              <a:cs typeface="MS Gothic" charset="0"/>
            </a:endParaRPr>
          </a:p>
        </p:txBody>
      </p:sp>
      <p:grpSp>
        <p:nvGrpSpPr>
          <p:cNvPr id="48149" name="Group 24"/>
          <p:cNvGrpSpPr>
            <a:grpSpLocks/>
          </p:cNvGrpSpPr>
          <p:nvPr/>
        </p:nvGrpSpPr>
        <p:grpSpPr bwMode="auto">
          <a:xfrm>
            <a:off x="5565677" y="4227101"/>
            <a:ext cx="360363" cy="331788"/>
            <a:chOff x="3373" y="1403"/>
            <a:chExt cx="214" cy="169"/>
          </a:xfrm>
        </p:grpSpPr>
        <p:sp>
          <p:nvSpPr>
            <p:cNvPr id="48190" name="AutoShape 25"/>
            <p:cNvSpPr>
              <a:spLocks noChangeAspect="1" noChangeArrowheads="1"/>
            </p:cNvSpPr>
            <p:nvPr/>
          </p:nvSpPr>
          <p:spPr bwMode="auto">
            <a:xfrm>
              <a:off x="3373" y="1403"/>
              <a:ext cx="200" cy="16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27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Arial" charset="0"/>
                <a:ea typeface="ＭＳ Ｐゴシック" charset="0"/>
              </a:endParaRPr>
            </a:p>
          </p:txBody>
        </p:sp>
        <p:pic>
          <p:nvPicPr>
            <p:cNvPr id="48191" name="Picture 2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73" y="1403"/>
              <a:ext cx="214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48150" name="Picture 27" descr="fl00001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315" y="4246151"/>
            <a:ext cx="338137" cy="2762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51" name="AutoShape 28"/>
          <p:cNvSpPr>
            <a:spLocks noChangeArrowheads="1"/>
          </p:cNvSpPr>
          <p:nvPr/>
        </p:nvSpPr>
        <p:spPr bwMode="auto">
          <a:xfrm>
            <a:off x="3035202" y="1645826"/>
            <a:ext cx="2608263" cy="419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tabLst>
                <a:tab pos="193675" algn="l"/>
              </a:tabLst>
              <a:defRPr/>
            </a:pPr>
            <a:r>
              <a:rPr kumimoji="1" lang="en-US" altLang="ja-JP" sz="1600" b="1">
                <a:latin typeface="Arial" charset="0"/>
                <a:ea typeface="MS Gothic" charset="0"/>
                <a:cs typeface="MS Gothic" charset="0"/>
              </a:rPr>
              <a:t>Power Supplies</a:t>
            </a:r>
            <a:endParaRPr kumimoji="1" lang="en-US" altLang="ja-JP" sz="1200">
              <a:latin typeface="Arial" charset="0"/>
              <a:ea typeface="MS Gothic" charset="0"/>
              <a:cs typeface="MS Gothic" charset="0"/>
            </a:endParaRPr>
          </a:p>
        </p:txBody>
      </p:sp>
      <p:grpSp>
        <p:nvGrpSpPr>
          <p:cNvPr id="48152" name="Group 29"/>
          <p:cNvGrpSpPr>
            <a:grpSpLocks/>
          </p:cNvGrpSpPr>
          <p:nvPr/>
        </p:nvGrpSpPr>
        <p:grpSpPr bwMode="auto">
          <a:xfrm>
            <a:off x="4802090" y="1698214"/>
            <a:ext cx="360362" cy="331787"/>
            <a:chOff x="3373" y="1403"/>
            <a:chExt cx="214" cy="169"/>
          </a:xfrm>
        </p:grpSpPr>
        <p:sp>
          <p:nvSpPr>
            <p:cNvPr id="48188" name="AutoShape 30"/>
            <p:cNvSpPr>
              <a:spLocks noChangeAspect="1" noChangeArrowheads="1"/>
            </p:cNvSpPr>
            <p:nvPr/>
          </p:nvSpPr>
          <p:spPr bwMode="auto">
            <a:xfrm>
              <a:off x="3373" y="1403"/>
              <a:ext cx="200" cy="16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27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Arial" charset="0"/>
                <a:ea typeface="ＭＳ Ｐゴシック" charset="0"/>
              </a:endParaRPr>
            </a:p>
          </p:txBody>
        </p:sp>
        <p:pic>
          <p:nvPicPr>
            <p:cNvPr id="48189" name="Picture 3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73" y="1403"/>
              <a:ext cx="214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48153" name="Picture 32" descr="fl00001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352" y="1717264"/>
            <a:ext cx="338138" cy="2762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54" name="AutoShape 33"/>
          <p:cNvSpPr>
            <a:spLocks noChangeArrowheads="1"/>
          </p:cNvSpPr>
          <p:nvPr/>
        </p:nvSpPr>
        <p:spPr bwMode="auto">
          <a:xfrm>
            <a:off x="37708" y="2390364"/>
            <a:ext cx="2295525" cy="419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tabLst>
                <a:tab pos="193675" algn="l"/>
              </a:tabLst>
              <a:defRPr/>
            </a:pPr>
            <a:r>
              <a:rPr kumimoji="1" lang="en-US" altLang="ja-JP" sz="1600" b="1">
                <a:latin typeface="Arial" charset="0"/>
                <a:ea typeface="MS Gothic" charset="0"/>
                <a:cs typeface="MS Gothic" charset="0"/>
              </a:rPr>
              <a:t>TF coils&amp;Testing</a:t>
            </a:r>
            <a:endParaRPr kumimoji="1" lang="en-US" altLang="ja-JP" sz="1200"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48155" name="Picture 3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82383" y="2452276"/>
            <a:ext cx="360363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156" name="AutoShape 35"/>
          <p:cNvSpPr>
            <a:spLocks noChangeArrowheads="1"/>
          </p:cNvSpPr>
          <p:nvPr/>
        </p:nvSpPr>
        <p:spPr bwMode="auto">
          <a:xfrm>
            <a:off x="1311177" y="5897151"/>
            <a:ext cx="1563688" cy="419100"/>
          </a:xfrm>
          <a:prstGeom prst="roundRect">
            <a:avLst>
              <a:gd name="adj" fmla="val 16667"/>
            </a:avLst>
          </a:prstGeom>
          <a:solidFill>
            <a:srgbClr val="FAFFD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tabLst>
                <a:tab pos="193675" algn="l"/>
              </a:tabLst>
              <a:defRPr/>
            </a:pPr>
            <a:r>
              <a:rPr kumimoji="1" lang="en-US" altLang="ja-JP" sz="1600" b="1">
                <a:latin typeface="Arial" charset="0"/>
                <a:ea typeface="MS Gothic" charset="0"/>
                <a:cs typeface="MS Gothic" charset="0"/>
              </a:rPr>
              <a:t>Assembly</a:t>
            </a:r>
            <a:endParaRPr kumimoji="1" lang="en-US" altLang="ja-JP" sz="1200"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48157" name="Picture 36" descr="fl00001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777" y="5974939"/>
            <a:ext cx="339725" cy="2762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58" name="AutoShape 37"/>
          <p:cNvSpPr>
            <a:spLocks noChangeArrowheads="1"/>
          </p:cNvSpPr>
          <p:nvPr/>
        </p:nvSpPr>
        <p:spPr bwMode="auto">
          <a:xfrm>
            <a:off x="28281" y="3246026"/>
            <a:ext cx="1098550" cy="419100"/>
          </a:xfrm>
          <a:prstGeom prst="roundRect">
            <a:avLst>
              <a:gd name="adj" fmla="val 16667"/>
            </a:avLst>
          </a:prstGeom>
          <a:solidFill>
            <a:srgbClr val="FAFFD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tabLst>
                <a:tab pos="193675" algn="l"/>
              </a:tabLst>
              <a:defRPr/>
            </a:pPr>
            <a:r>
              <a:rPr kumimoji="1" lang="en-US" altLang="ja-JP" sz="1800" b="1">
                <a:latin typeface="Arial" charset="0"/>
                <a:ea typeface="MS Gothic" charset="0"/>
                <a:cs typeface="MS Gothic" charset="0"/>
              </a:rPr>
              <a:t>NBI</a:t>
            </a:r>
          </a:p>
        </p:txBody>
      </p:sp>
      <p:pic>
        <p:nvPicPr>
          <p:cNvPr id="48159" name="Picture 38" descr="fl00001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31" y="3320639"/>
            <a:ext cx="374650" cy="2762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60" name="AutoShape 39"/>
          <p:cNvSpPr>
            <a:spLocks noChangeArrowheads="1"/>
          </p:cNvSpPr>
          <p:nvPr/>
        </p:nvSpPr>
        <p:spPr bwMode="auto">
          <a:xfrm>
            <a:off x="5943502" y="5584414"/>
            <a:ext cx="2855913" cy="431800"/>
          </a:xfrm>
          <a:prstGeom prst="roundRect">
            <a:avLst>
              <a:gd name="adj" fmla="val 16667"/>
            </a:avLst>
          </a:prstGeom>
          <a:solidFill>
            <a:srgbClr val="FAFFD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tabLst>
                <a:tab pos="193675" algn="l"/>
              </a:tabLst>
              <a:defRPr/>
            </a:pPr>
            <a:r>
              <a:rPr kumimoji="1" lang="en-GB" altLang="ja-JP" sz="1600" b="1">
                <a:latin typeface="Arial" charset="0"/>
                <a:ea typeface="MS Gothic" charset="0"/>
                <a:cs typeface="MS Gothic" charset="0"/>
              </a:rPr>
              <a:t>In-vessel Components</a:t>
            </a:r>
            <a:endParaRPr kumimoji="1" lang="en-GB" altLang="ja-JP" sz="1200" b="1">
              <a:solidFill>
                <a:srgbClr val="180ECF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48161" name="Picture 40" descr="fl00001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02" y="5679664"/>
            <a:ext cx="338138" cy="2762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62" name="AutoShape 41"/>
          <p:cNvSpPr>
            <a:spLocks noChangeArrowheads="1"/>
          </p:cNvSpPr>
          <p:nvPr/>
        </p:nvSpPr>
        <p:spPr bwMode="auto">
          <a:xfrm>
            <a:off x="5113240" y="6076539"/>
            <a:ext cx="2305050" cy="431800"/>
          </a:xfrm>
          <a:prstGeom prst="roundRect">
            <a:avLst>
              <a:gd name="adj" fmla="val 16667"/>
            </a:avLst>
          </a:prstGeom>
          <a:solidFill>
            <a:srgbClr val="FAFFD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tabLst>
                <a:tab pos="193675" algn="l"/>
              </a:tabLst>
              <a:defRPr/>
            </a:pPr>
            <a:r>
              <a:rPr kumimoji="1" lang="en-GB" altLang="ja-JP" sz="1600" b="1">
                <a:latin typeface="Arial" charset="0"/>
                <a:ea typeface="MS Gothic" charset="0"/>
                <a:cs typeface="MS Gothic" charset="0"/>
              </a:rPr>
              <a:t>Remote Handling</a:t>
            </a:r>
            <a:endParaRPr kumimoji="1" lang="en-GB" altLang="ja-JP" sz="1200" b="1">
              <a:solidFill>
                <a:srgbClr val="180ECF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48163" name="Picture 42" descr="fl00001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490" y="6163851"/>
            <a:ext cx="338137" cy="2762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64" name="AutoShape 43"/>
          <p:cNvSpPr>
            <a:spLocks noChangeArrowheads="1"/>
          </p:cNvSpPr>
          <p:nvPr/>
        </p:nvSpPr>
        <p:spPr bwMode="auto">
          <a:xfrm>
            <a:off x="5403752" y="5106576"/>
            <a:ext cx="2124075" cy="419100"/>
          </a:xfrm>
          <a:prstGeom prst="roundRect">
            <a:avLst>
              <a:gd name="adj" fmla="val 16667"/>
            </a:avLst>
          </a:prstGeom>
          <a:solidFill>
            <a:srgbClr val="FAFFD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tabLst>
                <a:tab pos="193675" algn="l"/>
              </a:tabLst>
              <a:defRPr/>
            </a:pPr>
            <a:endParaRPr kumimoji="1" lang="en-GB" altLang="ja-JP" sz="1400" b="1" u="sng">
              <a:solidFill>
                <a:srgbClr val="180ECF"/>
              </a:solidFill>
              <a:latin typeface="Arial" charset="0"/>
              <a:ea typeface="MS Gothic" charset="0"/>
              <a:cs typeface="MS Gothic" charset="0"/>
            </a:endParaRPr>
          </a:p>
          <a:p>
            <a:pPr eaLnBrk="1" hangingPunct="1">
              <a:tabLst>
                <a:tab pos="193675" algn="l"/>
              </a:tabLst>
              <a:defRPr/>
            </a:pPr>
            <a:r>
              <a:rPr kumimoji="1" lang="en-GB" altLang="ja-JP" sz="1600" b="1">
                <a:latin typeface="Arial" charset="0"/>
                <a:ea typeface="Osaka" charset="0"/>
                <a:cs typeface="Osaka" charset="0"/>
              </a:rPr>
              <a:t>Vacuum Vessel</a:t>
            </a:r>
            <a:endParaRPr kumimoji="1" lang="en-GB" altLang="ja-JP" sz="1200" b="1" u="sng">
              <a:solidFill>
                <a:srgbClr val="180ECF"/>
              </a:solidFill>
              <a:latin typeface="Arial" charset="0"/>
              <a:ea typeface="Osaka" charset="0"/>
              <a:cs typeface="Osaka" charset="0"/>
            </a:endParaRPr>
          </a:p>
          <a:p>
            <a:pPr eaLnBrk="1" hangingPunct="1">
              <a:tabLst>
                <a:tab pos="193675" algn="l"/>
              </a:tabLst>
              <a:defRPr/>
            </a:pPr>
            <a:r>
              <a:rPr kumimoji="1" lang="en-GB" altLang="ja-JP" sz="1400" b="1" u="sng">
                <a:solidFill>
                  <a:srgbClr val="180ECF"/>
                </a:solidFill>
                <a:latin typeface="Arial" charset="0"/>
                <a:ea typeface="Osaka" charset="0"/>
                <a:cs typeface="Osaka" charset="0"/>
              </a:rPr>
              <a:t>	</a:t>
            </a:r>
            <a:endParaRPr kumimoji="1" lang="en-US" altLang="ja-JP" sz="1400"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48165" name="Picture 44" descr="fl00001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40" y="5178014"/>
            <a:ext cx="339725" cy="2762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66" name="AutoShape 45"/>
          <p:cNvSpPr>
            <a:spLocks noChangeArrowheads="1"/>
          </p:cNvSpPr>
          <p:nvPr/>
        </p:nvSpPr>
        <p:spPr bwMode="auto">
          <a:xfrm>
            <a:off x="4463952" y="4643026"/>
            <a:ext cx="1841500" cy="419100"/>
          </a:xfrm>
          <a:prstGeom prst="roundRect">
            <a:avLst>
              <a:gd name="adj" fmla="val 16667"/>
            </a:avLst>
          </a:prstGeom>
          <a:solidFill>
            <a:srgbClr val="FAFFD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tabLst>
                <a:tab pos="193675" algn="l"/>
              </a:tabLst>
              <a:defRPr/>
            </a:pPr>
            <a:r>
              <a:rPr kumimoji="1" lang="en-US" altLang="ja-JP" sz="1600" b="1">
                <a:latin typeface="Arial" charset="0"/>
                <a:ea typeface="MS Gothic" charset="0"/>
                <a:cs typeface="MS Gothic" charset="0"/>
              </a:rPr>
              <a:t>Diagnostics</a:t>
            </a:r>
          </a:p>
        </p:txBody>
      </p:sp>
      <p:pic>
        <p:nvPicPr>
          <p:cNvPr id="48167" name="Picture 46" descr="fl00001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777" y="4712876"/>
            <a:ext cx="371475" cy="2762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68" name="AutoShape 47"/>
          <p:cNvSpPr>
            <a:spLocks noChangeArrowheads="1"/>
          </p:cNvSpPr>
          <p:nvPr/>
        </p:nvSpPr>
        <p:spPr bwMode="auto">
          <a:xfrm>
            <a:off x="6182117" y="3300001"/>
            <a:ext cx="2924175" cy="609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tabLst>
                <a:tab pos="193675" algn="l"/>
              </a:tabLst>
              <a:defRPr/>
            </a:pPr>
            <a:r>
              <a:rPr kumimoji="1" lang="en-US" altLang="ja-JP" sz="1800" b="1">
                <a:latin typeface="Arial" charset="0"/>
                <a:ea typeface="MS Gothic" charset="0"/>
                <a:cs typeface="MS Gothic" charset="0"/>
              </a:rPr>
              <a:t>Cryogenic System</a:t>
            </a:r>
          </a:p>
        </p:txBody>
      </p:sp>
      <p:grpSp>
        <p:nvGrpSpPr>
          <p:cNvPr id="48169" name="Group 48"/>
          <p:cNvGrpSpPr>
            <a:grpSpLocks/>
          </p:cNvGrpSpPr>
          <p:nvPr/>
        </p:nvGrpSpPr>
        <p:grpSpPr bwMode="auto">
          <a:xfrm>
            <a:off x="8596705" y="3447639"/>
            <a:ext cx="360362" cy="331787"/>
            <a:chOff x="3373" y="1403"/>
            <a:chExt cx="214" cy="169"/>
          </a:xfrm>
        </p:grpSpPr>
        <p:sp>
          <p:nvSpPr>
            <p:cNvPr id="48186" name="AutoShape 49"/>
            <p:cNvSpPr>
              <a:spLocks noChangeAspect="1" noChangeArrowheads="1"/>
            </p:cNvSpPr>
            <p:nvPr/>
          </p:nvSpPr>
          <p:spPr bwMode="auto">
            <a:xfrm>
              <a:off x="3373" y="1403"/>
              <a:ext cx="200" cy="16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27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Arial" charset="0"/>
                <a:ea typeface="ＭＳ Ｐゴシック" charset="0"/>
              </a:endParaRPr>
            </a:p>
          </p:txBody>
        </p:sp>
        <p:pic>
          <p:nvPicPr>
            <p:cNvPr id="48187" name="Picture 5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73" y="1403"/>
              <a:ext cx="214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48170" name="AutoShape 51"/>
          <p:cNvSpPr>
            <a:spLocks noChangeArrowheads="1"/>
          </p:cNvSpPr>
          <p:nvPr/>
        </p:nvSpPr>
        <p:spPr bwMode="auto">
          <a:xfrm>
            <a:off x="6951565" y="4077876"/>
            <a:ext cx="19685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tabLst>
                <a:tab pos="193675" algn="l"/>
              </a:tabLst>
              <a:defRPr/>
            </a:pPr>
            <a:r>
              <a:rPr kumimoji="1" lang="en-GB" altLang="ja-JP" sz="1800" b="1">
                <a:latin typeface="Arial" charset="0"/>
                <a:ea typeface="MS Gothic" charset="0"/>
                <a:cs typeface="MS Gothic" charset="0"/>
              </a:rPr>
              <a:t>ECRF</a:t>
            </a:r>
            <a:endParaRPr kumimoji="1" lang="en-GB" altLang="ja-JP" sz="1400" b="1">
              <a:solidFill>
                <a:srgbClr val="180ECF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  <p:grpSp>
        <p:nvGrpSpPr>
          <p:cNvPr id="48171" name="Group 52"/>
          <p:cNvGrpSpPr>
            <a:grpSpLocks/>
          </p:cNvGrpSpPr>
          <p:nvPr/>
        </p:nvGrpSpPr>
        <p:grpSpPr bwMode="auto">
          <a:xfrm>
            <a:off x="8039002" y="4142964"/>
            <a:ext cx="361950" cy="331787"/>
            <a:chOff x="3373" y="1403"/>
            <a:chExt cx="214" cy="169"/>
          </a:xfrm>
        </p:grpSpPr>
        <p:sp>
          <p:nvSpPr>
            <p:cNvPr id="48184" name="AutoShape 53"/>
            <p:cNvSpPr>
              <a:spLocks noChangeAspect="1" noChangeArrowheads="1"/>
            </p:cNvSpPr>
            <p:nvPr/>
          </p:nvSpPr>
          <p:spPr bwMode="auto">
            <a:xfrm>
              <a:off x="3373" y="1403"/>
              <a:ext cx="200" cy="16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27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Arial" charset="0"/>
                <a:ea typeface="ＭＳ Ｐゴシック" charset="0"/>
              </a:endParaRPr>
            </a:p>
          </p:txBody>
        </p:sp>
        <p:pic>
          <p:nvPicPr>
            <p:cNvPr id="48185" name="Picture 5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73" y="1403"/>
              <a:ext cx="214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48172" name="Picture 55" descr="fl00001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415" y="4162014"/>
            <a:ext cx="338137" cy="2762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73" name="AutoShape 56"/>
          <p:cNvSpPr>
            <a:spLocks noChangeArrowheads="1"/>
          </p:cNvSpPr>
          <p:nvPr/>
        </p:nvSpPr>
        <p:spPr bwMode="auto">
          <a:xfrm>
            <a:off x="172940" y="1836326"/>
            <a:ext cx="2797175" cy="419100"/>
          </a:xfrm>
          <a:prstGeom prst="roundRect">
            <a:avLst>
              <a:gd name="adj" fmla="val 16667"/>
            </a:avLst>
          </a:prstGeom>
          <a:solidFill>
            <a:srgbClr val="FAFFD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tabLst>
                <a:tab pos="193675" algn="l"/>
              </a:tabLst>
              <a:defRPr/>
            </a:pPr>
            <a:r>
              <a:rPr kumimoji="1" lang="en-US" altLang="ja-JP" sz="1600" b="1">
                <a:latin typeface="Arial" charset="0"/>
                <a:ea typeface="MS Gothic" charset="0"/>
                <a:cs typeface="MS Gothic" charset="0"/>
              </a:rPr>
              <a:t>Compressor Building</a:t>
            </a:r>
          </a:p>
        </p:txBody>
      </p:sp>
      <p:pic>
        <p:nvPicPr>
          <p:cNvPr id="48174" name="Picture 57" descr="fl00001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802" y="1915701"/>
            <a:ext cx="373063" cy="2762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75" name="AutoShape 58"/>
          <p:cNvSpPr>
            <a:spLocks noChangeArrowheads="1"/>
          </p:cNvSpPr>
          <p:nvPr/>
        </p:nvSpPr>
        <p:spPr bwMode="auto">
          <a:xfrm>
            <a:off x="7313515" y="2509426"/>
            <a:ext cx="1636712" cy="690563"/>
          </a:xfrm>
          <a:prstGeom prst="roundRect">
            <a:avLst>
              <a:gd name="adj" fmla="val 16667"/>
            </a:avLst>
          </a:prstGeom>
          <a:solidFill>
            <a:srgbClr val="FAFFD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tabLst>
                <a:tab pos="193675" algn="l"/>
              </a:tabLst>
              <a:defRPr/>
            </a:pPr>
            <a:r>
              <a:rPr kumimoji="1" lang="en-US" altLang="ja-JP" sz="1600" b="1">
                <a:latin typeface="Arial" charset="0"/>
                <a:ea typeface="MS Gothic" charset="0"/>
                <a:cs typeface="MS Gothic" charset="0"/>
              </a:rPr>
              <a:t>Water Cooling </a:t>
            </a:r>
          </a:p>
          <a:p>
            <a:pPr eaLnBrk="1" hangingPunct="1">
              <a:tabLst>
                <a:tab pos="193675" algn="l"/>
              </a:tabLst>
              <a:defRPr/>
            </a:pPr>
            <a:r>
              <a:rPr kumimoji="1" lang="en-US" altLang="ja-JP" sz="1600" b="1">
                <a:latin typeface="Arial" charset="0"/>
                <a:ea typeface="MS Gothic" charset="0"/>
                <a:cs typeface="MS Gothic" charset="0"/>
              </a:rPr>
              <a:t>System</a:t>
            </a:r>
            <a:endParaRPr kumimoji="1" lang="en-US" altLang="ja-JP" sz="1200">
              <a:latin typeface="Arial" charset="0"/>
              <a:ea typeface="MS Gothic" charset="0"/>
              <a:cs typeface="MS Gothic" charset="0"/>
            </a:endParaRPr>
          </a:p>
        </p:txBody>
      </p:sp>
      <p:pic>
        <p:nvPicPr>
          <p:cNvPr id="48176" name="Picture 59" descr="fl00001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840" y="2868201"/>
            <a:ext cx="373062" cy="2762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177" name="Line 60"/>
          <p:cNvSpPr>
            <a:spLocks noChangeShapeType="1"/>
          </p:cNvSpPr>
          <p:nvPr/>
        </p:nvSpPr>
        <p:spPr bwMode="auto">
          <a:xfrm flipH="1">
            <a:off x="4048027" y="2822164"/>
            <a:ext cx="1522413" cy="12319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  <a:ea typeface="ＭＳ Ｐゴシック" charset="0"/>
            </a:endParaRPr>
          </a:p>
        </p:txBody>
      </p:sp>
      <p:sp>
        <p:nvSpPr>
          <p:cNvPr id="48178" name="Line 61"/>
          <p:cNvSpPr>
            <a:spLocks noChangeShapeType="1"/>
          </p:cNvSpPr>
          <p:nvPr/>
        </p:nvSpPr>
        <p:spPr bwMode="auto">
          <a:xfrm flipH="1">
            <a:off x="2590702" y="2836451"/>
            <a:ext cx="381000" cy="1001713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Arial" charset="0"/>
              <a:ea typeface="ＭＳ Ｐゴシック" charset="0"/>
            </a:endParaRPr>
          </a:p>
        </p:txBody>
      </p:sp>
      <p:grpSp>
        <p:nvGrpSpPr>
          <p:cNvPr id="48179" name="Group 62"/>
          <p:cNvGrpSpPr>
            <a:grpSpLocks/>
          </p:cNvGrpSpPr>
          <p:nvPr/>
        </p:nvGrpSpPr>
        <p:grpSpPr bwMode="auto">
          <a:xfrm>
            <a:off x="2403083" y="2395126"/>
            <a:ext cx="1898650" cy="419100"/>
            <a:chOff x="164" y="1544"/>
            <a:chExt cx="1296" cy="264"/>
          </a:xfrm>
        </p:grpSpPr>
        <p:sp>
          <p:nvSpPr>
            <p:cNvPr id="48182" name="AutoShape 63"/>
            <p:cNvSpPr>
              <a:spLocks noChangeArrowheads="1"/>
            </p:cNvSpPr>
            <p:nvPr/>
          </p:nvSpPr>
          <p:spPr bwMode="auto">
            <a:xfrm>
              <a:off x="164" y="1544"/>
              <a:ext cx="1296" cy="264"/>
            </a:xfrm>
            <a:prstGeom prst="roundRect">
              <a:avLst>
                <a:gd name="adj" fmla="val 16667"/>
              </a:avLst>
            </a:prstGeom>
            <a:solidFill>
              <a:srgbClr val="FAFFD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tabLst>
                  <a:tab pos="193675" algn="l"/>
                </a:tabLst>
                <a:defRPr/>
              </a:pPr>
              <a:r>
                <a:rPr kumimoji="1" lang="en-US" altLang="ja-JP" sz="1800" b="1">
                  <a:latin typeface="Arial" charset="0"/>
                  <a:ea typeface="MS Gothic" charset="0"/>
                  <a:cs typeface="MS Gothic" charset="0"/>
                </a:rPr>
                <a:t>CS, EF coils</a:t>
              </a:r>
              <a:endParaRPr kumimoji="1" lang="en-US" altLang="ja-JP" sz="1400">
                <a:latin typeface="Arial" charset="0"/>
                <a:ea typeface="MS Gothic" charset="0"/>
                <a:cs typeface="MS Gothic" charset="0"/>
              </a:endParaRPr>
            </a:p>
          </p:txBody>
        </p:sp>
        <p:pic>
          <p:nvPicPr>
            <p:cNvPr id="48183" name="Picture 64" descr="fl00001_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5" y="1593"/>
              <a:ext cx="231" cy="174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48180" name="Text Box 65"/>
          <p:cNvSpPr txBox="1">
            <a:spLocks noChangeArrowheads="1"/>
          </p:cNvSpPr>
          <p:nvPr/>
        </p:nvSpPr>
        <p:spPr bwMode="auto">
          <a:xfrm>
            <a:off x="204690" y="765548"/>
            <a:ext cx="8753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01600" indent="-101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FF"/>
              </a:buClr>
              <a:buSzPct val="70000"/>
              <a:buFont typeface="Wingdings" charset="0"/>
              <a:buChar char="l"/>
              <a:defRPr/>
            </a:pPr>
            <a:r>
              <a:rPr kumimoji="1" lang="en-US" altLang="ja-JP" sz="2000" smtClean="0">
                <a:ea typeface="MS Gothic" charset="0"/>
                <a:cs typeface="MS Gothic" charset="0"/>
              </a:rPr>
              <a:t> Japan and EU implement in-kind contributions for components.</a:t>
            </a:r>
          </a:p>
          <a:p>
            <a:pPr eaLnBrk="1" hangingPunct="1">
              <a:buClr>
                <a:srgbClr val="0000FF"/>
              </a:buClr>
              <a:buSzPct val="70000"/>
              <a:buFont typeface="Wingdings" charset="0"/>
              <a:buChar char="l"/>
              <a:defRPr/>
            </a:pPr>
            <a:r>
              <a:rPr kumimoji="1" lang="en-US" altLang="ja-JP" sz="2000" smtClean="0">
                <a:ea typeface="MS Gothic" charset="0"/>
                <a:cs typeface="MS Gothic" charset="0"/>
              </a:rPr>
              <a:t> Existing JT-60U facilities are also utilized.</a:t>
            </a:r>
            <a:endParaRPr kumimoji="1" lang="en-US" altLang="ja-JP" smtClean="0">
              <a:ea typeface="MS Gothic" charset="0"/>
              <a:cs typeface="MS Gothic" charset="0"/>
            </a:endParaRPr>
          </a:p>
        </p:txBody>
      </p:sp>
      <p:sp>
        <p:nvSpPr>
          <p:cNvPr id="415810" name="Rectangle 66"/>
          <p:cNvSpPr>
            <a:spLocks noChangeArrowheads="1"/>
          </p:cNvSpPr>
          <p:nvPr/>
        </p:nvSpPr>
        <p:spPr bwMode="auto">
          <a:xfrm>
            <a:off x="135083" y="67851"/>
            <a:ext cx="4941888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ヒラギノ角ゴ Pro W3" charset="-128"/>
              </a:defRPr>
            </a:lvl1pPr>
            <a:lvl2pPr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ヒラギノ角ゴ Pro W3" charset="-128"/>
              </a:defRPr>
            </a:lvl2pPr>
            <a:lvl3pPr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ヒラギノ角ゴ Pro W3" charset="-128"/>
              </a:defRPr>
            </a:lvl3pPr>
            <a:lvl4pPr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ヒラギノ角ゴ Pro W3" charset="-128"/>
              </a:defRPr>
            </a:lvl4pPr>
            <a:lvl5pPr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ヒラギノ角ゴ Pro W3" charset="-128"/>
              </a:defRPr>
            </a:lvl9pPr>
          </a:lstStyle>
          <a:p>
            <a:pPr>
              <a:defRPr/>
            </a:pPr>
            <a:r>
              <a:rPr lang="en-GB" altLang="fr-FR" sz="3200" dirty="0" smtClean="0">
                <a:solidFill>
                  <a:srgbClr val="C00000"/>
                </a:solidFill>
                <a:effectLst/>
                <a:latin typeface="+mj-lt"/>
              </a:rPr>
              <a:t>Procurement sharing</a:t>
            </a:r>
            <a:endParaRPr lang="en-US" altLang="fr-FR" sz="3200" b="0" dirty="0" smtClean="0">
              <a:solidFill>
                <a:srgbClr val="C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618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/>
          </p:cNvSpPr>
          <p:nvPr>
            <p:ph type="title"/>
          </p:nvPr>
        </p:nvSpPr>
        <p:spPr>
          <a:xfrm>
            <a:off x="361950" y="41275"/>
            <a:ext cx="7705418" cy="541338"/>
          </a:xfrm>
        </p:spPr>
        <p:txBody>
          <a:bodyPr/>
          <a:lstStyle/>
          <a:p>
            <a:pPr eaLnBrk="1" hangingPunct="1"/>
            <a:r>
              <a:rPr lang="en-GB" altLang="fr-FR" sz="2800" dirty="0" smtClean="0">
                <a:solidFill>
                  <a:srgbClr val="C00000"/>
                </a:solidFill>
              </a:rPr>
              <a:t>Status of the JT-60SA assembly</a:t>
            </a:r>
            <a:endParaRPr lang="fr-FR" altLang="fr-FR" sz="2800" dirty="0" smtClean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9311" y="721599"/>
            <a:ext cx="5132121" cy="275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285750" indent="-28575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20725" indent="-277813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lvl="1" indent="-285750">
              <a:lnSpc>
                <a:spcPts val="2000"/>
              </a:lnSpc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/>
              <a:defRPr/>
            </a:pPr>
            <a:r>
              <a:rPr lang="en-US" altLang="fr-FR" sz="1800" b="1" dirty="0" smtClean="0"/>
              <a:t>Central solenoid </a:t>
            </a:r>
            <a:r>
              <a:rPr lang="en-US" altLang="fr-FR" sz="1800" dirty="0" smtClean="0"/>
              <a:t>re-inserted on the 26</a:t>
            </a:r>
            <a:r>
              <a:rPr lang="en-US" altLang="fr-FR" sz="1800" baseline="30000" dirty="0" smtClean="0"/>
              <a:t>th</a:t>
            </a:r>
            <a:r>
              <a:rPr lang="en-US" altLang="fr-FR" sz="1800" dirty="0" smtClean="0"/>
              <a:t> Dec</a:t>
            </a:r>
            <a:endParaRPr lang="en-US" altLang="fr-FR" sz="1800" dirty="0"/>
          </a:p>
          <a:p>
            <a:pPr marL="285750" lvl="1" indent="-285750">
              <a:lnSpc>
                <a:spcPts val="2000"/>
              </a:lnSpc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/>
              <a:defRPr/>
            </a:pPr>
            <a:r>
              <a:rPr lang="en-US" altLang="fr-FR" sz="1800" b="1" dirty="0" smtClean="0"/>
              <a:t>Gravity supports </a:t>
            </a:r>
            <a:r>
              <a:rPr lang="en-US" altLang="fr-FR" sz="1800" dirty="0" smtClean="0"/>
              <a:t>and</a:t>
            </a:r>
            <a:r>
              <a:rPr lang="en-US" altLang="fr-FR" sz="1800" b="1" dirty="0" smtClean="0"/>
              <a:t> thermal shields </a:t>
            </a:r>
            <a:r>
              <a:rPr lang="en-US" altLang="fr-FR" sz="1800" dirty="0" smtClean="0"/>
              <a:t>installed</a:t>
            </a:r>
            <a:endParaRPr lang="en-US" altLang="fr-FR" sz="1800" dirty="0"/>
          </a:p>
          <a:p>
            <a:pPr marL="285750" lvl="1" indent="-285750">
              <a:lnSpc>
                <a:spcPts val="2000"/>
              </a:lnSpc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/>
              <a:defRPr/>
            </a:pPr>
            <a:r>
              <a:rPr lang="en-US" altLang="fr-FR" sz="1800" b="1" dirty="0" smtClean="0"/>
              <a:t>First wall carbon tiles</a:t>
            </a:r>
            <a:r>
              <a:rPr lang="en-US" altLang="fr-FR" sz="1800" dirty="0" smtClean="0"/>
              <a:t> </a:t>
            </a:r>
            <a:r>
              <a:rPr lang="en-US" altLang="fr-FR" sz="1800" dirty="0"/>
              <a:t>installed</a:t>
            </a:r>
          </a:p>
          <a:p>
            <a:pPr marL="285750" lvl="1" indent="-285750">
              <a:lnSpc>
                <a:spcPts val="2000"/>
              </a:lnSpc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/>
              <a:defRPr/>
            </a:pPr>
            <a:r>
              <a:rPr lang="en-US" altLang="fr-FR" sz="1800" b="1" dirty="0"/>
              <a:t>C</a:t>
            </a:r>
            <a:r>
              <a:rPr lang="en-US" altLang="fr-FR" sz="1800" b="1" dirty="0" smtClean="0"/>
              <a:t>ryostat</a:t>
            </a:r>
            <a:r>
              <a:rPr lang="en-US" altLang="fr-FR" sz="1800" dirty="0" smtClean="0"/>
              <a:t> </a:t>
            </a:r>
            <a:r>
              <a:rPr lang="en-US" altLang="fr-FR" sz="1800" b="1" dirty="0" smtClean="0"/>
              <a:t>body</a:t>
            </a:r>
            <a:r>
              <a:rPr lang="en-US" altLang="fr-FR" sz="1800" dirty="0" smtClean="0"/>
              <a:t> assembled top thermal shield installed and </a:t>
            </a:r>
            <a:r>
              <a:rPr lang="en-US" altLang="fr-FR" sz="1800" b="1" dirty="0" smtClean="0"/>
              <a:t>top lid </a:t>
            </a:r>
            <a:r>
              <a:rPr lang="en-US" altLang="fr-FR" sz="1800" dirty="0" smtClean="0"/>
              <a:t>ready for installation</a:t>
            </a:r>
          </a:p>
          <a:p>
            <a:pPr marL="285750" lvl="1" indent="-285750">
              <a:lnSpc>
                <a:spcPts val="2000"/>
              </a:lnSpc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q"/>
              <a:tabLst/>
              <a:defRPr/>
            </a:pPr>
            <a:r>
              <a:rPr lang="en-US" altLang="fr-FR" sz="1800" b="1" dirty="0" smtClean="0"/>
              <a:t>End of assembly </a:t>
            </a:r>
            <a:r>
              <a:rPr lang="en-US" altLang="fr-FR" sz="1800" dirty="0" smtClean="0"/>
              <a:t>(March 2020) and </a:t>
            </a:r>
            <a:r>
              <a:rPr lang="en-US" altLang="fr-FR" sz="1800" b="1" dirty="0" smtClean="0"/>
              <a:t>1st </a:t>
            </a:r>
            <a:r>
              <a:rPr lang="en-US" altLang="fr-FR" sz="1800" b="1" dirty="0"/>
              <a:t>plasma </a:t>
            </a:r>
            <a:r>
              <a:rPr lang="en-US" altLang="fr-FR" sz="1800" dirty="0" smtClean="0"/>
              <a:t>dates </a:t>
            </a:r>
            <a:r>
              <a:rPr lang="en-US" altLang="fr-FR" sz="1800" dirty="0"/>
              <a:t>(Sept. 2020) maintained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3684677"/>
            <a:ext cx="4143375" cy="27622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816" y="4465983"/>
            <a:ext cx="2400300" cy="180022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731" y="1363919"/>
            <a:ext cx="3422469" cy="2284063"/>
          </a:xfrm>
          <a:prstGeom prst="rect">
            <a:avLst/>
          </a:prstGeom>
        </p:spPr>
      </p:pic>
      <p:cxnSp>
        <p:nvCxnSpPr>
          <p:cNvPr id="4" name="Connecteur droit avec flèche 3"/>
          <p:cNvCxnSpPr>
            <a:stCxn id="10" idx="0"/>
          </p:cNvCxnSpPr>
          <p:nvPr/>
        </p:nvCxnSpPr>
        <p:spPr bwMode="auto">
          <a:xfrm flipV="1">
            <a:off x="7261966" y="3684677"/>
            <a:ext cx="0" cy="78130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8392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2954" y="57237"/>
            <a:ext cx="8181159" cy="541338"/>
          </a:xfrm>
        </p:spPr>
        <p:txBody>
          <a:bodyPr/>
          <a:lstStyle/>
          <a:p>
            <a:r>
              <a:rPr lang="fr-FR" sz="2800" dirty="0" smtClean="0">
                <a:solidFill>
                  <a:srgbClr val="C00000"/>
                </a:solidFill>
              </a:rPr>
              <a:t>WPSA: EU </a:t>
            </a:r>
            <a:r>
              <a:rPr lang="fr-FR" sz="2800" dirty="0" err="1" smtClean="0">
                <a:solidFill>
                  <a:srgbClr val="C00000"/>
                </a:solidFill>
              </a:rPr>
              <a:t>scientific</a:t>
            </a:r>
            <a:r>
              <a:rPr lang="fr-FR" sz="2800" dirty="0" smtClean="0">
                <a:solidFill>
                  <a:srgbClr val="C00000"/>
                </a:solidFill>
              </a:rPr>
              <a:t>/</a:t>
            </a:r>
            <a:r>
              <a:rPr lang="fr-FR" sz="2800" dirty="0" err="1" smtClean="0">
                <a:solidFill>
                  <a:srgbClr val="C00000"/>
                </a:solidFill>
              </a:rPr>
              <a:t>operational</a:t>
            </a:r>
            <a:r>
              <a:rPr lang="fr-FR" sz="2800" dirty="0" smtClean="0">
                <a:solidFill>
                  <a:srgbClr val="C00000"/>
                </a:solidFill>
              </a:rPr>
              <a:t> participation 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81740" y="1826073"/>
            <a:ext cx="7963589" cy="110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fr-FR" sz="1800" kern="0" dirty="0" smtClean="0">
                <a:solidFill>
                  <a:srgbClr val="C00000"/>
                </a:solidFill>
              </a:rPr>
              <a:t>I- Enhancements (see sessions E1 &amp;E2):</a:t>
            </a:r>
            <a:endParaRPr lang="en-GB" altLang="fr-FR" sz="1800" kern="0" dirty="0">
              <a:solidFill>
                <a:srgbClr val="C00000"/>
              </a:solidFill>
            </a:endParaRPr>
          </a:p>
          <a:p>
            <a:pPr marL="355600" lvl="1" indent="-176213">
              <a:spcBef>
                <a:spcPts val="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600" b="0" dirty="0" smtClean="0">
                <a:solidFill>
                  <a:schemeClr val="tx1"/>
                </a:solidFill>
                <a:latin typeface="Arial" pitchFamily="34" charset="0"/>
              </a:rPr>
              <a:t>EDICAM – being </a:t>
            </a:r>
            <a:r>
              <a:rPr lang="en-US" sz="1600" dirty="0" smtClean="0">
                <a:solidFill>
                  <a:schemeClr val="tx1"/>
                </a:solidFill>
                <a:latin typeface="Arial" pitchFamily="34" charset="0"/>
              </a:rPr>
              <a:t>installed</a:t>
            </a:r>
          </a:p>
          <a:p>
            <a:pPr marL="355600" lvl="1" indent="-176213">
              <a:spcBef>
                <a:spcPts val="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600" b="0" dirty="0" smtClean="0">
                <a:solidFill>
                  <a:schemeClr val="tx1"/>
                </a:solidFill>
                <a:latin typeface="Arial" pitchFamily="34" charset="0"/>
              </a:rPr>
              <a:t>Edge </a:t>
            </a:r>
            <a:r>
              <a:rPr lang="en-US" sz="1600" b="0" dirty="0">
                <a:solidFill>
                  <a:schemeClr val="tx1"/>
                </a:solidFill>
                <a:latin typeface="Arial" pitchFamily="34" charset="0"/>
              </a:rPr>
              <a:t>Thomson scattering</a:t>
            </a:r>
          </a:p>
          <a:p>
            <a:pPr marL="355600" lvl="1" indent="-176213">
              <a:spcBef>
                <a:spcPts val="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600" b="0" dirty="0" err="1">
                <a:solidFill>
                  <a:schemeClr val="tx1"/>
                </a:solidFill>
                <a:latin typeface="Arial" pitchFamily="34" charset="0"/>
              </a:rPr>
              <a:t>Divertor</a:t>
            </a:r>
            <a:r>
              <a:rPr lang="en-US" sz="1600" b="0" dirty="0">
                <a:solidFill>
                  <a:schemeClr val="tx1"/>
                </a:solidFill>
                <a:latin typeface="Arial" pitchFamily="34" charset="0"/>
              </a:rPr>
              <a:t> VUV spectrometer</a:t>
            </a:r>
            <a:endParaRPr lang="en-US" sz="1600" dirty="0">
              <a:solidFill>
                <a:schemeClr val="tx1"/>
              </a:solidFill>
              <a:latin typeface="Arial" pitchFamily="34" charset="0"/>
            </a:endParaRPr>
          </a:p>
          <a:p>
            <a:pPr marL="355600" lvl="1" indent="-176213">
              <a:spcBef>
                <a:spcPts val="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600" b="0" dirty="0" err="1">
                <a:solidFill>
                  <a:schemeClr val="tx1"/>
                </a:solidFill>
                <a:latin typeface="Arial" pitchFamily="34" charset="0"/>
              </a:rPr>
              <a:t>Cryopump</a:t>
            </a:r>
            <a:r>
              <a:rPr lang="en-US" sz="1600" b="0" dirty="0">
                <a:solidFill>
                  <a:schemeClr val="tx1"/>
                </a:solidFill>
                <a:latin typeface="Arial" pitchFamily="34" charset="0"/>
              </a:rPr>
              <a:t> system</a:t>
            </a:r>
          </a:p>
          <a:p>
            <a:pPr marL="355600" lvl="1" indent="-176213">
              <a:spcBef>
                <a:spcPts val="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600" b="0" dirty="0">
                <a:solidFill>
                  <a:schemeClr val="tx1"/>
                </a:solidFill>
                <a:latin typeface="Arial" pitchFamily="34" charset="0"/>
              </a:rPr>
              <a:t>Pellet injection system</a:t>
            </a:r>
          </a:p>
          <a:p>
            <a:pPr marL="355600" lvl="1" indent="-176213">
              <a:spcBef>
                <a:spcPts val="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600" b="0" dirty="0">
                <a:solidFill>
                  <a:schemeClr val="tx1"/>
                </a:solidFill>
                <a:latin typeface="Arial" pitchFamily="34" charset="0"/>
              </a:rPr>
              <a:t>Massive Gas Injection system</a:t>
            </a:r>
          </a:p>
          <a:p>
            <a:pPr marL="355600" lvl="1" indent="-176213">
              <a:spcBef>
                <a:spcPts val="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600" b="0" dirty="0">
                <a:solidFill>
                  <a:schemeClr val="tx1"/>
                </a:solidFill>
                <a:latin typeface="Arial" pitchFamily="34" charset="0"/>
              </a:rPr>
              <a:t>Fast Ion Loss Detection system</a:t>
            </a:r>
          </a:p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fr-FR" sz="1800" kern="0" dirty="0" smtClean="0">
              <a:solidFill>
                <a:srgbClr val="C00000"/>
              </a:solidFill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281742" y="3835835"/>
            <a:ext cx="7963589" cy="110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fr-FR" sz="1800" kern="0" dirty="0" smtClean="0">
                <a:solidFill>
                  <a:srgbClr val="C00000"/>
                </a:solidFill>
              </a:rPr>
              <a:t>II- Operation (sessions O1 to O5):</a:t>
            </a:r>
            <a:endParaRPr lang="en-GB" altLang="fr-FR" sz="1800" kern="0" dirty="0">
              <a:solidFill>
                <a:srgbClr val="C00000"/>
              </a:solidFill>
            </a:endParaRPr>
          </a:p>
          <a:p>
            <a:pPr marL="355600" lvl="1" indent="-176213">
              <a:spcBef>
                <a:spcPts val="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600" b="0" dirty="0" smtClean="0">
                <a:solidFill>
                  <a:schemeClr val="tx1"/>
                </a:solidFill>
                <a:latin typeface="Arial" pitchFamily="34" charset="0"/>
              </a:rPr>
              <a:t>Discharge simulator</a:t>
            </a:r>
          </a:p>
          <a:p>
            <a:pPr marL="355600" lvl="1" indent="-176213">
              <a:spcBef>
                <a:spcPts val="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600" b="0" dirty="0" smtClean="0">
                <a:solidFill>
                  <a:schemeClr val="tx1"/>
                </a:solidFill>
                <a:latin typeface="Arial" pitchFamily="34" charset="0"/>
              </a:rPr>
              <a:t>Position and shape control</a:t>
            </a:r>
            <a:endParaRPr lang="en-US" sz="1600" b="0" dirty="0">
              <a:solidFill>
                <a:schemeClr val="tx1"/>
              </a:solidFill>
              <a:latin typeface="Arial" pitchFamily="34" charset="0"/>
            </a:endParaRPr>
          </a:p>
          <a:p>
            <a:pPr marL="355600" lvl="1" indent="-176213">
              <a:spcBef>
                <a:spcPts val="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600" b="0" dirty="0" smtClean="0">
                <a:solidFill>
                  <a:schemeClr val="tx1"/>
                </a:solidFill>
                <a:latin typeface="Arial" pitchFamily="34" charset="0"/>
              </a:rPr>
              <a:t>ECRH-assisted breakdown</a:t>
            </a:r>
            <a:endParaRPr lang="en-US" sz="1600" dirty="0">
              <a:solidFill>
                <a:schemeClr val="tx1"/>
              </a:solidFill>
              <a:latin typeface="Arial" pitchFamily="34" charset="0"/>
            </a:endParaRPr>
          </a:p>
          <a:p>
            <a:pPr marL="355600" lvl="1" indent="-176213">
              <a:spcBef>
                <a:spcPts val="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600" b="0" dirty="0" smtClean="0">
                <a:solidFill>
                  <a:schemeClr val="tx1"/>
                </a:solidFill>
                <a:latin typeface="Arial" pitchFamily="34" charset="0"/>
              </a:rPr>
              <a:t>ECWC</a:t>
            </a:r>
            <a:endParaRPr lang="en-US" sz="1600" b="0" dirty="0">
              <a:solidFill>
                <a:schemeClr val="tx1"/>
              </a:solidFill>
              <a:latin typeface="Arial" pitchFamily="34" charset="0"/>
            </a:endParaRPr>
          </a:p>
          <a:p>
            <a:pPr marL="355600" lvl="1" indent="-176213">
              <a:spcBef>
                <a:spcPts val="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600" b="0" dirty="0" smtClean="0">
                <a:solidFill>
                  <a:schemeClr val="tx1"/>
                </a:solidFill>
                <a:latin typeface="Arial" pitchFamily="34" charset="0"/>
              </a:rPr>
              <a:t>Disruption studies</a:t>
            </a:r>
            <a:endParaRPr lang="en-US" sz="1600" b="0" dirty="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fr-FR" sz="1800" kern="0" dirty="0" smtClean="0">
              <a:solidFill>
                <a:srgbClr val="C00000"/>
              </a:solidFill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281740" y="5451613"/>
            <a:ext cx="7963589" cy="110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fr-FR" sz="1800" kern="0" dirty="0" smtClean="0">
                <a:solidFill>
                  <a:srgbClr val="C00000"/>
                </a:solidFill>
              </a:rPr>
              <a:t>III- Modelling (session M1):</a:t>
            </a:r>
            <a:endParaRPr lang="en-GB" altLang="fr-FR" sz="1800" kern="0" dirty="0">
              <a:solidFill>
                <a:srgbClr val="C00000"/>
              </a:solidFill>
            </a:endParaRPr>
          </a:p>
          <a:p>
            <a:pPr marL="355600" lvl="1" indent="-176213">
              <a:spcBef>
                <a:spcPts val="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600" b="0" dirty="0" smtClean="0">
                <a:solidFill>
                  <a:schemeClr val="tx1"/>
                </a:solidFill>
                <a:latin typeface="Arial" pitchFamily="34" charset="0"/>
              </a:rPr>
              <a:t>MHD studies</a:t>
            </a:r>
          </a:p>
          <a:p>
            <a:pPr marL="355600" lvl="1" indent="-176213">
              <a:spcBef>
                <a:spcPts val="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600" b="0" dirty="0" smtClean="0">
                <a:solidFill>
                  <a:schemeClr val="tx1"/>
                </a:solidFill>
                <a:latin typeface="Arial" pitchFamily="34" charset="0"/>
              </a:rPr>
              <a:t>Scenario integrated modelling</a:t>
            </a:r>
            <a:endParaRPr lang="en-US" sz="1600" b="0" dirty="0">
              <a:solidFill>
                <a:schemeClr val="tx1"/>
              </a:solidFill>
              <a:latin typeface="Arial" pitchFamily="34" charset="0"/>
            </a:endParaRPr>
          </a:p>
          <a:p>
            <a:pPr marL="355600" lvl="1" indent="-176213">
              <a:spcBef>
                <a:spcPts val="0"/>
              </a:spcBef>
              <a:buClr>
                <a:srgbClr val="0000FF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1600" b="0" dirty="0" smtClean="0">
                <a:solidFill>
                  <a:schemeClr val="tx1"/>
                </a:solidFill>
                <a:latin typeface="Arial" pitchFamily="34" charset="0"/>
              </a:rPr>
              <a:t>Energetic particles</a:t>
            </a:r>
            <a:endParaRPr lang="en-US" sz="1600" b="0" dirty="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fr-FR" sz="1800" kern="0" dirty="0" smtClean="0">
              <a:solidFill>
                <a:srgbClr val="C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030" y="4532216"/>
            <a:ext cx="2688810" cy="185686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724" y="1633442"/>
            <a:ext cx="1359526" cy="149364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4498" y="1637080"/>
            <a:ext cx="731583" cy="377985"/>
          </a:xfrm>
          <a:prstGeom prst="rect">
            <a:avLst/>
          </a:prstGeom>
        </p:spPr>
      </p:pic>
      <p:pic>
        <p:nvPicPr>
          <p:cNvPr id="9" name="Picture 3" descr="E:\Thomson Scattering diagnostics_WORK\19-21Nov2018 Mtg Naka\FoV01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23047" y="1869163"/>
            <a:ext cx="2082957" cy="1014907"/>
          </a:xfrm>
          <a:prstGeom prst="rect">
            <a:avLst/>
          </a:prstGeom>
          <a:noFill/>
        </p:spPr>
      </p:pic>
      <p:pic>
        <p:nvPicPr>
          <p:cNvPr id="10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C409BA86-6914-4E2D-A148-E7B8B88C3C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140" y="2015065"/>
            <a:ext cx="1620232" cy="7903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ZoneTexte 10"/>
          <p:cNvSpPr txBox="1"/>
          <p:nvPr/>
        </p:nvSpPr>
        <p:spPr>
          <a:xfrm>
            <a:off x="6448375" y="1964155"/>
            <a:ext cx="734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C00000"/>
                </a:solidFill>
              </a:rPr>
              <a:t>FILD</a:t>
            </a:r>
            <a:endParaRPr lang="en-GB" sz="1400" b="1">
              <a:solidFill>
                <a:srgbClr val="C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87305" y="1869163"/>
            <a:ext cx="734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C00000"/>
                </a:solidFill>
              </a:rPr>
              <a:t>TS</a:t>
            </a:r>
            <a:endParaRPr lang="en-GB" sz="1400" b="1">
              <a:solidFill>
                <a:srgbClr val="C00000"/>
              </a:solidFill>
            </a:endParaRPr>
          </a:p>
        </p:txBody>
      </p:sp>
      <p:pic>
        <p:nvPicPr>
          <p:cNvPr id="13" name="opt_curr19_giusto3_inverse4metis_results_movie_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7984" t="6694" r="15800" b="5250"/>
          <a:stretch/>
        </p:blipFill>
        <p:spPr>
          <a:xfrm>
            <a:off x="3854562" y="3197080"/>
            <a:ext cx="2400156" cy="239382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72954" y="752085"/>
            <a:ext cx="8473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00FF"/>
                </a:solidFill>
              </a:rPr>
              <a:t>WPSA </a:t>
            </a:r>
            <a:r>
              <a:rPr lang="fr-FR" sz="2000" b="1" dirty="0" err="1" smtClean="0">
                <a:solidFill>
                  <a:srgbClr val="0000FF"/>
                </a:solidFill>
              </a:rPr>
              <a:t>is</a:t>
            </a:r>
            <a:r>
              <a:rPr lang="fr-FR" sz="2000" b="1" dirty="0" smtClean="0">
                <a:solidFill>
                  <a:srgbClr val="0000FF"/>
                </a:solidFill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</a:rPr>
              <a:t>broken</a:t>
            </a:r>
            <a:r>
              <a:rPr lang="fr-FR" sz="2000" b="1" dirty="0" smtClean="0">
                <a:solidFill>
                  <a:srgbClr val="0000FF"/>
                </a:solidFill>
              </a:rPr>
              <a:t> down in </a:t>
            </a:r>
            <a:r>
              <a:rPr lang="fr-FR" sz="2000" b="1" dirty="0" err="1" smtClean="0">
                <a:solidFill>
                  <a:srgbClr val="0000FF"/>
                </a:solidFill>
              </a:rPr>
              <a:t>three</a:t>
            </a:r>
            <a:r>
              <a:rPr lang="fr-FR" sz="2000" b="1" dirty="0" smtClean="0">
                <a:solidFill>
                  <a:srgbClr val="0000FF"/>
                </a:solidFill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</a:rPr>
              <a:t>tasks</a:t>
            </a:r>
            <a:r>
              <a:rPr lang="fr-FR" sz="2000" b="1" dirty="0" smtClean="0">
                <a:solidFill>
                  <a:srgbClr val="0000FF"/>
                </a:solidFill>
              </a:rPr>
              <a:t>: </a:t>
            </a:r>
            <a:endParaRPr lang="fr-FR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9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sz="2800" dirty="0" err="1" smtClean="0">
                <a:solidFill>
                  <a:srgbClr val="C00000"/>
                </a:solidFill>
              </a:rPr>
              <a:t>Work</a:t>
            </a:r>
            <a:r>
              <a:rPr lang="fr-FR" altLang="fr-FR" sz="2800" dirty="0" smtClean="0">
                <a:solidFill>
                  <a:srgbClr val="C00000"/>
                </a:solidFill>
              </a:rPr>
              <a:t> Package SA: </a:t>
            </a:r>
            <a:r>
              <a:rPr lang="fr-FR" altLang="fr-FR" sz="2800" dirty="0" err="1" smtClean="0">
                <a:solidFill>
                  <a:srgbClr val="C00000"/>
                </a:solidFill>
              </a:rPr>
              <a:t>latest</a:t>
            </a:r>
            <a:r>
              <a:rPr lang="fr-FR" altLang="fr-FR" sz="2800" dirty="0" smtClean="0">
                <a:solidFill>
                  <a:srgbClr val="C00000"/>
                </a:solidFill>
              </a:rPr>
              <a:t> news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04503" y="654579"/>
            <a:ext cx="8857708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174625" indent="-174625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GB" altLang="fr-FR" sz="1800" b="1" dirty="0" smtClean="0">
                <a:solidFill>
                  <a:srgbClr val="0000FF"/>
                </a:solidFill>
              </a:rPr>
              <a:t> 6</a:t>
            </a:r>
            <a:r>
              <a:rPr lang="en-GB" altLang="fr-FR" sz="1800" b="1" baseline="30000" dirty="0" smtClean="0">
                <a:solidFill>
                  <a:srgbClr val="0000FF"/>
                </a:solidFill>
              </a:rPr>
              <a:t>th</a:t>
            </a:r>
            <a:r>
              <a:rPr lang="en-GB" altLang="fr-FR" sz="1800" b="1" dirty="0" smtClean="0">
                <a:solidFill>
                  <a:srgbClr val="0000FF"/>
                </a:solidFill>
              </a:rPr>
              <a:t> </a:t>
            </a:r>
            <a:r>
              <a:rPr lang="en-GB" altLang="fr-FR" sz="1800" b="1" dirty="0">
                <a:solidFill>
                  <a:srgbClr val="0000FF"/>
                </a:solidFill>
              </a:rPr>
              <a:t>WPSA Project Planning meeting</a:t>
            </a:r>
            <a:r>
              <a:rPr lang="en-GB" altLang="fr-FR" sz="1800" dirty="0"/>
              <a:t>, </a:t>
            </a:r>
            <a:r>
              <a:rPr lang="en-GB" altLang="fr-FR" sz="1800" dirty="0" err="1" smtClean="0"/>
              <a:t>Sevilla</a:t>
            </a:r>
            <a:r>
              <a:rPr lang="en-GB" altLang="fr-FR" sz="1800" dirty="0" smtClean="0"/>
              <a:t> </a:t>
            </a:r>
            <a:r>
              <a:rPr lang="en-GB" altLang="fr-FR" sz="1800" dirty="0"/>
              <a:t>(March </a:t>
            </a:r>
            <a:r>
              <a:rPr lang="en-GB" altLang="fr-FR" sz="1800" dirty="0" smtClean="0"/>
              <a:t>2019)</a:t>
            </a:r>
            <a:endParaRPr lang="fr-FR" altLang="fr-FR" sz="1800" dirty="0"/>
          </a:p>
          <a:p>
            <a:pPr marL="285750"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altLang="fr-FR" sz="1800" dirty="0" smtClean="0"/>
              <a:t> 3 </a:t>
            </a:r>
            <a:r>
              <a:rPr lang="fr-FR" altLang="fr-FR" sz="1800" dirty="0" err="1" smtClean="0"/>
              <a:t>days</a:t>
            </a:r>
            <a:r>
              <a:rPr lang="fr-FR" altLang="fr-FR" sz="1800" dirty="0" smtClean="0"/>
              <a:t> </a:t>
            </a:r>
            <a:r>
              <a:rPr lang="fr-FR" altLang="fr-FR" sz="1800" dirty="0" err="1" smtClean="0"/>
              <a:t>plenary</a:t>
            </a:r>
            <a:r>
              <a:rPr lang="fr-FR" altLang="fr-FR" sz="1800" dirty="0" smtClean="0"/>
              <a:t> meeting + 1.5 </a:t>
            </a:r>
            <a:r>
              <a:rPr lang="fr-FR" altLang="fr-FR" sz="1800" dirty="0" err="1" smtClean="0"/>
              <a:t>days</a:t>
            </a:r>
            <a:r>
              <a:rPr lang="fr-FR" altLang="fr-FR" sz="1800" dirty="0" smtClean="0"/>
              <a:t> </a:t>
            </a:r>
            <a:r>
              <a:rPr lang="fr-FR" altLang="fr-FR" sz="1800" dirty="0" err="1" smtClean="0"/>
              <a:t>specific</a:t>
            </a:r>
            <a:r>
              <a:rPr lang="fr-FR" altLang="fr-FR" sz="1800" dirty="0" smtClean="0"/>
              <a:t> </a:t>
            </a:r>
            <a:r>
              <a:rPr lang="fr-FR" altLang="fr-FR" sz="1800" dirty="0" err="1" smtClean="0"/>
              <a:t>parallel</a:t>
            </a:r>
            <a:r>
              <a:rPr lang="fr-FR" altLang="fr-FR" sz="1800" dirty="0" smtClean="0"/>
              <a:t> meetings</a:t>
            </a:r>
            <a:endParaRPr lang="fr-FR" altLang="fr-FR" sz="1800" dirty="0"/>
          </a:p>
          <a:p>
            <a:pPr marL="285750"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fr-FR" altLang="fr-FR" sz="1800" b="1" dirty="0" smtClean="0"/>
              <a:t> 68 participants </a:t>
            </a:r>
            <a:r>
              <a:rPr lang="fr-FR" altLang="fr-FR" sz="1800" dirty="0" smtClean="0"/>
              <a:t>on site + </a:t>
            </a:r>
            <a:r>
              <a:rPr lang="fr-FR" altLang="fr-FR" sz="1800" dirty="0" smtClean="0">
                <a:sym typeface="Symbol"/>
              </a:rPr>
              <a:t></a:t>
            </a:r>
            <a:r>
              <a:rPr lang="fr-FR" altLang="fr-FR" sz="1800" dirty="0" smtClean="0"/>
              <a:t>15 </a:t>
            </a:r>
            <a:r>
              <a:rPr lang="fr-FR" altLang="fr-FR" sz="1800" dirty="0" err="1" smtClean="0"/>
              <a:t>remotely</a:t>
            </a:r>
            <a:r>
              <a:rPr lang="fr-FR" altLang="fr-FR" sz="1800" dirty="0" smtClean="0"/>
              <a:t> </a:t>
            </a:r>
            <a:r>
              <a:rPr lang="fr-FR" altLang="fr-FR" sz="1800" i="1" dirty="0" smtClean="0"/>
              <a:t>(participation </a:t>
            </a:r>
            <a:r>
              <a:rPr lang="fr-FR" altLang="fr-FR" sz="1800" i="1" dirty="0" err="1" smtClean="0"/>
              <a:t>steadily</a:t>
            </a:r>
            <a:r>
              <a:rPr lang="fr-FR" altLang="fr-FR" sz="1800" i="1" dirty="0" smtClean="0"/>
              <a:t> </a:t>
            </a:r>
            <a:r>
              <a:rPr lang="fr-FR" altLang="fr-FR" sz="1800" i="1" dirty="0" err="1" smtClean="0"/>
              <a:t>growing</a:t>
            </a:r>
            <a:r>
              <a:rPr lang="fr-FR" altLang="fr-FR" sz="1800" i="1" dirty="0" smtClean="0"/>
              <a:t>)</a:t>
            </a:r>
          </a:p>
          <a:p>
            <a:pPr marL="0" lvl="1" indent="0">
              <a:spcBef>
                <a:spcPts val="0"/>
              </a:spcBef>
              <a:spcAft>
                <a:spcPts val="0"/>
              </a:spcAft>
              <a:defRPr/>
            </a:pPr>
            <a:endParaRPr lang="en-GB" altLang="fr-FR" sz="1800" i="1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GB" altLang="fr-FR" sz="1800" b="1" dirty="0" smtClean="0">
                <a:solidFill>
                  <a:srgbClr val="0000FF"/>
                </a:solidFill>
              </a:rPr>
              <a:t> 8</a:t>
            </a:r>
            <a:r>
              <a:rPr lang="en-GB" altLang="fr-FR" sz="1800" b="1" baseline="30000" dirty="0" smtClean="0">
                <a:solidFill>
                  <a:srgbClr val="0000FF"/>
                </a:solidFill>
              </a:rPr>
              <a:t>th</a:t>
            </a:r>
            <a:r>
              <a:rPr lang="en-GB" altLang="fr-FR" sz="1800" b="1" dirty="0" smtClean="0">
                <a:solidFill>
                  <a:srgbClr val="0000FF"/>
                </a:solidFill>
              </a:rPr>
              <a:t> </a:t>
            </a:r>
            <a:r>
              <a:rPr lang="en-GB" altLang="fr-FR" sz="1800" b="1" dirty="0">
                <a:solidFill>
                  <a:srgbClr val="0000FF"/>
                </a:solidFill>
              </a:rPr>
              <a:t>Research Coordination Meeting </a:t>
            </a:r>
            <a:r>
              <a:rPr lang="en-GB" altLang="fr-FR" sz="1800" dirty="0"/>
              <a:t>(Naka, </a:t>
            </a:r>
            <a:r>
              <a:rPr lang="en-GB" altLang="fr-FR" sz="1800" dirty="0" smtClean="0"/>
              <a:t>June 2019) </a:t>
            </a:r>
            <a:r>
              <a:rPr lang="en-GB" altLang="fr-FR" sz="1800" dirty="0"/>
              <a:t>- </a:t>
            </a:r>
            <a:r>
              <a:rPr lang="en-GB" altLang="fr-FR" sz="1800" b="1" dirty="0" smtClean="0"/>
              <a:t>24 </a:t>
            </a:r>
            <a:r>
              <a:rPr lang="en-GB" altLang="fr-FR" sz="1800" b="1" dirty="0"/>
              <a:t>EU </a:t>
            </a:r>
            <a:r>
              <a:rPr lang="en-GB" altLang="fr-FR" sz="1800" b="1" dirty="0" smtClean="0"/>
              <a:t>participants: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GB" altLang="fr-FR" sz="1800" b="1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GB" altLang="fr-FR" sz="1800" b="1" dirty="0" smtClean="0">
                <a:solidFill>
                  <a:srgbClr val="0000FF"/>
                </a:solidFill>
              </a:rPr>
              <a:t> First </a:t>
            </a:r>
            <a:r>
              <a:rPr lang="en-GB" altLang="fr-FR" sz="1800" b="1" dirty="0">
                <a:solidFill>
                  <a:srgbClr val="0000FF"/>
                </a:solidFill>
              </a:rPr>
              <a:t>EU diagnostic (EDICAM) </a:t>
            </a:r>
            <a:r>
              <a:rPr lang="en-GB" altLang="fr-FR" sz="1800" dirty="0" smtClean="0"/>
              <a:t>delivered to Naka in July 2019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GB" altLang="fr-FR" sz="18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GB" altLang="fr-FR" sz="1800" b="1" dirty="0" smtClean="0">
                <a:solidFill>
                  <a:srgbClr val="0000FF"/>
                </a:solidFill>
              </a:rPr>
              <a:t> 6 </a:t>
            </a:r>
            <a:r>
              <a:rPr lang="en-GB" altLang="fr-FR" sz="1800" b="1" dirty="0">
                <a:solidFill>
                  <a:srgbClr val="0000FF"/>
                </a:solidFill>
              </a:rPr>
              <a:t>new Enhancement Projects</a:t>
            </a:r>
            <a:r>
              <a:rPr lang="en-GB" altLang="fr-FR" sz="1800" dirty="0">
                <a:solidFill>
                  <a:srgbClr val="0000FF"/>
                </a:solidFill>
              </a:rPr>
              <a:t> </a:t>
            </a:r>
            <a:r>
              <a:rPr lang="en-GB" altLang="fr-FR" sz="1800" dirty="0"/>
              <a:t>launched </a:t>
            </a:r>
            <a:r>
              <a:rPr lang="en-GB" altLang="fr-FR" sz="1800" dirty="0" smtClean="0"/>
              <a:t>with F4E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GB" altLang="fr-FR" sz="18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GB" altLang="fr-FR" sz="1800" b="1" dirty="0" smtClean="0">
                <a:solidFill>
                  <a:srgbClr val="0000FF"/>
                </a:solidFill>
              </a:rPr>
              <a:t> Naka-site </a:t>
            </a:r>
            <a:r>
              <a:rPr lang="en-GB" altLang="fr-FR" sz="1800" b="1" dirty="0" err="1" smtClean="0">
                <a:solidFill>
                  <a:srgbClr val="0000FF"/>
                </a:solidFill>
              </a:rPr>
              <a:t>EUROfusion</a:t>
            </a:r>
            <a:r>
              <a:rPr lang="en-GB" altLang="fr-FR" sz="1800" b="1" dirty="0" smtClean="0">
                <a:solidFill>
                  <a:srgbClr val="0000FF"/>
                </a:solidFill>
              </a:rPr>
              <a:t> </a:t>
            </a:r>
            <a:r>
              <a:rPr lang="en-GB" altLang="fr-FR" sz="1800" b="1" dirty="0">
                <a:solidFill>
                  <a:srgbClr val="0000FF"/>
                </a:solidFill>
              </a:rPr>
              <a:t>team coordinator and </a:t>
            </a:r>
            <a:r>
              <a:rPr lang="en-GB" altLang="fr-FR" sz="1800" b="1" dirty="0" smtClean="0">
                <a:solidFill>
                  <a:srgbClr val="0000FF"/>
                </a:solidFill>
              </a:rPr>
              <a:t>deputies appointed </a:t>
            </a:r>
            <a:r>
              <a:rPr lang="en-GB" altLang="fr-FR" sz="1800" b="1" dirty="0">
                <a:solidFill>
                  <a:srgbClr val="0000FF"/>
                </a:solidFill>
              </a:rPr>
              <a:t> </a:t>
            </a:r>
            <a:r>
              <a:rPr lang="en-GB" altLang="fr-FR" sz="1800" b="1" dirty="0" smtClean="0">
                <a:solidFill>
                  <a:srgbClr val="0000FF"/>
                </a:solidFill>
              </a:rPr>
              <a:t>                 </a:t>
            </a:r>
            <a:r>
              <a:rPr lang="en-GB" altLang="fr-FR" sz="1800" dirty="0" smtClean="0">
                <a:sym typeface="Wingdings" panose="05000000000000000000" pitchFamily="2" charset="2"/>
              </a:rPr>
              <a:t> </a:t>
            </a:r>
            <a:r>
              <a:rPr lang="fr-FR" altLang="fr-FR" sz="1800" b="1" dirty="0" smtClean="0"/>
              <a:t>E</a:t>
            </a:r>
            <a:r>
              <a:rPr lang="fr-FR" altLang="fr-FR" sz="1800" b="1" dirty="0"/>
              <a:t>. </a:t>
            </a:r>
            <a:r>
              <a:rPr lang="fr-FR" altLang="fr-FR" sz="1800" b="1" dirty="0" err="1"/>
              <a:t>Joffrin</a:t>
            </a:r>
            <a:r>
              <a:rPr lang="fr-FR" altLang="fr-FR" sz="1800" b="1" dirty="0"/>
              <a:t> </a:t>
            </a:r>
            <a:r>
              <a:rPr lang="fr-FR" altLang="fr-FR" sz="1800" dirty="0" smtClean="0"/>
              <a:t>(</a:t>
            </a:r>
            <a:r>
              <a:rPr lang="fr-FR" altLang="fr-FR" sz="1800" dirty="0" err="1" smtClean="0"/>
              <a:t>coordinator</a:t>
            </a:r>
            <a:r>
              <a:rPr lang="fr-FR" altLang="fr-FR" sz="1800" dirty="0" smtClean="0"/>
              <a:t>), </a:t>
            </a:r>
            <a:r>
              <a:rPr lang="fr-FR" altLang="fr-FR" sz="1800" b="1" dirty="0"/>
              <a:t>E. </a:t>
            </a:r>
            <a:r>
              <a:rPr lang="fr-FR" altLang="fr-FR" sz="1800" b="1" dirty="0" err="1"/>
              <a:t>Belonohy</a:t>
            </a:r>
            <a:r>
              <a:rPr lang="fr-FR" altLang="fr-FR" sz="1800" b="1" dirty="0"/>
              <a:t> </a:t>
            </a:r>
            <a:r>
              <a:rPr lang="fr-FR" altLang="fr-FR" sz="1800" dirty="0"/>
              <a:t>and </a:t>
            </a:r>
            <a:r>
              <a:rPr lang="fr-FR" altLang="fr-FR" sz="1800" b="1" dirty="0"/>
              <a:t>G. De Tommasi </a:t>
            </a:r>
            <a:r>
              <a:rPr lang="fr-FR" altLang="fr-FR" sz="1800" dirty="0"/>
              <a:t>(</a:t>
            </a:r>
            <a:r>
              <a:rPr lang="fr-FR" altLang="fr-FR" sz="1800" dirty="0" err="1" smtClean="0"/>
              <a:t>deputies</a:t>
            </a:r>
            <a:r>
              <a:rPr lang="fr-FR" altLang="fr-FR" sz="1800" dirty="0" smtClean="0"/>
              <a:t>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fr-FR" altLang="fr-FR" sz="1800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fr-FR" altLang="fr-FR" sz="1800" b="1" dirty="0" smtClean="0">
                <a:solidFill>
                  <a:srgbClr val="0000FF"/>
                </a:solidFill>
              </a:rPr>
              <a:t> Call for </a:t>
            </a:r>
            <a:r>
              <a:rPr lang="fr-FR" altLang="fr-FR" sz="1800" b="1" dirty="0" err="1" smtClean="0">
                <a:solidFill>
                  <a:srgbClr val="0000FF"/>
                </a:solidFill>
              </a:rPr>
              <a:t>EUROfusion</a:t>
            </a:r>
            <a:r>
              <a:rPr lang="fr-FR" altLang="fr-FR" sz="1800" b="1" dirty="0" smtClean="0">
                <a:solidFill>
                  <a:srgbClr val="0000FF"/>
                </a:solidFill>
              </a:rPr>
              <a:t> Integrated </a:t>
            </a:r>
            <a:r>
              <a:rPr lang="fr-FR" altLang="fr-FR" sz="1800" b="1" dirty="0" err="1" smtClean="0">
                <a:solidFill>
                  <a:srgbClr val="0000FF"/>
                </a:solidFill>
              </a:rPr>
              <a:t>Commissioning</a:t>
            </a:r>
            <a:r>
              <a:rPr lang="fr-FR" altLang="fr-FR" sz="1800" b="1" dirty="0" smtClean="0">
                <a:solidFill>
                  <a:srgbClr val="0000FF"/>
                </a:solidFill>
              </a:rPr>
              <a:t> team </a:t>
            </a:r>
            <a:r>
              <a:rPr lang="fr-FR" altLang="fr-FR" sz="1800" dirty="0" err="1" smtClean="0"/>
              <a:t>issued</a:t>
            </a:r>
            <a:r>
              <a:rPr lang="fr-FR" altLang="fr-FR" sz="1800" dirty="0"/>
              <a:t> </a:t>
            </a:r>
            <a:r>
              <a:rPr lang="fr-FR" altLang="fr-FR" sz="1800" dirty="0" smtClean="0"/>
              <a:t>on the 2</a:t>
            </a:r>
            <a:r>
              <a:rPr lang="fr-FR" altLang="fr-FR" sz="1800" baseline="30000" dirty="0" smtClean="0"/>
              <a:t>nd</a:t>
            </a:r>
            <a:r>
              <a:rPr lang="fr-FR" altLang="fr-FR" sz="1800" dirty="0" smtClean="0"/>
              <a:t> of </a:t>
            </a:r>
            <a:r>
              <a:rPr lang="fr-FR" altLang="fr-FR" sz="1800" dirty="0" err="1" smtClean="0"/>
              <a:t>Dec</a:t>
            </a:r>
            <a:endParaRPr lang="fr-FR" altLang="fr-FR" sz="1800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fr-FR" altLang="fr-FR" sz="1800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fr-FR" altLang="fr-FR" sz="1800" b="1" dirty="0" smtClean="0">
                <a:solidFill>
                  <a:srgbClr val="0000FF"/>
                </a:solidFill>
              </a:rPr>
              <a:t> </a:t>
            </a:r>
            <a:r>
              <a:rPr lang="fr-FR" altLang="fr-FR" sz="1800" b="1" dirty="0" err="1" smtClean="0">
                <a:solidFill>
                  <a:srgbClr val="0000FF"/>
                </a:solidFill>
              </a:rPr>
              <a:t>Results</a:t>
            </a:r>
            <a:r>
              <a:rPr lang="fr-FR" altLang="fr-FR" sz="1800" b="1" dirty="0" smtClean="0">
                <a:solidFill>
                  <a:srgbClr val="0000FF"/>
                </a:solidFill>
              </a:rPr>
              <a:t> of the call </a:t>
            </a:r>
            <a:r>
              <a:rPr lang="fr-FR" altLang="fr-FR" sz="1800" b="1" dirty="0" err="1" smtClean="0">
                <a:solidFill>
                  <a:srgbClr val="0000FF"/>
                </a:solidFill>
              </a:rPr>
              <a:t>after</a:t>
            </a:r>
            <a:r>
              <a:rPr lang="fr-FR" altLang="fr-FR" sz="1800" b="1" dirty="0" smtClean="0">
                <a:solidFill>
                  <a:srgbClr val="0000FF"/>
                </a:solidFill>
              </a:rPr>
              <a:t> </a:t>
            </a:r>
            <a:r>
              <a:rPr lang="fr-FR" altLang="fr-FR" sz="1800" b="1" dirty="0" err="1" smtClean="0">
                <a:solidFill>
                  <a:srgbClr val="0000FF"/>
                </a:solidFill>
              </a:rPr>
              <a:t>selection</a:t>
            </a:r>
            <a:r>
              <a:rPr lang="fr-FR" altLang="fr-FR" sz="1800" b="1" dirty="0" smtClean="0">
                <a:solidFill>
                  <a:srgbClr val="0000FF"/>
                </a:solidFill>
              </a:rPr>
              <a:t> </a:t>
            </a:r>
            <a:r>
              <a:rPr lang="fr-FR" altLang="fr-FR" sz="1800" dirty="0" err="1" smtClean="0"/>
              <a:t>issued</a:t>
            </a:r>
            <a:r>
              <a:rPr lang="fr-FR" altLang="fr-FR" sz="1800" dirty="0" smtClean="0"/>
              <a:t> on the </a:t>
            </a:r>
            <a:r>
              <a:rPr lang="fr-FR" altLang="fr-FR" sz="1800" b="1" dirty="0" smtClean="0"/>
              <a:t>16th of March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fr-FR" altLang="fr-FR" sz="1800" b="1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fr-FR" altLang="fr-FR" sz="1800" b="1" dirty="0" smtClean="0">
                <a:solidFill>
                  <a:srgbClr val="0000FF"/>
                </a:solidFill>
              </a:rPr>
              <a:t> 7th WPSA Project Planning Meeting</a:t>
            </a:r>
            <a:r>
              <a:rPr lang="fr-FR" altLang="fr-FR" sz="1800" dirty="0" smtClean="0">
                <a:solidFill>
                  <a:srgbClr val="0000FF"/>
                </a:solidFill>
              </a:rPr>
              <a:t>: </a:t>
            </a:r>
            <a:r>
              <a:rPr lang="fr-FR" altLang="fr-FR" sz="1800" dirty="0" smtClean="0">
                <a:sym typeface="Wingdings" panose="05000000000000000000" pitchFamily="2" charset="2"/>
              </a:rPr>
              <a:t>Budapest</a:t>
            </a:r>
            <a:r>
              <a:rPr lang="fr-FR" altLang="fr-FR" sz="1800" dirty="0" smtClean="0"/>
              <a:t>, 30 March – 3 April 2020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fr-FR" altLang="fr-FR" sz="1800" dirty="0" err="1"/>
              <a:t>P</a:t>
            </a:r>
            <a:r>
              <a:rPr lang="fr-FR" altLang="fr-FR" sz="1800" dirty="0" err="1" smtClean="0"/>
              <a:t>ostpotned</a:t>
            </a:r>
            <a:r>
              <a:rPr lang="fr-FR" altLang="fr-FR" sz="1800" dirty="0" smtClean="0"/>
              <a:t> to </a:t>
            </a:r>
            <a:r>
              <a:rPr lang="fr-FR" altLang="fr-FR" sz="1800" b="1" dirty="0" err="1" smtClean="0"/>
              <a:t>September</a:t>
            </a:r>
            <a:r>
              <a:rPr lang="fr-FR" altLang="fr-FR" sz="1800" b="1" dirty="0" smtClean="0"/>
              <a:t> (7th -11th) </a:t>
            </a:r>
            <a:r>
              <a:rPr lang="fr-FR" altLang="fr-FR" sz="1800" dirty="0" err="1" smtClean="0"/>
              <a:t>following</a:t>
            </a:r>
            <a:r>
              <a:rPr lang="fr-FR" altLang="fr-FR" sz="1800" dirty="0" smtClean="0"/>
              <a:t> the virus </a:t>
            </a:r>
            <a:r>
              <a:rPr lang="fr-FR" altLang="fr-FR" sz="1800" dirty="0" err="1" smtClean="0"/>
              <a:t>crisis</a:t>
            </a:r>
            <a:r>
              <a:rPr lang="fr-FR" altLang="fr-FR" sz="1800" dirty="0" smtClean="0"/>
              <a:t>.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fr-FR" altLang="fr-FR" sz="1800" dirty="0" err="1" smtClean="0"/>
              <a:t>Replaced</a:t>
            </a:r>
            <a:r>
              <a:rPr lang="fr-FR" altLang="fr-FR" sz="1800" dirty="0" smtClean="0"/>
              <a:t> by </a:t>
            </a:r>
            <a:r>
              <a:rPr lang="fr-FR" altLang="fr-FR" sz="1800" b="1" dirty="0" smtClean="0"/>
              <a:t>VC </a:t>
            </a:r>
            <a:r>
              <a:rPr lang="fr-FR" altLang="fr-FR" sz="1800" b="1" dirty="0" err="1" smtClean="0"/>
              <a:t>working</a:t>
            </a:r>
            <a:r>
              <a:rPr lang="fr-FR" altLang="fr-FR" sz="1800" b="1" dirty="0" smtClean="0"/>
              <a:t> sessions </a:t>
            </a:r>
            <a:r>
              <a:rPr lang="fr-FR" altLang="fr-FR" sz="1800" dirty="0" err="1" smtClean="0"/>
              <a:t>organized</a:t>
            </a:r>
            <a:r>
              <a:rPr lang="fr-FR" altLang="fr-FR" sz="1800" dirty="0" smtClean="0"/>
              <a:t> by the </a:t>
            </a:r>
            <a:r>
              <a:rPr lang="fr-FR" altLang="fr-FR" sz="1800" dirty="0" err="1" smtClean="0"/>
              <a:t>three</a:t>
            </a:r>
            <a:r>
              <a:rPr lang="fr-FR" altLang="fr-FR" sz="1800" dirty="0" smtClean="0"/>
              <a:t> </a:t>
            </a:r>
            <a:r>
              <a:rPr lang="fr-FR" altLang="fr-FR" sz="1800" dirty="0" err="1" smtClean="0"/>
              <a:t>tasks</a:t>
            </a:r>
            <a:r>
              <a:rPr lang="fr-FR" altLang="fr-FR" sz="1800" dirty="0" smtClean="0"/>
              <a:t> </a:t>
            </a:r>
          </a:p>
        </p:txBody>
      </p:sp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379" y="2882139"/>
            <a:ext cx="1284620" cy="48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26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1450" y="79376"/>
            <a:ext cx="7574824" cy="541338"/>
          </a:xfrm>
        </p:spPr>
        <p:txBody>
          <a:bodyPr/>
          <a:lstStyle/>
          <a:p>
            <a:r>
              <a:rPr lang="fr-FR" sz="2800" dirty="0" err="1" smtClean="0">
                <a:solidFill>
                  <a:srgbClr val="C00000"/>
                </a:solidFill>
              </a:rPr>
              <a:t>Organization</a:t>
            </a:r>
            <a:r>
              <a:rPr lang="fr-FR" sz="2800" dirty="0" smtClean="0">
                <a:solidFill>
                  <a:srgbClr val="C00000"/>
                </a:solidFill>
              </a:rPr>
              <a:t> </a:t>
            </a:r>
            <a:r>
              <a:rPr lang="fr-FR" sz="2800" dirty="0" err="1" smtClean="0">
                <a:solidFill>
                  <a:srgbClr val="C00000"/>
                </a:solidFill>
              </a:rPr>
              <a:t>within</a:t>
            </a:r>
            <a:r>
              <a:rPr lang="fr-FR" sz="2800" dirty="0" smtClean="0">
                <a:solidFill>
                  <a:srgbClr val="C00000"/>
                </a:solidFill>
              </a:rPr>
              <a:t> BA phase II for JT-60SA</a:t>
            </a:r>
            <a:endParaRPr lang="fr-FR" sz="2800" dirty="0">
              <a:solidFill>
                <a:srgbClr val="C00000"/>
              </a:solidFill>
            </a:endParaRPr>
          </a:p>
        </p:txBody>
      </p:sp>
      <p:pic>
        <p:nvPicPr>
          <p:cNvPr id="4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66"/>
          <a:stretch/>
        </p:blipFill>
        <p:spPr bwMode="auto">
          <a:xfrm>
            <a:off x="213510" y="1565992"/>
            <a:ext cx="6419731" cy="236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740724"/>
            <a:ext cx="4596493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/>
              <a:t>EURATOM – JA </a:t>
            </a:r>
            <a:r>
              <a:rPr lang="fr-FR" sz="1600" b="1" dirty="0" err="1" smtClean="0"/>
              <a:t>Gov</a:t>
            </a:r>
            <a:r>
              <a:rPr lang="fr-FR" sz="1600" b="1" dirty="0" smtClean="0"/>
              <a:t>. Joint </a:t>
            </a:r>
            <a:r>
              <a:rPr lang="fr-FR" sz="1600" b="1" dirty="0" err="1" smtClean="0"/>
              <a:t>Declaration</a:t>
            </a:r>
            <a:r>
              <a:rPr lang="fr-FR" sz="1600" b="1" dirty="0" smtClean="0"/>
              <a:t> for BA phase 2021-2025 phase II (</a:t>
            </a:r>
            <a:r>
              <a:rPr lang="fr-FR" sz="1600" b="1" i="1" dirty="0" smtClean="0"/>
              <a:t>2</a:t>
            </a:r>
            <a:r>
              <a:rPr lang="fr-FR" sz="1600" b="1" i="1" baseline="30000" dirty="0" smtClean="0"/>
              <a:t>nd</a:t>
            </a:r>
            <a:r>
              <a:rPr lang="fr-FR" sz="1600" b="1" i="1" dirty="0" smtClean="0"/>
              <a:t> March 2020) </a:t>
            </a:r>
            <a:endParaRPr lang="fr-FR" sz="1600" b="1" i="1" dirty="0"/>
          </a:p>
        </p:txBody>
      </p:sp>
      <p:sp>
        <p:nvSpPr>
          <p:cNvPr id="6" name="ZoneTexte 5"/>
          <p:cNvSpPr txBox="1"/>
          <p:nvPr/>
        </p:nvSpPr>
        <p:spPr>
          <a:xfrm>
            <a:off x="5283723" y="738944"/>
            <a:ext cx="3403077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err="1" smtClean="0"/>
              <a:t>Preparation</a:t>
            </a:r>
            <a:r>
              <a:rPr lang="fr-FR" sz="1600" b="1" dirty="0" smtClean="0"/>
              <a:t> of </a:t>
            </a:r>
            <a:r>
              <a:rPr lang="fr-FR" sz="1600" b="1" dirty="0" err="1" smtClean="0"/>
              <a:t>Procurement</a:t>
            </a:r>
            <a:r>
              <a:rPr lang="fr-FR" sz="1600" b="1" dirty="0" smtClean="0"/>
              <a:t> Arrangements (</a:t>
            </a:r>
            <a:r>
              <a:rPr lang="fr-FR" sz="1600" b="1" i="1" dirty="0" smtClean="0"/>
              <a:t>March-April 2020</a:t>
            </a:r>
            <a:r>
              <a:rPr lang="fr-FR" sz="1600" b="1" dirty="0" smtClean="0"/>
              <a:t>)</a:t>
            </a:r>
            <a:endParaRPr lang="fr-FR" sz="16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4901938" y="4107649"/>
            <a:ext cx="4166648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smtClean="0"/>
              <a:t>Common </a:t>
            </a:r>
            <a:r>
              <a:rPr lang="fr-FR" sz="1600" b="1" dirty="0" err="1" smtClean="0"/>
              <a:t>Quality</a:t>
            </a:r>
            <a:r>
              <a:rPr lang="fr-FR" sz="1600" b="1" dirty="0" smtClean="0"/>
              <a:t> Management System (CQMS) documents on </a:t>
            </a:r>
            <a:r>
              <a:rPr lang="fr-FR" sz="1600" b="1" dirty="0"/>
              <a:t>I</a:t>
            </a:r>
            <a:r>
              <a:rPr lang="fr-FR" sz="1600" b="1" dirty="0" smtClean="0"/>
              <a:t>ntegrated </a:t>
            </a:r>
            <a:r>
              <a:rPr lang="fr-FR" sz="1600" b="1" dirty="0" err="1" smtClean="0"/>
              <a:t>Commissioning</a:t>
            </a:r>
            <a:r>
              <a:rPr lang="fr-FR" sz="1600" b="1" dirty="0" smtClean="0"/>
              <a:t>, </a:t>
            </a:r>
            <a:r>
              <a:rPr lang="fr-FR" sz="1600" b="1" dirty="0" err="1" smtClean="0"/>
              <a:t>Operation</a:t>
            </a:r>
            <a:r>
              <a:rPr lang="fr-FR" sz="1600" b="1" dirty="0" smtClean="0"/>
              <a:t> and </a:t>
            </a:r>
            <a:r>
              <a:rPr lang="fr-FR" sz="1600" b="1" dirty="0" err="1" smtClean="0"/>
              <a:t>scientific</a:t>
            </a:r>
            <a:r>
              <a:rPr lang="fr-FR" sz="1600" b="1" dirty="0" smtClean="0"/>
              <a:t> exploitation (</a:t>
            </a:r>
            <a:r>
              <a:rPr lang="fr-FR" sz="1600" b="1" dirty="0" err="1" smtClean="0"/>
              <a:t>agreed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with</a:t>
            </a:r>
            <a:r>
              <a:rPr lang="fr-FR" sz="1600" b="1" dirty="0" smtClean="0"/>
              <a:t> QST, </a:t>
            </a:r>
            <a:r>
              <a:rPr lang="fr-FR" sz="1600" b="1" i="1" dirty="0" err="1" smtClean="0"/>
              <a:t>Feb</a:t>
            </a:r>
            <a:r>
              <a:rPr lang="fr-FR" sz="1600" b="1" i="1" dirty="0" smtClean="0"/>
              <a:t> 2020</a:t>
            </a:r>
            <a:r>
              <a:rPr lang="fr-FR" sz="1600" b="1" dirty="0" smtClean="0"/>
              <a:t>)</a:t>
            </a:r>
            <a:endParaRPr lang="fr-FR" sz="16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264862" y="4103000"/>
            <a:ext cx="2886145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 smtClean="0"/>
              <a:t>EUROfusion</a:t>
            </a:r>
            <a:r>
              <a:rPr lang="fr-FR" sz="1600" b="1" dirty="0" smtClean="0"/>
              <a:t> – F4E MOU, Multi-</a:t>
            </a:r>
            <a:r>
              <a:rPr lang="fr-FR" sz="1600" b="1" dirty="0" err="1" smtClean="0"/>
              <a:t>year</a:t>
            </a:r>
            <a:r>
              <a:rPr lang="fr-FR" sz="1600" b="1" dirty="0" smtClean="0"/>
              <a:t> Project Plan, </a:t>
            </a:r>
            <a:r>
              <a:rPr lang="fr-FR" sz="1600" b="1" dirty="0" err="1" smtClean="0"/>
              <a:t>assignment</a:t>
            </a:r>
            <a:r>
              <a:rPr lang="fr-FR" sz="1600" b="1" dirty="0" smtClean="0"/>
              <a:t> Agreement (</a:t>
            </a:r>
            <a:r>
              <a:rPr lang="fr-FR" sz="1600" b="1" i="1" dirty="0" err="1" smtClean="0"/>
              <a:t>Feb</a:t>
            </a:r>
            <a:r>
              <a:rPr lang="fr-FR" sz="1600" b="1" i="1" dirty="0" smtClean="0"/>
              <a:t> 2020</a:t>
            </a:r>
            <a:r>
              <a:rPr lang="fr-FR" sz="1600" b="1" dirty="0" smtClean="0"/>
              <a:t>)</a:t>
            </a:r>
            <a:endParaRPr lang="fr-FR" sz="1600" b="1" dirty="0"/>
          </a:p>
        </p:txBody>
      </p:sp>
      <p:cxnSp>
        <p:nvCxnSpPr>
          <p:cNvPr id="10" name="Connecteur droit avec flèche 9"/>
          <p:cNvCxnSpPr>
            <a:stCxn id="8" idx="0"/>
            <a:endCxn id="20" idx="2"/>
          </p:cNvCxnSpPr>
          <p:nvPr/>
        </p:nvCxnSpPr>
        <p:spPr bwMode="auto">
          <a:xfrm flipH="1" flipV="1">
            <a:off x="1703065" y="3662410"/>
            <a:ext cx="4870" cy="4405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necteur droit avec flèche 11"/>
          <p:cNvCxnSpPr>
            <a:endCxn id="7" idx="1"/>
          </p:cNvCxnSpPr>
          <p:nvPr/>
        </p:nvCxnSpPr>
        <p:spPr bwMode="auto">
          <a:xfrm>
            <a:off x="3633849" y="3320915"/>
            <a:ext cx="1268089" cy="13253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cteur droit avec flèche 16"/>
          <p:cNvCxnSpPr/>
          <p:nvPr/>
        </p:nvCxnSpPr>
        <p:spPr bwMode="auto">
          <a:xfrm flipH="1">
            <a:off x="3962400" y="2309942"/>
            <a:ext cx="2868706" cy="179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necteur droit avec flèche 18"/>
          <p:cNvCxnSpPr>
            <a:stCxn id="3" idx="3"/>
            <a:endCxn id="6" idx="1"/>
          </p:cNvCxnSpPr>
          <p:nvPr/>
        </p:nvCxnSpPr>
        <p:spPr bwMode="auto">
          <a:xfrm flipV="1">
            <a:off x="4596493" y="1031332"/>
            <a:ext cx="687230" cy="17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27"/>
          <p:cNvSpPr/>
          <p:nvPr/>
        </p:nvSpPr>
        <p:spPr bwMode="auto">
          <a:xfrm>
            <a:off x="725864" y="3712798"/>
            <a:ext cx="735291" cy="1091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96672" y="3641754"/>
            <a:ext cx="1362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(WPSA)</a:t>
            </a:r>
            <a:endParaRPr lang="fr-FR" sz="1400" b="1" dirty="0">
              <a:solidFill>
                <a:srgbClr val="FF0000"/>
              </a:solidFill>
            </a:endParaRPr>
          </a:p>
        </p:txBody>
      </p:sp>
      <p:cxnSp>
        <p:nvCxnSpPr>
          <p:cNvPr id="30" name="Connecteur droit avec flèche 29"/>
          <p:cNvCxnSpPr>
            <a:stCxn id="3" idx="2"/>
          </p:cNvCxnSpPr>
          <p:nvPr/>
        </p:nvCxnSpPr>
        <p:spPr bwMode="auto">
          <a:xfrm>
            <a:off x="2298247" y="1325499"/>
            <a:ext cx="1018159" cy="3395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13"/>
          <p:cNvSpPr/>
          <p:nvPr/>
        </p:nvSpPr>
        <p:spPr bwMode="auto">
          <a:xfrm>
            <a:off x="1615044" y="2998245"/>
            <a:ext cx="180000" cy="10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613065" y="3554410"/>
            <a:ext cx="180000" cy="10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31106" y="1845751"/>
            <a:ext cx="2237480" cy="91307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Aft>
                <a:spcPts val="1000"/>
              </a:spcAft>
            </a:pPr>
            <a:r>
              <a:rPr lang="en-GB" sz="1600" b="1" kern="0" dirty="0">
                <a:latin typeface="+mn-lt"/>
                <a:ea typeface="Yu Mincho"/>
              </a:rPr>
              <a:t>Project Plan </a:t>
            </a:r>
            <a:r>
              <a:rPr lang="en-GB" sz="1600" b="1" kern="0" dirty="0" smtClean="0">
                <a:latin typeface="+mn-lt"/>
                <a:ea typeface="Yu Mincho"/>
              </a:rPr>
              <a:t>of </a:t>
            </a:r>
            <a:r>
              <a:rPr lang="en-GB" sz="1600" b="1" kern="0" dirty="0">
                <a:latin typeface="+mn-lt"/>
                <a:ea typeface="Yu Mincho"/>
              </a:rPr>
              <a:t>the Satellite Tokamak Programme for BA Phase </a:t>
            </a:r>
            <a:r>
              <a:rPr lang="en-GB" sz="1600" b="1" kern="0" dirty="0" smtClean="0">
                <a:latin typeface="+mn-lt"/>
                <a:ea typeface="Yu Mincho"/>
              </a:rPr>
              <a:t>II (March2020)</a:t>
            </a:r>
            <a:endParaRPr lang="fr-FR" sz="1600" kern="100" dirty="0">
              <a:effectLst/>
              <a:latin typeface="+mn-lt"/>
              <a:ea typeface="Yu Mincho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46947" y="5378962"/>
            <a:ext cx="8997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rgbClr val="000000"/>
                </a:solidFill>
                <a:latin typeface="CIDFont+F1"/>
              </a:rPr>
              <a:t>The EU </a:t>
            </a:r>
            <a:r>
              <a:rPr lang="en-US" sz="1800" b="1" dirty="0" smtClean="0">
                <a:solidFill>
                  <a:srgbClr val="000000"/>
                </a:solidFill>
                <a:latin typeface="CIDFont+F1"/>
              </a:rPr>
              <a:t>has a </a:t>
            </a:r>
            <a:r>
              <a:rPr lang="en-US" sz="1800" b="1" dirty="0">
                <a:solidFill>
                  <a:srgbClr val="000000"/>
                </a:solidFill>
                <a:latin typeface="CIDFont+F1"/>
              </a:rPr>
              <a:t>share </a:t>
            </a:r>
            <a:r>
              <a:rPr lang="en-US" sz="1800" b="1" u="sng" dirty="0">
                <a:solidFill>
                  <a:srgbClr val="0000FF"/>
                </a:solidFill>
                <a:latin typeface="CIDFont+F1"/>
              </a:rPr>
              <a:t>of </a:t>
            </a:r>
            <a:r>
              <a:rPr lang="en-US" sz="1800" b="1" u="sng" dirty="0" smtClean="0">
                <a:solidFill>
                  <a:srgbClr val="0000FF"/>
                </a:solidFill>
                <a:latin typeface="CIDFont+F1"/>
              </a:rPr>
              <a:t>40</a:t>
            </a:r>
            <a:r>
              <a:rPr lang="en-US" sz="1800" b="1" u="sng" dirty="0">
                <a:solidFill>
                  <a:srgbClr val="0000FF"/>
                </a:solidFill>
                <a:latin typeface="CIDFont+F1"/>
              </a:rPr>
              <a:t>% of the </a:t>
            </a:r>
            <a:r>
              <a:rPr lang="en-US" sz="1800" b="1" u="sng" dirty="0" err="1">
                <a:solidFill>
                  <a:srgbClr val="0000FF"/>
                </a:solidFill>
                <a:latin typeface="CIDFont+F1"/>
              </a:rPr>
              <a:t>Programme</a:t>
            </a:r>
            <a:r>
              <a:rPr lang="en-US" sz="1800" b="1" u="sng" dirty="0">
                <a:solidFill>
                  <a:srgbClr val="0000FF"/>
                </a:solidFill>
                <a:latin typeface="CIDFont+F1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CIDFont+F3"/>
                <a:sym typeface="Wingdings" panose="05000000000000000000" pitchFamily="2" charset="2"/>
              </a:rPr>
              <a:t></a:t>
            </a:r>
            <a:r>
              <a:rPr lang="en-US" sz="1800" b="1" dirty="0" smtClean="0">
                <a:solidFill>
                  <a:srgbClr val="000000"/>
                </a:solidFill>
                <a:latin typeface="CIDFont+F3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CIDFont+F1"/>
              </a:rPr>
              <a:t>It is expected that </a:t>
            </a:r>
            <a:r>
              <a:rPr lang="en-US" sz="1800" b="1" dirty="0" smtClean="0">
                <a:solidFill>
                  <a:srgbClr val="000000"/>
                </a:solidFill>
                <a:latin typeface="CIDFont+F1"/>
              </a:rPr>
              <a:t>about </a:t>
            </a:r>
            <a:r>
              <a:rPr lang="en-US" sz="1800" b="1" dirty="0" smtClean="0">
                <a:solidFill>
                  <a:srgbClr val="0000FF"/>
                </a:solidFill>
                <a:latin typeface="CIDFont+F1"/>
              </a:rPr>
              <a:t>150 to 200 EU </a:t>
            </a:r>
            <a:r>
              <a:rPr lang="en-US" sz="1800" b="1" dirty="0">
                <a:solidFill>
                  <a:srgbClr val="0000FF"/>
                </a:solidFill>
                <a:latin typeface="CIDFont+F1"/>
              </a:rPr>
              <a:t>individuals </a:t>
            </a:r>
            <a:r>
              <a:rPr lang="en-US" sz="1800" b="1" dirty="0" smtClean="0">
                <a:solidFill>
                  <a:srgbClr val="000000"/>
                </a:solidFill>
                <a:latin typeface="CIDFont+F1"/>
              </a:rPr>
              <a:t>are involved at </a:t>
            </a:r>
            <a:r>
              <a:rPr lang="en-US" sz="1800" b="1" dirty="0">
                <a:solidFill>
                  <a:srgbClr val="000000"/>
                </a:solidFill>
                <a:latin typeface="CIDFont+F1"/>
              </a:rPr>
              <a:t>any </a:t>
            </a:r>
            <a:r>
              <a:rPr lang="en-US" sz="1800" b="1" dirty="0" smtClean="0">
                <a:solidFill>
                  <a:srgbClr val="000000"/>
                </a:solidFill>
                <a:latin typeface="CIDFont+F1"/>
              </a:rPr>
              <a:t>time in the JT-60SA </a:t>
            </a:r>
            <a:r>
              <a:rPr lang="en-US" sz="1800" b="1" dirty="0" err="1" smtClean="0">
                <a:solidFill>
                  <a:srgbClr val="000000"/>
                </a:solidFill>
                <a:latin typeface="CIDFont+F1"/>
              </a:rPr>
              <a:t>Programme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324573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/>
          </p:cNvSpPr>
          <p:nvPr>
            <p:ph type="title"/>
          </p:nvPr>
        </p:nvSpPr>
        <p:spPr>
          <a:xfrm>
            <a:off x="361950" y="41275"/>
            <a:ext cx="7705418" cy="541338"/>
          </a:xfrm>
        </p:spPr>
        <p:txBody>
          <a:bodyPr/>
          <a:lstStyle/>
          <a:p>
            <a:pPr eaLnBrk="1" hangingPunct="1"/>
            <a:r>
              <a:rPr lang="en-GB" altLang="fr-FR" sz="2800" dirty="0" smtClean="0">
                <a:solidFill>
                  <a:srgbClr val="C00000"/>
                </a:solidFill>
              </a:rPr>
              <a:t>Multi-year JT-60SA Schedule </a:t>
            </a:r>
            <a:endParaRPr lang="fr-FR" altLang="fr-FR" sz="2800" dirty="0" smtClean="0">
              <a:solidFill>
                <a:srgbClr val="C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93" y="1371421"/>
            <a:ext cx="9156986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6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asque principal">
  <a:themeElements>
    <a:clrScheme name="1_Masque principal 1">
      <a:dk1>
        <a:srgbClr val="000000"/>
      </a:dk1>
      <a:lt1>
        <a:srgbClr val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FFFFF"/>
      </a:accent3>
      <a:accent4>
        <a:srgbClr val="000000"/>
      </a:accent4>
      <a:accent5>
        <a:srgbClr val="BEAAB9"/>
      </a:accent5>
      <a:accent6>
        <a:srgbClr val="D97A23"/>
      </a:accent6>
      <a:hlink>
        <a:srgbClr val="0000FF"/>
      </a:hlink>
      <a:folHlink>
        <a:srgbClr val="800080"/>
      </a:folHlink>
    </a:clrScheme>
    <a:fontScheme name="1_Masque princip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asque principal 1">
        <a:dk1>
          <a:srgbClr val="000000"/>
        </a:dk1>
        <a:lt1>
          <a:srgbClr val="FFFFFF"/>
        </a:lt1>
        <a:dk2>
          <a:srgbClr val="DC0528"/>
        </a:dk2>
        <a:lt2>
          <a:srgbClr val="96C31E"/>
        </a:lt2>
        <a:accent1>
          <a:srgbClr val="781469"/>
        </a:accent1>
        <a:accent2>
          <a:srgbClr val="F08728"/>
        </a:accent2>
        <a:accent3>
          <a:srgbClr val="FFFFFF"/>
        </a:accent3>
        <a:accent4>
          <a:srgbClr val="000000"/>
        </a:accent4>
        <a:accent5>
          <a:srgbClr val="BEAAB9"/>
        </a:accent5>
        <a:accent6>
          <a:srgbClr val="D97A23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73056</TotalTime>
  <Words>2403</Words>
  <Application>Microsoft Office PowerPoint</Application>
  <PresentationFormat>Affichage à l'écran (4:3)</PresentationFormat>
  <Paragraphs>443</Paragraphs>
  <Slides>21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6" baseType="lpstr">
      <vt:lpstr>MS Gothic</vt:lpstr>
      <vt:lpstr>ＭＳ Ｐゴシック</vt:lpstr>
      <vt:lpstr>ＭＳ Ｐゴシック</vt:lpstr>
      <vt:lpstr>游ゴシック</vt:lpstr>
      <vt:lpstr>Arial</vt:lpstr>
      <vt:lpstr>Calibri</vt:lpstr>
      <vt:lpstr>CIDFont+F1</vt:lpstr>
      <vt:lpstr>CIDFont+F3</vt:lpstr>
      <vt:lpstr>Osaka</vt:lpstr>
      <vt:lpstr>Symbol</vt:lpstr>
      <vt:lpstr>Times New Roman</vt:lpstr>
      <vt:lpstr>Wingdings</vt:lpstr>
      <vt:lpstr>Yu Mincho</vt:lpstr>
      <vt:lpstr>ヒラギノ角ゴ Pro W3</vt:lpstr>
      <vt:lpstr>1_Masque principal</vt:lpstr>
      <vt:lpstr>Integrated commissioning organization (including device status, work breakdown, schedule)</vt:lpstr>
      <vt:lpstr>Outline</vt:lpstr>
      <vt:lpstr>The JT-60SA tokamak</vt:lpstr>
      <vt:lpstr>Présentation PowerPoint</vt:lpstr>
      <vt:lpstr>Status of the JT-60SA assembly</vt:lpstr>
      <vt:lpstr>WPSA: EU scientific/operational participation </vt:lpstr>
      <vt:lpstr>Work Package SA: latest news</vt:lpstr>
      <vt:lpstr>Organization within BA phase II for JT-60SA</vt:lpstr>
      <vt:lpstr>Multi-year JT-60SA Schedule </vt:lpstr>
      <vt:lpstr>Commissioning all the items at right timing</vt:lpstr>
      <vt:lpstr>Status of the machine for IC phase</vt:lpstr>
      <vt:lpstr>Integrated Commissioning objectives</vt:lpstr>
      <vt:lpstr>EUROfusion organisation for the IC phase:   ensure maximum return</vt:lpstr>
      <vt:lpstr>EU selection for participation in JT-60SA IC/OP1 </vt:lpstr>
      <vt:lpstr>Présentation PowerPoint</vt:lpstr>
      <vt:lpstr>QST organization in Naka</vt:lpstr>
      <vt:lpstr>Integration of EUROfusion participants in QST</vt:lpstr>
      <vt:lpstr>Future scientific exploitation: an integrated Programme</vt:lpstr>
      <vt:lpstr>Présentation PowerPoint</vt:lpstr>
      <vt:lpstr>Summary </vt:lpstr>
      <vt:lpstr>Some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Giruzzi</dc:creator>
  <cp:lastModifiedBy>JOFFRIN Emmanuel 133360</cp:lastModifiedBy>
  <cp:revision>3231</cp:revision>
  <cp:lastPrinted>2020-01-22T09:49:21Z</cp:lastPrinted>
  <dcterms:created xsi:type="dcterms:W3CDTF">2002-11-22T08:29:45Z</dcterms:created>
  <dcterms:modified xsi:type="dcterms:W3CDTF">2020-03-30T09:38:59Z</dcterms:modified>
</cp:coreProperties>
</file>