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1122" r:id="rId2"/>
    <p:sldId id="742" r:id="rId3"/>
    <p:sldId id="1192" r:id="rId4"/>
    <p:sldId id="1202" r:id="rId5"/>
    <p:sldId id="1205" r:id="rId6"/>
    <p:sldId id="1221" r:id="rId7"/>
    <p:sldId id="1211" r:id="rId8"/>
    <p:sldId id="1204" r:id="rId9"/>
    <p:sldId id="1209" r:id="rId10"/>
    <p:sldId id="1208" r:id="rId11"/>
    <p:sldId id="1210" r:id="rId12"/>
    <p:sldId id="1222" r:id="rId13"/>
    <p:sldId id="1220" r:id="rId14"/>
    <p:sldId id="1207" r:id="rId15"/>
    <p:sldId id="1185" r:id="rId16"/>
    <p:sldId id="1223" r:id="rId17"/>
    <p:sldId id="1215" r:id="rId18"/>
    <p:sldId id="1226" r:id="rId19"/>
    <p:sldId id="1227" r:id="rId20"/>
    <p:sldId id="1217" r:id="rId21"/>
    <p:sldId id="1216" r:id="rId22"/>
    <p:sldId id="1218" r:id="rId23"/>
    <p:sldId id="1187" r:id="rId24"/>
    <p:sldId id="1183" r:id="rId25"/>
    <p:sldId id="1213" r:id="rId26"/>
    <p:sldId id="1214" r:id="rId27"/>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6DCFD4-21B7-4A14-A26D-5C40D1A99FCE}">
          <p14:sldIdLst>
            <p14:sldId id="1122"/>
            <p14:sldId id="742"/>
            <p14:sldId id="1192"/>
            <p14:sldId id="1202"/>
            <p14:sldId id="1205"/>
            <p14:sldId id="1221"/>
            <p14:sldId id="1211"/>
            <p14:sldId id="1204"/>
            <p14:sldId id="1209"/>
            <p14:sldId id="1208"/>
            <p14:sldId id="1210"/>
            <p14:sldId id="1222"/>
            <p14:sldId id="1220"/>
            <p14:sldId id="1207"/>
            <p14:sldId id="1185"/>
            <p14:sldId id="1223"/>
            <p14:sldId id="1215"/>
            <p14:sldId id="1226"/>
            <p14:sldId id="1227"/>
            <p14:sldId id="1217"/>
            <p14:sldId id="1216"/>
            <p14:sldId id="1218"/>
            <p14:sldId id="1187"/>
            <p14:sldId id="1183"/>
            <p14:sldId id="1213"/>
            <p14:sldId id="1214"/>
          </p14:sldIdLst>
        </p14:section>
      </p14:sectionLst>
    </p:ext>
    <p:ext uri="{EFAFB233-063F-42B5-8137-9DF3F51BA10A}">
      <p15:sldGuideLst xmlns:p15="http://schemas.microsoft.com/office/powerpoint/2012/main">
        <p15:guide id="1" orient="horz" pos="28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0"/>
    <a:srgbClr val="009900"/>
    <a:srgbClr val="FF0000"/>
    <a:srgbClr val="0033CC"/>
    <a:srgbClr val="EDB333"/>
    <a:srgbClr val="008000"/>
    <a:srgbClr val="333399"/>
    <a:srgbClr val="33CC33"/>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1395" autoAdjust="0"/>
  </p:normalViewPr>
  <p:slideViewPr>
    <p:cSldViewPr>
      <p:cViewPr varScale="1">
        <p:scale>
          <a:sx n="79" d="100"/>
          <a:sy n="79" d="100"/>
        </p:scale>
        <p:origin x="84" y="174"/>
      </p:cViewPr>
      <p:guideLst>
        <p:guide orient="horz" pos="2832"/>
        <p:guide pos="2880"/>
      </p:guideLst>
    </p:cSldViewPr>
  </p:slid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9D33F0A-3E44-3542-9B52-C69BBF913347}" type="datetimeFigureOut">
              <a:rPr lang="en-US" smtClean="0"/>
              <a:pPr/>
              <a:t>3/30/2020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74B4BCF-068A-D248-8F84-0E47315EB0DC}" type="slidenum">
              <a:rPr lang="en-US" smtClean="0"/>
              <a:pPr/>
              <a:t>‹N°›</a:t>
            </a:fld>
            <a:endParaRPr lang="en-US"/>
          </a:p>
        </p:txBody>
      </p:sp>
    </p:spTree>
    <p:extLst>
      <p:ext uri="{BB962C8B-B14F-4D97-AF65-F5344CB8AC3E}">
        <p14:creationId xmlns:p14="http://schemas.microsoft.com/office/powerpoint/2010/main" val="23328952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1D8797E-98FF-A441-8777-B69104237D7E}" type="datetimeFigureOut">
              <a:rPr lang="en-US" smtClean="0"/>
              <a:pPr/>
              <a:t>3/30/2020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0CCCBFF-A990-6E41-BF2C-15CF0EC144E5}" type="slidenum">
              <a:rPr lang="en-US" smtClean="0"/>
              <a:pPr/>
              <a:t>‹N°›</a:t>
            </a:fld>
            <a:endParaRPr lang="en-US"/>
          </a:p>
        </p:txBody>
      </p:sp>
    </p:spTree>
    <p:extLst>
      <p:ext uri="{BB962C8B-B14F-4D97-AF65-F5344CB8AC3E}">
        <p14:creationId xmlns:p14="http://schemas.microsoft.com/office/powerpoint/2010/main" val="42428930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90488" y="744538"/>
            <a:ext cx="6616700" cy="3722687"/>
          </a:xfrm>
          <a:ln/>
        </p:spPr>
      </p:sp>
      <p:sp>
        <p:nvSpPr>
          <p:cNvPr id="91139" name="Rectangle 3"/>
          <p:cNvSpPr>
            <a:spLocks noGrp="1" noChangeArrowheads="1"/>
          </p:cNvSpPr>
          <p:nvPr>
            <p:ph type="body" idx="1"/>
          </p:nvPr>
        </p:nvSpPr>
        <p:spPr>
          <a:xfrm>
            <a:off x="906252" y="4715153"/>
            <a:ext cx="4985174" cy="4466987"/>
          </a:xfrm>
          <a:noFill/>
        </p:spPr>
        <p:txBody>
          <a:bodyPr/>
          <a:lstStyle/>
          <a:p>
            <a:pPr eaLnBrk="1" hangingPunct="1"/>
            <a:endParaRPr lang="en-US" smtClean="0"/>
          </a:p>
        </p:txBody>
      </p:sp>
    </p:spTree>
    <p:extLst>
      <p:ext uri="{BB962C8B-B14F-4D97-AF65-F5344CB8AC3E}">
        <p14:creationId xmlns:p14="http://schemas.microsoft.com/office/powerpoint/2010/main" val="263987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use of ECH pre-ionization may aid the timing of breakdown. At ITER, 20 MW of 170 GHz ECH is foreseen [28], that can, either as 1st harmonic O-mode for </a:t>
            </a:r>
            <a:r>
              <a:rPr lang="en-GB" sz="1200" b="0" i="1" u="none" strike="noStrike" kern="1200" baseline="0" dirty="0" err="1" smtClean="0">
                <a:solidFill>
                  <a:schemeClr val="tx1"/>
                </a:solidFill>
                <a:latin typeface="+mn-lt"/>
                <a:ea typeface="+mn-ea"/>
                <a:cs typeface="+mn-cs"/>
              </a:rPr>
              <a:t>Bφ</a:t>
            </a:r>
            <a:r>
              <a:rPr lang="en-GB" sz="1200" b="0" i="1"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 5.3 T or 2nd harmonic X-mode for </a:t>
            </a:r>
            <a:r>
              <a:rPr lang="en-GB" sz="1200" b="0" i="1" u="none" strike="noStrike" kern="1200" baseline="0" dirty="0" err="1" smtClean="0">
                <a:solidFill>
                  <a:schemeClr val="tx1"/>
                </a:solidFill>
                <a:latin typeface="+mn-lt"/>
                <a:ea typeface="+mn-ea"/>
                <a:cs typeface="+mn-cs"/>
              </a:rPr>
              <a:t>Bφ</a:t>
            </a:r>
            <a:r>
              <a:rPr lang="en-GB" sz="1200" b="0" i="1"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 2.65 T, be used to pre-ionize the prefill gas, and assist with the heating of the plasma during the burn-through. ECH power can be launched equatorially or via the ECH upper-launcher reflected into the plasma via the high-field-side blanket.</a:t>
            </a:r>
            <a:endParaRPr lang="en-GB" dirty="0"/>
          </a:p>
        </p:txBody>
      </p:sp>
      <p:sp>
        <p:nvSpPr>
          <p:cNvPr id="4" name="Slide Number Placeholder 3"/>
          <p:cNvSpPr>
            <a:spLocks noGrp="1"/>
          </p:cNvSpPr>
          <p:nvPr>
            <p:ph type="sldNum" sz="quarter" idx="10"/>
          </p:nvPr>
        </p:nvSpPr>
        <p:spPr/>
        <p:txBody>
          <a:bodyPr/>
          <a:lstStyle/>
          <a:p>
            <a:fld id="{70CCCBFF-A990-6E41-BF2C-15CF0EC144E5}" type="slidenum">
              <a:rPr lang="en-US" smtClean="0"/>
              <a:pPr/>
              <a:t>9</a:t>
            </a:fld>
            <a:endParaRPr lang="en-US"/>
          </a:p>
        </p:txBody>
      </p:sp>
    </p:spTree>
    <p:extLst>
      <p:ext uri="{BB962C8B-B14F-4D97-AF65-F5344CB8AC3E}">
        <p14:creationId xmlns:p14="http://schemas.microsoft.com/office/powerpoint/2010/main" val="103832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use of ECH pre-ionization may aid the timing of breakdown. At ITER, 20 MW of 170 GHz ECH is foreseen [28], that can, either as 1st harmonic O-mode for </a:t>
            </a:r>
            <a:r>
              <a:rPr lang="en-GB" sz="1200" b="0" i="1" u="none" strike="noStrike" kern="1200" baseline="0" dirty="0" err="1" smtClean="0">
                <a:solidFill>
                  <a:schemeClr val="tx1"/>
                </a:solidFill>
                <a:latin typeface="+mn-lt"/>
                <a:ea typeface="+mn-ea"/>
                <a:cs typeface="+mn-cs"/>
              </a:rPr>
              <a:t>Bφ</a:t>
            </a:r>
            <a:r>
              <a:rPr lang="en-GB" sz="1200" b="0" i="1"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 5.3 T or 2nd harmonic X-mode for </a:t>
            </a:r>
            <a:r>
              <a:rPr lang="en-GB" sz="1200" b="0" i="1" u="none" strike="noStrike" kern="1200" baseline="0" dirty="0" err="1" smtClean="0">
                <a:solidFill>
                  <a:schemeClr val="tx1"/>
                </a:solidFill>
                <a:latin typeface="+mn-lt"/>
                <a:ea typeface="+mn-ea"/>
                <a:cs typeface="+mn-cs"/>
              </a:rPr>
              <a:t>Bφ</a:t>
            </a:r>
            <a:r>
              <a:rPr lang="en-GB" sz="1200" b="0" i="1"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 2.65 T, be used to pre-ionize the prefill gas, and assist with the heating of the plasma during the burn-through. ECH power can be launched equatorially or via the ECH upper-launcher reflected into the plasma via the high-field-side blanket.</a:t>
            </a:r>
            <a:endParaRPr lang="en-GB" dirty="0"/>
          </a:p>
        </p:txBody>
      </p:sp>
      <p:sp>
        <p:nvSpPr>
          <p:cNvPr id="4" name="Slide Number Placeholder 3"/>
          <p:cNvSpPr>
            <a:spLocks noGrp="1"/>
          </p:cNvSpPr>
          <p:nvPr>
            <p:ph type="sldNum" sz="quarter" idx="10"/>
          </p:nvPr>
        </p:nvSpPr>
        <p:spPr/>
        <p:txBody>
          <a:bodyPr/>
          <a:lstStyle/>
          <a:p>
            <a:fld id="{70CCCBFF-A990-6E41-BF2C-15CF0EC144E5}" type="slidenum">
              <a:rPr lang="en-US" smtClean="0"/>
              <a:pPr/>
              <a:t>10</a:t>
            </a:fld>
            <a:endParaRPr lang="en-US"/>
          </a:p>
        </p:txBody>
      </p:sp>
    </p:spTree>
    <p:extLst>
      <p:ext uri="{BB962C8B-B14F-4D97-AF65-F5344CB8AC3E}">
        <p14:creationId xmlns:p14="http://schemas.microsoft.com/office/powerpoint/2010/main" val="420989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CCCBFF-A990-6E41-BF2C-15CF0EC144E5}" type="slidenum">
              <a:rPr lang="en-US" smtClean="0"/>
              <a:pPr/>
              <a:t>11</a:t>
            </a:fld>
            <a:endParaRPr lang="en-US"/>
          </a:p>
        </p:txBody>
      </p:sp>
    </p:spTree>
    <p:extLst>
      <p:ext uri="{BB962C8B-B14F-4D97-AF65-F5344CB8AC3E}">
        <p14:creationId xmlns:p14="http://schemas.microsoft.com/office/powerpoint/2010/main" val="2453768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9875" indent="-269875" eaLnBrk="0" hangingPunct="0">
              <a:buSzPct val="125000"/>
              <a:buFontTx/>
              <a:buChar char="•"/>
              <a:defRPr/>
            </a:pPr>
            <a:r>
              <a:rPr lang="en-GB" sz="1400" kern="0" dirty="0" smtClean="0">
                <a:solidFill>
                  <a:srgbClr val="000090"/>
                </a:solidFill>
                <a:latin typeface="Arial" panose="020B0604020202020204" pitchFamily="34" charset="0"/>
                <a:ea typeface="ＭＳ Ｐゴシック" pitchFamily="-110" charset="-128"/>
                <a:cs typeface="Arial" panose="020B0604020202020204" pitchFamily="34" charset="0"/>
              </a:rPr>
              <a:t>Required for:</a:t>
            </a:r>
          </a:p>
          <a:p>
            <a:pPr marL="625475" indent="-342900" eaLnBrk="0" hangingPunct="0">
              <a:spcBef>
                <a:spcPts val="600"/>
              </a:spcBef>
              <a:buSzPct val="125000"/>
              <a:buFont typeface="Wingdings" panose="05000000000000000000" pitchFamily="2" charset="2"/>
              <a:buChar char="ü"/>
              <a:defRPr/>
            </a:pPr>
            <a:r>
              <a:rPr lang="en-GB" sz="1200" kern="0" dirty="0" smtClean="0">
                <a:solidFill>
                  <a:srgbClr val="000090"/>
                </a:solidFill>
                <a:latin typeface="Arial" panose="020B0604020202020204" pitchFamily="34" charset="0"/>
                <a:ea typeface="ＭＳ Ｐゴシック" pitchFamily="-110" charset="-128"/>
                <a:cs typeface="Arial" panose="020B0604020202020204" pitchFamily="34" charset="0"/>
              </a:rPr>
              <a:t>Reduction of number of VDEs at operation with low stability margin (e.g. with increased outboard plasma-wall gap) </a:t>
            </a:r>
            <a:endParaRPr lang="en-US" sz="1200" kern="0" dirty="0" smtClean="0">
              <a:solidFill>
                <a:srgbClr val="000090"/>
              </a:solidFill>
              <a:latin typeface="Arial" panose="020B0604020202020204" pitchFamily="34" charset="0"/>
              <a:ea typeface="ＭＳ Ｐゴシック" pitchFamily="-110" charset="-128"/>
              <a:cs typeface="Arial" panose="020B0604020202020204" pitchFamily="34" charset="0"/>
            </a:endParaRPr>
          </a:p>
          <a:p>
            <a:pPr marL="625475" indent="-342900" eaLnBrk="0" hangingPunct="0">
              <a:spcBef>
                <a:spcPts val="600"/>
              </a:spcBef>
              <a:buSzPct val="125000"/>
              <a:buFont typeface="Wingdings" panose="05000000000000000000" pitchFamily="2" charset="2"/>
              <a:buChar char="ü"/>
              <a:defRPr/>
            </a:pPr>
            <a:r>
              <a:rPr lang="en-GB" sz="1200" kern="0" dirty="0" smtClean="0">
                <a:solidFill>
                  <a:srgbClr val="000090"/>
                </a:solidFill>
                <a:latin typeface="Arial" panose="020B0604020202020204" pitchFamily="34" charset="0"/>
                <a:ea typeface="ＭＳ Ｐゴシック" pitchFamily="-110" charset="-128"/>
                <a:cs typeface="Arial" panose="020B0604020202020204" pitchFamily="34" charset="0"/>
              </a:rPr>
              <a:t>Minimization of AC losses in the superconducting coils driven by reaction of PF coil system on noise in </a:t>
            </a:r>
            <a:r>
              <a:rPr lang="en-GB" sz="1200" i="1" kern="0" dirty="0" err="1" smtClean="0">
                <a:solidFill>
                  <a:srgbClr val="000090"/>
                </a:solidFill>
                <a:latin typeface="Arial" panose="020B0604020202020204" pitchFamily="34" charset="0"/>
                <a:ea typeface="ＭＳ Ｐゴシック" pitchFamily="-110" charset="-128"/>
                <a:cs typeface="Arial" panose="020B0604020202020204" pitchFamily="34" charset="0"/>
              </a:rPr>
              <a:t>dZ</a:t>
            </a:r>
            <a:r>
              <a:rPr lang="en-GB" sz="1200" kern="0" dirty="0" smtClean="0">
                <a:solidFill>
                  <a:srgbClr val="000090"/>
                </a:solidFill>
                <a:latin typeface="Arial" panose="020B0604020202020204" pitchFamily="34" charset="0"/>
                <a:ea typeface="ＭＳ Ｐゴシック" pitchFamily="-110" charset="-128"/>
                <a:cs typeface="Arial" panose="020B0604020202020204" pitchFamily="34" charset="0"/>
              </a:rPr>
              <a:t>/</a:t>
            </a:r>
            <a:r>
              <a:rPr lang="en-GB" sz="1200" i="1" kern="0" dirty="0" err="1" smtClean="0">
                <a:solidFill>
                  <a:srgbClr val="000090"/>
                </a:solidFill>
                <a:latin typeface="Arial" panose="020B0604020202020204" pitchFamily="34" charset="0"/>
                <a:ea typeface="ＭＳ Ｐゴシック" pitchFamily="-110" charset="-128"/>
                <a:cs typeface="Arial" panose="020B0604020202020204" pitchFamily="34" charset="0"/>
              </a:rPr>
              <a:t>dt</a:t>
            </a:r>
            <a:r>
              <a:rPr lang="en-GB" sz="1200" kern="0" dirty="0" smtClean="0">
                <a:solidFill>
                  <a:srgbClr val="000090"/>
                </a:solidFill>
                <a:latin typeface="Arial" panose="020B0604020202020204" pitchFamily="34" charset="0"/>
                <a:ea typeface="ＭＳ Ｐゴシック" pitchFamily="-110" charset="-128"/>
                <a:cs typeface="Arial" panose="020B0604020202020204" pitchFamily="34" charset="0"/>
              </a:rPr>
              <a:t> to keep plasma vertical stability</a:t>
            </a:r>
          </a:p>
          <a:p>
            <a:pPr marL="625475" indent="-342900" eaLnBrk="0" hangingPunct="0">
              <a:spcBef>
                <a:spcPts val="600"/>
              </a:spcBef>
              <a:buSzPct val="125000"/>
              <a:buFont typeface="Wingdings" panose="05000000000000000000" pitchFamily="2" charset="2"/>
              <a:buChar char="ü"/>
              <a:defRPr/>
            </a:pPr>
            <a:r>
              <a:rPr lang="en-GB" sz="1200" kern="0" dirty="0" smtClean="0">
                <a:solidFill>
                  <a:srgbClr val="000090"/>
                </a:solidFill>
                <a:latin typeface="Arial" panose="020B0604020202020204" pitchFamily="34" charset="0"/>
                <a:ea typeface="ＭＳ Ｐゴシック" pitchFamily="-110" charset="-128"/>
                <a:cs typeface="Arial" panose="020B0604020202020204" pitchFamily="34" charset="0"/>
              </a:rPr>
              <a:t>Reduction of heating of the VS in-vessel coils and </a:t>
            </a:r>
            <a:r>
              <a:rPr lang="en-GB" sz="1200" kern="0" dirty="0" err="1" smtClean="0">
                <a:solidFill>
                  <a:srgbClr val="000090"/>
                </a:solidFill>
                <a:latin typeface="Arial" panose="020B0604020202020204" pitchFamily="34" charset="0"/>
                <a:ea typeface="ＭＳ Ｐゴシック" pitchFamily="-110" charset="-128"/>
                <a:cs typeface="Arial" panose="020B0604020202020204" pitchFamily="34" charset="0"/>
              </a:rPr>
              <a:t>busbars</a:t>
            </a:r>
            <a:r>
              <a:rPr lang="en-GB" sz="1200" kern="0" dirty="0" smtClean="0">
                <a:solidFill>
                  <a:srgbClr val="000090"/>
                </a:solidFill>
                <a:latin typeface="Arial" panose="020B0604020202020204" pitchFamily="34" charset="0"/>
                <a:ea typeface="ＭＳ Ｐゴシック" pitchFamily="-110" charset="-128"/>
                <a:cs typeface="Arial" panose="020B0604020202020204" pitchFamily="34" charset="0"/>
              </a:rPr>
              <a:t>, and, possibly, for reduction of thermal fatigue of the </a:t>
            </a:r>
            <a:r>
              <a:rPr lang="en-GB" sz="1200" kern="0" dirty="0" err="1" smtClean="0">
                <a:solidFill>
                  <a:srgbClr val="000090"/>
                </a:solidFill>
                <a:latin typeface="Arial" panose="020B0604020202020204" pitchFamily="34" charset="0"/>
                <a:ea typeface="ＭＳ Ｐゴシック" pitchFamily="-110" charset="-128"/>
                <a:cs typeface="Arial" panose="020B0604020202020204" pitchFamily="34" charset="0"/>
              </a:rPr>
              <a:t>divertor</a:t>
            </a:r>
            <a:r>
              <a:rPr lang="en-GB" sz="1200" kern="0" dirty="0" smtClean="0">
                <a:solidFill>
                  <a:srgbClr val="000090"/>
                </a:solidFill>
                <a:latin typeface="Arial" panose="020B0604020202020204" pitchFamily="34" charset="0"/>
                <a:ea typeface="ＭＳ Ｐゴシック" pitchFamily="-110" charset="-128"/>
                <a:cs typeface="Arial" panose="020B0604020202020204" pitchFamily="34" charset="0"/>
              </a:rPr>
              <a:t> due to strike point oscillations</a:t>
            </a:r>
          </a:p>
          <a:p>
            <a:endParaRPr lang="en-GB" dirty="0"/>
          </a:p>
        </p:txBody>
      </p:sp>
      <p:sp>
        <p:nvSpPr>
          <p:cNvPr id="4" name="Slide Number Placeholder 3"/>
          <p:cNvSpPr>
            <a:spLocks noGrp="1"/>
          </p:cNvSpPr>
          <p:nvPr>
            <p:ph type="sldNum" sz="quarter" idx="10"/>
          </p:nvPr>
        </p:nvSpPr>
        <p:spPr/>
        <p:txBody>
          <a:bodyPr/>
          <a:lstStyle/>
          <a:p>
            <a:fld id="{70CCCBFF-A990-6E41-BF2C-15CF0EC144E5}" type="slidenum">
              <a:rPr lang="en-US" smtClean="0"/>
              <a:pPr/>
              <a:t>18</a:t>
            </a:fld>
            <a:endParaRPr lang="en-US"/>
          </a:p>
        </p:txBody>
      </p:sp>
    </p:spTree>
    <p:extLst>
      <p:ext uri="{BB962C8B-B14F-4D97-AF65-F5344CB8AC3E}">
        <p14:creationId xmlns:p14="http://schemas.microsoft.com/office/powerpoint/2010/main" val="4097519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MAJOR FOOTNOTE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MAJOR FOOTNOTE</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9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MAJOR FOOTNOTE</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8" name="Text Box 4"/>
          <p:cNvSpPr txBox="1">
            <a:spLocks noChangeArrowheads="1"/>
          </p:cNvSpPr>
          <p:nvPr userDrawn="1"/>
        </p:nvSpPr>
        <p:spPr bwMode="auto">
          <a:xfrm>
            <a:off x="8458200" y="4800603"/>
            <a:ext cx="685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4000" b="1">
                <a:solidFill>
                  <a:schemeClr val="tx1"/>
                </a:solidFill>
                <a:latin typeface="Arial" pitchFamily="34" charset="0"/>
              </a:defRPr>
            </a:lvl1pPr>
            <a:lvl2pPr marL="742950" indent="-285750">
              <a:defRPr kumimoji="1" sz="4000" b="1">
                <a:solidFill>
                  <a:schemeClr val="tx1"/>
                </a:solidFill>
                <a:latin typeface="Arial" pitchFamily="34" charset="0"/>
              </a:defRPr>
            </a:lvl2pPr>
            <a:lvl3pPr marL="1143000" indent="-228600">
              <a:defRPr kumimoji="1" sz="4000" b="1">
                <a:solidFill>
                  <a:schemeClr val="tx1"/>
                </a:solidFill>
                <a:latin typeface="Arial" pitchFamily="34" charset="0"/>
              </a:defRPr>
            </a:lvl3pPr>
            <a:lvl4pPr marL="1600200" indent="-228600">
              <a:defRPr kumimoji="1" sz="4000" b="1">
                <a:solidFill>
                  <a:schemeClr val="tx1"/>
                </a:solidFill>
                <a:latin typeface="Arial" pitchFamily="34" charset="0"/>
              </a:defRPr>
            </a:lvl4pPr>
            <a:lvl5pPr marL="2057400" indent="-228600">
              <a:defRPr kumimoji="1" sz="4000" b="1">
                <a:solidFill>
                  <a:schemeClr val="tx1"/>
                </a:solidFill>
                <a:latin typeface="Arial" pitchFamily="34" charset="0"/>
              </a:defRPr>
            </a:lvl5pPr>
            <a:lvl6pPr marL="2514600" indent="-228600" algn="just" eaLnBrk="0" fontAlgn="base" hangingPunct="0">
              <a:lnSpc>
                <a:spcPts val="2300"/>
              </a:lnSpc>
              <a:spcBef>
                <a:spcPct val="0"/>
              </a:spcBef>
              <a:spcAft>
                <a:spcPct val="0"/>
              </a:spcAft>
              <a:buClr>
                <a:schemeClr val="tx1"/>
              </a:buClr>
              <a:defRPr kumimoji="1" sz="4000" b="1">
                <a:solidFill>
                  <a:schemeClr val="tx1"/>
                </a:solidFill>
                <a:latin typeface="Arial" pitchFamily="34" charset="0"/>
              </a:defRPr>
            </a:lvl6pPr>
            <a:lvl7pPr marL="2971800" indent="-228600" algn="just" eaLnBrk="0" fontAlgn="base" hangingPunct="0">
              <a:lnSpc>
                <a:spcPts val="2300"/>
              </a:lnSpc>
              <a:spcBef>
                <a:spcPct val="0"/>
              </a:spcBef>
              <a:spcAft>
                <a:spcPct val="0"/>
              </a:spcAft>
              <a:buClr>
                <a:schemeClr val="tx1"/>
              </a:buClr>
              <a:defRPr kumimoji="1" sz="4000" b="1">
                <a:solidFill>
                  <a:schemeClr val="tx1"/>
                </a:solidFill>
                <a:latin typeface="Arial" pitchFamily="34" charset="0"/>
              </a:defRPr>
            </a:lvl7pPr>
            <a:lvl8pPr marL="3429000" indent="-228600" algn="just" eaLnBrk="0" fontAlgn="base" hangingPunct="0">
              <a:lnSpc>
                <a:spcPts val="2300"/>
              </a:lnSpc>
              <a:spcBef>
                <a:spcPct val="0"/>
              </a:spcBef>
              <a:spcAft>
                <a:spcPct val="0"/>
              </a:spcAft>
              <a:buClr>
                <a:schemeClr val="tx1"/>
              </a:buClr>
              <a:defRPr kumimoji="1" sz="4000" b="1">
                <a:solidFill>
                  <a:schemeClr val="tx1"/>
                </a:solidFill>
                <a:latin typeface="Arial" pitchFamily="34" charset="0"/>
              </a:defRPr>
            </a:lvl8pPr>
            <a:lvl9pPr marL="3886200" indent="-228600" algn="just" eaLnBrk="0" fontAlgn="base" hangingPunct="0">
              <a:lnSpc>
                <a:spcPts val="2300"/>
              </a:lnSpc>
              <a:spcBef>
                <a:spcPct val="0"/>
              </a:spcBef>
              <a:spcAft>
                <a:spcPct val="0"/>
              </a:spcAft>
              <a:buClr>
                <a:schemeClr val="tx1"/>
              </a:buClr>
              <a:defRPr kumimoji="1" sz="4000" b="1">
                <a:solidFill>
                  <a:schemeClr val="tx1"/>
                </a:solidFill>
                <a:latin typeface="Arial" pitchFamily="34" charset="0"/>
              </a:defRPr>
            </a:lvl9pPr>
          </a:lstStyle>
          <a:p>
            <a:pPr defTabSz="914400" eaLnBrk="0" fontAlgn="base" hangingPunct="0">
              <a:spcBef>
                <a:spcPct val="50000"/>
              </a:spcBef>
              <a:spcAft>
                <a:spcPct val="0"/>
              </a:spcAft>
              <a:defRPr/>
            </a:pPr>
            <a:r>
              <a:rPr kumimoji="0" lang="en-GB" sz="1000" b="0" dirty="0" smtClean="0">
                <a:solidFill>
                  <a:srgbClr val="000000"/>
                </a:solidFill>
              </a:rPr>
              <a:t> </a:t>
            </a:r>
            <a:fld id="{84FB0314-7E4F-4822-A87F-AC5A7D63323F}" type="slidenum">
              <a:rPr kumimoji="0" lang="en-GB" sz="1000" b="0" smtClean="0">
                <a:solidFill>
                  <a:srgbClr val="333399"/>
                </a:solidFill>
              </a:rPr>
              <a:pPr defTabSz="914400" eaLnBrk="0" fontAlgn="base" hangingPunct="0">
                <a:spcBef>
                  <a:spcPct val="50000"/>
                </a:spcBef>
                <a:spcAft>
                  <a:spcPct val="0"/>
                </a:spcAft>
                <a:defRPr/>
              </a:pPr>
              <a:t>‹N°›</a:t>
            </a:fld>
            <a:endParaRPr kumimoji="0" lang="en-GB" sz="1000" b="0" dirty="0" smtClean="0">
              <a:solidFill>
                <a:srgbClr val="333399"/>
              </a:solidFill>
            </a:endParaRPr>
          </a:p>
        </p:txBody>
      </p:sp>
      <p:cxnSp>
        <p:nvCxnSpPr>
          <p:cNvPr id="21" name="Straight Connector 20"/>
          <p:cNvCxnSpPr/>
          <p:nvPr userDrawn="1"/>
        </p:nvCxnSpPr>
        <p:spPr bwMode="auto">
          <a:xfrm>
            <a:off x="0" y="4731514"/>
            <a:ext cx="9144000" cy="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userDrawn="1"/>
        </p:nvCxnSpPr>
        <p:spPr bwMode="auto">
          <a:xfrm>
            <a:off x="8388424" y="4731514"/>
            <a:ext cx="0" cy="32400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userDrawn="1"/>
        </p:nvCxnSpPr>
        <p:spPr bwMode="auto">
          <a:xfrm>
            <a:off x="7308304" y="4731990"/>
            <a:ext cx="0" cy="32400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userDrawn="1"/>
        </p:nvCxnSpPr>
        <p:spPr bwMode="auto">
          <a:xfrm>
            <a:off x="2699792" y="4731990"/>
            <a:ext cx="0" cy="32400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4752000"/>
            <a:ext cx="592767" cy="293493"/>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4953600"/>
            <a:ext cx="2016224" cy="97106"/>
          </a:xfrm>
          <a:prstGeom prst="rect">
            <a:avLst/>
          </a:prstGeom>
        </p:spPr>
      </p:pic>
      <p:sp>
        <p:nvSpPr>
          <p:cNvPr id="11" name="Text Box 15"/>
          <p:cNvSpPr txBox="1">
            <a:spLocks noChangeArrowheads="1"/>
          </p:cNvSpPr>
          <p:nvPr userDrawn="1"/>
        </p:nvSpPr>
        <p:spPr bwMode="auto">
          <a:xfrm>
            <a:off x="7308304" y="4730362"/>
            <a:ext cx="1080120" cy="430887"/>
          </a:xfrm>
          <a:prstGeom prst="rect">
            <a:avLst/>
          </a:prstGeom>
          <a:noFill/>
          <a:ln w="9525">
            <a:noFill/>
            <a:miter lim="800000"/>
            <a:headEnd/>
            <a:tailEnd/>
          </a:ln>
          <a:effectLst/>
        </p:spPr>
        <p:txBody>
          <a:bodyPr wrap="square">
            <a:spAutoFit/>
          </a:bodyPr>
          <a:lstStyle>
            <a:lvl1pPr algn="l">
              <a:defRPr kumimoji="1" sz="2400">
                <a:solidFill>
                  <a:schemeClr val="tx1"/>
                </a:solidFill>
                <a:latin typeface="Times New Roman" pitchFamily="18" charset="0"/>
              </a:defRPr>
            </a:lvl1pPr>
            <a:lvl2pPr marL="742950" indent="-285750" algn="l">
              <a:defRPr kumimoji="1" sz="2400">
                <a:solidFill>
                  <a:schemeClr val="tx1"/>
                </a:solidFill>
                <a:latin typeface="Times New Roman" pitchFamily="18" charset="0"/>
              </a:defRPr>
            </a:lvl2pPr>
            <a:lvl3pPr marL="1143000" indent="-228600" algn="l">
              <a:defRPr kumimoji="1" sz="2400">
                <a:solidFill>
                  <a:schemeClr val="tx1"/>
                </a:solidFill>
                <a:latin typeface="Times New Roman" pitchFamily="18" charset="0"/>
              </a:defRPr>
            </a:lvl3pPr>
            <a:lvl4pPr marL="1600200" indent="-228600" algn="l">
              <a:defRPr kumimoji="1" sz="2400">
                <a:solidFill>
                  <a:schemeClr val="tx1"/>
                </a:solidFill>
                <a:latin typeface="Times New Roman" pitchFamily="18" charset="0"/>
              </a:defRPr>
            </a:lvl4pPr>
            <a:lvl5pPr marL="2057400" indent="-228600" algn="l">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defTabSz="914400" eaLnBrk="0" fontAlgn="base" hangingPunct="0">
              <a:spcBef>
                <a:spcPct val="50000"/>
              </a:spcBef>
              <a:spcAft>
                <a:spcPct val="0"/>
              </a:spcAft>
              <a:defRPr/>
            </a:pPr>
            <a:r>
              <a:rPr kumimoji="0" lang="en-US" sz="1100" baseline="0" dirty="0" smtClean="0">
                <a:solidFill>
                  <a:srgbClr val="333399"/>
                </a:solidFill>
                <a:latin typeface="Arial" pitchFamily="34" charset="0"/>
              </a:rPr>
              <a:t>IDM UID: 32HBPK</a:t>
            </a:r>
            <a:endParaRPr kumimoji="0" lang="en-GB" altLang="ja-JP" sz="1100" dirty="0" smtClean="0">
              <a:solidFill>
                <a:srgbClr val="333399"/>
              </a:solidFill>
              <a:latin typeface="Arial" pitchFamily="34" charset="0"/>
              <a:ea typeface="ＭＳ Ｐゴシック" charset="-128"/>
            </a:endParaRPr>
          </a:p>
        </p:txBody>
      </p:sp>
      <p:sp>
        <p:nvSpPr>
          <p:cNvPr id="12" name="Text Box 15"/>
          <p:cNvSpPr txBox="1">
            <a:spLocks noChangeArrowheads="1"/>
          </p:cNvSpPr>
          <p:nvPr userDrawn="1"/>
        </p:nvSpPr>
        <p:spPr bwMode="auto">
          <a:xfrm>
            <a:off x="2591780" y="4730362"/>
            <a:ext cx="4815535" cy="400110"/>
          </a:xfrm>
          <a:prstGeom prst="rect">
            <a:avLst/>
          </a:prstGeom>
          <a:noFill/>
          <a:ln w="9525">
            <a:noFill/>
            <a:miter lim="800000"/>
            <a:headEnd/>
            <a:tailEnd/>
          </a:ln>
          <a:effectLst/>
        </p:spPr>
        <p:txBody>
          <a:bodyPr wrap="square">
            <a:spAutoFit/>
          </a:bodyPr>
          <a:lstStyle>
            <a:lvl1pPr algn="l">
              <a:defRPr kumimoji="1" sz="2400">
                <a:solidFill>
                  <a:schemeClr val="tx1"/>
                </a:solidFill>
                <a:latin typeface="Times New Roman" pitchFamily="18" charset="0"/>
              </a:defRPr>
            </a:lvl1pPr>
            <a:lvl2pPr marL="742950" indent="-285750" algn="l">
              <a:defRPr kumimoji="1" sz="2400">
                <a:solidFill>
                  <a:schemeClr val="tx1"/>
                </a:solidFill>
                <a:latin typeface="Times New Roman" pitchFamily="18" charset="0"/>
              </a:defRPr>
            </a:lvl2pPr>
            <a:lvl3pPr marL="1143000" indent="-228600" algn="l">
              <a:defRPr kumimoji="1" sz="2400">
                <a:solidFill>
                  <a:schemeClr val="tx1"/>
                </a:solidFill>
                <a:latin typeface="Times New Roman" pitchFamily="18" charset="0"/>
              </a:defRPr>
            </a:lvl3pPr>
            <a:lvl4pPr marL="1600200" indent="-228600" algn="l">
              <a:defRPr kumimoji="1" sz="2400">
                <a:solidFill>
                  <a:schemeClr val="tx1"/>
                </a:solidFill>
                <a:latin typeface="Times New Roman" pitchFamily="18" charset="0"/>
              </a:defRPr>
            </a:lvl4pPr>
            <a:lvl5pPr marL="2057400" indent="-228600" algn="l">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baseline="0" dirty="0" err="1" smtClean="0">
                <a:solidFill>
                  <a:srgbClr val="333399"/>
                </a:solidFill>
                <a:latin typeface="Arial" pitchFamily="34" charset="0"/>
                <a:cs typeface="Arial" panose="020B0604020202020204" pitchFamily="34" charset="0"/>
              </a:rPr>
              <a:t>EUROfusion</a:t>
            </a:r>
            <a:r>
              <a:rPr kumimoji="0" lang="en-US" sz="1000" b="0" baseline="0" dirty="0" smtClean="0">
                <a:solidFill>
                  <a:srgbClr val="333399"/>
                </a:solidFill>
                <a:latin typeface="Arial" pitchFamily="34" charset="0"/>
                <a:cs typeface="Arial" panose="020B0604020202020204" pitchFamily="34" charset="0"/>
              </a:rPr>
              <a:t> Project WPSA Planning Meeting (remote), 30/3/2020</a:t>
            </a:r>
            <a:br>
              <a:rPr kumimoji="0" lang="en-US" sz="1000" b="0" baseline="0" dirty="0" smtClean="0">
                <a:solidFill>
                  <a:srgbClr val="333399"/>
                </a:solidFill>
                <a:latin typeface="Arial" pitchFamily="34" charset="0"/>
                <a:cs typeface="Arial" panose="020B0604020202020204" pitchFamily="34" charset="0"/>
              </a:rPr>
            </a:br>
            <a:r>
              <a:rPr kumimoji="0" lang="en-US" sz="1000" b="0" dirty="0" smtClean="0">
                <a:solidFill>
                  <a:srgbClr val="333399"/>
                </a:solidFill>
                <a:latin typeface="Arial" pitchFamily="34" charset="0"/>
                <a:cs typeface="Arial" panose="020B0604020202020204" pitchFamily="34" charset="0"/>
              </a:rPr>
              <a:t>©2020,</a:t>
            </a:r>
            <a:r>
              <a:rPr kumimoji="0" lang="en-US" sz="1000" b="0" baseline="0" dirty="0" smtClean="0">
                <a:solidFill>
                  <a:srgbClr val="333399"/>
                </a:solidFill>
                <a:latin typeface="Arial" pitchFamily="34" charset="0"/>
                <a:cs typeface="Arial" panose="020B0604020202020204" pitchFamily="34" charset="0"/>
              </a:rPr>
              <a:t> ITER Organization </a:t>
            </a:r>
            <a:endParaRPr kumimoji="0" lang="en-GB" altLang="ja-JP" sz="1000" b="0" dirty="0" smtClean="0">
              <a:solidFill>
                <a:srgbClr val="333399"/>
              </a:solidFill>
              <a:latin typeface="Arial"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1879013861"/>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MAJOR FOOTNOTE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8"/>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MAJOR FOOTNOTE</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MAJOR FOOTNOTE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MAJOR FOOTNOTE</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MAJOR FOOTNOTE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MAJOR FOOTNOTE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MAJOR FOOTNOTE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MAJOR FOOTNOTE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Major Title</a:t>
            </a:r>
            <a:endParaRPr lang="en-US" dirty="0"/>
          </a:p>
        </p:txBody>
      </p:sp>
      <p:sp>
        <p:nvSpPr>
          <p:cNvPr id="3" name="Text Placeholder 2"/>
          <p:cNvSpPr>
            <a:spLocks noGrp="1"/>
          </p:cNvSpPr>
          <p:nvPr>
            <p:ph type="body" idx="1"/>
          </p:nvPr>
        </p:nvSpPr>
        <p:spPr>
          <a:xfrm>
            <a:off x="457200" y="1200155"/>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3720316"/>
            <a:ext cx="2895600" cy="273844"/>
          </a:xfrm>
          <a:prstGeom prst="rect">
            <a:avLst/>
          </a:prstGeom>
        </p:spPr>
        <p:txBody>
          <a:bodyPr vert="horz" lIns="91440" tIns="45720" rIns="91440" bIns="45720" rtlCol="0" anchor="ctr"/>
          <a:lstStyle>
            <a:lvl1pPr algn="ctr">
              <a:defRPr sz="1200">
                <a:solidFill>
                  <a:srgbClr val="FF0000"/>
                </a:solidFill>
                <a:latin typeface="Arial"/>
                <a:cs typeface="Arial"/>
              </a:defRPr>
            </a:lvl1pPr>
          </a:lstStyle>
          <a:p>
            <a:r>
              <a:rPr lang="en-US" b="1" smtClean="0"/>
              <a:t>MAJOR FOOTNOTE</a:t>
            </a:r>
            <a:endParaRPr lang="en-US" dirty="0"/>
          </a:p>
        </p:txBody>
      </p:sp>
      <p:cxnSp>
        <p:nvCxnSpPr>
          <p:cNvPr id="15" name="Straight Connector 14"/>
          <p:cNvCxnSpPr/>
          <p:nvPr userDrawn="1"/>
        </p:nvCxnSpPr>
        <p:spPr bwMode="auto">
          <a:xfrm>
            <a:off x="0" y="4731514"/>
            <a:ext cx="9144000" cy="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userDrawn="1"/>
        </p:nvCxnSpPr>
        <p:spPr bwMode="auto">
          <a:xfrm>
            <a:off x="8388424" y="4731514"/>
            <a:ext cx="0" cy="32400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userDrawn="1"/>
        </p:nvCxnSpPr>
        <p:spPr bwMode="auto">
          <a:xfrm>
            <a:off x="7308304" y="4731990"/>
            <a:ext cx="0" cy="32400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userDrawn="1"/>
        </p:nvCxnSpPr>
        <p:spPr bwMode="auto">
          <a:xfrm>
            <a:off x="2699792" y="4731990"/>
            <a:ext cx="0" cy="324000"/>
          </a:xfrm>
          <a:prstGeom prst="line">
            <a:avLst/>
          </a:prstGeom>
          <a:noFill/>
          <a:ln w="635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Picture 2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5496" y="4752000"/>
            <a:ext cx="592767" cy="293493"/>
          </a:xfrm>
          <a:prstGeom prst="rect">
            <a:avLst/>
          </a:prstGeom>
        </p:spPr>
      </p:pic>
      <p:pic>
        <p:nvPicPr>
          <p:cNvPr id="23" name="Picture 2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8000" y="4953600"/>
            <a:ext cx="2016224" cy="97106"/>
          </a:xfrm>
          <a:prstGeom prst="rect">
            <a:avLst/>
          </a:prstGeom>
        </p:spPr>
      </p:pic>
      <p:sp>
        <p:nvSpPr>
          <p:cNvPr id="4" name="Rectangle 3"/>
          <p:cNvSpPr/>
          <p:nvPr userDrawn="1"/>
        </p:nvSpPr>
        <p:spPr>
          <a:xfrm>
            <a:off x="0" y="-1"/>
            <a:ext cx="9144000" cy="546525"/>
          </a:xfrm>
          <a:prstGeom prst="rect">
            <a:avLst/>
          </a:prstGeom>
          <a:solidFill>
            <a:srgbClr val="00009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Text Box 4"/>
          <p:cNvSpPr txBox="1">
            <a:spLocks noChangeArrowheads="1"/>
          </p:cNvSpPr>
          <p:nvPr userDrawn="1"/>
        </p:nvSpPr>
        <p:spPr bwMode="auto">
          <a:xfrm>
            <a:off x="8458200" y="4800603"/>
            <a:ext cx="685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4000" b="1">
                <a:solidFill>
                  <a:schemeClr val="tx1"/>
                </a:solidFill>
                <a:latin typeface="Arial" pitchFamily="34" charset="0"/>
              </a:defRPr>
            </a:lvl1pPr>
            <a:lvl2pPr marL="742950" indent="-285750">
              <a:defRPr kumimoji="1" sz="4000" b="1">
                <a:solidFill>
                  <a:schemeClr val="tx1"/>
                </a:solidFill>
                <a:latin typeface="Arial" pitchFamily="34" charset="0"/>
              </a:defRPr>
            </a:lvl2pPr>
            <a:lvl3pPr marL="1143000" indent="-228600">
              <a:defRPr kumimoji="1" sz="4000" b="1">
                <a:solidFill>
                  <a:schemeClr val="tx1"/>
                </a:solidFill>
                <a:latin typeface="Arial" pitchFamily="34" charset="0"/>
              </a:defRPr>
            </a:lvl3pPr>
            <a:lvl4pPr marL="1600200" indent="-228600">
              <a:defRPr kumimoji="1" sz="4000" b="1">
                <a:solidFill>
                  <a:schemeClr val="tx1"/>
                </a:solidFill>
                <a:latin typeface="Arial" pitchFamily="34" charset="0"/>
              </a:defRPr>
            </a:lvl4pPr>
            <a:lvl5pPr marL="2057400" indent="-228600">
              <a:defRPr kumimoji="1" sz="4000" b="1">
                <a:solidFill>
                  <a:schemeClr val="tx1"/>
                </a:solidFill>
                <a:latin typeface="Arial" pitchFamily="34" charset="0"/>
              </a:defRPr>
            </a:lvl5pPr>
            <a:lvl6pPr marL="2514600" indent="-228600" algn="just" eaLnBrk="0" fontAlgn="base" hangingPunct="0">
              <a:lnSpc>
                <a:spcPts val="2300"/>
              </a:lnSpc>
              <a:spcBef>
                <a:spcPct val="0"/>
              </a:spcBef>
              <a:spcAft>
                <a:spcPct val="0"/>
              </a:spcAft>
              <a:buClr>
                <a:schemeClr val="tx1"/>
              </a:buClr>
              <a:defRPr kumimoji="1" sz="4000" b="1">
                <a:solidFill>
                  <a:schemeClr val="tx1"/>
                </a:solidFill>
                <a:latin typeface="Arial" pitchFamily="34" charset="0"/>
              </a:defRPr>
            </a:lvl6pPr>
            <a:lvl7pPr marL="2971800" indent="-228600" algn="just" eaLnBrk="0" fontAlgn="base" hangingPunct="0">
              <a:lnSpc>
                <a:spcPts val="2300"/>
              </a:lnSpc>
              <a:spcBef>
                <a:spcPct val="0"/>
              </a:spcBef>
              <a:spcAft>
                <a:spcPct val="0"/>
              </a:spcAft>
              <a:buClr>
                <a:schemeClr val="tx1"/>
              </a:buClr>
              <a:defRPr kumimoji="1" sz="4000" b="1">
                <a:solidFill>
                  <a:schemeClr val="tx1"/>
                </a:solidFill>
                <a:latin typeface="Arial" pitchFamily="34" charset="0"/>
              </a:defRPr>
            </a:lvl7pPr>
            <a:lvl8pPr marL="3429000" indent="-228600" algn="just" eaLnBrk="0" fontAlgn="base" hangingPunct="0">
              <a:lnSpc>
                <a:spcPts val="2300"/>
              </a:lnSpc>
              <a:spcBef>
                <a:spcPct val="0"/>
              </a:spcBef>
              <a:spcAft>
                <a:spcPct val="0"/>
              </a:spcAft>
              <a:buClr>
                <a:schemeClr val="tx1"/>
              </a:buClr>
              <a:defRPr kumimoji="1" sz="4000" b="1">
                <a:solidFill>
                  <a:schemeClr val="tx1"/>
                </a:solidFill>
                <a:latin typeface="Arial" pitchFamily="34" charset="0"/>
              </a:defRPr>
            </a:lvl8pPr>
            <a:lvl9pPr marL="3886200" indent="-228600" algn="just" eaLnBrk="0" fontAlgn="base" hangingPunct="0">
              <a:lnSpc>
                <a:spcPts val="2300"/>
              </a:lnSpc>
              <a:spcBef>
                <a:spcPct val="0"/>
              </a:spcBef>
              <a:spcAft>
                <a:spcPct val="0"/>
              </a:spcAft>
              <a:buClr>
                <a:schemeClr val="tx1"/>
              </a:buClr>
              <a:defRPr kumimoji="1" sz="4000" b="1">
                <a:solidFill>
                  <a:schemeClr val="tx1"/>
                </a:solidFill>
                <a:latin typeface="Arial" pitchFamily="34" charset="0"/>
              </a:defRPr>
            </a:lvl9pPr>
          </a:lstStyle>
          <a:p>
            <a:pPr defTabSz="914400" eaLnBrk="0" fontAlgn="base" hangingPunct="0">
              <a:spcBef>
                <a:spcPct val="50000"/>
              </a:spcBef>
              <a:spcAft>
                <a:spcPct val="0"/>
              </a:spcAft>
              <a:defRPr/>
            </a:pPr>
            <a:r>
              <a:rPr kumimoji="0" lang="en-GB" sz="1000" b="0" dirty="0" smtClean="0">
                <a:solidFill>
                  <a:srgbClr val="000000"/>
                </a:solidFill>
              </a:rPr>
              <a:t> </a:t>
            </a:r>
            <a:fld id="{84FB0314-7E4F-4822-A87F-AC5A7D63323F}" type="slidenum">
              <a:rPr kumimoji="0" lang="en-GB" sz="1000" b="0" smtClean="0">
                <a:solidFill>
                  <a:srgbClr val="333399"/>
                </a:solidFill>
              </a:rPr>
              <a:pPr defTabSz="914400" eaLnBrk="0" fontAlgn="base" hangingPunct="0">
                <a:spcBef>
                  <a:spcPct val="50000"/>
                </a:spcBef>
                <a:spcAft>
                  <a:spcPct val="0"/>
                </a:spcAft>
                <a:defRPr/>
              </a:pPr>
              <a:t>‹N°›</a:t>
            </a:fld>
            <a:endParaRPr kumimoji="0" lang="en-GB" sz="1000" b="0" dirty="0" smtClean="0">
              <a:solidFill>
                <a:srgbClr val="333399"/>
              </a:solidFill>
            </a:endParaRPr>
          </a:p>
        </p:txBody>
      </p:sp>
      <p:sp>
        <p:nvSpPr>
          <p:cNvPr id="25" name="Text Box 15"/>
          <p:cNvSpPr txBox="1">
            <a:spLocks noChangeArrowheads="1"/>
          </p:cNvSpPr>
          <p:nvPr userDrawn="1"/>
        </p:nvSpPr>
        <p:spPr bwMode="auto">
          <a:xfrm>
            <a:off x="7308304" y="4730362"/>
            <a:ext cx="1080120" cy="430887"/>
          </a:xfrm>
          <a:prstGeom prst="rect">
            <a:avLst/>
          </a:prstGeom>
          <a:noFill/>
          <a:ln w="9525">
            <a:noFill/>
            <a:miter lim="800000"/>
            <a:headEnd/>
            <a:tailEnd/>
          </a:ln>
          <a:effectLst/>
        </p:spPr>
        <p:txBody>
          <a:bodyPr wrap="square">
            <a:spAutoFit/>
          </a:bodyPr>
          <a:lstStyle>
            <a:lvl1pPr algn="l">
              <a:defRPr kumimoji="1" sz="2400">
                <a:solidFill>
                  <a:schemeClr val="tx1"/>
                </a:solidFill>
                <a:latin typeface="Times New Roman" pitchFamily="18" charset="0"/>
              </a:defRPr>
            </a:lvl1pPr>
            <a:lvl2pPr marL="742950" indent="-285750" algn="l">
              <a:defRPr kumimoji="1" sz="2400">
                <a:solidFill>
                  <a:schemeClr val="tx1"/>
                </a:solidFill>
                <a:latin typeface="Times New Roman" pitchFamily="18" charset="0"/>
              </a:defRPr>
            </a:lvl2pPr>
            <a:lvl3pPr marL="1143000" indent="-228600" algn="l">
              <a:defRPr kumimoji="1" sz="2400">
                <a:solidFill>
                  <a:schemeClr val="tx1"/>
                </a:solidFill>
                <a:latin typeface="Times New Roman" pitchFamily="18" charset="0"/>
              </a:defRPr>
            </a:lvl3pPr>
            <a:lvl4pPr marL="1600200" indent="-228600" algn="l">
              <a:defRPr kumimoji="1" sz="2400">
                <a:solidFill>
                  <a:schemeClr val="tx1"/>
                </a:solidFill>
                <a:latin typeface="Times New Roman" pitchFamily="18" charset="0"/>
              </a:defRPr>
            </a:lvl4pPr>
            <a:lvl5pPr marL="2057400" indent="-228600" algn="l">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defTabSz="914400" eaLnBrk="0" fontAlgn="base" hangingPunct="0">
              <a:spcBef>
                <a:spcPct val="50000"/>
              </a:spcBef>
              <a:spcAft>
                <a:spcPct val="0"/>
              </a:spcAft>
              <a:defRPr/>
            </a:pPr>
            <a:r>
              <a:rPr kumimoji="0" lang="en-US" sz="1100" baseline="0" dirty="0" smtClean="0">
                <a:solidFill>
                  <a:srgbClr val="333399"/>
                </a:solidFill>
                <a:latin typeface="Arial" pitchFamily="34" charset="0"/>
              </a:rPr>
              <a:t>IDM UID: 32HBPK</a:t>
            </a:r>
            <a:endParaRPr kumimoji="0" lang="en-GB" altLang="ja-JP" sz="1100" dirty="0" smtClean="0">
              <a:solidFill>
                <a:srgbClr val="333399"/>
              </a:solidFill>
              <a:latin typeface="Arial" pitchFamily="34" charset="0"/>
              <a:ea typeface="ＭＳ Ｐゴシック" charset="-128"/>
            </a:endParaRPr>
          </a:p>
        </p:txBody>
      </p:sp>
      <p:sp>
        <p:nvSpPr>
          <p:cNvPr id="26" name="Text Box 15"/>
          <p:cNvSpPr txBox="1">
            <a:spLocks noChangeArrowheads="1"/>
          </p:cNvSpPr>
          <p:nvPr userDrawn="1"/>
        </p:nvSpPr>
        <p:spPr bwMode="auto">
          <a:xfrm>
            <a:off x="2591780" y="4730362"/>
            <a:ext cx="4815535" cy="400110"/>
          </a:xfrm>
          <a:prstGeom prst="rect">
            <a:avLst/>
          </a:prstGeom>
          <a:noFill/>
          <a:ln w="9525">
            <a:noFill/>
            <a:miter lim="800000"/>
            <a:headEnd/>
            <a:tailEnd/>
          </a:ln>
          <a:effectLst/>
        </p:spPr>
        <p:txBody>
          <a:bodyPr wrap="square">
            <a:spAutoFit/>
          </a:bodyPr>
          <a:lstStyle>
            <a:lvl1pPr algn="l">
              <a:defRPr kumimoji="1" sz="2400">
                <a:solidFill>
                  <a:schemeClr val="tx1"/>
                </a:solidFill>
                <a:latin typeface="Times New Roman" pitchFamily="18" charset="0"/>
              </a:defRPr>
            </a:lvl1pPr>
            <a:lvl2pPr marL="742950" indent="-285750" algn="l">
              <a:defRPr kumimoji="1" sz="2400">
                <a:solidFill>
                  <a:schemeClr val="tx1"/>
                </a:solidFill>
                <a:latin typeface="Times New Roman" pitchFamily="18" charset="0"/>
              </a:defRPr>
            </a:lvl2pPr>
            <a:lvl3pPr marL="1143000" indent="-228600" algn="l">
              <a:defRPr kumimoji="1" sz="2400">
                <a:solidFill>
                  <a:schemeClr val="tx1"/>
                </a:solidFill>
                <a:latin typeface="Times New Roman" pitchFamily="18" charset="0"/>
              </a:defRPr>
            </a:lvl3pPr>
            <a:lvl4pPr marL="1600200" indent="-228600" algn="l">
              <a:defRPr kumimoji="1" sz="2400">
                <a:solidFill>
                  <a:schemeClr val="tx1"/>
                </a:solidFill>
                <a:latin typeface="Times New Roman" pitchFamily="18" charset="0"/>
              </a:defRPr>
            </a:lvl4pPr>
            <a:lvl5pPr marL="2057400" indent="-228600" algn="l">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baseline="0" dirty="0" err="1" smtClean="0">
                <a:solidFill>
                  <a:srgbClr val="333399"/>
                </a:solidFill>
                <a:latin typeface="Arial" pitchFamily="34" charset="0"/>
                <a:cs typeface="Arial" panose="020B0604020202020204" pitchFamily="34" charset="0"/>
              </a:rPr>
              <a:t>EUROfusion</a:t>
            </a:r>
            <a:r>
              <a:rPr kumimoji="0" lang="en-US" sz="1000" b="0" baseline="0" dirty="0" smtClean="0">
                <a:solidFill>
                  <a:srgbClr val="333399"/>
                </a:solidFill>
                <a:latin typeface="Arial" pitchFamily="34" charset="0"/>
                <a:cs typeface="Arial" panose="020B0604020202020204" pitchFamily="34" charset="0"/>
              </a:rPr>
              <a:t> Project WPSA Planning Meeting (remote), 30/3/2020</a:t>
            </a:r>
            <a:br>
              <a:rPr kumimoji="0" lang="en-US" sz="1000" b="0" baseline="0" dirty="0" smtClean="0">
                <a:solidFill>
                  <a:srgbClr val="333399"/>
                </a:solidFill>
                <a:latin typeface="Arial" pitchFamily="34" charset="0"/>
                <a:cs typeface="Arial" panose="020B0604020202020204" pitchFamily="34" charset="0"/>
              </a:rPr>
            </a:br>
            <a:r>
              <a:rPr kumimoji="0" lang="en-US" sz="1000" b="0" dirty="0" smtClean="0">
                <a:solidFill>
                  <a:srgbClr val="333399"/>
                </a:solidFill>
                <a:latin typeface="Arial" pitchFamily="34" charset="0"/>
                <a:cs typeface="Arial" panose="020B0604020202020204" pitchFamily="34" charset="0"/>
              </a:rPr>
              <a:t>©2020,</a:t>
            </a:r>
            <a:r>
              <a:rPr kumimoji="0" lang="en-US" sz="1000" b="0" baseline="0" dirty="0" smtClean="0">
                <a:solidFill>
                  <a:srgbClr val="333399"/>
                </a:solidFill>
                <a:latin typeface="Arial" pitchFamily="34" charset="0"/>
                <a:cs typeface="Arial" panose="020B0604020202020204" pitchFamily="34" charset="0"/>
              </a:rPr>
              <a:t> ITER Organization </a:t>
            </a:r>
            <a:endParaRPr kumimoji="0" lang="en-GB" altLang="ja-JP" sz="1000" b="0" dirty="0" smtClean="0">
              <a:solidFill>
                <a:srgbClr val="333399"/>
              </a:solidFill>
              <a:latin typeface="Arial" pitchFamily="34" charset="0"/>
              <a:ea typeface="ＭＳ Ｐゴシック" charset="-128"/>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3" r:id="rId12"/>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0" y="1086586"/>
            <a:ext cx="9144000" cy="3645406"/>
          </a:xfrm>
          <a:prstGeom prst="rect">
            <a:avLst/>
          </a:prstGeom>
          <a:solidFill>
            <a:srgbClr val="EDB333">
              <a:alpha val="60000"/>
            </a:srgb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None/>
            </a:pPr>
            <a:endParaRPr lang="en-US" sz="800" dirty="0" smtClean="0">
              <a:latin typeface="Arial" panose="020B0604020202020204" pitchFamily="34" charset="0"/>
              <a:cs typeface="Arial" panose="020B0604020202020204" pitchFamily="34" charset="0"/>
            </a:endParaRPr>
          </a:p>
          <a:p>
            <a:pPr marL="0" indent="0">
              <a:spcBef>
                <a:spcPts val="0"/>
              </a:spcBef>
              <a:spcAft>
                <a:spcPts val="600"/>
              </a:spcAft>
              <a:buNone/>
            </a:pPr>
            <a:r>
              <a:rPr lang="en-US" sz="2200" dirty="0" smtClean="0">
                <a:latin typeface="Arial" panose="020B0604020202020204" pitchFamily="34" charset="0"/>
                <a:cs typeface="Arial" panose="020B0604020202020204" pitchFamily="34" charset="0"/>
              </a:rPr>
              <a:t>R. A. Pitts</a:t>
            </a:r>
            <a:r>
              <a:rPr lang="en-US" sz="2200" dirty="0">
                <a:latin typeface="Arial" panose="020B0604020202020204" pitchFamily="34" charset="0"/>
                <a:cs typeface="Arial" panose="020B0604020202020204" pitchFamily="34" charset="0"/>
              </a:rPr>
              <a:t>, Y. </a:t>
            </a:r>
            <a:r>
              <a:rPr lang="en-US" sz="2200" dirty="0" smtClean="0">
                <a:latin typeface="Arial" panose="020B0604020202020204" pitchFamily="34" charset="0"/>
                <a:cs typeface="Arial" panose="020B0604020202020204" pitchFamily="34" charset="0"/>
              </a:rPr>
              <a:t>Gribov, S. Jachmich</a:t>
            </a:r>
            <a:r>
              <a:rPr lang="en-US" sz="2200" dirty="0">
                <a:latin typeface="Arial" panose="020B0604020202020204" pitchFamily="34" charset="0"/>
                <a:cs typeface="Arial" panose="020B0604020202020204" pitchFamily="34" charset="0"/>
              </a:rPr>
              <a:t>, M. </a:t>
            </a:r>
            <a:r>
              <a:rPr lang="en-US" sz="2200" dirty="0" smtClean="0">
                <a:latin typeface="Arial" panose="020B0604020202020204" pitchFamily="34" charset="0"/>
                <a:cs typeface="Arial" panose="020B0604020202020204" pitchFamily="34" charset="0"/>
              </a:rPr>
              <a:t>Lehnen, A. Loarte,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S. D. Pinches, G. De </a:t>
            </a:r>
            <a:r>
              <a:rPr lang="en-US" sz="2200" dirty="0" err="1" smtClean="0">
                <a:latin typeface="Arial" panose="020B0604020202020204" pitchFamily="34" charset="0"/>
                <a:cs typeface="Arial" panose="020B0604020202020204" pitchFamily="34" charset="0"/>
              </a:rPr>
              <a:t>Temmerman</a:t>
            </a:r>
            <a:r>
              <a:rPr lang="en-US" sz="2200" dirty="0" smtClean="0">
                <a:latin typeface="Arial" panose="020B0604020202020204" pitchFamily="34" charset="0"/>
                <a:cs typeface="Arial" panose="020B0604020202020204" pitchFamily="34" charset="0"/>
              </a:rPr>
              <a:t>, P. </a:t>
            </a:r>
            <a:r>
              <a:rPr lang="en-US" sz="2200" dirty="0">
                <a:latin typeface="Arial" panose="020B0604020202020204" pitchFamily="34" charset="0"/>
                <a:cs typeface="Arial" panose="020B0604020202020204" pitchFamily="34" charset="0"/>
              </a:rPr>
              <a:t>d</a:t>
            </a:r>
            <a:r>
              <a:rPr lang="en-US" sz="2200" dirty="0" smtClean="0">
                <a:latin typeface="Arial" panose="020B0604020202020204" pitchFamily="34" charset="0"/>
                <a:cs typeface="Arial" panose="020B0604020202020204" pitchFamily="34" charset="0"/>
              </a:rPr>
              <a:t>e Vries</a:t>
            </a:r>
          </a:p>
          <a:p>
            <a:pPr marL="0" indent="0">
              <a:spcBef>
                <a:spcPts val="0"/>
              </a:spcBef>
              <a:spcAft>
                <a:spcPts val="600"/>
              </a:spcAft>
              <a:buNone/>
            </a:pPr>
            <a:endParaRPr lang="en-US" sz="2000" dirty="0" smtClean="0">
              <a:latin typeface="Arial" panose="020B0604020202020204" pitchFamily="34" charset="0"/>
              <a:cs typeface="Arial" panose="020B0604020202020204" pitchFamily="34" charset="0"/>
            </a:endParaRPr>
          </a:p>
          <a:p>
            <a:pPr marL="0" indent="0">
              <a:spcBef>
                <a:spcPts val="0"/>
              </a:spcBef>
              <a:spcAft>
                <a:spcPts val="600"/>
              </a:spcAft>
              <a:buNone/>
            </a:pPr>
            <a:r>
              <a:rPr lang="en-US" sz="2000" dirty="0" smtClean="0">
                <a:latin typeface="Arial" panose="020B0604020202020204" pitchFamily="34" charset="0"/>
                <a:cs typeface="Arial" panose="020B0604020202020204" pitchFamily="34" charset="0"/>
              </a:rPr>
              <a:t>Science Division</a:t>
            </a:r>
          </a:p>
          <a:p>
            <a:pPr marL="0" indent="0">
              <a:spcBef>
                <a:spcPts val="0"/>
              </a:spcBef>
              <a:spcAft>
                <a:spcPts val="600"/>
              </a:spcAft>
              <a:buNone/>
            </a:pPr>
            <a:r>
              <a:rPr lang="en-US" sz="1500" dirty="0" smtClean="0">
                <a:latin typeface="Arial" panose="020B0604020202020204" pitchFamily="34" charset="0"/>
                <a:cs typeface="Arial" panose="020B0604020202020204" pitchFamily="34" charset="0"/>
              </a:rPr>
              <a:t>ITER </a:t>
            </a:r>
            <a:r>
              <a:rPr lang="en-US" sz="1500" dirty="0">
                <a:latin typeface="Arial" panose="020B0604020202020204" pitchFamily="34" charset="0"/>
                <a:cs typeface="Arial" panose="020B0604020202020204" pitchFamily="34" charset="0"/>
              </a:rPr>
              <a:t>Organization, Route de </a:t>
            </a:r>
            <a:r>
              <a:rPr lang="en-US" sz="1500" dirty="0" err="1">
                <a:latin typeface="Arial" panose="020B0604020202020204" pitchFamily="34" charset="0"/>
                <a:cs typeface="Arial" panose="020B0604020202020204" pitchFamily="34" charset="0"/>
              </a:rPr>
              <a:t>Vinon</a:t>
            </a:r>
            <a:r>
              <a:rPr lang="en-US" sz="1500" dirty="0">
                <a:latin typeface="Arial" panose="020B0604020202020204" pitchFamily="34" charset="0"/>
                <a:cs typeface="Arial" panose="020B0604020202020204" pitchFamily="34" charset="0"/>
              </a:rPr>
              <a:t>-sur-Verdon, CS 90 046, 13067 St. Paul Lez Durance </a:t>
            </a:r>
            <a:r>
              <a:rPr lang="en-US" sz="1500" dirty="0" err="1">
                <a:latin typeface="Arial" panose="020B0604020202020204" pitchFamily="34" charset="0"/>
                <a:cs typeface="Arial" panose="020B0604020202020204" pitchFamily="34" charset="0"/>
              </a:rPr>
              <a:t>Cedex</a:t>
            </a:r>
            <a:r>
              <a:rPr lang="en-US" sz="1500" dirty="0">
                <a:latin typeface="Arial" panose="020B0604020202020204" pitchFamily="34" charset="0"/>
                <a:cs typeface="Arial" panose="020B0604020202020204" pitchFamily="34" charset="0"/>
              </a:rPr>
              <a:t>, </a:t>
            </a:r>
            <a:r>
              <a:rPr lang="en-US" sz="1500" dirty="0" smtClean="0">
                <a:latin typeface="Arial" panose="020B0604020202020204" pitchFamily="34" charset="0"/>
                <a:cs typeface="Arial" panose="020B0604020202020204" pitchFamily="34" charset="0"/>
              </a:rPr>
              <a:t>France</a:t>
            </a:r>
            <a:endParaRPr lang="en-US" sz="1500" dirty="0">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a:xfrm>
            <a:off x="0" y="-7602"/>
            <a:ext cx="9144000" cy="1094187"/>
          </a:xfrm>
          <a:prstGeom prst="rect">
            <a:avLst/>
          </a:prstGeom>
          <a:solidFill>
            <a:srgbClr val="000090">
              <a:alpha val="60000"/>
            </a:srgbClr>
          </a:solidFill>
          <a:extLst/>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tx1"/>
                </a:solidFill>
                <a:latin typeface="+mj-lt"/>
                <a:ea typeface="+mj-ea"/>
                <a:cs typeface="+mj-cs"/>
              </a:defRPr>
            </a:lvl1pPr>
          </a:lstStyle>
          <a:p>
            <a:pPr algn="l">
              <a:lnSpc>
                <a:spcPts val="3800"/>
              </a:lnSpc>
            </a:pPr>
            <a:r>
              <a:rPr lang="en-US" sz="3600" b="1" dirty="0" smtClean="0">
                <a:solidFill>
                  <a:schemeClr val="bg1"/>
                </a:solidFill>
                <a:latin typeface="Arial" panose="020B0604020202020204" pitchFamily="34" charset="0"/>
                <a:cs typeface="Arial" panose="020B0604020202020204" pitchFamily="34" charset="0"/>
              </a:rPr>
              <a:t>ITER Research Plan priorities forJT-60SA first operational phases</a:t>
            </a:r>
            <a:endParaRPr lang="en-US" sz="3600" b="1" dirty="0" smtClean="0">
              <a:solidFill>
                <a:schemeClr val="bg1"/>
              </a:solidFill>
              <a:latin typeface="Arial" pitchFamily="34" charset="0"/>
              <a:ea typeface="ＭＳ Ｐゴシック" pitchFamily="-65" charset="-128"/>
              <a:cs typeface="Arial" pitchFamily="34" charset="0"/>
            </a:endParaRPr>
          </a:p>
        </p:txBody>
      </p:sp>
      <p:sp>
        <p:nvSpPr>
          <p:cNvPr id="10" name="Rectangle 4"/>
          <p:cNvSpPr>
            <a:spLocks noChangeArrowheads="1"/>
          </p:cNvSpPr>
          <p:nvPr/>
        </p:nvSpPr>
        <p:spPr bwMode="auto">
          <a:xfrm>
            <a:off x="0" y="4383368"/>
            <a:ext cx="9144000" cy="38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eaLnBrk="0" fontAlgn="base" hangingPunct="0">
              <a:lnSpc>
                <a:spcPts val="2300"/>
              </a:lnSpc>
              <a:spcBef>
                <a:spcPct val="0"/>
              </a:spcBef>
              <a:spcAft>
                <a:spcPct val="0"/>
              </a:spcAft>
              <a:buClr>
                <a:srgbClr val="FFFFFF"/>
              </a:buClr>
            </a:pPr>
            <a:r>
              <a:rPr kumimoji="1" lang="en-GB" sz="1200" i="1" dirty="0" smtClean="0">
                <a:solidFill>
                  <a:srgbClr val="000000"/>
                </a:solidFill>
                <a:latin typeface="Arial" pitchFamily="34" charset="0"/>
                <a:cs typeface="Arial" pitchFamily="34" charset="0"/>
              </a:rPr>
              <a:t>The views and opinions expressed herein do not necessarily reflect those of the ITER Organization.</a:t>
            </a:r>
            <a:endParaRPr kumimoji="1" lang="en-US" sz="1200" i="1"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08347534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450" y="546524"/>
            <a:ext cx="4856480" cy="4176412"/>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We need to better understand the ECH pre-ionization process and how to extrapolate to ITER</a:t>
            </a:r>
            <a:endParaRPr lang="en-US" kern="0" dirty="0" smtClean="0">
              <a:solidFill>
                <a:srgbClr val="000090"/>
              </a:solidFill>
              <a:latin typeface="Arial"/>
              <a:ea typeface="ＭＳ Ｐゴシック" pitchFamily="-110" charset="-128"/>
              <a:cs typeface="Arial"/>
            </a:endParaRPr>
          </a:p>
          <a:p>
            <a:pPr marL="269875" indent="-269875" eaLnBrk="0" hangingPunct="0">
              <a:spcAft>
                <a:spcPts val="600"/>
              </a:spcAft>
              <a:buSzPct val="125000"/>
              <a:buFontTx/>
              <a:buChar char="•"/>
              <a:defRPr/>
            </a:pPr>
            <a:r>
              <a:rPr lang="en-US" kern="0" dirty="0" smtClean="0">
                <a:solidFill>
                  <a:srgbClr val="000090"/>
                </a:solidFill>
                <a:latin typeface="Arial" panose="020B0604020202020204" pitchFamily="34" charset="0"/>
                <a:ea typeface="ＭＳ Ｐゴシック" pitchFamily="-110" charset="-128"/>
                <a:cs typeface="Arial" panose="020B0604020202020204" pitchFamily="34" charset="0"/>
                <a:sym typeface="Wingdings" panose="05000000000000000000" pitchFamily="2" charset="2"/>
              </a:rPr>
              <a:t>What parameters affect the process and in what way?</a:t>
            </a:r>
          </a:p>
          <a:p>
            <a:pPr marL="541338" lvl="1" indent="-271463">
              <a:spcAft>
                <a:spcPts val="3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No. of ECH beams, power per beam, ECH beam width, ECH injection angle</a:t>
            </a:r>
          </a:p>
          <a:p>
            <a:pPr marL="541338" lvl="1" indent="-271463">
              <a:spcAft>
                <a:spcPts val="3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Prefill pressure, magnetic field topology</a:t>
            </a:r>
          </a:p>
          <a:p>
            <a:pPr marL="269875" indent="-269875" eaLnBrk="0" hangingPunct="0">
              <a:spcAft>
                <a:spcPts val="600"/>
              </a:spcAft>
              <a:buSzPct val="125000"/>
              <a:buFontTx/>
              <a:buChar char="•"/>
              <a:defRPr/>
            </a:pPr>
            <a:r>
              <a:rPr lang="en-US" kern="0" dirty="0" smtClean="0">
                <a:solidFill>
                  <a:srgbClr val="000090"/>
                </a:solidFill>
                <a:latin typeface="Arial" panose="020B0604020202020204" pitchFamily="34" charset="0"/>
                <a:ea typeface="ＭＳ Ｐゴシック" pitchFamily="-110" charset="-128"/>
                <a:cs typeface="Arial" panose="020B0604020202020204" pitchFamily="34" charset="0"/>
                <a:sym typeface="Wingdings" panose="05000000000000000000" pitchFamily="2" charset="2"/>
              </a:rPr>
              <a:t>How to characterize the pre-ionization? </a:t>
            </a:r>
            <a:endParaRPr lang="en-US" kern="0" dirty="0">
              <a:solidFill>
                <a:srgbClr val="000090"/>
              </a:solidFill>
              <a:latin typeface="Arial" panose="020B0604020202020204" pitchFamily="34" charset="0"/>
              <a:ea typeface="ＭＳ Ｐゴシック" pitchFamily="-110" charset="-128"/>
              <a:cs typeface="Arial" panose="020B0604020202020204" pitchFamily="34" charset="0"/>
              <a:sym typeface="Wingdings" panose="05000000000000000000" pitchFamily="2" charset="2"/>
            </a:endParaRPr>
          </a:p>
          <a:p>
            <a:pPr marL="541338" lvl="1" indent="-271463">
              <a:spcAft>
                <a:spcPts val="300"/>
              </a:spcAft>
              <a:buFont typeface="Wingdings" pitchFamily="2" charset="2"/>
              <a:buChar char="§"/>
              <a:defRPr/>
            </a:pPr>
            <a:r>
              <a:rPr lang="en-US" sz="1600" dirty="0">
                <a:solidFill>
                  <a:srgbClr val="0000FF"/>
                </a:solidFill>
                <a:latin typeface="Arial" panose="020B0604020202020204" pitchFamily="34" charset="0"/>
                <a:cs typeface="Arial" panose="020B0604020202020204" pitchFamily="34" charset="0"/>
                <a:sym typeface="Wingdings" panose="05000000000000000000" pitchFamily="2" charset="2"/>
              </a:rPr>
              <a:t>n</a:t>
            </a:r>
            <a:r>
              <a:rPr lang="en-US" sz="1600" baseline="-25000" dirty="0" smtClean="0">
                <a:solidFill>
                  <a:srgbClr val="0000FF"/>
                </a:solidFill>
                <a:latin typeface="Arial" panose="020B0604020202020204" pitchFamily="34" charset="0"/>
                <a:cs typeface="Arial" panose="020B0604020202020204" pitchFamily="34" charset="0"/>
                <a:sym typeface="Wingdings" panose="05000000000000000000" pitchFamily="2" charset="2"/>
              </a:rPr>
              <a:t>e,</a:t>
            </a: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 </a:t>
            </a:r>
            <a:r>
              <a:rPr lang="en-US" sz="1600" dirty="0" err="1" smtClean="0">
                <a:solidFill>
                  <a:srgbClr val="0000FF"/>
                </a:solidFill>
                <a:latin typeface="Arial" panose="020B0604020202020204" pitchFamily="34" charset="0"/>
                <a:cs typeface="Arial" panose="020B0604020202020204" pitchFamily="34" charset="0"/>
                <a:sym typeface="Wingdings" panose="05000000000000000000" pitchFamily="2" charset="2"/>
              </a:rPr>
              <a:t>T</a:t>
            </a:r>
            <a:r>
              <a:rPr lang="en-US" sz="1600" baseline="-25000" dirty="0" err="1" smtClean="0">
                <a:solidFill>
                  <a:srgbClr val="0000FF"/>
                </a:solidFill>
                <a:latin typeface="Arial" panose="020B0604020202020204" pitchFamily="34" charset="0"/>
                <a:cs typeface="Arial" panose="020B0604020202020204" pitchFamily="34" charset="0"/>
                <a:sym typeface="Wingdings" panose="05000000000000000000" pitchFamily="2" charset="2"/>
              </a:rPr>
              <a:t>e</a:t>
            </a:r>
            <a:r>
              <a:rPr lang="en-US" sz="1600" baseline="-25000" dirty="0" smtClean="0">
                <a:solidFill>
                  <a:srgbClr val="0000FF"/>
                </a:solidFill>
                <a:latin typeface="Arial" panose="020B0604020202020204" pitchFamily="34" charset="0"/>
                <a:cs typeface="Arial" panose="020B0604020202020204" pitchFamily="34" charset="0"/>
                <a:sym typeface="Wingdings" panose="05000000000000000000" pitchFamily="2" charset="2"/>
              </a:rPr>
              <a:t>,</a:t>
            </a:r>
            <a:r>
              <a:rPr lang="en-US" sz="1600" dirty="0">
                <a:solidFill>
                  <a:srgbClr val="0000FF"/>
                </a:solidFill>
                <a:latin typeface="Arial" panose="020B0604020202020204" pitchFamily="34" charset="0"/>
                <a:cs typeface="Arial" panose="020B0604020202020204" pitchFamily="34" charset="0"/>
                <a:sym typeface="Wingdings" panose="05000000000000000000" pitchFamily="2" charset="2"/>
              </a:rPr>
              <a:t> </a:t>
            </a: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size of pre-ionized plasma?</a:t>
            </a:r>
          </a:p>
          <a:p>
            <a:pPr marL="269875" indent="-269875" eaLnBrk="0" hangingPunct="0">
              <a:spcAft>
                <a:spcPts val="600"/>
              </a:spcAft>
              <a:buSzPct val="125000"/>
              <a:buFontTx/>
              <a:buChar char="•"/>
              <a:defRPr/>
            </a:pPr>
            <a:r>
              <a:rPr lang="en-US" kern="0" dirty="0" smtClean="0">
                <a:solidFill>
                  <a:srgbClr val="000090"/>
                </a:solidFill>
                <a:latin typeface="Arial" panose="020B0604020202020204" pitchFamily="34" charset="0"/>
                <a:ea typeface="ＭＳ Ｐゴシック" pitchFamily="-110" charset="-128"/>
                <a:cs typeface="Arial" panose="020B0604020202020204" pitchFamily="34" charset="0"/>
                <a:sym typeface="Wingdings" panose="05000000000000000000" pitchFamily="2" charset="2"/>
              </a:rPr>
              <a:t>What characteristics should the pre-ionization have in order to be able to affect the burn-through?</a:t>
            </a:r>
            <a:endParaRPr lang="en-US" kern="0" dirty="0">
              <a:solidFill>
                <a:srgbClr val="000090"/>
              </a:solidFill>
              <a:latin typeface="Arial" panose="020B0604020202020204" pitchFamily="34" charset="0"/>
              <a:ea typeface="ＭＳ Ｐゴシック" pitchFamily="-110" charset="-128"/>
              <a:cs typeface="Arial" panose="020B0604020202020204" pitchFamily="34" charset="0"/>
              <a:sym typeface="Wingdings" panose="05000000000000000000" pitchFamily="2" charset="2"/>
            </a:endParaRPr>
          </a:p>
          <a:p>
            <a:pPr marL="541338" lvl="1" indent="-271463">
              <a:spcAft>
                <a:spcPts val="3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Will require sufficient measurements</a:t>
            </a: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chemeClr val="bg1"/>
                </a:solidFill>
                <a:latin typeface="Arial"/>
                <a:cs typeface="Arial"/>
              </a:rPr>
              <a:t>ECH-assisted plasma initiation (2)</a:t>
            </a:r>
            <a:endParaRPr lang="en-GB" sz="3600" b="1" dirty="0">
              <a:solidFill>
                <a:schemeClr val="bg1"/>
              </a:solidFill>
              <a:latin typeface="Arial"/>
              <a:cs typeface="Arial"/>
            </a:endParaRPr>
          </a:p>
        </p:txBody>
      </p:sp>
      <p:pic>
        <p:nvPicPr>
          <p:cNvPr id="9" name="Picture 8"/>
          <p:cNvPicPr>
            <a:picLocks noChangeAspect="1"/>
          </p:cNvPicPr>
          <p:nvPr/>
        </p:nvPicPr>
        <p:blipFill>
          <a:blip r:embed="rId3"/>
          <a:stretch>
            <a:fillRect/>
          </a:stretch>
        </p:blipFill>
        <p:spPr>
          <a:xfrm>
            <a:off x="4945278" y="681540"/>
            <a:ext cx="4198729" cy="2595219"/>
          </a:xfrm>
          <a:prstGeom prst="rect">
            <a:avLst/>
          </a:prstGeom>
        </p:spPr>
      </p:pic>
      <p:sp>
        <p:nvSpPr>
          <p:cNvPr id="11" name="TextBox 10"/>
          <p:cNvSpPr txBox="1"/>
          <p:nvPr/>
        </p:nvSpPr>
        <p:spPr>
          <a:xfrm>
            <a:off x="4842030" y="3336835"/>
            <a:ext cx="4233490" cy="1338828"/>
          </a:xfrm>
          <a:prstGeom prst="rect">
            <a:avLst/>
          </a:prstGeom>
          <a:noFill/>
        </p:spPr>
        <p:txBody>
          <a:bodyPr wrap="square" rtlCol="0">
            <a:spAutoFit/>
          </a:bodyPr>
          <a:lstStyle/>
          <a:p>
            <a:pPr algn="just"/>
            <a:r>
              <a:rPr lang="en-US" sz="900" dirty="0">
                <a:solidFill>
                  <a:srgbClr val="5F5F5F"/>
                </a:solidFill>
                <a:latin typeface="Arial" panose="020B0604020202020204" pitchFamily="34" charset="0"/>
                <a:cs typeface="Arial" panose="020B0604020202020204" pitchFamily="34" charset="0"/>
                <a:sym typeface="Wingdings" panose="05000000000000000000" pitchFamily="2" charset="2"/>
              </a:rPr>
              <a:t>Concept of ECH pre-ionization process: If the ECH beam has sufficient power density, it is able to increase the electron energy above the ionization energy</a:t>
            </a:r>
            <a:r>
              <a:rPr lang="en-US" sz="900" baseline="30000" dirty="0">
                <a:solidFill>
                  <a:srgbClr val="5F5F5F"/>
                </a:solidFill>
                <a:latin typeface="Arial" panose="020B0604020202020204" pitchFamily="34" charset="0"/>
                <a:cs typeface="Arial" panose="020B0604020202020204" pitchFamily="34" charset="0"/>
                <a:sym typeface="Wingdings" panose="05000000000000000000" pitchFamily="2" charset="2"/>
              </a:rPr>
              <a:t>1</a:t>
            </a:r>
            <a:r>
              <a:rPr lang="en-US" sz="900" dirty="0">
                <a:solidFill>
                  <a:srgbClr val="5F5F5F"/>
                </a:solidFill>
                <a:latin typeface="Arial" panose="020B0604020202020204" pitchFamily="34" charset="0"/>
                <a:cs typeface="Arial" panose="020B0604020202020204" pitchFamily="34" charset="0"/>
                <a:sym typeface="Wingdings" panose="05000000000000000000" pitchFamily="2" charset="2"/>
              </a:rPr>
              <a:t>. Free electrons with sufficient energy, travel along the toroidal field lines, ionizing further neutrals via collisions, creating a toroidal ring of plasma intersecting with the ECH beam at the (R</a:t>
            </a:r>
            <a:r>
              <a:rPr lang="en-US" sz="900" baseline="-25000" dirty="0">
                <a:solidFill>
                  <a:srgbClr val="5F5F5F"/>
                </a:solidFill>
                <a:latin typeface="Arial" panose="020B0604020202020204" pitchFamily="34" charset="0"/>
                <a:cs typeface="Arial" panose="020B0604020202020204" pitchFamily="34" charset="0"/>
                <a:sym typeface="Wingdings" panose="05000000000000000000" pitchFamily="2" charset="2"/>
              </a:rPr>
              <a:t>ec</a:t>
            </a:r>
            <a:r>
              <a:rPr lang="en-US" sz="900" dirty="0">
                <a:solidFill>
                  <a:srgbClr val="5F5F5F"/>
                </a:solidFill>
                <a:latin typeface="Arial" panose="020B0604020202020204" pitchFamily="34" charset="0"/>
                <a:cs typeface="Arial" panose="020B0604020202020204" pitchFamily="34" charset="0"/>
                <a:sym typeface="Wingdings" panose="05000000000000000000" pitchFamily="2" charset="2"/>
              </a:rPr>
              <a:t>) resonance</a:t>
            </a:r>
            <a:r>
              <a:rPr lang="en-US" sz="900" baseline="30000" dirty="0">
                <a:solidFill>
                  <a:srgbClr val="5F5F5F"/>
                </a:solidFill>
                <a:latin typeface="Arial" panose="020B0604020202020204" pitchFamily="34" charset="0"/>
                <a:cs typeface="Arial" panose="020B0604020202020204" pitchFamily="34" charset="0"/>
                <a:sym typeface="Wingdings" panose="05000000000000000000" pitchFamily="2" charset="2"/>
              </a:rPr>
              <a:t>2</a:t>
            </a:r>
            <a:r>
              <a:rPr lang="en-US" sz="900" dirty="0">
                <a:solidFill>
                  <a:srgbClr val="5F5F5F"/>
                </a:solidFill>
                <a:latin typeface="Arial" panose="020B0604020202020204" pitchFamily="34" charset="0"/>
                <a:cs typeface="Arial" panose="020B0604020202020204" pitchFamily="34" charset="0"/>
                <a:sym typeface="Wingdings" panose="05000000000000000000" pitchFamily="2" charset="2"/>
              </a:rPr>
              <a:t>. The plasma may expand from these rings further into the vessel.</a:t>
            </a:r>
          </a:p>
          <a:p>
            <a:endParaRPr lang="en-US" sz="900" dirty="0">
              <a:solidFill>
                <a:srgbClr val="5F5F5F"/>
              </a:solidFill>
              <a:latin typeface="Arial" panose="020B0604020202020204" pitchFamily="34" charset="0"/>
              <a:cs typeface="Arial" panose="020B0604020202020204" pitchFamily="34" charset="0"/>
              <a:sym typeface="Wingdings" panose="05000000000000000000" pitchFamily="2" charset="2"/>
            </a:endParaRPr>
          </a:p>
          <a:p>
            <a:r>
              <a:rPr lang="it-IT" sz="900" dirty="0">
                <a:solidFill>
                  <a:srgbClr val="5F5F5F"/>
                </a:solidFill>
                <a:latin typeface="Arial" panose="020B0604020202020204" pitchFamily="34" charset="0"/>
                <a:cs typeface="Arial" panose="020B0604020202020204" pitchFamily="34" charset="0"/>
              </a:rPr>
              <a:t>[1] D. Farina, Nucl. Fusion </a:t>
            </a:r>
            <a:r>
              <a:rPr lang="it-IT" sz="900" b="1" dirty="0">
                <a:solidFill>
                  <a:srgbClr val="5F5F5F"/>
                </a:solidFill>
                <a:latin typeface="Arial" panose="020B0604020202020204" pitchFamily="34" charset="0"/>
                <a:cs typeface="Arial" panose="020B0604020202020204" pitchFamily="34" charset="0"/>
              </a:rPr>
              <a:t>58</a:t>
            </a:r>
            <a:r>
              <a:rPr lang="it-IT" sz="900" dirty="0">
                <a:solidFill>
                  <a:srgbClr val="5F5F5F"/>
                </a:solidFill>
                <a:latin typeface="Arial" panose="020B0604020202020204" pitchFamily="34" charset="0"/>
                <a:cs typeface="Arial" panose="020B0604020202020204" pitchFamily="34" charset="0"/>
              </a:rPr>
              <a:t> (2018) 066012. </a:t>
            </a:r>
          </a:p>
          <a:p>
            <a:r>
              <a:rPr lang="it-IT" sz="900" dirty="0">
                <a:solidFill>
                  <a:srgbClr val="5F5F5F"/>
                </a:solidFill>
                <a:latin typeface="Arial" panose="020B0604020202020204" pitchFamily="34" charset="0"/>
                <a:cs typeface="Arial" panose="020B0604020202020204" pitchFamily="34" charset="0"/>
              </a:rPr>
              <a:t>[2] </a:t>
            </a:r>
            <a:r>
              <a:rPr lang="en-GB" sz="900" dirty="0">
                <a:solidFill>
                  <a:srgbClr val="5F5F5F"/>
                </a:solidFill>
                <a:latin typeface="Arial" panose="020B0604020202020204" pitchFamily="34" charset="0"/>
                <a:cs typeface="Arial" panose="020B0604020202020204" pitchFamily="34" charset="0"/>
              </a:rPr>
              <a:t>J. Stober, et al., Nuclear Fusion 2011 </a:t>
            </a:r>
            <a:r>
              <a:rPr lang="en-GB" sz="900" b="1" dirty="0">
                <a:solidFill>
                  <a:srgbClr val="5F5F5F"/>
                </a:solidFill>
                <a:latin typeface="Arial" panose="020B0604020202020204" pitchFamily="34" charset="0"/>
                <a:cs typeface="Arial" panose="020B0604020202020204" pitchFamily="34" charset="0"/>
              </a:rPr>
              <a:t>51</a:t>
            </a:r>
            <a:r>
              <a:rPr lang="en-GB" sz="900" dirty="0">
                <a:solidFill>
                  <a:srgbClr val="5F5F5F"/>
                </a:solidFill>
                <a:latin typeface="Arial" panose="020B0604020202020204" pitchFamily="34" charset="0"/>
                <a:cs typeface="Arial" panose="020B0604020202020204" pitchFamily="34" charset="0"/>
              </a:rPr>
              <a:t> 083031</a:t>
            </a:r>
            <a:endParaRPr lang="en-US" sz="900" dirty="0">
              <a:solidFill>
                <a:srgbClr val="5F5F5F"/>
              </a:solidFill>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656887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450" y="546524"/>
            <a:ext cx="4886114" cy="3375376"/>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US" dirty="0">
                <a:solidFill>
                  <a:srgbClr val="000090"/>
                </a:solidFill>
                <a:latin typeface="Arial" panose="020B0604020202020204" pitchFamily="34" charset="0"/>
                <a:cs typeface="Arial" panose="020B0604020202020204" pitchFamily="34" charset="0"/>
                <a:sym typeface="Wingdings" panose="05000000000000000000" pitchFamily="2" charset="2"/>
              </a:rPr>
              <a:t>C</a:t>
            </a: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losely linked to ECH breakdown assist </a:t>
            </a:r>
            <a:endParaRPr lang="en-US" kern="0" dirty="0" smtClean="0">
              <a:solidFill>
                <a:srgbClr val="000090"/>
              </a:solidFill>
              <a:latin typeface="Arial"/>
              <a:ea typeface="ＭＳ Ｐゴシック" pitchFamily="-110" charset="-128"/>
              <a:cs typeface="Arial"/>
            </a:endParaRPr>
          </a:p>
          <a:p>
            <a:pPr marL="269875" indent="-269875" eaLnBrk="0" hangingPunct="0">
              <a:spcAft>
                <a:spcPts val="600"/>
              </a:spcAft>
              <a:buSzPct val="125000"/>
              <a:buFontTx/>
              <a:buChar char="•"/>
              <a:defRPr/>
            </a:pPr>
            <a:r>
              <a:rPr lang="en-US" kern="0" dirty="0">
                <a:solidFill>
                  <a:srgbClr val="000090"/>
                </a:solidFill>
                <a:latin typeface="Arial" panose="020B0604020202020204" pitchFamily="34" charset="0"/>
                <a:ea typeface="ＭＳ Ｐゴシック" pitchFamily="-110" charset="-128"/>
                <a:cs typeface="Arial" panose="020B0604020202020204" pitchFamily="34" charset="0"/>
                <a:sym typeface="Wingdings" panose="05000000000000000000" pitchFamily="2" charset="2"/>
              </a:rPr>
              <a:t>T</a:t>
            </a:r>
            <a:r>
              <a:rPr lang="en-US" kern="0" dirty="0" smtClean="0">
                <a:solidFill>
                  <a:srgbClr val="000090"/>
                </a:solidFill>
                <a:latin typeface="Arial" panose="020B0604020202020204" pitchFamily="34" charset="0"/>
                <a:ea typeface="ＭＳ Ｐゴシック" pitchFamily="-110" charset="-128"/>
                <a:cs typeface="Arial" panose="020B0604020202020204" pitchFamily="34" charset="0"/>
                <a:sym typeface="Wingdings" panose="05000000000000000000" pitchFamily="2" charset="2"/>
              </a:rPr>
              <a:t>he only active cleaning method on ITER until PFPO-2, but large uncertainty on required ECH power levels</a:t>
            </a:r>
            <a:endParaRPr lang="en-US" kern="0" dirty="0" smtClean="0">
              <a:solidFill>
                <a:srgbClr val="000090"/>
              </a:solidFill>
              <a:latin typeface="Arial"/>
              <a:ea typeface="ＭＳ Ｐゴシック" pitchFamily="-110" charset="-128"/>
              <a:cs typeface="Arial"/>
            </a:endParaRPr>
          </a:p>
          <a:p>
            <a:pPr marL="269875" indent="-269875" eaLnBrk="0" hangingPunct="0">
              <a:spcAft>
                <a:spcPts val="600"/>
              </a:spcAft>
              <a:buSzPct val="125000"/>
              <a:buFontTx/>
              <a:buChar char="•"/>
              <a:defRPr/>
            </a:pPr>
            <a:r>
              <a:rPr lang="en-US" kern="0" dirty="0" smtClean="0">
                <a:solidFill>
                  <a:srgbClr val="000090"/>
                </a:solidFill>
                <a:latin typeface="Arial"/>
                <a:ea typeface="ＭＳ Ｐゴシック" pitchFamily="-110" charset="-128"/>
                <a:cs typeface="Arial"/>
              </a:rPr>
              <a:t>Need </a:t>
            </a:r>
            <a:r>
              <a:rPr lang="en-US" kern="0" dirty="0" err="1" smtClean="0">
                <a:solidFill>
                  <a:srgbClr val="000090"/>
                </a:solidFill>
                <a:latin typeface="Arial"/>
                <a:ea typeface="ＭＳ Ｐゴシック" pitchFamily="-110" charset="-128"/>
                <a:cs typeface="Arial"/>
              </a:rPr>
              <a:t>scalings</a:t>
            </a:r>
            <a:r>
              <a:rPr lang="en-US" kern="0" dirty="0" smtClean="0">
                <a:solidFill>
                  <a:srgbClr val="000090"/>
                </a:solidFill>
                <a:latin typeface="Arial"/>
                <a:ea typeface="ＭＳ Ｐゴシック" pitchFamily="-110" charset="-128"/>
                <a:cs typeface="Arial"/>
              </a:rPr>
              <a:t> </a:t>
            </a:r>
            <a:r>
              <a:rPr lang="en-US" kern="0" dirty="0">
                <a:solidFill>
                  <a:srgbClr val="000090"/>
                </a:solidFill>
                <a:latin typeface="Arial"/>
                <a:ea typeface="ＭＳ Ｐゴシック" pitchFamily="-110" charset="-128"/>
                <a:cs typeface="Arial"/>
              </a:rPr>
              <a:t>for </a:t>
            </a:r>
            <a:r>
              <a:rPr lang="en-US" kern="0" dirty="0" smtClean="0">
                <a:solidFill>
                  <a:srgbClr val="000090"/>
                </a:solidFill>
                <a:latin typeface="Arial"/>
                <a:ea typeface="ＭＳ Ｐゴシック" pitchFamily="-110" charset="-128"/>
                <a:cs typeface="Arial"/>
              </a:rPr>
              <a:t>power </a:t>
            </a:r>
            <a:r>
              <a:rPr lang="en-US" kern="0" dirty="0">
                <a:solidFill>
                  <a:srgbClr val="000090"/>
                </a:solidFill>
                <a:latin typeface="Arial"/>
                <a:ea typeface="ＭＳ Ｐゴシック" pitchFamily="-110" charset="-128"/>
                <a:cs typeface="Arial"/>
              </a:rPr>
              <a:t>and transport coefficients based on multi-machine analysis supported by 1D modeling </a:t>
            </a:r>
            <a:r>
              <a:rPr lang="en-US" kern="0" dirty="0" smtClean="0">
                <a:solidFill>
                  <a:srgbClr val="000090"/>
                </a:solidFill>
                <a:latin typeface="Arial"/>
                <a:ea typeface="ＭＳ Ｐゴシック" pitchFamily="-110" charset="-128"/>
                <a:cs typeface="Arial"/>
              </a:rPr>
              <a:t>(new ITPA </a:t>
            </a:r>
            <a:r>
              <a:rPr lang="en-US" kern="0" dirty="0" err="1" smtClean="0">
                <a:solidFill>
                  <a:srgbClr val="000090"/>
                </a:solidFill>
                <a:latin typeface="Arial"/>
                <a:ea typeface="ＭＳ Ｐゴシック" pitchFamily="-110" charset="-128"/>
                <a:cs typeface="Arial"/>
              </a:rPr>
              <a:t>DivSOL</a:t>
            </a:r>
            <a:r>
              <a:rPr lang="en-US" kern="0" dirty="0" smtClean="0">
                <a:solidFill>
                  <a:srgbClr val="000090"/>
                </a:solidFill>
                <a:latin typeface="Arial"/>
                <a:ea typeface="ＭＳ Ｐゴシック" pitchFamily="-110" charset="-128"/>
                <a:cs typeface="Arial"/>
              </a:rPr>
              <a:t> multi-machine </a:t>
            </a:r>
            <a:r>
              <a:rPr lang="en-US" kern="0" dirty="0">
                <a:solidFill>
                  <a:srgbClr val="000090"/>
                </a:solidFill>
                <a:latin typeface="Arial"/>
                <a:ea typeface="ＭＳ Ｐゴシック" pitchFamily="-110" charset="-128"/>
                <a:cs typeface="Arial"/>
              </a:rPr>
              <a:t>activity</a:t>
            </a:r>
            <a:r>
              <a:rPr lang="en-US" kern="0" dirty="0" smtClean="0">
                <a:solidFill>
                  <a:srgbClr val="000090"/>
                </a:solidFill>
                <a:latin typeface="Arial"/>
                <a:ea typeface="ＭＳ Ｐゴシック" pitchFamily="-110" charset="-128"/>
                <a:cs typeface="Arial"/>
              </a:rPr>
              <a:t>)</a:t>
            </a:r>
          </a:p>
          <a:p>
            <a:pPr marL="269875" indent="-269875" eaLnBrk="0" hangingPunct="0">
              <a:spcAft>
                <a:spcPts val="600"/>
              </a:spcAft>
              <a:buSzPct val="125000"/>
              <a:buFontTx/>
              <a:buChar char="•"/>
              <a:defRPr/>
            </a:pPr>
            <a:r>
              <a:rPr kumimoji="1" lang="en-GB" dirty="0">
                <a:solidFill>
                  <a:srgbClr val="000090"/>
                </a:solidFill>
                <a:latin typeface="Arial" charset="0"/>
                <a:cs typeface="MS PGothic" charset="0"/>
              </a:rPr>
              <a:t>ITER looks to </a:t>
            </a:r>
            <a:r>
              <a:rPr kumimoji="1" lang="en-GB" dirty="0" smtClean="0">
                <a:solidFill>
                  <a:srgbClr val="000090"/>
                </a:solidFill>
                <a:latin typeface="Arial" charset="0"/>
                <a:cs typeface="MS PGothic" charset="0"/>
              </a:rPr>
              <a:t>JT-60SA </a:t>
            </a:r>
            <a:r>
              <a:rPr kumimoji="1" lang="en-GB" dirty="0">
                <a:solidFill>
                  <a:srgbClr val="000090"/>
                </a:solidFill>
                <a:latin typeface="Arial" charset="0"/>
                <a:cs typeface="MS PGothic" charset="0"/>
              </a:rPr>
              <a:t>to provide extensive study of ECWC capability and efficiency on a large </a:t>
            </a:r>
            <a:r>
              <a:rPr kumimoji="1" lang="en-GB" dirty="0" smtClean="0">
                <a:solidFill>
                  <a:srgbClr val="000090"/>
                </a:solidFill>
                <a:latin typeface="Arial" charset="0"/>
                <a:cs typeface="MS PGothic" charset="0"/>
              </a:rPr>
              <a:t>device</a:t>
            </a:r>
            <a:endParaRPr kumimoji="1" lang="en-GB" dirty="0">
              <a:solidFill>
                <a:srgbClr val="000090"/>
              </a:solidFill>
              <a:latin typeface="Arial" charset="0"/>
              <a:cs typeface="MS PGothic" charset="0"/>
            </a:endParaRP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chemeClr val="bg1"/>
                </a:solidFill>
                <a:latin typeface="Arial"/>
                <a:cs typeface="Arial"/>
              </a:rPr>
              <a:t>Electron Cyclotron Wall Conditioning</a:t>
            </a:r>
            <a:endParaRPr lang="en-GB" sz="3600" b="1" dirty="0">
              <a:solidFill>
                <a:schemeClr val="bg1"/>
              </a:solidFill>
              <a:latin typeface="Arial"/>
              <a:cs typeface="Arial"/>
            </a:endParaRPr>
          </a:p>
        </p:txBody>
      </p:sp>
      <p:grpSp>
        <p:nvGrpSpPr>
          <p:cNvPr id="7" name="Groupe 7"/>
          <p:cNvGrpSpPr>
            <a:grpSpLocks noChangeAspect="1"/>
          </p:cNvGrpSpPr>
          <p:nvPr/>
        </p:nvGrpSpPr>
        <p:grpSpPr>
          <a:xfrm>
            <a:off x="5204271" y="872035"/>
            <a:ext cx="3906092" cy="2835315"/>
            <a:chOff x="1150952" y="1196752"/>
            <a:chExt cx="4204526" cy="3516506"/>
          </a:xfrm>
        </p:grpSpPr>
        <p:pic>
          <p:nvPicPr>
            <p:cNvPr id="8" name="Picture 2"/>
            <p:cNvPicPr/>
            <p:nvPr/>
          </p:nvPicPr>
          <p:blipFill rotWithShape="1">
            <a:blip r:embed="rId3" cstate="print">
              <a:extLst>
                <a:ext uri="{28A0092B-C50C-407E-A947-70E740481C1C}">
                  <a14:useLocalDpi xmlns:a14="http://schemas.microsoft.com/office/drawing/2010/main" val="0"/>
                </a:ext>
              </a:extLst>
            </a:blip>
            <a:srcRect l="8212" r="2187" b="7858"/>
            <a:stretch/>
          </p:blipFill>
          <p:spPr bwMode="auto">
            <a:xfrm>
              <a:off x="1150952" y="1196752"/>
              <a:ext cx="4204526" cy="3516506"/>
            </a:xfrm>
            <a:prstGeom prst="rect">
              <a:avLst/>
            </a:prstGeom>
            <a:noFill/>
            <a:ln>
              <a:noFill/>
            </a:ln>
          </p:spPr>
        </p:pic>
        <p:sp>
          <p:nvSpPr>
            <p:cNvPr id="10" name="Étoile à 5 branches 9"/>
            <p:cNvSpPr/>
            <p:nvPr/>
          </p:nvSpPr>
          <p:spPr bwMode="auto">
            <a:xfrm>
              <a:off x="3873954" y="2276872"/>
              <a:ext cx="144016" cy="144016"/>
            </a:xfrm>
            <a:prstGeom prst="star5">
              <a:avLst/>
            </a:prstGeom>
            <a:solidFill>
              <a:schemeClr val="accent2"/>
            </a:solidFill>
            <a:ln w="9525" cap="flat" cmpd="sng" algn="ctr">
              <a:solidFill>
                <a:schemeClr val="accent2"/>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fr-FR">
                <a:latin typeface="Century Gothic" pitchFamily="34" charset="0"/>
              </a:endParaRPr>
            </a:p>
          </p:txBody>
        </p:sp>
        <p:sp>
          <p:nvSpPr>
            <p:cNvPr id="12" name="ZoneTexte 10"/>
            <p:cNvSpPr txBox="1"/>
            <p:nvPr/>
          </p:nvSpPr>
          <p:spPr>
            <a:xfrm>
              <a:off x="3553666" y="2069420"/>
              <a:ext cx="966237" cy="303632"/>
            </a:xfrm>
            <a:prstGeom prst="rect">
              <a:avLst/>
            </a:prstGeom>
            <a:noFill/>
          </p:spPr>
          <p:txBody>
            <a:bodyPr wrap="none" rtlCol="0">
              <a:spAutoFit/>
            </a:bodyPr>
            <a:lstStyle/>
            <a:p>
              <a:r>
                <a:rPr lang="fr-FR" sz="750" b="1" dirty="0">
                  <a:solidFill>
                    <a:schemeClr val="accent2"/>
                  </a:solidFill>
                  <a:latin typeface="Lucida Console" pitchFamily="49" charset="0"/>
                </a:rPr>
                <a:t>TORE SUPRA</a:t>
              </a:r>
            </a:p>
          </p:txBody>
        </p:sp>
        <p:sp>
          <p:nvSpPr>
            <p:cNvPr id="13" name="Étoile à 5 branches 11"/>
            <p:cNvSpPr/>
            <p:nvPr/>
          </p:nvSpPr>
          <p:spPr bwMode="auto">
            <a:xfrm>
              <a:off x="3635896" y="2398854"/>
              <a:ext cx="144016" cy="144016"/>
            </a:xfrm>
            <a:prstGeom prst="star5">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fr-FR">
                <a:latin typeface="Century Gothic" pitchFamily="34" charset="0"/>
              </a:endParaRPr>
            </a:p>
          </p:txBody>
        </p:sp>
        <p:sp>
          <p:nvSpPr>
            <p:cNvPr id="14" name="ZoneTexte 12"/>
            <p:cNvSpPr txBox="1"/>
            <p:nvPr/>
          </p:nvSpPr>
          <p:spPr>
            <a:xfrm>
              <a:off x="3680598" y="2407063"/>
              <a:ext cx="600237" cy="303632"/>
            </a:xfrm>
            <a:prstGeom prst="rect">
              <a:avLst/>
            </a:prstGeom>
            <a:noFill/>
          </p:spPr>
          <p:txBody>
            <a:bodyPr wrap="none" rtlCol="0">
              <a:spAutoFit/>
            </a:bodyPr>
            <a:lstStyle/>
            <a:p>
              <a:r>
                <a:rPr lang="fr-FR" sz="750" b="1" dirty="0">
                  <a:latin typeface="Lucida Console" pitchFamily="49" charset="0"/>
                </a:rPr>
                <a:t>KSTAR</a:t>
              </a:r>
            </a:p>
          </p:txBody>
        </p:sp>
        <p:sp>
          <p:nvSpPr>
            <p:cNvPr id="15" name="Organigramme : Alternative 13"/>
            <p:cNvSpPr/>
            <p:nvPr/>
          </p:nvSpPr>
          <p:spPr bwMode="auto">
            <a:xfrm>
              <a:off x="1691680" y="3212976"/>
              <a:ext cx="2273610" cy="1080120"/>
            </a:xfrm>
            <a:prstGeom prst="flowChartAlternateProcess">
              <a:avLst/>
            </a:prstGeom>
            <a:noFill/>
            <a:ln w="19050" cap="flat" cmpd="sng" algn="ctr">
              <a:solidFill>
                <a:srgbClr val="333399"/>
              </a:solidFill>
              <a:prstDash val="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fr-FR">
                <a:latin typeface="Century Gothic" pitchFamily="34" charset="0"/>
              </a:endParaRPr>
            </a:p>
          </p:txBody>
        </p:sp>
        <p:sp>
          <p:nvSpPr>
            <p:cNvPr id="16" name="Organigramme : Alternative 14"/>
            <p:cNvSpPr/>
            <p:nvPr/>
          </p:nvSpPr>
          <p:spPr bwMode="auto">
            <a:xfrm>
              <a:off x="2828485" y="1578548"/>
              <a:ext cx="2088232" cy="1526415"/>
            </a:xfrm>
            <a:prstGeom prst="flowChartAlternateProcess">
              <a:avLst/>
            </a:prstGeom>
            <a:noFill/>
            <a:ln w="19050" cap="flat" cmpd="sng" algn="ctr">
              <a:solidFill>
                <a:srgbClr val="FF0000"/>
              </a:solidFill>
              <a:prstDash val="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fr-FR">
                <a:latin typeface="Century Gothic" pitchFamily="34" charset="0"/>
              </a:endParaRPr>
            </a:p>
          </p:txBody>
        </p:sp>
        <p:sp>
          <p:nvSpPr>
            <p:cNvPr id="17" name="ZoneTexte 15"/>
            <p:cNvSpPr txBox="1"/>
            <p:nvPr/>
          </p:nvSpPr>
          <p:spPr>
            <a:xfrm>
              <a:off x="1979712" y="2966464"/>
              <a:ext cx="701905" cy="337368"/>
            </a:xfrm>
            <a:prstGeom prst="rect">
              <a:avLst/>
            </a:prstGeom>
            <a:noFill/>
          </p:spPr>
          <p:txBody>
            <a:bodyPr wrap="none" rtlCol="0">
              <a:spAutoFit/>
            </a:bodyPr>
            <a:lstStyle>
              <a:defPPr>
                <a:defRPr lang="en-GB"/>
              </a:defPPr>
              <a:lvl1pPr>
                <a:defRPr sz="1200" b="1"/>
              </a:lvl1pPr>
            </a:lstStyle>
            <a:p>
              <a:r>
                <a:rPr lang="fr-FR" sz="900" dirty="0">
                  <a:solidFill>
                    <a:srgbClr val="333399"/>
                  </a:solidFill>
                </a:rPr>
                <a:t>2-3 GHz</a:t>
              </a:r>
            </a:p>
          </p:txBody>
        </p:sp>
        <p:sp>
          <p:nvSpPr>
            <p:cNvPr id="18" name="ZoneTexte 16"/>
            <p:cNvSpPr txBox="1"/>
            <p:nvPr/>
          </p:nvSpPr>
          <p:spPr>
            <a:xfrm>
              <a:off x="3098096" y="1279516"/>
              <a:ext cx="803571" cy="337368"/>
            </a:xfrm>
            <a:prstGeom prst="rect">
              <a:avLst/>
            </a:prstGeom>
            <a:solidFill>
              <a:schemeClr val="bg1"/>
            </a:solidFill>
          </p:spPr>
          <p:txBody>
            <a:bodyPr wrap="none" rtlCol="0">
              <a:spAutoFit/>
            </a:bodyPr>
            <a:lstStyle>
              <a:defPPr>
                <a:defRPr lang="en-GB"/>
              </a:defPPr>
              <a:lvl1pPr>
                <a:defRPr sz="1200" b="1"/>
              </a:lvl1pPr>
            </a:lstStyle>
            <a:p>
              <a:r>
                <a:rPr lang="fr-FR" sz="900" dirty="0">
                  <a:solidFill>
                    <a:srgbClr val="FF0000"/>
                  </a:solidFill>
                </a:rPr>
                <a:t>~100 GHz</a:t>
              </a:r>
            </a:p>
          </p:txBody>
        </p:sp>
      </p:grpSp>
      <p:sp>
        <p:nvSpPr>
          <p:cNvPr id="19" name="TextBox 18"/>
          <p:cNvSpPr txBox="1"/>
          <p:nvPr/>
        </p:nvSpPr>
        <p:spPr>
          <a:xfrm rot="16200000">
            <a:off x="4314651" y="2125807"/>
            <a:ext cx="1617751" cy="346249"/>
          </a:xfrm>
          <a:prstGeom prst="rect">
            <a:avLst/>
          </a:prstGeom>
          <a:noFill/>
        </p:spPr>
        <p:txBody>
          <a:bodyPr wrap="none" rtlCol="0">
            <a:spAutoFit/>
          </a:bodyPr>
          <a:lstStyle/>
          <a:p>
            <a:r>
              <a:rPr lang="en-US" sz="1650" dirty="0">
                <a:latin typeface="Arial" panose="020B0604020202020204" pitchFamily="34" charset="0"/>
                <a:cs typeface="Arial" panose="020B0604020202020204" pitchFamily="34" charset="0"/>
              </a:rPr>
              <a:t>EC power (kW)</a:t>
            </a:r>
            <a:endParaRPr lang="en-GB" sz="1650" dirty="0">
              <a:latin typeface="Arial" panose="020B0604020202020204" pitchFamily="34" charset="0"/>
              <a:cs typeface="Arial" panose="020B0604020202020204" pitchFamily="34" charset="0"/>
            </a:endParaRPr>
          </a:p>
        </p:txBody>
      </p:sp>
      <p:sp>
        <p:nvSpPr>
          <p:cNvPr id="20" name="TextBox 19"/>
          <p:cNvSpPr txBox="1"/>
          <p:nvPr/>
        </p:nvSpPr>
        <p:spPr>
          <a:xfrm>
            <a:off x="6839613" y="3584987"/>
            <a:ext cx="1085554" cy="346249"/>
          </a:xfrm>
          <a:prstGeom prst="rect">
            <a:avLst/>
          </a:prstGeom>
          <a:noFill/>
        </p:spPr>
        <p:txBody>
          <a:bodyPr wrap="none" rtlCol="0">
            <a:spAutoFit/>
          </a:bodyPr>
          <a:lstStyle/>
          <a:p>
            <a:r>
              <a:rPr lang="en-US" sz="1650" dirty="0">
                <a:latin typeface="Arial" panose="020B0604020202020204" pitchFamily="34" charset="0"/>
                <a:cs typeface="Arial" panose="020B0604020202020204" pitchFamily="34" charset="0"/>
              </a:rPr>
              <a:t>Area (m</a:t>
            </a:r>
            <a:r>
              <a:rPr lang="en-US" sz="1650" baseline="30000" dirty="0">
                <a:latin typeface="Arial" panose="020B0604020202020204" pitchFamily="34" charset="0"/>
                <a:cs typeface="Arial" panose="020B0604020202020204" pitchFamily="34" charset="0"/>
              </a:rPr>
              <a:t>2</a:t>
            </a:r>
            <a:r>
              <a:rPr lang="en-US" sz="1650" dirty="0">
                <a:latin typeface="Arial" panose="020B0604020202020204" pitchFamily="34" charset="0"/>
                <a:cs typeface="Arial" panose="020B0604020202020204" pitchFamily="34" charset="0"/>
              </a:rPr>
              <a:t>)</a:t>
            </a:r>
            <a:endParaRPr lang="en-GB" sz="1650" dirty="0">
              <a:latin typeface="Arial" panose="020B0604020202020204" pitchFamily="34" charset="0"/>
              <a:cs typeface="Arial" panose="020B0604020202020204" pitchFamily="34" charset="0"/>
            </a:endParaRPr>
          </a:p>
        </p:txBody>
      </p:sp>
      <p:sp>
        <p:nvSpPr>
          <p:cNvPr id="21" name="Espace réservé du pied de page 3"/>
          <p:cNvSpPr>
            <a:spLocks noGrp="1"/>
          </p:cNvSpPr>
          <p:nvPr>
            <p:ph type="ftr" sz="quarter" idx="11"/>
          </p:nvPr>
        </p:nvSpPr>
        <p:spPr>
          <a:xfrm>
            <a:off x="5114633" y="660876"/>
            <a:ext cx="3995730" cy="201104"/>
          </a:xfrm>
        </p:spPr>
        <p:txBody>
          <a:bodyPr/>
          <a:lstStyle/>
          <a:p>
            <a:pPr algn="r">
              <a:defRPr/>
            </a:pPr>
            <a:r>
              <a:rPr lang="en-US" dirty="0">
                <a:solidFill>
                  <a:srgbClr val="009900"/>
                </a:solidFill>
              </a:rPr>
              <a:t>D. </a:t>
            </a:r>
            <a:r>
              <a:rPr lang="en-US" dirty="0" smtClean="0">
                <a:solidFill>
                  <a:srgbClr val="009900"/>
                </a:solidFill>
              </a:rPr>
              <a:t>Douai, RCM-5 Naka, 16-20 </a:t>
            </a:r>
            <a:r>
              <a:rPr lang="en-US" dirty="0">
                <a:solidFill>
                  <a:srgbClr val="009900"/>
                </a:solidFill>
              </a:rPr>
              <a:t>May </a:t>
            </a:r>
            <a:r>
              <a:rPr lang="en-US" dirty="0" smtClean="0">
                <a:solidFill>
                  <a:srgbClr val="009900"/>
                </a:solidFill>
              </a:rPr>
              <a:t>2016</a:t>
            </a:r>
            <a:br>
              <a:rPr lang="en-US" dirty="0" smtClean="0">
                <a:solidFill>
                  <a:srgbClr val="009900"/>
                </a:solidFill>
              </a:rPr>
            </a:br>
            <a:r>
              <a:rPr lang="en-US" dirty="0" smtClean="0">
                <a:solidFill>
                  <a:srgbClr val="009900"/>
                </a:solidFill>
              </a:rPr>
              <a:t>based on M. Shimada, </a:t>
            </a:r>
            <a:r>
              <a:rPr lang="en-US" dirty="0" err="1" smtClean="0">
                <a:solidFill>
                  <a:srgbClr val="009900"/>
                </a:solidFill>
              </a:rPr>
              <a:t>R.A.Pitts</a:t>
            </a:r>
            <a:r>
              <a:rPr lang="en-US" dirty="0" smtClean="0">
                <a:solidFill>
                  <a:srgbClr val="009900"/>
                </a:solidFill>
              </a:rPr>
              <a:t>, JNM</a:t>
            </a:r>
            <a:r>
              <a:rPr lang="en-GB" dirty="0"/>
              <a:t> </a:t>
            </a:r>
            <a:r>
              <a:rPr lang="en-GB" dirty="0" smtClean="0">
                <a:solidFill>
                  <a:srgbClr val="009900"/>
                </a:solidFill>
              </a:rPr>
              <a:t>415 </a:t>
            </a:r>
            <a:r>
              <a:rPr lang="en-GB" dirty="0">
                <a:solidFill>
                  <a:srgbClr val="009900"/>
                </a:solidFill>
              </a:rPr>
              <a:t>(2011) </a:t>
            </a:r>
            <a:r>
              <a:rPr lang="en-GB" dirty="0" smtClean="0">
                <a:solidFill>
                  <a:srgbClr val="009900"/>
                </a:solidFill>
              </a:rPr>
              <a:t>S1013</a:t>
            </a:r>
            <a:endParaRPr lang="en-US" dirty="0">
              <a:solidFill>
                <a:srgbClr val="009900"/>
              </a:solidFill>
            </a:endParaRPr>
          </a:p>
        </p:txBody>
      </p:sp>
      <p:sp>
        <p:nvSpPr>
          <p:cNvPr id="22" name="Rectangle 2"/>
          <p:cNvSpPr txBox="1">
            <a:spLocks noChangeArrowheads="1"/>
          </p:cNvSpPr>
          <p:nvPr/>
        </p:nvSpPr>
        <p:spPr bwMode="auto">
          <a:xfrm>
            <a:off x="-7" y="3920524"/>
            <a:ext cx="9144007" cy="820298"/>
          </a:xfrm>
          <a:prstGeom prst="rect">
            <a:avLst/>
          </a:prstGeom>
          <a:noFill/>
          <a:ln w="9525">
            <a:noFill/>
            <a:miter lim="800000"/>
            <a:headEnd/>
            <a:tailEnd/>
          </a:ln>
        </p:spPr>
        <p:txBody>
          <a:bodyPr tIns="0">
            <a:prstTxWarp prst="textNoShape">
              <a:avLst/>
            </a:prstTxWarp>
          </a:bodyPr>
          <a:lstStyle/>
          <a:p>
            <a:pPr marL="541338" lvl="1" indent="-271463">
              <a:spcAft>
                <a:spcPts val="300"/>
              </a:spcAft>
              <a:buFont typeface="Wingdings" pitchFamily="2" charset="2"/>
              <a:buChar char="§"/>
              <a:defRPr/>
            </a:pPr>
            <a:r>
              <a:rPr lang="en-US" sz="1600" dirty="0">
                <a:solidFill>
                  <a:srgbClr val="0000FF"/>
                </a:solidFill>
                <a:latin typeface="Arial" panose="020B0604020202020204" pitchFamily="34" charset="0"/>
                <a:cs typeface="Arial" panose="020B0604020202020204" pitchFamily="34" charset="0"/>
                <a:sym typeface="Wingdings" panose="05000000000000000000" pitchFamily="2" charset="2"/>
              </a:rPr>
              <a:t>e</a:t>
            </a: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.g. ECH </a:t>
            </a:r>
            <a:r>
              <a:rPr lang="en-US" sz="1600" dirty="0">
                <a:solidFill>
                  <a:srgbClr val="0000FF"/>
                </a:solidFill>
                <a:latin typeface="Arial" panose="020B0604020202020204" pitchFamily="34" charset="0"/>
                <a:cs typeface="Arial" panose="020B0604020202020204" pitchFamily="34" charset="0"/>
                <a:sym typeface="Wingdings" panose="05000000000000000000" pitchFamily="2" charset="2"/>
              </a:rPr>
              <a:t>mirror scanning, pulsed operation </a:t>
            </a: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mode, optimum combination of radial and vertical fields, minimization of onset time for ECWC plasma to limit damage to in-vessel components, compare removal efficiency to that achieved on smaller devices</a:t>
            </a:r>
            <a:endParaRPr lang="en-US" sz="1600" dirty="0">
              <a:solidFill>
                <a:srgbClr val="0000FF"/>
              </a:solidFill>
              <a:latin typeface="Arial" panose="020B0604020202020204" pitchFamily="34" charset="0"/>
              <a:cs typeface="Arial" panose="020B0604020202020204" pitchFamily="34" charset="0"/>
              <a:sym typeface="Wingdings" panose="05000000000000000000" pitchFamily="2" charset="2"/>
            </a:endParaRPr>
          </a:p>
          <a:p>
            <a:pPr marL="541338" lvl="1" indent="-271463">
              <a:spcAft>
                <a:spcPts val="300"/>
              </a:spcAft>
              <a:buFont typeface="Wingdings" pitchFamily="2" charset="2"/>
              <a:buChar char="§"/>
              <a:defRPr/>
            </a:pPr>
            <a:endPar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735987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8" y="1851670"/>
            <a:ext cx="9143999" cy="945105"/>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rgbClr val="000090"/>
                </a:solidFill>
                <a:latin typeface="Arial"/>
                <a:cs typeface="Arial"/>
              </a:rPr>
              <a:t>Disruption loads and mitigation</a:t>
            </a:r>
            <a:endParaRPr lang="en-GB" sz="3600" b="1" dirty="0">
              <a:solidFill>
                <a:srgbClr val="000090"/>
              </a:solidFill>
              <a:latin typeface="Arial"/>
              <a:cs typeface="Arial"/>
            </a:endParaRPr>
          </a:p>
        </p:txBody>
      </p:sp>
    </p:spTree>
    <p:extLst>
      <p:ext uri="{BB962C8B-B14F-4D97-AF65-F5344CB8AC3E}">
        <p14:creationId xmlns:p14="http://schemas.microsoft.com/office/powerpoint/2010/main" val="3184271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841" y="580974"/>
            <a:ext cx="2108365" cy="203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0" y="546524"/>
            <a:ext cx="3892131" cy="2475275"/>
          </a:xfrm>
          <a:prstGeom prst="rect">
            <a:avLst/>
          </a:prstGeom>
          <a:noFill/>
          <a:ln w="9525">
            <a:noFill/>
            <a:miter lim="800000"/>
            <a:headEnd/>
            <a:tailEnd/>
          </a:ln>
        </p:spPr>
        <p:txBody>
          <a:bodyPr tIns="0">
            <a:prstTxWarp prst="textNoShape">
              <a:avLst/>
            </a:prstTxWarp>
          </a:bodyPr>
          <a:lstStyle/>
          <a:p>
            <a:pPr marL="269875" indent="-269875" eaLnBrk="0" hangingPunct="0">
              <a:lnSpc>
                <a:spcPts val="2200"/>
              </a:lnSpc>
              <a:spcAft>
                <a:spcPts val="300"/>
              </a:spcAft>
              <a:buSzPct val="125000"/>
              <a:buFontTx/>
              <a:buChar char="•"/>
              <a:defRPr/>
            </a:pPr>
            <a:r>
              <a:rPr lang="en-GB" sz="2000" dirty="0">
                <a:solidFill>
                  <a:srgbClr val="000090"/>
                </a:solidFill>
                <a:latin typeface="Arial" panose="020B0604020202020204" pitchFamily="34" charset="0"/>
                <a:cs typeface="Arial" panose="020B0604020202020204" pitchFamily="34" charset="0"/>
              </a:rPr>
              <a:t>Poor understanding of asymmetric, rotating </a:t>
            </a:r>
            <a:r>
              <a:rPr lang="en-GB" sz="2000" dirty="0" smtClean="0">
                <a:solidFill>
                  <a:srgbClr val="000090"/>
                </a:solidFill>
                <a:latin typeface="Arial" panose="020B0604020202020204" pitchFamily="34" charset="0"/>
                <a:cs typeface="Arial" panose="020B0604020202020204" pitchFamily="34" charset="0"/>
              </a:rPr>
              <a:t>VDEs</a:t>
            </a:r>
            <a:r>
              <a:rPr lang="en-US" altLang="en-US" sz="2000" dirty="0" smtClean="0">
                <a:solidFill>
                  <a:srgbClr val="000090"/>
                </a:solidFill>
                <a:latin typeface="Arial" panose="020B0604020202020204" pitchFamily="34" charset="0"/>
                <a:cs typeface="Arial" panose="020B0604020202020204" pitchFamily="34" charset="0"/>
              </a:rPr>
              <a:t>  </a:t>
            </a:r>
            <a:endParaRPr lang="en-US" sz="2000" kern="0" dirty="0">
              <a:solidFill>
                <a:srgbClr val="000090"/>
              </a:solidFill>
              <a:latin typeface="Arial"/>
              <a:ea typeface="ＭＳ Ｐゴシック" pitchFamily="-110" charset="-128"/>
              <a:cs typeface="Arial"/>
            </a:endParaRPr>
          </a:p>
          <a:p>
            <a:pPr marL="450850" lvl="1" indent="-180975">
              <a:spcAft>
                <a:spcPts val="300"/>
              </a:spcAft>
              <a:buFont typeface="Wingdings" pitchFamily="2" charset="2"/>
              <a:buChar char="§"/>
              <a:defRPr/>
            </a:pPr>
            <a:r>
              <a:rPr lang="en-GB" sz="1600" dirty="0">
                <a:solidFill>
                  <a:srgbClr val="0000FF"/>
                </a:solidFill>
                <a:latin typeface="Arial" panose="020B0604020202020204" pitchFamily="34" charset="0"/>
                <a:cs typeface="Arial" panose="020B0604020202020204" pitchFamily="34" charset="0"/>
              </a:rPr>
              <a:t>L</a:t>
            </a:r>
            <a:r>
              <a:rPr lang="en-GB" sz="1600" dirty="0" smtClean="0">
                <a:solidFill>
                  <a:srgbClr val="0000FF"/>
                </a:solidFill>
                <a:latin typeface="Arial" panose="020B0604020202020204" pitchFamily="34" charset="0"/>
                <a:cs typeface="Arial" panose="020B0604020202020204" pitchFamily="34" charset="0"/>
              </a:rPr>
              <a:t>arge </a:t>
            </a:r>
            <a:r>
              <a:rPr lang="en-GB" sz="1600" dirty="0">
                <a:solidFill>
                  <a:srgbClr val="0000FF"/>
                </a:solidFill>
                <a:latin typeface="Arial" panose="020B0604020202020204" pitchFamily="34" charset="0"/>
                <a:cs typeface="Arial" panose="020B0604020202020204" pitchFamily="34" charset="0"/>
              </a:rPr>
              <a:t>uncertainties </a:t>
            </a:r>
            <a:r>
              <a:rPr lang="en-GB" sz="1600" dirty="0" smtClean="0">
                <a:solidFill>
                  <a:srgbClr val="0000FF"/>
                </a:solidFill>
                <a:latin typeface="Arial" panose="020B0604020202020204" pitchFamily="34" charset="0"/>
                <a:cs typeface="Arial" panose="020B0604020202020204" pitchFamily="34" charset="0"/>
              </a:rPr>
              <a:t>in forces </a:t>
            </a:r>
            <a:r>
              <a:rPr lang="en-GB" sz="1600" dirty="0">
                <a:solidFill>
                  <a:srgbClr val="0000FF"/>
                </a:solidFill>
                <a:latin typeface="Arial" panose="020B0604020202020204" pitchFamily="34" charset="0"/>
                <a:cs typeface="Arial" panose="020B0604020202020204" pitchFamily="34" charset="0"/>
              </a:rPr>
              <a:t>on the ITER VV and blanket (potential dynamic load </a:t>
            </a:r>
            <a:r>
              <a:rPr lang="en-GB" sz="1600" dirty="0" smtClean="0">
                <a:solidFill>
                  <a:srgbClr val="0000FF"/>
                </a:solidFill>
                <a:latin typeface="Arial" panose="020B0604020202020204" pitchFamily="34" charset="0"/>
                <a:cs typeface="Arial" panose="020B0604020202020204" pitchFamily="34" charset="0"/>
              </a:rPr>
              <a:t>amplification)</a:t>
            </a:r>
          </a:p>
          <a:p>
            <a:pPr marL="450850" lvl="1" indent="-180975">
              <a:spcAft>
                <a:spcPts val="3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rPr>
              <a:t>Depends on halo current path between FW components and through components to VV</a:t>
            </a:r>
            <a:endParaRPr lang="en-GB" sz="1600" dirty="0">
              <a:solidFill>
                <a:srgbClr val="0000FF"/>
              </a:solidFill>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chemeClr val="bg1"/>
                </a:solidFill>
                <a:latin typeface="Arial"/>
                <a:cs typeface="Arial"/>
              </a:rPr>
              <a:t>Characterization of disruption loads</a:t>
            </a:r>
            <a:endParaRPr lang="en-GB" sz="3600" b="1" dirty="0">
              <a:solidFill>
                <a:schemeClr val="bg1"/>
              </a:solidFill>
              <a:latin typeface="Arial"/>
              <a:cs typeface="Arial"/>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482" y="764443"/>
            <a:ext cx="3053762" cy="166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078727" y="533067"/>
            <a:ext cx="2791815" cy="246221"/>
          </a:xfrm>
          <a:prstGeom prst="rect">
            <a:avLst/>
          </a:prstGeom>
          <a:noFill/>
        </p:spPr>
        <p:txBody>
          <a:bodyPr wrap="square" rtlCol="0">
            <a:spAutoFit/>
          </a:bodyPr>
          <a:lstStyle/>
          <a:p>
            <a:r>
              <a:rPr lang="en-US" sz="1000" dirty="0" smtClean="0">
                <a:solidFill>
                  <a:srgbClr val="009900"/>
                </a:solidFill>
                <a:latin typeface="Arial" panose="020B0604020202020204" pitchFamily="34" charset="0"/>
                <a:cs typeface="Arial" panose="020B0604020202020204" pitchFamily="34" charset="0"/>
              </a:rPr>
              <a:t>R. Roccella</a:t>
            </a:r>
            <a:r>
              <a:rPr lang="en-US" sz="1000" dirty="0">
                <a:solidFill>
                  <a:srgbClr val="009900"/>
                </a:solidFill>
                <a:latin typeface="Arial" panose="020B0604020202020204" pitchFamily="34" charset="0"/>
                <a:cs typeface="Arial" panose="020B0604020202020204" pitchFamily="34" charset="0"/>
              </a:rPr>
              <a:t> </a:t>
            </a:r>
            <a:r>
              <a:rPr lang="en-US" sz="1000" dirty="0" smtClean="0">
                <a:solidFill>
                  <a:srgbClr val="009900"/>
                </a:solidFill>
                <a:latin typeface="Arial" panose="020B0604020202020204" pitchFamily="34" charset="0"/>
                <a:cs typeface="Arial" panose="020B0604020202020204" pitchFamily="34" charset="0"/>
              </a:rPr>
              <a:t>et al., NF </a:t>
            </a:r>
            <a:r>
              <a:rPr lang="en-US" sz="1000" b="1" dirty="0" smtClean="0">
                <a:solidFill>
                  <a:srgbClr val="009900"/>
                </a:solidFill>
                <a:latin typeface="Arial" panose="020B0604020202020204" pitchFamily="34" charset="0"/>
                <a:cs typeface="Arial" panose="020B0604020202020204" pitchFamily="34" charset="0"/>
              </a:rPr>
              <a:t>56</a:t>
            </a:r>
            <a:r>
              <a:rPr lang="en-US" sz="1000" dirty="0" smtClean="0">
                <a:solidFill>
                  <a:srgbClr val="009900"/>
                </a:solidFill>
                <a:latin typeface="Arial" panose="020B0604020202020204" pitchFamily="34" charset="0"/>
                <a:cs typeface="Arial" panose="020B0604020202020204" pitchFamily="34" charset="0"/>
              </a:rPr>
              <a:t> </a:t>
            </a:r>
            <a:r>
              <a:rPr lang="en-US" sz="1000" dirty="0">
                <a:solidFill>
                  <a:srgbClr val="009900"/>
                </a:solidFill>
                <a:latin typeface="Arial" panose="020B0604020202020204" pitchFamily="34" charset="0"/>
                <a:cs typeface="Arial" panose="020B0604020202020204" pitchFamily="34" charset="0"/>
              </a:rPr>
              <a:t>(</a:t>
            </a:r>
            <a:r>
              <a:rPr lang="en-US" sz="1000" dirty="0" smtClean="0">
                <a:solidFill>
                  <a:srgbClr val="009900"/>
                </a:solidFill>
                <a:latin typeface="Arial" panose="020B0604020202020204" pitchFamily="34" charset="0"/>
                <a:cs typeface="Arial" panose="020B0604020202020204" pitchFamily="34" charset="0"/>
              </a:rPr>
              <a:t>2016) </a:t>
            </a:r>
            <a:r>
              <a:rPr lang="en-GB" sz="1000" dirty="0" smtClean="0">
                <a:solidFill>
                  <a:srgbClr val="009900"/>
                </a:solidFill>
                <a:latin typeface="Arial" panose="020B0604020202020204" pitchFamily="34" charset="0"/>
                <a:cs typeface="Arial" panose="020B0604020202020204" pitchFamily="34" charset="0"/>
              </a:rPr>
              <a:t>106010</a:t>
            </a:r>
            <a:endParaRPr lang="en-GB" sz="1000" dirty="0">
              <a:solidFill>
                <a:srgbClr val="009900"/>
              </a:solidFill>
              <a:latin typeface="Arial" panose="020B0604020202020204" pitchFamily="34" charset="0"/>
              <a:cs typeface="Arial" panose="020B0604020202020204" pitchFamily="34" charset="0"/>
            </a:endParaRPr>
          </a:p>
        </p:txBody>
      </p:sp>
      <p:sp>
        <p:nvSpPr>
          <p:cNvPr id="9" name="Rectangle 2"/>
          <p:cNvSpPr txBox="1">
            <a:spLocks noChangeArrowheads="1"/>
          </p:cNvSpPr>
          <p:nvPr/>
        </p:nvSpPr>
        <p:spPr bwMode="auto">
          <a:xfrm>
            <a:off x="-1556" y="2751771"/>
            <a:ext cx="4291393" cy="1980220"/>
          </a:xfrm>
          <a:prstGeom prst="rect">
            <a:avLst/>
          </a:prstGeom>
          <a:noFill/>
          <a:ln w="9525">
            <a:noFill/>
            <a:miter lim="800000"/>
            <a:headEnd/>
            <a:tailEnd/>
          </a:ln>
        </p:spPr>
        <p:txBody>
          <a:bodyPr tIns="0">
            <a:prstTxWarp prst="textNoShape">
              <a:avLst/>
            </a:prstTxWarp>
          </a:bodyPr>
          <a:lstStyle/>
          <a:p>
            <a:pPr marL="269875" indent="-269875" eaLnBrk="0" hangingPunct="0">
              <a:lnSpc>
                <a:spcPts val="2200"/>
              </a:lnSpc>
              <a:spcAft>
                <a:spcPts val="300"/>
              </a:spcAft>
              <a:buSzPct val="125000"/>
              <a:buFontTx/>
              <a:buChar char="•"/>
              <a:defRPr/>
            </a:pPr>
            <a:r>
              <a:rPr lang="en-GB" sz="2000" dirty="0" smtClean="0">
                <a:solidFill>
                  <a:srgbClr val="000090"/>
                </a:solidFill>
                <a:latin typeface="Arial" panose="020B0604020202020204" pitchFamily="34" charset="0"/>
                <a:cs typeface="Arial" panose="020B0604020202020204" pitchFamily="34" charset="0"/>
              </a:rPr>
              <a:t>JT-60SA has a highly conductive, </a:t>
            </a:r>
            <a:r>
              <a:rPr lang="en-GB" sz="2000" dirty="0">
                <a:solidFill>
                  <a:srgbClr val="000090"/>
                </a:solidFill>
                <a:latin typeface="Arial" panose="020B0604020202020204" pitchFamily="34" charset="0"/>
                <a:cs typeface="Arial" panose="020B0604020202020204" pitchFamily="34" charset="0"/>
              </a:rPr>
              <a:t>continuous VV </a:t>
            </a:r>
            <a:r>
              <a:rPr lang="en-GB" sz="2000" dirty="0" smtClean="0">
                <a:solidFill>
                  <a:srgbClr val="000090"/>
                </a:solidFill>
                <a:latin typeface="Arial" panose="020B0604020202020204" pitchFamily="34" charset="0"/>
                <a:cs typeface="Arial" panose="020B0604020202020204" pitchFamily="34" charset="0"/>
              </a:rPr>
              <a:t>as in </a:t>
            </a:r>
            <a:r>
              <a:rPr lang="en-GB" sz="2000" dirty="0">
                <a:solidFill>
                  <a:srgbClr val="000090"/>
                </a:solidFill>
                <a:latin typeface="Arial" panose="020B0604020202020204" pitchFamily="34" charset="0"/>
                <a:cs typeface="Arial" panose="020B0604020202020204" pitchFamily="34" charset="0"/>
              </a:rPr>
              <a:t>ITER (≠ JET) + very good halo current sensor set (20-48 </a:t>
            </a:r>
            <a:r>
              <a:rPr lang="en-GB" sz="2000" dirty="0" smtClean="0">
                <a:solidFill>
                  <a:srgbClr val="000090"/>
                </a:solidFill>
                <a:latin typeface="Arial" panose="020B0604020202020204" pitchFamily="34" charset="0"/>
                <a:cs typeface="Arial" panose="020B0604020202020204" pitchFamily="34" charset="0"/>
              </a:rPr>
              <a:t>probes)</a:t>
            </a:r>
            <a:r>
              <a:rPr lang="en-US" altLang="en-US" sz="2000" dirty="0" smtClean="0">
                <a:solidFill>
                  <a:srgbClr val="000090"/>
                </a:solidFill>
                <a:latin typeface="Arial" panose="020B0604020202020204" pitchFamily="34" charset="0"/>
                <a:cs typeface="Arial" panose="020B0604020202020204" pitchFamily="34" charset="0"/>
              </a:rPr>
              <a:t>  </a:t>
            </a:r>
            <a:endParaRPr lang="en-US" sz="2000" kern="0" dirty="0">
              <a:solidFill>
                <a:srgbClr val="000090"/>
              </a:solidFill>
              <a:latin typeface="Arial"/>
              <a:ea typeface="ＭＳ Ｐゴシック" pitchFamily="-110" charset="-128"/>
              <a:cs typeface="Arial"/>
            </a:endParaRPr>
          </a:p>
          <a:p>
            <a:pPr marL="450850" lvl="1" indent="-180975">
              <a:spcAft>
                <a:spcPts val="300"/>
              </a:spcAft>
              <a:buFont typeface="Wingdings" pitchFamily="2" charset="2"/>
              <a:buChar char="§"/>
              <a:defRPr/>
            </a:pPr>
            <a:r>
              <a:rPr lang="en-GB"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Information required on </a:t>
            </a:r>
            <a:r>
              <a:rPr lang="en-US" sz="1600" kern="0" dirty="0" smtClean="0">
                <a:solidFill>
                  <a:srgbClr val="0000FF"/>
                </a:solidFill>
                <a:latin typeface="Arial"/>
                <a:ea typeface="ＭＳ Ｐゴシック" pitchFamily="-110" charset="-128"/>
                <a:cs typeface="Arial"/>
                <a:sym typeface="Wingdings" panose="05000000000000000000" pitchFamily="2" charset="2"/>
              </a:rPr>
              <a:t>halo </a:t>
            </a:r>
            <a:r>
              <a:rPr lang="en-US" sz="1600" kern="0" dirty="0">
                <a:solidFill>
                  <a:srgbClr val="0000FF"/>
                </a:solidFill>
                <a:latin typeface="Arial"/>
                <a:ea typeface="ＭＳ Ｐゴシック" pitchFamily="-110" charset="-128"/>
                <a:cs typeface="Arial"/>
                <a:sym typeface="Wingdings" panose="05000000000000000000" pitchFamily="2" charset="2"/>
              </a:rPr>
              <a:t>current distribution, sideways impulse and </a:t>
            </a:r>
            <a:r>
              <a:rPr lang="en-US" sz="1600" kern="0" dirty="0" smtClean="0">
                <a:solidFill>
                  <a:srgbClr val="0000FF"/>
                </a:solidFill>
                <a:latin typeface="Arial"/>
                <a:ea typeface="ＭＳ Ｐゴシック" pitchFamily="-110" charset="-128"/>
                <a:cs typeface="Arial"/>
                <a:sym typeface="Wingdings" panose="05000000000000000000" pitchFamily="2" charset="2"/>
              </a:rPr>
              <a:t>displacement</a:t>
            </a:r>
            <a:endParaRPr lang="en-US" sz="1600" kern="0" dirty="0">
              <a:solidFill>
                <a:srgbClr val="0000FF"/>
              </a:solidFill>
              <a:latin typeface="Arial"/>
              <a:ea typeface="ＭＳ Ｐゴシック" pitchFamily="-110" charset="-128"/>
              <a:cs typeface="Arial"/>
              <a:sym typeface="Wingdings" panose="05000000000000000000" pitchFamily="2" charset="2"/>
            </a:endParaRPr>
          </a:p>
        </p:txBody>
      </p:sp>
      <p:sp>
        <p:nvSpPr>
          <p:cNvPr id="10" name="Rectangle 2"/>
          <p:cNvSpPr txBox="1">
            <a:spLocks noChangeArrowheads="1"/>
          </p:cNvSpPr>
          <p:nvPr/>
        </p:nvSpPr>
        <p:spPr bwMode="auto">
          <a:xfrm>
            <a:off x="4631547" y="2831018"/>
            <a:ext cx="4440659" cy="1755196"/>
          </a:xfrm>
          <a:prstGeom prst="rect">
            <a:avLst/>
          </a:prstGeom>
          <a:noFill/>
          <a:ln w="9525">
            <a:noFill/>
            <a:miter lim="800000"/>
            <a:headEnd/>
            <a:tailEnd/>
          </a:ln>
        </p:spPr>
        <p:txBody>
          <a:bodyPr tIns="0">
            <a:prstTxWarp prst="textNoShape">
              <a:avLst/>
            </a:prstTxWarp>
          </a:bodyPr>
          <a:lstStyle/>
          <a:p>
            <a:pPr marL="269875" indent="-269875" eaLnBrk="0" hangingPunct="0">
              <a:lnSpc>
                <a:spcPts val="2200"/>
              </a:lnSpc>
              <a:spcAft>
                <a:spcPts val="300"/>
              </a:spcAft>
              <a:buSzPct val="125000"/>
              <a:buFontTx/>
              <a:buChar char="•"/>
              <a:defRPr/>
            </a:pPr>
            <a:r>
              <a:rPr lang="en-GB" altLang="en-US" sz="2000" dirty="0" smtClean="0">
                <a:solidFill>
                  <a:srgbClr val="000090"/>
                </a:solidFill>
                <a:latin typeface="Arial" panose="020B0604020202020204" pitchFamily="34" charset="0"/>
                <a:cs typeface="Arial" panose="020B0604020202020204" pitchFamily="34" charset="0"/>
              </a:rPr>
              <a:t>Runaway electrons a major issue</a:t>
            </a:r>
          </a:p>
          <a:p>
            <a:pPr marL="269875" indent="-269875" eaLnBrk="0" hangingPunct="0">
              <a:lnSpc>
                <a:spcPts val="2200"/>
              </a:lnSpc>
              <a:spcAft>
                <a:spcPts val="300"/>
              </a:spcAft>
              <a:buSzPct val="125000"/>
              <a:buFontTx/>
              <a:buChar char="•"/>
              <a:defRPr/>
            </a:pPr>
            <a:r>
              <a:rPr lang="en-US" altLang="en-US" sz="2000" dirty="0">
                <a:solidFill>
                  <a:srgbClr val="000090"/>
                </a:solidFill>
                <a:latin typeface="Arial" panose="020B0604020202020204" pitchFamily="34" charset="0"/>
                <a:cs typeface="Arial" panose="020B0604020202020204" pitchFamily="34" charset="0"/>
              </a:rPr>
              <a:t>A</a:t>
            </a:r>
            <a:r>
              <a:rPr lang="en-US" altLang="en-US" sz="2000" dirty="0" smtClean="0">
                <a:solidFill>
                  <a:srgbClr val="000090"/>
                </a:solidFill>
                <a:latin typeface="Arial" panose="020B0604020202020204" pitchFamily="34" charset="0"/>
                <a:cs typeface="Arial" panose="020B0604020202020204" pitchFamily="34" charset="0"/>
              </a:rPr>
              <a:t>s much information as possible required on: </a:t>
            </a:r>
            <a:endParaRPr lang="en-US" sz="2000" kern="0" dirty="0">
              <a:solidFill>
                <a:srgbClr val="000090"/>
              </a:solidFill>
              <a:latin typeface="Arial"/>
              <a:ea typeface="ＭＳ Ｐゴシック" pitchFamily="-110" charset="-128"/>
              <a:cs typeface="Arial"/>
            </a:endParaRPr>
          </a:p>
          <a:p>
            <a:pPr marL="450850" lvl="1" indent="-180975">
              <a:spcAft>
                <a:spcPts val="300"/>
              </a:spcAft>
              <a:buFont typeface="Wingdings" pitchFamily="2" charset="2"/>
              <a:buChar char="§"/>
              <a:defRPr/>
            </a:pPr>
            <a:r>
              <a:rPr lang="en-US" sz="1600" kern="0" dirty="0" smtClean="0">
                <a:solidFill>
                  <a:srgbClr val="0000FF"/>
                </a:solidFill>
                <a:latin typeface="Arial"/>
                <a:ea typeface="ＭＳ Ｐゴシック" pitchFamily="-110" charset="-128"/>
                <a:cs typeface="Arial"/>
                <a:sym typeface="Wingdings" panose="05000000000000000000" pitchFamily="2" charset="2"/>
              </a:rPr>
              <a:t>RE footprint </a:t>
            </a:r>
            <a:r>
              <a:rPr lang="en-US" sz="1600" kern="0" dirty="0" err="1">
                <a:solidFill>
                  <a:srgbClr val="0000FF"/>
                </a:solidFill>
                <a:latin typeface="Arial"/>
                <a:ea typeface="ＭＳ Ｐゴシック" pitchFamily="-110" charset="-128"/>
                <a:cs typeface="Arial"/>
                <a:sym typeface="Wingdings" panose="05000000000000000000" pitchFamily="2" charset="2"/>
              </a:rPr>
              <a:t>characterisation</a:t>
            </a:r>
            <a:r>
              <a:rPr lang="en-US" sz="1600" kern="0" dirty="0">
                <a:solidFill>
                  <a:srgbClr val="0000FF"/>
                </a:solidFill>
                <a:latin typeface="Arial"/>
                <a:ea typeface="ＭＳ Ｐゴシック" pitchFamily="-110" charset="-128"/>
                <a:cs typeface="Arial"/>
                <a:sym typeface="Wingdings" panose="05000000000000000000" pitchFamily="2" charset="2"/>
              </a:rPr>
              <a:t>: wetted area, toroidal distribution (C wall more resilient than metal wall</a:t>
            </a:r>
            <a:r>
              <a:rPr lang="en-US" sz="1600" kern="0" dirty="0" smtClean="0">
                <a:solidFill>
                  <a:srgbClr val="0000FF"/>
                </a:solidFill>
                <a:latin typeface="Arial"/>
                <a:ea typeface="ＭＳ Ｐゴシック" pitchFamily="-110" charset="-128"/>
                <a:cs typeface="Arial"/>
                <a:sym typeface="Wingdings" panose="05000000000000000000" pitchFamily="2" charset="2"/>
              </a:rPr>
              <a:t>)</a:t>
            </a:r>
            <a:endParaRPr lang="en-US" sz="1600" kern="0" dirty="0">
              <a:solidFill>
                <a:srgbClr val="0000FF"/>
              </a:solidFill>
              <a:latin typeface="Arial"/>
              <a:ea typeface="ＭＳ Ｐゴシック" pitchFamily="-110" charset="-128"/>
              <a:cs typeface="Arial"/>
            </a:endParaRPr>
          </a:p>
        </p:txBody>
      </p:sp>
    </p:spTree>
    <p:extLst>
      <p:ext uri="{BB962C8B-B14F-4D97-AF65-F5344CB8AC3E}">
        <p14:creationId xmlns:p14="http://schemas.microsoft.com/office/powerpoint/2010/main" val="177019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25" y="2324452"/>
            <a:ext cx="3726364" cy="2347173"/>
          </a:xfrm>
          <a:prstGeom prst="rect">
            <a:avLst/>
          </a:prstGeom>
        </p:spPr>
      </p:pic>
      <p:grpSp>
        <p:nvGrpSpPr>
          <p:cNvPr id="7" name="Group 6"/>
          <p:cNvGrpSpPr>
            <a:grpSpLocks noChangeAspect="1"/>
          </p:cNvGrpSpPr>
          <p:nvPr/>
        </p:nvGrpSpPr>
        <p:grpSpPr>
          <a:xfrm>
            <a:off x="4034929" y="2097954"/>
            <a:ext cx="2443219" cy="2573671"/>
            <a:chOff x="2452447" y="1257873"/>
            <a:chExt cx="4248544" cy="4475383"/>
          </a:xfrm>
        </p:grpSpPr>
        <p:grpSp>
          <p:nvGrpSpPr>
            <p:cNvPr id="8" name="Group 7"/>
            <p:cNvGrpSpPr/>
            <p:nvPr/>
          </p:nvGrpSpPr>
          <p:grpSpPr>
            <a:xfrm>
              <a:off x="2555245" y="1257873"/>
              <a:ext cx="3960971" cy="4475383"/>
              <a:chOff x="114300" y="692150"/>
              <a:chExt cx="4889500" cy="5524500"/>
            </a:xfrm>
          </p:grpSpPr>
          <p:pic>
            <p:nvPicPr>
              <p:cNvPr id="1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692150"/>
                <a:ext cx="48895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04270" y="2488542"/>
                <a:ext cx="935983" cy="792788"/>
              </a:xfrm>
              <a:prstGeom prst="rect">
                <a:avLst/>
              </a:prstGeom>
              <a:solidFill>
                <a:srgbClr val="BFBFBF">
                  <a:alpha val="50000"/>
                </a:srgbClr>
              </a:solidFill>
              <a:ln>
                <a:noFill/>
              </a:ln>
            </p:spPr>
            <p:txBody>
              <a:bodyPr wrap="square">
                <a:spAutoFit/>
              </a:bodyPr>
              <a:lstStyle/>
              <a:p>
                <a:pPr eaLnBrk="1" hangingPunct="1">
                  <a:lnSpc>
                    <a:spcPct val="100000"/>
                  </a:lnSpc>
                  <a:defRPr/>
                </a:pPr>
                <a:r>
                  <a:rPr lang="en-US" sz="900" b="1" dirty="0">
                    <a:solidFill>
                      <a:srgbClr val="000000"/>
                    </a:solidFill>
                    <a:latin typeface="Arial" panose="020B0604020202020204" pitchFamily="34" charset="0"/>
                    <a:cs typeface="Arial" panose="020B0604020202020204" pitchFamily="34" charset="0"/>
                  </a:rPr>
                  <a:t>PC08</a:t>
                </a:r>
                <a:endParaRPr lang="en-GB" sz="900" b="1" dirty="0">
                  <a:solidFill>
                    <a:srgbClr val="000000"/>
                  </a:solidFill>
                  <a:latin typeface="Arial" panose="020B0604020202020204" pitchFamily="34" charset="0"/>
                  <a:cs typeface="Arial" panose="020B0604020202020204" pitchFamily="34" charset="0"/>
                </a:endParaRPr>
              </a:p>
            </p:txBody>
          </p:sp>
        </p:grpSp>
        <p:sp>
          <p:nvSpPr>
            <p:cNvPr id="9" name="TextBox 8"/>
            <p:cNvSpPr txBox="1"/>
            <p:nvPr/>
          </p:nvSpPr>
          <p:spPr>
            <a:xfrm>
              <a:off x="2452447" y="2287553"/>
              <a:ext cx="1530885" cy="561955"/>
            </a:xfrm>
            <a:prstGeom prst="rect">
              <a:avLst/>
            </a:prstGeom>
            <a:noFill/>
          </p:spPr>
          <p:txBody>
            <a:bodyPr wrap="none" rtlCol="0">
              <a:spAutoFit/>
            </a:bodyPr>
            <a:lstStyle/>
            <a:p>
              <a:r>
                <a:rPr lang="en-US" sz="1500" b="1" dirty="0">
                  <a:solidFill>
                    <a:srgbClr val="C00000"/>
                  </a:solidFill>
                  <a:latin typeface="Arial" panose="020B0604020202020204" pitchFamily="34" charset="0"/>
                  <a:cs typeface="Arial" panose="020B0604020202020204" pitchFamily="34" charset="0"/>
                </a:rPr>
                <a:t>1 barrel</a:t>
              </a:r>
              <a:endParaRPr lang="en-GB" sz="1500" b="1"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4809324" y="5011713"/>
              <a:ext cx="1530885" cy="561955"/>
            </a:xfrm>
            <a:prstGeom prst="rect">
              <a:avLst/>
            </a:prstGeom>
            <a:noFill/>
          </p:spPr>
          <p:txBody>
            <a:bodyPr wrap="none" rtlCol="0">
              <a:spAutoFit/>
            </a:bodyPr>
            <a:lstStyle/>
            <a:p>
              <a:r>
                <a:rPr lang="en-US" sz="1500" b="1" dirty="0">
                  <a:solidFill>
                    <a:srgbClr val="C00000"/>
                  </a:solidFill>
                  <a:latin typeface="Arial" panose="020B0604020202020204" pitchFamily="34" charset="0"/>
                  <a:cs typeface="Arial" panose="020B0604020202020204" pitchFamily="34" charset="0"/>
                </a:rPr>
                <a:t>1 barrel</a:t>
              </a:r>
              <a:endParaRPr lang="en-GB" sz="1500" b="1" dirty="0">
                <a:solidFill>
                  <a:srgbClr val="C00000"/>
                </a:solidFill>
                <a:latin typeface="Arial" panose="020B0604020202020204" pitchFamily="34" charset="0"/>
                <a:cs typeface="Arial" panose="020B0604020202020204" pitchFamily="34" charset="0"/>
              </a:endParaRPr>
            </a:p>
          </p:txBody>
        </p:sp>
        <p:sp>
          <p:nvSpPr>
            <p:cNvPr id="14" name="TextBox 13"/>
            <p:cNvSpPr txBox="1"/>
            <p:nvPr/>
          </p:nvSpPr>
          <p:spPr>
            <a:xfrm>
              <a:off x="5170106" y="2619408"/>
              <a:ext cx="1530885" cy="561955"/>
            </a:xfrm>
            <a:prstGeom prst="rect">
              <a:avLst/>
            </a:prstGeom>
            <a:noFill/>
          </p:spPr>
          <p:txBody>
            <a:bodyPr wrap="none" rtlCol="0">
              <a:spAutoFit/>
            </a:bodyPr>
            <a:lstStyle/>
            <a:p>
              <a:r>
                <a:rPr lang="en-US" sz="1500" b="1" dirty="0">
                  <a:solidFill>
                    <a:srgbClr val="C00000"/>
                  </a:solidFill>
                  <a:latin typeface="Arial" panose="020B0604020202020204" pitchFamily="34" charset="0"/>
                  <a:cs typeface="Arial" panose="020B0604020202020204" pitchFamily="34" charset="0"/>
                </a:rPr>
                <a:t>1 barrel</a:t>
              </a:r>
              <a:endParaRPr lang="en-GB" sz="1500" b="1" dirty="0">
                <a:solidFill>
                  <a:srgbClr val="C00000"/>
                </a:solidFill>
                <a:latin typeface="Arial" panose="020B0604020202020204" pitchFamily="34" charset="0"/>
                <a:cs typeface="Arial" panose="020B0604020202020204" pitchFamily="34" charset="0"/>
              </a:endParaRPr>
            </a:p>
          </p:txBody>
        </p:sp>
        <p:sp>
          <p:nvSpPr>
            <p:cNvPr id="15" name="Rectangle 14"/>
            <p:cNvSpPr/>
            <p:nvPr/>
          </p:nvSpPr>
          <p:spPr>
            <a:xfrm>
              <a:off x="3707528" y="1355066"/>
              <a:ext cx="2216605" cy="561955"/>
            </a:xfrm>
            <a:prstGeom prst="rect">
              <a:avLst/>
            </a:prstGeom>
          </p:spPr>
          <p:txBody>
            <a:bodyPr wrap="none">
              <a:spAutoFit/>
            </a:bodyPr>
            <a:lstStyle/>
            <a:p>
              <a:pPr eaLnBrk="1" hangingPunct="1"/>
              <a:r>
                <a:rPr lang="en-GB" altLang="en-US" sz="1500" b="1" dirty="0">
                  <a:solidFill>
                    <a:srgbClr val="000000"/>
                  </a:solidFill>
                  <a:latin typeface="Arial" panose="020B0604020202020204" pitchFamily="34" charset="0"/>
                  <a:cs typeface="Arial" panose="020B0604020202020204" pitchFamily="34" charset="0"/>
                </a:rPr>
                <a:t>Upper ports</a:t>
              </a:r>
            </a:p>
          </p:txBody>
        </p:sp>
      </p:grpSp>
      <p:sp>
        <p:nvSpPr>
          <p:cNvPr id="20" name="TextBox 19"/>
          <p:cNvSpPr txBox="1"/>
          <p:nvPr/>
        </p:nvSpPr>
        <p:spPr>
          <a:xfrm>
            <a:off x="5916830" y="3135341"/>
            <a:ext cx="436041" cy="230832"/>
          </a:xfrm>
          <a:prstGeom prst="rect">
            <a:avLst/>
          </a:prstGeom>
          <a:solidFill>
            <a:srgbClr val="BFBFBF">
              <a:alpha val="50000"/>
            </a:srgbClr>
          </a:solidFill>
          <a:ln>
            <a:noFill/>
          </a:ln>
        </p:spPr>
        <p:txBody>
          <a:bodyPr wrap="square">
            <a:spAutoFit/>
          </a:bodyPr>
          <a:lstStyle/>
          <a:p>
            <a:pPr eaLnBrk="1" hangingPunct="1">
              <a:lnSpc>
                <a:spcPct val="100000"/>
              </a:lnSpc>
              <a:defRPr/>
            </a:pPr>
            <a:r>
              <a:rPr lang="en-US" sz="900" b="1" dirty="0">
                <a:solidFill>
                  <a:srgbClr val="000000"/>
                </a:solidFill>
              </a:rPr>
              <a:t>PC02</a:t>
            </a:r>
            <a:endParaRPr lang="en-GB" sz="900" b="1" dirty="0">
              <a:solidFill>
                <a:srgbClr val="000000"/>
              </a:solidFill>
            </a:endParaRPr>
          </a:p>
        </p:txBody>
      </p:sp>
      <p:sp>
        <p:nvSpPr>
          <p:cNvPr id="21" name="TextBox 20"/>
          <p:cNvSpPr txBox="1"/>
          <p:nvPr/>
        </p:nvSpPr>
        <p:spPr>
          <a:xfrm>
            <a:off x="5009824" y="4303340"/>
            <a:ext cx="436041" cy="230832"/>
          </a:xfrm>
          <a:prstGeom prst="rect">
            <a:avLst/>
          </a:prstGeom>
          <a:solidFill>
            <a:srgbClr val="BFBFBF">
              <a:alpha val="50000"/>
            </a:srgbClr>
          </a:solidFill>
          <a:ln>
            <a:noFill/>
          </a:ln>
        </p:spPr>
        <p:txBody>
          <a:bodyPr wrap="square">
            <a:spAutoFit/>
          </a:bodyPr>
          <a:lstStyle/>
          <a:p>
            <a:pPr eaLnBrk="1" hangingPunct="1">
              <a:lnSpc>
                <a:spcPct val="100000"/>
              </a:lnSpc>
              <a:defRPr/>
            </a:pPr>
            <a:r>
              <a:rPr lang="en-US" sz="900" b="1" dirty="0">
                <a:solidFill>
                  <a:srgbClr val="000000"/>
                </a:solidFill>
              </a:rPr>
              <a:t>PC14</a:t>
            </a:r>
            <a:endParaRPr lang="en-GB" sz="900" b="1" dirty="0">
              <a:solidFill>
                <a:srgbClr val="000000"/>
              </a:solidFill>
            </a:endParaRPr>
          </a:p>
        </p:txBody>
      </p:sp>
      <p:grpSp>
        <p:nvGrpSpPr>
          <p:cNvPr id="22" name="Group 21"/>
          <p:cNvGrpSpPr>
            <a:grpSpLocks noChangeAspect="1"/>
          </p:cNvGrpSpPr>
          <p:nvPr/>
        </p:nvGrpSpPr>
        <p:grpSpPr>
          <a:xfrm>
            <a:off x="6534146" y="2107419"/>
            <a:ext cx="2268000" cy="2564206"/>
            <a:chOff x="76200" y="698500"/>
            <a:chExt cx="4886325" cy="5524500"/>
          </a:xfrm>
        </p:grpSpPr>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98500"/>
              <a:ext cx="4886325"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15"/>
            <p:cNvCxnSpPr>
              <a:cxnSpLocks noChangeShapeType="1"/>
            </p:cNvCxnSpPr>
            <p:nvPr/>
          </p:nvCxnSpPr>
          <p:spPr bwMode="auto">
            <a:xfrm>
              <a:off x="314325" y="2493963"/>
              <a:ext cx="4249738" cy="2436812"/>
            </a:xfrm>
            <a:prstGeom prst="line">
              <a:avLst/>
            </a:prstGeom>
            <a:noFill/>
            <a:ln w="38100" algn="ctr">
              <a:solidFill>
                <a:srgbClr val="0070C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16"/>
            <p:cNvCxnSpPr>
              <a:cxnSpLocks noChangeShapeType="1"/>
            </p:cNvCxnSpPr>
            <p:nvPr/>
          </p:nvCxnSpPr>
          <p:spPr bwMode="auto">
            <a:xfrm flipV="1">
              <a:off x="2519363" y="2538413"/>
              <a:ext cx="2133600" cy="1214437"/>
            </a:xfrm>
            <a:prstGeom prst="line">
              <a:avLst/>
            </a:prstGeom>
            <a:noFill/>
            <a:ln w="38100" algn="ctr">
              <a:solidFill>
                <a:srgbClr val="0070C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Oval 28"/>
            <p:cNvSpPr>
              <a:spLocks noChangeArrowheads="1"/>
            </p:cNvSpPr>
            <p:nvPr/>
          </p:nvSpPr>
          <p:spPr bwMode="auto">
            <a:xfrm>
              <a:off x="1257300" y="2492375"/>
              <a:ext cx="2522538" cy="2524125"/>
            </a:xfrm>
            <a:prstGeom prst="ellipse">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endParaRPr lang="en-US" altLang="en-US" sz="1800">
                <a:latin typeface="Century Gothic" panose="020B0502020202020204" pitchFamily="34" charset="0"/>
              </a:endParaRPr>
            </a:p>
          </p:txBody>
        </p:sp>
      </p:grpSp>
      <p:sp>
        <p:nvSpPr>
          <p:cNvPr id="30" name="TextBox 29"/>
          <p:cNvSpPr txBox="1"/>
          <p:nvPr/>
        </p:nvSpPr>
        <p:spPr>
          <a:xfrm>
            <a:off x="6612756" y="2609795"/>
            <a:ext cx="987771" cy="323165"/>
          </a:xfrm>
          <a:prstGeom prst="rect">
            <a:avLst/>
          </a:prstGeom>
          <a:noFill/>
        </p:spPr>
        <p:txBody>
          <a:bodyPr wrap="none" rtlCol="0">
            <a:spAutoFit/>
          </a:bodyPr>
          <a:lstStyle/>
          <a:p>
            <a:r>
              <a:rPr lang="en-US" sz="1500" b="1" dirty="0">
                <a:solidFill>
                  <a:srgbClr val="C00000"/>
                </a:solidFill>
                <a:latin typeface="Arial" panose="020B0604020202020204" pitchFamily="34" charset="0"/>
                <a:cs typeface="Arial" panose="020B0604020202020204" pitchFamily="34" charset="0"/>
              </a:rPr>
              <a:t>6 barrels</a:t>
            </a:r>
            <a:endParaRPr lang="en-GB" sz="1500" b="1" dirty="0">
              <a:solidFill>
                <a:srgbClr val="C00000"/>
              </a:solidFill>
              <a:latin typeface="Arial" panose="020B0604020202020204" pitchFamily="34" charset="0"/>
              <a:cs typeface="Arial" panose="020B0604020202020204" pitchFamily="34" charset="0"/>
            </a:endParaRPr>
          </a:p>
        </p:txBody>
      </p:sp>
      <p:sp>
        <p:nvSpPr>
          <p:cNvPr id="31" name="TextBox 30"/>
          <p:cNvSpPr txBox="1"/>
          <p:nvPr/>
        </p:nvSpPr>
        <p:spPr>
          <a:xfrm>
            <a:off x="7840255" y="4058320"/>
            <a:ext cx="987771" cy="323165"/>
          </a:xfrm>
          <a:prstGeom prst="rect">
            <a:avLst/>
          </a:prstGeom>
          <a:noFill/>
        </p:spPr>
        <p:txBody>
          <a:bodyPr wrap="none" rtlCol="0">
            <a:spAutoFit/>
          </a:bodyPr>
          <a:lstStyle/>
          <a:p>
            <a:r>
              <a:rPr lang="en-US" sz="1500" b="1" dirty="0">
                <a:solidFill>
                  <a:srgbClr val="C00000"/>
                </a:solidFill>
                <a:latin typeface="Arial" panose="020B0604020202020204" pitchFamily="34" charset="0"/>
                <a:cs typeface="Arial" panose="020B0604020202020204" pitchFamily="34" charset="0"/>
              </a:rPr>
              <a:t>6 barrels</a:t>
            </a:r>
            <a:endParaRPr lang="en-GB" sz="1500" b="1" dirty="0">
              <a:solidFill>
                <a:srgbClr val="C00000"/>
              </a:solidFill>
              <a:latin typeface="Arial" panose="020B0604020202020204" pitchFamily="34" charset="0"/>
              <a:cs typeface="Arial" panose="020B0604020202020204" pitchFamily="34" charset="0"/>
            </a:endParaRPr>
          </a:p>
        </p:txBody>
      </p:sp>
      <p:sp>
        <p:nvSpPr>
          <p:cNvPr id="32" name="TextBox 31"/>
          <p:cNvSpPr txBox="1"/>
          <p:nvPr/>
        </p:nvSpPr>
        <p:spPr>
          <a:xfrm>
            <a:off x="7773024" y="2663837"/>
            <a:ext cx="1095172" cy="323165"/>
          </a:xfrm>
          <a:prstGeom prst="rect">
            <a:avLst/>
          </a:prstGeom>
          <a:noFill/>
        </p:spPr>
        <p:txBody>
          <a:bodyPr wrap="none" rtlCol="0">
            <a:spAutoFit/>
          </a:bodyPr>
          <a:lstStyle/>
          <a:p>
            <a:r>
              <a:rPr lang="en-US" sz="1500" b="1" dirty="0">
                <a:solidFill>
                  <a:srgbClr val="C00000"/>
                </a:solidFill>
                <a:latin typeface="Arial" panose="020B0604020202020204" pitchFamily="34" charset="0"/>
                <a:cs typeface="Arial" panose="020B0604020202020204" pitchFamily="34" charset="0"/>
              </a:rPr>
              <a:t>12 barrels</a:t>
            </a:r>
            <a:endParaRPr lang="en-GB" sz="1500" b="1" dirty="0">
              <a:solidFill>
                <a:srgbClr val="C00000"/>
              </a:solidFill>
              <a:latin typeface="Arial" panose="020B0604020202020204" pitchFamily="34" charset="0"/>
              <a:cs typeface="Arial" panose="020B0604020202020204" pitchFamily="34" charset="0"/>
            </a:endParaRPr>
          </a:p>
        </p:txBody>
      </p:sp>
      <p:sp>
        <p:nvSpPr>
          <p:cNvPr id="33" name="TextBox 32"/>
          <p:cNvSpPr txBox="1"/>
          <p:nvPr/>
        </p:nvSpPr>
        <p:spPr>
          <a:xfrm>
            <a:off x="6702079" y="2880935"/>
            <a:ext cx="436041" cy="230832"/>
          </a:xfrm>
          <a:prstGeom prst="rect">
            <a:avLst/>
          </a:prstGeom>
          <a:solidFill>
            <a:srgbClr val="BFBFBF">
              <a:alpha val="50000"/>
            </a:srgbClr>
          </a:solidFill>
          <a:ln>
            <a:noFill/>
          </a:ln>
        </p:spPr>
        <p:txBody>
          <a:bodyPr wrap="square">
            <a:spAutoFit/>
          </a:bodyPr>
          <a:lstStyle/>
          <a:p>
            <a:pPr eaLnBrk="1" hangingPunct="1">
              <a:lnSpc>
                <a:spcPct val="100000"/>
              </a:lnSpc>
              <a:defRPr/>
            </a:pPr>
            <a:r>
              <a:rPr lang="en-US" sz="900" b="1" dirty="0">
                <a:solidFill>
                  <a:srgbClr val="000000"/>
                </a:solidFill>
              </a:rPr>
              <a:t>PC08</a:t>
            </a:r>
            <a:endParaRPr lang="en-GB" sz="900" b="1" dirty="0">
              <a:solidFill>
                <a:srgbClr val="000000"/>
              </a:solidFill>
            </a:endParaRPr>
          </a:p>
        </p:txBody>
      </p:sp>
      <p:sp>
        <p:nvSpPr>
          <p:cNvPr id="34" name="TextBox 33"/>
          <p:cNvSpPr txBox="1"/>
          <p:nvPr/>
        </p:nvSpPr>
        <p:spPr>
          <a:xfrm>
            <a:off x="8313283" y="2961417"/>
            <a:ext cx="436041" cy="230832"/>
          </a:xfrm>
          <a:prstGeom prst="rect">
            <a:avLst/>
          </a:prstGeom>
          <a:solidFill>
            <a:srgbClr val="BFBFBF">
              <a:alpha val="50000"/>
            </a:srgbClr>
          </a:solidFill>
          <a:ln>
            <a:noFill/>
          </a:ln>
        </p:spPr>
        <p:txBody>
          <a:bodyPr wrap="square">
            <a:spAutoFit/>
          </a:bodyPr>
          <a:lstStyle/>
          <a:p>
            <a:pPr eaLnBrk="1" hangingPunct="1">
              <a:lnSpc>
                <a:spcPct val="100000"/>
              </a:lnSpc>
              <a:defRPr/>
            </a:pPr>
            <a:r>
              <a:rPr lang="en-US" sz="900" b="1" dirty="0">
                <a:solidFill>
                  <a:srgbClr val="000000"/>
                </a:solidFill>
              </a:rPr>
              <a:t>PC08</a:t>
            </a:r>
            <a:endParaRPr lang="en-GB" sz="900" b="1" dirty="0">
              <a:solidFill>
                <a:srgbClr val="000000"/>
              </a:solidFill>
            </a:endParaRPr>
          </a:p>
        </p:txBody>
      </p:sp>
      <p:sp>
        <p:nvSpPr>
          <p:cNvPr id="35" name="TextBox 34"/>
          <p:cNvSpPr txBox="1"/>
          <p:nvPr/>
        </p:nvSpPr>
        <p:spPr>
          <a:xfrm>
            <a:off x="8323923" y="3884718"/>
            <a:ext cx="436041" cy="230832"/>
          </a:xfrm>
          <a:prstGeom prst="rect">
            <a:avLst/>
          </a:prstGeom>
          <a:solidFill>
            <a:srgbClr val="BFBFBF">
              <a:alpha val="50000"/>
            </a:srgbClr>
          </a:solidFill>
          <a:ln>
            <a:noFill/>
          </a:ln>
        </p:spPr>
        <p:txBody>
          <a:bodyPr wrap="square">
            <a:spAutoFit/>
          </a:bodyPr>
          <a:lstStyle/>
          <a:p>
            <a:pPr eaLnBrk="1" hangingPunct="1">
              <a:lnSpc>
                <a:spcPct val="100000"/>
              </a:lnSpc>
              <a:defRPr/>
            </a:pPr>
            <a:r>
              <a:rPr lang="en-US" sz="900" b="1" dirty="0">
                <a:solidFill>
                  <a:srgbClr val="000000"/>
                </a:solidFill>
              </a:rPr>
              <a:t>PC17</a:t>
            </a:r>
            <a:endParaRPr lang="en-GB" sz="900" b="1" dirty="0">
              <a:solidFill>
                <a:srgbClr val="000000"/>
              </a:solidFill>
            </a:endParaRPr>
          </a:p>
        </p:txBody>
      </p:sp>
      <p:sp>
        <p:nvSpPr>
          <p:cNvPr id="36" name="Rectangle 35"/>
          <p:cNvSpPr/>
          <p:nvPr/>
        </p:nvSpPr>
        <p:spPr>
          <a:xfrm>
            <a:off x="6891925" y="2153835"/>
            <a:ext cx="1657826" cy="323165"/>
          </a:xfrm>
          <a:prstGeom prst="rect">
            <a:avLst/>
          </a:prstGeom>
        </p:spPr>
        <p:txBody>
          <a:bodyPr wrap="none">
            <a:spAutoFit/>
          </a:bodyPr>
          <a:lstStyle/>
          <a:p>
            <a:pPr eaLnBrk="1" hangingPunct="1"/>
            <a:r>
              <a:rPr lang="en-GB" altLang="en-US" sz="1500" b="1" dirty="0">
                <a:solidFill>
                  <a:srgbClr val="000000"/>
                </a:solidFill>
                <a:latin typeface="Arial" panose="020B0604020202020204" pitchFamily="34" charset="0"/>
                <a:cs typeface="Arial" panose="020B0604020202020204" pitchFamily="34" charset="0"/>
              </a:rPr>
              <a:t>Equatorial ports</a:t>
            </a:r>
          </a:p>
        </p:txBody>
      </p:sp>
      <p:sp>
        <p:nvSpPr>
          <p:cNvPr id="27"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chemeClr val="bg1"/>
                </a:solidFill>
                <a:latin typeface="Arial"/>
                <a:cs typeface="Arial"/>
              </a:rPr>
              <a:t>Disruption mitigation: ITER DMS Design</a:t>
            </a:r>
            <a:endParaRPr lang="en-GB" sz="3600" b="1" dirty="0">
              <a:solidFill>
                <a:schemeClr val="bg1"/>
              </a:solidFill>
              <a:latin typeface="Arial"/>
              <a:cs typeface="Arial"/>
            </a:endParaRPr>
          </a:p>
        </p:txBody>
      </p:sp>
      <p:sp>
        <p:nvSpPr>
          <p:cNvPr id="28" name="Rectangle 2"/>
          <p:cNvSpPr txBox="1">
            <a:spLocks noChangeArrowheads="1"/>
          </p:cNvSpPr>
          <p:nvPr/>
        </p:nvSpPr>
        <p:spPr bwMode="auto">
          <a:xfrm>
            <a:off x="8" y="541733"/>
            <a:ext cx="9143991" cy="1782089"/>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US" altLang="en-US" sz="2000" dirty="0" smtClean="0">
                <a:solidFill>
                  <a:srgbClr val="000090"/>
                </a:solidFill>
                <a:latin typeface="Arial" panose="020B0604020202020204" pitchFamily="34" charset="0"/>
                <a:cs typeface="Arial" panose="020B0604020202020204" pitchFamily="34" charset="0"/>
              </a:rPr>
              <a:t>Massive </a:t>
            </a:r>
            <a:r>
              <a:rPr lang="en-US" altLang="en-US" sz="2000" dirty="0" err="1">
                <a:solidFill>
                  <a:srgbClr val="000090"/>
                </a:solidFill>
                <a:latin typeface="Arial" panose="020B0604020202020204" pitchFamily="34" charset="0"/>
                <a:cs typeface="Arial" panose="020B0604020202020204" pitchFamily="34" charset="0"/>
              </a:rPr>
              <a:t>programme</a:t>
            </a:r>
            <a:r>
              <a:rPr lang="en-US" altLang="en-US" sz="2000" dirty="0">
                <a:solidFill>
                  <a:srgbClr val="000090"/>
                </a:solidFill>
                <a:latin typeface="Arial" panose="020B0604020202020204" pitchFamily="34" charset="0"/>
                <a:cs typeface="Arial" panose="020B0604020202020204" pitchFamily="34" charset="0"/>
              </a:rPr>
              <a:t> on ITER and in ITER Party institutions to design and test a reliable and robust “Disruption Mitigation System” (DMS)  </a:t>
            </a:r>
            <a:endParaRPr lang="en-US" sz="2000" kern="0" dirty="0">
              <a:solidFill>
                <a:srgbClr val="000090"/>
              </a:solidFill>
              <a:latin typeface="Arial"/>
              <a:ea typeface="ＭＳ Ｐゴシック" pitchFamily="-110" charset="-128"/>
              <a:cs typeface="Arial"/>
            </a:endParaRPr>
          </a:p>
          <a:p>
            <a:pPr marL="450850" lvl="1" indent="-180975">
              <a:spcAft>
                <a:spcPts val="400"/>
              </a:spcAft>
              <a:buFont typeface="Wingdings" pitchFamily="2" charset="2"/>
              <a:buChar char="§"/>
              <a:defRPr/>
            </a:pPr>
            <a:r>
              <a:rPr lang="en-US" altLang="en-US" sz="1600" dirty="0" smtClean="0">
                <a:solidFill>
                  <a:srgbClr val="0000FF"/>
                </a:solidFill>
                <a:latin typeface="Arial" panose="020B0604020202020204" pitchFamily="34" charset="0"/>
                <a:cs typeface="Arial" panose="020B0604020202020204" pitchFamily="34" charset="0"/>
              </a:rPr>
              <a:t>Multiple </a:t>
            </a:r>
            <a:r>
              <a:rPr lang="en-US" altLang="en-US" sz="1600" dirty="0">
                <a:solidFill>
                  <a:srgbClr val="0000FF"/>
                </a:solidFill>
                <a:latin typeface="Arial" panose="020B0604020202020204" pitchFamily="34" charset="0"/>
                <a:cs typeface="Arial" panose="020B0604020202020204" pitchFamily="34" charset="0"/>
              </a:rPr>
              <a:t>cryogenic (D, Ne, </a:t>
            </a:r>
            <a:r>
              <a:rPr lang="en-US" altLang="en-US" sz="1600" dirty="0" err="1">
                <a:solidFill>
                  <a:srgbClr val="0000FF"/>
                </a:solidFill>
                <a:latin typeface="Arial" panose="020B0604020202020204" pitchFamily="34" charset="0"/>
                <a:cs typeface="Arial" panose="020B0604020202020204" pitchFamily="34" charset="0"/>
              </a:rPr>
              <a:t>Ar</a:t>
            </a:r>
            <a:r>
              <a:rPr lang="en-US" altLang="en-US" sz="1600" dirty="0">
                <a:solidFill>
                  <a:srgbClr val="0000FF"/>
                </a:solidFill>
                <a:latin typeface="Arial" panose="020B0604020202020204" pitchFamily="34" charset="0"/>
                <a:cs typeface="Arial" panose="020B0604020202020204" pitchFamily="34" charset="0"/>
              </a:rPr>
              <a:t>) </a:t>
            </a: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Shattered Pellet Injection </a:t>
            </a:r>
            <a:r>
              <a:rPr lang="en-US" altLang="en-US" sz="1600" dirty="0">
                <a:solidFill>
                  <a:srgbClr val="0000FF"/>
                </a:solidFill>
                <a:latin typeface="Arial" panose="020B0604020202020204" pitchFamily="34" charset="0"/>
                <a:cs typeface="Arial" panose="020B0604020202020204" pitchFamily="34" charset="0"/>
              </a:rPr>
              <a:t>to dissipate thermal and current quench energies and to prevent the formation of, or kill runaway electron </a:t>
            </a:r>
            <a:r>
              <a:rPr lang="en-US" altLang="en-US" sz="1600" dirty="0" smtClean="0">
                <a:solidFill>
                  <a:srgbClr val="0000FF"/>
                </a:solidFill>
                <a:latin typeface="Arial" panose="020B0604020202020204" pitchFamily="34" charset="0"/>
                <a:cs typeface="Arial" panose="020B0604020202020204" pitchFamily="34" charset="0"/>
              </a:rPr>
              <a:t>beams</a:t>
            </a:r>
            <a:endParaRPr lang="en-GB" kern="0" dirty="0">
              <a:solidFill>
                <a:srgbClr val="0000FF"/>
              </a:solidFill>
              <a:latin typeface="Arial"/>
              <a:ea typeface="ＭＳ Ｐゴシック" pitchFamily="-110" charset="-128"/>
              <a:cs typeface="Arial"/>
              <a:sym typeface="Wingdings" panose="05000000000000000000" pitchFamily="2" charset="2"/>
            </a:endParaRPr>
          </a:p>
          <a:p>
            <a:pPr marL="450850" lvl="1" indent="-180975">
              <a:spcAft>
                <a:spcPts val="400"/>
              </a:spcAft>
              <a:buFont typeface="Wingdings" pitchFamily="2" charset="2"/>
              <a:buChar char="§"/>
              <a:defRPr/>
            </a:pPr>
            <a:r>
              <a:rPr lang="en-GB" sz="1600" kern="0" dirty="0" smtClean="0">
                <a:solidFill>
                  <a:srgbClr val="0000FF"/>
                </a:solidFill>
                <a:latin typeface="Arial"/>
                <a:ea typeface="ＭＳ Ｐゴシック" pitchFamily="-110" charset="-128"/>
                <a:cs typeface="Arial"/>
                <a:sym typeface="Wingdings" panose="05000000000000000000" pitchFamily="2" charset="2"/>
              </a:rPr>
              <a:t>24 </a:t>
            </a:r>
            <a:r>
              <a:rPr lang="en-GB" sz="1600" kern="0" dirty="0">
                <a:solidFill>
                  <a:srgbClr val="0000FF"/>
                </a:solidFill>
                <a:latin typeface="Arial"/>
                <a:ea typeface="ＭＳ Ｐゴシック" pitchFamily="-110" charset="-128"/>
                <a:cs typeface="Arial"/>
                <a:sym typeface="Wingdings" panose="05000000000000000000" pitchFamily="2" charset="2"/>
              </a:rPr>
              <a:t>flight tubes in 3 equatorial ports + 3 barrels in 3 upper </a:t>
            </a:r>
            <a:r>
              <a:rPr lang="en-GB" sz="1600" kern="0" dirty="0" smtClean="0">
                <a:solidFill>
                  <a:srgbClr val="0000FF"/>
                </a:solidFill>
                <a:latin typeface="Arial"/>
                <a:ea typeface="ＭＳ Ｐゴシック" pitchFamily="-110" charset="-128"/>
                <a:cs typeface="Arial"/>
                <a:sym typeface="Wingdings" panose="05000000000000000000" pitchFamily="2" charset="2"/>
              </a:rPr>
              <a:t>ports; each pellet: </a:t>
            </a:r>
            <a:r>
              <a:rPr lang="en-GB" sz="1600" kern="0" dirty="0">
                <a:solidFill>
                  <a:srgbClr val="0000FF"/>
                </a:solidFill>
                <a:latin typeface="Arial"/>
                <a:ea typeface="ＭＳ Ｐゴシック" pitchFamily="-110" charset="-128"/>
                <a:cs typeface="Arial"/>
                <a:sym typeface="Wingdings" panose="05000000000000000000" pitchFamily="2" charset="2"/>
              </a:rPr>
              <a:t>D = 28.5 mm and L = 57 mm </a:t>
            </a:r>
          </a:p>
        </p:txBody>
      </p:sp>
    </p:spTree>
    <p:extLst>
      <p:ext uri="{BB962C8B-B14F-4D97-AF65-F5344CB8AC3E}">
        <p14:creationId xmlns:p14="http://schemas.microsoft.com/office/powerpoint/2010/main" val="1289512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25" y="546525"/>
            <a:ext cx="9144000" cy="2655295"/>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US" sz="2600" kern="0" dirty="0" smtClean="0">
                <a:solidFill>
                  <a:srgbClr val="000090"/>
                </a:solidFill>
                <a:latin typeface="Arial"/>
                <a:ea typeface="ＭＳ Ｐゴシック" pitchFamily="-110" charset="-128"/>
                <a:cs typeface="Arial"/>
              </a:rPr>
              <a:t>ITER SPI prototype testing </a:t>
            </a:r>
            <a:r>
              <a:rPr lang="en-US" sz="2600" kern="0" dirty="0" smtClean="0">
                <a:solidFill>
                  <a:srgbClr val="000090"/>
                </a:solidFill>
                <a:latin typeface="Arial"/>
                <a:ea typeface="ＭＳ Ｐゴシック" pitchFamily="-110" charset="-128"/>
                <a:cs typeface="Arial"/>
                <a:sym typeface="Wingdings" panose="05000000000000000000" pitchFamily="2" charset="2"/>
              </a:rPr>
              <a:t> one of the major elements identified for IO/JT-60SA collaboration</a:t>
            </a:r>
            <a:endParaRPr lang="en-US" sz="2600" kern="0" dirty="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US" sz="2000" kern="0" dirty="0">
                <a:solidFill>
                  <a:srgbClr val="0000FF"/>
                </a:solidFill>
                <a:latin typeface="Arial"/>
                <a:ea typeface="ＭＳ Ｐゴシック" pitchFamily="-110" charset="-128"/>
                <a:cs typeface="Arial"/>
                <a:sym typeface="Wingdings" panose="05000000000000000000" pitchFamily="2" charset="2"/>
              </a:rPr>
              <a:t>Preparation of the extensive </a:t>
            </a:r>
            <a:r>
              <a:rPr lang="en-US" sz="2000" kern="0" dirty="0" smtClean="0">
                <a:solidFill>
                  <a:srgbClr val="0000FF"/>
                </a:solidFill>
                <a:latin typeface="Arial"/>
                <a:ea typeface="ＭＳ Ｐゴシック" pitchFamily="-110" charset="-128"/>
                <a:cs typeface="Arial"/>
                <a:sym typeface="Wingdings" panose="05000000000000000000" pitchFamily="2" charset="2"/>
              </a:rPr>
              <a:t>ITER DMS </a:t>
            </a:r>
            <a:r>
              <a:rPr lang="en-US" sz="2000" kern="0" dirty="0">
                <a:solidFill>
                  <a:srgbClr val="0000FF"/>
                </a:solidFill>
                <a:latin typeface="Arial"/>
                <a:ea typeface="ＭＳ Ｐゴシック" pitchFamily="-110" charset="-128"/>
                <a:cs typeface="Arial"/>
                <a:sym typeface="Wingdings" panose="05000000000000000000" pitchFamily="2" charset="2"/>
              </a:rPr>
              <a:t>commissioning in PFPO-1 </a:t>
            </a:r>
            <a:r>
              <a:rPr lang="en-US" sz="2000" kern="0" dirty="0" smtClean="0">
                <a:solidFill>
                  <a:srgbClr val="0000FF"/>
                </a:solidFill>
                <a:latin typeface="Arial"/>
                <a:ea typeface="ＭＳ Ｐゴシック" pitchFamily="-110" charset="-128"/>
                <a:cs typeface="Arial"/>
                <a:sym typeface="Wingdings" panose="05000000000000000000" pitchFamily="2" charset="2"/>
              </a:rPr>
              <a:t/>
            </a:r>
            <a:br>
              <a:rPr lang="en-US" sz="2000" kern="0" dirty="0" smtClean="0">
                <a:solidFill>
                  <a:srgbClr val="0000FF"/>
                </a:solidFill>
                <a:latin typeface="Arial"/>
                <a:ea typeface="ＭＳ Ｐゴシック" pitchFamily="-110" charset="-128"/>
                <a:cs typeface="Arial"/>
                <a:sym typeface="Wingdings" panose="05000000000000000000" pitchFamily="2" charset="2"/>
              </a:rPr>
            </a:br>
            <a:r>
              <a:rPr lang="en-US" sz="2000" kern="0" dirty="0" smtClean="0">
                <a:solidFill>
                  <a:srgbClr val="0000FF"/>
                </a:solidFill>
                <a:latin typeface="Arial"/>
                <a:ea typeface="ＭＳ Ｐゴシック" pitchFamily="-110" charset="-128"/>
                <a:cs typeface="Arial"/>
                <a:sym typeface="Wingdings" panose="05000000000000000000" pitchFamily="2" charset="2"/>
              </a:rPr>
              <a:t>(possible staged approach with first injector available in OPE3</a:t>
            </a:r>
            <a:r>
              <a:rPr lang="en-US" sz="2000" kern="0" dirty="0">
                <a:solidFill>
                  <a:srgbClr val="0000FF"/>
                </a:solidFill>
                <a:latin typeface="Arial"/>
                <a:ea typeface="ＭＳ Ｐゴシック" pitchFamily="-110" charset="-128"/>
                <a:cs typeface="Arial"/>
                <a:sym typeface="Wingdings" panose="05000000000000000000" pitchFamily="2" charset="2"/>
              </a:rPr>
              <a:t>?)</a:t>
            </a:r>
          </a:p>
          <a:p>
            <a:pPr marL="541338" lvl="1" indent="-271463">
              <a:spcAft>
                <a:spcPts val="600"/>
              </a:spcAft>
              <a:buFont typeface="Wingdings" pitchFamily="2" charset="2"/>
              <a:buChar char="§"/>
              <a:defRPr/>
            </a:pPr>
            <a:r>
              <a:rPr lang="en-US" sz="2000" kern="0" dirty="0" smtClean="0">
                <a:solidFill>
                  <a:srgbClr val="0000FF"/>
                </a:solidFill>
                <a:latin typeface="Arial"/>
                <a:ea typeface="ＭＳ Ｐゴシック" pitchFamily="-110" charset="-128"/>
                <a:cs typeface="Arial"/>
                <a:sym typeface="Wingdings" panose="05000000000000000000" pitchFamily="2" charset="2"/>
              </a:rPr>
              <a:t>Determine operational space for ITER DMS at </a:t>
            </a:r>
            <a:r>
              <a:rPr lang="en-US" sz="2000" b="1" kern="0" dirty="0" smtClean="0">
                <a:solidFill>
                  <a:srgbClr val="FF0000"/>
                </a:solidFill>
                <a:latin typeface="Arial"/>
                <a:ea typeface="ＭＳ Ｐゴシック" pitchFamily="-110" charset="-128"/>
                <a:cs typeface="Arial"/>
                <a:sym typeface="Wingdings" panose="05000000000000000000" pitchFamily="2" charset="2"/>
              </a:rPr>
              <a:t>high plasma currents </a:t>
            </a:r>
            <a:r>
              <a:rPr lang="en-US" sz="2000" kern="0" dirty="0" smtClean="0">
                <a:solidFill>
                  <a:srgbClr val="0000FF"/>
                </a:solidFill>
                <a:latin typeface="Arial"/>
                <a:ea typeface="ＭＳ Ｐゴシック" pitchFamily="-110" charset="-128"/>
                <a:cs typeface="Arial"/>
                <a:sym typeface="Wingdings" panose="05000000000000000000" pitchFamily="2" charset="2"/>
              </a:rPr>
              <a:t>and </a:t>
            </a:r>
            <a:r>
              <a:rPr lang="en-US" sz="2000" kern="0" dirty="0">
                <a:solidFill>
                  <a:srgbClr val="0000FF"/>
                </a:solidFill>
                <a:latin typeface="Arial"/>
                <a:ea typeface="ＭＳ Ｐゴシック" pitchFamily="-110" charset="-128"/>
                <a:cs typeface="Arial"/>
                <a:sym typeface="Wingdings" panose="05000000000000000000" pitchFamily="2" charset="2"/>
              </a:rPr>
              <a:t>energies (especially important to test the robustness of RE avoidance) </a:t>
            </a:r>
            <a:endParaRPr lang="en-US" sz="2000" kern="0" dirty="0" smtClean="0">
              <a:solidFill>
                <a:srgbClr val="0000FF"/>
              </a:solidFill>
              <a:latin typeface="Arial"/>
              <a:ea typeface="ＭＳ Ｐゴシック" pitchFamily="-110" charset="-128"/>
              <a:cs typeface="Arial"/>
              <a:sym typeface="Wingdings" panose="05000000000000000000" pitchFamily="2" charset="2"/>
            </a:endParaRPr>
          </a:p>
          <a:p>
            <a:pPr marL="541338" lvl="1" indent="-271463">
              <a:spcAft>
                <a:spcPts val="600"/>
              </a:spcAft>
              <a:buFont typeface="Wingdings" pitchFamily="2" charset="2"/>
              <a:buChar char="§"/>
              <a:defRPr/>
            </a:pPr>
            <a:r>
              <a:rPr lang="en-US" sz="2000" kern="0" dirty="0" smtClean="0">
                <a:solidFill>
                  <a:srgbClr val="0000FF"/>
                </a:solidFill>
                <a:latin typeface="Arial"/>
                <a:ea typeface="ＭＳ Ｐゴシック" pitchFamily="-110" charset="-128"/>
                <a:cs typeface="Arial"/>
                <a:sym typeface="Wingdings" panose="05000000000000000000" pitchFamily="2" charset="2"/>
              </a:rPr>
              <a:t>Experience with </a:t>
            </a:r>
            <a:r>
              <a:rPr lang="en-US" sz="2000" b="1" kern="0" dirty="0" smtClean="0">
                <a:solidFill>
                  <a:srgbClr val="FF0000"/>
                </a:solidFill>
                <a:latin typeface="Arial"/>
                <a:ea typeface="ＭＳ Ｐゴシック" pitchFamily="-110" charset="-128"/>
                <a:cs typeface="Arial"/>
                <a:sym typeface="Wingdings" panose="05000000000000000000" pitchFamily="2" charset="2"/>
              </a:rPr>
              <a:t>closed-loop operation </a:t>
            </a:r>
            <a:r>
              <a:rPr lang="en-US" sz="2000" kern="0" dirty="0" smtClean="0">
                <a:solidFill>
                  <a:srgbClr val="0000FF"/>
                </a:solidFill>
                <a:latin typeface="Arial"/>
                <a:ea typeface="ＭＳ Ｐゴシック" pitchFamily="-110" charset="-128"/>
                <a:cs typeface="Arial"/>
                <a:sym typeface="Wingdings" panose="05000000000000000000" pitchFamily="2" charset="2"/>
              </a:rPr>
              <a:t>using ITER disruption predictor</a:t>
            </a:r>
            <a:endParaRPr lang="en-US" sz="2000" u="sng" kern="0" dirty="0" smtClean="0">
              <a:solidFill>
                <a:srgbClr val="0000FF"/>
              </a:solidFill>
              <a:latin typeface="Arial"/>
              <a:ea typeface="ＭＳ Ｐゴシック" pitchFamily="-110" charset="-128"/>
              <a:cs typeface="Arial"/>
              <a:sym typeface="Wingdings" panose="05000000000000000000" pitchFamily="2" charset="2"/>
            </a:endParaRP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chemeClr val="bg1"/>
                </a:solidFill>
                <a:latin typeface="Arial"/>
                <a:cs typeface="Arial"/>
              </a:rPr>
              <a:t>DMS testing</a:t>
            </a:r>
            <a:endParaRPr lang="en-GB" sz="3600" b="1" dirty="0">
              <a:solidFill>
                <a:schemeClr val="bg1"/>
              </a:solidFill>
              <a:latin typeface="Arial"/>
              <a:cs typeface="Arial"/>
            </a:endParaRPr>
          </a:p>
        </p:txBody>
      </p:sp>
    </p:spTree>
    <p:extLst>
      <p:ext uri="{BB962C8B-B14F-4D97-AF65-F5344CB8AC3E}">
        <p14:creationId xmlns:p14="http://schemas.microsoft.com/office/powerpoint/2010/main" val="1131476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8" y="1851670"/>
            <a:ext cx="9143999" cy="945105"/>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rgbClr val="000090"/>
                </a:solidFill>
                <a:latin typeface="Arial"/>
                <a:cs typeface="Arial"/>
              </a:rPr>
              <a:t>H-modes, ELM control, plasma magnetic control, NBI shine-through, IMAS</a:t>
            </a:r>
            <a:endParaRPr lang="en-GB" sz="3600" b="1" dirty="0">
              <a:solidFill>
                <a:srgbClr val="000090"/>
              </a:solidFill>
              <a:latin typeface="Arial"/>
              <a:cs typeface="Arial"/>
            </a:endParaRPr>
          </a:p>
        </p:txBody>
      </p:sp>
    </p:spTree>
    <p:extLst>
      <p:ext uri="{BB962C8B-B14F-4D97-AF65-F5344CB8AC3E}">
        <p14:creationId xmlns:p14="http://schemas.microsoft.com/office/powerpoint/2010/main" val="1350739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182" b="27200"/>
          <a:stretch/>
        </p:blipFill>
        <p:spPr bwMode="auto">
          <a:xfrm>
            <a:off x="296525" y="2616755"/>
            <a:ext cx="2880320" cy="2118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4409" y="591530"/>
            <a:ext cx="9144000" cy="2295255"/>
          </a:xfrm>
          <a:prstGeom prst="rect">
            <a:avLst/>
          </a:prstGeom>
          <a:noFill/>
          <a:ln w="9525">
            <a:noFill/>
            <a:miter lim="800000"/>
            <a:headEnd/>
            <a:tailEnd/>
          </a:ln>
        </p:spPr>
        <p:txBody>
          <a:bodyPr tIns="0">
            <a:prstTxWarp prst="textNoShape">
              <a:avLst/>
            </a:prstTxWarp>
          </a:bodyPr>
          <a:lstStyle/>
          <a:p>
            <a:pPr marL="269875" indent="-269875" eaLnBrk="0" hangingPunct="0">
              <a:spcAft>
                <a:spcPts val="300"/>
              </a:spcAft>
              <a:buSzPct val="125000"/>
              <a:buFontTx/>
              <a:buChar char="•"/>
              <a:defRPr/>
            </a:pPr>
            <a:r>
              <a:rPr lang="en-GB" sz="2000" dirty="0">
                <a:solidFill>
                  <a:srgbClr val="000090"/>
                </a:solidFill>
                <a:latin typeface="Arial" panose="020B0604020202020204" pitchFamily="34" charset="0"/>
                <a:cs typeface="Arial" panose="020B0604020202020204" pitchFamily="34" charset="0"/>
              </a:rPr>
              <a:t>ITER relies on external superconducting coils (VS1) and in-vessel copper coils (VS3) for Vertical Stability control </a:t>
            </a:r>
            <a:r>
              <a:rPr lang="en-GB" sz="2000" dirty="0">
                <a:solidFill>
                  <a:srgbClr val="000090"/>
                </a:solidFill>
                <a:latin typeface="Arial" panose="020B0604020202020204" pitchFamily="34" charset="0"/>
                <a:cs typeface="Arial" panose="020B0604020202020204" pitchFamily="34" charset="0"/>
                <a:sym typeface="Wingdings" panose="05000000000000000000" pitchFamily="2" charset="2"/>
              </a:rPr>
              <a:t> similar scheme in </a:t>
            </a:r>
            <a:r>
              <a:rPr lang="en-GB" sz="2000" dirty="0" smtClean="0">
                <a:solidFill>
                  <a:srgbClr val="000090"/>
                </a:solidFill>
                <a:latin typeface="Arial" panose="020B0604020202020204" pitchFamily="34" charset="0"/>
                <a:cs typeface="Arial" panose="020B0604020202020204" pitchFamily="34" charset="0"/>
                <a:sym typeface="Wingdings" panose="05000000000000000000" pitchFamily="2" charset="2"/>
              </a:rPr>
              <a:t>JT-60SA</a:t>
            </a:r>
          </a:p>
          <a:p>
            <a:pPr marL="269875" indent="-269875" eaLnBrk="0" hangingPunct="0">
              <a:spcAft>
                <a:spcPts val="300"/>
              </a:spcAft>
              <a:buSzPct val="125000"/>
              <a:buFontTx/>
              <a:buChar char="•"/>
              <a:defRPr/>
            </a:pPr>
            <a:r>
              <a:rPr lang="en-US" sz="2000" dirty="0" smtClean="0">
                <a:solidFill>
                  <a:srgbClr val="000090"/>
                </a:solidFill>
                <a:latin typeface="Arial" panose="020B0604020202020204" pitchFamily="34" charset="0"/>
                <a:cs typeface="Arial" panose="020B0604020202020204" pitchFamily="34" charset="0"/>
                <a:sym typeface="Wingdings" panose="05000000000000000000" pitchFamily="2" charset="2"/>
              </a:rPr>
              <a:t>Also strong similarity between ITER and JT-60SA machine and error field correction coil systems</a:t>
            </a:r>
            <a:endParaRPr lang="en-GB" sz="2000" dirty="0" smtClean="0">
              <a:solidFill>
                <a:srgbClr val="000090"/>
              </a:solidFill>
              <a:latin typeface="Arial" panose="020B0604020202020204" pitchFamily="34" charset="0"/>
              <a:cs typeface="Arial" panose="020B0604020202020204" pitchFamily="34" charset="0"/>
            </a:endParaRPr>
          </a:p>
          <a:p>
            <a:pPr marL="269875" indent="-269875" eaLnBrk="0" hangingPunct="0">
              <a:spcAft>
                <a:spcPts val="300"/>
              </a:spcAft>
              <a:buSzPct val="125000"/>
              <a:buFontTx/>
              <a:buChar char="•"/>
              <a:defRPr/>
            </a:pPr>
            <a:r>
              <a:rPr lang="en-GB" sz="2000" dirty="0" smtClean="0">
                <a:solidFill>
                  <a:srgbClr val="000090"/>
                </a:solidFill>
                <a:latin typeface="Arial" panose="020B0604020202020204" pitchFamily="34" charset="0"/>
                <a:cs typeface="Arial" panose="020B0604020202020204" pitchFamily="34" charset="0"/>
              </a:rPr>
              <a:t>JT-60SA </a:t>
            </a:r>
            <a:r>
              <a:rPr lang="en-GB" sz="2000" dirty="0">
                <a:solidFill>
                  <a:srgbClr val="000090"/>
                </a:solidFill>
                <a:latin typeface="Arial" panose="020B0604020202020204" pitchFamily="34" charset="0"/>
                <a:cs typeface="Arial" panose="020B0604020202020204" pitchFamily="34" charset="0"/>
              </a:rPr>
              <a:t>will start operation with knowledge of the position of the “as manufactured” and “as positioned” PF coils, CS, etc</a:t>
            </a:r>
            <a:r>
              <a:rPr lang="en-GB" sz="2000" dirty="0" smtClean="0">
                <a:solidFill>
                  <a:srgbClr val="000090"/>
                </a:solidFill>
                <a:latin typeface="Arial" panose="020B0604020202020204" pitchFamily="34" charset="0"/>
                <a:cs typeface="Arial" panose="020B0604020202020204" pitchFamily="34" charset="0"/>
              </a:rPr>
              <a:t>.</a:t>
            </a:r>
            <a:r>
              <a:rPr lang="en-US" altLang="en-US" sz="2000" dirty="0" smtClean="0">
                <a:solidFill>
                  <a:srgbClr val="000090"/>
                </a:solidFill>
                <a:latin typeface="Arial" panose="020B0604020202020204" pitchFamily="34" charset="0"/>
                <a:cs typeface="Arial" panose="020B0604020202020204" pitchFamily="34" charset="0"/>
              </a:rPr>
              <a:t>  </a:t>
            </a:r>
            <a:endParaRPr lang="en-US" sz="2000" kern="0" dirty="0">
              <a:solidFill>
                <a:srgbClr val="000090"/>
              </a:solidFill>
              <a:latin typeface="Arial"/>
              <a:ea typeface="ＭＳ Ｐゴシック" pitchFamily="-110" charset="-128"/>
              <a:cs typeface="Arial"/>
            </a:endParaRP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000" b="1" dirty="0" smtClean="0">
                <a:solidFill>
                  <a:schemeClr val="bg1"/>
                </a:solidFill>
                <a:latin typeface="Arial"/>
                <a:cs typeface="Arial"/>
              </a:rPr>
              <a:t>Vertical stability, error field identification/control</a:t>
            </a:r>
            <a:endParaRPr lang="en-GB" sz="3000" b="1" dirty="0">
              <a:solidFill>
                <a:schemeClr val="bg1"/>
              </a:solidFill>
              <a:latin typeface="Arial"/>
              <a:cs typeface="Arial"/>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694" y="2533647"/>
            <a:ext cx="2934250" cy="219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 y="4432526"/>
            <a:ext cx="945067" cy="323165"/>
          </a:xfrm>
          <a:prstGeom prst="rect">
            <a:avLst/>
          </a:prstGeom>
          <a:noFill/>
        </p:spPr>
        <p:txBody>
          <a:bodyPr wrap="none" rtlCol="0">
            <a:spAutoFit/>
          </a:bodyPr>
          <a:lstStyle/>
          <a:p>
            <a:r>
              <a:rPr lang="en-US" sz="1500" b="1" dirty="0" smtClean="0">
                <a:solidFill>
                  <a:srgbClr val="C00000"/>
                </a:solidFill>
                <a:latin typeface="Arial" panose="020B0604020202020204" pitchFamily="34" charset="0"/>
                <a:cs typeface="Arial" panose="020B0604020202020204" pitchFamily="34" charset="0"/>
              </a:rPr>
              <a:t>JT-60SA</a:t>
            </a:r>
            <a:endParaRPr lang="en-GB" sz="1500" b="1" dirty="0">
              <a:solidFill>
                <a:srgbClr val="C00000"/>
              </a:solidFill>
              <a:latin typeface="Arial" panose="020B0604020202020204" pitchFamily="34" charset="0"/>
              <a:cs typeface="Arial" panose="020B0604020202020204" pitchFamily="34" charset="0"/>
            </a:endParaRPr>
          </a:p>
        </p:txBody>
      </p:sp>
      <p:sp>
        <p:nvSpPr>
          <p:cNvPr id="10" name="TextBox 9"/>
          <p:cNvSpPr txBox="1"/>
          <p:nvPr/>
        </p:nvSpPr>
        <p:spPr>
          <a:xfrm>
            <a:off x="3176845" y="4432526"/>
            <a:ext cx="622286" cy="323165"/>
          </a:xfrm>
          <a:prstGeom prst="rect">
            <a:avLst/>
          </a:prstGeom>
          <a:noFill/>
        </p:spPr>
        <p:txBody>
          <a:bodyPr wrap="none" rtlCol="0">
            <a:spAutoFit/>
          </a:bodyPr>
          <a:lstStyle/>
          <a:p>
            <a:r>
              <a:rPr lang="en-US" sz="1500" b="1" dirty="0" smtClean="0">
                <a:solidFill>
                  <a:srgbClr val="C00000"/>
                </a:solidFill>
                <a:latin typeface="Arial" panose="020B0604020202020204" pitchFamily="34" charset="0"/>
                <a:cs typeface="Arial" panose="020B0604020202020204" pitchFamily="34" charset="0"/>
              </a:rPr>
              <a:t>ITER</a:t>
            </a:r>
            <a:endParaRPr lang="en-GB" sz="1500" b="1"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6726793" y="4516347"/>
            <a:ext cx="2345707" cy="246221"/>
          </a:xfrm>
          <a:prstGeom prst="rect">
            <a:avLst/>
          </a:prstGeom>
          <a:noFill/>
        </p:spPr>
        <p:txBody>
          <a:bodyPr wrap="square" rtlCol="0">
            <a:spAutoFit/>
          </a:bodyPr>
          <a:lstStyle/>
          <a:p>
            <a:pPr algn="ctr"/>
            <a:r>
              <a:rPr lang="en-US" sz="1000" dirty="0" smtClean="0">
                <a:solidFill>
                  <a:srgbClr val="009900"/>
                </a:solidFill>
                <a:latin typeface="Arial" panose="020B0604020202020204" pitchFamily="34" charset="0"/>
                <a:cs typeface="Arial" panose="020B0604020202020204" pitchFamily="34" charset="0"/>
              </a:rPr>
              <a:t>Y. Gribov et al., NF </a:t>
            </a:r>
            <a:r>
              <a:rPr lang="en-US" sz="1000" b="1" dirty="0" smtClean="0">
                <a:solidFill>
                  <a:srgbClr val="009900"/>
                </a:solidFill>
                <a:latin typeface="Arial" panose="020B0604020202020204" pitchFamily="34" charset="0"/>
                <a:cs typeface="Arial" panose="020B0604020202020204" pitchFamily="34" charset="0"/>
              </a:rPr>
              <a:t>55</a:t>
            </a:r>
            <a:r>
              <a:rPr lang="en-US" sz="1000" dirty="0" smtClean="0">
                <a:solidFill>
                  <a:srgbClr val="009900"/>
                </a:solidFill>
                <a:latin typeface="Arial" panose="020B0604020202020204" pitchFamily="34" charset="0"/>
                <a:cs typeface="Arial" panose="020B0604020202020204" pitchFamily="34" charset="0"/>
              </a:rPr>
              <a:t> </a:t>
            </a:r>
            <a:r>
              <a:rPr lang="en-US" sz="1000" dirty="0">
                <a:solidFill>
                  <a:srgbClr val="009900"/>
                </a:solidFill>
                <a:latin typeface="Arial" panose="020B0604020202020204" pitchFamily="34" charset="0"/>
                <a:cs typeface="Arial" panose="020B0604020202020204" pitchFamily="34" charset="0"/>
              </a:rPr>
              <a:t>(</a:t>
            </a:r>
            <a:r>
              <a:rPr lang="en-US" sz="1000" dirty="0" smtClean="0">
                <a:solidFill>
                  <a:srgbClr val="009900"/>
                </a:solidFill>
                <a:latin typeface="Arial" panose="020B0604020202020204" pitchFamily="34" charset="0"/>
                <a:cs typeface="Arial" panose="020B0604020202020204" pitchFamily="34" charset="0"/>
              </a:rPr>
              <a:t>2015) </a:t>
            </a:r>
            <a:r>
              <a:rPr lang="en-GB" sz="1000" dirty="0" smtClean="0">
                <a:solidFill>
                  <a:srgbClr val="009900"/>
                </a:solidFill>
                <a:latin typeface="Arial" panose="020B0604020202020204" pitchFamily="34" charset="0"/>
                <a:cs typeface="Arial" panose="020B0604020202020204" pitchFamily="34" charset="0"/>
              </a:rPr>
              <a:t>073021</a:t>
            </a:r>
            <a:endParaRPr lang="en-GB" sz="1000" dirty="0">
              <a:solidFill>
                <a:srgbClr val="0099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6720151" y="2253742"/>
            <a:ext cx="2054670" cy="2253223"/>
          </a:xfrm>
          <a:prstGeom prst="rect">
            <a:avLst/>
          </a:prstGeom>
        </p:spPr>
      </p:pic>
    </p:spTree>
    <p:extLst>
      <p:ext uri="{BB962C8B-B14F-4D97-AF65-F5344CB8AC3E}">
        <p14:creationId xmlns:p14="http://schemas.microsoft.com/office/powerpoint/2010/main" val="3904659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25" y="546526"/>
            <a:ext cx="9144000" cy="2340260"/>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US" sz="2400" kern="0" dirty="0" smtClean="0">
                <a:solidFill>
                  <a:srgbClr val="000090"/>
                </a:solidFill>
                <a:latin typeface="Arial"/>
                <a:ea typeface="ＭＳ Ｐゴシック" pitchFamily="-110" charset="-128"/>
                <a:cs typeface="Arial"/>
              </a:rPr>
              <a:t>Error fields:</a:t>
            </a:r>
            <a:endParaRPr lang="en-US" sz="2400" kern="0" dirty="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GB" dirty="0" smtClean="0">
                <a:solidFill>
                  <a:srgbClr val="0000FF"/>
                </a:solidFill>
                <a:latin typeface="Arial" panose="020B0604020202020204" pitchFamily="34" charset="0"/>
                <a:cs typeface="Arial" panose="020B0604020202020204" pitchFamily="34" charset="0"/>
              </a:rPr>
              <a:t>Determine </a:t>
            </a:r>
            <a:r>
              <a:rPr lang="en-GB" dirty="0">
                <a:solidFill>
                  <a:srgbClr val="0000FF"/>
                </a:solidFill>
                <a:latin typeface="Arial" panose="020B0604020202020204" pitchFamily="34" charset="0"/>
                <a:cs typeface="Arial" panose="020B0604020202020204" pitchFamily="34" charset="0"/>
              </a:rPr>
              <a:t>schemes for optimization of error field </a:t>
            </a:r>
            <a:r>
              <a:rPr lang="en-GB" b="1" dirty="0">
                <a:solidFill>
                  <a:srgbClr val="FF0000"/>
                </a:solidFill>
                <a:latin typeface="Arial" panose="020B0604020202020204" pitchFamily="34" charset="0"/>
                <a:cs typeface="Arial" panose="020B0604020202020204" pitchFamily="34" charset="0"/>
              </a:rPr>
              <a:t>identification and correction </a:t>
            </a:r>
            <a:r>
              <a:rPr lang="en-GB" dirty="0">
                <a:solidFill>
                  <a:srgbClr val="0000FF"/>
                </a:solidFill>
                <a:latin typeface="Arial" panose="020B0604020202020204" pitchFamily="34" charset="0"/>
                <a:cs typeface="Arial" panose="020B0604020202020204" pitchFamily="34" charset="0"/>
              </a:rPr>
              <a:t>in a range of plasma </a:t>
            </a:r>
            <a:r>
              <a:rPr lang="en-GB" dirty="0" smtClean="0">
                <a:solidFill>
                  <a:srgbClr val="0000FF"/>
                </a:solidFill>
                <a:latin typeface="Arial" panose="020B0604020202020204" pitchFamily="34" charset="0"/>
                <a:cs typeface="Arial" panose="020B0604020202020204" pitchFamily="34" charset="0"/>
              </a:rPr>
              <a:t>scenarios</a:t>
            </a:r>
          </a:p>
          <a:p>
            <a:pPr marL="541338" lvl="1" indent="-271463">
              <a:spcAft>
                <a:spcPts val="600"/>
              </a:spcAft>
              <a:buFont typeface="Wingdings" pitchFamily="2" charset="2"/>
              <a:buChar char="§"/>
              <a:defRPr/>
            </a:pPr>
            <a:r>
              <a:rPr lang="en-GB" kern="0" dirty="0" smtClean="0">
                <a:solidFill>
                  <a:srgbClr val="0000FF"/>
                </a:solidFill>
                <a:latin typeface="Arial" panose="020B0604020202020204" pitchFamily="34" charset="0"/>
                <a:ea typeface="ＭＳ Ｐゴシック" pitchFamily="-110" charset="-128"/>
                <a:cs typeface="Arial" panose="020B0604020202020204" pitchFamily="34" charset="0"/>
              </a:rPr>
              <a:t>Development </a:t>
            </a:r>
            <a:r>
              <a:rPr lang="en-GB" kern="0" dirty="0">
                <a:solidFill>
                  <a:srgbClr val="0000FF"/>
                </a:solidFill>
                <a:latin typeface="Arial" panose="020B0604020202020204" pitchFamily="34" charset="0"/>
                <a:ea typeface="ＭＳ Ｐゴシック" pitchFamily="-110" charset="-128"/>
                <a:cs typeface="Arial" panose="020B0604020202020204" pitchFamily="34" charset="0"/>
              </a:rPr>
              <a:t>of </a:t>
            </a:r>
            <a:r>
              <a:rPr lang="en-GB" b="1" kern="0" dirty="0">
                <a:solidFill>
                  <a:srgbClr val="FF0000"/>
                </a:solidFill>
                <a:latin typeface="Arial" panose="020B0604020202020204" pitchFamily="34" charset="0"/>
                <a:ea typeface="ＭＳ Ｐゴシック" pitchFamily="-110" charset="-128"/>
                <a:cs typeface="Arial" panose="020B0604020202020204" pitchFamily="34" charset="0"/>
              </a:rPr>
              <a:t>criteria</a:t>
            </a:r>
            <a:r>
              <a:rPr lang="en-GB" kern="0" dirty="0">
                <a:solidFill>
                  <a:srgbClr val="0000FF"/>
                </a:solidFill>
                <a:latin typeface="Arial" panose="020B0604020202020204" pitchFamily="34" charset="0"/>
                <a:ea typeface="ＭＳ Ｐゴシック" pitchFamily="-110" charset="-128"/>
                <a:cs typeface="Arial" panose="020B0604020202020204" pitchFamily="34" charset="0"/>
              </a:rPr>
              <a:t> for allowable </a:t>
            </a:r>
            <a:r>
              <a:rPr lang="en-GB" i="1" kern="0" dirty="0">
                <a:solidFill>
                  <a:srgbClr val="0000FF"/>
                </a:solidFill>
                <a:latin typeface="Arial" panose="020B0604020202020204" pitchFamily="34" charset="0"/>
                <a:ea typeface="ＭＳ Ｐゴシック" pitchFamily="-110" charset="-128"/>
                <a:cs typeface="Arial" panose="020B0604020202020204" pitchFamily="34" charset="0"/>
              </a:rPr>
              <a:t>n</a:t>
            </a:r>
            <a:r>
              <a:rPr lang="en-GB" kern="0" dirty="0">
                <a:solidFill>
                  <a:srgbClr val="0000FF"/>
                </a:solidFill>
                <a:latin typeface="Arial" panose="020B0604020202020204" pitchFamily="34" charset="0"/>
                <a:ea typeface="ＭＳ Ｐゴシック" pitchFamily="-110" charset="-128"/>
                <a:cs typeface="Arial" panose="020B0604020202020204" pitchFamily="34" charset="0"/>
              </a:rPr>
              <a:t> = 1 and </a:t>
            </a:r>
            <a:r>
              <a:rPr lang="en-GB" i="1" kern="0" dirty="0">
                <a:solidFill>
                  <a:srgbClr val="0000FF"/>
                </a:solidFill>
                <a:latin typeface="Arial" panose="020B0604020202020204" pitchFamily="34" charset="0"/>
                <a:ea typeface="ＭＳ Ｐゴシック" pitchFamily="-110" charset="-128"/>
                <a:cs typeface="Arial" panose="020B0604020202020204" pitchFamily="34" charset="0"/>
              </a:rPr>
              <a:t>n</a:t>
            </a:r>
            <a:r>
              <a:rPr lang="en-GB" kern="0" dirty="0">
                <a:solidFill>
                  <a:srgbClr val="0000FF"/>
                </a:solidFill>
                <a:latin typeface="Arial" panose="020B0604020202020204" pitchFamily="34" charset="0"/>
                <a:ea typeface="ＭＳ Ｐゴシック" pitchFamily="-110" charset="-128"/>
                <a:cs typeface="Arial" panose="020B0604020202020204" pitchFamily="34" charset="0"/>
              </a:rPr>
              <a:t> = 2 error fields (locked mode threshold, increased </a:t>
            </a:r>
            <a:r>
              <a:rPr lang="en-GB" kern="0" dirty="0" err="1">
                <a:solidFill>
                  <a:srgbClr val="0000FF"/>
                </a:solidFill>
                <a:latin typeface="Arial" panose="020B0604020202020204" pitchFamily="34" charset="0"/>
                <a:ea typeface="ＭＳ Ｐゴシック" pitchFamily="-110" charset="-128"/>
                <a:cs typeface="Arial" panose="020B0604020202020204" pitchFamily="34" charset="0"/>
              </a:rPr>
              <a:t>disruptivity</a:t>
            </a:r>
            <a:r>
              <a:rPr lang="en-GB" kern="0" dirty="0">
                <a:solidFill>
                  <a:srgbClr val="0000FF"/>
                </a:solidFill>
                <a:latin typeface="Arial" panose="020B0604020202020204" pitchFamily="34" charset="0"/>
                <a:ea typeface="ＭＳ Ｐゴシック" pitchFamily="-110" charset="-128"/>
                <a:cs typeface="Arial" panose="020B0604020202020204" pitchFamily="34" charset="0"/>
              </a:rPr>
              <a:t> in H-L transitions, etc</a:t>
            </a:r>
            <a:r>
              <a:rPr lang="en-GB" kern="0" dirty="0" smtClean="0">
                <a:solidFill>
                  <a:srgbClr val="0000FF"/>
                </a:solidFill>
                <a:latin typeface="Arial" panose="020B0604020202020204" pitchFamily="34" charset="0"/>
                <a:ea typeface="ＭＳ Ｐゴシック" pitchFamily="-110" charset="-128"/>
                <a:cs typeface="Arial" panose="020B0604020202020204" pitchFamily="34" charset="0"/>
              </a:rPr>
              <a:t>.)</a:t>
            </a:r>
          </a:p>
          <a:p>
            <a:pPr marL="541338" lvl="1" indent="-271463">
              <a:spcAft>
                <a:spcPts val="600"/>
              </a:spcAft>
              <a:buFont typeface="Wingdings" pitchFamily="2" charset="2"/>
              <a:buChar char="§"/>
              <a:defRPr/>
            </a:pPr>
            <a:r>
              <a:rPr lang="en-US" kern="0" dirty="0" smtClean="0">
                <a:solidFill>
                  <a:srgbClr val="0000FF"/>
                </a:solidFill>
                <a:latin typeface="Arial" panose="020B0604020202020204" pitchFamily="34" charset="0"/>
                <a:ea typeface="ＭＳ Ｐゴシック" pitchFamily="-110" charset="-128"/>
                <a:cs typeface="Arial" panose="020B0604020202020204" pitchFamily="34" charset="0"/>
              </a:rPr>
              <a:t>Input for </a:t>
            </a:r>
            <a:r>
              <a:rPr lang="en-GB" kern="0" dirty="0" smtClean="0">
                <a:solidFill>
                  <a:srgbClr val="0000FF"/>
                </a:solidFill>
                <a:latin typeface="Arial" panose="020B0604020202020204" pitchFamily="34" charset="0"/>
                <a:ea typeface="ＭＳ Ｐゴシック" pitchFamily="-110" charset="-128"/>
                <a:cs typeface="Arial" panose="020B0604020202020204" pitchFamily="34" charset="0"/>
              </a:rPr>
              <a:t>development </a:t>
            </a:r>
            <a:r>
              <a:rPr lang="en-GB" kern="0" dirty="0">
                <a:solidFill>
                  <a:srgbClr val="0000FF"/>
                </a:solidFill>
                <a:latin typeface="Arial" panose="020B0604020202020204" pitchFamily="34" charset="0"/>
                <a:ea typeface="ＭＳ Ｐゴシック" pitchFamily="-110" charset="-128"/>
                <a:cs typeface="Arial" panose="020B0604020202020204" pitchFamily="34" charset="0"/>
              </a:rPr>
              <a:t>of scaling of critical </a:t>
            </a:r>
            <a:r>
              <a:rPr lang="en-GB" i="1" kern="0" dirty="0">
                <a:solidFill>
                  <a:srgbClr val="0000FF"/>
                </a:solidFill>
                <a:latin typeface="Arial" panose="020B0604020202020204" pitchFamily="34" charset="0"/>
                <a:ea typeface="ＭＳ Ｐゴシック" pitchFamily="-110" charset="-128"/>
                <a:cs typeface="Arial" panose="020B0604020202020204" pitchFamily="34" charset="0"/>
              </a:rPr>
              <a:t>n</a:t>
            </a:r>
            <a:r>
              <a:rPr lang="en-GB" kern="0" dirty="0">
                <a:solidFill>
                  <a:srgbClr val="0000FF"/>
                </a:solidFill>
                <a:latin typeface="Arial" panose="020B0604020202020204" pitchFamily="34" charset="0"/>
                <a:ea typeface="ＭＳ Ｐゴシック" pitchFamily="-110" charset="-128"/>
                <a:cs typeface="Arial" panose="020B0604020202020204" pitchFamily="34" charset="0"/>
              </a:rPr>
              <a:t> =1 and </a:t>
            </a:r>
            <a:r>
              <a:rPr lang="en-GB" i="1" kern="0" dirty="0">
                <a:solidFill>
                  <a:srgbClr val="0000FF"/>
                </a:solidFill>
                <a:latin typeface="Arial" panose="020B0604020202020204" pitchFamily="34" charset="0"/>
                <a:ea typeface="ＭＳ Ｐゴシック" pitchFamily="-110" charset="-128"/>
                <a:cs typeface="Arial" panose="020B0604020202020204" pitchFamily="34" charset="0"/>
              </a:rPr>
              <a:t>n</a:t>
            </a:r>
            <a:r>
              <a:rPr lang="en-GB" kern="0" dirty="0">
                <a:solidFill>
                  <a:srgbClr val="0000FF"/>
                </a:solidFill>
                <a:latin typeface="Arial" panose="020B0604020202020204" pitchFamily="34" charset="0"/>
                <a:ea typeface="ＭＳ Ｐゴシック" pitchFamily="-110" charset="-128"/>
                <a:cs typeface="Arial" panose="020B0604020202020204" pitchFamily="34" charset="0"/>
              </a:rPr>
              <a:t> = 2 </a:t>
            </a:r>
            <a:r>
              <a:rPr lang="en-GB" b="1" kern="0" dirty="0">
                <a:solidFill>
                  <a:srgbClr val="FF0000"/>
                </a:solidFill>
                <a:latin typeface="Arial" panose="020B0604020202020204" pitchFamily="34" charset="0"/>
                <a:ea typeface="ＭＳ Ｐゴシック" pitchFamily="-110" charset="-128"/>
                <a:cs typeface="Arial" panose="020B0604020202020204" pitchFamily="34" charset="0"/>
              </a:rPr>
              <a:t>resonant</a:t>
            </a:r>
            <a:r>
              <a:rPr lang="en-GB" kern="0" dirty="0">
                <a:solidFill>
                  <a:srgbClr val="0000FF"/>
                </a:solidFill>
                <a:latin typeface="Arial" panose="020B0604020202020204" pitchFamily="34" charset="0"/>
                <a:ea typeface="ＭＳ Ｐゴシック" pitchFamily="-110" charset="-128"/>
                <a:cs typeface="Arial" panose="020B0604020202020204" pitchFamily="34" charset="0"/>
              </a:rPr>
              <a:t> (“overlap”) error </a:t>
            </a:r>
            <a:r>
              <a:rPr lang="en-GB" kern="0" dirty="0" smtClean="0">
                <a:solidFill>
                  <a:srgbClr val="0000FF"/>
                </a:solidFill>
                <a:latin typeface="Arial" panose="020B0604020202020204" pitchFamily="34" charset="0"/>
                <a:ea typeface="ＭＳ Ｐゴシック" pitchFamily="-110" charset="-128"/>
                <a:cs typeface="Arial" panose="020B0604020202020204" pitchFamily="34" charset="0"/>
              </a:rPr>
              <a:t>fields and impact of non-resonant components on plasma performance</a:t>
            </a:r>
            <a:endParaRPr lang="en-US" kern="0" dirty="0" smtClean="0">
              <a:solidFill>
                <a:srgbClr val="0000FF"/>
              </a:solidFill>
              <a:latin typeface="Arial" panose="020B0604020202020204" pitchFamily="34" charset="0"/>
              <a:ea typeface="ＭＳ Ｐゴシック" pitchFamily="-110" charset="-128"/>
              <a:cs typeface="Arial" panose="020B0604020202020204" pitchFamily="34" charset="0"/>
              <a:sym typeface="Wingdings" panose="05000000000000000000" pitchFamily="2" charset="2"/>
            </a:endParaRP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chemeClr val="bg1"/>
                </a:solidFill>
                <a:latin typeface="Arial"/>
                <a:cs typeface="Arial"/>
              </a:rPr>
              <a:t>Magnetic control: some key issues</a:t>
            </a:r>
            <a:endParaRPr lang="en-GB" sz="3600" b="1" dirty="0">
              <a:solidFill>
                <a:schemeClr val="bg1"/>
              </a:solidFill>
              <a:latin typeface="Arial"/>
              <a:cs typeface="Arial"/>
            </a:endParaRPr>
          </a:p>
        </p:txBody>
      </p:sp>
      <p:sp>
        <p:nvSpPr>
          <p:cNvPr id="5" name="Rectangle 2"/>
          <p:cNvSpPr txBox="1">
            <a:spLocks noChangeArrowheads="1"/>
          </p:cNvSpPr>
          <p:nvPr/>
        </p:nvSpPr>
        <p:spPr bwMode="auto">
          <a:xfrm>
            <a:off x="0" y="2809671"/>
            <a:ext cx="9144000" cy="2340260"/>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US" sz="2400" kern="0" dirty="0" smtClean="0">
                <a:solidFill>
                  <a:srgbClr val="000090"/>
                </a:solidFill>
                <a:latin typeface="Arial"/>
                <a:ea typeface="ＭＳ Ｐゴシック" pitchFamily="-110" charset="-128"/>
                <a:cs typeface="Arial"/>
              </a:rPr>
              <a:t>Vertical stability:</a:t>
            </a:r>
            <a:endParaRPr lang="en-US" sz="2400" kern="0" dirty="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US" dirty="0" smtClean="0">
                <a:solidFill>
                  <a:srgbClr val="0000FF"/>
                </a:solidFill>
                <a:latin typeface="Arial" panose="020B0604020202020204" pitchFamily="34" charset="0"/>
                <a:cs typeface="Arial" panose="020B0604020202020204" pitchFamily="34" charset="0"/>
                <a:sym typeface="Wingdings" panose="05000000000000000000" pitchFamily="2" charset="2"/>
              </a:rPr>
              <a:t>Optimization </a:t>
            </a:r>
            <a:r>
              <a:rPr lang="en-US" dirty="0">
                <a:solidFill>
                  <a:srgbClr val="0000FF"/>
                </a:solidFill>
                <a:latin typeface="Arial" panose="020B0604020202020204" pitchFamily="34" charset="0"/>
                <a:cs typeface="Arial" panose="020B0604020202020204" pitchFamily="34" charset="0"/>
                <a:sym typeface="Wingdings" panose="05000000000000000000" pitchFamily="2" charset="2"/>
              </a:rPr>
              <a:t>of VS1 + VS3 for minimum use of VS3 </a:t>
            </a:r>
            <a:r>
              <a:rPr lang="en-US" dirty="0" smtClean="0">
                <a:solidFill>
                  <a:srgbClr val="0000FF"/>
                </a:solidFill>
                <a:latin typeface="Arial" panose="020B0604020202020204" pitchFamily="34" charset="0"/>
                <a:cs typeface="Arial" panose="020B0604020202020204" pitchFamily="34" charset="0"/>
                <a:sym typeface="Wingdings" panose="05000000000000000000" pitchFamily="2" charset="2"/>
              </a:rPr>
              <a:t> important </a:t>
            </a:r>
            <a:r>
              <a:rPr lang="en-US" dirty="0">
                <a:solidFill>
                  <a:srgbClr val="0000FF"/>
                </a:solidFill>
                <a:latin typeface="Arial" panose="020B0604020202020204" pitchFamily="34" charset="0"/>
                <a:cs typeface="Arial" panose="020B0604020202020204" pitchFamily="34" charset="0"/>
                <a:sym typeface="Wingdings" panose="05000000000000000000" pitchFamily="2" charset="2"/>
              </a:rPr>
              <a:t>for ITER since VS3 coils cannot be replaced (redundancy included in design</a:t>
            </a:r>
            <a:r>
              <a:rPr lang="en-US" dirty="0" smtClean="0">
                <a:solidFill>
                  <a:srgbClr val="0000FF"/>
                </a:solidFill>
                <a:latin typeface="Arial" panose="020B0604020202020204" pitchFamily="34" charset="0"/>
                <a:cs typeface="Arial" panose="020B0604020202020204" pitchFamily="34" charset="0"/>
                <a:sym typeface="Wingdings" panose="05000000000000000000" pitchFamily="2" charset="2"/>
              </a:rPr>
              <a:t>)</a:t>
            </a:r>
          </a:p>
          <a:p>
            <a:pPr marL="541338" lvl="1" indent="-271463">
              <a:spcAft>
                <a:spcPts val="600"/>
              </a:spcAft>
              <a:buFont typeface="Wingdings" pitchFamily="2" charset="2"/>
              <a:buChar char="§"/>
              <a:defRPr/>
            </a:pPr>
            <a:r>
              <a:rPr lang="en-GB" dirty="0">
                <a:solidFill>
                  <a:srgbClr val="0000FF"/>
                </a:solidFill>
                <a:latin typeface="Arial" panose="020B0604020202020204" pitchFamily="34" charset="0"/>
                <a:cs typeface="Arial" panose="020B0604020202020204" pitchFamily="34" charset="0"/>
              </a:rPr>
              <a:t>Determine the source of low frequency [0, 200Hz] noise in </a:t>
            </a:r>
            <a:r>
              <a:rPr lang="en-GB" dirty="0" smtClean="0">
                <a:solidFill>
                  <a:srgbClr val="0000FF"/>
                </a:solidFill>
                <a:latin typeface="Arial" panose="020B0604020202020204" pitchFamily="34" charset="0"/>
                <a:cs typeface="Arial" panose="020B0604020202020204" pitchFamily="34" charset="0"/>
              </a:rPr>
              <a:t>the </a:t>
            </a:r>
            <a:r>
              <a:rPr lang="en-GB" i="1" dirty="0" err="1" smtClean="0">
                <a:solidFill>
                  <a:srgbClr val="0000FF"/>
                </a:solidFill>
                <a:latin typeface="Arial" panose="020B0604020202020204" pitchFamily="34" charset="0"/>
                <a:cs typeface="Arial" panose="020B0604020202020204" pitchFamily="34" charset="0"/>
              </a:rPr>
              <a:t>dZ</a:t>
            </a:r>
            <a:r>
              <a:rPr lang="en-GB" dirty="0" smtClean="0">
                <a:solidFill>
                  <a:srgbClr val="0000FF"/>
                </a:solidFill>
                <a:latin typeface="Arial" panose="020B0604020202020204" pitchFamily="34" charset="0"/>
                <a:cs typeface="Arial" panose="020B0604020202020204" pitchFamily="34" charset="0"/>
              </a:rPr>
              <a:t>/</a:t>
            </a:r>
            <a:r>
              <a:rPr lang="en-GB" i="1" dirty="0" err="1" smtClean="0">
                <a:solidFill>
                  <a:srgbClr val="0000FF"/>
                </a:solidFill>
                <a:latin typeface="Arial" panose="020B0604020202020204" pitchFamily="34" charset="0"/>
                <a:cs typeface="Arial" panose="020B0604020202020204" pitchFamily="34" charset="0"/>
              </a:rPr>
              <a:t>dt</a:t>
            </a:r>
            <a:r>
              <a:rPr lang="en-GB" dirty="0" smtClean="0">
                <a:solidFill>
                  <a:srgbClr val="0000FF"/>
                </a:solidFill>
                <a:latin typeface="Arial" panose="020B0604020202020204" pitchFamily="34" charset="0"/>
                <a:cs typeface="Arial" panose="020B0604020202020204" pitchFamily="34" charset="0"/>
              </a:rPr>
              <a:t> </a:t>
            </a:r>
            <a:r>
              <a:rPr lang="en-GB" dirty="0">
                <a:solidFill>
                  <a:srgbClr val="0000FF"/>
                </a:solidFill>
                <a:latin typeface="Arial" panose="020B0604020202020204" pitchFamily="34" charset="0"/>
                <a:cs typeface="Arial" panose="020B0604020202020204" pitchFamily="34" charset="0"/>
              </a:rPr>
              <a:t>signal (plasma, diagnostics, power supplies) used for plasma vertical stabilization (VS) and develop schemes for its minimization that can be used in </a:t>
            </a:r>
            <a:r>
              <a:rPr lang="en-GB" dirty="0" smtClean="0">
                <a:solidFill>
                  <a:srgbClr val="0000FF"/>
                </a:solidFill>
                <a:latin typeface="Arial" panose="020B0604020202020204" pitchFamily="34" charset="0"/>
                <a:cs typeface="Arial" panose="020B0604020202020204" pitchFamily="34" charset="0"/>
              </a:rPr>
              <a:t>ITER</a:t>
            </a:r>
            <a:endParaRPr lang="en-GB" dirty="0">
              <a:solidFill>
                <a:srgbClr val="0000FF"/>
              </a:solidFill>
              <a:latin typeface="Arial" panose="020B0604020202020204" pitchFamily="34" charset="0"/>
              <a:cs typeface="Arial" panose="020B0604020202020204" pitchFamily="34" charset="0"/>
            </a:endParaRPr>
          </a:p>
          <a:p>
            <a:pPr marL="541338" lvl="1" indent="-271463">
              <a:spcAft>
                <a:spcPts val="600"/>
              </a:spcAft>
              <a:buFont typeface="Wingdings" pitchFamily="2" charset="2"/>
              <a:buChar char="§"/>
              <a:defRPr/>
            </a:pPr>
            <a:endParaRPr lang="en-US" dirty="0">
              <a:solidFill>
                <a:srgbClr val="0000FF"/>
              </a:solidFill>
              <a:latin typeface="Arial" panose="020B0604020202020204" pitchFamily="34" charset="0"/>
              <a:cs typeface="Arial" panose="020B0604020202020204" pitchFamily="34" charset="0"/>
              <a:sym typeface="Wingdings" panose="05000000000000000000" pitchFamily="2" charset="2"/>
            </a:endParaRPr>
          </a:p>
          <a:p>
            <a:pPr marL="541338" lvl="1" indent="-271463">
              <a:spcAft>
                <a:spcPts val="600"/>
              </a:spcAft>
              <a:buFont typeface="Wingdings" pitchFamily="2" charset="2"/>
              <a:buChar char="§"/>
              <a:defRPr/>
            </a:pPr>
            <a:endParaRPr lang="en-US" kern="0" dirty="0" smtClean="0">
              <a:solidFill>
                <a:srgbClr val="0000FF"/>
              </a:solidFill>
              <a:latin typeface="Arial" panose="020B0604020202020204" pitchFamily="34" charset="0"/>
              <a:ea typeface="ＭＳ Ｐゴシック" pitchFamily="-110" charset="-128"/>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98668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47075" y="2395214"/>
            <a:ext cx="3293999" cy="2309615"/>
          </a:xfrm>
          <a:prstGeom prst="rect">
            <a:avLst/>
          </a:prstGeom>
        </p:spPr>
      </p:pic>
      <p:sp>
        <p:nvSpPr>
          <p:cNvPr id="4" name="Rectangle 2"/>
          <p:cNvSpPr txBox="1">
            <a:spLocks noChangeArrowheads="1"/>
          </p:cNvSpPr>
          <p:nvPr/>
        </p:nvSpPr>
        <p:spPr bwMode="auto">
          <a:xfrm>
            <a:off x="-3971" y="546525"/>
            <a:ext cx="9076471" cy="1710190"/>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GB" sz="2000" dirty="0">
                <a:solidFill>
                  <a:srgbClr val="000090"/>
                </a:solidFill>
                <a:latin typeface="Arial" panose="020B0604020202020204" pitchFamily="34" charset="0"/>
                <a:cs typeface="Arial" panose="020B0604020202020204" pitchFamily="34" charset="0"/>
              </a:rPr>
              <a:t>Only H&amp;CD installed in PFPO-1 is </a:t>
            </a:r>
            <a:r>
              <a:rPr lang="en-GB" sz="2000" dirty="0" smtClean="0">
                <a:solidFill>
                  <a:srgbClr val="000090"/>
                </a:solidFill>
                <a:latin typeface="Arial" panose="020B0604020202020204" pitchFamily="34" charset="0"/>
                <a:cs typeface="Arial" panose="020B0604020202020204" pitchFamily="34" charset="0"/>
              </a:rPr>
              <a:t>ECH</a:t>
            </a:r>
            <a:endParaRPr lang="en-US" sz="2400" kern="0" dirty="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US" dirty="0" smtClean="0">
                <a:solidFill>
                  <a:srgbClr val="0000FF"/>
                </a:solidFill>
                <a:latin typeface="Arial" panose="020B0604020202020204" pitchFamily="34" charset="0"/>
                <a:cs typeface="Arial" panose="020B0604020202020204" pitchFamily="34" charset="0"/>
                <a:sym typeface="Wingdings" panose="05000000000000000000" pitchFamily="2" charset="2"/>
              </a:rPr>
              <a:t>H-mode operation in PFPO-1 will be restricted to 5 MA/1.8 T  3</a:t>
            </a:r>
            <a:r>
              <a:rPr lang="en-US" baseline="30000" dirty="0" smtClean="0">
                <a:solidFill>
                  <a:srgbClr val="0000FF"/>
                </a:solidFill>
                <a:latin typeface="Arial" panose="020B0604020202020204" pitchFamily="34" charset="0"/>
                <a:cs typeface="Arial" panose="020B0604020202020204" pitchFamily="34" charset="0"/>
                <a:sym typeface="Wingdings" panose="05000000000000000000" pitchFamily="2" charset="2"/>
              </a:rPr>
              <a:t>rd</a:t>
            </a:r>
            <a:r>
              <a:rPr lang="en-US" dirty="0" smtClean="0">
                <a:solidFill>
                  <a:srgbClr val="0000FF"/>
                </a:solidFill>
                <a:latin typeface="Arial" panose="020B0604020202020204" pitchFamily="34" charset="0"/>
                <a:cs typeface="Arial" panose="020B0604020202020204" pitchFamily="34" charset="0"/>
                <a:sym typeface="Wingdings" panose="05000000000000000000" pitchFamily="2" charset="2"/>
              </a:rPr>
              <a:t> harmonic ECH</a:t>
            </a:r>
            <a:r>
              <a:rPr lang="en-GB" sz="2000" dirty="0" smtClean="0">
                <a:solidFill>
                  <a:srgbClr val="000090"/>
                </a:solidFill>
                <a:latin typeface="Arial" panose="020B0604020202020204" pitchFamily="34" charset="0"/>
                <a:cs typeface="Arial" panose="020B0604020202020204" pitchFamily="34" charset="0"/>
              </a:rPr>
              <a:t> </a:t>
            </a:r>
          </a:p>
          <a:p>
            <a:pPr marL="269875" indent="-269875" eaLnBrk="0" hangingPunct="0">
              <a:spcAft>
                <a:spcPts val="600"/>
              </a:spcAft>
              <a:buSzPct val="125000"/>
              <a:buFontTx/>
              <a:buChar char="•"/>
              <a:defRPr/>
            </a:pPr>
            <a:r>
              <a:rPr lang="en-GB" sz="2000" dirty="0" smtClean="0">
                <a:solidFill>
                  <a:srgbClr val="000090"/>
                </a:solidFill>
                <a:latin typeface="Arial" panose="020B0604020202020204" pitchFamily="34" charset="0"/>
                <a:cs typeface="Arial" panose="020B0604020202020204" pitchFamily="34" charset="0"/>
              </a:rPr>
              <a:t>Modelling shows that ECH first pass absorption increases rapidly with </a:t>
            </a:r>
            <a:r>
              <a:rPr lang="en-GB" sz="2000" dirty="0" err="1" smtClean="0">
                <a:solidFill>
                  <a:srgbClr val="000090"/>
                </a:solidFill>
                <a:latin typeface="Arial" panose="020B0604020202020204" pitchFamily="34" charset="0"/>
                <a:cs typeface="Arial" panose="020B0604020202020204" pitchFamily="34" charset="0"/>
              </a:rPr>
              <a:t>T</a:t>
            </a:r>
            <a:r>
              <a:rPr lang="en-GB" sz="2000" baseline="-25000" dirty="0" err="1" smtClean="0">
                <a:solidFill>
                  <a:srgbClr val="000090"/>
                </a:solidFill>
                <a:latin typeface="Arial" panose="020B0604020202020204" pitchFamily="34" charset="0"/>
                <a:cs typeface="Arial" panose="020B0604020202020204" pitchFamily="34" charset="0"/>
              </a:rPr>
              <a:t>e</a:t>
            </a:r>
            <a:r>
              <a:rPr lang="en-GB" sz="2000" dirty="0">
                <a:solidFill>
                  <a:srgbClr val="000090"/>
                </a:solidFill>
                <a:latin typeface="Arial" panose="020B0604020202020204" pitchFamily="34" charset="0"/>
                <a:cs typeface="Arial" panose="020B0604020202020204" pitchFamily="34" charset="0"/>
              </a:rPr>
              <a:t> </a:t>
            </a:r>
            <a:r>
              <a:rPr lang="en-GB" sz="2000" dirty="0" smtClean="0">
                <a:solidFill>
                  <a:srgbClr val="000090"/>
                </a:solidFill>
                <a:latin typeface="Arial" panose="020B0604020202020204" pitchFamily="34" charset="0"/>
                <a:cs typeface="Arial" panose="020B0604020202020204" pitchFamily="34" charset="0"/>
              </a:rPr>
              <a:t>far above </a:t>
            </a:r>
            <a:r>
              <a:rPr lang="en-GB" sz="2000" dirty="0" err="1" smtClean="0">
                <a:solidFill>
                  <a:srgbClr val="000090"/>
                </a:solidFill>
                <a:latin typeface="Arial" panose="020B0604020202020204" pitchFamily="34" charset="0"/>
                <a:cs typeface="Arial" panose="020B0604020202020204" pitchFamily="34" charset="0"/>
              </a:rPr>
              <a:t>T</a:t>
            </a:r>
            <a:r>
              <a:rPr lang="en-GB" sz="2000" baseline="-25000" dirty="0" err="1" smtClean="0">
                <a:solidFill>
                  <a:srgbClr val="000090"/>
                </a:solidFill>
                <a:latin typeface="Arial" panose="020B0604020202020204" pitchFamily="34" charset="0"/>
                <a:cs typeface="Arial" panose="020B0604020202020204" pitchFamily="34" charset="0"/>
              </a:rPr>
              <a:t>i</a:t>
            </a:r>
            <a:r>
              <a:rPr lang="en-GB" sz="2000" dirty="0" smtClean="0">
                <a:solidFill>
                  <a:srgbClr val="000090"/>
                </a:solidFill>
                <a:latin typeface="Arial" panose="020B0604020202020204" pitchFamily="34" charset="0"/>
                <a:cs typeface="Arial" panose="020B0604020202020204" pitchFamily="34" charset="0"/>
              </a:rPr>
              <a:t> reaching full absorption in less than 1 s (Ok for FW loads) </a:t>
            </a:r>
            <a:r>
              <a:rPr lang="en-GB" sz="2000" dirty="0" smtClean="0">
                <a:solidFill>
                  <a:srgbClr val="000090"/>
                </a:solidFill>
                <a:latin typeface="Arial" panose="020B0604020202020204" pitchFamily="34" charset="0"/>
                <a:cs typeface="Arial" panose="020B0604020202020204" pitchFamily="34" charset="0"/>
                <a:sym typeface="Wingdings" panose="05000000000000000000" pitchFamily="2" charset="2"/>
              </a:rPr>
              <a:t> validation of 3</a:t>
            </a:r>
            <a:r>
              <a:rPr lang="en-GB" sz="2000" baseline="30000" dirty="0" smtClean="0">
                <a:solidFill>
                  <a:srgbClr val="000090"/>
                </a:solidFill>
                <a:latin typeface="Arial" panose="020B0604020202020204" pitchFamily="34" charset="0"/>
                <a:cs typeface="Arial" panose="020B0604020202020204" pitchFamily="34" charset="0"/>
                <a:sym typeface="Wingdings" panose="05000000000000000000" pitchFamily="2" charset="2"/>
              </a:rPr>
              <a:t>rd</a:t>
            </a:r>
            <a:r>
              <a:rPr lang="en-GB" sz="2000" dirty="0" smtClean="0">
                <a:solidFill>
                  <a:srgbClr val="000090"/>
                </a:solidFill>
                <a:latin typeface="Arial" panose="020B0604020202020204" pitchFamily="34" charset="0"/>
                <a:cs typeface="Arial" panose="020B0604020202020204" pitchFamily="34" charset="0"/>
                <a:sym typeface="Wingdings" panose="05000000000000000000" pitchFamily="2" charset="2"/>
              </a:rPr>
              <a:t> harmonic absorption and transport required</a:t>
            </a:r>
            <a:endParaRPr lang="en-GB" sz="2000" dirty="0">
              <a:solidFill>
                <a:srgbClr val="000090"/>
              </a:solidFill>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chemeClr val="bg1"/>
                </a:solidFill>
                <a:latin typeface="Arial"/>
                <a:cs typeface="Arial"/>
              </a:rPr>
              <a:t>H-mode plasmas for PFPO-1</a:t>
            </a:r>
            <a:endParaRPr lang="en-GB" sz="3600" b="1" dirty="0">
              <a:solidFill>
                <a:schemeClr val="bg1"/>
              </a:solidFill>
              <a:latin typeface="Arial"/>
              <a:cs typeface="Arial"/>
            </a:endParaRPr>
          </a:p>
        </p:txBody>
      </p:sp>
      <p:pic>
        <p:nvPicPr>
          <p:cNvPr id="5" name="Picture 4"/>
          <p:cNvPicPr>
            <a:picLocks noChangeAspect="1"/>
          </p:cNvPicPr>
          <p:nvPr/>
        </p:nvPicPr>
        <p:blipFill>
          <a:blip r:embed="rId3"/>
          <a:stretch>
            <a:fillRect/>
          </a:stretch>
        </p:blipFill>
        <p:spPr>
          <a:xfrm>
            <a:off x="791580" y="2384245"/>
            <a:ext cx="3168209" cy="2273601"/>
          </a:xfrm>
          <a:prstGeom prst="rect">
            <a:avLst/>
          </a:prstGeom>
        </p:spPr>
      </p:pic>
      <p:sp>
        <p:nvSpPr>
          <p:cNvPr id="7" name="TextBox 6"/>
          <p:cNvSpPr txBox="1"/>
          <p:nvPr/>
        </p:nvSpPr>
        <p:spPr>
          <a:xfrm>
            <a:off x="3000752" y="4491509"/>
            <a:ext cx="3142510" cy="276999"/>
          </a:xfrm>
          <a:prstGeom prst="rect">
            <a:avLst/>
          </a:prstGeom>
          <a:noFill/>
        </p:spPr>
        <p:txBody>
          <a:bodyPr wrap="square" rtlCol="0">
            <a:spAutoFit/>
          </a:bodyPr>
          <a:lstStyle/>
          <a:p>
            <a:r>
              <a:rPr lang="en-US" sz="1200" dirty="0" smtClean="0">
                <a:solidFill>
                  <a:srgbClr val="009900"/>
                </a:solidFill>
                <a:latin typeface="Arial" panose="020B0604020202020204" pitchFamily="34" charset="0"/>
                <a:cs typeface="Arial" panose="020B0604020202020204" pitchFamily="34" charset="0"/>
              </a:rPr>
              <a:t>M. Schneider</a:t>
            </a:r>
            <a:r>
              <a:rPr lang="en-US" sz="1200" dirty="0">
                <a:solidFill>
                  <a:srgbClr val="009900"/>
                </a:solidFill>
                <a:latin typeface="Arial" panose="020B0604020202020204" pitchFamily="34" charset="0"/>
                <a:cs typeface="Arial" panose="020B0604020202020204" pitchFamily="34" charset="0"/>
              </a:rPr>
              <a:t> </a:t>
            </a:r>
            <a:r>
              <a:rPr lang="en-US" sz="1200" dirty="0" smtClean="0">
                <a:solidFill>
                  <a:srgbClr val="009900"/>
                </a:solidFill>
                <a:latin typeface="Arial" panose="020B0604020202020204" pitchFamily="34" charset="0"/>
                <a:cs typeface="Arial" panose="020B0604020202020204" pitchFamily="34" charset="0"/>
              </a:rPr>
              <a:t>et al., NF </a:t>
            </a:r>
            <a:r>
              <a:rPr lang="en-US" sz="1200" b="1" dirty="0" smtClean="0">
                <a:solidFill>
                  <a:srgbClr val="009900"/>
                </a:solidFill>
                <a:latin typeface="Arial" panose="020B0604020202020204" pitchFamily="34" charset="0"/>
                <a:cs typeface="Arial" panose="020B0604020202020204" pitchFamily="34" charset="0"/>
              </a:rPr>
              <a:t>59</a:t>
            </a:r>
            <a:r>
              <a:rPr lang="en-US" sz="1200" dirty="0" smtClean="0">
                <a:solidFill>
                  <a:srgbClr val="009900"/>
                </a:solidFill>
                <a:latin typeface="Arial" panose="020B0604020202020204" pitchFamily="34" charset="0"/>
                <a:cs typeface="Arial" panose="020B0604020202020204" pitchFamily="34" charset="0"/>
              </a:rPr>
              <a:t> </a:t>
            </a:r>
            <a:r>
              <a:rPr lang="en-US" sz="1200" dirty="0">
                <a:solidFill>
                  <a:srgbClr val="009900"/>
                </a:solidFill>
                <a:latin typeface="Arial" panose="020B0604020202020204" pitchFamily="34" charset="0"/>
                <a:cs typeface="Arial" panose="020B0604020202020204" pitchFamily="34" charset="0"/>
              </a:rPr>
              <a:t>(2019) </a:t>
            </a:r>
            <a:r>
              <a:rPr lang="en-GB" sz="1200" dirty="0" smtClean="0">
                <a:solidFill>
                  <a:srgbClr val="009900"/>
                </a:solidFill>
                <a:latin typeface="Arial" panose="020B0604020202020204" pitchFamily="34" charset="0"/>
                <a:cs typeface="Arial" panose="020B0604020202020204" pitchFamily="34" charset="0"/>
              </a:rPr>
              <a:t>126014</a:t>
            </a:r>
            <a:endParaRPr lang="en-GB" sz="1200" dirty="0">
              <a:solidFill>
                <a:srgbClr val="00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538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25" y="681540"/>
            <a:ext cx="9144000" cy="3780420"/>
          </a:xfrm>
          <a:prstGeom prst="rect">
            <a:avLst/>
          </a:prstGeom>
          <a:noFill/>
          <a:ln w="9525">
            <a:noFill/>
            <a:miter lim="800000"/>
            <a:headEnd/>
            <a:tailEnd/>
          </a:ln>
        </p:spPr>
        <p:txBody>
          <a:bodyPr tIns="0">
            <a:prstTxWarp prst="textNoShape">
              <a:avLst/>
            </a:prstTxWarp>
          </a:bodyPr>
          <a:lstStyle/>
          <a:p>
            <a:pPr marL="269875" indent="-269875" eaLnBrk="0" hangingPunct="0">
              <a:spcAft>
                <a:spcPts val="1200"/>
              </a:spcAft>
              <a:buSzPct val="125000"/>
              <a:buFontTx/>
              <a:buChar char="•"/>
              <a:defRPr/>
            </a:pPr>
            <a:r>
              <a:rPr lang="en-US" sz="2800" kern="0" dirty="0" smtClean="0">
                <a:solidFill>
                  <a:srgbClr val="000090"/>
                </a:solidFill>
                <a:latin typeface="Arial"/>
                <a:ea typeface="ＭＳ Ｐゴシック" pitchFamily="-110" charset="-128"/>
                <a:cs typeface="Arial"/>
              </a:rPr>
              <a:t>Agreements in place for collaboration IO-JT-60SA</a:t>
            </a:r>
            <a:endParaRPr lang="en-US" sz="2800" kern="0" dirty="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US" sz="2200" kern="0" dirty="0" smtClean="0">
                <a:solidFill>
                  <a:srgbClr val="0000FF"/>
                </a:solidFill>
                <a:latin typeface="Arial"/>
                <a:ea typeface="ＭＳ Ｐゴシック" pitchFamily="-110" charset="-128"/>
                <a:cs typeface="Arial"/>
                <a:sym typeface="Wingdings" panose="05000000000000000000" pitchFamily="2" charset="2"/>
              </a:rPr>
              <a:t>Brief overview of areas identified</a:t>
            </a:r>
            <a:endParaRPr lang="en-US" sz="2200" kern="0" dirty="0" smtClean="0">
              <a:solidFill>
                <a:srgbClr val="0000FF"/>
              </a:solidFill>
              <a:latin typeface="Arial"/>
              <a:ea typeface="ＭＳ Ｐゴシック" pitchFamily="-110" charset="-128"/>
              <a:cs typeface="Arial"/>
            </a:endParaRPr>
          </a:p>
          <a:p>
            <a:pPr marL="269875" indent="-269875" eaLnBrk="0" hangingPunct="0">
              <a:spcAft>
                <a:spcPts val="1200"/>
              </a:spcAft>
              <a:buSzPct val="125000"/>
              <a:buFontTx/>
              <a:buChar char="•"/>
              <a:defRPr/>
            </a:pPr>
            <a:r>
              <a:rPr lang="en-US" sz="2800" kern="0" dirty="0" smtClean="0">
                <a:solidFill>
                  <a:srgbClr val="000090"/>
                </a:solidFill>
                <a:latin typeface="Arial"/>
                <a:ea typeface="ＭＳ Ｐゴシック" pitchFamily="-110" charset="-128"/>
                <a:cs typeface="Arial"/>
              </a:rPr>
              <a:t>Specific areas of interest to ITER for first JT-60SA campaigns</a:t>
            </a:r>
            <a:endParaRPr lang="en-US" sz="2800" kern="0" dirty="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US" sz="2200" kern="0" dirty="0" smtClean="0">
                <a:solidFill>
                  <a:srgbClr val="0000FF"/>
                </a:solidFill>
                <a:latin typeface="Arial"/>
                <a:ea typeface="ＭＳ Ｐゴシック" pitchFamily="-110" charset="-128"/>
                <a:cs typeface="Arial"/>
                <a:sym typeface="Wingdings" panose="05000000000000000000" pitchFamily="2" charset="2"/>
              </a:rPr>
              <a:t>First wall alignment, start-up, conditioning</a:t>
            </a:r>
          </a:p>
          <a:p>
            <a:pPr marL="541338" lvl="1" indent="-271463">
              <a:spcAft>
                <a:spcPts val="600"/>
              </a:spcAft>
              <a:buFont typeface="Wingdings" pitchFamily="2" charset="2"/>
              <a:buChar char="§"/>
              <a:defRPr/>
            </a:pPr>
            <a:r>
              <a:rPr lang="en-US" sz="2200" kern="0" dirty="0" smtClean="0">
                <a:solidFill>
                  <a:srgbClr val="0000FF"/>
                </a:solidFill>
                <a:latin typeface="Arial"/>
                <a:ea typeface="ＭＳ Ｐゴシック" pitchFamily="-110" charset="-128"/>
                <a:cs typeface="Arial"/>
                <a:sym typeface="Wingdings" panose="05000000000000000000" pitchFamily="2" charset="2"/>
              </a:rPr>
              <a:t>Disruption loads and mitigation</a:t>
            </a:r>
          </a:p>
          <a:p>
            <a:pPr marL="541338" lvl="1" indent="-271463">
              <a:spcAft>
                <a:spcPts val="600"/>
              </a:spcAft>
              <a:buFont typeface="Wingdings" pitchFamily="2" charset="2"/>
              <a:buChar char="§"/>
              <a:defRPr/>
            </a:pPr>
            <a:r>
              <a:rPr lang="en-US" sz="2400" dirty="0" smtClean="0">
                <a:solidFill>
                  <a:srgbClr val="0000FF"/>
                </a:solidFill>
                <a:latin typeface="Arial"/>
                <a:cs typeface="Arial"/>
              </a:rPr>
              <a:t>H-modes</a:t>
            </a:r>
            <a:r>
              <a:rPr lang="en-US" sz="2400" dirty="0">
                <a:solidFill>
                  <a:srgbClr val="0000FF"/>
                </a:solidFill>
                <a:latin typeface="Arial"/>
                <a:cs typeface="Arial"/>
              </a:rPr>
              <a:t>, ELM control, plasma magnetic control, NBI shine-through, IMAS</a:t>
            </a:r>
            <a:endParaRPr lang="en-GB" sz="2400" dirty="0">
              <a:solidFill>
                <a:srgbClr val="0000FF"/>
              </a:solidFill>
              <a:latin typeface="Arial"/>
              <a:cs typeface="Arial"/>
            </a:endParaRPr>
          </a:p>
          <a:p>
            <a:pPr marL="541338" lvl="1" indent="-271463">
              <a:spcAft>
                <a:spcPts val="600"/>
              </a:spcAft>
              <a:buFont typeface="Wingdings" pitchFamily="2" charset="2"/>
              <a:buChar char="§"/>
              <a:defRPr/>
            </a:pPr>
            <a:endParaRPr lang="en-US" sz="2200" kern="0" dirty="0">
              <a:solidFill>
                <a:srgbClr val="0000FF"/>
              </a:solidFill>
              <a:latin typeface="Arial"/>
              <a:ea typeface="ＭＳ Ｐゴシック" pitchFamily="-110" charset="-128"/>
              <a:cs typeface="Arial"/>
              <a:sym typeface="Wingdings" panose="05000000000000000000" pitchFamily="2" charset="2"/>
            </a:endParaRP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chemeClr val="bg1"/>
                </a:solidFill>
                <a:latin typeface="Arial"/>
                <a:cs typeface="Arial"/>
              </a:rPr>
              <a:t>Content</a:t>
            </a:r>
            <a:endParaRPr lang="en-GB" sz="3600" b="1" dirty="0">
              <a:solidFill>
                <a:schemeClr val="bg1"/>
              </a:solidFill>
              <a:latin typeface="Arial"/>
              <a:cs typeface="Arial"/>
            </a:endParaRPr>
          </a:p>
        </p:txBody>
      </p:sp>
    </p:spTree>
    <p:extLst>
      <p:ext uri="{BB962C8B-B14F-4D97-AF65-F5344CB8AC3E}">
        <p14:creationId xmlns:p14="http://schemas.microsoft.com/office/powerpoint/2010/main" val="1672412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71" y="681539"/>
            <a:ext cx="4868504" cy="3870431"/>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GB" sz="2000" dirty="0" smtClean="0">
                <a:solidFill>
                  <a:srgbClr val="000090"/>
                </a:solidFill>
                <a:latin typeface="Arial" panose="020B0604020202020204" pitchFamily="34" charset="0"/>
                <a:cs typeface="Arial" panose="020B0604020202020204" pitchFamily="34" charset="0"/>
              </a:rPr>
              <a:t>Hydrogen </a:t>
            </a:r>
            <a:r>
              <a:rPr lang="en-GB" sz="2000" dirty="0">
                <a:solidFill>
                  <a:srgbClr val="000090"/>
                </a:solidFill>
                <a:latin typeface="Arial" panose="020B0604020202020204" pitchFamily="34" charset="0"/>
                <a:cs typeface="Arial" panose="020B0604020202020204" pitchFamily="34" charset="0"/>
              </a:rPr>
              <a:t>H-modes very restricted with 33 MW NBI + </a:t>
            </a:r>
            <a:r>
              <a:rPr lang="en-GB" sz="2000" dirty="0" smtClean="0">
                <a:solidFill>
                  <a:srgbClr val="000090"/>
                </a:solidFill>
                <a:latin typeface="Arial" panose="020B0604020202020204" pitchFamily="34" charset="0"/>
                <a:cs typeface="Arial" panose="020B0604020202020204" pitchFamily="34" charset="0"/>
              </a:rPr>
              <a:t>20(-30) </a:t>
            </a:r>
            <a:r>
              <a:rPr lang="en-GB" sz="2000" dirty="0">
                <a:solidFill>
                  <a:srgbClr val="000090"/>
                </a:solidFill>
                <a:latin typeface="Arial" panose="020B0604020202020204" pitchFamily="34" charset="0"/>
                <a:cs typeface="Arial" panose="020B0604020202020204" pitchFamily="34" charset="0"/>
              </a:rPr>
              <a:t>MW ECH (poor ICH </a:t>
            </a:r>
            <a:r>
              <a:rPr lang="en-GB" sz="2000" dirty="0" smtClean="0">
                <a:solidFill>
                  <a:srgbClr val="000090"/>
                </a:solidFill>
                <a:latin typeface="Arial" panose="020B0604020202020204" pitchFamily="34" charset="0"/>
                <a:cs typeface="Arial" panose="020B0604020202020204" pitchFamily="34" charset="0"/>
              </a:rPr>
              <a:t>Single pass absorption </a:t>
            </a:r>
            <a:r>
              <a:rPr lang="en-GB" sz="2000" dirty="0">
                <a:solidFill>
                  <a:srgbClr val="000090"/>
                </a:solidFill>
                <a:latin typeface="Arial" panose="020B0604020202020204" pitchFamily="34" charset="0"/>
                <a:cs typeface="Arial" panose="020B0604020202020204" pitchFamily="34" charset="0"/>
              </a:rPr>
              <a:t>scheme </a:t>
            </a:r>
            <a:r>
              <a:rPr lang="en-GB" sz="2000" dirty="0" smtClean="0">
                <a:solidFill>
                  <a:srgbClr val="000090"/>
                </a:solidFill>
                <a:latin typeface="Arial" panose="020B0604020202020204" pitchFamily="34" charset="0"/>
                <a:cs typeface="Arial" panose="020B0604020202020204" pitchFamily="34" charset="0"/>
              </a:rPr>
              <a:t>and </a:t>
            </a:r>
            <a:r>
              <a:rPr lang="en-GB" sz="2000" dirty="0">
                <a:solidFill>
                  <a:srgbClr val="000090"/>
                </a:solidFill>
                <a:latin typeface="Arial" panose="020B0604020202020204" pitchFamily="34" charset="0"/>
                <a:cs typeface="Arial" panose="020B0604020202020204" pitchFamily="34" charset="0"/>
              </a:rPr>
              <a:t>large NBI shine-through loads</a:t>
            </a:r>
            <a:r>
              <a:rPr lang="en-GB" sz="2000" dirty="0" smtClean="0">
                <a:solidFill>
                  <a:srgbClr val="000090"/>
                </a:solidFill>
                <a:latin typeface="Arial" panose="020B0604020202020204" pitchFamily="34" charset="0"/>
                <a:cs typeface="Arial" panose="020B0604020202020204" pitchFamily="34" charset="0"/>
              </a:rPr>
              <a:t>)</a:t>
            </a:r>
            <a:endParaRPr lang="en-US" sz="2400" kern="0" dirty="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GB" dirty="0" smtClean="0">
                <a:solidFill>
                  <a:srgbClr val="0000FF"/>
                </a:solidFill>
                <a:latin typeface="Arial" panose="020B0604020202020204" pitchFamily="34" charset="0"/>
                <a:cs typeface="Arial" panose="020B0604020202020204" pitchFamily="34" charset="0"/>
              </a:rPr>
              <a:t>Helium </a:t>
            </a:r>
            <a:r>
              <a:rPr lang="en-GB" dirty="0">
                <a:solidFill>
                  <a:srgbClr val="0000FF"/>
                </a:solidFill>
                <a:latin typeface="Arial" panose="020B0604020202020204" pitchFamily="34" charset="0"/>
                <a:cs typeface="Arial" panose="020B0604020202020204" pitchFamily="34" charset="0"/>
              </a:rPr>
              <a:t>ensures </a:t>
            </a:r>
            <a:r>
              <a:rPr lang="en-GB" dirty="0" smtClean="0">
                <a:solidFill>
                  <a:srgbClr val="0000FF"/>
                </a:solidFill>
                <a:latin typeface="Arial" panose="020B0604020202020204" pitchFamily="34" charset="0"/>
                <a:cs typeface="Arial" panose="020B0604020202020204" pitchFamily="34" charset="0"/>
              </a:rPr>
              <a:t>more robust </a:t>
            </a:r>
            <a:r>
              <a:rPr lang="en-GB" dirty="0">
                <a:solidFill>
                  <a:srgbClr val="0000FF"/>
                </a:solidFill>
                <a:latin typeface="Arial" panose="020B0604020202020204" pitchFamily="34" charset="0"/>
                <a:cs typeface="Arial" panose="020B0604020202020204" pitchFamily="34" charset="0"/>
              </a:rPr>
              <a:t>H-mode access (</a:t>
            </a:r>
            <a:r>
              <a:rPr lang="en-GB" dirty="0" err="1">
                <a:solidFill>
                  <a:srgbClr val="0000FF"/>
                </a:solidFill>
                <a:latin typeface="Arial" panose="020B0604020202020204" pitchFamily="34" charset="0"/>
                <a:cs typeface="Arial" panose="020B0604020202020204" pitchFamily="34" charset="0"/>
              </a:rPr>
              <a:t>P</a:t>
            </a:r>
            <a:r>
              <a:rPr lang="en-GB" baseline="-25000" dirty="0" err="1">
                <a:solidFill>
                  <a:srgbClr val="0000FF"/>
                </a:solidFill>
                <a:latin typeface="Arial" panose="020B0604020202020204" pitchFamily="34" charset="0"/>
                <a:cs typeface="Arial" panose="020B0604020202020204" pitchFamily="34" charset="0"/>
              </a:rPr>
              <a:t>aux</a:t>
            </a:r>
            <a:r>
              <a:rPr lang="en-GB" dirty="0">
                <a:solidFill>
                  <a:srgbClr val="0000FF"/>
                </a:solidFill>
                <a:latin typeface="Arial" panose="020B0604020202020204" pitchFamily="34" charset="0"/>
                <a:cs typeface="Arial" panose="020B0604020202020204" pitchFamily="34" charset="0"/>
              </a:rPr>
              <a:t> = 73 MW</a:t>
            </a:r>
            <a:r>
              <a:rPr lang="en-GB" dirty="0" smtClean="0">
                <a:solidFill>
                  <a:srgbClr val="0000FF"/>
                </a:solidFill>
                <a:latin typeface="Arial" panose="020B0604020202020204" pitchFamily="34" charset="0"/>
                <a:cs typeface="Arial" panose="020B0604020202020204" pitchFamily="34" charset="0"/>
              </a:rPr>
              <a:t>), </a:t>
            </a:r>
            <a:r>
              <a:rPr lang="en-GB" dirty="0" smtClean="0">
                <a:solidFill>
                  <a:srgbClr val="0000FF"/>
                </a:solidFill>
                <a:latin typeface="Arial" panose="020B0604020202020204" pitchFamily="34" charset="0"/>
                <a:cs typeface="Arial" panose="020B0604020202020204" pitchFamily="34" charset="0"/>
                <a:sym typeface="Wingdings" panose="05000000000000000000" pitchFamily="2" charset="2"/>
              </a:rPr>
              <a:t>but </a:t>
            </a:r>
            <a:r>
              <a:rPr lang="en-GB" dirty="0" smtClean="0">
                <a:solidFill>
                  <a:srgbClr val="0000FF"/>
                </a:solidFill>
                <a:latin typeface="Arial" panose="020B0604020202020204" pitchFamily="34" charset="0"/>
                <a:cs typeface="Arial" panose="020B0604020202020204" pitchFamily="34" charset="0"/>
              </a:rPr>
              <a:t>uncertainties </a:t>
            </a:r>
            <a:r>
              <a:rPr lang="en-GB" dirty="0">
                <a:solidFill>
                  <a:srgbClr val="0000FF"/>
                </a:solidFill>
                <a:latin typeface="Arial" panose="020B0604020202020204" pitchFamily="34" charset="0"/>
                <a:cs typeface="Arial" panose="020B0604020202020204" pitchFamily="34" charset="0"/>
              </a:rPr>
              <a:t>regarding </a:t>
            </a:r>
            <a:r>
              <a:rPr lang="en-GB" dirty="0" err="1">
                <a:solidFill>
                  <a:srgbClr val="0000FF"/>
                </a:solidFill>
                <a:latin typeface="Arial" panose="020B0604020202020204" pitchFamily="34" charset="0"/>
                <a:cs typeface="Arial" panose="020B0604020202020204" pitchFamily="34" charset="0"/>
              </a:rPr>
              <a:t>extrapolability</a:t>
            </a:r>
            <a:r>
              <a:rPr lang="en-GB" dirty="0">
                <a:solidFill>
                  <a:srgbClr val="0000FF"/>
                </a:solidFill>
                <a:latin typeface="Arial" panose="020B0604020202020204" pitchFamily="34" charset="0"/>
                <a:cs typeface="Arial" panose="020B0604020202020204" pitchFamily="34" charset="0"/>
              </a:rPr>
              <a:t> to DT (fuelling, PWI, pedestal and ELMs, </a:t>
            </a:r>
            <a:r>
              <a:rPr lang="en-GB" dirty="0" smtClean="0">
                <a:solidFill>
                  <a:srgbClr val="0000FF"/>
                </a:solidFill>
                <a:latin typeface="Arial" panose="020B0604020202020204" pitchFamily="34" charset="0"/>
                <a:cs typeface="Arial" panose="020B0604020202020204" pitchFamily="34" charset="0"/>
              </a:rPr>
              <a:t>…)</a:t>
            </a:r>
          </a:p>
          <a:p>
            <a:pPr marL="265113" indent="-265113" defTabSz="914400" fontAlgn="base">
              <a:spcAft>
                <a:spcPts val="300"/>
              </a:spcAft>
              <a:buFont typeface="Times" charset="0"/>
              <a:buChar char="•"/>
              <a:defRPr/>
            </a:pPr>
            <a:r>
              <a:rPr lang="en-GB" sz="2000" dirty="0">
                <a:solidFill>
                  <a:srgbClr val="000090"/>
                </a:solidFill>
                <a:latin typeface="Arial" panose="020B0604020202020204" pitchFamily="34" charset="0"/>
                <a:cs typeface="Arial" panose="020B0604020202020204" pitchFamily="34" charset="0"/>
              </a:rPr>
              <a:t>Options for H-dominant H-modes exist (H + 10% He) if </a:t>
            </a:r>
            <a:r>
              <a:rPr lang="en-GB" sz="2000" dirty="0" smtClean="0">
                <a:solidFill>
                  <a:srgbClr val="000090"/>
                </a:solidFill>
                <a:latin typeface="Arial" panose="020B0604020202020204" pitchFamily="34" charset="0"/>
                <a:cs typeface="Arial" panose="020B0604020202020204" pitchFamily="34" charset="0"/>
              </a:rPr>
              <a:t>JET findings </a:t>
            </a:r>
            <a:r>
              <a:rPr lang="en-GB" sz="2000" dirty="0">
                <a:solidFill>
                  <a:srgbClr val="000090"/>
                </a:solidFill>
                <a:latin typeface="Arial" panose="020B0604020202020204" pitchFamily="34" charset="0"/>
                <a:cs typeface="Arial" panose="020B0604020202020204" pitchFamily="34" charset="0"/>
              </a:rPr>
              <a:t>are </a:t>
            </a:r>
            <a:r>
              <a:rPr lang="en-GB" sz="2000" dirty="0" smtClean="0">
                <a:solidFill>
                  <a:srgbClr val="000090"/>
                </a:solidFill>
                <a:latin typeface="Arial" panose="020B0604020202020204" pitchFamily="34" charset="0"/>
                <a:cs typeface="Arial" panose="020B0604020202020204" pitchFamily="34" charset="0"/>
              </a:rPr>
              <a:t>confirmed </a:t>
            </a:r>
            <a:r>
              <a:rPr lang="en-GB" sz="2000" dirty="0" smtClean="0">
                <a:solidFill>
                  <a:srgbClr val="000090"/>
                </a:solidFill>
                <a:latin typeface="Arial" panose="020B0604020202020204" pitchFamily="34" charset="0"/>
                <a:cs typeface="Arial" panose="020B0604020202020204" pitchFamily="34" charset="0"/>
                <a:sym typeface="Wingdings" panose="05000000000000000000" pitchFamily="2" charset="2"/>
              </a:rPr>
              <a:t> </a:t>
            </a:r>
            <a:r>
              <a:rPr lang="en-GB" sz="2000" dirty="0" smtClean="0">
                <a:solidFill>
                  <a:srgbClr val="000090"/>
                </a:solidFill>
                <a:latin typeface="Arial" panose="020B0604020202020204" pitchFamily="34" charset="0"/>
                <a:cs typeface="Arial" panose="020B0604020202020204" pitchFamily="34" charset="0"/>
              </a:rPr>
              <a:t>wider </a:t>
            </a:r>
            <a:r>
              <a:rPr lang="en-GB" sz="2000" dirty="0">
                <a:solidFill>
                  <a:srgbClr val="000090"/>
                </a:solidFill>
                <a:latin typeface="Arial" panose="020B0604020202020204" pitchFamily="34" charset="0"/>
                <a:cs typeface="Arial" panose="020B0604020202020204" pitchFamily="34" charset="0"/>
              </a:rPr>
              <a:t>operational  space (also relevant for Q = 10 ~ 5 % He</a:t>
            </a:r>
            <a:r>
              <a:rPr lang="en-GB" sz="2000" dirty="0" smtClean="0">
                <a:solidFill>
                  <a:srgbClr val="000090"/>
                </a:solidFill>
                <a:latin typeface="Arial" panose="020B0604020202020204" pitchFamily="34" charset="0"/>
                <a:cs typeface="Arial" panose="020B0604020202020204" pitchFamily="34" charset="0"/>
              </a:rPr>
              <a:t>)</a:t>
            </a:r>
            <a:endParaRPr lang="en-GB" sz="2000" dirty="0">
              <a:solidFill>
                <a:srgbClr val="000090"/>
              </a:solidFill>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chemeClr val="bg1"/>
                </a:solidFill>
                <a:latin typeface="Arial"/>
                <a:cs typeface="Arial"/>
              </a:rPr>
              <a:t>H + x% He H-mode plasmas in PFPO</a:t>
            </a:r>
            <a:endParaRPr lang="en-GB" sz="3600" b="1" dirty="0">
              <a:solidFill>
                <a:schemeClr val="bg1"/>
              </a:solidFill>
              <a:latin typeface="Arial"/>
              <a:cs typeface="Aria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619" y="906565"/>
            <a:ext cx="4072952" cy="323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607115" y="571380"/>
            <a:ext cx="3452995" cy="246221"/>
          </a:xfrm>
          <a:prstGeom prst="rect">
            <a:avLst/>
          </a:prstGeom>
          <a:noFill/>
        </p:spPr>
        <p:txBody>
          <a:bodyPr wrap="square" rtlCol="0">
            <a:spAutoFit/>
          </a:bodyPr>
          <a:lstStyle/>
          <a:p>
            <a:pPr algn="ctr"/>
            <a:r>
              <a:rPr lang="en-US" sz="1000" dirty="0" smtClean="0">
                <a:solidFill>
                  <a:srgbClr val="009900"/>
                </a:solidFill>
                <a:latin typeface="Arial" panose="020B0604020202020204" pitchFamily="34" charset="0"/>
                <a:cs typeface="Arial" panose="020B0604020202020204" pitchFamily="34" charset="0"/>
              </a:rPr>
              <a:t>J. C. </a:t>
            </a:r>
            <a:r>
              <a:rPr lang="en-US" sz="1000" dirty="0" err="1" smtClean="0">
                <a:solidFill>
                  <a:srgbClr val="009900"/>
                </a:solidFill>
                <a:latin typeface="Arial" panose="020B0604020202020204" pitchFamily="34" charset="0"/>
                <a:cs typeface="Arial" panose="020B0604020202020204" pitchFamily="34" charset="0"/>
              </a:rPr>
              <a:t>Hillesheim</a:t>
            </a:r>
            <a:r>
              <a:rPr lang="en-US" sz="1000" dirty="0" smtClean="0">
                <a:solidFill>
                  <a:srgbClr val="009900"/>
                </a:solidFill>
                <a:latin typeface="Arial" panose="020B0604020202020204" pitchFamily="34" charset="0"/>
                <a:cs typeface="Arial" panose="020B0604020202020204" pitchFamily="34" charset="0"/>
              </a:rPr>
              <a:t> et al., 2018 IAEA FEC, paper EX/4-1</a:t>
            </a:r>
            <a:endParaRPr lang="en-GB" sz="1000" dirty="0">
              <a:solidFill>
                <a:srgbClr val="009900"/>
              </a:solidFill>
              <a:latin typeface="Arial" panose="020B0604020202020204" pitchFamily="34" charset="0"/>
              <a:cs typeface="Arial" panose="020B0604020202020204" pitchFamily="34" charset="0"/>
            </a:endParaRPr>
          </a:p>
        </p:txBody>
      </p:sp>
      <p:sp>
        <p:nvSpPr>
          <p:cNvPr id="2" name="Oval 1"/>
          <p:cNvSpPr/>
          <p:nvPr/>
        </p:nvSpPr>
        <p:spPr>
          <a:xfrm>
            <a:off x="8307415" y="1041580"/>
            <a:ext cx="630070" cy="1440160"/>
          </a:xfrm>
          <a:prstGeom prst="ellipse">
            <a:avLst/>
          </a:prstGeom>
          <a:noFill/>
          <a:ln w="19050">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0463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970" y="591530"/>
            <a:ext cx="9144000" cy="2295255"/>
          </a:xfrm>
          <a:prstGeom prst="rect">
            <a:avLst/>
          </a:prstGeom>
          <a:noFill/>
          <a:ln w="9525">
            <a:noFill/>
            <a:miter lim="800000"/>
            <a:headEnd/>
            <a:tailEnd/>
          </a:ln>
        </p:spPr>
        <p:txBody>
          <a:bodyPr tIns="0">
            <a:prstTxWarp prst="textNoShape">
              <a:avLst/>
            </a:prstTxWarp>
          </a:bodyPr>
          <a:lstStyle/>
          <a:p>
            <a:pPr marL="265113" indent="-265113" defTabSz="914400" fontAlgn="base">
              <a:spcAft>
                <a:spcPts val="300"/>
              </a:spcAft>
              <a:buFont typeface="Times" charset="0"/>
              <a:buChar char="•"/>
              <a:defRPr/>
            </a:pPr>
            <a:r>
              <a:rPr lang="en-GB" sz="2000" dirty="0">
                <a:solidFill>
                  <a:srgbClr val="000090"/>
                </a:solidFill>
                <a:latin typeface="Arial" panose="020B0604020202020204" pitchFamily="34" charset="0"/>
                <a:cs typeface="Arial" panose="020B0604020202020204" pitchFamily="34" charset="0"/>
              </a:rPr>
              <a:t>ITER’s NBIs have ~ 1 MeV energy </a:t>
            </a:r>
            <a:r>
              <a:rPr lang="en-GB" sz="2000" dirty="0" smtClean="0">
                <a:solidFill>
                  <a:srgbClr val="000090"/>
                </a:solidFill>
                <a:latin typeface="Arial" panose="020B0604020202020204" pitchFamily="34" charset="0"/>
                <a:cs typeface="Arial" panose="020B0604020202020204" pitchFamily="34" charset="0"/>
                <a:sym typeface="Wingdings" panose="05000000000000000000" pitchFamily="2" charset="2"/>
              </a:rPr>
              <a:t></a:t>
            </a:r>
            <a:r>
              <a:rPr lang="en-GB" sz="2000" dirty="0" smtClean="0">
                <a:solidFill>
                  <a:srgbClr val="000090"/>
                </a:solidFill>
                <a:latin typeface="Arial" panose="020B0604020202020204" pitchFamily="34" charset="0"/>
                <a:cs typeface="Arial" panose="020B0604020202020204" pitchFamily="34" charset="0"/>
              </a:rPr>
              <a:t> </a:t>
            </a:r>
            <a:r>
              <a:rPr lang="en-GB" sz="2000" dirty="0">
                <a:solidFill>
                  <a:srgbClr val="000090"/>
                </a:solidFill>
                <a:latin typeface="Arial" panose="020B0604020202020204" pitchFamily="34" charset="0"/>
                <a:cs typeface="Arial" panose="020B0604020202020204" pitchFamily="34" charset="0"/>
              </a:rPr>
              <a:t>validation of multi-step ionization essential to predict shine-through loads</a:t>
            </a:r>
          </a:p>
          <a:p>
            <a:pPr marL="265113" indent="-265113" defTabSz="914400" fontAlgn="base">
              <a:spcAft>
                <a:spcPts val="300"/>
              </a:spcAft>
              <a:buFont typeface="Times" charset="0"/>
              <a:buChar char="•"/>
              <a:defRPr/>
            </a:pPr>
            <a:r>
              <a:rPr lang="en-GB" sz="2000" dirty="0" smtClean="0">
                <a:solidFill>
                  <a:srgbClr val="000090"/>
                </a:solidFill>
                <a:latin typeface="Arial" panose="020B0604020202020204" pitchFamily="34" charset="0"/>
                <a:cs typeface="Arial" panose="020B0604020202020204" pitchFamily="34" charset="0"/>
              </a:rPr>
              <a:t>These </a:t>
            </a:r>
            <a:r>
              <a:rPr lang="en-GB" sz="2000" dirty="0">
                <a:solidFill>
                  <a:srgbClr val="000090"/>
                </a:solidFill>
                <a:latin typeface="Arial" panose="020B0604020202020204" pitchFamily="34" charset="0"/>
                <a:cs typeface="Arial" panose="020B0604020202020204" pitchFamily="34" charset="0"/>
              </a:rPr>
              <a:t>loads </a:t>
            </a:r>
            <a:r>
              <a:rPr lang="en-GB" sz="2000" dirty="0" smtClean="0">
                <a:solidFill>
                  <a:srgbClr val="000090"/>
                </a:solidFill>
                <a:latin typeface="Arial" panose="020B0604020202020204" pitchFamily="34" charset="0"/>
                <a:cs typeface="Arial" panose="020B0604020202020204" pitchFamily="34" charset="0"/>
              </a:rPr>
              <a:t>considerably restrict ITER operation </a:t>
            </a:r>
            <a:r>
              <a:rPr lang="en-GB" sz="2000" dirty="0">
                <a:solidFill>
                  <a:srgbClr val="000090"/>
                </a:solidFill>
                <a:latin typeface="Arial" panose="020B0604020202020204" pitchFamily="34" charset="0"/>
                <a:cs typeface="Arial" panose="020B0604020202020204" pitchFamily="34" charset="0"/>
              </a:rPr>
              <a:t>in </a:t>
            </a:r>
            <a:r>
              <a:rPr lang="en-GB" sz="2000" dirty="0" smtClean="0">
                <a:solidFill>
                  <a:srgbClr val="000090"/>
                </a:solidFill>
                <a:latin typeface="Arial" panose="020B0604020202020204" pitchFamily="34" charset="0"/>
                <a:cs typeface="Arial" panose="020B0604020202020204" pitchFamily="34" charset="0"/>
              </a:rPr>
              <a:t>PFPO-2 (particularly for H-plasmas) </a:t>
            </a:r>
            <a:r>
              <a:rPr lang="en-GB" sz="2000" dirty="0" smtClean="0">
                <a:solidFill>
                  <a:srgbClr val="000090"/>
                </a:solidFill>
                <a:latin typeface="Arial" panose="020B0604020202020204" pitchFamily="34" charset="0"/>
                <a:cs typeface="Arial" panose="020B0604020202020204" pitchFamily="34" charset="0"/>
                <a:sym typeface="Wingdings" panose="05000000000000000000" pitchFamily="2" charset="2"/>
              </a:rPr>
              <a:t></a:t>
            </a:r>
            <a:r>
              <a:rPr lang="en-GB" sz="2000" dirty="0" smtClean="0">
                <a:solidFill>
                  <a:srgbClr val="000090"/>
                </a:solidFill>
                <a:latin typeface="Arial" panose="020B0604020202020204" pitchFamily="34" charset="0"/>
                <a:cs typeface="Arial" panose="020B0604020202020204" pitchFamily="34" charset="0"/>
              </a:rPr>
              <a:t> </a:t>
            </a:r>
            <a:r>
              <a:rPr lang="en-GB" sz="2000" dirty="0">
                <a:solidFill>
                  <a:srgbClr val="000090"/>
                </a:solidFill>
                <a:latin typeface="Arial" panose="020B0604020202020204" pitchFamily="34" charset="0"/>
                <a:cs typeface="Arial" panose="020B0604020202020204" pitchFamily="34" charset="0"/>
              </a:rPr>
              <a:t>JT-60SA E</a:t>
            </a:r>
            <a:r>
              <a:rPr lang="en-GB" sz="2000" baseline="-25000" dirty="0">
                <a:solidFill>
                  <a:srgbClr val="000090"/>
                </a:solidFill>
                <a:latin typeface="Arial" panose="020B0604020202020204" pitchFamily="34" charset="0"/>
                <a:cs typeface="Arial" panose="020B0604020202020204" pitchFamily="34" charset="0"/>
              </a:rPr>
              <a:t>NBI</a:t>
            </a:r>
            <a:r>
              <a:rPr lang="en-GB" sz="2000" dirty="0">
                <a:solidFill>
                  <a:srgbClr val="000090"/>
                </a:solidFill>
                <a:latin typeface="Arial" panose="020B0604020202020204" pitchFamily="34" charset="0"/>
                <a:cs typeface="Arial" panose="020B0604020202020204" pitchFamily="34" charset="0"/>
              </a:rPr>
              <a:t> = 0.5 MeV shine-through validation could have large impact </a:t>
            </a:r>
            <a:r>
              <a:rPr lang="en-GB" sz="2000" dirty="0" smtClean="0">
                <a:solidFill>
                  <a:srgbClr val="000090"/>
                </a:solidFill>
                <a:latin typeface="Arial" panose="020B0604020202020204" pitchFamily="34" charset="0"/>
                <a:cs typeface="Arial" panose="020B0604020202020204" pitchFamily="34" charset="0"/>
              </a:rPr>
              <a:t>on IRP</a:t>
            </a:r>
            <a:endParaRPr lang="en-US" sz="2000" kern="0" dirty="0">
              <a:solidFill>
                <a:srgbClr val="0000FF"/>
              </a:solidFill>
              <a:latin typeface="Arial"/>
              <a:ea typeface="ＭＳ Ｐゴシック" pitchFamily="-110" charset="-128"/>
              <a:cs typeface="Arial"/>
              <a:sym typeface="Wingdings" panose="05000000000000000000" pitchFamily="2" charset="2"/>
            </a:endParaRP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chemeClr val="bg1"/>
                </a:solidFill>
                <a:latin typeface="Arial"/>
                <a:cs typeface="Arial"/>
              </a:rPr>
              <a:t>Validation of NBI shine-through loads</a:t>
            </a:r>
            <a:endParaRPr lang="en-GB" sz="3600" b="1" dirty="0">
              <a:solidFill>
                <a:schemeClr val="bg1"/>
              </a:solidFill>
              <a:latin typeface="Arial"/>
              <a:cs typeface="Arial"/>
            </a:endParaRPr>
          </a:p>
        </p:txBody>
      </p:sp>
      <p:pic>
        <p:nvPicPr>
          <p:cNvPr id="9" name="Picture 2" descr="SmdSc_fig"/>
          <p:cNvPicPr>
            <a:picLocks noChangeAspect="1" noChangeArrowheads="1"/>
          </p:cNvPicPr>
          <p:nvPr/>
        </p:nvPicPr>
        <p:blipFill rotWithShape="1">
          <a:blip r:embed="rId2">
            <a:extLst>
              <a:ext uri="{28A0092B-C50C-407E-A947-70E740481C1C}">
                <a14:useLocalDpi xmlns:a14="http://schemas.microsoft.com/office/drawing/2010/main" val="0"/>
              </a:ext>
            </a:extLst>
          </a:blip>
          <a:srcRect t="4319" r="4838"/>
          <a:stretch/>
        </p:blipFill>
        <p:spPr bwMode="auto">
          <a:xfrm>
            <a:off x="2366755" y="2204248"/>
            <a:ext cx="2655295" cy="24171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loartea\AppData\Local\Microsoft\Windows\Temporary Internet Files\Content.Outlook\45FTA9M0\Dtshine53MW (4).PNG"/>
          <p:cNvPicPr/>
          <p:nvPr/>
        </p:nvPicPr>
        <p:blipFill rotWithShape="1">
          <a:blip r:embed="rId3">
            <a:extLst>
              <a:ext uri="{28A0092B-C50C-407E-A947-70E740481C1C}">
                <a14:useLocalDpi xmlns:a14="http://schemas.microsoft.com/office/drawing/2010/main" val="0"/>
              </a:ext>
            </a:extLst>
          </a:blip>
          <a:srcRect l="563" t="5453" b="-990"/>
          <a:stretch/>
        </p:blipFill>
        <p:spPr bwMode="auto">
          <a:xfrm>
            <a:off x="5472100" y="2204248"/>
            <a:ext cx="3428069" cy="2525472"/>
          </a:xfrm>
          <a:prstGeom prst="rect">
            <a:avLst/>
          </a:prstGeom>
          <a:noFill/>
          <a:ln>
            <a:noFill/>
          </a:ln>
        </p:spPr>
      </p:pic>
      <p:sp>
        <p:nvSpPr>
          <p:cNvPr id="7" name="Espace réservé du pied de page 3"/>
          <p:cNvSpPr>
            <a:spLocks noGrp="1"/>
          </p:cNvSpPr>
          <p:nvPr>
            <p:ph type="ftr" sz="quarter" idx="11"/>
          </p:nvPr>
        </p:nvSpPr>
        <p:spPr>
          <a:xfrm rot="5400000">
            <a:off x="7844619" y="3259571"/>
            <a:ext cx="1576745" cy="201104"/>
          </a:xfrm>
        </p:spPr>
        <p:txBody>
          <a:bodyPr/>
          <a:lstStyle/>
          <a:p>
            <a:pPr algn="r">
              <a:defRPr/>
            </a:pPr>
            <a:r>
              <a:rPr lang="en-US" dirty="0" smtClean="0">
                <a:solidFill>
                  <a:srgbClr val="009900"/>
                </a:solidFill>
              </a:rPr>
              <a:t>IRP, Section 2.5.5.7 </a:t>
            </a:r>
            <a:endParaRPr lang="en-US" dirty="0">
              <a:solidFill>
                <a:srgbClr val="009900"/>
              </a:solidFill>
            </a:endParaRPr>
          </a:p>
        </p:txBody>
      </p:sp>
      <p:sp>
        <p:nvSpPr>
          <p:cNvPr id="8" name="Rectangle 2"/>
          <p:cNvSpPr txBox="1">
            <a:spLocks noChangeArrowheads="1"/>
          </p:cNvSpPr>
          <p:nvPr/>
        </p:nvSpPr>
        <p:spPr bwMode="auto">
          <a:xfrm>
            <a:off x="130119" y="2329308"/>
            <a:ext cx="2236635" cy="2166626"/>
          </a:xfrm>
          <a:prstGeom prst="rect">
            <a:avLst/>
          </a:prstGeom>
          <a:noFill/>
          <a:ln w="9525">
            <a:noFill/>
            <a:miter lim="800000"/>
            <a:headEnd/>
            <a:tailEnd/>
          </a:ln>
        </p:spPr>
        <p:txBody>
          <a:bodyPr tIns="0">
            <a:prstTxWarp prst="textNoShape">
              <a:avLst/>
            </a:prstTxWarp>
          </a:bodyPr>
          <a:lstStyle/>
          <a:p>
            <a:pPr marL="0" lvl="1">
              <a:spcAft>
                <a:spcPts val="600"/>
              </a:spcAft>
              <a:defRPr/>
            </a:pPr>
            <a:r>
              <a:rPr lang="en-US" sz="1400" dirty="0" smtClean="0">
                <a:solidFill>
                  <a:srgbClr val="0000FF"/>
                </a:solidFill>
                <a:latin typeface="Arial" panose="020B0604020202020204" pitchFamily="34" charset="0"/>
                <a:cs typeface="Arial" panose="020B0604020202020204" pitchFamily="34" charset="0"/>
                <a:sym typeface="Wingdings" panose="05000000000000000000" pitchFamily="2" charset="2"/>
              </a:rPr>
              <a:t>At high energies, multi-step ionizations ~ single step  JT-60SA data with 0.5 MeV beams very important for ITER</a:t>
            </a:r>
            <a:br>
              <a:rPr lang="en-US" sz="1400" dirty="0" smtClean="0">
                <a:solidFill>
                  <a:srgbClr val="0000FF"/>
                </a:solidFill>
                <a:latin typeface="Arial" panose="020B0604020202020204" pitchFamily="34" charset="0"/>
                <a:cs typeface="Arial" panose="020B0604020202020204" pitchFamily="34" charset="0"/>
                <a:sym typeface="Wingdings" panose="05000000000000000000" pitchFamily="2" charset="2"/>
              </a:rPr>
            </a:br>
            <a:r>
              <a:rPr lang="en-US" sz="1400" dirty="0" smtClean="0">
                <a:solidFill>
                  <a:srgbClr val="009900"/>
                </a:solidFill>
                <a:latin typeface="Arial" panose="020B0604020202020204" pitchFamily="34" charset="0"/>
                <a:cs typeface="Arial" panose="020B0604020202020204" pitchFamily="34" charset="0"/>
                <a:sym typeface="Wingdings" panose="05000000000000000000" pitchFamily="2" charset="2"/>
              </a:rPr>
              <a:t>(from A. Polevoi using data from S. Suzuki et al., PPCF </a:t>
            </a:r>
            <a:r>
              <a:rPr lang="en-GB" sz="1400" b="1" dirty="0">
                <a:solidFill>
                  <a:srgbClr val="009900"/>
                </a:solidFill>
                <a:latin typeface="Arial" panose="020B0604020202020204" pitchFamily="34" charset="0"/>
                <a:cs typeface="Arial" panose="020B0604020202020204" pitchFamily="34" charset="0"/>
              </a:rPr>
              <a:t>40 </a:t>
            </a:r>
            <a:r>
              <a:rPr lang="en-GB" sz="1400" dirty="0">
                <a:solidFill>
                  <a:srgbClr val="009900"/>
                </a:solidFill>
                <a:latin typeface="Arial" panose="020B0604020202020204" pitchFamily="34" charset="0"/>
                <a:cs typeface="Arial" panose="020B0604020202020204" pitchFamily="34" charset="0"/>
              </a:rPr>
              <a:t>(1998) </a:t>
            </a:r>
            <a:r>
              <a:rPr lang="en-GB" sz="1400" dirty="0" smtClean="0">
                <a:solidFill>
                  <a:srgbClr val="009900"/>
                </a:solidFill>
                <a:latin typeface="Arial" panose="020B0604020202020204" pitchFamily="34" charset="0"/>
                <a:cs typeface="Arial" panose="020B0604020202020204" pitchFamily="34" charset="0"/>
              </a:rPr>
              <a:t>2097)</a:t>
            </a:r>
            <a:r>
              <a:rPr lang="en-US" sz="1400" dirty="0" smtClean="0">
                <a:solidFill>
                  <a:srgbClr val="009900"/>
                </a:solidFill>
                <a:latin typeface="Arial" panose="020B0604020202020204" pitchFamily="34" charset="0"/>
                <a:cs typeface="Arial" panose="020B0604020202020204" pitchFamily="34" charset="0"/>
                <a:sym typeface="Wingdings" panose="05000000000000000000" pitchFamily="2" charset="2"/>
              </a:rPr>
              <a:t> </a:t>
            </a:r>
          </a:p>
        </p:txBody>
      </p:sp>
      <p:cxnSp>
        <p:nvCxnSpPr>
          <p:cNvPr id="3" name="Straight Connector 2"/>
          <p:cNvCxnSpPr/>
          <p:nvPr/>
        </p:nvCxnSpPr>
        <p:spPr>
          <a:xfrm flipV="1">
            <a:off x="3761910" y="2301720"/>
            <a:ext cx="0" cy="1935215"/>
          </a:xfrm>
          <a:prstGeom prst="line">
            <a:avLst/>
          </a:prstGeom>
          <a:ln w="190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761910" y="2751770"/>
            <a:ext cx="585065" cy="0"/>
          </a:xfrm>
          <a:prstGeom prst="straightConnector1">
            <a:avLst/>
          </a:prstGeom>
          <a:ln>
            <a:solidFill>
              <a:schemeClr val="tx1"/>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12" name="Rectangle 2"/>
          <p:cNvSpPr txBox="1">
            <a:spLocks noChangeArrowheads="1"/>
          </p:cNvSpPr>
          <p:nvPr/>
        </p:nvSpPr>
        <p:spPr bwMode="auto">
          <a:xfrm>
            <a:off x="3768714" y="2817682"/>
            <a:ext cx="968765" cy="616625"/>
          </a:xfrm>
          <a:prstGeom prst="rect">
            <a:avLst/>
          </a:prstGeom>
          <a:noFill/>
          <a:ln w="9525">
            <a:noFill/>
            <a:miter lim="800000"/>
            <a:headEnd/>
            <a:tailEnd/>
          </a:ln>
        </p:spPr>
        <p:txBody>
          <a:bodyPr tIns="0">
            <a:prstTxWarp prst="textNoShape">
              <a:avLst/>
            </a:prstTxWarp>
          </a:bodyPr>
          <a:lstStyle/>
          <a:p>
            <a:pPr marL="0" lvl="1">
              <a:spcAft>
                <a:spcPts val="600"/>
              </a:spcAft>
              <a:defRPr/>
            </a:pPr>
            <a:r>
              <a:rPr lang="en-US" sz="1400" dirty="0" smtClean="0">
                <a:latin typeface="Arial" panose="020B0604020202020204" pitchFamily="34" charset="0"/>
                <a:cs typeface="Arial" panose="020B0604020202020204" pitchFamily="34" charset="0"/>
                <a:sym typeface="Wingdings" panose="05000000000000000000" pitchFamily="2" charset="2"/>
              </a:rPr>
              <a:t>Approx. saturation</a:t>
            </a:r>
          </a:p>
        </p:txBody>
      </p:sp>
    </p:spTree>
    <p:extLst>
      <p:ext uri="{BB962C8B-B14F-4D97-AF65-F5344CB8AC3E}">
        <p14:creationId xmlns:p14="http://schemas.microsoft.com/office/powerpoint/2010/main" val="2462655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264" y="636534"/>
            <a:ext cx="9144000" cy="3915435"/>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GB" sz="2000" dirty="0" smtClean="0">
                <a:solidFill>
                  <a:srgbClr val="000090"/>
                </a:solidFill>
                <a:latin typeface="Arial" panose="020B0604020202020204" pitchFamily="34" charset="0"/>
                <a:cs typeface="Arial" panose="020B0604020202020204" pitchFamily="34" charset="0"/>
              </a:rPr>
              <a:t>JT-60SA </a:t>
            </a:r>
            <a:r>
              <a:rPr lang="en-GB" sz="2000" dirty="0">
                <a:solidFill>
                  <a:srgbClr val="000090"/>
                </a:solidFill>
                <a:latin typeface="Arial" panose="020B0604020202020204" pitchFamily="34" charset="0"/>
                <a:cs typeface="Arial" panose="020B0604020202020204" pitchFamily="34" charset="0"/>
              </a:rPr>
              <a:t>can provide </a:t>
            </a:r>
            <a:r>
              <a:rPr lang="en-GB" sz="2000" dirty="0" smtClean="0">
                <a:solidFill>
                  <a:srgbClr val="000090"/>
                </a:solidFill>
                <a:latin typeface="Arial" panose="020B0604020202020204" pitchFamily="34" charset="0"/>
                <a:cs typeface="Arial" panose="020B0604020202020204" pitchFamily="34" charset="0"/>
              </a:rPr>
              <a:t>complete </a:t>
            </a:r>
            <a:r>
              <a:rPr lang="en-GB" sz="2000" dirty="0">
                <a:solidFill>
                  <a:srgbClr val="000090"/>
                </a:solidFill>
                <a:latin typeface="Arial" panose="020B0604020202020204" pitchFamily="34" charset="0"/>
                <a:cs typeface="Arial" panose="020B0604020202020204" pitchFamily="34" charset="0"/>
              </a:rPr>
              <a:t>assessment of issues of interest to ITER for </a:t>
            </a:r>
            <a:r>
              <a:rPr lang="en-GB" sz="2000" dirty="0" smtClean="0">
                <a:solidFill>
                  <a:srgbClr val="000090"/>
                </a:solidFill>
                <a:latin typeface="Arial" panose="020B0604020202020204" pitchFamily="34" charset="0"/>
                <a:cs typeface="Arial" panose="020B0604020202020204" pitchFamily="34" charset="0"/>
              </a:rPr>
              <a:t>H-modes </a:t>
            </a:r>
            <a:r>
              <a:rPr lang="en-GB" sz="2000" dirty="0">
                <a:solidFill>
                  <a:srgbClr val="000090"/>
                </a:solidFill>
                <a:latin typeface="Arial" panose="020B0604020202020204" pitchFamily="34" charset="0"/>
                <a:cs typeface="Arial" panose="020B0604020202020204" pitchFamily="34" charset="0"/>
              </a:rPr>
              <a:t>due to </a:t>
            </a:r>
            <a:r>
              <a:rPr lang="en-GB" sz="2000" dirty="0" smtClean="0">
                <a:solidFill>
                  <a:srgbClr val="000090"/>
                </a:solidFill>
                <a:latin typeface="Arial" panose="020B0604020202020204" pitchFamily="34" charset="0"/>
                <a:cs typeface="Arial" panose="020B0604020202020204" pitchFamily="34" charset="0"/>
              </a:rPr>
              <a:t>flexible H&amp;CD </a:t>
            </a:r>
            <a:r>
              <a:rPr lang="en-GB" sz="2000" dirty="0">
                <a:solidFill>
                  <a:srgbClr val="000090"/>
                </a:solidFill>
                <a:latin typeface="Arial" panose="020B0604020202020204" pitchFamily="34" charset="0"/>
                <a:cs typeface="Arial" panose="020B0604020202020204" pitchFamily="34" charset="0"/>
              </a:rPr>
              <a:t>mix and ELM control schemes (already in </a:t>
            </a:r>
            <a:r>
              <a:rPr lang="en-GB" sz="2000" dirty="0" smtClean="0">
                <a:solidFill>
                  <a:srgbClr val="000090"/>
                </a:solidFill>
                <a:latin typeface="Arial" panose="020B0604020202020204" pitchFamily="34" charset="0"/>
                <a:cs typeface="Arial" panose="020B0604020202020204" pitchFamily="34" charset="0"/>
              </a:rPr>
              <a:t>hydrogen):</a:t>
            </a:r>
            <a:endParaRPr lang="en-US" sz="2400" kern="0" dirty="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GB" dirty="0" err="1" smtClean="0">
                <a:solidFill>
                  <a:srgbClr val="0000FF"/>
                </a:solidFill>
                <a:latin typeface="Arial" panose="020B0604020202020204" pitchFamily="34" charset="0"/>
                <a:cs typeface="Arial" panose="020B0604020202020204" pitchFamily="34" charset="0"/>
              </a:rPr>
              <a:t>P</a:t>
            </a:r>
            <a:r>
              <a:rPr lang="en-GB" baseline="-25000" dirty="0" err="1" smtClean="0">
                <a:solidFill>
                  <a:srgbClr val="0000FF"/>
                </a:solidFill>
                <a:latin typeface="Arial" panose="020B0604020202020204" pitchFamily="34" charset="0"/>
                <a:cs typeface="Arial" panose="020B0604020202020204" pitchFamily="34" charset="0"/>
              </a:rPr>
              <a:t>aux</a:t>
            </a:r>
            <a:r>
              <a:rPr lang="en-GB" baseline="30000" dirty="0" err="1" smtClean="0">
                <a:solidFill>
                  <a:srgbClr val="0000FF"/>
                </a:solidFill>
                <a:latin typeface="Arial" panose="020B0604020202020204" pitchFamily="34" charset="0"/>
                <a:cs typeface="Arial" panose="020B0604020202020204" pitchFamily="34" charset="0"/>
              </a:rPr>
              <a:t>max</a:t>
            </a:r>
            <a:r>
              <a:rPr lang="en-GB" dirty="0" smtClean="0">
                <a:solidFill>
                  <a:srgbClr val="0000FF"/>
                </a:solidFill>
                <a:latin typeface="Arial" panose="020B0604020202020204" pitchFamily="34" charset="0"/>
                <a:cs typeface="Arial" panose="020B0604020202020204" pitchFamily="34" charset="0"/>
              </a:rPr>
              <a:t> </a:t>
            </a:r>
            <a:r>
              <a:rPr lang="en-GB" dirty="0">
                <a:solidFill>
                  <a:srgbClr val="0000FF"/>
                </a:solidFill>
                <a:latin typeface="Arial" panose="020B0604020202020204" pitchFamily="34" charset="0"/>
                <a:cs typeface="Arial" panose="020B0604020202020204" pitchFamily="34" charset="0"/>
              </a:rPr>
              <a:t>/P</a:t>
            </a:r>
            <a:r>
              <a:rPr lang="en-GB" baseline="-25000" dirty="0">
                <a:solidFill>
                  <a:srgbClr val="0000FF"/>
                </a:solidFill>
                <a:latin typeface="Arial" panose="020B0604020202020204" pitchFamily="34" charset="0"/>
                <a:cs typeface="Arial" panose="020B0604020202020204" pitchFamily="34" charset="0"/>
              </a:rPr>
              <a:t>LH</a:t>
            </a:r>
            <a:r>
              <a:rPr lang="en-GB" dirty="0">
                <a:solidFill>
                  <a:srgbClr val="0000FF"/>
                </a:solidFill>
                <a:latin typeface="Arial" panose="020B0604020202020204" pitchFamily="34" charset="0"/>
                <a:cs typeface="Arial" panose="020B0604020202020204" pitchFamily="34" charset="0"/>
              </a:rPr>
              <a:t> ≥ 2 up to 5.5 MA/2.25 </a:t>
            </a:r>
            <a:r>
              <a:rPr lang="en-GB" dirty="0" smtClean="0">
                <a:solidFill>
                  <a:srgbClr val="0000FF"/>
                </a:solidFill>
                <a:latin typeface="Arial" panose="020B0604020202020204" pitchFamily="34" charset="0"/>
                <a:cs typeface="Arial" panose="020B0604020202020204" pitchFamily="34" charset="0"/>
              </a:rPr>
              <a:t>T</a:t>
            </a:r>
            <a:endParaRPr lang="en-GB" dirty="0">
              <a:solidFill>
                <a:srgbClr val="0000FF"/>
              </a:solidFill>
              <a:latin typeface="Arial" panose="020B0604020202020204" pitchFamily="34" charset="0"/>
              <a:cs typeface="Arial" panose="020B0604020202020204" pitchFamily="34" charset="0"/>
            </a:endParaRPr>
          </a:p>
          <a:p>
            <a:pPr marL="541338" lvl="1" indent="-271463">
              <a:spcAft>
                <a:spcPts val="600"/>
              </a:spcAft>
              <a:buFont typeface="Wingdings" pitchFamily="2" charset="2"/>
              <a:buChar char="§"/>
              <a:defRPr/>
            </a:pPr>
            <a:r>
              <a:rPr lang="en-GB" dirty="0" smtClean="0">
                <a:solidFill>
                  <a:srgbClr val="0000FF"/>
                </a:solidFill>
                <a:latin typeface="Arial" panose="020B0604020202020204" pitchFamily="34" charset="0"/>
                <a:cs typeface="Arial" panose="020B0604020202020204" pitchFamily="34" charset="0"/>
              </a:rPr>
              <a:t>13 </a:t>
            </a:r>
            <a:r>
              <a:rPr lang="en-GB" dirty="0">
                <a:solidFill>
                  <a:srgbClr val="0000FF"/>
                </a:solidFill>
                <a:latin typeface="Arial" panose="020B0604020202020204" pitchFamily="34" charset="0"/>
                <a:cs typeface="Arial" panose="020B0604020202020204" pitchFamily="34" charset="0"/>
              </a:rPr>
              <a:t>MW PNBI, </a:t>
            </a:r>
            <a:r>
              <a:rPr lang="en-GB" dirty="0" smtClean="0">
                <a:solidFill>
                  <a:srgbClr val="0000FF"/>
                </a:solidFill>
                <a:latin typeface="Arial" panose="020B0604020202020204" pitchFamily="34" charset="0"/>
                <a:cs typeface="Arial" panose="020B0604020202020204" pitchFamily="34" charset="0"/>
              </a:rPr>
              <a:t>10 </a:t>
            </a:r>
            <a:r>
              <a:rPr lang="en-GB" dirty="0">
                <a:solidFill>
                  <a:srgbClr val="0000FF"/>
                </a:solidFill>
                <a:latin typeface="Arial" panose="020B0604020202020204" pitchFamily="34" charset="0"/>
                <a:cs typeface="Arial" panose="020B0604020202020204" pitchFamily="34" charset="0"/>
              </a:rPr>
              <a:t>MW NNBI + 3 MW </a:t>
            </a:r>
            <a:r>
              <a:rPr lang="en-GB" dirty="0" smtClean="0">
                <a:solidFill>
                  <a:srgbClr val="0000FF"/>
                </a:solidFill>
                <a:latin typeface="Arial" panose="020B0604020202020204" pitchFamily="34" charset="0"/>
                <a:cs typeface="Arial" panose="020B0604020202020204" pitchFamily="34" charset="0"/>
              </a:rPr>
              <a:t>ECRH</a:t>
            </a:r>
          </a:p>
          <a:p>
            <a:pPr marL="541338" lvl="1" indent="-271463">
              <a:spcAft>
                <a:spcPts val="600"/>
              </a:spcAft>
              <a:buFont typeface="Wingdings" pitchFamily="2" charset="2"/>
              <a:buChar char="§"/>
              <a:defRPr/>
            </a:pPr>
            <a:r>
              <a:rPr lang="en-GB" dirty="0" smtClean="0">
                <a:solidFill>
                  <a:srgbClr val="0000FF"/>
                </a:solidFill>
                <a:latin typeface="Arial" panose="020B0604020202020204" pitchFamily="34" charset="0"/>
                <a:cs typeface="Arial" panose="020B0604020202020204" pitchFamily="34" charset="0"/>
              </a:rPr>
              <a:t>Electron </a:t>
            </a:r>
            <a:r>
              <a:rPr lang="en-GB" dirty="0">
                <a:solidFill>
                  <a:srgbClr val="0000FF"/>
                </a:solidFill>
                <a:latin typeface="Arial" panose="020B0604020202020204" pitchFamily="34" charset="0"/>
                <a:cs typeface="Arial" panose="020B0604020202020204" pitchFamily="34" charset="0"/>
              </a:rPr>
              <a:t>heated H-modes (10 MW NNBI + 3 MW ECRH) and with strong fast </a:t>
            </a:r>
            <a:r>
              <a:rPr lang="en-GB" dirty="0" smtClean="0">
                <a:solidFill>
                  <a:srgbClr val="0000FF"/>
                </a:solidFill>
                <a:latin typeface="Arial" panose="020B0604020202020204" pitchFamily="34" charset="0"/>
                <a:cs typeface="Arial" panose="020B0604020202020204" pitchFamily="34" charset="0"/>
              </a:rPr>
              <a:t>particle/CD (PFPO-2 ITER H-modes)</a:t>
            </a:r>
          </a:p>
          <a:p>
            <a:pPr marL="541338" lvl="1" indent="-271463">
              <a:spcAft>
                <a:spcPts val="600"/>
              </a:spcAft>
              <a:buFont typeface="Wingdings" pitchFamily="2" charset="2"/>
              <a:buChar char="§"/>
              <a:defRPr/>
            </a:pPr>
            <a:r>
              <a:rPr lang="en-US" dirty="0" smtClean="0">
                <a:solidFill>
                  <a:srgbClr val="0000FF"/>
                </a:solidFill>
                <a:latin typeface="Arial" panose="020B0604020202020204" pitchFamily="34" charset="0"/>
                <a:cs typeface="Arial" panose="020B0604020202020204" pitchFamily="34" charset="0"/>
              </a:rPr>
              <a:t>Torque input control (Normal and Tangential Co-/Counter PNBI)</a:t>
            </a:r>
            <a:endParaRPr lang="en-GB" dirty="0">
              <a:solidFill>
                <a:srgbClr val="0000FF"/>
              </a:solidFill>
              <a:latin typeface="Arial" panose="020B0604020202020204" pitchFamily="34" charset="0"/>
              <a:cs typeface="Arial" panose="020B0604020202020204" pitchFamily="34" charset="0"/>
            </a:endParaRPr>
          </a:p>
          <a:p>
            <a:pPr marL="541338" lvl="1" indent="-271463">
              <a:spcAft>
                <a:spcPts val="600"/>
              </a:spcAft>
              <a:buFont typeface="Wingdings" pitchFamily="2" charset="2"/>
              <a:buChar char="§"/>
              <a:defRPr/>
            </a:pPr>
            <a:r>
              <a:rPr lang="en-GB" dirty="0" smtClean="0">
                <a:solidFill>
                  <a:srgbClr val="0000FF"/>
                </a:solidFill>
                <a:latin typeface="Arial" panose="020B0604020202020204" pitchFamily="34" charset="0"/>
                <a:cs typeface="Arial" panose="020B0604020202020204" pitchFamily="34" charset="0"/>
              </a:rPr>
              <a:t>ELM </a:t>
            </a:r>
            <a:r>
              <a:rPr lang="en-GB" dirty="0">
                <a:solidFill>
                  <a:srgbClr val="0000FF"/>
                </a:solidFill>
                <a:latin typeface="Arial" panose="020B0604020202020204" pitchFamily="34" charset="0"/>
                <a:cs typeface="Arial" panose="020B0604020202020204" pitchFamily="34" charset="0"/>
              </a:rPr>
              <a:t>control </a:t>
            </a:r>
            <a:r>
              <a:rPr lang="en-GB" dirty="0" smtClean="0">
                <a:solidFill>
                  <a:srgbClr val="0000FF"/>
                </a:solidFill>
                <a:latin typeface="Arial" panose="020B0604020202020204" pitchFamily="34" charset="0"/>
                <a:cs typeface="Arial" panose="020B0604020202020204" pitchFamily="34" charset="0"/>
              </a:rPr>
              <a:t>using </a:t>
            </a:r>
            <a:r>
              <a:rPr lang="en-GB" dirty="0">
                <a:solidFill>
                  <a:srgbClr val="0000FF"/>
                </a:solidFill>
                <a:latin typeface="Arial" panose="020B0604020202020204" pitchFamily="34" charset="0"/>
                <a:cs typeface="Arial" panose="020B0604020202020204" pitchFamily="34" charset="0"/>
              </a:rPr>
              <a:t>3-D </a:t>
            </a:r>
            <a:r>
              <a:rPr lang="en-GB" dirty="0" smtClean="0">
                <a:solidFill>
                  <a:srgbClr val="0000FF"/>
                </a:solidFill>
                <a:latin typeface="Arial" panose="020B0604020202020204" pitchFamily="34" charset="0"/>
                <a:cs typeface="Arial" panose="020B0604020202020204" pitchFamily="34" charset="0"/>
              </a:rPr>
              <a:t>fields </a:t>
            </a:r>
            <a:endParaRPr lang="en-GB" dirty="0">
              <a:solidFill>
                <a:srgbClr val="0000FF"/>
              </a:solidFill>
              <a:latin typeface="Arial" panose="020B0604020202020204" pitchFamily="34" charset="0"/>
              <a:cs typeface="Arial" panose="020B0604020202020204" pitchFamily="34" charset="0"/>
            </a:endParaRPr>
          </a:p>
          <a:p>
            <a:pPr marL="541338" lvl="1" indent="-271463">
              <a:spcAft>
                <a:spcPts val="600"/>
              </a:spcAft>
              <a:buFont typeface="Wingdings" pitchFamily="2" charset="2"/>
              <a:buChar char="§"/>
              <a:defRPr/>
            </a:pPr>
            <a:r>
              <a:rPr lang="en-GB" dirty="0" smtClean="0">
                <a:solidFill>
                  <a:srgbClr val="0000FF"/>
                </a:solidFill>
                <a:latin typeface="Arial" panose="020B0604020202020204" pitchFamily="34" charset="0"/>
                <a:cs typeface="Arial" panose="020B0604020202020204" pitchFamily="34" charset="0"/>
              </a:rPr>
              <a:t>ELM </a:t>
            </a:r>
            <a:r>
              <a:rPr lang="en-GB" dirty="0">
                <a:solidFill>
                  <a:srgbClr val="0000FF"/>
                </a:solidFill>
                <a:latin typeface="Arial" panose="020B0604020202020204" pitchFamily="34" charset="0"/>
                <a:cs typeface="Arial" panose="020B0604020202020204" pitchFamily="34" charset="0"/>
              </a:rPr>
              <a:t>control </a:t>
            </a:r>
            <a:r>
              <a:rPr lang="en-GB" dirty="0" smtClean="0">
                <a:solidFill>
                  <a:srgbClr val="0000FF"/>
                </a:solidFill>
                <a:latin typeface="Arial" panose="020B0604020202020204" pitchFamily="34" charset="0"/>
                <a:cs typeface="Arial" panose="020B0604020202020204" pitchFamily="34" charset="0"/>
              </a:rPr>
              <a:t>using </a:t>
            </a:r>
            <a:r>
              <a:rPr lang="en-GB" dirty="0">
                <a:solidFill>
                  <a:srgbClr val="0000FF"/>
                </a:solidFill>
                <a:latin typeface="Arial" panose="020B0604020202020204" pitchFamily="34" charset="0"/>
                <a:cs typeface="Arial" panose="020B0604020202020204" pitchFamily="34" charset="0"/>
              </a:rPr>
              <a:t>pellet pacing </a:t>
            </a:r>
            <a:r>
              <a:rPr lang="en-GB" dirty="0" smtClean="0">
                <a:solidFill>
                  <a:srgbClr val="0000FF"/>
                </a:solidFill>
                <a:latin typeface="Arial" panose="020B0604020202020204" pitchFamily="34" charset="0"/>
                <a:cs typeface="Arial" panose="020B0604020202020204" pitchFamily="34" charset="0"/>
              </a:rPr>
              <a:t>(~20 </a:t>
            </a:r>
            <a:r>
              <a:rPr lang="en-GB" dirty="0">
                <a:solidFill>
                  <a:srgbClr val="0000FF"/>
                </a:solidFill>
                <a:latin typeface="Arial" panose="020B0604020202020204" pitchFamily="34" charset="0"/>
                <a:cs typeface="Arial" panose="020B0604020202020204" pitchFamily="34" charset="0"/>
              </a:rPr>
              <a:t>Hz</a:t>
            </a:r>
            <a:r>
              <a:rPr lang="en-GB" dirty="0" smtClean="0">
                <a:solidFill>
                  <a:srgbClr val="0000FF"/>
                </a:solidFill>
                <a:latin typeface="Arial" panose="020B0604020202020204" pitchFamily="34" charset="0"/>
                <a:cs typeface="Arial" panose="020B0604020202020204" pitchFamily="34" charset="0"/>
              </a:rPr>
              <a:t>)</a:t>
            </a:r>
            <a:endParaRPr lang="en-GB" dirty="0">
              <a:solidFill>
                <a:srgbClr val="0000FF"/>
              </a:solidFill>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chemeClr val="bg1"/>
                </a:solidFill>
                <a:latin typeface="Arial"/>
                <a:cs typeface="Arial"/>
              </a:rPr>
              <a:t>H-mode and ELM control</a:t>
            </a:r>
            <a:endParaRPr lang="en-GB" sz="3600" b="1" dirty="0">
              <a:solidFill>
                <a:schemeClr val="bg1"/>
              </a:solidFill>
              <a:latin typeface="Arial"/>
              <a:cs typeface="Arial"/>
            </a:endParaRPr>
          </a:p>
        </p:txBody>
      </p:sp>
    </p:spTree>
    <p:extLst>
      <p:ext uri="{BB962C8B-B14F-4D97-AF65-F5344CB8AC3E}">
        <p14:creationId xmlns:p14="http://schemas.microsoft.com/office/powerpoint/2010/main" val="2833991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688775"/>
            <a:ext cx="9144000" cy="3965786"/>
          </a:xfrm>
          <a:prstGeom prst="rect">
            <a:avLst/>
          </a:prstGeom>
          <a:noFill/>
          <a:ln w="9525">
            <a:noFill/>
            <a:miter lim="800000"/>
            <a:headEnd/>
            <a:tailEnd/>
          </a:ln>
        </p:spPr>
        <p:txBody>
          <a:bodyPr tIns="0">
            <a:prstTxWarp prst="textNoShape">
              <a:avLst/>
            </a:prstTxWarp>
          </a:bodyPr>
          <a:lstStyle/>
          <a:p>
            <a:pPr marL="269875" indent="-252000" eaLnBrk="0" hangingPunct="0">
              <a:spcAft>
                <a:spcPts val="900"/>
              </a:spcAft>
              <a:buSzPct val="125000"/>
              <a:buFontTx/>
              <a:buChar char="•"/>
              <a:defRPr/>
            </a:pPr>
            <a:r>
              <a:rPr lang="en-GB" sz="2000" dirty="0">
                <a:solidFill>
                  <a:srgbClr val="000090"/>
                </a:solidFill>
                <a:latin typeface="Arial" panose="020B0604020202020204" pitchFamily="34" charset="0"/>
                <a:cs typeface="Arial" panose="020B0604020202020204" pitchFamily="34" charset="0"/>
              </a:rPr>
              <a:t>All ITER data (</a:t>
            </a:r>
            <a:r>
              <a:rPr lang="en-GB" sz="2000" dirty="0" smtClean="0">
                <a:solidFill>
                  <a:srgbClr val="000090"/>
                </a:solidFill>
                <a:latin typeface="Arial" panose="020B0604020202020204" pitchFamily="34" charset="0"/>
                <a:cs typeface="Arial" panose="020B0604020202020204" pitchFamily="34" charset="0"/>
              </a:rPr>
              <a:t>experimental, processed, analysed and simulated) </a:t>
            </a:r>
            <a:r>
              <a:rPr lang="en-GB" sz="2000" dirty="0">
                <a:solidFill>
                  <a:srgbClr val="000090"/>
                </a:solidFill>
                <a:latin typeface="Arial" panose="020B0604020202020204" pitchFamily="34" charset="0"/>
                <a:cs typeface="Arial" panose="020B0604020202020204" pitchFamily="34" charset="0"/>
              </a:rPr>
              <a:t>will be </a:t>
            </a:r>
            <a:r>
              <a:rPr lang="en-GB" sz="2000" dirty="0" smtClean="0">
                <a:solidFill>
                  <a:srgbClr val="000090"/>
                </a:solidFill>
                <a:latin typeface="Arial" panose="020B0604020202020204" pitchFamily="34" charset="0"/>
                <a:cs typeface="Arial" panose="020B0604020202020204" pitchFamily="34" charset="0"/>
              </a:rPr>
              <a:t>stored in a representation following the </a:t>
            </a:r>
            <a:r>
              <a:rPr lang="en-GB" sz="2000" dirty="0">
                <a:solidFill>
                  <a:srgbClr val="000090"/>
                </a:solidFill>
                <a:latin typeface="Arial" panose="020B0604020202020204" pitchFamily="34" charset="0"/>
                <a:cs typeface="Arial" panose="020B0604020202020204" pitchFamily="34" charset="0"/>
              </a:rPr>
              <a:t>IMAS </a:t>
            </a:r>
            <a:r>
              <a:rPr lang="en-GB" sz="2000" dirty="0" smtClean="0">
                <a:solidFill>
                  <a:srgbClr val="000090"/>
                </a:solidFill>
                <a:latin typeface="Arial" panose="020B0604020202020204" pitchFamily="34" charset="0"/>
                <a:cs typeface="Arial" panose="020B0604020202020204" pitchFamily="34" charset="0"/>
              </a:rPr>
              <a:t>Data </a:t>
            </a:r>
            <a:r>
              <a:rPr lang="en-GB" sz="2000" dirty="0">
                <a:solidFill>
                  <a:srgbClr val="000090"/>
                </a:solidFill>
                <a:latin typeface="Arial" panose="020B0604020202020204" pitchFamily="34" charset="0"/>
                <a:cs typeface="Arial" panose="020B0604020202020204" pitchFamily="34" charset="0"/>
              </a:rPr>
              <a:t>D</a:t>
            </a:r>
            <a:r>
              <a:rPr lang="en-GB" sz="2000" dirty="0" smtClean="0">
                <a:solidFill>
                  <a:srgbClr val="000090"/>
                </a:solidFill>
                <a:latin typeface="Arial" panose="020B0604020202020204" pitchFamily="34" charset="0"/>
                <a:cs typeface="Arial" panose="020B0604020202020204" pitchFamily="34" charset="0"/>
              </a:rPr>
              <a:t>ictionary</a:t>
            </a:r>
            <a:endParaRPr lang="en-GB" sz="2000" dirty="0">
              <a:solidFill>
                <a:srgbClr val="000090"/>
              </a:solidFill>
              <a:latin typeface="Arial" panose="020B0604020202020204" pitchFamily="34" charset="0"/>
              <a:cs typeface="Arial" panose="020B0604020202020204" pitchFamily="34" charset="0"/>
            </a:endParaRPr>
          </a:p>
          <a:p>
            <a:pPr marL="269875" indent="-252000" eaLnBrk="0" hangingPunct="0">
              <a:spcAft>
                <a:spcPts val="900"/>
              </a:spcAft>
              <a:buSzPct val="125000"/>
              <a:buFontTx/>
              <a:buChar char="•"/>
              <a:defRPr/>
            </a:pPr>
            <a:r>
              <a:rPr lang="en-GB" sz="2000" dirty="0">
                <a:solidFill>
                  <a:srgbClr val="000090"/>
                </a:solidFill>
                <a:latin typeface="Arial" panose="020B0604020202020204" pitchFamily="34" charset="0"/>
                <a:cs typeface="Arial" panose="020B0604020202020204" pitchFamily="34" charset="0"/>
              </a:rPr>
              <a:t>Preparation for ITER First Plasma requires </a:t>
            </a:r>
            <a:r>
              <a:rPr lang="en-GB" sz="2000" dirty="0" smtClean="0">
                <a:solidFill>
                  <a:srgbClr val="000090"/>
                </a:solidFill>
                <a:latin typeface="Arial" panose="020B0604020202020204" pitchFamily="34" charset="0"/>
                <a:cs typeface="Arial" panose="020B0604020202020204" pitchFamily="34" charset="0"/>
              </a:rPr>
              <a:t>development of data processing pipelines, analysis tools, and many predictive simulations</a:t>
            </a:r>
            <a:endParaRPr lang="en-GB" sz="2000" dirty="0">
              <a:solidFill>
                <a:srgbClr val="000090"/>
              </a:solidFill>
              <a:latin typeface="Arial" panose="020B0604020202020204" pitchFamily="34" charset="0"/>
              <a:cs typeface="Arial" panose="020B0604020202020204" pitchFamily="34" charset="0"/>
            </a:endParaRPr>
          </a:p>
          <a:p>
            <a:pPr marL="269875" indent="-252000" eaLnBrk="0" hangingPunct="0">
              <a:spcAft>
                <a:spcPts val="900"/>
              </a:spcAft>
              <a:buSzPct val="125000"/>
              <a:buFontTx/>
              <a:buChar char="•"/>
              <a:defRPr/>
            </a:pPr>
            <a:r>
              <a:rPr lang="en-GB" sz="2000" dirty="0">
                <a:solidFill>
                  <a:srgbClr val="000090"/>
                </a:solidFill>
                <a:latin typeface="Arial" panose="020B0604020202020204" pitchFamily="34" charset="0"/>
                <a:cs typeface="Arial" panose="020B0604020202020204" pitchFamily="34" charset="0"/>
              </a:rPr>
              <a:t>Effective </a:t>
            </a:r>
            <a:r>
              <a:rPr lang="en-GB" sz="2000" dirty="0" smtClean="0">
                <a:solidFill>
                  <a:srgbClr val="000090"/>
                </a:solidFill>
                <a:latin typeface="Arial" panose="020B0604020202020204" pitchFamily="34" charset="0"/>
                <a:cs typeface="Arial" panose="020B0604020202020204" pitchFamily="34" charset="0"/>
              </a:rPr>
              <a:t>execution </a:t>
            </a:r>
            <a:r>
              <a:rPr lang="en-GB" sz="2000" dirty="0">
                <a:solidFill>
                  <a:srgbClr val="000090"/>
                </a:solidFill>
                <a:latin typeface="Arial" panose="020B0604020202020204" pitchFamily="34" charset="0"/>
                <a:cs typeface="Arial" panose="020B0604020202020204" pitchFamily="34" charset="0"/>
              </a:rPr>
              <a:t>of ITER Integrated Commissioning and First Plasma requires IMAS to be fully </a:t>
            </a:r>
            <a:r>
              <a:rPr lang="en-GB" sz="2000" dirty="0" smtClean="0">
                <a:solidFill>
                  <a:srgbClr val="000090"/>
                </a:solidFill>
                <a:latin typeface="Arial" panose="020B0604020202020204" pitchFamily="34" charset="0"/>
                <a:cs typeface="Arial" panose="020B0604020202020204" pitchFamily="34" charset="0"/>
              </a:rPr>
              <a:t>functional and extensively validated</a:t>
            </a:r>
            <a:endParaRPr lang="en-GB" sz="2000" dirty="0">
              <a:solidFill>
                <a:srgbClr val="000090"/>
              </a:solidFill>
              <a:latin typeface="Arial" panose="020B0604020202020204" pitchFamily="34" charset="0"/>
              <a:cs typeface="Arial" panose="020B0604020202020204" pitchFamily="34" charset="0"/>
            </a:endParaRPr>
          </a:p>
          <a:p>
            <a:pPr marL="269875" indent="-252000" eaLnBrk="0" hangingPunct="0">
              <a:spcAft>
                <a:spcPts val="900"/>
              </a:spcAft>
              <a:buSzPct val="125000"/>
              <a:buFontTx/>
              <a:buChar char="•"/>
              <a:defRPr/>
            </a:pPr>
            <a:r>
              <a:rPr lang="en-GB" sz="2000" dirty="0" smtClean="0">
                <a:solidFill>
                  <a:srgbClr val="000090"/>
                </a:solidFill>
                <a:latin typeface="Arial" panose="020B0604020202020204" pitchFamily="34" charset="0"/>
                <a:cs typeface="Arial" panose="020B0604020202020204" pitchFamily="34" charset="0"/>
              </a:rPr>
              <a:t>EU </a:t>
            </a:r>
            <a:r>
              <a:rPr lang="en-GB" sz="2000" dirty="0">
                <a:solidFill>
                  <a:srgbClr val="000090"/>
                </a:solidFill>
                <a:latin typeface="Arial" panose="020B0604020202020204" pitchFamily="34" charset="0"/>
                <a:cs typeface="Arial" panose="020B0604020202020204" pitchFamily="34" charset="0"/>
              </a:rPr>
              <a:t>has invested significantly in IMAS </a:t>
            </a:r>
            <a:r>
              <a:rPr lang="en-GB" sz="2000" dirty="0" smtClean="0">
                <a:solidFill>
                  <a:srgbClr val="000090"/>
                </a:solidFill>
                <a:latin typeface="Arial" panose="020B0604020202020204" pitchFamily="34" charset="0"/>
                <a:cs typeface="Arial" panose="020B0604020202020204" pitchFamily="34" charset="0"/>
              </a:rPr>
              <a:t>compatibility and the IO has supported the installation of IMAS at the JT-60SA Naka site</a:t>
            </a:r>
            <a:endParaRPr lang="en-GB" sz="2000" dirty="0">
              <a:solidFill>
                <a:srgbClr val="000090"/>
              </a:solidFill>
              <a:latin typeface="Arial" panose="020B0604020202020204" pitchFamily="34" charset="0"/>
              <a:cs typeface="Arial" panose="020B0604020202020204" pitchFamily="34" charset="0"/>
            </a:endParaRPr>
          </a:p>
          <a:p>
            <a:pPr marL="269875" indent="-252000" eaLnBrk="0" hangingPunct="0">
              <a:spcAft>
                <a:spcPts val="900"/>
              </a:spcAft>
              <a:buSzPct val="125000"/>
              <a:buFontTx/>
              <a:buChar char="•"/>
              <a:defRPr/>
            </a:pPr>
            <a:r>
              <a:rPr lang="en-GB" sz="2000" dirty="0">
                <a:solidFill>
                  <a:srgbClr val="000090"/>
                </a:solidFill>
                <a:latin typeface="Arial" panose="020B0604020202020204" pitchFamily="34" charset="0"/>
                <a:cs typeface="Arial" panose="020B0604020202020204" pitchFamily="34" charset="0"/>
              </a:rPr>
              <a:t>Request that JT-60SA go as far as reasonable in translating to or adopting IMAS to provide ‘real-world’ testing for ITER</a:t>
            </a:r>
          </a:p>
          <a:p>
            <a:pPr marL="269875" indent="-252000" eaLnBrk="0" hangingPunct="0">
              <a:spcAft>
                <a:spcPts val="900"/>
              </a:spcAft>
              <a:buSzPct val="125000"/>
              <a:buFontTx/>
              <a:buChar char="•"/>
              <a:defRPr/>
            </a:pPr>
            <a:r>
              <a:rPr lang="en-GB" sz="2000" dirty="0">
                <a:solidFill>
                  <a:srgbClr val="000090"/>
                </a:solidFill>
                <a:latin typeface="Arial" panose="020B0604020202020204" pitchFamily="34" charset="0"/>
                <a:cs typeface="Arial" panose="020B0604020202020204" pitchFamily="34" charset="0"/>
              </a:rPr>
              <a:t>IO need date: 2023; JT-60SA data: </a:t>
            </a:r>
            <a:r>
              <a:rPr lang="en-GB" sz="2000" dirty="0" smtClean="0">
                <a:solidFill>
                  <a:srgbClr val="000090"/>
                </a:solidFill>
                <a:latin typeface="Arial" panose="020B0604020202020204" pitchFamily="34" charset="0"/>
                <a:cs typeface="Arial" panose="020B0604020202020204" pitchFamily="34" charset="0"/>
              </a:rPr>
              <a:t>2021-2023</a:t>
            </a:r>
            <a:endParaRPr lang="en-GB" sz="2000" dirty="0">
              <a:solidFill>
                <a:srgbClr val="000090"/>
              </a:solidFill>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GB" sz="3000" b="1" dirty="0">
                <a:solidFill>
                  <a:schemeClr val="bg1"/>
                </a:solidFill>
                <a:latin typeface="Arial"/>
                <a:cs typeface="Arial"/>
              </a:rPr>
              <a:t>Integrated </a:t>
            </a:r>
            <a:r>
              <a:rPr lang="en-GB" sz="3000" b="1" dirty="0" smtClean="0">
                <a:solidFill>
                  <a:schemeClr val="bg1"/>
                </a:solidFill>
                <a:latin typeface="Arial"/>
                <a:cs typeface="Arial"/>
              </a:rPr>
              <a:t>Modelling </a:t>
            </a:r>
            <a:r>
              <a:rPr lang="en-GB" sz="3000" b="1" dirty="0">
                <a:solidFill>
                  <a:schemeClr val="bg1"/>
                </a:solidFill>
                <a:latin typeface="Arial"/>
                <a:cs typeface="Arial"/>
              </a:rPr>
              <a:t>and </a:t>
            </a:r>
            <a:r>
              <a:rPr lang="en-GB" sz="3000" b="1" dirty="0" smtClean="0">
                <a:solidFill>
                  <a:schemeClr val="bg1"/>
                </a:solidFill>
                <a:latin typeface="Arial"/>
                <a:cs typeface="Arial"/>
              </a:rPr>
              <a:t>Analysis </a:t>
            </a:r>
            <a:r>
              <a:rPr lang="en-GB" sz="3000" b="1" dirty="0">
                <a:solidFill>
                  <a:schemeClr val="bg1"/>
                </a:solidFill>
                <a:latin typeface="Arial"/>
                <a:cs typeface="Arial"/>
              </a:rPr>
              <a:t>Suite (IMAS)</a:t>
            </a:r>
          </a:p>
        </p:txBody>
      </p:sp>
    </p:spTree>
    <p:extLst>
      <p:ext uri="{BB962C8B-B14F-4D97-AF65-F5344CB8AC3E}">
        <p14:creationId xmlns:p14="http://schemas.microsoft.com/office/powerpoint/2010/main" val="348117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726545"/>
            <a:ext cx="9144000" cy="3465386"/>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US" sz="2400" dirty="0">
                <a:solidFill>
                  <a:srgbClr val="000090"/>
                </a:solidFill>
                <a:latin typeface="Arial" panose="020B0604020202020204" pitchFamily="34" charset="0"/>
                <a:cs typeface="Arial" panose="020B0604020202020204" pitchFamily="34" charset="0"/>
              </a:rPr>
              <a:t>Early JT-60SA operations will be an excellent model for early ITER operations</a:t>
            </a:r>
            <a:endParaRPr lang="en-US" sz="2400" kern="0" dirty="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US" sz="2000" dirty="0">
                <a:solidFill>
                  <a:srgbClr val="0000FF"/>
                </a:solidFill>
                <a:latin typeface="Arial" panose="020B0604020202020204" pitchFamily="34" charset="0"/>
                <a:cs typeface="Arial" panose="020B0604020202020204" pitchFamily="34" charset="0"/>
              </a:rPr>
              <a:t>The machine is similar in many respects to </a:t>
            </a:r>
            <a:r>
              <a:rPr lang="en-US" sz="2000" dirty="0" smtClean="0">
                <a:solidFill>
                  <a:srgbClr val="0000FF"/>
                </a:solidFill>
                <a:latin typeface="Arial" panose="020B0604020202020204" pitchFamily="34" charset="0"/>
                <a:cs typeface="Arial" panose="020B0604020202020204" pitchFamily="34" charset="0"/>
              </a:rPr>
              <a:t>ITER</a:t>
            </a:r>
          </a:p>
          <a:p>
            <a:pPr marL="541338" lvl="1" indent="-271463">
              <a:spcAft>
                <a:spcPts val="600"/>
              </a:spcAft>
              <a:buFont typeface="Wingdings" pitchFamily="2" charset="2"/>
              <a:buChar char="§"/>
              <a:defRPr/>
            </a:pPr>
            <a:r>
              <a:rPr lang="en-US" sz="2000" dirty="0" smtClean="0">
                <a:solidFill>
                  <a:srgbClr val="0000FF"/>
                </a:solidFill>
                <a:latin typeface="Arial" panose="020B0604020202020204" pitchFamily="34" charset="0"/>
                <a:cs typeface="Arial" panose="020B0604020202020204" pitchFamily="34" charset="0"/>
              </a:rPr>
              <a:t>The </a:t>
            </a:r>
            <a:r>
              <a:rPr lang="en-US" sz="2000" dirty="0">
                <a:solidFill>
                  <a:srgbClr val="0000FF"/>
                </a:solidFill>
                <a:latin typeface="Arial" panose="020B0604020202020204" pitchFamily="34" charset="0"/>
                <a:cs typeface="Arial" panose="020B0604020202020204" pitchFamily="34" charset="0"/>
              </a:rPr>
              <a:t>facility and the research program must progress through many of the same steps as </a:t>
            </a:r>
            <a:r>
              <a:rPr lang="en-US" sz="2000" dirty="0" smtClean="0">
                <a:solidFill>
                  <a:srgbClr val="0000FF"/>
                </a:solidFill>
                <a:latin typeface="Arial" panose="020B0604020202020204" pitchFamily="34" charset="0"/>
                <a:cs typeface="Arial" panose="020B0604020202020204" pitchFamily="34" charset="0"/>
              </a:rPr>
              <a:t>ITER</a:t>
            </a:r>
          </a:p>
          <a:p>
            <a:pPr marL="541338" lvl="1" indent="-271463">
              <a:spcAft>
                <a:spcPts val="600"/>
              </a:spcAft>
              <a:buFont typeface="Wingdings" pitchFamily="2" charset="2"/>
              <a:buChar char="§"/>
              <a:defRPr/>
            </a:pPr>
            <a:r>
              <a:rPr lang="en-US" sz="2000" dirty="0" smtClean="0">
                <a:solidFill>
                  <a:srgbClr val="0000FF"/>
                </a:solidFill>
                <a:latin typeface="Arial" panose="020B0604020202020204" pitchFamily="34" charset="0"/>
                <a:cs typeface="Arial" panose="020B0604020202020204" pitchFamily="34" charset="0"/>
              </a:rPr>
              <a:t>Experiments on JT-60SA from start-up to end of  </a:t>
            </a:r>
            <a:endParaRPr lang="en-US" sz="2400" kern="0" dirty="0" smtClean="0">
              <a:solidFill>
                <a:srgbClr val="000090"/>
              </a:solidFill>
              <a:latin typeface="Arial" panose="020B0604020202020204" pitchFamily="34" charset="0"/>
              <a:ea typeface="ＭＳ Ｐゴシック" pitchFamily="-110" charset="-128"/>
              <a:cs typeface="Arial" panose="020B0604020202020204" pitchFamily="34" charset="0"/>
            </a:endParaRPr>
          </a:p>
          <a:p>
            <a:pPr marL="269875" indent="-269875" eaLnBrk="0" hangingPunct="0">
              <a:spcAft>
                <a:spcPts val="1200"/>
              </a:spcAft>
              <a:buSzPct val="125000"/>
              <a:buFontTx/>
              <a:buChar char="•"/>
              <a:defRPr/>
            </a:pPr>
            <a:r>
              <a:rPr lang="en-US" sz="2400" kern="0" dirty="0" smtClean="0">
                <a:solidFill>
                  <a:srgbClr val="000090"/>
                </a:solidFill>
                <a:latin typeface="Arial" panose="020B0604020202020204" pitchFamily="34" charset="0"/>
                <a:ea typeface="ＭＳ Ｐゴシック" pitchFamily="-110" charset="-128"/>
                <a:cs typeface="Arial" panose="020B0604020202020204" pitchFamily="34" charset="0"/>
              </a:rPr>
              <a:t>Experiments on JT-60SA from start-up to end of BA Phase II can make a major contribution to the R&amp;D identified as key in the early phases of the ITER Research Plan</a:t>
            </a: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chemeClr val="bg1"/>
                </a:solidFill>
                <a:latin typeface="Arial"/>
                <a:cs typeface="Arial"/>
              </a:rPr>
              <a:t>Conclusions</a:t>
            </a:r>
            <a:endParaRPr lang="en-GB" sz="3600" b="1" dirty="0">
              <a:solidFill>
                <a:schemeClr val="bg1"/>
              </a:solidFill>
              <a:latin typeface="Arial"/>
              <a:cs typeface="Arial"/>
            </a:endParaRPr>
          </a:p>
        </p:txBody>
      </p:sp>
    </p:spTree>
    <p:extLst>
      <p:ext uri="{BB962C8B-B14F-4D97-AF65-F5344CB8AC3E}">
        <p14:creationId xmlns:p14="http://schemas.microsoft.com/office/powerpoint/2010/main" val="11106049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8" y="1851670"/>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rgbClr val="000090"/>
                </a:solidFill>
                <a:latin typeface="Arial"/>
                <a:cs typeface="Arial"/>
              </a:rPr>
              <a:t>Reserve</a:t>
            </a:r>
            <a:endParaRPr lang="en-GB" sz="3600" b="1" dirty="0">
              <a:solidFill>
                <a:srgbClr val="000090"/>
              </a:solidFill>
              <a:latin typeface="Arial"/>
              <a:cs typeface="Arial"/>
            </a:endParaRPr>
          </a:p>
        </p:txBody>
      </p:sp>
    </p:spTree>
    <p:extLst>
      <p:ext uri="{BB962C8B-B14F-4D97-AF65-F5344CB8AC3E}">
        <p14:creationId xmlns:p14="http://schemas.microsoft.com/office/powerpoint/2010/main" val="241459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 y="546524"/>
            <a:ext cx="9144000" cy="4169555"/>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First </a:t>
            </a:r>
            <a:r>
              <a:rPr lang="en-US" dirty="0">
                <a:solidFill>
                  <a:srgbClr val="000090"/>
                </a:solidFill>
                <a:latin typeface="Arial" panose="020B0604020202020204" pitchFamily="34" charset="0"/>
                <a:cs typeface="Arial" panose="020B0604020202020204" pitchFamily="34" charset="0"/>
                <a:sym typeface="Wingdings" panose="05000000000000000000" pitchFamily="2" charset="2"/>
              </a:rPr>
              <a:t>Plasma is an important milestone </a:t>
            </a: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for JT-60SA </a:t>
            </a:r>
            <a:r>
              <a:rPr lang="en-US" dirty="0">
                <a:solidFill>
                  <a:srgbClr val="000090"/>
                </a:solidFill>
                <a:latin typeface="Arial" panose="020B0604020202020204" pitchFamily="34" charset="0"/>
                <a:cs typeface="Arial" panose="020B0604020202020204" pitchFamily="34" charset="0"/>
                <a:sym typeface="Wingdings" panose="05000000000000000000" pitchFamily="2" charset="2"/>
              </a:rPr>
              <a:t>and </a:t>
            </a: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ITER</a:t>
            </a:r>
            <a:endParaRPr lang="en-US" kern="0" dirty="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But </a:t>
            </a:r>
            <a:r>
              <a:rPr lang="en-US" sz="1600" dirty="0">
                <a:solidFill>
                  <a:srgbClr val="0000FF"/>
                </a:solidFill>
                <a:latin typeface="Arial" panose="020B0604020202020204" pitchFamily="34" charset="0"/>
                <a:cs typeface="Arial" panose="020B0604020202020204" pitchFamily="34" charset="0"/>
                <a:sym typeface="Wingdings" panose="05000000000000000000" pitchFamily="2" charset="2"/>
              </a:rPr>
              <a:t>preparation for first tokamak operation involves much more than just plasma </a:t>
            </a: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breakdown</a:t>
            </a:r>
            <a:endParaRPr lang="en-US" sz="1600" dirty="0" smtClean="0">
              <a:solidFill>
                <a:srgbClr val="0000FF"/>
              </a:solidFill>
              <a:sym typeface="Wingdings" panose="05000000000000000000" pitchFamily="2" charset="2"/>
            </a:endParaRPr>
          </a:p>
          <a:p>
            <a:pPr marL="269875" indent="-269875" eaLnBrk="0" hangingPunct="0">
              <a:spcAft>
                <a:spcPts val="600"/>
              </a:spcAft>
              <a:buSzPct val="125000"/>
              <a:buFontTx/>
              <a:buChar char="•"/>
              <a:defRPr/>
            </a:pP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First </a:t>
            </a:r>
            <a:r>
              <a:rPr lang="en-US" dirty="0">
                <a:solidFill>
                  <a:srgbClr val="000090"/>
                </a:solidFill>
                <a:latin typeface="Arial" panose="020B0604020202020204" pitchFamily="34" charset="0"/>
                <a:cs typeface="Arial" panose="020B0604020202020204" pitchFamily="34" charset="0"/>
                <a:sym typeface="Wingdings" panose="05000000000000000000" pitchFamily="2" charset="2"/>
              </a:rPr>
              <a:t>Plasma operation is </a:t>
            </a: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intimately linked to </a:t>
            </a:r>
            <a:r>
              <a:rPr lang="en-US" dirty="0">
                <a:solidFill>
                  <a:srgbClr val="000090"/>
                </a:solidFill>
                <a:latin typeface="Arial" panose="020B0604020202020204" pitchFamily="34" charset="0"/>
                <a:cs typeface="Arial" panose="020B0604020202020204" pitchFamily="34" charset="0"/>
                <a:sym typeface="Wingdings" panose="05000000000000000000" pitchFamily="2" charset="2"/>
              </a:rPr>
              <a:t>a whole series of integrated commissioning activities that are required to start up tokamak </a:t>
            </a: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operation</a:t>
            </a:r>
            <a:endParaRPr lang="en-US" kern="0" dirty="0" smtClean="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Usually strongly</a:t>
            </a:r>
            <a:r>
              <a:rPr lang="en-US" sz="1600" dirty="0" smtClean="0">
                <a:solidFill>
                  <a:srgbClr val="000090"/>
                </a:solidFill>
                <a:latin typeface="Arial" panose="020B0604020202020204" pitchFamily="34" charset="0"/>
                <a:cs typeface="Arial" panose="020B0604020202020204" pitchFamily="34" charset="0"/>
                <a:sym typeface="Wingdings" panose="05000000000000000000" pitchFamily="2" charset="2"/>
              </a:rPr>
              <a:t> </a:t>
            </a: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linked to integrated coil/power supply and magnetic diagnostic commissioning</a:t>
            </a:r>
          </a:p>
          <a:p>
            <a:pPr marL="269875" indent="-269875" eaLnBrk="0" hangingPunct="0">
              <a:spcAft>
                <a:spcPts val="600"/>
              </a:spcAft>
              <a:buSzPct val="125000"/>
              <a:buFontTx/>
              <a:buChar char="•"/>
              <a:defRPr/>
            </a:pP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Careful </a:t>
            </a:r>
            <a:r>
              <a:rPr lang="en-US" dirty="0">
                <a:solidFill>
                  <a:srgbClr val="000090"/>
                </a:solidFill>
                <a:latin typeface="Arial" panose="020B0604020202020204" pitchFamily="34" charset="0"/>
                <a:cs typeface="Arial" panose="020B0604020202020204" pitchFamily="34" charset="0"/>
                <a:sym typeface="Wingdings" panose="05000000000000000000" pitchFamily="2" charset="2"/>
              </a:rPr>
              <a:t>preparation </a:t>
            </a: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required to </a:t>
            </a:r>
            <a:r>
              <a:rPr lang="en-US" dirty="0">
                <a:solidFill>
                  <a:srgbClr val="000090"/>
                </a:solidFill>
                <a:latin typeface="Arial" panose="020B0604020202020204" pitchFamily="34" charset="0"/>
                <a:cs typeface="Arial" panose="020B0604020202020204" pitchFamily="34" charset="0"/>
                <a:sym typeface="Wingdings" panose="05000000000000000000" pitchFamily="2" charset="2"/>
              </a:rPr>
              <a:t>ensure that the organization of the start-up of tokamak operation is optimized, and done such that sufficient information is obtained, without wasting operation </a:t>
            </a: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time</a:t>
            </a:r>
            <a:endParaRPr lang="en-US" dirty="0">
              <a:solidFill>
                <a:srgbClr val="000090"/>
              </a:solidFill>
              <a:latin typeface="Arial" panose="020B0604020202020204" pitchFamily="34" charset="0"/>
              <a:cs typeface="Arial" panose="020B0604020202020204" pitchFamily="34" charset="0"/>
              <a:sym typeface="Wingdings" panose="05000000000000000000" pitchFamily="2" charset="2"/>
            </a:endParaRPr>
          </a:p>
          <a:p>
            <a:pPr marL="269875" indent="-269875" eaLnBrk="0" hangingPunct="0">
              <a:spcAft>
                <a:spcPts val="600"/>
              </a:spcAft>
              <a:buSzPct val="125000"/>
              <a:buFontTx/>
              <a:buChar char="•"/>
              <a:defRPr/>
            </a:pP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ITER is interested to obtain information on:</a:t>
            </a:r>
            <a:endParaRPr lang="en-US" kern="0" dirty="0">
              <a:solidFill>
                <a:srgbClr val="000090"/>
              </a:solidFill>
              <a:latin typeface="Arial"/>
              <a:ea typeface="ＭＳ Ｐゴシック" pitchFamily="-110" charset="-128"/>
              <a:cs typeface="Arial"/>
            </a:endParaRPr>
          </a:p>
          <a:p>
            <a:pPr marL="541338" lvl="1" indent="-271463">
              <a:spcAft>
                <a:spcPts val="3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Schemes </a:t>
            </a:r>
            <a:r>
              <a:rPr lang="en-US" sz="1600" dirty="0">
                <a:solidFill>
                  <a:srgbClr val="0000FF"/>
                </a:solidFill>
                <a:latin typeface="Arial" panose="020B0604020202020204" pitchFamily="34" charset="0"/>
                <a:cs typeface="Arial" panose="020B0604020202020204" pitchFamily="34" charset="0"/>
                <a:sym typeface="Wingdings" panose="05000000000000000000" pitchFamily="2" charset="2"/>
              </a:rPr>
              <a:t>to be used to validate models of passive components, diagnostics (magnetics) and coil/power supplies</a:t>
            </a: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a:t>
            </a:r>
          </a:p>
          <a:p>
            <a:pPr marL="541338" lvl="1" indent="-271463">
              <a:spcAft>
                <a:spcPts val="3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Schemes which optimize First Plasma operation</a:t>
            </a:r>
          </a:p>
          <a:p>
            <a:pPr marL="541338" lvl="1" indent="-271463">
              <a:spcAft>
                <a:spcPts val="3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The </a:t>
            </a:r>
            <a:r>
              <a:rPr lang="en-US" sz="1600" dirty="0">
                <a:solidFill>
                  <a:srgbClr val="0000FF"/>
                </a:solidFill>
                <a:latin typeface="Arial" panose="020B0604020202020204" pitchFamily="34" charset="0"/>
                <a:cs typeface="Arial" panose="020B0604020202020204" pitchFamily="34" charset="0"/>
                <a:sym typeface="Wingdings" panose="05000000000000000000" pitchFamily="2" charset="2"/>
              </a:rPr>
              <a:t>experimental approach to validate plasma initiation models on </a:t>
            </a: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JT-60SA</a:t>
            </a: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chemeClr val="bg1"/>
                </a:solidFill>
                <a:latin typeface="Arial"/>
                <a:cs typeface="Arial"/>
              </a:rPr>
              <a:t>Tokamak start-up</a:t>
            </a:r>
            <a:endParaRPr lang="en-GB" sz="3600" b="1" dirty="0">
              <a:solidFill>
                <a:schemeClr val="bg1"/>
              </a:solidFill>
              <a:latin typeface="Arial"/>
              <a:cs typeface="Arial"/>
            </a:endParaRPr>
          </a:p>
        </p:txBody>
      </p:sp>
    </p:spTree>
    <p:extLst>
      <p:ext uri="{BB962C8B-B14F-4D97-AF65-F5344CB8AC3E}">
        <p14:creationId xmlns:p14="http://schemas.microsoft.com/office/powerpoint/2010/main" val="2198000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562435"/>
            <a:ext cx="9144000" cy="4169555"/>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US" sz="2400" kern="0" dirty="0" smtClean="0">
                <a:solidFill>
                  <a:srgbClr val="000090"/>
                </a:solidFill>
                <a:latin typeface="Arial"/>
                <a:ea typeface="ＭＳ Ｐゴシック" pitchFamily="-110" charset="-128"/>
                <a:cs typeface="Arial"/>
              </a:rPr>
              <a:t>An IO/F4E/QST Cooperation Agreement was signed on </a:t>
            </a:r>
            <a:br>
              <a:rPr lang="en-US" sz="2400" kern="0" dirty="0" smtClean="0">
                <a:solidFill>
                  <a:srgbClr val="000090"/>
                </a:solidFill>
                <a:latin typeface="Arial"/>
                <a:ea typeface="ＭＳ Ｐゴシック" pitchFamily="-110" charset="-128"/>
                <a:cs typeface="Arial"/>
              </a:rPr>
            </a:br>
            <a:r>
              <a:rPr lang="en-US" sz="2400" kern="0" dirty="0" smtClean="0">
                <a:solidFill>
                  <a:srgbClr val="000090"/>
                </a:solidFill>
                <a:latin typeface="Arial"/>
                <a:ea typeface="ＭＳ Ｐゴシック" pitchFamily="-110" charset="-128"/>
                <a:cs typeface="Arial"/>
              </a:rPr>
              <a:t>20/11/2019 at the Nov. 2019 ITER Council Meeting</a:t>
            </a:r>
            <a:endParaRPr lang="en-US" sz="2400" kern="0" dirty="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US" sz="2000" kern="0" dirty="0" smtClean="0">
                <a:solidFill>
                  <a:srgbClr val="0000FF"/>
                </a:solidFill>
                <a:latin typeface="Arial"/>
                <a:ea typeface="ＭＳ Ｐゴシック" pitchFamily="-110" charset="-128"/>
                <a:cs typeface="Arial"/>
                <a:sym typeface="Wingdings" panose="05000000000000000000" pitchFamily="2" charset="2"/>
              </a:rPr>
              <a:t>Sets out framework for cooperation in all academic, scientific and engineering fields of mutual interest</a:t>
            </a:r>
          </a:p>
          <a:p>
            <a:pPr marL="1069975" lvl="2" indent="-342900">
              <a:spcAft>
                <a:spcPts val="600"/>
              </a:spcAft>
              <a:buFont typeface="Wingdings" panose="05000000000000000000" pitchFamily="2" charset="2"/>
              <a:buChar char="Ø"/>
              <a:defRPr/>
            </a:pPr>
            <a:r>
              <a:rPr lang="en-US" sz="1600" kern="0" dirty="0" smtClean="0">
                <a:solidFill>
                  <a:srgbClr val="FF0000"/>
                </a:solidFill>
                <a:latin typeface="Arial"/>
                <a:ea typeface="ＭＳ Ｐゴシック" pitchFamily="-110" charset="-128"/>
                <a:cs typeface="Arial"/>
                <a:sym typeface="Wingdings" panose="05000000000000000000" pitchFamily="2" charset="2"/>
              </a:rPr>
              <a:t>“Cooperation of IO with Implementing Agencies of the BA Activities considered an essential element in support of the future joint exploitation of the ITER facilities under the ITER Agreement”</a:t>
            </a:r>
            <a:endParaRPr lang="en-US" sz="2000" kern="0" dirty="0" smtClean="0">
              <a:solidFill>
                <a:srgbClr val="0000FF"/>
              </a:solidFill>
              <a:latin typeface="Arial"/>
              <a:ea typeface="ＭＳ Ｐゴシック" pitchFamily="-110" charset="-128"/>
              <a:cs typeface="Arial"/>
              <a:sym typeface="Wingdings" panose="05000000000000000000" pitchFamily="2" charset="2"/>
            </a:endParaRPr>
          </a:p>
          <a:p>
            <a:pPr marL="541338" lvl="1" indent="-271463">
              <a:spcAft>
                <a:spcPts val="1200"/>
              </a:spcAft>
              <a:buFont typeface="Wingdings" pitchFamily="2" charset="2"/>
              <a:buChar char="§"/>
              <a:defRPr/>
            </a:pPr>
            <a:r>
              <a:rPr lang="en-US" sz="2000" kern="0" dirty="0" smtClean="0">
                <a:solidFill>
                  <a:srgbClr val="0000FF"/>
                </a:solidFill>
                <a:latin typeface="Arial"/>
                <a:ea typeface="ＭＳ Ｐゴシック" pitchFamily="-110" charset="-128"/>
                <a:cs typeface="Arial"/>
                <a:sym typeface="Wingdings" panose="05000000000000000000" pitchFamily="2" charset="2"/>
              </a:rPr>
              <a:t>10 year initial duration, may be renewed upon mutual consent before 19/11/2029</a:t>
            </a: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2800" b="1" dirty="0" smtClean="0">
                <a:solidFill>
                  <a:schemeClr val="bg1"/>
                </a:solidFill>
                <a:latin typeface="Arial"/>
                <a:cs typeface="Arial"/>
              </a:rPr>
              <a:t>Preamble: Cooperation Agreement IO/BA activities</a:t>
            </a:r>
            <a:endParaRPr lang="en-GB" sz="2800" b="1" dirty="0">
              <a:solidFill>
                <a:schemeClr val="bg1"/>
              </a:solidFill>
              <a:latin typeface="Arial"/>
              <a:cs typeface="Arial"/>
            </a:endParaRPr>
          </a:p>
        </p:txBody>
      </p:sp>
      <p:pic>
        <p:nvPicPr>
          <p:cNvPr id="2" name="Picture 1"/>
          <p:cNvPicPr>
            <a:picLocks noChangeAspect="1"/>
          </p:cNvPicPr>
          <p:nvPr/>
        </p:nvPicPr>
        <p:blipFill>
          <a:blip r:embed="rId2"/>
          <a:stretch>
            <a:fillRect/>
          </a:stretch>
        </p:blipFill>
        <p:spPr>
          <a:xfrm>
            <a:off x="2771800" y="3156815"/>
            <a:ext cx="5746471" cy="1504076"/>
          </a:xfrm>
          <a:prstGeom prst="rect">
            <a:avLst/>
          </a:prstGeom>
        </p:spPr>
      </p:pic>
    </p:spTree>
    <p:extLst>
      <p:ext uri="{BB962C8B-B14F-4D97-AF65-F5344CB8AC3E}">
        <p14:creationId xmlns:p14="http://schemas.microsoft.com/office/powerpoint/2010/main" val="1745158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726545"/>
            <a:ext cx="9144000" cy="4005445"/>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US" sz="2400" kern="0" dirty="0" smtClean="0">
                <a:solidFill>
                  <a:srgbClr val="000090"/>
                </a:solidFill>
                <a:latin typeface="Arial"/>
                <a:ea typeface="ＭＳ Ｐゴシック" pitchFamily="-110" charset="-128"/>
                <a:cs typeface="Arial"/>
              </a:rPr>
              <a:t>“</a:t>
            </a:r>
            <a:r>
              <a:rPr lang="en-GB" sz="2400" dirty="0" smtClean="0">
                <a:solidFill>
                  <a:srgbClr val="000090"/>
                </a:solidFill>
                <a:latin typeface="Arial" panose="020B0604020202020204" pitchFamily="34" charset="0"/>
                <a:cs typeface="Arial" panose="020B0604020202020204" pitchFamily="34" charset="0"/>
              </a:rPr>
              <a:t>ITER </a:t>
            </a:r>
            <a:r>
              <a:rPr lang="en-GB" sz="2400" dirty="0">
                <a:solidFill>
                  <a:srgbClr val="000090"/>
                </a:solidFill>
                <a:latin typeface="Arial" panose="020B0604020202020204" pitchFamily="34" charset="0"/>
                <a:cs typeface="Arial" panose="020B0604020202020204" pitchFamily="34" charset="0"/>
              </a:rPr>
              <a:t>Research Plan and physics R&amp;D priorities for </a:t>
            </a:r>
            <a:r>
              <a:rPr lang="en-GB" sz="2400" dirty="0" smtClean="0">
                <a:solidFill>
                  <a:srgbClr val="000090"/>
                </a:solidFill>
                <a:latin typeface="Arial" panose="020B0604020202020204" pitchFamily="34" charset="0"/>
                <a:cs typeface="Arial" panose="020B0604020202020204" pitchFamily="34" charset="0"/>
              </a:rPr>
              <a:t>JT-60SA”, R. A. Pitts et al.</a:t>
            </a:r>
            <a:endParaRPr lang="en-US" sz="2400" kern="0" dirty="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US" sz="2000" kern="0" dirty="0" smtClean="0">
                <a:solidFill>
                  <a:srgbClr val="0000FF"/>
                </a:solidFill>
                <a:latin typeface="Arial"/>
                <a:ea typeface="ＭＳ Ｐゴシック" pitchFamily="-110" charset="-128"/>
                <a:cs typeface="Arial"/>
                <a:sym typeface="Wingdings" panose="05000000000000000000" pitchFamily="2" charset="2"/>
              </a:rPr>
              <a:t>6</a:t>
            </a:r>
            <a:r>
              <a:rPr lang="en-US" sz="2000" kern="0" baseline="30000" dirty="0" smtClean="0">
                <a:solidFill>
                  <a:srgbClr val="0000FF"/>
                </a:solidFill>
                <a:latin typeface="Arial"/>
                <a:ea typeface="ＭＳ Ｐゴシック" pitchFamily="-110" charset="-128"/>
                <a:cs typeface="Arial"/>
                <a:sym typeface="Wingdings" panose="05000000000000000000" pitchFamily="2" charset="2"/>
              </a:rPr>
              <a:t>th</a:t>
            </a:r>
            <a:r>
              <a:rPr lang="en-US" sz="2000" kern="0" dirty="0" smtClean="0">
                <a:solidFill>
                  <a:srgbClr val="0000FF"/>
                </a:solidFill>
                <a:latin typeface="Arial"/>
                <a:ea typeface="ＭＳ Ｐゴシック" pitchFamily="-110" charset="-128"/>
                <a:cs typeface="Arial"/>
                <a:sym typeface="Wingdings" panose="05000000000000000000" pitchFamily="2" charset="2"/>
              </a:rPr>
              <a:t> JT-60SA Research Coordination Meeting, Naka, 23/5/2017</a:t>
            </a:r>
          </a:p>
          <a:p>
            <a:pPr marL="541338" lvl="1" indent="-271463">
              <a:spcAft>
                <a:spcPts val="600"/>
              </a:spcAft>
              <a:buFont typeface="Wingdings" pitchFamily="2" charset="2"/>
              <a:buChar char="§"/>
              <a:defRPr/>
            </a:pPr>
            <a:r>
              <a:rPr lang="en-US" sz="2000" kern="0" dirty="0" smtClean="0">
                <a:solidFill>
                  <a:srgbClr val="0000FF"/>
                </a:solidFill>
                <a:latin typeface="Arial"/>
                <a:ea typeface="ＭＳ Ｐゴシック" pitchFamily="-110" charset="-128"/>
                <a:cs typeface="Arial"/>
                <a:sym typeface="Wingdings" panose="05000000000000000000" pitchFamily="2" charset="2"/>
              </a:rPr>
              <a:t>Larger scope, covering all of the IRP, but some aspects repeated here</a:t>
            </a:r>
          </a:p>
          <a:p>
            <a:pPr marL="269875" indent="-269875" eaLnBrk="0" hangingPunct="0">
              <a:spcAft>
                <a:spcPts val="600"/>
              </a:spcAft>
              <a:buSzPct val="125000"/>
              <a:buFontTx/>
              <a:buChar char="•"/>
              <a:defRPr/>
            </a:pPr>
            <a:r>
              <a:rPr lang="en-US" sz="2400" kern="0" dirty="0" smtClean="0">
                <a:solidFill>
                  <a:srgbClr val="000090"/>
                </a:solidFill>
                <a:latin typeface="Arial"/>
                <a:ea typeface="ＭＳ Ｐゴシック" pitchFamily="-110" charset="-128"/>
                <a:cs typeface="Arial"/>
              </a:rPr>
              <a:t>“Proposal of collaboration between ITER and JT-60SA”, T. G. Luce et al., </a:t>
            </a:r>
            <a:endParaRPr lang="en-US" sz="2400" kern="0" dirty="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US" sz="2000" kern="0" dirty="0" smtClean="0">
                <a:solidFill>
                  <a:srgbClr val="0000FF"/>
                </a:solidFill>
                <a:latin typeface="Arial"/>
                <a:ea typeface="ＭＳ Ｐゴシック" pitchFamily="-110" charset="-128"/>
                <a:cs typeface="Arial"/>
                <a:sym typeface="Wingdings" panose="05000000000000000000" pitchFamily="2" charset="2"/>
              </a:rPr>
              <a:t>JT-60SA TCM-33, Naka, 26/6/2019</a:t>
            </a:r>
          </a:p>
          <a:p>
            <a:pPr marL="541338" lvl="1" indent="-271463">
              <a:spcAft>
                <a:spcPts val="600"/>
              </a:spcAft>
              <a:buFont typeface="Wingdings" pitchFamily="2" charset="2"/>
              <a:buChar char="§"/>
              <a:defRPr/>
            </a:pPr>
            <a:r>
              <a:rPr lang="en-US" sz="2000" kern="0" dirty="0" smtClean="0">
                <a:solidFill>
                  <a:srgbClr val="0000FF"/>
                </a:solidFill>
                <a:latin typeface="Arial"/>
                <a:ea typeface="ＭＳ Ｐゴシック" pitchFamily="-110" charset="-128"/>
                <a:cs typeface="Arial"/>
                <a:sym typeface="Wingdings" panose="05000000000000000000" pitchFamily="2" charset="2"/>
              </a:rPr>
              <a:t>Overview of a proposed collaboration</a:t>
            </a:r>
            <a:endParaRPr lang="en-US" sz="2000" kern="0" dirty="0">
              <a:solidFill>
                <a:srgbClr val="0000FF"/>
              </a:solidFill>
              <a:latin typeface="Arial"/>
              <a:ea typeface="ＭＳ Ｐゴシック" pitchFamily="-110" charset="-128"/>
              <a:cs typeface="Arial"/>
              <a:sym typeface="Wingdings" panose="05000000000000000000" pitchFamily="2" charset="2"/>
            </a:endParaRPr>
          </a:p>
          <a:p>
            <a:pPr marL="541338" lvl="1" indent="-271463">
              <a:spcAft>
                <a:spcPts val="600"/>
              </a:spcAft>
              <a:buFont typeface="Wingdings" pitchFamily="2" charset="2"/>
              <a:buChar char="§"/>
              <a:defRPr/>
            </a:pPr>
            <a:endParaRPr lang="en-GB" sz="2400" dirty="0" smtClean="0">
              <a:solidFill>
                <a:srgbClr val="000090"/>
              </a:solidFill>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4000" b="1" dirty="0">
                <a:solidFill>
                  <a:schemeClr val="bg1"/>
                </a:solidFill>
                <a:latin typeface="Arial"/>
                <a:cs typeface="Arial"/>
              </a:rPr>
              <a:t>P</a:t>
            </a:r>
            <a:r>
              <a:rPr lang="en-US" sz="4000" b="1" dirty="0" smtClean="0">
                <a:solidFill>
                  <a:schemeClr val="bg1"/>
                </a:solidFill>
                <a:latin typeface="Arial"/>
                <a:cs typeface="Arial"/>
              </a:rPr>
              <a:t>revious relevant talks</a:t>
            </a:r>
            <a:endParaRPr lang="en-GB" sz="4000" b="1" dirty="0">
              <a:solidFill>
                <a:schemeClr val="bg1"/>
              </a:solidFill>
              <a:latin typeface="Arial"/>
              <a:cs typeface="Arial"/>
            </a:endParaRPr>
          </a:p>
        </p:txBody>
      </p:sp>
    </p:spTree>
    <p:extLst>
      <p:ext uri="{BB962C8B-B14F-4D97-AF65-F5344CB8AC3E}">
        <p14:creationId xmlns:p14="http://schemas.microsoft.com/office/powerpoint/2010/main" val="474320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562436"/>
            <a:ext cx="9144000" cy="434139"/>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US" sz="2200" kern="0" dirty="0" smtClean="0">
                <a:solidFill>
                  <a:srgbClr val="000090"/>
                </a:solidFill>
                <a:latin typeface="Arial"/>
                <a:ea typeface="ＭＳ Ｐゴシック" pitchFamily="-110" charset="-128"/>
                <a:cs typeface="Arial"/>
              </a:rPr>
              <a:t>Extracted from talk by T. G. Luce at JT-60SA TCM-33:</a:t>
            </a:r>
            <a:endParaRPr lang="en-US" sz="2200" kern="0" dirty="0">
              <a:solidFill>
                <a:srgbClr val="000090"/>
              </a:solidFill>
              <a:latin typeface="Arial"/>
              <a:ea typeface="ＭＳ Ｐゴシック" pitchFamily="-110" charset="-128"/>
              <a:cs typeface="Arial"/>
            </a:endParaRP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200" b="1" dirty="0" smtClean="0">
                <a:solidFill>
                  <a:schemeClr val="bg1"/>
                </a:solidFill>
                <a:latin typeface="Arial"/>
                <a:cs typeface="Arial"/>
              </a:rPr>
              <a:t>Quick overview of IO/JT-60SA collaboration </a:t>
            </a:r>
            <a:endParaRPr lang="en-GB" sz="3200" b="1" dirty="0">
              <a:solidFill>
                <a:schemeClr val="bg1"/>
              </a:solidFill>
              <a:latin typeface="Arial"/>
              <a:cs typeface="Arial"/>
            </a:endParaRPr>
          </a:p>
        </p:txBody>
      </p:sp>
      <p:grpSp>
        <p:nvGrpSpPr>
          <p:cNvPr id="8" name="Group 7"/>
          <p:cNvGrpSpPr/>
          <p:nvPr/>
        </p:nvGrpSpPr>
        <p:grpSpPr>
          <a:xfrm>
            <a:off x="1230799" y="906565"/>
            <a:ext cx="4365485" cy="3815139"/>
            <a:chOff x="131279" y="906565"/>
            <a:chExt cx="4935776" cy="4313534"/>
          </a:xfrm>
        </p:grpSpPr>
        <p:pic>
          <p:nvPicPr>
            <p:cNvPr id="2" name="Picture 1"/>
            <p:cNvPicPr>
              <a:picLocks noChangeAspect="1"/>
            </p:cNvPicPr>
            <p:nvPr/>
          </p:nvPicPr>
          <p:blipFill>
            <a:blip r:embed="rId2"/>
            <a:stretch>
              <a:fillRect/>
            </a:stretch>
          </p:blipFill>
          <p:spPr>
            <a:xfrm>
              <a:off x="131279" y="906565"/>
              <a:ext cx="4935776" cy="2318875"/>
            </a:xfrm>
            <a:prstGeom prst="rect">
              <a:avLst/>
            </a:prstGeom>
          </p:spPr>
        </p:pic>
        <p:pic>
          <p:nvPicPr>
            <p:cNvPr id="3" name="Picture 2"/>
            <p:cNvPicPr>
              <a:picLocks noChangeAspect="1"/>
            </p:cNvPicPr>
            <p:nvPr/>
          </p:nvPicPr>
          <p:blipFill rotWithShape="1">
            <a:blip r:embed="rId3"/>
            <a:srcRect t="19579"/>
            <a:stretch/>
          </p:blipFill>
          <p:spPr>
            <a:xfrm>
              <a:off x="131279" y="3156815"/>
              <a:ext cx="4935776" cy="1067043"/>
            </a:xfrm>
            <a:prstGeom prst="rect">
              <a:avLst/>
            </a:prstGeom>
          </p:spPr>
        </p:pic>
        <p:pic>
          <p:nvPicPr>
            <p:cNvPr id="7" name="Picture 6"/>
            <p:cNvPicPr>
              <a:picLocks noChangeAspect="1"/>
            </p:cNvPicPr>
            <p:nvPr/>
          </p:nvPicPr>
          <p:blipFill rotWithShape="1">
            <a:blip r:embed="rId4"/>
            <a:srcRect t="18867"/>
            <a:stretch/>
          </p:blipFill>
          <p:spPr>
            <a:xfrm>
              <a:off x="131279" y="4146925"/>
              <a:ext cx="4935776" cy="1073174"/>
            </a:xfrm>
            <a:prstGeom prst="rect">
              <a:avLst/>
            </a:prstGeom>
          </p:spPr>
        </p:pic>
      </p:grpSp>
      <p:sp>
        <p:nvSpPr>
          <p:cNvPr id="10" name="Right Brace 9"/>
          <p:cNvSpPr/>
          <p:nvPr/>
        </p:nvSpPr>
        <p:spPr>
          <a:xfrm>
            <a:off x="5641289" y="1167274"/>
            <a:ext cx="296525" cy="1729542"/>
          </a:xfrm>
          <a:prstGeom prst="rightBrace">
            <a:avLst>
              <a:gd name="adj1" fmla="val 8333"/>
              <a:gd name="adj2" fmla="val 49002"/>
            </a:avLst>
          </a:prstGeom>
          <a:ln w="28575">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Right Brace 10"/>
          <p:cNvSpPr/>
          <p:nvPr/>
        </p:nvSpPr>
        <p:spPr>
          <a:xfrm>
            <a:off x="5654536" y="2957512"/>
            <a:ext cx="296525" cy="815014"/>
          </a:xfrm>
          <a:prstGeom prst="rightBrace">
            <a:avLst>
              <a:gd name="adj1" fmla="val 8333"/>
              <a:gd name="adj2" fmla="val 49002"/>
            </a:avLst>
          </a:prstGeom>
          <a:ln w="28575">
            <a:solidFill>
              <a:srgbClr val="0099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2" name="Right Brace 11"/>
          <p:cNvSpPr/>
          <p:nvPr/>
        </p:nvSpPr>
        <p:spPr>
          <a:xfrm>
            <a:off x="5654536" y="3814729"/>
            <a:ext cx="296525" cy="827251"/>
          </a:xfrm>
          <a:prstGeom prst="rightBrace">
            <a:avLst>
              <a:gd name="adj1" fmla="val 8333"/>
              <a:gd name="adj2" fmla="val 49002"/>
            </a:avLst>
          </a:prstGeom>
          <a:ln w="28575">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Rectangle 12"/>
          <p:cNvSpPr/>
          <p:nvPr/>
        </p:nvSpPr>
        <p:spPr>
          <a:xfrm>
            <a:off x="5985610" y="1746211"/>
            <a:ext cx="1896673" cy="461665"/>
          </a:xfrm>
          <a:prstGeom prst="rect">
            <a:avLst/>
          </a:prstGeom>
        </p:spPr>
        <p:txBody>
          <a:bodyPr wrap="none">
            <a:spAutoFit/>
          </a:bodyPr>
          <a:lstStyle/>
          <a:p>
            <a:pPr eaLnBrk="1" hangingPunct="1"/>
            <a:r>
              <a:rPr lang="en-GB" altLang="en-US" sz="2400" b="1" dirty="0" smtClean="0">
                <a:solidFill>
                  <a:srgbClr val="FF0000"/>
                </a:solidFill>
                <a:latin typeface="Arial" panose="020B0604020202020204" pitchFamily="34" charset="0"/>
                <a:cs typeface="Arial" panose="020B0604020202020204" pitchFamily="34" charset="0"/>
              </a:rPr>
              <a:t>Programme</a:t>
            </a:r>
            <a:endParaRPr lang="en-GB" altLang="en-US" sz="2400" b="1" dirty="0">
              <a:solidFill>
                <a:srgbClr val="FF0000"/>
              </a:solidFill>
              <a:latin typeface="Arial" panose="020B0604020202020204" pitchFamily="34" charset="0"/>
              <a:cs typeface="Arial" panose="020B0604020202020204" pitchFamily="34" charset="0"/>
            </a:endParaRPr>
          </a:p>
        </p:txBody>
      </p:sp>
      <p:sp>
        <p:nvSpPr>
          <p:cNvPr id="14" name="Rectangle 13"/>
          <p:cNvSpPr/>
          <p:nvPr/>
        </p:nvSpPr>
        <p:spPr>
          <a:xfrm>
            <a:off x="5985609" y="3134186"/>
            <a:ext cx="853119" cy="461665"/>
          </a:xfrm>
          <a:prstGeom prst="rect">
            <a:avLst/>
          </a:prstGeom>
        </p:spPr>
        <p:txBody>
          <a:bodyPr wrap="none">
            <a:spAutoFit/>
          </a:bodyPr>
          <a:lstStyle/>
          <a:p>
            <a:pPr eaLnBrk="1" hangingPunct="1"/>
            <a:r>
              <a:rPr lang="en-US" altLang="en-US" sz="2400" b="1" dirty="0" smtClean="0">
                <a:solidFill>
                  <a:srgbClr val="009900"/>
                </a:solidFill>
                <a:latin typeface="Arial" panose="020B0604020202020204" pitchFamily="34" charset="0"/>
                <a:cs typeface="Arial" panose="020B0604020202020204" pitchFamily="34" charset="0"/>
              </a:rPr>
              <a:t>Data</a:t>
            </a:r>
            <a:endParaRPr lang="en-GB" altLang="en-US" sz="2400" b="1" dirty="0">
              <a:solidFill>
                <a:srgbClr val="009900"/>
              </a:solidFill>
              <a:latin typeface="Arial" panose="020B0604020202020204" pitchFamily="34" charset="0"/>
              <a:cs typeface="Arial" panose="020B0604020202020204" pitchFamily="34" charset="0"/>
            </a:endParaRPr>
          </a:p>
        </p:txBody>
      </p:sp>
      <p:sp>
        <p:nvSpPr>
          <p:cNvPr id="15" name="Rectangle 14"/>
          <p:cNvSpPr/>
          <p:nvPr/>
        </p:nvSpPr>
        <p:spPr>
          <a:xfrm>
            <a:off x="5988026" y="3997521"/>
            <a:ext cx="2165978" cy="461665"/>
          </a:xfrm>
          <a:prstGeom prst="rect">
            <a:avLst/>
          </a:prstGeom>
        </p:spPr>
        <p:txBody>
          <a:bodyPr wrap="none">
            <a:spAutoFit/>
          </a:bodyPr>
          <a:lstStyle/>
          <a:p>
            <a:pPr eaLnBrk="1" hangingPunct="1"/>
            <a:r>
              <a:rPr lang="en-GB" altLang="en-US" sz="2400" b="1" dirty="0" smtClean="0">
                <a:solidFill>
                  <a:srgbClr val="0000FF"/>
                </a:solidFill>
                <a:latin typeface="Arial" panose="020B0604020202020204" pitchFamily="34" charset="0"/>
                <a:cs typeface="Arial" panose="020B0604020202020204" pitchFamily="34" charset="0"/>
              </a:rPr>
              <a:t>Collaboration</a:t>
            </a:r>
            <a:endParaRPr lang="en-GB" altLang="en-US" sz="2400" b="1" dirty="0">
              <a:solidFill>
                <a:srgbClr val="0000FF"/>
              </a:solidFill>
              <a:latin typeface="Arial" panose="020B0604020202020204" pitchFamily="34" charset="0"/>
              <a:cs typeface="Arial" panose="020B0604020202020204" pitchFamily="34" charset="0"/>
            </a:endParaRPr>
          </a:p>
        </p:txBody>
      </p:sp>
      <p:sp>
        <p:nvSpPr>
          <p:cNvPr id="16" name="Rectangle 15"/>
          <p:cNvSpPr/>
          <p:nvPr/>
        </p:nvSpPr>
        <p:spPr>
          <a:xfrm>
            <a:off x="1230799" y="1140560"/>
            <a:ext cx="4362694" cy="1116155"/>
          </a:xfrm>
          <a:prstGeom prst="rect">
            <a:avLst/>
          </a:prstGeom>
          <a:solidFill>
            <a:srgbClr val="FF00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1241630" y="2896816"/>
            <a:ext cx="4351863" cy="440019"/>
          </a:xfrm>
          <a:prstGeom prst="rect">
            <a:avLst/>
          </a:prstGeom>
          <a:solidFill>
            <a:srgbClr val="0099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1230799" y="4459186"/>
            <a:ext cx="4362694" cy="196400"/>
          </a:xfrm>
          <a:prstGeom prst="rect">
            <a:avLst/>
          </a:prstGeom>
          <a:solidFill>
            <a:srgbClr val="0000F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1237610" y="2458962"/>
            <a:ext cx="4355883" cy="437854"/>
          </a:xfrm>
          <a:prstGeom prst="rect">
            <a:avLst/>
          </a:prstGeom>
          <a:solidFill>
            <a:srgbClr val="FF00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20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8" y="1851670"/>
            <a:ext cx="9143999" cy="945105"/>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rgbClr val="000090"/>
                </a:solidFill>
                <a:latin typeface="Arial"/>
                <a:cs typeface="Arial"/>
              </a:rPr>
              <a:t>First wall alignment, start-up and conditioning</a:t>
            </a:r>
            <a:endParaRPr lang="en-GB" sz="3600" b="1" dirty="0">
              <a:solidFill>
                <a:srgbClr val="000090"/>
              </a:solidFill>
              <a:latin typeface="Arial"/>
              <a:cs typeface="Arial"/>
            </a:endParaRPr>
          </a:p>
        </p:txBody>
      </p:sp>
    </p:spTree>
    <p:extLst>
      <p:ext uri="{BB962C8B-B14F-4D97-AF65-F5344CB8AC3E}">
        <p14:creationId xmlns:p14="http://schemas.microsoft.com/office/powerpoint/2010/main" val="3982398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 y="546525"/>
            <a:ext cx="9143999" cy="1485166"/>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Recent multi-machine observations of narrow SOL heat flux features for inner wall limiter plasmas mean that ITER is concerned about longwave misalignments between the toroidal field structure and the central column PFCs</a:t>
            </a:r>
            <a:endParaRPr lang="en-US" kern="0" dirty="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A significant effort is underway to prepare an array of NMR sensors to measure the toroidal field structure at First Plasma</a:t>
            </a:r>
            <a:endParaRPr lang="en-US" sz="1600" dirty="0" smtClean="0">
              <a:solidFill>
                <a:srgbClr val="0000FF"/>
              </a:solidFill>
              <a:sym typeface="Wingdings" panose="05000000000000000000" pitchFamily="2" charset="2"/>
            </a:endParaRP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chemeClr val="bg1"/>
                </a:solidFill>
                <a:latin typeface="Arial"/>
                <a:cs typeface="Arial"/>
              </a:rPr>
              <a:t>Importance of first wall alignment</a:t>
            </a:r>
            <a:endParaRPr lang="en-GB" sz="3600" b="1" dirty="0">
              <a:solidFill>
                <a:schemeClr val="bg1"/>
              </a:solidFill>
              <a:latin typeface="Arial"/>
              <a:cs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8628" y="2166705"/>
            <a:ext cx="4475075" cy="25338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703" y="2166705"/>
            <a:ext cx="1323711" cy="2533860"/>
          </a:xfrm>
          <a:prstGeom prst="rect">
            <a:avLst/>
          </a:prstGeom>
        </p:spPr>
      </p:pic>
      <p:sp>
        <p:nvSpPr>
          <p:cNvPr id="8" name="Rectangle 2"/>
          <p:cNvSpPr txBox="1">
            <a:spLocks noChangeArrowheads="1"/>
          </p:cNvSpPr>
          <p:nvPr/>
        </p:nvSpPr>
        <p:spPr bwMode="auto">
          <a:xfrm>
            <a:off x="8" y="2020279"/>
            <a:ext cx="3348619" cy="2623870"/>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Our understanding is that JT-60SA will not make this measurement</a:t>
            </a:r>
            <a:endParaRPr lang="en-US" kern="0" dirty="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But we are very interested to learn anything about plans for metrology to locate PFCs</a:t>
            </a:r>
          </a:p>
          <a:p>
            <a:pPr marL="541338" lvl="1" indent="-271463">
              <a:spcAft>
                <a:spcPts val="6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And for JT-60SA to make heat flux measurements on inner FW PFCs to characterize the alignment</a:t>
            </a:r>
            <a:endParaRPr lang="en-US" sz="1600" dirty="0" smtClean="0">
              <a:solidFill>
                <a:srgbClr val="0000FF"/>
              </a:solidFill>
              <a:sym typeface="Wingdings" panose="05000000000000000000" pitchFamily="2" charset="2"/>
            </a:endParaRPr>
          </a:p>
        </p:txBody>
      </p:sp>
    </p:spTree>
    <p:extLst>
      <p:ext uri="{BB962C8B-B14F-4D97-AF65-F5344CB8AC3E}">
        <p14:creationId xmlns:p14="http://schemas.microsoft.com/office/powerpoint/2010/main" val="589902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0318" y="650272"/>
            <a:ext cx="5517098" cy="3285366"/>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Reasonably well understood</a:t>
            </a:r>
            <a:endParaRPr lang="en-US" kern="0" dirty="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Several models can be used to make predictions for ITER</a:t>
            </a:r>
          </a:p>
          <a:p>
            <a:pPr marL="269875" indent="-269875" eaLnBrk="0" hangingPunct="0">
              <a:spcAft>
                <a:spcPts val="600"/>
              </a:spcAft>
              <a:buSzPct val="125000"/>
              <a:buFontTx/>
              <a:buChar char="•"/>
              <a:defRPr/>
            </a:pP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But low loop voltage, plasma size and a conductive vessel can affect breakdown</a:t>
            </a:r>
            <a:r>
              <a:rPr lang="en-US" baseline="30000" dirty="0" smtClean="0">
                <a:solidFill>
                  <a:srgbClr val="000090"/>
                </a:solidFill>
                <a:latin typeface="Arial" panose="020B0604020202020204" pitchFamily="34" charset="0"/>
                <a:cs typeface="Arial" panose="020B0604020202020204" pitchFamily="34" charset="0"/>
                <a:sym typeface="Wingdings" panose="05000000000000000000" pitchFamily="2" charset="2"/>
              </a:rPr>
              <a:t>1</a:t>
            </a:r>
            <a:endParaRPr lang="en-US" kern="0" dirty="0" smtClean="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JT-60SA can provide valuable input to test the currently assumed models for these effects </a:t>
            </a:r>
          </a:p>
          <a:p>
            <a:pPr marL="269875" indent="-269875" eaLnBrk="0" hangingPunct="0">
              <a:spcAft>
                <a:spcPts val="600"/>
              </a:spcAft>
              <a:buSzPct val="125000"/>
              <a:buFontTx/>
              <a:buChar char="•"/>
              <a:defRPr/>
            </a:pP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ITER would like to learn more on:</a:t>
            </a:r>
            <a:endParaRPr lang="en-US" kern="0" dirty="0">
              <a:solidFill>
                <a:srgbClr val="000090"/>
              </a:solidFill>
              <a:latin typeface="Arial"/>
              <a:ea typeface="ＭＳ Ｐゴシック" pitchFamily="-110" charset="-128"/>
              <a:cs typeface="Arial"/>
            </a:endParaRPr>
          </a:p>
          <a:p>
            <a:pPr marL="541338" lvl="1" indent="-271463">
              <a:spcAft>
                <a:spcPts val="3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Determination and optimization of magnetic stray field topology at breakdown and following vertical field rise</a:t>
            </a: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600" b="1" dirty="0" err="1" smtClean="0">
                <a:solidFill>
                  <a:schemeClr val="bg1"/>
                </a:solidFill>
                <a:latin typeface="Arial"/>
                <a:cs typeface="Arial"/>
              </a:rPr>
              <a:t>Ohmic</a:t>
            </a:r>
            <a:r>
              <a:rPr lang="en-US" sz="3600" b="1" dirty="0" smtClean="0">
                <a:solidFill>
                  <a:schemeClr val="bg1"/>
                </a:solidFill>
                <a:latin typeface="Arial"/>
                <a:cs typeface="Arial"/>
              </a:rPr>
              <a:t> plasma initiation</a:t>
            </a:r>
            <a:endParaRPr lang="en-GB" sz="3600" b="1" dirty="0">
              <a:solidFill>
                <a:schemeClr val="bg1"/>
              </a:solidFill>
              <a:latin typeface="Arial"/>
              <a:cs typeface="Arial"/>
            </a:endParaRPr>
          </a:p>
        </p:txBody>
      </p:sp>
      <p:pic>
        <p:nvPicPr>
          <p:cNvPr id="5" name="Picture 4"/>
          <p:cNvPicPr>
            <a:picLocks noChangeAspect="1"/>
          </p:cNvPicPr>
          <p:nvPr/>
        </p:nvPicPr>
        <p:blipFill rotWithShape="1">
          <a:blip r:embed="rId2"/>
          <a:srcRect b="14414"/>
          <a:stretch/>
        </p:blipFill>
        <p:spPr>
          <a:xfrm>
            <a:off x="5427095" y="769735"/>
            <a:ext cx="3600400" cy="3046440"/>
          </a:xfrm>
          <a:prstGeom prst="rect">
            <a:avLst/>
          </a:prstGeom>
        </p:spPr>
      </p:pic>
      <p:sp>
        <p:nvSpPr>
          <p:cNvPr id="7" name="Rectangle 2"/>
          <p:cNvSpPr txBox="1">
            <a:spLocks noChangeArrowheads="1"/>
          </p:cNvSpPr>
          <p:nvPr/>
        </p:nvSpPr>
        <p:spPr bwMode="auto">
          <a:xfrm>
            <a:off x="-14450" y="3876894"/>
            <a:ext cx="9144007" cy="855095"/>
          </a:xfrm>
          <a:prstGeom prst="rect">
            <a:avLst/>
          </a:prstGeom>
          <a:noFill/>
          <a:ln w="9525">
            <a:noFill/>
            <a:miter lim="800000"/>
            <a:headEnd/>
            <a:tailEnd/>
          </a:ln>
        </p:spPr>
        <p:txBody>
          <a:bodyPr tIns="0">
            <a:prstTxWarp prst="textNoShape">
              <a:avLst/>
            </a:prstTxWarp>
          </a:bodyPr>
          <a:lstStyle/>
          <a:p>
            <a:pPr marL="541338" lvl="1" indent="-271463">
              <a:spcAft>
                <a:spcPts val="3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Comparison of </a:t>
            </a:r>
            <a:r>
              <a:rPr lang="en-US" sz="1600" dirty="0" err="1" smtClean="0">
                <a:solidFill>
                  <a:srgbClr val="0000FF"/>
                </a:solidFill>
                <a:latin typeface="Arial" panose="020B0604020202020204" pitchFamily="34" charset="0"/>
                <a:cs typeface="Arial" panose="020B0604020202020204" pitchFamily="34" charset="0"/>
                <a:sym typeface="Wingdings" panose="05000000000000000000" pitchFamily="2" charset="2"/>
              </a:rPr>
              <a:t>ohmic</a:t>
            </a: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 breakdown with standard Townsend avalanche model in a  large device</a:t>
            </a:r>
            <a:r>
              <a:rPr lang="en-US" sz="1600" baseline="30000" dirty="0" smtClean="0">
                <a:solidFill>
                  <a:srgbClr val="0000FF"/>
                </a:solidFill>
                <a:latin typeface="Arial" panose="020B0604020202020204" pitchFamily="34" charset="0"/>
                <a:cs typeface="Arial" panose="020B0604020202020204" pitchFamily="34" charset="0"/>
                <a:sym typeface="Wingdings" panose="05000000000000000000" pitchFamily="2" charset="2"/>
              </a:rPr>
              <a:t>1</a:t>
            </a: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 </a:t>
            </a:r>
          </a:p>
          <a:p>
            <a:pPr marL="541338" lvl="1" indent="-271463">
              <a:spcAft>
                <a:spcPts val="3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Plasma size in the early breakdown phase, i.e. before and at close flux surface formation</a:t>
            </a:r>
            <a:endParaRPr lang="en-US" sz="1600" dirty="0">
              <a:solidFill>
                <a:srgbClr val="000090"/>
              </a:solidFill>
              <a:latin typeface="Arial" panose="020B0604020202020204" pitchFamily="34" charset="0"/>
              <a:cs typeface="Arial" panose="020B0604020202020204" pitchFamily="34" charset="0"/>
              <a:sym typeface="Wingdings" panose="05000000000000000000" pitchFamily="2" charset="2"/>
            </a:endParaRPr>
          </a:p>
        </p:txBody>
      </p:sp>
      <p:sp>
        <p:nvSpPr>
          <p:cNvPr id="8" name="TextBox 7"/>
          <p:cNvSpPr txBox="1"/>
          <p:nvPr/>
        </p:nvSpPr>
        <p:spPr>
          <a:xfrm>
            <a:off x="5742130" y="565379"/>
            <a:ext cx="3387427" cy="276999"/>
          </a:xfrm>
          <a:prstGeom prst="rect">
            <a:avLst/>
          </a:prstGeom>
          <a:noFill/>
        </p:spPr>
        <p:txBody>
          <a:bodyPr wrap="square" rtlCol="0">
            <a:spAutoFit/>
          </a:bodyPr>
          <a:lstStyle/>
          <a:p>
            <a:r>
              <a:rPr lang="en-US" sz="1200" baseline="30000" dirty="0" smtClean="0">
                <a:solidFill>
                  <a:srgbClr val="009900"/>
                </a:solidFill>
                <a:latin typeface="Arial" panose="020B0604020202020204" pitchFamily="34" charset="0"/>
                <a:cs typeface="Arial" panose="020B0604020202020204" pitchFamily="34" charset="0"/>
              </a:rPr>
              <a:t>1</a:t>
            </a:r>
            <a:r>
              <a:rPr lang="en-US" sz="1200" dirty="0" smtClean="0">
                <a:solidFill>
                  <a:srgbClr val="009900"/>
                </a:solidFill>
                <a:latin typeface="Arial" panose="020B0604020202020204" pitchFamily="34" charset="0"/>
                <a:cs typeface="Arial" panose="020B0604020202020204" pitchFamily="34" charset="0"/>
              </a:rPr>
              <a:t>P.C</a:t>
            </a:r>
            <a:r>
              <a:rPr lang="en-US" sz="1200" dirty="0">
                <a:solidFill>
                  <a:srgbClr val="009900"/>
                </a:solidFill>
                <a:latin typeface="Arial" panose="020B0604020202020204" pitchFamily="34" charset="0"/>
                <a:cs typeface="Arial" panose="020B0604020202020204" pitchFamily="34" charset="0"/>
              </a:rPr>
              <a:t>. de Vries, Y. Gribov, </a:t>
            </a:r>
            <a:r>
              <a:rPr lang="en-US" sz="1200" dirty="0" smtClean="0">
                <a:solidFill>
                  <a:srgbClr val="009900"/>
                </a:solidFill>
                <a:latin typeface="Arial" panose="020B0604020202020204" pitchFamily="34" charset="0"/>
                <a:cs typeface="Arial" panose="020B0604020202020204" pitchFamily="34" charset="0"/>
              </a:rPr>
              <a:t>NF </a:t>
            </a:r>
            <a:r>
              <a:rPr lang="en-US" sz="1200" b="1" dirty="0" smtClean="0">
                <a:solidFill>
                  <a:srgbClr val="009900"/>
                </a:solidFill>
                <a:latin typeface="Arial" panose="020B0604020202020204" pitchFamily="34" charset="0"/>
                <a:cs typeface="Arial" panose="020B0604020202020204" pitchFamily="34" charset="0"/>
              </a:rPr>
              <a:t>59</a:t>
            </a:r>
            <a:r>
              <a:rPr lang="en-US" sz="1200" dirty="0" smtClean="0">
                <a:solidFill>
                  <a:srgbClr val="009900"/>
                </a:solidFill>
                <a:latin typeface="Arial" panose="020B0604020202020204" pitchFamily="34" charset="0"/>
                <a:cs typeface="Arial" panose="020B0604020202020204" pitchFamily="34" charset="0"/>
              </a:rPr>
              <a:t> </a:t>
            </a:r>
            <a:r>
              <a:rPr lang="en-US" sz="1200" dirty="0">
                <a:solidFill>
                  <a:srgbClr val="009900"/>
                </a:solidFill>
                <a:latin typeface="Arial" panose="020B0604020202020204" pitchFamily="34" charset="0"/>
                <a:cs typeface="Arial" panose="020B0604020202020204" pitchFamily="34" charset="0"/>
              </a:rPr>
              <a:t>(2019) </a:t>
            </a:r>
            <a:r>
              <a:rPr lang="en-GB" sz="1200" dirty="0" smtClean="0">
                <a:solidFill>
                  <a:srgbClr val="009900"/>
                </a:solidFill>
                <a:latin typeface="Arial" panose="020B0604020202020204" pitchFamily="34" charset="0"/>
                <a:cs typeface="Arial" panose="020B0604020202020204" pitchFamily="34" charset="0"/>
              </a:rPr>
              <a:t>096043</a:t>
            </a:r>
            <a:endParaRPr lang="en-GB" sz="1200" dirty="0">
              <a:solidFill>
                <a:srgbClr val="0099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429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4450" y="600583"/>
            <a:ext cx="4586450" cy="3816372"/>
          </a:xfrm>
          <a:prstGeom prst="rect">
            <a:avLst/>
          </a:prstGeom>
          <a:noFill/>
          <a:ln w="9525">
            <a:noFill/>
            <a:miter lim="800000"/>
            <a:headEnd/>
            <a:tailEnd/>
          </a:ln>
        </p:spPr>
        <p:txBody>
          <a:bodyPr tIns="0">
            <a:prstTxWarp prst="textNoShape">
              <a:avLst/>
            </a:prstTxWarp>
          </a:bodyPr>
          <a:lstStyle/>
          <a:p>
            <a:pPr marL="269875" indent="-269875" eaLnBrk="0" hangingPunct="0">
              <a:spcAft>
                <a:spcPts val="600"/>
              </a:spcAft>
              <a:buSzPct val="125000"/>
              <a:buFontTx/>
              <a:buChar char="•"/>
              <a:defRPr/>
            </a:pP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Well established technique on many devices</a:t>
            </a:r>
            <a:endParaRPr lang="en-US" kern="0" dirty="0">
              <a:solidFill>
                <a:srgbClr val="000090"/>
              </a:solidFill>
              <a:latin typeface="Arial"/>
              <a:ea typeface="ＭＳ Ｐゴシック" pitchFamily="-110" charset="-128"/>
              <a:cs typeface="Arial"/>
            </a:endParaRPr>
          </a:p>
          <a:p>
            <a:pPr marL="269875" indent="-269875" eaLnBrk="0" hangingPunct="0">
              <a:spcAft>
                <a:spcPts val="600"/>
              </a:spcAft>
              <a:buSzPct val="125000"/>
              <a:buFontTx/>
              <a:buChar char="•"/>
              <a:defRPr/>
            </a:pP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Can assist in 2 specific ways:</a:t>
            </a:r>
            <a:endParaRPr lang="en-US" kern="0" dirty="0" smtClean="0">
              <a:solidFill>
                <a:srgbClr val="000090"/>
              </a:solidFill>
              <a:latin typeface="Arial"/>
              <a:ea typeface="ＭＳ Ｐゴシック" pitchFamily="-110" charset="-128"/>
              <a:cs typeface="Arial"/>
            </a:endParaRPr>
          </a:p>
          <a:p>
            <a:pPr marL="541338" lvl="1" indent="-271463">
              <a:spcAft>
                <a:spcPts val="6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Ionize neutrals (pre-ionization)</a:t>
            </a:r>
          </a:p>
          <a:p>
            <a:pPr marL="541338" lvl="1" indent="-271463">
              <a:spcAft>
                <a:spcPts val="600"/>
              </a:spcAft>
              <a:buFont typeface="Wingdings" pitchFamily="2" charset="2"/>
              <a:buChar char="§"/>
              <a:defRPr/>
            </a:pPr>
            <a:r>
              <a:rPr lang="en-US" sz="1600" dirty="0" smtClean="0">
                <a:solidFill>
                  <a:srgbClr val="0000FF"/>
                </a:solidFill>
                <a:latin typeface="Arial" panose="020B0604020202020204" pitchFamily="34" charset="0"/>
                <a:cs typeface="Arial" panose="020B0604020202020204" pitchFamily="34" charset="0"/>
                <a:sym typeface="Wingdings" panose="05000000000000000000" pitchFamily="2" charset="2"/>
              </a:rPr>
              <a:t>Then power absorption to assist burn-through</a:t>
            </a:r>
          </a:p>
          <a:p>
            <a:pPr marL="269875" indent="-269875" eaLnBrk="0" hangingPunct="0">
              <a:spcAft>
                <a:spcPts val="600"/>
              </a:spcAft>
              <a:buSzPct val="125000"/>
              <a:buFontTx/>
              <a:buChar char="•"/>
              <a:defRPr/>
            </a:pPr>
            <a:r>
              <a:rPr lang="en-US" dirty="0" smtClean="0">
                <a:solidFill>
                  <a:srgbClr val="000090"/>
                </a:solidFill>
                <a:latin typeface="Arial" panose="020B0604020202020204" pitchFamily="34" charset="0"/>
                <a:cs typeface="Arial" panose="020B0604020202020204" pitchFamily="34" charset="0"/>
                <a:sym typeface="Wingdings" panose="05000000000000000000" pitchFamily="2" charset="2"/>
              </a:rPr>
              <a:t>Burn-through assist well understood and can be modelled and predictions made for ITER</a:t>
            </a:r>
          </a:p>
          <a:p>
            <a:pPr marL="269875" indent="-269875" eaLnBrk="0" hangingPunct="0">
              <a:spcAft>
                <a:spcPts val="600"/>
              </a:spcAft>
              <a:buSzPct val="125000"/>
              <a:buFontTx/>
              <a:buChar char="•"/>
              <a:defRPr/>
            </a:pPr>
            <a:r>
              <a:rPr lang="en-US" kern="0" dirty="0" smtClean="0">
                <a:solidFill>
                  <a:srgbClr val="000090"/>
                </a:solidFill>
                <a:latin typeface="Arial" panose="020B0604020202020204" pitchFamily="34" charset="0"/>
                <a:ea typeface="ＭＳ Ｐゴシック" pitchFamily="-110" charset="-128"/>
                <a:cs typeface="Arial" panose="020B0604020202020204" pitchFamily="34" charset="0"/>
                <a:sym typeface="Wingdings" panose="05000000000000000000" pitchFamily="2" charset="2"/>
              </a:rPr>
              <a:t>But knowledge still too limited to make predictions for ECH pre-ionization </a:t>
            </a:r>
          </a:p>
        </p:txBody>
      </p:sp>
      <p:sp>
        <p:nvSpPr>
          <p:cNvPr id="6" name="Rectangle 3"/>
          <p:cNvSpPr>
            <a:spLocks noChangeArrowheads="1"/>
          </p:cNvSpPr>
          <p:nvPr/>
        </p:nvSpPr>
        <p:spPr bwMode="auto">
          <a:xfrm>
            <a:off x="8" y="13"/>
            <a:ext cx="9143999" cy="546511"/>
          </a:xfrm>
          <a:prstGeom prst="rect">
            <a:avLst/>
          </a:prstGeom>
          <a:noFill/>
          <a:ln w="9525">
            <a:noFill/>
            <a:miter lim="800000"/>
            <a:headEnd/>
            <a:tailEnd/>
          </a:ln>
        </p:spPr>
        <p:txBody>
          <a:bodyPr tIns="36000" bIns="72000" anchor="ctr">
            <a:prstTxWarp prst="textNoShape">
              <a:avLst/>
            </a:prstTxWarp>
          </a:bodyPr>
          <a:lstStyle/>
          <a:p>
            <a:pPr algn="ctr"/>
            <a:r>
              <a:rPr lang="en-US" sz="3600" b="1" dirty="0" smtClean="0">
                <a:solidFill>
                  <a:schemeClr val="bg1"/>
                </a:solidFill>
                <a:latin typeface="Arial"/>
                <a:cs typeface="Arial"/>
              </a:rPr>
              <a:t>ECH-assisted plasma initiation (1)</a:t>
            </a:r>
            <a:endParaRPr lang="en-GB" sz="3600" b="1" dirty="0">
              <a:solidFill>
                <a:schemeClr val="bg1"/>
              </a:solidFill>
              <a:latin typeface="Arial"/>
              <a:cs typeface="Arial"/>
            </a:endParaRPr>
          </a:p>
        </p:txBody>
      </p:sp>
      <p:pic>
        <p:nvPicPr>
          <p:cNvPr id="9" name="Picture 8"/>
          <p:cNvPicPr>
            <a:picLocks noChangeAspect="1"/>
          </p:cNvPicPr>
          <p:nvPr/>
        </p:nvPicPr>
        <p:blipFill>
          <a:blip r:embed="rId3"/>
          <a:stretch>
            <a:fillRect/>
          </a:stretch>
        </p:blipFill>
        <p:spPr>
          <a:xfrm>
            <a:off x="4945278" y="681540"/>
            <a:ext cx="4198729" cy="2595219"/>
          </a:xfrm>
          <a:prstGeom prst="rect">
            <a:avLst/>
          </a:prstGeom>
        </p:spPr>
      </p:pic>
      <p:sp>
        <p:nvSpPr>
          <p:cNvPr id="11" name="TextBox 10"/>
          <p:cNvSpPr txBox="1"/>
          <p:nvPr/>
        </p:nvSpPr>
        <p:spPr>
          <a:xfrm>
            <a:off x="4842030" y="3336835"/>
            <a:ext cx="4233490" cy="1338828"/>
          </a:xfrm>
          <a:prstGeom prst="rect">
            <a:avLst/>
          </a:prstGeom>
          <a:noFill/>
        </p:spPr>
        <p:txBody>
          <a:bodyPr wrap="square" rtlCol="0">
            <a:spAutoFit/>
          </a:bodyPr>
          <a:lstStyle/>
          <a:p>
            <a:pPr algn="just"/>
            <a:r>
              <a:rPr lang="en-US" sz="900" dirty="0">
                <a:solidFill>
                  <a:srgbClr val="5F5F5F"/>
                </a:solidFill>
                <a:latin typeface="Arial" panose="020B0604020202020204" pitchFamily="34" charset="0"/>
                <a:cs typeface="Arial" panose="020B0604020202020204" pitchFamily="34" charset="0"/>
                <a:sym typeface="Wingdings" panose="05000000000000000000" pitchFamily="2" charset="2"/>
              </a:rPr>
              <a:t>Concept of ECH pre-ionization process: If the ECH beam has sufficient power density, it is able to increase the electron energy above the ionization energy</a:t>
            </a:r>
            <a:r>
              <a:rPr lang="en-US" sz="900" baseline="30000" dirty="0">
                <a:solidFill>
                  <a:srgbClr val="5F5F5F"/>
                </a:solidFill>
                <a:latin typeface="Arial" panose="020B0604020202020204" pitchFamily="34" charset="0"/>
                <a:cs typeface="Arial" panose="020B0604020202020204" pitchFamily="34" charset="0"/>
                <a:sym typeface="Wingdings" panose="05000000000000000000" pitchFamily="2" charset="2"/>
              </a:rPr>
              <a:t>1</a:t>
            </a:r>
            <a:r>
              <a:rPr lang="en-US" sz="900" dirty="0">
                <a:solidFill>
                  <a:srgbClr val="5F5F5F"/>
                </a:solidFill>
                <a:latin typeface="Arial" panose="020B0604020202020204" pitchFamily="34" charset="0"/>
                <a:cs typeface="Arial" panose="020B0604020202020204" pitchFamily="34" charset="0"/>
                <a:sym typeface="Wingdings" panose="05000000000000000000" pitchFamily="2" charset="2"/>
              </a:rPr>
              <a:t>. Free electrons with sufficient energy, travel along the toroidal field lines, ionizing further neutrals via collisions, creating a toroidal ring of plasma intersecting with the ECH beam at the (R</a:t>
            </a:r>
            <a:r>
              <a:rPr lang="en-US" sz="900" baseline="-25000" dirty="0">
                <a:solidFill>
                  <a:srgbClr val="5F5F5F"/>
                </a:solidFill>
                <a:latin typeface="Arial" panose="020B0604020202020204" pitchFamily="34" charset="0"/>
                <a:cs typeface="Arial" panose="020B0604020202020204" pitchFamily="34" charset="0"/>
                <a:sym typeface="Wingdings" panose="05000000000000000000" pitchFamily="2" charset="2"/>
              </a:rPr>
              <a:t>ec</a:t>
            </a:r>
            <a:r>
              <a:rPr lang="en-US" sz="900" dirty="0">
                <a:solidFill>
                  <a:srgbClr val="5F5F5F"/>
                </a:solidFill>
                <a:latin typeface="Arial" panose="020B0604020202020204" pitchFamily="34" charset="0"/>
                <a:cs typeface="Arial" panose="020B0604020202020204" pitchFamily="34" charset="0"/>
                <a:sym typeface="Wingdings" panose="05000000000000000000" pitchFamily="2" charset="2"/>
              </a:rPr>
              <a:t>) resonance</a:t>
            </a:r>
            <a:r>
              <a:rPr lang="en-US" sz="900" baseline="30000" dirty="0">
                <a:solidFill>
                  <a:srgbClr val="5F5F5F"/>
                </a:solidFill>
                <a:latin typeface="Arial" panose="020B0604020202020204" pitchFamily="34" charset="0"/>
                <a:cs typeface="Arial" panose="020B0604020202020204" pitchFamily="34" charset="0"/>
                <a:sym typeface="Wingdings" panose="05000000000000000000" pitchFamily="2" charset="2"/>
              </a:rPr>
              <a:t>2</a:t>
            </a:r>
            <a:r>
              <a:rPr lang="en-US" sz="900" dirty="0">
                <a:solidFill>
                  <a:srgbClr val="5F5F5F"/>
                </a:solidFill>
                <a:latin typeface="Arial" panose="020B0604020202020204" pitchFamily="34" charset="0"/>
                <a:cs typeface="Arial" panose="020B0604020202020204" pitchFamily="34" charset="0"/>
                <a:sym typeface="Wingdings" panose="05000000000000000000" pitchFamily="2" charset="2"/>
              </a:rPr>
              <a:t>. The plasma may expand from these rings further into the vessel.</a:t>
            </a:r>
          </a:p>
          <a:p>
            <a:endParaRPr lang="en-US" sz="900" dirty="0">
              <a:solidFill>
                <a:srgbClr val="5F5F5F"/>
              </a:solidFill>
              <a:latin typeface="Arial" panose="020B0604020202020204" pitchFamily="34" charset="0"/>
              <a:cs typeface="Arial" panose="020B0604020202020204" pitchFamily="34" charset="0"/>
              <a:sym typeface="Wingdings" panose="05000000000000000000" pitchFamily="2" charset="2"/>
            </a:endParaRPr>
          </a:p>
          <a:p>
            <a:r>
              <a:rPr lang="it-IT" sz="900" dirty="0">
                <a:solidFill>
                  <a:srgbClr val="5F5F5F"/>
                </a:solidFill>
                <a:latin typeface="Arial" panose="020B0604020202020204" pitchFamily="34" charset="0"/>
                <a:cs typeface="Arial" panose="020B0604020202020204" pitchFamily="34" charset="0"/>
              </a:rPr>
              <a:t>[1] D. Farina, Nucl. Fusion </a:t>
            </a:r>
            <a:r>
              <a:rPr lang="it-IT" sz="900" b="1" dirty="0">
                <a:solidFill>
                  <a:srgbClr val="5F5F5F"/>
                </a:solidFill>
                <a:latin typeface="Arial" panose="020B0604020202020204" pitchFamily="34" charset="0"/>
                <a:cs typeface="Arial" panose="020B0604020202020204" pitchFamily="34" charset="0"/>
              </a:rPr>
              <a:t>58</a:t>
            </a:r>
            <a:r>
              <a:rPr lang="it-IT" sz="900" dirty="0">
                <a:solidFill>
                  <a:srgbClr val="5F5F5F"/>
                </a:solidFill>
                <a:latin typeface="Arial" panose="020B0604020202020204" pitchFamily="34" charset="0"/>
                <a:cs typeface="Arial" panose="020B0604020202020204" pitchFamily="34" charset="0"/>
              </a:rPr>
              <a:t> (2018) 066012. </a:t>
            </a:r>
          </a:p>
          <a:p>
            <a:r>
              <a:rPr lang="it-IT" sz="900" dirty="0">
                <a:solidFill>
                  <a:srgbClr val="5F5F5F"/>
                </a:solidFill>
                <a:latin typeface="Arial" panose="020B0604020202020204" pitchFamily="34" charset="0"/>
                <a:cs typeface="Arial" panose="020B0604020202020204" pitchFamily="34" charset="0"/>
              </a:rPr>
              <a:t>[2] </a:t>
            </a:r>
            <a:r>
              <a:rPr lang="en-GB" sz="900" dirty="0">
                <a:solidFill>
                  <a:srgbClr val="5F5F5F"/>
                </a:solidFill>
                <a:latin typeface="Arial" panose="020B0604020202020204" pitchFamily="34" charset="0"/>
                <a:cs typeface="Arial" panose="020B0604020202020204" pitchFamily="34" charset="0"/>
              </a:rPr>
              <a:t>J. Stober, et al., Nuclear Fusion 2011 </a:t>
            </a:r>
            <a:r>
              <a:rPr lang="en-GB" sz="900" b="1" dirty="0">
                <a:solidFill>
                  <a:srgbClr val="5F5F5F"/>
                </a:solidFill>
                <a:latin typeface="Arial" panose="020B0604020202020204" pitchFamily="34" charset="0"/>
                <a:cs typeface="Arial" panose="020B0604020202020204" pitchFamily="34" charset="0"/>
              </a:rPr>
              <a:t>51</a:t>
            </a:r>
            <a:r>
              <a:rPr lang="en-GB" sz="900" dirty="0">
                <a:solidFill>
                  <a:srgbClr val="5F5F5F"/>
                </a:solidFill>
                <a:latin typeface="Arial" panose="020B0604020202020204" pitchFamily="34" charset="0"/>
                <a:cs typeface="Arial" panose="020B0604020202020204" pitchFamily="34" charset="0"/>
              </a:rPr>
              <a:t> 083031</a:t>
            </a:r>
            <a:endParaRPr lang="en-US" sz="900" dirty="0">
              <a:solidFill>
                <a:srgbClr val="5F5F5F"/>
              </a:solidFill>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832924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290711</TotalTime>
  <Words>2561</Words>
  <Application>Microsoft Office PowerPoint</Application>
  <PresentationFormat>Affichage à l'écran (16:9)</PresentationFormat>
  <Paragraphs>193</Paragraphs>
  <Slides>26</Slides>
  <Notes>5</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26</vt:i4>
      </vt:variant>
    </vt:vector>
  </HeadingPairs>
  <TitlesOfParts>
    <vt:vector size="35" baseType="lpstr">
      <vt:lpstr>ＭＳ Ｐゴシック</vt:lpstr>
      <vt:lpstr>ＭＳ Ｐゴシック</vt:lpstr>
      <vt:lpstr>Arial</vt:lpstr>
      <vt:lpstr>Calibri</vt:lpstr>
      <vt:lpstr>Century Gothic</vt:lpstr>
      <vt:lpstr>Lucida Console</vt:lpstr>
      <vt:lpstr>Times</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aurelie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Rene Raffray</dc:creator>
  <cp:lastModifiedBy>JOFFRIN Emmanuel 133360</cp:lastModifiedBy>
  <cp:revision>3347</cp:revision>
  <cp:lastPrinted>2013-06-19T07:10:57Z</cp:lastPrinted>
  <dcterms:created xsi:type="dcterms:W3CDTF">2011-10-25T12:29:48Z</dcterms:created>
  <dcterms:modified xsi:type="dcterms:W3CDTF">2020-03-30T06:48:03Z</dcterms:modified>
</cp:coreProperties>
</file>