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681" r:id="rId2"/>
    <p:sldId id="773" r:id="rId3"/>
  </p:sldIdLst>
  <p:sldSz cx="9144000" cy="6858000" type="screen4x3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00"/>
    <a:srgbClr val="CCECFF"/>
    <a:srgbClr val="FFE5E5"/>
    <a:srgbClr val="FFEFEF"/>
    <a:srgbClr val="FFDDDD"/>
    <a:srgbClr val="FFCDCD"/>
    <a:srgbClr val="E1F4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 autoAdjust="0"/>
    <p:restoredTop sz="94737" autoAdjust="0"/>
  </p:normalViewPr>
  <p:slideViewPr>
    <p:cSldViewPr snapToGrid="0">
      <p:cViewPr varScale="1">
        <p:scale>
          <a:sx n="73" d="100"/>
          <a:sy n="73" d="100"/>
        </p:scale>
        <p:origin x="2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86"/>
    </p:cViewPr>
  </p:sorterViewPr>
  <p:notesViewPr>
    <p:cSldViewPr snapToGrid="0">
      <p:cViewPr varScale="1">
        <p:scale>
          <a:sx n="74" d="100"/>
          <a:sy n="74" d="100"/>
        </p:scale>
        <p:origin x="-1392" y="-10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98DB46-E1C4-4139-87C0-D698072A0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8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D4597E-9FA8-4D2B-993C-3FF5595B4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0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Test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1" descr="http://betelgeuse.intra.cea.fr:8080/alfresco/cd/d/workspace/SpacesStore/c6532889-d614-4779-b42b-863c45f7eb89/CEA_logo_quadri-sur-fond-roug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4" y="5728199"/>
            <a:ext cx="1003544" cy="81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68" y="5815096"/>
            <a:ext cx="2215299" cy="6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69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1950" y="41275"/>
            <a:ext cx="67325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" name="Espace réservé du numéro de diapositive 8"/>
          <p:cNvSpPr txBox="1">
            <a:spLocks noGrp="1"/>
          </p:cNvSpPr>
          <p:nvPr userDrawn="1"/>
        </p:nvSpPr>
        <p:spPr bwMode="auto">
          <a:xfrm>
            <a:off x="7891463" y="6456363"/>
            <a:ext cx="12017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|  PAGE </a:t>
            </a:r>
            <a:fld id="{3CA59D44-1796-4223-BCE1-B06A40B30F21}" type="slidenum">
              <a:rPr lang="fr-FR" sz="1200" smtClean="0">
                <a:solidFill>
                  <a:srgbClr val="666666"/>
                </a:solidFill>
                <a:latin typeface="Arial" charset="0"/>
              </a:rPr>
              <a:pPr eaLnBrk="1" hangingPunct="1">
                <a:defRPr/>
              </a:pPr>
              <a:t>‹N°›</a:t>
            </a:fld>
            <a:endParaRPr lang="fr-FR" sz="1200" smtClean="0">
              <a:solidFill>
                <a:srgbClr val="666666"/>
              </a:solidFill>
              <a:latin typeface="Arial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526213"/>
            <a:ext cx="11191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3" descr="EurofusionDisc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458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6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7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O1 (discussion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4" y="4000488"/>
            <a:ext cx="4883600" cy="717816"/>
          </a:xfrm>
        </p:spPr>
        <p:txBody>
          <a:bodyPr>
            <a:normAutofit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Joffrin</a:t>
            </a:r>
            <a:r>
              <a:rPr lang="en-US" dirty="0" smtClean="0"/>
              <a:t>, CEA, IRFM (France)</a:t>
            </a:r>
          </a:p>
        </p:txBody>
      </p:sp>
    </p:spTree>
    <p:extLst>
      <p:ext uri="{BB962C8B-B14F-4D97-AF65-F5344CB8AC3E}">
        <p14:creationId xmlns:p14="http://schemas.microsoft.com/office/powerpoint/2010/main" val="18174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2880" y="0"/>
            <a:ext cx="3693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</a:rPr>
              <a:t>Session </a:t>
            </a:r>
            <a:r>
              <a:rPr lang="fr-FR" sz="3200" b="1" dirty="0" err="1" smtClean="0">
                <a:solidFill>
                  <a:srgbClr val="C00000"/>
                </a:solidFill>
              </a:rPr>
              <a:t>summary</a:t>
            </a:r>
            <a:endParaRPr lang="fr-FR" sz="3200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252" y="705394"/>
            <a:ext cx="903949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First </a:t>
            </a:r>
            <a:r>
              <a:rPr lang="fr-FR" sz="1800" b="1" dirty="0" err="1" smtClean="0"/>
              <a:t>two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presentation</a:t>
            </a:r>
            <a:r>
              <a:rPr lang="fr-FR" sz="1800" b="1" dirty="0" err="1" smtClean="0"/>
              <a:t>s</a:t>
            </a:r>
            <a:r>
              <a:rPr lang="fr-FR" sz="1800" b="1" dirty="0" smtClean="0"/>
              <a:t> have </a:t>
            </a:r>
            <a:r>
              <a:rPr lang="fr-FR" sz="1800" b="1" dirty="0" err="1" smtClean="0"/>
              <a:t>given</a:t>
            </a:r>
            <a:r>
              <a:rPr lang="fr-FR" sz="1800" b="1" dirty="0" smtClean="0"/>
              <a:t> an </a:t>
            </a:r>
            <a:r>
              <a:rPr lang="fr-FR" sz="1800" b="1" dirty="0" err="1" smtClean="0"/>
              <a:t>overview</a:t>
            </a:r>
            <a:r>
              <a:rPr lang="fr-FR" sz="1800" b="1" dirty="0" smtClean="0"/>
              <a:t> of the </a:t>
            </a:r>
            <a:r>
              <a:rPr lang="fr-FR" sz="1800" b="1" dirty="0" err="1" smtClean="0"/>
              <a:t>organization</a:t>
            </a:r>
            <a:r>
              <a:rPr lang="fr-FR" sz="1800" b="1" dirty="0" smtClean="0"/>
              <a:t> in the EU, people </a:t>
            </a:r>
            <a:r>
              <a:rPr lang="fr-FR" sz="1800" b="1" dirty="0" err="1" smtClean="0"/>
              <a:t>selected</a:t>
            </a:r>
            <a:r>
              <a:rPr lang="fr-FR" sz="1800" b="1" dirty="0" smtClean="0"/>
              <a:t> on site for the </a:t>
            </a:r>
            <a:r>
              <a:rPr lang="fr-FR" sz="1800" b="1" dirty="0" err="1" smtClean="0"/>
              <a:t>integrated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commissioning</a:t>
            </a:r>
            <a:r>
              <a:rPr lang="fr-FR" sz="1800" b="1" dirty="0"/>
              <a:t> </a:t>
            </a:r>
            <a:r>
              <a:rPr lang="fr-FR" sz="1800" b="1" dirty="0" smtClean="0"/>
              <a:t>and </a:t>
            </a:r>
            <a:r>
              <a:rPr lang="fr-FR" sz="1800" b="1" dirty="0" err="1" smtClean="0"/>
              <a:t>their</a:t>
            </a:r>
            <a:r>
              <a:rPr lang="fr-FR" sz="1800" b="1" dirty="0" smtClean="0"/>
              <a:t> in </a:t>
            </a:r>
            <a:r>
              <a:rPr lang="fr-FR" sz="1800" b="1" dirty="0" err="1" smtClean="0"/>
              <a:t>integration</a:t>
            </a:r>
            <a:r>
              <a:rPr lang="fr-FR" sz="1800" b="1" dirty="0" smtClean="0"/>
              <a:t> in the QST teams (on the basis of </a:t>
            </a:r>
            <a:r>
              <a:rPr lang="fr-FR" sz="1800" b="1" dirty="0" err="1" smtClean="0"/>
              <a:t>Kamada’s</a:t>
            </a:r>
            <a:r>
              <a:rPr lang="fr-FR" sz="1800" b="1" dirty="0" smtClean="0"/>
              <a:t> PCM document). 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The </a:t>
            </a:r>
            <a:r>
              <a:rPr lang="fr-FR" sz="1800" b="1" dirty="0" err="1" smtClean="0"/>
              <a:t>process</a:t>
            </a:r>
            <a:r>
              <a:rPr lang="fr-FR" sz="1800" b="1" dirty="0" smtClean="0"/>
              <a:t> for </a:t>
            </a:r>
            <a:r>
              <a:rPr lang="fr-FR" sz="1800" b="1" dirty="0" err="1" smtClean="0"/>
              <a:t>their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stay</a:t>
            </a:r>
            <a:r>
              <a:rPr lang="fr-FR" sz="1800" b="1" dirty="0" smtClean="0"/>
              <a:t> in </a:t>
            </a:r>
            <a:r>
              <a:rPr lang="fr-FR" sz="1800" b="1" dirty="0" err="1" smtClean="0"/>
              <a:t>Japan</a:t>
            </a:r>
            <a:r>
              <a:rPr lang="fr-FR" sz="1800" b="1" dirty="0" smtClean="0"/>
              <a:t> has been </a:t>
            </a:r>
            <a:r>
              <a:rPr lang="fr-FR" sz="1800" b="1" dirty="0" err="1" smtClean="0"/>
              <a:t>presented</a:t>
            </a:r>
            <a:r>
              <a:rPr lang="fr-FR" sz="1800" b="1" dirty="0" smtClean="0"/>
              <a:t> and </a:t>
            </a:r>
            <a:r>
              <a:rPr lang="fr-FR" sz="1800" b="1" dirty="0" err="1" smtClean="0"/>
              <a:t>particularly</a:t>
            </a:r>
            <a:r>
              <a:rPr lang="fr-FR" sz="1800" b="1" dirty="0" smtClean="0"/>
              <a:t> the </a:t>
            </a:r>
            <a:r>
              <a:rPr lang="fr-FR" sz="1800" b="1" dirty="0" err="1" smtClean="0"/>
              <a:t>consequences</a:t>
            </a:r>
            <a:r>
              <a:rPr lang="fr-FR" sz="1800" b="1" dirty="0" smtClean="0"/>
              <a:t> of COVID-19 on visas and administrative </a:t>
            </a:r>
            <a:r>
              <a:rPr lang="fr-FR" sz="1800" b="1" dirty="0" err="1" smtClean="0"/>
              <a:t>process</a:t>
            </a:r>
            <a:r>
              <a:rPr lang="fr-FR" sz="1800" b="1" dirty="0" smtClean="0"/>
              <a:t>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It </a:t>
            </a:r>
            <a:r>
              <a:rPr lang="fr-FR" sz="1800" b="1" dirty="0" err="1" smtClean="0"/>
              <a:t>was</a:t>
            </a:r>
            <a:r>
              <a:rPr lang="fr-FR" sz="1800" b="1" dirty="0" smtClean="0"/>
              <a:t> made </a:t>
            </a:r>
            <a:r>
              <a:rPr lang="fr-FR" sz="1800" b="1" dirty="0" err="1" smtClean="0"/>
              <a:t>clear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that</a:t>
            </a:r>
            <a:r>
              <a:rPr lang="fr-FR" sz="1800" b="1" dirty="0" smtClean="0"/>
              <a:t> at </a:t>
            </a:r>
            <a:r>
              <a:rPr lang="fr-FR" sz="1800" b="1" dirty="0" err="1" smtClean="0"/>
              <a:t>present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there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is</a:t>
            </a:r>
            <a:r>
              <a:rPr lang="fr-FR" sz="1800" b="1" dirty="0" smtClean="0"/>
              <a:t> no </a:t>
            </a:r>
            <a:r>
              <a:rPr lang="fr-FR" sz="1800" b="1" dirty="0" err="1" smtClean="0"/>
              <a:t>remote</a:t>
            </a:r>
            <a:r>
              <a:rPr lang="fr-FR" sz="1800" b="1" dirty="0" smtClean="0"/>
              <a:t> computer or data </a:t>
            </a:r>
            <a:r>
              <a:rPr lang="fr-FR" sz="1800" b="1" dirty="0" err="1" smtClean="0"/>
              <a:t>access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QST. </a:t>
            </a:r>
            <a:r>
              <a:rPr lang="fr-FR" sz="1800" b="1" smtClean="0"/>
              <a:t>Discussions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QST and F4E are on-</a:t>
            </a:r>
            <a:r>
              <a:rPr lang="fr-FR" sz="1800" b="1" dirty="0" err="1" smtClean="0"/>
              <a:t>going</a:t>
            </a:r>
            <a:r>
              <a:rPr lang="fr-FR" sz="1800" b="1" dirty="0" smtClean="0"/>
              <a:t> about </a:t>
            </a:r>
            <a:r>
              <a:rPr lang="fr-FR" sz="1800" b="1" dirty="0" err="1" smtClean="0"/>
              <a:t>remote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connection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tools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that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can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be</a:t>
            </a:r>
            <a:r>
              <a:rPr lang="fr-FR" sz="1800" b="1" dirty="0" smtClean="0"/>
              <a:t> made </a:t>
            </a:r>
            <a:r>
              <a:rPr lang="fr-FR" sz="1800" b="1" dirty="0" err="1" smtClean="0"/>
              <a:t>available</a:t>
            </a:r>
            <a:r>
              <a:rPr lang="fr-FR" sz="1800" b="1" dirty="0" smtClean="0"/>
              <a:t>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The last </a:t>
            </a:r>
            <a:r>
              <a:rPr lang="fr-FR" sz="1800" b="1" dirty="0" err="1" smtClean="0"/>
              <a:t>presentation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from</a:t>
            </a:r>
            <a:r>
              <a:rPr lang="fr-FR" sz="1800" b="1" dirty="0" smtClean="0"/>
              <a:t> IO (R. Pitts) has </a:t>
            </a:r>
            <a:r>
              <a:rPr lang="fr-FR" sz="1800" b="1" dirty="0" err="1" smtClean="0"/>
              <a:t>provided</a:t>
            </a:r>
            <a:r>
              <a:rPr lang="fr-FR" sz="1800" b="1" dirty="0" smtClean="0"/>
              <a:t> the audience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the key questions </a:t>
            </a:r>
            <a:r>
              <a:rPr lang="fr-FR" sz="1800" b="1" dirty="0" err="1" smtClean="0"/>
              <a:t>that</a:t>
            </a:r>
            <a:r>
              <a:rPr lang="fr-FR" sz="1800" b="1" dirty="0" smtClean="0"/>
              <a:t> IO </a:t>
            </a:r>
            <a:r>
              <a:rPr lang="fr-FR" sz="1800" b="1" dirty="0" err="1" smtClean="0"/>
              <a:t>expects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from</a:t>
            </a:r>
            <a:r>
              <a:rPr lang="fr-FR" sz="1800" b="1" dirty="0" smtClean="0"/>
              <a:t> the </a:t>
            </a:r>
            <a:r>
              <a:rPr lang="fr-FR" sz="1800" b="1" dirty="0" err="1" smtClean="0"/>
              <a:t>integrated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commissioning</a:t>
            </a:r>
            <a:r>
              <a:rPr lang="fr-FR" sz="1800" b="1" dirty="0" smtClean="0"/>
              <a:t> (and </a:t>
            </a:r>
            <a:r>
              <a:rPr lang="fr-FR" sz="1800" b="1" dirty="0" err="1" smtClean="0"/>
              <a:t>beyond</a:t>
            </a:r>
            <a:r>
              <a:rPr lang="fr-FR" sz="1800" b="1" dirty="0" smtClean="0"/>
              <a:t>): </a:t>
            </a:r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b="1" dirty="0" err="1" smtClean="0"/>
              <a:t>Inner-wall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alignment</a:t>
            </a:r>
            <a:r>
              <a:rPr lang="fr-FR" sz="1800" b="1" dirty="0" smtClean="0"/>
              <a:t>  and </a:t>
            </a:r>
            <a:r>
              <a:rPr lang="fr-FR" sz="1800" b="1" dirty="0" err="1" smtClean="0"/>
              <a:t>tolerance</a:t>
            </a:r>
            <a:endParaRPr lang="fr-FR" sz="1800" b="1" dirty="0" smtClean="0"/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b="1" dirty="0" smtClean="0"/>
              <a:t>Plasma breakdown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ECH </a:t>
            </a:r>
            <a:r>
              <a:rPr lang="fr-FR" sz="1800" b="1" dirty="0" err="1" smtClean="0"/>
              <a:t>assist</a:t>
            </a:r>
            <a:r>
              <a:rPr lang="fr-FR" sz="1800" b="1" dirty="0" smtClean="0"/>
              <a:t> (how </a:t>
            </a:r>
            <a:r>
              <a:rPr lang="fr-FR" sz="1800" b="1" dirty="0" err="1" smtClean="0"/>
              <a:t>much</a:t>
            </a:r>
            <a:r>
              <a:rPr lang="fr-FR" sz="1800" b="1" dirty="0" smtClean="0"/>
              <a:t> power </a:t>
            </a:r>
            <a:r>
              <a:rPr lang="fr-FR" sz="1800" b="1" dirty="0" err="1" smtClean="0"/>
              <a:t>is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needed</a:t>
            </a:r>
            <a:r>
              <a:rPr lang="fr-FR" sz="1800" b="1" dirty="0" smtClean="0"/>
              <a:t>?)</a:t>
            </a:r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b="1" dirty="0" smtClean="0"/>
              <a:t>Disruption and R.E. </a:t>
            </a:r>
            <a:r>
              <a:rPr lang="fr-FR" sz="1800" b="1" dirty="0" err="1" smtClean="0"/>
              <a:t>dynamics</a:t>
            </a:r>
            <a:r>
              <a:rPr lang="fr-FR" sz="1800" b="1" dirty="0" smtClean="0"/>
              <a:t> in a </a:t>
            </a:r>
            <a:r>
              <a:rPr lang="fr-FR" sz="1800" b="1" dirty="0" err="1" smtClean="0"/>
              <a:t>highly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conductive</a:t>
            </a:r>
            <a:r>
              <a:rPr lang="fr-FR" sz="1800" b="1" dirty="0" smtClean="0"/>
              <a:t> VV</a:t>
            </a:r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b="1" dirty="0" smtClean="0"/>
              <a:t>SPI in high </a:t>
            </a:r>
            <a:r>
              <a:rPr lang="fr-FR" sz="1800" b="1" dirty="0" err="1" smtClean="0"/>
              <a:t>current</a:t>
            </a:r>
            <a:r>
              <a:rPr lang="fr-FR" sz="1800" b="1" dirty="0" smtClean="0"/>
              <a:t> and high </a:t>
            </a:r>
            <a:r>
              <a:rPr lang="fr-FR" sz="1800" b="1" dirty="0" err="1" smtClean="0"/>
              <a:t>energy</a:t>
            </a:r>
            <a:r>
              <a:rPr lang="fr-FR" sz="1800" b="1" dirty="0" smtClean="0"/>
              <a:t> content</a:t>
            </a:r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b="1" dirty="0" err="1" smtClean="0"/>
              <a:t>Error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field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determination</a:t>
            </a:r>
            <a:r>
              <a:rPr lang="fr-FR" sz="1800" b="1" dirty="0" smtClean="0"/>
              <a:t> and correction (</a:t>
            </a:r>
            <a:r>
              <a:rPr lang="fr-FR" sz="1800" b="1" dirty="0" err="1" smtClean="0"/>
              <a:t>dedicated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experiments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needed</a:t>
            </a:r>
            <a:r>
              <a:rPr lang="fr-FR" sz="1800" b="1" dirty="0" smtClean="0"/>
              <a:t>?)</a:t>
            </a:r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b="1" dirty="0"/>
              <a:t>L</a:t>
            </a:r>
            <a:r>
              <a:rPr lang="fr-FR" sz="1800" b="1" dirty="0" smtClean="0"/>
              <a:t>-mode and H-mode </a:t>
            </a:r>
            <a:r>
              <a:rPr lang="fr-FR" sz="1800" b="1" dirty="0" err="1" smtClean="0"/>
              <a:t>operation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ECH (3rd </a:t>
            </a:r>
            <a:r>
              <a:rPr lang="fr-FR" sz="1800" b="1" dirty="0" err="1" smtClean="0"/>
              <a:t>harmonic</a:t>
            </a:r>
            <a:r>
              <a:rPr lang="fr-FR" sz="1800" b="1" dirty="0" smtClean="0"/>
              <a:t>) and </a:t>
            </a:r>
            <a:r>
              <a:rPr lang="fr-FR" sz="1800" b="1" dirty="0" err="1" smtClean="0"/>
              <a:t>shinethrough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limits</a:t>
            </a:r>
            <a:r>
              <a:rPr lang="fr-FR" sz="1800" b="1" dirty="0"/>
              <a:t> </a:t>
            </a:r>
            <a:r>
              <a:rPr lang="fr-FR" sz="1800" b="1" dirty="0" smtClean="0"/>
              <a:t>and </a:t>
            </a:r>
            <a:r>
              <a:rPr lang="fr-FR" sz="1800" b="1" dirty="0" err="1" smtClean="0"/>
              <a:t>associated</a:t>
            </a:r>
            <a:r>
              <a:rPr lang="fr-FR" sz="1800" b="1" dirty="0" smtClean="0"/>
              <a:t> protections. </a:t>
            </a:r>
          </a:p>
          <a:p>
            <a:pPr lvl="1" algn="just">
              <a:spcBef>
                <a:spcPts val="0"/>
              </a:spcBef>
            </a:pPr>
            <a:r>
              <a:rPr lang="fr-FR" sz="1800" b="1" dirty="0" smtClean="0"/>
              <a:t>The plan for the IO </a:t>
            </a:r>
            <a:r>
              <a:rPr lang="fr-FR" sz="1800" b="1" dirty="0" err="1" smtClean="0"/>
              <a:t>is</a:t>
            </a:r>
            <a:r>
              <a:rPr lang="fr-FR" sz="1800" b="1" dirty="0" smtClean="0"/>
              <a:t> to </a:t>
            </a:r>
            <a:r>
              <a:rPr lang="fr-FR" sz="1800" b="1" dirty="0" err="1" smtClean="0"/>
              <a:t>participate</a:t>
            </a:r>
            <a:r>
              <a:rPr lang="fr-FR" sz="1800" b="1" dirty="0" smtClean="0"/>
              <a:t> to the </a:t>
            </a:r>
            <a:r>
              <a:rPr lang="fr-FR" sz="1800" b="1" dirty="0" err="1" smtClean="0"/>
              <a:t>commissioning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with</a:t>
            </a:r>
            <a:r>
              <a:rPr lang="fr-FR" sz="1800" b="1" dirty="0" smtClean="0"/>
              <a:t> a couple of people as part of the </a:t>
            </a:r>
            <a:r>
              <a:rPr lang="fr-FR" sz="1800" b="1" dirty="0" err="1" smtClean="0"/>
              <a:t>experimental</a:t>
            </a:r>
            <a:r>
              <a:rPr lang="fr-FR" sz="1800" b="1" dirty="0" smtClean="0"/>
              <a:t> effort. 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24899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59693</TotalTime>
  <Words>226</Words>
  <Application>Microsoft Office PowerPoint</Application>
  <PresentationFormat>Affichage à l'écran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1_Masque principal</vt:lpstr>
      <vt:lpstr>Session O1 (discussion)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Giruzzi</dc:creator>
  <cp:lastModifiedBy>JOFFRIN Emmanuel 133360</cp:lastModifiedBy>
  <cp:revision>2734</cp:revision>
  <cp:lastPrinted>2014-10-31T08:53:15Z</cp:lastPrinted>
  <dcterms:created xsi:type="dcterms:W3CDTF">2002-11-22T08:29:45Z</dcterms:created>
  <dcterms:modified xsi:type="dcterms:W3CDTF">2020-04-27T07:21:57Z</dcterms:modified>
</cp:coreProperties>
</file>