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87" r:id="rId2"/>
    <p:sldId id="288" r:id="rId3"/>
    <p:sldId id="298" r:id="rId4"/>
    <p:sldId id="299" r:id="rId5"/>
    <p:sldId id="297" r:id="rId6"/>
    <p:sldId id="309" r:id="rId7"/>
    <p:sldId id="310" r:id="rId8"/>
    <p:sldId id="316" r:id="rId9"/>
    <p:sldId id="313" r:id="rId10"/>
    <p:sldId id="317" r:id="rId11"/>
    <p:sldId id="318" r:id="rId12"/>
    <p:sldId id="315" r:id="rId13"/>
    <p:sldId id="319" r:id="rId14"/>
    <p:sldId id="320" r:id="rId15"/>
    <p:sldId id="321" r:id="rId16"/>
  </p:sldIdLst>
  <p:sldSz cx="9144000" cy="6858000" type="screen4x3"/>
  <p:notesSz cx="6797675" cy="9926638"/>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FF"/>
    <a:srgbClr val="FFC000"/>
    <a:srgbClr val="00FF00"/>
    <a:srgbClr val="E3E3E3"/>
    <a:srgbClr val="FFFFCC"/>
    <a:srgbClr val="008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675" autoAdjust="0"/>
  </p:normalViewPr>
  <p:slideViewPr>
    <p:cSldViewPr showGuides="1">
      <p:cViewPr varScale="1">
        <p:scale>
          <a:sx n="68" d="100"/>
          <a:sy n="68" d="100"/>
        </p:scale>
        <p:origin x="136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howGuides="1">
      <p:cViewPr varScale="1">
        <p:scale>
          <a:sx n="79" d="100"/>
          <a:sy n="79" d="100"/>
        </p:scale>
        <p:origin x="-399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5254" tIns="47627" rIns="95254" bIns="47627"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5254" tIns="47627" rIns="95254" bIns="47627" rtlCol="0"/>
          <a:lstStyle>
            <a:lvl1pPr algn="r">
              <a:defRPr sz="1300"/>
            </a:lvl1pPr>
          </a:lstStyle>
          <a:p>
            <a:fld id="{15B2C45A-E869-45FE-B529-AF49C0F3C669}" type="datetimeFigureOut">
              <a:rPr lang="en-GB" smtClean="0">
                <a:latin typeface="Arial" panose="020B0604020202020204" pitchFamily="34" charset="0"/>
              </a:rPr>
              <a:pPr/>
              <a:t>27/03/2020</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5254" tIns="47627" rIns="95254" bIns="47627"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5254" tIns="47627" rIns="95254" bIns="47627"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5254" tIns="47627" rIns="95254" bIns="47627"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5254" tIns="47627" rIns="95254" bIns="47627" rtlCol="0"/>
          <a:lstStyle>
            <a:lvl1pPr algn="r">
              <a:defRPr sz="1300">
                <a:latin typeface="Arial" panose="020B0604020202020204" pitchFamily="34" charset="0"/>
              </a:defRPr>
            </a:lvl1pPr>
          </a:lstStyle>
          <a:p>
            <a:fld id="{F93E6C17-F35F-4654-8DE9-B693AC206066}" type="datetimeFigureOut">
              <a:rPr lang="en-GB" smtClean="0"/>
              <a:pPr/>
              <a:t>27/03/2020</a:t>
            </a:fld>
            <a:endParaRPr lang="en-GB" dirty="0"/>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5254" tIns="47627" rIns="95254" bIns="47627"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254" tIns="47627" rIns="95254" bIns="4762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5254" tIns="47627" rIns="95254" bIns="47627"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5254" tIns="47627" rIns="95254" bIns="47627"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60648"/>
            <a:ext cx="9144000" cy="6419089"/>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40252896"/>
            <a:ext cx="9924896"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40405296"/>
            <a:ext cx="9924896"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40557696"/>
            <a:ext cx="9924896"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40710096"/>
            <a:ext cx="9924896"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3" name="Group 22"/>
          <p:cNvGrpSpPr/>
          <p:nvPr/>
        </p:nvGrpSpPr>
        <p:grpSpPr>
          <a:xfrm>
            <a:off x="5292080" y="5805264"/>
            <a:ext cx="3610184" cy="648072"/>
            <a:chOff x="18230283" y="40396912"/>
            <a:chExt cx="9924896" cy="1781641"/>
          </a:xfrm>
        </p:grpSpPr>
        <p:sp>
          <p:nvSpPr>
            <p:cNvPr id="24" name="Rectangle 23"/>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kern="1200" cap="none" normalizeH="0" baseline="0">
                <a:ln>
                  <a:noFill/>
                </a:ln>
                <a:solidFill>
                  <a:schemeClr val="tx1"/>
                </a:solidFill>
                <a:effectLst/>
                <a:latin typeface="Arial" charset="0"/>
              </a:endParaRPr>
            </a:p>
          </p:txBody>
        </p:sp>
        <p:pic>
          <p:nvPicPr>
            <p:cNvPr id="25" name="Picture 24" descr="EuropeanFlag-star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9" name="Picture 28">
            <a:extLst>
              <a:ext uri="{FF2B5EF4-FFF2-40B4-BE49-F238E27FC236}">
                <a16:creationId xmlns:a16="http://schemas.microsoft.com/office/drawing/2014/main" id="{9E354143-557D-4C74-8B52-DCB927D656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5800278"/>
            <a:ext cx="1872208" cy="621046"/>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76200"/>
            <a:ext cx="7543800" cy="4572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908719"/>
            <a:ext cx="8640960" cy="5436071"/>
          </a:xfrm>
        </p:spPr>
        <p:txBody>
          <a:bodyPr>
            <a:normAutofit/>
          </a:bodyPr>
          <a:lstStyle>
            <a:lvl1pPr marL="342900" indent="-342900">
              <a:buFont typeface="Arial" panose="020B0604020202020204" pitchFamily="34" charset="0"/>
              <a:buChar char="•"/>
              <a:defRPr sz="20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
        <p:nvSpPr>
          <p:cNvPr id="9" name="Date Placeholder 3">
            <a:extLst>
              <a:ext uri="{FF2B5EF4-FFF2-40B4-BE49-F238E27FC236}">
                <a16:creationId xmlns:a16="http://schemas.microsoft.com/office/drawing/2014/main" id="{5A47931D-B5C8-453A-A999-55E228759209}"/>
              </a:ext>
            </a:extLst>
          </p:cNvPr>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r>
              <a:rPr lang="en-US"/>
              <a:t>Budapest 30-3 4-4 2020</a:t>
            </a:r>
            <a:endParaRPr lang="en-GB" dirty="0"/>
          </a:p>
        </p:txBody>
      </p:sp>
      <p:sp>
        <p:nvSpPr>
          <p:cNvPr id="10" name="Footer Placeholder 4">
            <a:extLst>
              <a:ext uri="{FF2B5EF4-FFF2-40B4-BE49-F238E27FC236}">
                <a16:creationId xmlns:a16="http://schemas.microsoft.com/office/drawing/2014/main" id="{EC6EC7F8-4B1F-4D07-B6DB-F20B328659C7}"/>
              </a:ext>
            </a:extLst>
          </p:cNvPr>
          <p:cNvSpPr>
            <a:spLocks noGrp="1"/>
          </p:cNvSpPr>
          <p:nvPr>
            <p:ph type="ftr" sz="quarter" idx="3"/>
          </p:nvPr>
        </p:nvSpPr>
        <p:spPr>
          <a:xfrm>
            <a:off x="2699792" y="6448251"/>
            <a:ext cx="3744416"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dirty="0"/>
              <a:t>Luca Garzotti | 7</a:t>
            </a:r>
            <a:r>
              <a:rPr lang="en-GB" baseline="30000" dirty="0"/>
              <a:t>th</a:t>
            </a:r>
            <a:r>
              <a:rPr lang="en-GB" dirty="0"/>
              <a:t> WPSA planning meeting</a:t>
            </a:r>
          </a:p>
        </p:txBody>
      </p:sp>
      <p:sp>
        <p:nvSpPr>
          <p:cNvPr id="11" name="Slide Number Placeholder 5">
            <a:extLst>
              <a:ext uri="{FF2B5EF4-FFF2-40B4-BE49-F238E27FC236}">
                <a16:creationId xmlns:a16="http://schemas.microsoft.com/office/drawing/2014/main" id="{DD25CB83-AC48-444B-A586-D5EF0347086E}"/>
              </a:ext>
            </a:extLst>
          </p:cNvPr>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r>
              <a:rPr lang="en-US"/>
              <a:t>Budapest 30-3 4-4 2020</a:t>
            </a:r>
            <a:endParaRPr lang="en-GB" dirty="0"/>
          </a:p>
        </p:txBody>
      </p:sp>
      <p:sp>
        <p:nvSpPr>
          <p:cNvPr id="5" name="Footer Placeholder 4"/>
          <p:cNvSpPr>
            <a:spLocks noGrp="1"/>
          </p:cNvSpPr>
          <p:nvPr>
            <p:ph type="ftr" sz="quarter" idx="3"/>
          </p:nvPr>
        </p:nvSpPr>
        <p:spPr>
          <a:xfrm>
            <a:off x="2699792" y="6356350"/>
            <a:ext cx="3744416"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r>
              <a:rPr lang="en-GB" dirty="0"/>
              <a:t>Luca Garzotti | 7</a:t>
            </a:r>
            <a:r>
              <a:rPr lang="en-GB" baseline="30000" dirty="0"/>
              <a:t>th</a:t>
            </a:r>
            <a:r>
              <a:rPr lang="en-GB" dirty="0"/>
              <a:t> WPSA planning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420888"/>
            <a:ext cx="7272808" cy="1296144"/>
          </a:xfrm>
        </p:spPr>
        <p:txBody>
          <a:bodyPr/>
          <a:lstStyle/>
          <a:p>
            <a:r>
              <a:rPr lang="en-GB" dirty="0"/>
              <a:t>Modelling of scenarios of initial research phase I and II</a:t>
            </a:r>
            <a:endParaRPr lang="en-US" dirty="0"/>
          </a:p>
        </p:txBody>
      </p:sp>
      <p:sp>
        <p:nvSpPr>
          <p:cNvPr id="3" name="Subtitle 2"/>
          <p:cNvSpPr>
            <a:spLocks noGrp="1"/>
          </p:cNvSpPr>
          <p:nvPr>
            <p:ph type="subTitle" idx="1"/>
          </p:nvPr>
        </p:nvSpPr>
        <p:spPr>
          <a:xfrm>
            <a:off x="395536" y="4077072"/>
            <a:ext cx="7272808" cy="1296144"/>
          </a:xfrm>
        </p:spPr>
        <p:txBody>
          <a:bodyPr anchor="ctr" anchorCtr="0">
            <a:normAutofit/>
          </a:bodyPr>
          <a:lstStyle/>
          <a:p>
            <a:r>
              <a:rPr lang="en-US" dirty="0"/>
              <a:t>L. Garzotti (with contributions from F. Casson and F. Koechl)</a:t>
            </a:r>
          </a:p>
        </p:txBody>
      </p:sp>
    </p:spTree>
    <p:extLst>
      <p:ext uri="{BB962C8B-B14F-4D97-AF65-F5344CB8AC3E}">
        <p14:creationId xmlns:p14="http://schemas.microsoft.com/office/powerpoint/2010/main" val="144045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A3BE-3DE1-48F1-8ED1-E9C71C2B7E57}"/>
              </a:ext>
            </a:extLst>
          </p:cNvPr>
          <p:cNvSpPr>
            <a:spLocks noGrp="1"/>
          </p:cNvSpPr>
          <p:nvPr>
            <p:ph type="title"/>
          </p:nvPr>
        </p:nvSpPr>
        <p:spPr/>
        <p:txBody>
          <a:bodyPr/>
          <a:lstStyle/>
          <a:p>
            <a:r>
              <a:rPr lang="en-GB" dirty="0"/>
              <a:t>NBI deposition</a:t>
            </a:r>
          </a:p>
        </p:txBody>
      </p:sp>
      <p:sp>
        <p:nvSpPr>
          <p:cNvPr id="4" name="Date Placeholder 3">
            <a:extLst>
              <a:ext uri="{FF2B5EF4-FFF2-40B4-BE49-F238E27FC236}">
                <a16:creationId xmlns:a16="http://schemas.microsoft.com/office/drawing/2014/main" id="{DA5D934D-55FB-45BD-A106-D7736F589D95}"/>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C524E5AC-5BF8-408E-A136-7FAC855CC5F9}"/>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4AFEA0AE-7318-4711-A5B1-691DC10ADC0C}"/>
              </a:ext>
            </a:extLst>
          </p:cNvPr>
          <p:cNvSpPr>
            <a:spLocks noGrp="1"/>
          </p:cNvSpPr>
          <p:nvPr>
            <p:ph type="sldNum" sz="quarter" idx="4"/>
          </p:nvPr>
        </p:nvSpPr>
        <p:spPr/>
        <p:txBody>
          <a:bodyPr/>
          <a:lstStyle/>
          <a:p>
            <a:fld id="{6A6D9FA1-99C7-4910-8E32-B85D378B0060}" type="slidenum">
              <a:rPr lang="en-GB" smtClean="0"/>
              <a:pPr/>
              <a:t>10</a:t>
            </a:fld>
            <a:endParaRPr lang="en-GB" dirty="0"/>
          </a:p>
        </p:txBody>
      </p:sp>
      <p:pic>
        <p:nvPicPr>
          <p:cNvPr id="8" name="Picture 7">
            <a:extLst>
              <a:ext uri="{FF2B5EF4-FFF2-40B4-BE49-F238E27FC236}">
                <a16:creationId xmlns:a16="http://schemas.microsoft.com/office/drawing/2014/main" id="{9D6FAAEC-718B-471E-A754-7EE4D87E27F5}"/>
              </a:ext>
            </a:extLst>
          </p:cNvPr>
          <p:cNvPicPr>
            <a:picLocks noChangeAspect="1"/>
          </p:cNvPicPr>
          <p:nvPr/>
        </p:nvPicPr>
        <p:blipFill rotWithShape="1">
          <a:blip r:embed="rId2"/>
          <a:srcRect r="21770"/>
          <a:stretch/>
        </p:blipFill>
        <p:spPr>
          <a:xfrm>
            <a:off x="251520" y="692696"/>
            <a:ext cx="6495050" cy="5760000"/>
          </a:xfrm>
          <a:prstGeom prst="rect">
            <a:avLst/>
          </a:prstGeom>
        </p:spPr>
      </p:pic>
      <p:sp>
        <p:nvSpPr>
          <p:cNvPr id="3" name="TextBox 2">
            <a:extLst>
              <a:ext uri="{FF2B5EF4-FFF2-40B4-BE49-F238E27FC236}">
                <a16:creationId xmlns:a16="http://schemas.microsoft.com/office/drawing/2014/main" id="{2D0B8172-13D5-4D3F-ABD9-5478113B4D52}"/>
              </a:ext>
            </a:extLst>
          </p:cNvPr>
          <p:cNvSpPr txBox="1"/>
          <p:nvPr/>
        </p:nvSpPr>
        <p:spPr>
          <a:xfrm>
            <a:off x="5292080" y="792141"/>
            <a:ext cx="851515" cy="523220"/>
          </a:xfrm>
          <a:prstGeom prst="rect">
            <a:avLst/>
          </a:prstGeom>
          <a:noFill/>
        </p:spPr>
        <p:txBody>
          <a:bodyPr wrap="none" rtlCol="0">
            <a:spAutoFit/>
          </a:bodyPr>
          <a:lstStyle/>
          <a:p>
            <a:r>
              <a:rPr lang="en-GB" sz="2800" b="1" dirty="0" err="1"/>
              <a:t>P</a:t>
            </a:r>
            <a:r>
              <a:rPr lang="en-GB" sz="2800" b="1" baseline="-25000" dirty="0" err="1"/>
              <a:t>NBI,i</a:t>
            </a:r>
            <a:endParaRPr lang="en-GB" sz="2800" b="1" baseline="-25000" dirty="0"/>
          </a:p>
        </p:txBody>
      </p:sp>
      <p:sp>
        <p:nvSpPr>
          <p:cNvPr id="9" name="TextBox 8">
            <a:extLst>
              <a:ext uri="{FF2B5EF4-FFF2-40B4-BE49-F238E27FC236}">
                <a16:creationId xmlns:a16="http://schemas.microsoft.com/office/drawing/2014/main" id="{84DCDDEB-ACC6-4B0E-9F31-473F6407B49B}"/>
              </a:ext>
            </a:extLst>
          </p:cNvPr>
          <p:cNvSpPr txBox="1"/>
          <p:nvPr/>
        </p:nvSpPr>
        <p:spPr>
          <a:xfrm>
            <a:off x="5292080" y="5210036"/>
            <a:ext cx="631904" cy="523220"/>
          </a:xfrm>
          <a:prstGeom prst="rect">
            <a:avLst/>
          </a:prstGeom>
          <a:noFill/>
        </p:spPr>
        <p:txBody>
          <a:bodyPr wrap="none" rtlCol="0">
            <a:spAutoFit/>
          </a:bodyPr>
          <a:lstStyle/>
          <a:p>
            <a:r>
              <a:rPr lang="en-GB" sz="2800" b="1" dirty="0" err="1"/>
              <a:t>j</a:t>
            </a:r>
            <a:r>
              <a:rPr lang="en-GB" sz="2800" b="1" baseline="-25000" dirty="0" err="1"/>
              <a:t>NBI</a:t>
            </a:r>
            <a:endParaRPr lang="en-GB" sz="2800" b="1" baseline="-25000" dirty="0"/>
          </a:p>
        </p:txBody>
      </p:sp>
      <p:sp>
        <p:nvSpPr>
          <p:cNvPr id="10" name="TextBox 9">
            <a:extLst>
              <a:ext uri="{FF2B5EF4-FFF2-40B4-BE49-F238E27FC236}">
                <a16:creationId xmlns:a16="http://schemas.microsoft.com/office/drawing/2014/main" id="{814DF6A2-4B05-4551-B949-DA497C082DD2}"/>
              </a:ext>
            </a:extLst>
          </p:cNvPr>
          <p:cNvSpPr txBox="1"/>
          <p:nvPr/>
        </p:nvSpPr>
        <p:spPr>
          <a:xfrm>
            <a:off x="5292080" y="3711324"/>
            <a:ext cx="710451" cy="523220"/>
          </a:xfrm>
          <a:prstGeom prst="rect">
            <a:avLst/>
          </a:prstGeom>
          <a:noFill/>
        </p:spPr>
        <p:txBody>
          <a:bodyPr wrap="none" rtlCol="0">
            <a:spAutoFit/>
          </a:bodyPr>
          <a:lstStyle/>
          <a:p>
            <a:r>
              <a:rPr lang="en-GB" sz="2800" b="1" dirty="0"/>
              <a:t>S</a:t>
            </a:r>
            <a:r>
              <a:rPr lang="en-GB" sz="2800" b="1" baseline="-25000" dirty="0"/>
              <a:t>NBI</a:t>
            </a:r>
          </a:p>
        </p:txBody>
      </p:sp>
      <p:sp>
        <p:nvSpPr>
          <p:cNvPr id="11" name="TextBox 10">
            <a:extLst>
              <a:ext uri="{FF2B5EF4-FFF2-40B4-BE49-F238E27FC236}">
                <a16:creationId xmlns:a16="http://schemas.microsoft.com/office/drawing/2014/main" id="{46189ECD-93A6-4B0F-B584-F668A8B8FBE5}"/>
              </a:ext>
            </a:extLst>
          </p:cNvPr>
          <p:cNvSpPr txBox="1"/>
          <p:nvPr/>
        </p:nvSpPr>
        <p:spPr>
          <a:xfrm>
            <a:off x="5292080" y="2308217"/>
            <a:ext cx="912429" cy="523220"/>
          </a:xfrm>
          <a:prstGeom prst="rect">
            <a:avLst/>
          </a:prstGeom>
          <a:noFill/>
        </p:spPr>
        <p:txBody>
          <a:bodyPr wrap="none" rtlCol="0">
            <a:spAutoFit/>
          </a:bodyPr>
          <a:lstStyle/>
          <a:p>
            <a:r>
              <a:rPr lang="en-GB" sz="2800" b="1" dirty="0" err="1"/>
              <a:t>P</a:t>
            </a:r>
            <a:r>
              <a:rPr lang="en-GB" sz="2800" b="1" baseline="-25000" dirty="0" err="1"/>
              <a:t>NBI,e</a:t>
            </a:r>
            <a:endParaRPr lang="en-GB" sz="2800" b="1" baseline="-25000" dirty="0"/>
          </a:p>
        </p:txBody>
      </p:sp>
      <p:sp>
        <p:nvSpPr>
          <p:cNvPr id="12" name="TextBox 11">
            <a:extLst>
              <a:ext uri="{FF2B5EF4-FFF2-40B4-BE49-F238E27FC236}">
                <a16:creationId xmlns:a16="http://schemas.microsoft.com/office/drawing/2014/main" id="{C9858F5C-C112-4922-BDCF-9DAB40C3A8D3}"/>
              </a:ext>
            </a:extLst>
          </p:cNvPr>
          <p:cNvSpPr txBox="1"/>
          <p:nvPr/>
        </p:nvSpPr>
        <p:spPr>
          <a:xfrm>
            <a:off x="6873184" y="792141"/>
            <a:ext cx="2133600" cy="2308324"/>
          </a:xfrm>
          <a:prstGeom prst="rect">
            <a:avLst/>
          </a:prstGeom>
          <a:noFill/>
        </p:spPr>
        <p:txBody>
          <a:bodyPr wrap="square" rtlCol="0">
            <a:spAutoFit/>
          </a:bodyPr>
          <a:lstStyle/>
          <a:p>
            <a:r>
              <a:rPr lang="en-GB" sz="2400" b="1" dirty="0">
                <a:solidFill>
                  <a:srgbClr val="FF0000"/>
                </a:solidFill>
              </a:rPr>
              <a:t>PENCIL</a:t>
            </a:r>
          </a:p>
          <a:p>
            <a:r>
              <a:rPr lang="en-GB" sz="2400" b="1" dirty="0">
                <a:solidFill>
                  <a:srgbClr val="0000FF"/>
                </a:solidFill>
              </a:rPr>
              <a:t>ASCOT</a:t>
            </a:r>
          </a:p>
          <a:p>
            <a:r>
              <a:rPr lang="en-GB" sz="2400" dirty="0"/>
              <a:t>Reason(s) for disagreement under investigation</a:t>
            </a:r>
          </a:p>
        </p:txBody>
      </p:sp>
    </p:spTree>
    <p:extLst>
      <p:ext uri="{BB962C8B-B14F-4D97-AF65-F5344CB8AC3E}">
        <p14:creationId xmlns:p14="http://schemas.microsoft.com/office/powerpoint/2010/main" val="208206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BFD-97F4-414D-8478-C53D33B0D5B7}"/>
              </a:ext>
            </a:extLst>
          </p:cNvPr>
          <p:cNvSpPr>
            <a:spLocks noGrp="1"/>
          </p:cNvSpPr>
          <p:nvPr>
            <p:ph type="title"/>
          </p:nvPr>
        </p:nvSpPr>
        <p:spPr/>
        <p:txBody>
          <a:bodyPr/>
          <a:lstStyle/>
          <a:p>
            <a:r>
              <a:rPr lang="en-GB" dirty="0"/>
              <a:t>Effect of the sawtooth</a:t>
            </a:r>
          </a:p>
        </p:txBody>
      </p:sp>
      <p:sp>
        <p:nvSpPr>
          <p:cNvPr id="4" name="Date Placeholder 3">
            <a:extLst>
              <a:ext uri="{FF2B5EF4-FFF2-40B4-BE49-F238E27FC236}">
                <a16:creationId xmlns:a16="http://schemas.microsoft.com/office/drawing/2014/main" id="{32BCA7C4-A129-4A5A-BD03-E92D21E83B84}"/>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9200ED37-32C7-4E98-BAF5-E0174AC82F1A}"/>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41663950-9191-4638-A5D5-E43796739A55}"/>
              </a:ext>
            </a:extLst>
          </p:cNvPr>
          <p:cNvSpPr>
            <a:spLocks noGrp="1"/>
          </p:cNvSpPr>
          <p:nvPr>
            <p:ph type="sldNum" sz="quarter" idx="4"/>
          </p:nvPr>
        </p:nvSpPr>
        <p:spPr/>
        <p:txBody>
          <a:bodyPr/>
          <a:lstStyle/>
          <a:p>
            <a:fld id="{6A6D9FA1-99C7-4910-8E32-B85D378B0060}" type="slidenum">
              <a:rPr lang="en-GB" smtClean="0"/>
              <a:pPr/>
              <a:t>11</a:t>
            </a:fld>
            <a:endParaRPr lang="en-GB" dirty="0"/>
          </a:p>
        </p:txBody>
      </p:sp>
      <p:pic>
        <p:nvPicPr>
          <p:cNvPr id="7" name="Picture 6">
            <a:extLst>
              <a:ext uri="{FF2B5EF4-FFF2-40B4-BE49-F238E27FC236}">
                <a16:creationId xmlns:a16="http://schemas.microsoft.com/office/drawing/2014/main" id="{780AC3B9-E0C8-47C3-B7A4-C612703DDFE1}"/>
              </a:ext>
            </a:extLst>
          </p:cNvPr>
          <p:cNvPicPr>
            <a:picLocks noChangeAspect="1"/>
          </p:cNvPicPr>
          <p:nvPr/>
        </p:nvPicPr>
        <p:blipFill rotWithShape="1">
          <a:blip r:embed="rId2"/>
          <a:srcRect t="1250" r="21345"/>
          <a:stretch/>
        </p:blipFill>
        <p:spPr>
          <a:xfrm>
            <a:off x="300037" y="764704"/>
            <a:ext cx="6129548" cy="5687992"/>
          </a:xfrm>
          <a:prstGeom prst="rect">
            <a:avLst/>
          </a:prstGeom>
        </p:spPr>
      </p:pic>
      <p:sp>
        <p:nvSpPr>
          <p:cNvPr id="3" name="TextBox 2">
            <a:extLst>
              <a:ext uri="{FF2B5EF4-FFF2-40B4-BE49-F238E27FC236}">
                <a16:creationId xmlns:a16="http://schemas.microsoft.com/office/drawing/2014/main" id="{AE9FADA3-73CD-444E-A7DF-C57064FAA1CA}"/>
              </a:ext>
            </a:extLst>
          </p:cNvPr>
          <p:cNvSpPr txBox="1"/>
          <p:nvPr/>
        </p:nvSpPr>
        <p:spPr>
          <a:xfrm>
            <a:off x="1274572" y="889556"/>
            <a:ext cx="498855" cy="523220"/>
          </a:xfrm>
          <a:prstGeom prst="rect">
            <a:avLst/>
          </a:prstGeom>
          <a:noFill/>
        </p:spPr>
        <p:txBody>
          <a:bodyPr wrap="none" rtlCol="0">
            <a:spAutoFit/>
          </a:bodyPr>
          <a:lstStyle/>
          <a:p>
            <a:r>
              <a:rPr lang="en-GB" sz="2800" b="1" dirty="0"/>
              <a:t>q</a:t>
            </a:r>
            <a:r>
              <a:rPr lang="en-GB" sz="2800" b="1" baseline="-25000" dirty="0"/>
              <a:t>0</a:t>
            </a:r>
          </a:p>
        </p:txBody>
      </p:sp>
      <p:sp>
        <p:nvSpPr>
          <p:cNvPr id="9" name="TextBox 8">
            <a:extLst>
              <a:ext uri="{FF2B5EF4-FFF2-40B4-BE49-F238E27FC236}">
                <a16:creationId xmlns:a16="http://schemas.microsoft.com/office/drawing/2014/main" id="{0A352388-75A3-42E0-8111-2E7A622831A7}"/>
              </a:ext>
            </a:extLst>
          </p:cNvPr>
          <p:cNvSpPr txBox="1"/>
          <p:nvPr/>
        </p:nvSpPr>
        <p:spPr>
          <a:xfrm>
            <a:off x="1274572" y="5445224"/>
            <a:ext cx="620683" cy="523220"/>
          </a:xfrm>
          <a:prstGeom prst="rect">
            <a:avLst/>
          </a:prstGeom>
          <a:noFill/>
        </p:spPr>
        <p:txBody>
          <a:bodyPr wrap="none" rtlCol="0">
            <a:spAutoFit/>
          </a:bodyPr>
          <a:lstStyle/>
          <a:p>
            <a:r>
              <a:rPr lang="en-GB" sz="2800" b="1" dirty="0"/>
              <a:t>q</a:t>
            </a:r>
            <a:r>
              <a:rPr lang="en-GB" sz="2800" b="1" baseline="-25000" dirty="0"/>
              <a:t>95</a:t>
            </a:r>
          </a:p>
        </p:txBody>
      </p:sp>
      <p:sp>
        <p:nvSpPr>
          <p:cNvPr id="10" name="TextBox 9">
            <a:extLst>
              <a:ext uri="{FF2B5EF4-FFF2-40B4-BE49-F238E27FC236}">
                <a16:creationId xmlns:a16="http://schemas.microsoft.com/office/drawing/2014/main" id="{C1B294C2-2DE5-411B-9C48-FF7247D4DE32}"/>
              </a:ext>
            </a:extLst>
          </p:cNvPr>
          <p:cNvSpPr txBox="1"/>
          <p:nvPr/>
        </p:nvSpPr>
        <p:spPr>
          <a:xfrm>
            <a:off x="1274572" y="3709100"/>
            <a:ext cx="758541" cy="523220"/>
          </a:xfrm>
          <a:prstGeom prst="rect">
            <a:avLst/>
          </a:prstGeom>
          <a:noFill/>
        </p:spPr>
        <p:txBody>
          <a:bodyPr wrap="none" rtlCol="0">
            <a:spAutoFit/>
          </a:bodyPr>
          <a:lstStyle/>
          <a:p>
            <a:r>
              <a:rPr lang="en-GB" sz="2800" b="1" dirty="0" err="1"/>
              <a:t>q</a:t>
            </a:r>
            <a:r>
              <a:rPr lang="en-GB" sz="2800" b="1" baseline="-25000" dirty="0" err="1"/>
              <a:t>min</a:t>
            </a:r>
            <a:endParaRPr lang="en-GB" sz="2800" b="1" baseline="-25000" dirty="0"/>
          </a:p>
        </p:txBody>
      </p:sp>
      <p:sp>
        <p:nvSpPr>
          <p:cNvPr id="11" name="TextBox 10">
            <a:extLst>
              <a:ext uri="{FF2B5EF4-FFF2-40B4-BE49-F238E27FC236}">
                <a16:creationId xmlns:a16="http://schemas.microsoft.com/office/drawing/2014/main" id="{BDB4265C-B09C-4C9E-9363-30DFF2A90527}"/>
              </a:ext>
            </a:extLst>
          </p:cNvPr>
          <p:cNvSpPr txBox="1"/>
          <p:nvPr/>
        </p:nvSpPr>
        <p:spPr>
          <a:xfrm>
            <a:off x="6553200" y="889556"/>
            <a:ext cx="2438268" cy="4154984"/>
          </a:xfrm>
          <a:prstGeom prst="rect">
            <a:avLst/>
          </a:prstGeom>
          <a:noFill/>
        </p:spPr>
        <p:txBody>
          <a:bodyPr wrap="square" rtlCol="0">
            <a:spAutoFit/>
          </a:bodyPr>
          <a:lstStyle/>
          <a:p>
            <a:r>
              <a:rPr lang="en-GB" sz="2400" b="1" dirty="0">
                <a:solidFill>
                  <a:srgbClr val="FF0000"/>
                </a:solidFill>
              </a:rPr>
              <a:t>with ST</a:t>
            </a:r>
          </a:p>
          <a:p>
            <a:r>
              <a:rPr lang="en-GB" sz="2400" b="1" dirty="0">
                <a:solidFill>
                  <a:srgbClr val="0000FF"/>
                </a:solidFill>
              </a:rPr>
              <a:t>without ST</a:t>
            </a:r>
          </a:p>
          <a:p>
            <a:r>
              <a:rPr lang="en-GB" sz="2400" dirty="0"/>
              <a:t>(without sawtooth q profile tends to reverse probably du to the significant amount of NBI driven off-axis current)</a:t>
            </a:r>
          </a:p>
        </p:txBody>
      </p:sp>
    </p:spTree>
    <p:extLst>
      <p:ext uri="{BB962C8B-B14F-4D97-AF65-F5344CB8AC3E}">
        <p14:creationId xmlns:p14="http://schemas.microsoft.com/office/powerpoint/2010/main" val="103570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B4A1-C6D2-437D-8D45-E810299963FF}"/>
              </a:ext>
            </a:extLst>
          </p:cNvPr>
          <p:cNvSpPr>
            <a:spLocks noGrp="1"/>
          </p:cNvSpPr>
          <p:nvPr>
            <p:ph type="title"/>
          </p:nvPr>
        </p:nvSpPr>
        <p:spPr/>
        <p:txBody>
          <a:bodyPr/>
          <a:lstStyle/>
          <a:p>
            <a:r>
              <a:rPr lang="en-GB" dirty="0"/>
              <a:t>MHD stability analysis in action</a:t>
            </a:r>
          </a:p>
        </p:txBody>
      </p:sp>
      <p:pic>
        <p:nvPicPr>
          <p:cNvPr id="5" name="Picture 4">
            <a:extLst>
              <a:ext uri="{FF2B5EF4-FFF2-40B4-BE49-F238E27FC236}">
                <a16:creationId xmlns:a16="http://schemas.microsoft.com/office/drawing/2014/main" id="{A5AD22B6-54C7-46A0-A9F7-D1B3F1C42A05}"/>
              </a:ext>
            </a:extLst>
          </p:cNvPr>
          <p:cNvPicPr>
            <a:picLocks noChangeAspect="1"/>
          </p:cNvPicPr>
          <p:nvPr/>
        </p:nvPicPr>
        <p:blipFill>
          <a:blip r:embed="rId2"/>
          <a:stretch>
            <a:fillRect/>
          </a:stretch>
        </p:blipFill>
        <p:spPr>
          <a:xfrm>
            <a:off x="74765" y="765304"/>
            <a:ext cx="6729483" cy="5400000"/>
          </a:xfrm>
          <a:prstGeom prst="rect">
            <a:avLst/>
          </a:prstGeom>
        </p:spPr>
      </p:pic>
      <p:sp>
        <p:nvSpPr>
          <p:cNvPr id="6" name="TextBox 5">
            <a:extLst>
              <a:ext uri="{FF2B5EF4-FFF2-40B4-BE49-F238E27FC236}">
                <a16:creationId xmlns:a16="http://schemas.microsoft.com/office/drawing/2014/main" id="{A82614BD-A54F-4EDE-91C5-E17668671767}"/>
              </a:ext>
            </a:extLst>
          </p:cNvPr>
          <p:cNvSpPr txBox="1"/>
          <p:nvPr/>
        </p:nvSpPr>
        <p:spPr>
          <a:xfrm>
            <a:off x="5554347" y="980728"/>
            <a:ext cx="706925" cy="461665"/>
          </a:xfrm>
          <a:prstGeom prst="rect">
            <a:avLst/>
          </a:prstGeom>
          <a:noFill/>
        </p:spPr>
        <p:txBody>
          <a:bodyPr wrap="none" rtlCol="0">
            <a:spAutoFit/>
          </a:bodyPr>
          <a:lstStyle/>
          <a:p>
            <a:r>
              <a:rPr lang="el-GR" sz="2400" dirty="0"/>
              <a:t>α</a:t>
            </a:r>
            <a:r>
              <a:rPr lang="en-GB" sz="2400" baseline="-25000" dirty="0"/>
              <a:t>max</a:t>
            </a:r>
          </a:p>
        </p:txBody>
      </p:sp>
      <p:sp>
        <p:nvSpPr>
          <p:cNvPr id="7" name="TextBox 6">
            <a:extLst>
              <a:ext uri="{FF2B5EF4-FFF2-40B4-BE49-F238E27FC236}">
                <a16:creationId xmlns:a16="http://schemas.microsoft.com/office/drawing/2014/main" id="{003B9930-746A-450A-908E-B5FB489938CE}"/>
              </a:ext>
            </a:extLst>
          </p:cNvPr>
          <p:cNvSpPr txBox="1"/>
          <p:nvPr/>
        </p:nvSpPr>
        <p:spPr>
          <a:xfrm>
            <a:off x="5554347" y="3573016"/>
            <a:ext cx="779252" cy="461665"/>
          </a:xfrm>
          <a:prstGeom prst="rect">
            <a:avLst/>
          </a:prstGeom>
          <a:noFill/>
        </p:spPr>
        <p:txBody>
          <a:bodyPr wrap="none" rtlCol="0">
            <a:spAutoFit/>
          </a:bodyPr>
          <a:lstStyle/>
          <a:p>
            <a:r>
              <a:rPr lang="en-GB" sz="2400" dirty="0" err="1"/>
              <a:t>T</a:t>
            </a:r>
            <a:r>
              <a:rPr lang="en-GB" sz="2400" baseline="-25000" dirty="0" err="1"/>
              <a:t>e,ped</a:t>
            </a:r>
            <a:endParaRPr lang="en-GB" sz="2400" baseline="-25000" dirty="0"/>
          </a:p>
        </p:txBody>
      </p:sp>
      <p:sp>
        <p:nvSpPr>
          <p:cNvPr id="8" name="TextBox 7">
            <a:extLst>
              <a:ext uri="{FF2B5EF4-FFF2-40B4-BE49-F238E27FC236}">
                <a16:creationId xmlns:a16="http://schemas.microsoft.com/office/drawing/2014/main" id="{519D8088-9DB4-458C-91C8-F4A2E06209A7}"/>
              </a:ext>
            </a:extLst>
          </p:cNvPr>
          <p:cNvSpPr txBox="1"/>
          <p:nvPr/>
        </p:nvSpPr>
        <p:spPr>
          <a:xfrm>
            <a:off x="5554347" y="2626629"/>
            <a:ext cx="817853" cy="461665"/>
          </a:xfrm>
          <a:prstGeom prst="rect">
            <a:avLst/>
          </a:prstGeom>
          <a:noFill/>
        </p:spPr>
        <p:txBody>
          <a:bodyPr wrap="none" rtlCol="0">
            <a:spAutoFit/>
          </a:bodyPr>
          <a:lstStyle/>
          <a:p>
            <a:r>
              <a:rPr lang="en-GB" sz="2400" dirty="0" err="1"/>
              <a:t>n</a:t>
            </a:r>
            <a:r>
              <a:rPr lang="en-GB" sz="2400" baseline="-25000" dirty="0" err="1"/>
              <a:t>e,ped</a:t>
            </a:r>
            <a:endParaRPr lang="en-GB" sz="2400" baseline="-25000" dirty="0"/>
          </a:p>
        </p:txBody>
      </p:sp>
      <p:sp>
        <p:nvSpPr>
          <p:cNvPr id="9" name="TextBox 8">
            <a:extLst>
              <a:ext uri="{FF2B5EF4-FFF2-40B4-BE49-F238E27FC236}">
                <a16:creationId xmlns:a16="http://schemas.microsoft.com/office/drawing/2014/main" id="{737099C9-91D5-44B1-9D5F-8C8E5CCB75F5}"/>
              </a:ext>
            </a:extLst>
          </p:cNvPr>
          <p:cNvSpPr txBox="1"/>
          <p:nvPr/>
        </p:nvSpPr>
        <p:spPr>
          <a:xfrm>
            <a:off x="5554347" y="4839543"/>
            <a:ext cx="750526" cy="461665"/>
          </a:xfrm>
          <a:prstGeom prst="rect">
            <a:avLst/>
          </a:prstGeom>
          <a:noFill/>
        </p:spPr>
        <p:txBody>
          <a:bodyPr wrap="none" rtlCol="0">
            <a:spAutoFit/>
          </a:bodyPr>
          <a:lstStyle/>
          <a:p>
            <a:r>
              <a:rPr lang="en-GB" sz="2400" dirty="0" err="1"/>
              <a:t>T</a:t>
            </a:r>
            <a:r>
              <a:rPr lang="en-GB" sz="2400" baseline="-25000" dirty="0" err="1"/>
              <a:t>i,ped</a:t>
            </a:r>
            <a:endParaRPr lang="en-GB" sz="2400" baseline="-25000" dirty="0"/>
          </a:p>
        </p:txBody>
      </p:sp>
      <p:sp>
        <p:nvSpPr>
          <p:cNvPr id="3" name="Date Placeholder 2">
            <a:extLst>
              <a:ext uri="{FF2B5EF4-FFF2-40B4-BE49-F238E27FC236}">
                <a16:creationId xmlns:a16="http://schemas.microsoft.com/office/drawing/2014/main" id="{17AE8F07-2E67-4780-8455-E3C774A71074}"/>
              </a:ext>
            </a:extLst>
          </p:cNvPr>
          <p:cNvSpPr>
            <a:spLocks noGrp="1"/>
          </p:cNvSpPr>
          <p:nvPr>
            <p:ph type="dt" sz="half" idx="2"/>
          </p:nvPr>
        </p:nvSpPr>
        <p:spPr/>
        <p:txBody>
          <a:bodyPr/>
          <a:lstStyle/>
          <a:p>
            <a:r>
              <a:rPr lang="en-US"/>
              <a:t>Budapest 30-3 4-4 2020</a:t>
            </a:r>
            <a:endParaRPr lang="en-GB" dirty="0"/>
          </a:p>
        </p:txBody>
      </p:sp>
      <p:sp>
        <p:nvSpPr>
          <p:cNvPr id="10" name="Slide Number Placeholder 9">
            <a:extLst>
              <a:ext uri="{FF2B5EF4-FFF2-40B4-BE49-F238E27FC236}">
                <a16:creationId xmlns:a16="http://schemas.microsoft.com/office/drawing/2014/main" id="{4AEEE007-38C5-4125-9E8D-55BE38EE596C}"/>
              </a:ext>
            </a:extLst>
          </p:cNvPr>
          <p:cNvSpPr>
            <a:spLocks noGrp="1"/>
          </p:cNvSpPr>
          <p:nvPr>
            <p:ph type="sldNum" sz="quarter" idx="4"/>
          </p:nvPr>
        </p:nvSpPr>
        <p:spPr/>
        <p:txBody>
          <a:bodyPr/>
          <a:lstStyle/>
          <a:p>
            <a:fld id="{6A6D9FA1-99C7-4910-8E32-B85D378B0060}" type="slidenum">
              <a:rPr lang="en-GB" smtClean="0"/>
              <a:pPr/>
              <a:t>12</a:t>
            </a:fld>
            <a:endParaRPr lang="en-GB" dirty="0"/>
          </a:p>
        </p:txBody>
      </p:sp>
      <p:sp>
        <p:nvSpPr>
          <p:cNvPr id="11" name="TextBox 10">
            <a:extLst>
              <a:ext uri="{FF2B5EF4-FFF2-40B4-BE49-F238E27FC236}">
                <a16:creationId xmlns:a16="http://schemas.microsoft.com/office/drawing/2014/main" id="{799A55C8-BE90-4882-AA93-DC07A3E8F08A}"/>
              </a:ext>
            </a:extLst>
          </p:cNvPr>
          <p:cNvSpPr txBox="1"/>
          <p:nvPr/>
        </p:nvSpPr>
        <p:spPr>
          <a:xfrm>
            <a:off x="6847546" y="772792"/>
            <a:ext cx="2133600" cy="3416320"/>
          </a:xfrm>
          <a:prstGeom prst="rect">
            <a:avLst/>
          </a:prstGeom>
          <a:noFill/>
        </p:spPr>
        <p:txBody>
          <a:bodyPr wrap="square" rtlCol="0">
            <a:spAutoFit/>
          </a:bodyPr>
          <a:lstStyle/>
          <a:p>
            <a:r>
              <a:rPr lang="en-GB" sz="2400" dirty="0"/>
              <a:t>Pedestal oscillates between no unstable modes and a few unstable modes.</a:t>
            </a:r>
          </a:p>
          <a:p>
            <a:r>
              <a:rPr lang="en-GB" sz="2400" dirty="0"/>
              <a:t>Reflected in the steps in </a:t>
            </a:r>
            <a:r>
              <a:rPr lang="el-GR" sz="2400" dirty="0"/>
              <a:t>α</a:t>
            </a:r>
            <a:r>
              <a:rPr lang="en-GB" sz="2400" baseline="-25000" dirty="0"/>
              <a:t>max</a:t>
            </a:r>
            <a:r>
              <a:rPr lang="en-GB" sz="2400" dirty="0"/>
              <a:t>.</a:t>
            </a:r>
          </a:p>
        </p:txBody>
      </p:sp>
    </p:spTree>
    <p:extLst>
      <p:ext uri="{BB962C8B-B14F-4D97-AF65-F5344CB8AC3E}">
        <p14:creationId xmlns:p14="http://schemas.microsoft.com/office/powerpoint/2010/main" val="390477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A17B-B44D-4BEC-82D2-175C12B6D220}"/>
              </a:ext>
            </a:extLst>
          </p:cNvPr>
          <p:cNvSpPr>
            <a:spLocks noGrp="1"/>
          </p:cNvSpPr>
          <p:nvPr>
            <p:ph type="title"/>
          </p:nvPr>
        </p:nvSpPr>
        <p:spPr/>
        <p:txBody>
          <a:bodyPr/>
          <a:lstStyle/>
          <a:p>
            <a:r>
              <a:rPr lang="en-GB" dirty="0"/>
              <a:t>Power scan: core plasma </a:t>
            </a:r>
          </a:p>
        </p:txBody>
      </p:sp>
      <p:sp>
        <p:nvSpPr>
          <p:cNvPr id="4" name="Date Placeholder 3">
            <a:extLst>
              <a:ext uri="{FF2B5EF4-FFF2-40B4-BE49-F238E27FC236}">
                <a16:creationId xmlns:a16="http://schemas.microsoft.com/office/drawing/2014/main" id="{2E64D334-A1B0-47A0-BB34-D15B3AB50142}"/>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90F25841-F478-46D1-A0C0-CC4D8F51325B}"/>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3D91E463-F1D6-4A22-A4CB-53DF67E02E83}"/>
              </a:ext>
            </a:extLst>
          </p:cNvPr>
          <p:cNvSpPr>
            <a:spLocks noGrp="1"/>
          </p:cNvSpPr>
          <p:nvPr>
            <p:ph type="sldNum" sz="quarter" idx="4"/>
          </p:nvPr>
        </p:nvSpPr>
        <p:spPr/>
        <p:txBody>
          <a:bodyPr/>
          <a:lstStyle/>
          <a:p>
            <a:fld id="{6A6D9FA1-99C7-4910-8E32-B85D378B0060}" type="slidenum">
              <a:rPr lang="en-GB" smtClean="0"/>
              <a:pPr/>
              <a:t>13</a:t>
            </a:fld>
            <a:endParaRPr lang="en-GB" dirty="0"/>
          </a:p>
        </p:txBody>
      </p:sp>
      <p:pic>
        <p:nvPicPr>
          <p:cNvPr id="8" name="Picture 7">
            <a:extLst>
              <a:ext uri="{FF2B5EF4-FFF2-40B4-BE49-F238E27FC236}">
                <a16:creationId xmlns:a16="http://schemas.microsoft.com/office/drawing/2014/main" id="{E85220BA-F5FB-4840-9213-5FE0266CB6FF}"/>
              </a:ext>
            </a:extLst>
          </p:cNvPr>
          <p:cNvPicPr>
            <a:picLocks noChangeAspect="1"/>
          </p:cNvPicPr>
          <p:nvPr/>
        </p:nvPicPr>
        <p:blipFill>
          <a:blip r:embed="rId2"/>
          <a:stretch>
            <a:fillRect/>
          </a:stretch>
        </p:blipFill>
        <p:spPr>
          <a:xfrm>
            <a:off x="4796635" y="692696"/>
            <a:ext cx="4328535" cy="3249450"/>
          </a:xfrm>
          <a:prstGeom prst="rect">
            <a:avLst/>
          </a:prstGeom>
        </p:spPr>
      </p:pic>
      <p:sp>
        <p:nvSpPr>
          <p:cNvPr id="9" name="TextBox 8">
            <a:extLst>
              <a:ext uri="{FF2B5EF4-FFF2-40B4-BE49-F238E27FC236}">
                <a16:creationId xmlns:a16="http://schemas.microsoft.com/office/drawing/2014/main" id="{C5257799-6DAB-400D-BA89-ACEA23C0425B}"/>
              </a:ext>
            </a:extLst>
          </p:cNvPr>
          <p:cNvSpPr txBox="1"/>
          <p:nvPr/>
        </p:nvSpPr>
        <p:spPr>
          <a:xfrm>
            <a:off x="437877" y="4293096"/>
            <a:ext cx="8318175" cy="1200329"/>
          </a:xfrm>
          <a:prstGeom prst="rect">
            <a:avLst/>
          </a:prstGeom>
          <a:noFill/>
        </p:spPr>
        <p:txBody>
          <a:bodyPr wrap="none" rtlCol="0">
            <a:spAutoFit/>
          </a:bodyPr>
          <a:lstStyle/>
          <a:p>
            <a:pPr marL="342900" indent="-342900">
              <a:buFont typeface="Arial" panose="020B0604020202020204" pitchFamily="34" charset="0"/>
              <a:buChar char="•"/>
            </a:pPr>
            <a:r>
              <a:rPr lang="en-GB" sz="2400" dirty="0" err="1"/>
              <a:t>W</a:t>
            </a:r>
            <a:r>
              <a:rPr lang="en-GB" sz="2400" baseline="-25000" dirty="0" err="1"/>
              <a:t>th</a:t>
            </a:r>
            <a:r>
              <a:rPr lang="en-GB" sz="2400" dirty="0"/>
              <a:t> increases according to power.</a:t>
            </a:r>
          </a:p>
          <a:p>
            <a:pPr marL="342900" indent="-342900">
              <a:buFont typeface="Arial" panose="020B0604020202020204" pitchFamily="34" charset="0"/>
              <a:buChar char="•"/>
            </a:pPr>
            <a:r>
              <a:rPr lang="en-GB" sz="2400" dirty="0"/>
              <a:t>q</a:t>
            </a:r>
            <a:r>
              <a:rPr lang="en-GB" sz="2400" baseline="-25000" dirty="0"/>
              <a:t>95</a:t>
            </a:r>
            <a:r>
              <a:rPr lang="en-GB" sz="2400" dirty="0"/>
              <a:t> almost unaffected.</a:t>
            </a:r>
          </a:p>
          <a:p>
            <a:pPr marL="342900" indent="-342900">
              <a:buFont typeface="Arial" panose="020B0604020202020204" pitchFamily="34" charset="0"/>
              <a:buChar char="•"/>
            </a:pPr>
            <a:r>
              <a:rPr lang="el-GR" sz="2400" dirty="0"/>
              <a:t>β</a:t>
            </a:r>
            <a:r>
              <a:rPr lang="en-GB" sz="2400" baseline="-25000" dirty="0"/>
              <a:t>N</a:t>
            </a:r>
            <a:r>
              <a:rPr lang="en-GB" sz="2400" dirty="0"/>
              <a:t> increases perhaps beyond realistic values at highest power. </a:t>
            </a:r>
          </a:p>
        </p:txBody>
      </p:sp>
      <p:pic>
        <p:nvPicPr>
          <p:cNvPr id="10" name="Picture 9">
            <a:extLst>
              <a:ext uri="{FF2B5EF4-FFF2-40B4-BE49-F238E27FC236}">
                <a16:creationId xmlns:a16="http://schemas.microsoft.com/office/drawing/2014/main" id="{C004F717-16AE-49D6-B7EF-3E72E94975A8}"/>
              </a:ext>
            </a:extLst>
          </p:cNvPr>
          <p:cNvPicPr>
            <a:picLocks noChangeAspect="1"/>
          </p:cNvPicPr>
          <p:nvPr/>
        </p:nvPicPr>
        <p:blipFill>
          <a:blip r:embed="rId3"/>
          <a:stretch>
            <a:fillRect/>
          </a:stretch>
        </p:blipFill>
        <p:spPr>
          <a:xfrm>
            <a:off x="243465" y="692696"/>
            <a:ext cx="4328535" cy="3249450"/>
          </a:xfrm>
          <a:prstGeom prst="rect">
            <a:avLst/>
          </a:prstGeom>
        </p:spPr>
      </p:pic>
    </p:spTree>
    <p:extLst>
      <p:ext uri="{BB962C8B-B14F-4D97-AF65-F5344CB8AC3E}">
        <p14:creationId xmlns:p14="http://schemas.microsoft.com/office/powerpoint/2010/main" val="31085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82D6-0C3C-46CC-B82B-E41088E050BF}"/>
              </a:ext>
            </a:extLst>
          </p:cNvPr>
          <p:cNvSpPr>
            <a:spLocks noGrp="1"/>
          </p:cNvSpPr>
          <p:nvPr>
            <p:ph type="title"/>
          </p:nvPr>
        </p:nvSpPr>
        <p:spPr/>
        <p:txBody>
          <a:bodyPr/>
          <a:lstStyle/>
          <a:p>
            <a:r>
              <a:rPr lang="en-GB" dirty="0"/>
              <a:t>Power scan: pedestal</a:t>
            </a:r>
          </a:p>
        </p:txBody>
      </p:sp>
      <p:sp>
        <p:nvSpPr>
          <p:cNvPr id="3" name="Content Placeholder 2">
            <a:extLst>
              <a:ext uri="{FF2B5EF4-FFF2-40B4-BE49-F238E27FC236}">
                <a16:creationId xmlns:a16="http://schemas.microsoft.com/office/drawing/2014/main" id="{330BC11B-BECC-4F24-A63C-24DF85683D87}"/>
              </a:ext>
            </a:extLst>
          </p:cNvPr>
          <p:cNvSpPr>
            <a:spLocks noGrp="1"/>
          </p:cNvSpPr>
          <p:nvPr>
            <p:ph idx="1"/>
          </p:nvPr>
        </p:nvSpPr>
        <p:spPr>
          <a:xfrm>
            <a:off x="251520" y="4509120"/>
            <a:ext cx="8640960" cy="1835670"/>
          </a:xfrm>
        </p:spPr>
        <p:txBody>
          <a:bodyPr/>
          <a:lstStyle/>
          <a:p>
            <a:r>
              <a:rPr lang="en-GB" dirty="0"/>
              <a:t>Density at the top of the ETB kept constant by choice.</a:t>
            </a:r>
          </a:p>
          <a:p>
            <a:r>
              <a:rPr lang="el-GR" dirty="0"/>
              <a:t>α</a:t>
            </a:r>
            <a:r>
              <a:rPr lang="en-GB" baseline="-25000" dirty="0"/>
              <a:t>max</a:t>
            </a:r>
            <a:r>
              <a:rPr lang="en-GB" dirty="0"/>
              <a:t> inside ETB initially decreasing and then increasing slightly. Details of the equilibrium to be investigated.</a:t>
            </a:r>
          </a:p>
          <a:p>
            <a:r>
              <a:rPr lang="en-GB" dirty="0" err="1"/>
              <a:t>T</a:t>
            </a:r>
            <a:r>
              <a:rPr lang="en-GB" baseline="-25000" dirty="0" err="1"/>
              <a:t>e</a:t>
            </a:r>
            <a:r>
              <a:rPr lang="en-GB" dirty="0"/>
              <a:t> and </a:t>
            </a:r>
            <a:r>
              <a:rPr lang="en-GB" dirty="0" err="1"/>
              <a:t>T</a:t>
            </a:r>
            <a:r>
              <a:rPr lang="en-GB" baseline="-25000" dirty="0" err="1"/>
              <a:t>i</a:t>
            </a:r>
            <a:r>
              <a:rPr lang="en-GB" dirty="0"/>
              <a:t> very close and following </a:t>
            </a:r>
            <a:r>
              <a:rPr lang="el-GR" dirty="0"/>
              <a:t>α</a:t>
            </a:r>
            <a:r>
              <a:rPr lang="en-GB" baseline="-25000" dirty="0"/>
              <a:t>max</a:t>
            </a:r>
            <a:r>
              <a:rPr lang="en-GB" dirty="0"/>
              <a:t>.</a:t>
            </a:r>
          </a:p>
          <a:p>
            <a:endParaRPr lang="en-GB" dirty="0"/>
          </a:p>
        </p:txBody>
      </p:sp>
      <p:sp>
        <p:nvSpPr>
          <p:cNvPr id="4" name="Date Placeholder 3">
            <a:extLst>
              <a:ext uri="{FF2B5EF4-FFF2-40B4-BE49-F238E27FC236}">
                <a16:creationId xmlns:a16="http://schemas.microsoft.com/office/drawing/2014/main" id="{61F6E8E2-D4DA-494A-A3A8-F1A26CF9A430}"/>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42907724-95F7-4C56-A471-70A50DCFC27E}"/>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6B1A89CB-A1B1-406D-96D1-A14460A9BFD5}"/>
              </a:ext>
            </a:extLst>
          </p:cNvPr>
          <p:cNvSpPr>
            <a:spLocks noGrp="1"/>
          </p:cNvSpPr>
          <p:nvPr>
            <p:ph type="sldNum" sz="quarter" idx="4"/>
          </p:nvPr>
        </p:nvSpPr>
        <p:spPr/>
        <p:txBody>
          <a:bodyPr/>
          <a:lstStyle/>
          <a:p>
            <a:fld id="{6A6D9FA1-99C7-4910-8E32-B85D378B0060}" type="slidenum">
              <a:rPr lang="en-GB" smtClean="0"/>
              <a:pPr/>
              <a:t>14</a:t>
            </a:fld>
            <a:endParaRPr lang="en-GB" dirty="0"/>
          </a:p>
        </p:txBody>
      </p:sp>
      <p:pic>
        <p:nvPicPr>
          <p:cNvPr id="7" name="Picture 6">
            <a:extLst>
              <a:ext uri="{FF2B5EF4-FFF2-40B4-BE49-F238E27FC236}">
                <a16:creationId xmlns:a16="http://schemas.microsoft.com/office/drawing/2014/main" id="{C3F38A4D-090F-4A29-852F-F8D34BEF433B}"/>
              </a:ext>
            </a:extLst>
          </p:cNvPr>
          <p:cNvPicPr>
            <a:picLocks/>
          </p:cNvPicPr>
          <p:nvPr/>
        </p:nvPicPr>
        <p:blipFill>
          <a:blip r:embed="rId2"/>
          <a:stretch>
            <a:fillRect/>
          </a:stretch>
        </p:blipFill>
        <p:spPr>
          <a:xfrm>
            <a:off x="0" y="692696"/>
            <a:ext cx="3024000" cy="3249450"/>
          </a:xfrm>
          <a:prstGeom prst="rect">
            <a:avLst/>
          </a:prstGeom>
        </p:spPr>
      </p:pic>
      <p:pic>
        <p:nvPicPr>
          <p:cNvPr id="8" name="Picture 7">
            <a:extLst>
              <a:ext uri="{FF2B5EF4-FFF2-40B4-BE49-F238E27FC236}">
                <a16:creationId xmlns:a16="http://schemas.microsoft.com/office/drawing/2014/main" id="{C0B09DDB-AA1A-4BAD-83BF-9A9B78DA66D5}"/>
              </a:ext>
            </a:extLst>
          </p:cNvPr>
          <p:cNvPicPr>
            <a:picLocks/>
          </p:cNvPicPr>
          <p:nvPr/>
        </p:nvPicPr>
        <p:blipFill>
          <a:blip r:embed="rId3"/>
          <a:stretch>
            <a:fillRect/>
          </a:stretch>
        </p:blipFill>
        <p:spPr>
          <a:xfrm>
            <a:off x="3042084" y="692696"/>
            <a:ext cx="3024000" cy="3249450"/>
          </a:xfrm>
          <a:prstGeom prst="rect">
            <a:avLst/>
          </a:prstGeom>
        </p:spPr>
      </p:pic>
      <p:pic>
        <p:nvPicPr>
          <p:cNvPr id="9" name="Picture 8">
            <a:extLst>
              <a:ext uri="{FF2B5EF4-FFF2-40B4-BE49-F238E27FC236}">
                <a16:creationId xmlns:a16="http://schemas.microsoft.com/office/drawing/2014/main" id="{34CA9737-1396-498E-B3F0-3AF8CD16635C}"/>
              </a:ext>
            </a:extLst>
          </p:cNvPr>
          <p:cNvPicPr>
            <a:picLocks/>
          </p:cNvPicPr>
          <p:nvPr/>
        </p:nvPicPr>
        <p:blipFill>
          <a:blip r:embed="rId4"/>
          <a:stretch>
            <a:fillRect/>
          </a:stretch>
        </p:blipFill>
        <p:spPr>
          <a:xfrm>
            <a:off x="6084168" y="698793"/>
            <a:ext cx="3024000" cy="3243353"/>
          </a:xfrm>
          <a:prstGeom prst="rect">
            <a:avLst/>
          </a:prstGeom>
        </p:spPr>
      </p:pic>
    </p:spTree>
    <p:extLst>
      <p:ext uri="{BB962C8B-B14F-4D97-AF65-F5344CB8AC3E}">
        <p14:creationId xmlns:p14="http://schemas.microsoft.com/office/powerpoint/2010/main" val="52417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6EF9-7462-4E2A-99D9-FB6C7102B461}"/>
              </a:ext>
            </a:extLst>
          </p:cNvPr>
          <p:cNvSpPr>
            <a:spLocks noGrp="1"/>
          </p:cNvSpPr>
          <p:nvPr>
            <p:ph type="title"/>
          </p:nvPr>
        </p:nvSpPr>
        <p:spPr/>
        <p:txBody>
          <a:bodyPr/>
          <a:lstStyle/>
          <a:p>
            <a:r>
              <a:rPr lang="en-GB" dirty="0"/>
              <a:t>Conclusions and future work</a:t>
            </a:r>
          </a:p>
        </p:txBody>
      </p:sp>
      <p:sp>
        <p:nvSpPr>
          <p:cNvPr id="3" name="Content Placeholder 2">
            <a:extLst>
              <a:ext uri="{FF2B5EF4-FFF2-40B4-BE49-F238E27FC236}">
                <a16:creationId xmlns:a16="http://schemas.microsoft.com/office/drawing/2014/main" id="{6B0646DE-5656-464E-9F23-EA16FD1DE648}"/>
              </a:ext>
            </a:extLst>
          </p:cNvPr>
          <p:cNvSpPr>
            <a:spLocks noGrp="1"/>
          </p:cNvSpPr>
          <p:nvPr>
            <p:ph idx="1"/>
          </p:nvPr>
        </p:nvSpPr>
        <p:spPr/>
        <p:txBody>
          <a:bodyPr/>
          <a:lstStyle/>
          <a:p>
            <a:r>
              <a:rPr lang="en-GB" dirty="0"/>
              <a:t>Proof of principle simulations of the JT-60SA </a:t>
            </a:r>
            <a:r>
              <a:rPr lang="en-GB" dirty="0" err="1"/>
              <a:t>ELMy</a:t>
            </a:r>
            <a:r>
              <a:rPr lang="en-GB" dirty="0"/>
              <a:t> H-mode scenario in research phase I and II have been performed by modelling a power scan at half field and half current.</a:t>
            </a:r>
          </a:p>
          <a:p>
            <a:r>
              <a:rPr lang="en-GB" dirty="0"/>
              <a:t>Consistency of the simulations still to be investigated fully.</a:t>
            </a:r>
          </a:p>
          <a:p>
            <a:r>
              <a:rPr lang="en-GB" dirty="0"/>
              <a:t>Modelling capability have been expanded by incorporating a scheme that can adjust the pedestal pressure according to ideal MHD stability criteria.</a:t>
            </a:r>
          </a:p>
          <a:p>
            <a:r>
              <a:rPr lang="en-GB" dirty="0"/>
              <a:t>The modelling of impurities has been incorporated in the simulations.</a:t>
            </a:r>
          </a:p>
          <a:p>
            <a:r>
              <a:rPr lang="en-GB" dirty="0"/>
              <a:t>So far a semi-empirical Bohm/gyro-Bohm transport model has been used but the modelling framework is mature for the use of more complex (and computationally more expensive) first principle models such as </a:t>
            </a:r>
            <a:r>
              <a:rPr lang="en-GB" dirty="0" err="1"/>
              <a:t>QuaLiKiZ</a:t>
            </a:r>
            <a:r>
              <a:rPr lang="en-GB" dirty="0"/>
              <a:t> or TGLF.</a:t>
            </a:r>
          </a:p>
          <a:p>
            <a:r>
              <a:rPr lang="en-GB" dirty="0"/>
              <a:t>Other scenarios and more detailed proposed experiment will be simulated (discussion within the JT-60SA modelling group).</a:t>
            </a:r>
          </a:p>
          <a:p>
            <a:r>
              <a:rPr lang="en-GB" dirty="0"/>
              <a:t>A Year in Industry student will be joining </a:t>
            </a:r>
            <a:r>
              <a:rPr lang="en-GB" dirty="0" err="1"/>
              <a:t>Culham</a:t>
            </a:r>
            <a:r>
              <a:rPr lang="en-GB" dirty="0"/>
              <a:t> in June/July to help expand the simulation database along the agreed lines.</a:t>
            </a:r>
          </a:p>
        </p:txBody>
      </p:sp>
      <p:sp>
        <p:nvSpPr>
          <p:cNvPr id="4" name="Date Placeholder 3">
            <a:extLst>
              <a:ext uri="{FF2B5EF4-FFF2-40B4-BE49-F238E27FC236}">
                <a16:creationId xmlns:a16="http://schemas.microsoft.com/office/drawing/2014/main" id="{B35FACF5-1031-4251-824C-1C793D0980FD}"/>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59DC28DB-BA03-4BB7-88FC-CEFCEC21142E}"/>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6F018413-87D1-49D7-B403-01FBA0CDB089}"/>
              </a:ext>
            </a:extLst>
          </p:cNvPr>
          <p:cNvSpPr>
            <a:spLocks noGrp="1"/>
          </p:cNvSpPr>
          <p:nvPr>
            <p:ph type="sldNum" sz="quarter" idx="4"/>
          </p:nvPr>
        </p:nvSpPr>
        <p:spPr/>
        <p:txBody>
          <a:bodyPr/>
          <a:lstStyle/>
          <a:p>
            <a:fld id="{6A6D9FA1-99C7-4910-8E32-B85D378B0060}" type="slidenum">
              <a:rPr lang="en-GB" smtClean="0"/>
              <a:pPr/>
              <a:t>15</a:t>
            </a:fld>
            <a:endParaRPr lang="en-GB" dirty="0"/>
          </a:p>
        </p:txBody>
      </p:sp>
    </p:spTree>
    <p:extLst>
      <p:ext uri="{BB962C8B-B14F-4D97-AF65-F5344CB8AC3E}">
        <p14:creationId xmlns:p14="http://schemas.microsoft.com/office/powerpoint/2010/main" val="5209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DA9B-5FD5-43D4-B8E8-E7E8909ADC92}"/>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745A10DD-EE26-4C88-9547-E108BC09B89B}"/>
              </a:ext>
            </a:extLst>
          </p:cNvPr>
          <p:cNvSpPr>
            <a:spLocks noGrp="1"/>
          </p:cNvSpPr>
          <p:nvPr>
            <p:ph idx="1"/>
          </p:nvPr>
        </p:nvSpPr>
        <p:spPr/>
        <p:txBody>
          <a:bodyPr/>
          <a:lstStyle/>
          <a:p>
            <a:pPr>
              <a:lnSpc>
                <a:spcPct val="150000"/>
              </a:lnSpc>
              <a:spcBef>
                <a:spcPts val="800"/>
              </a:spcBef>
            </a:pPr>
            <a:r>
              <a:rPr lang="en-GB" dirty="0"/>
              <a:t>Simulations of the phase I and II of the research plan.</a:t>
            </a:r>
          </a:p>
          <a:p>
            <a:pPr>
              <a:lnSpc>
                <a:spcPct val="150000"/>
              </a:lnSpc>
              <a:spcBef>
                <a:spcPts val="800"/>
              </a:spcBef>
            </a:pPr>
            <a:r>
              <a:rPr lang="en-GB" dirty="0"/>
              <a:t>Limited to scenario 2 (low density </a:t>
            </a:r>
            <a:r>
              <a:rPr lang="en-GB" dirty="0" err="1"/>
              <a:t>ELMy</a:t>
            </a:r>
            <a:r>
              <a:rPr lang="en-GB" dirty="0"/>
              <a:t> H-mode).</a:t>
            </a:r>
          </a:p>
          <a:p>
            <a:pPr>
              <a:lnSpc>
                <a:spcPct val="150000"/>
              </a:lnSpc>
              <a:spcBef>
                <a:spcPts val="800"/>
              </a:spcBef>
            </a:pPr>
            <a:r>
              <a:rPr lang="en-GB" dirty="0"/>
              <a:t>Improved degree of complexity with respect to JINTRAC simulations published in </a:t>
            </a:r>
            <a:r>
              <a:rPr lang="en-GB" dirty="0" err="1"/>
              <a:t>Nucl</a:t>
            </a:r>
            <a:r>
              <a:rPr lang="en-GB" dirty="0"/>
              <a:t>. Fusion 2018 (impurities and self-consistent pedestal).</a:t>
            </a:r>
          </a:p>
          <a:p>
            <a:pPr>
              <a:lnSpc>
                <a:spcPct val="150000"/>
              </a:lnSpc>
              <a:spcBef>
                <a:spcPts val="800"/>
              </a:spcBef>
            </a:pPr>
            <a:r>
              <a:rPr lang="en-GB" dirty="0"/>
              <a:t>Demonstration of modelling capabilities that could be deployed in preparation of experiments.</a:t>
            </a:r>
          </a:p>
        </p:txBody>
      </p:sp>
      <p:sp>
        <p:nvSpPr>
          <p:cNvPr id="5" name="Slide Number Placeholder 4">
            <a:extLst>
              <a:ext uri="{FF2B5EF4-FFF2-40B4-BE49-F238E27FC236}">
                <a16:creationId xmlns:a16="http://schemas.microsoft.com/office/drawing/2014/main" id="{47CACB87-2B39-41E1-971F-A10B8469F86A}"/>
              </a:ext>
            </a:extLst>
          </p:cNvPr>
          <p:cNvSpPr>
            <a:spLocks noGrp="1"/>
          </p:cNvSpPr>
          <p:nvPr>
            <p:ph type="sldNum" sz="quarter" idx="4"/>
          </p:nvPr>
        </p:nvSpPr>
        <p:spPr/>
        <p:txBody>
          <a:bodyPr/>
          <a:lstStyle/>
          <a:p>
            <a:fld id="{6A6D9FA1-99C7-4910-8E32-B85D378B0060}" type="slidenum">
              <a:rPr lang="en-GB" smtClean="0"/>
              <a:pPr/>
              <a:t>2</a:t>
            </a:fld>
            <a:endParaRPr lang="en-GB" dirty="0"/>
          </a:p>
        </p:txBody>
      </p:sp>
      <p:sp>
        <p:nvSpPr>
          <p:cNvPr id="6" name="Date Placeholder 5">
            <a:extLst>
              <a:ext uri="{FF2B5EF4-FFF2-40B4-BE49-F238E27FC236}">
                <a16:creationId xmlns:a16="http://schemas.microsoft.com/office/drawing/2014/main" id="{FFA1FA91-D67A-4B64-AF28-2BB7243D3EE6}"/>
              </a:ext>
            </a:extLst>
          </p:cNvPr>
          <p:cNvSpPr>
            <a:spLocks noGrp="1"/>
          </p:cNvSpPr>
          <p:nvPr>
            <p:ph type="dt" sz="half" idx="2"/>
          </p:nvPr>
        </p:nvSpPr>
        <p:spPr/>
        <p:txBody>
          <a:bodyPr/>
          <a:lstStyle/>
          <a:p>
            <a:r>
              <a:rPr lang="en-US"/>
              <a:t>Budapest 30-3 4-4 2020</a:t>
            </a:r>
            <a:endParaRPr lang="en-GB" dirty="0"/>
          </a:p>
        </p:txBody>
      </p:sp>
      <p:sp>
        <p:nvSpPr>
          <p:cNvPr id="7" name="Footer Placeholder 6">
            <a:extLst>
              <a:ext uri="{FF2B5EF4-FFF2-40B4-BE49-F238E27FC236}">
                <a16:creationId xmlns:a16="http://schemas.microsoft.com/office/drawing/2014/main" id="{9BF999BB-693E-44DA-8E51-EA1C1B47A759}"/>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Tree>
    <p:extLst>
      <p:ext uri="{BB962C8B-B14F-4D97-AF65-F5344CB8AC3E}">
        <p14:creationId xmlns:p14="http://schemas.microsoft.com/office/powerpoint/2010/main" val="116721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2B76-04F2-46BF-9A2B-4D35DAF7259F}"/>
              </a:ext>
            </a:extLst>
          </p:cNvPr>
          <p:cNvSpPr>
            <a:spLocks noGrp="1"/>
          </p:cNvSpPr>
          <p:nvPr>
            <p:ph type="title"/>
          </p:nvPr>
        </p:nvSpPr>
        <p:spPr/>
        <p:txBody>
          <a:bodyPr/>
          <a:lstStyle/>
          <a:p>
            <a:r>
              <a:rPr lang="en-GB" dirty="0"/>
              <a:t>Machine status considered</a:t>
            </a:r>
          </a:p>
        </p:txBody>
      </p:sp>
      <p:sp>
        <p:nvSpPr>
          <p:cNvPr id="4" name="Date Placeholder 3">
            <a:extLst>
              <a:ext uri="{FF2B5EF4-FFF2-40B4-BE49-F238E27FC236}">
                <a16:creationId xmlns:a16="http://schemas.microsoft.com/office/drawing/2014/main" id="{65DC16F2-D20B-4494-86C1-D11B3E6DA77A}"/>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A021962F-9DDA-4ED2-A378-275B72EE7EFA}"/>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22CFDD15-4F22-4C1A-B826-B3BC137D1AD5}"/>
              </a:ext>
            </a:extLst>
          </p:cNvPr>
          <p:cNvSpPr>
            <a:spLocks noGrp="1"/>
          </p:cNvSpPr>
          <p:nvPr>
            <p:ph type="sldNum" sz="quarter" idx="4"/>
          </p:nvPr>
        </p:nvSpPr>
        <p:spPr/>
        <p:txBody>
          <a:bodyPr/>
          <a:lstStyle/>
          <a:p>
            <a:fld id="{6A6D9FA1-99C7-4910-8E32-B85D378B0060}" type="slidenum">
              <a:rPr lang="en-GB" smtClean="0"/>
              <a:pPr/>
              <a:t>3</a:t>
            </a:fld>
            <a:endParaRPr lang="en-GB" dirty="0"/>
          </a:p>
        </p:txBody>
      </p:sp>
      <p:pic>
        <p:nvPicPr>
          <p:cNvPr id="7" name="Picture 2" descr="part1">
            <a:extLst>
              <a:ext uri="{FF2B5EF4-FFF2-40B4-BE49-F238E27FC236}">
                <a16:creationId xmlns:a16="http://schemas.microsoft.com/office/drawing/2014/main" id="{0EB38C7E-0A27-41C9-A74D-9B5A350FB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 y="764704"/>
            <a:ext cx="8938802"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B03D288-AC18-434A-926C-24D4ACD0EA16}"/>
              </a:ext>
            </a:extLst>
          </p:cNvPr>
          <p:cNvSpPr/>
          <p:nvPr/>
        </p:nvSpPr>
        <p:spPr>
          <a:xfrm>
            <a:off x="1043608" y="1946787"/>
            <a:ext cx="7704856" cy="1002889"/>
          </a:xfrm>
          <a:prstGeom prst="rect">
            <a:avLst/>
          </a:prstGeom>
          <a:solidFill>
            <a:srgbClr val="FFC000">
              <a:alpha val="25098"/>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147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B47B-ED29-4D92-9B6C-D8DB57218594}"/>
              </a:ext>
            </a:extLst>
          </p:cNvPr>
          <p:cNvSpPr>
            <a:spLocks noGrp="1"/>
          </p:cNvSpPr>
          <p:nvPr>
            <p:ph type="title"/>
          </p:nvPr>
        </p:nvSpPr>
        <p:spPr/>
        <p:txBody>
          <a:bodyPr/>
          <a:lstStyle/>
          <a:p>
            <a:r>
              <a:rPr lang="en-GB" dirty="0"/>
              <a:t>Simulation plan</a:t>
            </a:r>
          </a:p>
        </p:txBody>
      </p:sp>
      <p:sp>
        <p:nvSpPr>
          <p:cNvPr id="3" name="Content Placeholder 2">
            <a:extLst>
              <a:ext uri="{FF2B5EF4-FFF2-40B4-BE49-F238E27FC236}">
                <a16:creationId xmlns:a16="http://schemas.microsoft.com/office/drawing/2014/main" id="{463A180F-7975-4571-8581-409F012EB346}"/>
              </a:ext>
            </a:extLst>
          </p:cNvPr>
          <p:cNvSpPr>
            <a:spLocks noGrp="1"/>
          </p:cNvSpPr>
          <p:nvPr>
            <p:ph idx="1"/>
          </p:nvPr>
        </p:nvSpPr>
        <p:spPr/>
        <p:txBody>
          <a:bodyPr/>
          <a:lstStyle/>
          <a:p>
            <a:r>
              <a:rPr lang="en-GB" dirty="0"/>
              <a:t>Scenario 2 half field half current (2.75 MA / 1.13 T).</a:t>
            </a:r>
          </a:p>
          <a:p>
            <a:r>
              <a:rPr lang="en-GB" dirty="0" err="1"/>
              <a:t>n</a:t>
            </a:r>
            <a:r>
              <a:rPr lang="en-GB" baseline="-25000" dirty="0" err="1"/>
              <a:t>G</a:t>
            </a:r>
            <a:r>
              <a:rPr lang="en-GB" dirty="0"/>
              <a:t> constant.</a:t>
            </a:r>
          </a:p>
          <a:p>
            <a:r>
              <a:rPr lang="en-GB" dirty="0"/>
              <a:t>Three NBI power levels (19, 26.5 and 33 MW PNBI+NNBI).</a:t>
            </a:r>
          </a:p>
          <a:p>
            <a:r>
              <a:rPr lang="en-GB" dirty="0"/>
              <a:t>3 MW ECRH (profile prescribed).</a:t>
            </a:r>
          </a:p>
          <a:p>
            <a:r>
              <a:rPr lang="en-GB" dirty="0"/>
              <a:t>Bohm/gyro-Bohm transport model.</a:t>
            </a:r>
          </a:p>
          <a:p>
            <a:r>
              <a:rPr lang="en-GB" dirty="0"/>
              <a:t>Continuous ELM model.</a:t>
            </a:r>
          </a:p>
          <a:p>
            <a:r>
              <a:rPr lang="en-GB" dirty="0"/>
              <a:t>Equilibrium recalculated every second.</a:t>
            </a:r>
          </a:p>
          <a:p>
            <a:r>
              <a:rPr lang="en-GB" dirty="0"/>
              <a:t>Sawtooth (</a:t>
            </a:r>
            <a:r>
              <a:rPr lang="en-GB" dirty="0" err="1"/>
              <a:t>Kadomtsev</a:t>
            </a:r>
            <a:r>
              <a:rPr lang="en-GB" dirty="0"/>
              <a:t> model, partial reconnection)</a:t>
            </a:r>
          </a:p>
          <a:p>
            <a:r>
              <a:rPr lang="en-GB" dirty="0"/>
              <a:t>Fully predictive simulations (deuterium density, ion and electron temperature and impurities). 5 s simulations (to relax kinetic profiles).</a:t>
            </a:r>
          </a:p>
          <a:p>
            <a:r>
              <a:rPr lang="en-GB" dirty="0"/>
              <a:t>C main impurity (SANCO).</a:t>
            </a:r>
          </a:p>
          <a:p>
            <a:r>
              <a:rPr lang="en-GB" dirty="0">
                <a:solidFill>
                  <a:srgbClr val="FF0000"/>
                </a:solidFill>
              </a:rPr>
              <a:t>Pedestal height determined self consistently by MHD stability.</a:t>
            </a:r>
          </a:p>
          <a:p>
            <a:endParaRPr lang="en-GB" dirty="0"/>
          </a:p>
        </p:txBody>
      </p:sp>
      <p:sp>
        <p:nvSpPr>
          <p:cNvPr id="4" name="Date Placeholder 3">
            <a:extLst>
              <a:ext uri="{FF2B5EF4-FFF2-40B4-BE49-F238E27FC236}">
                <a16:creationId xmlns:a16="http://schemas.microsoft.com/office/drawing/2014/main" id="{1B507B71-D051-4C92-BEED-F4F8C5243CB5}"/>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C40E3F6D-C8CB-4C51-9D21-F78F9C6FF29F}"/>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029F301F-084F-4FB8-BF17-BA17BCA02785}"/>
              </a:ext>
            </a:extLst>
          </p:cNvPr>
          <p:cNvSpPr>
            <a:spLocks noGrp="1"/>
          </p:cNvSpPr>
          <p:nvPr>
            <p:ph type="sldNum" sz="quarter" idx="4"/>
          </p:nvPr>
        </p:nvSpPr>
        <p:spPr/>
        <p:txBody>
          <a:bodyPr/>
          <a:lstStyle/>
          <a:p>
            <a:fld id="{6A6D9FA1-99C7-4910-8E32-B85D378B0060}" type="slidenum">
              <a:rPr lang="en-GB" smtClean="0"/>
              <a:pPr/>
              <a:t>4</a:t>
            </a:fld>
            <a:endParaRPr lang="en-GB" dirty="0"/>
          </a:p>
        </p:txBody>
      </p:sp>
    </p:spTree>
    <p:extLst>
      <p:ext uri="{BB962C8B-B14F-4D97-AF65-F5344CB8AC3E}">
        <p14:creationId xmlns:p14="http://schemas.microsoft.com/office/powerpoint/2010/main" val="205338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1E50-FBB0-445F-81CB-A241BB011025}"/>
              </a:ext>
            </a:extLst>
          </p:cNvPr>
          <p:cNvSpPr>
            <a:spLocks noGrp="1"/>
          </p:cNvSpPr>
          <p:nvPr>
            <p:ph type="title"/>
          </p:nvPr>
        </p:nvSpPr>
        <p:spPr/>
        <p:txBody>
          <a:bodyPr/>
          <a:lstStyle/>
          <a:p>
            <a:r>
              <a:rPr lang="en-GB" sz="2800" dirty="0"/>
              <a:t>Brief description of MHD stability  scheme</a:t>
            </a:r>
          </a:p>
        </p:txBody>
      </p:sp>
      <p:pic>
        <p:nvPicPr>
          <p:cNvPr id="5" name="Picture 4">
            <a:extLst>
              <a:ext uri="{FF2B5EF4-FFF2-40B4-BE49-F238E27FC236}">
                <a16:creationId xmlns:a16="http://schemas.microsoft.com/office/drawing/2014/main" id="{0B1C2375-0261-4151-AA5D-AF7F63F1D20F}"/>
              </a:ext>
            </a:extLst>
          </p:cNvPr>
          <p:cNvPicPr>
            <a:picLocks noChangeAspect="1"/>
          </p:cNvPicPr>
          <p:nvPr/>
        </p:nvPicPr>
        <p:blipFill>
          <a:blip r:embed="rId2"/>
          <a:stretch>
            <a:fillRect/>
          </a:stretch>
        </p:blipFill>
        <p:spPr>
          <a:xfrm>
            <a:off x="0" y="923558"/>
            <a:ext cx="9144000" cy="5010884"/>
          </a:xfrm>
          <a:prstGeom prst="rect">
            <a:avLst/>
          </a:prstGeom>
        </p:spPr>
      </p:pic>
      <p:sp>
        <p:nvSpPr>
          <p:cNvPr id="3" name="Date Placeholder 2">
            <a:extLst>
              <a:ext uri="{FF2B5EF4-FFF2-40B4-BE49-F238E27FC236}">
                <a16:creationId xmlns:a16="http://schemas.microsoft.com/office/drawing/2014/main" id="{FE3B3DD5-3177-4373-9454-A5466E3A0926}"/>
              </a:ext>
            </a:extLst>
          </p:cNvPr>
          <p:cNvSpPr>
            <a:spLocks noGrp="1"/>
          </p:cNvSpPr>
          <p:nvPr>
            <p:ph type="dt" sz="half" idx="2"/>
          </p:nvPr>
        </p:nvSpPr>
        <p:spPr/>
        <p:txBody>
          <a:bodyPr/>
          <a:lstStyle/>
          <a:p>
            <a:r>
              <a:rPr lang="en-US"/>
              <a:t>Budapest 30-3 4-4 2020</a:t>
            </a:r>
            <a:endParaRPr lang="en-GB" dirty="0"/>
          </a:p>
        </p:txBody>
      </p:sp>
      <p:sp>
        <p:nvSpPr>
          <p:cNvPr id="6" name="Slide Number Placeholder 5">
            <a:extLst>
              <a:ext uri="{FF2B5EF4-FFF2-40B4-BE49-F238E27FC236}">
                <a16:creationId xmlns:a16="http://schemas.microsoft.com/office/drawing/2014/main" id="{D87C3B4D-853D-4C61-BA7C-78C63CB9856A}"/>
              </a:ext>
            </a:extLst>
          </p:cNvPr>
          <p:cNvSpPr>
            <a:spLocks noGrp="1"/>
          </p:cNvSpPr>
          <p:nvPr>
            <p:ph type="sldNum" sz="quarter" idx="4"/>
          </p:nvPr>
        </p:nvSpPr>
        <p:spPr/>
        <p:txBody>
          <a:bodyPr/>
          <a:lstStyle/>
          <a:p>
            <a:fld id="{6A6D9FA1-99C7-4910-8E32-B85D378B0060}" type="slidenum">
              <a:rPr lang="en-GB" smtClean="0"/>
              <a:pPr/>
              <a:t>5</a:t>
            </a:fld>
            <a:endParaRPr lang="en-GB" dirty="0"/>
          </a:p>
        </p:txBody>
      </p:sp>
      <p:sp>
        <p:nvSpPr>
          <p:cNvPr id="8" name="Footer Placeholder 7">
            <a:extLst>
              <a:ext uri="{FF2B5EF4-FFF2-40B4-BE49-F238E27FC236}">
                <a16:creationId xmlns:a16="http://schemas.microsoft.com/office/drawing/2014/main" id="{DAC8BBD9-B8F5-4696-9A1D-194142F32F56}"/>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4" name="TextBox 3">
            <a:extLst>
              <a:ext uri="{FF2B5EF4-FFF2-40B4-BE49-F238E27FC236}">
                <a16:creationId xmlns:a16="http://schemas.microsoft.com/office/drawing/2014/main" id="{0009D075-118A-478E-A8CD-B32A79E5B4B2}"/>
              </a:ext>
            </a:extLst>
          </p:cNvPr>
          <p:cNvSpPr txBox="1"/>
          <p:nvPr/>
        </p:nvSpPr>
        <p:spPr>
          <a:xfrm>
            <a:off x="0" y="4581128"/>
            <a:ext cx="3600400" cy="369332"/>
          </a:xfrm>
          <a:prstGeom prst="rect">
            <a:avLst/>
          </a:prstGeom>
          <a:noFill/>
        </p:spPr>
        <p:txBody>
          <a:bodyPr wrap="square" rtlCol="0">
            <a:spAutoFit/>
          </a:bodyPr>
          <a:lstStyle/>
          <a:p>
            <a:r>
              <a:rPr lang="en-GB" b="1" dirty="0">
                <a:solidFill>
                  <a:schemeClr val="tx2">
                    <a:lumMod val="75000"/>
                  </a:schemeClr>
                </a:solidFill>
              </a:rPr>
              <a:t>Or adjust continuous ELM model</a:t>
            </a:r>
          </a:p>
        </p:txBody>
      </p:sp>
    </p:spTree>
    <p:extLst>
      <p:ext uri="{BB962C8B-B14F-4D97-AF65-F5344CB8AC3E}">
        <p14:creationId xmlns:p14="http://schemas.microsoft.com/office/powerpoint/2010/main" val="314350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2EAB-2CBC-4414-81FE-A5968F272FAC}"/>
              </a:ext>
            </a:extLst>
          </p:cNvPr>
          <p:cNvSpPr>
            <a:spLocks noGrp="1"/>
          </p:cNvSpPr>
          <p:nvPr>
            <p:ph type="title"/>
          </p:nvPr>
        </p:nvSpPr>
        <p:spPr/>
        <p:txBody>
          <a:bodyPr/>
          <a:lstStyle/>
          <a:p>
            <a:r>
              <a:rPr lang="en-GB" sz="2800" dirty="0"/>
              <a:t>Previous JT-60SA scenarios modelling</a:t>
            </a:r>
          </a:p>
        </p:txBody>
      </p:sp>
      <p:sp>
        <p:nvSpPr>
          <p:cNvPr id="3" name="Content Placeholder 2">
            <a:extLst>
              <a:ext uri="{FF2B5EF4-FFF2-40B4-BE49-F238E27FC236}">
                <a16:creationId xmlns:a16="http://schemas.microsoft.com/office/drawing/2014/main" id="{638E39A8-D9B4-4F19-AD51-255F4B17D39A}"/>
              </a:ext>
            </a:extLst>
          </p:cNvPr>
          <p:cNvSpPr>
            <a:spLocks noGrp="1"/>
          </p:cNvSpPr>
          <p:nvPr>
            <p:ph idx="1"/>
          </p:nvPr>
        </p:nvSpPr>
        <p:spPr/>
        <p:txBody>
          <a:bodyPr/>
          <a:lstStyle/>
          <a:p>
            <a:pPr>
              <a:lnSpc>
                <a:spcPct val="150000"/>
              </a:lnSpc>
            </a:pPr>
            <a:r>
              <a:rPr lang="en-GB" dirty="0"/>
              <a:t>Initial simulations of the full blown scenarios performed in the past and published in </a:t>
            </a:r>
            <a:r>
              <a:rPr lang="en-GB" dirty="0" err="1"/>
              <a:t>Nucl</a:t>
            </a:r>
            <a:r>
              <a:rPr lang="en-GB" dirty="0"/>
              <a:t>. Fusion (L. Garzotti 2018).</a:t>
            </a:r>
          </a:p>
          <a:p>
            <a:pPr>
              <a:lnSpc>
                <a:spcPct val="150000"/>
              </a:lnSpc>
            </a:pPr>
            <a:r>
              <a:rPr lang="en-GB" dirty="0"/>
              <a:t>One of the points of the analysis that could be improved was the estimate of the pedestal height (</a:t>
            </a:r>
            <a:r>
              <a:rPr lang="en-GB" dirty="0" err="1"/>
              <a:t>Cordey</a:t>
            </a:r>
            <a:r>
              <a:rPr lang="en-GB" dirty="0"/>
              <a:t> scaling + neoclassical particle diffusivity in ETB).</a:t>
            </a:r>
          </a:p>
          <a:p>
            <a:pPr>
              <a:lnSpc>
                <a:spcPct val="150000"/>
              </a:lnSpc>
            </a:pPr>
            <a:r>
              <a:rPr lang="en-GB" dirty="0"/>
              <a:t>With the new scheme the density at the top of the pedestal still has to be guessed in some way, but the temperature is determined automatically on the basis of ideal MHD peeling-ballooning stability criteria.</a:t>
            </a:r>
          </a:p>
        </p:txBody>
      </p:sp>
      <p:sp>
        <p:nvSpPr>
          <p:cNvPr id="5" name="Date Placeholder 4">
            <a:extLst>
              <a:ext uri="{FF2B5EF4-FFF2-40B4-BE49-F238E27FC236}">
                <a16:creationId xmlns:a16="http://schemas.microsoft.com/office/drawing/2014/main" id="{4C743897-1C0C-4C41-A265-F1E67D5B71C2}"/>
              </a:ext>
            </a:extLst>
          </p:cNvPr>
          <p:cNvSpPr>
            <a:spLocks noGrp="1"/>
          </p:cNvSpPr>
          <p:nvPr>
            <p:ph type="dt" sz="half" idx="2"/>
          </p:nvPr>
        </p:nvSpPr>
        <p:spPr/>
        <p:txBody>
          <a:bodyPr/>
          <a:lstStyle/>
          <a:p>
            <a:r>
              <a:rPr lang="en-US"/>
              <a:t>Budapest 30-3 4-4 2020</a:t>
            </a:r>
            <a:endParaRPr lang="en-GB" dirty="0"/>
          </a:p>
        </p:txBody>
      </p:sp>
      <p:sp>
        <p:nvSpPr>
          <p:cNvPr id="6" name="Slide Number Placeholder 5">
            <a:extLst>
              <a:ext uri="{FF2B5EF4-FFF2-40B4-BE49-F238E27FC236}">
                <a16:creationId xmlns:a16="http://schemas.microsoft.com/office/drawing/2014/main" id="{9C3D6831-8A17-4CDC-8369-977C57A26716}"/>
              </a:ext>
            </a:extLst>
          </p:cNvPr>
          <p:cNvSpPr>
            <a:spLocks noGrp="1"/>
          </p:cNvSpPr>
          <p:nvPr>
            <p:ph type="sldNum" sz="quarter" idx="4"/>
          </p:nvPr>
        </p:nvSpPr>
        <p:spPr/>
        <p:txBody>
          <a:bodyPr/>
          <a:lstStyle/>
          <a:p>
            <a:fld id="{6A6D9FA1-99C7-4910-8E32-B85D378B0060}" type="slidenum">
              <a:rPr lang="en-GB" smtClean="0"/>
              <a:pPr/>
              <a:t>6</a:t>
            </a:fld>
            <a:endParaRPr lang="en-GB" dirty="0"/>
          </a:p>
        </p:txBody>
      </p:sp>
      <p:sp>
        <p:nvSpPr>
          <p:cNvPr id="7" name="Footer Placeholder 6">
            <a:extLst>
              <a:ext uri="{FF2B5EF4-FFF2-40B4-BE49-F238E27FC236}">
                <a16:creationId xmlns:a16="http://schemas.microsoft.com/office/drawing/2014/main" id="{3D053900-3A52-4560-A28C-FB5E408AF849}"/>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Tree>
    <p:extLst>
      <p:ext uri="{BB962C8B-B14F-4D97-AF65-F5344CB8AC3E}">
        <p14:creationId xmlns:p14="http://schemas.microsoft.com/office/powerpoint/2010/main" val="424933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D5E2-36FC-4F9C-8A41-A0E3F9A5F4B6}"/>
              </a:ext>
            </a:extLst>
          </p:cNvPr>
          <p:cNvSpPr>
            <a:spLocks noGrp="1"/>
          </p:cNvSpPr>
          <p:nvPr>
            <p:ph type="title"/>
          </p:nvPr>
        </p:nvSpPr>
        <p:spPr/>
        <p:txBody>
          <a:bodyPr/>
          <a:lstStyle/>
          <a:p>
            <a:r>
              <a:rPr lang="en-GB" dirty="0"/>
              <a:t>JT-60SA scenario 2 full current</a:t>
            </a:r>
          </a:p>
        </p:txBody>
      </p:sp>
      <p:pic>
        <p:nvPicPr>
          <p:cNvPr id="6" name="Picture 5">
            <a:extLst>
              <a:ext uri="{FF2B5EF4-FFF2-40B4-BE49-F238E27FC236}">
                <a16:creationId xmlns:a16="http://schemas.microsoft.com/office/drawing/2014/main" id="{35A5BD03-CE90-4EA5-B3D8-DDCB1071B221}"/>
              </a:ext>
            </a:extLst>
          </p:cNvPr>
          <p:cNvPicPr>
            <a:picLocks noChangeAspect="1"/>
          </p:cNvPicPr>
          <p:nvPr/>
        </p:nvPicPr>
        <p:blipFill>
          <a:blip r:embed="rId2"/>
          <a:stretch>
            <a:fillRect/>
          </a:stretch>
        </p:blipFill>
        <p:spPr>
          <a:xfrm>
            <a:off x="395537" y="692696"/>
            <a:ext cx="7823999" cy="2880000"/>
          </a:xfrm>
          <a:prstGeom prst="rect">
            <a:avLst/>
          </a:prstGeom>
        </p:spPr>
      </p:pic>
      <p:pic>
        <p:nvPicPr>
          <p:cNvPr id="7" name="Picture 6">
            <a:extLst>
              <a:ext uri="{FF2B5EF4-FFF2-40B4-BE49-F238E27FC236}">
                <a16:creationId xmlns:a16="http://schemas.microsoft.com/office/drawing/2014/main" id="{B5621B25-ABDE-4386-B6D7-2A63B9702CF9}"/>
              </a:ext>
            </a:extLst>
          </p:cNvPr>
          <p:cNvPicPr>
            <a:picLocks noChangeAspect="1"/>
          </p:cNvPicPr>
          <p:nvPr/>
        </p:nvPicPr>
        <p:blipFill>
          <a:blip r:embed="rId3"/>
          <a:stretch>
            <a:fillRect/>
          </a:stretch>
        </p:blipFill>
        <p:spPr>
          <a:xfrm>
            <a:off x="729226" y="3501328"/>
            <a:ext cx="3194702" cy="2880000"/>
          </a:xfrm>
          <a:prstGeom prst="rect">
            <a:avLst/>
          </a:prstGeom>
        </p:spPr>
      </p:pic>
      <p:pic>
        <p:nvPicPr>
          <p:cNvPr id="9" name="Picture 8">
            <a:extLst>
              <a:ext uri="{FF2B5EF4-FFF2-40B4-BE49-F238E27FC236}">
                <a16:creationId xmlns:a16="http://schemas.microsoft.com/office/drawing/2014/main" id="{A2744F94-4AE2-4851-8C05-BD2B8F94B038}"/>
              </a:ext>
            </a:extLst>
          </p:cNvPr>
          <p:cNvPicPr>
            <a:picLocks noChangeAspect="1"/>
          </p:cNvPicPr>
          <p:nvPr/>
        </p:nvPicPr>
        <p:blipFill>
          <a:blip r:embed="rId4"/>
          <a:stretch>
            <a:fillRect/>
          </a:stretch>
        </p:blipFill>
        <p:spPr>
          <a:xfrm>
            <a:off x="4554597" y="3501328"/>
            <a:ext cx="2897723" cy="2880000"/>
          </a:xfrm>
          <a:prstGeom prst="rect">
            <a:avLst/>
          </a:prstGeom>
        </p:spPr>
      </p:pic>
      <p:sp>
        <p:nvSpPr>
          <p:cNvPr id="3" name="Date Placeholder 2">
            <a:extLst>
              <a:ext uri="{FF2B5EF4-FFF2-40B4-BE49-F238E27FC236}">
                <a16:creationId xmlns:a16="http://schemas.microsoft.com/office/drawing/2014/main" id="{80CA4DB9-DAB7-45F5-8CD6-8B3E28A2589B}"/>
              </a:ext>
            </a:extLst>
          </p:cNvPr>
          <p:cNvSpPr>
            <a:spLocks noGrp="1"/>
          </p:cNvSpPr>
          <p:nvPr>
            <p:ph type="dt" sz="half" idx="2"/>
          </p:nvPr>
        </p:nvSpPr>
        <p:spPr/>
        <p:txBody>
          <a:bodyPr/>
          <a:lstStyle/>
          <a:p>
            <a:r>
              <a:rPr lang="en-US"/>
              <a:t>Budapest 30-3 4-4 2020</a:t>
            </a:r>
            <a:endParaRPr lang="en-GB" dirty="0"/>
          </a:p>
        </p:txBody>
      </p:sp>
      <p:sp>
        <p:nvSpPr>
          <p:cNvPr id="5" name="Slide Number Placeholder 4">
            <a:extLst>
              <a:ext uri="{FF2B5EF4-FFF2-40B4-BE49-F238E27FC236}">
                <a16:creationId xmlns:a16="http://schemas.microsoft.com/office/drawing/2014/main" id="{D1A87CA7-7AC3-4C67-BA13-AC81E598C8A7}"/>
              </a:ext>
            </a:extLst>
          </p:cNvPr>
          <p:cNvSpPr>
            <a:spLocks noGrp="1"/>
          </p:cNvSpPr>
          <p:nvPr>
            <p:ph type="sldNum" sz="quarter" idx="4"/>
          </p:nvPr>
        </p:nvSpPr>
        <p:spPr/>
        <p:txBody>
          <a:bodyPr/>
          <a:lstStyle/>
          <a:p>
            <a:fld id="{6A6D9FA1-99C7-4910-8E32-B85D378B0060}" type="slidenum">
              <a:rPr lang="en-GB" smtClean="0"/>
              <a:pPr/>
              <a:t>7</a:t>
            </a:fld>
            <a:endParaRPr lang="en-GB" dirty="0"/>
          </a:p>
        </p:txBody>
      </p:sp>
    </p:spTree>
    <p:extLst>
      <p:ext uri="{BB962C8B-B14F-4D97-AF65-F5344CB8AC3E}">
        <p14:creationId xmlns:p14="http://schemas.microsoft.com/office/powerpoint/2010/main" val="250664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7876-BE29-4C88-8315-AE47D898BF92}"/>
              </a:ext>
            </a:extLst>
          </p:cNvPr>
          <p:cNvSpPr>
            <a:spLocks noGrp="1"/>
          </p:cNvSpPr>
          <p:nvPr>
            <p:ph type="title"/>
          </p:nvPr>
        </p:nvSpPr>
        <p:spPr/>
        <p:txBody>
          <a:bodyPr/>
          <a:lstStyle/>
          <a:p>
            <a:r>
              <a:rPr lang="en-GB" dirty="0"/>
              <a:t>Power scan kinetic profiles</a:t>
            </a:r>
          </a:p>
        </p:txBody>
      </p:sp>
      <p:sp>
        <p:nvSpPr>
          <p:cNvPr id="4" name="Date Placeholder 3">
            <a:extLst>
              <a:ext uri="{FF2B5EF4-FFF2-40B4-BE49-F238E27FC236}">
                <a16:creationId xmlns:a16="http://schemas.microsoft.com/office/drawing/2014/main" id="{1ACFF1BE-0A1B-4EA6-8097-11C6ACBA6FE3}"/>
              </a:ext>
            </a:extLst>
          </p:cNvPr>
          <p:cNvSpPr>
            <a:spLocks noGrp="1"/>
          </p:cNvSpPr>
          <p:nvPr>
            <p:ph type="dt" sz="half" idx="2"/>
          </p:nvPr>
        </p:nvSpPr>
        <p:spPr/>
        <p:txBody>
          <a:bodyPr/>
          <a:lstStyle/>
          <a:p>
            <a:r>
              <a:rPr lang="en-US"/>
              <a:t>Budapest 30-3 4-4 2020</a:t>
            </a:r>
            <a:endParaRPr lang="en-GB" dirty="0"/>
          </a:p>
        </p:txBody>
      </p:sp>
      <p:sp>
        <p:nvSpPr>
          <p:cNvPr id="5" name="Footer Placeholder 4">
            <a:extLst>
              <a:ext uri="{FF2B5EF4-FFF2-40B4-BE49-F238E27FC236}">
                <a16:creationId xmlns:a16="http://schemas.microsoft.com/office/drawing/2014/main" id="{E469F9ED-4F20-43E6-8D90-3C09DFE72EB7}"/>
              </a:ext>
            </a:extLst>
          </p:cNvPr>
          <p:cNvSpPr>
            <a:spLocks noGrp="1"/>
          </p:cNvSpPr>
          <p:nvPr>
            <p:ph type="ftr" sz="quarter" idx="3"/>
          </p:nvPr>
        </p:nvSpPr>
        <p:spPr/>
        <p:txBody>
          <a:bodyPr/>
          <a:lstStyle/>
          <a:p>
            <a:r>
              <a:rPr lang="en-GB"/>
              <a:t>Luca Garzotti | 7</a:t>
            </a:r>
            <a:r>
              <a:rPr lang="en-GB" baseline="30000"/>
              <a:t>th</a:t>
            </a:r>
            <a:r>
              <a:rPr lang="en-GB"/>
              <a:t> WPSA planning meeting</a:t>
            </a:r>
            <a:endParaRPr lang="en-GB" dirty="0"/>
          </a:p>
        </p:txBody>
      </p:sp>
      <p:sp>
        <p:nvSpPr>
          <p:cNvPr id="6" name="Slide Number Placeholder 5">
            <a:extLst>
              <a:ext uri="{FF2B5EF4-FFF2-40B4-BE49-F238E27FC236}">
                <a16:creationId xmlns:a16="http://schemas.microsoft.com/office/drawing/2014/main" id="{02D2B937-7ED2-47BD-B2A2-04BEDF6C6647}"/>
              </a:ext>
            </a:extLst>
          </p:cNvPr>
          <p:cNvSpPr>
            <a:spLocks noGrp="1"/>
          </p:cNvSpPr>
          <p:nvPr>
            <p:ph type="sldNum" sz="quarter" idx="4"/>
          </p:nvPr>
        </p:nvSpPr>
        <p:spPr/>
        <p:txBody>
          <a:bodyPr/>
          <a:lstStyle/>
          <a:p>
            <a:fld id="{6A6D9FA1-99C7-4910-8E32-B85D378B0060}" type="slidenum">
              <a:rPr lang="en-GB" smtClean="0"/>
              <a:pPr/>
              <a:t>8</a:t>
            </a:fld>
            <a:endParaRPr lang="en-GB" dirty="0"/>
          </a:p>
        </p:txBody>
      </p:sp>
      <p:pic>
        <p:nvPicPr>
          <p:cNvPr id="7" name="Picture 6">
            <a:extLst>
              <a:ext uri="{FF2B5EF4-FFF2-40B4-BE49-F238E27FC236}">
                <a16:creationId xmlns:a16="http://schemas.microsoft.com/office/drawing/2014/main" id="{DB470DDA-3A2F-49C1-9D6E-D3EFF706343B}"/>
              </a:ext>
            </a:extLst>
          </p:cNvPr>
          <p:cNvPicPr>
            <a:picLocks noChangeAspect="1"/>
          </p:cNvPicPr>
          <p:nvPr/>
        </p:nvPicPr>
        <p:blipFill>
          <a:blip r:embed="rId2"/>
          <a:stretch>
            <a:fillRect/>
          </a:stretch>
        </p:blipFill>
        <p:spPr>
          <a:xfrm>
            <a:off x="457200" y="758679"/>
            <a:ext cx="5474426" cy="5400000"/>
          </a:xfrm>
          <a:prstGeom prst="rect">
            <a:avLst/>
          </a:prstGeom>
        </p:spPr>
      </p:pic>
      <p:sp>
        <p:nvSpPr>
          <p:cNvPr id="3" name="TextBox 2">
            <a:extLst>
              <a:ext uri="{FF2B5EF4-FFF2-40B4-BE49-F238E27FC236}">
                <a16:creationId xmlns:a16="http://schemas.microsoft.com/office/drawing/2014/main" id="{4BD4AE62-FF17-4C6F-8033-4FBBD7864613}"/>
              </a:ext>
            </a:extLst>
          </p:cNvPr>
          <p:cNvSpPr txBox="1"/>
          <p:nvPr/>
        </p:nvSpPr>
        <p:spPr>
          <a:xfrm>
            <a:off x="1043608" y="1556792"/>
            <a:ext cx="1157689" cy="1015663"/>
          </a:xfrm>
          <a:prstGeom prst="rect">
            <a:avLst/>
          </a:prstGeom>
          <a:noFill/>
        </p:spPr>
        <p:txBody>
          <a:bodyPr wrap="none" rtlCol="0">
            <a:spAutoFit/>
          </a:bodyPr>
          <a:lstStyle/>
          <a:p>
            <a:r>
              <a:rPr lang="en-GB" sz="2000" b="1" dirty="0">
                <a:solidFill>
                  <a:srgbClr val="FF0000"/>
                </a:solidFill>
              </a:rPr>
              <a:t>19 MW</a:t>
            </a:r>
          </a:p>
          <a:p>
            <a:r>
              <a:rPr lang="en-GB" sz="2000" b="1" dirty="0">
                <a:solidFill>
                  <a:srgbClr val="0000FF"/>
                </a:solidFill>
              </a:rPr>
              <a:t>26.5 MW</a:t>
            </a:r>
          </a:p>
          <a:p>
            <a:r>
              <a:rPr lang="en-GB" sz="2000" b="1" dirty="0">
                <a:solidFill>
                  <a:srgbClr val="FF00FF"/>
                </a:solidFill>
              </a:rPr>
              <a:t>33 MW</a:t>
            </a:r>
          </a:p>
        </p:txBody>
      </p:sp>
      <p:sp>
        <p:nvSpPr>
          <p:cNvPr id="8" name="TextBox 7">
            <a:extLst>
              <a:ext uri="{FF2B5EF4-FFF2-40B4-BE49-F238E27FC236}">
                <a16:creationId xmlns:a16="http://schemas.microsoft.com/office/drawing/2014/main" id="{7C648F1C-92D4-4512-8065-081259BD89EE}"/>
              </a:ext>
            </a:extLst>
          </p:cNvPr>
          <p:cNvSpPr txBox="1"/>
          <p:nvPr/>
        </p:nvSpPr>
        <p:spPr>
          <a:xfrm>
            <a:off x="3926968" y="980728"/>
            <a:ext cx="1725152" cy="461665"/>
          </a:xfrm>
          <a:prstGeom prst="rect">
            <a:avLst/>
          </a:prstGeom>
          <a:noFill/>
        </p:spPr>
        <p:txBody>
          <a:bodyPr wrap="none" rtlCol="0">
            <a:spAutoFit/>
          </a:bodyPr>
          <a:lstStyle/>
          <a:p>
            <a:r>
              <a:rPr lang="en-GB" sz="2400" b="1" dirty="0"/>
              <a:t>n</a:t>
            </a:r>
            <a:r>
              <a:rPr lang="en-GB" sz="2400" b="1" baseline="-25000" dirty="0"/>
              <a:t>e</a:t>
            </a:r>
            <a:r>
              <a:rPr lang="en-GB" sz="2400" b="1" dirty="0"/>
              <a:t> [10</a:t>
            </a:r>
            <a:r>
              <a:rPr lang="en-GB" sz="2400" b="1" baseline="30000" dirty="0"/>
              <a:t>19</a:t>
            </a:r>
            <a:r>
              <a:rPr lang="en-GB" sz="2400" b="1" dirty="0"/>
              <a:t> m</a:t>
            </a:r>
            <a:r>
              <a:rPr lang="en-GB" sz="2400" b="1" baseline="30000" dirty="0"/>
              <a:t>-3</a:t>
            </a:r>
            <a:r>
              <a:rPr lang="en-GB" sz="2400" b="1" dirty="0"/>
              <a:t>]</a:t>
            </a:r>
          </a:p>
        </p:txBody>
      </p:sp>
      <p:sp>
        <p:nvSpPr>
          <p:cNvPr id="10" name="TextBox 9">
            <a:extLst>
              <a:ext uri="{FF2B5EF4-FFF2-40B4-BE49-F238E27FC236}">
                <a16:creationId xmlns:a16="http://schemas.microsoft.com/office/drawing/2014/main" id="{A9E3A2FE-1374-4DAE-AC51-2E9CE3969C1D}"/>
              </a:ext>
            </a:extLst>
          </p:cNvPr>
          <p:cNvSpPr txBox="1"/>
          <p:nvPr/>
        </p:nvSpPr>
        <p:spPr>
          <a:xfrm>
            <a:off x="3926968" y="2741796"/>
            <a:ext cx="1157946" cy="461665"/>
          </a:xfrm>
          <a:prstGeom prst="rect">
            <a:avLst/>
          </a:prstGeom>
          <a:noFill/>
        </p:spPr>
        <p:txBody>
          <a:bodyPr wrap="none" rtlCol="0">
            <a:spAutoFit/>
          </a:bodyPr>
          <a:lstStyle/>
          <a:p>
            <a:r>
              <a:rPr lang="en-GB" sz="2400" b="1" dirty="0" err="1"/>
              <a:t>T</a:t>
            </a:r>
            <a:r>
              <a:rPr lang="en-GB" sz="2400" b="1" baseline="-25000" dirty="0" err="1"/>
              <a:t>e</a:t>
            </a:r>
            <a:r>
              <a:rPr lang="en-GB" sz="2400" b="1" dirty="0"/>
              <a:t> [keV]</a:t>
            </a:r>
          </a:p>
        </p:txBody>
      </p:sp>
      <p:sp>
        <p:nvSpPr>
          <p:cNvPr id="11" name="TextBox 10">
            <a:extLst>
              <a:ext uri="{FF2B5EF4-FFF2-40B4-BE49-F238E27FC236}">
                <a16:creationId xmlns:a16="http://schemas.microsoft.com/office/drawing/2014/main" id="{CCDD8AD9-7A7C-4D4B-BDF2-B0C05436FA05}"/>
              </a:ext>
            </a:extLst>
          </p:cNvPr>
          <p:cNvSpPr txBox="1"/>
          <p:nvPr/>
        </p:nvSpPr>
        <p:spPr>
          <a:xfrm>
            <a:off x="3926968" y="4433984"/>
            <a:ext cx="1131656" cy="461665"/>
          </a:xfrm>
          <a:prstGeom prst="rect">
            <a:avLst/>
          </a:prstGeom>
          <a:noFill/>
        </p:spPr>
        <p:txBody>
          <a:bodyPr wrap="none" rtlCol="0">
            <a:spAutoFit/>
          </a:bodyPr>
          <a:lstStyle/>
          <a:p>
            <a:r>
              <a:rPr lang="en-GB" sz="2400" b="1" dirty="0" err="1"/>
              <a:t>T</a:t>
            </a:r>
            <a:r>
              <a:rPr lang="en-GB" sz="2400" b="1" baseline="-25000" dirty="0" err="1"/>
              <a:t>i</a:t>
            </a:r>
            <a:r>
              <a:rPr lang="en-GB" sz="2400" b="1" dirty="0"/>
              <a:t> [keV]</a:t>
            </a:r>
          </a:p>
        </p:txBody>
      </p:sp>
      <p:sp>
        <p:nvSpPr>
          <p:cNvPr id="12" name="TextBox 11">
            <a:extLst>
              <a:ext uri="{FF2B5EF4-FFF2-40B4-BE49-F238E27FC236}">
                <a16:creationId xmlns:a16="http://schemas.microsoft.com/office/drawing/2014/main" id="{DAC2AEC7-EE03-4D99-9C0E-14ADD0754725}"/>
              </a:ext>
            </a:extLst>
          </p:cNvPr>
          <p:cNvSpPr txBox="1"/>
          <p:nvPr/>
        </p:nvSpPr>
        <p:spPr>
          <a:xfrm>
            <a:off x="6156177" y="822972"/>
            <a:ext cx="2736304" cy="33239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Density peeking most likely because of the beam source.</a:t>
            </a:r>
          </a:p>
          <a:p>
            <a:pPr marL="285750" indent="-285750">
              <a:spcAft>
                <a:spcPts val="600"/>
              </a:spcAft>
              <a:buFont typeface="Arial" panose="020B0604020202020204" pitchFamily="34" charset="0"/>
              <a:buChar char="•"/>
            </a:pPr>
            <a:r>
              <a:rPr lang="en-GB" sz="2000" dirty="0"/>
              <a:t>Electron temperature largely unchanged.</a:t>
            </a:r>
          </a:p>
          <a:p>
            <a:pPr marL="285750" indent="-285750">
              <a:spcAft>
                <a:spcPts val="600"/>
              </a:spcAft>
              <a:buFont typeface="Arial" panose="020B0604020202020204" pitchFamily="34" charset="0"/>
              <a:buChar char="•"/>
            </a:pPr>
            <a:r>
              <a:rPr lang="en-GB" sz="2000" dirty="0"/>
              <a:t>Ion temperature increasing in the core, less so at the top of the ITB (MHD stability clamping it?).</a:t>
            </a:r>
          </a:p>
        </p:txBody>
      </p:sp>
    </p:spTree>
    <p:extLst>
      <p:ext uri="{BB962C8B-B14F-4D97-AF65-F5344CB8AC3E}">
        <p14:creationId xmlns:p14="http://schemas.microsoft.com/office/powerpoint/2010/main" val="410557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4BC3-D0C7-40F3-B151-E3999C55FA0F}"/>
              </a:ext>
            </a:extLst>
          </p:cNvPr>
          <p:cNvSpPr>
            <a:spLocks noGrp="1"/>
          </p:cNvSpPr>
          <p:nvPr>
            <p:ph type="title"/>
          </p:nvPr>
        </p:nvSpPr>
        <p:spPr/>
        <p:txBody>
          <a:bodyPr/>
          <a:lstStyle/>
          <a:p>
            <a:r>
              <a:rPr lang="en-GB" sz="2400" dirty="0"/>
              <a:t>Zero dimensional parameter for 19 MW case</a:t>
            </a:r>
          </a:p>
        </p:txBody>
      </p:sp>
      <p:sp>
        <p:nvSpPr>
          <p:cNvPr id="3" name="Content Placeholder 2">
            <a:extLst>
              <a:ext uri="{FF2B5EF4-FFF2-40B4-BE49-F238E27FC236}">
                <a16:creationId xmlns:a16="http://schemas.microsoft.com/office/drawing/2014/main" id="{EFAE8F86-B66E-4F54-9952-D1067EDAAC20}"/>
              </a:ext>
            </a:extLst>
          </p:cNvPr>
          <p:cNvSpPr>
            <a:spLocks noGrp="1"/>
          </p:cNvSpPr>
          <p:nvPr>
            <p:ph idx="1"/>
          </p:nvPr>
        </p:nvSpPr>
        <p:spPr>
          <a:xfrm>
            <a:off x="666300" y="1031269"/>
            <a:ext cx="2746204" cy="4483412"/>
          </a:xfrm>
        </p:spPr>
        <p:txBody>
          <a:bodyPr>
            <a:normAutofit/>
          </a:bodyPr>
          <a:lstStyle/>
          <a:p>
            <a:pPr marL="0" indent="0">
              <a:buNone/>
            </a:pPr>
            <a:r>
              <a:rPr lang="en-GB" dirty="0" err="1"/>
              <a:t>q</a:t>
            </a:r>
            <a:r>
              <a:rPr lang="en-GB" baseline="-25000" dirty="0" err="1"/>
              <a:t>min</a:t>
            </a:r>
            <a:r>
              <a:rPr lang="en-GB" dirty="0"/>
              <a:t> = 1.0</a:t>
            </a:r>
          </a:p>
          <a:p>
            <a:pPr marL="0" indent="0">
              <a:buNone/>
            </a:pPr>
            <a:r>
              <a:rPr lang="en-GB" dirty="0"/>
              <a:t>q</a:t>
            </a:r>
            <a:r>
              <a:rPr lang="en-GB" baseline="-25000" dirty="0"/>
              <a:t>0</a:t>
            </a:r>
            <a:r>
              <a:rPr lang="en-GB" dirty="0"/>
              <a:t> = 1.0</a:t>
            </a:r>
          </a:p>
          <a:p>
            <a:pPr marL="0" indent="0">
              <a:buNone/>
            </a:pPr>
            <a:r>
              <a:rPr lang="en-GB" dirty="0"/>
              <a:t>q</a:t>
            </a:r>
            <a:r>
              <a:rPr lang="en-GB" baseline="-25000" dirty="0"/>
              <a:t>95</a:t>
            </a:r>
            <a:r>
              <a:rPr lang="en-GB" dirty="0"/>
              <a:t> = 3.2</a:t>
            </a:r>
          </a:p>
          <a:p>
            <a:pPr marL="0" indent="0">
              <a:buNone/>
            </a:pPr>
            <a:r>
              <a:rPr lang="en-GB" dirty="0" err="1"/>
              <a:t>n</a:t>
            </a:r>
            <a:r>
              <a:rPr lang="en-GB" baseline="-25000" dirty="0" err="1"/>
              <a:t>e,ax</a:t>
            </a:r>
            <a:r>
              <a:rPr lang="en-GB" dirty="0"/>
              <a:t> = 3.4 10</a:t>
            </a:r>
            <a:r>
              <a:rPr lang="en-GB" baseline="30000" dirty="0"/>
              <a:t>19</a:t>
            </a:r>
            <a:r>
              <a:rPr lang="en-GB" dirty="0"/>
              <a:t> m</a:t>
            </a:r>
            <a:r>
              <a:rPr lang="en-GB" baseline="30000" dirty="0"/>
              <a:t>-3</a:t>
            </a:r>
          </a:p>
          <a:p>
            <a:pPr marL="0" indent="0">
              <a:buNone/>
            </a:pPr>
            <a:r>
              <a:rPr lang="en-GB" dirty="0" err="1"/>
              <a:t>n</a:t>
            </a:r>
            <a:r>
              <a:rPr lang="en-GB" baseline="-25000" dirty="0" err="1"/>
              <a:t>e,av</a:t>
            </a:r>
            <a:r>
              <a:rPr lang="en-GB" dirty="0"/>
              <a:t> = 2.9 10</a:t>
            </a:r>
            <a:r>
              <a:rPr lang="en-GB" baseline="30000" dirty="0"/>
              <a:t>19</a:t>
            </a:r>
            <a:r>
              <a:rPr lang="en-GB" dirty="0"/>
              <a:t> m</a:t>
            </a:r>
            <a:r>
              <a:rPr lang="en-GB" baseline="30000" dirty="0"/>
              <a:t>-3</a:t>
            </a:r>
          </a:p>
          <a:p>
            <a:pPr marL="0" indent="0">
              <a:buNone/>
            </a:pPr>
            <a:r>
              <a:rPr lang="en-GB" dirty="0" err="1"/>
              <a:t>T</a:t>
            </a:r>
            <a:r>
              <a:rPr lang="en-GB" baseline="-25000" dirty="0" err="1"/>
              <a:t>e,ax</a:t>
            </a:r>
            <a:r>
              <a:rPr lang="en-GB" dirty="0"/>
              <a:t> = 5.2 keV</a:t>
            </a:r>
          </a:p>
          <a:p>
            <a:pPr marL="0" indent="0">
              <a:buNone/>
            </a:pPr>
            <a:r>
              <a:rPr lang="en-GB" dirty="0" err="1"/>
              <a:t>T</a:t>
            </a:r>
            <a:r>
              <a:rPr lang="en-GB" baseline="-25000" dirty="0" err="1"/>
              <a:t>e,av</a:t>
            </a:r>
            <a:r>
              <a:rPr lang="en-GB" dirty="0"/>
              <a:t> = 2.8 keV</a:t>
            </a:r>
          </a:p>
          <a:p>
            <a:pPr marL="0" indent="0">
              <a:buNone/>
            </a:pPr>
            <a:r>
              <a:rPr lang="en-GB" dirty="0" err="1"/>
              <a:t>T</a:t>
            </a:r>
            <a:r>
              <a:rPr lang="en-GB" baseline="-25000" dirty="0" err="1"/>
              <a:t>i,ax</a:t>
            </a:r>
            <a:r>
              <a:rPr lang="en-GB" dirty="0"/>
              <a:t> = 5.8 keV</a:t>
            </a:r>
          </a:p>
          <a:p>
            <a:pPr marL="0" indent="0">
              <a:buNone/>
            </a:pPr>
            <a:r>
              <a:rPr lang="en-GB" dirty="0" err="1"/>
              <a:t>T</a:t>
            </a:r>
            <a:r>
              <a:rPr lang="en-GB" baseline="-25000" dirty="0" err="1"/>
              <a:t>i,av</a:t>
            </a:r>
            <a:r>
              <a:rPr lang="en-GB" dirty="0"/>
              <a:t>== 2.8 keV</a:t>
            </a:r>
          </a:p>
          <a:p>
            <a:pPr marL="0" indent="0">
              <a:buNone/>
            </a:pPr>
            <a:r>
              <a:rPr lang="en-GB" dirty="0" err="1"/>
              <a:t>W</a:t>
            </a:r>
            <a:r>
              <a:rPr lang="en-GB" baseline="-25000" dirty="0" err="1"/>
              <a:t>th</a:t>
            </a:r>
            <a:r>
              <a:rPr lang="en-GB" dirty="0"/>
              <a:t> =5.0 MJ</a:t>
            </a:r>
          </a:p>
          <a:p>
            <a:pPr marL="0" indent="0">
              <a:buNone/>
            </a:pPr>
            <a:r>
              <a:rPr lang="el-GR" dirty="0"/>
              <a:t>τ</a:t>
            </a:r>
            <a:r>
              <a:rPr lang="en-GB" baseline="-25000" dirty="0"/>
              <a:t>E</a:t>
            </a:r>
            <a:r>
              <a:rPr lang="en-GB" dirty="0"/>
              <a:t> = 0.23 s</a:t>
            </a:r>
          </a:p>
          <a:p>
            <a:pPr marL="0" indent="0">
              <a:buNone/>
            </a:pPr>
            <a:r>
              <a:rPr lang="en-GB" dirty="0"/>
              <a:t>H</a:t>
            </a:r>
            <a:r>
              <a:rPr lang="en-GB" baseline="-25000" dirty="0"/>
              <a:t>98,Y</a:t>
            </a:r>
            <a:r>
              <a:rPr lang="en-GB" dirty="0"/>
              <a:t> = 0.85</a:t>
            </a:r>
          </a:p>
          <a:p>
            <a:endParaRPr lang="en-GB" dirty="0"/>
          </a:p>
        </p:txBody>
      </p:sp>
      <p:pic>
        <p:nvPicPr>
          <p:cNvPr id="5" name="Picture 4">
            <a:extLst>
              <a:ext uri="{FF2B5EF4-FFF2-40B4-BE49-F238E27FC236}">
                <a16:creationId xmlns:a16="http://schemas.microsoft.com/office/drawing/2014/main" id="{5B658289-EB25-4F7C-9BBB-FD875D2C0853}"/>
              </a:ext>
            </a:extLst>
          </p:cNvPr>
          <p:cNvPicPr>
            <a:picLocks noChangeAspect="1"/>
          </p:cNvPicPr>
          <p:nvPr/>
        </p:nvPicPr>
        <p:blipFill>
          <a:blip r:embed="rId2"/>
          <a:stretch>
            <a:fillRect/>
          </a:stretch>
        </p:blipFill>
        <p:spPr>
          <a:xfrm>
            <a:off x="3862042" y="936104"/>
            <a:ext cx="4615657" cy="4804348"/>
          </a:xfrm>
          <a:prstGeom prst="rect">
            <a:avLst/>
          </a:prstGeom>
        </p:spPr>
      </p:pic>
      <p:sp>
        <p:nvSpPr>
          <p:cNvPr id="6" name="TextBox 5">
            <a:extLst>
              <a:ext uri="{FF2B5EF4-FFF2-40B4-BE49-F238E27FC236}">
                <a16:creationId xmlns:a16="http://schemas.microsoft.com/office/drawing/2014/main" id="{ECEB30D0-3375-46CC-845A-97079B2F931F}"/>
              </a:ext>
            </a:extLst>
          </p:cNvPr>
          <p:cNvSpPr txBox="1"/>
          <p:nvPr/>
        </p:nvSpPr>
        <p:spPr>
          <a:xfrm>
            <a:off x="7606823" y="2645134"/>
            <a:ext cx="410562" cy="461665"/>
          </a:xfrm>
          <a:prstGeom prst="rect">
            <a:avLst/>
          </a:prstGeom>
          <a:noFill/>
        </p:spPr>
        <p:txBody>
          <a:bodyPr wrap="none" rtlCol="0">
            <a:spAutoFit/>
          </a:bodyPr>
          <a:lstStyle/>
          <a:p>
            <a:r>
              <a:rPr lang="en-GB" sz="2400" dirty="0" err="1"/>
              <a:t>T</a:t>
            </a:r>
            <a:r>
              <a:rPr lang="en-GB" sz="2400" baseline="-25000" dirty="0" err="1"/>
              <a:t>e</a:t>
            </a:r>
            <a:endParaRPr lang="en-GB" sz="2400" baseline="-25000" dirty="0"/>
          </a:p>
        </p:txBody>
      </p:sp>
      <p:sp>
        <p:nvSpPr>
          <p:cNvPr id="7" name="TextBox 6">
            <a:extLst>
              <a:ext uri="{FF2B5EF4-FFF2-40B4-BE49-F238E27FC236}">
                <a16:creationId xmlns:a16="http://schemas.microsoft.com/office/drawing/2014/main" id="{A67BF7B4-E8BB-4E9C-BE3D-C020C3FAB8B4}"/>
              </a:ext>
            </a:extLst>
          </p:cNvPr>
          <p:cNvSpPr txBox="1"/>
          <p:nvPr/>
        </p:nvSpPr>
        <p:spPr>
          <a:xfrm>
            <a:off x="7606823" y="1245133"/>
            <a:ext cx="449162" cy="461665"/>
          </a:xfrm>
          <a:prstGeom prst="rect">
            <a:avLst/>
          </a:prstGeom>
          <a:noFill/>
        </p:spPr>
        <p:txBody>
          <a:bodyPr wrap="none" rtlCol="0">
            <a:spAutoFit/>
          </a:bodyPr>
          <a:lstStyle/>
          <a:p>
            <a:r>
              <a:rPr lang="en-GB" sz="2400" dirty="0"/>
              <a:t>n</a:t>
            </a:r>
            <a:r>
              <a:rPr lang="en-GB" sz="2400" baseline="-25000" dirty="0"/>
              <a:t>e</a:t>
            </a:r>
          </a:p>
        </p:txBody>
      </p:sp>
      <p:sp>
        <p:nvSpPr>
          <p:cNvPr id="8" name="TextBox 7">
            <a:extLst>
              <a:ext uri="{FF2B5EF4-FFF2-40B4-BE49-F238E27FC236}">
                <a16:creationId xmlns:a16="http://schemas.microsoft.com/office/drawing/2014/main" id="{BC0B62B6-7C5D-4E57-9BE8-5D434E2010D9}"/>
              </a:ext>
            </a:extLst>
          </p:cNvPr>
          <p:cNvSpPr txBox="1"/>
          <p:nvPr/>
        </p:nvSpPr>
        <p:spPr>
          <a:xfrm>
            <a:off x="7606823" y="4339753"/>
            <a:ext cx="381836" cy="461665"/>
          </a:xfrm>
          <a:prstGeom prst="rect">
            <a:avLst/>
          </a:prstGeom>
          <a:noFill/>
        </p:spPr>
        <p:txBody>
          <a:bodyPr wrap="none" rtlCol="0">
            <a:spAutoFit/>
          </a:bodyPr>
          <a:lstStyle/>
          <a:p>
            <a:r>
              <a:rPr lang="en-GB" sz="2400" dirty="0" err="1"/>
              <a:t>T</a:t>
            </a:r>
            <a:r>
              <a:rPr lang="en-GB" sz="2400" baseline="-25000" dirty="0" err="1"/>
              <a:t>i</a:t>
            </a:r>
            <a:endParaRPr lang="en-GB" sz="2400" baseline="-25000" dirty="0"/>
          </a:p>
        </p:txBody>
      </p:sp>
      <p:sp>
        <p:nvSpPr>
          <p:cNvPr id="10" name="Date Placeholder 9">
            <a:extLst>
              <a:ext uri="{FF2B5EF4-FFF2-40B4-BE49-F238E27FC236}">
                <a16:creationId xmlns:a16="http://schemas.microsoft.com/office/drawing/2014/main" id="{C2764464-CCDD-48A2-9469-22640A90E01D}"/>
              </a:ext>
            </a:extLst>
          </p:cNvPr>
          <p:cNvSpPr>
            <a:spLocks noGrp="1"/>
          </p:cNvSpPr>
          <p:nvPr>
            <p:ph type="dt" sz="half" idx="2"/>
          </p:nvPr>
        </p:nvSpPr>
        <p:spPr/>
        <p:txBody>
          <a:bodyPr/>
          <a:lstStyle/>
          <a:p>
            <a:r>
              <a:rPr lang="en-US"/>
              <a:t>Budapest 30-3 4-4 2020</a:t>
            </a:r>
            <a:endParaRPr lang="en-GB" dirty="0"/>
          </a:p>
        </p:txBody>
      </p:sp>
      <p:sp>
        <p:nvSpPr>
          <p:cNvPr id="11" name="Slide Number Placeholder 10">
            <a:extLst>
              <a:ext uri="{FF2B5EF4-FFF2-40B4-BE49-F238E27FC236}">
                <a16:creationId xmlns:a16="http://schemas.microsoft.com/office/drawing/2014/main" id="{91E88840-F5B3-47D8-87D8-705E4BF31EB1}"/>
              </a:ext>
            </a:extLst>
          </p:cNvPr>
          <p:cNvSpPr>
            <a:spLocks noGrp="1"/>
          </p:cNvSpPr>
          <p:nvPr>
            <p:ph type="sldNum" sz="quarter" idx="4"/>
          </p:nvPr>
        </p:nvSpPr>
        <p:spPr/>
        <p:txBody>
          <a:bodyPr/>
          <a:lstStyle/>
          <a:p>
            <a:fld id="{6A6D9FA1-99C7-4910-8E32-B85D378B0060}" type="slidenum">
              <a:rPr lang="en-GB" smtClean="0"/>
              <a:pPr/>
              <a:t>9</a:t>
            </a:fld>
            <a:endParaRPr lang="en-GB" dirty="0"/>
          </a:p>
        </p:txBody>
      </p:sp>
    </p:spTree>
    <p:extLst>
      <p:ext uri="{BB962C8B-B14F-4D97-AF65-F5344CB8AC3E}">
        <p14:creationId xmlns:p14="http://schemas.microsoft.com/office/powerpoint/2010/main" val="2371710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14767</TotalTime>
  <Words>888</Words>
  <Application>Microsoft Office PowerPoint</Application>
  <PresentationFormat>On-screen Show (4:3)</PresentationFormat>
  <Paragraphs>130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Modelling of scenarios of initial research phase I and II</vt:lpstr>
      <vt:lpstr>Introduction</vt:lpstr>
      <vt:lpstr>Machine status considered</vt:lpstr>
      <vt:lpstr>Simulation plan</vt:lpstr>
      <vt:lpstr>Brief description of MHD stability  scheme</vt:lpstr>
      <vt:lpstr>Previous JT-60SA scenarios modelling</vt:lpstr>
      <vt:lpstr>JT-60SA scenario 2 full current</vt:lpstr>
      <vt:lpstr>Power scan kinetic profiles</vt:lpstr>
      <vt:lpstr>Zero dimensional parameter for 19 MW case</vt:lpstr>
      <vt:lpstr>NBI deposition</vt:lpstr>
      <vt:lpstr>Effect of the sawtooth</vt:lpstr>
      <vt:lpstr>MHD stability analysis in action</vt:lpstr>
      <vt:lpstr>Power scan: core plasma </vt:lpstr>
      <vt:lpstr>Power scan: pedestal</vt:lpstr>
      <vt:lpstr>Conclusions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Nieckchen Petra</dc:creator>
  <cp:lastModifiedBy>Garzotti, Luca</cp:lastModifiedBy>
  <cp:revision>758</cp:revision>
  <cp:lastPrinted>2018-10-12T12:29:56Z</cp:lastPrinted>
  <dcterms:created xsi:type="dcterms:W3CDTF">2014-10-27T16:40:37Z</dcterms:created>
  <dcterms:modified xsi:type="dcterms:W3CDTF">2020-03-27T16:39:18Z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cb255a-fd3f-4c0f-857e-201fa46304da_Enabled">
    <vt:lpwstr>True</vt:lpwstr>
  </property>
  <property fmtid="{D5CDD505-2E9C-101B-9397-08002B2CF9AE}" pid="3" name="MSIP_Label_0dcb255a-fd3f-4c0f-857e-201fa46304da_SiteId">
    <vt:lpwstr>c6ac664b-ae27-4d5d-b4e6-bb5717196fc7</vt:lpwstr>
  </property>
  <property fmtid="{D5CDD505-2E9C-101B-9397-08002B2CF9AE}" pid="4" name="MSIP_Label_0dcb255a-fd3f-4c0f-857e-201fa46304da_Owner">
    <vt:lpwstr>luca.garzotti@ukaea.uk</vt:lpwstr>
  </property>
  <property fmtid="{D5CDD505-2E9C-101B-9397-08002B2CF9AE}" pid="5" name="MSIP_Label_0dcb255a-fd3f-4c0f-857e-201fa46304da_SetDate">
    <vt:lpwstr>2019-11-22T14:42:37.9308588Z</vt:lpwstr>
  </property>
  <property fmtid="{D5CDD505-2E9C-101B-9397-08002B2CF9AE}" pid="6" name="MSIP_Label_0dcb255a-fd3f-4c0f-857e-201fa46304da_Name">
    <vt:lpwstr>Official</vt:lpwstr>
  </property>
  <property fmtid="{D5CDD505-2E9C-101B-9397-08002B2CF9AE}" pid="7" name="MSIP_Label_0dcb255a-fd3f-4c0f-857e-201fa46304da_Application">
    <vt:lpwstr>Microsoft Azure Information Protection</vt:lpwstr>
  </property>
  <property fmtid="{D5CDD505-2E9C-101B-9397-08002B2CF9AE}" pid="8" name="MSIP_Label_0dcb255a-fd3f-4c0f-857e-201fa46304da_ActionId">
    <vt:lpwstr>bb4ad4a1-d865-400c-98c0-7259b0eed172</vt:lpwstr>
  </property>
  <property fmtid="{D5CDD505-2E9C-101B-9397-08002B2CF9AE}" pid="9" name="MSIP_Label_0dcb255a-fd3f-4c0f-857e-201fa46304da_Extended_MSFT_Method">
    <vt:lpwstr>Automatic</vt:lpwstr>
  </property>
  <property fmtid="{D5CDD505-2E9C-101B-9397-08002B2CF9AE}" pid="10" name="MSIP_Label_22759de7-3255-46b5-8dfe-736652f9c6c1_Enabled">
    <vt:lpwstr>True</vt:lpwstr>
  </property>
  <property fmtid="{D5CDD505-2E9C-101B-9397-08002B2CF9AE}" pid="11" name="MSIP_Label_22759de7-3255-46b5-8dfe-736652f9c6c1_SiteId">
    <vt:lpwstr>c6ac664b-ae27-4d5d-b4e6-bb5717196fc7</vt:lpwstr>
  </property>
  <property fmtid="{D5CDD505-2E9C-101B-9397-08002B2CF9AE}" pid="12" name="MSIP_Label_22759de7-3255-46b5-8dfe-736652f9c6c1_Owner">
    <vt:lpwstr>luca.garzotti@ukaea.uk</vt:lpwstr>
  </property>
  <property fmtid="{D5CDD505-2E9C-101B-9397-08002B2CF9AE}" pid="13" name="MSIP_Label_22759de7-3255-46b5-8dfe-736652f9c6c1_SetDate">
    <vt:lpwstr>2019-11-22T14:42:37.9308588Z</vt:lpwstr>
  </property>
  <property fmtid="{D5CDD505-2E9C-101B-9397-08002B2CF9AE}" pid="14" name="MSIP_Label_22759de7-3255-46b5-8dfe-736652f9c6c1_Name">
    <vt:lpwstr>Public</vt:lpwstr>
  </property>
  <property fmtid="{D5CDD505-2E9C-101B-9397-08002B2CF9AE}" pid="15" name="MSIP_Label_22759de7-3255-46b5-8dfe-736652f9c6c1_Application">
    <vt:lpwstr>Microsoft Azure Information Protection</vt:lpwstr>
  </property>
  <property fmtid="{D5CDD505-2E9C-101B-9397-08002B2CF9AE}" pid="16" name="MSIP_Label_22759de7-3255-46b5-8dfe-736652f9c6c1_ActionId">
    <vt:lpwstr>bb4ad4a1-d865-400c-98c0-7259b0eed172</vt:lpwstr>
  </property>
  <property fmtid="{D5CDD505-2E9C-101B-9397-08002B2CF9AE}" pid="17" name="MSIP_Label_22759de7-3255-46b5-8dfe-736652f9c6c1_Parent">
    <vt:lpwstr>0dcb255a-fd3f-4c0f-857e-201fa46304da</vt:lpwstr>
  </property>
  <property fmtid="{D5CDD505-2E9C-101B-9397-08002B2CF9AE}" pid="18" name="MSIP_Label_22759de7-3255-46b5-8dfe-736652f9c6c1_Extended_MSFT_Method">
    <vt:lpwstr>Automatic</vt:lpwstr>
  </property>
  <property fmtid="{D5CDD505-2E9C-101B-9397-08002B2CF9AE}" pid="19" name="Sensitivity">
    <vt:lpwstr>Official Public</vt:lpwstr>
  </property>
</Properties>
</file>