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4" r:id="rId21"/>
    <p:sldId id="271" r:id="rId22"/>
    <p:sldId id="277" r:id="rId23"/>
    <p:sldId id="278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7" autoAdjust="0"/>
  </p:normalViewPr>
  <p:slideViewPr>
    <p:cSldViewPr snapToGrid="0">
      <p:cViewPr varScale="1">
        <p:scale>
          <a:sx n="84" d="100"/>
          <a:sy n="84" d="100"/>
        </p:scale>
        <p:origin x="5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39EA-F9D8-4796-95BB-597C9F019DBF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45CD3-C411-4331-83F5-2131DF4FC0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35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E19B-E982-498C-B465-3208E97DF6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1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E19B-E982-498C-B465-3208E97DF63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48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3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7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8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7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44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50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96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84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9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568F09-31D3-4141-B650-CABC4E0203D6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A7E89A6-E676-4350-B64E-111E49A9D288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17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wmf"/><Relationship Id="rId9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cid:image006.png@01D52627.685EF010" TargetMode="External"/><Relationship Id="rId7" Type="http://schemas.openxmlformats.org/officeDocument/2006/relationships/image" Target="cid:image008.png@01D52627.685EF01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cid:image007.png@01D52627.685EF010" TargetMode="External"/><Relationship Id="rId4" Type="http://schemas.openxmlformats.org/officeDocument/2006/relationships/image" Target="../media/image6.png"/><Relationship Id="rId9" Type="http://schemas.openxmlformats.org/officeDocument/2006/relationships/image" Target="cid:image009.png@01D52627.685EF01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 </a:t>
            </a:r>
            <a:r>
              <a:rPr lang="it-IT" dirty="0" err="1"/>
              <a:t>Disruption</a:t>
            </a:r>
            <a:r>
              <a:rPr lang="it-IT" dirty="0"/>
              <a:t> </a:t>
            </a:r>
            <a:r>
              <a:rPr lang="it-IT" dirty="0" err="1"/>
              <a:t>modelling</a:t>
            </a:r>
            <a:r>
              <a:rPr lang="it-IT" dirty="0"/>
              <a:t> w/</a:t>
            </a:r>
            <a:r>
              <a:rPr lang="it-IT" dirty="0" err="1"/>
              <a:t>wo</a:t>
            </a:r>
            <a:r>
              <a:rPr lang="it-IT" dirty="0"/>
              <a:t> </a:t>
            </a:r>
            <a:r>
              <a:rPr lang="it-IT" dirty="0" err="1"/>
              <a:t>stabilizing</a:t>
            </a:r>
            <a:r>
              <a:rPr lang="it-IT" dirty="0"/>
              <a:t> </a:t>
            </a:r>
            <a:r>
              <a:rPr lang="it-IT" dirty="0" err="1" smtClean="0"/>
              <a:t>plates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G. </a:t>
            </a:r>
            <a:r>
              <a:rPr lang="it-IT" dirty="0"/>
              <a:t>Rubinacci, </a:t>
            </a:r>
            <a:r>
              <a:rPr lang="it-IT" u="sng" dirty="0"/>
              <a:t>F. </a:t>
            </a:r>
            <a:r>
              <a:rPr lang="it-IT" u="sng" dirty="0" smtClean="0"/>
              <a:t>Villone</a:t>
            </a:r>
            <a:r>
              <a:rPr lang="it-IT" dirty="0" smtClean="0"/>
              <a:t> &amp; CREATE team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8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mesh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35672" t="18946" r="33023" b="21516"/>
          <a:stretch/>
        </p:blipFill>
        <p:spPr>
          <a:xfrm>
            <a:off x="432179" y="2320119"/>
            <a:ext cx="3816823" cy="35302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5485" r="15299"/>
          <a:stretch/>
        </p:blipFill>
        <p:spPr>
          <a:xfrm>
            <a:off x="4437796" y="727879"/>
            <a:ext cx="7499054" cy="46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Starting</a:t>
            </a:r>
            <a:r>
              <a:rPr lang="it-IT" dirty="0" smtClean="0"/>
              <a:t> </a:t>
            </a:r>
            <a:r>
              <a:rPr lang="it-IT" dirty="0" err="1"/>
              <a:t>e</a:t>
            </a:r>
            <a:r>
              <a:rPr lang="it-IT" dirty="0" err="1" smtClean="0"/>
              <a:t>quilibrium</a:t>
            </a:r>
            <a:r>
              <a:rPr lang="it-IT" dirty="0" smtClean="0"/>
              <a:t> </a:t>
            </a:r>
            <a:r>
              <a:rPr lang="it-IT" dirty="0" err="1" smtClean="0"/>
              <a:t>configuration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err="1" smtClean="0"/>
              <a:t>Upper</a:t>
            </a:r>
            <a:r>
              <a:rPr lang="it-IT" dirty="0" smtClean="0"/>
              <a:t> Single </a:t>
            </a:r>
            <a:r>
              <a:rPr lang="it-IT" dirty="0" err="1" smtClean="0"/>
              <a:t>Null</a:t>
            </a:r>
            <a:r>
              <a:rPr lang="it-IT" dirty="0" smtClean="0"/>
              <a:t>, high beta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07" y="2875555"/>
            <a:ext cx="5334000" cy="2571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34104" t="5366" r="31232" b="4637"/>
          <a:stretch/>
        </p:blipFill>
        <p:spPr>
          <a:xfrm>
            <a:off x="6845332" y="327547"/>
            <a:ext cx="4642118" cy="58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5944" r="11118"/>
          <a:stretch/>
        </p:blipFill>
        <p:spPr>
          <a:xfrm>
            <a:off x="305429" y="1784494"/>
            <a:ext cx="3334725" cy="23074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5808" r="11426"/>
          <a:stretch/>
        </p:blipFill>
        <p:spPr>
          <a:xfrm>
            <a:off x="4337744" y="1784493"/>
            <a:ext cx="3326862" cy="23074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16494" r="11255"/>
          <a:stretch/>
        </p:blipFill>
        <p:spPr>
          <a:xfrm>
            <a:off x="8261651" y="1737360"/>
            <a:ext cx="3303316" cy="23074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16083" r="10928"/>
          <a:stretch/>
        </p:blipFill>
        <p:spPr>
          <a:xfrm>
            <a:off x="303066" y="4044791"/>
            <a:ext cx="3337088" cy="23074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/>
          <a:srcRect l="15877" r="10412"/>
          <a:stretch/>
        </p:blipFill>
        <p:spPr>
          <a:xfrm>
            <a:off x="4343072" y="4044791"/>
            <a:ext cx="3370082" cy="23074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16289" r="11237"/>
          <a:stretch/>
        </p:blipFill>
        <p:spPr>
          <a:xfrm>
            <a:off x="8261651" y="4044791"/>
            <a:ext cx="3313521" cy="2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 smtClean="0"/>
          </a:p>
          <a:p>
            <a:pPr lvl="1"/>
            <a:r>
              <a:rPr lang="it-IT" dirty="0" smtClean="0"/>
              <a:t>Include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endParaRPr lang="it-IT" dirty="0" smtClean="0"/>
          </a:p>
          <a:p>
            <a:pPr lvl="2"/>
            <a:r>
              <a:rPr lang="it-IT" dirty="0" smtClean="0"/>
              <a:t>First </a:t>
            </a:r>
            <a:r>
              <a:rPr lang="it-IT" dirty="0" err="1" smtClean="0"/>
              <a:t>wall</a:t>
            </a:r>
            <a:r>
              <a:rPr lang="it-IT" dirty="0" smtClean="0"/>
              <a:t> </a:t>
            </a:r>
            <a:r>
              <a:rPr lang="it-IT" dirty="0" err="1" smtClean="0"/>
              <a:t>geometry</a:t>
            </a:r>
            <a:r>
              <a:rPr lang="it-IT" dirty="0" smtClean="0"/>
              <a:t>?</a:t>
            </a:r>
          </a:p>
          <a:p>
            <a:pPr lvl="1"/>
            <a:r>
              <a:rPr lang="it-IT" dirty="0" smtClean="0"/>
              <a:t>Use 360° </a:t>
            </a:r>
            <a:r>
              <a:rPr lang="it-IT" dirty="0" err="1" smtClean="0"/>
              <a:t>mesh</a:t>
            </a:r>
            <a:endParaRPr lang="it-IT" dirty="0" smtClean="0"/>
          </a:p>
          <a:p>
            <a:pPr lvl="2"/>
            <a:r>
              <a:rPr lang="it-IT" dirty="0" err="1" smtClean="0"/>
              <a:t>Necessary</a:t>
            </a:r>
            <a:r>
              <a:rPr lang="it-IT" dirty="0" smtClean="0"/>
              <a:t>?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computationally</a:t>
            </a:r>
            <a:r>
              <a:rPr lang="it-IT" dirty="0" smtClean="0"/>
              <a:t> </a:t>
            </a:r>
            <a:r>
              <a:rPr lang="it-IT" dirty="0" err="1" smtClean="0"/>
              <a:t>demanding</a:t>
            </a:r>
            <a:endParaRPr lang="it-IT" dirty="0" smtClean="0"/>
          </a:p>
          <a:p>
            <a:pPr lvl="1"/>
            <a:r>
              <a:rPr lang="it-IT" dirty="0" err="1" smtClean="0"/>
              <a:t>Computation</a:t>
            </a:r>
            <a:r>
              <a:rPr lang="it-IT" dirty="0" smtClean="0"/>
              <a:t> of </a:t>
            </a:r>
            <a:r>
              <a:rPr lang="it-IT" dirty="0" err="1" smtClean="0"/>
              <a:t>forces</a:t>
            </a:r>
            <a:r>
              <a:rPr lang="it-IT" dirty="0" smtClean="0"/>
              <a:t> on </a:t>
            </a:r>
            <a:r>
              <a:rPr lang="it-IT" dirty="0" err="1" smtClean="0"/>
              <a:t>structures</a:t>
            </a:r>
            <a:endParaRPr lang="it-IT" dirty="0" smtClean="0"/>
          </a:p>
          <a:p>
            <a:pPr lvl="2"/>
            <a:r>
              <a:rPr lang="it-IT" dirty="0" smtClean="0"/>
              <a:t>Post processing of </a:t>
            </a:r>
            <a:r>
              <a:rPr lang="it-IT" dirty="0" err="1" smtClean="0"/>
              <a:t>existing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endParaRPr lang="it-IT" dirty="0" smtClean="0"/>
          </a:p>
          <a:p>
            <a:pPr lvl="1"/>
            <a:r>
              <a:rPr lang="it-IT" dirty="0" err="1" smtClean="0"/>
              <a:t>Inclusion</a:t>
            </a:r>
            <a:r>
              <a:rPr lang="it-IT" dirty="0" smtClean="0"/>
              <a:t> of </a:t>
            </a:r>
            <a:r>
              <a:rPr lang="it-IT" dirty="0" err="1" smtClean="0"/>
              <a:t>simulated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endParaRPr lang="it-IT" dirty="0" smtClean="0"/>
          </a:p>
          <a:p>
            <a:pPr lvl="2"/>
            <a:r>
              <a:rPr lang="it-IT" dirty="0" smtClean="0"/>
              <a:t>3D positions </a:t>
            </a:r>
            <a:r>
              <a:rPr lang="it-IT" dirty="0" err="1" smtClean="0"/>
              <a:t>needed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4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Manning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Accepted</a:t>
            </a:r>
            <a:r>
              <a:rPr lang="it-IT" dirty="0" smtClean="0"/>
              <a:t> </a:t>
            </a:r>
            <a:r>
              <a:rPr lang="it-IT" dirty="0" err="1" smtClean="0"/>
              <a:t>manning</a:t>
            </a:r>
            <a:r>
              <a:rPr lang="it-IT" dirty="0" smtClean="0"/>
              <a:t> on 3D </a:t>
            </a:r>
            <a:r>
              <a:rPr lang="it-IT" dirty="0" err="1" smtClean="0"/>
              <a:t>electromagnetic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</a:t>
            </a:r>
          </a:p>
          <a:p>
            <a:pPr lvl="1"/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+ 3D breakdown </a:t>
            </a:r>
            <a:r>
              <a:rPr lang="it-IT" dirty="0" err="1" smtClean="0"/>
              <a:t>activities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Mattei’s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on </a:t>
            </a:r>
            <a:r>
              <a:rPr lang="it-IT" dirty="0" err="1" smtClean="0"/>
              <a:t>Thursday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Current</a:t>
            </a:r>
            <a:r>
              <a:rPr lang="it-IT" dirty="0" smtClean="0"/>
              <a:t> status</a:t>
            </a:r>
          </a:p>
          <a:p>
            <a:pPr lvl="1"/>
            <a:r>
              <a:rPr lang="it-IT" dirty="0" err="1" smtClean="0"/>
              <a:t>Around</a:t>
            </a:r>
            <a:r>
              <a:rPr lang="it-IT" dirty="0" smtClean="0"/>
              <a:t> 40-50% off site time </a:t>
            </a:r>
            <a:r>
              <a:rPr lang="it-IT" dirty="0" err="1" smtClean="0"/>
              <a:t>used</a:t>
            </a:r>
            <a:r>
              <a:rPr lang="it-IT" dirty="0" smtClean="0"/>
              <a:t> up to now for </a:t>
            </a:r>
          </a:p>
          <a:p>
            <a:pPr lvl="2"/>
            <a:r>
              <a:rPr lang="it-IT" dirty="0" smtClean="0"/>
              <a:t>3D model production, 3D model </a:t>
            </a:r>
            <a:r>
              <a:rPr lang="it-IT" dirty="0" err="1" smtClean="0"/>
              <a:t>assessment</a:t>
            </a:r>
            <a:r>
              <a:rPr lang="it-IT" dirty="0" smtClean="0"/>
              <a:t>, </a:t>
            </a:r>
            <a:r>
              <a:rPr lang="it-IT" dirty="0" err="1" smtClean="0"/>
              <a:t>simulation</a:t>
            </a:r>
            <a:r>
              <a:rPr lang="it-IT" dirty="0" smtClean="0"/>
              <a:t> set up, </a:t>
            </a:r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r>
              <a:rPr lang="it-IT" dirty="0" err="1" smtClean="0"/>
              <a:t>execution</a:t>
            </a:r>
            <a:endParaRPr lang="it-IT" dirty="0" smtClean="0"/>
          </a:p>
          <a:p>
            <a:pPr lvl="1"/>
            <a:r>
              <a:rPr lang="it-IT" dirty="0" err="1" smtClean="0"/>
              <a:t>Remaining</a:t>
            </a:r>
            <a:r>
              <a:rPr lang="it-IT" dirty="0" smtClean="0"/>
              <a:t> 50-60% off site time </a:t>
            </a:r>
            <a:r>
              <a:rPr lang="it-IT" dirty="0" err="1" smtClean="0"/>
              <a:t>needed</a:t>
            </a:r>
            <a:r>
              <a:rPr lang="it-IT" dirty="0" smtClean="0"/>
              <a:t> for </a:t>
            </a:r>
          </a:p>
          <a:p>
            <a:pPr lvl="2"/>
            <a:r>
              <a:rPr lang="it-IT" dirty="0" err="1" smtClean="0"/>
              <a:t>Refinement</a:t>
            </a:r>
            <a:r>
              <a:rPr lang="it-IT" dirty="0" smtClean="0"/>
              <a:t> of </a:t>
            </a:r>
            <a:r>
              <a:rPr lang="it-IT" dirty="0" err="1" smtClean="0"/>
              <a:t>simulations</a:t>
            </a:r>
            <a:r>
              <a:rPr lang="it-IT" dirty="0" smtClean="0"/>
              <a:t>, post-processing,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above</a:t>
            </a:r>
            <a:r>
              <a:rPr lang="it-IT" dirty="0" smtClean="0"/>
              <a:t>)</a:t>
            </a:r>
          </a:p>
          <a:p>
            <a:pPr lvl="2"/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below</a:t>
            </a:r>
            <a:r>
              <a:rPr lang="it-IT" dirty="0" smtClean="0"/>
              <a:t>)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56763"/>
              </p:ext>
            </p:extLst>
          </p:nvPr>
        </p:nvGraphicFramePr>
        <p:xfrm>
          <a:off x="1815746" y="2656764"/>
          <a:ext cx="8083185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2756"/>
                <a:gridCol w="1455762"/>
                <a:gridCol w="1469409"/>
                <a:gridCol w="1692322"/>
                <a:gridCol w="1632936"/>
              </a:tblGrid>
              <a:tr h="79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 err="1" smtClean="0">
                          <a:effectLst/>
                        </a:rPr>
                        <a:t>Name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PM on</a:t>
                      </a:r>
                      <a:r>
                        <a:rPr lang="it-IT" sz="1400" baseline="0" dirty="0" smtClean="0">
                          <a:effectLst/>
                        </a:rPr>
                        <a:t> site 2020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PM off</a:t>
                      </a:r>
                      <a:r>
                        <a:rPr lang="it-IT" sz="1400" baseline="0" dirty="0" smtClean="0">
                          <a:effectLst/>
                        </a:rPr>
                        <a:t> site 2020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PM on site 2021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PM off site 2021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</a:tr>
              <a:tr h="17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F. Villone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0.5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</a:tr>
              <a:tr h="17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V. Scalera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</a:tr>
              <a:tr h="17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N. Isernia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0.5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</a:tr>
              <a:tr h="176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G. Rubinacci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453" marR="6345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0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 on-site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for 2020 for the </a:t>
            </a:r>
            <a:r>
              <a:rPr lang="it-IT" dirty="0" err="1" smtClean="0"/>
              <a:t>members</a:t>
            </a:r>
            <a:r>
              <a:rPr lang="it-IT" dirty="0" smtClean="0"/>
              <a:t> of the team</a:t>
            </a:r>
          </a:p>
          <a:p>
            <a:pPr lvl="1"/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to be </a:t>
            </a:r>
            <a:r>
              <a:rPr lang="it-IT" dirty="0" err="1" smtClean="0"/>
              <a:t>carried</a:t>
            </a:r>
            <a:r>
              <a:rPr lang="it-IT" dirty="0" smtClean="0"/>
              <a:t> out on site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postponed</a:t>
            </a:r>
            <a:endParaRPr lang="it-IT" dirty="0" smtClean="0"/>
          </a:p>
          <a:p>
            <a:pPr lvl="1"/>
            <a:r>
              <a:rPr lang="it-IT" dirty="0" smtClean="0"/>
              <a:t>A </a:t>
            </a:r>
            <a:r>
              <a:rPr lang="it-IT" dirty="0" err="1" smtClean="0"/>
              <a:t>direct</a:t>
            </a:r>
            <a:r>
              <a:rPr lang="it-IT" dirty="0" smtClean="0"/>
              <a:t> link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missing</a:t>
            </a:r>
            <a:r>
              <a:rPr lang="it-IT" dirty="0" smtClean="0"/>
              <a:t> with the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facility</a:t>
            </a:r>
            <a:r>
              <a:rPr lang="it-IT" dirty="0" smtClean="0"/>
              <a:t>: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/>
              <a:t>need</a:t>
            </a:r>
            <a:r>
              <a:rPr lang="it-IT" dirty="0"/>
              <a:t> </a:t>
            </a:r>
            <a:r>
              <a:rPr lang="it-IT" dirty="0" err="1"/>
              <a:t>someone</a:t>
            </a:r>
            <a:r>
              <a:rPr lang="it-IT" dirty="0"/>
              <a:t> on site </a:t>
            </a:r>
            <a:r>
              <a:rPr lang="it-IT" dirty="0" err="1"/>
              <a:t>taking</a:t>
            </a:r>
            <a:r>
              <a:rPr lang="it-IT" dirty="0"/>
              <a:t> care of </a:t>
            </a:r>
            <a:r>
              <a:rPr lang="it-IT" dirty="0" err="1" smtClean="0"/>
              <a:t>this</a:t>
            </a:r>
            <a:r>
              <a:rPr lang="it-IT" dirty="0" smtClean="0"/>
              <a:t>!</a:t>
            </a:r>
          </a:p>
          <a:p>
            <a:pPr lvl="2"/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r>
              <a:rPr lang="it-IT" dirty="0" smtClean="0"/>
              <a:t> and </a:t>
            </a:r>
            <a:r>
              <a:rPr lang="it-IT" dirty="0" err="1" smtClean="0"/>
              <a:t>priorities</a:t>
            </a:r>
            <a:endParaRPr lang="it-IT" dirty="0" smtClean="0"/>
          </a:p>
          <a:p>
            <a:pPr lvl="2"/>
            <a:r>
              <a:rPr lang="it-IT" dirty="0" err="1" smtClean="0"/>
              <a:t>Receive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requests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</a:t>
            </a:r>
          </a:p>
          <a:p>
            <a:pPr lvl="1"/>
            <a:r>
              <a:rPr lang="it-IT" dirty="0" err="1" smtClean="0"/>
              <a:t>Examples</a:t>
            </a:r>
            <a:r>
              <a:rPr lang="it-IT" dirty="0" smtClean="0"/>
              <a:t> of 3D </a:t>
            </a:r>
            <a:r>
              <a:rPr lang="it-IT" dirty="0" err="1" smtClean="0"/>
              <a:t>electromagnetic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</a:t>
            </a:r>
          </a:p>
          <a:p>
            <a:pPr lvl="2"/>
            <a:r>
              <a:rPr lang="it-IT" dirty="0" smtClean="0"/>
              <a:t>TF </a:t>
            </a:r>
            <a:r>
              <a:rPr lang="it-IT" dirty="0" err="1" smtClean="0"/>
              <a:t>ripple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endParaRPr lang="it-IT" dirty="0" smtClean="0"/>
          </a:p>
          <a:p>
            <a:pPr lvl="2"/>
            <a:r>
              <a:rPr lang="it-IT" dirty="0" smtClean="0"/>
              <a:t>Estimate of the </a:t>
            </a:r>
            <a:r>
              <a:rPr lang="it-IT" dirty="0" err="1" smtClean="0"/>
              <a:t>effects</a:t>
            </a:r>
            <a:r>
              <a:rPr lang="it-IT" dirty="0" smtClean="0"/>
              <a:t> of coil </a:t>
            </a:r>
            <a:r>
              <a:rPr lang="it-IT" dirty="0" err="1" smtClean="0"/>
              <a:t>misalignement</a:t>
            </a:r>
            <a:endParaRPr lang="it-IT" dirty="0" smtClean="0"/>
          </a:p>
          <a:p>
            <a:pPr lvl="2"/>
            <a:r>
              <a:rPr lang="it-IT" dirty="0" err="1" smtClean="0"/>
              <a:t>Prediction</a:t>
            </a:r>
            <a:r>
              <a:rPr lang="it-IT" dirty="0" smtClean="0"/>
              <a:t> of performance of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sensors</a:t>
            </a:r>
            <a:r>
              <a:rPr lang="it-IT" dirty="0" smtClean="0"/>
              <a:t> in </a:t>
            </a:r>
            <a:r>
              <a:rPr lang="it-IT" dirty="0" err="1" smtClean="0"/>
              <a:t>nominal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 (e.g. </a:t>
            </a:r>
            <a:r>
              <a:rPr lang="it-IT" dirty="0" err="1" smtClean="0"/>
              <a:t>misalignement</a:t>
            </a:r>
            <a:r>
              <a:rPr lang="it-IT" dirty="0" smtClean="0"/>
              <a:t> of pick-up coils; </a:t>
            </a:r>
            <a:r>
              <a:rPr lang="it-IT" dirty="0" err="1" smtClean="0"/>
              <a:t>effect</a:t>
            </a:r>
            <a:r>
              <a:rPr lang="it-IT" dirty="0" smtClean="0"/>
              <a:t> of 3D </a:t>
            </a:r>
            <a:r>
              <a:rPr lang="it-IT" dirty="0" err="1" smtClean="0"/>
              <a:t>path</a:t>
            </a:r>
            <a:r>
              <a:rPr lang="it-IT" dirty="0" smtClean="0"/>
              <a:t> of </a:t>
            </a:r>
            <a:r>
              <a:rPr lang="it-IT" dirty="0" err="1" smtClean="0"/>
              <a:t>flux</a:t>
            </a:r>
            <a:r>
              <a:rPr lang="it-IT" dirty="0" smtClean="0"/>
              <a:t> </a:t>
            </a:r>
            <a:r>
              <a:rPr lang="it-IT" dirty="0" err="1" smtClean="0"/>
              <a:t>sensors</a:t>
            </a:r>
            <a:r>
              <a:rPr lang="it-IT" dirty="0" smtClean="0"/>
              <a:t>; etc.)</a:t>
            </a:r>
          </a:p>
          <a:p>
            <a:pPr lvl="2"/>
            <a:r>
              <a:rPr lang="it-IT" dirty="0" err="1" smtClean="0"/>
              <a:t>Prediction</a:t>
            </a:r>
            <a:r>
              <a:rPr lang="it-IT" dirty="0" smtClean="0"/>
              <a:t> of performance of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sensor</a:t>
            </a:r>
            <a:r>
              <a:rPr lang="it-IT" dirty="0" smtClean="0"/>
              <a:t> in off-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conditions</a:t>
            </a:r>
            <a:r>
              <a:rPr lang="it-IT" dirty="0" smtClean="0"/>
              <a:t> (e.g. </a:t>
            </a:r>
            <a:r>
              <a:rPr lang="it-IT" dirty="0" err="1" smtClean="0"/>
              <a:t>Rogowski</a:t>
            </a:r>
            <a:r>
              <a:rPr lang="it-IT" dirty="0" smtClean="0"/>
              <a:t> coils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disruptions</a:t>
            </a:r>
            <a:r>
              <a:rPr lang="it-IT" dirty="0" smtClean="0"/>
              <a:t>;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> </a:t>
            </a:r>
            <a:r>
              <a:rPr lang="it-IT" dirty="0" err="1" smtClean="0"/>
              <a:t>measurements</a:t>
            </a:r>
            <a:r>
              <a:rPr lang="it-IT" dirty="0" smtClean="0"/>
              <a:t>; etc.)</a:t>
            </a:r>
          </a:p>
          <a:p>
            <a:pPr lvl="2"/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support</a:t>
            </a:r>
            <a:r>
              <a:rPr lang="it-IT" dirty="0" smtClean="0"/>
              <a:t> to the planning of </a:t>
            </a:r>
            <a:r>
              <a:rPr lang="it-IT" dirty="0" err="1" smtClean="0"/>
              <a:t>dedicated</a:t>
            </a:r>
            <a:r>
              <a:rPr lang="it-IT" dirty="0" smtClean="0"/>
              <a:t> </a:t>
            </a:r>
            <a:r>
              <a:rPr lang="it-IT" dirty="0" err="1" smtClean="0"/>
              <a:t>experimental</a:t>
            </a:r>
            <a:r>
              <a:rPr lang="it-IT" dirty="0" smtClean="0"/>
              <a:t> </a:t>
            </a:r>
            <a:r>
              <a:rPr lang="it-IT" dirty="0" err="1" smtClean="0"/>
              <a:t>campaigns</a:t>
            </a:r>
            <a:r>
              <a:rPr lang="it-IT" dirty="0" smtClean="0"/>
              <a:t> for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commissioning</a:t>
            </a:r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17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AVDE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Kink</a:t>
            </a:r>
            <a:r>
              <a:rPr lang="it-IT" dirty="0" smtClean="0"/>
              <a:t> Source (SKS) model</a:t>
            </a:r>
          </a:p>
          <a:p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r>
              <a:rPr lang="it-IT" dirty="0" smtClean="0"/>
              <a:t> to </a:t>
            </a:r>
            <a:r>
              <a:rPr lang="it-IT" dirty="0" err="1" smtClean="0"/>
              <a:t>evaluate</a:t>
            </a:r>
            <a:r>
              <a:rPr lang="it-IT" dirty="0" smtClean="0"/>
              <a:t> maximum </a:t>
            </a:r>
            <a:r>
              <a:rPr lang="it-IT" dirty="0" err="1" smtClean="0"/>
              <a:t>sideway</a:t>
            </a:r>
            <a:r>
              <a:rPr lang="it-IT" dirty="0" smtClean="0"/>
              <a:t> force due to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kink</a:t>
            </a:r>
            <a:r>
              <a:rPr lang="it-IT" dirty="0" smtClean="0"/>
              <a:t> </a:t>
            </a:r>
            <a:r>
              <a:rPr lang="it-IT" dirty="0" err="1" smtClean="0"/>
              <a:t>perturbation</a:t>
            </a:r>
            <a:endParaRPr lang="it-IT" dirty="0"/>
          </a:p>
          <a:p>
            <a:pPr lvl="1"/>
            <a:r>
              <a:rPr lang="it-IT" dirty="0" smtClean="0"/>
              <a:t>An «</a:t>
            </a:r>
            <a:r>
              <a:rPr lang="it-IT" dirty="0" err="1" smtClean="0"/>
              <a:t>engineering-oriented</a:t>
            </a:r>
            <a:r>
              <a:rPr lang="it-IT" dirty="0" smtClean="0"/>
              <a:t>» model</a:t>
            </a:r>
          </a:p>
          <a:p>
            <a:pPr lvl="2"/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assumptions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the </a:t>
            </a:r>
            <a:r>
              <a:rPr lang="it-IT" dirty="0" err="1" smtClean="0"/>
              <a:t>following</a:t>
            </a:r>
            <a:r>
              <a:rPr lang="it-IT" dirty="0" smtClean="0"/>
              <a:t>)</a:t>
            </a:r>
          </a:p>
          <a:p>
            <a:pPr lvl="2"/>
            <a:r>
              <a:rPr lang="it-IT" dirty="0"/>
              <a:t>Focus on the «</a:t>
            </a:r>
            <a:r>
              <a:rPr lang="it-IT" dirty="0" err="1"/>
              <a:t>external</a:t>
            </a:r>
            <a:r>
              <a:rPr lang="it-IT" dirty="0"/>
              <a:t>»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AVDEs</a:t>
            </a:r>
            <a:r>
              <a:rPr lang="it-IT" dirty="0"/>
              <a:t> (maximum </a:t>
            </a:r>
            <a:r>
              <a:rPr lang="it-IT" dirty="0" err="1"/>
              <a:t>sideway</a:t>
            </a:r>
            <a:r>
              <a:rPr lang="it-IT" dirty="0"/>
              <a:t> force)</a:t>
            </a:r>
            <a:endParaRPr lang="it-IT" dirty="0" smtClean="0"/>
          </a:p>
          <a:p>
            <a:pPr lvl="1"/>
            <a:r>
              <a:rPr lang="it-IT" dirty="0" smtClean="0"/>
              <a:t>NOT a «</a:t>
            </a:r>
            <a:r>
              <a:rPr lang="it-IT" dirty="0" err="1" smtClean="0"/>
              <a:t>physical</a:t>
            </a:r>
            <a:r>
              <a:rPr lang="it-IT" dirty="0" smtClean="0"/>
              <a:t>» model of </a:t>
            </a:r>
            <a:r>
              <a:rPr lang="it-IT" dirty="0" err="1" smtClean="0"/>
              <a:t>disruption</a:t>
            </a:r>
            <a:endParaRPr lang="it-IT" dirty="0"/>
          </a:p>
          <a:p>
            <a:pPr lvl="2"/>
            <a:r>
              <a:rPr lang="it-IT" dirty="0" smtClean="0"/>
              <a:t>No </a:t>
            </a:r>
            <a:r>
              <a:rPr lang="it-IT" dirty="0" err="1" smtClean="0"/>
              <a:t>attempt</a:t>
            </a:r>
            <a:r>
              <a:rPr lang="it-IT" dirty="0" smtClean="0"/>
              <a:t> to </a:t>
            </a:r>
            <a:r>
              <a:rPr lang="it-IT" dirty="0" err="1" smtClean="0"/>
              <a:t>reproduce</a:t>
            </a:r>
            <a:r>
              <a:rPr lang="it-IT" dirty="0" smtClean="0"/>
              <a:t> the </a:t>
            </a:r>
            <a:r>
              <a:rPr lang="it-IT" dirty="0" err="1" smtClean="0"/>
              <a:t>actual</a:t>
            </a:r>
            <a:r>
              <a:rPr lang="it-IT" dirty="0" smtClean="0"/>
              <a:t> plasma </a:t>
            </a:r>
            <a:r>
              <a:rPr lang="it-IT" dirty="0" err="1" smtClean="0"/>
              <a:t>evolution</a:t>
            </a:r>
            <a:endParaRPr lang="it-IT" dirty="0" smtClean="0"/>
          </a:p>
          <a:p>
            <a:pPr lvl="2"/>
            <a:r>
              <a:rPr lang="it-IT" dirty="0" smtClean="0"/>
              <a:t>No </a:t>
            </a:r>
            <a:r>
              <a:rPr lang="it-IT" dirty="0" err="1" smtClean="0"/>
              <a:t>attempt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happening inside the plasma</a:t>
            </a:r>
          </a:p>
          <a:p>
            <a:r>
              <a:rPr lang="en-US" dirty="0"/>
              <a:t>Only basic assumptions are made</a:t>
            </a:r>
          </a:p>
          <a:p>
            <a:pPr lvl="1"/>
            <a:r>
              <a:rPr lang="en-US" dirty="0"/>
              <a:t>Maxwell equations</a:t>
            </a:r>
          </a:p>
          <a:p>
            <a:pPr lvl="1"/>
            <a:r>
              <a:rPr lang="en-US" dirty="0" smtClean="0"/>
              <a:t>Quasi-static </a:t>
            </a:r>
            <a:r>
              <a:rPr lang="en-US" dirty="0"/>
              <a:t>plasma evolution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plasma rotation</a:t>
            </a:r>
          </a:p>
          <a:p>
            <a:pPr lvl="1"/>
            <a:r>
              <a:rPr lang="it-IT" dirty="0" smtClean="0"/>
              <a:t>No </a:t>
            </a:r>
            <a:r>
              <a:rPr lang="it-IT" dirty="0"/>
              <a:t>plasma-</a:t>
            </a:r>
            <a:r>
              <a:rPr lang="it-IT" dirty="0" err="1"/>
              <a:t>wall</a:t>
            </a:r>
            <a:r>
              <a:rPr lang="it-IT" dirty="0"/>
              <a:t> </a:t>
            </a:r>
            <a:r>
              <a:rPr lang="it-IT" dirty="0" err="1"/>
              <a:t>contact</a:t>
            </a:r>
            <a:endParaRPr lang="it-IT" dirty="0"/>
          </a:p>
          <a:p>
            <a:pPr lvl="2"/>
            <a:r>
              <a:rPr lang="it-IT" dirty="0" smtClean="0"/>
              <a:t>No </a:t>
            </a:r>
            <a:r>
              <a:rPr lang="it-IT" dirty="0" err="1" smtClean="0"/>
              <a:t>halo</a:t>
            </a:r>
            <a:r>
              <a:rPr lang="it-IT" dirty="0" smtClean="0"/>
              <a:t>: force </a:t>
            </a:r>
            <a:r>
              <a:rPr lang="it-IT" dirty="0"/>
              <a:t>due to </a:t>
            </a:r>
            <a:r>
              <a:rPr lang="it-IT" dirty="0" err="1"/>
              <a:t>external</a:t>
            </a:r>
            <a:r>
              <a:rPr lang="it-IT" dirty="0"/>
              <a:t> plasma </a:t>
            </a:r>
            <a:r>
              <a:rPr lang="it-IT" dirty="0" err="1"/>
              <a:t>kink</a:t>
            </a:r>
            <a:r>
              <a:rPr lang="it-IT" dirty="0"/>
              <a:t> </a:t>
            </a:r>
            <a:r>
              <a:rPr lang="it-IT" dirty="0" err="1"/>
              <a:t>only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AE4-18A7-4876-B044-99927671650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8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Kink</a:t>
            </a:r>
            <a:r>
              <a:rPr lang="it-IT" dirty="0" smtClean="0"/>
              <a:t> Source (SKS)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start from a reference plasma axisymmetric equilibrium configuration, surrounded by a conducting vessel with arbitrary geometry</a:t>
            </a:r>
          </a:p>
          <a:p>
            <a:r>
              <a:rPr lang="en-US" dirty="0" smtClean="0"/>
              <a:t>We </a:t>
            </a:r>
            <a:r>
              <a:rPr lang="en-US" dirty="0"/>
              <a:t>introduce </a:t>
            </a:r>
            <a:r>
              <a:rPr lang="en-US" dirty="0" smtClean="0"/>
              <a:t>an axisymmetric shell </a:t>
            </a:r>
            <a:r>
              <a:rPr lang="en-US" dirty="0"/>
              <a:t>located inside the </a:t>
            </a:r>
            <a:r>
              <a:rPr lang="en-US" dirty="0" smtClean="0"/>
              <a:t>vessel </a:t>
            </a:r>
            <a:r>
              <a:rPr lang="en-US" dirty="0"/>
              <a:t>in the proximity of the </a:t>
            </a:r>
            <a:r>
              <a:rPr lang="en-US" dirty="0" smtClean="0"/>
              <a:t>plasma; a finite elements mesh of this shell is considered</a:t>
            </a:r>
          </a:p>
          <a:p>
            <a:r>
              <a:rPr lang="en-US" dirty="0"/>
              <a:t>A</a:t>
            </a:r>
            <a:r>
              <a:rPr lang="en-US" dirty="0" smtClean="0"/>
              <a:t>xisymmetric currents </a:t>
            </a:r>
            <a:r>
              <a:rPr lang="en-US" dirty="0"/>
              <a:t>on this </a:t>
            </a:r>
            <a:r>
              <a:rPr lang="en-US" dirty="0" smtClean="0"/>
              <a:t>shell </a:t>
            </a:r>
            <a:r>
              <a:rPr lang="en-US" dirty="0"/>
              <a:t>are computed </a:t>
            </a:r>
            <a:r>
              <a:rPr lang="en-US" dirty="0" smtClean="0"/>
              <a:t>so as to provide the </a:t>
            </a:r>
            <a:r>
              <a:rPr lang="en-US" dirty="0"/>
              <a:t>same magnetic field as the </a:t>
            </a:r>
            <a:r>
              <a:rPr lang="en-US" dirty="0" smtClean="0"/>
              <a:t>axisymmetric plasma outside.</a:t>
            </a:r>
          </a:p>
          <a:p>
            <a:r>
              <a:rPr lang="en-US" dirty="0" smtClean="0"/>
              <a:t>Two kink perturbations are </a:t>
            </a:r>
            <a:r>
              <a:rPr lang="en-US" dirty="0"/>
              <a:t>applied to this </a:t>
            </a:r>
            <a:r>
              <a:rPr lang="en-US" dirty="0" smtClean="0"/>
              <a:t>shell, </a:t>
            </a:r>
            <a:r>
              <a:rPr lang="en-US" dirty="0"/>
              <a:t>with the nodes </a:t>
            </a:r>
            <a:r>
              <a:rPr lang="en-US" dirty="0" smtClean="0"/>
              <a:t>of the mesh of the shell displaced as follows: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AE4-18A7-4876-B044-999276716503}" type="slidenum">
              <a:rPr lang="it-IT" smtClean="0"/>
              <a:t>17</a:t>
            </a:fld>
            <a:endParaRPr lang="it-I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07055"/>
              </p:ext>
            </p:extLst>
          </p:nvPr>
        </p:nvGraphicFramePr>
        <p:xfrm>
          <a:off x="6503117" y="4687445"/>
          <a:ext cx="4337406" cy="41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2527300" imgH="241300" progId="Equation.DSMT4">
                  <p:embed/>
                </p:oleObj>
              </mc:Choice>
              <mc:Fallback>
                <p:oleObj name="Equation" r:id="rId4" imgW="2527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117" y="4687445"/>
                        <a:ext cx="4337406" cy="4116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992852"/>
              </p:ext>
            </p:extLst>
          </p:nvPr>
        </p:nvGraphicFramePr>
        <p:xfrm>
          <a:off x="6503117" y="5192209"/>
          <a:ext cx="4481422" cy="404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2654300" imgH="241300" progId="Equation.DSMT4">
                  <p:embed/>
                </p:oleObj>
              </mc:Choice>
              <mc:Fallback>
                <p:oleObj name="Equation" r:id="rId6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117" y="5192209"/>
                        <a:ext cx="4481422" cy="4044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136733" y="4999789"/>
            <a:ext cx="532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, : </a:t>
            </a:r>
            <a:r>
              <a:rPr lang="it-IT" dirty="0" err="1">
                <a:sym typeface="Symbol" panose="05050102010706020507" pitchFamily="18" charset="2"/>
              </a:rPr>
              <a:t>poloidal</a:t>
            </a:r>
            <a:r>
              <a:rPr lang="it-IT" dirty="0">
                <a:sym typeface="Symbol" panose="05050102010706020507" pitchFamily="18" charset="2"/>
              </a:rPr>
              <a:t> and </a:t>
            </a:r>
            <a:r>
              <a:rPr lang="it-IT" dirty="0" err="1">
                <a:sym typeface="Symbol" panose="05050102010706020507" pitchFamily="18" charset="2"/>
              </a:rPr>
              <a:t>toroidal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angles</a:t>
            </a:r>
            <a:endParaRPr lang="it-IT" dirty="0">
              <a:sym typeface="Symbol" panose="05050102010706020507" pitchFamily="18" charset="2"/>
            </a:endParaRPr>
          </a:p>
          <a:p>
            <a:r>
              <a:rPr lang="it-IT" i="1" dirty="0" err="1">
                <a:sym typeface="Symbol" panose="05050102010706020507" pitchFamily="18" charset="2"/>
              </a:rPr>
              <a:t>nnodes</a:t>
            </a:r>
            <a:r>
              <a:rPr lang="it-IT" dirty="0">
                <a:sym typeface="Symbol" panose="05050102010706020507" pitchFamily="18" charset="2"/>
              </a:rPr>
              <a:t>: </a:t>
            </a:r>
            <a:r>
              <a:rPr lang="it-IT" dirty="0" err="1">
                <a:sym typeface="Symbol" panose="05050102010706020507" pitchFamily="18" charset="2"/>
              </a:rPr>
              <a:t>number</a:t>
            </a:r>
            <a:r>
              <a:rPr lang="it-IT" dirty="0">
                <a:sym typeface="Symbol" panose="05050102010706020507" pitchFamily="18" charset="2"/>
              </a:rPr>
              <a:t> of </a:t>
            </a:r>
            <a:r>
              <a:rPr lang="it-IT" dirty="0" err="1">
                <a:sym typeface="Symbol" panose="05050102010706020507" pitchFamily="18" charset="2"/>
              </a:rPr>
              <a:t>nodes</a:t>
            </a:r>
            <a:r>
              <a:rPr lang="it-IT" dirty="0">
                <a:sym typeface="Symbol" panose="05050102010706020507" pitchFamily="18" charset="2"/>
              </a:rPr>
              <a:t> of the </a:t>
            </a:r>
            <a:r>
              <a:rPr lang="it-IT" dirty="0" err="1">
                <a:sym typeface="Symbol" panose="05050102010706020507" pitchFamily="18" charset="2"/>
              </a:rPr>
              <a:t>shell</a:t>
            </a:r>
            <a:r>
              <a:rPr lang="it-IT" dirty="0">
                <a:sym typeface="Symbol" panose="05050102010706020507" pitchFamily="18" charset="2"/>
              </a:rPr>
              <a:t> </a:t>
            </a:r>
            <a:r>
              <a:rPr lang="it-IT" dirty="0" err="1">
                <a:sym typeface="Symbol" panose="05050102010706020507" pitchFamily="18" charset="2"/>
              </a:rPr>
              <a:t>mesh</a:t>
            </a:r>
            <a:endParaRPr lang="it-IT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524001" y="41238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4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Kink</a:t>
            </a:r>
            <a:r>
              <a:rPr lang="it-IT" dirty="0" smtClean="0"/>
              <a:t> Source (SKS)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kink</a:t>
            </a:r>
            <a:r>
              <a:rPr lang="it-IT" dirty="0" smtClean="0"/>
              <a:t> </a:t>
            </a:r>
            <a:r>
              <a:rPr lang="it-IT" dirty="0" err="1" smtClean="0"/>
              <a:t>perturbations</a:t>
            </a:r>
            <a:r>
              <a:rPr lang="it-IT" dirty="0" smtClean="0"/>
              <a:t> </a:t>
            </a:r>
            <a:r>
              <a:rPr lang="it-IT" dirty="0" err="1" smtClean="0"/>
              <a:t>vary</a:t>
            </a:r>
            <a:r>
              <a:rPr lang="it-IT" dirty="0" smtClean="0"/>
              <a:t> </a:t>
            </a:r>
            <a:r>
              <a:rPr lang="it-IT" dirty="0" err="1" smtClean="0"/>
              <a:t>exponentially</a:t>
            </a:r>
            <a:r>
              <a:rPr lang="it-IT" dirty="0" smtClean="0"/>
              <a:t> in time:</a:t>
            </a:r>
          </a:p>
          <a:p>
            <a:pPr lvl="1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induces</a:t>
            </a:r>
            <a:r>
              <a:rPr lang="it-IT" dirty="0" smtClean="0"/>
              <a:t> non </a:t>
            </a:r>
            <a:r>
              <a:rPr lang="it-IT" dirty="0" err="1" smtClean="0"/>
              <a:t>axisymmetric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> in the vessel (</a:t>
            </a:r>
            <a:r>
              <a:rPr lang="it-IT" dirty="0" err="1" smtClean="0"/>
              <a:t>see</a:t>
            </a:r>
            <a:r>
              <a:rPr lang="it-IT" dirty="0" smtClean="0"/>
              <a:t> figure)</a:t>
            </a:r>
          </a:p>
          <a:p>
            <a:pPr lvl="1"/>
            <a:r>
              <a:rPr lang="it-IT" dirty="0" smtClean="0"/>
              <a:t>Note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smtClean="0">
                <a:sym typeface="Symbol" panose="05050102010706020507" pitchFamily="18" charset="2"/>
              </a:rPr>
              <a:t> and </a:t>
            </a:r>
            <a:r>
              <a:rPr lang="it-IT" baseline="-25000" dirty="0" smtClean="0">
                <a:sym typeface="Symbol" panose="05050102010706020507" pitchFamily="18" charset="2"/>
              </a:rPr>
              <a:t>0r</a:t>
            </a:r>
            <a:r>
              <a:rPr lang="it-IT" dirty="0" smtClean="0">
                <a:sym typeface="Symbol" panose="05050102010706020507" pitchFamily="18" charset="2"/>
              </a:rPr>
              <a:t> are «</a:t>
            </a:r>
            <a:r>
              <a:rPr lang="it-IT" dirty="0" err="1" smtClean="0">
                <a:sym typeface="Symbol" panose="05050102010706020507" pitchFamily="18" charset="2"/>
              </a:rPr>
              <a:t>parameters</a:t>
            </a:r>
            <a:r>
              <a:rPr lang="it-IT" dirty="0" smtClean="0">
                <a:sym typeface="Symbol" panose="05050102010706020507" pitchFamily="18" charset="2"/>
              </a:rPr>
              <a:t>» of SKS (</a:t>
            </a:r>
            <a:r>
              <a:rPr lang="it-IT" dirty="0" err="1" smtClean="0">
                <a:sym typeface="Symbol" panose="05050102010706020507" pitchFamily="18" charset="2"/>
              </a:rPr>
              <a:t>see</a:t>
            </a:r>
            <a:r>
              <a:rPr lang="it-IT" dirty="0" smtClean="0">
                <a:sym typeface="Symbol" panose="05050102010706020507" pitchFamily="18" charset="2"/>
              </a:rPr>
              <a:t> the </a:t>
            </a:r>
            <a:r>
              <a:rPr lang="it-IT" dirty="0" err="1" smtClean="0">
                <a:sym typeface="Symbol" panose="05050102010706020507" pitchFamily="18" charset="2"/>
              </a:rPr>
              <a:t>following</a:t>
            </a:r>
            <a:r>
              <a:rPr lang="it-IT" dirty="0" smtClean="0">
                <a:sym typeface="Symbol" panose="05050102010706020507" pitchFamily="18" charset="2"/>
              </a:rPr>
              <a:t>)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endParaRPr lang="it-IT" dirty="0" smtClean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Coils (TF, PF)</a:t>
            </a:r>
          </a:p>
          <a:p>
            <a:pPr lvl="1"/>
            <a:r>
              <a:rPr lang="it-IT" dirty="0" smtClean="0"/>
              <a:t>Plasma</a:t>
            </a:r>
          </a:p>
          <a:p>
            <a:pPr lvl="1"/>
            <a:r>
              <a:rPr lang="it-IT" dirty="0" smtClean="0"/>
              <a:t>Eddy </a:t>
            </a:r>
            <a:r>
              <a:rPr lang="it-IT" dirty="0" err="1" smtClean="0"/>
              <a:t>currents</a:t>
            </a:r>
            <a:r>
              <a:rPr lang="it-IT" dirty="0" smtClean="0"/>
              <a:t> (due to plasma </a:t>
            </a:r>
            <a:r>
              <a:rPr lang="it-IT" dirty="0" err="1" smtClean="0"/>
              <a:t>perturbation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interaction</a:t>
            </a:r>
            <a:r>
              <a:rPr lang="it-IT" dirty="0" smtClean="0"/>
              <a:t> of non </a:t>
            </a:r>
            <a:r>
              <a:rPr lang="it-IT" dirty="0" err="1" smtClean="0"/>
              <a:t>axisymmetric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in the vessel with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gives</a:t>
            </a:r>
            <a:r>
              <a:rPr lang="it-IT" dirty="0" smtClean="0"/>
              <a:t> rise to </a:t>
            </a:r>
            <a:br>
              <a:rPr lang="it-IT" dirty="0" smtClean="0"/>
            </a:br>
            <a:r>
              <a:rPr lang="it-IT" dirty="0" err="1" smtClean="0"/>
              <a:t>sideway</a:t>
            </a:r>
            <a:r>
              <a:rPr lang="it-IT" dirty="0"/>
              <a:t> </a:t>
            </a:r>
            <a:r>
              <a:rPr lang="it-IT" dirty="0" err="1" smtClean="0"/>
              <a:t>forces</a:t>
            </a:r>
            <a:r>
              <a:rPr lang="it-IT" dirty="0" smtClean="0"/>
              <a:t> </a:t>
            </a:r>
            <a:r>
              <a:rPr lang="it-IT" dirty="0" err="1" smtClean="0"/>
              <a:t>acting</a:t>
            </a:r>
            <a:r>
              <a:rPr lang="it-IT" dirty="0" smtClean="0"/>
              <a:t> on the vessel</a:t>
            </a:r>
          </a:p>
          <a:p>
            <a:pPr lvl="1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AE4-18A7-4876-B044-999276716503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68355"/>
              </p:ext>
            </p:extLst>
          </p:nvPr>
        </p:nvGraphicFramePr>
        <p:xfrm>
          <a:off x="8149213" y="1748192"/>
          <a:ext cx="161987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3" imgW="850531" imgH="241195" progId="Equation.DSMT4">
                  <p:embed/>
                </p:oleObj>
              </mc:Choice>
              <mc:Fallback>
                <p:oleObj name="Equation" r:id="rId3" imgW="850531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213" y="1748192"/>
                        <a:ext cx="1619879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03781"/>
              </p:ext>
            </p:extLst>
          </p:nvPr>
        </p:nvGraphicFramePr>
        <p:xfrm>
          <a:off x="3403620" y="3236863"/>
          <a:ext cx="4475335" cy="4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5" imgW="2641600" imgH="279400" progId="Equation.DSMT4">
                  <p:embed/>
                </p:oleObj>
              </mc:Choice>
              <mc:Fallback>
                <p:oleObj name="Equation" r:id="rId5" imgW="264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20" y="3236863"/>
                        <a:ext cx="4475335" cy="47094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0784"/>
              </p:ext>
            </p:extLst>
          </p:nvPr>
        </p:nvGraphicFramePr>
        <p:xfrm>
          <a:off x="2232003" y="3857414"/>
          <a:ext cx="4758407" cy="41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7" imgW="3530600" imgH="304800" progId="Equation.DSMT4">
                  <p:embed/>
                </p:oleObj>
              </mc:Choice>
              <mc:Fallback>
                <p:oleObj name="Equation" r:id="rId7" imgW="35306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03" y="3857414"/>
                        <a:ext cx="4758407" cy="410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2" t="17354" r="27500" b="23021"/>
          <a:stretch/>
        </p:blipFill>
        <p:spPr bwMode="auto">
          <a:xfrm>
            <a:off x="7835162" y="2412552"/>
            <a:ext cx="4130592" cy="3564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9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Surface</a:t>
            </a:r>
            <a:r>
              <a:rPr lang="it-IT" dirty="0" smtClean="0"/>
              <a:t> </a:t>
            </a:r>
            <a:r>
              <a:rPr lang="it-IT" dirty="0" err="1" smtClean="0"/>
              <a:t>Kink</a:t>
            </a:r>
            <a:r>
              <a:rPr lang="it-IT" dirty="0" smtClean="0"/>
              <a:t> Source (SKS)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relative </a:t>
            </a:r>
            <a:r>
              <a:rPr lang="it-IT" dirty="0" err="1" smtClean="0"/>
              <a:t>amplitude</a:t>
            </a:r>
            <a:r>
              <a:rPr lang="it-IT" dirty="0" smtClean="0"/>
              <a:t> K</a:t>
            </a:r>
            <a:r>
              <a:rPr lang="it-IT" baseline="-25000" dirty="0" smtClean="0">
                <a:sym typeface="Symbol" panose="05050102010706020507" pitchFamily="18" charset="2"/>
              </a:rPr>
              <a:t></a:t>
            </a:r>
            <a:r>
              <a:rPr lang="it-IT" dirty="0" smtClean="0">
                <a:sym typeface="Symbol" panose="05050102010706020507" pitchFamily="18" charset="2"/>
              </a:rPr>
              <a:t> </a:t>
            </a:r>
            <a:r>
              <a:rPr lang="it-IT" dirty="0" smtClean="0"/>
              <a:t>of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by </a:t>
            </a:r>
            <a:r>
              <a:rPr lang="it-IT" dirty="0" err="1" smtClean="0"/>
              <a:t>imposing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plasma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/>
              <a:t>equilibrium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time </a:t>
            </a:r>
            <a:r>
              <a:rPr lang="it-IT" dirty="0" err="1" smtClean="0"/>
              <a:t>instant</a:t>
            </a:r>
            <a:r>
              <a:rPr lang="it-IT" dirty="0" smtClean="0"/>
              <a:t>, i.e. the global force </a:t>
            </a:r>
            <a:r>
              <a:rPr lang="it-IT" dirty="0" err="1" smtClean="0"/>
              <a:t>acting</a:t>
            </a:r>
            <a:r>
              <a:rPr lang="it-IT" dirty="0" smtClean="0"/>
              <a:t> on the plasma </a:t>
            </a:r>
            <a:r>
              <a:rPr lang="it-IT" dirty="0" err="1" smtClean="0"/>
              <a:t>is</a:t>
            </a:r>
            <a:r>
              <a:rPr lang="it-IT" dirty="0" smtClean="0"/>
              <a:t> zero </a:t>
            </a:r>
          </a:p>
          <a:p>
            <a:pPr lvl="1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 on a time scale &gt;&gt; </a:t>
            </a:r>
            <a:r>
              <a:rPr lang="it-IT" dirty="0" err="1" smtClean="0"/>
              <a:t>Alfvén</a:t>
            </a:r>
            <a:r>
              <a:rPr lang="it-IT" dirty="0" smtClean="0"/>
              <a:t> time, so </a:t>
            </a:r>
            <a:r>
              <a:rPr lang="it-IT" dirty="0" err="1" smtClean="0"/>
              <a:t>that</a:t>
            </a:r>
            <a:r>
              <a:rPr lang="it-IT" dirty="0" smtClean="0"/>
              <a:t> plasma </a:t>
            </a:r>
            <a:r>
              <a:rPr lang="it-IT" dirty="0" err="1" smtClean="0"/>
              <a:t>inertia</a:t>
            </a:r>
            <a:r>
              <a:rPr lang="it-IT" dirty="0" smtClean="0"/>
              <a:t> can be </a:t>
            </a:r>
            <a:r>
              <a:rPr lang="it-IT" dirty="0" err="1" smtClean="0"/>
              <a:t>neglected</a:t>
            </a:r>
            <a:r>
              <a:rPr lang="it-IT" dirty="0" smtClean="0"/>
              <a:t> </a:t>
            </a:r>
            <a:r>
              <a:rPr lang="it-IT" dirty="0" smtClean="0">
                <a:sym typeface="Symbol" panose="05050102010706020507" pitchFamily="18" charset="2"/>
              </a:rPr>
              <a:t>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approximation</a:t>
            </a:r>
            <a:r>
              <a:rPr lang="it-IT" dirty="0" smtClean="0"/>
              <a:t> for </a:t>
            </a:r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endParaRPr lang="it-IT" dirty="0" smtClean="0"/>
          </a:p>
          <a:p>
            <a:r>
              <a:rPr lang="it-IT" dirty="0" smtClean="0"/>
              <a:t>W</a:t>
            </a:r>
            <a:r>
              <a:rPr lang="en-US" dirty="0" smtClean="0"/>
              <a:t>e numerically impose </a:t>
            </a:r>
            <a:r>
              <a:rPr lang="en-US" dirty="0"/>
              <a:t>that the integral of the Maxwell stress tensor over a surface circumventing the plasma is </a:t>
            </a:r>
            <a:r>
              <a:rPr lang="en-US" dirty="0" smtClean="0"/>
              <a:t>zero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F8AE4-18A7-4876-B044-999276716503}" type="slidenum">
              <a:rPr lang="it-IT" smtClean="0"/>
              <a:t>19</a:t>
            </a:fld>
            <a:endParaRPr lang="it-IT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2856722" y="3857414"/>
                <a:ext cx="6096000" cy="14822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it-IT" b="1" i="0">
                              <a:latin typeface="Cambria Math" panose="02040503050406030204" pitchFamily="18" charset="0"/>
                            </a:rPr>
                            <m:t>𝐩</m:t>
                          </m:r>
                        </m:sub>
                      </m:sSub>
                      <m:r>
                        <a:rPr lang="it-IT" b="0" i="0">
                          <a:latin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it-IT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it-IT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∭"/>
                          <m:limLoc m:val="subSup"/>
                          <m:ctrlPr>
                            <a:rPr lang="it-IT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𝐉</m:t>
                              </m:r>
                              <m:r>
                                <a:rPr lang="it-IT" b="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d>
                          <m:r>
                            <a:rPr lang="it-IT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it-IT" b="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it-IT" b="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subSup"/>
                          <m:ctrlPr>
                            <a:rPr lang="it-IT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it-IT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b="1" i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  <m:r>
                                    <a:rPr lang="it-IT" b="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it-IT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  <m:r>
                                <a:rPr lang="it-IT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it-IT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  <m:r>
                                        <a:rPr lang="it-IT" b="0" i="0">
                                          <a:latin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it-IT" b="1" i="0">
                                          <a:latin typeface="Cambria Math" panose="02040503050406030204" pitchFamily="18" charset="0"/>
                                        </a:rPr>
                                        <m:t>𝐁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it-IT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acc>
                                <m:accPr>
                                  <m:chr m:val="̂"/>
                                  <m:ctrlPr>
                                    <a:rPr lang="it-IT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</m:e>
                          </m:d>
                          <m:r>
                            <a:rPr lang="it-IT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it-IT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</m:e>
                      </m:nary>
                      <m:r>
                        <a:rPr lang="it-IT" b="0" i="1">
                          <a:latin typeface="Cambria Math" panose="02040503050406030204" pitchFamily="18" charset="0"/>
                        </a:rPr>
                        <m:t>𝑑𝑆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722" y="3857414"/>
                <a:ext cx="6096000" cy="14822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8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endParaRPr lang="it-IT" dirty="0" smtClean="0"/>
          </a:p>
          <a:p>
            <a:pPr lvl="1"/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carried</a:t>
            </a:r>
            <a:r>
              <a:rPr lang="it-IT" dirty="0" smtClean="0"/>
              <a:t> out</a:t>
            </a:r>
          </a:p>
          <a:p>
            <a:pPr lvl="1"/>
            <a:r>
              <a:rPr lang="it-IT" dirty="0" err="1" smtClean="0"/>
              <a:t>Planned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endParaRPr lang="it-IT" dirty="0" smtClean="0"/>
          </a:p>
          <a:p>
            <a:pPr lvl="1"/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manning</a:t>
            </a:r>
            <a:r>
              <a:rPr lang="it-IT" dirty="0" smtClean="0"/>
              <a:t> and </a:t>
            </a:r>
            <a:r>
              <a:rPr lang="it-IT" dirty="0" err="1" smtClean="0"/>
              <a:t>support</a:t>
            </a:r>
            <a:r>
              <a:rPr lang="it-IT" dirty="0" smtClean="0"/>
              <a:t> to IC</a:t>
            </a: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AVDEs</a:t>
            </a:r>
            <a:endParaRPr lang="it-IT" dirty="0" smtClean="0"/>
          </a:p>
          <a:p>
            <a:pPr lvl="1"/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endParaRPr lang="it-IT" dirty="0" smtClean="0"/>
          </a:p>
          <a:p>
            <a:pPr lvl="1"/>
            <a:r>
              <a:rPr lang="it-IT" dirty="0" smtClean="0"/>
              <a:t>Estimate for JT-60SA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7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to JT-60SA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5566" y="1981027"/>
            <a:ext cx="4269552" cy="4023360"/>
          </a:xfrm>
        </p:spPr>
        <p:txBody>
          <a:bodyPr>
            <a:normAutofit/>
          </a:bodyPr>
          <a:lstStyle/>
          <a:p>
            <a:r>
              <a:rPr lang="en-GB" dirty="0" smtClean="0"/>
              <a:t>Different </a:t>
            </a:r>
            <a:r>
              <a:rPr lang="en-GB" dirty="0"/>
              <a:t>surfaces needed in the </a:t>
            </a:r>
            <a:r>
              <a:rPr lang="en-GB" dirty="0" smtClean="0"/>
              <a:t>model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reference position of the </a:t>
            </a:r>
            <a:r>
              <a:rPr lang="en-GB" dirty="0" smtClean="0"/>
              <a:t>shell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surfaces used for the integration of the Maxwell stress </a:t>
            </a:r>
            <a:r>
              <a:rPr lang="en-GB" dirty="0" smtClean="0"/>
              <a:t>tensor</a:t>
            </a:r>
          </a:p>
          <a:p>
            <a:pPr lvl="2"/>
            <a:r>
              <a:rPr lang="en-GB" dirty="0" smtClean="0"/>
              <a:t>inside </a:t>
            </a:r>
            <a:r>
              <a:rPr lang="en-GB" dirty="0"/>
              <a:t>and outside the wall, to compute separately the force acting on the plasma and on the </a:t>
            </a:r>
            <a:r>
              <a:rPr lang="en-GB" dirty="0" smtClean="0"/>
              <a:t>wall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wall and the equivalent surface </a:t>
            </a:r>
            <a:endParaRPr lang="en-GB" dirty="0" smtClean="0"/>
          </a:p>
          <a:p>
            <a:r>
              <a:rPr lang="en-GB" dirty="0" smtClean="0"/>
              <a:t>Also considered a </a:t>
            </a:r>
            <a:r>
              <a:rPr lang="en-GB" dirty="0"/>
              <a:t>simplified description of the vessel, by assuming a single shell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actual meshes cover </a:t>
            </a:r>
            <a:r>
              <a:rPr lang="en-GB" dirty="0" smtClean="0"/>
              <a:t>360</a:t>
            </a:r>
            <a:r>
              <a:rPr lang="en-GB" dirty="0"/>
              <a:t>° in the toroidal direction; only a portion is shown for </a:t>
            </a:r>
            <a:r>
              <a:rPr lang="en-GB" dirty="0" smtClean="0"/>
              <a:t>clarity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6" t="6524" r="27860" b="5160"/>
          <a:stretch/>
        </p:blipFill>
        <p:spPr bwMode="auto">
          <a:xfrm>
            <a:off x="7030622" y="286603"/>
            <a:ext cx="1797685" cy="2915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3" t="5434" r="29089" b="4199"/>
          <a:stretch/>
        </p:blipFill>
        <p:spPr bwMode="auto">
          <a:xfrm>
            <a:off x="9229763" y="250725"/>
            <a:ext cx="1775460" cy="298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Immagine che contiene grafica vettoriale&#10;&#10;Descrizione generata automaticament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1" t="19165" r="22989" b="-4985"/>
          <a:stretch/>
        </p:blipFill>
        <p:spPr bwMode="auto">
          <a:xfrm>
            <a:off x="4941252" y="3341176"/>
            <a:ext cx="2370455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magin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21058" r="27565" b="23159"/>
          <a:stretch/>
        </p:blipFill>
        <p:spPr bwMode="auto">
          <a:xfrm>
            <a:off x="7600115" y="3939850"/>
            <a:ext cx="1842466" cy="1530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magin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t="19389" r="28037" b="23299"/>
          <a:stretch/>
        </p:blipFill>
        <p:spPr bwMode="auto">
          <a:xfrm>
            <a:off x="9792659" y="3897863"/>
            <a:ext cx="1823953" cy="1572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56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to JT-60SA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Linear relation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displacement</a:t>
            </a:r>
            <a:r>
              <a:rPr lang="it-IT" dirty="0" smtClean="0"/>
              <a:t> and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perturbation</a:t>
            </a:r>
            <a:endParaRPr lang="it-IT" dirty="0" smtClean="0"/>
          </a:p>
          <a:p>
            <a:r>
              <a:rPr lang="it-IT" dirty="0" err="1" smtClean="0"/>
              <a:t>Rich</a:t>
            </a:r>
            <a:r>
              <a:rPr lang="it-IT" dirty="0" smtClean="0"/>
              <a:t> </a:t>
            </a:r>
            <a:r>
              <a:rPr lang="it-IT" dirty="0" err="1" smtClean="0"/>
              <a:t>poloidal</a:t>
            </a:r>
            <a:r>
              <a:rPr lang="it-IT" dirty="0" smtClean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 of the </a:t>
            </a:r>
            <a:r>
              <a:rPr lang="it-IT" dirty="0" err="1" smtClean="0"/>
              <a:t>radial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field</a:t>
            </a:r>
            <a:r>
              <a:rPr lang="it-IT" dirty="0" smtClean="0"/>
              <a:t> </a:t>
            </a:r>
            <a:r>
              <a:rPr lang="it-IT" dirty="0" err="1" smtClean="0"/>
              <a:t>perturbation</a:t>
            </a:r>
            <a:endParaRPr lang="it-IT" dirty="0"/>
          </a:p>
        </p:txBody>
      </p:sp>
      <p:pic>
        <p:nvPicPr>
          <p:cNvPr id="4" name="Immagine 3" descr="Immagine che contiene mappa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45" y="3022384"/>
            <a:ext cx="3671570" cy="2753995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3022385"/>
            <a:ext cx="3330096" cy="24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to JT-60SA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6718338" cy="4023360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Sideways</a:t>
            </a:r>
            <a:r>
              <a:rPr lang="it-IT" dirty="0" smtClean="0"/>
              <a:t> force for a </a:t>
            </a:r>
            <a:r>
              <a:rPr lang="it-IT" dirty="0" err="1" smtClean="0"/>
              <a:t>displacement</a:t>
            </a:r>
            <a:r>
              <a:rPr lang="it-IT" dirty="0" smtClean="0"/>
              <a:t> of 5 mm, i.e. a </a:t>
            </a:r>
            <a:r>
              <a:rPr lang="it-IT" dirty="0" err="1" smtClean="0"/>
              <a:t>kink</a:t>
            </a:r>
            <a:r>
              <a:rPr lang="it-IT" dirty="0" smtClean="0"/>
              <a:t> </a:t>
            </a:r>
            <a:r>
              <a:rPr lang="it-IT" dirty="0" err="1" smtClean="0"/>
              <a:t>magnetic</a:t>
            </a:r>
            <a:r>
              <a:rPr lang="it-IT" dirty="0" smtClean="0"/>
              <a:t> </a:t>
            </a:r>
            <a:r>
              <a:rPr lang="it-IT" dirty="0" err="1" smtClean="0"/>
              <a:t>perturbation</a:t>
            </a:r>
            <a:r>
              <a:rPr lang="it-IT" dirty="0" smtClean="0"/>
              <a:t> of </a:t>
            </a:r>
            <a:r>
              <a:rPr lang="it-IT" dirty="0" smtClean="0">
                <a:sym typeface="Symbol" panose="05050102010706020507" pitchFamily="18" charset="2"/>
              </a:rPr>
              <a:t> 1.8 </a:t>
            </a:r>
            <a:r>
              <a:rPr lang="it-IT" dirty="0" err="1" smtClean="0">
                <a:sym typeface="Symbol" panose="05050102010706020507" pitchFamily="18" charset="2"/>
              </a:rPr>
              <a:t>mT</a:t>
            </a:r>
            <a:endParaRPr lang="it-IT" dirty="0" smtClean="0"/>
          </a:p>
          <a:p>
            <a:pPr lvl="1"/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shell</a:t>
            </a:r>
            <a:r>
              <a:rPr lang="it-IT" dirty="0" smtClean="0"/>
              <a:t> (top) and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shells</a:t>
            </a:r>
            <a:r>
              <a:rPr lang="it-IT" dirty="0" smtClean="0"/>
              <a:t> (bottom)</a:t>
            </a:r>
          </a:p>
          <a:p>
            <a:pPr lvl="1"/>
            <a:r>
              <a:rPr lang="it-IT" dirty="0" smtClean="0"/>
              <a:t>Maximum </a:t>
            </a:r>
            <a:r>
              <a:rPr lang="it-IT" dirty="0" err="1" smtClean="0"/>
              <a:t>sideway</a:t>
            </a:r>
            <a:r>
              <a:rPr lang="it-IT" dirty="0" smtClean="0"/>
              <a:t> force of the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>
                <a:sym typeface="Symbol" panose="05050102010706020507" pitchFamily="18" charset="2"/>
              </a:rPr>
              <a:t> </a:t>
            </a:r>
            <a:r>
              <a:rPr lang="it-IT" dirty="0" smtClean="0">
                <a:sym typeface="Symbol" panose="05050102010706020507" pitchFamily="18" charset="2"/>
              </a:rPr>
              <a:t>2 </a:t>
            </a:r>
            <a:r>
              <a:rPr lang="it-IT" dirty="0" err="1" smtClean="0">
                <a:sym typeface="Symbol" panose="05050102010706020507" pitchFamily="18" charset="2"/>
              </a:rPr>
              <a:t>kN</a:t>
            </a:r>
            <a:r>
              <a:rPr lang="it-IT" dirty="0" smtClean="0">
                <a:sym typeface="Symbol" panose="05050102010706020507" pitchFamily="18" charset="2"/>
              </a:rPr>
              <a:t>/</a:t>
            </a:r>
            <a:r>
              <a:rPr lang="it-IT" dirty="0" err="1" smtClean="0">
                <a:sym typeface="Symbol" panose="05050102010706020507" pitchFamily="18" charset="2"/>
              </a:rPr>
              <a:t>mT</a:t>
            </a:r>
            <a:endParaRPr lang="it-IT" dirty="0" smtClean="0"/>
          </a:p>
          <a:p>
            <a:pPr lvl="1"/>
            <a:r>
              <a:rPr lang="it-IT" dirty="0" err="1" smtClean="0"/>
              <a:t>This</a:t>
            </a:r>
            <a:r>
              <a:rPr lang="it-IT" dirty="0" smtClean="0"/>
              <a:t> force DOES NOT take </a:t>
            </a:r>
            <a:r>
              <a:rPr lang="it-IT" dirty="0" err="1" smtClean="0"/>
              <a:t>into</a:t>
            </a:r>
            <a:r>
              <a:rPr lang="it-IT" dirty="0" smtClean="0"/>
              <a:t> account </a:t>
            </a:r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endParaRPr lang="it-IT" dirty="0" smtClean="0"/>
          </a:p>
          <a:p>
            <a:pPr lvl="1"/>
            <a:r>
              <a:rPr lang="it-IT" dirty="0" smtClean="0"/>
              <a:t>A single mode </a:t>
            </a:r>
            <a:r>
              <a:rPr lang="it-IT" dirty="0" err="1" smtClean="0"/>
              <a:t>calculation</a:t>
            </a:r>
            <a:r>
              <a:rPr lang="it-IT" dirty="0" smtClean="0"/>
              <a:t> (i.e.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imposing</a:t>
            </a:r>
            <a:r>
              <a:rPr lang="it-IT" dirty="0" smtClean="0"/>
              <a:t> the </a:t>
            </a:r>
            <a:r>
              <a:rPr lang="it-IT" dirty="0" err="1" smtClean="0"/>
              <a:t>equilibrium</a:t>
            </a:r>
            <a:r>
              <a:rPr lang="it-IT" dirty="0" smtClean="0"/>
              <a:t> </a:t>
            </a:r>
            <a:r>
              <a:rPr lang="it-IT" dirty="0" err="1" smtClean="0"/>
              <a:t>constraint</a:t>
            </a:r>
            <a:r>
              <a:rPr lang="it-IT" dirty="0" smtClean="0"/>
              <a:t>) </a:t>
            </a:r>
            <a:r>
              <a:rPr lang="it-IT" dirty="0" err="1" smtClean="0"/>
              <a:t>results</a:t>
            </a:r>
            <a:r>
              <a:rPr lang="it-IT" dirty="0" smtClean="0"/>
              <a:t> in </a:t>
            </a:r>
            <a:r>
              <a:rPr lang="it-IT" dirty="0" err="1" smtClean="0"/>
              <a:t>forces</a:t>
            </a:r>
            <a:r>
              <a:rPr lang="it-IT" dirty="0" smtClean="0"/>
              <a:t> </a:t>
            </a:r>
            <a:r>
              <a:rPr lang="it-IT" dirty="0" err="1" smtClean="0"/>
              <a:t>higher</a:t>
            </a:r>
            <a:r>
              <a:rPr lang="it-IT" dirty="0" smtClean="0"/>
              <a:t> of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order</a:t>
            </a:r>
            <a:r>
              <a:rPr lang="it-IT" dirty="0" smtClean="0"/>
              <a:t> of </a:t>
            </a:r>
            <a:r>
              <a:rPr lang="it-IT" dirty="0" err="1" smtClean="0"/>
              <a:t>magnitude</a:t>
            </a:r>
            <a:endParaRPr lang="it-IT" dirty="0" smtClean="0"/>
          </a:p>
          <a:p>
            <a:r>
              <a:rPr lang="it-IT" dirty="0" smtClean="0"/>
              <a:t>Preliminary </a:t>
            </a:r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/>
              <a:t>activities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</a:t>
            </a:r>
            <a:endParaRPr lang="it-IT" dirty="0" smtClean="0"/>
          </a:p>
          <a:p>
            <a:pPr lvl="1"/>
            <a:r>
              <a:rPr lang="it-IT" dirty="0" err="1" smtClean="0"/>
              <a:t>Assessment</a:t>
            </a:r>
            <a:r>
              <a:rPr lang="it-IT" dirty="0" smtClean="0"/>
              <a:t> of </a:t>
            </a:r>
            <a:r>
              <a:rPr lang="it-IT" dirty="0" err="1" smtClean="0"/>
              <a:t>results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so far</a:t>
            </a:r>
          </a:p>
          <a:p>
            <a:pPr lvl="1"/>
            <a:r>
              <a:rPr lang="it-IT" dirty="0" err="1" smtClean="0"/>
              <a:t>Quantification</a:t>
            </a:r>
            <a:r>
              <a:rPr lang="it-IT" dirty="0" smtClean="0"/>
              <a:t> </a:t>
            </a:r>
            <a:r>
              <a:rPr lang="it-IT" dirty="0"/>
              <a:t>of </a:t>
            </a:r>
            <a:r>
              <a:rPr lang="it-IT" dirty="0" err="1"/>
              <a:t>expected</a:t>
            </a:r>
            <a:r>
              <a:rPr lang="it-IT" dirty="0"/>
              <a:t> </a:t>
            </a:r>
            <a:r>
              <a:rPr lang="it-IT" dirty="0" err="1"/>
              <a:t>magnetic</a:t>
            </a:r>
            <a:r>
              <a:rPr lang="it-IT" dirty="0"/>
              <a:t> </a:t>
            </a:r>
            <a:r>
              <a:rPr lang="it-IT" dirty="0" err="1"/>
              <a:t>field</a:t>
            </a:r>
            <a:r>
              <a:rPr lang="it-IT" dirty="0"/>
              <a:t> </a:t>
            </a:r>
            <a:r>
              <a:rPr lang="it-IT" dirty="0" err="1" smtClean="0"/>
              <a:t>perturbation</a:t>
            </a:r>
            <a:endParaRPr lang="it-IT" dirty="0" smtClean="0"/>
          </a:p>
          <a:p>
            <a:pPr lvl="1"/>
            <a:r>
              <a:rPr lang="it-IT" dirty="0" smtClean="0"/>
              <a:t>Definition of </a:t>
            </a:r>
            <a:r>
              <a:rPr lang="it-IT" dirty="0" err="1" smtClean="0"/>
              <a:t>reference</a:t>
            </a:r>
            <a:r>
              <a:rPr lang="it-IT" dirty="0" smtClean="0"/>
              <a:t> </a:t>
            </a:r>
            <a:r>
              <a:rPr lang="it-IT" dirty="0" err="1" smtClean="0"/>
              <a:t>equilibrium</a:t>
            </a:r>
            <a:r>
              <a:rPr lang="it-IT" dirty="0" smtClean="0"/>
              <a:t> (USN?)</a:t>
            </a:r>
          </a:p>
          <a:p>
            <a:pPr lvl="1"/>
            <a:r>
              <a:rPr lang="it-IT" dirty="0" smtClean="0"/>
              <a:t>Definition of </a:t>
            </a:r>
            <a:r>
              <a:rPr lang="it-IT" dirty="0" err="1" smtClean="0"/>
              <a:t>structures</a:t>
            </a:r>
            <a:r>
              <a:rPr lang="it-IT" dirty="0" smtClean="0"/>
              <a:t> of </a:t>
            </a:r>
            <a:r>
              <a:rPr lang="it-IT" dirty="0" err="1" smtClean="0"/>
              <a:t>interest</a:t>
            </a:r>
            <a:r>
              <a:rPr lang="it-IT" dirty="0" smtClean="0"/>
              <a:t> (</a:t>
            </a:r>
            <a:r>
              <a:rPr lang="it-IT" dirty="0" err="1" smtClean="0"/>
              <a:t>stabilizing</a:t>
            </a:r>
            <a:r>
              <a:rPr lang="it-IT" dirty="0" smtClean="0"/>
              <a:t> </a:t>
            </a:r>
            <a:r>
              <a:rPr lang="it-IT" dirty="0" err="1" smtClean="0"/>
              <a:t>plate</a:t>
            </a:r>
            <a:r>
              <a:rPr lang="it-IT" dirty="0" smtClean="0"/>
              <a:t>?)</a:t>
            </a:r>
          </a:p>
          <a:p>
            <a:pPr lvl="1"/>
            <a:r>
              <a:rPr lang="it-IT" dirty="0" smtClean="0"/>
              <a:t>Estimate of the </a:t>
            </a:r>
            <a:r>
              <a:rPr lang="it-IT" dirty="0" err="1" smtClean="0"/>
              <a:t>effects</a:t>
            </a:r>
            <a:r>
              <a:rPr lang="it-IT" dirty="0" smtClean="0"/>
              <a:t> of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 descr="Immagine che contiene mappa&#10;&#10;Descrizione generata automaticamen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618" y="77337"/>
            <a:ext cx="3671570" cy="2753995"/>
          </a:xfrm>
          <a:prstGeom prst="rect">
            <a:avLst/>
          </a:prstGeom>
        </p:spPr>
      </p:pic>
      <p:pic>
        <p:nvPicPr>
          <p:cNvPr id="8" name="Immagine 7" descr="Immagine che contiene mappa&#10;&#10;Descrizione generata automaticamen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64" y="3007346"/>
            <a:ext cx="3671570" cy="2753995"/>
          </a:xfrm>
          <a:prstGeom prst="rect">
            <a:avLst/>
          </a:prstGeom>
        </p:spPr>
      </p:pic>
      <p:pic>
        <p:nvPicPr>
          <p:cNvPr id="9" name="Immagine 8" descr="Immagine che contiene mappa, testo&#10;&#10;Descrizione generat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464" y="3007346"/>
            <a:ext cx="3671570" cy="27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Symmetric</a:t>
            </a:r>
            <a:r>
              <a:rPr lang="it-IT" dirty="0"/>
              <a:t> </a:t>
            </a:r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simulations</a:t>
            </a:r>
            <a:endParaRPr lang="it-IT" dirty="0" smtClean="0"/>
          </a:p>
          <a:p>
            <a:pPr lvl="1"/>
            <a:r>
              <a:rPr lang="it-IT" dirty="0" err="1" smtClean="0"/>
              <a:t>Detailed</a:t>
            </a:r>
            <a:r>
              <a:rPr lang="it-IT" dirty="0" smtClean="0"/>
              <a:t> 3D </a:t>
            </a:r>
            <a:r>
              <a:rPr lang="it-IT" dirty="0" err="1" smtClean="0"/>
              <a:t>mesh</a:t>
            </a:r>
            <a:r>
              <a:rPr lang="it-IT" dirty="0" smtClean="0"/>
              <a:t> of the vessel </a:t>
            </a:r>
            <a:r>
              <a:rPr lang="it-IT" dirty="0" err="1" smtClean="0"/>
              <a:t>available</a:t>
            </a:r>
            <a:r>
              <a:rPr lang="it-IT" dirty="0" smtClean="0"/>
              <a:t> and </a:t>
            </a:r>
            <a:r>
              <a:rPr lang="it-IT" dirty="0" err="1" smtClean="0"/>
              <a:t>running</a:t>
            </a:r>
            <a:endParaRPr lang="it-IT" dirty="0" smtClean="0"/>
          </a:p>
          <a:p>
            <a:pPr lvl="1"/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of USN </a:t>
            </a:r>
            <a:r>
              <a:rPr lang="it-IT" dirty="0" err="1" smtClean="0"/>
              <a:t>configuration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and </a:t>
            </a:r>
            <a:r>
              <a:rPr lang="it-IT" dirty="0" err="1" smtClean="0"/>
              <a:t>currently</a:t>
            </a:r>
            <a:r>
              <a:rPr lang="it-IT" dirty="0" smtClean="0"/>
              <a:t> under </a:t>
            </a:r>
            <a:r>
              <a:rPr lang="it-IT" dirty="0" err="1" smtClean="0"/>
              <a:t>refinement</a:t>
            </a:r>
            <a:endParaRPr lang="it-IT" dirty="0" smtClean="0"/>
          </a:p>
          <a:p>
            <a:pPr lvl="1"/>
            <a:r>
              <a:rPr lang="it-IT" dirty="0" err="1" smtClean="0"/>
              <a:t>Electromagnetic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 smtClean="0"/>
              <a:t> ready to </a:t>
            </a:r>
            <a:r>
              <a:rPr lang="it-IT" dirty="0" err="1" smtClean="0"/>
              <a:t>support</a:t>
            </a:r>
            <a:r>
              <a:rPr lang="it-IT" dirty="0" smtClean="0"/>
              <a:t> IC</a:t>
            </a:r>
          </a:p>
          <a:p>
            <a:pPr lvl="1"/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 </a:t>
            </a:r>
            <a:r>
              <a:rPr lang="it-IT" dirty="0" err="1" smtClean="0"/>
              <a:t>identified</a:t>
            </a:r>
            <a:endParaRPr lang="it-IT" dirty="0" smtClean="0"/>
          </a:p>
          <a:p>
            <a:pPr lvl="1"/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manning</a:t>
            </a:r>
            <a:r>
              <a:rPr lang="it-IT" dirty="0" smtClean="0"/>
              <a:t> </a:t>
            </a:r>
            <a:r>
              <a:rPr lang="it-IT" dirty="0" err="1" smtClean="0"/>
              <a:t>planned</a:t>
            </a:r>
            <a:endParaRPr lang="it-IT" dirty="0" smtClean="0"/>
          </a:p>
          <a:p>
            <a:pPr lvl="1"/>
            <a:endParaRPr lang="it-IT" dirty="0"/>
          </a:p>
          <a:p>
            <a:r>
              <a:rPr lang="it-IT" dirty="0" err="1" smtClean="0"/>
              <a:t>AVDEs</a:t>
            </a:r>
            <a:r>
              <a:rPr lang="it-IT" dirty="0" smtClean="0"/>
              <a:t> (</a:t>
            </a:r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disruptions</a:t>
            </a:r>
            <a:r>
              <a:rPr lang="it-IT" dirty="0" smtClean="0"/>
              <a:t>) </a:t>
            </a:r>
            <a:r>
              <a:rPr lang="it-IT" dirty="0" err="1" smtClean="0"/>
              <a:t>simulation</a:t>
            </a:r>
            <a:endParaRPr lang="it-IT" dirty="0" smtClean="0"/>
          </a:p>
          <a:p>
            <a:pPr lvl="1"/>
            <a:r>
              <a:rPr lang="it-IT" dirty="0" err="1" smtClean="0"/>
              <a:t>Sideways</a:t>
            </a:r>
            <a:r>
              <a:rPr lang="it-IT" dirty="0" smtClean="0"/>
              <a:t> force </a:t>
            </a:r>
            <a:r>
              <a:rPr lang="it-IT" dirty="0" err="1" smtClean="0"/>
              <a:t>estimated</a:t>
            </a:r>
            <a:r>
              <a:rPr lang="it-IT" dirty="0" smtClean="0"/>
              <a:t> with </a:t>
            </a:r>
            <a:r>
              <a:rPr lang="it-IT" dirty="0" err="1" smtClean="0"/>
              <a:t>simplified</a:t>
            </a:r>
            <a:r>
              <a:rPr lang="it-IT" dirty="0" smtClean="0"/>
              <a:t> </a:t>
            </a:r>
            <a:r>
              <a:rPr lang="it-IT" dirty="0" err="1" smtClean="0"/>
              <a:t>engineering-oriented</a:t>
            </a:r>
            <a:r>
              <a:rPr lang="it-IT" dirty="0" smtClean="0"/>
              <a:t> SKS model</a:t>
            </a:r>
          </a:p>
          <a:p>
            <a:pPr lvl="1"/>
            <a:r>
              <a:rPr lang="it-IT" dirty="0" smtClean="0"/>
              <a:t>Estimate of </a:t>
            </a:r>
            <a:r>
              <a:rPr lang="it-IT" dirty="0" err="1" smtClean="0"/>
              <a:t>such</a:t>
            </a:r>
            <a:r>
              <a:rPr lang="it-IT" dirty="0" smtClean="0"/>
              <a:t> force </a:t>
            </a:r>
            <a:r>
              <a:rPr lang="it-IT" dirty="0" err="1" smtClean="0"/>
              <a:t>provided</a:t>
            </a:r>
            <a:r>
              <a:rPr lang="it-IT" dirty="0" smtClean="0"/>
              <a:t> in </a:t>
            </a:r>
            <a:r>
              <a:rPr lang="it-IT" dirty="0" err="1" smtClean="0"/>
              <a:t>absence</a:t>
            </a:r>
            <a:r>
              <a:rPr lang="it-IT" dirty="0" smtClean="0"/>
              <a:t> of </a:t>
            </a:r>
            <a:r>
              <a:rPr lang="it-IT" dirty="0" err="1" smtClean="0"/>
              <a:t>halo</a:t>
            </a:r>
            <a:r>
              <a:rPr lang="it-IT" dirty="0" smtClean="0"/>
              <a:t> </a:t>
            </a:r>
            <a:r>
              <a:rPr lang="it-IT" dirty="0" err="1" smtClean="0"/>
              <a:t>currents</a:t>
            </a:r>
            <a:endParaRPr lang="it-IT" dirty="0" smtClean="0"/>
          </a:p>
          <a:p>
            <a:pPr lvl="1"/>
            <a:r>
              <a:rPr lang="it-IT" dirty="0" err="1" smtClean="0"/>
              <a:t>Further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98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Planned</a:t>
            </a:r>
            <a:r>
              <a:rPr lang="it-IT" dirty="0"/>
              <a:t> </a:t>
            </a:r>
            <a:r>
              <a:rPr lang="it-IT" dirty="0" err="1"/>
              <a:t>activities</a:t>
            </a:r>
            <a:r>
              <a:rPr lang="it-IT" dirty="0"/>
              <a:t> &amp; status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Planned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on </a:t>
            </a:r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modelling</a:t>
            </a:r>
            <a:r>
              <a:rPr lang="it-IT" dirty="0" smtClean="0"/>
              <a:t> in </a:t>
            </a:r>
            <a:r>
              <a:rPr lang="it-IT" dirty="0" err="1" smtClean="0"/>
              <a:t>support</a:t>
            </a:r>
            <a:r>
              <a:rPr lang="it-IT" dirty="0" smtClean="0"/>
              <a:t> of IC (Jan 2020)</a:t>
            </a:r>
          </a:p>
          <a:p>
            <a:pPr lvl="1"/>
            <a:r>
              <a:rPr lang="en-GB" dirty="0" smtClean="0"/>
              <a:t>Task 1. Assessment </a:t>
            </a:r>
            <a:r>
              <a:rPr lang="en-GB" dirty="0"/>
              <a:t>of the available 3D geometrical description of JT-60SA</a:t>
            </a:r>
            <a:endParaRPr lang="it-IT" dirty="0"/>
          </a:p>
          <a:p>
            <a:pPr lvl="1"/>
            <a:r>
              <a:rPr lang="en-GB" dirty="0" smtClean="0"/>
              <a:t>Task 2. Derivation </a:t>
            </a:r>
            <a:r>
              <a:rPr lang="en-GB" dirty="0"/>
              <a:t>of an updated 3D finite elements mesh</a:t>
            </a:r>
            <a:endParaRPr lang="it-IT" dirty="0"/>
          </a:p>
          <a:p>
            <a:pPr lvl="1"/>
            <a:r>
              <a:rPr lang="en-GB" dirty="0" smtClean="0"/>
              <a:t>Task 3. Disruption </a:t>
            </a:r>
            <a:r>
              <a:rPr lang="en-GB" dirty="0"/>
              <a:t>simulations and post-processing (force &amp; halo calculations)</a:t>
            </a:r>
            <a:endParaRPr lang="it-IT" dirty="0"/>
          </a:p>
          <a:p>
            <a:pPr lvl="1"/>
            <a:r>
              <a:rPr lang="en-GB" dirty="0" smtClean="0"/>
              <a:t>Task 4. Definition </a:t>
            </a:r>
            <a:r>
              <a:rPr lang="en-GB" dirty="0"/>
              <a:t>of set of tests to calibrate the model with the available halo and magnetic </a:t>
            </a:r>
            <a:r>
              <a:rPr lang="en-GB" dirty="0" smtClean="0"/>
              <a:t>sensors</a:t>
            </a:r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Current</a:t>
            </a:r>
            <a:r>
              <a:rPr lang="it-IT" dirty="0" smtClean="0"/>
              <a:t> status (March 2020)</a:t>
            </a:r>
          </a:p>
          <a:p>
            <a:pPr lvl="1"/>
            <a:r>
              <a:rPr lang="it-IT" dirty="0"/>
              <a:t>Task 1. </a:t>
            </a:r>
            <a:r>
              <a:rPr lang="it-IT" dirty="0" err="1" smtClean="0"/>
              <a:t>Completed</a:t>
            </a:r>
            <a:endParaRPr lang="it-IT" dirty="0"/>
          </a:p>
          <a:p>
            <a:pPr lvl="1"/>
            <a:r>
              <a:rPr lang="it-IT" dirty="0"/>
              <a:t>Task 2. </a:t>
            </a:r>
            <a:r>
              <a:rPr lang="it-IT" dirty="0" err="1" smtClean="0"/>
              <a:t>Completed</a:t>
            </a:r>
            <a:endParaRPr lang="it-IT" dirty="0"/>
          </a:p>
          <a:p>
            <a:pPr lvl="1"/>
            <a:r>
              <a:rPr lang="it-IT" dirty="0"/>
              <a:t>Task 3. </a:t>
            </a:r>
            <a:r>
              <a:rPr lang="it-IT" dirty="0" err="1"/>
              <a:t>Ongoing</a:t>
            </a:r>
            <a:endParaRPr lang="it-IT" dirty="0"/>
          </a:p>
          <a:p>
            <a:pPr lvl="1"/>
            <a:r>
              <a:rPr lang="it-IT" dirty="0"/>
              <a:t>Task 4. </a:t>
            </a:r>
            <a:r>
              <a:rPr lang="it-IT" dirty="0" err="1"/>
              <a:t>Scheduled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8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Disruption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If some of the operational limits are exceeded, a rapid growth of a MHD instability makes the plasma lose most of its thermal energy </a:t>
            </a:r>
          </a:p>
          <a:p>
            <a:pPr lvl="1"/>
            <a:r>
              <a:rPr lang="en-GB" dirty="0" smtClean="0"/>
              <a:t>Thermal </a:t>
            </a:r>
            <a:r>
              <a:rPr lang="en-GB" dirty="0"/>
              <a:t>Quench (TQ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current density profile flattening takes </a:t>
            </a:r>
            <a:r>
              <a:rPr lang="en-GB" dirty="0" smtClean="0"/>
              <a:t>place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plasma current increases, experiencing a </a:t>
            </a:r>
            <a:r>
              <a:rPr lang="en-GB" dirty="0" smtClean="0"/>
              <a:t>spike</a:t>
            </a:r>
          </a:p>
          <a:p>
            <a:r>
              <a:rPr lang="en-GB" dirty="0" smtClean="0"/>
              <a:t>Immediately </a:t>
            </a:r>
            <a:r>
              <a:rPr lang="en-GB" dirty="0"/>
              <a:t>after, the plasma cools down and its resistivity increases, so that the plasma current drops to zero </a:t>
            </a:r>
            <a:endParaRPr lang="en-GB" dirty="0" smtClean="0"/>
          </a:p>
          <a:p>
            <a:pPr lvl="1"/>
            <a:r>
              <a:rPr lang="en-GB" dirty="0" smtClean="0"/>
              <a:t>Current Quench (CQ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 smtClean="0"/>
              <a:t>Supposed linear in time on a time scale following empirical scaling laws</a:t>
            </a:r>
          </a:p>
          <a:p>
            <a:r>
              <a:rPr lang="en-GB" dirty="0" smtClean="0"/>
              <a:t>This </a:t>
            </a:r>
            <a:r>
              <a:rPr lang="en-GB" dirty="0"/>
              <a:t>may cause the vertical position feedback to lose control of plasma, giving rise to a Vertical Displacement Event (</a:t>
            </a:r>
            <a:r>
              <a:rPr lang="en-GB" dirty="0" smtClean="0"/>
              <a:t>VDE)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plasma eventually hits the wall, injecting currents directly in the structures (halo </a:t>
            </a:r>
            <a:r>
              <a:rPr lang="en-GB" dirty="0" smtClean="0"/>
              <a:t>currents)</a:t>
            </a:r>
          </a:p>
          <a:p>
            <a:r>
              <a:rPr lang="en-GB" dirty="0" smtClean="0"/>
              <a:t>This </a:t>
            </a:r>
            <a:r>
              <a:rPr lang="en-GB" dirty="0"/>
              <a:t>event has been modelled using the CarMa0NL </a:t>
            </a:r>
            <a:r>
              <a:rPr lang="en-GB" dirty="0" smtClean="0"/>
              <a:t>code</a:t>
            </a:r>
          </a:p>
          <a:p>
            <a:pPr lvl="1"/>
            <a:r>
              <a:rPr lang="en-GB" dirty="0" smtClean="0"/>
              <a:t>Axisymmetric </a:t>
            </a:r>
            <a:r>
              <a:rPr lang="en-GB" dirty="0"/>
              <a:t>plasma under the evolutionary equilibrium assumption, in presence of </a:t>
            </a:r>
            <a:r>
              <a:rPr lang="en-GB" dirty="0" smtClean="0"/>
              <a:t>3D </a:t>
            </a:r>
            <a:r>
              <a:rPr lang="en-GB" dirty="0"/>
              <a:t>conducting </a:t>
            </a:r>
            <a:r>
              <a:rPr lang="en-GB" dirty="0" smtClean="0"/>
              <a:t>structures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4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tool</a:t>
            </a:r>
            <a:endParaRPr lang="it-IT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6775673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CarMa0NL</a:t>
            </a:r>
            <a:r>
              <a:rPr lang="en-US" sz="2400" dirty="0"/>
              <a:t>: able to describe the evolutionary equilibrium of axisymmetric plasmas, in presence of three-dimensional volumetric conducting structures</a:t>
            </a:r>
          </a:p>
          <a:p>
            <a:r>
              <a:rPr lang="en-US" sz="2400" dirty="0"/>
              <a:t>Time scale of interest is supposed much longer than </a:t>
            </a:r>
            <a:r>
              <a:rPr lang="en-US" sz="2400" dirty="0" err="1"/>
              <a:t>Alfvèn</a:t>
            </a:r>
            <a:r>
              <a:rPr lang="en-US" sz="2400" dirty="0"/>
              <a:t> time </a:t>
            </a:r>
            <a:endParaRPr lang="en-US" sz="2400" dirty="0">
              <a:sym typeface="Symbol" panose="05050102010706020507" pitchFamily="18" charset="2"/>
            </a:endParaRPr>
          </a:p>
          <a:p>
            <a:pPr lvl="1"/>
            <a:r>
              <a:rPr lang="en-US" sz="2200" dirty="0">
                <a:sym typeface="Symbol" panose="05050102010706020507" pitchFamily="18" charset="2"/>
              </a:rPr>
              <a:t>Plasma mass can be neglected</a:t>
            </a:r>
          </a:p>
          <a:p>
            <a:pPr lvl="1"/>
            <a:r>
              <a:rPr lang="en-US" sz="2200" dirty="0">
                <a:sym typeface="Symbol" panose="05050102010706020507" pitchFamily="18" charset="2"/>
              </a:rPr>
              <a:t>Plasma moves through equilibrium states</a:t>
            </a:r>
            <a:endParaRPr lang="en-US" sz="2200" dirty="0"/>
          </a:p>
          <a:p>
            <a:r>
              <a:rPr lang="en-US" sz="2400" dirty="0"/>
              <a:t>The formulation uses a </a:t>
            </a:r>
            <a:r>
              <a:rPr lang="en-US" sz="2400" dirty="0">
                <a:solidFill>
                  <a:schemeClr val="accent1"/>
                </a:solidFill>
              </a:rPr>
              <a:t>coupling surface </a:t>
            </a:r>
            <a:r>
              <a:rPr lang="en-US" sz="2400" dirty="0"/>
              <a:t>to describe the electromagnetic interaction between the plasma and the conductors</a:t>
            </a:r>
          </a:p>
          <a:p>
            <a:pPr lvl="1"/>
            <a:r>
              <a:rPr lang="en-US" sz="2200" dirty="0"/>
              <a:t>The most convenient formulation can be used in each domain</a:t>
            </a:r>
            <a:endParaRPr lang="it-IT" sz="220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9EF9-5FBD-4805-B509-A5DD4E4C515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" cstate="print"/>
          <a:srcRect t="11914"/>
          <a:stretch>
            <a:fillRect/>
          </a:stretch>
        </p:blipFill>
        <p:spPr bwMode="auto">
          <a:xfrm>
            <a:off x="8870789" y="572974"/>
            <a:ext cx="2284891" cy="15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8915273" y="2370381"/>
            <a:ext cx="25202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2400" dirty="0">
                <a:solidFill>
                  <a:schemeClr val="accent1"/>
                </a:solidFill>
              </a:rPr>
              <a:t>Inside </a:t>
            </a:r>
            <a:r>
              <a:rPr lang="it-IT" sz="2400" dirty="0">
                <a:solidFill>
                  <a:schemeClr val="accent1"/>
                </a:solidFill>
                <a:sym typeface="Symbol"/>
              </a:rPr>
              <a:t></a:t>
            </a:r>
            <a:r>
              <a:rPr lang="it-IT" sz="2400" dirty="0"/>
              <a:t>: plasma </a:t>
            </a:r>
            <a:r>
              <a:rPr lang="it-IT" sz="2400" dirty="0" err="1"/>
              <a:t>evolutionary</a:t>
            </a:r>
            <a:r>
              <a:rPr lang="it-IT" sz="2400" dirty="0"/>
              <a:t> </a:t>
            </a:r>
            <a:r>
              <a:rPr lang="it-IT" sz="2400" dirty="0" err="1"/>
              <a:t>equilibrium</a:t>
            </a:r>
            <a:endParaRPr lang="it-IT" sz="2400" dirty="0"/>
          </a:p>
          <a:p>
            <a:pPr lvl="0">
              <a:spcBef>
                <a:spcPct val="20000"/>
              </a:spcBef>
            </a:pPr>
            <a:endParaRPr lang="it-IT" sz="2400" dirty="0">
              <a:sym typeface="Symbol"/>
            </a:endParaRPr>
          </a:p>
          <a:p>
            <a:pPr lvl="0">
              <a:spcBef>
                <a:spcPct val="20000"/>
              </a:spcBef>
            </a:pPr>
            <a:r>
              <a:rPr lang="it-IT" sz="2400" dirty="0" err="1">
                <a:solidFill>
                  <a:schemeClr val="accent1"/>
                </a:solidFill>
                <a:sym typeface="Symbol"/>
              </a:rPr>
              <a:t>Outside</a:t>
            </a:r>
            <a:r>
              <a:rPr lang="it-IT" sz="2400" dirty="0">
                <a:solidFill>
                  <a:schemeClr val="accent1"/>
                </a:solidFill>
                <a:sym typeface="Symbol"/>
              </a:rPr>
              <a:t> </a:t>
            </a:r>
            <a:r>
              <a:rPr lang="it-IT" sz="2400" dirty="0">
                <a:sym typeface="Symbol"/>
              </a:rPr>
              <a:t>: </a:t>
            </a:r>
            <a:r>
              <a:rPr lang="it-IT" sz="2400" dirty="0" err="1">
                <a:sym typeface="Symbol"/>
              </a:rPr>
              <a:t>eddy</a:t>
            </a:r>
            <a:r>
              <a:rPr lang="it-IT" sz="2400" dirty="0">
                <a:sym typeface="Symbol"/>
              </a:rPr>
              <a:t> </a:t>
            </a:r>
            <a:r>
              <a:rPr lang="it-IT" sz="2400" dirty="0" err="1">
                <a:sym typeface="Symbol"/>
              </a:rPr>
              <a:t>currents</a:t>
            </a:r>
            <a:r>
              <a:rPr lang="it-IT" sz="2400" dirty="0">
                <a:sym typeface="Symbol"/>
              </a:rPr>
              <a:t> in 3D </a:t>
            </a:r>
            <a:r>
              <a:rPr lang="it-IT" sz="2400" dirty="0" err="1">
                <a:sym typeface="Symbol"/>
              </a:rPr>
              <a:t>structures</a:t>
            </a:r>
            <a:endParaRPr lang="it-IT" sz="2400" dirty="0">
              <a:sym typeface="Symbol"/>
            </a:endParaRPr>
          </a:p>
          <a:p>
            <a:pPr lvl="0">
              <a:spcBef>
                <a:spcPct val="20000"/>
              </a:spcBef>
            </a:pPr>
            <a:endParaRPr lang="it-IT" sz="2400" dirty="0">
              <a:sym typeface="Symbol"/>
            </a:endParaRPr>
          </a:p>
          <a:p>
            <a:pPr>
              <a:spcBef>
                <a:spcPct val="20000"/>
              </a:spcBef>
            </a:pPr>
            <a:r>
              <a:rPr lang="it-IT" sz="2400" dirty="0">
                <a:solidFill>
                  <a:schemeClr val="accent1"/>
                </a:solidFill>
              </a:rPr>
              <a:t>On </a:t>
            </a:r>
            <a:r>
              <a:rPr lang="it-IT" sz="2400" dirty="0">
                <a:solidFill>
                  <a:schemeClr val="accent1"/>
                </a:solidFill>
                <a:sym typeface="Symbol"/>
              </a:rPr>
              <a:t></a:t>
            </a:r>
            <a:r>
              <a:rPr lang="it-IT" sz="2400" dirty="0">
                <a:sym typeface="Symbol"/>
              </a:rPr>
              <a:t>: </a:t>
            </a:r>
            <a:r>
              <a:rPr lang="it-IT" sz="2400" dirty="0" err="1">
                <a:sym typeface="Symbol"/>
              </a:rPr>
              <a:t>suitable</a:t>
            </a:r>
            <a:r>
              <a:rPr lang="it-IT" sz="2400" dirty="0">
                <a:sym typeface="Symbol"/>
              </a:rPr>
              <a:t> </a:t>
            </a:r>
            <a:r>
              <a:rPr lang="it-IT" sz="2400" dirty="0" err="1">
                <a:sym typeface="Symbol"/>
              </a:rPr>
              <a:t>coupling</a:t>
            </a:r>
            <a:r>
              <a:rPr lang="it-IT" sz="2400" dirty="0">
                <a:sym typeface="Symbol"/>
              </a:rPr>
              <a:t> </a:t>
            </a:r>
            <a:r>
              <a:rPr lang="it-IT" sz="2400" dirty="0" err="1">
                <a:sym typeface="Symbol"/>
              </a:rPr>
              <a:t>conditions</a:t>
            </a:r>
            <a:endParaRPr lang="it-IT" sz="2400" dirty="0">
              <a:sym typeface="Symbol"/>
            </a:endParaRPr>
          </a:p>
          <a:p>
            <a:pPr lvl="0">
              <a:spcBef>
                <a:spcPct val="20000"/>
              </a:spcBef>
            </a:pP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2260" r="31834"/>
          <a:stretch/>
        </p:blipFill>
        <p:spPr>
          <a:xfrm>
            <a:off x="8163805" y="3363978"/>
            <a:ext cx="1413968" cy="29534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36977" r="30075"/>
          <a:stretch/>
        </p:blipFill>
        <p:spPr>
          <a:xfrm>
            <a:off x="9900458" y="3363977"/>
            <a:ext cx="1914217" cy="282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2019 </a:t>
            </a:r>
            <a:r>
              <a:rPr lang="it-IT" dirty="0" err="1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02184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Prior to 2019, several disruption simulations in presence of stabilizing plate have been carried out</a:t>
            </a:r>
          </a:p>
          <a:p>
            <a:pPr lvl="1"/>
            <a:r>
              <a:rPr lang="en-GB" dirty="0" smtClean="0"/>
              <a:t>Not reported here</a:t>
            </a:r>
            <a:endParaRPr lang="en-GB" dirty="0" smtClean="0"/>
          </a:p>
          <a:p>
            <a:r>
              <a:rPr lang="en-GB" dirty="0" smtClean="0"/>
              <a:t>In 2019, a </a:t>
            </a:r>
            <a:r>
              <a:rPr lang="en-GB" dirty="0"/>
              <a:t>case with no stabilizing plates has been </a:t>
            </a:r>
            <a:r>
              <a:rPr lang="en-GB" dirty="0" smtClean="0"/>
              <a:t>considered [</a:t>
            </a:r>
            <a:r>
              <a:rPr lang="de-DE" dirty="0"/>
              <a:t>G </a:t>
            </a:r>
            <a:r>
              <a:rPr lang="de-DE" dirty="0" err="1"/>
              <a:t>Giruzzi</a:t>
            </a:r>
            <a:r>
              <a:rPr lang="de-DE" dirty="0"/>
              <a:t> et al 2020 Plasma Phys. Control. Fusion 62 </a:t>
            </a:r>
            <a:r>
              <a:rPr lang="de-DE" dirty="0" smtClean="0"/>
              <a:t>014009]</a:t>
            </a:r>
            <a:endParaRPr lang="en-GB" dirty="0" smtClean="0"/>
          </a:p>
          <a:p>
            <a:pPr lvl="1"/>
            <a:r>
              <a:rPr lang="en-GB" dirty="0" smtClean="0"/>
              <a:t>Same equilibrium and wall configurations, only stabilizing plate removed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plasma is forced to move downwards with a </a:t>
            </a:r>
            <a:r>
              <a:rPr lang="en-GB" dirty="0" smtClean="0"/>
              <a:t>current step in PF coils </a:t>
            </a:r>
            <a:r>
              <a:rPr lang="en-GB" dirty="0"/>
              <a:t>until it hits the </a:t>
            </a:r>
            <a:r>
              <a:rPr lang="en-GB" dirty="0" smtClean="0"/>
              <a:t>wall</a:t>
            </a:r>
          </a:p>
          <a:p>
            <a:pPr lvl="1"/>
            <a:r>
              <a:rPr lang="en-GB" dirty="0" smtClean="0"/>
              <a:t>TQ in </a:t>
            </a:r>
            <a:r>
              <a:rPr lang="en-GB" dirty="0"/>
              <a:t>3 </a:t>
            </a:r>
            <a:r>
              <a:rPr lang="en-GB" dirty="0" err="1" smtClean="0"/>
              <a:t>ms</a:t>
            </a:r>
            <a:r>
              <a:rPr lang="en-GB" dirty="0" smtClean="0"/>
              <a:t>, linear CQ in </a:t>
            </a:r>
            <a:r>
              <a:rPr lang="en-GB" dirty="0"/>
              <a:t>12 </a:t>
            </a:r>
            <a:r>
              <a:rPr lang="en-GB" dirty="0" err="1" smtClean="0"/>
              <a:t>ms</a:t>
            </a:r>
            <a:endParaRPr lang="en-GB" dirty="0" smtClean="0"/>
          </a:p>
          <a:p>
            <a:endParaRPr lang="it-IT" dirty="0"/>
          </a:p>
        </p:txBody>
      </p:sp>
      <p:pic>
        <p:nvPicPr>
          <p:cNvPr id="4" name="Immagine 3" descr="cid:image006.png@01D52627.685EF010"/>
          <p:cNvPicPr/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9341"/>
          <a:stretch/>
        </p:blipFill>
        <p:spPr bwMode="auto">
          <a:xfrm>
            <a:off x="281058" y="3978104"/>
            <a:ext cx="2686050" cy="1713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 descr="cid:image007.png@01D52627.685EF010"/>
          <p:cNvPicPr/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8503"/>
          <a:stretch/>
        </p:blipFill>
        <p:spPr bwMode="auto">
          <a:xfrm>
            <a:off x="3326301" y="4019047"/>
            <a:ext cx="2727960" cy="1713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magine 5" descr="cid:image008.png@01D52627.685EF01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10" y="3857414"/>
            <a:ext cx="2667000" cy="200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id:image009.png@01D52627.685EF01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560" y="3867574"/>
            <a:ext cx="2667000" cy="200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2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meshing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detailed 3D mesh of the vacuum vessel has been produced</a:t>
            </a:r>
          </a:p>
          <a:p>
            <a:pPr lvl="1"/>
            <a:r>
              <a:rPr lang="en-GB" dirty="0" smtClean="0"/>
              <a:t>Removing the passive plate, the main stabilizing effect is provided by vessel, so a rather detailed mesh is needed</a:t>
            </a:r>
          </a:p>
          <a:p>
            <a:pPr lvl="1"/>
            <a:r>
              <a:rPr lang="en-GB" dirty="0" smtClean="0"/>
              <a:t>This is also needed for breakdown modelling activities (see </a:t>
            </a:r>
            <a:r>
              <a:rPr lang="en-GB" dirty="0" err="1" smtClean="0"/>
              <a:t>Mattei’s</a:t>
            </a:r>
            <a:r>
              <a:rPr lang="en-GB" dirty="0" smtClean="0"/>
              <a:t> presentation – Thursday)</a:t>
            </a:r>
          </a:p>
          <a:p>
            <a:r>
              <a:rPr lang="en-GB" dirty="0" smtClean="0"/>
              <a:t>Problem: the vessel is not periodically symmetric</a:t>
            </a:r>
          </a:p>
          <a:p>
            <a:pPr lvl="1"/>
            <a:r>
              <a:rPr lang="en-GB" dirty="0" smtClean="0"/>
              <a:t>Ports do not replicate with an exactly periodic geometry</a:t>
            </a:r>
          </a:p>
          <a:p>
            <a:r>
              <a:rPr lang="en-GB" dirty="0" smtClean="0"/>
              <a:t>Approach used</a:t>
            </a:r>
          </a:p>
          <a:p>
            <a:pPr lvl="1"/>
            <a:r>
              <a:rPr lang="en-GB" dirty="0" smtClean="0"/>
              <a:t>One mesh covering 60° </a:t>
            </a:r>
            <a:r>
              <a:rPr lang="en-GB" dirty="0" err="1" smtClean="0"/>
              <a:t>toroidally</a:t>
            </a:r>
            <a:r>
              <a:rPr lang="en-GB" dirty="0" smtClean="0"/>
              <a:t> and fictitiously replicated with rotational symmetry</a:t>
            </a:r>
          </a:p>
          <a:p>
            <a:pPr lvl="1"/>
            <a:r>
              <a:rPr lang="en-GB" dirty="0" smtClean="0"/>
              <a:t>One mesh covering 360°, reproducing the actual situation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4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meshing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978" r="27537"/>
          <a:stretch/>
        </p:blipFill>
        <p:spPr>
          <a:xfrm>
            <a:off x="5958665" y="1294766"/>
            <a:ext cx="3114958" cy="42691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5895" r="29254"/>
          <a:stretch/>
        </p:blipFill>
        <p:spPr>
          <a:xfrm>
            <a:off x="8911406" y="1434727"/>
            <a:ext cx="3059305" cy="4269105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16877"/>
              </p:ext>
            </p:extLst>
          </p:nvPr>
        </p:nvGraphicFramePr>
        <p:xfrm>
          <a:off x="317239" y="2992958"/>
          <a:ext cx="5309119" cy="2026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557"/>
                <a:gridCol w="1040009"/>
                <a:gridCol w="2534553"/>
              </a:tblGrid>
              <a:tr h="277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Time constant [</a:t>
                      </a:r>
                      <a:r>
                        <a:rPr lang="en-GB" sz="1400" dirty="0" err="1">
                          <a:effectLst/>
                        </a:rPr>
                        <a:t>ms</a:t>
                      </a:r>
                      <a:r>
                        <a:rPr lang="en-GB" sz="1400" dirty="0">
                          <a:effectLst/>
                        </a:rPr>
                        <a:t>]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Harm.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Notes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</a:tr>
              <a:tr h="38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 dirty="0">
                          <a:effectLst/>
                        </a:rPr>
                        <a:t>  88.6 </a:t>
                      </a:r>
                      <a:r>
                        <a:rPr lang="de-DE" sz="1400" dirty="0" err="1">
                          <a:effectLst/>
                        </a:rPr>
                        <a:t>ms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n=0, m=0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Toroidally directed current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</a:tr>
              <a:tr h="38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</a:rPr>
                        <a:t>  80.7 ms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effectLst/>
                        </a:rPr>
                        <a:t>n=0, m=0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 err="1">
                          <a:effectLst/>
                        </a:rPr>
                        <a:t>Poloidally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directed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current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</a:tr>
              <a:tr h="38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</a:rPr>
                        <a:t>  53.9 ms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>
                          <a:effectLst/>
                        </a:rPr>
                        <a:t>n=0, m=1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Up-down antisymmetric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(vertical plasma motion)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</a:tr>
              <a:tr h="383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400">
                          <a:effectLst/>
                        </a:rPr>
                        <a:t>  35.6 ms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n=0, m=1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Inboard outboard antisymmetric 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(radial plasma motion)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00" marR="53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6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meshing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6853" t="17624" r="34987" b="9589"/>
          <a:stretch/>
        </p:blipFill>
        <p:spPr>
          <a:xfrm>
            <a:off x="67052" y="2054601"/>
            <a:ext cx="3089933" cy="40308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36965" t="17700" r="34987" b="9740"/>
          <a:stretch/>
        </p:blipFill>
        <p:spPr>
          <a:xfrm>
            <a:off x="3083191" y="2054601"/>
            <a:ext cx="3077651" cy="401825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36888" t="17398" r="34643" b="8905"/>
          <a:stretch/>
        </p:blipFill>
        <p:spPr>
          <a:xfrm>
            <a:off x="6087047" y="2054601"/>
            <a:ext cx="3123847" cy="408121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36811" t="17321" r="34834" b="9740"/>
          <a:stretch/>
        </p:blipFill>
        <p:spPr>
          <a:xfrm>
            <a:off x="8917651" y="2054601"/>
            <a:ext cx="3111337" cy="403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485</TotalTime>
  <Words>1563</Words>
  <Application>Microsoft Office PowerPoint</Application>
  <PresentationFormat>Widescreen</PresentationFormat>
  <Paragraphs>223</Paragraphs>
  <Slides>23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Calibri</vt:lpstr>
      <vt:lpstr>Calibri Light</vt:lpstr>
      <vt:lpstr>Cambria Math</vt:lpstr>
      <vt:lpstr>Symbol</vt:lpstr>
      <vt:lpstr>Times New Roman</vt:lpstr>
      <vt:lpstr>Retrospettivo</vt:lpstr>
      <vt:lpstr>Equation</vt:lpstr>
      <vt:lpstr>  Disruption modelling w/wo stabilizing plates</vt:lpstr>
      <vt:lpstr>Outline</vt:lpstr>
      <vt:lpstr>Planned activities &amp; status</vt:lpstr>
      <vt:lpstr>Disruption simulation approach</vt:lpstr>
      <vt:lpstr>Computational tool</vt:lpstr>
      <vt:lpstr>2019 activities</vt:lpstr>
      <vt:lpstr>3D meshing</vt:lpstr>
      <vt:lpstr>3D meshing</vt:lpstr>
      <vt:lpstr>3D meshing</vt:lpstr>
      <vt:lpstr>3D mesh</vt:lpstr>
      <vt:lpstr>Disruption simulation</vt:lpstr>
      <vt:lpstr>Disruption simulation</vt:lpstr>
      <vt:lpstr>Disruption simulation</vt:lpstr>
      <vt:lpstr>Manning</vt:lpstr>
      <vt:lpstr>Manning</vt:lpstr>
      <vt:lpstr>AVDE modelling tool</vt:lpstr>
      <vt:lpstr>Surface Kink Source (SKS) model</vt:lpstr>
      <vt:lpstr>Surface Kink Source (SKS) model</vt:lpstr>
      <vt:lpstr>Surface Kink Source (SKS) model</vt:lpstr>
      <vt:lpstr>Application to JT-60SA</vt:lpstr>
      <vt:lpstr>Application to JT-60SA</vt:lpstr>
      <vt:lpstr>Application to JT-60SA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Disruption modelling w/wo stabilizing plates</dc:title>
  <dc:creator>Fabio</dc:creator>
  <cp:lastModifiedBy>Fabio</cp:lastModifiedBy>
  <cp:revision>34</cp:revision>
  <dcterms:created xsi:type="dcterms:W3CDTF">2020-03-30T08:18:21Z</dcterms:created>
  <dcterms:modified xsi:type="dcterms:W3CDTF">2020-03-31T11:06:30Z</dcterms:modified>
</cp:coreProperties>
</file>