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3" r:id="rId3"/>
  </p:sldMasterIdLst>
  <p:notesMasterIdLst>
    <p:notesMasterId r:id="rId30"/>
  </p:notesMasterIdLst>
  <p:handoutMasterIdLst>
    <p:handoutMasterId r:id="rId31"/>
  </p:handoutMasterIdLst>
  <p:sldIdLst>
    <p:sldId id="280" r:id="rId4"/>
    <p:sldId id="364" r:id="rId5"/>
    <p:sldId id="379" r:id="rId6"/>
    <p:sldId id="365" r:id="rId7"/>
    <p:sldId id="378" r:id="rId8"/>
    <p:sldId id="362" r:id="rId9"/>
    <p:sldId id="402" r:id="rId10"/>
    <p:sldId id="369" r:id="rId11"/>
    <p:sldId id="385" r:id="rId12"/>
    <p:sldId id="373" r:id="rId13"/>
    <p:sldId id="366" r:id="rId14"/>
    <p:sldId id="401" r:id="rId15"/>
    <p:sldId id="387" r:id="rId16"/>
    <p:sldId id="407" r:id="rId17"/>
    <p:sldId id="409" r:id="rId18"/>
    <p:sldId id="399" r:id="rId19"/>
    <p:sldId id="403" r:id="rId20"/>
    <p:sldId id="404" r:id="rId21"/>
    <p:sldId id="405" r:id="rId22"/>
    <p:sldId id="350" r:id="rId23"/>
    <p:sldId id="353" r:id="rId24"/>
    <p:sldId id="347" r:id="rId25"/>
    <p:sldId id="406" r:id="rId26"/>
    <p:sldId id="351" r:id="rId27"/>
    <p:sldId id="348" r:id="rId28"/>
    <p:sldId id="300" r:id="rId29"/>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2B2B2"/>
    <a:srgbClr val="6666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1" autoAdjust="0"/>
    <p:restoredTop sz="94660" autoAdjust="0"/>
  </p:normalViewPr>
  <p:slideViewPr>
    <p:cSldViewPr>
      <p:cViewPr varScale="1">
        <p:scale>
          <a:sx n="73" d="100"/>
          <a:sy n="73" d="100"/>
        </p:scale>
        <p:origin x="1290" y="84"/>
      </p:cViewPr>
      <p:guideLst>
        <p:guide orient="horz" pos="2160"/>
        <p:guide pos="2880"/>
      </p:guideLst>
    </p:cSldViewPr>
  </p:slideViewPr>
  <p:outlineViewPr>
    <p:cViewPr>
      <p:scale>
        <a:sx n="33" d="100"/>
        <a:sy n="33" d="100"/>
      </p:scale>
      <p:origin x="0" y="907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98" y="-9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BD5AE-84AF-4166-9651-8C7D24A58D85}" type="doc">
      <dgm:prSet loTypeId="urn:microsoft.com/office/officeart/2008/layout/RadialCluster" loCatId="cycle" qsTypeId="urn:microsoft.com/office/officeart/2005/8/quickstyle/simple3" qsCatId="simple" csTypeId="urn:microsoft.com/office/officeart/2005/8/colors/accent4_1" csCatId="accent4" phldr="1"/>
      <dgm:spPr/>
      <dgm:t>
        <a:bodyPr/>
        <a:lstStyle/>
        <a:p>
          <a:endParaRPr lang="fr-FR"/>
        </a:p>
      </dgm:t>
    </dgm:pt>
    <dgm:pt modelId="{6BC12FE7-6C6E-45C1-AC25-F96D0B0DA390}">
      <dgm:prSet phldrT="[Texte]"/>
      <dgm:spPr/>
      <dgm:t>
        <a:bodyPr/>
        <a:lstStyle/>
        <a:p>
          <a:r>
            <a:rPr lang="en-US" dirty="0" smtClean="0"/>
            <a:t>Discharge Simulator</a:t>
          </a:r>
          <a:endParaRPr lang="fr-FR" dirty="0"/>
        </a:p>
      </dgm:t>
    </dgm:pt>
    <dgm:pt modelId="{D3CE5465-54B5-4601-939A-A2832577D389}" type="parTrans" cxnId="{10376108-B8A5-4B43-80F1-F87F7A251DBB}">
      <dgm:prSet/>
      <dgm:spPr/>
      <dgm:t>
        <a:bodyPr/>
        <a:lstStyle/>
        <a:p>
          <a:endParaRPr lang="fr-FR"/>
        </a:p>
      </dgm:t>
    </dgm:pt>
    <dgm:pt modelId="{66F2099F-22C1-417C-B36F-2858A039F1C4}" type="sibTrans" cxnId="{10376108-B8A5-4B43-80F1-F87F7A251DBB}">
      <dgm:prSet/>
      <dgm:spPr/>
      <dgm:t>
        <a:bodyPr/>
        <a:lstStyle/>
        <a:p>
          <a:endParaRPr lang="fr-FR"/>
        </a:p>
      </dgm:t>
    </dgm:pt>
    <dgm:pt modelId="{2FAB0F9E-0339-4636-B564-F02A4323DBDD}">
      <dgm:prSet/>
      <dgm:spPr/>
      <dgm:t>
        <a:bodyPr/>
        <a:lstStyle/>
        <a:p>
          <a:r>
            <a:rPr lang="it-IT" dirty="0" smtClean="0"/>
            <a:t>Massimiliano Mattei, Adriano Mele, Luigi di Grazia </a:t>
          </a:r>
          <a:r>
            <a:rPr lang="it-IT" dirty="0" smtClean="0"/>
            <a:t>(CREATE), </a:t>
          </a:r>
          <a:r>
            <a:rPr lang="it-IT" dirty="0" smtClean="0"/>
            <a:t>Domenico Abate  </a:t>
          </a:r>
          <a:r>
            <a:rPr lang="it-IT" dirty="0" smtClean="0"/>
            <a:t>(RFX)</a:t>
          </a:r>
          <a:endParaRPr lang="fr-FR" dirty="0" smtClean="0"/>
        </a:p>
      </dgm:t>
    </dgm:pt>
    <dgm:pt modelId="{19EC25BD-22EA-4C73-B8CC-F4066EA4882D}" type="parTrans" cxnId="{C5B7C1F7-21DD-49CB-9B4C-5967DA8C2AC0}">
      <dgm:prSet/>
      <dgm:spPr/>
      <dgm:t>
        <a:bodyPr/>
        <a:lstStyle/>
        <a:p>
          <a:endParaRPr lang="fr-FR"/>
        </a:p>
      </dgm:t>
    </dgm:pt>
    <dgm:pt modelId="{93087375-91C6-4502-AC70-16D2DCAFEEA6}" type="sibTrans" cxnId="{C5B7C1F7-21DD-49CB-9B4C-5967DA8C2AC0}">
      <dgm:prSet/>
      <dgm:spPr/>
      <dgm:t>
        <a:bodyPr/>
        <a:lstStyle/>
        <a:p>
          <a:endParaRPr lang="fr-FR"/>
        </a:p>
      </dgm:t>
    </dgm:pt>
    <dgm:pt modelId="{A574D026-03D7-4323-A180-8104A5754C16}">
      <dgm:prSet/>
      <dgm:spPr/>
      <dgm:t>
        <a:bodyPr/>
        <a:lstStyle/>
        <a:p>
          <a:r>
            <a:rPr lang="fr-FR" dirty="0" smtClean="0"/>
            <a:t>Holger Heumann, Cedric Boulbe, Blaise Faugeras (Nice </a:t>
          </a:r>
          <a:r>
            <a:rPr lang="fr-FR" dirty="0" err="1" smtClean="0"/>
            <a:t>University</a:t>
          </a:r>
          <a:r>
            <a:rPr lang="fr-FR" dirty="0" smtClean="0"/>
            <a:t>/CNRS/</a:t>
          </a:r>
          <a:r>
            <a:rPr lang="fr-FR" dirty="0" err="1" smtClean="0"/>
            <a:t>Inria</a:t>
          </a:r>
          <a:r>
            <a:rPr lang="fr-FR" dirty="0" smtClean="0"/>
            <a:t>)</a:t>
          </a:r>
        </a:p>
      </dgm:t>
    </dgm:pt>
    <dgm:pt modelId="{CB0E92E8-A1E3-4CEB-A05F-761C6ECB0214}" type="parTrans" cxnId="{82193204-614A-4EDE-A031-3AE8DB67DF44}">
      <dgm:prSet/>
      <dgm:spPr/>
      <dgm:t>
        <a:bodyPr/>
        <a:lstStyle/>
        <a:p>
          <a:endParaRPr lang="fr-FR"/>
        </a:p>
      </dgm:t>
    </dgm:pt>
    <dgm:pt modelId="{4D75CEFB-D828-44EE-9576-72A8499192AE}" type="sibTrans" cxnId="{82193204-614A-4EDE-A031-3AE8DB67DF44}">
      <dgm:prSet/>
      <dgm:spPr/>
      <dgm:t>
        <a:bodyPr/>
        <a:lstStyle/>
        <a:p>
          <a:endParaRPr lang="fr-FR"/>
        </a:p>
      </dgm:t>
    </dgm:pt>
    <dgm:pt modelId="{AB7063D0-6C68-4C35-A0AD-D0DFAC4E218C}">
      <dgm:prSet/>
      <dgm:spPr/>
      <dgm:t>
        <a:bodyPr/>
        <a:lstStyle/>
        <a:p>
          <a:r>
            <a:rPr lang="fr-FR" dirty="0" smtClean="0"/>
            <a:t>Jean-François Artaud, Gerardo </a:t>
          </a:r>
          <a:r>
            <a:rPr lang="fr-FR" dirty="0" err="1" smtClean="0"/>
            <a:t>Giruzzi</a:t>
          </a:r>
          <a:r>
            <a:rPr lang="fr-FR" dirty="0" smtClean="0"/>
            <a:t>, Frédéric </a:t>
          </a:r>
          <a:r>
            <a:rPr lang="fr-FR" dirty="0" err="1" smtClean="0"/>
            <a:t>Imbreaux</a:t>
          </a:r>
          <a:r>
            <a:rPr lang="fr-FR" dirty="0" smtClean="0"/>
            <a:t>, Valeria </a:t>
          </a:r>
          <a:r>
            <a:rPr lang="fr-FR" dirty="0" err="1" smtClean="0"/>
            <a:t>Ostuni</a:t>
          </a:r>
          <a:r>
            <a:rPr lang="fr-FR" dirty="0" smtClean="0"/>
            <a:t> (CEA)</a:t>
          </a:r>
        </a:p>
      </dgm:t>
    </dgm:pt>
    <dgm:pt modelId="{91224B5E-1A74-4AFA-B085-329CF56E8721}" type="parTrans" cxnId="{4F06A163-6899-4B10-A060-D2DD90F8F583}">
      <dgm:prSet/>
      <dgm:spPr/>
      <dgm:t>
        <a:bodyPr/>
        <a:lstStyle/>
        <a:p>
          <a:endParaRPr lang="fr-FR"/>
        </a:p>
      </dgm:t>
    </dgm:pt>
    <dgm:pt modelId="{56ABA121-7FCD-441D-BE12-E1CF5BD7588E}" type="sibTrans" cxnId="{4F06A163-6899-4B10-A060-D2DD90F8F583}">
      <dgm:prSet/>
      <dgm:spPr/>
      <dgm:t>
        <a:bodyPr/>
        <a:lstStyle/>
        <a:p>
          <a:endParaRPr lang="fr-FR"/>
        </a:p>
      </dgm:t>
    </dgm:pt>
    <dgm:pt modelId="{9A6C21FE-E014-4180-ADF8-D48B977C68CA}" type="pres">
      <dgm:prSet presAssocID="{509BD5AE-84AF-4166-9651-8C7D24A58D85}" presName="Name0" presStyleCnt="0">
        <dgm:presLayoutVars>
          <dgm:chMax val="1"/>
          <dgm:chPref val="1"/>
          <dgm:dir/>
          <dgm:animOne val="branch"/>
          <dgm:animLvl val="lvl"/>
        </dgm:presLayoutVars>
      </dgm:prSet>
      <dgm:spPr/>
      <dgm:t>
        <a:bodyPr/>
        <a:lstStyle/>
        <a:p>
          <a:endParaRPr lang="fr-FR"/>
        </a:p>
      </dgm:t>
    </dgm:pt>
    <dgm:pt modelId="{9DDD7708-0B1A-4AC1-86C9-4F01A97B2493}" type="pres">
      <dgm:prSet presAssocID="{6BC12FE7-6C6E-45C1-AC25-F96D0B0DA390}" presName="singleCycle" presStyleCnt="0"/>
      <dgm:spPr/>
    </dgm:pt>
    <dgm:pt modelId="{63E9AA38-769F-4DCA-A0D3-74F8C989B637}" type="pres">
      <dgm:prSet presAssocID="{6BC12FE7-6C6E-45C1-AC25-F96D0B0DA390}" presName="singleCenter" presStyleLbl="node1" presStyleIdx="0" presStyleCnt="4" custLinFactNeighborX="50" custLinFactNeighborY="-11678">
        <dgm:presLayoutVars>
          <dgm:chMax val="7"/>
          <dgm:chPref val="7"/>
        </dgm:presLayoutVars>
      </dgm:prSet>
      <dgm:spPr/>
      <dgm:t>
        <a:bodyPr/>
        <a:lstStyle/>
        <a:p>
          <a:endParaRPr lang="fr-FR"/>
        </a:p>
      </dgm:t>
    </dgm:pt>
    <dgm:pt modelId="{8FFB4F8F-EB3F-4400-AEE7-AA73A09FC039}" type="pres">
      <dgm:prSet presAssocID="{19EC25BD-22EA-4C73-B8CC-F4066EA4882D}" presName="Name56" presStyleLbl="parChTrans1D2" presStyleIdx="0" presStyleCnt="3"/>
      <dgm:spPr/>
      <dgm:t>
        <a:bodyPr/>
        <a:lstStyle/>
        <a:p>
          <a:endParaRPr lang="fr-FR"/>
        </a:p>
      </dgm:t>
    </dgm:pt>
    <dgm:pt modelId="{14F9CAFB-53DF-4EE6-8A80-9B0EFE738537}" type="pres">
      <dgm:prSet presAssocID="{2FAB0F9E-0339-4636-B564-F02A4323DBDD}" presName="text0" presStyleLbl="node1" presStyleIdx="1" presStyleCnt="4" custScaleX="399236" custRadScaleRad="98320" custRadScaleInc="201">
        <dgm:presLayoutVars>
          <dgm:bulletEnabled val="1"/>
        </dgm:presLayoutVars>
      </dgm:prSet>
      <dgm:spPr/>
      <dgm:t>
        <a:bodyPr/>
        <a:lstStyle/>
        <a:p>
          <a:endParaRPr lang="fr-FR"/>
        </a:p>
      </dgm:t>
    </dgm:pt>
    <dgm:pt modelId="{C5C99026-357E-4D33-9D2D-C6EC5A627CDA}" type="pres">
      <dgm:prSet presAssocID="{91224B5E-1A74-4AFA-B085-329CF56E8721}" presName="Name56" presStyleLbl="parChTrans1D2" presStyleIdx="1" presStyleCnt="3"/>
      <dgm:spPr/>
      <dgm:t>
        <a:bodyPr/>
        <a:lstStyle/>
        <a:p>
          <a:endParaRPr lang="fr-FR"/>
        </a:p>
      </dgm:t>
    </dgm:pt>
    <dgm:pt modelId="{16D31898-076F-4EE1-9949-0DFC14A8B5D6}" type="pres">
      <dgm:prSet presAssocID="{AB7063D0-6C68-4C35-A0AD-D0DFAC4E218C}" presName="text0" presStyleLbl="node1" presStyleIdx="2" presStyleCnt="4" custScaleX="389635" custScaleY="119533" custRadScaleRad="132193" custRadScaleInc="-15941">
        <dgm:presLayoutVars>
          <dgm:bulletEnabled val="1"/>
        </dgm:presLayoutVars>
      </dgm:prSet>
      <dgm:spPr/>
      <dgm:t>
        <a:bodyPr/>
        <a:lstStyle/>
        <a:p>
          <a:endParaRPr lang="fr-FR"/>
        </a:p>
      </dgm:t>
    </dgm:pt>
    <dgm:pt modelId="{1E5EC612-5D33-48A7-86E9-E55011902D17}" type="pres">
      <dgm:prSet presAssocID="{CB0E92E8-A1E3-4CEB-A05F-761C6ECB0214}" presName="Name56" presStyleLbl="parChTrans1D2" presStyleIdx="2" presStyleCnt="3"/>
      <dgm:spPr/>
      <dgm:t>
        <a:bodyPr/>
        <a:lstStyle/>
        <a:p>
          <a:endParaRPr lang="fr-FR"/>
        </a:p>
      </dgm:t>
    </dgm:pt>
    <dgm:pt modelId="{135D27A0-E613-4704-B9A2-C490877F32F2}" type="pres">
      <dgm:prSet presAssocID="{A574D026-03D7-4323-A180-8104A5754C16}" presName="text0" presStyleLbl="node1" presStyleIdx="3" presStyleCnt="4" custScaleX="450349" custScaleY="100101" custRadScaleRad="123165" custRadScaleInc="10257">
        <dgm:presLayoutVars>
          <dgm:bulletEnabled val="1"/>
        </dgm:presLayoutVars>
      </dgm:prSet>
      <dgm:spPr/>
      <dgm:t>
        <a:bodyPr/>
        <a:lstStyle/>
        <a:p>
          <a:endParaRPr lang="fr-FR"/>
        </a:p>
      </dgm:t>
    </dgm:pt>
  </dgm:ptLst>
  <dgm:cxnLst>
    <dgm:cxn modelId="{ECCC868A-676A-4B3B-B967-81E0924BF6B7}" type="presOf" srcId="{AB7063D0-6C68-4C35-A0AD-D0DFAC4E218C}" destId="{16D31898-076F-4EE1-9949-0DFC14A8B5D6}" srcOrd="0" destOrd="0" presId="urn:microsoft.com/office/officeart/2008/layout/RadialCluster"/>
    <dgm:cxn modelId="{9C8AD7B7-BC15-49EE-8E97-A9C99ACE6362}" type="presOf" srcId="{CB0E92E8-A1E3-4CEB-A05F-761C6ECB0214}" destId="{1E5EC612-5D33-48A7-86E9-E55011902D17}" srcOrd="0" destOrd="0" presId="urn:microsoft.com/office/officeart/2008/layout/RadialCluster"/>
    <dgm:cxn modelId="{C5B7C1F7-21DD-49CB-9B4C-5967DA8C2AC0}" srcId="{6BC12FE7-6C6E-45C1-AC25-F96D0B0DA390}" destId="{2FAB0F9E-0339-4636-B564-F02A4323DBDD}" srcOrd="0" destOrd="0" parTransId="{19EC25BD-22EA-4C73-B8CC-F4066EA4882D}" sibTransId="{93087375-91C6-4502-AC70-16D2DCAFEEA6}"/>
    <dgm:cxn modelId="{DAE1C585-BA47-4CD9-9D57-566C0723BD4F}" type="presOf" srcId="{91224B5E-1A74-4AFA-B085-329CF56E8721}" destId="{C5C99026-357E-4D33-9D2D-C6EC5A627CDA}" srcOrd="0" destOrd="0" presId="urn:microsoft.com/office/officeart/2008/layout/RadialCluster"/>
    <dgm:cxn modelId="{7F49876A-3AF5-4DEF-9D3A-B55A23A040D4}" type="presOf" srcId="{2FAB0F9E-0339-4636-B564-F02A4323DBDD}" destId="{14F9CAFB-53DF-4EE6-8A80-9B0EFE738537}" srcOrd="0" destOrd="0" presId="urn:microsoft.com/office/officeart/2008/layout/RadialCluster"/>
    <dgm:cxn modelId="{82A9B02F-B7E8-4A3A-A9B0-9DC8057D027B}" type="presOf" srcId="{509BD5AE-84AF-4166-9651-8C7D24A58D85}" destId="{9A6C21FE-E014-4180-ADF8-D48B977C68CA}" srcOrd="0" destOrd="0" presId="urn:microsoft.com/office/officeart/2008/layout/RadialCluster"/>
    <dgm:cxn modelId="{FD35E896-83EF-4A07-86F3-896EE32D1F40}" type="presOf" srcId="{6BC12FE7-6C6E-45C1-AC25-F96D0B0DA390}" destId="{63E9AA38-769F-4DCA-A0D3-74F8C989B637}" srcOrd="0" destOrd="0" presId="urn:microsoft.com/office/officeart/2008/layout/RadialCluster"/>
    <dgm:cxn modelId="{4F06A163-6899-4B10-A060-D2DD90F8F583}" srcId="{6BC12FE7-6C6E-45C1-AC25-F96D0B0DA390}" destId="{AB7063D0-6C68-4C35-A0AD-D0DFAC4E218C}" srcOrd="1" destOrd="0" parTransId="{91224B5E-1A74-4AFA-B085-329CF56E8721}" sibTransId="{56ABA121-7FCD-441D-BE12-E1CF5BD7588E}"/>
    <dgm:cxn modelId="{AB504E4D-512C-4CD6-B9A2-EABCF861781B}" type="presOf" srcId="{19EC25BD-22EA-4C73-B8CC-F4066EA4882D}" destId="{8FFB4F8F-EB3F-4400-AEE7-AA73A09FC039}" srcOrd="0" destOrd="0" presId="urn:microsoft.com/office/officeart/2008/layout/RadialCluster"/>
    <dgm:cxn modelId="{10376108-B8A5-4B43-80F1-F87F7A251DBB}" srcId="{509BD5AE-84AF-4166-9651-8C7D24A58D85}" destId="{6BC12FE7-6C6E-45C1-AC25-F96D0B0DA390}" srcOrd="0" destOrd="0" parTransId="{D3CE5465-54B5-4601-939A-A2832577D389}" sibTransId="{66F2099F-22C1-417C-B36F-2858A039F1C4}"/>
    <dgm:cxn modelId="{2D34BA2F-57E4-48F8-8B2E-E986A4CA955E}" type="presOf" srcId="{A574D026-03D7-4323-A180-8104A5754C16}" destId="{135D27A0-E613-4704-B9A2-C490877F32F2}" srcOrd="0" destOrd="0" presId="urn:microsoft.com/office/officeart/2008/layout/RadialCluster"/>
    <dgm:cxn modelId="{82193204-614A-4EDE-A031-3AE8DB67DF44}" srcId="{6BC12FE7-6C6E-45C1-AC25-F96D0B0DA390}" destId="{A574D026-03D7-4323-A180-8104A5754C16}" srcOrd="2" destOrd="0" parTransId="{CB0E92E8-A1E3-4CEB-A05F-761C6ECB0214}" sibTransId="{4D75CEFB-D828-44EE-9576-72A8499192AE}"/>
    <dgm:cxn modelId="{FB976983-F12D-410A-B244-EB6642E4DEE7}" type="presParOf" srcId="{9A6C21FE-E014-4180-ADF8-D48B977C68CA}" destId="{9DDD7708-0B1A-4AC1-86C9-4F01A97B2493}" srcOrd="0" destOrd="0" presId="urn:microsoft.com/office/officeart/2008/layout/RadialCluster"/>
    <dgm:cxn modelId="{E79F6F9F-1ED2-4C49-864A-CEE5EC9BCE59}" type="presParOf" srcId="{9DDD7708-0B1A-4AC1-86C9-4F01A97B2493}" destId="{63E9AA38-769F-4DCA-A0D3-74F8C989B637}" srcOrd="0" destOrd="0" presId="urn:microsoft.com/office/officeart/2008/layout/RadialCluster"/>
    <dgm:cxn modelId="{C0DD723F-574A-433F-8807-470124614414}" type="presParOf" srcId="{9DDD7708-0B1A-4AC1-86C9-4F01A97B2493}" destId="{8FFB4F8F-EB3F-4400-AEE7-AA73A09FC039}" srcOrd="1" destOrd="0" presId="urn:microsoft.com/office/officeart/2008/layout/RadialCluster"/>
    <dgm:cxn modelId="{958557DF-5C2B-4EF0-A5B3-F725E6AD2983}" type="presParOf" srcId="{9DDD7708-0B1A-4AC1-86C9-4F01A97B2493}" destId="{14F9CAFB-53DF-4EE6-8A80-9B0EFE738537}" srcOrd="2" destOrd="0" presId="urn:microsoft.com/office/officeart/2008/layout/RadialCluster"/>
    <dgm:cxn modelId="{3A7AD782-1067-43A5-976A-AD65C637570C}" type="presParOf" srcId="{9DDD7708-0B1A-4AC1-86C9-4F01A97B2493}" destId="{C5C99026-357E-4D33-9D2D-C6EC5A627CDA}" srcOrd="3" destOrd="0" presId="urn:microsoft.com/office/officeart/2008/layout/RadialCluster"/>
    <dgm:cxn modelId="{E7900252-108B-4E92-A081-F6128410D8BF}" type="presParOf" srcId="{9DDD7708-0B1A-4AC1-86C9-4F01A97B2493}" destId="{16D31898-076F-4EE1-9949-0DFC14A8B5D6}" srcOrd="4" destOrd="0" presId="urn:microsoft.com/office/officeart/2008/layout/RadialCluster"/>
    <dgm:cxn modelId="{B5DDAEA4-9973-4B52-BBB0-814B874B9792}" type="presParOf" srcId="{9DDD7708-0B1A-4AC1-86C9-4F01A97B2493}" destId="{1E5EC612-5D33-48A7-86E9-E55011902D17}" srcOrd="5" destOrd="0" presId="urn:microsoft.com/office/officeart/2008/layout/RadialCluster"/>
    <dgm:cxn modelId="{FF745EB7-F6DC-47F0-AC80-697D5AD465BB}" type="presParOf" srcId="{9DDD7708-0B1A-4AC1-86C9-4F01A97B2493}" destId="{135D27A0-E613-4704-B9A2-C490877F32F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BD5AE-84AF-4166-9651-8C7D24A58D85}" type="doc">
      <dgm:prSet loTypeId="urn:microsoft.com/office/officeart/2008/layout/RadialCluster" loCatId="cycle" qsTypeId="urn:microsoft.com/office/officeart/2005/8/quickstyle/simple3" qsCatId="simple" csTypeId="urn:microsoft.com/office/officeart/2005/8/colors/accent4_1" csCatId="accent4" phldr="1"/>
      <dgm:spPr/>
      <dgm:t>
        <a:bodyPr/>
        <a:lstStyle/>
        <a:p>
          <a:endParaRPr lang="fr-FR"/>
        </a:p>
      </dgm:t>
    </dgm:pt>
    <dgm:pt modelId="{6BC12FE7-6C6E-45C1-AC25-F96D0B0DA390}">
      <dgm:prSet phldrT="[Texte]"/>
      <dgm:spPr/>
      <dgm:t>
        <a:bodyPr/>
        <a:lstStyle/>
        <a:p>
          <a:r>
            <a:rPr lang="en-US" dirty="0" smtClean="0"/>
            <a:t>Discharge Simulator</a:t>
          </a:r>
          <a:endParaRPr lang="fr-FR" dirty="0"/>
        </a:p>
      </dgm:t>
    </dgm:pt>
    <dgm:pt modelId="{D3CE5465-54B5-4601-939A-A2832577D389}" type="parTrans" cxnId="{10376108-B8A5-4B43-80F1-F87F7A251DBB}">
      <dgm:prSet/>
      <dgm:spPr/>
      <dgm:t>
        <a:bodyPr/>
        <a:lstStyle/>
        <a:p>
          <a:endParaRPr lang="fr-FR"/>
        </a:p>
      </dgm:t>
    </dgm:pt>
    <dgm:pt modelId="{66F2099F-22C1-417C-B36F-2858A039F1C4}" type="sibTrans" cxnId="{10376108-B8A5-4B43-80F1-F87F7A251DBB}">
      <dgm:prSet/>
      <dgm:spPr/>
      <dgm:t>
        <a:bodyPr/>
        <a:lstStyle/>
        <a:p>
          <a:endParaRPr lang="fr-FR"/>
        </a:p>
      </dgm:t>
    </dgm:pt>
    <dgm:pt modelId="{2FAB0F9E-0339-4636-B564-F02A4323DBDD}">
      <dgm:prSet/>
      <dgm:spPr/>
      <dgm:t>
        <a:bodyPr/>
        <a:lstStyle/>
        <a:p>
          <a:r>
            <a:rPr lang="en-US" dirty="0" smtClean="0">
              <a:solidFill>
                <a:schemeClr val="tx1"/>
              </a:solidFill>
            </a:rPr>
            <a:t>PLASHAPE </a:t>
          </a:r>
          <a:br>
            <a:rPr lang="en-US" dirty="0" smtClean="0">
              <a:solidFill>
                <a:schemeClr val="tx1"/>
              </a:solidFill>
            </a:rPr>
          </a:br>
          <a:r>
            <a:rPr lang="en-US" dirty="0" smtClean="0">
              <a:solidFill>
                <a:schemeClr val="tx1"/>
              </a:solidFill>
            </a:rPr>
            <a:t>(LCFS design </a:t>
          </a:r>
          <a:r>
            <a:rPr lang="en-US" dirty="0" smtClean="0">
              <a:solidFill>
                <a:schemeClr val="tx1"/>
              </a:solidFill>
            </a:rPr>
            <a:t>tool)</a:t>
          </a:r>
          <a:endParaRPr lang="fr-FR" dirty="0" smtClean="0"/>
        </a:p>
      </dgm:t>
    </dgm:pt>
    <dgm:pt modelId="{19EC25BD-22EA-4C73-B8CC-F4066EA4882D}" type="parTrans" cxnId="{C5B7C1F7-21DD-49CB-9B4C-5967DA8C2AC0}">
      <dgm:prSet/>
      <dgm:spPr/>
      <dgm:t>
        <a:bodyPr/>
        <a:lstStyle/>
        <a:p>
          <a:endParaRPr lang="fr-FR"/>
        </a:p>
      </dgm:t>
    </dgm:pt>
    <dgm:pt modelId="{93087375-91C6-4502-AC70-16D2DCAFEEA6}" type="sibTrans" cxnId="{C5B7C1F7-21DD-49CB-9B4C-5967DA8C2AC0}">
      <dgm:prSet/>
      <dgm:spPr/>
      <dgm:t>
        <a:bodyPr/>
        <a:lstStyle/>
        <a:p>
          <a:endParaRPr lang="fr-FR"/>
        </a:p>
      </dgm:t>
    </dgm:pt>
    <dgm:pt modelId="{A574D026-03D7-4323-A180-8104A5754C16}">
      <dgm:prSet/>
      <dgm:spPr/>
      <dgm:t>
        <a:bodyPr/>
        <a:lstStyle/>
        <a:p>
          <a:r>
            <a:rPr lang="en-US" dirty="0" smtClean="0">
              <a:solidFill>
                <a:srgbClr val="0070C0"/>
              </a:solidFill>
            </a:rPr>
            <a:t>METIS </a:t>
          </a:r>
          <a:br>
            <a:rPr lang="en-US" dirty="0" smtClean="0">
              <a:solidFill>
                <a:srgbClr val="0070C0"/>
              </a:solidFill>
            </a:rPr>
          </a:br>
          <a:r>
            <a:rPr lang="en-US" dirty="0" smtClean="0">
              <a:solidFill>
                <a:srgbClr val="0070C0"/>
              </a:solidFill>
            </a:rPr>
            <a:t>(plasma scenario simulator)</a:t>
          </a:r>
          <a:endParaRPr lang="fr-FR" dirty="0" smtClean="0">
            <a:solidFill>
              <a:srgbClr val="0070C0"/>
            </a:solidFill>
          </a:endParaRPr>
        </a:p>
      </dgm:t>
    </dgm:pt>
    <dgm:pt modelId="{CB0E92E8-A1E3-4CEB-A05F-761C6ECB0214}" type="parTrans" cxnId="{82193204-614A-4EDE-A031-3AE8DB67DF44}">
      <dgm:prSet/>
      <dgm:spPr/>
      <dgm:t>
        <a:bodyPr/>
        <a:lstStyle/>
        <a:p>
          <a:endParaRPr lang="fr-FR"/>
        </a:p>
      </dgm:t>
    </dgm:pt>
    <dgm:pt modelId="{4D75CEFB-D828-44EE-9576-72A8499192AE}" type="sibTrans" cxnId="{82193204-614A-4EDE-A031-3AE8DB67DF44}">
      <dgm:prSet/>
      <dgm:spPr/>
      <dgm:t>
        <a:bodyPr/>
        <a:lstStyle/>
        <a:p>
          <a:endParaRPr lang="fr-FR"/>
        </a:p>
      </dgm:t>
    </dgm:pt>
    <dgm:pt modelId="{AB7063D0-6C68-4C35-A0AD-D0DFAC4E218C}">
      <dgm:prSet/>
      <dgm:spPr/>
      <dgm:t>
        <a:bodyPr/>
        <a:lstStyle/>
        <a:p>
          <a:r>
            <a:rPr lang="en-US" dirty="0" smtClean="0">
              <a:solidFill>
                <a:schemeClr val="tx1"/>
              </a:solidFill>
            </a:rPr>
            <a:t>CREATE-EGENE (equilibrium design tool and linearized model </a:t>
          </a:r>
          <a:r>
            <a:rPr lang="en-US" dirty="0" smtClean="0">
              <a:solidFill>
                <a:schemeClr val="tx1"/>
              </a:solidFill>
            </a:rPr>
            <a:t>computation)</a:t>
          </a:r>
          <a:endParaRPr lang="fr-FR" dirty="0" smtClean="0"/>
        </a:p>
      </dgm:t>
    </dgm:pt>
    <dgm:pt modelId="{91224B5E-1A74-4AFA-B085-329CF56E8721}" type="parTrans" cxnId="{4F06A163-6899-4B10-A060-D2DD90F8F583}">
      <dgm:prSet/>
      <dgm:spPr/>
      <dgm:t>
        <a:bodyPr/>
        <a:lstStyle/>
        <a:p>
          <a:endParaRPr lang="fr-FR"/>
        </a:p>
      </dgm:t>
    </dgm:pt>
    <dgm:pt modelId="{56ABA121-7FCD-441D-BE12-E1CF5BD7588E}" type="sibTrans" cxnId="{4F06A163-6899-4B10-A060-D2DD90F8F583}">
      <dgm:prSet/>
      <dgm:spPr/>
      <dgm:t>
        <a:bodyPr/>
        <a:lstStyle/>
        <a:p>
          <a:endParaRPr lang="fr-FR"/>
        </a:p>
      </dgm:t>
    </dgm:pt>
    <dgm:pt modelId="{61140A21-A21C-4622-9EA8-DD162E0314A2}">
      <dgm:prSet/>
      <dgm:spPr/>
      <dgm:t>
        <a:bodyPr/>
        <a:lstStyle/>
        <a:p>
          <a:r>
            <a:rPr lang="en-US" dirty="0" smtClean="0"/>
            <a:t>FEEQS.M </a:t>
          </a:r>
          <a:br>
            <a:rPr lang="en-US" dirty="0" smtClean="0"/>
          </a:br>
          <a:r>
            <a:rPr lang="en-US" dirty="0" smtClean="0"/>
            <a:t>(free boundary equilibrium used in various inverse modes)</a:t>
          </a:r>
          <a:endParaRPr lang="fr-FR" dirty="0" smtClean="0"/>
        </a:p>
      </dgm:t>
    </dgm:pt>
    <dgm:pt modelId="{C99CA815-8E19-4148-B901-44C476DCE7A8}" type="parTrans" cxnId="{13CB8B97-3B3B-4EE3-B70D-EE12ABF82C9E}">
      <dgm:prSet/>
      <dgm:spPr/>
      <dgm:t>
        <a:bodyPr/>
        <a:lstStyle/>
        <a:p>
          <a:endParaRPr lang="fr-FR"/>
        </a:p>
      </dgm:t>
    </dgm:pt>
    <dgm:pt modelId="{43A58627-C072-4D49-A67C-9B0CE1278BFD}" type="sibTrans" cxnId="{13CB8B97-3B3B-4EE3-B70D-EE12ABF82C9E}">
      <dgm:prSet/>
      <dgm:spPr/>
      <dgm:t>
        <a:bodyPr/>
        <a:lstStyle/>
        <a:p>
          <a:endParaRPr lang="fr-FR"/>
        </a:p>
      </dgm:t>
    </dgm:pt>
    <dgm:pt modelId="{B291434C-9BEF-42BA-B110-A67A29416990}">
      <dgm:prSet/>
      <dgm:spPr/>
      <dgm:t>
        <a:bodyPr/>
        <a:lstStyle/>
        <a:p>
          <a:r>
            <a:rPr lang="en-US" dirty="0" smtClean="0"/>
            <a:t>CREATE-NL </a:t>
          </a:r>
          <a:br>
            <a:rPr lang="en-US" dirty="0" smtClean="0"/>
          </a:br>
          <a:r>
            <a:rPr lang="en-US" dirty="0" smtClean="0"/>
            <a:t>(free boundary equilibrium used in time dependent simulation)</a:t>
          </a:r>
          <a:endParaRPr lang="fr-FR" dirty="0" smtClean="0"/>
        </a:p>
      </dgm:t>
    </dgm:pt>
    <dgm:pt modelId="{74F354B1-8E98-4978-9956-5538DA48A066}" type="parTrans" cxnId="{5620020D-CFA3-42BD-B9E2-E19F090800B5}">
      <dgm:prSet/>
      <dgm:spPr/>
      <dgm:t>
        <a:bodyPr/>
        <a:lstStyle/>
        <a:p>
          <a:endParaRPr lang="fr-FR"/>
        </a:p>
      </dgm:t>
    </dgm:pt>
    <dgm:pt modelId="{869C892E-EF41-4D5A-B37B-0CF7E479EFBF}" type="sibTrans" cxnId="{5620020D-CFA3-42BD-B9E2-E19F090800B5}">
      <dgm:prSet/>
      <dgm:spPr/>
      <dgm:t>
        <a:bodyPr/>
        <a:lstStyle/>
        <a:p>
          <a:endParaRPr lang="fr-FR"/>
        </a:p>
      </dgm:t>
    </dgm:pt>
    <dgm:pt modelId="{A7D6454E-37DA-4968-BFEC-0678200772B1}">
      <dgm:prSet/>
      <dgm:spPr/>
      <dgm:t>
        <a:bodyPr/>
        <a:lstStyle/>
        <a:p>
          <a:r>
            <a:rPr lang="en-US" dirty="0" smtClean="0"/>
            <a:t>Shape and plasma current controller (Simulink library) </a:t>
          </a:r>
          <a:endParaRPr lang="fr-FR" dirty="0" smtClean="0"/>
        </a:p>
      </dgm:t>
    </dgm:pt>
    <dgm:pt modelId="{5724A4C2-F2A1-4C59-96AE-D0EBCF556D1E}" type="parTrans" cxnId="{584CE156-AA82-4918-9190-7C8E8174DC7D}">
      <dgm:prSet/>
      <dgm:spPr/>
      <dgm:t>
        <a:bodyPr/>
        <a:lstStyle/>
        <a:p>
          <a:endParaRPr lang="fr-FR"/>
        </a:p>
      </dgm:t>
    </dgm:pt>
    <dgm:pt modelId="{FCE670A0-036D-4E20-8C15-1C0FBDB3D8E3}" type="sibTrans" cxnId="{584CE156-AA82-4918-9190-7C8E8174DC7D}">
      <dgm:prSet/>
      <dgm:spPr/>
      <dgm:t>
        <a:bodyPr/>
        <a:lstStyle/>
        <a:p>
          <a:endParaRPr lang="fr-FR"/>
        </a:p>
      </dgm:t>
    </dgm:pt>
    <dgm:pt modelId="{6B6CEAA9-71AD-4FC7-889C-32448A293207}">
      <dgm:prSet/>
      <dgm:spPr/>
      <dgm:t>
        <a:bodyPr/>
        <a:lstStyle/>
        <a:p>
          <a:r>
            <a:rPr lang="en-US" dirty="0" smtClean="0">
              <a:solidFill>
                <a:srgbClr val="0070C0"/>
              </a:solidFill>
            </a:rPr>
            <a:t>NICE </a:t>
          </a:r>
          <a:br>
            <a:rPr lang="en-US" dirty="0" smtClean="0">
              <a:solidFill>
                <a:srgbClr val="0070C0"/>
              </a:solidFill>
            </a:rPr>
          </a:br>
          <a:r>
            <a:rPr lang="en-US" dirty="0" smtClean="0">
              <a:solidFill>
                <a:srgbClr val="0070C0"/>
              </a:solidFill>
            </a:rPr>
            <a:t>(used for equilibrium reconstruction)</a:t>
          </a:r>
          <a:endParaRPr lang="fr-FR" dirty="0" smtClean="0">
            <a:solidFill>
              <a:srgbClr val="0070C0"/>
            </a:solidFill>
          </a:endParaRPr>
        </a:p>
      </dgm:t>
    </dgm:pt>
    <dgm:pt modelId="{CC1BE3CC-44FD-444A-8665-9F3B595701D1}" type="parTrans" cxnId="{C1226D2C-02E8-441A-9BDE-5D3A7BFAAD45}">
      <dgm:prSet/>
      <dgm:spPr/>
      <dgm:t>
        <a:bodyPr/>
        <a:lstStyle/>
        <a:p>
          <a:endParaRPr lang="fr-FR"/>
        </a:p>
      </dgm:t>
    </dgm:pt>
    <dgm:pt modelId="{A05B7A7C-7827-4010-82F6-FEC37496E58E}" type="sibTrans" cxnId="{C1226D2C-02E8-441A-9BDE-5D3A7BFAAD45}">
      <dgm:prSet/>
      <dgm:spPr/>
      <dgm:t>
        <a:bodyPr/>
        <a:lstStyle/>
        <a:p>
          <a:endParaRPr lang="fr-FR"/>
        </a:p>
      </dgm:t>
    </dgm:pt>
    <dgm:pt modelId="{9A6C21FE-E014-4180-ADF8-D48B977C68CA}" type="pres">
      <dgm:prSet presAssocID="{509BD5AE-84AF-4166-9651-8C7D24A58D85}" presName="Name0" presStyleCnt="0">
        <dgm:presLayoutVars>
          <dgm:chMax val="1"/>
          <dgm:chPref val="1"/>
          <dgm:dir/>
          <dgm:animOne val="branch"/>
          <dgm:animLvl val="lvl"/>
        </dgm:presLayoutVars>
      </dgm:prSet>
      <dgm:spPr/>
      <dgm:t>
        <a:bodyPr/>
        <a:lstStyle/>
        <a:p>
          <a:endParaRPr lang="fr-FR"/>
        </a:p>
      </dgm:t>
    </dgm:pt>
    <dgm:pt modelId="{9DDD7708-0B1A-4AC1-86C9-4F01A97B2493}" type="pres">
      <dgm:prSet presAssocID="{6BC12FE7-6C6E-45C1-AC25-F96D0B0DA390}" presName="singleCycle" presStyleCnt="0"/>
      <dgm:spPr/>
    </dgm:pt>
    <dgm:pt modelId="{63E9AA38-769F-4DCA-A0D3-74F8C989B637}" type="pres">
      <dgm:prSet presAssocID="{6BC12FE7-6C6E-45C1-AC25-F96D0B0DA390}" presName="singleCenter" presStyleLbl="node1" presStyleIdx="0" presStyleCnt="8" custLinFactNeighborX="50" custLinFactNeighborY="-11678">
        <dgm:presLayoutVars>
          <dgm:chMax val="7"/>
          <dgm:chPref val="7"/>
        </dgm:presLayoutVars>
      </dgm:prSet>
      <dgm:spPr/>
      <dgm:t>
        <a:bodyPr/>
        <a:lstStyle/>
        <a:p>
          <a:endParaRPr lang="fr-FR"/>
        </a:p>
      </dgm:t>
    </dgm:pt>
    <dgm:pt modelId="{8FFB4F8F-EB3F-4400-AEE7-AA73A09FC039}" type="pres">
      <dgm:prSet presAssocID="{19EC25BD-22EA-4C73-B8CC-F4066EA4882D}" presName="Name56" presStyleLbl="parChTrans1D2" presStyleIdx="0" presStyleCnt="7"/>
      <dgm:spPr/>
      <dgm:t>
        <a:bodyPr/>
        <a:lstStyle/>
        <a:p>
          <a:endParaRPr lang="fr-FR"/>
        </a:p>
      </dgm:t>
    </dgm:pt>
    <dgm:pt modelId="{14F9CAFB-53DF-4EE6-8A80-9B0EFE738537}" type="pres">
      <dgm:prSet presAssocID="{2FAB0F9E-0339-4636-B564-F02A4323DBDD}" presName="text0" presStyleLbl="node1" presStyleIdx="1" presStyleCnt="8" custScaleX="292447" custScaleY="65448" custRadScaleRad="98320" custRadScaleInc="201">
        <dgm:presLayoutVars>
          <dgm:bulletEnabled val="1"/>
        </dgm:presLayoutVars>
      </dgm:prSet>
      <dgm:spPr/>
      <dgm:t>
        <a:bodyPr/>
        <a:lstStyle/>
        <a:p>
          <a:endParaRPr lang="fr-FR"/>
        </a:p>
      </dgm:t>
    </dgm:pt>
    <dgm:pt modelId="{C5C99026-357E-4D33-9D2D-C6EC5A627CDA}" type="pres">
      <dgm:prSet presAssocID="{91224B5E-1A74-4AFA-B085-329CF56E8721}" presName="Name56" presStyleLbl="parChTrans1D2" presStyleIdx="1" presStyleCnt="7"/>
      <dgm:spPr/>
      <dgm:t>
        <a:bodyPr/>
        <a:lstStyle/>
        <a:p>
          <a:endParaRPr lang="fr-FR"/>
        </a:p>
      </dgm:t>
    </dgm:pt>
    <dgm:pt modelId="{16D31898-076F-4EE1-9949-0DFC14A8B5D6}" type="pres">
      <dgm:prSet presAssocID="{AB7063D0-6C68-4C35-A0AD-D0DFAC4E218C}" presName="text0" presStyleLbl="node1" presStyleIdx="2" presStyleCnt="8" custScaleX="343393" custScaleY="102588" custRadScaleRad="154983" custRadScaleInc="87649">
        <dgm:presLayoutVars>
          <dgm:bulletEnabled val="1"/>
        </dgm:presLayoutVars>
      </dgm:prSet>
      <dgm:spPr/>
      <dgm:t>
        <a:bodyPr/>
        <a:lstStyle/>
        <a:p>
          <a:endParaRPr lang="fr-FR"/>
        </a:p>
      </dgm:t>
    </dgm:pt>
    <dgm:pt modelId="{1E5EC612-5D33-48A7-86E9-E55011902D17}" type="pres">
      <dgm:prSet presAssocID="{CB0E92E8-A1E3-4CEB-A05F-761C6ECB0214}" presName="Name56" presStyleLbl="parChTrans1D2" presStyleIdx="2" presStyleCnt="7"/>
      <dgm:spPr/>
      <dgm:t>
        <a:bodyPr/>
        <a:lstStyle/>
        <a:p>
          <a:endParaRPr lang="fr-FR"/>
        </a:p>
      </dgm:t>
    </dgm:pt>
    <dgm:pt modelId="{135D27A0-E613-4704-B9A2-C490877F32F2}" type="pres">
      <dgm:prSet presAssocID="{A574D026-03D7-4323-A180-8104A5754C16}" presName="text0" presStyleLbl="node1" presStyleIdx="3" presStyleCnt="8" custScaleX="297071" custScaleY="102653" custRadScaleRad="161036" custRadScaleInc="-6583">
        <dgm:presLayoutVars>
          <dgm:bulletEnabled val="1"/>
        </dgm:presLayoutVars>
      </dgm:prSet>
      <dgm:spPr/>
      <dgm:t>
        <a:bodyPr/>
        <a:lstStyle/>
        <a:p>
          <a:endParaRPr lang="fr-FR"/>
        </a:p>
      </dgm:t>
    </dgm:pt>
    <dgm:pt modelId="{109C60ED-3402-4D0C-AA3D-BA66A4482E06}" type="pres">
      <dgm:prSet presAssocID="{C99CA815-8E19-4148-B901-44C476DCE7A8}" presName="Name56" presStyleLbl="parChTrans1D2" presStyleIdx="3" presStyleCnt="7"/>
      <dgm:spPr/>
      <dgm:t>
        <a:bodyPr/>
        <a:lstStyle/>
        <a:p>
          <a:endParaRPr lang="fr-FR"/>
        </a:p>
      </dgm:t>
    </dgm:pt>
    <dgm:pt modelId="{FDC25B78-0415-4A0F-9C36-3BAC69AA5E20}" type="pres">
      <dgm:prSet presAssocID="{61140A21-A21C-4622-9EA8-DD162E0314A2}" presName="text0" presStyleLbl="node1" presStyleIdx="4" presStyleCnt="8" custScaleX="386493" custScaleY="83406" custRadScaleRad="139569" custRadScaleInc="-77685">
        <dgm:presLayoutVars>
          <dgm:bulletEnabled val="1"/>
        </dgm:presLayoutVars>
      </dgm:prSet>
      <dgm:spPr/>
      <dgm:t>
        <a:bodyPr/>
        <a:lstStyle/>
        <a:p>
          <a:endParaRPr lang="fr-FR"/>
        </a:p>
      </dgm:t>
    </dgm:pt>
    <dgm:pt modelId="{F2FFEE8D-D1A8-417A-B427-9CF7909B06C8}" type="pres">
      <dgm:prSet presAssocID="{74F354B1-8E98-4978-9956-5538DA48A066}" presName="Name56" presStyleLbl="parChTrans1D2" presStyleIdx="4" presStyleCnt="7"/>
      <dgm:spPr/>
      <dgm:t>
        <a:bodyPr/>
        <a:lstStyle/>
        <a:p>
          <a:endParaRPr lang="fr-FR"/>
        </a:p>
      </dgm:t>
    </dgm:pt>
    <dgm:pt modelId="{84DB1B76-3AE3-4B81-99E7-E3E27228098D}" type="pres">
      <dgm:prSet presAssocID="{B291434C-9BEF-42BA-B110-A67A29416990}" presName="text0" presStyleLbl="node1" presStyleIdx="5" presStyleCnt="8" custScaleX="347986" custScaleY="100635" custRadScaleRad="154887" custRadScaleInc="112303">
        <dgm:presLayoutVars>
          <dgm:bulletEnabled val="1"/>
        </dgm:presLayoutVars>
      </dgm:prSet>
      <dgm:spPr/>
      <dgm:t>
        <a:bodyPr/>
        <a:lstStyle/>
        <a:p>
          <a:endParaRPr lang="fr-FR"/>
        </a:p>
      </dgm:t>
    </dgm:pt>
    <dgm:pt modelId="{49A4DBA0-101B-4FA7-9A92-D67BF24B5200}" type="pres">
      <dgm:prSet presAssocID="{5724A4C2-F2A1-4C59-96AE-D0EBCF556D1E}" presName="Name56" presStyleLbl="parChTrans1D2" presStyleIdx="5" presStyleCnt="7"/>
      <dgm:spPr/>
      <dgm:t>
        <a:bodyPr/>
        <a:lstStyle/>
        <a:p>
          <a:endParaRPr lang="fr-FR"/>
        </a:p>
      </dgm:t>
    </dgm:pt>
    <dgm:pt modelId="{805FAA17-0CF3-4007-AA1B-88519CC0DE70}" type="pres">
      <dgm:prSet presAssocID="{A7D6454E-37DA-4968-BFEC-0678200772B1}" presName="text0" presStyleLbl="node1" presStyleIdx="6" presStyleCnt="8" custScaleX="217464" custScaleY="127924" custRadScaleRad="157048" custRadScaleInc="23137">
        <dgm:presLayoutVars>
          <dgm:bulletEnabled val="1"/>
        </dgm:presLayoutVars>
      </dgm:prSet>
      <dgm:spPr/>
      <dgm:t>
        <a:bodyPr/>
        <a:lstStyle/>
        <a:p>
          <a:endParaRPr lang="fr-FR"/>
        </a:p>
      </dgm:t>
    </dgm:pt>
    <dgm:pt modelId="{EBEE9A57-E62C-43DE-A03F-9A6FCDEAA1C2}" type="pres">
      <dgm:prSet presAssocID="{CC1BE3CC-44FD-444A-8665-9F3B595701D1}" presName="Name56" presStyleLbl="parChTrans1D2" presStyleIdx="6" presStyleCnt="7"/>
      <dgm:spPr/>
      <dgm:t>
        <a:bodyPr/>
        <a:lstStyle/>
        <a:p>
          <a:endParaRPr lang="fr-FR"/>
        </a:p>
      </dgm:t>
    </dgm:pt>
    <dgm:pt modelId="{859FC99F-ADC4-410B-91D2-4C4FACF08327}" type="pres">
      <dgm:prSet presAssocID="{6B6CEAA9-71AD-4FC7-889C-32448A293207}" presName="text0" presStyleLbl="node1" presStyleIdx="7" presStyleCnt="8" custScaleX="265334" custScaleY="89043" custRadScaleRad="161120" custRadScaleInc="-63601">
        <dgm:presLayoutVars>
          <dgm:bulletEnabled val="1"/>
        </dgm:presLayoutVars>
      </dgm:prSet>
      <dgm:spPr/>
      <dgm:t>
        <a:bodyPr/>
        <a:lstStyle/>
        <a:p>
          <a:endParaRPr lang="fr-FR"/>
        </a:p>
      </dgm:t>
    </dgm:pt>
  </dgm:ptLst>
  <dgm:cxnLst>
    <dgm:cxn modelId="{5620020D-CFA3-42BD-B9E2-E19F090800B5}" srcId="{6BC12FE7-6C6E-45C1-AC25-F96D0B0DA390}" destId="{B291434C-9BEF-42BA-B110-A67A29416990}" srcOrd="4" destOrd="0" parTransId="{74F354B1-8E98-4978-9956-5538DA48A066}" sibTransId="{869C892E-EF41-4D5A-B37B-0CF7E479EFBF}"/>
    <dgm:cxn modelId="{58B1D459-317F-43DB-9969-3ED3080D6334}" type="presOf" srcId="{61140A21-A21C-4622-9EA8-DD162E0314A2}" destId="{FDC25B78-0415-4A0F-9C36-3BAC69AA5E20}" srcOrd="0" destOrd="0" presId="urn:microsoft.com/office/officeart/2008/layout/RadialCluster"/>
    <dgm:cxn modelId="{C5B7C1F7-21DD-49CB-9B4C-5967DA8C2AC0}" srcId="{6BC12FE7-6C6E-45C1-AC25-F96D0B0DA390}" destId="{2FAB0F9E-0339-4636-B564-F02A4323DBDD}" srcOrd="0" destOrd="0" parTransId="{19EC25BD-22EA-4C73-B8CC-F4066EA4882D}" sibTransId="{93087375-91C6-4502-AC70-16D2DCAFEEA6}"/>
    <dgm:cxn modelId="{9C8AD7B7-BC15-49EE-8E97-A9C99ACE6362}" type="presOf" srcId="{CB0E92E8-A1E3-4CEB-A05F-761C6ECB0214}" destId="{1E5EC612-5D33-48A7-86E9-E55011902D17}" srcOrd="0" destOrd="0" presId="urn:microsoft.com/office/officeart/2008/layout/RadialCluster"/>
    <dgm:cxn modelId="{7F49876A-3AF5-4DEF-9D3A-B55A23A040D4}" type="presOf" srcId="{2FAB0F9E-0339-4636-B564-F02A4323DBDD}" destId="{14F9CAFB-53DF-4EE6-8A80-9B0EFE738537}" srcOrd="0" destOrd="0" presId="urn:microsoft.com/office/officeart/2008/layout/RadialCluster"/>
    <dgm:cxn modelId="{A0D2B2C2-7910-4AB3-9F84-593A66BBC993}" type="presOf" srcId="{CC1BE3CC-44FD-444A-8665-9F3B595701D1}" destId="{EBEE9A57-E62C-43DE-A03F-9A6FCDEAA1C2}" srcOrd="0" destOrd="0" presId="urn:microsoft.com/office/officeart/2008/layout/RadialCluster"/>
    <dgm:cxn modelId="{7935EBC8-321A-47A1-B8A4-F23DF5FE84B0}" type="presOf" srcId="{B291434C-9BEF-42BA-B110-A67A29416990}" destId="{84DB1B76-3AE3-4B81-99E7-E3E27228098D}" srcOrd="0" destOrd="0" presId="urn:microsoft.com/office/officeart/2008/layout/RadialCluster"/>
    <dgm:cxn modelId="{DB9F1397-DF17-4768-BC27-E487379B720E}" type="presOf" srcId="{74F354B1-8E98-4978-9956-5538DA48A066}" destId="{F2FFEE8D-D1A8-417A-B427-9CF7909B06C8}" srcOrd="0" destOrd="0" presId="urn:microsoft.com/office/officeart/2008/layout/RadialCluster"/>
    <dgm:cxn modelId="{10376108-B8A5-4B43-80F1-F87F7A251DBB}" srcId="{509BD5AE-84AF-4166-9651-8C7D24A58D85}" destId="{6BC12FE7-6C6E-45C1-AC25-F96D0B0DA390}" srcOrd="0" destOrd="0" parTransId="{D3CE5465-54B5-4601-939A-A2832577D389}" sibTransId="{66F2099F-22C1-417C-B36F-2858A039F1C4}"/>
    <dgm:cxn modelId="{2D34BA2F-57E4-48F8-8B2E-E986A4CA955E}" type="presOf" srcId="{A574D026-03D7-4323-A180-8104A5754C16}" destId="{135D27A0-E613-4704-B9A2-C490877F32F2}" srcOrd="0" destOrd="0" presId="urn:microsoft.com/office/officeart/2008/layout/RadialCluster"/>
    <dgm:cxn modelId="{AB504E4D-512C-4CD6-B9A2-EABCF861781B}" type="presOf" srcId="{19EC25BD-22EA-4C73-B8CC-F4066EA4882D}" destId="{8FFB4F8F-EB3F-4400-AEE7-AA73A09FC039}" srcOrd="0" destOrd="0" presId="urn:microsoft.com/office/officeart/2008/layout/RadialCluster"/>
    <dgm:cxn modelId="{13CB8B97-3B3B-4EE3-B70D-EE12ABF82C9E}" srcId="{6BC12FE7-6C6E-45C1-AC25-F96D0B0DA390}" destId="{61140A21-A21C-4622-9EA8-DD162E0314A2}" srcOrd="3" destOrd="0" parTransId="{C99CA815-8E19-4148-B901-44C476DCE7A8}" sibTransId="{43A58627-C072-4D49-A67C-9B0CE1278BFD}"/>
    <dgm:cxn modelId="{CD2DB069-DF1A-4A39-B3A1-DD8B3C7AE562}" type="presOf" srcId="{A7D6454E-37DA-4968-BFEC-0678200772B1}" destId="{805FAA17-0CF3-4007-AA1B-88519CC0DE70}" srcOrd="0" destOrd="0" presId="urn:microsoft.com/office/officeart/2008/layout/RadialCluster"/>
    <dgm:cxn modelId="{ECCC868A-676A-4B3B-B967-81E0924BF6B7}" type="presOf" srcId="{AB7063D0-6C68-4C35-A0AD-D0DFAC4E218C}" destId="{16D31898-076F-4EE1-9949-0DFC14A8B5D6}" srcOrd="0" destOrd="0" presId="urn:microsoft.com/office/officeart/2008/layout/RadialCluster"/>
    <dgm:cxn modelId="{7BA84F94-EB74-41D4-847E-C382A5B5C822}" type="presOf" srcId="{5724A4C2-F2A1-4C59-96AE-D0EBCF556D1E}" destId="{49A4DBA0-101B-4FA7-9A92-D67BF24B5200}" srcOrd="0" destOrd="0" presId="urn:microsoft.com/office/officeart/2008/layout/RadialCluster"/>
    <dgm:cxn modelId="{FD35E896-83EF-4A07-86F3-896EE32D1F40}" type="presOf" srcId="{6BC12FE7-6C6E-45C1-AC25-F96D0B0DA390}" destId="{63E9AA38-769F-4DCA-A0D3-74F8C989B637}" srcOrd="0" destOrd="0" presId="urn:microsoft.com/office/officeart/2008/layout/RadialCluster"/>
    <dgm:cxn modelId="{584CE156-AA82-4918-9190-7C8E8174DC7D}" srcId="{6BC12FE7-6C6E-45C1-AC25-F96D0B0DA390}" destId="{A7D6454E-37DA-4968-BFEC-0678200772B1}" srcOrd="5" destOrd="0" parTransId="{5724A4C2-F2A1-4C59-96AE-D0EBCF556D1E}" sibTransId="{FCE670A0-036D-4E20-8C15-1C0FBDB3D8E3}"/>
    <dgm:cxn modelId="{82A9B02F-B7E8-4A3A-A9B0-9DC8057D027B}" type="presOf" srcId="{509BD5AE-84AF-4166-9651-8C7D24A58D85}" destId="{9A6C21FE-E014-4180-ADF8-D48B977C68CA}" srcOrd="0" destOrd="0" presId="urn:microsoft.com/office/officeart/2008/layout/RadialCluster"/>
    <dgm:cxn modelId="{82193204-614A-4EDE-A031-3AE8DB67DF44}" srcId="{6BC12FE7-6C6E-45C1-AC25-F96D0B0DA390}" destId="{A574D026-03D7-4323-A180-8104A5754C16}" srcOrd="2" destOrd="0" parTransId="{CB0E92E8-A1E3-4CEB-A05F-761C6ECB0214}" sibTransId="{4D75CEFB-D828-44EE-9576-72A8499192AE}"/>
    <dgm:cxn modelId="{AB19D4F8-105F-4C76-96CE-E20D56F264E3}" type="presOf" srcId="{C99CA815-8E19-4148-B901-44C476DCE7A8}" destId="{109C60ED-3402-4D0C-AA3D-BA66A4482E06}" srcOrd="0" destOrd="0" presId="urn:microsoft.com/office/officeart/2008/layout/RadialCluster"/>
    <dgm:cxn modelId="{C64230DA-159F-41C0-A8E0-2A5EC5CF34A9}" type="presOf" srcId="{6B6CEAA9-71AD-4FC7-889C-32448A293207}" destId="{859FC99F-ADC4-410B-91D2-4C4FACF08327}" srcOrd="0" destOrd="0" presId="urn:microsoft.com/office/officeart/2008/layout/RadialCluster"/>
    <dgm:cxn modelId="{4F06A163-6899-4B10-A060-D2DD90F8F583}" srcId="{6BC12FE7-6C6E-45C1-AC25-F96D0B0DA390}" destId="{AB7063D0-6C68-4C35-A0AD-D0DFAC4E218C}" srcOrd="1" destOrd="0" parTransId="{91224B5E-1A74-4AFA-B085-329CF56E8721}" sibTransId="{56ABA121-7FCD-441D-BE12-E1CF5BD7588E}"/>
    <dgm:cxn modelId="{C1226D2C-02E8-441A-9BDE-5D3A7BFAAD45}" srcId="{6BC12FE7-6C6E-45C1-AC25-F96D0B0DA390}" destId="{6B6CEAA9-71AD-4FC7-889C-32448A293207}" srcOrd="6" destOrd="0" parTransId="{CC1BE3CC-44FD-444A-8665-9F3B595701D1}" sibTransId="{A05B7A7C-7827-4010-82F6-FEC37496E58E}"/>
    <dgm:cxn modelId="{DAE1C585-BA47-4CD9-9D57-566C0723BD4F}" type="presOf" srcId="{91224B5E-1A74-4AFA-B085-329CF56E8721}" destId="{C5C99026-357E-4D33-9D2D-C6EC5A627CDA}" srcOrd="0" destOrd="0" presId="urn:microsoft.com/office/officeart/2008/layout/RadialCluster"/>
    <dgm:cxn modelId="{FB976983-F12D-410A-B244-EB6642E4DEE7}" type="presParOf" srcId="{9A6C21FE-E014-4180-ADF8-D48B977C68CA}" destId="{9DDD7708-0B1A-4AC1-86C9-4F01A97B2493}" srcOrd="0" destOrd="0" presId="urn:microsoft.com/office/officeart/2008/layout/RadialCluster"/>
    <dgm:cxn modelId="{E79F6F9F-1ED2-4C49-864A-CEE5EC9BCE59}" type="presParOf" srcId="{9DDD7708-0B1A-4AC1-86C9-4F01A97B2493}" destId="{63E9AA38-769F-4DCA-A0D3-74F8C989B637}" srcOrd="0" destOrd="0" presId="urn:microsoft.com/office/officeart/2008/layout/RadialCluster"/>
    <dgm:cxn modelId="{C0DD723F-574A-433F-8807-470124614414}" type="presParOf" srcId="{9DDD7708-0B1A-4AC1-86C9-4F01A97B2493}" destId="{8FFB4F8F-EB3F-4400-AEE7-AA73A09FC039}" srcOrd="1" destOrd="0" presId="urn:microsoft.com/office/officeart/2008/layout/RadialCluster"/>
    <dgm:cxn modelId="{958557DF-5C2B-4EF0-A5B3-F725E6AD2983}" type="presParOf" srcId="{9DDD7708-0B1A-4AC1-86C9-4F01A97B2493}" destId="{14F9CAFB-53DF-4EE6-8A80-9B0EFE738537}" srcOrd="2" destOrd="0" presId="urn:microsoft.com/office/officeart/2008/layout/RadialCluster"/>
    <dgm:cxn modelId="{3A7AD782-1067-43A5-976A-AD65C637570C}" type="presParOf" srcId="{9DDD7708-0B1A-4AC1-86C9-4F01A97B2493}" destId="{C5C99026-357E-4D33-9D2D-C6EC5A627CDA}" srcOrd="3" destOrd="0" presId="urn:microsoft.com/office/officeart/2008/layout/RadialCluster"/>
    <dgm:cxn modelId="{E7900252-108B-4E92-A081-F6128410D8BF}" type="presParOf" srcId="{9DDD7708-0B1A-4AC1-86C9-4F01A97B2493}" destId="{16D31898-076F-4EE1-9949-0DFC14A8B5D6}" srcOrd="4" destOrd="0" presId="urn:microsoft.com/office/officeart/2008/layout/RadialCluster"/>
    <dgm:cxn modelId="{B5DDAEA4-9973-4B52-BBB0-814B874B9792}" type="presParOf" srcId="{9DDD7708-0B1A-4AC1-86C9-4F01A97B2493}" destId="{1E5EC612-5D33-48A7-86E9-E55011902D17}" srcOrd="5" destOrd="0" presId="urn:microsoft.com/office/officeart/2008/layout/RadialCluster"/>
    <dgm:cxn modelId="{FF745EB7-F6DC-47F0-AC80-697D5AD465BB}" type="presParOf" srcId="{9DDD7708-0B1A-4AC1-86C9-4F01A97B2493}" destId="{135D27A0-E613-4704-B9A2-C490877F32F2}" srcOrd="6" destOrd="0" presId="urn:microsoft.com/office/officeart/2008/layout/RadialCluster"/>
    <dgm:cxn modelId="{DFFED204-CFAC-4581-8E46-6FC4EF32756D}" type="presParOf" srcId="{9DDD7708-0B1A-4AC1-86C9-4F01A97B2493}" destId="{109C60ED-3402-4D0C-AA3D-BA66A4482E06}" srcOrd="7" destOrd="0" presId="urn:microsoft.com/office/officeart/2008/layout/RadialCluster"/>
    <dgm:cxn modelId="{8ABF7321-61ED-4E42-BAD8-7AC5FCD5AAE3}" type="presParOf" srcId="{9DDD7708-0B1A-4AC1-86C9-4F01A97B2493}" destId="{FDC25B78-0415-4A0F-9C36-3BAC69AA5E20}" srcOrd="8" destOrd="0" presId="urn:microsoft.com/office/officeart/2008/layout/RadialCluster"/>
    <dgm:cxn modelId="{0A12A36B-B52E-45B0-8260-699F4FF8B6B2}" type="presParOf" srcId="{9DDD7708-0B1A-4AC1-86C9-4F01A97B2493}" destId="{F2FFEE8D-D1A8-417A-B427-9CF7909B06C8}" srcOrd="9" destOrd="0" presId="urn:microsoft.com/office/officeart/2008/layout/RadialCluster"/>
    <dgm:cxn modelId="{DC055C3D-D590-4F33-A8C8-1EE66296224C}" type="presParOf" srcId="{9DDD7708-0B1A-4AC1-86C9-4F01A97B2493}" destId="{84DB1B76-3AE3-4B81-99E7-E3E27228098D}" srcOrd="10" destOrd="0" presId="urn:microsoft.com/office/officeart/2008/layout/RadialCluster"/>
    <dgm:cxn modelId="{A28F0195-7F42-4958-B179-C5C20B9F7A23}" type="presParOf" srcId="{9DDD7708-0B1A-4AC1-86C9-4F01A97B2493}" destId="{49A4DBA0-101B-4FA7-9A92-D67BF24B5200}" srcOrd="11" destOrd="0" presId="urn:microsoft.com/office/officeart/2008/layout/RadialCluster"/>
    <dgm:cxn modelId="{DC60B378-7758-4D31-96ED-302859E8DDBD}" type="presParOf" srcId="{9DDD7708-0B1A-4AC1-86C9-4F01A97B2493}" destId="{805FAA17-0CF3-4007-AA1B-88519CC0DE70}" srcOrd="12" destOrd="0" presId="urn:microsoft.com/office/officeart/2008/layout/RadialCluster"/>
    <dgm:cxn modelId="{3ABE05B5-E1B0-4574-9689-58E01F2C530F}" type="presParOf" srcId="{9DDD7708-0B1A-4AC1-86C9-4F01A97B2493}" destId="{EBEE9A57-E62C-43DE-A03F-9A6FCDEAA1C2}" srcOrd="13" destOrd="0" presId="urn:microsoft.com/office/officeart/2008/layout/RadialCluster"/>
    <dgm:cxn modelId="{231E4B20-399E-475D-8B7A-325B46A7E2F7}" type="presParOf" srcId="{9DDD7708-0B1A-4AC1-86C9-4F01A97B2493}" destId="{859FC99F-ADC4-410B-91D2-4C4FACF08327}" srcOrd="14" destOrd="0" presId="urn:microsoft.com/office/officeart/2008/layout/RadialCluster"/>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9AA38-769F-4DCA-A0D3-74F8C989B637}">
      <dsp:nvSpPr>
        <dsp:cNvPr id="0" name=""/>
        <dsp:cNvSpPr/>
      </dsp:nvSpPr>
      <dsp:spPr>
        <a:xfrm>
          <a:off x="3859358" y="1452417"/>
          <a:ext cx="1252939" cy="125293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Discharge Simulator</a:t>
          </a:r>
          <a:endParaRPr lang="fr-FR" sz="1800" kern="1200" dirty="0"/>
        </a:p>
      </dsp:txBody>
      <dsp:txXfrm>
        <a:off x="3920521" y="1513580"/>
        <a:ext cx="1130613" cy="1130613"/>
      </dsp:txXfrm>
    </dsp:sp>
    <dsp:sp modelId="{8FFB4F8F-EB3F-4400-AEE7-AA73A09FC039}">
      <dsp:nvSpPr>
        <dsp:cNvPr id="0" name=""/>
        <dsp:cNvSpPr/>
      </dsp:nvSpPr>
      <dsp:spPr>
        <a:xfrm rot="16204905">
          <a:off x="4288547" y="1253959"/>
          <a:ext cx="396915" cy="0"/>
        </a:xfrm>
        <a:custGeom>
          <a:avLst/>
          <a:gdLst/>
          <a:ahLst/>
          <a:cxnLst/>
          <a:rect l="0" t="0" r="0" b="0"/>
          <a:pathLst>
            <a:path>
              <a:moveTo>
                <a:pt x="0" y="0"/>
              </a:moveTo>
              <a:lnTo>
                <a:pt x="396915"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9CAFB-53DF-4EE6-8A80-9B0EFE738537}">
      <dsp:nvSpPr>
        <dsp:cNvPr id="0" name=""/>
        <dsp:cNvSpPr/>
      </dsp:nvSpPr>
      <dsp:spPr>
        <a:xfrm>
          <a:off x="2812155" y="216033"/>
          <a:ext cx="3351463" cy="83946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it-IT" sz="1700" kern="1200" dirty="0" smtClean="0"/>
            <a:t>Massimiliano Mattei, Adriano Mele, Luigi di Grazia </a:t>
          </a:r>
          <a:r>
            <a:rPr lang="it-IT" sz="1700" kern="1200" dirty="0" smtClean="0"/>
            <a:t>(CREATE), </a:t>
          </a:r>
          <a:r>
            <a:rPr lang="it-IT" sz="1700" kern="1200" dirty="0" smtClean="0"/>
            <a:t>Domenico Abate  </a:t>
          </a:r>
          <a:r>
            <a:rPr lang="it-IT" sz="1700" kern="1200" dirty="0" smtClean="0"/>
            <a:t>(RFX)</a:t>
          </a:r>
          <a:endParaRPr lang="fr-FR" sz="1700" kern="1200" dirty="0" smtClean="0"/>
        </a:p>
      </dsp:txBody>
      <dsp:txXfrm>
        <a:off x="2853134" y="257012"/>
        <a:ext cx="3269505" cy="757511"/>
      </dsp:txXfrm>
    </dsp:sp>
    <dsp:sp modelId="{C5C99026-357E-4D33-9D2D-C6EC5A627CDA}">
      <dsp:nvSpPr>
        <dsp:cNvPr id="0" name=""/>
        <dsp:cNvSpPr/>
      </dsp:nvSpPr>
      <dsp:spPr>
        <a:xfrm rot="1759115">
          <a:off x="5048914" y="2673016"/>
          <a:ext cx="989671" cy="0"/>
        </a:xfrm>
        <a:custGeom>
          <a:avLst/>
          <a:gdLst/>
          <a:ahLst/>
          <a:cxnLst/>
          <a:rect l="0" t="0" r="0" b="0"/>
          <a:pathLst>
            <a:path>
              <a:moveTo>
                <a:pt x="0" y="0"/>
              </a:moveTo>
              <a:lnTo>
                <a:pt x="989671"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31898-076F-4EE1-9949-0DFC14A8B5D6}">
      <dsp:nvSpPr>
        <dsp:cNvPr id="0" name=""/>
        <dsp:cNvSpPr/>
      </dsp:nvSpPr>
      <dsp:spPr>
        <a:xfrm>
          <a:off x="5233147" y="2915320"/>
          <a:ext cx="3270866" cy="1003442"/>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kern="1200" dirty="0" smtClean="0"/>
            <a:t>Jean-François Artaud, Gerardo </a:t>
          </a:r>
          <a:r>
            <a:rPr lang="fr-FR" sz="1700" kern="1200" dirty="0" err="1" smtClean="0"/>
            <a:t>Giruzzi</a:t>
          </a:r>
          <a:r>
            <a:rPr lang="fr-FR" sz="1700" kern="1200" dirty="0" smtClean="0"/>
            <a:t>, Frédéric </a:t>
          </a:r>
          <a:r>
            <a:rPr lang="fr-FR" sz="1700" kern="1200" dirty="0" err="1" smtClean="0"/>
            <a:t>Imbreaux</a:t>
          </a:r>
          <a:r>
            <a:rPr lang="fr-FR" sz="1700" kern="1200" dirty="0" smtClean="0"/>
            <a:t>, Valeria </a:t>
          </a:r>
          <a:r>
            <a:rPr lang="fr-FR" sz="1700" kern="1200" dirty="0" err="1" smtClean="0"/>
            <a:t>Ostuni</a:t>
          </a:r>
          <a:r>
            <a:rPr lang="fr-FR" sz="1700" kern="1200" dirty="0" smtClean="0"/>
            <a:t> (CEA)</a:t>
          </a:r>
        </a:p>
      </dsp:txBody>
      <dsp:txXfrm>
        <a:off x="5282131" y="2964304"/>
        <a:ext cx="3172898" cy="905474"/>
      </dsp:txXfrm>
    </dsp:sp>
    <dsp:sp modelId="{1E5EC612-5D33-48A7-86E9-E55011902D17}">
      <dsp:nvSpPr>
        <dsp:cNvPr id="0" name=""/>
        <dsp:cNvSpPr/>
      </dsp:nvSpPr>
      <dsp:spPr>
        <a:xfrm rot="8821561">
          <a:off x="2876832" y="2776111"/>
          <a:ext cx="1068591" cy="0"/>
        </a:xfrm>
        <a:custGeom>
          <a:avLst/>
          <a:gdLst/>
          <a:ahLst/>
          <a:cxnLst/>
          <a:rect l="0" t="0" r="0" b="0"/>
          <a:pathLst>
            <a:path>
              <a:moveTo>
                <a:pt x="0" y="0"/>
              </a:moveTo>
              <a:lnTo>
                <a:pt x="1068591"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D27A0-E613-4704-B9A2-C490877F32F2}">
      <dsp:nvSpPr>
        <dsp:cNvPr id="0" name=""/>
        <dsp:cNvSpPr/>
      </dsp:nvSpPr>
      <dsp:spPr>
        <a:xfrm>
          <a:off x="424996" y="3066906"/>
          <a:ext cx="3780541" cy="84031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kern="1200" dirty="0" smtClean="0"/>
            <a:t>Holger Heumann, Cedric Boulbe, Blaise Faugeras (Nice </a:t>
          </a:r>
          <a:r>
            <a:rPr lang="fr-FR" sz="1700" kern="1200" dirty="0" err="1" smtClean="0"/>
            <a:t>University</a:t>
          </a:r>
          <a:r>
            <a:rPr lang="fr-FR" sz="1700" kern="1200" dirty="0" smtClean="0"/>
            <a:t>/CNRS/</a:t>
          </a:r>
          <a:r>
            <a:rPr lang="fr-FR" sz="1700" kern="1200" dirty="0" err="1" smtClean="0"/>
            <a:t>Inria</a:t>
          </a:r>
          <a:r>
            <a:rPr lang="fr-FR" sz="1700" kern="1200" dirty="0" smtClean="0"/>
            <a:t>)</a:t>
          </a:r>
        </a:p>
      </dsp:txBody>
      <dsp:txXfrm>
        <a:off x="466017" y="3107927"/>
        <a:ext cx="3698499" cy="758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9AA38-769F-4DCA-A0D3-74F8C989B637}">
      <dsp:nvSpPr>
        <dsp:cNvPr id="0" name=""/>
        <dsp:cNvSpPr/>
      </dsp:nvSpPr>
      <dsp:spPr>
        <a:xfrm>
          <a:off x="3545194" y="1221026"/>
          <a:ext cx="1425758" cy="1425758"/>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Discharge Simulator</a:t>
          </a:r>
          <a:endParaRPr lang="fr-FR" sz="2000" kern="1200" dirty="0"/>
        </a:p>
      </dsp:txBody>
      <dsp:txXfrm>
        <a:off x="3614794" y="1290626"/>
        <a:ext cx="1286558" cy="1286558"/>
      </dsp:txXfrm>
    </dsp:sp>
    <dsp:sp modelId="{8FFB4F8F-EB3F-4400-AEE7-AA73A09FC039}">
      <dsp:nvSpPr>
        <dsp:cNvPr id="0" name=""/>
        <dsp:cNvSpPr/>
      </dsp:nvSpPr>
      <dsp:spPr>
        <a:xfrm rot="16199481">
          <a:off x="4040913" y="1004006"/>
          <a:ext cx="434039" cy="0"/>
        </a:xfrm>
        <a:custGeom>
          <a:avLst/>
          <a:gdLst/>
          <a:ahLst/>
          <a:cxnLst/>
          <a:rect l="0" t="0" r="0" b="0"/>
          <a:pathLst>
            <a:path>
              <a:moveTo>
                <a:pt x="0" y="0"/>
              </a:moveTo>
              <a:lnTo>
                <a:pt x="434039"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9CAFB-53DF-4EE6-8A80-9B0EFE738537}">
      <dsp:nvSpPr>
        <dsp:cNvPr id="0" name=""/>
        <dsp:cNvSpPr/>
      </dsp:nvSpPr>
      <dsp:spPr>
        <a:xfrm>
          <a:off x="2861041" y="161789"/>
          <a:ext cx="2793623" cy="62519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PLASHAPE </a:t>
          </a:r>
          <a:br>
            <a:rPr lang="en-US" sz="1700" kern="1200" dirty="0" smtClean="0">
              <a:solidFill>
                <a:schemeClr val="tx1"/>
              </a:solidFill>
            </a:rPr>
          </a:br>
          <a:r>
            <a:rPr lang="en-US" sz="1700" kern="1200" dirty="0" smtClean="0">
              <a:solidFill>
                <a:schemeClr val="tx1"/>
              </a:solidFill>
            </a:rPr>
            <a:t>(LCFS design </a:t>
          </a:r>
          <a:r>
            <a:rPr lang="en-US" sz="1700" kern="1200" dirty="0" smtClean="0">
              <a:solidFill>
                <a:schemeClr val="tx1"/>
              </a:solidFill>
            </a:rPr>
            <a:t>tool)</a:t>
          </a:r>
          <a:endParaRPr lang="fr-FR" sz="1700" kern="1200" dirty="0" smtClean="0"/>
        </a:p>
      </dsp:txBody>
      <dsp:txXfrm>
        <a:off x="2891561" y="192309"/>
        <a:ext cx="2732583" cy="564157"/>
      </dsp:txXfrm>
    </dsp:sp>
    <dsp:sp modelId="{C5C99026-357E-4D33-9D2D-C6EC5A627CDA}">
      <dsp:nvSpPr>
        <dsp:cNvPr id="0" name=""/>
        <dsp:cNvSpPr/>
      </dsp:nvSpPr>
      <dsp:spPr>
        <a:xfrm rot="21153357">
          <a:off x="4968636" y="1805149"/>
          <a:ext cx="549744" cy="0"/>
        </a:xfrm>
        <a:custGeom>
          <a:avLst/>
          <a:gdLst/>
          <a:ahLst/>
          <a:cxnLst/>
          <a:rect l="0" t="0" r="0" b="0"/>
          <a:pathLst>
            <a:path>
              <a:moveTo>
                <a:pt x="0" y="0"/>
              </a:moveTo>
              <a:lnTo>
                <a:pt x="549744"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31898-076F-4EE1-9949-0DFC14A8B5D6}">
      <dsp:nvSpPr>
        <dsp:cNvPr id="0" name=""/>
        <dsp:cNvSpPr/>
      </dsp:nvSpPr>
      <dsp:spPr>
        <a:xfrm>
          <a:off x="5516064" y="1065247"/>
          <a:ext cx="3280289" cy="9799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CREATE-EGENE (equilibrium design tool and linearized model </a:t>
          </a:r>
          <a:r>
            <a:rPr lang="en-US" sz="1800" kern="1200" dirty="0" smtClean="0">
              <a:solidFill>
                <a:schemeClr val="tx1"/>
              </a:solidFill>
            </a:rPr>
            <a:t>computation)</a:t>
          </a:r>
          <a:endParaRPr lang="fr-FR" sz="1800" kern="1200" dirty="0" smtClean="0"/>
        </a:p>
      </dsp:txBody>
      <dsp:txXfrm>
        <a:off x="5563903" y="1113086"/>
        <a:ext cx="3184611" cy="884302"/>
      </dsp:txXfrm>
    </dsp:sp>
    <dsp:sp modelId="{1E5EC612-5D33-48A7-86E9-E55011902D17}">
      <dsp:nvSpPr>
        <dsp:cNvPr id="0" name=""/>
        <dsp:cNvSpPr/>
      </dsp:nvSpPr>
      <dsp:spPr>
        <a:xfrm rot="1143330">
          <a:off x="4943640" y="2342873"/>
          <a:ext cx="996873" cy="0"/>
        </a:xfrm>
        <a:custGeom>
          <a:avLst/>
          <a:gdLst/>
          <a:ahLst/>
          <a:cxnLst/>
          <a:rect l="0" t="0" r="0" b="0"/>
          <a:pathLst>
            <a:path>
              <a:moveTo>
                <a:pt x="0" y="0"/>
              </a:moveTo>
              <a:lnTo>
                <a:pt x="996873"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D27A0-E613-4704-B9A2-C490877F32F2}">
      <dsp:nvSpPr>
        <dsp:cNvPr id="0" name=""/>
        <dsp:cNvSpPr/>
      </dsp:nvSpPr>
      <dsp:spPr>
        <a:xfrm>
          <a:off x="5913200" y="2505407"/>
          <a:ext cx="2837794" cy="9806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70C0"/>
              </a:solidFill>
            </a:rPr>
            <a:t>METIS </a:t>
          </a:r>
          <a:br>
            <a:rPr lang="en-US" sz="1900" kern="1200" dirty="0" smtClean="0">
              <a:solidFill>
                <a:srgbClr val="0070C0"/>
              </a:solidFill>
            </a:rPr>
          </a:br>
          <a:r>
            <a:rPr lang="en-US" sz="1900" kern="1200" dirty="0" smtClean="0">
              <a:solidFill>
                <a:srgbClr val="0070C0"/>
              </a:solidFill>
            </a:rPr>
            <a:t>(plasma scenario simulator)</a:t>
          </a:r>
          <a:endParaRPr lang="fr-FR" sz="1900" kern="1200" dirty="0" smtClean="0">
            <a:solidFill>
              <a:srgbClr val="0070C0"/>
            </a:solidFill>
          </a:endParaRPr>
        </a:p>
      </dsp:txBody>
      <dsp:txXfrm>
        <a:off x="5961069" y="2553276"/>
        <a:ext cx="2742056" cy="884863"/>
      </dsp:txXfrm>
    </dsp:sp>
    <dsp:sp modelId="{109C60ED-3402-4D0C-AA3D-BA66A4482E06}">
      <dsp:nvSpPr>
        <dsp:cNvPr id="0" name=""/>
        <dsp:cNvSpPr/>
      </dsp:nvSpPr>
      <dsp:spPr>
        <a:xfrm rot="3027438">
          <a:off x="4554102" y="3267607"/>
          <a:ext cx="1610120" cy="0"/>
        </a:xfrm>
        <a:custGeom>
          <a:avLst/>
          <a:gdLst/>
          <a:ahLst/>
          <a:cxnLst/>
          <a:rect l="0" t="0" r="0" b="0"/>
          <a:pathLst>
            <a:path>
              <a:moveTo>
                <a:pt x="0" y="0"/>
              </a:moveTo>
              <a:lnTo>
                <a:pt x="1610120"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C25B78-0415-4A0F-9C36-3BAC69AA5E20}">
      <dsp:nvSpPr>
        <dsp:cNvPr id="0" name=""/>
        <dsp:cNvSpPr/>
      </dsp:nvSpPr>
      <dsp:spPr>
        <a:xfrm>
          <a:off x="4354594" y="3888429"/>
          <a:ext cx="3692005" cy="796742"/>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FEEQS.M </a:t>
          </a:r>
          <a:br>
            <a:rPr lang="en-US" sz="1600" kern="1200" dirty="0" smtClean="0"/>
          </a:br>
          <a:r>
            <a:rPr lang="en-US" sz="1600" kern="1200" dirty="0" smtClean="0"/>
            <a:t>(free boundary equilibrium used in various inverse modes)</a:t>
          </a:r>
          <a:endParaRPr lang="fr-FR" sz="1600" kern="1200" dirty="0" smtClean="0"/>
        </a:p>
      </dsp:txBody>
      <dsp:txXfrm>
        <a:off x="4393488" y="3927323"/>
        <a:ext cx="3614217" cy="718954"/>
      </dsp:txXfrm>
    </dsp:sp>
    <dsp:sp modelId="{F2FFEE8D-D1A8-417A-B427-9CF7909B06C8}">
      <dsp:nvSpPr>
        <dsp:cNvPr id="0" name=""/>
        <dsp:cNvSpPr/>
      </dsp:nvSpPr>
      <dsp:spPr>
        <a:xfrm rot="8289961">
          <a:off x="2128240" y="3113617"/>
          <a:ext cx="1623941" cy="0"/>
        </a:xfrm>
        <a:custGeom>
          <a:avLst/>
          <a:gdLst/>
          <a:ahLst/>
          <a:cxnLst/>
          <a:rect l="0" t="0" r="0" b="0"/>
          <a:pathLst>
            <a:path>
              <a:moveTo>
                <a:pt x="0" y="0"/>
              </a:moveTo>
              <a:lnTo>
                <a:pt x="1623941"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DB1B76-3AE3-4B81-99E7-E3E27228098D}">
      <dsp:nvSpPr>
        <dsp:cNvPr id="0" name=""/>
        <dsp:cNvSpPr/>
      </dsp:nvSpPr>
      <dsp:spPr>
        <a:xfrm>
          <a:off x="136194" y="3655181"/>
          <a:ext cx="3324164" cy="96132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CREATE-NL </a:t>
          </a:r>
          <a:br>
            <a:rPr lang="en-US" sz="1700" kern="1200" dirty="0" smtClean="0"/>
          </a:br>
          <a:r>
            <a:rPr lang="en-US" sz="1700" kern="1200" dirty="0" smtClean="0"/>
            <a:t>(free boundary equilibrium used in time dependent simulation)</a:t>
          </a:r>
          <a:endParaRPr lang="fr-FR" sz="1700" kern="1200" dirty="0" smtClean="0"/>
        </a:p>
      </dsp:txBody>
      <dsp:txXfrm>
        <a:off x="183122" y="3702109"/>
        <a:ext cx="3230308" cy="867468"/>
      </dsp:txXfrm>
    </dsp:sp>
    <dsp:sp modelId="{49A4DBA0-101B-4FA7-9A92-D67BF24B5200}">
      <dsp:nvSpPr>
        <dsp:cNvPr id="0" name=""/>
        <dsp:cNvSpPr/>
      </dsp:nvSpPr>
      <dsp:spPr>
        <a:xfrm rot="9890924">
          <a:off x="2236179" y="2301032"/>
          <a:ext cx="1332168" cy="0"/>
        </a:xfrm>
        <a:custGeom>
          <a:avLst/>
          <a:gdLst/>
          <a:ahLst/>
          <a:cxnLst/>
          <a:rect l="0" t="0" r="0" b="0"/>
          <a:pathLst>
            <a:path>
              <a:moveTo>
                <a:pt x="0" y="0"/>
              </a:moveTo>
              <a:lnTo>
                <a:pt x="1332168"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FAA17-0CF3-4007-AA1B-88519CC0DE70}">
      <dsp:nvSpPr>
        <dsp:cNvPr id="0" name=""/>
        <dsp:cNvSpPr/>
      </dsp:nvSpPr>
      <dsp:spPr>
        <a:xfrm>
          <a:off x="181990" y="2145376"/>
          <a:ext cx="2077342" cy="122200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Shape and plasma current controller (Simulink library) </a:t>
          </a:r>
          <a:endParaRPr lang="fr-FR" sz="1900" kern="1200" dirty="0" smtClean="0"/>
        </a:p>
      </dsp:txBody>
      <dsp:txXfrm>
        <a:off x="241643" y="2205029"/>
        <a:ext cx="1958036" cy="1102698"/>
      </dsp:txXfrm>
    </dsp:sp>
    <dsp:sp modelId="{EBEE9A57-E62C-43DE-A03F-9A6FCDEAA1C2}">
      <dsp:nvSpPr>
        <dsp:cNvPr id="0" name=""/>
        <dsp:cNvSpPr/>
      </dsp:nvSpPr>
      <dsp:spPr>
        <a:xfrm rot="11647615">
          <a:off x="2604952" y="1637981"/>
          <a:ext cx="954677" cy="0"/>
        </a:xfrm>
        <a:custGeom>
          <a:avLst/>
          <a:gdLst/>
          <a:ahLst/>
          <a:cxnLst/>
          <a:rect l="0" t="0" r="0" b="0"/>
          <a:pathLst>
            <a:path>
              <a:moveTo>
                <a:pt x="0" y="0"/>
              </a:moveTo>
              <a:lnTo>
                <a:pt x="954677"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FC99F-ADC4-410B-91D2-4C4FACF08327}">
      <dsp:nvSpPr>
        <dsp:cNvPr id="0" name=""/>
        <dsp:cNvSpPr/>
      </dsp:nvSpPr>
      <dsp:spPr>
        <a:xfrm>
          <a:off x="84764" y="777222"/>
          <a:ext cx="2534624" cy="85059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70C0"/>
              </a:solidFill>
            </a:rPr>
            <a:t>NICE </a:t>
          </a:r>
          <a:br>
            <a:rPr lang="en-US" sz="1700" kern="1200" dirty="0" smtClean="0">
              <a:solidFill>
                <a:srgbClr val="0070C0"/>
              </a:solidFill>
            </a:rPr>
          </a:br>
          <a:r>
            <a:rPr lang="en-US" sz="1700" kern="1200" dirty="0" smtClean="0">
              <a:solidFill>
                <a:srgbClr val="0070C0"/>
              </a:solidFill>
            </a:rPr>
            <a:t>(used for equilibrium reconstruction)</a:t>
          </a:r>
          <a:endParaRPr lang="fr-FR" sz="1700" kern="1200" dirty="0" smtClean="0">
            <a:solidFill>
              <a:srgbClr val="0070C0"/>
            </a:solidFill>
          </a:endParaRPr>
        </a:p>
      </dsp:txBody>
      <dsp:txXfrm>
        <a:off x="126286" y="818744"/>
        <a:ext cx="2451580" cy="76754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1"/>
            <a:ext cx="3169920" cy="48006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defRPr sz="1300"/>
            </a:lvl1pPr>
          </a:lstStyle>
          <a:p>
            <a:pPr>
              <a:defRPr/>
            </a:pPr>
            <a:endParaRPr lang="fr-FR"/>
          </a:p>
        </p:txBody>
      </p:sp>
      <p:sp>
        <p:nvSpPr>
          <p:cNvPr id="33795" name="Rectangle 3"/>
          <p:cNvSpPr>
            <a:spLocks noGrp="1" noChangeArrowheads="1"/>
          </p:cNvSpPr>
          <p:nvPr>
            <p:ph type="dt" sz="quarter" idx="1"/>
          </p:nvPr>
        </p:nvSpPr>
        <p:spPr bwMode="auto">
          <a:xfrm>
            <a:off x="4143588" y="1"/>
            <a:ext cx="3169920" cy="48006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a:defRPr sz="1300"/>
            </a:lvl1pPr>
          </a:lstStyle>
          <a:p>
            <a:pPr>
              <a:defRPr/>
            </a:pPr>
            <a:fld id="{F6D3CB93-F357-4FEE-9F4F-E36AAFA39D77}" type="datetimeFigureOut">
              <a:rPr lang="fr-FR"/>
              <a:pPr>
                <a:defRPr/>
              </a:pPr>
              <a:t>02/04/2020</a:t>
            </a:fld>
            <a:endParaRPr lang="fr-FR"/>
          </a:p>
        </p:txBody>
      </p:sp>
      <p:sp>
        <p:nvSpPr>
          <p:cNvPr id="33796"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defRPr sz="1300"/>
            </a:lvl1pPr>
          </a:lstStyle>
          <a:p>
            <a:pPr>
              <a:defRPr/>
            </a:pPr>
            <a:endParaRPr lang="fr-FR"/>
          </a:p>
        </p:txBody>
      </p:sp>
      <p:sp>
        <p:nvSpPr>
          <p:cNvPr id="33797" name="Rectangle 5"/>
          <p:cNvSpPr>
            <a:spLocks noGrp="1" noChangeArrowheads="1"/>
          </p:cNvSpPr>
          <p:nvPr>
            <p:ph type="sldNum" sz="quarter" idx="3"/>
          </p:nvPr>
        </p:nvSpPr>
        <p:spPr bwMode="auto">
          <a:xfrm>
            <a:off x="4143588" y="9119474"/>
            <a:ext cx="3169920" cy="48006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a:defRPr sz="1300"/>
            </a:lvl1pPr>
          </a:lstStyle>
          <a:p>
            <a:pPr>
              <a:defRPr/>
            </a:pPr>
            <a:fld id="{0ACF0466-F6EF-4B7E-920C-DD0EC1401511}" type="slidenum">
              <a:rPr lang="fr-FR"/>
              <a:pPr>
                <a:defRPr/>
              </a:pPr>
              <a:t>‹N°›</a:t>
            </a:fld>
            <a:endParaRPr lang="fr-FR"/>
          </a:p>
        </p:txBody>
      </p:sp>
    </p:spTree>
    <p:extLst>
      <p:ext uri="{BB962C8B-B14F-4D97-AF65-F5344CB8AC3E}">
        <p14:creationId xmlns:p14="http://schemas.microsoft.com/office/powerpoint/2010/main" val="248017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169920" cy="480060"/>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4143588" y="1"/>
            <a:ext cx="3169920" cy="480060"/>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BE06E73A-8BA9-4269-A112-65252C59BFB3}" type="datetimeFigureOut">
              <a:rPr lang="fr-FR"/>
              <a:pPr>
                <a:defRPr/>
              </a:pPr>
              <a:t>02/04/2020</a:t>
            </a:fld>
            <a:endParaRPr lang="fr-FR"/>
          </a:p>
        </p:txBody>
      </p:sp>
      <p:sp>
        <p:nvSpPr>
          <p:cNvPr id="4" name="Espace réservé de l'image des diapositives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500" tIns="47750" rIns="95500" bIns="47750" rtlCol="0" anchor="ctr"/>
          <a:lstStyle/>
          <a:p>
            <a:pPr lvl="0"/>
            <a:endParaRPr lang="fr-FR" noProof="0"/>
          </a:p>
        </p:txBody>
      </p:sp>
      <p:sp>
        <p:nvSpPr>
          <p:cNvPr id="5" name="Espace réservé des commentaires 4"/>
          <p:cNvSpPr>
            <a:spLocks noGrp="1"/>
          </p:cNvSpPr>
          <p:nvPr>
            <p:ph type="body" sz="quarter" idx="3"/>
          </p:nvPr>
        </p:nvSpPr>
        <p:spPr>
          <a:xfrm>
            <a:off x="731520" y="4560571"/>
            <a:ext cx="5852160" cy="4320540"/>
          </a:xfrm>
          <a:prstGeom prst="rect">
            <a:avLst/>
          </a:prstGeom>
        </p:spPr>
        <p:txBody>
          <a:bodyPr vert="horz" lIns="95500" tIns="47750" rIns="95500" bIns="4775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143588" y="9119474"/>
            <a:ext cx="3169920" cy="480060"/>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536B942-F57E-469A-8DB2-936B8667DF37}" type="slidenum">
              <a:rPr lang="fr-FR"/>
              <a:pPr>
                <a:defRPr/>
              </a:pPr>
              <a:t>‹N°›</a:t>
            </a:fld>
            <a:endParaRPr lang="fr-FR"/>
          </a:p>
        </p:txBody>
      </p:sp>
    </p:spTree>
    <p:extLst>
      <p:ext uri="{BB962C8B-B14F-4D97-AF65-F5344CB8AC3E}">
        <p14:creationId xmlns:p14="http://schemas.microsoft.com/office/powerpoint/2010/main" val="3002232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ChangeArrowheads="1" noTextEdit="1"/>
          </p:cNvSpPr>
          <p:nvPr>
            <p:ph type="sldImg"/>
          </p:nvPr>
        </p:nvSpPr>
        <p:spPr>
          <a:ln/>
        </p:spPr>
      </p:sp>
      <p:sp>
        <p:nvSpPr>
          <p:cNvPr id="225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25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54088" rtl="0" eaLnBrk="0" fontAlgn="base" latinLnBrk="0" hangingPunct="0">
              <a:lnSpc>
                <a:spcPct val="100000"/>
              </a:lnSpc>
              <a:spcBef>
                <a:spcPct val="0"/>
              </a:spcBef>
              <a:spcAft>
                <a:spcPct val="0"/>
              </a:spcAft>
              <a:buClrTx/>
              <a:buSzTx/>
              <a:buFontTx/>
              <a:buNone/>
              <a:tabLst/>
              <a:defRPr/>
            </a:pPr>
            <a:fld id="{88610BEB-F0BF-4CC8-8C56-C8BAEAE2FBB3}"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54088" rtl="0" eaLnBrk="0" fontAlgn="base" latinLnBrk="0" hangingPunct="0">
                <a:lnSpc>
                  <a:spcPct val="100000"/>
                </a:lnSpc>
                <a:spcBef>
                  <a:spcPct val="0"/>
                </a:spcBef>
                <a:spcAft>
                  <a:spcPct val="0"/>
                </a:spcAft>
                <a:buClrTx/>
                <a:buSzTx/>
                <a:buFontTx/>
                <a:buNone/>
                <a:tabLst/>
                <a:defRPr/>
              </a:pPr>
              <a:t>14</a:t>
            </a:fld>
            <a:endPar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8684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5" name="Image 9" descr="bandeau_tit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30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RFMblanc"/>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1550" y="5157788"/>
            <a:ext cx="12969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960000" y="1855288"/>
            <a:ext cx="4788464" cy="2653832"/>
          </a:xfrm>
        </p:spPr>
        <p:txBody>
          <a:bodyPr anchor="t"/>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960000" y="5805264"/>
            <a:ext cx="3060272" cy="504056"/>
          </a:xfrm>
        </p:spPr>
        <p:txBody>
          <a:bodyPr anchor="b"/>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a:t>
            </a:r>
            <a:endParaRPr lang="fr-FR" dirty="0"/>
          </a:p>
        </p:txBody>
      </p:sp>
      <p:sp>
        <p:nvSpPr>
          <p:cNvPr id="9" name="Espace réservé du texte 8"/>
          <p:cNvSpPr>
            <a:spLocks noGrp="1"/>
          </p:cNvSpPr>
          <p:nvPr>
            <p:ph type="body" sz="quarter" idx="13"/>
          </p:nvPr>
        </p:nvSpPr>
        <p:spPr>
          <a:xfrm>
            <a:off x="3960000" y="4509120"/>
            <a:ext cx="4788464" cy="1224136"/>
          </a:xfrm>
        </p:spPr>
        <p:txBody>
          <a:bodyPr anchor="b"/>
          <a:lstStyle>
            <a:lvl1pPr marL="0" indent="0">
              <a:buFont typeface="Arial" pitchFamily="34" charset="0"/>
              <a:buNone/>
              <a:defRPr sz="850" b="0">
                <a:solidFill>
                  <a:srgbClr val="666666"/>
                </a:solidFill>
              </a:defRPr>
            </a:lvl1pPr>
          </a:lstStyle>
          <a:p>
            <a:pPr lvl="0"/>
            <a:r>
              <a:rPr lang="fr-FR" dirty="0" smtClean="0"/>
              <a:t>Cliquez pour modifier les styles du texte du masque</a:t>
            </a:r>
          </a:p>
        </p:txBody>
      </p:sp>
      <p:sp>
        <p:nvSpPr>
          <p:cNvPr id="7" name="Espace réservé du numéro de diapositive 11"/>
          <p:cNvSpPr>
            <a:spLocks noGrp="1"/>
          </p:cNvSpPr>
          <p:nvPr>
            <p:ph type="sldNum" sz="quarter" idx="14"/>
          </p:nvPr>
        </p:nvSpPr>
        <p:spPr>
          <a:xfrm>
            <a:off x="8024813" y="6308725"/>
            <a:ext cx="1119187" cy="365125"/>
          </a:xfrm>
        </p:spPr>
        <p:txBody>
          <a:bodyPr/>
          <a:lstStyle>
            <a:lvl1pPr>
              <a:defRPr>
                <a:solidFill>
                  <a:schemeClr val="bg1"/>
                </a:solidFill>
              </a:defRPr>
            </a:lvl1pPr>
          </a:lstStyle>
          <a:p>
            <a:pPr>
              <a:defRPr/>
            </a:pPr>
            <a:r>
              <a:rPr lang="fr-FR"/>
              <a:t>|  PAGE </a:t>
            </a:r>
            <a:fld id="{6CA53BA2-7D3A-48C0-A395-AD167E525818}" type="slidenum">
              <a:rPr lang="fr-FR"/>
              <a:pPr>
                <a:defRPr/>
              </a:pPr>
              <a:t>‹N°›</a:t>
            </a:fld>
            <a:endParaRPr lang="fr-FR"/>
          </a:p>
        </p:txBody>
      </p:sp>
      <p:sp>
        <p:nvSpPr>
          <p:cNvPr id="8" name="Espace réservé du pied de page 12"/>
          <p:cNvSpPr>
            <a:spLocks noGrp="1"/>
          </p:cNvSpPr>
          <p:nvPr>
            <p:ph type="ftr" sz="quarter" idx="15"/>
          </p:nvPr>
        </p:nvSpPr>
        <p:spPr>
          <a:xfrm>
            <a:off x="5435600" y="6305550"/>
            <a:ext cx="2555875" cy="365125"/>
          </a:xfrm>
        </p:spPr>
        <p:txBody>
          <a:bodyPr/>
          <a:lstStyle>
            <a:lvl1pPr>
              <a:defRPr>
                <a:solidFill>
                  <a:schemeClr val="bg1"/>
                </a:solidFill>
              </a:defRPr>
            </a:lvl1pPr>
          </a:lstStyle>
          <a:p>
            <a:pPr>
              <a:defRPr/>
            </a:pPr>
            <a:r>
              <a:rPr lang="fr-FR"/>
              <a:t>CEA | 10 AVRIL 2012</a:t>
            </a:r>
          </a:p>
        </p:txBody>
      </p:sp>
    </p:spTree>
    <p:extLst>
      <p:ext uri="{BB962C8B-B14F-4D97-AF65-F5344CB8AC3E}">
        <p14:creationId xmlns:p14="http://schemas.microsoft.com/office/powerpoint/2010/main" val="219720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3" name="Image 8" descr="bandeau_page_car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6"/>
          <p:cNvSpPr>
            <a:spLocks noGrp="1"/>
          </p:cNvSpPr>
          <p:nvPr>
            <p:ph type="sldNum" sz="quarter" idx="16"/>
          </p:nvPr>
        </p:nvSpPr>
        <p:spPr/>
        <p:txBody>
          <a:bodyPr/>
          <a:lstStyle>
            <a:lvl1pPr>
              <a:defRPr/>
            </a:lvl1pPr>
          </a:lstStyle>
          <a:p>
            <a:pPr>
              <a:defRPr/>
            </a:pPr>
            <a:r>
              <a:rPr lang="fr-FR"/>
              <a:t>|  PAGE </a:t>
            </a:r>
            <a:fld id="{158AF708-240F-471D-B081-32029708C70B}" type="slidenum">
              <a:rPr lang="fr-FR"/>
              <a:pPr>
                <a:defRPr/>
              </a:pPr>
              <a:t>‹N°›</a:t>
            </a:fld>
            <a:endParaRPr lang="fr-FR"/>
          </a:p>
        </p:txBody>
      </p:sp>
      <p:sp>
        <p:nvSpPr>
          <p:cNvPr id="5" name="Espace réservé du pied de page 7"/>
          <p:cNvSpPr>
            <a:spLocks noGrp="1"/>
          </p:cNvSpPr>
          <p:nvPr>
            <p:ph type="ftr" sz="quarter" idx="17"/>
          </p:nvPr>
        </p:nvSpPr>
        <p:spPr/>
        <p:txBody>
          <a:bodyPr/>
          <a:lstStyle>
            <a:lvl1pPr>
              <a:defRPr/>
            </a:lvl1pPr>
          </a:lstStyle>
          <a:p>
            <a:pPr>
              <a:defRPr/>
            </a:pPr>
            <a:r>
              <a:rPr lang="fr-FR"/>
              <a:t>CEA | 10 AVRIL 2012</a:t>
            </a:r>
          </a:p>
        </p:txBody>
      </p:sp>
    </p:spTree>
    <p:extLst>
      <p:ext uri="{BB962C8B-B14F-4D97-AF65-F5344CB8AC3E}">
        <p14:creationId xmlns:p14="http://schemas.microsoft.com/office/powerpoint/2010/main" val="223299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3" name="Image 9" descr="car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6238" y="846138"/>
            <a:ext cx="8459787"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8" descr="bandeau_page_car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Espace réservé du graphique 32"/>
          <p:cNvSpPr>
            <a:spLocks noGrp="1"/>
          </p:cNvSpPr>
          <p:nvPr>
            <p:ph type="chart" sz="quarter" idx="13"/>
          </p:nvPr>
        </p:nvSpPr>
        <p:spPr>
          <a:xfrm>
            <a:off x="899592" y="5157788"/>
            <a:ext cx="3240360" cy="863600"/>
          </a:xfrm>
        </p:spPr>
        <p:txBody>
          <a:bodyPr rtlCol="0" anchor="ctr">
            <a:noAutofit/>
          </a:bodyPr>
          <a:lstStyle>
            <a:lvl1pPr marL="0" indent="0" algn="ctr">
              <a:defRPr sz="1200"/>
            </a:lvl1pPr>
          </a:lstStyle>
          <a:p>
            <a:pPr lvl="0"/>
            <a:r>
              <a:rPr lang="fr-FR" noProof="0" dirty="0" smtClean="0"/>
              <a:t>Cliquez sur l'icône pour ajouter un graphique</a:t>
            </a:r>
            <a:endParaRPr lang="fr-FR" noProof="0" dirty="0"/>
          </a:p>
        </p:txBody>
      </p:sp>
      <p:sp>
        <p:nvSpPr>
          <p:cNvPr id="5" name="Espace réservé du numéro de diapositive 6"/>
          <p:cNvSpPr>
            <a:spLocks noGrp="1"/>
          </p:cNvSpPr>
          <p:nvPr>
            <p:ph type="sldNum" sz="quarter" idx="14"/>
          </p:nvPr>
        </p:nvSpPr>
        <p:spPr/>
        <p:txBody>
          <a:bodyPr/>
          <a:lstStyle>
            <a:lvl1pPr>
              <a:defRPr/>
            </a:lvl1pPr>
          </a:lstStyle>
          <a:p>
            <a:pPr>
              <a:defRPr/>
            </a:pPr>
            <a:r>
              <a:rPr lang="fr-FR"/>
              <a:t>|  PAGE </a:t>
            </a:r>
            <a:fld id="{6AA3ED81-3D30-4D64-877F-C30D6027FAE7}" type="slidenum">
              <a:rPr lang="fr-FR"/>
              <a:pPr>
                <a:defRPr/>
              </a:pPr>
              <a:t>‹N°›</a:t>
            </a:fld>
            <a:endParaRPr lang="fr-FR"/>
          </a:p>
        </p:txBody>
      </p:sp>
      <p:sp>
        <p:nvSpPr>
          <p:cNvPr id="6" name="Espace réservé du pied de page 7"/>
          <p:cNvSpPr>
            <a:spLocks noGrp="1"/>
          </p:cNvSpPr>
          <p:nvPr>
            <p:ph type="ftr" sz="quarter" idx="15"/>
          </p:nvPr>
        </p:nvSpPr>
        <p:spPr/>
        <p:txBody>
          <a:bodyPr/>
          <a:lstStyle>
            <a:lvl1pPr>
              <a:defRPr/>
            </a:lvl1pPr>
          </a:lstStyle>
          <a:p>
            <a:pPr>
              <a:defRPr/>
            </a:pPr>
            <a:r>
              <a:rPr lang="fr-FR"/>
              <a:t>CEA | 10 AVRIL 2012</a:t>
            </a:r>
          </a:p>
        </p:txBody>
      </p:sp>
    </p:spTree>
    <p:extLst>
      <p:ext uri="{BB962C8B-B14F-4D97-AF65-F5344CB8AC3E}">
        <p14:creationId xmlns:p14="http://schemas.microsoft.com/office/powerpoint/2010/main" val="59527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4" name="Image 7" descr="bandeau_intercalai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09938" y="0"/>
            <a:ext cx="5834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descr="bandeau_dernière.png"/>
          <p:cNvPicPr>
            <a:picLocks noChangeAspect="1"/>
          </p:cNvPicPr>
          <p:nvPr userDrawn="1"/>
        </p:nvPicPr>
        <p:blipFill>
          <a:blip r:embed="rId3">
            <a:extLst>
              <a:ext uri="{28A0092B-C50C-407E-A947-70E740481C1C}">
                <a14:useLocalDpi xmlns:a14="http://schemas.microsoft.com/office/drawing/2010/main" val="0"/>
              </a:ext>
            </a:extLst>
          </a:blip>
          <a:srcRect b="15350"/>
          <a:stretch>
            <a:fillRect/>
          </a:stretch>
        </p:blipFill>
        <p:spPr bwMode="auto">
          <a:xfrm>
            <a:off x="3309938" y="0"/>
            <a:ext cx="5834062"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138800" y="5799600"/>
            <a:ext cx="1897200" cy="943200"/>
          </a:xfrm>
        </p:spPr>
        <p:txBody>
          <a:bodyPr anchor="t"/>
          <a:lstStyle>
            <a:lvl1pPr>
              <a:lnSpc>
                <a:spcPts val="1200"/>
              </a:lnSpc>
              <a:defRPr sz="850" b="0" cap="none" baseline="0">
                <a:solidFill>
                  <a:schemeClr val="bg2"/>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10"/>
          <p:cNvSpPr>
            <a:spLocks noGrp="1"/>
          </p:cNvSpPr>
          <p:nvPr>
            <p:ph type="sldNum" sz="quarter" idx="10"/>
          </p:nvPr>
        </p:nvSpPr>
        <p:spPr>
          <a:xfrm>
            <a:off x="576263" y="5445125"/>
            <a:ext cx="1119187" cy="365125"/>
          </a:xfrm>
        </p:spPr>
        <p:txBody>
          <a:bodyPr/>
          <a:lstStyle>
            <a:lvl1pPr algn="l">
              <a:defRPr>
                <a:solidFill>
                  <a:schemeClr val="bg1"/>
                </a:solidFill>
              </a:defRPr>
            </a:lvl1pPr>
          </a:lstStyle>
          <a:p>
            <a:pPr>
              <a:defRPr/>
            </a:pPr>
            <a:r>
              <a:rPr lang="fr-FR"/>
              <a:t>|  PAGE </a:t>
            </a:r>
            <a:fld id="{739D9426-F3B7-4C47-A96D-89800179B382}" type="slidenum">
              <a:rPr lang="fr-FR"/>
              <a:pPr>
                <a:defRPr/>
              </a:pPr>
              <a:t>‹N°›</a:t>
            </a:fld>
            <a:endParaRPr lang="fr-FR"/>
          </a:p>
        </p:txBody>
      </p:sp>
      <p:sp>
        <p:nvSpPr>
          <p:cNvPr id="7" name="Espace réservé du pied de page 11"/>
          <p:cNvSpPr>
            <a:spLocks noGrp="1"/>
          </p:cNvSpPr>
          <p:nvPr>
            <p:ph type="ftr" sz="quarter" idx="11"/>
          </p:nvPr>
        </p:nvSpPr>
        <p:spPr>
          <a:xfrm>
            <a:off x="576263" y="5876925"/>
            <a:ext cx="2663825" cy="365125"/>
          </a:xfrm>
        </p:spPr>
        <p:txBody>
          <a:bodyPr/>
          <a:lstStyle>
            <a:lvl1pPr algn="l">
              <a:defRPr>
                <a:solidFill>
                  <a:schemeClr val="bg1"/>
                </a:solidFill>
              </a:defRPr>
            </a:lvl1pPr>
          </a:lstStyle>
          <a:p>
            <a:pPr>
              <a:defRPr/>
            </a:pPr>
            <a:r>
              <a:rPr lang="fr-FR"/>
              <a:t>CEA | 10 AVRIL 2012</a:t>
            </a:r>
          </a:p>
        </p:txBody>
      </p:sp>
    </p:spTree>
    <p:extLst>
      <p:ext uri="{BB962C8B-B14F-4D97-AF65-F5344CB8AC3E}">
        <p14:creationId xmlns:p14="http://schemas.microsoft.com/office/powerpoint/2010/main" val="201024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24-25 July 2007</a:t>
            </a:r>
          </a:p>
        </p:txBody>
      </p:sp>
      <p:sp>
        <p:nvSpPr>
          <p:cNvPr id="5" name="Segnaposto piè di pagina 4"/>
          <p:cNvSpPr>
            <a:spLocks noGrp="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TW6-TPO-OPSCE </a:t>
            </a:r>
            <a:r>
              <a:rPr lang="it-IT" err="1"/>
              <a:t>kick-off</a:t>
            </a:r>
            <a:r>
              <a:rPr lang="it-IT"/>
              <a:t> meeting</a:t>
            </a:r>
            <a:endParaRPr lang="en-US"/>
          </a:p>
        </p:txBody>
      </p:sp>
      <p:sp>
        <p:nvSpPr>
          <p:cNvPr id="6" name="Segnaposto numero diapositiva 5"/>
          <p:cNvSpPr>
            <a:spLocks noGrp="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12DC5307-68CB-41F9-9BBF-23FB07ACF85F}" type="slidenum">
              <a:rPr lang="en-US" altLang="it-IT"/>
              <a:pPr/>
              <a:t>‹N°›</a:t>
            </a:fld>
            <a:endParaRPr lang="en-US" altLang="it-IT"/>
          </a:p>
        </p:txBody>
      </p:sp>
    </p:spTree>
    <p:extLst>
      <p:ext uri="{BB962C8B-B14F-4D97-AF65-F5344CB8AC3E}">
        <p14:creationId xmlns:p14="http://schemas.microsoft.com/office/powerpoint/2010/main" val="248807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AAFBFB5B-D19F-4265-AB94-A3581D2544ED}" type="slidenum">
              <a:rPr lang="en-US" altLang="it-IT"/>
              <a:pPr/>
              <a:t>‹N°›</a:t>
            </a:fld>
            <a:endParaRPr lang="en-US" altLang="it-IT"/>
          </a:p>
        </p:txBody>
      </p:sp>
    </p:spTree>
    <p:extLst>
      <p:ext uri="{BB962C8B-B14F-4D97-AF65-F5344CB8AC3E}">
        <p14:creationId xmlns:p14="http://schemas.microsoft.com/office/powerpoint/2010/main" val="307283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04CBF4E-0BF1-4DA5-A18A-1F6BE0A683EA}" type="slidenum">
              <a:rPr lang="en-US" altLang="it-IT"/>
              <a:pPr/>
              <a:t>‹N°›</a:t>
            </a:fld>
            <a:endParaRPr lang="en-US" altLang="it-IT"/>
          </a:p>
        </p:txBody>
      </p:sp>
    </p:spTree>
    <p:extLst>
      <p:ext uri="{BB962C8B-B14F-4D97-AF65-F5344CB8AC3E}">
        <p14:creationId xmlns:p14="http://schemas.microsoft.com/office/powerpoint/2010/main" val="94370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146EFB29-6226-4839-A6DC-76BC21AF4943}" type="slidenum">
              <a:rPr lang="en-US" altLang="it-IT"/>
              <a:pPr/>
              <a:t>‹N°›</a:t>
            </a:fld>
            <a:endParaRPr lang="en-US" altLang="it-IT"/>
          </a:p>
        </p:txBody>
      </p:sp>
    </p:spTree>
    <p:extLst>
      <p:ext uri="{BB962C8B-B14F-4D97-AF65-F5344CB8AC3E}">
        <p14:creationId xmlns:p14="http://schemas.microsoft.com/office/powerpoint/2010/main" val="264747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8"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9"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03053A2E-3964-4BE4-B902-65C1D9E1446D}" type="slidenum">
              <a:rPr lang="en-US" altLang="it-IT"/>
              <a:pPr/>
              <a:t>‹N°›</a:t>
            </a:fld>
            <a:endParaRPr lang="en-US" altLang="it-IT"/>
          </a:p>
        </p:txBody>
      </p:sp>
    </p:spTree>
    <p:extLst>
      <p:ext uri="{BB962C8B-B14F-4D97-AF65-F5344CB8AC3E}">
        <p14:creationId xmlns:p14="http://schemas.microsoft.com/office/powerpoint/2010/main" val="405049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4"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5"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6563CC2E-A3E4-45F7-A368-703F2D917E09}" type="slidenum">
              <a:rPr lang="en-US" altLang="it-IT"/>
              <a:pPr/>
              <a:t>‹N°›</a:t>
            </a:fld>
            <a:endParaRPr lang="en-US" altLang="it-IT"/>
          </a:p>
        </p:txBody>
      </p:sp>
    </p:spTree>
    <p:extLst>
      <p:ext uri="{BB962C8B-B14F-4D97-AF65-F5344CB8AC3E}">
        <p14:creationId xmlns:p14="http://schemas.microsoft.com/office/powerpoint/2010/main" val="961901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3"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4"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35840D1-F0A2-4AC0-B34A-25799BACD3AA}" type="slidenum">
              <a:rPr lang="en-US" altLang="it-IT"/>
              <a:pPr/>
              <a:t>‹N°›</a:t>
            </a:fld>
            <a:endParaRPr lang="en-US" altLang="it-IT"/>
          </a:p>
        </p:txBody>
      </p:sp>
    </p:spTree>
    <p:extLst>
      <p:ext uri="{BB962C8B-B14F-4D97-AF65-F5344CB8AC3E}">
        <p14:creationId xmlns:p14="http://schemas.microsoft.com/office/powerpoint/2010/main" val="359968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6" name="Image 9" descr="bandeau_tit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30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RFMblanc"/>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1550" y="5157788"/>
            <a:ext cx="12969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960000" y="1855288"/>
            <a:ext cx="4788464" cy="1429696"/>
          </a:xfrm>
        </p:spPr>
        <p:txBody>
          <a:bodyPr anchor="t"/>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9" name="Espace réservé du texte 8"/>
          <p:cNvSpPr>
            <a:spLocks noGrp="1"/>
          </p:cNvSpPr>
          <p:nvPr>
            <p:ph type="body" sz="quarter" idx="13"/>
          </p:nvPr>
        </p:nvSpPr>
        <p:spPr>
          <a:xfrm>
            <a:off x="3960000" y="5445224"/>
            <a:ext cx="4788464" cy="288032"/>
          </a:xfrm>
        </p:spPr>
        <p:txBody>
          <a:bodyPr anchor="b"/>
          <a:lstStyle>
            <a:lvl1pPr marL="0" indent="0">
              <a:buFont typeface="Arial" pitchFamily="34" charset="0"/>
              <a:buNone/>
              <a:defRPr sz="850" b="0">
                <a:solidFill>
                  <a:srgbClr val="666666"/>
                </a:solidFill>
              </a:defRPr>
            </a:lvl1pPr>
          </a:lstStyle>
          <a:p>
            <a:pPr lvl="0"/>
            <a:r>
              <a:rPr lang="fr-FR" dirty="0" smtClean="0"/>
              <a:t>Cliquez pour modifier les styles du texte du masque</a:t>
            </a:r>
          </a:p>
        </p:txBody>
      </p:sp>
      <p:sp>
        <p:nvSpPr>
          <p:cNvPr id="12" name="Espace réservé pour une image  11"/>
          <p:cNvSpPr>
            <a:spLocks noGrp="1"/>
          </p:cNvSpPr>
          <p:nvPr>
            <p:ph type="pic" sz="quarter" idx="14"/>
          </p:nvPr>
        </p:nvSpPr>
        <p:spPr>
          <a:xfrm>
            <a:off x="3311999" y="3311999"/>
            <a:ext cx="5832000" cy="2124000"/>
          </a:xfrm>
          <a:solidFill>
            <a:srgbClr val="666666"/>
          </a:solidFill>
        </p:spPr>
        <p:txBody>
          <a:bodyPr rtlCol="0" anchor="ctr">
            <a:noAutofit/>
          </a:bodyPr>
          <a:lstStyle>
            <a:lvl1pPr marL="0" indent="0" algn="ctr">
              <a:defRPr sz="1200">
                <a:solidFill>
                  <a:schemeClr val="bg1"/>
                </a:solidFill>
              </a:defRPr>
            </a:lvl1pPr>
          </a:lstStyle>
          <a:p>
            <a:pPr lvl="0"/>
            <a:r>
              <a:rPr lang="fr-FR" noProof="0" dirty="0" smtClean="0"/>
              <a:t>Cliquez sur l'icône pour ajouter une image</a:t>
            </a:r>
            <a:endParaRPr lang="fr-FR" noProof="0" dirty="0"/>
          </a:p>
        </p:txBody>
      </p:sp>
      <p:sp>
        <p:nvSpPr>
          <p:cNvPr id="11" name="Sous-titre 2"/>
          <p:cNvSpPr>
            <a:spLocks noGrp="1"/>
          </p:cNvSpPr>
          <p:nvPr>
            <p:ph type="subTitle" idx="1"/>
          </p:nvPr>
        </p:nvSpPr>
        <p:spPr>
          <a:xfrm>
            <a:off x="3960000" y="5805264"/>
            <a:ext cx="3060272" cy="504056"/>
          </a:xfrm>
        </p:spPr>
        <p:txBody>
          <a:bodyPr anchor="b"/>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a:t>
            </a:r>
            <a:endParaRPr lang="fr-FR" dirty="0"/>
          </a:p>
        </p:txBody>
      </p:sp>
      <p:sp>
        <p:nvSpPr>
          <p:cNvPr id="8" name="Espace réservé du numéro de diapositive 13"/>
          <p:cNvSpPr>
            <a:spLocks noGrp="1"/>
          </p:cNvSpPr>
          <p:nvPr>
            <p:ph type="sldNum" sz="quarter" idx="15"/>
          </p:nvPr>
        </p:nvSpPr>
        <p:spPr/>
        <p:txBody>
          <a:bodyPr/>
          <a:lstStyle>
            <a:lvl1pPr>
              <a:defRPr>
                <a:solidFill>
                  <a:schemeClr val="bg1"/>
                </a:solidFill>
              </a:defRPr>
            </a:lvl1pPr>
          </a:lstStyle>
          <a:p>
            <a:pPr>
              <a:defRPr/>
            </a:pPr>
            <a:r>
              <a:rPr lang="fr-FR"/>
              <a:t>|  PAGE </a:t>
            </a:r>
            <a:fld id="{BDADAF7D-CF3C-46CF-B157-86A1C8AB0BED}" type="slidenum">
              <a:rPr lang="fr-FR"/>
              <a:pPr>
                <a:defRPr/>
              </a:pPr>
              <a:t>‹N°›</a:t>
            </a:fld>
            <a:endParaRPr lang="fr-FR"/>
          </a:p>
        </p:txBody>
      </p:sp>
      <p:sp>
        <p:nvSpPr>
          <p:cNvPr id="10" name="Espace réservé du pied de page 14"/>
          <p:cNvSpPr>
            <a:spLocks noGrp="1"/>
          </p:cNvSpPr>
          <p:nvPr>
            <p:ph type="ftr" sz="quarter" idx="16"/>
          </p:nvPr>
        </p:nvSpPr>
        <p:spPr>
          <a:xfrm>
            <a:off x="5435600" y="6305550"/>
            <a:ext cx="2555875" cy="365125"/>
          </a:xfrm>
        </p:spPr>
        <p:txBody>
          <a:bodyPr/>
          <a:lstStyle>
            <a:lvl1pPr>
              <a:defRPr>
                <a:solidFill>
                  <a:schemeClr val="bg1"/>
                </a:solidFill>
              </a:defRPr>
            </a:lvl1pPr>
          </a:lstStyle>
          <a:p>
            <a:pPr>
              <a:defRPr/>
            </a:pPr>
            <a:r>
              <a:rPr lang="fr-FR"/>
              <a:t>CEA | 10 AVRIL 2012</a:t>
            </a:r>
          </a:p>
        </p:txBody>
      </p:sp>
    </p:spTree>
    <p:extLst>
      <p:ext uri="{BB962C8B-B14F-4D97-AF65-F5344CB8AC3E}">
        <p14:creationId xmlns:p14="http://schemas.microsoft.com/office/powerpoint/2010/main" val="329290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80067F3-3888-4EDF-B293-FA5CCF0E3B1F}" type="slidenum">
              <a:rPr lang="en-US" altLang="it-IT"/>
              <a:pPr/>
              <a:t>‹N°›</a:t>
            </a:fld>
            <a:endParaRPr lang="en-US" altLang="it-IT"/>
          </a:p>
        </p:txBody>
      </p:sp>
    </p:spTree>
    <p:extLst>
      <p:ext uri="{BB962C8B-B14F-4D97-AF65-F5344CB8AC3E}">
        <p14:creationId xmlns:p14="http://schemas.microsoft.com/office/powerpoint/2010/main" val="555325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ABC9449D-0A98-4D27-8C69-0E6C061D5C2C}" type="slidenum">
              <a:rPr lang="en-US" altLang="it-IT"/>
              <a:pPr/>
              <a:t>‹N°›</a:t>
            </a:fld>
            <a:endParaRPr lang="en-US" altLang="it-IT"/>
          </a:p>
        </p:txBody>
      </p:sp>
    </p:spTree>
    <p:extLst>
      <p:ext uri="{BB962C8B-B14F-4D97-AF65-F5344CB8AC3E}">
        <p14:creationId xmlns:p14="http://schemas.microsoft.com/office/powerpoint/2010/main" val="28150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0EB9B884-2A83-4CA0-82DD-DC3C102F5BA8}" type="slidenum">
              <a:rPr lang="en-US" altLang="it-IT"/>
              <a:pPr/>
              <a:t>‹N°›</a:t>
            </a:fld>
            <a:endParaRPr lang="en-US" altLang="it-IT"/>
          </a:p>
        </p:txBody>
      </p:sp>
    </p:spTree>
    <p:extLst>
      <p:ext uri="{BB962C8B-B14F-4D97-AF65-F5344CB8AC3E}">
        <p14:creationId xmlns:p14="http://schemas.microsoft.com/office/powerpoint/2010/main" val="1657570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538E17B4-28C1-4E90-8F9B-3188B11A4895}" type="slidenum">
              <a:rPr lang="en-US" altLang="it-IT"/>
              <a:pPr/>
              <a:t>‹N°›</a:t>
            </a:fld>
            <a:endParaRPr lang="en-US" altLang="it-IT"/>
          </a:p>
        </p:txBody>
      </p:sp>
    </p:spTree>
    <p:extLst>
      <p:ext uri="{BB962C8B-B14F-4D97-AF65-F5344CB8AC3E}">
        <p14:creationId xmlns:p14="http://schemas.microsoft.com/office/powerpoint/2010/main" val="3300926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E3971DC7-7EE5-49F9-82E2-6962C888DBC8}" type="slidenum">
              <a:rPr lang="en-US" altLang="it-IT"/>
              <a:pPr/>
              <a:t>‹N°›</a:t>
            </a:fld>
            <a:endParaRPr lang="en-US" altLang="it-IT"/>
          </a:p>
        </p:txBody>
      </p:sp>
    </p:spTree>
    <p:extLst>
      <p:ext uri="{BB962C8B-B14F-4D97-AF65-F5344CB8AC3E}">
        <p14:creationId xmlns:p14="http://schemas.microsoft.com/office/powerpoint/2010/main" val="3158376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7"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8"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B0C9EE90-AAC0-41E7-AC83-8B5647168FA7}" type="slidenum">
              <a:rPr lang="en-US" altLang="it-IT"/>
              <a:pPr/>
              <a:t>‹N°›</a:t>
            </a:fld>
            <a:endParaRPr lang="en-US" altLang="it-IT"/>
          </a:p>
        </p:txBody>
      </p:sp>
    </p:spTree>
    <p:extLst>
      <p:ext uri="{BB962C8B-B14F-4D97-AF65-F5344CB8AC3E}">
        <p14:creationId xmlns:p14="http://schemas.microsoft.com/office/powerpoint/2010/main" val="1105111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quarter" idx="1"/>
          </p:nvPr>
        </p:nvSpPr>
        <p:spPr>
          <a:xfrm>
            <a:off x="6858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858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8"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9"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BF2EC0E5-FD2C-4532-81DE-152F1CC55DB6}" type="slidenum">
              <a:rPr lang="en-US" altLang="it-IT"/>
              <a:pPr/>
              <a:t>‹N°›</a:t>
            </a:fld>
            <a:endParaRPr lang="en-US" altLang="it-IT"/>
          </a:p>
        </p:txBody>
      </p:sp>
    </p:spTree>
    <p:extLst>
      <p:ext uri="{BB962C8B-B14F-4D97-AF65-F5344CB8AC3E}">
        <p14:creationId xmlns:p14="http://schemas.microsoft.com/office/powerpoint/2010/main" val="908892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24-25 July 2007</a:t>
            </a:r>
          </a:p>
        </p:txBody>
      </p:sp>
      <p:sp>
        <p:nvSpPr>
          <p:cNvPr id="5" name="Segnaposto piè di pagina 4"/>
          <p:cNvSpPr>
            <a:spLocks noGrp="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TW6-TPO-OPSCE </a:t>
            </a:r>
            <a:r>
              <a:rPr lang="it-IT" err="1"/>
              <a:t>kick-off</a:t>
            </a:r>
            <a:r>
              <a:rPr lang="it-IT"/>
              <a:t> meeting</a:t>
            </a:r>
            <a:endParaRPr lang="en-US"/>
          </a:p>
        </p:txBody>
      </p:sp>
      <p:sp>
        <p:nvSpPr>
          <p:cNvPr id="6" name="Segnaposto numero diapositiva 5"/>
          <p:cNvSpPr>
            <a:spLocks noGrp="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94291FE-D67C-4E99-BC46-B9D4953FD09A}" type="slidenum">
              <a:rPr lang="en-US" altLang="it-IT"/>
              <a:pPr>
                <a:defRPr/>
              </a:pPr>
              <a:t>‹N°›</a:t>
            </a:fld>
            <a:endParaRPr lang="en-US" altLang="it-IT"/>
          </a:p>
        </p:txBody>
      </p:sp>
    </p:spTree>
    <p:extLst>
      <p:ext uri="{BB962C8B-B14F-4D97-AF65-F5344CB8AC3E}">
        <p14:creationId xmlns:p14="http://schemas.microsoft.com/office/powerpoint/2010/main" val="408697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CE14B77-6019-41AB-9ABA-F278EF445FF0}" type="slidenum">
              <a:rPr lang="en-US" altLang="it-IT"/>
              <a:pPr>
                <a:defRPr/>
              </a:pPr>
              <a:t>‹N°›</a:t>
            </a:fld>
            <a:endParaRPr lang="en-US" altLang="it-IT"/>
          </a:p>
        </p:txBody>
      </p:sp>
    </p:spTree>
    <p:extLst>
      <p:ext uri="{BB962C8B-B14F-4D97-AF65-F5344CB8AC3E}">
        <p14:creationId xmlns:p14="http://schemas.microsoft.com/office/powerpoint/2010/main" val="3945606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1B5420A-59D6-4C17-9AF2-85AF1ED8EA28}" type="slidenum">
              <a:rPr lang="en-US" altLang="it-IT"/>
              <a:pPr>
                <a:defRPr/>
              </a:pPr>
              <a:t>‹N°›</a:t>
            </a:fld>
            <a:endParaRPr lang="en-US" altLang="it-IT"/>
          </a:p>
        </p:txBody>
      </p:sp>
    </p:spTree>
    <p:extLst>
      <p:ext uri="{BB962C8B-B14F-4D97-AF65-F5344CB8AC3E}">
        <p14:creationId xmlns:p14="http://schemas.microsoft.com/office/powerpoint/2010/main" val="119485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pic>
        <p:nvPicPr>
          <p:cNvPr id="8" name="Image 9" descr="bandeau_tit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30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RFMblanc"/>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1550" y="5157788"/>
            <a:ext cx="12969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960000" y="1855288"/>
            <a:ext cx="4788464" cy="1429696"/>
          </a:xfrm>
        </p:spPr>
        <p:txBody>
          <a:bodyPr anchor="t"/>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9" name="Espace réservé du texte 8"/>
          <p:cNvSpPr>
            <a:spLocks noGrp="1"/>
          </p:cNvSpPr>
          <p:nvPr>
            <p:ph type="body" sz="quarter" idx="13"/>
          </p:nvPr>
        </p:nvSpPr>
        <p:spPr>
          <a:xfrm>
            <a:off x="3960000" y="5445224"/>
            <a:ext cx="4788464" cy="288032"/>
          </a:xfrm>
        </p:spPr>
        <p:txBody>
          <a:bodyPr anchor="b"/>
          <a:lstStyle>
            <a:lvl1pPr marL="0" indent="0">
              <a:buFont typeface="Arial" pitchFamily="34" charset="0"/>
              <a:buNone/>
              <a:defRPr sz="850" b="0">
                <a:solidFill>
                  <a:srgbClr val="666666"/>
                </a:solidFill>
              </a:defRPr>
            </a:lvl1pPr>
          </a:lstStyle>
          <a:p>
            <a:pPr lvl="0"/>
            <a:r>
              <a:rPr lang="fr-FR" dirty="0" smtClean="0"/>
              <a:t>Cliquez pour modifier les styles du texte du masque</a:t>
            </a:r>
          </a:p>
        </p:txBody>
      </p:sp>
      <p:sp>
        <p:nvSpPr>
          <p:cNvPr id="21" name="Espace réservé du contenu 20"/>
          <p:cNvSpPr>
            <a:spLocks noGrp="1"/>
          </p:cNvSpPr>
          <p:nvPr>
            <p:ph sz="quarter" idx="20"/>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22" name="Espace réservé du contenu 20"/>
          <p:cNvSpPr>
            <a:spLocks noGrp="1"/>
          </p:cNvSpPr>
          <p:nvPr>
            <p:ph sz="quarter" idx="2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23" name="Espace réservé du contenu 20"/>
          <p:cNvSpPr>
            <a:spLocks noGrp="1"/>
          </p:cNvSpPr>
          <p:nvPr>
            <p:ph sz="quarter" idx="22"/>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12" name="Sous-titre 2"/>
          <p:cNvSpPr>
            <a:spLocks noGrp="1"/>
          </p:cNvSpPr>
          <p:nvPr>
            <p:ph type="subTitle" idx="1"/>
          </p:nvPr>
        </p:nvSpPr>
        <p:spPr>
          <a:xfrm>
            <a:off x="3960000" y="5805264"/>
            <a:ext cx="3060272" cy="504056"/>
          </a:xfrm>
        </p:spPr>
        <p:txBody>
          <a:bodyPr anchor="b"/>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a:t>
            </a:r>
            <a:endParaRPr lang="fr-FR" dirty="0"/>
          </a:p>
        </p:txBody>
      </p:sp>
      <p:sp>
        <p:nvSpPr>
          <p:cNvPr id="11" name="Espace réservé du numéro de diapositive 14"/>
          <p:cNvSpPr>
            <a:spLocks noGrp="1"/>
          </p:cNvSpPr>
          <p:nvPr>
            <p:ph type="sldNum" sz="quarter" idx="23"/>
          </p:nvPr>
        </p:nvSpPr>
        <p:spPr/>
        <p:txBody>
          <a:bodyPr/>
          <a:lstStyle>
            <a:lvl1pPr>
              <a:defRPr>
                <a:solidFill>
                  <a:schemeClr val="bg1"/>
                </a:solidFill>
              </a:defRPr>
            </a:lvl1pPr>
          </a:lstStyle>
          <a:p>
            <a:pPr>
              <a:defRPr/>
            </a:pPr>
            <a:r>
              <a:rPr lang="fr-FR"/>
              <a:t>|  PAGE </a:t>
            </a:r>
            <a:fld id="{86D2173E-48C5-4459-8A96-3507D91736E8}" type="slidenum">
              <a:rPr lang="fr-FR"/>
              <a:pPr>
                <a:defRPr/>
              </a:pPr>
              <a:t>‹N°›</a:t>
            </a:fld>
            <a:endParaRPr lang="fr-FR"/>
          </a:p>
        </p:txBody>
      </p:sp>
      <p:sp>
        <p:nvSpPr>
          <p:cNvPr id="13" name="Espace réservé du pied de page 15"/>
          <p:cNvSpPr>
            <a:spLocks noGrp="1"/>
          </p:cNvSpPr>
          <p:nvPr>
            <p:ph type="ftr" sz="quarter" idx="24"/>
          </p:nvPr>
        </p:nvSpPr>
        <p:spPr>
          <a:xfrm>
            <a:off x="5435600" y="6305550"/>
            <a:ext cx="2555875" cy="365125"/>
          </a:xfrm>
        </p:spPr>
        <p:txBody>
          <a:bodyPr/>
          <a:lstStyle>
            <a:lvl1pPr>
              <a:defRPr>
                <a:solidFill>
                  <a:schemeClr val="bg1"/>
                </a:solidFill>
              </a:defRPr>
            </a:lvl1pPr>
          </a:lstStyle>
          <a:p>
            <a:pPr>
              <a:defRPr/>
            </a:pPr>
            <a:r>
              <a:rPr lang="fr-FR"/>
              <a:t>CEA | 10 AVRIL 2012</a:t>
            </a:r>
          </a:p>
        </p:txBody>
      </p:sp>
    </p:spTree>
    <p:extLst>
      <p:ext uri="{BB962C8B-B14F-4D97-AF65-F5344CB8AC3E}">
        <p14:creationId xmlns:p14="http://schemas.microsoft.com/office/powerpoint/2010/main" val="1747169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CAD29B-3D13-499E-9EEE-4844850217B1}" type="slidenum">
              <a:rPr lang="en-US" altLang="it-IT"/>
              <a:pPr>
                <a:defRPr/>
              </a:pPr>
              <a:t>‹N°›</a:t>
            </a:fld>
            <a:endParaRPr lang="en-US" altLang="it-IT"/>
          </a:p>
        </p:txBody>
      </p:sp>
    </p:spTree>
    <p:extLst>
      <p:ext uri="{BB962C8B-B14F-4D97-AF65-F5344CB8AC3E}">
        <p14:creationId xmlns:p14="http://schemas.microsoft.com/office/powerpoint/2010/main" val="2874747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8"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9"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008C7B3-C742-480C-A6E0-B030BD05423C}" type="slidenum">
              <a:rPr lang="en-US" altLang="it-IT"/>
              <a:pPr>
                <a:defRPr/>
              </a:pPr>
              <a:t>‹N°›</a:t>
            </a:fld>
            <a:endParaRPr lang="en-US" altLang="it-IT"/>
          </a:p>
        </p:txBody>
      </p:sp>
    </p:spTree>
    <p:extLst>
      <p:ext uri="{BB962C8B-B14F-4D97-AF65-F5344CB8AC3E}">
        <p14:creationId xmlns:p14="http://schemas.microsoft.com/office/powerpoint/2010/main" val="2562303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4"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5"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47CF544-53BD-4C69-BFB1-329633513938}" type="slidenum">
              <a:rPr lang="en-US" altLang="it-IT"/>
              <a:pPr>
                <a:defRPr/>
              </a:pPr>
              <a:t>‹N°›</a:t>
            </a:fld>
            <a:endParaRPr lang="en-US" altLang="it-IT"/>
          </a:p>
        </p:txBody>
      </p:sp>
    </p:spTree>
    <p:extLst>
      <p:ext uri="{BB962C8B-B14F-4D97-AF65-F5344CB8AC3E}">
        <p14:creationId xmlns:p14="http://schemas.microsoft.com/office/powerpoint/2010/main" val="2437394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3"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4"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4725EFB-2AA6-4A0E-838B-95B22480191B}" type="slidenum">
              <a:rPr lang="en-US" altLang="it-IT"/>
              <a:pPr>
                <a:defRPr/>
              </a:pPr>
              <a:t>‹N°›</a:t>
            </a:fld>
            <a:endParaRPr lang="en-US" altLang="it-IT"/>
          </a:p>
        </p:txBody>
      </p:sp>
    </p:spTree>
    <p:extLst>
      <p:ext uri="{BB962C8B-B14F-4D97-AF65-F5344CB8AC3E}">
        <p14:creationId xmlns:p14="http://schemas.microsoft.com/office/powerpoint/2010/main" val="917384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4D17A9D-8E00-4382-9FB4-9B65B587E959}" type="slidenum">
              <a:rPr lang="en-US" altLang="it-IT"/>
              <a:pPr>
                <a:defRPr/>
              </a:pPr>
              <a:t>‹N°›</a:t>
            </a:fld>
            <a:endParaRPr lang="en-US" altLang="it-IT"/>
          </a:p>
        </p:txBody>
      </p:sp>
    </p:spTree>
    <p:extLst>
      <p:ext uri="{BB962C8B-B14F-4D97-AF65-F5344CB8AC3E}">
        <p14:creationId xmlns:p14="http://schemas.microsoft.com/office/powerpoint/2010/main" val="3784947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3584C05-BA88-4501-B7E8-95DD4C33B8BA}" type="slidenum">
              <a:rPr lang="en-US" altLang="it-IT"/>
              <a:pPr>
                <a:defRPr/>
              </a:pPr>
              <a:t>‹N°›</a:t>
            </a:fld>
            <a:endParaRPr lang="en-US" altLang="it-IT"/>
          </a:p>
        </p:txBody>
      </p:sp>
    </p:spTree>
    <p:extLst>
      <p:ext uri="{BB962C8B-B14F-4D97-AF65-F5344CB8AC3E}">
        <p14:creationId xmlns:p14="http://schemas.microsoft.com/office/powerpoint/2010/main" val="2268756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E720A17-87A0-48B4-8375-A7D6E849E337}" type="slidenum">
              <a:rPr lang="en-US" altLang="it-IT"/>
              <a:pPr>
                <a:defRPr/>
              </a:pPr>
              <a:t>‹N°›</a:t>
            </a:fld>
            <a:endParaRPr lang="en-US" altLang="it-IT"/>
          </a:p>
        </p:txBody>
      </p:sp>
    </p:spTree>
    <p:extLst>
      <p:ext uri="{BB962C8B-B14F-4D97-AF65-F5344CB8AC3E}">
        <p14:creationId xmlns:p14="http://schemas.microsoft.com/office/powerpoint/2010/main" val="2512057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5"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6"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4A861F0-7317-4DC2-B304-278EE00FF7FD}" type="slidenum">
              <a:rPr lang="en-US" altLang="it-IT"/>
              <a:pPr>
                <a:defRPr/>
              </a:pPr>
              <a:t>‹N°›</a:t>
            </a:fld>
            <a:endParaRPr lang="en-US" altLang="it-IT"/>
          </a:p>
        </p:txBody>
      </p:sp>
    </p:spTree>
    <p:extLst>
      <p:ext uri="{BB962C8B-B14F-4D97-AF65-F5344CB8AC3E}">
        <p14:creationId xmlns:p14="http://schemas.microsoft.com/office/powerpoint/2010/main" val="1722429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Espace réservé de la dat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6" name="Espace réservé du pied de pag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7" name="Espace réservé du numéro de diapositiv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6E48F19-B50C-4369-8245-17674B3ABC9F}" type="slidenum">
              <a:rPr lang="en-US" altLang="it-IT"/>
              <a:pPr>
                <a:defRPr/>
              </a:pPr>
              <a:t>‹N°›</a:t>
            </a:fld>
            <a:endParaRPr lang="en-US" altLang="it-IT"/>
          </a:p>
        </p:txBody>
      </p:sp>
    </p:spTree>
    <p:extLst>
      <p:ext uri="{BB962C8B-B14F-4D97-AF65-F5344CB8AC3E}">
        <p14:creationId xmlns:p14="http://schemas.microsoft.com/office/powerpoint/2010/main" val="1812672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7"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8"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614D5CC-CDF2-4587-B502-12A72DA76591}" type="slidenum">
              <a:rPr lang="en-US" altLang="it-IT"/>
              <a:pPr>
                <a:defRPr/>
              </a:pPr>
              <a:t>‹N°›</a:t>
            </a:fld>
            <a:endParaRPr lang="en-US" altLang="it-IT"/>
          </a:p>
        </p:txBody>
      </p:sp>
    </p:spTree>
    <p:extLst>
      <p:ext uri="{BB962C8B-B14F-4D97-AF65-F5344CB8AC3E}">
        <p14:creationId xmlns:p14="http://schemas.microsoft.com/office/powerpoint/2010/main" val="109451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4" name="Image 11" descr="bandeau_intercalai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09938" y="0"/>
            <a:ext cx="5834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5" name="Espace réservé du numéro de diapositive 7"/>
          <p:cNvSpPr>
            <a:spLocks noGrp="1"/>
          </p:cNvSpPr>
          <p:nvPr>
            <p:ph type="sldNum" sz="quarter" idx="10"/>
          </p:nvPr>
        </p:nvSpPr>
        <p:spPr>
          <a:xfrm>
            <a:off x="576263" y="5876925"/>
            <a:ext cx="2700337" cy="365125"/>
          </a:xfrm>
        </p:spPr>
        <p:txBody>
          <a:bodyPr/>
          <a:lstStyle>
            <a:lvl1pPr>
              <a:defRPr>
                <a:solidFill>
                  <a:schemeClr val="bg1"/>
                </a:solidFill>
              </a:defRPr>
            </a:lvl1pPr>
          </a:lstStyle>
          <a:p>
            <a:pPr>
              <a:defRPr/>
            </a:pPr>
            <a:r>
              <a:rPr lang="fr-FR"/>
              <a:t>|  PAGE </a:t>
            </a:r>
            <a:fld id="{5475C224-A79D-4A43-B6FD-D7B439C2E106}" type="slidenum">
              <a:rPr lang="fr-FR"/>
              <a:pPr>
                <a:defRPr/>
              </a:pPr>
              <a:t>‹N°›</a:t>
            </a:fld>
            <a:endParaRPr lang="fr-FR"/>
          </a:p>
        </p:txBody>
      </p:sp>
      <p:sp>
        <p:nvSpPr>
          <p:cNvPr id="6" name="Espace réservé du pied de page 8"/>
          <p:cNvSpPr>
            <a:spLocks noGrp="1"/>
          </p:cNvSpPr>
          <p:nvPr>
            <p:ph type="ftr" sz="quarter" idx="11"/>
          </p:nvPr>
        </p:nvSpPr>
        <p:spPr>
          <a:xfrm>
            <a:off x="576263" y="5445125"/>
            <a:ext cx="2700337" cy="365125"/>
          </a:xfrm>
        </p:spPr>
        <p:txBody>
          <a:bodyPr/>
          <a:lstStyle>
            <a:lvl1pPr algn="l">
              <a:defRPr>
                <a:solidFill>
                  <a:schemeClr val="bg1"/>
                </a:solidFill>
              </a:defRPr>
            </a:lvl1pPr>
          </a:lstStyle>
          <a:p>
            <a:pPr>
              <a:defRPr/>
            </a:pPr>
            <a:r>
              <a:rPr lang="fr-FR"/>
              <a:t>CEA | 10 AVRIL 2012</a:t>
            </a:r>
          </a:p>
        </p:txBody>
      </p:sp>
    </p:spTree>
    <p:extLst>
      <p:ext uri="{BB962C8B-B14F-4D97-AF65-F5344CB8AC3E}">
        <p14:creationId xmlns:p14="http://schemas.microsoft.com/office/powerpoint/2010/main" val="518062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xfrm>
            <a:off x="338138" y="6477000"/>
            <a:ext cx="2733675" cy="228600"/>
          </a:xfrm>
          <a:prstGeom prst="rect">
            <a:avLst/>
          </a:prstGeom>
        </p:spPr>
        <p:txBody>
          <a:bodyPr/>
          <a:lstStyle>
            <a:lvl1pPr>
              <a:defRPr/>
            </a:lvl1pPr>
          </a:lstStyle>
          <a:p>
            <a:pPr>
              <a:defRPr/>
            </a:pPr>
            <a:r>
              <a:rPr lang="it-IT"/>
              <a:t>Garching  </a:t>
            </a:r>
            <a:r>
              <a:rPr lang="en-US"/>
              <a:t>13 Jan 2006</a:t>
            </a:r>
          </a:p>
        </p:txBody>
      </p:sp>
      <p:sp>
        <p:nvSpPr>
          <p:cNvPr id="8" name="Rectangle 5"/>
          <p:cNvSpPr>
            <a:spLocks noGrp="1" noChangeArrowheads="1"/>
          </p:cNvSpPr>
          <p:nvPr>
            <p:ph type="ftr" sz="quarter" idx="11"/>
          </p:nvPr>
        </p:nvSpPr>
        <p:spPr>
          <a:xfrm>
            <a:off x="6072188" y="6477000"/>
            <a:ext cx="3024187" cy="238125"/>
          </a:xfrm>
          <a:prstGeom prst="rect">
            <a:avLst/>
          </a:prstGeom>
        </p:spPr>
        <p:txBody>
          <a:bodyPr/>
          <a:lstStyle>
            <a:lvl1pPr>
              <a:defRPr/>
            </a:lvl1pPr>
          </a:lstStyle>
          <a:p>
            <a:pPr>
              <a:defRPr/>
            </a:pPr>
            <a:r>
              <a:rPr lang="en-US"/>
              <a:t>       </a:t>
            </a:r>
            <a:r>
              <a:rPr lang="it-IT"/>
              <a:t>TW5-TPO-EQUIL kick-off meeting</a:t>
            </a:r>
            <a:endParaRPr lang="en-US"/>
          </a:p>
        </p:txBody>
      </p:sp>
      <p:sp>
        <p:nvSpPr>
          <p:cNvPr id="9" name="Rectangle 6"/>
          <p:cNvSpPr>
            <a:spLocks noGrp="1" noChangeArrowheads="1"/>
          </p:cNvSpPr>
          <p:nvPr>
            <p:ph type="sldNum" sz="quarter" idx="12"/>
          </p:nvPr>
        </p:nvSpPr>
        <p:spPr>
          <a:xfrm>
            <a:off x="6429375" y="6477000"/>
            <a:ext cx="1905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6ED92F-75D9-453F-A2B0-6719994D4287}" type="slidenum">
              <a:rPr lang="en-US" altLang="it-IT"/>
              <a:pPr>
                <a:defRPr/>
              </a:pPr>
              <a:t>‹N°›</a:t>
            </a:fld>
            <a:endParaRPr lang="en-US" altLang="it-IT"/>
          </a:p>
        </p:txBody>
      </p:sp>
    </p:spTree>
    <p:extLst>
      <p:ext uri="{BB962C8B-B14F-4D97-AF65-F5344CB8AC3E}">
        <p14:creationId xmlns:p14="http://schemas.microsoft.com/office/powerpoint/2010/main" val="346873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4"/>
          <p:cNvSpPr>
            <a:spLocks noGrp="1"/>
          </p:cNvSpPr>
          <p:nvPr>
            <p:ph type="ftr" sz="quarter" idx="10"/>
          </p:nvPr>
        </p:nvSpPr>
        <p:spPr/>
        <p:txBody>
          <a:bodyPr/>
          <a:lstStyle>
            <a:lvl1pPr>
              <a:defRPr/>
            </a:lvl1pPr>
          </a:lstStyle>
          <a:p>
            <a:pPr>
              <a:defRPr/>
            </a:pPr>
            <a:r>
              <a:rPr lang="fr-FR"/>
              <a:t>CEA | 10 AVRIL 2012</a:t>
            </a:r>
          </a:p>
        </p:txBody>
      </p:sp>
      <p:sp>
        <p:nvSpPr>
          <p:cNvPr id="5" name="Espace réservé du numéro de diapositive 5"/>
          <p:cNvSpPr>
            <a:spLocks noGrp="1"/>
          </p:cNvSpPr>
          <p:nvPr>
            <p:ph type="sldNum" sz="quarter" idx="11"/>
          </p:nvPr>
        </p:nvSpPr>
        <p:spPr/>
        <p:txBody>
          <a:bodyPr/>
          <a:lstStyle>
            <a:lvl1pPr>
              <a:defRPr/>
            </a:lvl1pPr>
          </a:lstStyle>
          <a:p>
            <a:pPr>
              <a:defRPr/>
            </a:pPr>
            <a:r>
              <a:rPr lang="fr-FR"/>
              <a:t>|  PAGE </a:t>
            </a:r>
            <a:fld id="{0FB9232B-5325-4895-9220-FBAF409EE049}" type="slidenum">
              <a:rPr lang="fr-FR"/>
              <a:pPr>
                <a:defRPr/>
              </a:pPr>
              <a:t>‹N°›</a:t>
            </a:fld>
            <a:endParaRPr lang="fr-FR"/>
          </a:p>
        </p:txBody>
      </p:sp>
    </p:spTree>
    <p:extLst>
      <p:ext uri="{BB962C8B-B14F-4D97-AF65-F5344CB8AC3E}">
        <p14:creationId xmlns:p14="http://schemas.microsoft.com/office/powerpoint/2010/main" val="28602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dirty="0"/>
              <a:t>CEA | </a:t>
            </a:r>
            <a:r>
              <a:rPr lang="fr-FR" dirty="0" smtClean="0"/>
              <a:t>jeudi 27 juin 2013</a:t>
            </a: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r>
              <a:rPr lang="fr-FR"/>
              <a:t>|  PAGE </a:t>
            </a:r>
            <a:fld id="{24AAE0CC-EC68-4BEA-8547-2D65C82A73CD}" type="slidenum">
              <a:rPr lang="fr-FR"/>
              <a:pPr>
                <a:defRPr/>
              </a:pPr>
              <a:t>‹N°›</a:t>
            </a:fld>
            <a:endParaRPr lang="fr-FR"/>
          </a:p>
        </p:txBody>
      </p:sp>
    </p:spTree>
    <p:extLst>
      <p:ext uri="{BB962C8B-B14F-4D97-AF65-F5344CB8AC3E}">
        <p14:creationId xmlns:p14="http://schemas.microsoft.com/office/powerpoint/2010/main" val="209149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contenu 20"/>
          <p:cNvSpPr>
            <a:spLocks noGrp="1"/>
          </p:cNvSpPr>
          <p:nvPr>
            <p:ph sz="quarter" idx="20"/>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5" name="Espace réservé du pied de page 4"/>
          <p:cNvSpPr>
            <a:spLocks noGrp="1"/>
          </p:cNvSpPr>
          <p:nvPr>
            <p:ph type="ftr" sz="quarter" idx="21"/>
          </p:nvPr>
        </p:nvSpPr>
        <p:spPr/>
        <p:txBody>
          <a:bodyPr/>
          <a:lstStyle>
            <a:lvl1pPr>
              <a:defRPr/>
            </a:lvl1pPr>
          </a:lstStyle>
          <a:p>
            <a:pPr>
              <a:defRPr/>
            </a:pPr>
            <a:r>
              <a:rPr lang="fr-FR"/>
              <a:t>CEA | 10 AVRIL 2012</a:t>
            </a:r>
          </a:p>
        </p:txBody>
      </p:sp>
      <p:sp>
        <p:nvSpPr>
          <p:cNvPr id="6" name="Espace réservé du numéro de diapositive 5"/>
          <p:cNvSpPr>
            <a:spLocks noGrp="1"/>
          </p:cNvSpPr>
          <p:nvPr>
            <p:ph type="sldNum" sz="quarter" idx="22"/>
          </p:nvPr>
        </p:nvSpPr>
        <p:spPr/>
        <p:txBody>
          <a:bodyPr/>
          <a:lstStyle>
            <a:lvl1pPr>
              <a:defRPr/>
            </a:lvl1pPr>
          </a:lstStyle>
          <a:p>
            <a:pPr>
              <a:defRPr/>
            </a:pPr>
            <a:r>
              <a:rPr lang="fr-FR"/>
              <a:t>|  PAGE </a:t>
            </a:r>
            <a:fld id="{DA04DDDD-972B-4CE2-B808-17C1AF4B143D}" type="slidenum">
              <a:rPr lang="fr-FR"/>
              <a:pPr>
                <a:defRPr/>
              </a:pPr>
              <a:t>‹N°›</a:t>
            </a:fld>
            <a:endParaRPr lang="fr-FR"/>
          </a:p>
        </p:txBody>
      </p:sp>
    </p:spTree>
    <p:extLst>
      <p:ext uri="{BB962C8B-B14F-4D97-AF65-F5344CB8AC3E}">
        <p14:creationId xmlns:p14="http://schemas.microsoft.com/office/powerpoint/2010/main" val="413089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20"/>
          <p:cNvSpPr>
            <a:spLocks noGrp="1"/>
          </p:cNvSpPr>
          <p:nvPr>
            <p:ph sz="quarter" idx="2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16" name="Espace réservé du contenu 20"/>
          <p:cNvSpPr>
            <a:spLocks noGrp="1"/>
          </p:cNvSpPr>
          <p:nvPr>
            <p:ph sz="quarter" idx="22"/>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17" name="Espace réservé du contenu 20"/>
          <p:cNvSpPr>
            <a:spLocks noGrp="1"/>
          </p:cNvSpPr>
          <p:nvPr>
            <p:ph sz="quarter" idx="23"/>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7" name="Espace réservé du pied de page 4"/>
          <p:cNvSpPr>
            <a:spLocks noGrp="1"/>
          </p:cNvSpPr>
          <p:nvPr>
            <p:ph type="ftr" sz="quarter" idx="24"/>
          </p:nvPr>
        </p:nvSpPr>
        <p:spPr/>
        <p:txBody>
          <a:bodyPr/>
          <a:lstStyle>
            <a:lvl1pPr>
              <a:defRPr/>
            </a:lvl1pPr>
          </a:lstStyle>
          <a:p>
            <a:pPr>
              <a:defRPr/>
            </a:pPr>
            <a:r>
              <a:rPr lang="fr-FR"/>
              <a:t>CEA | 10 AVRIL 2012</a:t>
            </a:r>
          </a:p>
        </p:txBody>
      </p:sp>
      <p:sp>
        <p:nvSpPr>
          <p:cNvPr id="8" name="Espace réservé du numéro de diapositive 5"/>
          <p:cNvSpPr>
            <a:spLocks noGrp="1"/>
          </p:cNvSpPr>
          <p:nvPr>
            <p:ph type="sldNum" sz="quarter" idx="25"/>
          </p:nvPr>
        </p:nvSpPr>
        <p:spPr/>
        <p:txBody>
          <a:bodyPr/>
          <a:lstStyle>
            <a:lvl1pPr>
              <a:defRPr/>
            </a:lvl1pPr>
          </a:lstStyle>
          <a:p>
            <a:pPr>
              <a:defRPr/>
            </a:pPr>
            <a:r>
              <a:rPr lang="fr-FR"/>
              <a:t>|  PAGE </a:t>
            </a:r>
            <a:fld id="{672ACF95-5E5F-4AAC-AD8D-2EA463352E9D}" type="slidenum">
              <a:rPr lang="fr-FR"/>
              <a:pPr>
                <a:defRPr/>
              </a:pPr>
              <a:t>‹N°›</a:t>
            </a:fld>
            <a:endParaRPr lang="fr-FR"/>
          </a:p>
        </p:txBody>
      </p:sp>
    </p:spTree>
    <p:extLst>
      <p:ext uri="{BB962C8B-B14F-4D97-AF65-F5344CB8AC3E}">
        <p14:creationId xmlns:p14="http://schemas.microsoft.com/office/powerpoint/2010/main" val="191782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20"/>
          <p:cNvSpPr>
            <a:spLocks noGrp="1"/>
          </p:cNvSpPr>
          <p:nvPr>
            <p:ph sz="quarter" idx="2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pPr lvl="0"/>
            <a:r>
              <a:rPr lang="fr-FR" dirty="0" smtClean="0"/>
              <a:t>Cliquez pour modifier les styles du texte du masque</a:t>
            </a:r>
          </a:p>
        </p:txBody>
      </p:sp>
      <p:sp>
        <p:nvSpPr>
          <p:cNvPr id="5" name="Espace réservé du pied de page 4"/>
          <p:cNvSpPr>
            <a:spLocks noGrp="1"/>
          </p:cNvSpPr>
          <p:nvPr>
            <p:ph type="ftr" sz="quarter" idx="22"/>
          </p:nvPr>
        </p:nvSpPr>
        <p:spPr/>
        <p:txBody>
          <a:bodyPr/>
          <a:lstStyle>
            <a:lvl1pPr>
              <a:defRPr/>
            </a:lvl1pPr>
          </a:lstStyle>
          <a:p>
            <a:pPr>
              <a:defRPr/>
            </a:pPr>
            <a:r>
              <a:rPr lang="fr-FR"/>
              <a:t>CEA | 10 AVRIL 2012</a:t>
            </a:r>
          </a:p>
        </p:txBody>
      </p:sp>
      <p:sp>
        <p:nvSpPr>
          <p:cNvPr id="6" name="Espace réservé du numéro de diapositive 5"/>
          <p:cNvSpPr>
            <a:spLocks noGrp="1"/>
          </p:cNvSpPr>
          <p:nvPr>
            <p:ph type="sldNum" sz="quarter" idx="23"/>
          </p:nvPr>
        </p:nvSpPr>
        <p:spPr/>
        <p:txBody>
          <a:bodyPr/>
          <a:lstStyle>
            <a:lvl1pPr>
              <a:defRPr/>
            </a:lvl1pPr>
          </a:lstStyle>
          <a:p>
            <a:pPr>
              <a:defRPr/>
            </a:pPr>
            <a:r>
              <a:rPr lang="fr-FR"/>
              <a:t>|  PAGE </a:t>
            </a:r>
            <a:fld id="{B2595FFA-2934-4B01-A1E6-F04F2D5069F3}" type="slidenum">
              <a:rPr lang="fr-FR"/>
              <a:pPr>
                <a:defRPr/>
              </a:pPr>
              <a:t>‹N°›</a:t>
            </a:fld>
            <a:endParaRPr lang="fr-FR"/>
          </a:p>
        </p:txBody>
      </p:sp>
    </p:spTree>
    <p:extLst>
      <p:ext uri="{BB962C8B-B14F-4D97-AF65-F5344CB8AC3E}">
        <p14:creationId xmlns:p14="http://schemas.microsoft.com/office/powerpoint/2010/main" val="329081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1.emf"/><Relationship Id="rId2" Type="http://schemas.openxmlformats.org/officeDocument/2006/relationships/slideLayout" Target="../slideLayouts/slideLayout14.xml"/><Relationship Id="rId16" Type="http://schemas.openxmlformats.org/officeDocument/2006/relationships/hyperlink" Target="http://europa.eu.int/comm/research/fusion/assoc.html"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image" Target="../media/image1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1.emf"/><Relationship Id="rId2" Type="http://schemas.openxmlformats.org/officeDocument/2006/relationships/slideLayout" Target="../slideLayouts/slideLayout28.xml"/><Relationship Id="rId16" Type="http://schemas.openxmlformats.org/officeDocument/2006/relationships/hyperlink" Target="http://europa.eu.int/comm/research/fusion/assoc.html" TargetMode="Externa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image" Target="../media/image13.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7" descr="bandeau_texte.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itre 1"/>
          <p:cNvSpPr>
            <a:spLocks noGrp="1"/>
          </p:cNvSpPr>
          <p:nvPr>
            <p:ph type="title"/>
          </p:nvPr>
        </p:nvSpPr>
        <p:spPr>
          <a:xfrm>
            <a:off x="1511300" y="52388"/>
            <a:ext cx="7237413" cy="909637"/>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1028" name="Espace réservé du texte 2"/>
          <p:cNvSpPr>
            <a:spLocks noGrp="1"/>
          </p:cNvSpPr>
          <p:nvPr>
            <p:ph type="body" idx="1"/>
          </p:nvPr>
        </p:nvSpPr>
        <p:spPr bwMode="auto">
          <a:xfrm>
            <a:off x="576263" y="1268413"/>
            <a:ext cx="81724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2051050" y="6305550"/>
            <a:ext cx="5940425" cy="365125"/>
          </a:xfrm>
          <a:prstGeom prst="rect">
            <a:avLst/>
          </a:prstGeom>
        </p:spPr>
        <p:txBody>
          <a:bodyPr vert="horz" lIns="0" tIns="0" rIns="0" bIns="0" rtlCol="0" anchor="ctr"/>
          <a:lstStyle>
            <a:lvl1pPr algn="r" fontAlgn="auto">
              <a:spcBef>
                <a:spcPts val="0"/>
              </a:spcBef>
              <a:spcAft>
                <a:spcPts val="0"/>
              </a:spcAft>
              <a:defRPr sz="1000">
                <a:solidFill>
                  <a:srgbClr val="666666"/>
                </a:solidFill>
                <a:latin typeface="+mn-lt"/>
              </a:defRPr>
            </a:lvl1pPr>
          </a:lstStyle>
          <a:p>
            <a:pPr>
              <a:defRPr/>
            </a:pPr>
            <a:r>
              <a:rPr lang="fr-FR"/>
              <a:t>CEA | 10 AVRIL 2012</a:t>
            </a:r>
          </a:p>
        </p:txBody>
      </p:sp>
      <p:sp>
        <p:nvSpPr>
          <p:cNvPr id="6" name="Espace réservé du numéro de diapositive 5"/>
          <p:cNvSpPr>
            <a:spLocks noGrp="1"/>
          </p:cNvSpPr>
          <p:nvPr>
            <p:ph type="sldNum" sz="quarter" idx="4"/>
          </p:nvPr>
        </p:nvSpPr>
        <p:spPr>
          <a:xfrm>
            <a:off x="8024813" y="6303963"/>
            <a:ext cx="1119187" cy="365125"/>
          </a:xfrm>
          <a:prstGeom prst="rect">
            <a:avLst/>
          </a:prstGeom>
        </p:spPr>
        <p:txBody>
          <a:bodyPr vert="horz" lIns="0" tIns="0" rIns="0" bIns="0" rtlCol="0" anchor="ctr"/>
          <a:lstStyle>
            <a:lvl1pPr algn="l" fontAlgn="auto">
              <a:spcBef>
                <a:spcPts val="0"/>
              </a:spcBef>
              <a:spcAft>
                <a:spcPts val="0"/>
              </a:spcAft>
              <a:defRPr sz="1000">
                <a:solidFill>
                  <a:srgbClr val="666666"/>
                </a:solidFill>
                <a:latin typeface="+mn-lt"/>
              </a:defRPr>
            </a:lvl1pPr>
          </a:lstStyle>
          <a:p>
            <a:pPr>
              <a:defRPr/>
            </a:pPr>
            <a:r>
              <a:rPr lang="fr-FR"/>
              <a:t>|  PAGE </a:t>
            </a:r>
            <a:fld id="{4FCC040A-6BF9-4820-8FA4-2A6C7126F88B}" type="slidenum">
              <a:rPr lang="fr-FR"/>
              <a:pPr>
                <a:defRPr/>
              </a:pPr>
              <a:t>‹N°›</a:t>
            </a:fld>
            <a:endParaRPr lang="fr-FR"/>
          </a:p>
        </p:txBody>
      </p:sp>
      <p:pic>
        <p:nvPicPr>
          <p:cNvPr id="1032" name="Picture 8" descr="IRFMblanc"/>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8975" y="260350"/>
            <a:ext cx="727075" cy="4540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56" r:id="rId5"/>
    <p:sldLayoutId id="2147483657" r:id="rId6"/>
    <p:sldLayoutId id="2147483658" r:id="rId7"/>
    <p:sldLayoutId id="2147483659" r:id="rId8"/>
    <p:sldLayoutId id="2147483660" r:id="rId9"/>
    <p:sldLayoutId id="2147483665" r:id="rId10"/>
    <p:sldLayoutId id="2147483666" r:id="rId11"/>
    <p:sldLayoutId id="2147483667" r:id="rId12"/>
  </p:sldLayoutIdLst>
  <p:hf hdr="0"/>
  <p:txStyles>
    <p:titleStyle>
      <a:lvl1pPr algn="l" rtl="0" eaLnBrk="0" fontAlgn="base" hangingPunct="0">
        <a:spcBef>
          <a:spcPct val="0"/>
        </a:spcBef>
        <a:spcAft>
          <a:spcPct val="0"/>
        </a:spcAft>
        <a:defRPr sz="2200" b="1" kern="1200" cap="all">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fontAlgn="base">
        <a:spcBef>
          <a:spcPct val="0"/>
        </a:spcBef>
        <a:spcAft>
          <a:spcPct val="0"/>
        </a:spcAft>
        <a:defRPr sz="2200" b="1">
          <a:solidFill>
            <a:schemeClr val="bg1"/>
          </a:solidFill>
          <a:latin typeface="Arial" charset="0"/>
        </a:defRPr>
      </a:lvl6pPr>
      <a:lvl7pPr marL="914400" algn="l" rtl="0" fontAlgn="base">
        <a:spcBef>
          <a:spcPct val="0"/>
        </a:spcBef>
        <a:spcAft>
          <a:spcPct val="0"/>
        </a:spcAft>
        <a:defRPr sz="2200" b="1">
          <a:solidFill>
            <a:schemeClr val="bg1"/>
          </a:solidFill>
          <a:latin typeface="Arial" charset="0"/>
        </a:defRPr>
      </a:lvl7pPr>
      <a:lvl8pPr marL="1371600" algn="l" rtl="0" fontAlgn="base">
        <a:spcBef>
          <a:spcPct val="0"/>
        </a:spcBef>
        <a:spcAft>
          <a:spcPct val="0"/>
        </a:spcAft>
        <a:defRPr sz="2200" b="1">
          <a:solidFill>
            <a:schemeClr val="bg1"/>
          </a:solidFill>
          <a:latin typeface="Arial" charset="0"/>
        </a:defRPr>
      </a:lvl8pPr>
      <a:lvl9pPr marL="1828800" algn="l" rtl="0" fontAlgn="base">
        <a:spcBef>
          <a:spcPct val="0"/>
        </a:spcBef>
        <a:spcAft>
          <a:spcPct val="0"/>
        </a:spcAft>
        <a:defRPr sz="2200" b="1">
          <a:solidFill>
            <a:schemeClr val="bg1"/>
          </a:solidFill>
          <a:latin typeface="Arial" charset="0"/>
        </a:defRPr>
      </a:lvl9pPr>
    </p:titleStyle>
    <p:body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16"/>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17"/>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28" name="AutoShape 20" descr="EURATOM-Associations website">
            <a:hlinkClick r:id="rId16"/>
          </p:cNvPr>
          <p:cNvSpPr>
            <a:spLocks noChangeAspect="1" noChangeArrowheads="1"/>
          </p:cNvSpPr>
          <p:nvPr userDrawn="1"/>
        </p:nvSpPr>
        <p:spPr bwMode="auto">
          <a:xfrm>
            <a:off x="3840163" y="3224213"/>
            <a:ext cx="1463675" cy="411162"/>
          </a:xfrm>
          <a:prstGeom prst="rect">
            <a:avLst/>
          </a:prstGeom>
          <a:noFill/>
          <a:ln>
            <a:noFill/>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it-IT" altLang="it-IT"/>
          </a:p>
        </p:txBody>
      </p:sp>
      <p:sp>
        <p:nvSpPr>
          <p:cNvPr id="1029" name="Rectangle 12"/>
          <p:cNvSpPr>
            <a:spLocks noChangeArrowheads="1"/>
          </p:cNvSpPr>
          <p:nvPr userDrawn="1"/>
        </p:nvSpPr>
        <p:spPr bwMode="auto">
          <a:xfrm>
            <a:off x="0" y="6465888"/>
            <a:ext cx="9144000" cy="88900"/>
          </a:xfrm>
          <a:prstGeom prst="rect">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it-IT" altLang="it-IT"/>
          </a:p>
        </p:txBody>
      </p:sp>
      <p:pic>
        <p:nvPicPr>
          <p:cNvPr id="1030" name="Picture 17"/>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0"/>
            <a:ext cx="514350"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la 12"/>
          <p:cNvGraphicFramePr>
            <a:graphicFrameLocks noGrp="1"/>
          </p:cNvGraphicFramePr>
          <p:nvPr/>
        </p:nvGraphicFramePr>
        <p:xfrm>
          <a:off x="509588" y="0"/>
          <a:ext cx="2062162" cy="304800"/>
        </p:xfrm>
        <a:graphic>
          <a:graphicData uri="http://schemas.openxmlformats.org/drawingml/2006/table">
            <a:tbl>
              <a:tblPr/>
              <a:tblGrid>
                <a:gridCol w="2062162">
                  <a:extLst>
                    <a:ext uri="{9D8B030D-6E8A-4147-A177-3AD203B41FA5}">
                      <a16:colId xmlns:a16="http://schemas.microsoft.com/office/drawing/2014/main" val="20000"/>
                    </a:ext>
                  </a:extLst>
                </a:gridCol>
              </a:tblGrid>
              <a:tr h="0">
                <a:tc>
                  <a:txBody>
                    <a:bodyPr/>
                    <a:lstStyle/>
                    <a:p>
                      <a:pPr hangingPunct="0">
                        <a:spcAft>
                          <a:spcPts val="0"/>
                        </a:spcAft>
                      </a:pPr>
                      <a:r>
                        <a:rPr lang="it-IT" sz="2000" i="1" dirty="0">
                          <a:solidFill>
                            <a:srgbClr val="000080"/>
                          </a:solidFill>
                          <a:latin typeface="Arial Black"/>
                          <a:ea typeface="SimSun"/>
                          <a:cs typeface="Arial"/>
                        </a:rPr>
                        <a:t>C R E A T E</a:t>
                      </a:r>
                      <a:endParaRPr lang="it-IT" sz="2000" dirty="0">
                        <a:latin typeface="Palatino"/>
                        <a:ea typeface="SimSun"/>
                        <a:cs typeface="New York"/>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34" name="Rectangle 12"/>
          <p:cNvSpPr>
            <a:spLocks noChangeArrowheads="1"/>
          </p:cNvSpPr>
          <p:nvPr userDrawn="1"/>
        </p:nvSpPr>
        <p:spPr bwMode="auto">
          <a:xfrm>
            <a:off x="3203575" y="188913"/>
            <a:ext cx="4248150" cy="71437"/>
          </a:xfrm>
          <a:prstGeom prst="rect">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it-IT" altLang="it-IT"/>
          </a:p>
        </p:txBody>
      </p:sp>
      <p:pic>
        <p:nvPicPr>
          <p:cNvPr id="2" name="Picture 4"/>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286000" y="34925"/>
            <a:ext cx="822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Risultati immagini per Eurofusion"/>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513638" y="44450"/>
            <a:ext cx="1595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ttangolo 2"/>
          <p:cNvSpPr>
            <a:spLocks noChangeArrowheads="1"/>
          </p:cNvSpPr>
          <p:nvPr userDrawn="1"/>
        </p:nvSpPr>
        <p:spPr bwMode="auto">
          <a:xfrm>
            <a:off x="107950" y="6524625"/>
            <a:ext cx="9072563" cy="3079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it-IT" sz="1400" i="1" dirty="0"/>
              <a:t>7th WPSA project planning meeting					30 March – 2 April 2020</a:t>
            </a:r>
            <a:endParaRPr lang="it-IT" altLang="it-IT" sz="1400" i="1" dirty="0"/>
          </a:p>
        </p:txBody>
      </p:sp>
    </p:spTree>
    <p:extLst>
      <p:ext uri="{BB962C8B-B14F-4D97-AF65-F5344CB8AC3E}">
        <p14:creationId xmlns:p14="http://schemas.microsoft.com/office/powerpoint/2010/main" val="41788082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28" name="AutoShape 20" descr="EURATOM-Associations website">
            <a:hlinkClick r:id="rId16"/>
          </p:cNvPr>
          <p:cNvSpPr>
            <a:spLocks noChangeAspect="1" noChangeArrowheads="1"/>
          </p:cNvSpPr>
          <p:nvPr userDrawn="1"/>
        </p:nvSpPr>
        <p:spPr bwMode="auto">
          <a:xfrm>
            <a:off x="3840163" y="3224213"/>
            <a:ext cx="14636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it-IT" altLang="it-IT" smtClean="0"/>
          </a:p>
        </p:txBody>
      </p:sp>
      <p:sp>
        <p:nvSpPr>
          <p:cNvPr id="1029" name="Rectangle 12"/>
          <p:cNvSpPr>
            <a:spLocks noChangeArrowheads="1"/>
          </p:cNvSpPr>
          <p:nvPr userDrawn="1"/>
        </p:nvSpPr>
        <p:spPr bwMode="auto">
          <a:xfrm>
            <a:off x="0" y="6465888"/>
            <a:ext cx="9144000" cy="88900"/>
          </a:xfrm>
          <a:prstGeom prst="rect">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it-IT" altLang="it-IT" smtClean="0"/>
          </a:p>
        </p:txBody>
      </p:sp>
      <p:pic>
        <p:nvPicPr>
          <p:cNvPr id="1030" name="Picture 17"/>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0"/>
            <a:ext cx="514350"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la 12"/>
          <p:cNvGraphicFramePr>
            <a:graphicFrameLocks noGrp="1"/>
          </p:cNvGraphicFramePr>
          <p:nvPr/>
        </p:nvGraphicFramePr>
        <p:xfrm>
          <a:off x="509588" y="0"/>
          <a:ext cx="2062162" cy="304800"/>
        </p:xfrm>
        <a:graphic>
          <a:graphicData uri="http://schemas.openxmlformats.org/drawingml/2006/table">
            <a:tbl>
              <a:tblPr/>
              <a:tblGrid>
                <a:gridCol w="2062162">
                  <a:extLst>
                    <a:ext uri="{9D8B030D-6E8A-4147-A177-3AD203B41FA5}">
                      <a16:colId xmlns:a16="http://schemas.microsoft.com/office/drawing/2014/main" val="20000"/>
                    </a:ext>
                  </a:extLst>
                </a:gridCol>
              </a:tblGrid>
              <a:tr h="0">
                <a:tc>
                  <a:txBody>
                    <a:bodyPr/>
                    <a:lstStyle/>
                    <a:p>
                      <a:pPr hangingPunct="0">
                        <a:spcAft>
                          <a:spcPts val="0"/>
                        </a:spcAft>
                      </a:pPr>
                      <a:r>
                        <a:rPr lang="it-IT" sz="2000" i="1" dirty="0">
                          <a:solidFill>
                            <a:srgbClr val="000080"/>
                          </a:solidFill>
                          <a:latin typeface="Arial Black"/>
                          <a:ea typeface="SimSun"/>
                          <a:cs typeface="Arial"/>
                        </a:rPr>
                        <a:t>C R E A T </a:t>
                      </a:r>
                      <a:r>
                        <a:rPr lang="it-IT" sz="2000" i="1" dirty="0" smtClean="0">
                          <a:solidFill>
                            <a:srgbClr val="000080"/>
                          </a:solidFill>
                          <a:latin typeface="Arial Black"/>
                          <a:ea typeface="SimSun"/>
                          <a:cs typeface="Arial"/>
                        </a:rPr>
                        <a:t>E</a:t>
                      </a:r>
                      <a:endParaRPr lang="it-IT" sz="2000" dirty="0">
                        <a:latin typeface="Palatino"/>
                        <a:ea typeface="SimSun"/>
                        <a:cs typeface="New York"/>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34" name="Rectangle 12"/>
          <p:cNvSpPr>
            <a:spLocks noChangeArrowheads="1"/>
          </p:cNvSpPr>
          <p:nvPr userDrawn="1"/>
        </p:nvSpPr>
        <p:spPr bwMode="auto">
          <a:xfrm>
            <a:off x="3203575" y="188913"/>
            <a:ext cx="4248150" cy="71437"/>
          </a:xfrm>
          <a:prstGeom prst="rect">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it-IT" altLang="it-IT" smtClean="0"/>
          </a:p>
        </p:txBody>
      </p:sp>
      <p:pic>
        <p:nvPicPr>
          <p:cNvPr id="2" name="Picture 4"/>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286000" y="34925"/>
            <a:ext cx="822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Risultati immagini per Eurofusion"/>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513638" y="44450"/>
            <a:ext cx="1595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ttangolo 2"/>
          <p:cNvSpPr>
            <a:spLocks noChangeArrowheads="1"/>
          </p:cNvSpPr>
          <p:nvPr userDrawn="1"/>
        </p:nvSpPr>
        <p:spPr bwMode="auto">
          <a:xfrm>
            <a:off x="107950" y="6524625"/>
            <a:ext cx="9072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it-IT" sz="1400" i="1" dirty="0" smtClean="0"/>
              <a:t>5th WPSA project planning meeting				Barcelona, Spain, 5-7 March 2018</a:t>
            </a:r>
            <a:endParaRPr lang="it-IT" altLang="it-IT" sz="1400" i="1" dirty="0" smtClean="0"/>
          </a:p>
        </p:txBody>
      </p:sp>
    </p:spTree>
    <p:extLst>
      <p:ext uri="{BB962C8B-B14F-4D97-AF65-F5344CB8AC3E}">
        <p14:creationId xmlns:p14="http://schemas.microsoft.com/office/powerpoint/2010/main" val="37487593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63888" y="188640"/>
            <a:ext cx="5400600" cy="2592288"/>
          </a:xfrm>
        </p:spPr>
        <p:txBody>
          <a:bodyPr/>
          <a:lstStyle/>
          <a:p>
            <a:pPr algn="ctr" eaLnBrk="1" fontAlgn="auto" hangingPunct="1">
              <a:spcAft>
                <a:spcPts val="0"/>
              </a:spcAft>
              <a:defRPr/>
            </a:pPr>
            <a:r>
              <a:rPr lang="en-US" dirty="0" smtClean="0"/>
              <a:t>WPSA </a:t>
            </a:r>
            <a:br>
              <a:rPr lang="en-US" dirty="0" smtClean="0"/>
            </a:br>
            <a:r>
              <a:rPr lang="en-US" dirty="0" smtClean="0"/>
              <a:t>JT-60SA </a:t>
            </a:r>
            <a:br>
              <a:rPr lang="en-US" dirty="0" smtClean="0"/>
            </a:br>
            <a:r>
              <a:rPr lang="en-US" dirty="0" smtClean="0"/>
              <a:t>Discharge simulator</a:t>
            </a:r>
            <a:br>
              <a:rPr lang="en-US" dirty="0" smtClean="0"/>
            </a:br>
            <a:r>
              <a:rPr lang="en-US" sz="2000" dirty="0" smtClean="0"/>
              <a:t>Status and progress</a:t>
            </a:r>
            <a:endParaRPr lang="en-US" sz="2000" dirty="0"/>
          </a:p>
        </p:txBody>
      </p:sp>
      <p:sp>
        <p:nvSpPr>
          <p:cNvPr id="4" name="Espace réservé du texte 3"/>
          <p:cNvSpPr>
            <a:spLocks noGrp="1"/>
          </p:cNvSpPr>
          <p:nvPr>
            <p:ph type="body" sz="quarter" idx="13"/>
          </p:nvPr>
        </p:nvSpPr>
        <p:spPr>
          <a:xfrm>
            <a:off x="3563888" y="5085184"/>
            <a:ext cx="5149527" cy="933970"/>
          </a:xfrm>
        </p:spPr>
        <p:txBody>
          <a:bodyPr rtlCol="0">
            <a:noAutofit/>
          </a:bodyPr>
          <a:lstStyle/>
          <a:p>
            <a:pPr eaLnBrk="1" fontAlgn="auto" hangingPunct="1">
              <a:spcBef>
                <a:spcPts val="0"/>
              </a:spcBef>
              <a:defRPr/>
            </a:pPr>
            <a:r>
              <a:rPr lang="en-US" sz="1400" dirty="0" smtClean="0">
                <a:solidFill>
                  <a:schemeClr val="tx1"/>
                </a:solidFill>
              </a:rPr>
              <a:t>Jean-François Artaud on the behalf of discharge simulator team</a:t>
            </a:r>
            <a:endParaRPr lang="fr-FR" sz="1400" dirty="0">
              <a:solidFill>
                <a:schemeClr val="tx1"/>
              </a:solidFill>
            </a:endParaRPr>
          </a:p>
        </p:txBody>
      </p:sp>
      <p:sp>
        <p:nvSpPr>
          <p:cNvPr id="16388" name="Espace réservé du numéro de diapositive 6"/>
          <p:cNvSpPr>
            <a:spLocks noGrp="1"/>
          </p:cNvSpPr>
          <p:nvPr>
            <p:ph type="sldNum" sz="quarter" idx="1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  PAGE </a:t>
            </a:r>
            <a:fld id="{CBE60C90-8222-42C4-8AEC-B2A455332506}" type="slidenum">
              <a:rPr lang="fr-FR"/>
              <a:pPr fontAlgn="base">
                <a:spcBef>
                  <a:spcPct val="0"/>
                </a:spcBef>
                <a:spcAft>
                  <a:spcPct val="0"/>
                </a:spcAft>
                <a:defRPr/>
              </a:pPr>
              <a:t>1</a:t>
            </a:fld>
            <a:endParaRPr lang="fr-FR" dirty="0"/>
          </a:p>
        </p:txBody>
      </p:sp>
      <p:sp>
        <p:nvSpPr>
          <p:cNvPr id="16389" name="Espace réservé du pied de page 7"/>
          <p:cNvSpPr>
            <a:spLocks noGrp="1"/>
          </p:cNvSpPr>
          <p:nvPr>
            <p:ph type="ftr"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CEA | 10 AVRIL 2012</a:t>
            </a:r>
          </a:p>
        </p:txBody>
      </p:sp>
      <p:sp>
        <p:nvSpPr>
          <p:cNvPr id="9" name="ZoneTexte 8"/>
          <p:cNvSpPr txBox="1"/>
          <p:nvPr/>
        </p:nvSpPr>
        <p:spPr>
          <a:xfrm>
            <a:off x="-2268538" y="0"/>
            <a:ext cx="2160588" cy="1016000"/>
          </a:xfrm>
          <a:prstGeom prst="rect">
            <a:avLst/>
          </a:prstGeom>
          <a:solidFill>
            <a:schemeClr val="bg1"/>
          </a:solidFill>
          <a:ln w="25400">
            <a:solidFill>
              <a:schemeClr val="accent6"/>
            </a:solidFill>
          </a:ln>
        </p:spPr>
        <p:txBody>
          <a:bodyPr>
            <a:spAutoFit/>
          </a:bodyPr>
          <a:lstStyle/>
          <a:p>
            <a:pPr algn="ctr" fontAlgn="auto">
              <a:spcBef>
                <a:spcPts val="0"/>
              </a:spcBef>
              <a:spcAft>
                <a:spcPts val="0"/>
              </a:spcAft>
              <a:defRPr/>
            </a:pPr>
            <a:r>
              <a:rPr lang="fr-FR" sz="1200" dirty="0">
                <a:latin typeface="+mn-lt"/>
              </a:rPr>
              <a:t>Pour insérer une image :</a:t>
            </a:r>
          </a:p>
          <a:p>
            <a:pPr algn="ctr" fontAlgn="auto">
              <a:spcBef>
                <a:spcPts val="0"/>
              </a:spcBef>
              <a:spcAft>
                <a:spcPts val="0"/>
              </a:spcAft>
              <a:defRPr/>
            </a:pPr>
            <a:r>
              <a:rPr lang="fr-FR" sz="1200" dirty="0">
                <a:latin typeface="+mn-lt"/>
              </a:rPr>
              <a:t>Menu « Insertion  / Image »</a:t>
            </a:r>
          </a:p>
          <a:p>
            <a:pPr algn="ctr" fontAlgn="auto">
              <a:spcBef>
                <a:spcPts val="0"/>
              </a:spcBef>
              <a:spcAft>
                <a:spcPts val="0"/>
              </a:spcAft>
              <a:defRPr/>
            </a:pPr>
            <a:r>
              <a:rPr lang="fr-FR" sz="1200" b="1" dirty="0">
                <a:latin typeface="+mn-lt"/>
              </a:rPr>
              <a:t>ou</a:t>
            </a:r>
          </a:p>
          <a:p>
            <a:pPr algn="ctr" fontAlgn="auto">
              <a:spcBef>
                <a:spcPts val="0"/>
              </a:spcBef>
              <a:spcAft>
                <a:spcPts val="0"/>
              </a:spcAft>
              <a:defRPr/>
            </a:pPr>
            <a:r>
              <a:rPr lang="fr-FR" sz="1200" dirty="0">
                <a:latin typeface="+mn-lt"/>
              </a:rPr>
              <a:t>Cliquer sur l’icône de la zone image </a:t>
            </a:r>
          </a:p>
        </p:txBody>
      </p:sp>
      <p:sp>
        <p:nvSpPr>
          <p:cNvPr id="10" name="Sous-titre 9"/>
          <p:cNvSpPr>
            <a:spLocks noGrp="1"/>
          </p:cNvSpPr>
          <p:nvPr>
            <p:ph type="subTitle" idx="1"/>
          </p:nvPr>
        </p:nvSpPr>
        <p:spPr>
          <a:xfrm>
            <a:off x="3923928" y="6237312"/>
            <a:ext cx="3060700" cy="215205"/>
          </a:xfrm>
        </p:spPr>
        <p:txBody>
          <a:bodyPr rtlCol="0">
            <a:noAutofit/>
          </a:bodyPr>
          <a:lstStyle/>
          <a:p>
            <a:pPr eaLnBrk="1" fontAlgn="auto" hangingPunct="1">
              <a:spcBef>
                <a:spcPts val="0"/>
              </a:spcBef>
              <a:defRPr/>
            </a:pPr>
            <a:r>
              <a:rPr lang="en-GB" dirty="0" smtClean="0"/>
              <a:t>04/02/2020</a:t>
            </a:r>
            <a:endParaRPr lang="fr-FR" dirty="0" smtClean="0"/>
          </a:p>
        </p:txBody>
      </p:sp>
      <p:pic>
        <p:nvPicPr>
          <p:cNvPr id="6" name="Espace réservé pour une image  5"/>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5124" b="15124"/>
          <a:stretch>
            <a:fillRect/>
          </a:stretch>
        </p:blipFill>
        <p:spPr>
          <a:xfrm>
            <a:off x="3311999" y="2601144"/>
            <a:ext cx="5832000" cy="2124000"/>
          </a:xfrm>
        </p:spPr>
      </p:pic>
    </p:spTree>
    <p:extLst>
      <p:ext uri="{BB962C8B-B14F-4D97-AF65-F5344CB8AC3E}">
        <p14:creationId xmlns:p14="http://schemas.microsoft.com/office/powerpoint/2010/main" val="3373129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PLASMA SCENARIO design with METIS</a:t>
            </a:r>
            <a:endParaRPr lang="fr-FR" dirty="0"/>
          </a:p>
        </p:txBody>
      </p:sp>
      <p:sp>
        <p:nvSpPr>
          <p:cNvPr id="20483" name="Espace réservé du numéro de diapositive 8"/>
          <p:cNvSpPr>
            <a:spLocks noGrp="1"/>
          </p:cNvSpPr>
          <p:nvPr>
            <p:ph type="sldNum" sz="quarter" idx="11"/>
          </p:nvPr>
        </p:nvSpPr>
        <p:spPr bwMode="auto">
          <a:xfrm>
            <a:off x="8024813" y="6453336"/>
            <a:ext cx="111918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smtClean="0"/>
              <a:t>|  PAGE </a:t>
            </a:r>
            <a:fld id="{549234C9-2D5D-46F9-A20B-A10B7DF021F8}" type="slidenum">
              <a:rPr lang="fr-FR" smtClean="0"/>
              <a:pPr fontAlgn="base">
                <a:spcBef>
                  <a:spcPct val="0"/>
                </a:spcBef>
                <a:spcAft>
                  <a:spcPct val="0"/>
                </a:spcAft>
                <a:defRPr/>
              </a:pPr>
              <a:t>10</a:t>
            </a:fld>
            <a:endParaRPr lang="fr-FR" dirty="0"/>
          </a:p>
        </p:txBody>
      </p:sp>
      <p:grpSp>
        <p:nvGrpSpPr>
          <p:cNvPr id="17" name="Group 2"/>
          <p:cNvGrpSpPr>
            <a:grpSpLocks/>
          </p:cNvGrpSpPr>
          <p:nvPr/>
        </p:nvGrpSpPr>
        <p:grpSpPr bwMode="auto">
          <a:xfrm>
            <a:off x="88900" y="1122587"/>
            <a:ext cx="1944688" cy="1292226"/>
            <a:chOff x="56" y="750"/>
            <a:chExt cx="1225" cy="814"/>
          </a:xfrm>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 y="964"/>
              <a:ext cx="873" cy="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4"/>
            <p:cNvSpPr>
              <a:spLocks noChangeArrowheads="1"/>
            </p:cNvSpPr>
            <p:nvPr/>
          </p:nvSpPr>
          <p:spPr bwMode="auto">
            <a:xfrm>
              <a:off x="56" y="750"/>
              <a:ext cx="1225" cy="220"/>
            </a:xfrm>
            <a:prstGeom prst="rect">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0000"/>
                  </a:solidFill>
                </a:rPr>
                <a:t>Data source</a:t>
              </a:r>
            </a:p>
          </p:txBody>
        </p:sp>
      </p:grpSp>
      <p:pic>
        <p:nvPicPr>
          <p:cNvPr id="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2100" y="3212976"/>
            <a:ext cx="1442328" cy="723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6"/>
          <p:cNvSpPr>
            <a:spLocks noChangeArrowheads="1"/>
          </p:cNvSpPr>
          <p:nvPr/>
        </p:nvSpPr>
        <p:spPr bwMode="auto">
          <a:xfrm>
            <a:off x="90488" y="2848199"/>
            <a:ext cx="1946275" cy="350837"/>
          </a:xfrm>
          <a:prstGeom prst="rect">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smtClean="0">
                <a:solidFill>
                  <a:srgbClr val="000000"/>
                </a:solidFill>
              </a:rPr>
              <a:t>Scenario </a:t>
            </a:r>
            <a:r>
              <a:rPr lang="fr-FR" b="1" dirty="0" err="1" smtClean="0">
                <a:solidFill>
                  <a:srgbClr val="000000"/>
                </a:solidFill>
              </a:rPr>
              <a:t>choice</a:t>
            </a:r>
            <a:endParaRPr lang="fr-FR" b="1" dirty="0">
              <a:solidFill>
                <a:srgbClr val="000000"/>
              </a:solidFill>
            </a:endParaRPr>
          </a:p>
        </p:txBody>
      </p:sp>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663" y="4322986"/>
            <a:ext cx="3513137"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8"/>
          <p:cNvSpPr>
            <a:spLocks noChangeArrowheads="1"/>
          </p:cNvSpPr>
          <p:nvPr/>
        </p:nvSpPr>
        <p:spPr bwMode="auto">
          <a:xfrm>
            <a:off x="2763838" y="3934049"/>
            <a:ext cx="3522662" cy="350837"/>
          </a:xfrm>
          <a:prstGeom prst="rect">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rPr>
              <a:t>METIS : main interface</a:t>
            </a:r>
          </a:p>
        </p:txBody>
      </p:sp>
      <p:grpSp>
        <p:nvGrpSpPr>
          <p:cNvPr id="24" name="Group 9"/>
          <p:cNvGrpSpPr>
            <a:grpSpLocks/>
          </p:cNvGrpSpPr>
          <p:nvPr/>
        </p:nvGrpSpPr>
        <p:grpSpPr bwMode="auto">
          <a:xfrm>
            <a:off x="6029325" y="1052736"/>
            <a:ext cx="2874963" cy="2187575"/>
            <a:chOff x="3798" y="706"/>
            <a:chExt cx="1811" cy="1378"/>
          </a:xfrm>
        </p:grpSpPr>
        <p:pic>
          <p:nvPicPr>
            <p:cNvPr id="2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7" y="950"/>
              <a:ext cx="1793" cy="11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Rectangle 11"/>
            <p:cNvSpPr>
              <a:spLocks noChangeArrowheads="1"/>
            </p:cNvSpPr>
            <p:nvPr/>
          </p:nvSpPr>
          <p:spPr bwMode="auto">
            <a:xfrm>
              <a:off x="3798" y="706"/>
              <a:ext cx="1811" cy="220"/>
            </a:xfrm>
            <a:prstGeom prst="rect">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rPr>
                <a:t>References</a:t>
              </a:r>
            </a:p>
          </p:txBody>
        </p:sp>
      </p:grpSp>
      <p:grpSp>
        <p:nvGrpSpPr>
          <p:cNvPr id="27" name="Group 12"/>
          <p:cNvGrpSpPr>
            <a:grpSpLocks/>
          </p:cNvGrpSpPr>
          <p:nvPr/>
        </p:nvGrpSpPr>
        <p:grpSpPr bwMode="auto">
          <a:xfrm>
            <a:off x="107950" y="4232500"/>
            <a:ext cx="2009776" cy="2112963"/>
            <a:chOff x="68" y="2709"/>
            <a:chExt cx="1266" cy="1331"/>
          </a:xfrm>
        </p:grpSpPr>
        <p:pic>
          <p:nvPicPr>
            <p:cNvPr id="2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33" y="2907"/>
              <a:ext cx="969" cy="11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14"/>
            <p:cNvSpPr>
              <a:spLocks noChangeArrowheads="1"/>
            </p:cNvSpPr>
            <p:nvPr/>
          </p:nvSpPr>
          <p:spPr bwMode="auto">
            <a:xfrm>
              <a:off x="68" y="2709"/>
              <a:ext cx="1266" cy="220"/>
            </a:xfrm>
            <a:prstGeom prst="rect">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0000"/>
                  </a:solidFill>
                </a:rPr>
                <a:t>Visualisation</a:t>
              </a:r>
            </a:p>
          </p:txBody>
        </p:sp>
      </p:grpSp>
      <p:grpSp>
        <p:nvGrpSpPr>
          <p:cNvPr id="30" name="Group 15"/>
          <p:cNvGrpSpPr>
            <a:grpSpLocks/>
          </p:cNvGrpSpPr>
          <p:nvPr/>
        </p:nvGrpSpPr>
        <p:grpSpPr bwMode="auto">
          <a:xfrm>
            <a:off x="2516188" y="1071786"/>
            <a:ext cx="3084512" cy="2166938"/>
            <a:chOff x="1585" y="718"/>
            <a:chExt cx="1943" cy="1365"/>
          </a:xfrm>
        </p:grpSpPr>
        <p:sp>
          <p:nvSpPr>
            <p:cNvPr id="31" name="Text Box 16"/>
            <p:cNvSpPr txBox="1">
              <a:spLocks noChangeArrowheads="1"/>
            </p:cNvSpPr>
            <p:nvPr/>
          </p:nvSpPr>
          <p:spPr bwMode="auto">
            <a:xfrm>
              <a:off x="2804" y="1128"/>
              <a:ext cx="0"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p>
          </p:txBody>
        </p:sp>
        <p:pic>
          <p:nvPicPr>
            <p:cNvPr id="32"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9" y="949"/>
              <a:ext cx="1933" cy="11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Rectangle 18"/>
            <p:cNvSpPr>
              <a:spLocks noChangeArrowheads="1"/>
            </p:cNvSpPr>
            <p:nvPr/>
          </p:nvSpPr>
          <p:spPr bwMode="auto">
            <a:xfrm>
              <a:off x="1585" y="718"/>
              <a:ext cx="1943" cy="220"/>
            </a:xfrm>
            <a:prstGeom prst="rect">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rPr>
                <a:t>Parameters </a:t>
              </a:r>
            </a:p>
          </p:txBody>
        </p:sp>
      </p:grpSp>
      <p:sp>
        <p:nvSpPr>
          <p:cNvPr id="34" name="AutoShape 19"/>
          <p:cNvSpPr>
            <a:spLocks noChangeArrowheads="1"/>
          </p:cNvSpPr>
          <p:nvPr/>
        </p:nvSpPr>
        <p:spPr bwMode="auto">
          <a:xfrm>
            <a:off x="6832600" y="3813399"/>
            <a:ext cx="1387475" cy="1044575"/>
          </a:xfrm>
          <a:prstGeom prst="hexagon">
            <a:avLst>
              <a:gd name="adj" fmla="val 33207"/>
              <a:gd name="vf" fmla="val 115470"/>
            </a:avLst>
          </a:prstGeom>
          <a:solidFill>
            <a:srgbClr val="FF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rPr>
              <a:t>Run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rPr>
              <a:t>(~ 1mn)</a:t>
            </a:r>
          </a:p>
        </p:txBody>
      </p:sp>
      <p:sp>
        <p:nvSpPr>
          <p:cNvPr id="35" name="AutoShape 20"/>
          <p:cNvSpPr>
            <a:spLocks noChangeArrowheads="1"/>
          </p:cNvSpPr>
          <p:nvPr/>
        </p:nvSpPr>
        <p:spPr bwMode="auto">
          <a:xfrm>
            <a:off x="7019925" y="5245324"/>
            <a:ext cx="1016000" cy="857250"/>
          </a:xfrm>
          <a:prstGeom prst="can">
            <a:avLst>
              <a:gd name="adj" fmla="val 25000"/>
            </a:avLst>
          </a:prstGeom>
          <a:solidFill>
            <a:srgbClr val="B847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rPr>
              <a:t>Results</a:t>
            </a:r>
          </a:p>
        </p:txBody>
      </p:sp>
      <p:cxnSp>
        <p:nvCxnSpPr>
          <p:cNvPr id="36" name="AutoShape 21"/>
          <p:cNvCxnSpPr>
            <a:cxnSpLocks noChangeShapeType="1"/>
            <a:stCxn id="18" idx="2"/>
          </p:cNvCxnSpPr>
          <p:nvPr/>
        </p:nvCxnSpPr>
        <p:spPr bwMode="auto">
          <a:xfrm rot="5400000">
            <a:off x="854076" y="2631506"/>
            <a:ext cx="433386" cy="0"/>
          </a:xfrm>
          <a:prstGeom prst="bentConnector3">
            <a:avLst>
              <a:gd name="adj1" fmla="val 50000"/>
            </a:avLst>
          </a:prstGeom>
          <a:noFill/>
          <a:ln w="36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22"/>
          <p:cNvCxnSpPr>
            <a:cxnSpLocks noChangeShapeType="1"/>
            <a:stCxn id="20" idx="3"/>
            <a:endCxn id="22" idx="1"/>
          </p:cNvCxnSpPr>
          <p:nvPr/>
        </p:nvCxnSpPr>
        <p:spPr bwMode="auto">
          <a:xfrm>
            <a:off x="1734428" y="3574597"/>
            <a:ext cx="1026235" cy="1648502"/>
          </a:xfrm>
          <a:prstGeom prst="bentConnector3">
            <a:avLst>
              <a:gd name="adj1" fmla="val 50000"/>
            </a:avLst>
          </a:prstGeom>
          <a:noFill/>
          <a:ln w="36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23"/>
          <p:cNvCxnSpPr>
            <a:cxnSpLocks noChangeShapeType="1"/>
            <a:stCxn id="23" idx="0"/>
          </p:cNvCxnSpPr>
          <p:nvPr/>
        </p:nvCxnSpPr>
        <p:spPr bwMode="auto">
          <a:xfrm rot="16200000" flipV="1">
            <a:off x="3953669" y="3361755"/>
            <a:ext cx="692150" cy="452438"/>
          </a:xfrm>
          <a:prstGeom prst="bentConnector3">
            <a:avLst>
              <a:gd name="adj1" fmla="val 50000"/>
            </a:avLst>
          </a:prstGeom>
          <a:noFill/>
          <a:ln w="360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24"/>
          <p:cNvCxnSpPr>
            <a:cxnSpLocks noChangeShapeType="1"/>
            <a:stCxn id="23" idx="0"/>
            <a:endCxn id="25" idx="2"/>
          </p:cNvCxnSpPr>
          <p:nvPr/>
        </p:nvCxnSpPr>
        <p:spPr bwMode="auto">
          <a:xfrm rot="5400000" flipH="1" flipV="1">
            <a:off x="5649119" y="2115568"/>
            <a:ext cx="695325" cy="2941637"/>
          </a:xfrm>
          <a:prstGeom prst="bentConnector3">
            <a:avLst>
              <a:gd name="adj1" fmla="val 50000"/>
            </a:avLst>
          </a:prstGeom>
          <a:noFill/>
          <a:ln w="360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AutoShape 25"/>
          <p:cNvCxnSpPr>
            <a:cxnSpLocks noChangeShapeType="1"/>
            <a:stCxn id="22" idx="3"/>
            <a:endCxn id="34" idx="2"/>
          </p:cNvCxnSpPr>
          <p:nvPr/>
        </p:nvCxnSpPr>
        <p:spPr bwMode="auto">
          <a:xfrm flipV="1">
            <a:off x="6273800" y="4335686"/>
            <a:ext cx="558800" cy="887413"/>
          </a:xfrm>
          <a:prstGeom prst="bentConnector3">
            <a:avLst>
              <a:gd name="adj1" fmla="val 50000"/>
            </a:avLst>
          </a:prstGeom>
          <a:noFill/>
          <a:ln w="36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26"/>
          <p:cNvCxnSpPr>
            <a:cxnSpLocks noChangeShapeType="1"/>
            <a:endCxn id="35" idx="1"/>
          </p:cNvCxnSpPr>
          <p:nvPr/>
        </p:nvCxnSpPr>
        <p:spPr bwMode="auto">
          <a:xfrm rot="5400000">
            <a:off x="7356475" y="5073874"/>
            <a:ext cx="342900" cy="0"/>
          </a:xfrm>
          <a:prstGeom prst="bentConnector3">
            <a:avLst>
              <a:gd name="adj1" fmla="val 50000"/>
            </a:avLst>
          </a:prstGeom>
          <a:noFill/>
          <a:ln w="36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27"/>
          <p:cNvCxnSpPr>
            <a:cxnSpLocks noChangeShapeType="1"/>
            <a:stCxn id="22" idx="2"/>
            <a:endCxn id="28" idx="2"/>
          </p:cNvCxnSpPr>
          <p:nvPr/>
        </p:nvCxnSpPr>
        <p:spPr bwMode="auto">
          <a:xfrm rot="5400000">
            <a:off x="2717006" y="4545237"/>
            <a:ext cx="222253" cy="3378200"/>
          </a:xfrm>
          <a:prstGeom prst="bentConnector3">
            <a:avLst>
              <a:gd name="adj1" fmla="val 202856"/>
            </a:avLst>
          </a:prstGeom>
          <a:noFill/>
          <a:ln w="36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AutoShape 28"/>
          <p:cNvCxnSpPr>
            <a:cxnSpLocks noChangeShapeType="1"/>
            <a:stCxn id="35" idx="3"/>
            <a:endCxn id="28" idx="2"/>
          </p:cNvCxnSpPr>
          <p:nvPr/>
        </p:nvCxnSpPr>
        <p:spPr bwMode="auto">
          <a:xfrm rot="5400000">
            <a:off x="4212034" y="3029573"/>
            <a:ext cx="242890" cy="6388893"/>
          </a:xfrm>
          <a:prstGeom prst="bentConnector3">
            <a:avLst>
              <a:gd name="adj1" fmla="val 194117"/>
            </a:avLst>
          </a:prstGeom>
          <a:noFill/>
          <a:ln w="36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AutoShape 29"/>
          <p:cNvCxnSpPr>
            <a:cxnSpLocks noChangeShapeType="1"/>
            <a:stCxn id="35" idx="4"/>
          </p:cNvCxnSpPr>
          <p:nvPr/>
        </p:nvCxnSpPr>
        <p:spPr bwMode="auto">
          <a:xfrm flipV="1">
            <a:off x="8035925" y="5672361"/>
            <a:ext cx="673100" cy="1588"/>
          </a:xfrm>
          <a:prstGeom prst="bentConnector3">
            <a:avLst>
              <a:gd name="adj1" fmla="val 50000"/>
            </a:avLst>
          </a:prstGeom>
          <a:noFill/>
          <a:ln w="36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Text Box 30"/>
          <p:cNvSpPr txBox="1">
            <a:spLocks noChangeArrowheads="1"/>
          </p:cNvSpPr>
          <p:nvPr/>
        </p:nvSpPr>
        <p:spPr bwMode="auto">
          <a:xfrm>
            <a:off x="7886700" y="4902424"/>
            <a:ext cx="126365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347"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r>
              <a:rPr lang="fr-FR" sz="1400" b="1">
                <a:solidFill>
                  <a:srgbClr val="000000"/>
                </a:solidFill>
                <a:latin typeface="Times New Roman" pitchFamily="18" charset="0"/>
                <a:cs typeface="Arial Unicode MS" charset="0"/>
              </a:rPr>
              <a:t>Export to database</a:t>
            </a:r>
          </a:p>
        </p:txBody>
      </p:sp>
      <p:sp>
        <p:nvSpPr>
          <p:cNvPr id="46" name="Espace réservé du pied de page 9"/>
          <p:cNvSpPr>
            <a:spLocks noGrp="1"/>
          </p:cNvSpPr>
          <p:nvPr>
            <p:ph type="ftr" sz="quarter" idx="10"/>
          </p:nvPr>
        </p:nvSpPr>
        <p:spPr bwMode="auto">
          <a:xfrm>
            <a:off x="2051050" y="6448251"/>
            <a:ext cx="5940425"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r-FR" dirty="0"/>
          </a:p>
        </p:txBody>
      </p:sp>
    </p:spTree>
    <p:extLst>
      <p:ext uri="{BB962C8B-B14F-4D97-AF65-F5344CB8AC3E}">
        <p14:creationId xmlns:p14="http://schemas.microsoft.com/office/powerpoint/2010/main" val="2515353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52388"/>
            <a:ext cx="6768752" cy="909637"/>
          </a:xfrm>
        </p:spPr>
        <p:txBody>
          <a:bodyPr/>
          <a:lstStyle/>
          <a:p>
            <a:pPr algn="ctr"/>
            <a:r>
              <a:rPr lang="en-US" dirty="0" smtClean="0"/>
              <a:t>SCENARIO </a:t>
            </a:r>
            <a:r>
              <a:rPr lang="en-US" dirty="0" err="1" smtClean="0"/>
              <a:t>OptimiSAtion</a:t>
            </a:r>
            <a:r>
              <a:rPr lang="en-US" dirty="0" smtClean="0"/>
              <a:t> tools</a:t>
            </a:r>
            <a:endParaRPr lang="en-US" dirty="0"/>
          </a:p>
        </p:txBody>
      </p:sp>
      <p:sp>
        <p:nvSpPr>
          <p:cNvPr id="5" name="Espace réservé du numéro de diapositive 4"/>
          <p:cNvSpPr>
            <a:spLocks noGrp="1"/>
          </p:cNvSpPr>
          <p:nvPr>
            <p:ph type="sldNum" sz="quarter" idx="11"/>
          </p:nvPr>
        </p:nvSpPr>
        <p:spPr/>
        <p:txBody>
          <a:bodyPr/>
          <a:lstStyle/>
          <a:p>
            <a:pPr>
              <a:defRPr/>
            </a:pPr>
            <a:r>
              <a:rPr lang="fr-FR" dirty="0" smtClean="0"/>
              <a:t>|  PAGE </a:t>
            </a:r>
            <a:fld id="{24AAE0CC-EC68-4BEA-8547-2D65C82A73CD}" type="slidenum">
              <a:rPr lang="fr-FR" smtClean="0"/>
              <a:pPr>
                <a:defRPr/>
              </a:pPr>
              <a:t>11</a:t>
            </a:fld>
            <a:endParaRPr lang="fr-FR" dirty="0"/>
          </a:p>
        </p:txBody>
      </p:sp>
      <p:sp>
        <p:nvSpPr>
          <p:cNvPr id="7" name="Rectangle 6"/>
          <p:cNvSpPr/>
          <p:nvPr/>
        </p:nvSpPr>
        <p:spPr>
          <a:xfrm>
            <a:off x="2483768" y="2060848"/>
            <a:ext cx="1944216" cy="108012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METIS simulator </a:t>
            </a:r>
            <a:endParaRPr lang="en-US" dirty="0">
              <a:solidFill>
                <a:schemeClr val="tx1"/>
              </a:solidFill>
            </a:endParaRPr>
          </a:p>
        </p:txBody>
      </p:sp>
      <p:sp>
        <p:nvSpPr>
          <p:cNvPr id="8" name="Rectangle à coins arrondis 7"/>
          <p:cNvSpPr/>
          <p:nvPr/>
        </p:nvSpPr>
        <p:spPr>
          <a:xfrm>
            <a:off x="4734690" y="2312876"/>
            <a:ext cx="1205462" cy="57606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METIS simulation</a:t>
            </a:r>
            <a:endParaRPr lang="en-US" sz="1600" dirty="0">
              <a:solidFill>
                <a:schemeClr val="tx1"/>
              </a:solidFill>
            </a:endParaRPr>
          </a:p>
        </p:txBody>
      </p:sp>
      <p:sp>
        <p:nvSpPr>
          <p:cNvPr id="9" name="Rectangle à coins arrondis 8"/>
          <p:cNvSpPr/>
          <p:nvPr/>
        </p:nvSpPr>
        <p:spPr>
          <a:xfrm>
            <a:off x="3246781" y="1493410"/>
            <a:ext cx="1181203" cy="35141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Parameters</a:t>
            </a:r>
            <a:endParaRPr lang="en-US" sz="1400" dirty="0">
              <a:solidFill>
                <a:schemeClr val="tx1"/>
              </a:solidFill>
            </a:endParaRPr>
          </a:p>
        </p:txBody>
      </p:sp>
      <p:sp>
        <p:nvSpPr>
          <p:cNvPr id="10" name="Rectangle à coins arrondis 9"/>
          <p:cNvSpPr/>
          <p:nvPr/>
        </p:nvSpPr>
        <p:spPr>
          <a:xfrm>
            <a:off x="2447764" y="1061363"/>
            <a:ext cx="1188132" cy="35141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Waveforms</a:t>
            </a:r>
            <a:endParaRPr lang="en-US" sz="1400" dirty="0">
              <a:solidFill>
                <a:schemeClr val="tx1"/>
              </a:solidFill>
            </a:endParaRPr>
          </a:p>
        </p:txBody>
      </p:sp>
      <p:sp>
        <p:nvSpPr>
          <p:cNvPr id="11" name="Rectangle 10"/>
          <p:cNvSpPr/>
          <p:nvPr/>
        </p:nvSpPr>
        <p:spPr>
          <a:xfrm>
            <a:off x="6732240" y="1052736"/>
            <a:ext cx="2304256" cy="714329"/>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FEEQS.M</a:t>
            </a:r>
          </a:p>
          <a:p>
            <a:pPr algn="ctr"/>
            <a:r>
              <a:rPr lang="en-US" sz="1600" dirty="0" smtClean="0">
                <a:solidFill>
                  <a:schemeClr val="tx1"/>
                </a:solidFill>
              </a:rPr>
              <a:t>Inverse magneto-static </a:t>
            </a:r>
            <a:endParaRPr lang="en-US" sz="1600" dirty="0">
              <a:solidFill>
                <a:schemeClr val="tx1"/>
              </a:solidFill>
            </a:endParaRPr>
          </a:p>
        </p:txBody>
      </p:sp>
      <p:sp>
        <p:nvSpPr>
          <p:cNvPr id="12" name="Rectangle 11"/>
          <p:cNvSpPr/>
          <p:nvPr/>
        </p:nvSpPr>
        <p:spPr>
          <a:xfrm>
            <a:off x="6046843" y="3501009"/>
            <a:ext cx="2989653" cy="858343"/>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FEEQS.M</a:t>
            </a:r>
          </a:p>
          <a:p>
            <a:pPr algn="ctr"/>
            <a:r>
              <a:rPr lang="en-US" sz="1600" dirty="0">
                <a:solidFill>
                  <a:schemeClr val="tx1"/>
                </a:solidFill>
              </a:rPr>
              <a:t>Inverse </a:t>
            </a:r>
            <a:r>
              <a:rPr lang="en-US" sz="1600" dirty="0" smtClean="0">
                <a:solidFill>
                  <a:schemeClr val="tx1"/>
                </a:solidFill>
              </a:rPr>
              <a:t>evolving</a:t>
            </a:r>
          </a:p>
          <a:p>
            <a:pPr algn="ctr"/>
            <a:r>
              <a:rPr lang="en-US" sz="1600" dirty="0" smtClean="0">
                <a:solidFill>
                  <a:schemeClr val="tx1"/>
                </a:solidFill>
              </a:rPr>
              <a:t>(transient phases computation)</a:t>
            </a:r>
            <a:endParaRPr lang="en-US" sz="1600" dirty="0"/>
          </a:p>
        </p:txBody>
      </p:sp>
      <p:sp>
        <p:nvSpPr>
          <p:cNvPr id="13" name="Rectangle 12"/>
          <p:cNvSpPr/>
          <p:nvPr/>
        </p:nvSpPr>
        <p:spPr>
          <a:xfrm>
            <a:off x="3275856" y="3506761"/>
            <a:ext cx="2475969" cy="858343"/>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FEEQS.M</a:t>
            </a:r>
          </a:p>
          <a:p>
            <a:pPr algn="ctr"/>
            <a:r>
              <a:rPr lang="en-US" sz="1600" dirty="0">
                <a:solidFill>
                  <a:schemeClr val="tx1"/>
                </a:solidFill>
              </a:rPr>
              <a:t>Inverse </a:t>
            </a:r>
            <a:r>
              <a:rPr lang="en-US" sz="1600" dirty="0" smtClean="0">
                <a:solidFill>
                  <a:schemeClr val="tx1"/>
                </a:solidFill>
              </a:rPr>
              <a:t>static</a:t>
            </a:r>
          </a:p>
          <a:p>
            <a:pPr algn="ctr"/>
            <a:r>
              <a:rPr lang="en-US" sz="1600" dirty="0" smtClean="0">
                <a:solidFill>
                  <a:schemeClr val="tx1"/>
                </a:solidFill>
              </a:rPr>
              <a:t>(full shot computation)</a:t>
            </a:r>
            <a:r>
              <a:rPr lang="en-US" dirty="0" smtClean="0">
                <a:solidFill>
                  <a:schemeClr val="tx1"/>
                </a:solidFill>
              </a:rPr>
              <a:t> </a:t>
            </a:r>
            <a:endParaRPr lang="en-US" dirty="0"/>
          </a:p>
        </p:txBody>
      </p:sp>
      <p:sp>
        <p:nvSpPr>
          <p:cNvPr id="14" name="Rectangle à coins arrondis 13"/>
          <p:cNvSpPr/>
          <p:nvPr/>
        </p:nvSpPr>
        <p:spPr>
          <a:xfrm>
            <a:off x="6940497" y="2366882"/>
            <a:ext cx="2095999" cy="34203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Initial coil currents</a:t>
            </a:r>
            <a:endParaRPr lang="en-US" sz="1600" dirty="0">
              <a:solidFill>
                <a:schemeClr val="tx1"/>
              </a:solidFill>
            </a:endParaRPr>
          </a:p>
        </p:txBody>
      </p:sp>
      <p:cxnSp>
        <p:nvCxnSpPr>
          <p:cNvPr id="18" name="Connecteur droit avec flèche 17"/>
          <p:cNvCxnSpPr/>
          <p:nvPr/>
        </p:nvCxnSpPr>
        <p:spPr>
          <a:xfrm>
            <a:off x="2915816" y="1412776"/>
            <a:ext cx="0" cy="648072"/>
          </a:xfrm>
          <a:prstGeom prst="straightConnector1">
            <a:avLst/>
          </a:prstGeom>
          <a:ln>
            <a:solidFill>
              <a:srgbClr val="002060"/>
            </a:solidFill>
            <a:tailEnd type="arrow"/>
          </a:ln>
        </p:spPr>
        <p:style>
          <a:lnRef idx="2">
            <a:schemeClr val="accent4"/>
          </a:lnRef>
          <a:fillRef idx="0">
            <a:schemeClr val="accent4"/>
          </a:fillRef>
          <a:effectRef idx="1">
            <a:schemeClr val="accent4"/>
          </a:effectRef>
          <a:fontRef idx="minor">
            <a:schemeClr val="tx1"/>
          </a:fontRef>
        </p:style>
      </p:cxnSp>
      <p:cxnSp>
        <p:nvCxnSpPr>
          <p:cNvPr id="20" name="Connecteur droit avec flèche 19"/>
          <p:cNvCxnSpPr>
            <a:stCxn id="9" idx="2"/>
          </p:cNvCxnSpPr>
          <p:nvPr/>
        </p:nvCxnSpPr>
        <p:spPr>
          <a:xfrm flipH="1">
            <a:off x="3837382" y="1844824"/>
            <a:ext cx="1" cy="216024"/>
          </a:xfrm>
          <a:prstGeom prst="straightConnector1">
            <a:avLst/>
          </a:prstGeom>
          <a:ln>
            <a:solidFill>
              <a:srgbClr val="002060"/>
            </a:solidFill>
            <a:tailEnd type="arrow"/>
          </a:ln>
        </p:spPr>
        <p:style>
          <a:lnRef idx="2">
            <a:schemeClr val="accent4"/>
          </a:lnRef>
          <a:fillRef idx="0">
            <a:schemeClr val="accent4"/>
          </a:fillRef>
          <a:effectRef idx="1">
            <a:schemeClr val="accent4"/>
          </a:effectRef>
          <a:fontRef idx="minor">
            <a:schemeClr val="tx1"/>
          </a:fontRef>
        </p:style>
      </p:cxnSp>
      <p:cxnSp>
        <p:nvCxnSpPr>
          <p:cNvPr id="24" name="Connecteur droit avec flèche 23"/>
          <p:cNvCxnSpPr/>
          <p:nvPr/>
        </p:nvCxnSpPr>
        <p:spPr>
          <a:xfrm>
            <a:off x="7956376" y="1767065"/>
            <a:ext cx="0" cy="59981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5" name="Rectangle à coins arrondis 24"/>
          <p:cNvSpPr/>
          <p:nvPr/>
        </p:nvSpPr>
        <p:spPr>
          <a:xfrm>
            <a:off x="4734690" y="1052736"/>
            <a:ext cx="1205462" cy="576064"/>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FEEQS.M parameters</a:t>
            </a:r>
            <a:endParaRPr lang="en-US" sz="1400" dirty="0">
              <a:solidFill>
                <a:schemeClr val="tx1"/>
              </a:solidFill>
            </a:endParaRPr>
          </a:p>
        </p:txBody>
      </p:sp>
      <p:cxnSp>
        <p:nvCxnSpPr>
          <p:cNvPr id="29" name="Connecteur en angle 28"/>
          <p:cNvCxnSpPr>
            <a:stCxn id="25" idx="3"/>
          </p:cNvCxnSpPr>
          <p:nvPr/>
        </p:nvCxnSpPr>
        <p:spPr>
          <a:xfrm flipH="1">
            <a:off x="5580112" y="1340768"/>
            <a:ext cx="360040" cy="2165993"/>
          </a:xfrm>
          <a:prstGeom prst="bentConnector4">
            <a:avLst>
              <a:gd name="adj1" fmla="val -116204"/>
              <a:gd name="adj2" fmla="val 76164"/>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3" name="Connecteur en angle 72"/>
          <p:cNvCxnSpPr>
            <a:stCxn id="8" idx="2"/>
            <a:endCxn id="12" idx="0"/>
          </p:cNvCxnSpPr>
          <p:nvPr/>
        </p:nvCxnSpPr>
        <p:spPr>
          <a:xfrm rot="16200000" flipH="1">
            <a:off x="6133511" y="2092849"/>
            <a:ext cx="612069" cy="2204249"/>
          </a:xfrm>
          <a:prstGeom prst="bentConnector3">
            <a:avLst>
              <a:gd name="adj1" fmla="val 50000"/>
            </a:avLst>
          </a:prstGeom>
          <a:ln>
            <a:solidFill>
              <a:srgbClr val="002060"/>
            </a:solidFill>
            <a:tailEnd type="arrow"/>
          </a:ln>
        </p:spPr>
        <p:style>
          <a:lnRef idx="2">
            <a:schemeClr val="dk1"/>
          </a:lnRef>
          <a:fillRef idx="0">
            <a:schemeClr val="dk1"/>
          </a:fillRef>
          <a:effectRef idx="1">
            <a:schemeClr val="dk1"/>
          </a:effectRef>
          <a:fontRef idx="minor">
            <a:schemeClr val="tx1"/>
          </a:fontRef>
        </p:style>
      </p:cxnSp>
      <p:cxnSp>
        <p:nvCxnSpPr>
          <p:cNvPr id="76" name="Connecteur droit avec flèche 75"/>
          <p:cNvCxnSpPr>
            <a:stCxn id="8" idx="2"/>
          </p:cNvCxnSpPr>
          <p:nvPr/>
        </p:nvCxnSpPr>
        <p:spPr>
          <a:xfrm flipH="1">
            <a:off x="5329406" y="2888940"/>
            <a:ext cx="8015" cy="612069"/>
          </a:xfrm>
          <a:prstGeom prst="straightConnector1">
            <a:avLst/>
          </a:prstGeom>
          <a:ln>
            <a:solidFill>
              <a:srgbClr val="002060"/>
            </a:solidFill>
            <a:tailEnd type="arrow"/>
          </a:ln>
        </p:spPr>
        <p:style>
          <a:lnRef idx="2">
            <a:schemeClr val="accent4"/>
          </a:lnRef>
          <a:fillRef idx="0">
            <a:schemeClr val="accent4"/>
          </a:fillRef>
          <a:effectRef idx="1">
            <a:schemeClr val="accent4"/>
          </a:effectRef>
          <a:fontRef idx="minor">
            <a:schemeClr val="tx1"/>
          </a:fontRef>
        </p:style>
      </p:cxnSp>
      <p:cxnSp>
        <p:nvCxnSpPr>
          <p:cNvPr id="78" name="Connecteur en angle 77"/>
          <p:cNvCxnSpPr>
            <a:stCxn id="14" idx="2"/>
            <a:endCxn id="13" idx="0"/>
          </p:cNvCxnSpPr>
          <p:nvPr/>
        </p:nvCxnSpPr>
        <p:spPr>
          <a:xfrm rot="5400000">
            <a:off x="5852249" y="1370512"/>
            <a:ext cx="797841" cy="3474656"/>
          </a:xfrm>
          <a:prstGeom prst="bentConnector3">
            <a:avLst>
              <a:gd name="adj1" fmla="val 50000"/>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cxnSp>
        <p:nvCxnSpPr>
          <p:cNvPr id="80" name="Connecteur en angle 79"/>
          <p:cNvCxnSpPr>
            <a:stCxn id="14" idx="2"/>
          </p:cNvCxnSpPr>
          <p:nvPr/>
        </p:nvCxnSpPr>
        <p:spPr>
          <a:xfrm rot="5400000">
            <a:off x="7589577" y="3107840"/>
            <a:ext cx="797841" cy="1"/>
          </a:xfrm>
          <a:prstGeom prst="bentConnector3">
            <a:avLst>
              <a:gd name="adj1" fmla="val 50000"/>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grpSp>
        <p:nvGrpSpPr>
          <p:cNvPr id="1031" name="Groupe 1030"/>
          <p:cNvGrpSpPr/>
          <p:nvPr/>
        </p:nvGrpSpPr>
        <p:grpSpPr>
          <a:xfrm>
            <a:off x="107504" y="1052736"/>
            <a:ext cx="1800200" cy="2160240"/>
            <a:chOff x="107504" y="1196752"/>
            <a:chExt cx="1800200" cy="2160240"/>
          </a:xfrm>
        </p:grpSpPr>
        <p:sp>
          <p:nvSpPr>
            <p:cNvPr id="6" name="Rectangle à coins arrondis 5"/>
            <p:cNvSpPr/>
            <p:nvPr/>
          </p:nvSpPr>
          <p:spPr>
            <a:xfrm>
              <a:off x="107504" y="1196752"/>
              <a:ext cx="1800200" cy="21602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6" name="Rectangle à coins arrondis 85"/>
            <p:cNvSpPr/>
            <p:nvPr/>
          </p:nvSpPr>
          <p:spPr>
            <a:xfrm>
              <a:off x="179512" y="1689306"/>
              <a:ext cx="1656184" cy="44355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METIS LCFS generator</a:t>
              </a:r>
              <a:endParaRPr lang="en-US" sz="1200" dirty="0">
                <a:solidFill>
                  <a:schemeClr val="tx1"/>
                </a:solidFill>
              </a:endParaRPr>
            </a:p>
          </p:txBody>
        </p:sp>
        <p:sp>
          <p:nvSpPr>
            <p:cNvPr id="92" name="Rectangle à coins arrondis 91"/>
            <p:cNvSpPr/>
            <p:nvPr/>
          </p:nvSpPr>
          <p:spPr>
            <a:xfrm>
              <a:off x="179512" y="2193362"/>
              <a:ext cx="1656184" cy="443550"/>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CREATE-EGENE LCFS</a:t>
              </a:r>
              <a:endParaRPr lang="en-US" sz="1200" dirty="0">
                <a:solidFill>
                  <a:schemeClr val="tx1"/>
                </a:solidFill>
              </a:endParaRPr>
            </a:p>
          </p:txBody>
        </p:sp>
        <p:sp>
          <p:nvSpPr>
            <p:cNvPr id="95" name="Rectangle à coins arrondis 94"/>
            <p:cNvSpPr/>
            <p:nvPr/>
          </p:nvSpPr>
          <p:spPr>
            <a:xfrm>
              <a:off x="179512" y="2708920"/>
              <a:ext cx="1656184" cy="443550"/>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FEEQS.M LCFS</a:t>
              </a:r>
              <a:endParaRPr lang="en-US" sz="1200" dirty="0">
                <a:solidFill>
                  <a:schemeClr val="tx1"/>
                </a:solidFill>
              </a:endParaRPr>
            </a:p>
          </p:txBody>
        </p:sp>
        <p:sp>
          <p:nvSpPr>
            <p:cNvPr id="94" name="ZoneTexte 93"/>
            <p:cNvSpPr txBox="1"/>
            <p:nvPr/>
          </p:nvSpPr>
          <p:spPr>
            <a:xfrm>
              <a:off x="251520" y="1268760"/>
              <a:ext cx="1584176" cy="338554"/>
            </a:xfrm>
            <a:prstGeom prst="rect">
              <a:avLst/>
            </a:prstGeom>
            <a:noFill/>
          </p:spPr>
          <p:txBody>
            <a:bodyPr wrap="square" rtlCol="0">
              <a:spAutoFit/>
            </a:bodyPr>
            <a:lstStyle/>
            <a:p>
              <a:r>
                <a:rPr lang="en-US" sz="1600" dirty="0" smtClean="0"/>
                <a:t>Plasma shape</a:t>
              </a:r>
              <a:endParaRPr lang="en-US" sz="1600" dirty="0"/>
            </a:p>
          </p:txBody>
        </p:sp>
      </p:grpSp>
      <p:sp>
        <p:nvSpPr>
          <p:cNvPr id="179" name="Rectangle 178"/>
          <p:cNvSpPr/>
          <p:nvPr/>
        </p:nvSpPr>
        <p:spPr>
          <a:xfrm>
            <a:off x="107504" y="5708933"/>
            <a:ext cx="2592288" cy="9604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Full simulator:</a:t>
            </a:r>
          </a:p>
          <a:p>
            <a:pPr algn="ctr"/>
            <a:r>
              <a:rPr lang="en-US" dirty="0" smtClean="0">
                <a:solidFill>
                  <a:schemeClr val="tx1"/>
                </a:solidFill>
              </a:rPr>
              <a:t>CREATE-NL + METIS + Simulink controller </a:t>
            </a:r>
            <a:endParaRPr lang="en-US" dirty="0">
              <a:solidFill>
                <a:schemeClr val="tx1"/>
              </a:solidFill>
            </a:endParaRPr>
          </a:p>
        </p:txBody>
      </p:sp>
      <p:sp>
        <p:nvSpPr>
          <p:cNvPr id="1106" name="Rogner un rectangle à un seul coin 1105"/>
          <p:cNvSpPr/>
          <p:nvPr/>
        </p:nvSpPr>
        <p:spPr>
          <a:xfrm>
            <a:off x="107504" y="3861049"/>
            <a:ext cx="2520280" cy="1612928"/>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Constraints checking, scenario waveforms and LCFS update</a:t>
            </a:r>
          </a:p>
          <a:p>
            <a:pPr algn="ctr"/>
            <a:r>
              <a:rPr lang="en-US" dirty="0" smtClean="0">
                <a:solidFill>
                  <a:schemeClr val="tx1"/>
                </a:solidFill>
              </a:rPr>
              <a:t>(handmade)</a:t>
            </a:r>
            <a:endParaRPr lang="en-US" dirty="0">
              <a:solidFill>
                <a:schemeClr val="tx1"/>
              </a:solidFill>
            </a:endParaRPr>
          </a:p>
        </p:txBody>
      </p:sp>
      <p:cxnSp>
        <p:nvCxnSpPr>
          <p:cNvPr id="189" name="Connecteur droit avec flèche 188"/>
          <p:cNvCxnSpPr>
            <a:endCxn id="7" idx="1"/>
          </p:cNvCxnSpPr>
          <p:nvPr/>
        </p:nvCxnSpPr>
        <p:spPr>
          <a:xfrm>
            <a:off x="1907704" y="2595262"/>
            <a:ext cx="576064" cy="5646"/>
          </a:xfrm>
          <a:prstGeom prst="straightConnector1">
            <a:avLst/>
          </a:prstGeom>
          <a:ln>
            <a:solidFill>
              <a:srgbClr val="002060"/>
            </a:solidFill>
            <a:tailEnd type="arrow"/>
          </a:ln>
        </p:spPr>
        <p:style>
          <a:lnRef idx="2">
            <a:schemeClr val="accent4"/>
          </a:lnRef>
          <a:fillRef idx="0">
            <a:schemeClr val="accent4"/>
          </a:fillRef>
          <a:effectRef idx="1">
            <a:schemeClr val="accent4"/>
          </a:effectRef>
          <a:fontRef idx="minor">
            <a:schemeClr val="tx1"/>
          </a:fontRef>
        </p:style>
      </p:cxnSp>
      <p:cxnSp>
        <p:nvCxnSpPr>
          <p:cNvPr id="192" name="Connecteur droit avec flèche 191"/>
          <p:cNvCxnSpPr>
            <a:stCxn id="7" idx="3"/>
            <a:endCxn id="8" idx="1"/>
          </p:cNvCxnSpPr>
          <p:nvPr/>
        </p:nvCxnSpPr>
        <p:spPr>
          <a:xfrm>
            <a:off x="4427984" y="2600908"/>
            <a:ext cx="306706" cy="0"/>
          </a:xfrm>
          <a:prstGeom prst="straightConnector1">
            <a:avLst/>
          </a:prstGeom>
          <a:ln>
            <a:solidFill>
              <a:srgbClr val="002060"/>
            </a:solidFill>
            <a:tailEnd type="arrow"/>
          </a:ln>
        </p:spPr>
        <p:style>
          <a:lnRef idx="2">
            <a:schemeClr val="dk1"/>
          </a:lnRef>
          <a:fillRef idx="0">
            <a:schemeClr val="dk1"/>
          </a:fillRef>
          <a:effectRef idx="1">
            <a:schemeClr val="dk1"/>
          </a:effectRef>
          <a:fontRef idx="minor">
            <a:schemeClr val="tx1"/>
          </a:fontRef>
        </p:style>
      </p:cxnSp>
      <p:cxnSp>
        <p:nvCxnSpPr>
          <p:cNvPr id="203" name="Connecteur droit avec flèche 202"/>
          <p:cNvCxnSpPr/>
          <p:nvPr/>
        </p:nvCxnSpPr>
        <p:spPr>
          <a:xfrm flipV="1">
            <a:off x="5940152" y="1340768"/>
            <a:ext cx="792088"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4" name="Connecteur en angle 213"/>
          <p:cNvCxnSpPr/>
          <p:nvPr/>
        </p:nvCxnSpPr>
        <p:spPr>
          <a:xfrm>
            <a:off x="6156176" y="1340768"/>
            <a:ext cx="216024" cy="2165993"/>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grpSp>
        <p:nvGrpSpPr>
          <p:cNvPr id="220" name="Groupe 219"/>
          <p:cNvGrpSpPr/>
          <p:nvPr/>
        </p:nvGrpSpPr>
        <p:grpSpPr>
          <a:xfrm>
            <a:off x="3347864" y="4581128"/>
            <a:ext cx="2333331" cy="2145863"/>
            <a:chOff x="3246781" y="4667513"/>
            <a:chExt cx="2333331" cy="2145863"/>
          </a:xfrm>
        </p:grpSpPr>
        <p:sp>
          <p:nvSpPr>
            <p:cNvPr id="178" name="Rectangle à coins arrondis 177"/>
            <p:cNvSpPr/>
            <p:nvPr/>
          </p:nvSpPr>
          <p:spPr>
            <a:xfrm>
              <a:off x="3455875" y="6297818"/>
              <a:ext cx="1918293" cy="443550"/>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Forces  on coils </a:t>
              </a:r>
              <a:br>
                <a:rPr lang="en-US" sz="1200" dirty="0" smtClean="0">
                  <a:solidFill>
                    <a:schemeClr val="tx1"/>
                  </a:solidFill>
                </a:rPr>
              </a:br>
              <a:r>
                <a:rPr lang="en-US" sz="1200" dirty="0" smtClean="0">
                  <a:solidFill>
                    <a:schemeClr val="tx1"/>
                  </a:solidFill>
                </a:rPr>
                <a:t>maximum magnetic field</a:t>
              </a:r>
              <a:endParaRPr lang="en-US" sz="1200" dirty="0">
                <a:solidFill>
                  <a:schemeClr val="tx1"/>
                </a:solidFill>
              </a:endParaRPr>
            </a:p>
          </p:txBody>
        </p:sp>
        <p:sp>
          <p:nvSpPr>
            <p:cNvPr id="181" name="Rectangle à coins arrondis 180"/>
            <p:cNvSpPr/>
            <p:nvPr/>
          </p:nvSpPr>
          <p:spPr>
            <a:xfrm>
              <a:off x="3347864" y="5661248"/>
              <a:ext cx="2088232" cy="547312"/>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Coils currents</a:t>
              </a:r>
            </a:p>
            <a:p>
              <a:pPr algn="ctr"/>
              <a:r>
                <a:rPr lang="en-US" sz="1200" dirty="0" smtClean="0">
                  <a:solidFill>
                    <a:schemeClr val="tx1"/>
                  </a:solidFill>
                </a:rPr>
                <a:t>Power supply voltages</a:t>
              </a:r>
            </a:p>
            <a:p>
              <a:pPr algn="ctr"/>
              <a:r>
                <a:rPr lang="en-US" sz="1200" dirty="0" smtClean="0">
                  <a:solidFill>
                    <a:schemeClr val="tx1"/>
                  </a:solidFill>
                </a:rPr>
                <a:t>Passive structure currents</a:t>
              </a:r>
              <a:endParaRPr lang="en-US" sz="1200" dirty="0">
                <a:solidFill>
                  <a:schemeClr val="tx1"/>
                </a:solidFill>
              </a:endParaRPr>
            </a:p>
          </p:txBody>
        </p:sp>
        <p:sp>
          <p:nvSpPr>
            <p:cNvPr id="182" name="Rectangle à coins arrondis 181"/>
            <p:cNvSpPr/>
            <p:nvPr/>
          </p:nvSpPr>
          <p:spPr>
            <a:xfrm>
              <a:off x="3563888" y="5306959"/>
              <a:ext cx="1656184" cy="282281"/>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Updated LCFS</a:t>
              </a:r>
              <a:endParaRPr lang="en-US" sz="1200" dirty="0">
                <a:solidFill>
                  <a:schemeClr val="tx1"/>
                </a:solidFill>
              </a:endParaRPr>
            </a:p>
          </p:txBody>
        </p:sp>
        <p:sp>
          <p:nvSpPr>
            <p:cNvPr id="218" name="Rectangle à coins arrondis 217"/>
            <p:cNvSpPr/>
            <p:nvPr/>
          </p:nvSpPr>
          <p:spPr>
            <a:xfrm>
              <a:off x="3246781" y="4667513"/>
              <a:ext cx="2333331" cy="21458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ZoneTexte 218"/>
            <p:cNvSpPr txBox="1"/>
            <p:nvPr/>
          </p:nvSpPr>
          <p:spPr>
            <a:xfrm>
              <a:off x="3455876" y="4725144"/>
              <a:ext cx="1980220" cy="523220"/>
            </a:xfrm>
            <a:prstGeom prst="rect">
              <a:avLst/>
            </a:prstGeom>
            <a:noFill/>
          </p:spPr>
          <p:txBody>
            <a:bodyPr wrap="square" rtlCol="0">
              <a:spAutoFit/>
            </a:bodyPr>
            <a:lstStyle/>
            <a:p>
              <a:pPr algn="ctr"/>
              <a:r>
                <a:rPr lang="en-US" sz="1400" dirty="0" smtClean="0"/>
                <a:t>FEEQS.M results</a:t>
              </a:r>
            </a:p>
            <a:p>
              <a:pPr algn="ctr"/>
              <a:r>
                <a:rPr lang="en-US" sz="1400" dirty="0" smtClean="0"/>
                <a:t>(time dependent)</a:t>
              </a:r>
              <a:endParaRPr lang="en-US" sz="1400" dirty="0"/>
            </a:p>
          </p:txBody>
        </p:sp>
      </p:grpSp>
      <p:cxnSp>
        <p:nvCxnSpPr>
          <p:cNvPr id="1121" name="Connecteur en angle 1120"/>
          <p:cNvCxnSpPr>
            <a:stCxn id="13" idx="3"/>
            <a:endCxn id="218" idx="3"/>
          </p:cNvCxnSpPr>
          <p:nvPr/>
        </p:nvCxnSpPr>
        <p:spPr>
          <a:xfrm flipH="1">
            <a:off x="5681195" y="3935933"/>
            <a:ext cx="70630" cy="1718127"/>
          </a:xfrm>
          <a:prstGeom prst="bentConnector3">
            <a:avLst>
              <a:gd name="adj1" fmla="val -177096"/>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24" name="Connecteur en angle 1123"/>
          <p:cNvCxnSpPr>
            <a:stCxn id="12" idx="2"/>
          </p:cNvCxnSpPr>
          <p:nvPr/>
        </p:nvCxnSpPr>
        <p:spPr>
          <a:xfrm rot="5400000">
            <a:off x="5730021" y="4310527"/>
            <a:ext cx="1762825" cy="1860475"/>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27" name="Connecteur droit avec flèche 1126"/>
          <p:cNvCxnSpPr/>
          <p:nvPr/>
        </p:nvCxnSpPr>
        <p:spPr>
          <a:xfrm flipH="1">
            <a:off x="2627784" y="5161979"/>
            <a:ext cx="72008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65" name="Connecteur droit avec flèche 264"/>
          <p:cNvCxnSpPr>
            <a:stCxn id="181" idx="1"/>
          </p:cNvCxnSpPr>
          <p:nvPr/>
        </p:nvCxnSpPr>
        <p:spPr>
          <a:xfrm flipH="1">
            <a:off x="2663788" y="5848519"/>
            <a:ext cx="785159" cy="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33" name="Connecteur droit avec flèche 1132"/>
          <p:cNvCxnSpPr/>
          <p:nvPr/>
        </p:nvCxnSpPr>
        <p:spPr>
          <a:xfrm flipV="1">
            <a:off x="683568" y="3008454"/>
            <a:ext cx="0" cy="85259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38" name="Connecteur en angle 1137"/>
          <p:cNvCxnSpPr>
            <a:endCxn id="10" idx="1"/>
          </p:cNvCxnSpPr>
          <p:nvPr/>
        </p:nvCxnSpPr>
        <p:spPr>
          <a:xfrm rot="5400000" flipH="1" flipV="1">
            <a:off x="973757" y="2387042"/>
            <a:ext cx="2623979" cy="324036"/>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40" name="Connecteur en angle 1139"/>
          <p:cNvCxnSpPr>
            <a:endCxn id="9" idx="1"/>
          </p:cNvCxnSpPr>
          <p:nvPr/>
        </p:nvCxnSpPr>
        <p:spPr>
          <a:xfrm rot="5400000" flipH="1" flipV="1">
            <a:off x="1589289" y="2203559"/>
            <a:ext cx="2191933" cy="1123051"/>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1680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algn="ctr" eaLnBrk="1" fontAlgn="auto" hangingPunct="1">
              <a:spcAft>
                <a:spcPts val="0"/>
              </a:spcAft>
              <a:defRPr/>
            </a:pPr>
            <a:r>
              <a:rPr lang="en-US" dirty="0" smtClean="0"/>
              <a:t>METIS + FEEQS.M : </a:t>
            </a:r>
            <a:br>
              <a:rPr lang="en-US" dirty="0" smtClean="0"/>
            </a:br>
            <a:r>
              <a:rPr lang="en-US" dirty="0" smtClean="0"/>
              <a:t>BENCHMARKs &amp; scenario optimization</a:t>
            </a:r>
            <a:endParaRPr lang="en-US" dirty="0"/>
          </a:p>
        </p:txBody>
      </p:sp>
      <p:sp>
        <p:nvSpPr>
          <p:cNvPr id="21506" name="Espace réservé du contenu 11"/>
          <p:cNvSpPr>
            <a:spLocks noGrp="1"/>
          </p:cNvSpPr>
          <p:nvPr>
            <p:ph idx="1"/>
          </p:nvPr>
        </p:nvSpPr>
        <p:spPr>
          <a:xfrm>
            <a:off x="576263" y="1124744"/>
            <a:ext cx="8172450" cy="5256584"/>
          </a:xfrm>
        </p:spPr>
        <p:txBody>
          <a:bodyPr/>
          <a:lstStyle/>
          <a:p>
            <a:pPr marL="0" lvl="1" eaLnBrk="1" hangingPunct="1">
              <a:lnSpc>
                <a:spcPct val="150000"/>
              </a:lnSpc>
            </a:pPr>
            <a:r>
              <a:rPr lang="en-US" sz="2400" dirty="0" smtClean="0">
                <a:solidFill>
                  <a:schemeClr val="tx1"/>
                </a:solidFill>
              </a:rPr>
              <a:t>METIS +FEEQS  tool has been validated &amp; benchmarked</a:t>
            </a:r>
          </a:p>
          <a:p>
            <a:pPr marL="649287" lvl="3" eaLnBrk="1" hangingPunct="1">
              <a:lnSpc>
                <a:spcPct val="150000"/>
              </a:lnSpc>
            </a:pPr>
            <a:r>
              <a:rPr lang="en-US" sz="2400" dirty="0">
                <a:solidFill>
                  <a:schemeClr val="tx1"/>
                </a:solidFill>
              </a:rPr>
              <a:t> </a:t>
            </a:r>
            <a:r>
              <a:rPr lang="en-US" sz="2400" dirty="0" smtClean="0">
                <a:solidFill>
                  <a:schemeClr val="tx1"/>
                </a:solidFill>
              </a:rPr>
              <a:t>a bug in the coupling between codes has been solved</a:t>
            </a:r>
          </a:p>
          <a:p>
            <a:pPr marL="649287" lvl="3" eaLnBrk="1" hangingPunct="1">
              <a:lnSpc>
                <a:spcPct val="150000"/>
              </a:lnSpc>
            </a:pPr>
            <a:r>
              <a:rPr lang="en-US" sz="2400" dirty="0">
                <a:solidFill>
                  <a:schemeClr val="tx1"/>
                </a:solidFill>
              </a:rPr>
              <a:t> </a:t>
            </a:r>
            <a:r>
              <a:rPr lang="en-US" sz="2400" dirty="0" smtClean="0">
                <a:solidFill>
                  <a:schemeClr val="tx1"/>
                </a:solidFill>
              </a:rPr>
              <a:t>optimization method has been improved to prevent</a:t>
            </a:r>
            <a:br>
              <a:rPr lang="en-US" sz="2400" dirty="0" smtClean="0">
                <a:solidFill>
                  <a:schemeClr val="tx1"/>
                </a:solidFill>
              </a:rPr>
            </a:br>
            <a:r>
              <a:rPr lang="en-US" sz="2400" dirty="0" smtClean="0">
                <a:solidFill>
                  <a:schemeClr val="tx1"/>
                </a:solidFill>
              </a:rPr>
              <a:t> non optimal solutions (current dipole).</a:t>
            </a:r>
          </a:p>
          <a:p>
            <a:pPr marL="0" lvl="1" eaLnBrk="1" hangingPunct="1">
              <a:lnSpc>
                <a:spcPct val="150000"/>
              </a:lnSpc>
            </a:pPr>
            <a:r>
              <a:rPr lang="en-US" sz="2400" dirty="0" smtClean="0">
                <a:solidFill>
                  <a:schemeClr val="tx1"/>
                </a:solidFill>
              </a:rPr>
              <a:t>The tool is now user friendly and available for any </a:t>
            </a:r>
            <a:r>
              <a:rPr lang="en-US" sz="2400" dirty="0" smtClean="0">
                <a:solidFill>
                  <a:schemeClr val="tx1"/>
                </a:solidFill>
              </a:rPr>
              <a:t>user</a:t>
            </a:r>
            <a:endParaRPr lang="en-US" sz="2400" dirty="0" smtClean="0">
              <a:solidFill>
                <a:schemeClr val="tx1"/>
              </a:solidFill>
            </a:endParaRPr>
          </a:p>
          <a:p>
            <a:pPr marL="649287" lvl="3" eaLnBrk="1" hangingPunct="1">
              <a:lnSpc>
                <a:spcPct val="150000"/>
              </a:lnSpc>
            </a:pPr>
            <a:r>
              <a:rPr lang="en-US" sz="2400" dirty="0" smtClean="0">
                <a:solidFill>
                  <a:schemeClr val="tx1"/>
                </a:solidFill>
              </a:rPr>
              <a:t> FEEQS.M is now under GPL v3 license </a:t>
            </a:r>
          </a:p>
          <a:p>
            <a:pPr lvl="1" eaLnBrk="1" hangingPunct="1">
              <a:lnSpc>
                <a:spcPct val="150000"/>
              </a:lnSpc>
            </a:pPr>
            <a:endParaRPr lang="en-US" sz="1400" dirty="0" smtClean="0"/>
          </a:p>
          <a:p>
            <a:pPr lvl="1" eaLnBrk="1" hangingPunct="1">
              <a:lnSpc>
                <a:spcPct val="150000"/>
              </a:lnSpc>
            </a:pPr>
            <a:r>
              <a:rPr lang="en-US" sz="2400" dirty="0">
                <a:solidFill>
                  <a:schemeClr val="tx1"/>
                </a:solidFill>
              </a:rPr>
              <a:t>Next presentation </a:t>
            </a:r>
            <a:r>
              <a:rPr lang="en-US" sz="2400" dirty="0" smtClean="0">
                <a:solidFill>
                  <a:schemeClr val="tx1"/>
                </a:solidFill>
              </a:rPr>
              <a:t>:</a:t>
            </a:r>
          </a:p>
          <a:p>
            <a:pPr lvl="3" eaLnBrk="1" hangingPunct="1">
              <a:lnSpc>
                <a:spcPct val="150000"/>
              </a:lnSpc>
            </a:pPr>
            <a:r>
              <a:rPr lang="en-US" sz="2400" dirty="0" smtClean="0">
                <a:solidFill>
                  <a:schemeClr val="tx1"/>
                </a:solidFill>
              </a:rPr>
              <a:t> JT-60SA tokamak scenario optimization  with METIS &amp; FEEQS by Valeria </a:t>
            </a:r>
            <a:r>
              <a:rPr lang="en-US" sz="2400" dirty="0" err="1" smtClean="0">
                <a:solidFill>
                  <a:schemeClr val="tx1"/>
                </a:solidFill>
              </a:rPr>
              <a:t>Ostuni</a:t>
            </a:r>
            <a:r>
              <a:rPr lang="en-US" sz="2400" dirty="0" smtClean="0">
                <a:solidFill>
                  <a:schemeClr val="tx1"/>
                </a:solidFill>
              </a:rPr>
              <a:t>.</a:t>
            </a:r>
          </a:p>
          <a:p>
            <a:pPr lvl="3" eaLnBrk="1" hangingPunct="1">
              <a:lnSpc>
                <a:spcPct val="150000"/>
              </a:lnSpc>
            </a:pPr>
            <a:endParaRPr lang="en-US" sz="1400" dirty="0" smtClean="0"/>
          </a:p>
          <a:p>
            <a:pPr lvl="3" eaLnBrk="1" hangingPunct="1">
              <a:lnSpc>
                <a:spcPct val="150000"/>
              </a:lnSpc>
            </a:pPr>
            <a:endParaRPr lang="en-US" sz="1800" dirty="0" smtClean="0"/>
          </a:p>
          <a:p>
            <a:pPr lvl="3" eaLnBrk="1" hangingPunct="1">
              <a:lnSpc>
                <a:spcPct val="150000"/>
              </a:lnSpc>
            </a:pPr>
            <a:endParaRPr lang="en-US" sz="1800" dirty="0" smtClean="0"/>
          </a:p>
          <a:p>
            <a:pPr lvl="3" eaLnBrk="1" hangingPunct="1">
              <a:lnSpc>
                <a:spcPct val="150000"/>
              </a:lnSpc>
            </a:pPr>
            <a:endParaRPr lang="en-US" sz="2000" dirty="0" smtClean="0"/>
          </a:p>
          <a:p>
            <a:pPr marL="0" lvl="1" indent="0" eaLnBrk="1" hangingPunct="1">
              <a:lnSpc>
                <a:spcPct val="150000"/>
              </a:lnSpc>
              <a:buNone/>
            </a:pPr>
            <a:r>
              <a:rPr lang="en-US" sz="2000" dirty="0" smtClean="0"/>
              <a:t/>
            </a:r>
            <a:br>
              <a:rPr lang="en-US" sz="2000" dirty="0" smtClean="0"/>
            </a:br>
            <a:endParaRPr lang="en-US" sz="2000" dirty="0" smtClean="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549234C9-2D5D-46F9-A20B-A10B7DF021F8}"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666666"/>
                </a:solidFill>
                <a:effectLst/>
                <a:uLnTx/>
                <a:uFillTx/>
                <a:latin typeface="Arial"/>
                <a:ea typeface="+mn-ea"/>
                <a:cs typeface="+mn-cs"/>
              </a:rPr>
              <a:t>Jean-François Artaud | </a:t>
            </a:r>
            <a:r>
              <a:rPr kumimoji="0" lang="fr-FR" sz="1000" b="0" i="0" u="none" strike="noStrike" kern="1200" cap="none" spc="0" normalizeH="0" baseline="0" noProof="0" dirty="0" smtClean="0">
                <a:ln>
                  <a:noFill/>
                </a:ln>
                <a:solidFill>
                  <a:srgbClr val="666666"/>
                </a:solidFill>
                <a:effectLst/>
                <a:uLnTx/>
                <a:uFillTx/>
                <a:latin typeface="Arial"/>
                <a:ea typeface="+mn-ea"/>
                <a:cs typeface="+mn-cs"/>
              </a:rPr>
              <a:t>CEA/DRF/IRFM </a:t>
            </a:r>
            <a:r>
              <a:rPr kumimoji="0" lang="fr-FR" sz="1000" b="0" i="0" u="none" strike="noStrike" kern="1200" cap="none" spc="0" normalizeH="0" baseline="0" noProof="0" dirty="0">
                <a:ln>
                  <a:noFill/>
                </a:ln>
                <a:solidFill>
                  <a:srgbClr val="666666"/>
                </a:solidFill>
                <a:effectLst/>
                <a:uLnTx/>
                <a:uFillTx/>
                <a:latin typeface="Arial"/>
                <a:ea typeface="+mn-ea"/>
                <a:cs typeface="+mn-cs"/>
              </a:rPr>
              <a:t>| </a:t>
            </a:r>
            <a:fld id="{F02C85F2-DF73-498D-975A-E3DEDE741D7D}" type="datetime1">
              <a:rPr kumimoji="0" lang="en-GB" sz="1000" b="0" i="0" u="none" strike="noStrike" kern="1200" cap="none" spc="0" normalizeH="0" baseline="0" noProof="0" smtClean="0">
                <a:ln>
                  <a:noFill/>
                </a:ln>
                <a:solidFill>
                  <a:srgbClr val="66666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02/04/2020</a:t>
            </a:fld>
            <a:endParaRPr kumimoji="0" lang="fr-FR" sz="1000" b="0" i="0" u="none" strike="noStrike" kern="1200" cap="none" spc="0" normalizeH="0" baseline="0" noProof="0" dirty="0">
              <a:ln>
                <a:noFill/>
              </a:ln>
              <a:solidFill>
                <a:srgbClr val="666666"/>
              </a:solidFill>
              <a:effectLst/>
              <a:uLnTx/>
              <a:uFillTx/>
              <a:latin typeface="Arial"/>
              <a:ea typeface="+mn-ea"/>
              <a:cs typeface="+mn-cs"/>
            </a:endParaRPr>
          </a:p>
        </p:txBody>
      </p:sp>
    </p:spTree>
    <p:extLst>
      <p:ext uri="{BB962C8B-B14F-4D97-AF65-F5344CB8AC3E}">
        <p14:creationId xmlns:p14="http://schemas.microsoft.com/office/powerpoint/2010/main" val="239440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close loop </a:t>
            </a:r>
            <a:r>
              <a:rPr lang="en-US" dirty="0" err="1" smtClean="0"/>
              <a:t>simulationS</a:t>
            </a:r>
            <a:endParaRPr lang="en-US" dirty="0"/>
          </a:p>
        </p:txBody>
      </p:sp>
      <mc:AlternateContent xmlns:mc="http://schemas.openxmlformats.org/markup-compatibility/2006">
        <mc:Choice xmlns:a14="http://schemas.microsoft.com/office/drawing/2010/main" Requires="a14">
          <p:sp>
            <p:nvSpPr>
              <p:cNvPr id="21506" name="Espace réservé du contenu 11"/>
              <p:cNvSpPr>
                <a:spLocks noGrp="1"/>
              </p:cNvSpPr>
              <p:nvPr>
                <p:ph idx="1"/>
              </p:nvPr>
            </p:nvSpPr>
            <p:spPr>
              <a:xfrm>
                <a:off x="323528" y="980728"/>
                <a:ext cx="8640960" cy="5400600"/>
              </a:xfrm>
            </p:spPr>
            <p:txBody>
              <a:bodyPr/>
              <a:lstStyle/>
              <a:p>
                <a:pPr lvl="1" eaLnBrk="1" hangingPunct="1">
                  <a:lnSpc>
                    <a:spcPct val="150000"/>
                  </a:lnSpc>
                </a:pPr>
                <a:r>
                  <a:rPr lang="en-US" sz="1800" dirty="0" smtClean="0">
                    <a:solidFill>
                      <a:schemeClr val="tx1"/>
                    </a:solidFill>
                  </a:rPr>
                  <a:t>Time dependent simulations  with CREATE-NL coupled to METIS with a Simulink controller: </a:t>
                </a:r>
              </a:p>
              <a:p>
                <a:pPr lvl="3" eaLnBrk="1" hangingPunct="1">
                  <a:lnSpc>
                    <a:spcPct val="150000"/>
                  </a:lnSpc>
                </a:pPr>
                <a:r>
                  <a:rPr lang="en-US" sz="1800" dirty="0" smtClean="0">
                    <a:solidFill>
                      <a:schemeClr val="tx1"/>
                    </a:solidFill>
                  </a:rPr>
                  <a:t>Dedicated to transient phase study (ramp-up, ramp-down, </a:t>
                </a:r>
                <a:r>
                  <a:rPr lang="en-US" sz="1800" dirty="0" smtClean="0">
                    <a:solidFill>
                      <a:schemeClr val="tx1"/>
                    </a:solidFill>
                  </a:rPr>
                  <a:t>X-point formation, L to </a:t>
                </a:r>
                <a:r>
                  <a:rPr lang="en-US" sz="1800" dirty="0" smtClean="0">
                    <a:solidFill>
                      <a:schemeClr val="tx1"/>
                    </a:solidFill>
                  </a:rPr>
                  <a:t>H and H to </a:t>
                </a:r>
                <a:r>
                  <a:rPr lang="en-US" sz="1800" dirty="0">
                    <a:solidFill>
                      <a:schemeClr val="tx1"/>
                    </a:solidFill>
                  </a:rPr>
                  <a:t>L</a:t>
                </a:r>
                <a:r>
                  <a:rPr lang="en-US" sz="1800" dirty="0" smtClean="0">
                    <a:solidFill>
                      <a:schemeClr val="tx1"/>
                    </a:solidFill>
                  </a:rPr>
                  <a:t> transition, </a:t>
                </a:r>
                <a:r>
                  <a:rPr lang="en-US" sz="1800" dirty="0" smtClean="0">
                    <a:solidFill>
                      <a:schemeClr val="tx1"/>
                    </a:solidFill>
                  </a:rPr>
                  <a:t>perturbation </a:t>
                </a:r>
                <a:r>
                  <a:rPr lang="en-US" sz="1800" dirty="0" smtClean="0">
                    <a:solidFill>
                      <a:schemeClr val="tx1"/>
                    </a:solidFill>
                  </a:rPr>
                  <a:t>mitigation, …)</a:t>
                </a:r>
              </a:p>
              <a:p>
                <a:pPr lvl="1" eaLnBrk="1" hangingPunct="1">
                  <a:lnSpc>
                    <a:spcPct val="150000"/>
                  </a:lnSpc>
                </a:pPr>
                <a:r>
                  <a:rPr lang="en-US" sz="1800" dirty="0" smtClean="0">
                    <a:solidFill>
                      <a:schemeClr val="tx1"/>
                    </a:solidFill>
                  </a:rPr>
                  <a:t>Two possible modes:</a:t>
                </a:r>
              </a:p>
              <a:p>
                <a:pPr lvl="3" eaLnBrk="1" hangingPunct="1">
                  <a:lnSpc>
                    <a:spcPct val="150000"/>
                  </a:lnSpc>
                </a:pPr>
                <a:r>
                  <a:rPr lang="en-US" sz="1800" dirty="0" smtClean="0">
                    <a:solidFill>
                      <a:schemeClr val="tx1"/>
                    </a:solidFill>
                  </a:rPr>
                  <a:t>Weak coupling (</a:t>
                </a:r>
                <a:r>
                  <a:rPr lang="en-US" sz="1800" dirty="0" smtClean="0">
                    <a:solidFill>
                      <a:schemeClr val="tx1"/>
                    </a:solidFill>
                  </a:rPr>
                  <a:t>faster </a:t>
                </a:r>
                <a:r>
                  <a:rPr lang="en-US" sz="1800" dirty="0" smtClean="0">
                    <a:solidFill>
                      <a:schemeClr val="tx1"/>
                    </a:solidFill>
                  </a:rPr>
                  <a:t>and more stable but </a:t>
                </a:r>
                <a:r>
                  <a:rPr lang="en-US" sz="1800" dirty="0" err="1" smtClean="0">
                    <a:solidFill>
                      <a:schemeClr val="tx1"/>
                    </a:solidFill>
                  </a:rPr>
                  <a:t>but</a:t>
                </a:r>
                <a:r>
                  <a:rPr lang="en-US" sz="1800" dirty="0" smtClean="0">
                    <a:solidFill>
                      <a:schemeClr val="tx1"/>
                    </a:solidFill>
                  </a:rPr>
                  <a:t> only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fr-FR" sz="1800" b="0" i="1" smtClean="0">
                            <a:solidFill>
                              <a:schemeClr val="tx1"/>
                            </a:solidFill>
                            <a:latin typeface="Cambria Math" panose="02040503050406030204" pitchFamily="18" charset="0"/>
                          </a:rPr>
                          <m:t>𝐼</m:t>
                        </m:r>
                      </m:e>
                      <m:sub>
                        <m:r>
                          <a:rPr lang="fr-FR" sz="1800" b="0" i="1" smtClean="0">
                            <a:solidFill>
                              <a:schemeClr val="tx1"/>
                            </a:solidFill>
                            <a:latin typeface="Cambria Math" panose="02040503050406030204" pitchFamily="18" charset="0"/>
                          </a:rPr>
                          <m:t>𝑝</m:t>
                        </m:r>
                      </m:sub>
                    </m:sSub>
                  </m:oMath>
                </a14:m>
                <a:r>
                  <a:rPr lang="en-US" sz="1800" dirty="0" smtClean="0">
                    <a:solidFill>
                      <a:schemeClr val="tx1"/>
                    </a:solidFill>
                  </a:rPr>
                  <a:t>, </a:t>
                </a:r>
                <a14:m>
                  <m:oMath xmlns:m="http://schemas.openxmlformats.org/officeDocument/2006/math">
                    <m:sSub>
                      <m:sSubPr>
                        <m:ctrlPr>
                          <a:rPr lang="en-US" sz="1800" i="1" dirty="0" smtClean="0">
                            <a:solidFill>
                              <a:schemeClr val="tx1"/>
                            </a:solidFill>
                            <a:latin typeface="Cambria Math" panose="02040503050406030204" pitchFamily="18" charset="0"/>
                          </a:rPr>
                        </m:ctrlPr>
                      </m:sSubPr>
                      <m:e>
                        <m:r>
                          <a:rPr lang="en-US" sz="1800" i="1" dirty="0" smtClean="0">
                            <a:solidFill>
                              <a:schemeClr val="tx1"/>
                            </a:solidFill>
                            <a:latin typeface="Cambria Math" panose="02040503050406030204" pitchFamily="18" charset="0"/>
                            <a:ea typeface="Cambria Math" panose="02040503050406030204" pitchFamily="18" charset="0"/>
                          </a:rPr>
                          <m:t>𝛽</m:t>
                        </m:r>
                      </m:e>
                      <m:sub>
                        <m:r>
                          <a:rPr lang="fr-FR" sz="1800" b="0" i="1" dirty="0" smtClean="0">
                            <a:solidFill>
                              <a:schemeClr val="tx1"/>
                            </a:solidFill>
                            <a:latin typeface="Cambria Math" panose="02040503050406030204" pitchFamily="18" charset="0"/>
                          </a:rPr>
                          <m:t>𝑃</m:t>
                        </m:r>
                      </m:sub>
                    </m:sSub>
                    <m:r>
                      <a:rPr lang="fr-FR" sz="1800" b="0" i="0" dirty="0" smtClean="0">
                        <a:solidFill>
                          <a:schemeClr val="tx1"/>
                        </a:solidFill>
                        <a:latin typeface="Cambria Math" panose="02040503050406030204" pitchFamily="18" charset="0"/>
                      </a:rPr>
                      <m:t> </m:t>
                    </m:r>
                  </m:oMath>
                </a14:m>
                <a:r>
                  <a:rPr lang="en-US" sz="1800" dirty="0" smtClean="0">
                    <a:solidFill>
                      <a:schemeClr val="tx1"/>
                    </a:solidFill>
                  </a:rPr>
                  <a:t>&amp;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fr-FR" sz="1800" b="0" i="1" smtClean="0">
                            <a:solidFill>
                              <a:schemeClr val="tx1"/>
                            </a:solidFill>
                            <a:latin typeface="Cambria Math" panose="02040503050406030204" pitchFamily="18" charset="0"/>
                          </a:rPr>
                          <m:t>𝑙</m:t>
                        </m:r>
                      </m:e>
                      <m:sub>
                        <m:r>
                          <a:rPr lang="fr-FR" sz="1800" b="0" i="1" smtClean="0">
                            <a:solidFill>
                              <a:schemeClr val="tx1"/>
                            </a:solidFill>
                            <a:latin typeface="Cambria Math" panose="02040503050406030204" pitchFamily="18" charset="0"/>
                          </a:rPr>
                          <m:t>𝑖</m:t>
                        </m:r>
                      </m:sub>
                    </m:sSub>
                  </m:oMath>
                </a14:m>
                <a:r>
                  <a:rPr lang="en-US" sz="1800" dirty="0" smtClean="0">
                    <a:solidFill>
                      <a:schemeClr val="tx1"/>
                    </a:solidFill>
                  </a:rPr>
                  <a:t> exchanged)</a:t>
                </a:r>
              </a:p>
              <a:p>
                <a:pPr lvl="3" eaLnBrk="1" hangingPunct="1">
                  <a:lnSpc>
                    <a:spcPct val="150000"/>
                  </a:lnSpc>
                </a:pPr>
                <a:r>
                  <a:rPr lang="en-US" sz="1800" dirty="0" smtClean="0">
                    <a:solidFill>
                      <a:schemeClr val="tx1"/>
                    </a:solidFill>
                  </a:rPr>
                  <a:t>Strong coupling (slower and less </a:t>
                </a:r>
                <a:r>
                  <a:rPr lang="en-US" sz="1800" dirty="0" smtClean="0">
                    <a:solidFill>
                      <a:schemeClr val="tx1"/>
                    </a:solidFill>
                  </a:rPr>
                  <a:t>stable: </a:t>
                </a:r>
                <a:r>
                  <a:rPr lang="en-US" sz="1800" dirty="0" smtClean="0">
                    <a:solidFill>
                      <a:schemeClr val="tx1"/>
                    </a:solidFill>
                  </a:rPr>
                  <a:t>P’ and FF’ exchanged)</a:t>
                </a:r>
              </a:p>
              <a:p>
                <a:pPr lvl="1" eaLnBrk="1" hangingPunct="1">
                  <a:lnSpc>
                    <a:spcPct val="150000"/>
                  </a:lnSpc>
                </a:pPr>
                <a:r>
                  <a:rPr lang="en-US" sz="1800" dirty="0" smtClean="0">
                    <a:solidFill>
                      <a:schemeClr val="tx1"/>
                    </a:solidFill>
                  </a:rPr>
                  <a:t>Work in progress:</a:t>
                </a:r>
              </a:p>
              <a:p>
                <a:pPr lvl="3" eaLnBrk="1" hangingPunct="1">
                  <a:lnSpc>
                    <a:spcPct val="150000"/>
                  </a:lnSpc>
                </a:pPr>
                <a:r>
                  <a:rPr lang="en-US" sz="1800" dirty="0" smtClean="0">
                    <a:solidFill>
                      <a:schemeClr val="tx1"/>
                    </a:solidFill>
                  </a:rPr>
                  <a:t>Ramp-up case start to run correctly</a:t>
                </a:r>
              </a:p>
              <a:p>
                <a:pPr lvl="3" eaLnBrk="1" hangingPunct="1">
                  <a:lnSpc>
                    <a:spcPct val="150000"/>
                  </a:lnSpc>
                </a:pPr>
                <a:r>
                  <a:rPr lang="en-US" sz="1800" dirty="0" smtClean="0">
                    <a:solidFill>
                      <a:schemeClr val="tx1"/>
                    </a:solidFill>
                  </a:rPr>
                  <a:t>Feedback control has to be adjusted for each scenario</a:t>
                </a:r>
              </a:p>
              <a:p>
                <a:pPr lvl="3" eaLnBrk="1" hangingPunct="1">
                  <a:lnSpc>
                    <a:spcPct val="150000"/>
                  </a:lnSpc>
                </a:pPr>
                <a:r>
                  <a:rPr lang="en-US" sz="1800" dirty="0" smtClean="0">
                    <a:solidFill>
                      <a:schemeClr val="tx1"/>
                    </a:solidFill>
                  </a:rPr>
                  <a:t>Not yet user friendly ( still tool for experts)</a:t>
                </a:r>
              </a:p>
              <a:p>
                <a:pPr lvl="3" eaLnBrk="1" hangingPunct="1">
                  <a:lnSpc>
                    <a:spcPct val="150000"/>
                  </a:lnSpc>
                </a:pPr>
                <a:r>
                  <a:rPr lang="en-US" sz="1800" dirty="0" smtClean="0">
                    <a:solidFill>
                      <a:schemeClr val="tx1"/>
                    </a:solidFill>
                  </a:rPr>
                  <a:t>No GUI</a:t>
                </a:r>
              </a:p>
              <a:p>
                <a:pPr lvl="1" eaLnBrk="1" hangingPunct="1">
                  <a:lnSpc>
                    <a:spcPct val="150000"/>
                  </a:lnSpc>
                </a:pPr>
                <a:r>
                  <a:rPr lang="en-US" sz="1800" dirty="0">
                    <a:solidFill>
                      <a:schemeClr val="tx1"/>
                    </a:solidFill>
                  </a:rPr>
                  <a:t>Luigi di Grazia </a:t>
                </a:r>
                <a:r>
                  <a:rPr lang="en-US" sz="1800" dirty="0" smtClean="0">
                    <a:solidFill>
                      <a:schemeClr val="tx1"/>
                    </a:solidFill>
                  </a:rPr>
                  <a:t>working on this task </a:t>
                </a:r>
                <a:r>
                  <a:rPr lang="en-US" sz="1800" dirty="0" smtClean="0">
                    <a:solidFill>
                      <a:schemeClr val="tx1"/>
                    </a:solidFill>
                    <a:sym typeface="Wingdings" panose="05000000000000000000" pitchFamily="2" charset="2"/>
                  </a:rPr>
                  <a:t> rapid progresses </a:t>
                </a:r>
                <a:endParaRPr lang="en-US" sz="1800" dirty="0">
                  <a:solidFill>
                    <a:schemeClr val="tx1"/>
                  </a:solidFill>
                </a:endParaRPr>
              </a:p>
              <a:p>
                <a:pPr lvl="1" eaLnBrk="1" hangingPunct="1">
                  <a:lnSpc>
                    <a:spcPct val="150000"/>
                  </a:lnSpc>
                </a:pPr>
                <a:endParaRPr lang="en-US" sz="1800" dirty="0" smtClean="0">
                  <a:solidFill>
                    <a:schemeClr val="tx1"/>
                  </a:solidFill>
                </a:endParaRPr>
              </a:p>
            </p:txBody>
          </p:sp>
        </mc:Choice>
        <mc:Fallback>
          <p:sp>
            <p:nvSpPr>
              <p:cNvPr id="21506" name="Espace réservé du contenu 11"/>
              <p:cNvSpPr>
                <a:spLocks noGrp="1" noRot="1" noChangeAspect="1" noMove="1" noResize="1" noEditPoints="1" noAdjustHandles="1" noChangeArrowheads="1" noChangeShapeType="1" noTextEdit="1"/>
              </p:cNvSpPr>
              <p:nvPr>
                <p:ph idx="1"/>
              </p:nvPr>
            </p:nvSpPr>
            <p:spPr>
              <a:xfrm>
                <a:off x="323528" y="980728"/>
                <a:ext cx="8640960" cy="5400600"/>
              </a:xfrm>
              <a:blipFill>
                <a:blip r:embed="rId2"/>
                <a:stretch>
                  <a:fillRect r="-1269" b="-1354"/>
                </a:stretch>
              </a:blipFill>
            </p:spPr>
            <p:txBody>
              <a:bodyPr/>
              <a:lstStyle/>
              <a:p>
                <a:r>
                  <a:rPr lang="en-GB">
                    <a:noFill/>
                  </a:rPr>
                  <a:t> </a:t>
                </a:r>
              </a:p>
            </p:txBody>
          </p:sp>
        </mc:Fallback>
      </mc:AlternateContent>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549234C9-2D5D-46F9-A20B-A10B7DF021F8}"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666666"/>
                </a:solidFill>
                <a:effectLst/>
                <a:uLnTx/>
                <a:uFillTx/>
                <a:latin typeface="Arial"/>
                <a:ea typeface="+mn-ea"/>
                <a:cs typeface="+mn-cs"/>
              </a:rPr>
              <a:t>Jean-François Artaud | </a:t>
            </a:r>
            <a:r>
              <a:rPr kumimoji="0" lang="fr-FR" sz="1000" b="0" i="0" u="none" strike="noStrike" kern="1200" cap="none" spc="0" normalizeH="0" baseline="0" noProof="0" dirty="0" smtClean="0">
                <a:ln>
                  <a:noFill/>
                </a:ln>
                <a:solidFill>
                  <a:srgbClr val="666666"/>
                </a:solidFill>
                <a:effectLst/>
                <a:uLnTx/>
                <a:uFillTx/>
                <a:latin typeface="Arial"/>
                <a:ea typeface="+mn-ea"/>
                <a:cs typeface="+mn-cs"/>
              </a:rPr>
              <a:t>CEA/DRF/IRFM </a:t>
            </a:r>
            <a:r>
              <a:rPr kumimoji="0" lang="fr-FR" sz="1000" b="0" i="0" u="none" strike="noStrike" kern="1200" cap="none" spc="0" normalizeH="0" baseline="0" noProof="0" dirty="0">
                <a:ln>
                  <a:noFill/>
                </a:ln>
                <a:solidFill>
                  <a:srgbClr val="666666"/>
                </a:solidFill>
                <a:effectLst/>
                <a:uLnTx/>
                <a:uFillTx/>
                <a:latin typeface="Arial"/>
                <a:ea typeface="+mn-ea"/>
                <a:cs typeface="+mn-cs"/>
              </a:rPr>
              <a:t>| </a:t>
            </a:r>
            <a:fld id="{F02C85F2-DF73-498D-975A-E3DEDE741D7D}" type="datetime1">
              <a:rPr kumimoji="0" lang="en-GB" sz="1000" b="0" i="0" u="none" strike="noStrike" kern="1200" cap="none" spc="0" normalizeH="0" baseline="0" noProof="0" smtClean="0">
                <a:ln>
                  <a:noFill/>
                </a:ln>
                <a:solidFill>
                  <a:srgbClr val="66666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02/04/2020</a:t>
            </a:fld>
            <a:endParaRPr kumimoji="0" lang="fr-FR" sz="1000" b="0" i="0" u="none" strike="noStrike" kern="1200" cap="none" spc="0" normalizeH="0" baseline="0" noProof="0" dirty="0">
              <a:ln>
                <a:noFill/>
              </a:ln>
              <a:solidFill>
                <a:srgbClr val="666666"/>
              </a:solidFill>
              <a:effectLst/>
              <a:uLnTx/>
              <a:uFillTx/>
              <a:latin typeface="Arial"/>
              <a:ea typeface="+mn-ea"/>
              <a:cs typeface="+mn-cs"/>
            </a:endParaRPr>
          </a:p>
        </p:txBody>
      </p:sp>
    </p:spTree>
    <p:extLst>
      <p:ext uri="{BB962C8B-B14F-4D97-AF65-F5344CB8AC3E}">
        <p14:creationId xmlns:p14="http://schemas.microsoft.com/office/powerpoint/2010/main" val="1709418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6"/>
          <p:cNvSpPr>
            <a:spLocks noChangeArrowheads="1"/>
          </p:cNvSpPr>
          <p:nvPr/>
        </p:nvSpPr>
        <p:spPr bwMode="auto">
          <a:xfrm>
            <a:off x="133350" y="620713"/>
            <a:ext cx="7777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it-IT" sz="2400" b="1" i="1"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sym typeface="Wingdings" panose="05000000000000000000" pitchFamily="2" charset="2"/>
              </a:rPr>
              <a:t>Latest developments</a:t>
            </a:r>
          </a:p>
        </p:txBody>
      </p:sp>
      <p:sp>
        <p:nvSpPr>
          <p:cNvPr id="21507" name="Rettangolo 6"/>
          <p:cNvSpPr>
            <a:spLocks noChangeArrowheads="1"/>
          </p:cNvSpPr>
          <p:nvPr/>
        </p:nvSpPr>
        <p:spPr bwMode="auto">
          <a:xfrm>
            <a:off x="285750" y="1933575"/>
            <a:ext cx="864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it-IT" altLang="it-IT" sz="20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8" name="Rettangolo 1"/>
          <p:cNvSpPr>
            <a:spLocks noChangeArrowheads="1"/>
          </p:cNvSpPr>
          <p:nvPr/>
        </p:nvSpPr>
        <p:spPr bwMode="auto">
          <a:xfrm>
            <a:off x="166688" y="1196975"/>
            <a:ext cx="78787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Shape Tool (Plashape)</a:t>
            </a:r>
          </a:p>
          <a:p>
            <a:pPr marL="742950" marR="0" lvl="1" indent="-28575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Algorithm based on splines to produce a sequence of plasma shapes to be used for scenario simulations</a:t>
            </a:r>
          </a:p>
          <a:p>
            <a:pPr marL="742950" marR="0" lvl="1" indent="-28575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User interface to produce diverted, limited, double null plasma shapes</a:t>
            </a:r>
          </a:p>
          <a:p>
            <a:pPr marL="342900" marR="0" lvl="0" indent="-34290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Equilibrium currents calculation</a:t>
            </a:r>
          </a:p>
          <a:p>
            <a:pPr marL="742950" marR="0" lvl="1" indent="-28575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Set of functions to acquire shape sequences from Plashape and waveforms of Ip, profile parameters (ff’ and p’ or poloidal beta and li), flux consumption and compute equilibrium currents and voltages for free boundary equilibria</a:t>
            </a:r>
          </a:p>
          <a:p>
            <a:pPr marL="342900" marR="0" lvl="0" indent="-34290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Strong coupling METIS-CREATENL</a:t>
            </a:r>
          </a:p>
          <a:p>
            <a:pPr marL="742950" marR="0" lvl="1" indent="-28575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Coupling still diverging after a while.</a:t>
            </a:r>
          </a:p>
          <a:p>
            <a:pPr marL="742950" marR="0" lvl="1" indent="-28575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Review of the interaction scheme (definition of the interaction variables, numerical integration scheme,…)</a:t>
            </a:r>
          </a:p>
          <a:p>
            <a:pPr marL="742950" marR="0" lvl="1" indent="-28575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r>
              <a:rPr kumimoji="0" lang="en-US" altLang="it-IT" sz="1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Test of new scenarios. Now ohmic Scenario is under testing</a:t>
            </a:r>
          </a:p>
          <a:p>
            <a:pPr marL="342900" marR="0" lvl="0" indent="-34290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endParaRPr kumimoji="0" lang="en-US" altLang="it-IT"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20000"/>
              </a:lnSpc>
              <a:spcBef>
                <a:spcPct val="0"/>
              </a:spcBef>
              <a:spcAft>
                <a:spcPts val="600"/>
              </a:spcAft>
              <a:buClrTx/>
              <a:buSzTx/>
              <a:buFont typeface="Calibri" panose="020F0502020204030204" pitchFamily="34" charset="0"/>
              <a:buChar char="-"/>
              <a:tabLst/>
              <a:defRPr/>
            </a:pPr>
            <a:endParaRPr kumimoji="0" lang="en-US" altLang="it-IT"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7334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21"/>
          <p:cNvPicPr>
            <a:picLocks noChangeAspect="1" noChangeArrowheads="1"/>
          </p:cNvPicPr>
          <p:nvPr/>
        </p:nvPicPr>
        <p:blipFill>
          <a:blip r:embed="rId2">
            <a:extLst>
              <a:ext uri="{28A0092B-C50C-407E-A947-70E740481C1C}">
                <a14:useLocalDpi xmlns:a14="http://schemas.microsoft.com/office/drawing/2010/main" val="0"/>
              </a:ext>
            </a:extLst>
          </a:blip>
          <a:srcRect t="4242" r="8351"/>
          <a:stretch>
            <a:fillRect/>
          </a:stretch>
        </p:blipFill>
        <p:spPr bwMode="auto">
          <a:xfrm>
            <a:off x="3108325" y="3941763"/>
            <a:ext cx="3063875"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Immagine 20"/>
          <p:cNvPicPr>
            <a:picLocks noChangeAspect="1" noChangeArrowheads="1"/>
          </p:cNvPicPr>
          <p:nvPr/>
        </p:nvPicPr>
        <p:blipFill>
          <a:blip r:embed="rId3">
            <a:extLst>
              <a:ext uri="{28A0092B-C50C-407E-A947-70E740481C1C}">
                <a14:useLocalDpi xmlns:a14="http://schemas.microsoft.com/office/drawing/2010/main" val="0"/>
              </a:ext>
            </a:extLst>
          </a:blip>
          <a:srcRect l="3191" t="4242" r="9093"/>
          <a:stretch>
            <a:fillRect/>
          </a:stretch>
        </p:blipFill>
        <p:spPr bwMode="auto">
          <a:xfrm>
            <a:off x="4763" y="3911600"/>
            <a:ext cx="3063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olo 1"/>
          <p:cNvSpPr>
            <a:spLocks noGrp="1" noChangeArrowheads="1"/>
          </p:cNvSpPr>
          <p:nvPr>
            <p:ph type="title"/>
          </p:nvPr>
        </p:nvSpPr>
        <p:spPr>
          <a:xfrm>
            <a:off x="-155575" y="252413"/>
            <a:ext cx="9455150" cy="1143000"/>
          </a:xfrm>
        </p:spPr>
        <p:txBody>
          <a:bodyPr/>
          <a:lstStyle/>
          <a:p>
            <a:r>
              <a:rPr lang="it-IT" altLang="it-IT" sz="3200" smtClean="0"/>
              <a:t>Strong and Weak Coupled simulations comparison for Ohmic Scenario</a:t>
            </a:r>
          </a:p>
        </p:txBody>
      </p:sp>
      <p:sp>
        <p:nvSpPr>
          <p:cNvPr id="24581" name="CasellaDiTesto 13"/>
          <p:cNvSpPr txBox="1">
            <a:spLocks noChangeArrowheads="1"/>
          </p:cNvSpPr>
          <p:nvPr/>
        </p:nvSpPr>
        <p:spPr bwMode="auto">
          <a:xfrm>
            <a:off x="190500" y="3549650"/>
            <a:ext cx="146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2.7 MA</a:t>
            </a:r>
          </a:p>
        </p:txBody>
      </p:sp>
      <p:sp>
        <p:nvSpPr>
          <p:cNvPr id="24582" name="CasellaDiTesto 14"/>
          <p:cNvSpPr txBox="1">
            <a:spLocks noChangeArrowheads="1"/>
          </p:cNvSpPr>
          <p:nvPr/>
        </p:nvSpPr>
        <p:spPr bwMode="auto">
          <a:xfrm>
            <a:off x="1879600" y="3541713"/>
            <a:ext cx="1465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4.0 MA</a:t>
            </a:r>
          </a:p>
        </p:txBody>
      </p:sp>
      <p:sp>
        <p:nvSpPr>
          <p:cNvPr id="24583" name="CasellaDiTesto 15"/>
          <p:cNvSpPr txBox="1">
            <a:spLocks noChangeArrowheads="1"/>
          </p:cNvSpPr>
          <p:nvPr/>
        </p:nvSpPr>
        <p:spPr bwMode="auto">
          <a:xfrm>
            <a:off x="3562350" y="3575050"/>
            <a:ext cx="146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5.5 MA</a:t>
            </a:r>
          </a:p>
        </p:txBody>
      </p:sp>
      <p:sp>
        <p:nvSpPr>
          <p:cNvPr id="24584" name="CasellaDiTesto 16"/>
          <p:cNvSpPr txBox="1">
            <a:spLocks noChangeArrowheads="1"/>
          </p:cNvSpPr>
          <p:nvPr/>
        </p:nvSpPr>
        <p:spPr bwMode="auto">
          <a:xfrm>
            <a:off x="5430838" y="1978025"/>
            <a:ext cx="3417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14313" marR="0" lvl="0" indent="-214313"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Red line: Weak Coupled simulation</a:t>
            </a:r>
          </a:p>
          <a:p>
            <a:pPr marL="214313" marR="0" lvl="0" indent="-214313"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Cyan line: Strong Coupled simulation</a:t>
            </a:r>
          </a:p>
        </p:txBody>
      </p:sp>
      <p:pic>
        <p:nvPicPr>
          <p:cNvPr id="24585" name="Immagine 18"/>
          <p:cNvPicPr>
            <a:picLocks noChangeAspect="1" noChangeArrowheads="1"/>
          </p:cNvPicPr>
          <p:nvPr/>
        </p:nvPicPr>
        <p:blipFill>
          <a:blip r:embed="rId4">
            <a:extLst>
              <a:ext uri="{28A0092B-C50C-407E-A947-70E740481C1C}">
                <a14:useLocalDpi xmlns:a14="http://schemas.microsoft.com/office/drawing/2010/main" val="0"/>
              </a:ext>
            </a:extLst>
          </a:blip>
          <a:srcRect l="3783" t="4648" r="8643"/>
          <a:stretch>
            <a:fillRect/>
          </a:stretch>
        </p:blipFill>
        <p:spPr bwMode="auto">
          <a:xfrm>
            <a:off x="6157913" y="3919538"/>
            <a:ext cx="2995612"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73D76EA8-A24F-41F0-BD05-B3D38E0A8CC8}"/>
              </a:ext>
            </a:extLst>
          </p:cNvPr>
          <p:cNvSpPr txBox="1">
            <a:spLocks noRot="1" noChangeAspect="1" noMove="1" noResize="1" noEditPoints="1" noAdjustHandles="1" noChangeArrowheads="1" noChangeShapeType="1" noTextEdit="1"/>
          </p:cNvSpPr>
          <p:nvPr/>
        </p:nvSpPr>
        <p:spPr>
          <a:xfrm>
            <a:off x="2583146" y="4816294"/>
            <a:ext cx="442429" cy="369332"/>
          </a:xfrm>
          <a:prstGeom prst="rect">
            <a:avLst/>
          </a:prstGeom>
          <a:blipFill>
            <a:blip r:embed="rId5"/>
            <a:stretch>
              <a:fillRect l="-15278" r="-18056" b="-8197"/>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24" name="CasellaDiTesto 23">
            <a:extLst>
              <a:ext uri="{FF2B5EF4-FFF2-40B4-BE49-F238E27FC236}">
                <a16:creationId xmlns:a16="http://schemas.microsoft.com/office/drawing/2014/main" id="{0D426292-CDF4-4AAB-8C71-77DC92D990EF}"/>
              </a:ext>
            </a:extLst>
          </p:cNvPr>
          <p:cNvSpPr txBox="1">
            <a:spLocks noRot="1" noChangeAspect="1" noMove="1" noResize="1" noEditPoints="1" noAdjustHandles="1" noChangeArrowheads="1" noChangeShapeType="1" noTextEdit="1"/>
          </p:cNvSpPr>
          <p:nvPr/>
        </p:nvSpPr>
        <p:spPr>
          <a:xfrm>
            <a:off x="5675478" y="4816294"/>
            <a:ext cx="399918" cy="397866"/>
          </a:xfrm>
          <a:prstGeom prst="rect">
            <a:avLst/>
          </a:prstGeom>
          <a:blipFill>
            <a:blip r:embed="rId6"/>
            <a:stretch>
              <a:fillRect l="-25758" r="-4545" b="-27692"/>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25" name="CasellaDiTesto 24">
            <a:extLst>
              <a:ext uri="{FF2B5EF4-FFF2-40B4-BE49-F238E27FC236}">
                <a16:creationId xmlns:a16="http://schemas.microsoft.com/office/drawing/2014/main" id="{9A823FD0-75D1-4DEA-8587-C383FF28DB2F}"/>
              </a:ext>
            </a:extLst>
          </p:cNvPr>
          <p:cNvSpPr txBox="1">
            <a:spLocks noRot="1" noChangeAspect="1" noMove="1" noResize="1" noEditPoints="1" noAdjustHandles="1" noChangeArrowheads="1" noChangeShapeType="1" noTextEdit="1"/>
          </p:cNvSpPr>
          <p:nvPr/>
        </p:nvSpPr>
        <p:spPr>
          <a:xfrm>
            <a:off x="8739354" y="4829044"/>
            <a:ext cx="332527" cy="397866"/>
          </a:xfrm>
          <a:prstGeom prst="rect">
            <a:avLst/>
          </a:prstGeom>
          <a:blipFill>
            <a:blip r:embed="rId7"/>
            <a:stretch>
              <a:fillRect l="-22222" r="-7407" b="-20000"/>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pic>
        <p:nvPicPr>
          <p:cNvPr id="24589" name="Immagine 15"/>
          <p:cNvPicPr>
            <a:picLocks noChangeAspect="1" noChangeArrowheads="1"/>
          </p:cNvPicPr>
          <p:nvPr/>
        </p:nvPicPr>
        <p:blipFill>
          <a:blip r:embed="rId8">
            <a:extLst>
              <a:ext uri="{28A0092B-C50C-407E-A947-70E740481C1C}">
                <a14:useLocalDpi xmlns:a14="http://schemas.microsoft.com/office/drawing/2010/main" val="0"/>
              </a:ext>
            </a:extLst>
          </a:blip>
          <a:srcRect l="30862" t="5460" r="27060" b="9702"/>
          <a:stretch>
            <a:fillRect/>
          </a:stretch>
        </p:blipFill>
        <p:spPr bwMode="auto">
          <a:xfrm>
            <a:off x="134938" y="1271588"/>
            <a:ext cx="156527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Immagine 16"/>
          <p:cNvPicPr>
            <a:picLocks noChangeAspect="1" noChangeArrowheads="1"/>
          </p:cNvPicPr>
          <p:nvPr/>
        </p:nvPicPr>
        <p:blipFill>
          <a:blip r:embed="rId9">
            <a:extLst>
              <a:ext uri="{28A0092B-C50C-407E-A947-70E740481C1C}">
                <a14:useLocalDpi xmlns:a14="http://schemas.microsoft.com/office/drawing/2010/main" val="0"/>
              </a:ext>
            </a:extLst>
          </a:blip>
          <a:srcRect l="30862" t="5460" r="27672" b="9702"/>
          <a:stretch>
            <a:fillRect/>
          </a:stretch>
        </p:blipFill>
        <p:spPr bwMode="auto">
          <a:xfrm>
            <a:off x="1833563" y="1249363"/>
            <a:ext cx="1557337"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magine 17"/>
          <p:cNvPicPr>
            <a:picLocks noChangeAspect="1" noChangeArrowheads="1"/>
          </p:cNvPicPr>
          <p:nvPr/>
        </p:nvPicPr>
        <p:blipFill>
          <a:blip r:embed="rId10">
            <a:extLst>
              <a:ext uri="{28A0092B-C50C-407E-A947-70E740481C1C}">
                <a14:useLocalDpi xmlns:a14="http://schemas.microsoft.com/office/drawing/2010/main" val="0"/>
              </a:ext>
            </a:extLst>
          </a:blip>
          <a:srcRect l="30862" t="5460" r="27672" b="9702"/>
          <a:stretch>
            <a:fillRect/>
          </a:stretch>
        </p:blipFill>
        <p:spPr bwMode="auto">
          <a:xfrm>
            <a:off x="3514725" y="1270000"/>
            <a:ext cx="1557338"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988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NICE : ADAPTATION to JT-60SA</a:t>
            </a:r>
            <a:endParaRPr lang="en-US" dirty="0"/>
          </a:p>
        </p:txBody>
      </p:sp>
      <p:sp>
        <p:nvSpPr>
          <p:cNvPr id="21506" name="Espace réservé du contenu 11"/>
          <p:cNvSpPr>
            <a:spLocks noGrp="1"/>
          </p:cNvSpPr>
          <p:nvPr>
            <p:ph idx="1"/>
          </p:nvPr>
        </p:nvSpPr>
        <p:spPr>
          <a:xfrm>
            <a:off x="576263" y="980728"/>
            <a:ext cx="8172450" cy="5400600"/>
          </a:xfrm>
        </p:spPr>
        <p:txBody>
          <a:bodyPr/>
          <a:lstStyle/>
          <a:p>
            <a:pPr lvl="1" eaLnBrk="1" hangingPunct="1">
              <a:lnSpc>
                <a:spcPct val="150000"/>
              </a:lnSpc>
            </a:pPr>
            <a:r>
              <a:rPr lang="en-US" sz="1800" dirty="0" smtClean="0">
                <a:solidFill>
                  <a:schemeClr val="tx1"/>
                </a:solidFill>
              </a:rPr>
              <a:t>NICE code as been adapted to JT-60SA : </a:t>
            </a:r>
          </a:p>
          <a:p>
            <a:pPr lvl="3" eaLnBrk="1" hangingPunct="1">
              <a:lnSpc>
                <a:spcPct val="150000"/>
              </a:lnSpc>
            </a:pPr>
            <a:r>
              <a:rPr lang="en-US" sz="1800" dirty="0" smtClean="0">
                <a:solidFill>
                  <a:schemeClr val="tx1"/>
                </a:solidFill>
              </a:rPr>
              <a:t> JT-60SA machine description has been added</a:t>
            </a:r>
          </a:p>
          <a:p>
            <a:pPr lvl="3" eaLnBrk="1" hangingPunct="1">
              <a:lnSpc>
                <a:spcPct val="150000"/>
              </a:lnSpc>
            </a:pPr>
            <a:r>
              <a:rPr lang="en-US" sz="1800" dirty="0">
                <a:solidFill>
                  <a:schemeClr val="tx1"/>
                </a:solidFill>
              </a:rPr>
              <a:t> </a:t>
            </a:r>
            <a:r>
              <a:rPr lang="en-US" sz="1800" dirty="0" smtClean="0">
                <a:solidFill>
                  <a:schemeClr val="tx1"/>
                </a:solidFill>
              </a:rPr>
              <a:t>optimized 2D mesh has been created</a:t>
            </a:r>
          </a:p>
          <a:p>
            <a:pPr lvl="3" eaLnBrk="1" hangingPunct="1">
              <a:lnSpc>
                <a:spcPct val="150000"/>
              </a:lnSpc>
            </a:pPr>
            <a:r>
              <a:rPr lang="en-US" sz="1800" dirty="0" smtClean="0">
                <a:solidFill>
                  <a:schemeClr val="tx1"/>
                </a:solidFill>
              </a:rPr>
              <a:t>Magnetic probes and flux loops description has been added</a:t>
            </a:r>
            <a:br>
              <a:rPr lang="en-US" sz="1800" dirty="0" smtClean="0">
                <a:solidFill>
                  <a:schemeClr val="tx1"/>
                </a:solidFill>
              </a:rPr>
            </a:br>
            <a:endParaRPr lang="en-US" sz="1800" dirty="0" smtClean="0">
              <a:solidFill>
                <a:schemeClr val="tx1"/>
              </a:solidFill>
            </a:endParaRPr>
          </a:p>
          <a:p>
            <a:pPr lvl="1" eaLnBrk="1" hangingPunct="1">
              <a:lnSpc>
                <a:spcPct val="150000"/>
              </a:lnSpc>
            </a:pPr>
            <a:r>
              <a:rPr lang="en-US" sz="1800" dirty="0" smtClean="0">
                <a:solidFill>
                  <a:schemeClr val="tx1"/>
                </a:solidFill>
              </a:rPr>
              <a:t>NICE code can be used for equilibrium identification / reconstruction</a:t>
            </a:r>
          </a:p>
          <a:p>
            <a:pPr lvl="3" eaLnBrk="1" hangingPunct="1">
              <a:lnSpc>
                <a:spcPct val="150000"/>
              </a:lnSpc>
            </a:pPr>
            <a:r>
              <a:rPr lang="en-US" sz="1800" dirty="0">
                <a:solidFill>
                  <a:schemeClr val="tx1"/>
                </a:solidFill>
              </a:rPr>
              <a:t> </a:t>
            </a:r>
            <a:r>
              <a:rPr lang="en-US" sz="1800" dirty="0" smtClean="0">
                <a:solidFill>
                  <a:schemeClr val="tx1"/>
                </a:solidFill>
              </a:rPr>
              <a:t>Full domain mode </a:t>
            </a:r>
          </a:p>
          <a:p>
            <a:pPr lvl="3" eaLnBrk="1" hangingPunct="1">
              <a:lnSpc>
                <a:spcPct val="150000"/>
              </a:lnSpc>
            </a:pPr>
            <a:r>
              <a:rPr lang="en-US" sz="1800" dirty="0" smtClean="0">
                <a:solidFill>
                  <a:schemeClr val="tx1"/>
                </a:solidFill>
              </a:rPr>
              <a:t> Inside magnetic probes contour (not sensitive to error in coil current measurements and not sensitive to currents in passive structures outside magnetic probes contour)</a:t>
            </a:r>
          </a:p>
          <a:p>
            <a:pPr lvl="3" eaLnBrk="1" hangingPunct="1">
              <a:lnSpc>
                <a:spcPct val="150000"/>
              </a:lnSpc>
            </a:pPr>
            <a:r>
              <a:rPr lang="en-US" sz="1800" dirty="0" smtClean="0">
                <a:solidFill>
                  <a:schemeClr val="tx1"/>
                </a:solidFill>
              </a:rPr>
              <a:t> Already widely used </a:t>
            </a:r>
            <a:r>
              <a:rPr lang="en-US" sz="1800" dirty="0">
                <a:solidFill>
                  <a:schemeClr val="tx1"/>
                </a:solidFill>
              </a:rPr>
              <a:t>for </a:t>
            </a:r>
            <a:r>
              <a:rPr lang="en-US" sz="1800" dirty="0" smtClean="0">
                <a:solidFill>
                  <a:schemeClr val="tx1"/>
                </a:solidFill>
              </a:rPr>
              <a:t>JET and WEST equilibrium reconstruction</a:t>
            </a:r>
          </a:p>
          <a:p>
            <a:pPr lvl="1" eaLnBrk="1" hangingPunct="1">
              <a:lnSpc>
                <a:spcPct val="150000"/>
              </a:lnSpc>
            </a:pPr>
            <a:r>
              <a:rPr lang="en-US" sz="1800" dirty="0" smtClean="0">
                <a:solidFill>
                  <a:schemeClr val="tx1"/>
                </a:solidFill>
              </a:rPr>
              <a:t>Reconstruction test: </a:t>
            </a:r>
          </a:p>
          <a:p>
            <a:pPr lvl="3" eaLnBrk="1" hangingPunct="1">
              <a:lnSpc>
                <a:spcPct val="150000"/>
              </a:lnSpc>
            </a:pPr>
            <a:r>
              <a:rPr lang="en-US" sz="1800" dirty="0" smtClean="0"/>
              <a:t> </a:t>
            </a:r>
            <a:r>
              <a:rPr lang="en-US" sz="1800" dirty="0" smtClean="0">
                <a:solidFill>
                  <a:schemeClr val="tx1"/>
                </a:solidFill>
              </a:rPr>
              <a:t>use of synthetic data generated from NICE/FEEQS equilibrium </a:t>
            </a:r>
          </a:p>
          <a:p>
            <a:pPr lvl="3" eaLnBrk="1" hangingPunct="1">
              <a:lnSpc>
                <a:spcPct val="150000"/>
              </a:lnSpc>
            </a:pPr>
            <a:endParaRPr lang="en-US" sz="1800" dirty="0" smtClean="0"/>
          </a:p>
          <a:p>
            <a:pPr lvl="3" eaLnBrk="1" hangingPunct="1">
              <a:lnSpc>
                <a:spcPct val="150000"/>
              </a:lnSpc>
            </a:pPr>
            <a:endParaRPr lang="en-US" sz="2000" dirty="0" smtClean="0"/>
          </a:p>
          <a:p>
            <a:pPr marL="0" lvl="1" indent="0" eaLnBrk="1" hangingPunct="1">
              <a:lnSpc>
                <a:spcPct val="150000"/>
              </a:lnSpc>
              <a:buNone/>
            </a:pPr>
            <a:r>
              <a:rPr lang="en-US" sz="2000" dirty="0" smtClean="0"/>
              <a:t/>
            </a:r>
            <a:br>
              <a:rPr lang="en-US" sz="2000" dirty="0" smtClean="0"/>
            </a:br>
            <a:endParaRPr lang="en-US" sz="2000" dirty="0" smtClean="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549234C9-2D5D-46F9-A20B-A10B7DF021F8}"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666666"/>
                </a:solidFill>
                <a:effectLst/>
                <a:uLnTx/>
                <a:uFillTx/>
                <a:latin typeface="Arial"/>
                <a:ea typeface="+mn-ea"/>
                <a:cs typeface="+mn-cs"/>
              </a:rPr>
              <a:t>Jean-François Artaud | </a:t>
            </a:r>
            <a:r>
              <a:rPr kumimoji="0" lang="fr-FR" sz="1000" b="0" i="0" u="none" strike="noStrike" kern="1200" cap="none" spc="0" normalizeH="0" baseline="0" noProof="0" dirty="0" smtClean="0">
                <a:ln>
                  <a:noFill/>
                </a:ln>
                <a:solidFill>
                  <a:srgbClr val="666666"/>
                </a:solidFill>
                <a:effectLst/>
                <a:uLnTx/>
                <a:uFillTx/>
                <a:latin typeface="Arial"/>
                <a:ea typeface="+mn-ea"/>
                <a:cs typeface="+mn-cs"/>
              </a:rPr>
              <a:t>CEA/DRF/IRFM </a:t>
            </a:r>
            <a:r>
              <a:rPr kumimoji="0" lang="fr-FR" sz="1000" b="0" i="0" u="none" strike="noStrike" kern="1200" cap="none" spc="0" normalizeH="0" baseline="0" noProof="0" dirty="0">
                <a:ln>
                  <a:noFill/>
                </a:ln>
                <a:solidFill>
                  <a:srgbClr val="666666"/>
                </a:solidFill>
                <a:effectLst/>
                <a:uLnTx/>
                <a:uFillTx/>
                <a:latin typeface="Arial"/>
                <a:ea typeface="+mn-ea"/>
                <a:cs typeface="+mn-cs"/>
              </a:rPr>
              <a:t>| </a:t>
            </a:r>
            <a:fld id="{F02C85F2-DF73-498D-975A-E3DEDE741D7D}" type="datetime1">
              <a:rPr kumimoji="0" lang="en-GB" sz="1000" b="0" i="0" u="none" strike="noStrike" kern="1200" cap="none" spc="0" normalizeH="0" baseline="0" noProof="0" smtClean="0">
                <a:ln>
                  <a:noFill/>
                </a:ln>
                <a:solidFill>
                  <a:srgbClr val="66666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02/04/2020</a:t>
            </a:fld>
            <a:endParaRPr kumimoji="0" lang="fr-FR" sz="1000" b="0" i="0" u="none" strike="noStrike" kern="1200" cap="none" spc="0" normalizeH="0" baseline="0" noProof="0" dirty="0">
              <a:ln>
                <a:noFill/>
              </a:ln>
              <a:solidFill>
                <a:srgbClr val="666666"/>
              </a:solidFill>
              <a:effectLst/>
              <a:uLnTx/>
              <a:uFillTx/>
              <a:latin typeface="Arial"/>
              <a:ea typeface="+mn-ea"/>
              <a:cs typeface="+mn-cs"/>
            </a:endParaRPr>
          </a:p>
        </p:txBody>
      </p:sp>
    </p:spTree>
    <p:extLst>
      <p:ext uri="{BB962C8B-B14F-4D97-AF65-F5344CB8AC3E}">
        <p14:creationId xmlns:p14="http://schemas.microsoft.com/office/powerpoint/2010/main" val="3743523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NICE : </a:t>
            </a:r>
            <a:r>
              <a:rPr lang="en-US" dirty="0" err="1" smtClean="0"/>
              <a:t>EQUIlibrium</a:t>
            </a:r>
            <a:r>
              <a:rPr lang="en-US" dirty="0" smtClean="0"/>
              <a:t> identification TEST (1/3) </a:t>
            </a:r>
            <a:endParaRPr lang="en-US" dirty="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549234C9-2D5D-46F9-A20B-A10B7DF021F8}"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666666"/>
                </a:solidFill>
                <a:effectLst/>
                <a:uLnTx/>
                <a:uFillTx/>
                <a:latin typeface="Arial"/>
                <a:ea typeface="+mn-ea"/>
                <a:cs typeface="+mn-cs"/>
              </a:rPr>
              <a:t>Jean-François Artaud | </a:t>
            </a:r>
            <a:r>
              <a:rPr kumimoji="0" lang="fr-FR" sz="1000" b="0" i="0" u="none" strike="noStrike" kern="1200" cap="none" spc="0" normalizeH="0" baseline="0" noProof="0" dirty="0" smtClean="0">
                <a:ln>
                  <a:noFill/>
                </a:ln>
                <a:solidFill>
                  <a:srgbClr val="666666"/>
                </a:solidFill>
                <a:effectLst/>
                <a:uLnTx/>
                <a:uFillTx/>
                <a:latin typeface="Arial"/>
                <a:ea typeface="+mn-ea"/>
                <a:cs typeface="+mn-cs"/>
              </a:rPr>
              <a:t>CEA/DRF/IRFM </a:t>
            </a:r>
            <a:r>
              <a:rPr kumimoji="0" lang="fr-FR" sz="1000" b="0" i="0" u="none" strike="noStrike" kern="1200" cap="none" spc="0" normalizeH="0" baseline="0" noProof="0" dirty="0">
                <a:ln>
                  <a:noFill/>
                </a:ln>
                <a:solidFill>
                  <a:srgbClr val="666666"/>
                </a:solidFill>
                <a:effectLst/>
                <a:uLnTx/>
                <a:uFillTx/>
                <a:latin typeface="Arial"/>
                <a:ea typeface="+mn-ea"/>
                <a:cs typeface="+mn-cs"/>
              </a:rPr>
              <a:t>| </a:t>
            </a:r>
            <a:fld id="{F02C85F2-DF73-498D-975A-E3DEDE741D7D}" type="datetime1">
              <a:rPr kumimoji="0" lang="en-GB" sz="1000" b="0" i="0" u="none" strike="noStrike" kern="1200" cap="none" spc="0" normalizeH="0" baseline="0" noProof="0" smtClean="0">
                <a:ln>
                  <a:noFill/>
                </a:ln>
                <a:solidFill>
                  <a:srgbClr val="66666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02/04/2020</a:t>
            </a:fld>
            <a:endParaRPr kumimoji="0" lang="fr-FR" sz="1000" b="0" i="0" u="none" strike="noStrike" kern="1200" cap="none" spc="0" normalizeH="0" baseline="0" noProof="0" dirty="0">
              <a:ln>
                <a:noFill/>
              </a:ln>
              <a:solidFill>
                <a:srgbClr val="666666"/>
              </a:solidFill>
              <a:effectLst/>
              <a:uLnTx/>
              <a:uFillTx/>
              <a:latin typeface="Arial"/>
              <a:ea typeface="+mn-ea"/>
              <a:cs typeface="+mn-cs"/>
            </a:endParaRPr>
          </a:p>
        </p:txBody>
      </p:sp>
      <p:pic>
        <p:nvPicPr>
          <p:cNvPr id="7" name="Image1"/>
          <p:cNvPicPr>
            <a:picLocks noChangeAspect="1"/>
          </p:cNvPicPr>
          <p:nvPr/>
        </p:nvPicPr>
        <p:blipFill>
          <a:blip r:embed="rId2"/>
          <a:stretch>
            <a:fillRect/>
          </a:stretch>
        </p:blipFill>
        <p:spPr bwMode="auto">
          <a:xfrm>
            <a:off x="251520" y="2501075"/>
            <a:ext cx="4213564" cy="3160173"/>
          </a:xfrm>
          <a:prstGeom prst="rect">
            <a:avLst/>
          </a:prstGeom>
        </p:spPr>
      </p:pic>
      <p:pic>
        <p:nvPicPr>
          <p:cNvPr id="8" name="Image2"/>
          <p:cNvPicPr>
            <a:picLocks noChangeAspect="1"/>
          </p:cNvPicPr>
          <p:nvPr/>
        </p:nvPicPr>
        <p:blipFill>
          <a:blip r:embed="rId3"/>
          <a:stretch>
            <a:fillRect/>
          </a:stretch>
        </p:blipFill>
        <p:spPr bwMode="auto">
          <a:xfrm>
            <a:off x="4535149" y="2501075"/>
            <a:ext cx="4213564" cy="3160173"/>
          </a:xfrm>
          <a:prstGeom prst="rect">
            <a:avLst/>
          </a:prstGeom>
        </p:spPr>
      </p:pic>
      <p:sp>
        <p:nvSpPr>
          <p:cNvPr id="4" name="ZoneTexte 3"/>
          <p:cNvSpPr txBox="1"/>
          <p:nvPr/>
        </p:nvSpPr>
        <p:spPr>
          <a:xfrm>
            <a:off x="722453" y="1359099"/>
            <a:ext cx="7485261" cy="830997"/>
          </a:xfrm>
          <a:prstGeom prst="rect">
            <a:avLst/>
          </a:prstGeom>
          <a:noFill/>
        </p:spPr>
        <p:txBody>
          <a:bodyPr wrap="square" rtlCol="0">
            <a:spAutoFit/>
          </a:bodyPr>
          <a:lstStyle/>
          <a:p>
            <a:r>
              <a:rPr lang="en-GB" sz="2400" dirty="0" smtClean="0"/>
              <a:t>equilibrium  reconstruction with comparison of initial and identified LCFS</a:t>
            </a:r>
            <a:endParaRPr lang="en-GB" sz="2400" dirty="0"/>
          </a:p>
        </p:txBody>
      </p:sp>
    </p:spTree>
    <p:extLst>
      <p:ext uri="{BB962C8B-B14F-4D97-AF65-F5344CB8AC3E}">
        <p14:creationId xmlns:p14="http://schemas.microsoft.com/office/powerpoint/2010/main" val="1139892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NICE : </a:t>
            </a:r>
            <a:r>
              <a:rPr lang="en-US" dirty="0" err="1" smtClean="0"/>
              <a:t>EQUIlibrium</a:t>
            </a:r>
            <a:r>
              <a:rPr lang="en-US" dirty="0" smtClean="0"/>
              <a:t> identification TEST (2/3) </a:t>
            </a:r>
            <a:endParaRPr lang="en-US" dirty="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549234C9-2D5D-46F9-A20B-A10B7DF021F8}"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666666"/>
                </a:solidFill>
                <a:effectLst/>
                <a:uLnTx/>
                <a:uFillTx/>
                <a:latin typeface="Arial"/>
                <a:ea typeface="+mn-ea"/>
                <a:cs typeface="+mn-cs"/>
              </a:rPr>
              <a:t>Jean-François Artaud | </a:t>
            </a:r>
            <a:r>
              <a:rPr kumimoji="0" lang="fr-FR" sz="1000" b="0" i="0" u="none" strike="noStrike" kern="1200" cap="none" spc="0" normalizeH="0" baseline="0" noProof="0" dirty="0" smtClean="0">
                <a:ln>
                  <a:noFill/>
                </a:ln>
                <a:solidFill>
                  <a:srgbClr val="666666"/>
                </a:solidFill>
                <a:effectLst/>
                <a:uLnTx/>
                <a:uFillTx/>
                <a:latin typeface="Arial"/>
                <a:ea typeface="+mn-ea"/>
                <a:cs typeface="+mn-cs"/>
              </a:rPr>
              <a:t>CEA/DRF/IRFM </a:t>
            </a:r>
            <a:r>
              <a:rPr kumimoji="0" lang="fr-FR" sz="1000" b="0" i="0" u="none" strike="noStrike" kern="1200" cap="none" spc="0" normalizeH="0" baseline="0" noProof="0" dirty="0">
                <a:ln>
                  <a:noFill/>
                </a:ln>
                <a:solidFill>
                  <a:srgbClr val="666666"/>
                </a:solidFill>
                <a:effectLst/>
                <a:uLnTx/>
                <a:uFillTx/>
                <a:latin typeface="Arial"/>
                <a:ea typeface="+mn-ea"/>
                <a:cs typeface="+mn-cs"/>
              </a:rPr>
              <a:t>| </a:t>
            </a:r>
            <a:fld id="{F02C85F2-DF73-498D-975A-E3DEDE741D7D}" type="datetime1">
              <a:rPr kumimoji="0" lang="en-GB" sz="1000" b="0" i="0" u="none" strike="noStrike" kern="1200" cap="none" spc="0" normalizeH="0" baseline="0" noProof="0" smtClean="0">
                <a:ln>
                  <a:noFill/>
                </a:ln>
                <a:solidFill>
                  <a:srgbClr val="66666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02/04/2020</a:t>
            </a:fld>
            <a:endParaRPr kumimoji="0" lang="fr-FR"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4" name="ZoneTexte 3"/>
          <p:cNvSpPr txBox="1"/>
          <p:nvPr/>
        </p:nvSpPr>
        <p:spPr>
          <a:xfrm>
            <a:off x="722453" y="1359099"/>
            <a:ext cx="7485261" cy="461665"/>
          </a:xfrm>
          <a:prstGeom prst="rect">
            <a:avLst/>
          </a:prstGeom>
          <a:noFill/>
        </p:spPr>
        <p:txBody>
          <a:bodyPr wrap="square" rtlCol="0">
            <a:spAutoFit/>
          </a:bodyPr>
          <a:lstStyle/>
          <a:p>
            <a:r>
              <a:rPr lang="en-GB" sz="2400" dirty="0" smtClean="0"/>
              <a:t>Measurements </a:t>
            </a:r>
            <a:r>
              <a:rPr lang="en-GB" sz="2400" dirty="0" smtClean="0"/>
              <a:t>matching (without noise):</a:t>
            </a:r>
            <a:endParaRPr lang="en-GB" sz="2400" dirty="0"/>
          </a:p>
        </p:txBody>
      </p:sp>
      <p:pic>
        <p:nvPicPr>
          <p:cNvPr id="9" name="Image4"/>
          <p:cNvPicPr>
            <a:picLocks noChangeAspect="1"/>
          </p:cNvPicPr>
          <p:nvPr/>
        </p:nvPicPr>
        <p:blipFill>
          <a:blip r:embed="rId2"/>
          <a:stretch>
            <a:fillRect/>
          </a:stretch>
        </p:blipFill>
        <p:spPr bwMode="auto">
          <a:xfrm>
            <a:off x="551180" y="2132856"/>
            <a:ext cx="4213564" cy="3160173"/>
          </a:xfrm>
          <a:prstGeom prst="rect">
            <a:avLst/>
          </a:prstGeom>
        </p:spPr>
      </p:pic>
      <p:pic>
        <p:nvPicPr>
          <p:cNvPr id="10" name="Image3"/>
          <p:cNvPicPr>
            <a:picLocks noChangeAspect="1"/>
          </p:cNvPicPr>
          <p:nvPr/>
        </p:nvPicPr>
        <p:blipFill>
          <a:blip r:embed="rId3"/>
          <a:stretch>
            <a:fillRect/>
          </a:stretch>
        </p:blipFill>
        <p:spPr bwMode="auto">
          <a:xfrm>
            <a:off x="4716016" y="2132856"/>
            <a:ext cx="4213564" cy="3160173"/>
          </a:xfrm>
          <a:prstGeom prst="rect">
            <a:avLst/>
          </a:prstGeom>
        </p:spPr>
      </p:pic>
      <p:sp>
        <p:nvSpPr>
          <p:cNvPr id="2" name="ZoneTexte 1"/>
          <p:cNvSpPr txBox="1"/>
          <p:nvPr/>
        </p:nvSpPr>
        <p:spPr>
          <a:xfrm>
            <a:off x="971600" y="5445224"/>
            <a:ext cx="2520280" cy="461665"/>
          </a:xfrm>
          <a:prstGeom prst="rect">
            <a:avLst/>
          </a:prstGeom>
          <a:noFill/>
        </p:spPr>
        <p:txBody>
          <a:bodyPr wrap="square" rtlCol="0">
            <a:spAutoFit/>
          </a:bodyPr>
          <a:lstStyle/>
          <a:p>
            <a:pPr algn="ctr"/>
            <a:r>
              <a:rPr lang="en-GB" sz="2400" dirty="0" smtClean="0"/>
              <a:t>Magnetic probes</a:t>
            </a:r>
            <a:endParaRPr lang="en-GB" sz="2400" dirty="0"/>
          </a:p>
        </p:txBody>
      </p:sp>
      <p:sp>
        <p:nvSpPr>
          <p:cNvPr id="12" name="ZoneTexte 11"/>
          <p:cNvSpPr txBox="1"/>
          <p:nvPr/>
        </p:nvSpPr>
        <p:spPr>
          <a:xfrm>
            <a:off x="5364088" y="5415607"/>
            <a:ext cx="2520280" cy="461665"/>
          </a:xfrm>
          <a:prstGeom prst="rect">
            <a:avLst/>
          </a:prstGeom>
          <a:noFill/>
        </p:spPr>
        <p:txBody>
          <a:bodyPr wrap="square" rtlCol="0">
            <a:spAutoFit/>
          </a:bodyPr>
          <a:lstStyle/>
          <a:p>
            <a:pPr algn="ctr"/>
            <a:r>
              <a:rPr lang="en-GB" sz="2400" dirty="0" smtClean="0"/>
              <a:t>Flux loop</a:t>
            </a:r>
            <a:endParaRPr lang="en-GB" sz="2400" dirty="0"/>
          </a:p>
        </p:txBody>
      </p:sp>
    </p:spTree>
    <p:extLst>
      <p:ext uri="{BB962C8B-B14F-4D97-AF65-F5344CB8AC3E}">
        <p14:creationId xmlns:p14="http://schemas.microsoft.com/office/powerpoint/2010/main" val="1880451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NICE : </a:t>
            </a:r>
            <a:r>
              <a:rPr lang="en-US" dirty="0" err="1" smtClean="0"/>
              <a:t>EQUIlibrium</a:t>
            </a:r>
            <a:r>
              <a:rPr lang="en-US" dirty="0" smtClean="0"/>
              <a:t> identification TEST (3/3) </a:t>
            </a:r>
            <a:endParaRPr lang="en-US" dirty="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549234C9-2D5D-46F9-A20B-A10B7DF021F8}"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666666"/>
                </a:solidFill>
                <a:effectLst/>
                <a:uLnTx/>
                <a:uFillTx/>
                <a:latin typeface="Arial"/>
                <a:ea typeface="+mn-ea"/>
                <a:cs typeface="+mn-cs"/>
              </a:rPr>
              <a:t>Jean-François Artaud | </a:t>
            </a:r>
            <a:r>
              <a:rPr kumimoji="0" lang="fr-FR" sz="1000" b="0" i="0" u="none" strike="noStrike" kern="1200" cap="none" spc="0" normalizeH="0" baseline="0" noProof="0" dirty="0" smtClean="0">
                <a:ln>
                  <a:noFill/>
                </a:ln>
                <a:solidFill>
                  <a:srgbClr val="666666"/>
                </a:solidFill>
                <a:effectLst/>
                <a:uLnTx/>
                <a:uFillTx/>
                <a:latin typeface="Arial"/>
                <a:ea typeface="+mn-ea"/>
                <a:cs typeface="+mn-cs"/>
              </a:rPr>
              <a:t>CEA/DRF/IRFM </a:t>
            </a:r>
            <a:r>
              <a:rPr kumimoji="0" lang="fr-FR" sz="1000" b="0" i="0" u="none" strike="noStrike" kern="1200" cap="none" spc="0" normalizeH="0" baseline="0" noProof="0" dirty="0">
                <a:ln>
                  <a:noFill/>
                </a:ln>
                <a:solidFill>
                  <a:srgbClr val="666666"/>
                </a:solidFill>
                <a:effectLst/>
                <a:uLnTx/>
                <a:uFillTx/>
                <a:latin typeface="Arial"/>
                <a:ea typeface="+mn-ea"/>
                <a:cs typeface="+mn-cs"/>
              </a:rPr>
              <a:t>| </a:t>
            </a:r>
            <a:fld id="{F02C85F2-DF73-498D-975A-E3DEDE741D7D}" type="datetime1">
              <a:rPr kumimoji="0" lang="en-GB" sz="1000" b="0" i="0" u="none" strike="noStrike" kern="1200" cap="none" spc="0" normalizeH="0" baseline="0" noProof="0" smtClean="0">
                <a:ln>
                  <a:noFill/>
                </a:ln>
                <a:solidFill>
                  <a:srgbClr val="66666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02/04/2020</a:t>
            </a:fld>
            <a:endParaRPr kumimoji="0" lang="fr-FR"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4" name="ZoneTexte 3"/>
          <p:cNvSpPr txBox="1"/>
          <p:nvPr/>
        </p:nvSpPr>
        <p:spPr>
          <a:xfrm>
            <a:off x="722453" y="1359099"/>
            <a:ext cx="7737979" cy="461665"/>
          </a:xfrm>
          <a:prstGeom prst="rect">
            <a:avLst/>
          </a:prstGeom>
          <a:noFill/>
        </p:spPr>
        <p:txBody>
          <a:bodyPr wrap="square" rtlCol="0">
            <a:spAutoFit/>
          </a:bodyPr>
          <a:lstStyle/>
          <a:p>
            <a:r>
              <a:rPr lang="en-GB" sz="2400" dirty="0" smtClean="0"/>
              <a:t>Profiles identification (magnetic measurements alone):</a:t>
            </a:r>
            <a:endParaRPr lang="en-GB" sz="2400" dirty="0"/>
          </a:p>
        </p:txBody>
      </p:sp>
      <p:pic>
        <p:nvPicPr>
          <p:cNvPr id="13" name="Image5"/>
          <p:cNvPicPr>
            <a:picLocks noChangeAspect="1"/>
          </p:cNvPicPr>
          <p:nvPr/>
        </p:nvPicPr>
        <p:blipFill>
          <a:blip r:embed="rId2"/>
          <a:stretch>
            <a:fillRect/>
          </a:stretch>
        </p:blipFill>
        <p:spPr bwMode="auto">
          <a:xfrm>
            <a:off x="1619672" y="1949311"/>
            <a:ext cx="5852172" cy="4389129"/>
          </a:xfrm>
          <a:prstGeom prst="rect">
            <a:avLst/>
          </a:prstGeom>
        </p:spPr>
      </p:pic>
    </p:spTree>
    <p:extLst>
      <p:ext uri="{BB962C8B-B14F-4D97-AF65-F5344CB8AC3E}">
        <p14:creationId xmlns:p14="http://schemas.microsoft.com/office/powerpoint/2010/main" val="631024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Discharge Simulator:  Contributors</a:t>
            </a:r>
            <a:endParaRPr lang="en-US" dirty="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2</a:t>
            </a:fld>
            <a:endParaRPr lang="fr-F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Jean-François Artaud | </a:t>
            </a:r>
            <a:r>
              <a:rPr lang="fr-FR" dirty="0" smtClean="0"/>
              <a:t>CEA/DRF/IRFM </a:t>
            </a:r>
            <a:r>
              <a:rPr lang="fr-FR" dirty="0"/>
              <a:t>| </a:t>
            </a:r>
            <a:fld id="{F02C85F2-DF73-498D-975A-E3DEDE741D7D}" type="datetime1">
              <a:rPr lang="en-GB" smtClean="0"/>
              <a:t>02/04/2020</a:t>
            </a:fld>
            <a:endParaRPr lang="fr-FR" dirty="0"/>
          </a:p>
        </p:txBody>
      </p:sp>
      <p:graphicFrame>
        <p:nvGraphicFramePr>
          <p:cNvPr id="3" name="Diagramme 2"/>
          <p:cNvGraphicFramePr/>
          <p:nvPr>
            <p:extLst>
              <p:ext uri="{D42A27DB-BD31-4B8C-83A1-F6EECF244321}">
                <p14:modId xmlns:p14="http://schemas.microsoft.com/office/powerpoint/2010/main" val="3454340660"/>
              </p:ext>
            </p:extLst>
          </p:nvPr>
        </p:nvGraphicFramePr>
        <p:xfrm>
          <a:off x="395535" y="1196752"/>
          <a:ext cx="8712969"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395536" y="5589240"/>
            <a:ext cx="4824536" cy="923330"/>
          </a:xfrm>
          <a:prstGeom prst="rect">
            <a:avLst/>
          </a:prstGeom>
          <a:noFill/>
        </p:spPr>
        <p:txBody>
          <a:bodyPr wrap="square" rtlCol="0">
            <a:spAutoFit/>
          </a:bodyPr>
          <a:lstStyle/>
          <a:p>
            <a:r>
              <a:rPr lang="en-GB" dirty="0" smtClean="0"/>
              <a:t>Funding and support :</a:t>
            </a:r>
          </a:p>
          <a:p>
            <a:pPr marL="742950" lvl="1" indent="-285750">
              <a:buFont typeface="Arial" panose="020B0604020202020204" pitchFamily="34" charset="0"/>
              <a:buChar char="•"/>
            </a:pPr>
            <a:r>
              <a:rPr lang="en-GB" dirty="0" smtClean="0"/>
              <a:t>F4E (</a:t>
            </a:r>
            <a:r>
              <a:rPr lang="it-IT" dirty="0"/>
              <a:t>Mario Cavinato, Filippo  </a:t>
            </a:r>
            <a:r>
              <a:rPr lang="it-IT" dirty="0" smtClean="0"/>
              <a:t>Sartori)</a:t>
            </a:r>
          </a:p>
          <a:p>
            <a:pPr marL="742950" lvl="1" indent="-285750">
              <a:buFont typeface="Arial" panose="020B0604020202020204" pitchFamily="34" charset="0"/>
              <a:buChar char="•"/>
            </a:pPr>
            <a:r>
              <a:rPr lang="it-IT" dirty="0" smtClean="0"/>
              <a:t>EUROfusion (WPSA &amp; WPCD)</a:t>
            </a:r>
            <a:endParaRPr lang="en-GB" dirty="0"/>
          </a:p>
        </p:txBody>
      </p:sp>
      <p:sp>
        <p:nvSpPr>
          <p:cNvPr id="5" name="ZoneTexte 4"/>
          <p:cNvSpPr txBox="1"/>
          <p:nvPr/>
        </p:nvSpPr>
        <p:spPr>
          <a:xfrm>
            <a:off x="179512" y="1196752"/>
            <a:ext cx="2952328" cy="2585323"/>
          </a:xfrm>
          <a:prstGeom prst="rect">
            <a:avLst/>
          </a:prstGeom>
          <a:noFill/>
        </p:spPr>
        <p:txBody>
          <a:bodyPr wrap="square" rtlCol="0">
            <a:spAutoFit/>
          </a:bodyPr>
          <a:lstStyle/>
          <a:p>
            <a:r>
              <a:rPr lang="en-GB" dirty="0" smtClean="0"/>
              <a:t>Coordination :</a:t>
            </a:r>
          </a:p>
          <a:p>
            <a:pPr marL="285750" indent="-285750">
              <a:buFont typeface="Arial" panose="020B0604020202020204" pitchFamily="34" charset="0"/>
              <a:buChar char="•"/>
            </a:pPr>
            <a:r>
              <a:rPr lang="en-GB" dirty="0" smtClean="0"/>
              <a:t>Emmanuel </a:t>
            </a:r>
            <a:r>
              <a:rPr lang="en-GB" dirty="0" err="1" smtClean="0"/>
              <a:t>Joffrin</a:t>
            </a:r>
            <a:endParaRPr lang="en-GB" dirty="0" smtClean="0"/>
          </a:p>
          <a:p>
            <a:pPr marL="285750" indent="-285750">
              <a:buFont typeface="Arial" panose="020B0604020202020204" pitchFamily="34" charset="0"/>
              <a:buChar char="•"/>
            </a:pPr>
            <a:endParaRPr lang="en-GB" dirty="0"/>
          </a:p>
          <a:p>
            <a:r>
              <a:rPr lang="en-GB" dirty="0" smtClean="0"/>
              <a:t>Code testers :</a:t>
            </a:r>
          </a:p>
          <a:p>
            <a:pPr marL="285750" indent="-285750">
              <a:buFont typeface="Arial" panose="020B0604020202020204" pitchFamily="34" charset="0"/>
              <a:buChar char="•"/>
            </a:pPr>
            <a:r>
              <a:rPr lang="it-IT" dirty="0" smtClean="0"/>
              <a:t>Gianmaria </a:t>
            </a:r>
            <a:r>
              <a:rPr lang="it-IT" dirty="0"/>
              <a:t>De Tommasi</a:t>
            </a:r>
          </a:p>
          <a:p>
            <a:pPr marL="285750" indent="-285750">
              <a:buFont typeface="Arial" panose="020B0604020202020204" pitchFamily="34" charset="0"/>
              <a:buChar char="•"/>
            </a:pPr>
            <a:r>
              <a:rPr lang="it-IT" dirty="0" smtClean="0"/>
              <a:t>Nuno </a:t>
            </a:r>
            <a:r>
              <a:rPr lang="it-IT" dirty="0"/>
              <a:t>Cruz</a:t>
            </a:r>
          </a:p>
          <a:p>
            <a:pPr marL="285750" indent="-285750">
              <a:buFont typeface="Arial" panose="020B0604020202020204" pitchFamily="34" charset="0"/>
              <a:buChar char="•"/>
            </a:pPr>
            <a:r>
              <a:rPr lang="it-IT" dirty="0" smtClean="0"/>
              <a:t>Bolzonella </a:t>
            </a:r>
            <a:r>
              <a:rPr lang="it-IT" dirty="0"/>
              <a:t>Tommaso</a:t>
            </a:r>
          </a:p>
          <a:p>
            <a:pPr marL="285750" indent="-285750">
              <a:buFont typeface="Arial" panose="020B0604020202020204" pitchFamily="34" charset="0"/>
              <a:buChar char="•"/>
            </a:pPr>
            <a:r>
              <a:rPr lang="it-IT" dirty="0" smtClean="0"/>
              <a:t>Chiara Piron </a:t>
            </a:r>
          </a:p>
          <a:p>
            <a:pPr marL="285750" indent="-285750">
              <a:buFont typeface="Arial" panose="020B0604020202020204" pitchFamily="34" charset="0"/>
              <a:buChar char="•"/>
            </a:pPr>
            <a:r>
              <a:rPr lang="it-IT" dirty="0" smtClean="0"/>
              <a:t>Morten Lennholm</a:t>
            </a:r>
            <a:endParaRPr lang="en-GB" dirty="0"/>
          </a:p>
        </p:txBody>
      </p:sp>
      <p:sp>
        <p:nvSpPr>
          <p:cNvPr id="6" name="ZoneTexte 5"/>
          <p:cNvSpPr txBox="1"/>
          <p:nvPr/>
        </p:nvSpPr>
        <p:spPr>
          <a:xfrm>
            <a:off x="2483768" y="1678335"/>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166562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1187625" y="52388"/>
            <a:ext cx="7128792" cy="909637"/>
          </a:xfrm>
        </p:spPr>
        <p:txBody>
          <a:bodyPr/>
          <a:lstStyle/>
          <a:p>
            <a:pPr algn="ctr" eaLnBrk="1" fontAlgn="auto" hangingPunct="1">
              <a:spcAft>
                <a:spcPts val="0"/>
              </a:spcAft>
              <a:defRPr/>
            </a:pPr>
            <a:r>
              <a:rPr lang="en-US" dirty="0" smtClean="0"/>
              <a:t>Summary of </a:t>
            </a:r>
            <a:br>
              <a:rPr lang="en-US" dirty="0" smtClean="0"/>
            </a:br>
            <a:r>
              <a:rPr lang="en-US" dirty="0" smtClean="0"/>
              <a:t>DISCHARGE Simulator development</a:t>
            </a:r>
            <a:endParaRPr lang="en-US" dirty="0"/>
          </a:p>
        </p:txBody>
      </p:sp>
      <p:sp>
        <p:nvSpPr>
          <p:cNvPr id="21506" name="Espace réservé du contenu 11"/>
          <p:cNvSpPr>
            <a:spLocks noGrp="1"/>
          </p:cNvSpPr>
          <p:nvPr>
            <p:ph idx="1"/>
          </p:nvPr>
        </p:nvSpPr>
        <p:spPr>
          <a:xfrm>
            <a:off x="576263" y="980728"/>
            <a:ext cx="8172450" cy="5328592"/>
          </a:xfrm>
        </p:spPr>
        <p:txBody>
          <a:bodyPr/>
          <a:lstStyle/>
          <a:p>
            <a:pPr lvl="1" eaLnBrk="1" hangingPunct="1">
              <a:lnSpc>
                <a:spcPct val="150000"/>
              </a:lnSpc>
            </a:pPr>
            <a:r>
              <a:rPr lang="en-US" sz="2000" dirty="0" smtClean="0">
                <a:solidFill>
                  <a:schemeClr val="tx1"/>
                </a:solidFill>
              </a:rPr>
              <a:t>Scenario development tools </a:t>
            </a:r>
            <a:r>
              <a:rPr lang="en-US" sz="2000" dirty="0" smtClean="0">
                <a:solidFill>
                  <a:schemeClr val="tx1"/>
                </a:solidFill>
              </a:rPr>
              <a:t>(PLASHAPE/CREATE-EGENE </a:t>
            </a:r>
            <a:r>
              <a:rPr lang="en-US" sz="2000" dirty="0" smtClean="0">
                <a:solidFill>
                  <a:schemeClr val="tx1"/>
                </a:solidFill>
              </a:rPr>
              <a:t>&amp; METIS) are available </a:t>
            </a:r>
            <a:r>
              <a:rPr lang="en-US" sz="2000" dirty="0" smtClean="0">
                <a:solidFill>
                  <a:schemeClr val="tx1"/>
                </a:solidFill>
                <a:sym typeface="Symbol"/>
              </a:rPr>
              <a:t> </a:t>
            </a:r>
            <a:r>
              <a:rPr lang="en-US" sz="2000" dirty="0" smtClean="0">
                <a:solidFill>
                  <a:srgbClr val="0070C0"/>
                </a:solidFill>
                <a:sym typeface="Symbol"/>
              </a:rPr>
              <a:t>users are welcome to used it</a:t>
            </a:r>
            <a:r>
              <a:rPr lang="en-US" sz="2000" dirty="0" smtClean="0">
                <a:solidFill>
                  <a:schemeClr val="tx1"/>
                </a:solidFill>
                <a:sym typeface="Symbol"/>
              </a:rPr>
              <a:t> </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a:t>
            </a:r>
            <a:r>
              <a:rPr lang="en-US" sz="1800" dirty="0" smtClean="0">
                <a:solidFill>
                  <a:schemeClr val="tx2"/>
                </a:solidFill>
              </a:rPr>
              <a:t>One year later, there is still some concerns to install it on IM gateway …)</a:t>
            </a:r>
            <a:endParaRPr lang="en-US" sz="2000" dirty="0" smtClean="0">
              <a:solidFill>
                <a:schemeClr val="tx1"/>
              </a:solidFill>
            </a:endParaRPr>
          </a:p>
          <a:p>
            <a:pPr lvl="1" eaLnBrk="1" hangingPunct="1">
              <a:lnSpc>
                <a:spcPct val="150000"/>
              </a:lnSpc>
            </a:pPr>
            <a:r>
              <a:rPr lang="en-US" sz="2000" dirty="0" smtClean="0">
                <a:solidFill>
                  <a:schemeClr val="tx1"/>
                </a:solidFill>
              </a:rPr>
              <a:t>Scenario optimization tool  (based on METIS and FEEQS.M) is available for all users:</a:t>
            </a:r>
          </a:p>
          <a:p>
            <a:pPr lvl="4">
              <a:lnSpc>
                <a:spcPct val="150000"/>
              </a:lnSpc>
            </a:pPr>
            <a:r>
              <a:rPr lang="en-US" dirty="0" smtClean="0">
                <a:solidFill>
                  <a:schemeClr val="tx1"/>
                </a:solidFill>
                <a:sym typeface="Symbol"/>
              </a:rPr>
              <a:t>Integration with METIS has been finished</a:t>
            </a:r>
          </a:p>
          <a:p>
            <a:pPr lvl="4">
              <a:lnSpc>
                <a:spcPct val="150000"/>
              </a:lnSpc>
            </a:pPr>
            <a:r>
              <a:rPr lang="en-US" dirty="0" smtClean="0">
                <a:solidFill>
                  <a:schemeClr val="tx1"/>
                </a:solidFill>
                <a:sym typeface="Symbol"/>
              </a:rPr>
              <a:t>Use of FEEQS.M has been made user friendly</a:t>
            </a:r>
          </a:p>
          <a:p>
            <a:pPr lvl="4">
              <a:lnSpc>
                <a:spcPct val="150000"/>
              </a:lnSpc>
            </a:pPr>
            <a:r>
              <a:rPr lang="en-US" dirty="0" smtClean="0">
                <a:solidFill>
                  <a:schemeClr val="tx1"/>
                </a:solidFill>
                <a:sym typeface="Symbol"/>
              </a:rPr>
              <a:t>Codes coupling has been validated and benchmarked</a:t>
            </a:r>
          </a:p>
          <a:p>
            <a:pPr lvl="4">
              <a:lnSpc>
                <a:spcPct val="150000"/>
              </a:lnSpc>
            </a:pPr>
            <a:r>
              <a:rPr lang="en-US" dirty="0" smtClean="0">
                <a:solidFill>
                  <a:schemeClr val="tx1"/>
                </a:solidFill>
                <a:sym typeface="Symbol"/>
              </a:rPr>
              <a:t>FEEQS.M has been released under GPL v3  license </a:t>
            </a:r>
            <a:endParaRPr lang="en-US" sz="2000" dirty="0" smtClean="0">
              <a:solidFill>
                <a:schemeClr val="tx1"/>
              </a:solidFill>
              <a:sym typeface="Symbol"/>
            </a:endParaRPr>
          </a:p>
          <a:p>
            <a:pPr lvl="1" eaLnBrk="1" hangingPunct="1">
              <a:lnSpc>
                <a:spcPct val="150000"/>
              </a:lnSpc>
            </a:pPr>
            <a:r>
              <a:rPr lang="en-US" sz="2000" dirty="0" smtClean="0">
                <a:solidFill>
                  <a:schemeClr val="tx1"/>
                </a:solidFill>
                <a:sym typeface="Symbol"/>
              </a:rPr>
              <a:t>Full simulator (CREATE-NL + METIS + Simulink controller)</a:t>
            </a:r>
          </a:p>
          <a:p>
            <a:pPr lvl="4" eaLnBrk="1" hangingPunct="1">
              <a:lnSpc>
                <a:spcPct val="150000"/>
              </a:lnSpc>
            </a:pPr>
            <a:r>
              <a:rPr lang="en-US" dirty="0" smtClean="0">
                <a:solidFill>
                  <a:schemeClr val="tx1"/>
                </a:solidFill>
                <a:sym typeface="Symbol"/>
              </a:rPr>
              <a:t>Large progresses have been done </a:t>
            </a:r>
          </a:p>
          <a:p>
            <a:pPr lvl="4" eaLnBrk="1" hangingPunct="1">
              <a:lnSpc>
                <a:spcPct val="150000"/>
              </a:lnSpc>
            </a:pPr>
            <a:r>
              <a:rPr lang="en-US" dirty="0" smtClean="0">
                <a:solidFill>
                  <a:schemeClr val="tx1"/>
                </a:solidFill>
                <a:sym typeface="Symbol"/>
              </a:rPr>
              <a:t>Ramp-up simulation start to work fine</a:t>
            </a:r>
          </a:p>
          <a:p>
            <a:pPr lvl="4" eaLnBrk="1" hangingPunct="1">
              <a:lnSpc>
                <a:spcPct val="150000"/>
              </a:lnSpc>
            </a:pPr>
            <a:r>
              <a:rPr lang="en-US" dirty="0" smtClean="0">
                <a:solidFill>
                  <a:schemeClr val="tx1"/>
                </a:solidFill>
                <a:sym typeface="Symbol"/>
              </a:rPr>
              <a:t>Work will continue </a:t>
            </a:r>
          </a:p>
          <a:p>
            <a:pPr marL="0" lvl="1" indent="0" eaLnBrk="1" hangingPunct="1">
              <a:lnSpc>
                <a:spcPct val="150000"/>
              </a:lnSpc>
              <a:buNone/>
            </a:pPr>
            <a:endParaRPr lang="en-US" dirty="0" smtClean="0"/>
          </a:p>
          <a:p>
            <a:pPr lvl="3" eaLnBrk="1" hangingPunct="1">
              <a:lnSpc>
                <a:spcPct val="150000"/>
              </a:lnSpc>
            </a:pPr>
            <a:endParaRPr lang="en-US" sz="1800" dirty="0" smtClean="0"/>
          </a:p>
          <a:p>
            <a:pPr lvl="3" eaLnBrk="1" hangingPunct="1">
              <a:lnSpc>
                <a:spcPct val="150000"/>
              </a:lnSpc>
            </a:pPr>
            <a:endParaRPr lang="en-US" sz="2000" dirty="0" smtClean="0"/>
          </a:p>
          <a:p>
            <a:pPr marL="0" lvl="1" indent="0" eaLnBrk="1" hangingPunct="1">
              <a:lnSpc>
                <a:spcPct val="150000"/>
              </a:lnSpc>
              <a:buNone/>
            </a:pPr>
            <a:r>
              <a:rPr lang="en-US" sz="2000" dirty="0" smtClean="0"/>
              <a:t/>
            </a:r>
            <a:br>
              <a:rPr lang="en-US" sz="2000" dirty="0" smtClean="0"/>
            </a:br>
            <a:endParaRPr lang="en-US" sz="2000" dirty="0" smtClean="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20</a:t>
            </a:fld>
            <a:endParaRPr lang="fr-F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Jean-François Artaud | </a:t>
            </a:r>
            <a:r>
              <a:rPr lang="fr-FR" dirty="0" smtClean="0"/>
              <a:t>CEA/DRF/IRFM </a:t>
            </a:r>
            <a:r>
              <a:rPr lang="fr-FR" dirty="0"/>
              <a:t>| </a:t>
            </a:r>
            <a:fld id="{F02C85F2-DF73-498D-975A-E3DEDE741D7D}" type="datetime1">
              <a:rPr lang="en-GB" smtClean="0"/>
              <a:t>02/04/2020</a:t>
            </a:fld>
            <a:endParaRPr lang="fr-FR" dirty="0"/>
          </a:p>
        </p:txBody>
      </p:sp>
    </p:spTree>
    <p:extLst>
      <p:ext uri="{BB962C8B-B14F-4D97-AF65-F5344CB8AC3E}">
        <p14:creationId xmlns:p14="http://schemas.microsoft.com/office/powerpoint/2010/main" val="4289515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What come next ?</a:t>
            </a:r>
            <a:endParaRPr lang="en-US" dirty="0"/>
          </a:p>
        </p:txBody>
      </p:sp>
      <p:sp>
        <p:nvSpPr>
          <p:cNvPr id="21506" name="Espace réservé du contenu 11"/>
          <p:cNvSpPr>
            <a:spLocks noGrp="1"/>
          </p:cNvSpPr>
          <p:nvPr>
            <p:ph idx="1"/>
          </p:nvPr>
        </p:nvSpPr>
        <p:spPr>
          <a:xfrm>
            <a:off x="576262" y="981300"/>
            <a:ext cx="8316217" cy="5472036"/>
          </a:xfrm>
        </p:spPr>
        <p:txBody>
          <a:bodyPr/>
          <a:lstStyle/>
          <a:p>
            <a:pPr lvl="1" eaLnBrk="1" hangingPunct="1">
              <a:lnSpc>
                <a:spcPct val="150000"/>
              </a:lnSpc>
            </a:pPr>
            <a:r>
              <a:rPr lang="en-US" sz="1800" dirty="0" smtClean="0">
                <a:solidFill>
                  <a:schemeClr val="tx1"/>
                </a:solidFill>
              </a:rPr>
              <a:t>Documentation of optimization tools </a:t>
            </a:r>
          </a:p>
          <a:p>
            <a:pPr lvl="1" eaLnBrk="1" hangingPunct="1">
              <a:lnSpc>
                <a:spcPct val="150000"/>
              </a:lnSpc>
            </a:pPr>
            <a:r>
              <a:rPr lang="en-US" sz="1800" dirty="0" smtClean="0">
                <a:solidFill>
                  <a:schemeClr val="tx1"/>
                </a:solidFill>
              </a:rPr>
              <a:t>Preparation of JT-60SA early scenarios (reduce field, current, power, density, …)	</a:t>
            </a:r>
            <a:r>
              <a:rPr lang="en-US" sz="1800" dirty="0">
                <a:solidFill>
                  <a:schemeClr val="tx1"/>
                </a:solidFill>
                <a:sym typeface="Symbol"/>
              </a:rPr>
              <a:t> </a:t>
            </a:r>
            <a:r>
              <a:rPr lang="en-US" sz="1800" dirty="0" smtClean="0">
                <a:solidFill>
                  <a:srgbClr val="0070C0"/>
                </a:solidFill>
                <a:sym typeface="Symbol"/>
              </a:rPr>
              <a:t>planed but not done</a:t>
            </a:r>
          </a:p>
          <a:p>
            <a:pPr lvl="1" eaLnBrk="1" hangingPunct="1">
              <a:lnSpc>
                <a:spcPct val="150000"/>
              </a:lnSpc>
            </a:pPr>
            <a:r>
              <a:rPr lang="en-US" sz="1800" dirty="0">
                <a:solidFill>
                  <a:schemeClr val="tx1"/>
                </a:solidFill>
                <a:sym typeface="Symbol"/>
              </a:rPr>
              <a:t>T</a:t>
            </a:r>
            <a:r>
              <a:rPr lang="en-US" sz="1800" dirty="0" smtClean="0">
                <a:solidFill>
                  <a:schemeClr val="tx1"/>
                </a:solidFill>
                <a:sym typeface="Symbol"/>
              </a:rPr>
              <a:t>ests by users of </a:t>
            </a:r>
            <a:r>
              <a:rPr lang="en-US" sz="1800" dirty="0" smtClean="0">
                <a:solidFill>
                  <a:schemeClr val="tx1"/>
                </a:solidFill>
                <a:sym typeface="Symbol"/>
              </a:rPr>
              <a:t>the tools </a:t>
            </a:r>
            <a:r>
              <a:rPr lang="en-US" sz="1800" dirty="0" smtClean="0">
                <a:solidFill>
                  <a:schemeClr val="tx1"/>
                </a:solidFill>
                <a:sym typeface="Symbol"/>
              </a:rPr>
              <a:t>  </a:t>
            </a:r>
            <a:r>
              <a:rPr lang="en-US" sz="1800" dirty="0" smtClean="0">
                <a:solidFill>
                  <a:srgbClr val="0070C0"/>
                </a:solidFill>
                <a:sym typeface="Symbol"/>
              </a:rPr>
              <a:t>problems on IM gateway have still to be solved</a:t>
            </a:r>
          </a:p>
          <a:p>
            <a:pPr lvl="1" eaLnBrk="1" hangingPunct="1">
              <a:lnSpc>
                <a:spcPct val="150000"/>
              </a:lnSpc>
            </a:pPr>
            <a:r>
              <a:rPr lang="en-US" sz="1800" dirty="0" smtClean="0">
                <a:solidFill>
                  <a:schemeClr val="tx1"/>
                </a:solidFill>
                <a:sym typeface="Symbol"/>
              </a:rPr>
              <a:t>Work to develop the full simulator (CREATE-NL + METIS + Simulink controller) continue.</a:t>
            </a:r>
          </a:p>
          <a:p>
            <a:pPr lvl="1" eaLnBrk="1" hangingPunct="1">
              <a:lnSpc>
                <a:spcPct val="150000"/>
              </a:lnSpc>
            </a:pPr>
            <a:r>
              <a:rPr lang="en-US" sz="1800" dirty="0" smtClean="0">
                <a:solidFill>
                  <a:schemeClr val="tx1"/>
                </a:solidFill>
                <a:sym typeface="Symbol"/>
              </a:rPr>
              <a:t>Try to improved computation time of full simulator</a:t>
            </a:r>
          </a:p>
          <a:p>
            <a:pPr lvl="1" eaLnBrk="1" hangingPunct="1">
              <a:lnSpc>
                <a:spcPct val="150000"/>
              </a:lnSpc>
            </a:pPr>
            <a:r>
              <a:rPr lang="en-US" sz="1800" dirty="0" smtClean="0">
                <a:solidFill>
                  <a:schemeClr val="tx1"/>
                </a:solidFill>
                <a:sym typeface="Symbol"/>
              </a:rPr>
              <a:t>Benchmark of passive structure model between CREATE-NL and FEEQS.M/NICE</a:t>
            </a:r>
          </a:p>
          <a:p>
            <a:pPr lvl="1" eaLnBrk="1" hangingPunct="1">
              <a:lnSpc>
                <a:spcPct val="150000"/>
              </a:lnSpc>
            </a:pPr>
            <a:r>
              <a:rPr lang="en-US" sz="1800" dirty="0">
                <a:solidFill>
                  <a:schemeClr val="tx1"/>
                </a:solidFill>
                <a:sym typeface="Symbol"/>
              </a:rPr>
              <a:t>C</a:t>
            </a:r>
            <a:r>
              <a:rPr lang="en-US" sz="1800" dirty="0" smtClean="0">
                <a:solidFill>
                  <a:schemeClr val="tx1"/>
                </a:solidFill>
                <a:sym typeface="Symbol"/>
              </a:rPr>
              <a:t>omplete the workflow: add synthetic diagnostics (magnetic, polarimetry, …) and identification equilibrium code NICE in the workflow </a:t>
            </a:r>
            <a:endParaRPr lang="en-US" sz="1800" dirty="0">
              <a:solidFill>
                <a:schemeClr val="tx1"/>
              </a:solidFill>
            </a:endParaRPr>
          </a:p>
          <a:p>
            <a:pPr lvl="1" eaLnBrk="1" hangingPunct="1">
              <a:lnSpc>
                <a:spcPct val="150000"/>
              </a:lnSpc>
            </a:pPr>
            <a:r>
              <a:rPr lang="en-US" sz="1800" dirty="0" smtClean="0">
                <a:solidFill>
                  <a:schemeClr val="tx1"/>
                </a:solidFill>
              </a:rPr>
              <a:t>Later: training of future session leaders and scientific </a:t>
            </a:r>
            <a:r>
              <a:rPr lang="en-US" sz="1800" dirty="0" smtClean="0">
                <a:solidFill>
                  <a:schemeClr val="tx1"/>
                </a:solidFill>
              </a:rPr>
              <a:t>coordinators</a:t>
            </a:r>
            <a:endParaRPr lang="en-US" sz="1800" dirty="0" smtClean="0">
              <a:solidFill>
                <a:schemeClr val="tx1"/>
              </a:solidFill>
            </a:endParaRPr>
          </a:p>
          <a:p>
            <a:pPr lvl="1" eaLnBrk="1" hangingPunct="1">
              <a:lnSpc>
                <a:spcPct val="150000"/>
              </a:lnSpc>
            </a:pPr>
            <a:r>
              <a:rPr lang="en-US" sz="1800" dirty="0" smtClean="0">
                <a:solidFill>
                  <a:schemeClr val="tx1"/>
                </a:solidFill>
              </a:rPr>
              <a:t>JT-60SA data access to compare experiments and </a:t>
            </a:r>
            <a:r>
              <a:rPr lang="en-US" sz="1800" dirty="0" smtClean="0">
                <a:solidFill>
                  <a:schemeClr val="tx1"/>
                </a:solidFill>
              </a:rPr>
              <a:t>simulations</a:t>
            </a:r>
            <a:r>
              <a:rPr lang="en-US" sz="1800" dirty="0" smtClean="0">
                <a:solidFill>
                  <a:schemeClr val="tx1"/>
                </a:solidFill>
              </a:rPr>
              <a:t/>
            </a:r>
            <a:br>
              <a:rPr lang="en-US" sz="1800" dirty="0" smtClean="0">
                <a:solidFill>
                  <a:schemeClr val="tx1"/>
                </a:solidFill>
              </a:rPr>
            </a:br>
            <a:endParaRPr lang="en-US" sz="1800" dirty="0" smtClean="0"/>
          </a:p>
          <a:p>
            <a:pPr lvl="3" eaLnBrk="1" hangingPunct="1">
              <a:lnSpc>
                <a:spcPct val="150000"/>
              </a:lnSpc>
            </a:pPr>
            <a:endParaRPr lang="en-US" sz="1800" dirty="0" smtClean="0"/>
          </a:p>
          <a:p>
            <a:pPr lvl="3" eaLnBrk="1" hangingPunct="1">
              <a:lnSpc>
                <a:spcPct val="150000"/>
              </a:lnSpc>
            </a:pPr>
            <a:endParaRPr lang="en-US" sz="2000" dirty="0" smtClean="0"/>
          </a:p>
          <a:p>
            <a:pPr marL="0" lvl="1" indent="0" eaLnBrk="1" hangingPunct="1">
              <a:lnSpc>
                <a:spcPct val="150000"/>
              </a:lnSpc>
              <a:buNone/>
            </a:pPr>
            <a:r>
              <a:rPr lang="en-US" sz="2000" dirty="0" smtClean="0"/>
              <a:t/>
            </a:r>
            <a:br>
              <a:rPr lang="en-US" sz="2000" dirty="0" smtClean="0"/>
            </a:br>
            <a:endParaRPr lang="en-US" sz="2000" dirty="0" smtClean="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21</a:t>
            </a:fld>
            <a:endParaRPr lang="fr-FR"/>
          </a:p>
        </p:txBody>
      </p:sp>
      <p:sp>
        <p:nvSpPr>
          <p:cNvPr id="6" name="Espace réservé du pied de page 9"/>
          <p:cNvSpPr txBox="1">
            <a:spLocks/>
          </p:cNvSpPr>
          <p:nvPr/>
        </p:nvSpPr>
        <p:spPr bwMode="auto">
          <a:xfrm>
            <a:off x="2051720" y="6309320"/>
            <a:ext cx="5940425" cy="365125"/>
          </a:xfrm>
          <a:prstGeom prst="rect">
            <a:avLst/>
          </a:prstGeom>
          <a:ln>
            <a:miter lim="800000"/>
            <a:headEnd/>
            <a:tailEnd/>
          </a:ln>
        </p:spPr>
        <p:txBody>
          <a:bodyPr vert="horz" wrap="square" lIns="0" tIns="0" rIns="0" bIns="0" numCol="1" rtlCol="0" anchor="ctr" anchorCtr="0" compatLnSpc="1">
            <a:prstTxWarp prst="textNoShape">
              <a:avLst/>
            </a:prstTxWarp>
          </a:bodyPr>
          <a:lstStyle>
            <a:defPPr>
              <a:defRPr lang="fr-FR"/>
            </a:defPPr>
            <a:lvl1pPr algn="r" rtl="0" fontAlgn="auto">
              <a:spcBef>
                <a:spcPts val="0"/>
              </a:spcBef>
              <a:spcAft>
                <a:spcPts val="0"/>
              </a:spcAft>
              <a:defRPr sz="1000" kern="1200">
                <a:solidFill>
                  <a:srgbClr val="666666"/>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defRPr/>
            </a:pPr>
            <a:r>
              <a:rPr lang="fr-FR" dirty="0" smtClean="0"/>
              <a:t>Jean-François Artaud | CEA/DRF/IRFM | </a:t>
            </a:r>
            <a:fld id="{F02C85F2-DF73-498D-975A-E3DEDE741D7D}" type="datetime1">
              <a:rPr lang="en-GB" smtClean="0"/>
              <a:pPr fontAlgn="base">
                <a:spcBef>
                  <a:spcPct val="0"/>
                </a:spcBef>
                <a:spcAft>
                  <a:spcPct val="0"/>
                </a:spcAft>
                <a:defRPr/>
              </a:pPr>
              <a:t>02/04/2020</a:t>
            </a:fld>
            <a:endParaRPr lang="fr-FR" dirty="0"/>
          </a:p>
        </p:txBody>
      </p:sp>
    </p:spTree>
    <p:extLst>
      <p:ext uri="{BB962C8B-B14F-4D97-AF65-F5344CB8AC3E}">
        <p14:creationId xmlns:p14="http://schemas.microsoft.com/office/powerpoint/2010/main" val="905990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3671888" y="1949450"/>
            <a:ext cx="5364162" cy="4719638"/>
          </a:xfrm>
        </p:spPr>
        <p:txBody>
          <a:bodyPr/>
          <a:lstStyle/>
          <a:p>
            <a:r>
              <a:rPr lang="en-GB" dirty="0" smtClean="0"/>
              <a:t>Backup slides</a:t>
            </a:r>
            <a:br>
              <a:rPr lang="en-GB" dirty="0" smtClean="0"/>
            </a:br>
            <a:r>
              <a:rPr lang="en-GB" dirty="0"/>
              <a:t/>
            </a:r>
            <a:br>
              <a:rPr lang="en-GB" dirty="0"/>
            </a:br>
            <a:r>
              <a:rPr lang="en-GB" dirty="0" smtClean="0"/>
              <a:t/>
            </a:r>
            <a:br>
              <a:rPr lang="en-GB" dirty="0" smtClean="0"/>
            </a:br>
            <a:endParaRPr lang="fr-FR" dirty="0"/>
          </a:p>
        </p:txBody>
      </p:sp>
      <p:sp>
        <p:nvSpPr>
          <p:cNvPr id="19458" name="Espace réservé du numéro de diapositive 8"/>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solidFill>
                  <a:prstClr val="white"/>
                </a:solidFill>
              </a:rPr>
              <a:t>|  PAGE </a:t>
            </a:r>
            <a:fld id="{2102E1E1-7E95-4501-BF88-1FB448DDEF9F}" type="slidenum">
              <a:rPr lang="fr-FR">
                <a:solidFill>
                  <a:prstClr val="white"/>
                </a:solidFill>
              </a:rPr>
              <a:pPr fontAlgn="base">
                <a:spcBef>
                  <a:spcPct val="0"/>
                </a:spcBef>
                <a:spcAft>
                  <a:spcPct val="0"/>
                </a:spcAft>
                <a:defRPr/>
              </a:pPr>
              <a:t>22</a:t>
            </a:fld>
            <a:endParaRPr lang="fr-FR">
              <a:solidFill>
                <a:prstClr val="white"/>
              </a:solidFill>
            </a:endParaRPr>
          </a:p>
        </p:txBody>
      </p:sp>
      <p:sp>
        <p:nvSpPr>
          <p:cNvPr id="19459" name="Espace réservé du pied de page 9"/>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r" fontAlgn="base">
              <a:spcBef>
                <a:spcPct val="0"/>
              </a:spcBef>
              <a:spcAft>
                <a:spcPct val="0"/>
              </a:spcAft>
              <a:defRPr/>
            </a:pPr>
            <a:r>
              <a:rPr lang="fr-FR">
                <a:solidFill>
                  <a:prstClr val="white"/>
                </a:solidFill>
              </a:rPr>
              <a:t>CEA | 10 AVRIL 2012</a:t>
            </a:r>
          </a:p>
        </p:txBody>
      </p:sp>
    </p:spTree>
    <p:extLst>
      <p:ext uri="{BB962C8B-B14F-4D97-AF65-F5344CB8AC3E}">
        <p14:creationId xmlns:p14="http://schemas.microsoft.com/office/powerpoint/2010/main" val="2395728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in su 24"/>
          <p:cNvSpPr>
            <a:spLocks noChangeArrowheads="1"/>
          </p:cNvSpPr>
          <p:nvPr/>
        </p:nvSpPr>
        <p:spPr bwMode="auto">
          <a:xfrm>
            <a:off x="5080000" y="2595563"/>
            <a:ext cx="165100" cy="527050"/>
          </a:xfrm>
          <a:prstGeom prst="upArrow">
            <a:avLst>
              <a:gd name="adj1" fmla="val 50000"/>
              <a:gd name="adj2" fmla="val 50205"/>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 name="CasellaDiTesto 7">
            <a:extLst>
              <a:ext uri="{FF2B5EF4-FFF2-40B4-BE49-F238E27FC236}">
                <a16:creationId xmlns:a16="http://schemas.microsoft.com/office/drawing/2014/main" id="{C8D3BE03-ECFE-4153-85D9-7CABA776C983}"/>
              </a:ext>
            </a:extLst>
          </p:cNvPr>
          <p:cNvSpPr txBox="1"/>
          <p:nvPr/>
        </p:nvSpPr>
        <p:spPr bwMode="auto">
          <a:xfrm>
            <a:off x="4116388" y="4814888"/>
            <a:ext cx="2728912" cy="1200150"/>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METIS+CREATE-NL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Weak</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Coupling</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or Strong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Coupling</a:t>
            </a:r>
            <a:endPar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9" name="CasellaDiTesto 8">
            <a:extLst>
              <a:ext uri="{FF2B5EF4-FFF2-40B4-BE49-F238E27FC236}">
                <a16:creationId xmlns:a16="http://schemas.microsoft.com/office/drawing/2014/main" id="{EE7880DE-61A0-4B91-BFE3-3830051A0B5D}"/>
              </a:ext>
            </a:extLst>
          </p:cNvPr>
          <p:cNvSpPr txBox="1"/>
          <p:nvPr/>
        </p:nvSpPr>
        <p:spPr>
          <a:xfrm>
            <a:off x="544513" y="798513"/>
            <a:ext cx="2316162" cy="830262"/>
          </a:xfrm>
          <a:prstGeom prst="rect">
            <a:avLst/>
          </a:prstGeom>
          <a:gradFill>
            <a:gsLst>
              <a:gs pos="0">
                <a:schemeClr val="accent2"/>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Shape</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Tool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Plashape</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p:txBody>
      </p:sp>
      <p:sp>
        <p:nvSpPr>
          <p:cNvPr id="12" name="Freccia in su 30"/>
          <p:cNvSpPr>
            <a:spLocks noChangeArrowheads="1"/>
          </p:cNvSpPr>
          <p:nvPr/>
        </p:nvSpPr>
        <p:spPr bwMode="auto">
          <a:xfrm rot="5400000">
            <a:off x="6812757" y="3426618"/>
            <a:ext cx="152400" cy="785813"/>
          </a:xfrm>
          <a:prstGeom prst="upArrow">
            <a:avLst>
              <a:gd name="adj1" fmla="val 50000"/>
              <a:gd name="adj2" fmla="val 4967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3" name="Freccia in su 30"/>
          <p:cNvSpPr>
            <a:spLocks noChangeArrowheads="1"/>
          </p:cNvSpPr>
          <p:nvPr/>
        </p:nvSpPr>
        <p:spPr bwMode="auto">
          <a:xfrm rot="10800000">
            <a:off x="1544638" y="1676400"/>
            <a:ext cx="285750" cy="381000"/>
          </a:xfrm>
          <a:prstGeom prst="upArrow">
            <a:avLst>
              <a:gd name="adj1" fmla="val 50000"/>
              <a:gd name="adj2" fmla="val 4992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8" name="Rettangolo 48"/>
          <p:cNvSpPr>
            <a:spLocks noChangeArrowheads="1"/>
          </p:cNvSpPr>
          <p:nvPr/>
        </p:nvSpPr>
        <p:spPr bwMode="auto">
          <a:xfrm>
            <a:off x="468313" y="692150"/>
            <a:ext cx="2459037" cy="5437188"/>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4" name="Freccia in su 30"/>
          <p:cNvSpPr>
            <a:spLocks noChangeArrowheads="1"/>
          </p:cNvSpPr>
          <p:nvPr/>
        </p:nvSpPr>
        <p:spPr bwMode="auto">
          <a:xfrm rot="8043448">
            <a:off x="6767512" y="2451101"/>
            <a:ext cx="155575" cy="863600"/>
          </a:xfrm>
          <a:prstGeom prst="upArrow">
            <a:avLst>
              <a:gd name="adj1" fmla="val 50000"/>
              <a:gd name="adj2" fmla="val 49728"/>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9" name="Rettangolo 49"/>
          <p:cNvSpPr>
            <a:spLocks noChangeArrowheads="1"/>
          </p:cNvSpPr>
          <p:nvPr/>
        </p:nvSpPr>
        <p:spPr bwMode="auto">
          <a:xfrm>
            <a:off x="3897313" y="4746625"/>
            <a:ext cx="3251200" cy="1355725"/>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3" name="CasellaDiTesto 32">
            <a:extLst>
              <a:ext uri="{FF2B5EF4-FFF2-40B4-BE49-F238E27FC236}">
                <a16:creationId xmlns:a16="http://schemas.microsoft.com/office/drawing/2014/main" id="{3A97AAA0-3201-442F-9BBB-396DB2F41BE4}"/>
              </a:ext>
            </a:extLst>
          </p:cNvPr>
          <p:cNvSpPr txBox="1"/>
          <p:nvPr/>
        </p:nvSpPr>
        <p:spPr bwMode="auto">
          <a:xfrm>
            <a:off x="7392988" y="2859088"/>
            <a:ext cx="1643062" cy="1200150"/>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Feedback Control Design</a:t>
            </a:r>
          </a:p>
        </p:txBody>
      </p:sp>
      <p:sp>
        <p:nvSpPr>
          <p:cNvPr id="35" name="CasellaDiTesto 34">
            <a:extLst>
              <a:ext uri="{FF2B5EF4-FFF2-40B4-BE49-F238E27FC236}">
                <a16:creationId xmlns:a16="http://schemas.microsoft.com/office/drawing/2014/main" id="{33026212-7454-4A45-BD34-B9C5EE75E9A0}"/>
              </a:ext>
            </a:extLst>
          </p:cNvPr>
          <p:cNvSpPr txBox="1"/>
          <p:nvPr/>
        </p:nvSpPr>
        <p:spPr>
          <a:xfrm>
            <a:off x="534988" y="2138363"/>
            <a:ext cx="2317750" cy="831850"/>
          </a:xfrm>
          <a:prstGeom prst="rect">
            <a:avLst/>
          </a:prstGeom>
          <a:gradFill>
            <a:gsLst>
              <a:gs pos="0">
                <a:schemeClr val="accent2"/>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Fixed</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Boundary</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Equilibrium</a:t>
            </a:r>
          </a:p>
        </p:txBody>
      </p:sp>
      <p:sp>
        <p:nvSpPr>
          <p:cNvPr id="36" name="CasellaDiTesto 35">
            <a:extLst>
              <a:ext uri="{FF2B5EF4-FFF2-40B4-BE49-F238E27FC236}">
                <a16:creationId xmlns:a16="http://schemas.microsoft.com/office/drawing/2014/main" id="{D744AC43-78A5-4606-A3B3-A0C45515927C}"/>
              </a:ext>
            </a:extLst>
          </p:cNvPr>
          <p:cNvSpPr txBox="1"/>
          <p:nvPr/>
        </p:nvSpPr>
        <p:spPr>
          <a:xfrm>
            <a:off x="544513" y="3533775"/>
            <a:ext cx="2316162" cy="831850"/>
          </a:xfrm>
          <a:prstGeom prst="rect">
            <a:avLst/>
          </a:prstGeom>
          <a:gradFill>
            <a:gsLst>
              <a:gs pos="0">
                <a:schemeClr val="accent2"/>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Compute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Currents</a:t>
            </a:r>
            <a:endPar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7" name="Freccia in su 30"/>
          <p:cNvSpPr>
            <a:spLocks noChangeArrowheads="1"/>
          </p:cNvSpPr>
          <p:nvPr/>
        </p:nvSpPr>
        <p:spPr bwMode="auto">
          <a:xfrm rot="10800000">
            <a:off x="1543050" y="3068638"/>
            <a:ext cx="285750" cy="381000"/>
          </a:xfrm>
          <a:prstGeom prst="upArrow">
            <a:avLst>
              <a:gd name="adj1" fmla="val 50000"/>
              <a:gd name="adj2" fmla="val 4992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 name="Freccia in su 30"/>
          <p:cNvSpPr>
            <a:spLocks noChangeArrowheads="1"/>
          </p:cNvSpPr>
          <p:nvPr/>
        </p:nvSpPr>
        <p:spPr bwMode="auto">
          <a:xfrm rot="-8799876">
            <a:off x="7156450" y="4100513"/>
            <a:ext cx="112713" cy="963612"/>
          </a:xfrm>
          <a:prstGeom prst="upArrow">
            <a:avLst>
              <a:gd name="adj1" fmla="val 50000"/>
              <a:gd name="adj2" fmla="val 5006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6" name="Freccia in su 30"/>
          <p:cNvSpPr>
            <a:spLocks noChangeArrowheads="1"/>
          </p:cNvSpPr>
          <p:nvPr/>
        </p:nvSpPr>
        <p:spPr bwMode="auto">
          <a:xfrm rot="10800000">
            <a:off x="1544638" y="4437063"/>
            <a:ext cx="285750" cy="381000"/>
          </a:xfrm>
          <a:prstGeom prst="upArrow">
            <a:avLst>
              <a:gd name="adj1" fmla="val 50000"/>
              <a:gd name="adj2" fmla="val 4992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7" name="CasellaDiTesto 46">
            <a:extLst>
              <a:ext uri="{FF2B5EF4-FFF2-40B4-BE49-F238E27FC236}">
                <a16:creationId xmlns:a16="http://schemas.microsoft.com/office/drawing/2014/main" id="{06075651-7683-4566-A578-FDE2019EF878}"/>
              </a:ext>
            </a:extLst>
          </p:cNvPr>
          <p:cNvSpPr txBox="1"/>
          <p:nvPr/>
        </p:nvSpPr>
        <p:spPr>
          <a:xfrm>
            <a:off x="528638" y="4902200"/>
            <a:ext cx="2316162" cy="1200150"/>
          </a:xfrm>
          <a:prstGeom prst="rect">
            <a:avLst/>
          </a:prstGeom>
          <a:gradFill>
            <a:gsLst>
              <a:gs pos="0">
                <a:schemeClr val="accent2"/>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Free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Boundary</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Equilibrium (snapshots)</a:t>
            </a:r>
          </a:p>
        </p:txBody>
      </p:sp>
      <p:sp>
        <p:nvSpPr>
          <p:cNvPr id="50" name="CasellaDiTesto 49">
            <a:extLst>
              <a:ext uri="{FF2B5EF4-FFF2-40B4-BE49-F238E27FC236}">
                <a16:creationId xmlns:a16="http://schemas.microsoft.com/office/drawing/2014/main" id="{A33D2BA7-0FB5-4E9A-9A67-7A2D7A3AF1E6}"/>
              </a:ext>
            </a:extLst>
          </p:cNvPr>
          <p:cNvSpPr txBox="1"/>
          <p:nvPr/>
        </p:nvSpPr>
        <p:spPr bwMode="auto">
          <a:xfrm>
            <a:off x="3787775" y="3213100"/>
            <a:ext cx="2728913" cy="1200150"/>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EGENE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(Equilibrium fine tuning)</a:t>
            </a:r>
          </a:p>
        </p:txBody>
      </p:sp>
      <p:sp>
        <p:nvSpPr>
          <p:cNvPr id="51" name="CasellaDiTesto 50">
            <a:extLst>
              <a:ext uri="{FF2B5EF4-FFF2-40B4-BE49-F238E27FC236}">
                <a16:creationId xmlns:a16="http://schemas.microsoft.com/office/drawing/2014/main" id="{DA6713F5-F2A0-4A74-92DB-4075D4EED721}"/>
              </a:ext>
            </a:extLst>
          </p:cNvPr>
          <p:cNvSpPr txBox="1"/>
          <p:nvPr/>
        </p:nvSpPr>
        <p:spPr bwMode="auto">
          <a:xfrm>
            <a:off x="3706813" y="1677988"/>
            <a:ext cx="2728912" cy="831850"/>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Linear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Simulations</a:t>
            </a: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in </a:t>
            </a:r>
            <a:r>
              <a:rPr kumimoji="0" lang="it-IT"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Simulink</a:t>
            </a:r>
            <a:endPar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2" name="Freccia in su 30"/>
          <p:cNvSpPr>
            <a:spLocks noChangeArrowheads="1"/>
          </p:cNvSpPr>
          <p:nvPr/>
        </p:nvSpPr>
        <p:spPr bwMode="auto">
          <a:xfrm rot="2586382">
            <a:off x="3421063" y="4302125"/>
            <a:ext cx="141287" cy="1352550"/>
          </a:xfrm>
          <a:prstGeom prst="upArrow">
            <a:avLst>
              <a:gd name="adj1" fmla="val 50000"/>
              <a:gd name="adj2" fmla="val 49638"/>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3" name="CasellaDiTesto 52">
            <a:extLst>
              <a:ext uri="{FF2B5EF4-FFF2-40B4-BE49-F238E27FC236}">
                <a16:creationId xmlns:a16="http://schemas.microsoft.com/office/drawing/2014/main" id="{5A00A6AD-33DE-4CF8-B9AF-6B214FA57237}"/>
              </a:ext>
            </a:extLst>
          </p:cNvPr>
          <p:cNvSpPr txBox="1"/>
          <p:nvPr/>
        </p:nvSpPr>
        <p:spPr bwMode="auto">
          <a:xfrm>
            <a:off x="1985963" y="1847850"/>
            <a:ext cx="1155700" cy="461963"/>
          </a:xfrm>
          <a:prstGeom prst="rect">
            <a:avLst/>
          </a:prstGeom>
          <a:gradFill>
            <a:gsLst>
              <a:gs pos="0">
                <a:srgbClr val="C00000"/>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METIS</a:t>
            </a:r>
          </a:p>
        </p:txBody>
      </p:sp>
      <p:sp>
        <p:nvSpPr>
          <p:cNvPr id="54" name="CasellaDiTesto 53">
            <a:extLst>
              <a:ext uri="{FF2B5EF4-FFF2-40B4-BE49-F238E27FC236}">
                <a16:creationId xmlns:a16="http://schemas.microsoft.com/office/drawing/2014/main" id="{379C8E17-E337-4831-B8E4-0F59FB105C86}"/>
              </a:ext>
            </a:extLst>
          </p:cNvPr>
          <p:cNvSpPr txBox="1"/>
          <p:nvPr/>
        </p:nvSpPr>
        <p:spPr bwMode="auto">
          <a:xfrm>
            <a:off x="6570663" y="5567363"/>
            <a:ext cx="1795462" cy="461962"/>
          </a:xfrm>
          <a:prstGeom prst="rect">
            <a:avLst/>
          </a:prstGeom>
          <a:gradFill>
            <a:gsLst>
              <a:gs pos="0">
                <a:srgbClr val="C00000"/>
              </a:gs>
              <a:gs pos="50000">
                <a:schemeClr val="accent1">
                  <a:tint val="44500"/>
                  <a:satMod val="160000"/>
                </a:schemeClr>
              </a:gs>
              <a:gs pos="100000">
                <a:schemeClr val="accent1">
                  <a:tint val="23500"/>
                  <a:satMod val="160000"/>
                </a:schemeClr>
              </a:gs>
            </a:gsLst>
            <a:lin ang="5400000" scaled="0"/>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METIS</a:t>
            </a:r>
          </a:p>
        </p:txBody>
      </p:sp>
      <p:sp>
        <p:nvSpPr>
          <p:cNvPr id="55" name="Freccia in su 30"/>
          <p:cNvSpPr>
            <a:spLocks noChangeArrowheads="1"/>
          </p:cNvSpPr>
          <p:nvPr/>
        </p:nvSpPr>
        <p:spPr bwMode="auto">
          <a:xfrm rot="5400000">
            <a:off x="3359150" y="5218113"/>
            <a:ext cx="133350" cy="895350"/>
          </a:xfrm>
          <a:prstGeom prst="upArrow">
            <a:avLst>
              <a:gd name="adj1" fmla="val 50000"/>
              <a:gd name="adj2" fmla="val 50295"/>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0503" name="Rettangolo 6"/>
          <p:cNvSpPr>
            <a:spLocks noChangeArrowheads="1"/>
          </p:cNvSpPr>
          <p:nvPr/>
        </p:nvSpPr>
        <p:spPr bwMode="auto">
          <a:xfrm>
            <a:off x="3608388" y="504825"/>
            <a:ext cx="5654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it-IT" sz="2400" b="1" i="1"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sym typeface="Wingdings" panose="05000000000000000000" pitchFamily="2" charset="2"/>
              </a:rPr>
              <a:t>CREATE Tools for Scenario Preparation/Simulation</a:t>
            </a:r>
          </a:p>
        </p:txBody>
      </p:sp>
    </p:spTree>
    <p:extLst>
      <p:ext uri="{BB962C8B-B14F-4D97-AF65-F5344CB8AC3E}">
        <p14:creationId xmlns:p14="http://schemas.microsoft.com/office/powerpoint/2010/main" val="1089730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Who will use These tools ?</a:t>
            </a:r>
            <a:endParaRPr lang="en-US" dirty="0"/>
          </a:p>
        </p:txBody>
      </p:sp>
      <p:sp>
        <p:nvSpPr>
          <p:cNvPr id="21506" name="Espace réservé du contenu 11"/>
          <p:cNvSpPr>
            <a:spLocks noGrp="1"/>
          </p:cNvSpPr>
          <p:nvPr>
            <p:ph idx="1"/>
          </p:nvPr>
        </p:nvSpPr>
        <p:spPr>
          <a:xfrm>
            <a:off x="576263" y="1124745"/>
            <a:ext cx="8172450" cy="5112544"/>
          </a:xfrm>
        </p:spPr>
        <p:txBody>
          <a:bodyPr/>
          <a:lstStyle/>
          <a:p>
            <a:pPr lvl="1" eaLnBrk="1" hangingPunct="1">
              <a:lnSpc>
                <a:spcPct val="150000"/>
              </a:lnSpc>
            </a:pPr>
            <a:r>
              <a:rPr lang="en-US" dirty="0" smtClean="0">
                <a:solidFill>
                  <a:schemeClr val="tx1"/>
                </a:solidFill>
              </a:rPr>
              <a:t>METIS </a:t>
            </a:r>
            <a:r>
              <a:rPr lang="en-US" dirty="0">
                <a:solidFill>
                  <a:schemeClr val="tx1"/>
                </a:solidFill>
              </a:rPr>
              <a:t>and CREATE-EGENE: </a:t>
            </a:r>
            <a:endParaRPr lang="en-US" dirty="0" smtClean="0">
              <a:solidFill>
                <a:schemeClr val="tx1"/>
              </a:solidFill>
            </a:endParaRPr>
          </a:p>
          <a:p>
            <a:pPr lvl="3" eaLnBrk="1" hangingPunct="1">
              <a:lnSpc>
                <a:spcPct val="150000"/>
              </a:lnSpc>
            </a:pPr>
            <a:r>
              <a:rPr lang="en-US" dirty="0" smtClean="0">
                <a:solidFill>
                  <a:schemeClr val="tx1"/>
                </a:solidFill>
              </a:rPr>
              <a:t>Easy and fast to run (user friendly GUI)</a:t>
            </a:r>
          </a:p>
          <a:p>
            <a:pPr lvl="3" eaLnBrk="1" hangingPunct="1">
              <a:lnSpc>
                <a:spcPct val="150000"/>
              </a:lnSpc>
            </a:pPr>
            <a:r>
              <a:rPr lang="en-US" dirty="0" smtClean="0">
                <a:solidFill>
                  <a:schemeClr val="tx1"/>
                </a:solidFill>
              </a:rPr>
              <a:t>Available for EU physicists </a:t>
            </a:r>
          </a:p>
          <a:p>
            <a:pPr lvl="3" eaLnBrk="1" hangingPunct="1">
              <a:lnSpc>
                <a:spcPct val="150000"/>
              </a:lnSpc>
            </a:pPr>
            <a:r>
              <a:rPr lang="en-US" dirty="0" smtClean="0">
                <a:solidFill>
                  <a:schemeClr val="tx1"/>
                </a:solidFill>
              </a:rPr>
              <a:t>Well documented </a:t>
            </a:r>
          </a:p>
          <a:p>
            <a:pPr lvl="3" eaLnBrk="1" hangingPunct="1">
              <a:lnSpc>
                <a:spcPct val="150000"/>
              </a:lnSpc>
            </a:pPr>
            <a:endParaRPr lang="en-US" dirty="0" smtClean="0">
              <a:solidFill>
                <a:schemeClr val="tx1"/>
              </a:solidFill>
            </a:endParaRPr>
          </a:p>
          <a:p>
            <a:pPr lvl="1" eaLnBrk="1" hangingPunct="1">
              <a:lnSpc>
                <a:spcPct val="150000"/>
              </a:lnSpc>
            </a:pPr>
            <a:r>
              <a:rPr lang="en-US" dirty="0" smtClean="0">
                <a:solidFill>
                  <a:schemeClr val="tx1"/>
                </a:solidFill>
              </a:rPr>
              <a:t>FEEQS.M </a:t>
            </a:r>
            <a:r>
              <a:rPr lang="en-US" dirty="0">
                <a:solidFill>
                  <a:schemeClr val="tx1"/>
                </a:solidFill>
              </a:rPr>
              <a:t>code in inverse evolution </a:t>
            </a:r>
            <a:r>
              <a:rPr lang="en-US" dirty="0" smtClean="0">
                <a:solidFill>
                  <a:schemeClr val="tx1"/>
                </a:solidFill>
              </a:rPr>
              <a:t>mode:</a:t>
            </a:r>
            <a:endParaRPr lang="en-US" dirty="0">
              <a:solidFill>
                <a:schemeClr val="tx1"/>
              </a:solidFill>
            </a:endParaRPr>
          </a:p>
          <a:p>
            <a:pPr lvl="3" eaLnBrk="1" hangingPunct="1">
              <a:lnSpc>
                <a:spcPct val="150000"/>
              </a:lnSpc>
            </a:pPr>
            <a:r>
              <a:rPr lang="en-US" dirty="0" smtClean="0">
                <a:solidFill>
                  <a:schemeClr val="tx1"/>
                </a:solidFill>
              </a:rPr>
              <a:t>Now quite user friendly</a:t>
            </a:r>
          </a:p>
          <a:p>
            <a:pPr lvl="3" eaLnBrk="1" hangingPunct="1">
              <a:lnSpc>
                <a:spcPct val="150000"/>
              </a:lnSpc>
            </a:pPr>
            <a:r>
              <a:rPr lang="en-US" dirty="0" smtClean="0">
                <a:solidFill>
                  <a:schemeClr val="tx1"/>
                </a:solidFill>
              </a:rPr>
              <a:t>More expert tool, but can be used by any with some training</a:t>
            </a:r>
            <a:br>
              <a:rPr lang="en-US" dirty="0" smtClean="0">
                <a:solidFill>
                  <a:schemeClr val="tx1"/>
                </a:solidFill>
              </a:rPr>
            </a:br>
            <a:endParaRPr lang="en-US" dirty="0">
              <a:solidFill>
                <a:schemeClr val="tx1"/>
              </a:solidFill>
            </a:endParaRPr>
          </a:p>
          <a:p>
            <a:pPr lvl="1" eaLnBrk="1" hangingPunct="1">
              <a:lnSpc>
                <a:spcPct val="150000"/>
              </a:lnSpc>
            </a:pPr>
            <a:r>
              <a:rPr lang="en-US" dirty="0" smtClean="0">
                <a:solidFill>
                  <a:schemeClr val="tx1"/>
                </a:solidFill>
              </a:rPr>
              <a:t>Coupled simulation with CREATE-NL + METIS:</a:t>
            </a:r>
          </a:p>
          <a:p>
            <a:pPr lvl="3" eaLnBrk="1" hangingPunct="1">
              <a:lnSpc>
                <a:spcPct val="150000"/>
              </a:lnSpc>
            </a:pPr>
            <a:r>
              <a:rPr lang="en-US" dirty="0" smtClean="0">
                <a:solidFill>
                  <a:schemeClr val="tx1"/>
                </a:solidFill>
              </a:rPr>
              <a:t> Not yet a user </a:t>
            </a:r>
            <a:r>
              <a:rPr lang="en-US" dirty="0">
                <a:solidFill>
                  <a:schemeClr val="tx1"/>
                </a:solidFill>
              </a:rPr>
              <a:t>friendly </a:t>
            </a:r>
            <a:r>
              <a:rPr lang="en-US" dirty="0" smtClean="0">
                <a:solidFill>
                  <a:schemeClr val="tx1"/>
                </a:solidFill>
              </a:rPr>
              <a:t>tool </a:t>
            </a:r>
            <a:br>
              <a:rPr lang="en-US" dirty="0" smtClean="0">
                <a:solidFill>
                  <a:schemeClr val="tx1"/>
                </a:solidFill>
              </a:rPr>
            </a:br>
            <a:r>
              <a:rPr lang="en-US" dirty="0" smtClean="0">
                <a:solidFill>
                  <a:schemeClr val="tx1"/>
                </a:solidFill>
                <a:sym typeface="Symbol"/>
              </a:rPr>
              <a:t></a:t>
            </a:r>
            <a:r>
              <a:rPr lang="en-US" dirty="0" smtClean="0">
                <a:solidFill>
                  <a:schemeClr val="tx1"/>
                </a:solidFill>
              </a:rPr>
              <a:t> </a:t>
            </a:r>
            <a:r>
              <a:rPr lang="en-US" dirty="0">
                <a:solidFill>
                  <a:schemeClr val="tx1"/>
                </a:solidFill>
              </a:rPr>
              <a:t>requests more </a:t>
            </a:r>
            <a:r>
              <a:rPr lang="en-US" dirty="0" smtClean="0">
                <a:solidFill>
                  <a:schemeClr val="tx1"/>
                </a:solidFill>
              </a:rPr>
              <a:t>development for :</a:t>
            </a:r>
            <a:br>
              <a:rPr lang="en-US" dirty="0" smtClean="0">
                <a:solidFill>
                  <a:schemeClr val="tx1"/>
                </a:solidFill>
              </a:rPr>
            </a:br>
            <a:r>
              <a:rPr lang="en-US" dirty="0" smtClean="0">
                <a:solidFill>
                  <a:schemeClr val="tx1"/>
                </a:solidFill>
              </a:rPr>
              <a:t>            GUI, configuration set, pre-tune controller, documentation, …</a:t>
            </a:r>
          </a:p>
          <a:p>
            <a:pPr lvl="3" eaLnBrk="1" hangingPunct="1">
              <a:lnSpc>
                <a:spcPct val="150000"/>
              </a:lnSpc>
            </a:pPr>
            <a:r>
              <a:rPr lang="en-US" dirty="0">
                <a:solidFill>
                  <a:schemeClr val="tx1"/>
                </a:solidFill>
              </a:rPr>
              <a:t> </a:t>
            </a:r>
            <a:r>
              <a:rPr lang="en-US" dirty="0" smtClean="0">
                <a:solidFill>
                  <a:schemeClr val="tx1"/>
                </a:solidFill>
              </a:rPr>
              <a:t>Need some expertise level (in particular for controller tuning) </a:t>
            </a:r>
            <a:endParaRPr lang="en-US" dirty="0">
              <a:solidFill>
                <a:schemeClr val="tx1"/>
              </a:solidFill>
            </a:endParaRPr>
          </a:p>
          <a:p>
            <a:pPr lvl="3" eaLnBrk="1" hangingPunct="1">
              <a:lnSpc>
                <a:spcPct val="150000"/>
              </a:lnSpc>
            </a:pPr>
            <a:endParaRPr lang="en-US" dirty="0">
              <a:solidFill>
                <a:schemeClr val="tx1"/>
              </a:solidFill>
            </a:endParaRPr>
          </a:p>
          <a:p>
            <a:pPr lvl="3" eaLnBrk="1" hangingPunct="1">
              <a:lnSpc>
                <a:spcPct val="150000"/>
              </a:lnSpc>
            </a:pPr>
            <a:endParaRPr lang="en-US" dirty="0" smtClean="0">
              <a:solidFill>
                <a:schemeClr val="tx1"/>
              </a:solidFill>
            </a:endParaRPr>
          </a:p>
          <a:p>
            <a:pPr marL="771525" lvl="3" indent="0" eaLnBrk="1" hangingPunct="1">
              <a:lnSpc>
                <a:spcPct val="150000"/>
              </a:lnSpc>
              <a:buNone/>
            </a:pPr>
            <a:endParaRPr lang="en-US" sz="1400" dirty="0"/>
          </a:p>
          <a:p>
            <a:pPr lvl="1" eaLnBrk="1" hangingPunct="1">
              <a:lnSpc>
                <a:spcPct val="150000"/>
              </a:lnSpc>
            </a:pPr>
            <a:endParaRPr lang="en-US" sz="1400" dirty="0"/>
          </a:p>
          <a:p>
            <a:pPr lvl="1" eaLnBrk="1" hangingPunct="1">
              <a:lnSpc>
                <a:spcPct val="150000"/>
              </a:lnSpc>
            </a:pPr>
            <a:endParaRPr lang="en-US" sz="1400" dirty="0" smtClean="0"/>
          </a:p>
          <a:p>
            <a:pPr lvl="3" eaLnBrk="1" hangingPunct="1">
              <a:lnSpc>
                <a:spcPct val="150000"/>
              </a:lnSpc>
            </a:pPr>
            <a:endParaRPr lang="en-US" sz="1400" dirty="0" smtClean="0"/>
          </a:p>
          <a:p>
            <a:pPr lvl="3" eaLnBrk="1" hangingPunct="1">
              <a:lnSpc>
                <a:spcPct val="150000"/>
              </a:lnSpc>
            </a:pPr>
            <a:endParaRPr lang="en-US" sz="1800" dirty="0" smtClean="0"/>
          </a:p>
          <a:p>
            <a:pPr lvl="3" eaLnBrk="1" hangingPunct="1">
              <a:lnSpc>
                <a:spcPct val="150000"/>
              </a:lnSpc>
            </a:pPr>
            <a:endParaRPr lang="en-US" sz="1800" dirty="0" smtClean="0"/>
          </a:p>
          <a:p>
            <a:pPr lvl="3" eaLnBrk="1" hangingPunct="1">
              <a:lnSpc>
                <a:spcPct val="150000"/>
              </a:lnSpc>
            </a:pPr>
            <a:endParaRPr lang="en-US" sz="2000" dirty="0" smtClean="0"/>
          </a:p>
          <a:p>
            <a:pPr marL="0" lvl="1" indent="0" eaLnBrk="1" hangingPunct="1">
              <a:lnSpc>
                <a:spcPct val="150000"/>
              </a:lnSpc>
              <a:buNone/>
            </a:pPr>
            <a:r>
              <a:rPr lang="en-US" sz="2000" dirty="0" smtClean="0"/>
              <a:t/>
            </a:r>
            <a:br>
              <a:rPr lang="en-US" sz="2000" dirty="0" smtClean="0"/>
            </a:br>
            <a:endParaRPr lang="en-US" sz="2000" dirty="0" smtClean="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24</a:t>
            </a:fld>
            <a:endParaRPr lang="fr-F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Jean-François Artaud | </a:t>
            </a:r>
            <a:r>
              <a:rPr lang="fr-FR" dirty="0" smtClean="0"/>
              <a:t>CEA/DRF/IRFM </a:t>
            </a:r>
            <a:r>
              <a:rPr lang="fr-FR" dirty="0"/>
              <a:t>| </a:t>
            </a:r>
            <a:fld id="{F02C85F2-DF73-498D-975A-E3DEDE741D7D}" type="datetime1">
              <a:rPr lang="en-GB" smtClean="0"/>
              <a:t>02/04/2020</a:t>
            </a:fld>
            <a:endParaRPr lang="fr-FR" dirty="0"/>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a:t>
            </a:r>
            <a:r>
              <a:rPr kumimoji="0" lang="fr-FR" altLang="fr-FR" sz="1000" b="0" i="0" u="none" strike="noStrike" cap="none" normalizeH="0" baseline="0" smtClean="0">
                <a:ln>
                  <a:noFill/>
                </a:ln>
                <a:solidFill>
                  <a:schemeClr val="tx1"/>
                </a:solidFill>
                <a:effectLst/>
                <a:latin typeface="Arial Unicode MS"/>
              </a:rPr>
              <a:t>FEEQS est sous licence GPL 3.0</a:t>
            </a:r>
            <a:r>
              <a:rPr kumimoji="0" lang="fr-FR" altLang="fr-FR" sz="800" b="0" i="0" u="none" strike="noStrike" cap="none" normalizeH="0" baseline="0" smtClean="0">
                <a:ln>
                  <a:noFill/>
                </a:ln>
                <a:solidFill>
                  <a:schemeClr val="tx1"/>
                </a:solidFill>
                <a:effectLst/>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1965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References</a:t>
            </a:r>
            <a:endParaRPr lang="en-US" dirty="0"/>
          </a:p>
        </p:txBody>
      </p:sp>
      <p:sp>
        <p:nvSpPr>
          <p:cNvPr id="21506" name="Espace réservé du contenu 11"/>
          <p:cNvSpPr>
            <a:spLocks noGrp="1"/>
          </p:cNvSpPr>
          <p:nvPr>
            <p:ph idx="1"/>
          </p:nvPr>
        </p:nvSpPr>
        <p:spPr>
          <a:xfrm>
            <a:off x="611560" y="1052736"/>
            <a:ext cx="8172450" cy="5256584"/>
          </a:xfrm>
        </p:spPr>
        <p:txBody>
          <a:bodyPr/>
          <a:lstStyle/>
          <a:p>
            <a:pPr lvl="1" eaLnBrk="1" hangingPunct="1">
              <a:lnSpc>
                <a:spcPct val="150000"/>
              </a:lnSpc>
            </a:pPr>
            <a:r>
              <a:rPr lang="en-US" sz="1800" dirty="0" smtClean="0">
                <a:solidFill>
                  <a:schemeClr val="tx1"/>
                </a:solidFill>
              </a:rPr>
              <a:t>Metis</a:t>
            </a:r>
            <a:r>
              <a:rPr lang="en-US" sz="1800" dirty="0">
                <a:solidFill>
                  <a:schemeClr val="tx1"/>
                </a:solidFill>
              </a:rPr>
              <a:t>: a fast integrated tokamak modelling tool for scenario design, J.F. Artaud et al 2018 </a:t>
            </a:r>
            <a:r>
              <a:rPr lang="en-US" sz="1800" dirty="0" err="1">
                <a:solidFill>
                  <a:schemeClr val="tx1"/>
                </a:solidFill>
              </a:rPr>
              <a:t>Nucl</a:t>
            </a:r>
            <a:r>
              <a:rPr lang="en-US" sz="1800" dirty="0">
                <a:solidFill>
                  <a:schemeClr val="tx1"/>
                </a:solidFill>
              </a:rPr>
              <a:t>. Fusion 58 105001.</a:t>
            </a:r>
          </a:p>
          <a:p>
            <a:pPr lvl="1" eaLnBrk="1" hangingPunct="1">
              <a:lnSpc>
                <a:spcPct val="150000"/>
              </a:lnSpc>
            </a:pPr>
            <a:r>
              <a:rPr lang="en-US" sz="1800" dirty="0" smtClean="0">
                <a:solidFill>
                  <a:schemeClr val="tx1"/>
                </a:solidFill>
              </a:rPr>
              <a:t>Quasi-static </a:t>
            </a:r>
            <a:r>
              <a:rPr lang="en-US" sz="1800" dirty="0">
                <a:solidFill>
                  <a:schemeClr val="tx1"/>
                </a:solidFill>
              </a:rPr>
              <a:t>free-boundary equilibrium of toroidal plasma with CEDRES++: Computational methods and applications, H. </a:t>
            </a:r>
            <a:r>
              <a:rPr lang="en-US" sz="1800" dirty="0" err="1">
                <a:solidFill>
                  <a:schemeClr val="tx1"/>
                </a:solidFill>
              </a:rPr>
              <a:t>Heumann</a:t>
            </a:r>
            <a:r>
              <a:rPr lang="en-US" sz="1800" dirty="0">
                <a:solidFill>
                  <a:schemeClr val="tx1"/>
                </a:solidFill>
              </a:rPr>
              <a:t> et al, J. Plasma Physics (2015), vol. 81, 905810301 , doi:10.1017/S0022377814001251</a:t>
            </a:r>
            <a:r>
              <a:rPr lang="en-US" sz="1800" dirty="0" smtClean="0">
                <a:solidFill>
                  <a:schemeClr val="tx1"/>
                </a:solidFill>
              </a:rPr>
              <a:t>.</a:t>
            </a:r>
          </a:p>
          <a:p>
            <a:pPr lvl="1" eaLnBrk="1" hangingPunct="1">
              <a:lnSpc>
                <a:spcPct val="150000"/>
              </a:lnSpc>
            </a:pPr>
            <a:r>
              <a:rPr lang="en-US" sz="1800" dirty="0" smtClean="0">
                <a:solidFill>
                  <a:schemeClr val="tx1"/>
                </a:solidFill>
              </a:rPr>
              <a:t>Equilibrium </a:t>
            </a:r>
            <a:r>
              <a:rPr lang="en-US" sz="1800" dirty="0">
                <a:solidFill>
                  <a:schemeClr val="tx1"/>
                </a:solidFill>
              </a:rPr>
              <a:t>reconstruction at JET using Stokes model for </a:t>
            </a:r>
            <a:r>
              <a:rPr lang="en-US" sz="1800" dirty="0" smtClean="0">
                <a:solidFill>
                  <a:schemeClr val="tx1"/>
                </a:solidFill>
              </a:rPr>
              <a:t>polarimetry, </a:t>
            </a:r>
            <a:r>
              <a:rPr lang="fr-FR" sz="1800" dirty="0" smtClean="0">
                <a:solidFill>
                  <a:schemeClr val="tx1"/>
                </a:solidFill>
              </a:rPr>
              <a:t>Blaise </a:t>
            </a:r>
            <a:r>
              <a:rPr lang="fr-FR" sz="1800" dirty="0" err="1">
                <a:solidFill>
                  <a:schemeClr val="tx1"/>
                </a:solidFill>
              </a:rPr>
              <a:t>Faugeras</a:t>
            </a:r>
            <a:r>
              <a:rPr lang="fr-FR" sz="1800" dirty="0">
                <a:solidFill>
                  <a:schemeClr val="tx1"/>
                </a:solidFill>
              </a:rPr>
              <a:t> et al 2018 </a:t>
            </a:r>
            <a:r>
              <a:rPr lang="fr-FR" sz="1800" dirty="0" err="1">
                <a:solidFill>
                  <a:schemeClr val="tx1"/>
                </a:solidFill>
              </a:rPr>
              <a:t>Nucl</a:t>
            </a:r>
            <a:r>
              <a:rPr lang="fr-FR" sz="1800" dirty="0">
                <a:solidFill>
                  <a:schemeClr val="tx1"/>
                </a:solidFill>
              </a:rPr>
              <a:t>. Fusion 58 106032</a:t>
            </a:r>
            <a:r>
              <a:rPr lang="en-US" sz="1800" dirty="0" smtClean="0">
                <a:solidFill>
                  <a:schemeClr val="tx1"/>
                </a:solidFill>
              </a:rPr>
              <a:t> .</a:t>
            </a:r>
            <a:endParaRPr lang="en-US" sz="1800" dirty="0">
              <a:solidFill>
                <a:schemeClr val="tx1"/>
              </a:solidFill>
            </a:endParaRPr>
          </a:p>
          <a:p>
            <a:pPr lvl="1" eaLnBrk="1" hangingPunct="1">
              <a:lnSpc>
                <a:spcPct val="150000"/>
              </a:lnSpc>
            </a:pPr>
            <a:r>
              <a:rPr lang="en-US" sz="1800" dirty="0" smtClean="0">
                <a:solidFill>
                  <a:schemeClr val="tx1"/>
                </a:solidFill>
              </a:rPr>
              <a:t>JT-60SA </a:t>
            </a:r>
            <a:r>
              <a:rPr lang="en-US" sz="1800" dirty="0">
                <a:solidFill>
                  <a:schemeClr val="tx1"/>
                </a:solidFill>
              </a:rPr>
              <a:t>Research Plan, Research Objectives and Strategy, Version 3.3, 2016, March: JT-60SA Research Unit (http://www.jt60sa.org/pdfs/JT-60SA_Res_Plan.pdf)</a:t>
            </a:r>
          </a:p>
          <a:p>
            <a:pPr lvl="1" eaLnBrk="1" hangingPunct="1">
              <a:lnSpc>
                <a:spcPct val="150000"/>
              </a:lnSpc>
            </a:pPr>
            <a:r>
              <a:rPr lang="en-US" sz="1800" dirty="0" smtClean="0">
                <a:solidFill>
                  <a:schemeClr val="tx1"/>
                </a:solidFill>
              </a:rPr>
              <a:t>https</a:t>
            </a:r>
            <a:r>
              <a:rPr lang="en-US" sz="1800" dirty="0">
                <a:solidFill>
                  <a:schemeClr val="tx1"/>
                </a:solidFill>
              </a:rPr>
              <a:t>://idm.f4e.europa.eu/Portal/Pages/ContentView.aspx?uid=2AAZGM</a:t>
            </a:r>
          </a:p>
          <a:p>
            <a:pPr lvl="1" eaLnBrk="1" hangingPunct="1">
              <a:lnSpc>
                <a:spcPct val="150000"/>
              </a:lnSpc>
            </a:pPr>
            <a:r>
              <a:rPr lang="en-US" sz="1800" dirty="0" smtClean="0">
                <a:solidFill>
                  <a:schemeClr val="tx1"/>
                </a:solidFill>
              </a:rPr>
              <a:t>H</a:t>
            </a:r>
            <a:r>
              <a:rPr lang="en-US" sz="1800" dirty="0">
                <a:solidFill>
                  <a:schemeClr val="tx1"/>
                </a:solidFill>
              </a:rPr>
              <a:t>. </a:t>
            </a:r>
            <a:r>
              <a:rPr lang="en-US" sz="1800" dirty="0" err="1">
                <a:solidFill>
                  <a:schemeClr val="tx1"/>
                </a:solidFill>
              </a:rPr>
              <a:t>Urano</a:t>
            </a:r>
            <a:r>
              <a:rPr lang="en-US" sz="1800" dirty="0">
                <a:solidFill>
                  <a:schemeClr val="tx1"/>
                </a:solidFill>
              </a:rPr>
              <a:t> et al, Fusion Engineering and Design 100 (2015) 345–356 </a:t>
            </a:r>
          </a:p>
          <a:p>
            <a:pPr lvl="1" eaLnBrk="1" hangingPunct="1">
              <a:lnSpc>
                <a:spcPct val="150000"/>
              </a:lnSpc>
            </a:pPr>
            <a:r>
              <a:rPr lang="en-US" sz="1800" dirty="0" smtClean="0">
                <a:solidFill>
                  <a:schemeClr val="tx1"/>
                </a:solidFill>
              </a:rPr>
              <a:t>T </a:t>
            </a:r>
            <a:r>
              <a:rPr lang="en-US" sz="1800" dirty="0" err="1">
                <a:solidFill>
                  <a:schemeClr val="tx1"/>
                </a:solidFill>
              </a:rPr>
              <a:t>Wakatsuki</a:t>
            </a:r>
            <a:r>
              <a:rPr lang="en-US" sz="1800" dirty="0">
                <a:solidFill>
                  <a:schemeClr val="tx1"/>
                </a:solidFill>
              </a:rPr>
              <a:t> et al, Plasma Phys. Control. Fusion 57 (2015) 065005 (12pp</a:t>
            </a:r>
            <a:r>
              <a:rPr lang="en-US" sz="1800" dirty="0" smtClean="0">
                <a:solidFill>
                  <a:schemeClr val="tx1"/>
                </a:solidFill>
              </a:rPr>
              <a:t>)</a:t>
            </a:r>
            <a:endParaRPr lang="en-US" sz="1400" dirty="0" smtClean="0"/>
          </a:p>
          <a:p>
            <a:pPr marL="771525" lvl="3" indent="0" eaLnBrk="1" hangingPunct="1">
              <a:lnSpc>
                <a:spcPct val="150000"/>
              </a:lnSpc>
              <a:buNone/>
            </a:pPr>
            <a:endParaRPr lang="en-US" sz="2000" dirty="0" smtClean="0"/>
          </a:p>
          <a:p>
            <a:pPr marL="0" lvl="1" indent="0" eaLnBrk="1" hangingPunct="1">
              <a:lnSpc>
                <a:spcPct val="150000"/>
              </a:lnSpc>
              <a:buNone/>
            </a:pPr>
            <a:r>
              <a:rPr lang="en-US" sz="2000" dirty="0" smtClean="0"/>
              <a:t/>
            </a:r>
            <a:br>
              <a:rPr lang="en-US" sz="2000" dirty="0" smtClean="0"/>
            </a:br>
            <a:endParaRPr lang="en-US" sz="2000" dirty="0" smtClean="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25</a:t>
            </a:fld>
            <a:endParaRPr lang="fr-F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Jean-François Artaud | </a:t>
            </a:r>
            <a:r>
              <a:rPr lang="fr-FR" dirty="0" smtClean="0"/>
              <a:t>CEA/DRF/IRFM </a:t>
            </a:r>
            <a:r>
              <a:rPr lang="fr-FR" dirty="0"/>
              <a:t>| </a:t>
            </a:r>
            <a:fld id="{F02C85F2-DF73-498D-975A-E3DEDE741D7D}" type="datetime1">
              <a:rPr lang="en-GB" smtClean="0"/>
              <a:t>02/04/2020</a:t>
            </a:fld>
            <a:endParaRPr lang="fr-FR" dirty="0"/>
          </a:p>
        </p:txBody>
      </p:sp>
    </p:spTree>
    <p:extLst>
      <p:ext uri="{BB962C8B-B14F-4D97-AF65-F5344CB8AC3E}">
        <p14:creationId xmlns:p14="http://schemas.microsoft.com/office/powerpoint/2010/main" val="1323977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5"/>
          <p:cNvSpPr>
            <a:spLocks noGrp="1"/>
          </p:cNvSpPr>
          <p:nvPr>
            <p:ph type="title"/>
          </p:nvPr>
        </p:nvSpPr>
        <p:spPr bwMode="auto">
          <a:xfrm>
            <a:off x="7138988" y="5799138"/>
            <a:ext cx="1897062" cy="942975"/>
          </a:xfrm>
        </p:spPr>
        <p:txBody>
          <a:bodyPr wrap="square" numCol="1" compatLnSpc="1">
            <a:prstTxWarp prst="textNoShape">
              <a:avLst/>
            </a:prstTxWarp>
          </a:bodyPr>
          <a:lstStyle/>
          <a:p>
            <a:pPr eaLnBrk="1" hangingPunct="1"/>
            <a:r>
              <a:rPr lang="fr-FR" sz="800" dirty="0" smtClean="0"/>
              <a:t>DRF	</a:t>
            </a:r>
            <a:br>
              <a:rPr lang="fr-FR" sz="800" dirty="0" smtClean="0"/>
            </a:br>
            <a:r>
              <a:rPr lang="fr-FR" sz="800" dirty="0" smtClean="0"/>
              <a:t>IRFM</a:t>
            </a:r>
            <a:br>
              <a:rPr lang="fr-FR" sz="800" dirty="0" smtClean="0"/>
            </a:br>
            <a:r>
              <a:rPr lang="fr-FR" sz="800" dirty="0" smtClean="0"/>
              <a:t>SPPF</a:t>
            </a:r>
          </a:p>
        </p:txBody>
      </p:sp>
      <p:sp>
        <p:nvSpPr>
          <p:cNvPr id="26626" name="Espace réservé du contenu 6"/>
          <p:cNvSpPr>
            <a:spLocks noGrp="1"/>
          </p:cNvSpPr>
          <p:nvPr>
            <p:ph idx="1"/>
          </p:nvPr>
        </p:nvSpPr>
        <p:spPr>
          <a:xfrm>
            <a:off x="3540125" y="5799138"/>
            <a:ext cx="3552825" cy="942975"/>
          </a:xfrm>
        </p:spPr>
        <p:txBody>
          <a:bodyPr/>
          <a:lstStyle/>
          <a:p>
            <a:pPr eaLnBrk="1" hangingPunct="1">
              <a:spcAft>
                <a:spcPct val="0"/>
              </a:spcAft>
              <a:buFont typeface="Arial" charset="0"/>
              <a:buNone/>
            </a:pPr>
            <a:r>
              <a:rPr lang="fr-FR" smtClean="0"/>
              <a:t>Commissariat à l’énergie atomique et aux énergies alternatives</a:t>
            </a:r>
          </a:p>
          <a:p>
            <a:pPr eaLnBrk="1" hangingPunct="1">
              <a:spcAft>
                <a:spcPct val="0"/>
              </a:spcAft>
              <a:buFont typeface="Arial" charset="0"/>
              <a:buNone/>
            </a:pPr>
            <a:r>
              <a:rPr lang="fr-FR" smtClean="0"/>
              <a:t>Centre de Cadarache</a:t>
            </a:r>
            <a:r>
              <a:rPr lang="fr-FR" sz="900" b="1" smtClean="0"/>
              <a:t> </a:t>
            </a:r>
            <a:r>
              <a:rPr lang="fr-FR" sz="900" b="1" smtClean="0">
                <a:solidFill>
                  <a:schemeClr val="bg2"/>
                </a:solidFill>
              </a:rPr>
              <a:t>| </a:t>
            </a:r>
            <a:r>
              <a:rPr lang="fr-FR" smtClean="0"/>
              <a:t>13108 Saint Paul Lez Durance Cedex</a:t>
            </a:r>
          </a:p>
          <a:p>
            <a:pPr eaLnBrk="1" hangingPunct="1">
              <a:spcAft>
                <a:spcPct val="0"/>
              </a:spcAft>
              <a:buFont typeface="Arial" charset="0"/>
              <a:buNone/>
            </a:pPr>
            <a:r>
              <a:rPr lang="fr-FR" smtClean="0"/>
              <a:t>T. +33 (0)4 42 25 46 59 </a:t>
            </a:r>
            <a:r>
              <a:rPr lang="fr-FR" sz="900" b="1" smtClean="0">
                <a:solidFill>
                  <a:schemeClr val="bg2"/>
                </a:solidFill>
              </a:rPr>
              <a:t>|</a:t>
            </a:r>
            <a:r>
              <a:rPr lang="fr-FR" smtClean="0"/>
              <a:t> F. +33 (0)4 42 25 64 21</a:t>
            </a:r>
          </a:p>
          <a:p>
            <a:pPr lvl="1" eaLnBrk="1" hangingPunct="1">
              <a:buFontTx/>
              <a:buNone/>
            </a:pPr>
            <a:r>
              <a:rPr lang="fr-FR" sz="600" smtClean="0"/>
              <a:t>Etablissement public à caractère industriel et commercial </a:t>
            </a:r>
            <a:r>
              <a:rPr lang="fr-FR" sz="800" b="1" smtClean="0">
                <a:solidFill>
                  <a:schemeClr val="bg2"/>
                </a:solidFill>
              </a:rPr>
              <a:t>|</a:t>
            </a:r>
            <a:r>
              <a:rPr lang="fr-FR" sz="600" smtClean="0"/>
              <a:t> RCS Paris B 775 685 019</a:t>
            </a:r>
          </a:p>
        </p:txBody>
      </p:sp>
      <p:sp>
        <p:nvSpPr>
          <p:cNvPr id="25603" name="Espace réservé du numéro de diapositive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473BCED4-FBD3-4FED-86FC-6A2CEBD03FAC}" type="slidenum">
              <a:rPr lang="fr-FR"/>
              <a:pPr fontAlgn="base">
                <a:spcBef>
                  <a:spcPct val="0"/>
                </a:spcBef>
                <a:spcAft>
                  <a:spcPct val="0"/>
                </a:spcAft>
                <a:defRPr/>
              </a:pPr>
              <a:t>26</a:t>
            </a:fld>
            <a:endParaRPr lang="fr-FR"/>
          </a:p>
        </p:txBody>
      </p:sp>
      <p:sp>
        <p:nvSpPr>
          <p:cNvPr id="25604" name="Espace réservé du pied de page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CEA | 10 AVRIL 2012</a:t>
            </a:r>
          </a:p>
        </p:txBody>
      </p:sp>
    </p:spTree>
    <p:extLst>
      <p:ext uri="{BB962C8B-B14F-4D97-AF65-F5344CB8AC3E}">
        <p14:creationId xmlns:p14="http://schemas.microsoft.com/office/powerpoint/2010/main" val="3997930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Discharge Simulator:  Goals</a:t>
            </a:r>
            <a:endParaRPr lang="en-US" dirty="0"/>
          </a:p>
        </p:txBody>
      </p:sp>
      <p:sp>
        <p:nvSpPr>
          <p:cNvPr id="21506" name="Espace réservé du contenu 11"/>
          <p:cNvSpPr>
            <a:spLocks noGrp="1"/>
          </p:cNvSpPr>
          <p:nvPr>
            <p:ph idx="1"/>
          </p:nvPr>
        </p:nvSpPr>
        <p:spPr>
          <a:xfrm>
            <a:off x="576263" y="980728"/>
            <a:ext cx="8172450" cy="5400600"/>
          </a:xfrm>
        </p:spPr>
        <p:txBody>
          <a:bodyPr/>
          <a:lstStyle/>
          <a:p>
            <a:pPr lvl="1" eaLnBrk="1" hangingPunct="1">
              <a:lnSpc>
                <a:spcPct val="150000"/>
              </a:lnSpc>
            </a:pPr>
            <a:r>
              <a:rPr lang="en-US" sz="1800" dirty="0" smtClean="0">
                <a:solidFill>
                  <a:schemeClr val="tx1"/>
                </a:solidFill>
              </a:rPr>
              <a:t>Discharge simulator:</a:t>
            </a:r>
          </a:p>
          <a:p>
            <a:pPr lvl="3" eaLnBrk="1" hangingPunct="1">
              <a:lnSpc>
                <a:spcPct val="150000"/>
              </a:lnSpc>
            </a:pPr>
            <a:r>
              <a:rPr lang="en-US" sz="1800" dirty="0" smtClean="0">
                <a:solidFill>
                  <a:schemeClr val="tx1"/>
                </a:solidFill>
              </a:rPr>
              <a:t>Prepare JT-60SA </a:t>
            </a:r>
            <a:r>
              <a:rPr lang="en-US" sz="1800" dirty="0" smtClean="0">
                <a:solidFill>
                  <a:schemeClr val="tx1"/>
                </a:solidFill>
              </a:rPr>
              <a:t>experiments</a:t>
            </a:r>
            <a:endParaRPr lang="en-US" sz="1800" dirty="0" smtClean="0">
              <a:solidFill>
                <a:schemeClr val="tx1"/>
              </a:solidFill>
            </a:endParaRPr>
          </a:p>
          <a:p>
            <a:pPr lvl="3" eaLnBrk="1" hangingPunct="1">
              <a:lnSpc>
                <a:spcPct val="150000"/>
              </a:lnSpc>
            </a:pPr>
            <a:r>
              <a:rPr lang="en-US" sz="1800" dirty="0" smtClean="0">
                <a:solidFill>
                  <a:schemeClr val="tx1"/>
                </a:solidFill>
              </a:rPr>
              <a:t>Assess feasibility of the scenario</a:t>
            </a:r>
          </a:p>
          <a:p>
            <a:pPr lvl="3" eaLnBrk="1" hangingPunct="1">
              <a:lnSpc>
                <a:spcPct val="150000"/>
              </a:lnSpc>
            </a:pPr>
            <a:r>
              <a:rPr lang="en-US" sz="1800" dirty="0" smtClean="0">
                <a:solidFill>
                  <a:schemeClr val="tx1"/>
                </a:solidFill>
              </a:rPr>
              <a:t>Optimize scenario</a:t>
            </a:r>
          </a:p>
          <a:p>
            <a:pPr lvl="3" eaLnBrk="1" hangingPunct="1">
              <a:lnSpc>
                <a:spcPct val="150000"/>
              </a:lnSpc>
            </a:pPr>
            <a:r>
              <a:rPr lang="en-US" sz="1800" dirty="0" smtClean="0">
                <a:solidFill>
                  <a:schemeClr val="tx1"/>
                </a:solidFill>
              </a:rPr>
              <a:t>Analyze JT-60SA experiment (when data will be available)</a:t>
            </a:r>
          </a:p>
          <a:p>
            <a:pPr lvl="1" eaLnBrk="1" hangingPunct="1">
              <a:lnSpc>
                <a:spcPct val="150000"/>
              </a:lnSpc>
            </a:pPr>
            <a:r>
              <a:rPr lang="en-US" sz="1800" dirty="0" smtClean="0">
                <a:solidFill>
                  <a:schemeClr val="tx1"/>
                </a:solidFill>
              </a:rPr>
              <a:t>Input:</a:t>
            </a:r>
          </a:p>
          <a:p>
            <a:pPr lvl="3" eaLnBrk="1" hangingPunct="1">
              <a:lnSpc>
                <a:spcPct val="150000"/>
              </a:lnSpc>
            </a:pPr>
            <a:r>
              <a:rPr lang="en-US" sz="1800" dirty="0" smtClean="0">
                <a:solidFill>
                  <a:schemeClr val="tx1"/>
                </a:solidFill>
              </a:rPr>
              <a:t>Targeted plasma parameters  (from </a:t>
            </a:r>
            <a:r>
              <a:rPr lang="en-US" sz="1800" dirty="0" smtClean="0">
                <a:solidFill>
                  <a:schemeClr val="tx1"/>
                </a:solidFill>
              </a:rPr>
              <a:t>research plan, </a:t>
            </a:r>
            <a:r>
              <a:rPr lang="en-US" sz="1800" dirty="0" smtClean="0">
                <a:solidFill>
                  <a:schemeClr val="tx1"/>
                </a:solidFill>
              </a:rPr>
              <a:t>…)</a:t>
            </a:r>
          </a:p>
          <a:p>
            <a:pPr lvl="3" eaLnBrk="1" hangingPunct="1">
              <a:lnSpc>
                <a:spcPct val="150000"/>
              </a:lnSpc>
            </a:pPr>
            <a:r>
              <a:rPr lang="en-US" sz="1800" dirty="0" smtClean="0">
                <a:solidFill>
                  <a:schemeClr val="tx1"/>
                </a:solidFill>
              </a:rPr>
              <a:t>JT-60SA </a:t>
            </a:r>
            <a:r>
              <a:rPr lang="en-US" sz="1800" dirty="0">
                <a:solidFill>
                  <a:schemeClr val="tx1"/>
                </a:solidFill>
              </a:rPr>
              <a:t>measurements (when data will be available)</a:t>
            </a:r>
          </a:p>
          <a:p>
            <a:pPr lvl="1" eaLnBrk="1" hangingPunct="1">
              <a:lnSpc>
                <a:spcPct val="150000"/>
              </a:lnSpc>
            </a:pPr>
            <a:r>
              <a:rPr lang="en-US" sz="1800" dirty="0" smtClean="0">
                <a:solidFill>
                  <a:schemeClr val="tx1"/>
                </a:solidFill>
              </a:rPr>
              <a:t>Output:</a:t>
            </a:r>
          </a:p>
          <a:p>
            <a:pPr lvl="3" eaLnBrk="1" hangingPunct="1">
              <a:lnSpc>
                <a:spcPct val="150000"/>
              </a:lnSpc>
            </a:pPr>
            <a:r>
              <a:rPr lang="en-US" sz="1800" dirty="0" smtClean="0">
                <a:solidFill>
                  <a:schemeClr val="tx1"/>
                </a:solidFill>
              </a:rPr>
              <a:t>Plasma reference waveforms (</a:t>
            </a:r>
            <a:r>
              <a:rPr lang="en-US" sz="1800" dirty="0" err="1" smtClean="0">
                <a:solidFill>
                  <a:schemeClr val="tx1"/>
                </a:solidFill>
              </a:rPr>
              <a:t>Ip</a:t>
            </a:r>
            <a:r>
              <a:rPr lang="en-US" sz="1800" dirty="0" smtClean="0">
                <a:solidFill>
                  <a:schemeClr val="tx1"/>
                </a:solidFill>
              </a:rPr>
              <a:t>, </a:t>
            </a:r>
            <a:r>
              <a:rPr lang="en-US" sz="1800" dirty="0" err="1" smtClean="0">
                <a:solidFill>
                  <a:schemeClr val="tx1"/>
                </a:solidFill>
              </a:rPr>
              <a:t>nbar</a:t>
            </a:r>
            <a:r>
              <a:rPr lang="en-US" sz="1800" dirty="0" smtClean="0">
                <a:solidFill>
                  <a:schemeClr val="tx1"/>
                </a:solidFill>
              </a:rPr>
              <a:t>, P_NBI, …)</a:t>
            </a:r>
          </a:p>
          <a:p>
            <a:pPr lvl="3" eaLnBrk="1" hangingPunct="1">
              <a:lnSpc>
                <a:spcPct val="150000"/>
              </a:lnSpc>
            </a:pPr>
            <a:r>
              <a:rPr lang="en-US" sz="1800" dirty="0" smtClean="0">
                <a:solidFill>
                  <a:schemeClr val="tx1"/>
                </a:solidFill>
              </a:rPr>
              <a:t>Plasma shape </a:t>
            </a:r>
            <a:r>
              <a:rPr lang="en-US" sz="1800" dirty="0" smtClean="0">
                <a:solidFill>
                  <a:schemeClr val="tx1"/>
                </a:solidFill>
              </a:rPr>
              <a:t>snapshots</a:t>
            </a:r>
            <a:endParaRPr lang="en-US" sz="1800" dirty="0" smtClean="0">
              <a:solidFill>
                <a:schemeClr val="tx1"/>
              </a:solidFill>
            </a:endParaRPr>
          </a:p>
          <a:p>
            <a:pPr lvl="3" eaLnBrk="1" hangingPunct="1">
              <a:lnSpc>
                <a:spcPct val="150000"/>
              </a:lnSpc>
            </a:pPr>
            <a:r>
              <a:rPr lang="en-US" sz="1800" dirty="0" smtClean="0">
                <a:solidFill>
                  <a:schemeClr val="tx1"/>
                </a:solidFill>
              </a:rPr>
              <a:t>Coil currents feedforwards</a:t>
            </a:r>
          </a:p>
          <a:p>
            <a:pPr lvl="3" eaLnBrk="1" hangingPunct="1">
              <a:lnSpc>
                <a:spcPct val="150000"/>
              </a:lnSpc>
            </a:pPr>
            <a:r>
              <a:rPr lang="en-US" sz="1800" dirty="0" smtClean="0">
                <a:solidFill>
                  <a:schemeClr val="tx1"/>
                </a:solidFill>
              </a:rPr>
              <a:t>Models for the position and current controller</a:t>
            </a:r>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3</a:t>
            </a:fld>
            <a:endParaRPr lang="fr-F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Jean-François Artaud | </a:t>
            </a:r>
            <a:r>
              <a:rPr lang="fr-FR" dirty="0" smtClean="0"/>
              <a:t>CEA/DRF/IRFM </a:t>
            </a:r>
            <a:r>
              <a:rPr lang="fr-FR" dirty="0"/>
              <a:t>| </a:t>
            </a:r>
            <a:fld id="{F02C85F2-DF73-498D-975A-E3DEDE741D7D}" type="datetime1">
              <a:rPr lang="en-GB" smtClean="0"/>
              <a:t>02/04/2020</a:t>
            </a:fld>
            <a:endParaRPr lang="fr-FR" dirty="0"/>
          </a:p>
        </p:txBody>
      </p:sp>
    </p:spTree>
    <p:extLst>
      <p:ext uri="{BB962C8B-B14F-4D97-AF65-F5344CB8AC3E}">
        <p14:creationId xmlns:p14="http://schemas.microsoft.com/office/powerpoint/2010/main" val="367465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Discharge Simulator:  Codes</a:t>
            </a:r>
            <a:endParaRPr lang="en-US" dirty="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4</a:t>
            </a:fld>
            <a:endParaRPr lang="fr-F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dirty="0"/>
              <a:t>Jean-François Artaud | </a:t>
            </a:r>
            <a:r>
              <a:rPr lang="fr-FR" dirty="0" smtClean="0"/>
              <a:t>CEA/DRF/IRFM </a:t>
            </a:r>
            <a:r>
              <a:rPr lang="fr-FR" dirty="0"/>
              <a:t>| </a:t>
            </a:r>
            <a:fld id="{F02C85F2-DF73-498D-975A-E3DEDE741D7D}" type="datetime1">
              <a:rPr lang="en-GB" smtClean="0"/>
              <a:t>02/04/2020</a:t>
            </a:fld>
            <a:endParaRPr lang="fr-FR" dirty="0"/>
          </a:p>
        </p:txBody>
      </p:sp>
      <p:graphicFrame>
        <p:nvGraphicFramePr>
          <p:cNvPr id="7" name="Diagramme 6"/>
          <p:cNvGraphicFramePr/>
          <p:nvPr>
            <p:extLst>
              <p:ext uri="{D42A27DB-BD31-4B8C-83A1-F6EECF244321}">
                <p14:modId xmlns:p14="http://schemas.microsoft.com/office/powerpoint/2010/main" val="147207052"/>
              </p:ext>
            </p:extLst>
          </p:nvPr>
        </p:nvGraphicFramePr>
        <p:xfrm>
          <a:off x="152421" y="1139616"/>
          <a:ext cx="889248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23528" y="6069735"/>
            <a:ext cx="4131548" cy="369332"/>
          </a:xfrm>
          <a:prstGeom prst="rect">
            <a:avLst/>
          </a:prstGeom>
          <a:noFill/>
        </p:spPr>
        <p:txBody>
          <a:bodyPr wrap="square" rtlCol="0">
            <a:spAutoFit/>
          </a:bodyPr>
          <a:lstStyle/>
          <a:p>
            <a:r>
              <a:rPr lang="en-GB" dirty="0" smtClean="0">
                <a:solidFill>
                  <a:srgbClr val="0070C0"/>
                </a:solidFill>
              </a:rPr>
              <a:t>In blue: code interfaced with IMAS</a:t>
            </a:r>
            <a:endParaRPr lang="en-GB" dirty="0"/>
          </a:p>
        </p:txBody>
      </p:sp>
      <p:sp>
        <p:nvSpPr>
          <p:cNvPr id="6" name="ZoneTexte 5"/>
          <p:cNvSpPr txBox="1"/>
          <p:nvPr/>
        </p:nvSpPr>
        <p:spPr>
          <a:xfrm>
            <a:off x="6948264" y="1154342"/>
            <a:ext cx="2096637" cy="646331"/>
          </a:xfrm>
          <a:prstGeom prst="rect">
            <a:avLst/>
          </a:prstGeom>
          <a:noFill/>
          <a:ln>
            <a:solidFill>
              <a:schemeClr val="tx1"/>
            </a:solidFill>
          </a:ln>
        </p:spPr>
        <p:txBody>
          <a:bodyPr wrap="square" rtlCol="0">
            <a:spAutoFit/>
          </a:bodyPr>
          <a:lstStyle/>
          <a:p>
            <a:pPr algn="ctr"/>
            <a:r>
              <a:rPr lang="en-GB" dirty="0" err="1" smtClean="0"/>
              <a:t>Matlab</a:t>
            </a:r>
            <a:r>
              <a:rPr lang="en-GB" dirty="0" smtClean="0"/>
              <a:t> / Simulink framework</a:t>
            </a:r>
            <a:endParaRPr lang="en-GB" dirty="0"/>
          </a:p>
        </p:txBody>
      </p:sp>
    </p:spTree>
    <p:extLst>
      <p:ext uri="{BB962C8B-B14F-4D97-AF65-F5344CB8AC3E}">
        <p14:creationId xmlns:p14="http://schemas.microsoft.com/office/powerpoint/2010/main" val="2708372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52388"/>
            <a:ext cx="6768752" cy="909637"/>
          </a:xfrm>
        </p:spPr>
        <p:txBody>
          <a:bodyPr/>
          <a:lstStyle/>
          <a:p>
            <a:pPr algn="ctr"/>
            <a:r>
              <a:rPr lang="en-US" dirty="0" smtClean="0"/>
              <a:t>DISCHARGE simulator: </a:t>
            </a:r>
            <a:br>
              <a:rPr lang="en-US" dirty="0" smtClean="0"/>
            </a:br>
            <a:r>
              <a:rPr lang="en-US" dirty="0" smtClean="0"/>
              <a:t>FULL discharge workflow</a:t>
            </a:r>
            <a:endParaRPr lang="en-US" dirty="0"/>
          </a:p>
        </p:txBody>
      </p:sp>
      <p:sp>
        <p:nvSpPr>
          <p:cNvPr id="46" name="Rectangle 45"/>
          <p:cNvSpPr/>
          <p:nvPr/>
        </p:nvSpPr>
        <p:spPr>
          <a:xfrm>
            <a:off x="6012160" y="1052736"/>
            <a:ext cx="2160240" cy="108012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METIS simulator</a:t>
            </a:r>
          </a:p>
          <a:p>
            <a:pPr algn="ctr"/>
            <a:r>
              <a:rPr lang="en-US" dirty="0" smtClean="0">
                <a:solidFill>
                  <a:schemeClr val="tx1"/>
                </a:solidFill>
              </a:rPr>
              <a:t>(plasma scenario) </a:t>
            </a:r>
            <a:endParaRPr lang="en-US" dirty="0">
              <a:solidFill>
                <a:schemeClr val="tx1"/>
              </a:solidFill>
            </a:endParaRPr>
          </a:p>
        </p:txBody>
      </p:sp>
      <p:sp>
        <p:nvSpPr>
          <p:cNvPr id="47" name="Rectangle 46"/>
          <p:cNvSpPr/>
          <p:nvPr/>
        </p:nvSpPr>
        <p:spPr>
          <a:xfrm>
            <a:off x="6228184" y="3140968"/>
            <a:ext cx="1944216" cy="10801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CREATE-NL</a:t>
            </a:r>
          </a:p>
          <a:p>
            <a:pPr algn="ctr"/>
            <a:r>
              <a:rPr lang="en-US" dirty="0" smtClean="0">
                <a:solidFill>
                  <a:schemeClr val="tx1"/>
                </a:solidFill>
              </a:rPr>
              <a:t>(</a:t>
            </a:r>
            <a:r>
              <a:rPr lang="en-US" dirty="0">
                <a:solidFill>
                  <a:schemeClr val="tx1"/>
                </a:solidFill>
              </a:rPr>
              <a:t>f</a:t>
            </a:r>
            <a:r>
              <a:rPr lang="en-US" dirty="0" smtClean="0">
                <a:solidFill>
                  <a:schemeClr val="tx1"/>
                </a:solidFill>
              </a:rPr>
              <a:t>ree boundary equilibrium)</a:t>
            </a:r>
            <a:endParaRPr lang="en-US" dirty="0">
              <a:solidFill>
                <a:schemeClr val="tx1"/>
              </a:solidFill>
            </a:endParaRPr>
          </a:p>
        </p:txBody>
      </p:sp>
      <p:sp>
        <p:nvSpPr>
          <p:cNvPr id="48" name="Rectangle 47"/>
          <p:cNvSpPr/>
          <p:nvPr/>
        </p:nvSpPr>
        <p:spPr>
          <a:xfrm>
            <a:off x="1259632" y="5378969"/>
            <a:ext cx="2475969" cy="858343"/>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NICE</a:t>
            </a:r>
            <a:endParaRPr lang="en-US" sz="1600" dirty="0">
              <a:solidFill>
                <a:schemeClr val="tx1"/>
              </a:solidFill>
            </a:endParaRPr>
          </a:p>
          <a:p>
            <a:pPr algn="ctr"/>
            <a:r>
              <a:rPr lang="en-US" sz="1600" dirty="0" smtClean="0">
                <a:solidFill>
                  <a:schemeClr val="tx1"/>
                </a:solidFill>
              </a:rPr>
              <a:t>Equilibrium identification</a:t>
            </a:r>
          </a:p>
          <a:p>
            <a:pPr algn="ctr"/>
            <a:r>
              <a:rPr lang="en-US" sz="1600" dirty="0" smtClean="0">
                <a:solidFill>
                  <a:schemeClr val="tx1"/>
                </a:solidFill>
              </a:rPr>
              <a:t>(formerly EQUINOX)</a:t>
            </a:r>
            <a:r>
              <a:rPr lang="en-US" dirty="0" smtClean="0">
                <a:solidFill>
                  <a:schemeClr val="tx1"/>
                </a:solidFill>
              </a:rPr>
              <a:t> </a:t>
            </a:r>
            <a:endParaRPr lang="en-US" dirty="0"/>
          </a:p>
        </p:txBody>
      </p:sp>
      <p:grpSp>
        <p:nvGrpSpPr>
          <p:cNvPr id="49" name="Groupe 48"/>
          <p:cNvGrpSpPr/>
          <p:nvPr/>
        </p:nvGrpSpPr>
        <p:grpSpPr>
          <a:xfrm>
            <a:off x="107504" y="1124744"/>
            <a:ext cx="1800200" cy="2160240"/>
            <a:chOff x="107504" y="1196752"/>
            <a:chExt cx="1800200" cy="2160240"/>
          </a:xfrm>
        </p:grpSpPr>
        <p:sp>
          <p:nvSpPr>
            <p:cNvPr id="50" name="Rectangle à coins arrondis 49"/>
            <p:cNvSpPr/>
            <p:nvPr/>
          </p:nvSpPr>
          <p:spPr>
            <a:xfrm>
              <a:off x="107504" y="1196752"/>
              <a:ext cx="1800200" cy="21602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1" name="Rectangle à coins arrondis 50"/>
            <p:cNvSpPr/>
            <p:nvPr/>
          </p:nvSpPr>
          <p:spPr>
            <a:xfrm>
              <a:off x="179512" y="1689306"/>
              <a:ext cx="1656184" cy="44355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Powers, density, …</a:t>
              </a:r>
              <a:endParaRPr lang="en-US" sz="1200" dirty="0">
                <a:solidFill>
                  <a:schemeClr val="tx1"/>
                </a:solidFill>
              </a:endParaRPr>
            </a:p>
          </p:txBody>
        </p:sp>
        <p:sp>
          <p:nvSpPr>
            <p:cNvPr id="52" name="Rectangle à coins arrondis 51"/>
            <p:cNvSpPr/>
            <p:nvPr/>
          </p:nvSpPr>
          <p:spPr>
            <a:xfrm>
              <a:off x="179512" y="2193362"/>
              <a:ext cx="1656184" cy="44355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Plasma shape, …</a:t>
              </a:r>
              <a:endParaRPr lang="en-US" sz="1200" dirty="0">
                <a:solidFill>
                  <a:schemeClr val="tx1"/>
                </a:solidFill>
              </a:endParaRPr>
            </a:p>
          </p:txBody>
        </p:sp>
        <p:sp>
          <p:nvSpPr>
            <p:cNvPr id="53" name="Rectangle à coins arrondis 52"/>
            <p:cNvSpPr/>
            <p:nvPr/>
          </p:nvSpPr>
          <p:spPr>
            <a:xfrm>
              <a:off x="179512" y="2708920"/>
              <a:ext cx="1656184" cy="443550"/>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Plasma current</a:t>
              </a:r>
              <a:endParaRPr lang="en-US" sz="1200" dirty="0">
                <a:solidFill>
                  <a:schemeClr val="tx1"/>
                </a:solidFill>
              </a:endParaRPr>
            </a:p>
          </p:txBody>
        </p:sp>
        <p:sp>
          <p:nvSpPr>
            <p:cNvPr id="54" name="ZoneTexte 53"/>
            <p:cNvSpPr txBox="1"/>
            <p:nvPr/>
          </p:nvSpPr>
          <p:spPr>
            <a:xfrm>
              <a:off x="251520" y="1268760"/>
              <a:ext cx="1584176" cy="338554"/>
            </a:xfrm>
            <a:prstGeom prst="rect">
              <a:avLst/>
            </a:prstGeom>
            <a:noFill/>
          </p:spPr>
          <p:txBody>
            <a:bodyPr wrap="square" rtlCol="0">
              <a:spAutoFit/>
            </a:bodyPr>
            <a:lstStyle/>
            <a:p>
              <a:r>
                <a:rPr lang="en-US" sz="1600" dirty="0" smtClean="0"/>
                <a:t>Feedforwards</a:t>
              </a:r>
              <a:endParaRPr lang="en-US" sz="1600" dirty="0"/>
            </a:p>
          </p:txBody>
        </p:sp>
      </p:grpSp>
      <p:grpSp>
        <p:nvGrpSpPr>
          <p:cNvPr id="15" name="Groupe 14"/>
          <p:cNvGrpSpPr>
            <a:grpSpLocks noChangeAspect="1"/>
          </p:cNvGrpSpPr>
          <p:nvPr/>
        </p:nvGrpSpPr>
        <p:grpSpPr>
          <a:xfrm>
            <a:off x="2284405" y="1139145"/>
            <a:ext cx="2948728" cy="2721903"/>
            <a:chOff x="1367644" y="3284983"/>
            <a:chExt cx="3276364" cy="3024337"/>
          </a:xfrm>
        </p:grpSpPr>
        <p:sp>
          <p:nvSpPr>
            <p:cNvPr id="55" name="Rogner un rectangle à un seul coin 54"/>
            <p:cNvSpPr/>
            <p:nvPr/>
          </p:nvSpPr>
          <p:spPr>
            <a:xfrm>
              <a:off x="1367644" y="3284983"/>
              <a:ext cx="3276364" cy="3024337"/>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6" name="Rogner un rectangle à un seul coin 55"/>
            <p:cNvSpPr/>
            <p:nvPr/>
          </p:nvSpPr>
          <p:spPr>
            <a:xfrm>
              <a:off x="1475656" y="3717031"/>
              <a:ext cx="3043341" cy="432000"/>
            </a:xfrm>
            <a:prstGeom prst="snip1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Kinetic controller</a:t>
              </a:r>
              <a:endParaRPr lang="en-US" sz="1600" dirty="0">
                <a:solidFill>
                  <a:schemeClr val="tx1"/>
                </a:solidFill>
              </a:endParaRPr>
            </a:p>
          </p:txBody>
        </p:sp>
        <p:sp>
          <p:nvSpPr>
            <p:cNvPr id="58" name="Rogner un rectangle à un seul coin 57"/>
            <p:cNvSpPr/>
            <p:nvPr/>
          </p:nvSpPr>
          <p:spPr>
            <a:xfrm>
              <a:off x="1475656" y="4264284"/>
              <a:ext cx="3043340" cy="432000"/>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Shape controller</a:t>
              </a:r>
              <a:endParaRPr lang="en-US" sz="1600" dirty="0">
                <a:solidFill>
                  <a:schemeClr val="tx1"/>
                </a:solidFill>
              </a:endParaRPr>
            </a:p>
          </p:txBody>
        </p:sp>
        <p:sp>
          <p:nvSpPr>
            <p:cNvPr id="59" name="Rogner un rectangle à un seul coin 58"/>
            <p:cNvSpPr/>
            <p:nvPr/>
          </p:nvSpPr>
          <p:spPr>
            <a:xfrm>
              <a:off x="1475656" y="4799532"/>
              <a:ext cx="3043341" cy="432000"/>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Vertical controller</a:t>
              </a:r>
              <a:endParaRPr lang="en-US" sz="1600" dirty="0">
                <a:solidFill>
                  <a:schemeClr val="tx1"/>
                </a:solidFill>
              </a:endParaRPr>
            </a:p>
          </p:txBody>
        </p:sp>
        <p:sp>
          <p:nvSpPr>
            <p:cNvPr id="60" name="Rogner un rectangle à un seul coin 59"/>
            <p:cNvSpPr/>
            <p:nvPr/>
          </p:nvSpPr>
          <p:spPr>
            <a:xfrm>
              <a:off x="1475656" y="5304084"/>
              <a:ext cx="3042000" cy="432000"/>
            </a:xfrm>
            <a:prstGeom prst="snip1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Plasma current controller</a:t>
              </a:r>
              <a:endParaRPr lang="en-US" sz="1600" dirty="0">
                <a:solidFill>
                  <a:schemeClr val="tx1"/>
                </a:solidFill>
              </a:endParaRPr>
            </a:p>
          </p:txBody>
        </p:sp>
        <p:sp>
          <p:nvSpPr>
            <p:cNvPr id="3" name="ZoneTexte 2"/>
            <p:cNvSpPr txBox="1"/>
            <p:nvPr/>
          </p:nvSpPr>
          <p:spPr>
            <a:xfrm>
              <a:off x="1619672" y="3347700"/>
              <a:ext cx="2429266" cy="376171"/>
            </a:xfrm>
            <a:prstGeom prst="rect">
              <a:avLst/>
            </a:prstGeom>
            <a:noFill/>
          </p:spPr>
          <p:txBody>
            <a:bodyPr wrap="square" rtlCol="0">
              <a:spAutoFit/>
            </a:bodyPr>
            <a:lstStyle/>
            <a:p>
              <a:pPr algn="ctr"/>
              <a:r>
                <a:rPr lang="en-US" sz="1600" dirty="0" smtClean="0"/>
                <a:t>Simulink</a:t>
              </a:r>
              <a:endParaRPr lang="en-US" sz="1600" dirty="0"/>
            </a:p>
          </p:txBody>
        </p:sp>
        <p:sp>
          <p:nvSpPr>
            <p:cNvPr id="63" name="Rectangle 62"/>
            <p:cNvSpPr/>
            <p:nvPr/>
          </p:nvSpPr>
          <p:spPr>
            <a:xfrm>
              <a:off x="1475657" y="5805264"/>
              <a:ext cx="3043340" cy="4320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Observer: RAPTOR </a:t>
              </a:r>
              <a:endParaRPr lang="en-US" sz="1600" dirty="0">
                <a:solidFill>
                  <a:schemeClr val="tx1"/>
                </a:solidFill>
              </a:endParaRPr>
            </a:p>
          </p:txBody>
        </p:sp>
      </p:grpSp>
      <p:sp>
        <p:nvSpPr>
          <p:cNvPr id="16" name="Pentagone 15"/>
          <p:cNvSpPr/>
          <p:nvPr/>
        </p:nvSpPr>
        <p:spPr>
          <a:xfrm rot="10800000">
            <a:off x="4806906" y="5232075"/>
            <a:ext cx="3634642" cy="1221260"/>
          </a:xfrm>
          <a:prstGeom prst="homePlat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ZoneTexte 16"/>
          <p:cNvSpPr txBox="1"/>
          <p:nvPr/>
        </p:nvSpPr>
        <p:spPr>
          <a:xfrm>
            <a:off x="5296716" y="5438625"/>
            <a:ext cx="3024335" cy="923330"/>
          </a:xfrm>
          <a:prstGeom prst="rect">
            <a:avLst/>
          </a:prstGeom>
          <a:noFill/>
        </p:spPr>
        <p:txBody>
          <a:bodyPr wrap="square" rtlCol="0">
            <a:spAutoFit/>
          </a:bodyPr>
          <a:lstStyle/>
          <a:p>
            <a:r>
              <a:rPr lang="en-US" dirty="0" smtClean="0"/>
              <a:t>Synthetic diagnostics:</a:t>
            </a:r>
          </a:p>
          <a:p>
            <a:r>
              <a:rPr lang="en-US" dirty="0" smtClean="0"/>
              <a:t>Magnetics, polarimetry, …</a:t>
            </a:r>
          </a:p>
          <a:p>
            <a:r>
              <a:rPr lang="en-US" dirty="0" smtClean="0"/>
              <a:t>        (</a:t>
            </a:r>
            <a:r>
              <a:rPr lang="en-US" dirty="0" err="1" smtClean="0"/>
              <a:t>ToFu</a:t>
            </a:r>
            <a:r>
              <a:rPr lang="en-US" dirty="0" smtClean="0"/>
              <a:t> based)</a:t>
            </a:r>
            <a:endParaRPr lang="en-US" dirty="0"/>
          </a:p>
        </p:txBody>
      </p:sp>
      <p:cxnSp>
        <p:nvCxnSpPr>
          <p:cNvPr id="67" name="Connecteur droit avec flèche 66"/>
          <p:cNvCxnSpPr/>
          <p:nvPr/>
        </p:nvCxnSpPr>
        <p:spPr>
          <a:xfrm flipV="1">
            <a:off x="2915816" y="3861048"/>
            <a:ext cx="0" cy="15121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9" name="Connecteur en angle 68"/>
          <p:cNvCxnSpPr>
            <a:stCxn id="16" idx="3"/>
          </p:cNvCxnSpPr>
          <p:nvPr/>
        </p:nvCxnSpPr>
        <p:spPr>
          <a:xfrm rot="10800000">
            <a:off x="4355978" y="3861057"/>
            <a:ext cx="450928" cy="1981649"/>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2" name="Connecteur droit avec flèche 71"/>
          <p:cNvCxnSpPr/>
          <p:nvPr/>
        </p:nvCxnSpPr>
        <p:spPr>
          <a:xfrm flipH="1" flipV="1">
            <a:off x="3735601" y="5848394"/>
            <a:ext cx="1071306"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7" name="Connecteur droit avec flèche 76"/>
          <p:cNvCxnSpPr/>
          <p:nvPr/>
        </p:nvCxnSpPr>
        <p:spPr>
          <a:xfrm>
            <a:off x="1837326" y="1832138"/>
            <a:ext cx="576064" cy="5646"/>
          </a:xfrm>
          <a:prstGeom prst="straightConnector1">
            <a:avLst/>
          </a:prstGeom>
          <a:ln>
            <a:solidFill>
              <a:srgbClr val="002060"/>
            </a:solidFill>
            <a:tailEnd type="arrow"/>
          </a:ln>
        </p:spPr>
        <p:style>
          <a:lnRef idx="2">
            <a:schemeClr val="accent4"/>
          </a:lnRef>
          <a:fillRef idx="0">
            <a:schemeClr val="accent4"/>
          </a:fillRef>
          <a:effectRef idx="1">
            <a:schemeClr val="accent4"/>
          </a:effectRef>
          <a:fontRef idx="minor">
            <a:schemeClr val="tx1"/>
          </a:fontRef>
        </p:style>
      </p:cxnSp>
      <p:cxnSp>
        <p:nvCxnSpPr>
          <p:cNvPr id="79" name="Connecteur droit avec flèche 78"/>
          <p:cNvCxnSpPr/>
          <p:nvPr/>
        </p:nvCxnSpPr>
        <p:spPr>
          <a:xfrm>
            <a:off x="1835696" y="2271226"/>
            <a:ext cx="576064" cy="5646"/>
          </a:xfrm>
          <a:prstGeom prst="straightConnector1">
            <a:avLst/>
          </a:prstGeom>
          <a:ln>
            <a:solidFill>
              <a:srgbClr val="666666"/>
            </a:solidFill>
            <a:tailEnd type="arrow"/>
          </a:ln>
        </p:spPr>
        <p:style>
          <a:lnRef idx="2">
            <a:schemeClr val="accent4"/>
          </a:lnRef>
          <a:fillRef idx="0">
            <a:schemeClr val="accent4"/>
          </a:fillRef>
          <a:effectRef idx="1">
            <a:schemeClr val="accent4"/>
          </a:effectRef>
          <a:fontRef idx="minor">
            <a:schemeClr val="tx1"/>
          </a:fontRef>
        </p:style>
      </p:cxnSp>
      <p:cxnSp>
        <p:nvCxnSpPr>
          <p:cNvPr id="81" name="Connecteur en angle 80"/>
          <p:cNvCxnSpPr>
            <a:endCxn id="60" idx="2"/>
          </p:cNvCxnSpPr>
          <p:nvPr/>
        </p:nvCxnSpPr>
        <p:spPr>
          <a:xfrm>
            <a:off x="1907704" y="2891039"/>
            <a:ext cx="473912" cy="259697"/>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2" name="Connecteur droit avec flèche 81"/>
          <p:cNvCxnSpPr/>
          <p:nvPr/>
        </p:nvCxnSpPr>
        <p:spPr>
          <a:xfrm>
            <a:off x="5119416" y="1732949"/>
            <a:ext cx="880044" cy="0"/>
          </a:xfrm>
          <a:prstGeom prst="straightConnector1">
            <a:avLst/>
          </a:prstGeom>
          <a:ln>
            <a:solidFill>
              <a:srgbClr val="002060"/>
            </a:solidFill>
            <a:tailEnd type="arrow"/>
          </a:ln>
        </p:spPr>
        <p:style>
          <a:lnRef idx="2">
            <a:schemeClr val="accent4"/>
          </a:lnRef>
          <a:fillRef idx="0">
            <a:schemeClr val="accent4"/>
          </a:fillRef>
          <a:effectRef idx="1">
            <a:schemeClr val="accent4"/>
          </a:effectRef>
          <a:fontRef idx="minor">
            <a:schemeClr val="tx1"/>
          </a:fontRef>
        </p:style>
      </p:cxnSp>
      <p:cxnSp>
        <p:nvCxnSpPr>
          <p:cNvPr id="83" name="Connecteur en angle 82"/>
          <p:cNvCxnSpPr>
            <a:stCxn id="58" idx="0"/>
            <a:endCxn id="47" idx="1"/>
          </p:cNvCxnSpPr>
          <p:nvPr/>
        </p:nvCxnSpPr>
        <p:spPr>
          <a:xfrm>
            <a:off x="5120622" y="2214916"/>
            <a:ext cx="1107562" cy="1466112"/>
          </a:xfrm>
          <a:prstGeom prst="bentConnector3">
            <a:avLst>
              <a:gd name="adj1" fmla="val 50000"/>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87" name="Connecteur en angle 86"/>
          <p:cNvCxnSpPr>
            <a:stCxn id="59" idx="0"/>
            <a:endCxn id="47" idx="1"/>
          </p:cNvCxnSpPr>
          <p:nvPr/>
        </p:nvCxnSpPr>
        <p:spPr>
          <a:xfrm>
            <a:off x="5120623" y="2696639"/>
            <a:ext cx="1107561" cy="984389"/>
          </a:xfrm>
          <a:prstGeom prst="bentConnector3">
            <a:avLst>
              <a:gd name="adj1" fmla="val 50000"/>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89" name="Connecteur en angle 88"/>
          <p:cNvCxnSpPr>
            <a:stCxn id="60" idx="0"/>
            <a:endCxn id="47" idx="1"/>
          </p:cNvCxnSpPr>
          <p:nvPr/>
        </p:nvCxnSpPr>
        <p:spPr>
          <a:xfrm>
            <a:off x="5119416" y="3150736"/>
            <a:ext cx="1108768" cy="530292"/>
          </a:xfrm>
          <a:prstGeom prst="bentConnector3">
            <a:avLst>
              <a:gd name="adj1" fmla="val 50000"/>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93" name="Connecteur en angle 92"/>
          <p:cNvCxnSpPr>
            <a:stCxn id="47" idx="3"/>
            <a:endCxn id="46" idx="3"/>
          </p:cNvCxnSpPr>
          <p:nvPr/>
        </p:nvCxnSpPr>
        <p:spPr>
          <a:xfrm flipV="1">
            <a:off x="8172400" y="1592796"/>
            <a:ext cx="12700" cy="2088232"/>
          </a:xfrm>
          <a:prstGeom prst="bentConnector3">
            <a:avLst>
              <a:gd name="adj1" fmla="val 180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6" name="Connecteur droit avec flèche 95"/>
          <p:cNvCxnSpPr>
            <a:stCxn id="46" idx="2"/>
            <a:endCxn id="47" idx="0"/>
          </p:cNvCxnSpPr>
          <p:nvPr/>
        </p:nvCxnSpPr>
        <p:spPr>
          <a:xfrm>
            <a:off x="7200292" y="2132856"/>
            <a:ext cx="0" cy="100811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9" name="Connecteur droit avec flèche 98"/>
          <p:cNvCxnSpPr/>
          <p:nvPr/>
        </p:nvCxnSpPr>
        <p:spPr>
          <a:xfrm>
            <a:off x="7186026" y="4221088"/>
            <a:ext cx="0" cy="100811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1" name="Connecteur en angle 100"/>
          <p:cNvCxnSpPr>
            <a:endCxn id="16" idx="1"/>
          </p:cNvCxnSpPr>
          <p:nvPr/>
        </p:nvCxnSpPr>
        <p:spPr>
          <a:xfrm rot="16200000" flipH="1">
            <a:off x="5990348" y="3391504"/>
            <a:ext cx="4645953" cy="256448"/>
          </a:xfrm>
          <a:prstGeom prst="bentConnector4">
            <a:avLst>
              <a:gd name="adj1" fmla="val 166"/>
              <a:gd name="adj2" fmla="val 259781"/>
            </a:avLst>
          </a:prstGeom>
          <a:ln>
            <a:tailEnd type="arrow"/>
          </a:ln>
        </p:spPr>
        <p:style>
          <a:lnRef idx="2">
            <a:schemeClr val="accent5"/>
          </a:lnRef>
          <a:fillRef idx="0">
            <a:schemeClr val="accent5"/>
          </a:fillRef>
          <a:effectRef idx="1">
            <a:schemeClr val="accent5"/>
          </a:effectRef>
          <a:fontRef idx="minor">
            <a:schemeClr val="tx1"/>
          </a:fontRef>
        </p:style>
      </p:cxnSp>
      <p:pic>
        <p:nvPicPr>
          <p:cNvPr id="36" name="Imag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3646" y="2343129"/>
            <a:ext cx="515238" cy="527619"/>
          </a:xfrm>
          <a:prstGeom prst="rect">
            <a:avLst/>
          </a:prstGeom>
        </p:spPr>
      </p:pic>
    </p:spTree>
    <p:extLst>
      <p:ext uri="{BB962C8B-B14F-4D97-AF65-F5344CB8AC3E}">
        <p14:creationId xmlns:p14="http://schemas.microsoft.com/office/powerpoint/2010/main" val="2070676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eaLnBrk="1" fontAlgn="auto" hangingPunct="1">
              <a:spcAft>
                <a:spcPts val="0"/>
              </a:spcAft>
              <a:defRPr/>
            </a:pPr>
            <a:r>
              <a:rPr lang="en-US" dirty="0" smtClean="0"/>
              <a:t>Discharge Simulator:  </a:t>
            </a:r>
            <a:r>
              <a:rPr lang="en-US" dirty="0" err="1" smtClean="0"/>
              <a:t>HowTO</a:t>
            </a:r>
            <a:r>
              <a:rPr lang="en-US" dirty="0" smtClean="0"/>
              <a:t> in 4 steps</a:t>
            </a:r>
            <a:endParaRPr lang="en-US" dirty="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  PAGE </a:t>
            </a:r>
            <a:fld id="{549234C9-2D5D-46F9-A20B-A10B7DF021F8}" type="slidenum">
              <a:rPr lang="fr-FR"/>
              <a:pPr fontAlgn="base">
                <a:spcBef>
                  <a:spcPct val="0"/>
                </a:spcBef>
                <a:spcAft>
                  <a:spcPct val="0"/>
                </a:spcAft>
                <a:defRPr/>
              </a:pPr>
              <a:t>6</a:t>
            </a:fld>
            <a:endParaRPr lang="fr-FR"/>
          </a:p>
        </p:txBody>
      </p:sp>
      <p:grpSp>
        <p:nvGrpSpPr>
          <p:cNvPr id="21527" name="Groupe 21526"/>
          <p:cNvGrpSpPr/>
          <p:nvPr/>
        </p:nvGrpSpPr>
        <p:grpSpPr>
          <a:xfrm>
            <a:off x="179512" y="1058664"/>
            <a:ext cx="9001000" cy="5682703"/>
            <a:chOff x="179512" y="1058664"/>
            <a:chExt cx="9001000" cy="5682703"/>
          </a:xfrm>
        </p:grpSpPr>
        <p:grpSp>
          <p:nvGrpSpPr>
            <p:cNvPr id="6" name="Groupe 5"/>
            <p:cNvGrpSpPr/>
            <p:nvPr/>
          </p:nvGrpSpPr>
          <p:grpSpPr>
            <a:xfrm>
              <a:off x="179512" y="1124744"/>
              <a:ext cx="2808313" cy="2160240"/>
              <a:chOff x="179512" y="1124744"/>
              <a:chExt cx="2821279" cy="2160240"/>
            </a:xfrm>
          </p:grpSpPr>
          <p:sp>
            <p:nvSpPr>
              <p:cNvPr id="4" name="Rectangle à coins arrondis 3"/>
              <p:cNvSpPr/>
              <p:nvPr/>
            </p:nvSpPr>
            <p:spPr>
              <a:xfrm>
                <a:off x="179512" y="1124744"/>
                <a:ext cx="2736304" cy="21602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à coins arrondis 2"/>
              <p:cNvSpPr/>
              <p:nvPr/>
            </p:nvSpPr>
            <p:spPr>
              <a:xfrm>
                <a:off x="613555" y="2204864"/>
                <a:ext cx="1512168" cy="43204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PLASHAPE</a:t>
                </a:r>
                <a:endParaRPr lang="en-GB" dirty="0"/>
              </a:p>
            </p:txBody>
          </p:sp>
          <p:sp>
            <p:nvSpPr>
              <p:cNvPr id="8" name="Rectangle à coins arrondis 7"/>
              <p:cNvSpPr/>
              <p:nvPr/>
            </p:nvSpPr>
            <p:spPr>
              <a:xfrm>
                <a:off x="395201" y="2708920"/>
                <a:ext cx="2026865" cy="43204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CREATE-EGENE</a:t>
                </a:r>
                <a:endParaRPr lang="en-GB" dirty="0"/>
              </a:p>
            </p:txBody>
          </p:sp>
          <p:sp>
            <p:nvSpPr>
              <p:cNvPr id="5" name="ZoneTexte 4"/>
              <p:cNvSpPr txBox="1"/>
              <p:nvPr/>
            </p:nvSpPr>
            <p:spPr>
              <a:xfrm>
                <a:off x="696199" y="1196752"/>
                <a:ext cx="2304592"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Plasma </a:t>
                </a:r>
                <a:r>
                  <a:rPr lang="en-GB" dirty="0" smtClean="0"/>
                  <a:t>shapes</a:t>
                </a:r>
              </a:p>
              <a:p>
                <a:pPr marL="285750" indent="-285750">
                  <a:buFont typeface="Arial" panose="020B0604020202020204" pitchFamily="34" charset="0"/>
                  <a:buChar char="•"/>
                </a:pPr>
                <a:r>
                  <a:rPr lang="en-GB" dirty="0"/>
                  <a:t>I</a:t>
                </a:r>
                <a:r>
                  <a:rPr lang="en-GB" dirty="0" smtClean="0"/>
                  <a:t>nitial equilibrium</a:t>
                </a:r>
              </a:p>
              <a:p>
                <a:pPr marL="285750" indent="-285750">
                  <a:buFont typeface="Arial" panose="020B0604020202020204" pitchFamily="34" charset="0"/>
                  <a:buChar char="•"/>
                </a:pPr>
                <a:r>
                  <a:rPr lang="en-GB" dirty="0" smtClean="0"/>
                  <a:t>Linearized model</a:t>
                </a:r>
                <a:endParaRPr lang="en-GB" dirty="0"/>
              </a:p>
            </p:txBody>
          </p:sp>
        </p:grpSp>
        <p:grpSp>
          <p:nvGrpSpPr>
            <p:cNvPr id="12" name="Groupe 11"/>
            <p:cNvGrpSpPr/>
            <p:nvPr/>
          </p:nvGrpSpPr>
          <p:grpSpPr>
            <a:xfrm>
              <a:off x="3491880" y="1124744"/>
              <a:ext cx="2159904" cy="2160240"/>
              <a:chOff x="179512" y="1124744"/>
              <a:chExt cx="2736304" cy="2160240"/>
            </a:xfrm>
          </p:grpSpPr>
          <p:sp>
            <p:nvSpPr>
              <p:cNvPr id="13" name="Rectangle à coins arrondis 12"/>
              <p:cNvSpPr/>
              <p:nvPr/>
            </p:nvSpPr>
            <p:spPr>
              <a:xfrm>
                <a:off x="179512" y="1124744"/>
                <a:ext cx="2736304" cy="21602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à coins arrondis 14"/>
              <p:cNvSpPr/>
              <p:nvPr/>
            </p:nvSpPr>
            <p:spPr>
              <a:xfrm>
                <a:off x="539216" y="2492896"/>
                <a:ext cx="2016894" cy="43204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METIS</a:t>
                </a:r>
                <a:endParaRPr lang="en-GB" dirty="0"/>
              </a:p>
            </p:txBody>
          </p:sp>
          <p:sp>
            <p:nvSpPr>
              <p:cNvPr id="16" name="ZoneTexte 15"/>
              <p:cNvSpPr txBox="1"/>
              <p:nvPr/>
            </p:nvSpPr>
            <p:spPr>
              <a:xfrm>
                <a:off x="467208" y="1414517"/>
                <a:ext cx="2304592" cy="646331"/>
              </a:xfrm>
              <a:prstGeom prst="rect">
                <a:avLst/>
              </a:prstGeom>
              <a:noFill/>
            </p:spPr>
            <p:txBody>
              <a:bodyPr wrap="square" rtlCol="0">
                <a:spAutoFit/>
              </a:bodyPr>
              <a:lstStyle/>
              <a:p>
                <a:pPr algn="ctr"/>
                <a:r>
                  <a:rPr lang="en-GB" dirty="0" smtClean="0"/>
                  <a:t>Plasma scenario development</a:t>
                </a:r>
                <a:endParaRPr lang="en-GB" dirty="0"/>
              </a:p>
            </p:txBody>
          </p:sp>
        </p:grpSp>
        <p:grpSp>
          <p:nvGrpSpPr>
            <p:cNvPr id="17" name="Groupe 16"/>
            <p:cNvGrpSpPr/>
            <p:nvPr/>
          </p:nvGrpSpPr>
          <p:grpSpPr>
            <a:xfrm>
              <a:off x="6300192" y="1058664"/>
              <a:ext cx="2880320" cy="3522463"/>
              <a:chOff x="179512" y="1124744"/>
              <a:chExt cx="2945008" cy="2923926"/>
            </a:xfrm>
          </p:grpSpPr>
          <p:sp>
            <p:nvSpPr>
              <p:cNvPr id="18" name="Rectangle à coins arrondis 17"/>
              <p:cNvSpPr/>
              <p:nvPr/>
            </p:nvSpPr>
            <p:spPr>
              <a:xfrm>
                <a:off x="179512" y="1124744"/>
                <a:ext cx="2736304" cy="29239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à coins arrondis 18"/>
              <p:cNvSpPr/>
              <p:nvPr/>
            </p:nvSpPr>
            <p:spPr>
              <a:xfrm>
                <a:off x="518626" y="2457069"/>
                <a:ext cx="2016894" cy="81456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FEEQS.M</a:t>
                </a:r>
              </a:p>
              <a:p>
                <a:pPr algn="ctr"/>
                <a:r>
                  <a:rPr lang="en-GB" dirty="0" smtClean="0"/>
                  <a:t>(FBE inverse mode)</a:t>
                </a:r>
                <a:endParaRPr lang="en-GB" dirty="0"/>
              </a:p>
            </p:txBody>
          </p:sp>
          <p:sp>
            <p:nvSpPr>
              <p:cNvPr id="20" name="Rectangle à coins arrondis 19"/>
              <p:cNvSpPr/>
              <p:nvPr/>
            </p:nvSpPr>
            <p:spPr>
              <a:xfrm>
                <a:off x="518625" y="3423071"/>
                <a:ext cx="2016894" cy="43204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METIS</a:t>
                </a:r>
                <a:endParaRPr lang="en-GB" dirty="0"/>
              </a:p>
            </p:txBody>
          </p:sp>
          <p:sp>
            <p:nvSpPr>
              <p:cNvPr id="21" name="ZoneTexte 20"/>
              <p:cNvSpPr txBox="1"/>
              <p:nvPr/>
            </p:nvSpPr>
            <p:spPr>
              <a:xfrm>
                <a:off x="623382" y="1174124"/>
                <a:ext cx="2501138" cy="122630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Scenario optimisation</a:t>
                </a:r>
              </a:p>
              <a:p>
                <a:pPr marL="285750" indent="-285750">
                  <a:buFont typeface="Arial" panose="020B0604020202020204" pitchFamily="34" charset="0"/>
                  <a:buChar char="•"/>
                </a:pPr>
                <a:r>
                  <a:rPr lang="en-GB" dirty="0" smtClean="0"/>
                  <a:t>Coils current feedforwards</a:t>
                </a:r>
              </a:p>
              <a:p>
                <a:pPr marL="285750" indent="-285750">
                  <a:buFont typeface="Arial" panose="020B0604020202020204" pitchFamily="34" charset="0"/>
                  <a:buChar char="•"/>
                </a:pPr>
                <a:r>
                  <a:rPr lang="en-GB" dirty="0"/>
                  <a:t>S</a:t>
                </a:r>
                <a:r>
                  <a:rPr lang="en-GB" dirty="0" smtClean="0"/>
                  <a:t>hape update </a:t>
                </a:r>
                <a:endParaRPr lang="en-GB" dirty="0"/>
              </a:p>
            </p:txBody>
          </p:sp>
        </p:grpSp>
        <p:cxnSp>
          <p:nvCxnSpPr>
            <p:cNvPr id="9" name="Connecteur en arc 8"/>
            <p:cNvCxnSpPr>
              <a:stCxn id="3" idx="1"/>
            </p:cNvCxnSpPr>
            <p:nvPr/>
          </p:nvCxnSpPr>
          <p:spPr>
            <a:xfrm rot="10800000" flipV="1">
              <a:off x="465886" y="2420888"/>
              <a:ext cx="145674" cy="288032"/>
            </a:xfrm>
            <a:prstGeom prst="curved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Connecteur en arc 25"/>
            <p:cNvCxnSpPr/>
            <p:nvPr/>
          </p:nvCxnSpPr>
          <p:spPr>
            <a:xfrm rot="16200000" flipV="1">
              <a:off x="2072820" y="2464846"/>
              <a:ext cx="250019" cy="162101"/>
            </a:xfrm>
            <a:prstGeom prst="curvedConnector3">
              <a:avLst>
                <a:gd name="adj1" fmla="val 91907"/>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Connecteur droit avec flèche 27"/>
            <p:cNvCxnSpPr/>
            <p:nvPr/>
          </p:nvCxnSpPr>
          <p:spPr>
            <a:xfrm>
              <a:off x="2903240" y="1677120"/>
              <a:ext cx="588640" cy="0"/>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32" name="Connecteur droit avec flèche 31"/>
            <p:cNvCxnSpPr/>
            <p:nvPr/>
          </p:nvCxnSpPr>
          <p:spPr>
            <a:xfrm>
              <a:off x="5651784" y="2139505"/>
              <a:ext cx="588640" cy="0"/>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33" name="Connecteur droit avec flèche 32"/>
            <p:cNvCxnSpPr/>
            <p:nvPr/>
          </p:nvCxnSpPr>
          <p:spPr>
            <a:xfrm flipH="1">
              <a:off x="2903240" y="2708920"/>
              <a:ext cx="573179" cy="0"/>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21505" name="Connecteur en angle 21504"/>
            <p:cNvCxnSpPr>
              <a:endCxn id="20" idx="1"/>
            </p:cNvCxnSpPr>
            <p:nvPr/>
          </p:nvCxnSpPr>
          <p:spPr>
            <a:xfrm rot="5400000">
              <a:off x="6158485" y="3614339"/>
              <a:ext cx="946743" cy="12700"/>
            </a:xfrm>
            <a:prstGeom prst="bentConnector4">
              <a:avLst>
                <a:gd name="adj1" fmla="val 1043"/>
                <a:gd name="adj2" fmla="val 190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Connecteur en angle 40"/>
            <p:cNvCxnSpPr>
              <a:stCxn id="19" idx="3"/>
              <a:endCxn id="20" idx="3"/>
            </p:cNvCxnSpPr>
            <p:nvPr/>
          </p:nvCxnSpPr>
          <p:spPr>
            <a:xfrm flipH="1">
              <a:off x="8604448" y="3154372"/>
              <a:ext cx="1" cy="933339"/>
            </a:xfrm>
            <a:prstGeom prst="bentConnector3">
              <a:avLst>
                <a:gd name="adj1" fmla="val -2286000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45" name="Rectangle à coins arrondis 44"/>
            <p:cNvSpPr/>
            <p:nvPr/>
          </p:nvSpPr>
          <p:spPr>
            <a:xfrm>
              <a:off x="275889" y="3827466"/>
              <a:ext cx="5316687" cy="291390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48"/>
            <p:cNvSpPr/>
            <p:nvPr/>
          </p:nvSpPr>
          <p:spPr>
            <a:xfrm>
              <a:off x="640778" y="5574912"/>
              <a:ext cx="1944216" cy="10801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CREATE-NL</a:t>
              </a:r>
            </a:p>
            <a:p>
              <a:pPr algn="ctr"/>
              <a:r>
                <a:rPr lang="en-US" dirty="0" smtClean="0">
                  <a:solidFill>
                    <a:schemeClr val="tx1"/>
                  </a:solidFill>
                </a:rPr>
                <a:t>(</a:t>
              </a:r>
              <a:r>
                <a:rPr lang="en-US" dirty="0">
                  <a:solidFill>
                    <a:schemeClr val="tx1"/>
                  </a:solidFill>
                </a:rPr>
                <a:t>f</a:t>
              </a:r>
              <a:r>
                <a:rPr lang="en-US" dirty="0" smtClean="0">
                  <a:solidFill>
                    <a:schemeClr val="tx1"/>
                  </a:solidFill>
                </a:rPr>
                <a:t>ree boundary equilibrium)</a:t>
              </a:r>
              <a:endParaRPr lang="en-US" dirty="0">
                <a:solidFill>
                  <a:schemeClr val="tx1"/>
                </a:solidFill>
              </a:endParaRPr>
            </a:p>
          </p:txBody>
        </p:sp>
        <p:sp>
          <p:nvSpPr>
            <p:cNvPr id="50" name="Rectangle 49"/>
            <p:cNvSpPr/>
            <p:nvPr/>
          </p:nvSpPr>
          <p:spPr>
            <a:xfrm>
              <a:off x="3140633" y="5574912"/>
              <a:ext cx="2160240" cy="108012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METIS simulator</a:t>
              </a:r>
            </a:p>
            <a:p>
              <a:pPr algn="ctr"/>
              <a:r>
                <a:rPr lang="en-US" dirty="0" smtClean="0">
                  <a:solidFill>
                    <a:schemeClr val="tx1"/>
                  </a:solidFill>
                </a:rPr>
                <a:t>(plasma scenario) </a:t>
              </a:r>
              <a:endParaRPr lang="en-US" dirty="0">
                <a:solidFill>
                  <a:schemeClr val="tx1"/>
                </a:solidFill>
              </a:endParaRPr>
            </a:p>
          </p:txBody>
        </p:sp>
        <p:sp>
          <p:nvSpPr>
            <p:cNvPr id="52" name="Rogner un rectangle à un seul coin 54"/>
            <p:cNvSpPr/>
            <p:nvPr/>
          </p:nvSpPr>
          <p:spPr>
            <a:xfrm>
              <a:off x="1442294" y="3960434"/>
              <a:ext cx="2948728" cy="1330879"/>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4" name="Rogner un rectangle à un seul coin 57"/>
            <p:cNvSpPr/>
            <p:nvPr/>
          </p:nvSpPr>
          <p:spPr>
            <a:xfrm>
              <a:off x="1526087" y="4418037"/>
              <a:ext cx="2739006" cy="235099"/>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Shape controller</a:t>
              </a:r>
              <a:endParaRPr lang="en-US" sz="1600" dirty="0">
                <a:solidFill>
                  <a:schemeClr val="tx1"/>
                </a:solidFill>
              </a:endParaRPr>
            </a:p>
          </p:txBody>
        </p:sp>
        <p:sp>
          <p:nvSpPr>
            <p:cNvPr id="55" name="Rogner un rectangle à un seul coin 58"/>
            <p:cNvSpPr/>
            <p:nvPr/>
          </p:nvSpPr>
          <p:spPr>
            <a:xfrm>
              <a:off x="1526087" y="4706069"/>
              <a:ext cx="2739007" cy="235099"/>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Vertical controller</a:t>
              </a:r>
              <a:endParaRPr lang="en-US" sz="1600" dirty="0">
                <a:solidFill>
                  <a:schemeClr val="tx1"/>
                </a:solidFill>
              </a:endParaRPr>
            </a:p>
          </p:txBody>
        </p:sp>
        <p:sp>
          <p:nvSpPr>
            <p:cNvPr id="56" name="Rogner un rectangle à un seul coin 59"/>
            <p:cNvSpPr/>
            <p:nvPr/>
          </p:nvSpPr>
          <p:spPr>
            <a:xfrm>
              <a:off x="1526087" y="4994101"/>
              <a:ext cx="2737800" cy="235099"/>
            </a:xfrm>
            <a:prstGeom prst="snip1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Plasma current controller</a:t>
              </a:r>
              <a:endParaRPr lang="en-US" sz="1600" dirty="0">
                <a:solidFill>
                  <a:schemeClr val="tx1"/>
                </a:solidFill>
              </a:endParaRPr>
            </a:p>
          </p:txBody>
        </p:sp>
        <p:sp>
          <p:nvSpPr>
            <p:cNvPr id="57" name="ZoneTexte 56"/>
            <p:cNvSpPr txBox="1"/>
            <p:nvPr/>
          </p:nvSpPr>
          <p:spPr>
            <a:xfrm>
              <a:off x="1666716" y="3987230"/>
              <a:ext cx="2186340" cy="204716"/>
            </a:xfrm>
            <a:prstGeom prst="rect">
              <a:avLst/>
            </a:prstGeom>
            <a:noFill/>
          </p:spPr>
          <p:txBody>
            <a:bodyPr wrap="square" rtlCol="0">
              <a:spAutoFit/>
            </a:bodyPr>
            <a:lstStyle/>
            <a:p>
              <a:pPr algn="ctr"/>
              <a:r>
                <a:rPr lang="en-US" sz="1600" dirty="0" smtClean="0"/>
                <a:t>Simulink</a:t>
              </a:r>
              <a:endParaRPr lang="en-US" sz="1600" dirty="0"/>
            </a:p>
          </p:txBody>
        </p:sp>
        <p:cxnSp>
          <p:nvCxnSpPr>
            <p:cNvPr id="59" name="Connecteur droit avec flèche 58"/>
            <p:cNvCxnSpPr/>
            <p:nvPr/>
          </p:nvCxnSpPr>
          <p:spPr>
            <a:xfrm flipH="1">
              <a:off x="827584" y="3284984"/>
              <a:ext cx="1" cy="542482"/>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62" name="Connecteur droit avec flèche 61"/>
            <p:cNvCxnSpPr/>
            <p:nvPr/>
          </p:nvCxnSpPr>
          <p:spPr>
            <a:xfrm flipH="1">
              <a:off x="2483767" y="3289195"/>
              <a:ext cx="1" cy="542482"/>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21514" name="Connecteur en angle 21513"/>
            <p:cNvCxnSpPr/>
            <p:nvPr/>
          </p:nvCxnSpPr>
          <p:spPr>
            <a:xfrm rot="10800000" flipV="1">
              <a:off x="5592578" y="4592902"/>
              <a:ext cx="1806026" cy="564288"/>
            </a:xfrm>
            <a:prstGeom prst="bentConnector3">
              <a:avLst>
                <a:gd name="adj1" fmla="val 125"/>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7" name="Connecteur en angle 66"/>
            <p:cNvCxnSpPr/>
            <p:nvPr/>
          </p:nvCxnSpPr>
          <p:spPr>
            <a:xfrm rot="10800000" flipV="1">
              <a:off x="5592577" y="4593863"/>
              <a:ext cx="2334981" cy="1253370"/>
            </a:xfrm>
            <a:prstGeom prst="bentConnector3">
              <a:avLst>
                <a:gd name="adj1" fmla="val -266"/>
              </a:avLst>
            </a:prstGeom>
            <a:ln>
              <a:tailEnd type="triangle"/>
            </a:ln>
          </p:spPr>
          <p:style>
            <a:lnRef idx="3">
              <a:schemeClr val="accent1"/>
            </a:lnRef>
            <a:fillRef idx="0">
              <a:schemeClr val="accent1"/>
            </a:fillRef>
            <a:effectRef idx="2">
              <a:schemeClr val="accent1"/>
            </a:effectRef>
            <a:fontRef idx="minor">
              <a:schemeClr val="tx1"/>
            </a:fontRef>
          </p:style>
        </p:cxnSp>
        <p:sp>
          <p:nvSpPr>
            <p:cNvPr id="21521" name="ZoneTexte 21520"/>
            <p:cNvSpPr txBox="1"/>
            <p:nvPr/>
          </p:nvSpPr>
          <p:spPr>
            <a:xfrm>
              <a:off x="5717932" y="4838809"/>
              <a:ext cx="1518364" cy="646331"/>
            </a:xfrm>
            <a:prstGeom prst="rect">
              <a:avLst/>
            </a:prstGeom>
            <a:noFill/>
          </p:spPr>
          <p:txBody>
            <a:bodyPr wrap="none" rtlCol="0">
              <a:spAutoFit/>
            </a:bodyPr>
            <a:lstStyle/>
            <a:p>
              <a:r>
                <a:rPr lang="en-GB" dirty="0" smtClean="0"/>
                <a:t>Coil current </a:t>
              </a:r>
              <a:br>
                <a:rPr lang="en-GB" dirty="0" smtClean="0"/>
              </a:br>
              <a:r>
                <a:rPr lang="en-GB" dirty="0" smtClean="0"/>
                <a:t>feedforwards</a:t>
              </a:r>
              <a:endParaRPr lang="en-GB" dirty="0"/>
            </a:p>
          </p:txBody>
        </p:sp>
        <p:sp>
          <p:nvSpPr>
            <p:cNvPr id="76" name="ZoneTexte 75"/>
            <p:cNvSpPr txBox="1"/>
            <p:nvPr/>
          </p:nvSpPr>
          <p:spPr>
            <a:xfrm>
              <a:off x="6012160" y="5518973"/>
              <a:ext cx="2048381" cy="646331"/>
            </a:xfrm>
            <a:prstGeom prst="rect">
              <a:avLst/>
            </a:prstGeom>
            <a:noFill/>
          </p:spPr>
          <p:txBody>
            <a:bodyPr wrap="none" rtlCol="0">
              <a:spAutoFit/>
            </a:bodyPr>
            <a:lstStyle/>
            <a:p>
              <a:r>
                <a:rPr lang="en-GB" dirty="0" smtClean="0"/>
                <a:t>Reference</a:t>
              </a:r>
            </a:p>
            <a:p>
              <a:r>
                <a:rPr lang="en-GB" dirty="0" smtClean="0"/>
                <a:t>Waveforms (</a:t>
              </a:r>
              <a:r>
                <a:rPr lang="en-GB" dirty="0" err="1" smtClean="0"/>
                <a:t>Ip</a:t>
              </a:r>
              <a:r>
                <a:rPr lang="en-GB" dirty="0" smtClean="0"/>
                <a:t>,…)</a:t>
              </a:r>
              <a:endParaRPr lang="en-GB" dirty="0"/>
            </a:p>
          </p:txBody>
        </p:sp>
        <p:sp>
          <p:nvSpPr>
            <p:cNvPr id="21525" name="ZoneTexte 21524"/>
            <p:cNvSpPr txBox="1"/>
            <p:nvPr/>
          </p:nvSpPr>
          <p:spPr>
            <a:xfrm>
              <a:off x="2461459" y="3345089"/>
              <a:ext cx="2351232" cy="369332"/>
            </a:xfrm>
            <a:prstGeom prst="rect">
              <a:avLst/>
            </a:prstGeom>
            <a:noFill/>
          </p:spPr>
          <p:txBody>
            <a:bodyPr wrap="square" rtlCol="0">
              <a:spAutoFit/>
            </a:bodyPr>
            <a:lstStyle/>
            <a:p>
              <a:r>
                <a:rPr lang="en-GB" dirty="0" smtClean="0"/>
                <a:t>Linearized model</a:t>
              </a:r>
              <a:endParaRPr lang="en-GB" dirty="0"/>
            </a:p>
          </p:txBody>
        </p:sp>
        <p:sp>
          <p:nvSpPr>
            <p:cNvPr id="21526" name="ZoneTexte 21525"/>
            <p:cNvSpPr txBox="1"/>
            <p:nvPr/>
          </p:nvSpPr>
          <p:spPr>
            <a:xfrm>
              <a:off x="840781" y="3324533"/>
              <a:ext cx="1642987" cy="369332"/>
            </a:xfrm>
            <a:prstGeom prst="rect">
              <a:avLst/>
            </a:prstGeom>
            <a:noFill/>
          </p:spPr>
          <p:txBody>
            <a:bodyPr wrap="square" rtlCol="0">
              <a:spAutoFit/>
            </a:bodyPr>
            <a:lstStyle/>
            <a:p>
              <a:r>
                <a:rPr lang="en-GB" dirty="0" smtClean="0"/>
                <a:t>1</a:t>
              </a:r>
              <a:r>
                <a:rPr lang="en-GB" baseline="30000" dirty="0" smtClean="0"/>
                <a:t>st</a:t>
              </a:r>
              <a:r>
                <a:rPr lang="en-GB" dirty="0" smtClean="0"/>
                <a:t> equilibrium</a:t>
              </a:r>
              <a:endParaRPr lang="en-GB" dirty="0"/>
            </a:p>
          </p:txBody>
        </p:sp>
      </p:grpSp>
      <p:sp>
        <p:nvSpPr>
          <p:cNvPr id="21528" name="Rectangle avec coin arrondi et coin rogné 21527"/>
          <p:cNvSpPr/>
          <p:nvPr/>
        </p:nvSpPr>
        <p:spPr>
          <a:xfrm>
            <a:off x="5966652" y="1039920"/>
            <a:ext cx="648072" cy="351069"/>
          </a:xfrm>
          <a:prstGeom prst="snip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GUI</a:t>
            </a:r>
            <a:endParaRPr lang="en-GB" dirty="0"/>
          </a:p>
        </p:txBody>
      </p:sp>
      <p:sp>
        <p:nvSpPr>
          <p:cNvPr id="81" name="Rectangle avec coin arrondi et coin rogné 80"/>
          <p:cNvSpPr/>
          <p:nvPr/>
        </p:nvSpPr>
        <p:spPr>
          <a:xfrm>
            <a:off x="3273536" y="1009868"/>
            <a:ext cx="648072" cy="351069"/>
          </a:xfrm>
          <a:prstGeom prst="snip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GUI</a:t>
            </a:r>
            <a:endParaRPr lang="en-GB" dirty="0"/>
          </a:p>
        </p:txBody>
      </p:sp>
      <p:sp>
        <p:nvSpPr>
          <p:cNvPr id="82" name="Rectangle avec coin arrondi et coin rogné 81"/>
          <p:cNvSpPr/>
          <p:nvPr/>
        </p:nvSpPr>
        <p:spPr>
          <a:xfrm>
            <a:off x="35496" y="980728"/>
            <a:ext cx="648072" cy="351069"/>
          </a:xfrm>
          <a:prstGeom prst="snip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GUI</a:t>
            </a:r>
            <a:endParaRPr lang="en-GB" dirty="0"/>
          </a:p>
        </p:txBody>
      </p:sp>
      <p:cxnSp>
        <p:nvCxnSpPr>
          <p:cNvPr id="36" name="Connecteur en angle 35"/>
          <p:cNvCxnSpPr/>
          <p:nvPr/>
        </p:nvCxnSpPr>
        <p:spPr>
          <a:xfrm rot="5400000" flipH="1" flipV="1">
            <a:off x="715254" y="4791933"/>
            <a:ext cx="983387" cy="470694"/>
          </a:xfrm>
          <a:prstGeom prst="bentConnector3">
            <a:avLst>
              <a:gd name="adj1" fmla="val 9996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Connecteur droit avec flèche 38"/>
          <p:cNvCxnSpPr/>
          <p:nvPr/>
        </p:nvCxnSpPr>
        <p:spPr>
          <a:xfrm>
            <a:off x="2051720" y="5291313"/>
            <a:ext cx="0" cy="2835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2" name="Connecteur droit avec flèche 41"/>
          <p:cNvCxnSpPr/>
          <p:nvPr/>
        </p:nvCxnSpPr>
        <p:spPr>
          <a:xfrm>
            <a:off x="2584994" y="5842138"/>
            <a:ext cx="5556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0" name="Connecteur droit avec flèche 59"/>
          <p:cNvCxnSpPr/>
          <p:nvPr/>
        </p:nvCxnSpPr>
        <p:spPr>
          <a:xfrm flipH="1">
            <a:off x="2584994" y="6303963"/>
            <a:ext cx="5556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65" name="Imag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904" y="3960434"/>
            <a:ext cx="515238" cy="527619"/>
          </a:xfrm>
          <a:prstGeom prst="rect">
            <a:avLst/>
          </a:prstGeom>
        </p:spPr>
      </p:pic>
    </p:spTree>
    <p:extLst>
      <p:ext uri="{BB962C8B-B14F-4D97-AF65-F5344CB8AC3E}">
        <p14:creationId xmlns:p14="http://schemas.microsoft.com/office/powerpoint/2010/main" val="339901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2" descr="Immagine che contiene screenshot&#10;&#10;Descrizione generata automaticam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63" y="996950"/>
            <a:ext cx="71374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olo 1"/>
          <p:cNvSpPr>
            <a:spLocks noGrp="1" noChangeArrowheads="1"/>
          </p:cNvSpPr>
          <p:nvPr>
            <p:ph type="title"/>
          </p:nvPr>
        </p:nvSpPr>
        <p:spPr>
          <a:xfrm>
            <a:off x="684213" y="274638"/>
            <a:ext cx="7886700" cy="993775"/>
          </a:xfrm>
        </p:spPr>
        <p:txBody>
          <a:bodyPr/>
          <a:lstStyle/>
          <a:p>
            <a:r>
              <a:rPr lang="it-IT" altLang="it-IT" sz="2400" b="1" dirty="0" smtClean="0">
                <a:latin typeface="Palatino" pitchFamily="18" charset="0"/>
              </a:rPr>
              <a:t>Plasma shape design with Plashape tool</a:t>
            </a:r>
          </a:p>
        </p:txBody>
      </p:sp>
      <p:cxnSp>
        <p:nvCxnSpPr>
          <p:cNvPr id="8" name="Connettore 2 7"/>
          <p:cNvCxnSpPr/>
          <p:nvPr/>
        </p:nvCxnSpPr>
        <p:spPr>
          <a:xfrm>
            <a:off x="1052513" y="3338513"/>
            <a:ext cx="309562" cy="593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1992313" y="1798638"/>
            <a:ext cx="320675" cy="300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865438" y="3182938"/>
            <a:ext cx="555625" cy="22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a:cxnSpLocks/>
          </p:cNvCxnSpPr>
          <p:nvPr/>
        </p:nvCxnSpPr>
        <p:spPr>
          <a:xfrm flipV="1">
            <a:off x="2270125" y="5634038"/>
            <a:ext cx="182563" cy="4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6827838" y="1817688"/>
            <a:ext cx="306387" cy="9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a:cxnSpLocks/>
          </p:cNvCxnSpPr>
          <p:nvPr/>
        </p:nvCxnSpPr>
        <p:spPr>
          <a:xfrm flipV="1">
            <a:off x="6819900" y="2262188"/>
            <a:ext cx="358775" cy="9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6958013" y="4779963"/>
            <a:ext cx="188912" cy="16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231775" y="2986088"/>
            <a:ext cx="820738" cy="3937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Change</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the X point angle</a:t>
            </a: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0" name="Rettangolo 19"/>
          <p:cNvSpPr/>
          <p:nvPr/>
        </p:nvSpPr>
        <p:spPr>
          <a:xfrm>
            <a:off x="2312988" y="1395413"/>
            <a:ext cx="820737" cy="3921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View</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manager</a:t>
            </a: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1" name="Rettangolo 20"/>
          <p:cNvSpPr/>
          <p:nvPr/>
        </p:nvSpPr>
        <p:spPr>
          <a:xfrm>
            <a:off x="2398713" y="2808288"/>
            <a:ext cx="820737" cy="3921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it-IT" sz="900" b="0" i="0" u="none" strike="noStrike" kern="1200" cap="none" spc="0" normalizeH="0" baseline="0" noProof="0" dirty="0">
                <a:ln>
                  <a:noFill/>
                </a:ln>
                <a:solidFill>
                  <a:srgbClr val="000000"/>
                </a:solidFill>
                <a:effectLst/>
                <a:uLnTx/>
                <a:uFillTx/>
                <a:latin typeface="Times New Roman"/>
                <a:ea typeface="+mn-ea"/>
                <a:cs typeface="+mn-cs"/>
              </a:rPr>
              <a:t>Interactive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shape</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plot</a:t>
            </a: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2" name="Rettangolo 21"/>
          <p:cNvSpPr/>
          <p:nvPr/>
        </p:nvSpPr>
        <p:spPr>
          <a:xfrm>
            <a:off x="1447800" y="5170488"/>
            <a:ext cx="822325" cy="5127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Shape</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traslation</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and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rotation</a:t>
            </a: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5" name="Rettangolo 24"/>
          <p:cNvSpPr/>
          <p:nvPr/>
        </p:nvSpPr>
        <p:spPr>
          <a:xfrm>
            <a:off x="6019800" y="1339850"/>
            <a:ext cx="822325" cy="4953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Insert</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new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shape</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by points</a:t>
            </a: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7" name="Rettangolo 26"/>
          <p:cNvSpPr/>
          <p:nvPr/>
        </p:nvSpPr>
        <p:spPr>
          <a:xfrm>
            <a:off x="6005513" y="2190750"/>
            <a:ext cx="822325" cy="4953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it-IT" sz="900" b="0" i="0" u="none" strike="noStrike" kern="1200" cap="none" spc="0" normalizeH="0" baseline="0" noProof="0" dirty="0">
                <a:ln>
                  <a:noFill/>
                </a:ln>
                <a:solidFill>
                  <a:srgbClr val="000000"/>
                </a:solidFill>
                <a:effectLst/>
                <a:uLnTx/>
                <a:uFillTx/>
                <a:latin typeface="Times New Roman"/>
                <a:ea typeface="+mn-ea"/>
                <a:cs typeface="+mn-cs"/>
              </a:rPr>
              <a:t>Load a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previuos</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built</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shape</a:t>
            </a: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8" name="Rettangolo 27"/>
          <p:cNvSpPr/>
          <p:nvPr/>
        </p:nvSpPr>
        <p:spPr>
          <a:xfrm>
            <a:off x="6135688" y="4265613"/>
            <a:ext cx="822325" cy="4953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Run</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Fixed</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a:t>
            </a:r>
            <a:r>
              <a:rPr kumimoji="0" lang="it-IT" sz="900" b="0" i="0" u="none" strike="noStrike" kern="1200" cap="none" spc="0" normalizeH="0" baseline="0" noProof="0" dirty="0" err="1">
                <a:ln>
                  <a:noFill/>
                </a:ln>
                <a:solidFill>
                  <a:srgbClr val="000000"/>
                </a:solidFill>
                <a:effectLst/>
                <a:uLnTx/>
                <a:uFillTx/>
                <a:latin typeface="Times New Roman"/>
                <a:ea typeface="+mn-ea"/>
                <a:cs typeface="+mn-cs"/>
              </a:rPr>
              <a:t>Buondary</a:t>
            </a:r>
            <a:r>
              <a:rPr kumimoji="0" lang="it-IT" sz="900" b="0" i="0" u="none" strike="noStrike" kern="1200" cap="none" spc="0" normalizeH="0" baseline="0" noProof="0" dirty="0">
                <a:ln>
                  <a:noFill/>
                </a:ln>
                <a:solidFill>
                  <a:srgbClr val="000000"/>
                </a:solidFill>
                <a:effectLst/>
                <a:uLnTx/>
                <a:uFillTx/>
                <a:latin typeface="Times New Roman"/>
                <a:ea typeface="+mn-ea"/>
                <a:cs typeface="+mn-cs"/>
              </a:rPr>
              <a:t> Equilibrium</a:t>
            </a:r>
          </a:p>
          <a:p>
            <a:pPr marL="0" marR="0" lvl="0" indent="0" algn="ctr" defTabSz="914400" rtl="0" eaLnBrk="0" fontAlgn="base" latinLnBrk="0" hangingPunct="0">
              <a:lnSpc>
                <a:spcPct val="100000"/>
              </a:lnSpc>
              <a:spcBef>
                <a:spcPts val="60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3570" name="CasellaDiTesto 60"/>
          <p:cNvSpPr txBox="1">
            <a:spLocks noChangeArrowheads="1"/>
          </p:cNvSpPr>
          <p:nvPr/>
        </p:nvSpPr>
        <p:spPr bwMode="auto">
          <a:xfrm>
            <a:off x="1433513" y="5683250"/>
            <a:ext cx="6481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Tool to prepare or import shape sequences and compute freeboundary equilibria in view of equilibrium current calculation</a:t>
            </a:r>
          </a:p>
        </p:txBody>
      </p:sp>
    </p:spTree>
    <p:extLst>
      <p:ext uri="{BB962C8B-B14F-4D97-AF65-F5344CB8AC3E}">
        <p14:creationId xmlns:p14="http://schemas.microsoft.com/office/powerpoint/2010/main" val="3854937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549275"/>
            <a:ext cx="9163051"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2088771" y="341313"/>
            <a:ext cx="4025076" cy="535531"/>
          </a:xfrm>
          <a:prstGeom prst="rect">
            <a:avLst/>
          </a:prstGeom>
        </p:spPr>
        <p:txBody>
          <a:bodyPr wrap="none">
            <a:spAutoFit/>
          </a:bodyPr>
          <a:lstStyle/>
          <a:p>
            <a:pPr marL="0" marR="0" lvl="0" indent="0" algn="just" defTabSz="914400" rtl="0" eaLnBrk="0" fontAlgn="base" latinLnBrk="0" hangingPunct="0">
              <a:lnSpc>
                <a:spcPct val="120000"/>
              </a:lnSpc>
              <a:spcBef>
                <a:spcPts val="300"/>
              </a:spcBef>
              <a:spcAft>
                <a:spcPts val="300"/>
              </a:spcAft>
              <a:buClrTx/>
              <a:buSzTx/>
              <a:buFontTx/>
              <a:buNone/>
              <a:tabLst/>
              <a:defRPr/>
            </a:pPr>
            <a:r>
              <a:rPr kumimoji="0" lang="en-GB" sz="2400" b="1" i="0" u="none" strike="noStrike" kern="1200" cap="none" spc="0" normalizeH="0" baseline="0" noProof="0" dirty="0">
                <a:ln>
                  <a:noFill/>
                </a:ln>
                <a:solidFill>
                  <a:srgbClr val="3333CC">
                    <a:lumMod val="75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Main </a:t>
            </a:r>
            <a:r>
              <a:rPr kumimoji="0" lang="en-GB" sz="2400" b="1" i="0" u="none" strike="noStrike" kern="1200" cap="none" spc="0" normalizeH="0" baseline="0" noProof="0" dirty="0" smtClean="0">
                <a:ln>
                  <a:noFill/>
                </a:ln>
                <a:solidFill>
                  <a:srgbClr val="3333CC">
                    <a:lumMod val="75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GUI CREATE-EGENE</a:t>
            </a:r>
            <a:endParaRPr kumimoji="0" lang="it-IT" sz="2400" b="1" i="0" u="none" strike="noStrike" kern="1200" cap="none" spc="0" normalizeH="0" baseline="0" noProof="0" dirty="0">
              <a:ln>
                <a:noFill/>
              </a:ln>
              <a:solidFill>
                <a:srgbClr val="3333CC">
                  <a:lumMod val="75000"/>
                </a:srgbClr>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41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algn="ctr" eaLnBrk="1" fontAlgn="auto" hangingPunct="1">
              <a:spcAft>
                <a:spcPts val="0"/>
              </a:spcAft>
              <a:defRPr/>
            </a:pPr>
            <a:r>
              <a:rPr lang="en-US" dirty="0" smtClean="0"/>
              <a:t>PLASHAPE &amp; CREATE-EGENE</a:t>
            </a:r>
            <a:endParaRPr lang="en-US" dirty="0"/>
          </a:p>
        </p:txBody>
      </p:sp>
      <p:sp>
        <p:nvSpPr>
          <p:cNvPr id="21506" name="Espace réservé du contenu 11"/>
          <p:cNvSpPr>
            <a:spLocks noGrp="1"/>
          </p:cNvSpPr>
          <p:nvPr>
            <p:ph idx="1"/>
          </p:nvPr>
        </p:nvSpPr>
        <p:spPr>
          <a:xfrm>
            <a:off x="576263" y="980728"/>
            <a:ext cx="8172450" cy="5400600"/>
          </a:xfrm>
        </p:spPr>
        <p:txBody>
          <a:bodyPr/>
          <a:lstStyle/>
          <a:p>
            <a:pPr lvl="1" eaLnBrk="1" hangingPunct="1">
              <a:lnSpc>
                <a:spcPct val="150000"/>
              </a:lnSpc>
            </a:pPr>
            <a:r>
              <a:rPr lang="en-US" sz="2400" dirty="0" smtClean="0">
                <a:solidFill>
                  <a:schemeClr val="tx1"/>
                </a:solidFill>
              </a:rPr>
              <a:t>2  next presentations :</a:t>
            </a:r>
            <a:br>
              <a:rPr lang="en-US" sz="2400" dirty="0" smtClean="0">
                <a:solidFill>
                  <a:schemeClr val="tx1"/>
                </a:solidFill>
              </a:rPr>
            </a:br>
            <a:endParaRPr lang="en-US" sz="2400" dirty="0" smtClean="0">
              <a:solidFill>
                <a:schemeClr val="tx1"/>
              </a:solidFill>
            </a:endParaRPr>
          </a:p>
          <a:p>
            <a:pPr lvl="3" eaLnBrk="1" hangingPunct="1">
              <a:lnSpc>
                <a:spcPct val="150000"/>
              </a:lnSpc>
            </a:pPr>
            <a:r>
              <a:rPr lang="en-US" sz="2400" dirty="0" smtClean="0">
                <a:solidFill>
                  <a:schemeClr val="tx1"/>
                </a:solidFill>
              </a:rPr>
              <a:t> </a:t>
            </a:r>
            <a:r>
              <a:rPr lang="en-US" sz="2400" dirty="0" smtClean="0">
                <a:solidFill>
                  <a:schemeClr val="tx1"/>
                </a:solidFill>
              </a:rPr>
              <a:t>CREATE-EGENE </a:t>
            </a:r>
            <a:r>
              <a:rPr lang="en-US" sz="2400" dirty="0">
                <a:solidFill>
                  <a:schemeClr val="tx1"/>
                </a:solidFill>
              </a:rPr>
              <a:t>tutorial and simulations of scenario 2 </a:t>
            </a:r>
            <a:r>
              <a:rPr lang="en-US" sz="2400" dirty="0" smtClean="0">
                <a:solidFill>
                  <a:schemeClr val="tx1"/>
                </a:solidFill>
              </a:rPr>
              <a:t/>
            </a:r>
            <a:br>
              <a:rPr lang="en-US" sz="2400" dirty="0" smtClean="0">
                <a:solidFill>
                  <a:schemeClr val="tx1"/>
                </a:solidFill>
              </a:rPr>
            </a:br>
            <a:r>
              <a:rPr lang="en-US" sz="2400" dirty="0" smtClean="0">
                <a:solidFill>
                  <a:schemeClr val="tx1"/>
                </a:solidFill>
              </a:rPr>
              <a:t>     by Adriano Mele</a:t>
            </a:r>
            <a:br>
              <a:rPr lang="en-US" sz="2400" dirty="0" smtClean="0">
                <a:solidFill>
                  <a:schemeClr val="tx1"/>
                </a:solidFill>
              </a:rPr>
            </a:br>
            <a:endParaRPr lang="en-US" sz="2400" dirty="0" smtClean="0">
              <a:solidFill>
                <a:schemeClr val="tx1"/>
              </a:solidFill>
            </a:endParaRPr>
          </a:p>
          <a:p>
            <a:pPr lvl="3" eaLnBrk="1" hangingPunct="1">
              <a:lnSpc>
                <a:spcPct val="150000"/>
              </a:lnSpc>
            </a:pPr>
            <a:r>
              <a:rPr lang="en-US" sz="2400" dirty="0" smtClean="0">
                <a:solidFill>
                  <a:schemeClr val="tx1"/>
                </a:solidFill>
              </a:rPr>
              <a:t> </a:t>
            </a:r>
            <a:r>
              <a:rPr lang="en-US" sz="2400" dirty="0" smtClean="0">
                <a:solidFill>
                  <a:schemeClr val="tx1"/>
                </a:solidFill>
              </a:rPr>
              <a:t>CREATE-EGENE </a:t>
            </a:r>
            <a:r>
              <a:rPr lang="en-US" sz="2400" dirty="0">
                <a:solidFill>
                  <a:schemeClr val="tx1"/>
                </a:solidFill>
              </a:rPr>
              <a:t>simulations of scenario 4.2 </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by Domenico Abate</a:t>
            </a:r>
            <a:endParaRPr lang="en-US" sz="2400" dirty="0"/>
          </a:p>
          <a:p>
            <a:pPr lvl="1" eaLnBrk="1" hangingPunct="1">
              <a:lnSpc>
                <a:spcPct val="150000"/>
              </a:lnSpc>
            </a:pPr>
            <a:endParaRPr lang="en-US" sz="2400" dirty="0"/>
          </a:p>
          <a:p>
            <a:pPr lvl="1" eaLnBrk="1" hangingPunct="1">
              <a:lnSpc>
                <a:spcPct val="150000"/>
              </a:lnSpc>
            </a:pPr>
            <a:endParaRPr lang="en-US" sz="1400" dirty="0" smtClean="0"/>
          </a:p>
          <a:p>
            <a:pPr lvl="3" eaLnBrk="1" hangingPunct="1">
              <a:lnSpc>
                <a:spcPct val="150000"/>
              </a:lnSpc>
            </a:pPr>
            <a:endParaRPr lang="en-US" sz="1400" dirty="0" smtClean="0"/>
          </a:p>
          <a:p>
            <a:pPr lvl="3" eaLnBrk="1" hangingPunct="1">
              <a:lnSpc>
                <a:spcPct val="150000"/>
              </a:lnSpc>
            </a:pPr>
            <a:endParaRPr lang="en-US" sz="1800" dirty="0" smtClean="0"/>
          </a:p>
          <a:p>
            <a:pPr lvl="3" eaLnBrk="1" hangingPunct="1">
              <a:lnSpc>
                <a:spcPct val="150000"/>
              </a:lnSpc>
            </a:pPr>
            <a:endParaRPr lang="en-US" sz="1800" dirty="0" smtClean="0"/>
          </a:p>
          <a:p>
            <a:pPr lvl="3" eaLnBrk="1" hangingPunct="1">
              <a:lnSpc>
                <a:spcPct val="150000"/>
              </a:lnSpc>
            </a:pPr>
            <a:endParaRPr lang="en-US" sz="2000" dirty="0" smtClean="0"/>
          </a:p>
          <a:p>
            <a:pPr marL="0" lvl="1" indent="0" eaLnBrk="1" hangingPunct="1">
              <a:lnSpc>
                <a:spcPct val="150000"/>
              </a:lnSpc>
              <a:buNone/>
            </a:pPr>
            <a:r>
              <a:rPr lang="en-US" sz="2000" dirty="0" smtClean="0"/>
              <a:t/>
            </a:r>
            <a:br>
              <a:rPr lang="en-US" sz="2000" dirty="0" smtClean="0"/>
            </a:br>
            <a:endParaRPr lang="en-US" sz="2000" dirty="0" smtClean="0"/>
          </a:p>
        </p:txBody>
      </p:sp>
      <p:sp>
        <p:nvSpPr>
          <p:cNvPr id="20483" name="Espace réservé du numéro de diapositive 8"/>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549234C9-2D5D-46F9-A20B-A10B7DF021F8}"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20484" name="Espace réservé du pied de page 9"/>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666666"/>
                </a:solidFill>
                <a:effectLst/>
                <a:uLnTx/>
                <a:uFillTx/>
                <a:latin typeface="Arial"/>
                <a:ea typeface="+mn-ea"/>
                <a:cs typeface="+mn-cs"/>
              </a:rPr>
              <a:t>Jean-François Artaud | </a:t>
            </a:r>
            <a:r>
              <a:rPr kumimoji="0" lang="fr-FR" sz="1000" b="0" i="0" u="none" strike="noStrike" kern="1200" cap="none" spc="0" normalizeH="0" baseline="0" noProof="0" dirty="0" smtClean="0">
                <a:ln>
                  <a:noFill/>
                </a:ln>
                <a:solidFill>
                  <a:srgbClr val="666666"/>
                </a:solidFill>
                <a:effectLst/>
                <a:uLnTx/>
                <a:uFillTx/>
                <a:latin typeface="Arial"/>
                <a:ea typeface="+mn-ea"/>
                <a:cs typeface="+mn-cs"/>
              </a:rPr>
              <a:t>CEA/DRF/IRFM </a:t>
            </a:r>
            <a:r>
              <a:rPr kumimoji="0" lang="fr-FR" sz="1000" b="0" i="0" u="none" strike="noStrike" kern="1200" cap="none" spc="0" normalizeH="0" baseline="0" noProof="0" dirty="0">
                <a:ln>
                  <a:noFill/>
                </a:ln>
                <a:solidFill>
                  <a:srgbClr val="666666"/>
                </a:solidFill>
                <a:effectLst/>
                <a:uLnTx/>
                <a:uFillTx/>
                <a:latin typeface="Arial"/>
                <a:ea typeface="+mn-ea"/>
                <a:cs typeface="+mn-cs"/>
              </a:rPr>
              <a:t>| </a:t>
            </a:r>
            <a:fld id="{F02C85F2-DF73-498D-975A-E3DEDE741D7D}" type="datetime1">
              <a:rPr kumimoji="0" lang="en-GB" sz="1000" b="0" i="0" u="none" strike="noStrike" kern="1200" cap="none" spc="0" normalizeH="0" baseline="0" noProof="0" smtClean="0">
                <a:ln>
                  <a:noFill/>
                </a:ln>
                <a:solidFill>
                  <a:srgbClr val="66666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02/04/2020</a:t>
            </a:fld>
            <a:endParaRPr kumimoji="0" lang="fr-FR" sz="1000" b="0" i="0" u="none" strike="noStrike" kern="1200" cap="none" spc="0" normalizeH="0" baseline="0" noProof="0" dirty="0">
              <a:ln>
                <a:noFill/>
              </a:ln>
              <a:solidFill>
                <a:srgbClr val="666666"/>
              </a:solidFill>
              <a:effectLst/>
              <a:uLnTx/>
              <a:uFillTx/>
              <a:latin typeface="Arial"/>
              <a:ea typeface="+mn-ea"/>
              <a:cs typeface="+mn-cs"/>
            </a:endParaRPr>
          </a:p>
        </p:txBody>
      </p:sp>
    </p:spTree>
    <p:extLst>
      <p:ext uri="{BB962C8B-B14F-4D97-AF65-F5344CB8AC3E}">
        <p14:creationId xmlns:p14="http://schemas.microsoft.com/office/powerpoint/2010/main" val="357720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9094</TotalTime>
  <Words>1320</Words>
  <Application>Microsoft Office PowerPoint</Application>
  <PresentationFormat>Affichage à l'écran (4:3)</PresentationFormat>
  <Paragraphs>357</Paragraphs>
  <Slides>26</Slides>
  <Notes>1</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26</vt:i4>
      </vt:variant>
    </vt:vector>
  </HeadingPairs>
  <TitlesOfParts>
    <vt:vector size="40" baseType="lpstr">
      <vt:lpstr>SimSun</vt:lpstr>
      <vt:lpstr>Arial</vt:lpstr>
      <vt:lpstr>Arial Black</vt:lpstr>
      <vt:lpstr>Arial Unicode MS</vt:lpstr>
      <vt:lpstr>Calibri</vt:lpstr>
      <vt:lpstr>Cambria Math</vt:lpstr>
      <vt:lpstr>New York</vt:lpstr>
      <vt:lpstr>Palatino</vt:lpstr>
      <vt:lpstr>Symbol</vt:lpstr>
      <vt:lpstr>Times New Roman</vt:lpstr>
      <vt:lpstr>Wingdings</vt:lpstr>
      <vt:lpstr>Masque principal</vt:lpstr>
      <vt:lpstr>Blank Presentation</vt:lpstr>
      <vt:lpstr>1_Blank Presentation</vt:lpstr>
      <vt:lpstr>WPSA  JT-60SA  Discharge simulator Status and progress</vt:lpstr>
      <vt:lpstr>Discharge Simulator:  Contributors</vt:lpstr>
      <vt:lpstr>Discharge Simulator:  Goals</vt:lpstr>
      <vt:lpstr>Discharge Simulator:  Codes</vt:lpstr>
      <vt:lpstr>DISCHARGE simulator:  FULL discharge workflow</vt:lpstr>
      <vt:lpstr>Discharge Simulator:  HowTO in 4 steps</vt:lpstr>
      <vt:lpstr>Plasma shape design with Plashape tool</vt:lpstr>
      <vt:lpstr>Présentation PowerPoint</vt:lpstr>
      <vt:lpstr>PLASHAPE &amp; CREATE-EGENE</vt:lpstr>
      <vt:lpstr>PLASMA SCENARIO design with METIS</vt:lpstr>
      <vt:lpstr>SCENARIO OptimiSAtion tools</vt:lpstr>
      <vt:lpstr>METIS + FEEQS.M :  BENCHMARKs &amp; scenario optimization</vt:lpstr>
      <vt:lpstr>close loop simulationS</vt:lpstr>
      <vt:lpstr>Présentation PowerPoint</vt:lpstr>
      <vt:lpstr>Strong and Weak Coupled simulations comparison for Ohmic Scenario</vt:lpstr>
      <vt:lpstr>NICE : ADAPTATION to JT-60SA</vt:lpstr>
      <vt:lpstr>NICE : EQUIlibrium identification TEST (1/3) </vt:lpstr>
      <vt:lpstr>NICE : EQUIlibrium identification TEST (2/3) </vt:lpstr>
      <vt:lpstr>NICE : EQUIlibrium identification TEST (3/3) </vt:lpstr>
      <vt:lpstr>Summary of  DISCHARGE Simulator development</vt:lpstr>
      <vt:lpstr>What come next ?</vt:lpstr>
      <vt:lpstr>Backup slides   </vt:lpstr>
      <vt:lpstr>Présentation PowerPoint</vt:lpstr>
      <vt:lpstr>Who will use These tools ?</vt:lpstr>
      <vt:lpstr>References</vt:lpstr>
      <vt:lpstr>DRF  IRFM SPPF</vt:lpstr>
    </vt:vector>
  </TitlesOfParts>
  <Company>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dc:creator>
  <cp:lastModifiedBy>ARTAUD Jean-Francois 132999</cp:lastModifiedBy>
  <cp:revision>809</cp:revision>
  <cp:lastPrinted>2015-07-09T06:50:28Z</cp:lastPrinted>
  <dcterms:created xsi:type="dcterms:W3CDTF">2012-05-16T13:45:41Z</dcterms:created>
  <dcterms:modified xsi:type="dcterms:W3CDTF">2020-04-02T10:26:13Z</dcterms:modified>
</cp:coreProperties>
</file>