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74" r:id="rId2"/>
    <p:sldMasterId id="2147483687" r:id="rId3"/>
  </p:sldMasterIdLst>
  <p:notesMasterIdLst>
    <p:notesMasterId r:id="rId29"/>
  </p:notesMasterIdLst>
  <p:handoutMasterIdLst>
    <p:handoutMasterId r:id="rId30"/>
  </p:handoutMasterIdLst>
  <p:sldIdLst>
    <p:sldId id="599" r:id="rId4"/>
    <p:sldId id="746" r:id="rId5"/>
    <p:sldId id="747" r:id="rId6"/>
    <p:sldId id="750" r:id="rId7"/>
    <p:sldId id="794" r:id="rId8"/>
    <p:sldId id="638" r:id="rId9"/>
    <p:sldId id="751" r:id="rId10"/>
    <p:sldId id="752" r:id="rId11"/>
    <p:sldId id="765" r:id="rId12"/>
    <p:sldId id="795" r:id="rId13"/>
    <p:sldId id="797" r:id="rId14"/>
    <p:sldId id="796" r:id="rId15"/>
    <p:sldId id="798" r:id="rId16"/>
    <p:sldId id="799" r:id="rId17"/>
    <p:sldId id="784" r:id="rId18"/>
    <p:sldId id="770" r:id="rId19"/>
    <p:sldId id="771" r:id="rId20"/>
    <p:sldId id="772" r:id="rId21"/>
    <p:sldId id="773" r:id="rId22"/>
    <p:sldId id="781" r:id="rId23"/>
    <p:sldId id="779" r:id="rId24"/>
    <p:sldId id="791" r:id="rId25"/>
    <p:sldId id="789" r:id="rId26"/>
    <p:sldId id="792" r:id="rId27"/>
    <p:sldId id="793" r:id="rId28"/>
  </p:sldIdLst>
  <p:sldSz cx="9144000" cy="6858000" type="screen4x3"/>
  <p:notesSz cx="6648450" cy="97821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>
          <p15:clr>
            <a:srgbClr val="A4A3A4"/>
          </p15:clr>
        </p15:guide>
        <p15:guide id="2" pos="209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1FB505"/>
    <a:srgbClr val="00C9C9"/>
    <a:srgbClr val="FBFEC4"/>
    <a:srgbClr val="FFFFB9"/>
    <a:srgbClr val="FF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762" y="-86"/>
      </p:cViewPr>
      <p:guideLst>
        <p:guide orient="horz" pos="3081"/>
        <p:guide pos="20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2" tIns="45276" rIns="90552" bIns="45276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2" tIns="45276" rIns="90552" bIns="4527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3225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2" tIns="45276" rIns="90552" bIns="45276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3225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2" tIns="45276" rIns="90552" bIns="4527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DB1A13D-8865-45DE-A95B-38F70CBE17E6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7970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2" tIns="45276" rIns="90552" bIns="45276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2" tIns="45276" rIns="90552" bIns="4527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5013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6613"/>
            <a:ext cx="4876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2" tIns="45276" rIns="90552" bIns="45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3225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2" tIns="45276" rIns="90552" bIns="45276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93225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2" tIns="45276" rIns="90552" bIns="4527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AD0C84-AC27-44FF-A245-DEF0C09BE5E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076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0C84-AC27-44FF-A245-DEF0C09BE5E0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810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36F229F0-DCBD-431A-AC13-CB7D1F511B75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61241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16BB8C00-6648-4E95-AD0B-E20B57AC1B36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395981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2388"/>
            <a:ext cx="2043113" cy="61849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52388"/>
            <a:ext cx="5976937" cy="61849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A3AC518B-41D7-47A2-956A-47B3C067290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47351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3" y="6308725"/>
            <a:ext cx="1119187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9C5A6604-088A-4BAB-A392-587F10C73C99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417651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D2EB56C8-5DAA-4BC3-A50A-85F57AD66D46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62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558BB81B-D030-42F7-B5F3-808C1F520F95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13" name="Espace réservé du pied de page 15"/>
          <p:cNvSpPr>
            <a:spLocks noGrp="1"/>
          </p:cNvSpPr>
          <p:nvPr>
            <p:ph type="ftr" sz="quarter" idx="24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97032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AFEE629A-2B5B-4505-9F9A-E70CD834CBB4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244637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0FE40864-C931-4CEF-AE87-77CF4F707BF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422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FEAA1500-5044-4C94-B46B-14825998636D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5886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38265D7C-2975-45F3-B8C4-7A4191853E2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6331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5B58D8AE-A148-46FB-AD95-E62C7C784E44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254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FD3031A7-E5F9-49A7-A3A2-B4E00F88EFF2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819820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C63233E4-4F10-468C-998F-913595F2A54D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983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E9A5102E-DBC8-4C87-AC61-429BA2D0F9AD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3633463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45126B04-3933-4F29-9391-38DD574A0266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2422463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C28E080A-AA45-4447-A2A7-3A3BBD74267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13321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3" y="6308725"/>
            <a:ext cx="1119187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6B5810B1-E0D1-4DBE-B0FD-96A5290D5EE6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2669728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C8A8FDA8-DEEA-473F-987A-1B447F77B204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3030282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077A6C04-61CA-4D86-B81D-A830D6D4D115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13" name="Espace réservé du pied de page 15"/>
          <p:cNvSpPr>
            <a:spLocks noGrp="1"/>
          </p:cNvSpPr>
          <p:nvPr>
            <p:ph type="ftr" sz="quarter" idx="24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3279703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848B0B7C-5F18-480C-A8BB-6CA995008004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628221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24F9F953-0FED-449F-95F8-8EB8D38CA2EF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49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2AC1618E-BF72-403C-817C-C12012C01245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369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CA41DAD6-14DC-4BD6-818D-7537758F9CA5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09211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7B9E114B-E8D7-471F-B742-D0EF3E6B79A6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7526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849F5085-BC46-446C-984C-AB01A069847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6165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38DCE2D7-4553-4DC0-B7CE-13FD4B60A4EE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492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3270EB0A-FC4B-40BD-AC79-DFAD31AAA757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40328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1F3D26A0-DFD0-485E-84A2-E5D7838B315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40986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51A6DB74-FE3E-4985-805E-37B833A7684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95533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0D0A8E31-D417-4547-9915-545E68A50DE4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4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71081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EA3C7ABA-15E4-45B3-89D9-FDA8B6B462C4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297357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33A1F520-7EFB-43AB-9A17-781452278D1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358501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491288E6-3F08-4BFF-9C54-37DE3AD1582B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5742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 descr="bandeau_titr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IRFMblanc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8024813" y="6308725"/>
            <a:ext cx="1119187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4A8848A9-35DD-472D-BA2E-DE3A38FA8FF6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sp>
        <p:nvSpPr>
          <p:cNvPr id="11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5435600" y="6305550"/>
            <a:ext cx="2555875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fr-FR" altLang="fr-FR"/>
              <a:t>WPSA | 02/04/2020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pitchFamily="34" charset="0"/>
        <a:defRPr sz="2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>
          <a:solidFill>
            <a:srgbClr val="666666"/>
          </a:solidFill>
          <a:latin typeface="+mn-lt"/>
          <a:ea typeface="ＭＳ Ｐゴシック" charset="0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pitchFamily="34" charset="0"/>
        <a:defRPr sz="1600">
          <a:solidFill>
            <a:srgbClr val="666666"/>
          </a:solidFill>
          <a:latin typeface="+mn-lt"/>
          <a:ea typeface="ＭＳ Ｐゴシック" charset="0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>
          <a:solidFill>
            <a:srgbClr val="666666"/>
          </a:solidFill>
          <a:latin typeface="+mn-lt"/>
          <a:ea typeface="ＭＳ Ｐゴシック" charset="0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  <a:ea typeface="ＭＳ Ｐゴシック" charset="0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7" descr="bandeau_text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2AC33328-DB83-4606-B7FC-FD0A2FBB5365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pic>
        <p:nvPicPr>
          <p:cNvPr id="3079" name="Picture 8" descr="IRFMblan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38125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  <p:sldLayoutId id="214748460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pitchFamily="34" charset="0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6"/>
        </a:buBlip>
        <a:defRPr sz="1600" kern="1200">
          <a:solidFill>
            <a:srgbClr val="666666"/>
          </a:solidFill>
          <a:latin typeface="+mn-lt"/>
          <a:ea typeface="ＭＳ Ｐゴシック" charset="0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pitchFamily="34" charset="0"/>
        <a:defRPr sz="1600" kern="1200">
          <a:solidFill>
            <a:srgbClr val="666666"/>
          </a:solidFill>
          <a:latin typeface="+mn-lt"/>
          <a:ea typeface="ＭＳ Ｐゴシック" charset="0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7"/>
        </a:buBlip>
        <a:defRPr sz="1600" kern="1200">
          <a:solidFill>
            <a:srgbClr val="666666"/>
          </a:solidFill>
          <a:latin typeface="+mn-lt"/>
          <a:ea typeface="ＭＳ Ｐゴシック" charset="0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7" descr="bandeau_text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C9C61F52-B2E9-4097-B170-C96557E15EBD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  <p:pic>
        <p:nvPicPr>
          <p:cNvPr id="4103" name="Picture 8" descr="IRFMblan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38125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20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pitchFamily="34" charset="0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4"/>
        </a:buBlip>
        <a:defRPr sz="1600" kern="1200">
          <a:solidFill>
            <a:srgbClr val="666666"/>
          </a:solidFill>
          <a:latin typeface="+mn-lt"/>
          <a:ea typeface="ＭＳ Ｐゴシック" charset="0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pitchFamily="34" charset="0"/>
        <a:defRPr sz="1600" kern="1200">
          <a:solidFill>
            <a:srgbClr val="666666"/>
          </a:solidFill>
          <a:latin typeface="+mn-lt"/>
          <a:ea typeface="ＭＳ Ｐゴシック" charset="0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5"/>
        </a:buBlip>
        <a:defRPr sz="1600" kern="1200">
          <a:solidFill>
            <a:srgbClr val="666666"/>
          </a:solidFill>
          <a:latin typeface="+mn-lt"/>
          <a:ea typeface="ＭＳ Ｐゴシック" charset="0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aleria.ostuni@cea.f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1000">
                <a:solidFill>
                  <a:schemeClr val="bg1"/>
                </a:solidFill>
              </a:rPr>
              <a:t>|  PAGE </a:t>
            </a:r>
            <a:fld id="{119F6CC8-56B8-4D3D-8D04-0B6269A01780}" type="slidenum">
              <a:rPr lang="fr-FR" altLang="fr-FR" sz="1000" smtClean="0">
                <a:solidFill>
                  <a:schemeClr val="bg1"/>
                </a:solidFill>
              </a:rPr>
              <a:pPr/>
              <a:t>1</a:t>
            </a:fld>
            <a:endParaRPr lang="fr-FR" altLang="fr-FR" sz="1000">
              <a:solidFill>
                <a:schemeClr val="bg1"/>
              </a:solidFill>
            </a:endParaRPr>
          </a:p>
        </p:txBody>
      </p:sp>
      <p:sp>
        <p:nvSpPr>
          <p:cNvPr id="3072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1000">
                <a:solidFill>
                  <a:schemeClr val="bg1"/>
                </a:solidFill>
              </a:rPr>
              <a:t>WPSA | 02/04/2020</a:t>
            </a:r>
          </a:p>
        </p:txBody>
      </p:sp>
      <p:sp>
        <p:nvSpPr>
          <p:cNvPr id="30725" name="Espace réservé du numéro de diapositive 6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000">
                <a:solidFill>
                  <a:schemeClr val="bg1"/>
                </a:solidFill>
              </a:rPr>
              <a:t>|  PAGE </a:t>
            </a:r>
            <a:fld id="{89F3F1E7-3476-4E6B-BC57-E60A045C6937}" type="slidenum">
              <a:rPr lang="fr-FR" altLang="fr-FR" sz="1000">
                <a:solidFill>
                  <a:schemeClr val="bg1"/>
                </a:solidFill>
              </a:rPr>
              <a:pPr eaLnBrk="1" hangingPunct="1"/>
              <a:t>1</a:t>
            </a:fld>
            <a:endParaRPr lang="fr-FR" altLang="fr-FR" sz="1000">
              <a:solidFill>
                <a:schemeClr val="bg1"/>
              </a:solidFill>
            </a:endParaRPr>
          </a:p>
        </p:txBody>
      </p:sp>
      <p:sp>
        <p:nvSpPr>
          <p:cNvPr id="15365" name="Espace réservé du pied de page 7"/>
          <p:cNvSpPr txBox="1">
            <a:spLocks noGrp="1"/>
          </p:cNvSpPr>
          <p:nvPr/>
        </p:nvSpPr>
        <p:spPr bwMode="auto">
          <a:xfrm>
            <a:off x="5435600" y="6305550"/>
            <a:ext cx="25558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fr-FR" sz="1000">
                <a:solidFill>
                  <a:schemeClr val="bg1"/>
                </a:solidFill>
                <a:latin typeface="+mn-lt"/>
                <a:ea typeface="+mn-ea"/>
              </a:rPr>
              <a:t>CEA | 10 AVRIL 2012</a:t>
            </a:r>
          </a:p>
        </p:txBody>
      </p:sp>
      <p:pic>
        <p:nvPicPr>
          <p:cNvPr id="30727" name="Picture 10" descr="logo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6007100"/>
            <a:ext cx="2022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275013" y="2975769"/>
            <a:ext cx="586898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marL="9525" indent="-9525" defTabSz="7620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fr-FR" altLang="fr-FR" sz="2000" b="1" dirty="0">
                <a:solidFill>
                  <a:srgbClr val="000000"/>
                </a:solidFill>
              </a:rPr>
              <a:t>V. </a:t>
            </a:r>
            <a:r>
              <a:rPr lang="fr-FR" altLang="fr-FR" sz="2000" b="1" dirty="0" err="1">
                <a:solidFill>
                  <a:srgbClr val="000000"/>
                </a:solidFill>
              </a:rPr>
              <a:t>Ostuni</a:t>
            </a:r>
            <a:r>
              <a:rPr lang="fr-FR" altLang="fr-FR" sz="2000" b="1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fr-FR" altLang="fr-FR" sz="2000" i="1" dirty="0">
                <a:solidFill>
                  <a:srgbClr val="000000"/>
                </a:solidFill>
              </a:rPr>
              <a:t>I</a:t>
            </a:r>
            <a:r>
              <a:rPr lang="fr-FR" altLang="fr-FR" sz="1800" i="1" dirty="0">
                <a:solidFill>
                  <a:srgbClr val="000000"/>
                </a:solidFill>
              </a:rPr>
              <a:t>nstitut de Recherche sur la Fusion </a:t>
            </a:r>
          </a:p>
          <a:p>
            <a:pPr algn="ctr">
              <a:lnSpc>
                <a:spcPct val="110000"/>
              </a:lnSpc>
              <a:defRPr/>
            </a:pPr>
            <a:r>
              <a:rPr lang="fr-FR" altLang="fr-FR" sz="1800" i="1" dirty="0">
                <a:solidFill>
                  <a:srgbClr val="000000"/>
                </a:solidFill>
              </a:rPr>
              <a:t>par confinement Magnétique</a:t>
            </a:r>
          </a:p>
          <a:p>
            <a:pPr algn="ctr">
              <a:lnSpc>
                <a:spcPct val="110000"/>
              </a:lnSpc>
              <a:defRPr/>
            </a:pPr>
            <a:r>
              <a:rPr lang="fr-FR" altLang="fr-FR" sz="1800" dirty="0">
                <a:solidFill>
                  <a:srgbClr val="000000"/>
                </a:solidFill>
              </a:rPr>
              <a:t>Commissariat à l’Energie Atomique</a:t>
            </a:r>
          </a:p>
          <a:p>
            <a:pPr algn="ctr">
              <a:lnSpc>
                <a:spcPct val="110000"/>
              </a:lnSpc>
              <a:defRPr/>
            </a:pPr>
            <a:r>
              <a:rPr lang="fr-FR" altLang="fr-FR" sz="1800" dirty="0">
                <a:solidFill>
                  <a:srgbClr val="000000"/>
                </a:solidFill>
              </a:rPr>
              <a:t>CEA/Cadarache (FRANCE)</a:t>
            </a:r>
          </a:p>
          <a:p>
            <a:pPr algn="ctr">
              <a:lnSpc>
                <a:spcPct val="110000"/>
              </a:lnSpc>
              <a:defRPr/>
            </a:pPr>
            <a:r>
              <a:rPr lang="fr-FR" altLang="fr-FR" sz="1800" i="1" dirty="0">
                <a:solidFill>
                  <a:srgbClr val="000000"/>
                </a:solidFill>
                <a:hlinkClick r:id="rId4"/>
              </a:rPr>
              <a:t>valeria.ostuni@cea.fr</a:t>
            </a:r>
            <a:r>
              <a:rPr lang="fr-FR" altLang="fr-FR" sz="1800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55975" y="365124"/>
            <a:ext cx="56927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EC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/>
              <a:t>Integrated modelling of fusion plasma discharges with application to the JT-60SA tokamak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0D95C2-BB80-4569-BD71-0CC7B0EB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Benchmark of </a:t>
            </a:r>
            <a:r>
              <a:rPr lang="en-US" sz="2800" dirty="0"/>
              <a:t>FEEQS.M</a:t>
            </a:r>
            <a:endParaRPr lang="it-IT" sz="2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6EBF0A-51D7-4F49-8121-696E6E64D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6DCD6D-2FFA-41D5-BF46-1B3D6E4B9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0FE40864-C931-4CEF-AE87-77CF4F707BF1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7DF27143-0EF7-42E2-87B0-58E6DE4A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6440"/>
            <a:ext cx="91440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04836F-0808-40BC-9ABA-8BEEFE3261EE}"/>
              </a:ext>
            </a:extLst>
          </p:cNvPr>
          <p:cNvSpPr txBox="1"/>
          <p:nvPr/>
        </p:nvSpPr>
        <p:spPr>
          <a:xfrm>
            <a:off x="106998" y="1003043"/>
            <a:ext cx="89264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200" dirty="0"/>
              <a:t>A </a:t>
            </a:r>
            <a:r>
              <a:rPr lang="en-US" sz="2200" b="1" dirty="0"/>
              <a:t>direct benchmark </a:t>
            </a:r>
            <a:r>
              <a:rPr lang="en-US" sz="2200" dirty="0"/>
              <a:t>between TOSCA and FEEQS has been made without METIS in the loop. It consists of </a:t>
            </a:r>
            <a:r>
              <a:rPr lang="en-US" sz="2200" b="1" dirty="0"/>
              <a:t>setting CS2 </a:t>
            </a:r>
            <a:r>
              <a:rPr lang="en-US" sz="2200" dirty="0"/>
              <a:t>current to the values taken from TOSCA and computing all of the other currents using FEEQS.</a:t>
            </a:r>
          </a:p>
          <a:p>
            <a:pPr marL="0"/>
            <a:r>
              <a:rPr lang="en-US" sz="2200" dirty="0"/>
              <a:t>FEEQS results match well TOSCA data.</a:t>
            </a:r>
            <a:r>
              <a:rPr lang="en-US" sz="2200" b="1" dirty="0">
                <a:solidFill>
                  <a:srgbClr val="FF0000"/>
                </a:solidFill>
              </a:rPr>
              <a:t> The two codes use the same equations and assumptions. </a:t>
            </a:r>
          </a:p>
          <a:p>
            <a:endParaRPr lang="it-IT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DDABBA9-0184-49A6-BC1A-999F46158FB8}"/>
              </a:ext>
            </a:extLst>
          </p:cNvPr>
          <p:cNvSpPr txBox="1"/>
          <p:nvPr/>
        </p:nvSpPr>
        <p:spPr>
          <a:xfrm>
            <a:off x="5130006" y="5676213"/>
            <a:ext cx="3402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small differences come from the currents in passive structures set to be 0. </a:t>
            </a:r>
          </a:p>
        </p:txBody>
      </p:sp>
    </p:spTree>
    <p:extLst>
      <p:ext uri="{BB962C8B-B14F-4D97-AF65-F5344CB8AC3E}">
        <p14:creationId xmlns:p14="http://schemas.microsoft.com/office/powerpoint/2010/main" val="154626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B5BB9-2DC1-4A79-BC9D-D0842CF2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Coupling of METIS and FEEQS.M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C78718-034D-45DD-BD28-6EE173295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AFEE629A-2B5B-4505-9F9A-E70CD834CBB4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8997D3-5D25-467D-9A09-93D23E38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17244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96115-1DC4-4A1C-A5CA-EB44DA5C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Coupling of </a:t>
            </a:r>
            <a:r>
              <a:rPr lang="en-US" sz="2800" dirty="0"/>
              <a:t>METIS </a:t>
            </a:r>
            <a:r>
              <a:rPr lang="en-US" sz="2800" cap="none" dirty="0"/>
              <a:t>and</a:t>
            </a:r>
            <a:r>
              <a:rPr lang="en-US" sz="2800" dirty="0"/>
              <a:t> FEEQS.M</a:t>
            </a:r>
            <a:endParaRPr lang="it-IT" sz="2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52C9AA-1FD4-4BD1-8759-D10DD4630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4D4A63-6B71-4A8D-8637-9DC0F3CD3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0FE40864-C931-4CEF-AE87-77CF4F707BF1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D4BA13-BF1D-4356-BDA7-F1EB3BCD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87" y="1132481"/>
            <a:ext cx="8869188" cy="3165791"/>
          </a:xfrm>
        </p:spPr>
        <p:txBody>
          <a:bodyPr/>
          <a:lstStyle/>
          <a:p>
            <a:pPr mar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The aim of the study is to </a:t>
            </a:r>
            <a:r>
              <a:rPr lang="en-US" sz="2400" b="1" dirty="0">
                <a:solidFill>
                  <a:schemeClr val="tx1"/>
                </a:solidFill>
              </a:rPr>
              <a:t>compute the same coils current </a:t>
            </a:r>
            <a:r>
              <a:rPr lang="en-US" sz="2400" dirty="0">
                <a:solidFill>
                  <a:schemeClr val="tx1"/>
                </a:solidFill>
              </a:rPr>
              <a:t> using FEEQS.M with and without METIS.</a:t>
            </a:r>
          </a:p>
          <a:p>
            <a:pPr mar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The first step is to </a:t>
            </a:r>
            <a:r>
              <a:rPr lang="en-US" sz="2400" b="1" dirty="0">
                <a:solidFill>
                  <a:schemeClr val="tx1"/>
                </a:solidFill>
              </a:rPr>
              <a:t>change the input METIS parameters</a:t>
            </a:r>
            <a:r>
              <a:rPr lang="en-US" sz="2400" dirty="0">
                <a:solidFill>
                  <a:schemeClr val="tx1"/>
                </a:solidFill>
              </a:rPr>
              <a:t> starting from scenario #2 of JT-60SA in order to obtain similar behavior of </a:t>
            </a:r>
            <a:r>
              <a:rPr lang="en-US" sz="2400" b="1" dirty="0">
                <a:solidFill>
                  <a:schemeClr val="tx1"/>
                </a:solidFill>
              </a:rPr>
              <a:t>flux consumption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l</a:t>
            </a:r>
            <a:r>
              <a:rPr lang="en-US" sz="2400" b="1" baseline="-25000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(3), β</a:t>
            </a:r>
            <a:r>
              <a:rPr lang="en-US" sz="2400" b="1" baseline="-25000" dirty="0">
                <a:solidFill>
                  <a:schemeClr val="tx1"/>
                </a:solidFill>
              </a:rPr>
              <a:t>p</a:t>
            </a:r>
            <a:r>
              <a:rPr lang="en-US" sz="2400" b="1" dirty="0">
                <a:solidFill>
                  <a:schemeClr val="tx1"/>
                </a:solidFill>
              </a:rPr>
              <a:t> and </a:t>
            </a:r>
            <a:r>
              <a:rPr lang="en-US" sz="2400" b="1" dirty="0" err="1">
                <a:solidFill>
                  <a:schemeClr val="tx1"/>
                </a:solidFill>
              </a:rPr>
              <a:t>C</a:t>
            </a:r>
            <a:r>
              <a:rPr lang="en-US" sz="2400" b="1" baseline="-25000" dirty="0" err="1">
                <a:solidFill>
                  <a:schemeClr val="tx1"/>
                </a:solidFill>
              </a:rPr>
              <a:t>Ejima</a:t>
            </a:r>
            <a:r>
              <a:rPr lang="en-US" sz="2400" b="1" dirty="0">
                <a:solidFill>
                  <a:schemeClr val="tx1"/>
                </a:solidFill>
              </a:rPr>
              <a:t> factor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used as inputs in the benchmark. </a:t>
            </a:r>
          </a:p>
          <a:p>
            <a:pPr mar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The waveform of the </a:t>
            </a:r>
            <a:r>
              <a:rPr lang="en-US" sz="2400" b="1" dirty="0">
                <a:solidFill>
                  <a:schemeClr val="tx1"/>
                </a:solidFill>
              </a:rPr>
              <a:t>plasma current </a:t>
            </a:r>
            <a:r>
              <a:rPr lang="en-US" sz="2400" dirty="0">
                <a:solidFill>
                  <a:schemeClr val="tx1"/>
                </a:solidFill>
              </a:rPr>
              <a:t>is considered a fixed value and it is left unchanged.</a:t>
            </a:r>
          </a:p>
          <a:p>
            <a:pPr marL="0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F6DDAD-FBF5-404E-8E71-CD6CED06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87184"/>
            <a:ext cx="3084008" cy="23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DCE9A7E-130F-4ACC-BA5C-1B8A21DD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14" y="4465514"/>
            <a:ext cx="3189979" cy="23924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5F2C44-56CE-432B-B72D-6858FDDF4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20" y="4465515"/>
            <a:ext cx="3189980" cy="23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3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>
            <a:extLst>
              <a:ext uri="{FF2B5EF4-FFF2-40B4-BE49-F238E27FC236}">
                <a16:creationId xmlns:a16="http://schemas.microsoft.com/office/drawing/2014/main" id="{DA06C59F-62D8-4124-92C8-3186D0F6E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017"/>
            <a:ext cx="9144000" cy="3956983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1CE5AD-2558-43D7-A485-56E1DEA08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21A122-2C7B-41B2-AE3C-951838E52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|  PAGE </a:t>
            </a:r>
            <a:fld id="{0FE40864-C931-4CEF-AE87-77CF4F707BF1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26E5A63-48A1-407A-BC11-C2EEEE88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US" sz="2800" cap="none" dirty="0"/>
              <a:t>Coupling of </a:t>
            </a:r>
            <a:r>
              <a:rPr lang="en-US" sz="2800" dirty="0"/>
              <a:t>METIS </a:t>
            </a:r>
            <a:r>
              <a:rPr lang="en-US" sz="2800" cap="none" dirty="0"/>
              <a:t>and</a:t>
            </a:r>
            <a:r>
              <a:rPr lang="en-US" sz="2800" dirty="0"/>
              <a:t> FEEQS.M</a:t>
            </a:r>
            <a:endParaRPr lang="it-IT" sz="28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509A4A-A655-41C0-A2AA-2D1B34227594}"/>
              </a:ext>
            </a:extLst>
          </p:cNvPr>
          <p:cNvSpPr/>
          <p:nvPr/>
        </p:nvSpPr>
        <p:spPr>
          <a:xfrm>
            <a:off x="85410" y="962025"/>
            <a:ext cx="9058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next step consists of </a:t>
            </a:r>
            <a:r>
              <a:rPr lang="en-US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using this configuration as input for FEEQS.M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order to compute coils currents and to compare them to reference one. </a:t>
            </a:r>
            <a:r>
              <a:rPr lang="en-US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+mn-lt"/>
              </a:rPr>
              <a:t>onstraint forces on coils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constraint forces between coils </a:t>
            </a:r>
            <a:r>
              <a:rPr lang="en-US" dirty="0">
                <a:latin typeface="+mn-lt"/>
              </a:rPr>
              <a:t>are not taken into account. The </a:t>
            </a:r>
            <a:r>
              <a:rPr lang="en-US" b="1" dirty="0">
                <a:latin typeface="+mn-lt"/>
              </a:rPr>
              <a:t>flux offset </a:t>
            </a:r>
            <a:r>
              <a:rPr lang="en-US" dirty="0">
                <a:latin typeface="+mn-lt"/>
              </a:rPr>
              <a:t>is set </a:t>
            </a:r>
            <a:r>
              <a:rPr lang="en-US">
                <a:latin typeface="+mn-lt"/>
              </a:rPr>
              <a:t>to </a:t>
            </a:r>
            <a:r>
              <a:rPr lang="en-US" b="1">
                <a:solidFill>
                  <a:schemeClr val="tx2"/>
                </a:solidFill>
                <a:latin typeface="+mn-lt"/>
              </a:rPr>
              <a:t>17Wb</a:t>
            </a:r>
            <a:r>
              <a:rPr lang="en-US">
                <a:latin typeface="+mn-lt"/>
              </a:rPr>
              <a:t> </a:t>
            </a:r>
            <a:r>
              <a:rPr lang="en-US" dirty="0">
                <a:latin typeface="+mn-lt"/>
              </a:rPr>
              <a:t>and the </a:t>
            </a:r>
            <a:r>
              <a:rPr lang="en-US" b="1" dirty="0">
                <a:latin typeface="+mn-lt"/>
              </a:rPr>
              <a:t>regularization weight </a:t>
            </a:r>
            <a:r>
              <a:rPr lang="en-US" dirty="0">
                <a:latin typeface="+mn-lt"/>
              </a:rPr>
              <a:t>to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10</a:t>
            </a:r>
            <a:r>
              <a:rPr lang="en-US" b="1" baseline="30000" dirty="0">
                <a:solidFill>
                  <a:schemeClr val="tx2"/>
                </a:solidFill>
                <a:latin typeface="+mn-lt"/>
              </a:rPr>
              <a:t>-17</a:t>
            </a:r>
            <a:r>
              <a:rPr lang="en-US" dirty="0">
                <a:latin typeface="+mn-lt"/>
              </a:rPr>
              <a:t>.</a:t>
            </a:r>
            <a:endParaRPr lang="it-IT" dirty="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353249-0304-428A-B379-D775B66DB269}"/>
              </a:ext>
            </a:extLst>
          </p:cNvPr>
          <p:cNvSpPr txBox="1"/>
          <p:nvPr/>
        </p:nvSpPr>
        <p:spPr>
          <a:xfrm>
            <a:off x="4963886" y="5705167"/>
            <a:ext cx="378482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penalization of EF5 = </a:t>
            </a:r>
            <a:r>
              <a:rPr lang="en-US" b="1" dirty="0">
                <a:solidFill>
                  <a:schemeClr val="tx2"/>
                </a:solidFill>
              </a:rPr>
              <a:t>10</a:t>
            </a:r>
            <a:r>
              <a:rPr lang="en-US" b="1" baseline="30000" dirty="0">
                <a:solidFill>
                  <a:schemeClr val="tx2"/>
                </a:solidFill>
              </a:rPr>
              <a:t>3</a:t>
            </a:r>
            <a:r>
              <a:rPr lang="en-US" dirty="0"/>
              <a:t> (its weight is </a:t>
            </a:r>
            <a:r>
              <a:rPr lang="en-US" b="1" dirty="0">
                <a:solidFill>
                  <a:schemeClr val="tx2"/>
                </a:solidFill>
              </a:rPr>
              <a:t>10</a:t>
            </a:r>
            <a:r>
              <a:rPr lang="en-US" b="1" baseline="30000" dirty="0">
                <a:solidFill>
                  <a:schemeClr val="tx2"/>
                </a:solidFill>
              </a:rPr>
              <a:t>-14</a:t>
            </a:r>
            <a:r>
              <a:rPr lang="en-US" dirty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337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9E824-720B-480F-AB0B-7060103C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to scenario optimization</a:t>
            </a:r>
            <a:br>
              <a:rPr lang="en-US" sz="2800" dirty="0"/>
            </a:b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2EB4C7-5B62-4523-BA2D-ABDBD380D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AFEE629A-2B5B-4505-9F9A-E70CD834CBB4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5BDDD-ABE6-44DC-B02F-BE088C28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71359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Application to scenario optimization - optimization process 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FEAA1500-5044-4C94-B46B-14825998636D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sp>
        <p:nvSpPr>
          <p:cNvPr id="6" name="Rectangle 5"/>
          <p:cNvSpPr/>
          <p:nvPr/>
        </p:nvSpPr>
        <p:spPr>
          <a:xfrm>
            <a:off x="154670" y="962025"/>
            <a:ext cx="8429736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spcBef>
                <a:spcPts val="600"/>
              </a:spcBef>
            </a:pPr>
            <a:r>
              <a:rPr lang="en-US" sz="2600" dirty="0"/>
              <a:t>The optimization process consists of: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launching a large number of simulations and </a:t>
            </a:r>
            <a:r>
              <a:rPr lang="en-US" sz="2600" b="1" dirty="0"/>
              <a:t>varying a large number of parameters</a:t>
            </a:r>
            <a:r>
              <a:rPr lang="en-US" sz="2600" dirty="0"/>
              <a:t>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Using FEEQS in order to </a:t>
            </a:r>
            <a:r>
              <a:rPr lang="en-US" sz="2600" b="1" dirty="0"/>
              <a:t>compute coil currents</a:t>
            </a:r>
            <a:r>
              <a:rPr lang="en-US" sz="2600" dirty="0"/>
              <a:t>, power supply voltages, forces on coils and to update the LCFS;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Uploading the new LCFS </a:t>
            </a:r>
            <a:r>
              <a:rPr lang="en-US" sz="2600" dirty="0"/>
              <a:t>in the same simulation and running again METIS and FEEQS in order to obtain a better convergence.</a:t>
            </a:r>
            <a:endParaRPr lang="en-US" sz="2600" b="1" dirty="0"/>
          </a:p>
          <a:p>
            <a:pPr>
              <a:spcBef>
                <a:spcPts val="600"/>
              </a:spcBef>
            </a:pPr>
            <a:r>
              <a:rPr lang="en-US" sz="2600" dirty="0"/>
              <a:t>The aims are:</a:t>
            </a:r>
          </a:p>
          <a:p>
            <a:pPr marL="36576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Respect the </a:t>
            </a:r>
            <a:r>
              <a:rPr lang="en-US" sz="2600" b="1" dirty="0"/>
              <a:t>physical limits</a:t>
            </a:r>
            <a:r>
              <a:rPr lang="en-US" sz="2600" dirty="0"/>
              <a:t>;</a:t>
            </a:r>
          </a:p>
          <a:p>
            <a:pPr marL="36576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Respect the </a:t>
            </a:r>
            <a:r>
              <a:rPr lang="en-US" sz="2600" b="1" dirty="0"/>
              <a:t>technological limits</a:t>
            </a:r>
            <a:r>
              <a:rPr lang="en-US" sz="2600" dirty="0"/>
              <a:t>;</a:t>
            </a:r>
          </a:p>
          <a:p>
            <a:pPr marL="36576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achieve a shot </a:t>
            </a:r>
            <a:r>
              <a:rPr lang="en-US" sz="2600" b="1" dirty="0"/>
              <a:t>as long as possible</a:t>
            </a:r>
            <a:r>
              <a:rPr lang="en-US" sz="2600" dirty="0"/>
              <a:t>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639452-FE1F-4ECA-BCE4-601795CE6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2873345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Application to scenario optimization – inputs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FEAA1500-5044-4C94-B46B-14825998636D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81105"/>
              </p:ext>
            </p:extLst>
          </p:nvPr>
        </p:nvGraphicFramePr>
        <p:xfrm>
          <a:off x="197642" y="1973948"/>
          <a:ext cx="8748714" cy="414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471">
                  <a:extLst>
                    <a:ext uri="{9D8B030D-6E8A-4147-A177-3AD203B41FA5}">
                      <a16:colId xmlns:a16="http://schemas.microsoft.com/office/drawing/2014/main" val="618440024"/>
                    </a:ext>
                  </a:extLst>
                </a:gridCol>
                <a:gridCol w="1648014">
                  <a:extLst>
                    <a:ext uri="{9D8B030D-6E8A-4147-A177-3AD203B41FA5}">
                      <a16:colId xmlns:a16="http://schemas.microsoft.com/office/drawing/2014/main" val="3227281683"/>
                    </a:ext>
                  </a:extLst>
                </a:gridCol>
                <a:gridCol w="1749743">
                  <a:extLst>
                    <a:ext uri="{9D8B030D-6E8A-4147-A177-3AD203B41FA5}">
                      <a16:colId xmlns:a16="http://schemas.microsoft.com/office/drawing/2014/main" val="3563378572"/>
                    </a:ext>
                  </a:extLst>
                </a:gridCol>
                <a:gridCol w="1749743">
                  <a:extLst>
                    <a:ext uri="{9D8B030D-6E8A-4147-A177-3AD203B41FA5}">
                      <a16:colId xmlns:a16="http://schemas.microsoft.com/office/drawing/2014/main" val="3394109032"/>
                    </a:ext>
                  </a:extLst>
                </a:gridCol>
                <a:gridCol w="1749743">
                  <a:extLst>
                    <a:ext uri="{9D8B030D-6E8A-4147-A177-3AD203B41FA5}">
                      <a16:colId xmlns:a16="http://schemas.microsoft.com/office/drawing/2014/main" val="2396074880"/>
                    </a:ext>
                  </a:extLst>
                </a:gridCol>
              </a:tblGrid>
              <a:tr h="8867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Plasma current (MA)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Toroidal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</a:rPr>
                        <a:t> magnetic field (T)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Major radius (m)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Minor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</a:rPr>
                        <a:t> radius (m)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ECR/N-NBI/P-NBI powers (MW)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15261"/>
                  </a:ext>
                </a:extLst>
              </a:tr>
              <a:tr h="30959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2.25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2.96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7/10/24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655195"/>
                  </a:ext>
                </a:extLst>
              </a:tr>
              <a:tr h="94188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Gas</a:t>
                      </a:r>
                      <a:r>
                        <a:rPr lang="en-US" sz="1600" b="1" baseline="0" dirty="0">
                          <a:solidFill>
                            <a:sysClr val="windowText" lastClr="000000"/>
                          </a:solidFill>
                        </a:rPr>
                        <a:t> species 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Flattop duration 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ECRH Assisted breakdown (MW)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 factor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Breakdown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70177"/>
                  </a:ext>
                </a:extLst>
              </a:tr>
              <a:tr h="33725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Deuterium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692576"/>
                  </a:ext>
                </a:extLst>
              </a:tr>
              <a:tr h="4412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Line-averaged electron density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(10E20/m</a:t>
                      </a:r>
                      <a:r>
                        <a:rPr lang="en-US" sz="1600" b="1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ITB formation, recycling and runaway 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ECRH maximum power at the end of the ramp-up (MW)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Voltage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Density peaking factor 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65405"/>
                  </a:ext>
                </a:extLst>
              </a:tr>
              <a:tr h="33725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0.63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6.7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475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9620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parameters are set to start the optimization of the scenario #2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04BCF5-F65E-46A5-B197-58783D83F9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304706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Application to scenario optimization – importance of externals heating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FEAA1500-5044-4C94-B46B-14825998636D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844" y="1098967"/>
            <a:ext cx="8839044" cy="3422792"/>
          </a:xfrm>
        </p:spPr>
        <p:txBody>
          <a:bodyPr/>
          <a:lstStyle/>
          <a:p>
            <a:pPr marL="0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ECRH power waveform </a:t>
            </a:r>
            <a:r>
              <a:rPr lang="en-US" sz="2400" dirty="0">
                <a:solidFill>
                  <a:schemeClr val="tx1"/>
                </a:solidFill>
              </a:rPr>
              <a:t>is modelled to help the </a:t>
            </a:r>
            <a:r>
              <a:rPr lang="en-US" sz="2400" b="1" dirty="0">
                <a:solidFill>
                  <a:schemeClr val="tx1"/>
                </a:solidFill>
              </a:rPr>
              <a:t>x-point formation </a:t>
            </a:r>
            <a:r>
              <a:rPr lang="en-US" sz="2400" dirty="0">
                <a:solidFill>
                  <a:schemeClr val="tx1"/>
                </a:solidFill>
              </a:rPr>
              <a:t>(at </a:t>
            </a:r>
            <a:r>
              <a:rPr lang="en-US" sz="2400" b="1" dirty="0"/>
              <a:t>4.09 s</a:t>
            </a:r>
            <a:r>
              <a:rPr lang="en-US" sz="2400" dirty="0">
                <a:solidFill>
                  <a:schemeClr val="tx1"/>
                </a:solidFill>
              </a:rPr>
              <a:t>). Its </a:t>
            </a:r>
            <a:r>
              <a:rPr lang="en-US" sz="2400" b="1" dirty="0">
                <a:solidFill>
                  <a:schemeClr val="tx1"/>
                </a:solidFill>
              </a:rPr>
              <a:t>radial deposition position</a:t>
            </a:r>
            <a:r>
              <a:rPr lang="en-US" sz="2400" dirty="0">
                <a:solidFill>
                  <a:schemeClr val="tx1"/>
                </a:solidFill>
              </a:rPr>
              <a:t> is equal to </a:t>
            </a:r>
            <a:r>
              <a:rPr lang="en-US" sz="2400" b="1" dirty="0"/>
              <a:t>0.5</a:t>
            </a:r>
            <a:r>
              <a:rPr lang="en-US" sz="2400" dirty="0">
                <a:solidFill>
                  <a:schemeClr val="tx1"/>
                </a:solidFill>
              </a:rPr>
              <a:t> with the </a:t>
            </a:r>
            <a:r>
              <a:rPr lang="en-US" sz="2400" b="1" dirty="0">
                <a:solidFill>
                  <a:schemeClr val="tx1"/>
                </a:solidFill>
              </a:rPr>
              <a:t>deposition width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b="1" dirty="0"/>
              <a:t>0.2</a:t>
            </a:r>
            <a:r>
              <a:rPr lang="en-US" sz="2400" dirty="0">
                <a:solidFill>
                  <a:schemeClr val="tx1"/>
                </a:solidFill>
              </a:rPr>
              <a:t>, and it is directed toward the </a:t>
            </a:r>
            <a:r>
              <a:rPr lang="en-US" sz="2400" b="1" dirty="0">
                <a:solidFill>
                  <a:schemeClr val="tx1"/>
                </a:solidFill>
              </a:rPr>
              <a:t>high flux surface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P-NBI power</a:t>
            </a:r>
            <a:r>
              <a:rPr lang="en-US" sz="2400" dirty="0">
                <a:solidFill>
                  <a:schemeClr val="tx1"/>
                </a:solidFill>
              </a:rPr>
              <a:t> is used to assist the </a:t>
            </a:r>
            <a:r>
              <a:rPr lang="en-US" sz="2400" b="1" dirty="0">
                <a:solidFill>
                  <a:schemeClr val="tx1"/>
                </a:solidFill>
              </a:rPr>
              <a:t>transition to H-mode </a:t>
            </a:r>
            <a:r>
              <a:rPr lang="en-US" sz="2400" dirty="0">
                <a:solidFill>
                  <a:schemeClr val="tx1"/>
                </a:solidFill>
              </a:rPr>
              <a:t>(at </a:t>
            </a:r>
            <a:r>
              <a:rPr lang="en-US" sz="2400" b="1" dirty="0"/>
              <a:t>12.89 s</a:t>
            </a:r>
            <a:r>
              <a:rPr lang="en-US" sz="2400" dirty="0">
                <a:solidFill>
                  <a:schemeClr val="tx1"/>
                </a:solidFill>
              </a:rPr>
              <a:t>). They </a:t>
            </a:r>
            <a:r>
              <a:rPr lang="en-US" sz="2400" b="1" dirty="0">
                <a:solidFill>
                  <a:schemeClr val="tx1"/>
                </a:solidFill>
              </a:rPr>
              <a:t>vertical shift </a:t>
            </a:r>
            <a:r>
              <a:rPr lang="en-US" sz="2400" dirty="0">
                <a:solidFill>
                  <a:schemeClr val="tx1"/>
                </a:solidFill>
              </a:rPr>
              <a:t>at the center of the plasma is set to </a:t>
            </a:r>
            <a:r>
              <a:rPr lang="en-US" sz="2400" b="1" dirty="0"/>
              <a:t>0.35</a:t>
            </a:r>
            <a:r>
              <a:rPr lang="en-US" sz="2400" dirty="0">
                <a:solidFill>
                  <a:schemeClr val="tx1"/>
                </a:solidFill>
              </a:rPr>
              <a:t> with the </a:t>
            </a:r>
            <a:r>
              <a:rPr lang="en-US" sz="2400" b="1" dirty="0">
                <a:solidFill>
                  <a:schemeClr val="tx1"/>
                </a:solidFill>
              </a:rPr>
              <a:t>tangency radius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b="1" dirty="0"/>
              <a:t>2.85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t-IT" sz="2400" dirty="0">
              <a:solidFill>
                <a:schemeClr val="tx1"/>
              </a:solidFill>
            </a:endParaRPr>
          </a:p>
          <a:p>
            <a:pPr mar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23BE9EA-32B4-4A91-8F82-666869A0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4572000" cy="3429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00B4D07-23EE-4253-9776-28544FB43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Application to scenario optimization – check of the technological limits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62025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FEEQS.M is run with the flux offset set to </a:t>
            </a:r>
            <a:r>
              <a:rPr lang="en-US" sz="2600" b="1" dirty="0"/>
              <a:t>20 Wb</a:t>
            </a:r>
            <a:r>
              <a:rPr lang="en-US" sz="2600" dirty="0"/>
              <a:t> and the regulation weight set to </a:t>
            </a:r>
            <a:r>
              <a:rPr lang="en-US" sz="2600" b="1" dirty="0"/>
              <a:t>10</a:t>
            </a:r>
            <a:r>
              <a:rPr lang="en-US" sz="2600" b="1" baseline="30000" dirty="0"/>
              <a:t>-15</a:t>
            </a:r>
          </a:p>
          <a:p>
            <a:endParaRPr lang="en-US" sz="2600" dirty="0"/>
          </a:p>
        </p:txBody>
      </p:sp>
      <p:pic>
        <p:nvPicPr>
          <p:cNvPr id="8" name="rigth_feeqs_inverse4metis_results_101">
            <a:hlinkClick r:id="" action="ppaction://media"/>
            <a:extLst>
              <a:ext uri="{FF2B5EF4-FFF2-40B4-BE49-F238E27FC236}">
                <a16:creationId xmlns:a16="http://schemas.microsoft.com/office/drawing/2014/main" id="{6D49B0E2-AC33-4BB2-8A27-6B474537BC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2637" y="2012221"/>
            <a:ext cx="5601362" cy="48181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6E872C4-1F0F-4F5B-AD28-70A7B3293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442"/>
            <a:ext cx="4303856" cy="32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Application to scenario optimization – check of the physical limits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FEAA1500-5044-4C94-B46B-14825998636D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C024541-7094-4FD1-8C68-FC7C4D0DEB48}"/>
              </a:ext>
            </a:extLst>
          </p:cNvPr>
          <p:cNvSpPr/>
          <p:nvPr/>
        </p:nvSpPr>
        <p:spPr>
          <a:xfrm>
            <a:off x="205958" y="1195868"/>
            <a:ext cx="8732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electron temperature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electron density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checked in order to verify if 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respect the typical values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expected for the scenario #2.</a:t>
            </a: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D5FF27-0D1A-49B8-BD58-80A7FB65B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33" y="2580863"/>
            <a:ext cx="4573567" cy="42638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ED68117-54AE-4D27-89A9-29C3B4207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80863"/>
            <a:ext cx="4570433" cy="42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>
                <a:ea typeface="ＭＳ Ｐゴシック" pitchFamily="34" charset="-128"/>
              </a:rPr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|  PAGE </a:t>
            </a:r>
            <a:fld id="{2AC1618E-BF72-403C-817C-C12012C01245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76263" y="1268413"/>
            <a:ext cx="8172450" cy="296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Introduction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Codes for integrated tokamak modelling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Benchmark of FEEQS.M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Coupling of METIS and FEEQS.M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Application to scenario optimization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0B91A4-A788-4238-AC53-2FD9482A0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5375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AFEE629A-2B5B-4505-9F9A-E70CD834CBB4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89033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Conclusions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087" y="1057398"/>
            <a:ext cx="8808898" cy="5800602"/>
          </a:xfrm>
        </p:spPr>
        <p:txBody>
          <a:bodyPr/>
          <a:lstStyle/>
          <a:p>
            <a:pPr marL="0"/>
            <a:r>
              <a:rPr lang="en-US" dirty="0">
                <a:solidFill>
                  <a:schemeClr val="tx1"/>
                </a:solidFill>
              </a:rPr>
              <a:t>From the simulation results obtained, it is possible to conclude that:</a:t>
            </a:r>
          </a:p>
          <a:p>
            <a:pPr marL="365760" indent="-27432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FEEQS results match well TOSCA ones</a:t>
            </a:r>
            <a:r>
              <a:rPr lang="en-US" dirty="0">
                <a:solidFill>
                  <a:schemeClr val="tx1"/>
                </a:solidFill>
              </a:rPr>
              <a:t>, this means that the two codes have the same contents and similar </a:t>
            </a:r>
            <a:r>
              <a:rPr lang="en-US" dirty="0" err="1">
                <a:solidFill>
                  <a:schemeClr val="tx1"/>
                </a:solidFill>
              </a:rPr>
              <a:t>accurancy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36576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effect of calculate 𝛃_𝐩 and </a:t>
            </a:r>
            <a:r>
              <a:rPr lang="en-US" b="1" dirty="0">
                <a:solidFill>
                  <a:schemeClr val="tx1"/>
                </a:solidFill>
              </a:rPr>
              <a:t>li(3)</a:t>
            </a:r>
            <a:r>
              <a:rPr lang="en-US" dirty="0">
                <a:solidFill>
                  <a:schemeClr val="tx1"/>
                </a:solidFill>
              </a:rPr>
              <a:t> is larger in the coils dedicated to the </a:t>
            </a:r>
            <a:r>
              <a:rPr lang="en-US" b="1" dirty="0">
                <a:solidFill>
                  <a:schemeClr val="tx1"/>
                </a:solidFill>
              </a:rPr>
              <a:t>formation</a:t>
            </a:r>
            <a:r>
              <a:rPr lang="en-US" dirty="0">
                <a:solidFill>
                  <a:schemeClr val="tx1"/>
                </a:solidFill>
              </a:rPr>
              <a:t> and the </a:t>
            </a:r>
            <a:r>
              <a:rPr lang="en-US" b="1" dirty="0">
                <a:solidFill>
                  <a:schemeClr val="tx1"/>
                </a:solidFill>
              </a:rPr>
              <a:t>position</a:t>
            </a:r>
            <a:r>
              <a:rPr lang="en-US" dirty="0">
                <a:solidFill>
                  <a:schemeClr val="tx1"/>
                </a:solidFill>
              </a:rPr>
              <a:t> of the </a:t>
            </a:r>
            <a:r>
              <a:rPr lang="en-US" b="1" dirty="0">
                <a:solidFill>
                  <a:schemeClr val="tx1"/>
                </a:solidFill>
              </a:rPr>
              <a:t>x-point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365760" indent="-27432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the scenario analyzed is possible to obtain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36576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power</a:t>
            </a:r>
            <a:r>
              <a:rPr lang="en-US" dirty="0">
                <a:solidFill>
                  <a:schemeClr val="tx1"/>
                </a:solidFill>
              </a:rPr>
              <a:t> and the </a:t>
            </a:r>
            <a:r>
              <a:rPr lang="en-US" b="1" dirty="0">
                <a:solidFill>
                  <a:schemeClr val="tx1"/>
                </a:solidFill>
              </a:rPr>
              <a:t>position</a:t>
            </a:r>
            <a:r>
              <a:rPr lang="en-US" dirty="0">
                <a:solidFill>
                  <a:schemeClr val="tx1"/>
                </a:solidFill>
              </a:rPr>
              <a:t> of the </a:t>
            </a:r>
            <a:r>
              <a:rPr lang="en-US" b="1" dirty="0">
                <a:solidFill>
                  <a:schemeClr val="tx1"/>
                </a:solidFill>
              </a:rPr>
              <a:t>externals heating are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dirty="0">
                <a:solidFill>
                  <a:schemeClr val="tx1"/>
                </a:solidFill>
              </a:rPr>
              <a:t>most </a:t>
            </a:r>
            <a:r>
              <a:rPr lang="en-GB" dirty="0">
                <a:solidFill>
                  <a:schemeClr val="tx1"/>
                </a:solidFill>
              </a:rPr>
              <a:t>relevant parameters affecting the behaviour of </a:t>
            </a:r>
            <a:r>
              <a:rPr lang="en-US" dirty="0">
                <a:solidFill>
                  <a:schemeClr val="tx1"/>
                </a:solidFill>
              </a:rPr>
              <a:t>the plasma discharge.</a:t>
            </a:r>
          </a:p>
          <a:p>
            <a:pPr marL="91440" indent="0"/>
            <a:r>
              <a:rPr lang="en-US" dirty="0">
                <a:solidFill>
                  <a:schemeClr val="tx1"/>
                </a:solidFill>
              </a:rPr>
              <a:t>Future upgrades:</a:t>
            </a:r>
          </a:p>
          <a:p>
            <a:pPr marL="43434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More efforts are needed to better analyze </a:t>
            </a:r>
            <a:r>
              <a:rPr lang="en-US" b="1" dirty="0">
                <a:solidFill>
                  <a:schemeClr val="tx1"/>
                </a:solidFill>
              </a:rPr>
              <a:t>the ramp-down phase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43434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only way to </a:t>
            </a:r>
            <a:r>
              <a:rPr lang="en-US" b="1" dirty="0">
                <a:solidFill>
                  <a:schemeClr val="tx1"/>
                </a:solidFill>
              </a:rPr>
              <a:t>match the starting upper limit coils current </a:t>
            </a:r>
            <a:r>
              <a:rPr lang="en-US" dirty="0">
                <a:solidFill>
                  <a:schemeClr val="tx1"/>
                </a:solidFill>
              </a:rPr>
              <a:t>is to shift manually the computed coil current. Therefore, a code improvement is need to find model to </a:t>
            </a:r>
            <a:r>
              <a:rPr lang="en-US" b="1" dirty="0">
                <a:solidFill>
                  <a:schemeClr val="tx1"/>
                </a:solidFill>
              </a:rPr>
              <a:t>make this part automatic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43434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couple </a:t>
            </a:r>
            <a:r>
              <a:rPr lang="en-US" b="1" dirty="0">
                <a:solidFill>
                  <a:schemeClr val="tx1"/>
                </a:solidFill>
              </a:rPr>
              <a:t>CREATE-NL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METIS</a:t>
            </a:r>
            <a:r>
              <a:rPr lang="en-US" dirty="0">
                <a:solidFill>
                  <a:schemeClr val="tx1"/>
                </a:solidFill>
              </a:rPr>
              <a:t> in order to simulate a full tokamak discharge. </a:t>
            </a:r>
          </a:p>
          <a:p>
            <a:pPr marL="91440" indent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32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AFEE629A-2B5B-4505-9F9A-E70CD834CBB4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23928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426" y="105550"/>
            <a:ext cx="7237413" cy="909637"/>
          </a:xfrm>
        </p:spPr>
        <p:txBody>
          <a:bodyPr/>
          <a:lstStyle/>
          <a:p>
            <a:r>
              <a:rPr lang="en-US" sz="2800" cap="none" dirty="0"/>
              <a:t>FEEQS inverse </a:t>
            </a:r>
            <a:r>
              <a:rPr lang="en-US" sz="2800" cap="none" dirty="0" err="1"/>
              <a:t>Poynting</a:t>
            </a:r>
            <a:r>
              <a:rPr lang="en-US" sz="2800" cap="none" dirty="0"/>
              <a:t> mode equations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FEAA1500-5044-4C94-B46B-14825998636D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874" y="1297172"/>
                <a:ext cx="8282763" cy="5531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FEEQS combines:</a:t>
                </a:r>
              </a:p>
              <a:p>
                <a:pPr marL="365760" indent="-27432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the </a:t>
                </a:r>
                <a:r>
                  <a:rPr lang="en-US" sz="2200" b="1" dirty="0"/>
                  <a:t>Grad-</a:t>
                </a:r>
                <a:r>
                  <a:rPr lang="en-US" sz="2200" b="1" dirty="0" err="1"/>
                  <a:t>Shafranov</a:t>
                </a:r>
                <a:r>
                  <a:rPr lang="en-US" sz="2200" b="1" dirty="0"/>
                  <a:t> equation </a:t>
                </a:r>
                <a:r>
                  <a:rPr lang="en-US" sz="2200" dirty="0"/>
                  <a:t>for the </a:t>
                </a:r>
                <a:r>
                  <a:rPr lang="en-US" sz="2200" b="1" dirty="0" err="1"/>
                  <a:t>magnetohydrodynamic</a:t>
                </a:r>
                <a:r>
                  <a:rPr lang="en-US" sz="2200" b="1" dirty="0"/>
                  <a:t> equilibrium</a:t>
                </a:r>
                <a:r>
                  <a:rPr lang="en-US" sz="2200" dirty="0"/>
                  <a:t> in axisymmetric systems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𝐹𝐹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Where </a:t>
                </a:r>
                <a:r>
                  <a:rPr lang="en-US" sz="2000" dirty="0"/>
                  <a:t>P' and F' refer to the derivatives respect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P(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) and F(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) that are the </a:t>
                </a:r>
                <a:r>
                  <a:rPr lang="en-US" sz="2000" b="1" dirty="0"/>
                  <a:t>kinetic pressure </a:t>
                </a:r>
                <a:r>
                  <a:rPr lang="en-US" sz="2000" dirty="0"/>
                  <a:t>and the </a:t>
                </a:r>
                <a:r>
                  <a:rPr lang="en-US" sz="2000" b="1" dirty="0"/>
                  <a:t>diamagnetic function </a:t>
                </a:r>
                <a:r>
                  <a:rPr lang="en-US" sz="2000" dirty="0"/>
                  <a:t>constant on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dirty="0"/>
              </a:p>
              <a:p>
                <a:pPr marL="365760" indent="-27432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n-US" sz="2200" b="1" dirty="0"/>
                  <a:t>circuit </a:t>
                </a:r>
                <a:r>
                  <a:rPr lang="en-US" sz="2200" dirty="0"/>
                  <a:t>and</a:t>
                </a:r>
                <a:r>
                  <a:rPr lang="en-US" sz="2200" b="1" dirty="0"/>
                  <a:t> induction equations</a:t>
                </a:r>
                <a:r>
                  <a:rPr lang="en-US" sz="2200" dirty="0"/>
                  <a:t> for the </a:t>
                </a:r>
                <a:r>
                  <a:rPr lang="en-US" sz="2200" b="1" dirty="0"/>
                  <a:t>poloidal field coils</a:t>
                </a:r>
                <a:endParaRPr lang="en-US" sz="2200" dirty="0"/>
              </a:p>
              <a:p>
                <a:pPr marL="9144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200" dirty="0"/>
              </a:p>
              <a:p>
                <a:pPr marL="91440"/>
                <a:r>
                  <a:rPr lang="en-US" sz="2200" dirty="0"/>
                  <a:t>Where I is the total current for each coil (C)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/>
                  <a:t> is the conductivity of the passive structure S.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74" y="1297172"/>
                <a:ext cx="8282763" cy="5531964"/>
              </a:xfrm>
              <a:prstGeom prst="rect">
                <a:avLst/>
              </a:prstGeom>
              <a:blipFill>
                <a:blip r:embed="rId2"/>
                <a:stretch>
                  <a:fillRect l="-957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A97CD2-3C17-4B17-9CBF-35BAF63FB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549139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Flux offset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b="1" dirty="0">
                <a:solidFill>
                  <a:schemeClr val="tx1"/>
                </a:solidFill>
              </a:rPr>
              <a:t>flux offset </a:t>
            </a:r>
            <a:r>
              <a:rPr lang="en-US" sz="2600" dirty="0">
                <a:solidFill>
                  <a:schemeClr val="tx1"/>
                </a:solidFill>
              </a:rPr>
              <a:t>is used to match METIS current diffusion LCFS poloidal flux with FEEQS LCFS poloidal flux.</a:t>
            </a:r>
          </a:p>
          <a:p>
            <a:pPr marL="0"/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b="1" dirty="0">
                <a:solidFill>
                  <a:schemeClr val="tx1"/>
                </a:solidFill>
              </a:rPr>
              <a:t>automatic mode </a:t>
            </a:r>
            <a:r>
              <a:rPr lang="en-US" sz="2600" dirty="0">
                <a:solidFill>
                  <a:schemeClr val="tx1"/>
                </a:solidFill>
              </a:rPr>
              <a:t>means that the </a:t>
            </a:r>
            <a:r>
              <a:rPr lang="en-US" sz="2600" b="1" dirty="0">
                <a:solidFill>
                  <a:schemeClr val="tx1"/>
                </a:solidFill>
              </a:rPr>
              <a:t>offset is automatically computed </a:t>
            </a:r>
            <a:r>
              <a:rPr lang="en-US" sz="2600" dirty="0">
                <a:solidFill>
                  <a:schemeClr val="tx1"/>
                </a:solidFill>
              </a:rPr>
              <a:t>taking into account the flux consumption estimated for the breakdown and the flux leakage between the end of the breakdown and the first time of ramp-up.</a:t>
            </a:r>
          </a:p>
          <a:p>
            <a:pPr marL="0"/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b="1" dirty="0">
                <a:solidFill>
                  <a:schemeClr val="tx1"/>
                </a:solidFill>
              </a:rPr>
              <a:t>manual mode </a:t>
            </a:r>
            <a:r>
              <a:rPr lang="en-US" sz="2600" dirty="0">
                <a:solidFill>
                  <a:schemeClr val="tx1"/>
                </a:solidFill>
              </a:rPr>
              <a:t>means that the value of the </a:t>
            </a:r>
            <a:r>
              <a:rPr lang="en-US" sz="2600" b="1" dirty="0">
                <a:solidFill>
                  <a:schemeClr val="tx1"/>
                </a:solidFill>
              </a:rPr>
              <a:t>offset is manually set</a:t>
            </a:r>
            <a:r>
              <a:rPr lang="en-US" sz="2600" dirty="0">
                <a:solidFill>
                  <a:schemeClr val="tx1"/>
                </a:solidFill>
              </a:rPr>
              <a:t> to match better the two LCFS poloidal flux. It consists in a precise number that it is added to the LCFS poloidal flux computed by METIS.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FEAA1500-5044-4C94-B46B-14825998636D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DCA934-E07B-4A68-9498-137189F760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307754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Regulation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020" y="1085850"/>
                <a:ext cx="8642165" cy="5400675"/>
              </a:xfrm>
            </p:spPr>
            <p:txBody>
              <a:bodyPr/>
              <a:lstStyle/>
              <a:p>
                <a:pPr marL="0"/>
                <a:r>
                  <a:rPr lang="en-US" sz="2400" dirty="0">
                    <a:solidFill>
                      <a:schemeClr val="tx1"/>
                    </a:solidFill>
                  </a:rPr>
                  <a:t>The aim is to find a vector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</a:rPr>
                  <a:t> such that: </a:t>
                </a:r>
              </a:p>
              <a:p>
                <a:pPr mar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0"/>
                <a:r>
                  <a:rPr lang="en-US" sz="2400" dirty="0">
                    <a:solidFill>
                      <a:schemeClr val="tx1"/>
                    </a:solidFill>
                  </a:rPr>
                  <a:t>Where the matrix A and the vector b are known. If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no x</a:t>
                </a:r>
                <a:r>
                  <a:rPr lang="en-US" sz="2400" dirty="0">
                    <a:solidFill>
                      <a:schemeClr val="tx1"/>
                    </a:solidFill>
                  </a:rPr>
                  <a:t> satisfies the equation or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more than one x </a:t>
                </a:r>
                <a:r>
                  <a:rPr lang="en-US" sz="2400" dirty="0">
                    <a:solidFill>
                      <a:schemeClr val="tx1"/>
                    </a:solidFill>
                  </a:rPr>
                  <a:t>does, the problem is said to be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ill-posed</a:t>
                </a:r>
                <a:r>
                  <a:rPr lang="en-US" sz="2400" dirty="0">
                    <a:solidFill>
                      <a:schemeClr val="tx1"/>
                    </a:solidFill>
                  </a:rPr>
                  <a:t>. In solving the inverse-problem, in order to give preference to a particular solution with desirable properties, a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regularization term </a:t>
                </a:r>
                <a:r>
                  <a:rPr lang="en-US" sz="2400" dirty="0">
                    <a:solidFill>
                      <a:schemeClr val="tx1"/>
                    </a:solidFill>
                  </a:rPr>
                  <a:t>can be included in the minimization:</a:t>
                </a:r>
              </a:p>
              <a:p>
                <a:pPr mar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𝜞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0"/>
                <a:r>
                  <a:rPr lang="en-US" sz="2400" dirty="0">
                    <a:solidFill>
                      <a:schemeClr val="tx1"/>
                    </a:solidFill>
                  </a:rPr>
                  <a:t>The matrix is chosen as a multiple of the identify matrix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αI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). The effect of regularization may be varied by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the scale of matrix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The optimal regularization parameter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is </a:t>
                </a:r>
                <a:r>
                  <a:rPr lang="en-US" sz="2400" dirty="0">
                    <a:solidFill>
                      <a:schemeClr val="tx1"/>
                    </a:solidFill>
                  </a:rPr>
                  <a:t>usually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unknown</a:t>
                </a:r>
                <a:r>
                  <a:rPr lang="en-US" sz="2400" dirty="0">
                    <a:solidFill>
                      <a:schemeClr val="tx1"/>
                    </a:solidFill>
                  </a:rPr>
                  <a:t> and often in practical problems is determined by an 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ad hoc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 method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020" y="1085850"/>
                <a:ext cx="8642165" cy="5400675"/>
              </a:xfrm>
              <a:blipFill>
                <a:blip r:embed="rId2"/>
                <a:stretch>
                  <a:fillRect l="-2188" t="-1580" r="-2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FEAA1500-5044-4C94-B46B-14825998636D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279409-E42E-4383-9335-550A72710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305985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848B0B7C-5F18-480C-A8BB-6CA995008004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133221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Introduction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2AC1618E-BF72-403C-817C-C12012C01245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80" y="981829"/>
            <a:ext cx="5987384" cy="53221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CA4773-B845-4F80-B531-7D405DCBE5F7}"/>
              </a:ext>
            </a:extLst>
          </p:cNvPr>
          <p:cNvSpPr txBox="1">
            <a:spLocks/>
          </p:cNvSpPr>
          <p:nvPr/>
        </p:nvSpPr>
        <p:spPr bwMode="auto">
          <a:xfrm>
            <a:off x="184299" y="1148556"/>
            <a:ext cx="2932481" cy="515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pitchFamily="34" charset="0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pitchFamily="34" charset="0"/>
              <a:defRPr sz="16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the first time, a fast integrated tokamak modelling tool for scenario design (</a:t>
            </a:r>
            <a:r>
              <a:rPr lang="en-US" sz="2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METIS</a:t>
            </a:r>
            <a:r>
              <a:rPr lang="en-US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is coupled with a quasi-static free-boundary equilibrium code (</a:t>
            </a:r>
            <a:r>
              <a:rPr lang="en-US" sz="2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FEEQS</a:t>
            </a:r>
            <a:r>
              <a:rPr lang="en-US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in order to reproduce a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full tokamak discharge simulation.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7CF833-EECE-403F-B27A-0F33F71B8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261004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EBE872-4FAE-4694-969B-1344F421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cap="none" dirty="0"/>
              <a:t>Introduction - goals</a:t>
            </a:r>
            <a:endParaRPr lang="en-GB" sz="2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1F5FB7-DB05-4A2E-A6F9-6D79F205F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009747-B6B1-4F1B-B5AC-F3ABE361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0FE40864-C931-4CEF-AE87-77CF4F707BF1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FED9448-D1DA-42F6-A37D-77EF414636FD}"/>
                  </a:ext>
                </a:extLst>
              </p:cNvPr>
              <p:cNvSpPr txBox="1"/>
              <p:nvPr/>
            </p:nvSpPr>
            <p:spPr>
              <a:xfrm>
                <a:off x="442127" y="1366576"/>
                <a:ext cx="8306586" cy="4760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2600" dirty="0"/>
                  <a:t>Since the validation of models and codes is one of the </a:t>
                </a:r>
                <a:r>
                  <a:rPr lang="en-GB" sz="2600" b="1" dirty="0"/>
                  <a:t>mains milestones </a:t>
                </a:r>
                <a:r>
                  <a:rPr lang="en-GB" sz="2600" dirty="0"/>
                  <a:t>for ITER realization, this work has </a:t>
                </a:r>
                <a:r>
                  <a:rPr lang="en-GB" sz="2600" b="1" dirty="0"/>
                  <a:t>three goals</a:t>
                </a:r>
                <a:r>
                  <a:rPr lang="en-GB" sz="2600" dirty="0"/>
                  <a:t>: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2600" b="1" dirty="0">
                    <a:solidFill>
                      <a:srgbClr val="FF0000"/>
                    </a:solidFill>
                  </a:rPr>
                  <a:t>Perform the benchmark </a:t>
                </a:r>
                <a:r>
                  <a:rPr lang="en-GB" sz="2600" dirty="0"/>
                  <a:t>between FEEQS.M and TOSCA to check if the results of the code are consistent;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2600" dirty="0"/>
                  <a:t>Run the coupling codes to stress </a:t>
                </a:r>
                <a:r>
                  <a:rPr lang="en-GB" sz="2600" b="1" dirty="0">
                    <a:solidFill>
                      <a:srgbClr val="FF0000"/>
                    </a:solidFill>
                  </a:rPr>
                  <a:t>the effect of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</m:sSub>
                  </m:oMath>
                </a14:m>
                <a:r>
                  <a:rPr lang="en-US" sz="2600" b="1" dirty="0">
                    <a:solidFill>
                      <a:srgbClr val="FF0000"/>
                    </a:solidFill>
                  </a:rPr>
                  <a:t> and li(3)</a:t>
                </a:r>
                <a:r>
                  <a:rPr lang="en-US" sz="2600" dirty="0"/>
                  <a:t> instead of just assuming them;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600" dirty="0"/>
                  <a:t>Use the two codes in order to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optimize one of the JT-60SA scenario</a:t>
                </a:r>
                <a:r>
                  <a:rPr lang="en-US" sz="2600" dirty="0"/>
                  <a:t>.</a:t>
                </a:r>
                <a:endParaRPr lang="en-GB" sz="26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FED9448-D1DA-42F6-A37D-77EF4146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27" y="1366576"/>
                <a:ext cx="8306586" cy="4760214"/>
              </a:xfrm>
              <a:prstGeom prst="rect">
                <a:avLst/>
              </a:prstGeom>
              <a:blipFill>
                <a:blip r:embed="rId2"/>
                <a:stretch>
                  <a:fillRect l="-1322" t="-1152" b="-23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2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440113" y="1949450"/>
            <a:ext cx="5595937" cy="4719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Codes for integrated tokamak modelling</a:t>
            </a:r>
            <a:br>
              <a:rPr lang="en-US" sz="2800" dirty="0"/>
            </a:br>
            <a:endParaRPr lang="fr-FR" sz="2800" dirty="0">
              <a:ea typeface="+mj-ea"/>
            </a:endParaRPr>
          </a:p>
        </p:txBody>
      </p:sp>
      <p:sp>
        <p:nvSpPr>
          <p:cNvPr id="32771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1000">
                <a:solidFill>
                  <a:srgbClr val="FFFFFF"/>
                </a:solidFill>
              </a:rPr>
              <a:t>|  PAGE </a:t>
            </a:r>
            <a:fld id="{7D66999D-DFBF-4614-AD82-C4655445ACE8}" type="slidenum">
              <a:rPr lang="fr-FR" altLang="fr-FR" sz="1000" smtClean="0">
                <a:solidFill>
                  <a:srgbClr val="FFFFFF"/>
                </a:solidFill>
              </a:rPr>
              <a:pPr/>
              <a:t>6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19459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WPSA | 02/04/2020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0547D9E-7D63-4B0A-BC02-59B4E0AC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83" y="4069581"/>
            <a:ext cx="6584117" cy="27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Codes for integrated tokamak modelling - METIS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9" y="1066510"/>
            <a:ext cx="3985104" cy="3524651"/>
          </a:xfrm>
        </p:spPr>
        <p:txBody>
          <a:bodyPr/>
          <a:lstStyle/>
          <a:p>
            <a:r>
              <a:rPr lang="en-US" sz="1800" dirty="0"/>
              <a:t>Input given as waveform: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Plasma current;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line-average electron density;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Line-averaged effective charge;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ECRH power deposition position;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Toroidal field;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Tritium and deuterium density ratio;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ECRH, ICRH, NBI and LH power injection;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 factor;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Plasma geometry.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8288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52976" y="1066510"/>
            <a:ext cx="3995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METIS is a fast integrated transport code that combines 0D scaling-law normalized heat and particle transport with 1D current diffusion modelling and 2D equilibria.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823305"/>
            <a:ext cx="32019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Output: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/>
              <a:t>Time dependent profile data;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/>
              <a:t>Time dependent scalar data;</a:t>
            </a:r>
          </a:p>
          <a:p>
            <a:pPr marL="274320" indent="-365760">
              <a:buFont typeface="Arial" panose="020B0604020202020204" pitchFamily="34" charset="0"/>
              <a:buChar char="•"/>
            </a:pPr>
            <a:r>
              <a:rPr lang="en-US" sz="1800" dirty="0"/>
              <a:t>Plasma equilibrium. </a:t>
            </a:r>
          </a:p>
        </p:txBody>
      </p:sp>
    </p:spTree>
    <p:extLst>
      <p:ext uri="{BB962C8B-B14F-4D97-AF65-F5344CB8AC3E}">
        <p14:creationId xmlns:p14="http://schemas.microsoft.com/office/powerpoint/2010/main" val="33205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Codes for integrated tokamak modelling – FEEQS inverse </a:t>
            </a:r>
            <a:r>
              <a:rPr lang="en-US" sz="2800" cap="none" dirty="0" err="1"/>
              <a:t>Poynting</a:t>
            </a:r>
            <a:r>
              <a:rPr lang="en-US" sz="2800" cap="none" dirty="0"/>
              <a:t> mode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FEAA1500-5044-4C94-B46B-14825998636D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4039" y="1044487"/>
            <a:ext cx="4010025" cy="1937124"/>
          </a:xfrm>
        </p:spPr>
        <p:txBody>
          <a:bodyPr/>
          <a:lstStyle/>
          <a:p>
            <a:pPr marL="0"/>
            <a:r>
              <a:rPr lang="en-US" dirty="0"/>
              <a:t>FEEQS is a quasi-static free-boundary equilibrium code that computes the coils currents  necessary to produce a given magnetic equilibrium.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266" y="1044487"/>
            <a:ext cx="3872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Inputs: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P’ and FF’ profiles from METIS;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Plasma shape from METIS;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Plasma current;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LCFS poloidal flux;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Coils limits.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38688" y="3045156"/>
            <a:ext cx="4010025" cy="3520937"/>
          </a:xfrm>
          <a:prstGeom prst="rect">
            <a:avLst/>
          </a:prstGeom>
        </p:spPr>
        <p:txBody>
          <a:bodyPr/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pitchFamily="34" charset="0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pitchFamily="34" charset="0"/>
              <a:defRPr sz="16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Outputs:</a:t>
            </a:r>
          </a:p>
          <a:p>
            <a:pPr marL="365760" indent="-274320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Updated LCFS shape as real solution of free-boundary equilibrium equation;</a:t>
            </a:r>
          </a:p>
          <a:p>
            <a:pPr marL="365760" indent="-274320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Waveforms of time dependent coil currents;</a:t>
            </a:r>
          </a:p>
          <a:p>
            <a:pPr marL="365760" indent="-274320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Forces and maximum magnetic field on coils;</a:t>
            </a:r>
          </a:p>
          <a:p>
            <a:pPr marL="365760" indent="-274320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Estimation of voltage on coils;</a:t>
            </a:r>
          </a:p>
          <a:p>
            <a:pPr marL="365760" indent="-274320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Estimation of current in passive structures.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0FAD99-AB1F-4706-AC9C-74DB3F908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2753249"/>
            <a:ext cx="4184585" cy="4104752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511753-AB51-4828-811A-6BDA2BFF1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85302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Benchmark of FEEQS.M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|  PAGE </a:t>
            </a:r>
            <a:fld id="{AFEE629A-2B5B-4505-9F9A-E70CD834CBB4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WPSA | 02/04/2020</a:t>
            </a:r>
          </a:p>
        </p:txBody>
      </p:sp>
    </p:spTree>
    <p:extLst>
      <p:ext uri="{BB962C8B-B14F-4D97-AF65-F5344CB8AC3E}">
        <p14:creationId xmlns:p14="http://schemas.microsoft.com/office/powerpoint/2010/main" val="3241408227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rincipal">
  <a:themeElements>
    <a:clrScheme name="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41949</TotalTime>
  <Words>1640</Words>
  <Application>Microsoft Office PowerPoint</Application>
  <PresentationFormat>Presentazione su schermo (4:3)</PresentationFormat>
  <Paragraphs>192</Paragraphs>
  <Slides>25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Masque principal</vt:lpstr>
      <vt:lpstr>1_Modele_powerpoint2007_IRFM</vt:lpstr>
      <vt:lpstr>Modele_powerpoint2007_IRFM</vt:lpstr>
      <vt:lpstr>Presentazione standard di PowerPoint</vt:lpstr>
      <vt:lpstr>Outline</vt:lpstr>
      <vt:lpstr>Introduction</vt:lpstr>
      <vt:lpstr>Introduction  </vt:lpstr>
      <vt:lpstr>Introduction - goals</vt:lpstr>
      <vt:lpstr>Codes for integrated tokamak modelling </vt:lpstr>
      <vt:lpstr>Codes for integrated tokamak modelling - METIS</vt:lpstr>
      <vt:lpstr>Codes for integrated tokamak modelling – FEEQS inverse Poynting mode</vt:lpstr>
      <vt:lpstr>Benchmark of FEEQS.M</vt:lpstr>
      <vt:lpstr>Benchmark of FEEQS.M</vt:lpstr>
      <vt:lpstr>Coupling of METIS and FEEQS.M</vt:lpstr>
      <vt:lpstr>Coupling of METIS and FEEQS.M</vt:lpstr>
      <vt:lpstr>Coupling of METIS and FEEQS.M</vt:lpstr>
      <vt:lpstr>Application to scenario optimization </vt:lpstr>
      <vt:lpstr>Application to scenario optimization - optimization process  </vt:lpstr>
      <vt:lpstr>Application to scenario optimization – inputs parameters</vt:lpstr>
      <vt:lpstr>Application to scenario optimization – importance of externals heating</vt:lpstr>
      <vt:lpstr>Application to scenario optimization – check of the technological limits</vt:lpstr>
      <vt:lpstr>Application to scenario optimization – check of the physical limits</vt:lpstr>
      <vt:lpstr>conclusions</vt:lpstr>
      <vt:lpstr>Conclusions</vt:lpstr>
      <vt:lpstr>Back up slides</vt:lpstr>
      <vt:lpstr>FEEQS inverse Poynting mode equations</vt:lpstr>
      <vt:lpstr>Flux offset</vt:lpstr>
      <vt:lpstr>Regulation weights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Giruzzi</dc:creator>
  <cp:lastModifiedBy>valeria ostuni</cp:lastModifiedBy>
  <cp:revision>2394</cp:revision>
  <cp:lastPrinted>2006-07-10T12:39:34Z</cp:lastPrinted>
  <dcterms:created xsi:type="dcterms:W3CDTF">2002-11-22T08:29:45Z</dcterms:created>
  <dcterms:modified xsi:type="dcterms:W3CDTF">2020-04-01T06:56:00Z</dcterms:modified>
</cp:coreProperties>
</file>