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73" r:id="rId5"/>
    <p:sldId id="261" r:id="rId6"/>
    <p:sldId id="277" r:id="rId7"/>
    <p:sldId id="278" r:id="rId8"/>
    <p:sldId id="262" r:id="rId9"/>
    <p:sldId id="260" r:id="rId10"/>
    <p:sldId id="263" r:id="rId11"/>
    <p:sldId id="276" r:id="rId12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E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4662" autoAdjust="0"/>
  </p:normalViewPr>
  <p:slideViewPr>
    <p:cSldViewPr showGuides="1">
      <p:cViewPr varScale="1">
        <p:scale>
          <a:sx n="124" d="100"/>
          <a:sy n="124" d="100"/>
        </p:scale>
        <p:origin x="84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27/03/2020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‹Nr.›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27/03/2020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1.png" descr="EUROFUSION PowerPoint MASTER DECKBLATT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0648"/>
            <a:ext cx="9144000" cy="64190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6" y="5691683"/>
            <a:ext cx="1295375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5661248"/>
            <a:ext cx="3168352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40252896"/>
            <a:ext cx="9924896" cy="178164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40405296"/>
            <a:ext cx="9924896" cy="178164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40557696"/>
            <a:ext cx="9924896" cy="178164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40710096"/>
            <a:ext cx="9924896" cy="178164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292080" y="5805264"/>
            <a:ext cx="3610184" cy="648072"/>
            <a:chOff x="18230283" y="40396912"/>
            <a:chExt cx="9924896" cy="1781641"/>
          </a:xfrm>
        </p:grpSpPr>
        <p:sp>
          <p:nvSpPr>
            <p:cNvPr id="24" name="Rectangle 23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5" name="Picture 24" descr="EuropeanFlag-stars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543800" cy="4572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Name of presenter | Conference | Venue | Date </a:t>
            </a:r>
            <a:r>
              <a:rPr lang="en-GB"/>
              <a:t>| Page </a:t>
            </a:r>
            <a:fld id="{6A6D9FA1-99C7-4910-8E32-B85D378B0060}" type="slidenum">
              <a:rPr lang="en-GB" smtClean="0"/>
              <a:pPr algn="r"/>
              <a:t>‹Nr.›</a:t>
            </a:fld>
            <a:endParaRPr lang="en-GB" dirty="0"/>
          </a:p>
        </p:txBody>
      </p:sp>
      <p:pic>
        <p:nvPicPr>
          <p:cNvPr id="4" name="Picture 3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16632"/>
            <a:ext cx="458197" cy="46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27/03/2020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348880"/>
            <a:ext cx="8640960" cy="1296144"/>
          </a:xfrm>
        </p:spPr>
        <p:txBody>
          <a:bodyPr/>
          <a:lstStyle/>
          <a:p>
            <a:r>
              <a:rPr lang="en-US" dirty="0"/>
              <a:t>Status of the JT-60SA Massive Gas Injection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M. </a:t>
            </a:r>
            <a:r>
              <a:rPr lang="en-US" dirty="0" smtClean="0"/>
              <a:t>Dibon, </a:t>
            </a:r>
            <a:r>
              <a:rPr lang="en-US" dirty="0"/>
              <a:t>S. Nakamura, </a:t>
            </a:r>
            <a:r>
              <a:rPr lang="en-US" dirty="0"/>
              <a:t>G. </a:t>
            </a:r>
            <a:r>
              <a:rPr lang="en-US" dirty="0" smtClean="0"/>
              <a:t>Matsunaga, </a:t>
            </a:r>
            <a:r>
              <a:rPr lang="en-US" dirty="0"/>
              <a:t>S</a:t>
            </a:r>
            <a:r>
              <a:rPr lang="en-US" dirty="0"/>
              <a:t>. Davis, C. </a:t>
            </a:r>
            <a:r>
              <a:rPr lang="en-US" dirty="0" err="1"/>
              <a:t>Sozzi</a:t>
            </a:r>
            <a:endParaRPr lang="en-US" dirty="0"/>
          </a:p>
          <a:p>
            <a:r>
              <a:rPr lang="en-US" dirty="0"/>
              <a:t>Acknowledgement: G. </a:t>
            </a:r>
            <a:r>
              <a:rPr lang="en-US" dirty="0" err="1"/>
              <a:t>Giruzzi</a:t>
            </a:r>
            <a:r>
              <a:rPr lang="en-US" dirty="0"/>
              <a:t>, Y. </a:t>
            </a:r>
            <a:r>
              <a:rPr lang="en-US" dirty="0" err="1"/>
              <a:t>Kamada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589240"/>
            <a:ext cx="130175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Vacuum feedthrough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324000" y="950399"/>
            <a:ext cx="8280448" cy="5594837"/>
          </a:xfrm>
        </p:spPr>
        <p:txBody>
          <a:bodyPr>
            <a:normAutofit/>
          </a:bodyPr>
          <a:lstStyle/>
          <a:p>
            <a:r>
              <a:rPr lang="en-US" sz="1800" dirty="0" smtClean="0"/>
              <a:t>3 way valve in compressed air line for blow off into torus hall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Changed pressure gauge</a:t>
            </a:r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PVC support to relieve stress from fittings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47" y="2924944"/>
            <a:ext cx="6808532" cy="274356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79945" y="2778951"/>
            <a:ext cx="4746801" cy="1457268"/>
          </a:xfrm>
          <a:prstGeom prst="rect">
            <a:avLst/>
          </a:prstGeom>
        </p:spPr>
      </p:pic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/>
          <a:p>
            <a:pPr algn="r"/>
            <a:r>
              <a:rPr lang="en-GB" dirty="0"/>
              <a:t>M. Dibon | </a:t>
            </a:r>
            <a:r>
              <a:rPr lang="de-DE" dirty="0" smtClean="0"/>
              <a:t>7</a:t>
            </a:r>
            <a:r>
              <a:rPr lang="de-DE" dirty="0" smtClean="0"/>
              <a:t>th </a:t>
            </a:r>
            <a:r>
              <a:rPr lang="de-DE" dirty="0"/>
              <a:t>WPSA  Project </a:t>
            </a:r>
            <a:r>
              <a:rPr lang="de-DE" dirty="0" err="1"/>
              <a:t>planning</a:t>
            </a:r>
            <a:r>
              <a:rPr lang="de-DE" dirty="0"/>
              <a:t> </a:t>
            </a:r>
            <a:r>
              <a:rPr lang="de-DE" dirty="0" err="1"/>
              <a:t>meeting</a:t>
            </a:r>
            <a:r>
              <a:rPr lang="de-DE" dirty="0"/>
              <a:t> </a:t>
            </a:r>
            <a:r>
              <a:rPr lang="en-GB" dirty="0" smtClean="0"/>
              <a:t>| Budapest </a:t>
            </a:r>
            <a:r>
              <a:rPr lang="en-GB" dirty="0"/>
              <a:t>| </a:t>
            </a:r>
            <a:r>
              <a:rPr lang="en-GB" dirty="0" smtClean="0"/>
              <a:t>30 March </a:t>
            </a:r>
            <a:r>
              <a:rPr lang="en-GB" dirty="0" smtClean="0"/>
              <a:t>- 3 April 2020 </a:t>
            </a:r>
            <a:r>
              <a:rPr lang="en-GB" dirty="0"/>
              <a:t>| Page </a:t>
            </a:r>
            <a:fld id="{6A6D9FA1-99C7-4910-8E32-B85D378B0060}" type="slidenum">
              <a:rPr lang="en-GB" smtClean="0"/>
              <a:pPr algn="r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5795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324000" y="950400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r>
              <a:rPr lang="en-US" sz="1800" dirty="0" smtClean="0"/>
              <a:t>MGI valve design finished, manufacturing drawings ready and checked by F4E</a:t>
            </a:r>
            <a:endParaRPr lang="en-US" sz="1800" dirty="0"/>
          </a:p>
          <a:p>
            <a:endParaRPr lang="en-US" sz="1800" dirty="0">
              <a:latin typeface="+mn-lt"/>
            </a:endParaRPr>
          </a:p>
          <a:p>
            <a:r>
              <a:rPr lang="en-US" sz="1800" dirty="0" smtClean="0"/>
              <a:t>Pressure test and dye penetration tests of bellows successful</a:t>
            </a:r>
            <a:endParaRPr lang="en-US" sz="1800" dirty="0"/>
          </a:p>
          <a:p>
            <a:endParaRPr lang="en-US" sz="1800" dirty="0">
              <a:latin typeface="+mn-lt"/>
            </a:endParaRPr>
          </a:p>
          <a:p>
            <a:r>
              <a:rPr lang="en-US" sz="1800" dirty="0" smtClean="0"/>
              <a:t>Gas preparation system modified for better automation and safety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 smtClean="0"/>
              <a:t>Feedthrough flange modified for better structural integrity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MGI valve now under investigation by Ibaraki Prefecture</a:t>
            </a:r>
          </a:p>
          <a:p>
            <a:endParaRPr lang="en-US" sz="1800" dirty="0"/>
          </a:p>
          <a:p>
            <a:r>
              <a:rPr lang="en-US" sz="1800" dirty="0" smtClean="0"/>
              <a:t>New gas panel and feedthrough flange under consideration by QST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/>
          <a:p>
            <a:pPr algn="r"/>
            <a:r>
              <a:rPr lang="en-GB" dirty="0"/>
              <a:t>M. Dibon | </a:t>
            </a:r>
            <a:r>
              <a:rPr lang="de-DE" dirty="0" smtClean="0"/>
              <a:t>7</a:t>
            </a:r>
            <a:r>
              <a:rPr lang="de-DE" dirty="0" smtClean="0"/>
              <a:t>th </a:t>
            </a:r>
            <a:r>
              <a:rPr lang="de-DE" dirty="0"/>
              <a:t>WPSA  Project </a:t>
            </a:r>
            <a:r>
              <a:rPr lang="de-DE" dirty="0" err="1"/>
              <a:t>planning</a:t>
            </a:r>
            <a:r>
              <a:rPr lang="de-DE" dirty="0"/>
              <a:t> </a:t>
            </a:r>
            <a:r>
              <a:rPr lang="de-DE" dirty="0" err="1"/>
              <a:t>meeting</a:t>
            </a:r>
            <a:r>
              <a:rPr lang="de-DE" dirty="0"/>
              <a:t> </a:t>
            </a:r>
            <a:r>
              <a:rPr lang="en-GB" dirty="0" smtClean="0"/>
              <a:t>| Budapest </a:t>
            </a:r>
            <a:r>
              <a:rPr lang="en-GB" dirty="0"/>
              <a:t>| </a:t>
            </a:r>
            <a:r>
              <a:rPr lang="en-GB" dirty="0" smtClean="0"/>
              <a:t>30 March </a:t>
            </a:r>
            <a:r>
              <a:rPr lang="en-GB" dirty="0" smtClean="0"/>
              <a:t>- 3 April 2020 </a:t>
            </a:r>
            <a:r>
              <a:rPr lang="en-GB" dirty="0"/>
              <a:t>| Page </a:t>
            </a:r>
            <a:fld id="{6A6D9FA1-99C7-4910-8E32-B85D378B0060}" type="slidenum">
              <a:rPr lang="en-GB" smtClean="0"/>
              <a:pPr algn="r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897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4000" y="950400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Current valve design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Gas preparation system</a:t>
            </a:r>
          </a:p>
          <a:p>
            <a:endParaRPr lang="en-US" dirty="0"/>
          </a:p>
          <a:p>
            <a:r>
              <a:rPr lang="en-US" dirty="0"/>
              <a:t>Vacuum feedthrough</a:t>
            </a:r>
          </a:p>
          <a:p>
            <a:endParaRPr lang="en-US" dirty="0"/>
          </a:p>
          <a:p>
            <a:r>
              <a:rPr lang="en-US" dirty="0"/>
              <a:t>Summary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/>
              <a:t>M. Dibon | </a:t>
            </a:r>
            <a:r>
              <a:rPr lang="de-DE" dirty="0" smtClean="0"/>
              <a:t>7</a:t>
            </a:r>
            <a:r>
              <a:rPr lang="de-DE" dirty="0" smtClean="0"/>
              <a:t>th </a:t>
            </a:r>
            <a:r>
              <a:rPr lang="de-DE" dirty="0"/>
              <a:t>WPSA  Project </a:t>
            </a:r>
            <a:r>
              <a:rPr lang="de-DE" dirty="0" err="1"/>
              <a:t>planning</a:t>
            </a:r>
            <a:r>
              <a:rPr lang="de-DE" dirty="0"/>
              <a:t> </a:t>
            </a:r>
            <a:r>
              <a:rPr lang="de-DE" dirty="0" err="1"/>
              <a:t>meeting</a:t>
            </a:r>
            <a:r>
              <a:rPr lang="de-DE" dirty="0"/>
              <a:t> </a:t>
            </a:r>
            <a:r>
              <a:rPr lang="en-GB" dirty="0" smtClean="0"/>
              <a:t>| Budapest </a:t>
            </a:r>
            <a:r>
              <a:rPr lang="en-GB" dirty="0"/>
              <a:t>| </a:t>
            </a:r>
            <a:r>
              <a:rPr lang="en-GB" dirty="0" smtClean="0"/>
              <a:t>30 March </a:t>
            </a:r>
            <a:r>
              <a:rPr lang="en-GB" dirty="0" smtClean="0"/>
              <a:t>- 3 April 2020 </a:t>
            </a:r>
            <a:r>
              <a:rPr lang="en-GB" dirty="0"/>
              <a:t>| Page </a:t>
            </a:r>
            <a:fld id="{6A6D9FA1-99C7-4910-8E32-B85D378B0060}" type="slidenum">
              <a:rPr lang="en-GB" smtClean="0"/>
              <a:pPr algn="r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5918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89" y="1838551"/>
            <a:ext cx="8306864" cy="348950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valve design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62140" y="4645533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Air </a:t>
            </a:r>
            <a:r>
              <a:rPr lang="en-US" dirty="0"/>
              <a:t>supply</a:t>
            </a:r>
          </a:p>
        </p:txBody>
      </p:sp>
      <p:sp>
        <p:nvSpPr>
          <p:cNvPr id="9" name="Textfeld 17"/>
          <p:cNvSpPr txBox="1"/>
          <p:nvPr/>
        </p:nvSpPr>
        <p:spPr>
          <a:xfrm>
            <a:off x="408945" y="5143387"/>
            <a:ext cx="163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Closure volume</a:t>
            </a:r>
          </a:p>
        </p:txBody>
      </p:sp>
      <p:sp>
        <p:nvSpPr>
          <p:cNvPr id="10" name="Textfeld 18"/>
          <p:cNvSpPr txBox="1"/>
          <p:nvPr/>
        </p:nvSpPr>
        <p:spPr>
          <a:xfrm>
            <a:off x="1828127" y="1496801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120V supply</a:t>
            </a:r>
          </a:p>
        </p:txBody>
      </p:sp>
      <p:sp>
        <p:nvSpPr>
          <p:cNvPr id="11" name="Textfeld 19"/>
          <p:cNvSpPr txBox="1"/>
          <p:nvPr/>
        </p:nvSpPr>
        <p:spPr>
          <a:xfrm>
            <a:off x="1675372" y="5417306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120V supply</a:t>
            </a:r>
          </a:p>
        </p:txBody>
      </p:sp>
      <p:sp>
        <p:nvSpPr>
          <p:cNvPr id="12" name="Textfeld 20"/>
          <p:cNvSpPr txBox="1"/>
          <p:nvPr/>
        </p:nvSpPr>
        <p:spPr>
          <a:xfrm>
            <a:off x="3007788" y="5492405"/>
            <a:ext cx="1239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Piezostacks</a:t>
            </a:r>
          </a:p>
        </p:txBody>
      </p:sp>
      <p:sp>
        <p:nvSpPr>
          <p:cNvPr id="13" name="Textfeld 21"/>
          <p:cNvSpPr txBox="1"/>
          <p:nvPr/>
        </p:nvSpPr>
        <p:spPr>
          <a:xfrm>
            <a:off x="3099387" y="1155051"/>
            <a:ext cx="1993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Ceramic valve stem</a:t>
            </a:r>
          </a:p>
        </p:txBody>
      </p:sp>
      <p:sp>
        <p:nvSpPr>
          <p:cNvPr id="14" name="Textfeld 22"/>
          <p:cNvSpPr txBox="1"/>
          <p:nvPr/>
        </p:nvSpPr>
        <p:spPr>
          <a:xfrm>
            <a:off x="4447449" y="5786256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Copper seal</a:t>
            </a:r>
          </a:p>
        </p:txBody>
      </p:sp>
      <p:sp>
        <p:nvSpPr>
          <p:cNvPr id="15" name="Textfeld 23"/>
          <p:cNvSpPr txBox="1"/>
          <p:nvPr/>
        </p:nvSpPr>
        <p:spPr>
          <a:xfrm>
            <a:off x="5463563" y="1055009"/>
            <a:ext cx="1756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Injection volume</a:t>
            </a:r>
          </a:p>
        </p:txBody>
      </p:sp>
      <p:sp>
        <p:nvSpPr>
          <p:cNvPr id="16" name="Textfeld 24"/>
          <p:cNvSpPr txBox="1"/>
          <p:nvPr/>
        </p:nvSpPr>
        <p:spPr>
          <a:xfrm>
            <a:off x="6148255" y="5713089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Disc springs</a:t>
            </a:r>
          </a:p>
        </p:txBody>
      </p:sp>
      <p:sp>
        <p:nvSpPr>
          <p:cNvPr id="17" name="Textfeld 26"/>
          <p:cNvSpPr txBox="1"/>
          <p:nvPr/>
        </p:nvSpPr>
        <p:spPr>
          <a:xfrm>
            <a:off x="8290852" y="5066111"/>
            <a:ext cx="803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Nozzle</a:t>
            </a:r>
          </a:p>
        </p:txBody>
      </p:sp>
      <p:sp>
        <p:nvSpPr>
          <p:cNvPr id="18" name="Textfeld 27"/>
          <p:cNvSpPr txBox="1"/>
          <p:nvPr/>
        </p:nvSpPr>
        <p:spPr>
          <a:xfrm>
            <a:off x="7564636" y="896624"/>
            <a:ext cx="1167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Kalrez seal</a:t>
            </a:r>
          </a:p>
        </p:txBody>
      </p:sp>
      <p:sp>
        <p:nvSpPr>
          <p:cNvPr id="19" name="Textfeld 29"/>
          <p:cNvSpPr txBox="1"/>
          <p:nvPr/>
        </p:nvSpPr>
        <p:spPr>
          <a:xfrm>
            <a:off x="1030644" y="2139830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Gas supply</a:t>
            </a:r>
          </a:p>
        </p:txBody>
      </p:sp>
      <p:cxnSp>
        <p:nvCxnSpPr>
          <p:cNvPr id="20" name="Gerade Verbindung mit Pfeil 10"/>
          <p:cNvCxnSpPr>
            <a:stCxn id="19" idx="2"/>
          </p:cNvCxnSpPr>
          <p:nvPr/>
        </p:nvCxnSpPr>
        <p:spPr>
          <a:xfrm flipH="1">
            <a:off x="1504897" y="2509162"/>
            <a:ext cx="123828" cy="25017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32"/>
          <p:cNvCxnSpPr>
            <a:stCxn id="8" idx="0"/>
          </p:cNvCxnSpPr>
          <p:nvPr/>
        </p:nvCxnSpPr>
        <p:spPr>
          <a:xfrm flipV="1">
            <a:off x="920146" y="3598977"/>
            <a:ext cx="536167" cy="104655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37"/>
          <p:cNvCxnSpPr>
            <a:stCxn id="9" idx="0"/>
          </p:cNvCxnSpPr>
          <p:nvPr/>
        </p:nvCxnSpPr>
        <p:spPr>
          <a:xfrm flipV="1">
            <a:off x="1228080" y="4221088"/>
            <a:ext cx="1113500" cy="92229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38"/>
          <p:cNvCxnSpPr>
            <a:stCxn id="11" idx="0"/>
          </p:cNvCxnSpPr>
          <p:nvPr/>
        </p:nvCxnSpPr>
        <p:spPr>
          <a:xfrm flipV="1">
            <a:off x="2341580" y="4670836"/>
            <a:ext cx="1095277" cy="74647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42"/>
          <p:cNvCxnSpPr/>
          <p:nvPr/>
        </p:nvCxnSpPr>
        <p:spPr>
          <a:xfrm>
            <a:off x="2549947" y="1830902"/>
            <a:ext cx="945484" cy="59589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45"/>
          <p:cNvCxnSpPr>
            <a:stCxn id="13" idx="2"/>
          </p:cNvCxnSpPr>
          <p:nvPr/>
        </p:nvCxnSpPr>
        <p:spPr>
          <a:xfrm flipH="1">
            <a:off x="3891475" y="1524383"/>
            <a:ext cx="204628" cy="207887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48"/>
          <p:cNvCxnSpPr>
            <a:stCxn id="12" idx="0"/>
          </p:cNvCxnSpPr>
          <p:nvPr/>
        </p:nvCxnSpPr>
        <p:spPr>
          <a:xfrm flipV="1">
            <a:off x="3627317" y="4373653"/>
            <a:ext cx="801166" cy="111875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51"/>
          <p:cNvCxnSpPr>
            <a:stCxn id="12" idx="0"/>
          </p:cNvCxnSpPr>
          <p:nvPr/>
        </p:nvCxnSpPr>
        <p:spPr>
          <a:xfrm flipV="1">
            <a:off x="3627317" y="2645296"/>
            <a:ext cx="801166" cy="284710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54"/>
          <p:cNvCxnSpPr>
            <a:stCxn id="15" idx="2"/>
          </p:cNvCxnSpPr>
          <p:nvPr/>
        </p:nvCxnSpPr>
        <p:spPr>
          <a:xfrm>
            <a:off x="6341913" y="1424341"/>
            <a:ext cx="201770" cy="112813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57"/>
          <p:cNvCxnSpPr>
            <a:stCxn id="14" idx="0"/>
          </p:cNvCxnSpPr>
          <p:nvPr/>
        </p:nvCxnSpPr>
        <p:spPr>
          <a:xfrm flipV="1">
            <a:off x="5092818" y="4149080"/>
            <a:ext cx="55246" cy="163717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60"/>
          <p:cNvCxnSpPr/>
          <p:nvPr/>
        </p:nvCxnSpPr>
        <p:spPr>
          <a:xfrm>
            <a:off x="8100392" y="1265956"/>
            <a:ext cx="142306" cy="180300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63"/>
          <p:cNvCxnSpPr>
            <a:stCxn id="16" idx="0"/>
          </p:cNvCxnSpPr>
          <p:nvPr/>
        </p:nvCxnSpPr>
        <p:spPr>
          <a:xfrm flipH="1" flipV="1">
            <a:off x="6004239" y="3721692"/>
            <a:ext cx="786981" cy="199139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66"/>
          <p:cNvCxnSpPr>
            <a:stCxn id="17" idx="0"/>
          </p:cNvCxnSpPr>
          <p:nvPr/>
        </p:nvCxnSpPr>
        <p:spPr>
          <a:xfrm flipH="1" flipV="1">
            <a:off x="8532440" y="3721692"/>
            <a:ext cx="160221" cy="134441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/>
          <a:p>
            <a:pPr algn="r"/>
            <a:r>
              <a:rPr lang="en-GB" dirty="0"/>
              <a:t>M. Dibon | </a:t>
            </a:r>
            <a:r>
              <a:rPr lang="de-DE" dirty="0" smtClean="0"/>
              <a:t>7</a:t>
            </a:r>
            <a:r>
              <a:rPr lang="de-DE" dirty="0" smtClean="0"/>
              <a:t>th </a:t>
            </a:r>
            <a:r>
              <a:rPr lang="de-DE" dirty="0"/>
              <a:t>WPSA  Project </a:t>
            </a:r>
            <a:r>
              <a:rPr lang="de-DE" dirty="0" err="1"/>
              <a:t>planning</a:t>
            </a:r>
            <a:r>
              <a:rPr lang="de-DE" dirty="0"/>
              <a:t> </a:t>
            </a:r>
            <a:r>
              <a:rPr lang="de-DE" dirty="0" err="1"/>
              <a:t>meeting</a:t>
            </a:r>
            <a:r>
              <a:rPr lang="de-DE" dirty="0"/>
              <a:t> </a:t>
            </a:r>
            <a:r>
              <a:rPr lang="en-GB" dirty="0" smtClean="0"/>
              <a:t>| Budapest </a:t>
            </a:r>
            <a:r>
              <a:rPr lang="en-GB" dirty="0"/>
              <a:t>| </a:t>
            </a:r>
            <a:r>
              <a:rPr lang="en-GB" dirty="0" smtClean="0"/>
              <a:t>30 March </a:t>
            </a:r>
            <a:r>
              <a:rPr lang="en-GB" dirty="0" smtClean="0"/>
              <a:t>- 3 April 2020 </a:t>
            </a:r>
            <a:r>
              <a:rPr lang="en-GB" dirty="0"/>
              <a:t>| Page </a:t>
            </a:r>
            <a:fld id="{6A6D9FA1-99C7-4910-8E32-B85D378B0060}" type="slidenum">
              <a:rPr lang="en-GB" smtClean="0"/>
              <a:pPr algn="r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2024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valve design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059017"/>
              </p:ext>
            </p:extLst>
          </p:nvPr>
        </p:nvGraphicFramePr>
        <p:xfrm>
          <a:off x="457199" y="1566729"/>
          <a:ext cx="8147248" cy="4454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3624">
                  <a:extLst>
                    <a:ext uri="{9D8B030D-6E8A-4147-A177-3AD203B41FA5}">
                      <a16:colId xmlns:a16="http://schemas.microsoft.com/office/drawing/2014/main" val="28955046"/>
                    </a:ext>
                  </a:extLst>
                </a:gridCol>
                <a:gridCol w="4073624">
                  <a:extLst>
                    <a:ext uri="{9D8B030D-6E8A-4147-A177-3AD203B41FA5}">
                      <a16:colId xmlns:a16="http://schemas.microsoft.com/office/drawing/2014/main" val="1964348598"/>
                    </a:ext>
                  </a:extLst>
                </a:gridCol>
              </a:tblGrid>
              <a:tr h="37096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Valve Type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127267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r>
                        <a:rPr lang="en-GB" dirty="0"/>
                        <a:t>Gas reservoir [cm³]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815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939472"/>
                  </a:ext>
                </a:extLst>
              </a:tr>
              <a:tr h="386365">
                <a:tc>
                  <a:txBody>
                    <a:bodyPr/>
                    <a:lstStyle/>
                    <a:p>
                      <a:r>
                        <a:rPr lang="en-GB" dirty="0"/>
                        <a:t>Max. gas pressure [MPa]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7.2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444167"/>
                  </a:ext>
                </a:extLst>
              </a:tr>
              <a:tr h="359783">
                <a:tc>
                  <a:txBody>
                    <a:bodyPr/>
                    <a:lstStyle/>
                    <a:p>
                      <a:r>
                        <a:rPr lang="en-GB" dirty="0"/>
                        <a:t>Max. gas amount [Pam³]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5868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337229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r>
                        <a:rPr lang="en-GB" dirty="0"/>
                        <a:t>Max. inj.</a:t>
                      </a:r>
                      <a:r>
                        <a:rPr lang="en-GB" baseline="0" dirty="0"/>
                        <a:t> Particles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1.4*10</a:t>
                      </a:r>
                      <a:r>
                        <a:rPr lang="en-GB" baseline="30000" dirty="0" smtClean="0"/>
                        <a:t>24</a:t>
                      </a:r>
                      <a:endParaRPr lang="en-GB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927882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r>
                        <a:rPr lang="en-GB" dirty="0"/>
                        <a:t>Opening time [</a:t>
                      </a:r>
                      <a:r>
                        <a:rPr lang="en-GB" dirty="0" err="1"/>
                        <a:t>ms</a:t>
                      </a:r>
                      <a:r>
                        <a:rPr lang="en-GB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&lt;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212044"/>
                  </a:ext>
                </a:extLst>
              </a:tr>
              <a:tr h="370960">
                <a:tc>
                  <a:txBody>
                    <a:bodyPr/>
                    <a:lstStyle/>
                    <a:p>
                      <a:r>
                        <a:rPr lang="en-GB" dirty="0"/>
                        <a:t>Valve plate lift [mm]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081225"/>
                  </a:ext>
                </a:extLst>
              </a:tr>
              <a:tr h="363468">
                <a:tc>
                  <a:txBody>
                    <a:bodyPr/>
                    <a:lstStyle/>
                    <a:p>
                      <a:r>
                        <a:rPr lang="en-GB" dirty="0"/>
                        <a:t>Nozzle diameter [mm]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323769"/>
                  </a:ext>
                </a:extLst>
              </a:tr>
              <a:tr h="384594">
                <a:tc>
                  <a:txBody>
                    <a:bodyPr/>
                    <a:lstStyle/>
                    <a:p>
                      <a:r>
                        <a:rPr lang="en-GB" dirty="0"/>
                        <a:t>Size l [mm] x b[mm] x h[mm]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140 x 110 x </a:t>
                      </a:r>
                      <a:r>
                        <a:rPr lang="en-GB" dirty="0" smtClean="0"/>
                        <a:t>292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116250"/>
                  </a:ext>
                </a:extLst>
              </a:tr>
              <a:tr h="359783">
                <a:tc>
                  <a:txBody>
                    <a:bodyPr/>
                    <a:lstStyle/>
                    <a:p>
                      <a:r>
                        <a:rPr lang="en-GB" dirty="0"/>
                        <a:t>Piezoelectric stacks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986726"/>
                  </a:ext>
                </a:extLst>
              </a:tr>
              <a:tr h="338008">
                <a:tc>
                  <a:txBody>
                    <a:bodyPr/>
                    <a:lstStyle/>
                    <a:p>
                      <a:r>
                        <a:rPr lang="en-GB" dirty="0"/>
                        <a:t>Required </a:t>
                      </a:r>
                      <a:r>
                        <a:rPr lang="en-GB" dirty="0" smtClean="0"/>
                        <a:t>air </a:t>
                      </a:r>
                      <a:r>
                        <a:rPr lang="en-GB" dirty="0"/>
                        <a:t>pressure [MPa]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587532"/>
                  </a:ext>
                </a:extLst>
              </a:tr>
              <a:tr h="332288">
                <a:tc>
                  <a:txBody>
                    <a:bodyPr/>
                    <a:lstStyle/>
                    <a:p>
                      <a:r>
                        <a:rPr lang="en-GB" dirty="0"/>
                        <a:t>Closure volume [cm³]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53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25251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8206" y="1115109"/>
            <a:ext cx="1967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Valve properties</a:t>
            </a: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/>
          <a:p>
            <a:pPr algn="r"/>
            <a:r>
              <a:rPr lang="en-GB" dirty="0"/>
              <a:t>M. Dibon | </a:t>
            </a:r>
            <a:r>
              <a:rPr lang="de-DE" dirty="0" smtClean="0"/>
              <a:t>7</a:t>
            </a:r>
            <a:r>
              <a:rPr lang="de-DE" dirty="0" smtClean="0"/>
              <a:t>th </a:t>
            </a:r>
            <a:r>
              <a:rPr lang="de-DE" dirty="0"/>
              <a:t>WPSA  Project </a:t>
            </a:r>
            <a:r>
              <a:rPr lang="de-DE" dirty="0" err="1"/>
              <a:t>planning</a:t>
            </a:r>
            <a:r>
              <a:rPr lang="de-DE" dirty="0"/>
              <a:t> </a:t>
            </a:r>
            <a:r>
              <a:rPr lang="de-DE" dirty="0" err="1"/>
              <a:t>meeting</a:t>
            </a:r>
            <a:r>
              <a:rPr lang="de-DE" dirty="0"/>
              <a:t> </a:t>
            </a:r>
            <a:r>
              <a:rPr lang="en-GB" dirty="0" smtClean="0"/>
              <a:t>| Budapest </a:t>
            </a:r>
            <a:r>
              <a:rPr lang="en-GB" dirty="0"/>
              <a:t>| </a:t>
            </a:r>
            <a:r>
              <a:rPr lang="en-GB" dirty="0" smtClean="0"/>
              <a:t>30 March </a:t>
            </a:r>
            <a:r>
              <a:rPr lang="en-GB" dirty="0" smtClean="0"/>
              <a:t>- 3 April 2020 </a:t>
            </a:r>
            <a:r>
              <a:rPr lang="en-GB" dirty="0"/>
              <a:t>| Page </a:t>
            </a:r>
            <a:fld id="{6A6D9FA1-99C7-4910-8E32-B85D378B0060}" type="slidenum">
              <a:rPr lang="en-GB" smtClean="0"/>
              <a:pPr algn="r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90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valve design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324000" y="950399"/>
            <a:ext cx="8424464" cy="5594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 err="1" smtClean="0"/>
              <a:t>Dye</a:t>
            </a:r>
            <a:r>
              <a:rPr lang="de-DE" sz="1800" dirty="0" smtClean="0"/>
              <a:t> </a:t>
            </a:r>
            <a:r>
              <a:rPr lang="de-DE" sz="1800" dirty="0" err="1" smtClean="0"/>
              <a:t>penetration</a:t>
            </a:r>
            <a:r>
              <a:rPr lang="de-DE" sz="1800" dirty="0" smtClean="0"/>
              <a:t> </a:t>
            </a:r>
            <a:r>
              <a:rPr lang="de-DE" sz="1800" dirty="0" err="1" smtClean="0"/>
              <a:t>test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bellows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pressure</a:t>
            </a:r>
            <a:r>
              <a:rPr lang="de-DE" sz="1800" dirty="0" smtClean="0"/>
              <a:t> </a:t>
            </a:r>
            <a:r>
              <a:rPr lang="de-DE" sz="1800" dirty="0" err="1" smtClean="0"/>
              <a:t>test</a:t>
            </a:r>
            <a:r>
              <a:rPr lang="de-DE" sz="1800" dirty="0" smtClean="0"/>
              <a:t> </a:t>
            </a:r>
            <a:r>
              <a:rPr lang="de-DE" sz="1800" dirty="0" err="1" smtClean="0"/>
              <a:t>samples</a:t>
            </a:r>
            <a:r>
              <a:rPr lang="de-DE" sz="1800" dirty="0" smtClean="0"/>
              <a:t> at TÜV</a:t>
            </a:r>
          </a:p>
          <a:p>
            <a:pPr marL="0" indent="0">
              <a:buNone/>
            </a:pPr>
            <a:r>
              <a:rPr lang="de-DE" sz="1800" dirty="0" err="1" smtClean="0"/>
              <a:t>No</a:t>
            </a:r>
            <a:r>
              <a:rPr lang="de-DE" sz="1800" dirty="0" smtClean="0"/>
              <a:t> </a:t>
            </a:r>
            <a:r>
              <a:rPr lang="de-DE" sz="1800" dirty="0" err="1" smtClean="0"/>
              <a:t>cracks</a:t>
            </a:r>
            <a:r>
              <a:rPr lang="de-DE" sz="1800" dirty="0" smtClean="0"/>
              <a:t> </a:t>
            </a:r>
            <a:r>
              <a:rPr lang="de-DE" sz="1800" dirty="0" err="1" smtClean="0"/>
              <a:t>found</a:t>
            </a:r>
            <a:r>
              <a:rPr lang="de-DE" sz="1800" dirty="0" smtClean="0"/>
              <a:t> in </a:t>
            </a:r>
            <a:r>
              <a:rPr lang="de-DE" sz="1800" dirty="0" err="1" smtClean="0"/>
              <a:t>welds</a:t>
            </a:r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7920880" cy="4455495"/>
          </a:xfrm>
          <a:prstGeom prst="rect">
            <a:avLst/>
          </a:prstGeom>
        </p:spPr>
      </p:pic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/>
          <a:p>
            <a:pPr algn="r"/>
            <a:r>
              <a:rPr lang="en-GB" dirty="0"/>
              <a:t>M. Dibon | </a:t>
            </a:r>
            <a:r>
              <a:rPr lang="de-DE" dirty="0" smtClean="0"/>
              <a:t>7</a:t>
            </a:r>
            <a:r>
              <a:rPr lang="de-DE" dirty="0" smtClean="0"/>
              <a:t>th </a:t>
            </a:r>
            <a:r>
              <a:rPr lang="de-DE" dirty="0"/>
              <a:t>WPSA  Project </a:t>
            </a:r>
            <a:r>
              <a:rPr lang="de-DE" dirty="0" err="1"/>
              <a:t>planning</a:t>
            </a:r>
            <a:r>
              <a:rPr lang="de-DE" dirty="0"/>
              <a:t> </a:t>
            </a:r>
            <a:r>
              <a:rPr lang="de-DE" dirty="0" err="1"/>
              <a:t>meeting</a:t>
            </a:r>
            <a:r>
              <a:rPr lang="de-DE" dirty="0"/>
              <a:t> </a:t>
            </a:r>
            <a:r>
              <a:rPr lang="en-GB" dirty="0" smtClean="0"/>
              <a:t>| Budapest </a:t>
            </a:r>
            <a:r>
              <a:rPr lang="en-GB" dirty="0"/>
              <a:t>| </a:t>
            </a:r>
            <a:r>
              <a:rPr lang="en-GB" dirty="0" smtClean="0"/>
              <a:t>30 March </a:t>
            </a:r>
            <a:r>
              <a:rPr lang="en-GB" dirty="0" smtClean="0"/>
              <a:t>- 3 April 2020 </a:t>
            </a:r>
            <a:r>
              <a:rPr lang="en-GB" dirty="0"/>
              <a:t>| Page </a:t>
            </a:r>
            <a:fld id="{6A6D9FA1-99C7-4910-8E32-B85D378B0060}" type="slidenum">
              <a:rPr lang="en-GB" smtClean="0"/>
              <a:pPr algn="r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5302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valve design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324000" y="950399"/>
            <a:ext cx="8496472" cy="5594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4 times pressure test of bellows performed in Greifswald:</a:t>
            </a:r>
            <a:endParaRPr lang="en-US" sz="1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 smtClean="0"/>
              <a:t>Front bellows: </a:t>
            </a:r>
            <a:r>
              <a:rPr lang="en-US" sz="1400" dirty="0" err="1" smtClean="0"/>
              <a:t>P</a:t>
            </a:r>
            <a:r>
              <a:rPr lang="en-US" sz="1400" baseline="-25000" dirty="0" err="1" smtClean="0"/>
              <a:t>test</a:t>
            </a:r>
            <a:r>
              <a:rPr lang="en-US" sz="1400" dirty="0" smtClean="0"/>
              <a:t> = 32.2 </a:t>
            </a:r>
            <a:r>
              <a:rPr lang="en-US" sz="1400" dirty="0" err="1" smtClean="0"/>
              <a:t>Mpa</a:t>
            </a:r>
            <a:endParaRPr lang="en-US" sz="1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 smtClean="0"/>
              <a:t>Rear bellows</a:t>
            </a:r>
            <a:r>
              <a:rPr lang="en-US" sz="1400" dirty="0"/>
              <a:t>: </a:t>
            </a:r>
            <a:r>
              <a:rPr lang="en-US" sz="1400" dirty="0" err="1"/>
              <a:t>P</a:t>
            </a:r>
            <a:r>
              <a:rPr lang="en-US" sz="1400" baseline="-25000" dirty="0" err="1"/>
              <a:t>test</a:t>
            </a:r>
            <a:r>
              <a:rPr lang="en-US" sz="1400" dirty="0"/>
              <a:t> = </a:t>
            </a:r>
            <a:r>
              <a:rPr lang="en-US" sz="1400" dirty="0" smtClean="0"/>
              <a:t>6.05 </a:t>
            </a:r>
            <a:r>
              <a:rPr lang="en-US" sz="1400" dirty="0"/>
              <a:t>MPa</a:t>
            </a:r>
          </a:p>
          <a:p>
            <a:pPr marL="0" indent="0">
              <a:buNone/>
            </a:pPr>
            <a:r>
              <a:rPr lang="en-US" sz="1800" dirty="0" smtClean="0"/>
              <a:t>No damage found after pressure test</a:t>
            </a:r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85" y="2204864"/>
            <a:ext cx="5891627" cy="331236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976" y="2060848"/>
            <a:ext cx="2454132" cy="4365104"/>
          </a:xfrm>
          <a:prstGeom prst="rect">
            <a:avLst/>
          </a:prstGeom>
        </p:spPr>
      </p:pic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/>
          <a:p>
            <a:pPr algn="r"/>
            <a:r>
              <a:rPr lang="en-GB" dirty="0"/>
              <a:t>M. Dibon | </a:t>
            </a:r>
            <a:r>
              <a:rPr lang="de-DE" dirty="0" smtClean="0"/>
              <a:t>7</a:t>
            </a:r>
            <a:r>
              <a:rPr lang="de-DE" dirty="0" smtClean="0"/>
              <a:t>th </a:t>
            </a:r>
            <a:r>
              <a:rPr lang="de-DE" dirty="0"/>
              <a:t>WPSA  Project </a:t>
            </a:r>
            <a:r>
              <a:rPr lang="de-DE" dirty="0" err="1"/>
              <a:t>planning</a:t>
            </a:r>
            <a:r>
              <a:rPr lang="de-DE" dirty="0"/>
              <a:t> </a:t>
            </a:r>
            <a:r>
              <a:rPr lang="de-DE" dirty="0" err="1"/>
              <a:t>meeting</a:t>
            </a:r>
            <a:r>
              <a:rPr lang="de-DE" dirty="0"/>
              <a:t> </a:t>
            </a:r>
            <a:r>
              <a:rPr lang="en-GB" dirty="0" smtClean="0"/>
              <a:t>| Budapest </a:t>
            </a:r>
            <a:r>
              <a:rPr lang="en-GB" dirty="0"/>
              <a:t>| </a:t>
            </a:r>
            <a:r>
              <a:rPr lang="en-GB" dirty="0" smtClean="0"/>
              <a:t>30 March </a:t>
            </a:r>
            <a:r>
              <a:rPr lang="en-GB" dirty="0" smtClean="0"/>
              <a:t>- 3 April 2020 </a:t>
            </a:r>
            <a:r>
              <a:rPr lang="en-GB" dirty="0"/>
              <a:t>| Page </a:t>
            </a:r>
            <a:fld id="{6A6D9FA1-99C7-4910-8E32-B85D378B0060}" type="slidenum">
              <a:rPr lang="en-GB" smtClean="0"/>
              <a:pPr algn="r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8531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valve design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324000" y="950399"/>
            <a:ext cx="8496472" cy="5594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Documents for application of the bellows to Ibaraki Prefecture sent to QST</a:t>
            </a:r>
            <a:endParaRPr lang="en-US" sz="1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 smtClean="0"/>
              <a:t>Structural drawing of each bellows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 smtClean="0"/>
              <a:t>Structural drawings of each test sample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 smtClean="0"/>
              <a:t>Visual inspection certificate of the bellows and test samples before the test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 smtClean="0"/>
              <a:t>IPP welder certificate</a:t>
            </a:r>
            <a:endParaRPr lang="en-US" sz="1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 smtClean="0"/>
              <a:t>Material certificates for every bellows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 smtClean="0"/>
              <a:t>Material certificates for each attachment of the test samples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 smtClean="0"/>
              <a:t>Qualification of the welding procedure of the bellows </a:t>
            </a:r>
          </a:p>
          <a:p>
            <a:pPr marL="457200" lvl="1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manufacturer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 smtClean="0"/>
              <a:t>Test protocol of dye penetration test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 smtClean="0"/>
              <a:t>Test protocol of the 4 times pressure test</a:t>
            </a:r>
            <a:endParaRPr lang="en-US" sz="14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sz="14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sz="1800" dirty="0" smtClean="0"/>
          </a:p>
          <a:p>
            <a:endParaRPr lang="en-US" sz="18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348" y="2276872"/>
            <a:ext cx="2924944" cy="409755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843664"/>
            <a:ext cx="3816424" cy="2698345"/>
          </a:xfrm>
          <a:prstGeom prst="rect">
            <a:avLst/>
          </a:prstGeom>
        </p:spPr>
      </p:pic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/>
          <a:p>
            <a:pPr algn="r"/>
            <a:r>
              <a:rPr lang="en-GB" dirty="0"/>
              <a:t>M. Dibon | </a:t>
            </a:r>
            <a:r>
              <a:rPr lang="de-DE" dirty="0" smtClean="0"/>
              <a:t>7</a:t>
            </a:r>
            <a:r>
              <a:rPr lang="de-DE" dirty="0" smtClean="0"/>
              <a:t>th </a:t>
            </a:r>
            <a:r>
              <a:rPr lang="de-DE" dirty="0"/>
              <a:t>WPSA  Project </a:t>
            </a:r>
            <a:r>
              <a:rPr lang="de-DE" dirty="0" err="1"/>
              <a:t>planning</a:t>
            </a:r>
            <a:r>
              <a:rPr lang="de-DE" dirty="0"/>
              <a:t> </a:t>
            </a:r>
            <a:r>
              <a:rPr lang="de-DE" dirty="0" err="1"/>
              <a:t>meeting</a:t>
            </a:r>
            <a:r>
              <a:rPr lang="de-DE" dirty="0"/>
              <a:t> </a:t>
            </a:r>
            <a:r>
              <a:rPr lang="en-GB" dirty="0" smtClean="0"/>
              <a:t>| Budapest </a:t>
            </a:r>
            <a:r>
              <a:rPr lang="en-GB" dirty="0"/>
              <a:t>| </a:t>
            </a:r>
            <a:r>
              <a:rPr lang="en-GB" dirty="0" smtClean="0"/>
              <a:t>30 March </a:t>
            </a:r>
            <a:r>
              <a:rPr lang="en-GB" dirty="0" smtClean="0"/>
              <a:t>- 3 April 2020 </a:t>
            </a:r>
            <a:r>
              <a:rPr lang="en-GB" dirty="0"/>
              <a:t>| Page </a:t>
            </a:r>
            <a:fld id="{6A6D9FA1-99C7-4910-8E32-B85D378B0060}" type="slidenum">
              <a:rPr lang="en-GB" smtClean="0"/>
              <a:pPr algn="r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184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 preparation system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3" y="832233"/>
            <a:ext cx="7920022" cy="5615664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99A1B137-7829-4BD8-A399-2E0EE667F5DA}"/>
              </a:ext>
            </a:extLst>
          </p:cNvPr>
          <p:cNvSpPr/>
          <p:nvPr/>
        </p:nvSpPr>
        <p:spPr>
          <a:xfrm>
            <a:off x="4716016" y="5085184"/>
            <a:ext cx="3744416" cy="1460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Ellipse 3"/>
          <p:cNvSpPr/>
          <p:nvPr/>
        </p:nvSpPr>
        <p:spPr>
          <a:xfrm>
            <a:off x="5580112" y="3043056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5580112" y="4064120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4085084" y="3066108"/>
            <a:ext cx="630932" cy="6739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2779484" y="1466564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1011352" y="3022310"/>
            <a:ext cx="487356" cy="501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/>
          <a:p>
            <a:pPr algn="r"/>
            <a:r>
              <a:rPr lang="en-GB" dirty="0"/>
              <a:t>M. Dibon | </a:t>
            </a:r>
            <a:r>
              <a:rPr lang="de-DE" dirty="0" smtClean="0"/>
              <a:t>7</a:t>
            </a:r>
            <a:r>
              <a:rPr lang="de-DE" dirty="0" smtClean="0"/>
              <a:t>th </a:t>
            </a:r>
            <a:r>
              <a:rPr lang="de-DE" dirty="0"/>
              <a:t>WPSA  Project </a:t>
            </a:r>
            <a:r>
              <a:rPr lang="de-DE" dirty="0" err="1"/>
              <a:t>planning</a:t>
            </a:r>
            <a:r>
              <a:rPr lang="de-DE" dirty="0"/>
              <a:t> </a:t>
            </a:r>
            <a:r>
              <a:rPr lang="de-DE" dirty="0" err="1"/>
              <a:t>meeting</a:t>
            </a:r>
            <a:r>
              <a:rPr lang="de-DE" dirty="0"/>
              <a:t> </a:t>
            </a:r>
            <a:r>
              <a:rPr lang="en-GB" dirty="0" smtClean="0"/>
              <a:t>| Budapest </a:t>
            </a:r>
            <a:r>
              <a:rPr lang="en-GB" dirty="0"/>
              <a:t>| </a:t>
            </a:r>
            <a:r>
              <a:rPr lang="en-GB" dirty="0" smtClean="0"/>
              <a:t>30 March </a:t>
            </a:r>
            <a:r>
              <a:rPr lang="en-GB" dirty="0" smtClean="0"/>
              <a:t>- 3 April 2020 </a:t>
            </a:r>
            <a:r>
              <a:rPr lang="en-GB" dirty="0"/>
              <a:t>| Page </a:t>
            </a:r>
            <a:fld id="{6A6D9FA1-99C7-4910-8E32-B85D378B0060}" type="slidenum">
              <a:rPr lang="en-GB" smtClean="0"/>
              <a:pPr algn="r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3349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 preparation system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324000" y="950399"/>
            <a:ext cx="4103984" cy="5594837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Introducing the EPC (Electronic pressure controller) for automated gas mixing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Check valves behind safety valves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 smtClean="0"/>
              <a:t>Increased mixing volume due to shorter supply lines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Changed pressure gauges (original ones died at AUG)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Compressed air safety valve blows directly into pumping room</a:t>
            </a:r>
          </a:p>
          <a:p>
            <a:pPr lvl="1"/>
            <a:r>
              <a:rPr lang="en-US" sz="1400" dirty="0" smtClean="0"/>
              <a:t>Pumping room radiation monitored</a:t>
            </a:r>
          </a:p>
          <a:p>
            <a:pPr lvl="1"/>
            <a:r>
              <a:rPr lang="en-US" sz="1400" dirty="0" smtClean="0"/>
              <a:t>Air blow off into exhaust line not allowed (H2 in exhaust line)</a:t>
            </a:r>
            <a:endParaRPr lang="en-US" sz="1400" dirty="0"/>
          </a:p>
          <a:p>
            <a:endParaRPr lang="en-US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741778"/>
            <a:ext cx="4322822" cy="334067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70261"/>
            <a:ext cx="2418655" cy="2974975"/>
          </a:xfrm>
          <a:prstGeom prst="rect">
            <a:avLst/>
          </a:prstGeom>
        </p:spPr>
      </p:pic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</p:spPr>
        <p:txBody>
          <a:bodyPr/>
          <a:lstStyle/>
          <a:p>
            <a:pPr algn="r"/>
            <a:r>
              <a:rPr lang="en-GB" dirty="0"/>
              <a:t>M. Dibon | </a:t>
            </a:r>
            <a:r>
              <a:rPr lang="de-DE" dirty="0" smtClean="0"/>
              <a:t>7</a:t>
            </a:r>
            <a:r>
              <a:rPr lang="de-DE" dirty="0" smtClean="0"/>
              <a:t>th </a:t>
            </a:r>
            <a:r>
              <a:rPr lang="de-DE" dirty="0"/>
              <a:t>WPSA  Project </a:t>
            </a:r>
            <a:r>
              <a:rPr lang="de-DE" dirty="0" err="1"/>
              <a:t>planning</a:t>
            </a:r>
            <a:r>
              <a:rPr lang="de-DE" dirty="0"/>
              <a:t> </a:t>
            </a:r>
            <a:r>
              <a:rPr lang="de-DE" dirty="0" err="1"/>
              <a:t>meeting</a:t>
            </a:r>
            <a:r>
              <a:rPr lang="de-DE" dirty="0"/>
              <a:t> </a:t>
            </a:r>
            <a:r>
              <a:rPr lang="en-GB" dirty="0" smtClean="0"/>
              <a:t>| Budapest </a:t>
            </a:r>
            <a:r>
              <a:rPr lang="en-GB" dirty="0"/>
              <a:t>| </a:t>
            </a:r>
            <a:r>
              <a:rPr lang="en-GB" dirty="0" smtClean="0"/>
              <a:t>30 March </a:t>
            </a:r>
            <a:r>
              <a:rPr lang="en-GB" dirty="0" smtClean="0"/>
              <a:t>- 3 April 2020 </a:t>
            </a:r>
            <a:r>
              <a:rPr lang="en-GB" dirty="0"/>
              <a:t>| Page </a:t>
            </a:r>
            <a:fld id="{6A6D9FA1-99C7-4910-8E32-B85D378B0060}" type="slidenum">
              <a:rPr lang="en-GB" smtClean="0"/>
              <a:pPr algn="r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6053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650</Words>
  <Application>Microsoft Office PowerPoint</Application>
  <PresentationFormat>Bildschirmpräsentation (4:3)</PresentationFormat>
  <Paragraphs>114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Status of the JT-60SA Massive Gas Injection system</vt:lpstr>
      <vt:lpstr>Outline</vt:lpstr>
      <vt:lpstr>Current valve design</vt:lpstr>
      <vt:lpstr>Current valve design</vt:lpstr>
      <vt:lpstr>Current valve design</vt:lpstr>
      <vt:lpstr>Current valve design</vt:lpstr>
      <vt:lpstr>Current valve design</vt:lpstr>
      <vt:lpstr>Gas preparation system</vt:lpstr>
      <vt:lpstr>Gas preparation system</vt:lpstr>
      <vt:lpstr>Vacuum feedthrough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Nieckchen Petra</dc:creator>
  <cp:lastModifiedBy>Mathias Dibon</cp:lastModifiedBy>
  <cp:revision>295</cp:revision>
  <cp:lastPrinted>2014-10-16T14:51:28Z</cp:lastPrinted>
  <dcterms:created xsi:type="dcterms:W3CDTF">2014-10-27T16:40:37Z</dcterms:created>
  <dcterms:modified xsi:type="dcterms:W3CDTF">2020-03-27T11:12:32Z</dcterms:modified>
</cp:coreProperties>
</file>