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73" r:id="rId3"/>
    <p:sldId id="387" r:id="rId4"/>
    <p:sldId id="398" r:id="rId5"/>
    <p:sldId id="400" r:id="rId6"/>
    <p:sldId id="407" r:id="rId7"/>
    <p:sldId id="408" r:id="rId8"/>
    <p:sldId id="389" r:id="rId9"/>
    <p:sldId id="401" r:id="rId10"/>
    <p:sldId id="402" r:id="rId11"/>
    <p:sldId id="404" r:id="rId12"/>
    <p:sldId id="403" r:id="rId13"/>
    <p:sldId id="405" r:id="rId14"/>
    <p:sldId id="406" r:id="rId15"/>
    <p:sldId id="409" r:id="rId16"/>
    <p:sldId id="377" r:id="rId17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an  Gleason-González" initials="C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FF33CC"/>
    <a:srgbClr val="0000FF"/>
    <a:srgbClr val="00FF00"/>
    <a:srgbClr val="6EFFE9"/>
    <a:srgbClr val="3CBC3E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062" autoAdjust="0"/>
  </p:normalViewPr>
  <p:slideViewPr>
    <p:cSldViewPr showGuides="1">
      <p:cViewPr>
        <p:scale>
          <a:sx n="30" d="100"/>
          <a:sy n="30" d="100"/>
        </p:scale>
        <p:origin x="-208" y="-3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31/03/2020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31/03/2020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0" tIns="47850" rIns="95700" bIns="4785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rm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Test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13" descr="KIT-Logo-rgb_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18889"/>
            <a:ext cx="1367234" cy="63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logo6"/>
          <p:cNvPicPr>
            <a:picLocks noChangeAspect="1" noChangeArrowheads="1"/>
          </p:cNvPicPr>
          <p:nvPr userDrawn="1"/>
        </p:nvPicPr>
        <p:blipFill>
          <a:blip r:embed="rId4" cstate="print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64" y="5961183"/>
            <a:ext cx="1921236" cy="5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7" descr="EU_und_Text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877272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692696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M. Scannapiego | WPSA PPM-4  | Madrid |Mar. 2017 | Page </a:t>
            </a:r>
            <a:fld id="{AF15D33D-1724-429D-BC23-60F0D10C4B24}" type="slidenum">
              <a:rPr lang="en-GB" smtClean="0"/>
              <a:pPr algn="r"/>
              <a:t>‹Nr.›</a:t>
            </a:fld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pic>
        <p:nvPicPr>
          <p:cNvPr id="7" name="Picture 10" descr="logo6"/>
          <p:cNvPicPr>
            <a:picLocks noChangeAspect="1" noChangeArrowheads="1"/>
          </p:cNvPicPr>
          <p:nvPr userDrawn="1"/>
        </p:nvPicPr>
        <p:blipFill>
          <a:blip r:embed="rId3" cstate="print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0292"/>
            <a:ext cx="15181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738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06</a:t>
            </a:r>
            <a:r>
              <a:rPr lang="en-GB" baseline="30000" dirty="0" smtClean="0"/>
              <a:t>th</a:t>
            </a:r>
            <a:r>
              <a:rPr lang="en-GB" dirty="0" smtClean="0"/>
              <a:t> – 10</a:t>
            </a:r>
            <a:r>
              <a:rPr lang="en-GB" baseline="30000" dirty="0" smtClean="0"/>
              <a:t>th</a:t>
            </a:r>
            <a:r>
              <a:rPr lang="en-GB" dirty="0" smtClean="0"/>
              <a:t>  Mar.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635635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M. Scannapiego | WPSA 4</a:t>
            </a:r>
            <a:r>
              <a:rPr lang="en-GB" baseline="30000" dirty="0" smtClean="0"/>
              <a:t>th</a:t>
            </a:r>
            <a:r>
              <a:rPr lang="en-GB" dirty="0" smtClean="0"/>
              <a:t> Project Planning Meeting | Madrid, Spain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8496944" cy="129614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j-lt"/>
              </a:rPr>
              <a:t>JT-60SA Enhancement Projects – </a:t>
            </a:r>
            <a:r>
              <a:rPr lang="en-US" sz="2800" b="1" dirty="0">
                <a:latin typeface="+mj-lt"/>
              </a:rPr>
              <a:t/>
            </a:r>
            <a:br>
              <a:rPr lang="en-US" sz="2800" b="1" dirty="0">
                <a:latin typeface="+mj-lt"/>
              </a:rPr>
            </a:br>
            <a:r>
              <a:rPr lang="en-US" sz="2800" b="1" dirty="0" err="1" smtClean="0">
                <a:latin typeface="+mj-lt"/>
              </a:rPr>
              <a:t>Cryopumps</a:t>
            </a:r>
            <a:r>
              <a:rPr lang="en-US" sz="2800" b="1" dirty="0" smtClean="0">
                <a:latin typeface="+mj-lt"/>
              </a:rPr>
              <a:t> (CRP) Project </a:t>
            </a:r>
            <a:r>
              <a:rPr lang="en-US" sz="2800" b="1" dirty="0">
                <a:latin typeface="+mj-lt"/>
              </a:rPr>
              <a:t>U</a:t>
            </a:r>
            <a:r>
              <a:rPr lang="en-US" sz="2800" b="1" dirty="0" smtClean="0">
                <a:latin typeface="+mj-lt"/>
              </a:rPr>
              <a:t>pdate</a:t>
            </a:r>
            <a:br>
              <a:rPr lang="en-US" sz="2800" b="1" dirty="0" smtClean="0">
                <a:latin typeface="+mj-lt"/>
              </a:rPr>
            </a:br>
            <a:r>
              <a:rPr lang="en-US" sz="2800" b="1" dirty="0" smtClean="0">
                <a:latin typeface="+mj-lt"/>
              </a:rPr>
              <a:t/>
            </a:r>
            <a:br>
              <a:rPr lang="en-US" sz="2800" b="1" dirty="0" smtClean="0">
                <a:latin typeface="+mj-lt"/>
              </a:rPr>
            </a:br>
            <a:endParaRPr lang="en-GB" sz="16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032" y="4221088"/>
            <a:ext cx="8964488" cy="1440160"/>
          </a:xfrm>
        </p:spPr>
        <p:txBody>
          <a:bodyPr>
            <a:normAutofit/>
          </a:bodyPr>
          <a:lstStyle/>
          <a:p>
            <a:r>
              <a:rPr lang="en-GB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Chr. Day</a:t>
            </a:r>
            <a:r>
              <a:rPr lang="en-GB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the CRP Team</a:t>
            </a:r>
          </a:p>
          <a:p>
            <a:r>
              <a:rPr lang="en-US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WPSA Annual Meeting, 31 Mar 2020</a:t>
            </a:r>
            <a:endPara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77889" y="1916832"/>
            <a:ext cx="2376264" cy="3416320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Sam Davis,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Nandor </a:t>
            </a:r>
            <a:r>
              <a:rPr lang="de-DE" dirty="0" err="1" smtClean="0">
                <a:solidFill>
                  <a:schemeClr val="bg1"/>
                </a:solidFill>
              </a:rPr>
              <a:t>Hajnal</a:t>
            </a:r>
            <a:r>
              <a:rPr lang="de-DE" dirty="0" smtClean="0">
                <a:solidFill>
                  <a:schemeClr val="bg1"/>
                </a:solidFill>
              </a:rPr>
              <a:t>,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Kazuya</a:t>
            </a:r>
            <a:r>
              <a:rPr lang="de-DE" dirty="0" smtClean="0">
                <a:solidFill>
                  <a:schemeClr val="bg1"/>
                </a:solidFill>
              </a:rPr>
              <a:t> Hamada,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Volker Hauer,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Go </a:t>
            </a:r>
            <a:r>
              <a:rPr lang="de-DE" dirty="0" err="1" smtClean="0">
                <a:solidFill>
                  <a:schemeClr val="bg1"/>
                </a:solidFill>
              </a:rPr>
              <a:t>Matsunaga</a:t>
            </a:r>
            <a:r>
              <a:rPr lang="de-DE" dirty="0" smtClean="0">
                <a:solidFill>
                  <a:schemeClr val="bg1"/>
                </a:solidFill>
              </a:rPr>
              <a:t>,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Shigetoshi</a:t>
            </a:r>
            <a:r>
              <a:rPr lang="de-DE" dirty="0" smtClean="0">
                <a:solidFill>
                  <a:schemeClr val="bg1"/>
                </a:solidFill>
              </a:rPr>
              <a:t> Nakamura, 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Kyohei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Natsume</a:t>
            </a:r>
            <a:r>
              <a:rPr lang="de-DE" dirty="0" smtClean="0">
                <a:solidFill>
                  <a:schemeClr val="bg1"/>
                </a:solidFill>
              </a:rPr>
              <a:t>,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Carla </a:t>
            </a:r>
            <a:r>
              <a:rPr lang="de-DE" dirty="0" err="1" smtClean="0">
                <a:solidFill>
                  <a:schemeClr val="bg1"/>
                </a:solidFill>
              </a:rPr>
              <a:t>Piccinni</a:t>
            </a:r>
            <a:r>
              <a:rPr lang="de-DE" dirty="0" smtClean="0">
                <a:solidFill>
                  <a:schemeClr val="bg1"/>
                </a:solidFill>
              </a:rPr>
              <a:t>,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Santiago Ochoa,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Carlo </a:t>
            </a:r>
            <a:r>
              <a:rPr lang="de-DE" dirty="0" err="1" smtClean="0">
                <a:solidFill>
                  <a:schemeClr val="bg1"/>
                </a:solidFill>
              </a:rPr>
              <a:t>Sozzi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Holger Strobel,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Manfred Wanner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4504"/>
            <a:ext cx="7344816" cy="52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96552" y="114300"/>
            <a:ext cx="75438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2D drawing for </a:t>
            </a:r>
            <a:r>
              <a:rPr lang="en-US" dirty="0" err="1">
                <a:latin typeface="+mn-lt"/>
              </a:rPr>
              <a:t>C</a:t>
            </a:r>
            <a:r>
              <a:rPr lang="en-US" sz="2400" dirty="0" err="1" smtClean="0">
                <a:latin typeface="+mn-lt"/>
              </a:rPr>
              <a:t>fT</a:t>
            </a:r>
            <a:r>
              <a:rPr lang="en-US" sz="2400" dirty="0" smtClean="0">
                <a:latin typeface="+mn-lt"/>
              </a:rPr>
              <a:t> – 80 K system</a:t>
            </a:r>
            <a:endParaRPr lang="en-US" sz="2400" dirty="0">
              <a:latin typeface="+mn-lt"/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10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7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538417" cy="532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96552" y="114300"/>
            <a:ext cx="75438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2D drawing for </a:t>
            </a:r>
            <a:r>
              <a:rPr lang="en-US" dirty="0" err="1">
                <a:latin typeface="+mn-lt"/>
              </a:rPr>
              <a:t>C</a:t>
            </a:r>
            <a:r>
              <a:rPr lang="en-US" sz="2400" dirty="0" err="1" smtClean="0">
                <a:latin typeface="+mn-lt"/>
              </a:rPr>
              <a:t>fT</a:t>
            </a:r>
            <a:r>
              <a:rPr lang="en-US" sz="2400" dirty="0" smtClean="0">
                <a:latin typeface="+mn-lt"/>
              </a:rPr>
              <a:t> – 4 K system</a:t>
            </a:r>
            <a:endParaRPr lang="en-US" sz="2400" dirty="0">
              <a:latin typeface="+mn-lt"/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11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908720"/>
            <a:ext cx="801052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96552" y="114300"/>
            <a:ext cx="75438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2D drawing for </a:t>
            </a:r>
            <a:r>
              <a:rPr lang="en-US" dirty="0" err="1">
                <a:latin typeface="+mn-lt"/>
              </a:rPr>
              <a:t>C</a:t>
            </a:r>
            <a:r>
              <a:rPr lang="en-US" sz="2400" dirty="0" err="1" smtClean="0">
                <a:latin typeface="+mn-lt"/>
              </a:rPr>
              <a:t>fT</a:t>
            </a:r>
            <a:r>
              <a:rPr lang="en-US" sz="2400" dirty="0" smtClean="0">
                <a:latin typeface="+mn-lt"/>
              </a:rPr>
              <a:t> – Full assembly</a:t>
            </a:r>
            <a:endParaRPr lang="en-US" sz="2400" dirty="0">
              <a:latin typeface="+mn-lt"/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12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0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6552" y="114300"/>
            <a:ext cx="7543800" cy="457200"/>
          </a:xfrm>
        </p:spPr>
        <p:txBody>
          <a:bodyPr/>
          <a:lstStyle/>
          <a:p>
            <a:r>
              <a:rPr lang="de-DE" sz="2400" dirty="0" err="1" smtClean="0">
                <a:latin typeface="+mn-lt"/>
              </a:rPr>
              <a:t>Present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detailed</a:t>
            </a:r>
            <a:r>
              <a:rPr lang="de-DE" sz="2400" dirty="0" smtClean="0">
                <a:latin typeface="+mn-lt"/>
              </a:rPr>
              <a:t> design </a:t>
            </a:r>
            <a:r>
              <a:rPr lang="de-DE" sz="2400" dirty="0" err="1" smtClean="0">
                <a:latin typeface="+mn-lt"/>
              </a:rPr>
              <a:t>status</a:t>
            </a:r>
            <a:endParaRPr lang="de-DE" sz="2400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01771" y="980728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Critical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hermomechanical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analyses are closed, no further issue remaining. 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Remaining analysis to be done is seismic (started). 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Then, final report will be compiled (200 pages +).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Interfaces with QST have been clarified (connection with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cryopiping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feedhrough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ratings for heater and sensor cables, cable trays even/odd numbered lower ports).  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CAD model has been re-integrated and clash check performed, found 6 clashes which were resolved in a meeting with QST. Design amendment actions partly still ongoing (minor changes). 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Current CAD model is considered as sufficiently final to be used for Call for tender.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Re-import from ANSYS to CATIA ongoing.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2D drawings for call for tender under final iteration.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08304" y="4725144"/>
            <a:ext cx="1532151" cy="3693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BA_D_255UTZ</a:t>
            </a:r>
            <a:endParaRPr lang="en-US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13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7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6552" y="114300"/>
            <a:ext cx="7543800" cy="457200"/>
          </a:xfrm>
        </p:spPr>
        <p:txBody>
          <a:bodyPr/>
          <a:lstStyle/>
          <a:p>
            <a:r>
              <a:rPr lang="de-DE" sz="2400" dirty="0" err="1" smtClean="0">
                <a:latin typeface="+mn-lt"/>
              </a:rPr>
              <a:t>Present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management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status</a:t>
            </a:r>
            <a:endParaRPr lang="de-DE" sz="2400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323528" y="647871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Call for tender policy changed: Now, only one contract for everything, one main supplier + sub-contractors.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Elaboration of Call for Tender Annex B (Technical Spec) has seen various iteration loops, is now in a very close to final status.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Elaboration of Call for Tender Annex A (Management Spec) is in a close to final status. 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PA Annex B Tech Spec with QST still not approved, to be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finalised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(recent points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Matsunaga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-san,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Natsume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-san,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amada-san), solutions have been agreed. The next version v1.2 to come very soon will then be the final one. 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IMPORTANT: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M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ake sure that the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CfT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Annex B is well in line with the PA Annex B, to have no surprises in the end.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PA and PA Annex A is on IDM for signature.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PA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Annex B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[T.R.72.] and Article 4.2 Annex A -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Drawings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and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technical specifications sent to suppliers defining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the design for manufacture shall be approved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by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QST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.</a:t>
            </a:r>
          </a:p>
          <a:p>
            <a:pPr marL="0" indent="0">
              <a:buClr>
                <a:srgbClr val="003399"/>
              </a:buClr>
              <a:buSzPct val="113000"/>
              <a:buNone/>
            </a:pP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   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This meeting / design review has not yet taken place, but will take place the latest when we have the manufacturing drawings.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95341" y="4643844"/>
            <a:ext cx="1641155" cy="3693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BA_D_28GA8M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7467999" y="3645024"/>
            <a:ext cx="1501052" cy="3693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BA_D_29VESF</a:t>
            </a:r>
            <a:endParaRPr lang="en-US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14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2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16" y="0"/>
            <a:ext cx="8100392" cy="692696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QST </a:t>
            </a:r>
            <a:r>
              <a:rPr lang="de-DE" dirty="0" err="1" smtClean="0">
                <a:latin typeface="+mj-lt"/>
              </a:rPr>
              <a:t>timeline</a:t>
            </a:r>
            <a:r>
              <a:rPr lang="de-DE" dirty="0" smtClean="0">
                <a:latin typeface="+mj-lt"/>
              </a:rPr>
              <a:t> (</a:t>
            </a:r>
            <a:r>
              <a:rPr lang="de-DE" dirty="0" err="1" smtClean="0">
                <a:latin typeface="+mj-lt"/>
              </a:rPr>
              <a:t>from</a:t>
            </a:r>
            <a:r>
              <a:rPr lang="de-DE" dirty="0" smtClean="0">
                <a:latin typeface="+mj-lt"/>
              </a:rPr>
              <a:t> 2019, </a:t>
            </a:r>
            <a:r>
              <a:rPr lang="de-DE" dirty="0" err="1" smtClean="0">
                <a:latin typeface="+mj-lt"/>
              </a:rPr>
              <a:t>assumed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to</a:t>
            </a:r>
            <a:r>
              <a:rPr lang="de-DE" dirty="0" smtClean="0">
                <a:latin typeface="+mj-lt"/>
              </a:rPr>
              <a:t> still hold) </a:t>
            </a:r>
            <a:endParaRPr lang="de-DE" dirty="0">
              <a:latin typeface="+mj-lt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2"/>
          <a:stretch/>
        </p:blipFill>
        <p:spPr>
          <a:xfrm>
            <a:off x="22865" y="843599"/>
            <a:ext cx="9144000" cy="5170802"/>
          </a:xfrm>
          <a:prstGeom prst="rect">
            <a:avLst/>
          </a:prstGeom>
        </p:spPr>
      </p:pic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15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16" y="0"/>
            <a:ext cx="8100392" cy="692696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j-lt"/>
              </a:rPr>
              <a:t>Work Plan</a:t>
            </a:r>
            <a:endParaRPr lang="de-DE" dirty="0">
              <a:latin typeface="+mj-lt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83417"/>
              </p:ext>
            </p:extLst>
          </p:nvPr>
        </p:nvGraphicFramePr>
        <p:xfrm>
          <a:off x="413394" y="3789040"/>
          <a:ext cx="7560840" cy="2206041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3499796"/>
                <a:gridCol w="1684780"/>
                <a:gridCol w="1656184"/>
              </a:tblGrid>
              <a:tr h="25011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Stage 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Activity 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Initial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Plan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10/18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Updated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1/19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394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Set-up</a:t>
                      </a:r>
                      <a:r>
                        <a:rPr lang="en-US" sz="15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of contract documents F4E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Q1/2019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Q1/2019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Detailed design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Q2-Q4/2019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Q4 /2019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74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Drawings </a:t>
                      </a: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and call for tender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Q1-Q3/2020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Q1/2020-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Q2/2020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5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Calibri"/>
                          <a:cs typeface="Times New Roman"/>
                        </a:rPr>
                        <a:t>Manufacturing, FAT, delivery, project control and monitoring</a:t>
                      </a:r>
                      <a:endParaRPr lang="en-US" sz="15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Q4/2020-Q1/2022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Q3/2020 –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Q3/2021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Installation 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Q2/2022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Q4/2021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Commissioning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endParaRPr lang="en-US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6912941" y="5805264"/>
            <a:ext cx="2107052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~ Still holds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(delivery 10/2021)</a:t>
            </a:r>
            <a:endParaRPr lang="en-GB" sz="200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16</a:t>
            </a:fld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23031" r="43299" b="36970"/>
          <a:stretch/>
        </p:blipFill>
        <p:spPr bwMode="auto">
          <a:xfrm>
            <a:off x="107504" y="764704"/>
            <a:ext cx="546283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123728" y="692696"/>
            <a:ext cx="5816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High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milestones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per </a:t>
            </a:r>
            <a:r>
              <a:rPr lang="de-DE" dirty="0" err="1" smtClean="0"/>
              <a:t>updated</a:t>
            </a:r>
            <a:r>
              <a:rPr lang="de-DE" dirty="0" smtClean="0"/>
              <a:t> BA II </a:t>
            </a:r>
            <a:r>
              <a:rPr lang="de-DE" dirty="0" err="1" smtClean="0"/>
              <a:t>work</a:t>
            </a:r>
            <a:r>
              <a:rPr lang="de-DE" dirty="0" smtClean="0"/>
              <a:t> plan 2020</a:t>
            </a:r>
            <a:endParaRPr lang="en-US" dirty="0"/>
          </a:p>
        </p:txBody>
      </p:sp>
      <p:pic>
        <p:nvPicPr>
          <p:cNvPr id="10" name="図 11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0337" y="1556792"/>
            <a:ext cx="3353698" cy="17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100392" cy="692696"/>
          </a:xfrm>
        </p:spPr>
        <p:txBody>
          <a:bodyPr>
            <a:normAutofit/>
          </a:bodyPr>
          <a:lstStyle/>
          <a:p>
            <a:r>
              <a:rPr lang="en-US" smtClean="0">
                <a:latin typeface="+mn-lt"/>
              </a:rPr>
              <a:t>Four</a:t>
            </a:r>
            <a:r>
              <a:rPr lang="en-US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party scope sharing</a:t>
            </a:r>
            <a:endParaRPr lang="en-US" dirty="0">
              <a:latin typeface="+mn-lt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1440160"/>
          </a:xfrm>
          <a:noFill/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KIT under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EUROfusion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WPSA delivers the engineering design of the system, validation and according documentation.</a:t>
            </a:r>
          </a:p>
          <a:p>
            <a:pPr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endParaRPr lang="en-US" sz="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F4E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does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procurement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delivers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ryopump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hardware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utilizes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KIT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under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EUROfusion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tight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project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monitoring</a:t>
            </a:r>
            <a:r>
              <a:rPr lang="de-D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3.7 K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coated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cryopanels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equipped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heaters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fully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cabled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cable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interface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even-numbered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lower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vertical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ports</a:t>
            </a:r>
            <a:endParaRPr lang="de-DE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 K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plate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thermal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shield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plates</a:t>
            </a:r>
            <a:endParaRPr lang="de-DE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 K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chevron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baffle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blackened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(absorptive)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where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needed</a:t>
            </a:r>
            <a:r>
              <a:rPr lang="de-DE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de-DE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Temperature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sensors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attached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cabling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reach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even-numbered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lower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vertical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ports</a:t>
            </a:r>
            <a:endParaRPr lang="de-DE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parts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required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mount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pumps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connecting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in-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vessel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cryopiping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odd-numbered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lower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vertical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ports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endParaRPr lang="en-US" sz="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QST provides: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electric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feedthroughs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recording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signals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conversion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Isolation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cryopumps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from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cryostat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by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potential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breaks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supply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pipes</a:t>
            </a:r>
            <a:endParaRPr lang="de-DE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power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supplies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heaters</a:t>
            </a:r>
            <a:endParaRPr lang="de-DE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cable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trays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heater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sensor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cables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guide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them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from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odd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even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numbered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lower</a:t>
            </a:r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ports</a:t>
            </a:r>
            <a:endParaRPr lang="de-DE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116000"/>
              <a:buFont typeface="Wingdings" panose="05000000000000000000" pitchFamily="2" charset="2"/>
              <a:buChar char="§"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948264" y="5877272"/>
            <a:ext cx="1294713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New items</a:t>
            </a:r>
            <a:endParaRPr lang="en-GB" sz="200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2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7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16" y="0"/>
            <a:ext cx="8100392" cy="692696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Cryopump</a:t>
            </a:r>
            <a:r>
              <a:rPr lang="en-US" dirty="0" smtClean="0">
                <a:latin typeface="+mj-lt"/>
              </a:rPr>
              <a:t> environment</a:t>
            </a:r>
            <a:endParaRPr lang="en-US" dirty="0">
              <a:latin typeface="+mj-lt"/>
            </a:endParaRPr>
          </a:p>
        </p:txBody>
      </p:sp>
      <p:pic>
        <p:nvPicPr>
          <p:cNvPr id="17" name="Grafik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843" y="1239960"/>
            <a:ext cx="6914265" cy="5214776"/>
          </a:xfrm>
          <a:prstGeom prst="rect">
            <a:avLst/>
          </a:prstGeom>
          <a:noFill/>
        </p:spPr>
      </p:pic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3</a:t>
            </a:fld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" name="Textfeld 30"/>
          <p:cNvSpPr txBox="1"/>
          <p:nvPr/>
        </p:nvSpPr>
        <p:spPr>
          <a:xfrm>
            <a:off x="7452320" y="4869160"/>
            <a:ext cx="1260000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40°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sector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764704"/>
            <a:ext cx="4974823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Contract: 9 identical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cryopump</a:t>
            </a:r>
            <a:r>
              <a:rPr lang="en-GB" sz="20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 units + 1 spare</a:t>
            </a:r>
            <a:endParaRPr lang="en-GB" sz="200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16" y="0"/>
            <a:ext cx="8100392" cy="6926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CAD model  - Full assembly</a:t>
            </a:r>
            <a:endParaRPr lang="en-US" dirty="0">
              <a:latin typeface="+mj-lt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15969"/>
            <a:ext cx="7704856" cy="4408264"/>
          </a:xfrm>
          <a:prstGeom prst="rect">
            <a:avLst/>
          </a:prstGeom>
          <a:noFill/>
          <a:extLst/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4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0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16" y="0"/>
            <a:ext cx="8100392" cy="6926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CAD model – Chevrons removed</a:t>
            </a:r>
            <a:endParaRPr lang="en-US" dirty="0">
              <a:latin typeface="+mj-lt"/>
            </a:endParaRPr>
          </a:p>
        </p:txBody>
      </p:sp>
      <p:pic>
        <p:nvPicPr>
          <p:cNvPr id="7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8942"/>
            <a:ext cx="6696745" cy="4440116"/>
          </a:xfrm>
          <a:prstGeom prst="rect">
            <a:avLst/>
          </a:prstGeom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5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9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96552" y="114300"/>
            <a:ext cx="7543800" cy="457200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CAD </a:t>
            </a:r>
            <a:r>
              <a:rPr lang="de-DE" dirty="0" err="1" smtClean="0">
                <a:latin typeface="+mn-lt"/>
              </a:rPr>
              <a:t>model</a:t>
            </a:r>
            <a:r>
              <a:rPr lang="de-DE" dirty="0" smtClean="0">
                <a:latin typeface="+mn-lt"/>
              </a:rPr>
              <a:t> - </a:t>
            </a:r>
            <a:r>
              <a:rPr lang="de-DE" sz="2400" dirty="0" smtClean="0">
                <a:latin typeface="+mn-lt"/>
              </a:rPr>
              <a:t>4K-supports </a:t>
            </a:r>
            <a:endParaRPr lang="de-DE" sz="2400" dirty="0"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31640" y="4769993"/>
            <a:ext cx="21602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2"/>
          <a:stretch/>
        </p:blipFill>
        <p:spPr>
          <a:xfrm>
            <a:off x="197768" y="944559"/>
            <a:ext cx="8748464" cy="4392000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 flipV="1">
            <a:off x="1223628" y="4520881"/>
            <a:ext cx="360040" cy="144016"/>
          </a:xfrm>
          <a:prstGeom prst="straightConnector1">
            <a:avLst/>
          </a:prstGeom>
          <a:ln w="254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863588" y="4077072"/>
            <a:ext cx="360040" cy="144016"/>
          </a:xfrm>
          <a:prstGeom prst="straightConnector1">
            <a:avLst/>
          </a:prstGeom>
          <a:ln w="254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7452320" y="1052736"/>
            <a:ext cx="360040" cy="144016"/>
          </a:xfrm>
          <a:prstGeom prst="straightConnector1">
            <a:avLst/>
          </a:prstGeom>
          <a:ln w="254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7956376" y="1484784"/>
            <a:ext cx="360040" cy="144016"/>
          </a:xfrm>
          <a:prstGeom prst="straightConnector1">
            <a:avLst/>
          </a:prstGeom>
          <a:ln w="254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915645"/>
            <a:ext cx="1916236" cy="20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rade Verbindung mit Pfeil 18"/>
          <p:cNvCxnSpPr/>
          <p:nvPr/>
        </p:nvCxnSpPr>
        <p:spPr>
          <a:xfrm flipH="1">
            <a:off x="611560" y="2960703"/>
            <a:ext cx="612068" cy="15601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48" y="3025077"/>
            <a:ext cx="1731583" cy="20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mit Pfeil 23"/>
          <p:cNvCxnSpPr/>
          <p:nvPr/>
        </p:nvCxnSpPr>
        <p:spPr>
          <a:xfrm flipH="1" flipV="1">
            <a:off x="5580112" y="3356992"/>
            <a:ext cx="118643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6</a:t>
            </a:fld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524217" y="5591564"/>
            <a:ext cx="7973914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Sliding supports allow the contraction/expansion/rotation of the 4K panel</a:t>
            </a:r>
            <a:endParaRPr lang="en-GB" sz="200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7</a:t>
            </a:fld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96552" y="114300"/>
            <a:ext cx="7543800" cy="457200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CAD </a:t>
            </a:r>
            <a:r>
              <a:rPr lang="de-DE" dirty="0" err="1" smtClean="0">
                <a:latin typeface="+mn-lt"/>
              </a:rPr>
              <a:t>model</a:t>
            </a:r>
            <a:r>
              <a:rPr lang="de-DE" dirty="0" smtClean="0">
                <a:latin typeface="+mn-lt"/>
              </a:rPr>
              <a:t> – 80K</a:t>
            </a:r>
            <a:r>
              <a:rPr lang="de-DE" sz="2400" dirty="0" smtClean="0">
                <a:latin typeface="+mn-lt"/>
              </a:rPr>
              <a:t>-supports </a:t>
            </a:r>
            <a:r>
              <a:rPr lang="de-DE" sz="2400" dirty="0" err="1" smtClean="0">
                <a:latin typeface="+mn-lt"/>
              </a:rPr>
              <a:t>to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vessel</a:t>
            </a:r>
            <a:endParaRPr lang="de-DE" sz="24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4217" y="5591564"/>
            <a:ext cx="5512728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Free movement in direction of the yellow arrows.</a:t>
            </a:r>
            <a:endParaRPr lang="en-GB" sz="200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331640" y="4769993"/>
            <a:ext cx="21602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"/>
          <a:stretch/>
        </p:blipFill>
        <p:spPr>
          <a:xfrm>
            <a:off x="179512" y="764704"/>
            <a:ext cx="8676456" cy="42480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2195736" y="4415055"/>
            <a:ext cx="4906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must be adapted to the actual </a:t>
            </a:r>
            <a:r>
              <a:rPr lang="en-US" dirty="0" smtClean="0"/>
              <a:t>curves of the vessel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1043608" y="4653136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4326506" y="2852936"/>
            <a:ext cx="0" cy="15621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5292080" y="3284984"/>
            <a:ext cx="504056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5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6552" y="114300"/>
            <a:ext cx="75438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FEM simulations – </a:t>
            </a:r>
            <a:r>
              <a:rPr lang="en-US" dirty="0" smtClean="0">
                <a:latin typeface="+mn-lt"/>
              </a:rPr>
              <a:t>schedule and status</a:t>
            </a:r>
            <a:endParaRPr lang="en-US" sz="2400" dirty="0">
              <a:latin typeface="+mn-lt"/>
            </a:endParaRPr>
          </a:p>
        </p:txBody>
      </p:sp>
      <p:pic>
        <p:nvPicPr>
          <p:cNvPr id="1026" name="Picture 2" descr="C:\Users\Day\Desktop\Status-Übersicht (neu) v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0" y="781050"/>
            <a:ext cx="8229300" cy="58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8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1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6552" y="114300"/>
            <a:ext cx="75438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FEM simulations – </a:t>
            </a:r>
            <a:r>
              <a:rPr lang="en-US" dirty="0">
                <a:latin typeface="+mn-lt"/>
              </a:rPr>
              <a:t>L</a:t>
            </a:r>
            <a:r>
              <a:rPr lang="en-US" sz="2400" dirty="0" smtClean="0">
                <a:latin typeface="+mn-lt"/>
              </a:rPr>
              <a:t>oad cases</a:t>
            </a:r>
            <a:endParaRPr lang="en-US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5064" r="6462" b="7753"/>
          <a:stretch/>
        </p:blipFill>
        <p:spPr bwMode="auto">
          <a:xfrm>
            <a:off x="323528" y="765606"/>
            <a:ext cx="3960440" cy="566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6258" r="8600" b="32898"/>
          <a:stretch/>
        </p:blipFill>
        <p:spPr bwMode="auto">
          <a:xfrm>
            <a:off x="4932040" y="732778"/>
            <a:ext cx="3307977" cy="34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37" y="4077072"/>
            <a:ext cx="3398985" cy="2420975"/>
          </a:xfrm>
          <a:prstGeom prst="rect">
            <a:avLst/>
          </a:prstGeom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Chr. Day | </a:t>
            </a:r>
            <a:r>
              <a:rPr lang="en-GB" dirty="0" err="1" smtClean="0"/>
              <a:t>Cryopumps</a:t>
            </a:r>
            <a:r>
              <a:rPr lang="en-GB" dirty="0" smtClean="0"/>
              <a:t> </a:t>
            </a:r>
            <a:r>
              <a:rPr lang="en-GB" dirty="0"/>
              <a:t>| WPSA </a:t>
            </a:r>
            <a:r>
              <a:rPr lang="en-GB" dirty="0" smtClean="0"/>
              <a:t>Annual Meeting  | Mar.2020 | Page </a:t>
            </a:r>
            <a:fld id="{AF15D33D-1724-429D-BC23-60F0D10C4B24}" type="slidenum">
              <a:rPr lang="en-GB" smtClean="0"/>
              <a:pPr algn="r"/>
              <a:t>9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7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Fusion_MS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EUROFusion_MST1.potx</Template>
  <TotalTime>0</TotalTime>
  <Words>948</Words>
  <Application>Microsoft Office PowerPoint</Application>
  <PresentationFormat>Bildschirmpräsentation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EUROFusion_MST1</vt:lpstr>
      <vt:lpstr>JT-60SA Enhancement Projects –  Cryopumps (CRP) Project Update  </vt:lpstr>
      <vt:lpstr>Four party scope sharing</vt:lpstr>
      <vt:lpstr>Cryopump environment</vt:lpstr>
      <vt:lpstr>CAD model  - Full assembly</vt:lpstr>
      <vt:lpstr>CAD model – Chevrons removed</vt:lpstr>
      <vt:lpstr>CAD model - 4K-supports </vt:lpstr>
      <vt:lpstr>CAD model – 80K-supports to vessel</vt:lpstr>
      <vt:lpstr>FEM simulations – schedule and status</vt:lpstr>
      <vt:lpstr>FEM simulations – Load cases</vt:lpstr>
      <vt:lpstr>2D drawing for CfT – 80 K system</vt:lpstr>
      <vt:lpstr>2D drawing for CfT – 4 K system</vt:lpstr>
      <vt:lpstr>2D drawing for CfT – Full assembly</vt:lpstr>
      <vt:lpstr>Present detailed design status</vt:lpstr>
      <vt:lpstr>Present management status</vt:lpstr>
      <vt:lpstr>QST timeline (from 2019, assumed to still hold) </vt:lpstr>
      <vt:lpstr>Work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Day</cp:lastModifiedBy>
  <cp:revision>1276</cp:revision>
  <cp:lastPrinted>2020-03-27T12:24:46Z</cp:lastPrinted>
  <dcterms:created xsi:type="dcterms:W3CDTF">2014-10-17T14:45:18Z</dcterms:created>
  <dcterms:modified xsi:type="dcterms:W3CDTF">2020-03-31T07:40:28Z</dcterms:modified>
</cp:coreProperties>
</file>