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430" r:id="rId2"/>
    <p:sldId id="612" r:id="rId3"/>
    <p:sldId id="581" r:id="rId4"/>
    <p:sldId id="610" r:id="rId5"/>
    <p:sldId id="611" r:id="rId6"/>
    <p:sldId id="613" r:id="rId7"/>
    <p:sldId id="615" r:id="rId8"/>
  </p:sldIdLst>
  <p:sldSz cx="9906000" cy="6858000" type="A4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B5E"/>
    <a:srgbClr val="574FF7"/>
    <a:srgbClr val="FF3399"/>
    <a:srgbClr val="3CB48F"/>
    <a:srgbClr val="A6F0F8"/>
    <a:srgbClr val="CC00FF"/>
    <a:srgbClr val="00FFFF"/>
    <a:srgbClr val="46D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5377" autoAdjust="0"/>
  </p:normalViewPr>
  <p:slideViewPr>
    <p:cSldViewPr snapToGrid="0">
      <p:cViewPr varScale="1">
        <p:scale>
          <a:sx n="65" d="100"/>
          <a:sy n="65" d="100"/>
        </p:scale>
        <p:origin x="916" y="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テキストの書式設定</a:t>
            </a:r>
            <a:endParaRPr lang="en-US" altLang="ja-JP" noProof="0" smtClean="0"/>
          </a:p>
          <a:p>
            <a:pPr lvl="1"/>
            <a:r>
              <a:rPr lang="ja-JP" altLang="en-US" noProof="0" smtClean="0"/>
              <a:t>第</a:t>
            </a:r>
            <a:r>
              <a:rPr lang="en-US" altLang="ja-JP" noProof="0" smtClean="0"/>
              <a:t> 2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2"/>
            <a:r>
              <a:rPr lang="ja-JP" altLang="en-US" noProof="0" smtClean="0"/>
              <a:t>第</a:t>
            </a:r>
            <a:r>
              <a:rPr lang="en-US" altLang="ja-JP" noProof="0" smtClean="0"/>
              <a:t> 3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3"/>
            <a:r>
              <a:rPr lang="ja-JP" altLang="en-US" noProof="0" smtClean="0"/>
              <a:t>第</a:t>
            </a:r>
            <a:r>
              <a:rPr lang="en-US" altLang="ja-JP" noProof="0" smtClean="0"/>
              <a:t> 4 </a:t>
            </a:r>
            <a:r>
              <a:rPr lang="ja-JP" altLang="en-US" noProof="0" smtClean="0"/>
              <a:t>レベル</a:t>
            </a:r>
            <a:endParaRPr lang="en-US" altLang="ja-JP" noProof="0" smtClean="0"/>
          </a:p>
          <a:p>
            <a:pPr lvl="4"/>
            <a:r>
              <a:rPr lang="ja-JP" altLang="en-US" noProof="0" smtClean="0"/>
              <a:t>第</a:t>
            </a:r>
            <a:r>
              <a:rPr lang="en-US" altLang="ja-JP" noProof="0" smtClean="0"/>
              <a:t> 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0807DE6E-613E-4D00-9746-517312772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4303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MS PMincho" pitchFamily="18" charset="-128"/>
        <a:cs typeface="ＭＳ Ｐ明朝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MS PMincho" pitchFamily="18" charset="-128"/>
        <a:cs typeface="ＭＳ Ｐ明朝" pitchFamily="-9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MS PMincho" pitchFamily="18" charset="-128"/>
        <a:cs typeface="ＭＳ Ｐ明朝" pitchFamily="-9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MS PMincho" pitchFamily="18" charset="-128"/>
        <a:cs typeface="ＭＳ Ｐ明朝" pitchFamily="-9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97" charset="0"/>
        <a:ea typeface="MS PMincho" pitchFamily="18" charset="-128"/>
        <a:cs typeface="ＭＳ Ｐ明朝" pitchFamily="-97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MS PMincho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6B9B90-ADCE-4017-96C7-0C5408CD65BD}" type="slidenum">
              <a:rPr lang="en-US" altLang="ja-JP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dirty="0" smtClean="0"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 algn="ctr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1B5A-6341-4A7D-B7F3-1DE277089D17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09D01-5D39-49D2-A13A-F017E79BD1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481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F76E1-A7AC-480B-952D-922C0576535A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9C179-AC2E-4596-8271-2A58787BAB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50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897E-6409-4EAD-BE94-6B95DCC1B9B0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97A5-7E5F-4B39-8A0A-7FEC4E6E87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417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7E424-3239-4543-AE64-24D452BC4170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548B-D72C-4819-BE39-9FD9DB8DE9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461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12E1098-6E15-40C1-8AEB-8FF4B2BAC6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77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464" y="0"/>
            <a:ext cx="7200800" cy="652934"/>
          </a:xfrm>
        </p:spPr>
        <p:txBody>
          <a:bodyPr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8950" y="1196752"/>
            <a:ext cx="8915400" cy="48865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2C54-D09D-4294-83E2-8E68CCD7CF81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FFA2-8A4C-4FE2-A56F-325612E157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713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464" y="0"/>
            <a:ext cx="7200800" cy="652934"/>
          </a:xfrm>
        </p:spPr>
        <p:txBody>
          <a:bodyPr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6496" y="1052736"/>
            <a:ext cx="4392488" cy="50305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3"/>
          </p:nvPr>
        </p:nvSpPr>
        <p:spPr>
          <a:xfrm>
            <a:off x="4953000" y="1052736"/>
            <a:ext cx="4392488" cy="503056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09FDD-5765-4420-9448-C9F8CF00AACD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7274-81B4-4DC1-83B4-CA352464EA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726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BC0D-82E3-44F5-8017-8CBF1652E6A5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EF2F-BD9D-4249-ABB3-DCF3B40033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85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0EF2-0EF6-43FE-85A0-542C59E5CBCA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2B89-8112-41F9-B533-C4B9C8ECEB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114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4F29-FFD0-4853-BF9A-4E1828B5B839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14157-7671-49B9-B6A6-30574000C5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490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456D-07F1-4C57-A797-5E1CC779E62C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9410-A522-4F4E-82BF-EC0D301FCE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595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64CF-02B0-4DD5-82E1-734B19EEB038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55F3-0917-49E3-A847-6A12851429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7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5A04-B36D-47C1-BBDA-90F84400D6B9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073F-E110-4E6E-8B6B-3FA63316F7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676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294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196975"/>
            <a:ext cx="89154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C5B50D5A-F94E-4323-9E9B-6DDB1D3A6EDF}" type="datetime1">
              <a:rPr lang="en-US" altLang="ja-JP"/>
              <a:pPr>
                <a:defRPr/>
              </a:pPr>
              <a:t>3/31/2020</a:t>
            </a:fld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77000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Arial" pitchFamily="34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8DFCC10-6EA0-4AE2-BE72-134F1899D6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31" name="図形グループ 10"/>
          <p:cNvGrpSpPr>
            <a:grpSpLocks/>
          </p:cNvGrpSpPr>
          <p:nvPr/>
        </p:nvGrpSpPr>
        <p:grpSpPr bwMode="auto">
          <a:xfrm>
            <a:off x="0" y="692150"/>
            <a:ext cx="9829800" cy="139700"/>
            <a:chOff x="0" y="727954"/>
            <a:chExt cx="9829800" cy="139700"/>
          </a:xfrm>
        </p:grpSpPr>
        <p:sp>
          <p:nvSpPr>
            <p:cNvPr id="1033" name="Rectangle 5"/>
            <p:cNvSpPr>
              <a:spLocks noChangeArrowheads="1"/>
            </p:cNvSpPr>
            <p:nvPr/>
          </p:nvSpPr>
          <p:spPr bwMode="gray">
            <a:xfrm>
              <a:off x="0" y="777167"/>
              <a:ext cx="9772650" cy="90487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500" smtClean="0">
                <a:latin typeface="ＭＳ Ｐゴシック" pitchFamily="34" charset="-128"/>
              </a:endParaRPr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8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500" smtClean="0">
                <a:latin typeface="ＭＳ Ｐゴシック" pitchFamily="34" charset="-128"/>
              </a:endParaRPr>
            </a:p>
          </p:txBody>
        </p:sp>
      </p:grpSp>
      <p:pic>
        <p:nvPicPr>
          <p:cNvPr id="1032" name="Picture 10" descr="logo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26336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accent2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accent2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accent2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70" name="Rectangle 142"/>
          <p:cNvSpPr>
            <a:spLocks noChangeArrowheads="1"/>
          </p:cNvSpPr>
          <p:nvPr/>
        </p:nvSpPr>
        <p:spPr bwMode="auto">
          <a:xfrm>
            <a:off x="79458" y="5042118"/>
            <a:ext cx="9826539" cy="1754326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28" charset="-128"/>
            </a:endParaRPr>
          </a:p>
          <a:p>
            <a:pPr algn="ctr">
              <a:defRPr/>
            </a:pPr>
            <a:r>
              <a:rPr lang="en-GB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28" charset="-128"/>
              </a:rPr>
              <a:t>F4E enhancement plans</a:t>
            </a:r>
          </a:p>
          <a:p>
            <a:pPr algn="ctr">
              <a:defRPr/>
            </a:pPr>
            <a:endParaRPr lang="en-GB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28" charset="-128"/>
            </a:endParaRPr>
          </a:p>
          <a:p>
            <a:pPr algn="ctr">
              <a:defRPr/>
            </a:pPr>
            <a:endParaRPr lang="en-GB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28" charset="-128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28" charset="-128"/>
              </a:rPr>
              <a:t>Sam Davis    	     	 WPSA Project Planning Meeting           	        31 March 2020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88150" y="1366684"/>
            <a:ext cx="4695982" cy="3303639"/>
          </a:xfrm>
          <a:prstGeom prst="roundRect">
            <a:avLst>
              <a:gd name="adj" fmla="val 5738"/>
            </a:avLst>
          </a:prstGeom>
          <a:noFill/>
          <a:ln w="22225">
            <a:solidFill>
              <a:srgbClr val="2603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18364" y="1366684"/>
            <a:ext cx="4656314" cy="3303639"/>
          </a:xfrm>
          <a:prstGeom prst="roundRect">
            <a:avLst>
              <a:gd name="adj" fmla="val 5738"/>
            </a:avLst>
          </a:prstGeom>
          <a:noFill/>
          <a:ln w="22225">
            <a:solidFill>
              <a:srgbClr val="2603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185" y="1453970"/>
            <a:ext cx="4508125" cy="312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271" y="1441793"/>
            <a:ext cx="4562168" cy="313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II formally released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FFA2-8A4C-4FE2-A56F-325612E1570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6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02" y="2031776"/>
            <a:ext cx="9239049" cy="370104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8464" y="1056179"/>
            <a:ext cx="9545287" cy="681875"/>
          </a:xfrm>
        </p:spPr>
        <p:txBody>
          <a:bodyPr/>
          <a:lstStyle/>
          <a:p>
            <a:r>
              <a:rPr lang="en-GB" sz="2000" dirty="0"/>
              <a:t>Joint Declaration by the Government of Japan and EURATOM on 02 Mach has formally released BA phase </a:t>
            </a:r>
            <a:r>
              <a:rPr lang="en-GB" sz="2000" dirty="0" smtClean="0"/>
              <a:t>II</a:t>
            </a:r>
          </a:p>
          <a:p>
            <a:r>
              <a:rPr lang="en-GB" sz="2000" dirty="0" smtClean="0"/>
              <a:t>No fixed end point; resources released annually</a:t>
            </a:r>
            <a:endParaRPr lang="en-GB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8464" y="5638933"/>
            <a:ext cx="9545287" cy="6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JT-60SA project plan has changed quite a lot in the last year, primarily due to budget constraints</a:t>
            </a:r>
          </a:p>
          <a:p>
            <a:r>
              <a:rPr lang="en-GB" sz="2000" kern="0" dirty="0" smtClean="0"/>
              <a:t>Aim is to maximise achievement of research goals with the available money</a:t>
            </a:r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pPr lvl="1"/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47251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EU enhancements in current project plan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FFA2-8A4C-4FE2-A56F-325612E1570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32852"/>
              </p:ext>
            </p:extLst>
          </p:nvPr>
        </p:nvGraphicFramePr>
        <p:xfrm>
          <a:off x="226140" y="973395"/>
          <a:ext cx="9350478" cy="5756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75239">
                  <a:extLst>
                    <a:ext uri="{9D8B030D-6E8A-4147-A177-3AD203B41FA5}">
                      <a16:colId xmlns:a16="http://schemas.microsoft.com/office/drawing/2014/main" val="3041277931"/>
                    </a:ext>
                  </a:extLst>
                </a:gridCol>
                <a:gridCol w="4675239">
                  <a:extLst>
                    <a:ext uri="{9D8B030D-6E8A-4147-A177-3AD203B41FA5}">
                      <a16:colId xmlns:a16="http://schemas.microsoft.com/office/drawing/2014/main" val="1169290105"/>
                    </a:ext>
                  </a:extLst>
                </a:gridCol>
              </a:tblGrid>
              <a:tr h="38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EDICAM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Installed; operational summer 2020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469062"/>
                  </a:ext>
                </a:extLst>
              </a:tr>
              <a:tr h="1808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Massive gas injection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Divertor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cryopumps</a:t>
                      </a: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Pellet launching system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Thomson Scattering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VUV </a:t>
                      </a:r>
                      <a:r>
                        <a:rPr lang="en-GB" sz="2000" b="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divertor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spectrometer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solidFill>
                            <a:srgbClr val="574FF7"/>
                          </a:solidFill>
                          <a:effectLst/>
                          <a:latin typeface="+mj-lt"/>
                          <a:ea typeface="Yu Mincho"/>
                          <a:cs typeface="Times New Roman" panose="02020603050405020304" pitchFamily="18" charset="0"/>
                        </a:rPr>
                        <a:t>Error field</a:t>
                      </a:r>
                      <a:r>
                        <a:rPr lang="en-GB" sz="2000" b="0" baseline="0" dirty="0" smtClean="0">
                          <a:solidFill>
                            <a:srgbClr val="574FF7"/>
                          </a:solidFill>
                          <a:effectLst/>
                          <a:latin typeface="+mj-lt"/>
                          <a:ea typeface="Yu Mincho"/>
                          <a:cs typeface="Times New Roman" panose="02020603050405020304" pitchFamily="18" charset="0"/>
                        </a:rPr>
                        <a:t> correction coils power supply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baseline="0" dirty="0" smtClean="0">
                          <a:solidFill>
                            <a:srgbClr val="574FF7"/>
                          </a:solidFill>
                          <a:effectLst/>
                          <a:latin typeface="+mj-lt"/>
                          <a:ea typeface="Yu Mincho"/>
                          <a:cs typeface="Times New Roman" panose="02020603050405020304" pitchFamily="18" charset="0"/>
                        </a:rPr>
                        <a:t>ECRH waveguides &amp; power supply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0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Fast Ion Loss Detector (2024)</a:t>
                      </a: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Live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projects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1"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Delivered alongside major enhancements to heating systems, diagnostics and in-vessel components by QST for operation in 2023</a:t>
                      </a:r>
                      <a:endParaRPr kumimoji="1" lang="en-GB" sz="20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99808"/>
                  </a:ext>
                </a:extLst>
              </a:tr>
              <a:tr h="670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Phase </a:t>
                      </a:r>
                      <a:r>
                        <a:rPr lang="en-GB" sz="20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contrast imaging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Doppler </a:t>
                      </a:r>
                      <a:r>
                        <a:rPr lang="en-GB" sz="2000" b="0" i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reflectometry</a:t>
                      </a:r>
                      <a:endParaRPr lang="en-GB" sz="2000" b="0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Concept </a:t>
                      </a:r>
                      <a:r>
                        <a:rPr lang="en-GB" sz="20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design</a:t>
                      </a: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(not explicitly in project plan yet – under “advanced diagnostics”)</a:t>
                      </a: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453327"/>
                  </a:ext>
                </a:extLst>
              </a:tr>
              <a:tr h="385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rgbClr val="574FF7"/>
                          </a:solidFill>
                          <a:effectLst/>
                          <a:latin typeface="+mj-lt"/>
                        </a:rPr>
                        <a:t>Actively cooled </a:t>
                      </a:r>
                      <a:r>
                        <a:rPr lang="en-GB" sz="2000" b="0" dirty="0" err="1">
                          <a:solidFill>
                            <a:srgbClr val="574FF7"/>
                          </a:solidFill>
                          <a:effectLst/>
                          <a:latin typeface="+mj-lt"/>
                        </a:rPr>
                        <a:t>divertor</a:t>
                      </a:r>
                      <a:endParaRPr lang="en-GB" sz="2000" b="0" dirty="0">
                        <a:solidFill>
                          <a:srgbClr val="574FF7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4660" algn="l"/>
                        </a:tabLs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F4E concept; see TCM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4660" algn="l"/>
                        </a:tabLst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Implementation strategy TBD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24660" algn="l"/>
                        </a:tabLst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Installation after 2025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108000" marB="10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19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news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FFA2-8A4C-4FE2-A56F-325612E1570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11675"/>
              </p:ext>
            </p:extLst>
          </p:nvPr>
        </p:nvGraphicFramePr>
        <p:xfrm>
          <a:off x="410993" y="1571259"/>
          <a:ext cx="8884284" cy="290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04">
                  <a:extLst>
                    <a:ext uri="{9D8B030D-6E8A-4147-A177-3AD203B41FA5}">
                      <a16:colId xmlns:a16="http://schemas.microsoft.com/office/drawing/2014/main" val="4042809611"/>
                    </a:ext>
                  </a:extLst>
                </a:gridCol>
                <a:gridCol w="6272980">
                  <a:extLst>
                    <a:ext uri="{9D8B030D-6E8A-4147-A177-3AD203B41FA5}">
                      <a16:colId xmlns:a16="http://schemas.microsoft.com/office/drawing/2014/main" val="11510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GB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03 Feb</a:t>
                      </a:r>
                      <a:endParaRPr kumimoji="1" lang="en-GB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Welcome Carla Piccinni to </a:t>
                      </a:r>
                      <a:r>
                        <a:rPr kumimoji="1" lang="en-GB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Garching</a:t>
                      </a:r>
                      <a:endParaRPr kumimoji="1" lang="en-GB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0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23 Mar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Contract for TS fibres awarded by F4E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09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31 Mar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EDICAM port plug installation underway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879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01 Apr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Sam Davis relocated to Naka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465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08 Apr</a:t>
                      </a:r>
                    </a:p>
                    <a:p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time for enhancements co-ordination meeting: Wed 08:30 CEST / 15:30 JST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846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5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Challenges for </a:t>
            </a:r>
            <a:r>
              <a:rPr lang="en-GB" sz="2400" dirty="0" err="1" smtClean="0"/>
              <a:t>EUROfusion</a:t>
            </a:r>
            <a:r>
              <a:rPr lang="en-GB" sz="2400" dirty="0" smtClean="0"/>
              <a:t> enhancements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1144075"/>
            <a:ext cx="9545287" cy="4886548"/>
          </a:xfrm>
        </p:spPr>
        <p:txBody>
          <a:bodyPr/>
          <a:lstStyle/>
          <a:p>
            <a:r>
              <a:rPr lang="en-GB" sz="2000" dirty="0" smtClean="0"/>
              <a:t>Part </a:t>
            </a:r>
            <a:r>
              <a:rPr lang="en-GB" sz="2000" dirty="0"/>
              <a:t>time work and conflicting priorities</a:t>
            </a:r>
          </a:p>
          <a:p>
            <a:r>
              <a:rPr lang="en-GB" sz="2000" dirty="0"/>
              <a:t>Lack of project management culture and engineering </a:t>
            </a:r>
            <a:r>
              <a:rPr lang="en-GB" sz="2000" dirty="0" smtClean="0"/>
              <a:t>capacity</a:t>
            </a:r>
            <a:endParaRPr lang="en-GB" sz="2000" dirty="0"/>
          </a:p>
          <a:p>
            <a:r>
              <a:rPr lang="en-GB" sz="2000" dirty="0" err="1" smtClean="0"/>
              <a:t>EUROfusion</a:t>
            </a:r>
            <a:r>
              <a:rPr lang="en-GB" sz="2000" dirty="0" smtClean="0"/>
              <a:t> rules not clearly understood by all project leaders – most often regarding reimbursement but also regarding accessing resources</a:t>
            </a:r>
          </a:p>
          <a:p>
            <a:r>
              <a:rPr lang="en-GB" sz="2000" dirty="0" smtClean="0"/>
              <a:t>Underestimation of resources required and lead times for activities</a:t>
            </a:r>
          </a:p>
          <a:p>
            <a:endParaRPr lang="en-GB" sz="2000" dirty="0" smtClean="0"/>
          </a:p>
          <a:p>
            <a:r>
              <a:rPr lang="en-GB" sz="2000" dirty="0" smtClean="0"/>
              <a:t>Delay </a:t>
            </a:r>
            <a:r>
              <a:rPr lang="en-GB" sz="2000" dirty="0"/>
              <a:t>to the Joint Declaration </a:t>
            </a:r>
            <a:r>
              <a:rPr lang="en-GB" sz="2000" dirty="0" smtClean="0"/>
              <a:t>by the government of Japan and EURATOM on BA phase II (achieved </a:t>
            </a:r>
            <a:r>
              <a:rPr lang="en-GB" sz="2000" dirty="0"/>
              <a:t>02 March 2020)</a:t>
            </a:r>
          </a:p>
          <a:p>
            <a:r>
              <a:rPr lang="en-GB" sz="2000" dirty="0" smtClean="0"/>
              <a:t>Simultaneous changes to framework conditions (e.g. </a:t>
            </a:r>
            <a:r>
              <a:rPr lang="en-GB" sz="2000" dirty="0" err="1" smtClean="0"/>
              <a:t>MoU</a:t>
            </a:r>
            <a:r>
              <a:rPr lang="en-GB" sz="2000" dirty="0" smtClean="0"/>
              <a:t>, JA-EU-IO Trilateral Agreement)</a:t>
            </a:r>
          </a:p>
          <a:p>
            <a:endParaRPr lang="en-GB" sz="2000" dirty="0" smtClean="0"/>
          </a:p>
          <a:p>
            <a:r>
              <a:rPr lang="en-GB" sz="2000" dirty="0" smtClean="0"/>
              <a:t>“Enhancing” a machine </a:t>
            </a:r>
            <a:r>
              <a:rPr lang="en-GB" sz="2000" dirty="0"/>
              <a:t>under </a:t>
            </a:r>
            <a:r>
              <a:rPr lang="en-GB" sz="2000" dirty="0" smtClean="0"/>
              <a:t>assembly</a:t>
            </a:r>
          </a:p>
          <a:p>
            <a:r>
              <a:rPr lang="en-GB" sz="2000" dirty="0" smtClean="0"/>
              <a:t>Japanese High Pressure Gas Law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			Critical to deliver hardware on time!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pPr lvl="1"/>
            <a:endParaRPr lang="en-GB" sz="2000" dirty="0"/>
          </a:p>
          <a:p>
            <a:pPr lvl="0"/>
            <a:endParaRPr lang="en-GB" sz="2000" dirty="0" smtClean="0"/>
          </a:p>
          <a:p>
            <a:pPr lvl="0"/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FFA2-8A4C-4FE2-A56F-325612E15702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4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Divertor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17" y="1065977"/>
            <a:ext cx="5392073" cy="1585777"/>
          </a:xfrm>
        </p:spPr>
        <p:txBody>
          <a:bodyPr/>
          <a:lstStyle/>
          <a:p>
            <a:r>
              <a:rPr lang="en-GB" sz="2000" dirty="0"/>
              <a:t>Lower </a:t>
            </a:r>
            <a:r>
              <a:rPr lang="en-GB" sz="2000" dirty="0" err="1"/>
              <a:t>divertor</a:t>
            </a:r>
            <a:r>
              <a:rPr lang="en-GB" sz="2000" dirty="0"/>
              <a:t> </a:t>
            </a:r>
            <a:r>
              <a:rPr lang="en-GB" sz="2000" dirty="0" smtClean="0"/>
              <a:t>operating </a:t>
            </a:r>
            <a:r>
              <a:rPr lang="en-GB" sz="2000" dirty="0"/>
              <a:t>in 2023 will </a:t>
            </a:r>
            <a:r>
              <a:rPr lang="en-GB" sz="2000" dirty="0" smtClean="0"/>
              <a:t>have graphite tiles and </a:t>
            </a:r>
            <a:r>
              <a:rPr lang="en-GB" sz="2000" dirty="0" err="1" smtClean="0"/>
              <a:t>intershot</a:t>
            </a:r>
            <a:r>
              <a:rPr lang="en-GB" sz="2000" dirty="0" smtClean="0"/>
              <a:t> cooling, </a:t>
            </a:r>
            <a:r>
              <a:rPr lang="en-GB" sz="2000" dirty="0"/>
              <a:t>limiting duration of high power pulses</a:t>
            </a:r>
          </a:p>
          <a:p>
            <a:r>
              <a:rPr lang="en-GB" sz="2000" dirty="0"/>
              <a:t>Tungsten plasma facing components are </a:t>
            </a:r>
            <a:r>
              <a:rPr lang="en-GB" sz="2000" dirty="0" smtClean="0"/>
              <a:t>planned </a:t>
            </a:r>
            <a:r>
              <a:rPr lang="en-GB" sz="2000" dirty="0"/>
              <a:t>after 2030</a:t>
            </a:r>
          </a:p>
          <a:p>
            <a:r>
              <a:rPr lang="en-GB" sz="2000" dirty="0"/>
              <a:t>CFC </a:t>
            </a:r>
            <a:r>
              <a:rPr lang="en-GB" sz="2000" dirty="0" err="1"/>
              <a:t>monoblock</a:t>
            </a:r>
            <a:r>
              <a:rPr lang="en-GB" sz="2000" dirty="0"/>
              <a:t> in between is risky, </a:t>
            </a:r>
            <a:r>
              <a:rPr lang="en-GB" sz="2000" dirty="0" smtClean="0"/>
              <a:t>very expensive and considered bad value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FFA2-8A4C-4FE2-A56F-325612E1570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7" name="Picture 5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17" y="3810000"/>
            <a:ext cx="942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6174658" y="873995"/>
            <a:ext cx="3435359" cy="28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New actively cooled </a:t>
            </a:r>
            <a:r>
              <a:rPr lang="en-GB" sz="2800" dirty="0" err="1" smtClean="0"/>
              <a:t>divertor</a:t>
            </a:r>
            <a:r>
              <a:rPr lang="en-GB" sz="2800" dirty="0" smtClean="0"/>
              <a:t> concept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FFA2-8A4C-4FE2-A56F-325612E1570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46451" y="989568"/>
            <a:ext cx="9389162" cy="478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accent2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Hence F4E intends to develop and build a new </a:t>
            </a:r>
            <a:r>
              <a:rPr lang="en-GB" sz="2000" u="sng" kern="0" dirty="0" smtClean="0"/>
              <a:t>non-</a:t>
            </a:r>
            <a:r>
              <a:rPr lang="en-GB" sz="2000" u="sng" kern="0" dirty="0" err="1" smtClean="0"/>
              <a:t>monoblock</a:t>
            </a:r>
            <a:r>
              <a:rPr lang="en-GB" sz="2000" kern="0" dirty="0" smtClean="0"/>
              <a:t> concept which allows the plasma facing material to be changed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kern="0" dirty="0" smtClean="0"/>
              <a:t>preserving the original scientific requirements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kern="0" dirty="0" smtClean="0"/>
              <a:t>introducing aspects of maintenance relevant for DEMO and power plant scenarios. </a:t>
            </a:r>
          </a:p>
          <a:p>
            <a:pPr lvl="1"/>
            <a:endParaRPr lang="en-GB" sz="1200" kern="0" dirty="0" smtClean="0"/>
          </a:p>
          <a:p>
            <a:r>
              <a:rPr lang="en-GB" sz="2000" kern="0" dirty="0"/>
              <a:t>Requirements: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000" kern="0" dirty="0"/>
              <a:t>Remain within available budget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000" kern="0" dirty="0"/>
              <a:t>Withstand steady state operation at 10MW/m2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000" kern="0" dirty="0"/>
              <a:t>Withstand a limited number of short pulses at 15MW/m2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000" kern="0" dirty="0"/>
              <a:t>Ease of maintenance by avoiding in-vessel cutting and welding of pipes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2000" kern="0" dirty="0"/>
              <a:t>Ease of PFC material upgrade by removable target assemblies</a:t>
            </a:r>
          </a:p>
          <a:p>
            <a:pPr lvl="1" algn="just">
              <a:buFont typeface="Courier New" panose="02070309020205020404" pitchFamily="49" charset="0"/>
              <a:buChar char="o"/>
            </a:pPr>
            <a:endParaRPr lang="en-GB" sz="1200" kern="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kern="0" dirty="0"/>
              <a:t>As a new concept, rapid proof of principle testing will be </a:t>
            </a:r>
            <a:r>
              <a:rPr lang="en-GB" sz="2000" kern="0" dirty="0" smtClean="0"/>
              <a:t>essential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200" kern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000" kern="0" dirty="0"/>
              <a:t>Further details </a:t>
            </a:r>
            <a:r>
              <a:rPr lang="en-GB" sz="2000" kern="0" dirty="0" smtClean="0"/>
              <a:t>of some of the concepts being considered may </a:t>
            </a:r>
            <a:r>
              <a:rPr lang="en-GB" sz="2000" kern="0" dirty="0"/>
              <a:t>be discussed during TCM </a:t>
            </a:r>
            <a:r>
              <a:rPr lang="en-GB" sz="2000" kern="0" dirty="0" smtClean="0"/>
              <a:t>35</a:t>
            </a:r>
            <a:endParaRPr lang="en-GB" sz="2000" kern="0" dirty="0"/>
          </a:p>
          <a:p>
            <a:pPr lvl="1" algn="just">
              <a:buFont typeface="Arial" panose="020B0604020202020204" pitchFamily="34" charset="0"/>
              <a:buChar char="•"/>
            </a:pPr>
            <a:endParaRPr lang="en-GB" sz="2000" kern="0" dirty="0"/>
          </a:p>
          <a:p>
            <a:endParaRPr lang="en-GB" sz="2000" kern="0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920" y="2428568"/>
            <a:ext cx="3064693" cy="1484670"/>
          </a:xfrm>
        </p:spPr>
      </p:pic>
      <p:sp>
        <p:nvSpPr>
          <p:cNvPr id="7" name="TextBox 6"/>
          <p:cNvSpPr txBox="1"/>
          <p:nvPr/>
        </p:nvSpPr>
        <p:spPr>
          <a:xfrm>
            <a:off x="6711699" y="3636239"/>
            <a:ext cx="2783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kern="0" dirty="0" smtClean="0">
                <a:solidFill>
                  <a:schemeClr val="bg1"/>
                </a:solidFill>
              </a:rPr>
              <a:t>(illustration shows </a:t>
            </a:r>
            <a:r>
              <a:rPr lang="en-GB" sz="1200" kern="0" dirty="0">
                <a:solidFill>
                  <a:schemeClr val="bg1"/>
                </a:solidFill>
              </a:rPr>
              <a:t>one possibility only)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7243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9850">
          <a:solidFill>
            <a:srgbClr val="0070C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33256</TotalTime>
  <Words>493</Words>
  <Application>Microsoft Office PowerPoint</Application>
  <PresentationFormat>A4 Paper (210x297 mm)</PresentationFormat>
  <Paragraphs>98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Ｐ明朝</vt:lpstr>
      <vt:lpstr>ＭＳ Ｐ明朝</vt:lpstr>
      <vt:lpstr>Yu Mincho</vt:lpstr>
      <vt:lpstr>Arial</vt:lpstr>
      <vt:lpstr>Courier New</vt:lpstr>
      <vt:lpstr>Times New Roman</vt:lpstr>
      <vt:lpstr>標準デザイン</vt:lpstr>
      <vt:lpstr>PowerPoint Presentation</vt:lpstr>
      <vt:lpstr>Phase II formally released</vt:lpstr>
      <vt:lpstr>EU enhancements in current project plan</vt:lpstr>
      <vt:lpstr>Other news</vt:lpstr>
      <vt:lpstr>Challenges for EUROfusion enhancements</vt:lpstr>
      <vt:lpstr>Divertor</vt:lpstr>
      <vt:lpstr>New actively cooled divertor concept</vt:lpstr>
    </vt:vector>
  </TitlesOfParts>
  <Company>JT-60SA-ProjectTeam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PT_member1</dc:creator>
  <cp:lastModifiedBy>Davis Sam</cp:lastModifiedBy>
  <cp:revision>938</cp:revision>
  <dcterms:created xsi:type="dcterms:W3CDTF">2008-05-23T11:25:03Z</dcterms:created>
  <dcterms:modified xsi:type="dcterms:W3CDTF">2020-03-31T06:13:12Z</dcterms:modified>
</cp:coreProperties>
</file>