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38" r:id="rId3"/>
    <p:sldId id="339" r:id="rId4"/>
    <p:sldId id="340" r:id="rId5"/>
    <p:sldId id="329" r:id="rId6"/>
    <p:sldId id="327" r:id="rId7"/>
    <p:sldId id="348" r:id="rId8"/>
    <p:sldId id="350" r:id="rId9"/>
    <p:sldId id="351" r:id="rId10"/>
    <p:sldId id="353" r:id="rId11"/>
    <p:sldId id="355" r:id="rId12"/>
    <p:sldId id="349" r:id="rId13"/>
    <p:sldId id="335" r:id="rId14"/>
    <p:sldId id="333" r:id="rId15"/>
    <p:sldId id="330" r:id="rId16"/>
    <p:sldId id="347" r:id="rId17"/>
    <p:sldId id="331" r:id="rId18"/>
    <p:sldId id="352" r:id="rId19"/>
    <p:sldId id="336" r:id="rId20"/>
    <p:sldId id="356" r:id="rId21"/>
    <p:sldId id="346" r:id="rId22"/>
    <p:sldId id="343" r:id="rId23"/>
    <p:sldId id="344" r:id="rId24"/>
    <p:sldId id="345" r:id="rId25"/>
    <p:sldId id="341" r:id="rId26"/>
    <p:sldId id="342" r:id="rId27"/>
    <p:sldId id="357" r:id="rId2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B5DEF"/>
    <a:srgbClr val="00FFFF"/>
    <a:srgbClr val="E40EE4"/>
    <a:srgbClr val="009900"/>
    <a:srgbClr val="003399"/>
    <a:srgbClr val="A60AA6"/>
    <a:srgbClr val="E3E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89791" autoAdjust="0"/>
  </p:normalViewPr>
  <p:slideViewPr>
    <p:cSldViewPr showGuides="1">
      <p:cViewPr varScale="1">
        <p:scale>
          <a:sx n="95" d="100"/>
          <a:sy n="95" d="100"/>
        </p:scale>
        <p:origin x="-108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-3834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31/03/2020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‹#›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31/03/2020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1.png" descr="EUROFUSION PowerPoint MASTER DECKBLATT.png"/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648"/>
            <a:ext cx="9144000" cy="641908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2348880"/>
            <a:ext cx="8496944" cy="1296144"/>
          </a:xfrm>
        </p:spPr>
        <p:txBody>
          <a:bodyPr>
            <a:noAutofit/>
          </a:bodyPr>
          <a:lstStyle>
            <a:lvl1pPr algn="l">
              <a:defRPr sz="35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smtClean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293096"/>
            <a:ext cx="4392488" cy="432048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 dirty="0" smtClean="0"/>
          </a:p>
        </p:txBody>
      </p:sp>
      <p:sp>
        <p:nvSpPr>
          <p:cNvPr id="5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5" y="-457200"/>
            <a:ext cx="1076325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724129" y="5661248"/>
            <a:ext cx="3168352" cy="93610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5292080" y="5805264"/>
            <a:ext cx="3610184" cy="648072"/>
            <a:chOff x="18230283" y="40396912"/>
            <a:chExt cx="9924896" cy="1781641"/>
          </a:xfrm>
        </p:grpSpPr>
        <p:sp>
          <p:nvSpPr>
            <p:cNvPr id="24" name="Rectangle 23"/>
            <p:cNvSpPr/>
            <p:nvPr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kern="1200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5" name="Picture 24" descr="EuropeanFlag-star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068410" y="5875274"/>
            <a:ext cx="2215558" cy="6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99" y="116632"/>
            <a:ext cx="458197" cy="46570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604448" y="6551766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5054E97-D1AB-4FB6-8938-C9683394AFA3}" type="slidenum">
              <a:rPr lang="en-US" sz="1100" baseline="0" smtClean="0">
                <a:latin typeface="Arial" panose="020B0604020202020204" pitchFamily="34" charset="0"/>
              </a:rPr>
              <a:t>‹#›</a:t>
            </a:fld>
            <a:endParaRPr lang="en-US" sz="1100" baseline="0" dirty="0">
              <a:latin typeface="Arial" panose="020B0604020202020204" pitchFamily="34" charset="0"/>
            </a:endParaRPr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smtClean="0"/>
              <a:t>R.Pasqualotto</a:t>
            </a:r>
            <a:r>
              <a:rPr lang="en-GB" smtClean="0"/>
              <a:t> | | WPSA PPM 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685800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>
            <a:noAutofit/>
          </a:bodyPr>
          <a:lstStyle>
            <a:lvl1pPr algn="l">
              <a:lnSpc>
                <a:spcPts val="3200"/>
              </a:lnSpc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21717"/>
            <a:ext cx="41148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4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99" y="116632"/>
            <a:ext cx="458197" cy="46570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604448" y="6551766"/>
            <a:ext cx="3561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5054E97-D1AB-4FB6-8938-C9683394AFA3}" type="slidenum">
              <a:rPr lang="en-US" sz="1100" baseline="0" smtClean="0">
                <a:latin typeface="Arial" panose="020B0604020202020204" pitchFamily="34" charset="0"/>
              </a:rPr>
              <a:t>‹#›</a:t>
            </a:fld>
            <a:endParaRPr lang="en-US" sz="1100" baseline="0" dirty="0">
              <a:latin typeface="Arial" panose="020B0604020202020204" pitchFamily="34" charset="0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0"/>
          </p:nvPr>
        </p:nvSpPr>
        <p:spPr>
          <a:xfrm>
            <a:off x="4667742" y="925823"/>
            <a:ext cx="4114800" cy="4896544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Footer Placeholder 2"/>
          <p:cNvSpPr txBox="1">
            <a:spLocks/>
          </p:cNvSpPr>
          <p:nvPr userDrawn="1"/>
        </p:nvSpPr>
        <p:spPr>
          <a:xfrm>
            <a:off x="2636168" y="6597352"/>
            <a:ext cx="5967959" cy="26813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JT-60SA EP kick off  | 10 January 2019 | </a:t>
            </a:r>
            <a:r>
              <a:rPr lang="en-GB" dirty="0" err="1" smtClean="0"/>
              <a:t>Garching</a:t>
            </a:r>
            <a:r>
              <a:rPr lang="en-GB" dirty="0" smtClean="0"/>
              <a:t> |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0055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6416" y="6356350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455EFC8-7735-4AFA-B741-F1E10DD30CC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45237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JT-60SA EP kick off  | 10 January 2019 | </a:t>
            </a:r>
            <a:r>
              <a:rPr lang="en-GB" dirty="0" err="1" smtClean="0"/>
              <a:t>Garching</a:t>
            </a:r>
            <a:r>
              <a:rPr lang="en-GB" dirty="0" smtClean="0"/>
              <a:t> |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420888"/>
            <a:ext cx="8496944" cy="1512168"/>
          </a:xfrm>
        </p:spPr>
        <p:txBody>
          <a:bodyPr/>
          <a:lstStyle/>
          <a:p>
            <a:r>
              <a:rPr lang="it-IT" sz="2800" dirty="0" smtClean="0">
                <a:solidFill>
                  <a:srgbClr val="002060"/>
                </a:solidFill>
              </a:rPr>
              <a:t>JT60-SA</a:t>
            </a:r>
            <a:br>
              <a:rPr lang="it-IT" sz="2800" dirty="0" smtClean="0">
                <a:solidFill>
                  <a:srgbClr val="002060"/>
                </a:solidFill>
              </a:rPr>
            </a:br>
            <a:r>
              <a:rPr lang="it-IT" sz="2800" dirty="0" smtClean="0">
                <a:solidFill>
                  <a:srgbClr val="002060"/>
                </a:solidFill>
              </a:rPr>
              <a:t>Thomson </a:t>
            </a:r>
            <a:r>
              <a:rPr lang="it-IT" sz="2800" err="1" smtClean="0">
                <a:solidFill>
                  <a:srgbClr val="002060"/>
                </a:solidFill>
              </a:rPr>
              <a:t>scattering</a:t>
            </a:r>
            <a:r>
              <a:rPr lang="it-IT" sz="2800" smtClean="0">
                <a:solidFill>
                  <a:srgbClr val="002060"/>
                </a:solidFill>
              </a:rPr>
              <a:t> status</a:t>
            </a:r>
            <a:br>
              <a:rPr lang="it-IT" sz="2800" smtClean="0">
                <a:solidFill>
                  <a:srgbClr val="002060"/>
                </a:solidFill>
              </a:rPr>
            </a:br>
            <a:r>
              <a:rPr lang="it-IT" sz="2800" smtClean="0">
                <a:solidFill>
                  <a:srgbClr val="002060"/>
                </a:solidFill>
              </a:rPr>
              <a:t>01-04-2020</a:t>
            </a:r>
            <a:r>
              <a:rPr lang="it-IT" sz="2800" dirty="0">
                <a:solidFill>
                  <a:srgbClr val="002060"/>
                </a:solidFill>
              </a:rPr>
              <a:t>	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4005064"/>
            <a:ext cx="8496944" cy="1080120"/>
          </a:xfrm>
        </p:spPr>
        <p:txBody>
          <a:bodyPr>
            <a:normAutofit/>
          </a:bodyPr>
          <a:lstStyle/>
          <a:p>
            <a:r>
              <a:rPr lang="en-US" sz="1900" smtClean="0"/>
              <a:t>Roberto Pasqualotto</a:t>
            </a:r>
            <a:r>
              <a:rPr lang="en-US" sz="1600" smtClean="0"/>
              <a:t>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700" dirty="0"/>
              <a:t>f</a:t>
            </a:r>
            <a:r>
              <a:rPr lang="en-US" sz="1700" dirty="0" smtClean="0"/>
              <a:t>or </a:t>
            </a:r>
            <a:r>
              <a:rPr lang="en-US" sz="1700" smtClean="0"/>
              <a:t>the EU-TS team</a:t>
            </a:r>
            <a:endParaRPr lang="en-US" sz="16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69740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LOCALLUSERDIR\pasqualotto\lavoro\JT60\TS assessment for procurement\CAD\20200327 CAD pictures x WPSA\10c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17166"/>
          <a:stretch/>
        </p:blipFill>
        <p:spPr bwMode="auto">
          <a:xfrm>
            <a:off x="658980" y="3861048"/>
            <a:ext cx="2970154" cy="260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35496" y="1003522"/>
            <a:ext cx="4346724" cy="2636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o-RO" sz="2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Weig</a:t>
            </a:r>
            <a:r>
              <a:rPr kumimoji="0" lang="it-IT" sz="28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</a:t>
            </a:r>
            <a:endParaRPr kumimoji="0" lang="ro-RO" sz="28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44500" marR="0" lvl="1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 Plug:		</a:t>
            </a:r>
            <a:r>
              <a:rPr kumimoji="0" lang="ro-RO" sz="21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650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ro-RO" sz="21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44500" marR="0" lvl="1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Insertion Arm: 	</a:t>
            </a:r>
            <a:r>
              <a:rPr kumimoji="0" lang="ro-RO" sz="21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405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ro-RO" sz="21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44500" marR="0" lvl="1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Trolley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		</a:t>
            </a:r>
            <a:r>
              <a:rPr kumimoji="0" lang="ro-RO" sz="21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2000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  <a:endParaRPr kumimoji="0" lang="ro-RO" sz="21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44500" marR="0" lvl="1" indent="-2667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structure:	</a:t>
            </a:r>
            <a:r>
              <a:rPr kumimoji="0" lang="it-IT" sz="21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2250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o-RO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</a:t>
            </a:r>
            <a:r>
              <a:rPr kumimoji="0" lang="it-IT" sz="21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</a:t>
            </a:r>
          </a:p>
          <a:p>
            <a:pPr marL="1778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100" smtClean="0">
              <a:solidFill>
                <a:sysClr val="windowText" lastClr="000000"/>
              </a:solidFill>
              <a:latin typeface="Calibri"/>
            </a:endParaRPr>
          </a:p>
          <a:p>
            <a:pPr marL="1778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it-IT" sz="2100" smtClean="0">
                <a:solidFill>
                  <a:sysClr val="windowText" lastClr="000000"/>
                </a:solidFill>
                <a:latin typeface="Calibri"/>
              </a:rPr>
              <a:t>* so heavy to carry the port plug</a:t>
            </a:r>
            <a:endParaRPr kumimoji="0" lang="ro-RO" sz="21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123" name="Picture 3" descr="C:\LOCALLUSERDIR\pasqualotto\lavoro\JT60\TS assessment for procurement\CAD\20200327 CAD pictures x WPSA\20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340768"/>
            <a:ext cx="5029869" cy="518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3851920" y="2780928"/>
            <a:ext cx="1296144" cy="194421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851920" y="2348880"/>
            <a:ext cx="2880320" cy="10081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851920" y="2060848"/>
            <a:ext cx="3096344" cy="5760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851920" y="1628800"/>
            <a:ext cx="3960440" cy="36004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2114818" y="4931643"/>
            <a:ext cx="0" cy="585589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967582" y="3059435"/>
            <a:ext cx="0" cy="1161653"/>
          </a:xfrm>
          <a:prstGeom prst="straightConnector1">
            <a:avLst/>
          </a:prstGeom>
          <a:ln w="57150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61436" y="5055567"/>
            <a:ext cx="12105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CoGravity</a:t>
            </a:r>
          </a:p>
          <a:p>
            <a:r>
              <a:rPr lang="it-IT" smtClean="0"/>
              <a:t>P.Plug+</a:t>
            </a:r>
            <a:br>
              <a:rPr lang="it-IT" smtClean="0"/>
            </a:br>
            <a:r>
              <a:rPr lang="it-IT" smtClean="0"/>
              <a:t>inser.tube</a:t>
            </a:r>
            <a:endParaRPr lang="it-IT"/>
          </a:p>
        </p:txBody>
      </p:sp>
      <p:sp>
        <p:nvSpPr>
          <p:cNvPr id="26" name="TextBox 25"/>
          <p:cNvSpPr txBox="1"/>
          <p:nvPr/>
        </p:nvSpPr>
        <p:spPr>
          <a:xfrm>
            <a:off x="7356799" y="2940533"/>
            <a:ext cx="1319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CoGravity</a:t>
            </a:r>
          </a:p>
          <a:p>
            <a:r>
              <a:rPr lang="it-IT" smtClean="0"/>
              <a:t>P.Plug+</a:t>
            </a:r>
            <a:br>
              <a:rPr lang="it-IT" smtClean="0"/>
            </a:br>
            <a:r>
              <a:rPr lang="it-IT" smtClean="0"/>
              <a:t>inser.tube+</a:t>
            </a:r>
            <a:br>
              <a:rPr lang="it-IT" smtClean="0"/>
            </a:br>
            <a:r>
              <a:rPr lang="it-IT" smtClean="0"/>
              <a:t>trolley</a:t>
            </a:r>
            <a:endParaRPr lang="it-IT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Edge TS – mech. structure weight</a:t>
            </a:r>
            <a:endParaRPr lang="it-IT"/>
          </a:p>
        </p:txBody>
      </p:sp>
      <p:sp>
        <p:nvSpPr>
          <p:cNvPr id="3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75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LOCALLUSERDIR\pasqualotto\lavoro\JT60\TS assessment for procurement\CAD\20200327 CAD pictures x WPSA\16a.bmp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75"/>
          <a:stretch/>
        </p:blipFill>
        <p:spPr bwMode="auto">
          <a:xfrm>
            <a:off x="3491179" y="744534"/>
            <a:ext cx="5630670" cy="39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TS_15April2019\WPSA Meeting 01.04.2020\16b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857628"/>
            <a:ext cx="4509813" cy="2445752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779912" y="2420888"/>
            <a:ext cx="3328982" cy="5760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o-RO" sz="1800" b="1" dirty="0" smtClean="0">
                <a:solidFill>
                  <a:srgbClr val="FF0000"/>
                </a:solidFill>
              </a:rPr>
              <a:t>Total deformation(tip</a:t>
            </a:r>
            <a:r>
              <a:rPr lang="ro-RO" sz="1800" b="1" smtClean="0">
                <a:solidFill>
                  <a:srgbClr val="FF0000"/>
                </a:solidFill>
              </a:rPr>
              <a:t>) </a:t>
            </a:r>
            <a:endParaRPr lang="it-IT" sz="1800" b="1" smtClean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it-IT" sz="1800" b="1">
                <a:solidFill>
                  <a:srgbClr val="FF0000"/>
                </a:solidFill>
              </a:rPr>
              <a:t>m</a:t>
            </a:r>
            <a:r>
              <a:rPr lang="it-IT" sz="1800" b="1" smtClean="0">
                <a:solidFill>
                  <a:srgbClr val="FF0000"/>
                </a:solidFill>
              </a:rPr>
              <a:t>ax </a:t>
            </a:r>
            <a:r>
              <a:rPr lang="ro-RO" sz="1800" b="1" smtClean="0">
                <a:solidFill>
                  <a:srgbClr val="FF0000"/>
                </a:solidFill>
              </a:rPr>
              <a:t>5mm</a:t>
            </a:r>
            <a:endParaRPr lang="ro-RO" sz="1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5661248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b="1" dirty="0" smtClean="0">
                <a:solidFill>
                  <a:srgbClr val="FF0000"/>
                </a:solidFill>
              </a:rPr>
              <a:t>Safety Factor min 2.6</a:t>
            </a:r>
            <a:endParaRPr lang="ro-RO" b="1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41435" y="4653136"/>
            <a:ext cx="1382293" cy="10227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427984" y="1340768"/>
            <a:ext cx="691146" cy="10227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7" name="Picture 3" descr="C:\LOCALLUSERDIR\pasqualotto\lavoro\JT60\TS assessment for procurement\CAD\20200327 CAD pictures x WPSA\1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787105"/>
            <a:ext cx="3133449" cy="17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Edge TS – mech. structure FEM analysis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395536" y="1340768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Acceptable port plug bending and safety factor before plastic deformation,</a:t>
            </a:r>
          </a:p>
          <a:p>
            <a:r>
              <a:rPr lang="it-IT"/>
              <a:t>b</a:t>
            </a:r>
            <a:r>
              <a:rPr lang="it-IT" smtClean="0"/>
              <a:t>ut significant weight increase</a:t>
            </a:r>
            <a:endParaRPr lang="it-IT"/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91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TS_15April2019\TS_COMPLETE_for_ImagingPlane_PozAdjustment\PortPlug He Test\Pics\22b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3691" y="720081"/>
            <a:ext cx="3460048" cy="1686773"/>
          </a:xfrm>
          <a:prstGeom prst="rect">
            <a:avLst/>
          </a:prstGeom>
          <a:noFill/>
        </p:spPr>
      </p:pic>
      <p:pic>
        <p:nvPicPr>
          <p:cNvPr id="6" name="Picture 5" descr="E:\TS_15April2019\TS_COMPLETE_for_ImagingPlane_PozAdjustment\PortPlug He Test\Pics\10.bmp"/>
          <p:cNvPicPr>
            <a:picLocks noChangeAspect="1" noChangeArrowheads="1"/>
          </p:cNvPicPr>
          <p:nvPr/>
        </p:nvPicPr>
        <p:blipFill rotWithShape="1">
          <a:blip r:embed="rId3"/>
          <a:srcRect l="11454" r="8252"/>
          <a:stretch/>
        </p:blipFill>
        <p:spPr bwMode="auto">
          <a:xfrm>
            <a:off x="0" y="720081"/>
            <a:ext cx="2179056" cy="1322992"/>
          </a:xfrm>
          <a:prstGeom prst="rect">
            <a:avLst/>
          </a:prstGeom>
          <a:noFill/>
        </p:spPr>
      </p:pic>
      <p:pic>
        <p:nvPicPr>
          <p:cNvPr id="9" name="Picture 2" descr="E:\TS_15April2019\TS_COMPLETE_for_ImagingPlane_PozAdjustment\PortPlug He Test\Pics\01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96693" y="3718297"/>
            <a:ext cx="4357718" cy="2891848"/>
          </a:xfrm>
          <a:prstGeom prst="rect">
            <a:avLst/>
          </a:prstGeom>
          <a:noFill/>
        </p:spPr>
      </p:pic>
      <p:pic>
        <p:nvPicPr>
          <p:cNvPr id="11" name="Picture 3" descr="E:\TS_15April2019\TS_COMPLETE_for_ImagingPlane_PozAdjustment\PortPlug He Test\Pics\18b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96" y="4856444"/>
            <a:ext cx="2268448" cy="187489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0754" y="564000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 smtClean="0">
                <a:solidFill>
                  <a:srgbClr val="FF0000"/>
                </a:solidFill>
              </a:rPr>
              <a:t>He inlet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9146" y="4768381"/>
            <a:ext cx="1447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o-RO" sz="1400" dirty="0" smtClean="0">
                <a:solidFill>
                  <a:srgbClr val="FF0000"/>
                </a:solidFill>
              </a:rPr>
              <a:t>Pressure gauge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16857" y="6293830"/>
            <a:ext cx="1714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400" smtClean="0">
                <a:solidFill>
                  <a:srgbClr val="FF0000"/>
                </a:solidFill>
              </a:rPr>
              <a:t>For inter-groove </a:t>
            </a:r>
            <a:r>
              <a:rPr lang="ro-RO" sz="1400" dirty="0" smtClean="0">
                <a:solidFill>
                  <a:srgbClr val="FF0000"/>
                </a:solidFill>
              </a:rPr>
              <a:t>He leaks</a:t>
            </a:r>
            <a:endParaRPr lang="ro-RO" sz="1400" dirty="0">
              <a:solidFill>
                <a:srgbClr val="FF0000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Edge TS – port plug vacuum leak test</a:t>
            </a:r>
            <a:endParaRPr lang="it-IT"/>
          </a:p>
        </p:txBody>
      </p:sp>
      <p:pic>
        <p:nvPicPr>
          <p:cNvPr id="8" name="Picture 2" descr="E:\TS_15April2019\TS_COMPLETE_for_ImagingPlane_PozAdjustment\PortPlug He Test\Pics\17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03267" y="720081"/>
            <a:ext cx="3240733" cy="2132855"/>
          </a:xfrm>
          <a:prstGeom prst="rect">
            <a:avLst/>
          </a:prstGeom>
          <a:noFill/>
        </p:spPr>
      </p:pic>
      <p:cxnSp>
        <p:nvCxnSpPr>
          <p:cNvPr id="19" name="Straight Arrow Connector 18"/>
          <p:cNvCxnSpPr/>
          <p:nvPr/>
        </p:nvCxnSpPr>
        <p:spPr>
          <a:xfrm flipH="1">
            <a:off x="784549" y="4919426"/>
            <a:ext cx="250224" cy="2036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2" idx="0"/>
          </p:cNvCxnSpPr>
          <p:nvPr/>
        </p:nvCxnSpPr>
        <p:spPr>
          <a:xfrm flipH="1" flipV="1">
            <a:off x="652240" y="5388249"/>
            <a:ext cx="264617" cy="251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6" idx="1"/>
          </p:cNvCxnSpPr>
          <p:nvPr/>
        </p:nvCxnSpPr>
        <p:spPr>
          <a:xfrm flipH="1" flipV="1">
            <a:off x="684594" y="6293831"/>
            <a:ext cx="232263" cy="261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-2898" y="2769022"/>
            <a:ext cx="6298519" cy="13080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smtClean="0">
                <a:solidFill>
                  <a:srgbClr val="3B5DEF"/>
                </a:solidFill>
              </a:rPr>
              <a:t>Check port plug vacuum tightness without a large vacuum chamber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Port Plug He leak tested by “tent procedure”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/>
              <a:t>Port </a:t>
            </a:r>
            <a:r>
              <a:rPr lang="en-US" sz="1600"/>
              <a:t>Plug with Lid filled with </a:t>
            </a:r>
            <a:r>
              <a:rPr lang="en-US" sz="1600" smtClean="0"/>
              <a:t>He, </a:t>
            </a:r>
            <a:r>
              <a:rPr lang="en-US" sz="1600"/>
              <a:t>1.2 bar </a:t>
            </a:r>
            <a:r>
              <a:rPr lang="en-US" sz="1600" smtClean="0"/>
              <a:t>over-pressure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smtClean="0"/>
              <a:t>Also O-rings interspace is monitored </a:t>
            </a:r>
            <a:endParaRPr lang="en-US" sz="160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7"/>
          <a:srcRect t="25208" b="10897"/>
          <a:stretch/>
        </p:blipFill>
        <p:spPr bwMode="auto">
          <a:xfrm rot="5400000">
            <a:off x="2372353" y="4319579"/>
            <a:ext cx="2543963" cy="2431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59372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P1 port plug &amp; window flange</a:t>
            </a:r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8519" r="34013" b="14815"/>
          <a:stretch/>
        </p:blipFill>
        <p:spPr bwMode="auto">
          <a:xfrm>
            <a:off x="4788050" y="788729"/>
            <a:ext cx="4355950" cy="2883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1" t="14131" r="29231" b="12935"/>
          <a:stretch/>
        </p:blipFill>
        <p:spPr bwMode="auto">
          <a:xfrm>
            <a:off x="179512" y="4655853"/>
            <a:ext cx="3096344" cy="1869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E:\TS_15April2019\TCM 20June2019 TS\07.bmp"/>
          <p:cNvPicPr>
            <a:picLocks noChangeAspect="1" noChangeArrowheads="1"/>
          </p:cNvPicPr>
          <p:nvPr/>
        </p:nvPicPr>
        <p:blipFill rotWithShape="1">
          <a:blip r:embed="rId4" cstate="print"/>
          <a:srcRect l="14934" r="11600"/>
          <a:stretch/>
        </p:blipFill>
        <p:spPr bwMode="auto">
          <a:xfrm>
            <a:off x="3367206" y="4629654"/>
            <a:ext cx="2841687" cy="1895690"/>
          </a:xfrm>
          <a:prstGeom prst="rect">
            <a:avLst/>
          </a:prstGeom>
          <a:noFill/>
        </p:spPr>
      </p:pic>
      <p:pic>
        <p:nvPicPr>
          <p:cNvPr id="8" name="Picture 2" descr="E:\TS_15April2019\TCM 20June2019 TS\02.bmp"/>
          <p:cNvPicPr>
            <a:picLocks noChangeAspect="1" noChangeArrowheads="1"/>
          </p:cNvPicPr>
          <p:nvPr/>
        </p:nvPicPr>
        <p:blipFill rotWithShape="1">
          <a:blip r:embed="rId5" cstate="print"/>
          <a:srcRect l="6798"/>
          <a:stretch/>
        </p:blipFill>
        <p:spPr bwMode="auto">
          <a:xfrm>
            <a:off x="35496" y="705215"/>
            <a:ext cx="3906034" cy="305021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8" t="8466" r="26190" b="10405"/>
          <a:stretch/>
        </p:blipFill>
        <p:spPr bwMode="auto">
          <a:xfrm>
            <a:off x="6444208" y="4608003"/>
            <a:ext cx="2250864" cy="187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8"/>
          <p:cNvSpPr/>
          <p:nvPr/>
        </p:nvSpPr>
        <p:spPr>
          <a:xfrm rot="16200000">
            <a:off x="6822009" y="6271956"/>
            <a:ext cx="288032" cy="2187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ight Arrow 10"/>
          <p:cNvSpPr/>
          <p:nvPr/>
        </p:nvSpPr>
        <p:spPr>
          <a:xfrm rot="5400000">
            <a:off x="7921730" y="6271957"/>
            <a:ext cx="288032" cy="21874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Freeform 9"/>
          <p:cNvSpPr/>
          <p:nvPr/>
        </p:nvSpPr>
        <p:spPr>
          <a:xfrm>
            <a:off x="6756439" y="4748951"/>
            <a:ext cx="1681780" cy="1448102"/>
          </a:xfrm>
          <a:custGeom>
            <a:avLst/>
            <a:gdLst>
              <a:gd name="connsiteX0" fmla="*/ 147281 w 1681780"/>
              <a:gd name="connsiteY0" fmla="*/ 1448102 h 1448102"/>
              <a:gd name="connsiteX1" fmla="*/ 25361 w 1681780"/>
              <a:gd name="connsiteY1" fmla="*/ 1349042 h 1448102"/>
              <a:gd name="connsiteX2" fmla="*/ 2501 w 1681780"/>
              <a:gd name="connsiteY2" fmla="*/ 1105202 h 1448102"/>
              <a:gd name="connsiteX3" fmla="*/ 63461 w 1681780"/>
              <a:gd name="connsiteY3" fmla="*/ 404162 h 1448102"/>
              <a:gd name="connsiteX4" fmla="*/ 147281 w 1681780"/>
              <a:gd name="connsiteY4" fmla="*/ 175562 h 1448102"/>
              <a:gd name="connsiteX5" fmla="*/ 360641 w 1681780"/>
              <a:gd name="connsiteY5" fmla="*/ 68882 h 1448102"/>
              <a:gd name="connsiteX6" fmla="*/ 734021 w 1681780"/>
              <a:gd name="connsiteY6" fmla="*/ 23162 h 1448102"/>
              <a:gd name="connsiteX7" fmla="*/ 947381 w 1681780"/>
              <a:gd name="connsiteY7" fmla="*/ 302 h 1448102"/>
              <a:gd name="connsiteX8" fmla="*/ 1328381 w 1681780"/>
              <a:gd name="connsiteY8" fmla="*/ 38402 h 1448102"/>
              <a:gd name="connsiteX9" fmla="*/ 1541741 w 1681780"/>
              <a:gd name="connsiteY9" fmla="*/ 114602 h 1448102"/>
              <a:gd name="connsiteX10" fmla="*/ 1671281 w 1681780"/>
              <a:gd name="connsiteY10" fmla="*/ 366062 h 1448102"/>
              <a:gd name="connsiteX11" fmla="*/ 1671281 w 1681780"/>
              <a:gd name="connsiteY11" fmla="*/ 373682 h 1448102"/>
              <a:gd name="connsiteX12" fmla="*/ 1648421 w 1681780"/>
              <a:gd name="connsiteY12" fmla="*/ 785162 h 1448102"/>
              <a:gd name="connsiteX13" fmla="*/ 1602701 w 1681780"/>
              <a:gd name="connsiteY13" fmla="*/ 1249982 h 1448102"/>
              <a:gd name="connsiteX14" fmla="*/ 1328381 w 1681780"/>
              <a:gd name="connsiteY14" fmla="*/ 1440482 h 1448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1780" h="1448102">
                <a:moveTo>
                  <a:pt x="147281" y="1448102"/>
                </a:moveTo>
                <a:cubicBezTo>
                  <a:pt x="98386" y="1427147"/>
                  <a:pt x="49491" y="1406192"/>
                  <a:pt x="25361" y="1349042"/>
                </a:cubicBezTo>
                <a:cubicBezTo>
                  <a:pt x="1231" y="1291892"/>
                  <a:pt x="-3849" y="1262682"/>
                  <a:pt x="2501" y="1105202"/>
                </a:cubicBezTo>
                <a:cubicBezTo>
                  <a:pt x="8851" y="947722"/>
                  <a:pt x="39331" y="559102"/>
                  <a:pt x="63461" y="404162"/>
                </a:cubicBezTo>
                <a:cubicBezTo>
                  <a:pt x="87591" y="249222"/>
                  <a:pt x="97751" y="231442"/>
                  <a:pt x="147281" y="175562"/>
                </a:cubicBezTo>
                <a:cubicBezTo>
                  <a:pt x="196811" y="119682"/>
                  <a:pt x="262851" y="94282"/>
                  <a:pt x="360641" y="68882"/>
                </a:cubicBezTo>
                <a:cubicBezTo>
                  <a:pt x="458431" y="43482"/>
                  <a:pt x="734021" y="23162"/>
                  <a:pt x="734021" y="23162"/>
                </a:cubicBezTo>
                <a:cubicBezTo>
                  <a:pt x="831811" y="11732"/>
                  <a:pt x="848321" y="-2238"/>
                  <a:pt x="947381" y="302"/>
                </a:cubicBezTo>
                <a:cubicBezTo>
                  <a:pt x="1046441" y="2842"/>
                  <a:pt x="1229321" y="19352"/>
                  <a:pt x="1328381" y="38402"/>
                </a:cubicBezTo>
                <a:cubicBezTo>
                  <a:pt x="1427441" y="57452"/>
                  <a:pt x="1484591" y="59992"/>
                  <a:pt x="1541741" y="114602"/>
                </a:cubicBezTo>
                <a:cubicBezTo>
                  <a:pt x="1598891" y="169212"/>
                  <a:pt x="1649691" y="322882"/>
                  <a:pt x="1671281" y="366062"/>
                </a:cubicBezTo>
                <a:cubicBezTo>
                  <a:pt x="1692871" y="409242"/>
                  <a:pt x="1675091" y="303832"/>
                  <a:pt x="1671281" y="373682"/>
                </a:cubicBezTo>
                <a:cubicBezTo>
                  <a:pt x="1667471" y="443532"/>
                  <a:pt x="1659851" y="639112"/>
                  <a:pt x="1648421" y="785162"/>
                </a:cubicBezTo>
                <a:cubicBezTo>
                  <a:pt x="1636991" y="931212"/>
                  <a:pt x="1656041" y="1140762"/>
                  <a:pt x="1602701" y="1249982"/>
                </a:cubicBezTo>
                <a:cubicBezTo>
                  <a:pt x="1549361" y="1359202"/>
                  <a:pt x="1438871" y="1399842"/>
                  <a:pt x="1328381" y="1440482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6877182" y="3966293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Front plate</a:t>
            </a:r>
          </a:p>
          <a:p>
            <a:r>
              <a:rPr lang="it-IT" smtClean="0"/>
              <a:t>water cooling</a:t>
            </a:r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3563888" y="4005064"/>
            <a:ext cx="2500989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Window screened by stabilizing plate</a:t>
            </a:r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611560" y="4005064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Port plug extends into vacuum vessel</a:t>
            </a:r>
            <a:endParaRPr lang="it-IT"/>
          </a:p>
        </p:txBody>
      </p:sp>
      <p:sp>
        <p:nvSpPr>
          <p:cNvPr id="15" name="TextBox 14"/>
          <p:cNvSpPr txBox="1"/>
          <p:nvPr/>
        </p:nvSpPr>
        <p:spPr>
          <a:xfrm>
            <a:off x="3367206" y="98072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mtClean="0"/>
              <a:t>Max use of available space</a:t>
            </a:r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7160913" y="547300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1"/>
                </a:solidFill>
              </a:rPr>
              <a:t>T&lt;80°C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322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E:\TS_15April2019\162900_P-1_Shutter assy\Shutter Dsic 03 Force Evaluation analytic\Pics\Shutter assy 06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437112"/>
            <a:ext cx="4643470" cy="2262501"/>
          </a:xfrm>
          <a:prstGeom prst="rect">
            <a:avLst/>
          </a:prstGeom>
          <a:noFill/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857232"/>
            <a:ext cx="3971924" cy="211455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mtClean="0">
                <a:solidFill>
                  <a:srgbClr val="FF0000"/>
                </a:solidFill>
              </a:rPr>
              <a:t>Shutter c</a:t>
            </a:r>
            <a:r>
              <a:rPr lang="ro-RO" smtClean="0">
                <a:solidFill>
                  <a:srgbClr val="FF0000"/>
                </a:solidFill>
              </a:rPr>
              <a:t>omponents</a:t>
            </a:r>
            <a:r>
              <a:rPr lang="ro-RO" dirty="0"/>
              <a:t>: </a:t>
            </a:r>
          </a:p>
          <a:p>
            <a:pPr marL="542925" lvl="1" indent="-277813"/>
            <a:r>
              <a:rPr lang="ro-RO" sz="1600" dirty="0"/>
              <a:t>Actuator</a:t>
            </a:r>
          </a:p>
          <a:p>
            <a:pPr marL="542925" lvl="1" indent="-277813"/>
            <a:r>
              <a:rPr lang="ro-RO" sz="1600" dirty="0"/>
              <a:t>Shaft and supports</a:t>
            </a:r>
          </a:p>
          <a:p>
            <a:pPr marL="542925" lvl="1" indent="-277813"/>
            <a:r>
              <a:rPr lang="ro-RO" sz="1600" dirty="0"/>
              <a:t>Threaded connection </a:t>
            </a:r>
          </a:p>
          <a:p>
            <a:pPr marL="542925" lvl="1" indent="-277813"/>
            <a:r>
              <a:rPr lang="ro-RO" sz="1600" dirty="0"/>
              <a:t>Pins</a:t>
            </a:r>
          </a:p>
          <a:p>
            <a:pPr marL="542925" lvl="1" indent="-277813"/>
            <a:r>
              <a:rPr lang="ro-RO" sz="1600" dirty="0"/>
              <a:t>Shutter</a:t>
            </a:r>
          </a:p>
          <a:p>
            <a:pPr marL="542925" lvl="1" indent="-277813"/>
            <a:r>
              <a:rPr lang="ro-RO" sz="1600" dirty="0"/>
              <a:t>Shutter support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291283" cy="457200"/>
          </a:xfrm>
        </p:spPr>
        <p:txBody>
          <a:bodyPr/>
          <a:lstStyle/>
          <a:p>
            <a:r>
              <a:rPr lang="en-GB" smtClean="0"/>
              <a:t>P1 port plug: vacuum window shutter</a:t>
            </a:r>
            <a:endParaRPr lang="en-GB" dirty="0"/>
          </a:p>
        </p:txBody>
      </p:sp>
      <p:pic>
        <p:nvPicPr>
          <p:cNvPr id="22" name="Picture 2" descr="E:\TS_15April2019\162900_P-1_Shutter assy\Shutter Dsic 03 Force Evaluation analytic\Pics\Shutter Hard Stop 01.bm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980728"/>
            <a:ext cx="2621821" cy="1643991"/>
          </a:xfrm>
          <a:prstGeom prst="rect">
            <a:avLst/>
          </a:prstGeom>
          <a:noFill/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70" t="10196" r="3823" b="11634"/>
          <a:stretch/>
        </p:blipFill>
        <p:spPr bwMode="auto">
          <a:xfrm>
            <a:off x="5788701" y="716519"/>
            <a:ext cx="3270325" cy="321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E:\TS_15April2019\162900_P-1_Shutter assy\Shutter Dsic 03 Force Evaluation analytic\Pics\TCM34\02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58873" y="4006918"/>
            <a:ext cx="3129983" cy="2480801"/>
          </a:xfrm>
          <a:prstGeom prst="rect">
            <a:avLst/>
          </a:prstGeom>
          <a:noFill/>
        </p:spPr>
      </p:pic>
      <p:pic>
        <p:nvPicPr>
          <p:cNvPr id="10" name="Picture 4" descr="E:\TS_15April2019\TS_COMPLETE_for_ImagingPlane_PozAdjustment\PortPlug He Test\Pics\23a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95736" y="3218700"/>
            <a:ext cx="2426416" cy="142871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732240" y="5103652"/>
            <a:ext cx="5341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smtClean="0">
                <a:solidFill>
                  <a:srgbClr val="FFFF00"/>
                </a:solidFill>
              </a:rPr>
              <a:t>8 cm</a:t>
            </a:r>
            <a:endParaRPr lang="it-IT" sz="1200" b="1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16216" y="4160113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smtClean="0">
                <a:solidFill>
                  <a:srgbClr val="FFFF00"/>
                </a:solidFill>
              </a:rPr>
              <a:t>10 cm</a:t>
            </a:r>
            <a:endParaRPr lang="it-IT" sz="1200" b="1">
              <a:solidFill>
                <a:srgbClr val="FFFF00"/>
              </a:solidFill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6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1"/>
          <a:stretch/>
        </p:blipFill>
        <p:spPr>
          <a:xfrm rot="16200000">
            <a:off x="5192998" y="3010944"/>
            <a:ext cx="2481621" cy="4817901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291283" cy="457200"/>
          </a:xfrm>
        </p:spPr>
        <p:txBody>
          <a:bodyPr/>
          <a:lstStyle/>
          <a:p>
            <a:r>
              <a:rPr lang="en-GB" smtClean="0"/>
              <a:t>P1 collection optics – not rad hard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716017" y="908720"/>
            <a:ext cx="43204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1" smtClean="0">
                <a:solidFill>
                  <a:srgbClr val="3B5DEF"/>
                </a:solidFill>
              </a:rPr>
              <a:t>Specification for CfT: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 smtClean="0"/>
              <a:t>Av. Transmission in 660-1070nm	&gt;0.7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 smtClean="0"/>
              <a:t>Spatial resolution (90% energy)	&lt; 250 </a:t>
            </a:r>
            <a:r>
              <a:rPr lang="en-US" sz="1400" smtClean="0">
                <a:latin typeface="Symbol" panose="05050102010706020507" pitchFamily="18" charset="2"/>
              </a:rPr>
              <a:t>m</a:t>
            </a:r>
            <a:r>
              <a:rPr lang="en-US" sz="1400" smtClean="0"/>
              <a:t>m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 smtClean="0"/>
              <a:t>NA on fibers	&lt; 0.22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 smtClean="0"/>
              <a:t>Magnification</a:t>
            </a:r>
            <a:r>
              <a:rPr lang="en-US" sz="1400"/>
              <a:t>:	</a:t>
            </a:r>
            <a:r>
              <a:rPr lang="en-US" sz="1400" smtClean="0"/>
              <a:t>3.6</a:t>
            </a:r>
            <a:endParaRPr lang="en-US" sz="1400"/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 smtClean="0"/>
              <a:t>Chief </a:t>
            </a:r>
            <a:r>
              <a:rPr lang="en-US" sz="1400"/>
              <a:t>ray as normal as possible to image surface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3048000" algn="l"/>
              </a:tabLst>
            </a:pPr>
            <a:r>
              <a:rPr lang="en-US" sz="1400"/>
              <a:t>Throughput shall be maximised (F</a:t>
            </a:r>
            <a:r>
              <a:rPr lang="en-US" sz="1400" smtClean="0"/>
              <a:t>/# </a:t>
            </a:r>
            <a:r>
              <a:rPr lang="en-US" sz="1400" smtClean="0">
                <a:latin typeface="Arial"/>
                <a:cs typeface="Arial"/>
              </a:rPr>
              <a:t>~ </a:t>
            </a:r>
            <a:r>
              <a:rPr lang="en-US" sz="1400" smtClean="0"/>
              <a:t>2.3)</a:t>
            </a:r>
            <a:endParaRPr lang="en-US" sz="140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2" t="6346" r="19676" b="23675"/>
          <a:stretch/>
        </p:blipFill>
        <p:spPr>
          <a:xfrm>
            <a:off x="35496" y="682637"/>
            <a:ext cx="4536504" cy="2698933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5609801" y="4613708"/>
            <a:ext cx="29689" cy="1584176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328396" y="5430275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C00000"/>
                </a:solidFill>
              </a:rPr>
              <a:t>0.13 mm optical resolution</a:t>
            </a:r>
          </a:p>
          <a:p>
            <a:r>
              <a:rPr lang="it-IT" b="1">
                <a:solidFill>
                  <a:srgbClr val="C00000"/>
                </a:solidFill>
              </a:rPr>
              <a:t>f</a:t>
            </a:r>
            <a:r>
              <a:rPr lang="it-IT" b="1" smtClean="0">
                <a:solidFill>
                  <a:srgbClr val="C00000"/>
                </a:solidFill>
              </a:rPr>
              <a:t>iber bundle </a:t>
            </a:r>
            <a:r>
              <a:rPr lang="it-IT" b="1" smtClean="0">
                <a:solidFill>
                  <a:srgbClr val="C00000"/>
                </a:solidFill>
                <a:latin typeface="Arial"/>
                <a:cs typeface="Arial"/>
              </a:rPr>
              <a:t>~</a:t>
            </a:r>
            <a:r>
              <a:rPr lang="it-IT" b="1" smtClean="0">
                <a:solidFill>
                  <a:srgbClr val="C00000"/>
                </a:solidFill>
              </a:rPr>
              <a:t>3x1.5 mm</a:t>
            </a:r>
            <a:endParaRPr lang="it-IT" b="1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27573" y="3115901"/>
            <a:ext cx="3881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b="1" smtClean="0">
                <a:solidFill>
                  <a:srgbClr val="FF0000"/>
                </a:solidFill>
              </a:rPr>
              <a:t>Preliminary design</a:t>
            </a:r>
          </a:p>
          <a:p>
            <a:pPr>
              <a:spcAft>
                <a:spcPts val="600"/>
              </a:spcAft>
            </a:pPr>
            <a:r>
              <a:rPr lang="it-IT" b="1" smtClean="0">
                <a:solidFill>
                  <a:srgbClr val="FF0000"/>
                </a:solidFill>
              </a:rPr>
              <a:t>4/5 lenses + 2 mirrors</a:t>
            </a:r>
          </a:p>
          <a:p>
            <a:r>
              <a:rPr lang="it-IT" b="1" smtClean="0">
                <a:solidFill>
                  <a:srgbClr val="FF0000"/>
                </a:solidFill>
              </a:rPr>
              <a:t>Curved &amp; tilted image surface</a:t>
            </a:r>
            <a:endParaRPr lang="it-IT" b="1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17572" y="4869160"/>
            <a:ext cx="3025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>
                <a:solidFill>
                  <a:srgbClr val="009900"/>
                </a:solidFill>
              </a:rPr>
              <a:t>+/- 0.5mm focus tolerance</a:t>
            </a:r>
            <a:endParaRPr lang="it-IT" b="1">
              <a:solidFill>
                <a:srgbClr val="0099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653" y="4635065"/>
            <a:ext cx="38202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3B5DEF"/>
                </a:solidFill>
              </a:rPr>
              <a:t>Discussion with suppliers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smtClean="0">
              <a:solidFill>
                <a:srgbClr val="3B5DE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smtClean="0">
                <a:solidFill>
                  <a:srgbClr val="3B5DEF"/>
                </a:solidFill>
              </a:rPr>
              <a:t>Two contracts for</a:t>
            </a:r>
            <a:br>
              <a:rPr lang="it-IT" b="1" smtClean="0">
                <a:solidFill>
                  <a:srgbClr val="3B5DEF"/>
                </a:solidFill>
              </a:rPr>
            </a:br>
            <a:r>
              <a:rPr lang="it-IT" b="1" smtClean="0">
                <a:solidFill>
                  <a:srgbClr val="3B5DEF"/>
                </a:solidFill>
              </a:rPr>
              <a:t>competitive design (April?)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smtClean="0">
              <a:solidFill>
                <a:srgbClr val="3B5DE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>
                <a:solidFill>
                  <a:srgbClr val="3B5DEF"/>
                </a:solidFill>
              </a:rPr>
              <a:t>M</a:t>
            </a:r>
            <a:r>
              <a:rPr lang="it-IT" b="1" smtClean="0">
                <a:solidFill>
                  <a:srgbClr val="3B5DEF"/>
                </a:solidFill>
              </a:rPr>
              <a:t>anufacturer selection (July?)</a:t>
            </a: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25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9" b="23437"/>
          <a:stretch/>
        </p:blipFill>
        <p:spPr bwMode="auto">
          <a:xfrm>
            <a:off x="4355976" y="3479542"/>
            <a:ext cx="3957836" cy="3001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02742"/>
            <a:ext cx="3679999" cy="3755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 rot="18810265">
            <a:off x="6743628" y="5464479"/>
            <a:ext cx="360040" cy="1009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4826124" y="4005064"/>
            <a:ext cx="2683346" cy="247613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267744" y="4365104"/>
            <a:ext cx="1512168" cy="129614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019511" y="4581128"/>
            <a:ext cx="1512168" cy="138801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835696" y="4869160"/>
            <a:ext cx="1569318" cy="1430304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619672" y="5085184"/>
            <a:ext cx="1584176" cy="1504838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416348" y="5275137"/>
            <a:ext cx="1512168" cy="1531889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 rot="18615160">
            <a:off x="7531906" y="4153780"/>
            <a:ext cx="120220" cy="10093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3" name="Straight Connector 42"/>
          <p:cNvCxnSpPr/>
          <p:nvPr/>
        </p:nvCxnSpPr>
        <p:spPr>
          <a:xfrm>
            <a:off x="6213326" y="3493012"/>
            <a:ext cx="1707719" cy="143521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79511" y="116632"/>
            <a:ext cx="8291283" cy="457200"/>
          </a:xfrm>
        </p:spPr>
        <p:txBody>
          <a:bodyPr/>
          <a:lstStyle/>
          <a:p>
            <a:r>
              <a:rPr lang="en-GB" smtClean="0"/>
              <a:t>P1 collection optics – fiber bundles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4932040" y="2861513"/>
            <a:ext cx="349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Compromise required between NA mismatch and defocusing</a:t>
            </a:r>
            <a:endParaRPr lang="it-IT"/>
          </a:p>
        </p:txBody>
      </p:sp>
      <p:pic>
        <p:nvPicPr>
          <p:cNvPr id="19" name="図 3">
            <a:extLst>
              <a:ext uri="{FF2B5EF4-FFF2-40B4-BE49-F238E27FC236}">
                <a16:creationId xmlns="" xmlns:a16="http://schemas.microsoft.com/office/drawing/2014/main" id="{FCD8DE1F-ED41-FD42-BC74-488B0B5199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951"/>
          <a:stretch/>
        </p:blipFill>
        <p:spPr>
          <a:xfrm>
            <a:off x="1463608" y="754076"/>
            <a:ext cx="7168011" cy="2093001"/>
          </a:xfrm>
          <a:prstGeom prst="rect">
            <a:avLst/>
          </a:prstGeom>
        </p:spPr>
      </p:pic>
      <p:sp>
        <p:nvSpPr>
          <p:cNvPr id="2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341674" y="1196752"/>
            <a:ext cx="127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3B5DEF"/>
                </a:solidFill>
              </a:rPr>
              <a:t>Fiber bundles</a:t>
            </a:r>
            <a:endParaRPr lang="it-IT">
              <a:solidFill>
                <a:srgbClr val="3B5DEF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346249" y="1807551"/>
            <a:ext cx="489447" cy="18128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59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611" t="7565" r="20904" b="8367"/>
          <a:stretch/>
        </p:blipFill>
        <p:spPr bwMode="auto">
          <a:xfrm>
            <a:off x="179512" y="3746395"/>
            <a:ext cx="3624312" cy="298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54" t="7959" r="7463" b="10448"/>
          <a:stretch/>
        </p:blipFill>
        <p:spPr bwMode="auto">
          <a:xfrm>
            <a:off x="5220072" y="3879518"/>
            <a:ext cx="3816424" cy="25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en-GB" smtClean="0"/>
              <a:t>P1 collection optics &amp; fiber holder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561516" y="270892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>
                <a:solidFill>
                  <a:schemeClr val="bg1"/>
                </a:solidFill>
              </a:rPr>
              <a:t>Fiber bundles</a:t>
            </a:r>
            <a:br>
              <a:rPr lang="it-IT" smtClean="0">
                <a:solidFill>
                  <a:schemeClr val="bg1"/>
                </a:solidFill>
              </a:rPr>
            </a:br>
            <a:r>
              <a:rPr lang="it-IT" smtClean="0">
                <a:solidFill>
                  <a:schemeClr val="bg1"/>
                </a:solidFill>
              </a:rPr>
              <a:t>array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07900" y="692696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mtClean="0">
                <a:solidFill>
                  <a:schemeClr val="bg1"/>
                </a:solidFill>
              </a:rPr>
              <a:t>Retractable </a:t>
            </a:r>
            <a:br>
              <a:rPr lang="it-IT" smtClean="0">
                <a:solidFill>
                  <a:schemeClr val="bg1"/>
                </a:solidFill>
              </a:rPr>
            </a:br>
            <a:r>
              <a:rPr lang="it-IT" smtClean="0">
                <a:solidFill>
                  <a:schemeClr val="bg1"/>
                </a:solidFill>
              </a:rPr>
              <a:t>arm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832" y="536035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5cm</a:t>
            </a:r>
            <a:endParaRPr lang="it-IT"/>
          </a:p>
        </p:txBody>
      </p:sp>
      <p:sp>
        <p:nvSpPr>
          <p:cNvPr id="12" name="TextBox 11"/>
          <p:cNvSpPr txBox="1"/>
          <p:nvPr/>
        </p:nvSpPr>
        <p:spPr>
          <a:xfrm>
            <a:off x="827584" y="377974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</a:t>
            </a:r>
            <a:r>
              <a:rPr lang="it-IT" smtClean="0"/>
              <a:t>cm</a:t>
            </a:r>
            <a:endParaRPr lang="it-IT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619672" y="3879518"/>
            <a:ext cx="0" cy="24196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059832" y="5310500"/>
            <a:ext cx="432048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00877" y="685155"/>
            <a:ext cx="42053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smtClean="0"/>
              <a:t>Optics block &amp; fibers on same frame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smtClean="0"/>
              <a:t>Connected to retractable arm </a:t>
            </a:r>
            <a:br>
              <a:rPr lang="it-IT" sz="1600" smtClean="0"/>
            </a:br>
            <a:r>
              <a:rPr lang="it-IT" sz="1600" smtClean="0"/>
              <a:t>with hexapod system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smtClean="0"/>
              <a:t>Fiber holder adjustments:</a:t>
            </a:r>
            <a:br>
              <a:rPr lang="it-IT" sz="1600" smtClean="0"/>
            </a:br>
            <a:r>
              <a:rPr lang="it-IT" sz="1600" smtClean="0"/>
              <a:t>- Manual focusing &amp; along laser beam</a:t>
            </a:r>
            <a:br>
              <a:rPr lang="it-IT" sz="1600" smtClean="0"/>
            </a:br>
            <a:r>
              <a:rPr lang="it-IT" sz="1600" smtClean="0"/>
              <a:t>- remote actuator for translation and rotation across laser beam for alignment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1600" smtClean="0"/>
              <a:t>&gt;30mm clearance to port plug walls</a:t>
            </a:r>
            <a:endParaRPr lang="it-IT" sz="160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  <p:pic>
        <p:nvPicPr>
          <p:cNvPr id="17" name="Picture 1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7" t="7746" r="19182" b="9812"/>
          <a:stretch/>
        </p:blipFill>
        <p:spPr bwMode="auto">
          <a:xfrm>
            <a:off x="4204146" y="789424"/>
            <a:ext cx="4832350" cy="28384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16216" y="5865648"/>
            <a:ext cx="86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smtClean="0">
                <a:solidFill>
                  <a:schemeClr val="bg1"/>
                </a:solidFill>
              </a:rPr>
              <a:t>Fiber holder</a:t>
            </a:r>
            <a:endParaRPr lang="it-IT" sz="1600">
              <a:solidFill>
                <a:schemeClr val="bg1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6228184" y="5162086"/>
            <a:ext cx="792088" cy="283138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7956714" y="5085184"/>
            <a:ext cx="792088" cy="218471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607900" y="5545020"/>
            <a:ext cx="59725" cy="790400"/>
          </a:xfrm>
          <a:prstGeom prst="straightConnector1">
            <a:avLst/>
          </a:prstGeom>
          <a:ln w="38100">
            <a:solidFill>
              <a:srgbClr val="00FF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ircular Arrow 24"/>
          <p:cNvSpPr/>
          <p:nvPr/>
        </p:nvSpPr>
        <p:spPr>
          <a:xfrm rot="20483638">
            <a:off x="6458365" y="5495611"/>
            <a:ext cx="591556" cy="362425"/>
          </a:xfrm>
          <a:prstGeom prst="circularArrow">
            <a:avLst>
              <a:gd name="adj1" fmla="val 0"/>
              <a:gd name="adj2" fmla="val 779052"/>
              <a:gd name="adj3" fmla="val 21250294"/>
              <a:gd name="adj4" fmla="val 10800000"/>
              <a:gd name="adj5" fmla="val 7158"/>
            </a:avLst>
          </a:prstGeom>
          <a:solidFill>
            <a:srgbClr val="FFFF00"/>
          </a:solidFill>
          <a:ln w="28575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3820801" y="923342"/>
            <a:ext cx="2933342" cy="17135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481477" y="1700809"/>
            <a:ext cx="3674699" cy="108011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664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LOCALLUSERDIR\pasqualotto\lavoro\JT60\TS assessment for procurement\CAD\202002 test hexapod\dcdf10ba-7a9a-4f99-b59e-b6e876ca9c4d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9239"/>
          <a:stretch/>
        </p:blipFill>
        <p:spPr bwMode="auto">
          <a:xfrm rot="16200000">
            <a:off x="5811800" y="274563"/>
            <a:ext cx="2230499" cy="335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LOCALLUSERDIR\pasqualotto\lavoro\JT60\TS assessment for procurement\CAD\202002 test hexapod\PHOTO-2020-03-05-13-16-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15313" r="8442" b="19030"/>
          <a:stretch/>
        </p:blipFill>
        <p:spPr bwMode="auto">
          <a:xfrm>
            <a:off x="370190" y="2159198"/>
            <a:ext cx="4320480" cy="433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LOCALLUSERDIR\pasqualotto\lavoro\JT60\TS assessment for procurement\CAD\202002 test hexapod\Test Light 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4" b="8190"/>
          <a:stretch/>
        </p:blipFill>
        <p:spPr bwMode="auto">
          <a:xfrm>
            <a:off x="5652120" y="3142354"/>
            <a:ext cx="2904574" cy="3342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en-GB" smtClean="0"/>
              <a:t>P1 collection optics &amp; fiber holder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3528" y="1049115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/>
              <a:t>Mock-up to test robustness &amp; adjustment of hexapod connections</a:t>
            </a:r>
            <a:endParaRPr lang="it-IT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Optical Fibers: shorter path in torus hall</a:t>
            </a:r>
            <a:endParaRPr lang="it-IT"/>
          </a:p>
        </p:txBody>
      </p:sp>
      <p:sp>
        <p:nvSpPr>
          <p:cNvPr id="6" name="テキスト ボックス 9"/>
          <p:cNvSpPr txBox="1"/>
          <p:nvPr/>
        </p:nvSpPr>
        <p:spPr>
          <a:xfrm>
            <a:off x="349343" y="5478324"/>
            <a:ext cx="24769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P1 oblique: -</a:t>
            </a:r>
            <a:r>
              <a:rPr lang="en-US" altLang="ja-JP" sz="2000" dirty="0" smtClean="0"/>
              <a:t>27</a:t>
            </a:r>
            <a:r>
              <a:rPr kumimoji="1" lang="en-US" altLang="ja-JP" sz="2000" dirty="0" smtClean="0"/>
              <a:t>m</a:t>
            </a:r>
          </a:p>
          <a:p>
            <a:r>
              <a:rPr lang="en-US" altLang="ja-JP" sz="2000" dirty="0" smtClean="0"/>
              <a:t>P2 horizontal: </a:t>
            </a:r>
            <a:r>
              <a:rPr kumimoji="1" lang="en-US" altLang="ja-JP" sz="2000" dirty="0" smtClean="0"/>
              <a:t> -19m</a:t>
            </a:r>
            <a:endParaRPr kumimoji="1" lang="ja-JP" altLang="en-US" sz="2000" dirty="0"/>
          </a:p>
        </p:txBody>
      </p:sp>
      <p:sp>
        <p:nvSpPr>
          <p:cNvPr id="8" name="テキスト ボックス 13"/>
          <p:cNvSpPr txBox="1"/>
          <p:nvPr/>
        </p:nvSpPr>
        <p:spPr>
          <a:xfrm>
            <a:off x="88664" y="6309320"/>
            <a:ext cx="5133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Extra length 10 m in the torus hall is included.</a:t>
            </a:r>
            <a:endParaRPr kumimoji="1" lang="ja-JP" altLang="en-US" dirty="0"/>
          </a:p>
        </p:txBody>
      </p:sp>
      <p:sp>
        <p:nvSpPr>
          <p:cNvPr id="9" name="下矢印 15"/>
          <p:cNvSpPr/>
          <p:nvPr/>
        </p:nvSpPr>
        <p:spPr>
          <a:xfrm rot="16200000">
            <a:off x="3484522" y="5452380"/>
            <a:ext cx="553643" cy="87220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/>
          </a:p>
        </p:txBody>
      </p:sp>
      <p:sp>
        <p:nvSpPr>
          <p:cNvPr id="10" name="テキスト ボックス 16"/>
          <p:cNvSpPr txBox="1"/>
          <p:nvPr/>
        </p:nvSpPr>
        <p:spPr>
          <a:xfrm>
            <a:off x="4633501" y="5472131"/>
            <a:ext cx="2462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P1 oblique: 83 m</a:t>
            </a:r>
          </a:p>
          <a:p>
            <a:r>
              <a:rPr lang="en-US" altLang="ja-JP" sz="2000" dirty="0" smtClean="0"/>
              <a:t>P2 horizontal: </a:t>
            </a:r>
            <a:r>
              <a:rPr kumimoji="1" lang="en-US" altLang="ja-JP" sz="2000" dirty="0" smtClean="0"/>
              <a:t> 91 m</a:t>
            </a:r>
            <a:endParaRPr kumimoji="1" lang="ja-JP" altLang="en-US" sz="2000" dirty="0"/>
          </a:p>
        </p:txBody>
      </p:sp>
      <p:sp>
        <p:nvSpPr>
          <p:cNvPr id="11" name="正方形/長方形 7"/>
          <p:cNvSpPr/>
          <p:nvPr/>
        </p:nvSpPr>
        <p:spPr>
          <a:xfrm>
            <a:off x="4572000" y="5478323"/>
            <a:ext cx="2539423" cy="686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600">
              <a:solidFill>
                <a:srgbClr val="FF2C79"/>
              </a:solidFill>
            </a:endParaRPr>
          </a:p>
        </p:txBody>
      </p:sp>
      <p:pic>
        <p:nvPicPr>
          <p:cNvPr id="13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26" y="978293"/>
            <a:ext cx="8024748" cy="3952240"/>
          </a:xfrm>
          <a:prstGeom prst="rect">
            <a:avLst/>
          </a:prstGeom>
        </p:spPr>
      </p:pic>
      <p:sp>
        <p:nvSpPr>
          <p:cNvPr id="14" name="テキスト ボックス 5"/>
          <p:cNvSpPr txBox="1"/>
          <p:nvPr/>
        </p:nvSpPr>
        <p:spPr>
          <a:xfrm>
            <a:off x="6225899" y="4357982"/>
            <a:ext cx="11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laser room</a:t>
            </a:r>
            <a:endParaRPr kumimoji="1" lang="ja-JP" altLang="en-US" dirty="0"/>
          </a:p>
        </p:txBody>
      </p:sp>
      <p:cxnSp>
        <p:nvCxnSpPr>
          <p:cNvPr id="15" name="直線矢印コネクタ 7"/>
          <p:cNvCxnSpPr/>
          <p:nvPr/>
        </p:nvCxnSpPr>
        <p:spPr>
          <a:xfrm>
            <a:off x="6312526" y="4357982"/>
            <a:ext cx="798897" cy="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8"/>
          <p:cNvSpPr txBox="1"/>
          <p:nvPr/>
        </p:nvSpPr>
        <p:spPr>
          <a:xfrm>
            <a:off x="3042581" y="849019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P2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sp>
        <p:nvSpPr>
          <p:cNvPr id="17" name="テキスト ボックス 9"/>
          <p:cNvSpPr txBox="1"/>
          <p:nvPr/>
        </p:nvSpPr>
        <p:spPr>
          <a:xfrm>
            <a:off x="4038641" y="921762"/>
            <a:ext cx="68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 smtClean="0">
                <a:solidFill>
                  <a:schemeClr val="bg1"/>
                </a:solidFill>
              </a:rPr>
              <a:t>P1</a:t>
            </a:r>
            <a:endParaRPr kumimoji="1" lang="ja-JP" altLang="en-US" sz="3200" b="1" dirty="0">
              <a:solidFill>
                <a:schemeClr val="bg1"/>
              </a:solidFill>
            </a:endParaRPr>
          </a:p>
        </p:txBody>
      </p:sp>
      <p:cxnSp>
        <p:nvCxnSpPr>
          <p:cNvPr id="18" name="直線矢印コネクタ 11"/>
          <p:cNvCxnSpPr/>
          <p:nvPr/>
        </p:nvCxnSpPr>
        <p:spPr>
          <a:xfrm flipH="1">
            <a:off x="3891911" y="1393356"/>
            <a:ext cx="305532" cy="47159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2"/>
          <p:cNvCxnSpPr/>
          <p:nvPr/>
        </p:nvCxnSpPr>
        <p:spPr>
          <a:xfrm>
            <a:off x="3325240" y="1393356"/>
            <a:ext cx="183859" cy="321649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4"/>
          <p:cNvSpPr txBox="1"/>
          <p:nvPr/>
        </p:nvSpPr>
        <p:spPr>
          <a:xfrm>
            <a:off x="4908927" y="4330080"/>
            <a:ext cx="633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 smtClean="0"/>
              <a:t>Old</a:t>
            </a:r>
            <a:endParaRPr kumimoji="1" lang="ja-JP" altLang="en-US" sz="2400" b="1" dirty="0"/>
          </a:p>
        </p:txBody>
      </p:sp>
      <p:cxnSp>
        <p:nvCxnSpPr>
          <p:cNvPr id="21" name="直線矢印コネクタ 15"/>
          <p:cNvCxnSpPr/>
          <p:nvPr/>
        </p:nvCxnSpPr>
        <p:spPr>
          <a:xfrm flipH="1">
            <a:off x="4915485" y="4357982"/>
            <a:ext cx="61341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17"/>
          <p:cNvCxnSpPr/>
          <p:nvPr/>
        </p:nvCxnSpPr>
        <p:spPr>
          <a:xfrm flipH="1">
            <a:off x="5012372" y="3615268"/>
            <a:ext cx="613418" cy="0"/>
          </a:xfrm>
          <a:prstGeom prst="straightConnector1">
            <a:avLst/>
          </a:prstGeom>
          <a:ln w="412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18"/>
          <p:cNvSpPr txBox="1"/>
          <p:nvPr/>
        </p:nvSpPr>
        <p:spPr>
          <a:xfrm>
            <a:off x="5094232" y="3605356"/>
            <a:ext cx="869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 smtClean="0">
                <a:solidFill>
                  <a:srgbClr val="FF0000"/>
                </a:solidFill>
              </a:rPr>
              <a:t>New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24" name="テキスト ボックス 19"/>
          <p:cNvSpPr txBox="1"/>
          <p:nvPr/>
        </p:nvSpPr>
        <p:spPr>
          <a:xfrm>
            <a:off x="5598686" y="4931876"/>
            <a:ext cx="888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pit</a:t>
            </a:r>
            <a:endParaRPr kumimoji="1" lang="ja-JP" altLang="en-US" dirty="0"/>
          </a:p>
        </p:txBody>
      </p:sp>
      <p:cxnSp>
        <p:nvCxnSpPr>
          <p:cNvPr id="25" name="直線コネクタ 21"/>
          <p:cNvCxnSpPr/>
          <p:nvPr/>
        </p:nvCxnSpPr>
        <p:spPr>
          <a:xfrm flipH="1">
            <a:off x="6048164" y="4330080"/>
            <a:ext cx="177736" cy="6017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2"/>
          <p:cNvCxnSpPr>
            <a:endCxn id="27" idx="0"/>
          </p:cNvCxnSpPr>
          <p:nvPr/>
        </p:nvCxnSpPr>
        <p:spPr>
          <a:xfrm>
            <a:off x="2398728" y="4330079"/>
            <a:ext cx="421350" cy="52978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テキスト ボックス 23"/>
          <p:cNvSpPr txBox="1"/>
          <p:nvPr/>
        </p:nvSpPr>
        <p:spPr>
          <a:xfrm>
            <a:off x="2234148" y="4859868"/>
            <a:ext cx="1171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Second pit</a:t>
            </a:r>
            <a:endParaRPr kumimoji="1" lang="ja-JP" altLang="en-US" dirty="0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148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Thomson Scattering in JT-60SA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3" y="799042"/>
            <a:ext cx="8941073" cy="5766507"/>
          </a:xfrm>
          <a:prstGeom prst="rect">
            <a:avLst/>
          </a:prstGeom>
        </p:spPr>
      </p:pic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3131676"/>
            <a:ext cx="4438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-   </a:t>
            </a:r>
            <a:r>
              <a:rPr lang="it-IT" dirty="0" err="1" smtClean="0">
                <a:solidFill>
                  <a:srgbClr val="FF0000"/>
                </a:solidFill>
              </a:rPr>
              <a:t>Divertor</a:t>
            </a:r>
            <a:r>
              <a:rPr lang="it-IT" dirty="0" smtClean="0">
                <a:solidFill>
                  <a:srgbClr val="FF0000"/>
                </a:solidFill>
              </a:rPr>
              <a:t> TS (</a:t>
            </a:r>
            <a:r>
              <a:rPr lang="it-IT" dirty="0" err="1" smtClean="0">
                <a:solidFill>
                  <a:srgbClr val="FF0000"/>
                </a:solidFill>
              </a:rPr>
              <a:t>not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shown</a:t>
            </a:r>
            <a:r>
              <a:rPr lang="it-IT" dirty="0" smtClean="0">
                <a:solidFill>
                  <a:srgbClr val="FF0000"/>
                </a:solidFill>
              </a:rPr>
              <a:t>) in the </a:t>
            </a:r>
            <a:r>
              <a:rPr lang="it-IT" dirty="0" err="1" smtClean="0">
                <a:solidFill>
                  <a:srgbClr val="FF0000"/>
                </a:solidFill>
              </a:rPr>
              <a:t>wish</a:t>
            </a:r>
            <a:r>
              <a:rPr lang="it-IT" dirty="0" smtClean="0">
                <a:solidFill>
                  <a:srgbClr val="FF0000"/>
                </a:solidFill>
              </a:rPr>
              <a:t> list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9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290" y="764704"/>
            <a:ext cx="4491709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7180"/>
            <a:ext cx="3684140" cy="2810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612652" y="1382808"/>
            <a:ext cx="2881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smtClean="0"/>
              <a:t>FBP low OH content: 2ppm</a:t>
            </a:r>
            <a:endParaRPr lang="it-IT" sz="160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87182"/>
            <a:ext cx="2409453" cy="2063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251495" y="5067310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smtClean="0"/>
              <a:t>specification</a:t>
            </a:r>
            <a:endParaRPr lang="it-IT" sz="105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11987" y="5288669"/>
            <a:ext cx="2016224" cy="301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164288" y="4734939"/>
            <a:ext cx="128272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smtClean="0">
                <a:solidFill>
                  <a:srgbClr val="3B5DEF"/>
                </a:solidFill>
                <a:latin typeface="Calibri"/>
              </a:rPr>
              <a:t>dB/m@600nm</a:t>
            </a:r>
          </a:p>
          <a:p>
            <a:pPr>
              <a:tabLst>
                <a:tab pos="539750" algn="l"/>
              </a:tabLst>
            </a:pPr>
            <a:r>
              <a:rPr lang="it-IT" sz="1400" b="1" smtClean="0">
                <a:solidFill>
                  <a:srgbClr val="3B5DEF"/>
                </a:solidFill>
                <a:latin typeface="Calibri"/>
              </a:rPr>
              <a:t>kGy  	FBP </a:t>
            </a:r>
            <a:endParaRPr lang="it-IT" sz="1400" b="1">
              <a:solidFill>
                <a:srgbClr val="3B5DEF"/>
              </a:solidFill>
              <a:latin typeface="Calibri"/>
            </a:endParaRPr>
          </a:p>
          <a:p>
            <a:pPr>
              <a:tabLst>
                <a:tab pos="539750" algn="l"/>
              </a:tabLst>
            </a:pPr>
            <a:r>
              <a:rPr lang="it-IT" sz="1400" b="1" smtClean="0">
                <a:solidFill>
                  <a:srgbClr val="3B5DEF"/>
                </a:solidFill>
                <a:latin typeface="Calibri"/>
              </a:rPr>
              <a:t>0.1   	0.2  </a:t>
            </a:r>
          </a:p>
          <a:p>
            <a:pPr>
              <a:tabLst>
                <a:tab pos="539750" algn="l"/>
              </a:tabLst>
            </a:pPr>
            <a:r>
              <a:rPr lang="it-IT" sz="1400" b="1" smtClean="0">
                <a:solidFill>
                  <a:srgbClr val="3B5DEF"/>
                </a:solidFill>
                <a:latin typeface="Calibri"/>
              </a:rPr>
              <a:t>1       	0.4 </a:t>
            </a:r>
          </a:p>
          <a:p>
            <a:pPr>
              <a:tabLst>
                <a:tab pos="539750" algn="l"/>
              </a:tabLst>
            </a:pPr>
            <a:r>
              <a:rPr lang="it-IT" sz="1400" b="1" smtClean="0">
                <a:solidFill>
                  <a:srgbClr val="3B5DEF"/>
                </a:solidFill>
                <a:latin typeface="Calibri"/>
              </a:rPr>
              <a:t>10     	0.9 </a:t>
            </a:r>
          </a:p>
          <a:p>
            <a:pPr>
              <a:tabLst>
                <a:tab pos="539750" algn="l"/>
              </a:tabLst>
            </a:pPr>
            <a:r>
              <a:rPr lang="it-IT" sz="1400" b="1" smtClean="0">
                <a:solidFill>
                  <a:srgbClr val="3B5DEF"/>
                </a:solidFill>
                <a:latin typeface="Calibri"/>
              </a:rPr>
              <a:t>100  	2.4</a:t>
            </a:r>
            <a:endParaRPr lang="it-IT" sz="1400" b="1">
              <a:solidFill>
                <a:srgbClr val="3B5DEF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692696"/>
            <a:ext cx="4487126" cy="381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it-IT" sz="1600" b="1" smtClean="0"/>
              <a:t>SPECIFICATION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smtClean="0"/>
              <a:t>Silica core / fluorine silica cladding </a:t>
            </a:r>
            <a:br>
              <a:rPr lang="it-IT" sz="1600" smtClean="0"/>
            </a:br>
            <a:r>
              <a:rPr lang="it-IT" sz="1600" smtClean="0"/>
              <a:t>/ polyimide coating (max T=150°C)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smtClean="0"/>
              <a:t>200/220/250 micron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/>
              <a:t>0</a:t>
            </a:r>
            <a:r>
              <a:rPr lang="it-IT" sz="1600" smtClean="0"/>
              <a:t>.22 NA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b="1" smtClean="0"/>
              <a:t>1100 km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smtClean="0"/>
              <a:t>Delivery: Jan-Jun 2021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smtClean="0"/>
              <a:t>Neutron dose: 0.13 MGy (10</a:t>
            </a:r>
            <a:r>
              <a:rPr lang="it-IT" sz="1600" baseline="30000" smtClean="0"/>
              <a:t>16</a:t>
            </a:r>
            <a:r>
              <a:rPr lang="it-IT" sz="1600" smtClean="0"/>
              <a:t> n/cm</a:t>
            </a:r>
            <a:r>
              <a:rPr lang="it-IT" sz="1600" baseline="30000" smtClean="0"/>
              <a:t>2</a:t>
            </a:r>
            <a:r>
              <a:rPr lang="it-IT" sz="1600" smtClean="0"/>
              <a:t>)</a:t>
            </a:r>
          </a:p>
          <a:p>
            <a:pPr>
              <a:spcAft>
                <a:spcPts val="600"/>
              </a:spcAft>
            </a:pPr>
            <a:r>
              <a:rPr lang="it-IT" sz="1600" smtClean="0"/>
              <a:t>	</a:t>
            </a:r>
            <a:r>
              <a:rPr lang="it-IT" sz="1600" smtClean="0">
                <a:solidFill>
                  <a:srgbClr val="FF0000"/>
                </a:solidFill>
              </a:rPr>
              <a:t>wide market survey of rad hard fibers</a:t>
            </a:r>
          </a:p>
          <a:p>
            <a:pPr>
              <a:spcAft>
                <a:spcPts val="600"/>
              </a:spcAft>
            </a:pPr>
            <a:r>
              <a:rPr lang="it-IT" sz="1600">
                <a:solidFill>
                  <a:srgbClr val="FF0000"/>
                </a:solidFill>
              </a:rPr>
              <a:t>	</a:t>
            </a:r>
            <a:r>
              <a:rPr lang="it-IT" sz="1600" smtClean="0">
                <a:solidFill>
                  <a:srgbClr val="FF0000"/>
                </a:solidFill>
              </a:rPr>
              <a:t>incl. cost of mid OH &amp; H</a:t>
            </a:r>
            <a:r>
              <a:rPr lang="it-IT" sz="1600" baseline="-25000" smtClean="0">
                <a:solidFill>
                  <a:srgbClr val="FF0000"/>
                </a:solidFill>
              </a:rPr>
              <a:t>2</a:t>
            </a:r>
            <a:r>
              <a:rPr lang="it-IT" sz="1600" smtClean="0">
                <a:solidFill>
                  <a:srgbClr val="FF0000"/>
                </a:solidFill>
              </a:rPr>
              <a:t> loaded</a:t>
            </a:r>
          </a:p>
          <a:p>
            <a:pPr>
              <a:spcAft>
                <a:spcPts val="600"/>
              </a:spcAft>
            </a:pPr>
            <a:r>
              <a:rPr lang="it-IT" sz="1600"/>
              <a:t>	</a:t>
            </a:r>
            <a:endParaRPr lang="it-IT" sz="1600" smtClean="0"/>
          </a:p>
          <a:p>
            <a:pPr>
              <a:spcAft>
                <a:spcPts val="600"/>
              </a:spcAft>
            </a:pPr>
            <a:endParaRPr lang="it-IT" sz="1600"/>
          </a:p>
        </p:txBody>
      </p:sp>
      <p:sp>
        <p:nvSpPr>
          <p:cNvPr id="8" name="Right Arrow 7"/>
          <p:cNvSpPr/>
          <p:nvPr/>
        </p:nvSpPr>
        <p:spPr>
          <a:xfrm>
            <a:off x="355621" y="3390132"/>
            <a:ext cx="489204" cy="2423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ight Arrow 16"/>
          <p:cNvSpPr/>
          <p:nvPr/>
        </p:nvSpPr>
        <p:spPr>
          <a:xfrm>
            <a:off x="2237606" y="5229200"/>
            <a:ext cx="244602" cy="1379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ight Arrow 17"/>
          <p:cNvSpPr/>
          <p:nvPr/>
        </p:nvSpPr>
        <p:spPr>
          <a:xfrm>
            <a:off x="2267705" y="4797152"/>
            <a:ext cx="244602" cy="1379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1115616" y="5936069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smtClean="0">
                <a:solidFill>
                  <a:srgbClr val="009900"/>
                </a:solidFill>
              </a:rPr>
              <a:t>0.9 MGy</a:t>
            </a:r>
            <a:endParaRPr lang="it-IT" sz="1100" b="1">
              <a:solidFill>
                <a:srgbClr val="0099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87624" y="62892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smtClean="0">
                <a:solidFill>
                  <a:srgbClr val="7030A0"/>
                </a:solidFill>
              </a:rPr>
              <a:t>0.1 MGy</a:t>
            </a:r>
            <a:endParaRPr lang="it-IT" sz="1100" b="1">
              <a:solidFill>
                <a:srgbClr val="7030A0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Optical Fibers: F4E procurement</a:t>
            </a:r>
            <a:endParaRPr lang="it-IT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837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8"/>
          <a:stretch/>
        </p:blipFill>
        <p:spPr bwMode="auto">
          <a:xfrm>
            <a:off x="4695458" y="980728"/>
            <a:ext cx="4391010" cy="2387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Filter polychromators</a:t>
            </a:r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-36512" y="688876"/>
            <a:ext cx="792777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Same interf. filters + APD polychromator design for both core &amp; edge systems: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filter bandpass only difference;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well mature design </a:t>
            </a:r>
            <a:r>
              <a:rPr lang="en-US" sz="14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(dark noise 80 </a:t>
            </a:r>
            <a:r>
              <a:rPr lang="en-US" sz="14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15 pe in 20 y)</a:t>
            </a:r>
            <a:endParaRPr lang="en-US" sz="1600" smtClean="0">
              <a:solidFill>
                <a:prstClr val="black"/>
              </a:solidFill>
              <a:latin typeface="Arial" panose="020B0604020202020204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smtClean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1600" b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cubicles, 16 polychromators each</a:t>
            </a:r>
            <a:r>
              <a:rPr lang="en-US" sz="160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1600" b="1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Tech specs based on performance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no constraint of optical components,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</a:rPr>
              <a:t>detector model and electronic design.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	</a:t>
            </a:r>
          </a:p>
          <a:p>
            <a:pPr marL="285750" indent="-285750" defTabSz="9144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err="1" smtClean="0">
                <a:solidFill>
                  <a:prstClr val="black"/>
                </a:solidFill>
                <a:latin typeface="Arial" panose="020B0604020202020204"/>
              </a:rPr>
              <a:t>Both</a:t>
            </a: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 systems: </a:t>
            </a:r>
            <a:r>
              <a:rPr lang="it-IT" sz="1600" b="1" smtClean="0">
                <a:solidFill>
                  <a:prstClr val="black"/>
                </a:solidFill>
                <a:latin typeface="Arial" panose="020B0604020202020204"/>
              </a:rPr>
              <a:t>6 channels </a:t>
            </a: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(5+Rayleigh); </a:t>
            </a:r>
            <a:br>
              <a:rPr lang="it-IT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filters defined by TS </a:t>
            </a:r>
            <a:r>
              <a:rPr lang="it-IT" sz="1600" err="1" smtClean="0">
                <a:solidFill>
                  <a:prstClr val="black"/>
                </a:solidFill>
                <a:latin typeface="Arial" panose="020B0604020202020204"/>
              </a:rPr>
              <a:t>signal</a:t>
            </a: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 simulations.</a:t>
            </a:r>
            <a:endParaRPr lang="it-IT" sz="160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it-IT" sz="1600" b="1" smtClean="0">
                <a:solidFill>
                  <a:srgbClr val="FF0000"/>
                </a:solidFill>
                <a:latin typeface="Arial" panose="020B0604020202020204"/>
              </a:rPr>
              <a:t>Acquisition system (QST)</a:t>
            </a: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: </a:t>
            </a:r>
            <a:br>
              <a:rPr lang="it-IT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12 bit, 1GHz, </a:t>
            </a:r>
            <a:br>
              <a:rPr lang="it-IT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1024 points/pulse (1 </a:t>
            </a:r>
            <a:r>
              <a:rPr lang="it-IT" sz="1600" smtClean="0">
                <a:solidFill>
                  <a:prstClr val="black"/>
                </a:solidFill>
                <a:latin typeface="Symbol" panose="05050102010706020507" pitchFamily="18" charset="2"/>
              </a:rPr>
              <a:t>m</a:t>
            </a: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s)</a:t>
            </a:r>
            <a:br>
              <a:rPr lang="it-IT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it-IT" sz="1600" smtClean="0">
                <a:solidFill>
                  <a:prstClr val="black"/>
                </a:solidFill>
                <a:latin typeface="Arial" panose="020B0604020202020204"/>
              </a:rPr>
              <a:t>1 GB local memory: </a:t>
            </a:r>
            <a:br>
              <a:rPr lang="it-IT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it-IT" sz="1600" smtClean="0">
                <a:solidFill>
                  <a:srgbClr val="FF0000"/>
                </a:solidFill>
                <a:latin typeface="Arial" panose="020B0604020202020204"/>
              </a:rPr>
              <a:t>data read out </a:t>
            </a:r>
            <a:br>
              <a:rPr lang="it-IT" sz="1600" smtClean="0">
                <a:solidFill>
                  <a:srgbClr val="FF0000"/>
                </a:solidFill>
                <a:latin typeface="Arial" panose="020B0604020202020204"/>
              </a:rPr>
            </a:br>
            <a:r>
              <a:rPr lang="it-IT" sz="1600" smtClean="0">
                <a:solidFill>
                  <a:srgbClr val="FF0000"/>
                </a:solidFill>
                <a:latin typeface="Arial" panose="020B0604020202020204"/>
              </a:rPr>
              <a:t>after 100s plasma discharge</a:t>
            </a:r>
            <a:endParaRPr lang="it-IT" sz="1600">
              <a:solidFill>
                <a:prstClr val="black"/>
              </a:solidFill>
              <a:latin typeface="Arial" panose="020B06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175" y="5796225"/>
            <a:ext cx="3129382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mtClean="0">
                <a:solidFill>
                  <a:srgbClr val="3B5DEF"/>
                </a:solidFill>
              </a:rPr>
              <a:t>Filters transmission</a:t>
            </a:r>
            <a:br>
              <a:rPr lang="it-IT" smtClean="0">
                <a:solidFill>
                  <a:srgbClr val="3B5DEF"/>
                </a:solidFill>
              </a:rPr>
            </a:br>
            <a:r>
              <a:rPr lang="it-IT" sz="1400" smtClean="0">
                <a:solidFill>
                  <a:srgbClr val="3B5DEF"/>
                </a:solidFill>
              </a:rPr>
              <a:t>including polychromator transmission</a:t>
            </a:r>
            <a:br>
              <a:rPr lang="it-IT" sz="1400" smtClean="0">
                <a:solidFill>
                  <a:srgbClr val="3B5DEF"/>
                </a:solidFill>
              </a:rPr>
            </a:br>
            <a:r>
              <a:rPr lang="it-IT" sz="1400" smtClean="0">
                <a:solidFill>
                  <a:srgbClr val="3B5DEF"/>
                </a:solidFill>
              </a:rPr>
              <a:t> &amp; APD QE</a:t>
            </a:r>
            <a:endParaRPr lang="it-IT" sz="1400">
              <a:solidFill>
                <a:srgbClr val="3B5DE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765557" y="3610091"/>
            <a:ext cx="5378443" cy="2981561"/>
            <a:chOff x="815340" y="4572000"/>
            <a:chExt cx="5378443" cy="2981561"/>
          </a:xfrm>
        </p:grpSpPr>
        <p:grpSp>
          <p:nvGrpSpPr>
            <p:cNvPr id="20" name="Group 19"/>
            <p:cNvGrpSpPr/>
            <p:nvPr/>
          </p:nvGrpSpPr>
          <p:grpSpPr>
            <a:xfrm>
              <a:off x="822960" y="4578745"/>
              <a:ext cx="2494602" cy="1319135"/>
              <a:chOff x="1007686" y="4578745"/>
              <a:chExt cx="2494602" cy="1319135"/>
            </a:xfrm>
          </p:grpSpPr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008" b="17848"/>
              <a:stretch/>
            </p:blipFill>
            <p:spPr bwMode="auto">
              <a:xfrm>
                <a:off x="1168400" y="4578745"/>
                <a:ext cx="2333888" cy="11773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047642" y="4948696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1</a:t>
                </a:r>
                <a:endParaRPr lang="it-IT" sz="100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2946660" y="5316379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/>
                  <a:t>2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764990" y="5282325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3</a:t>
                </a:r>
                <a:endParaRPr lang="it-IT" sz="100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362200" y="5226987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4</a:t>
                </a:r>
                <a:endParaRPr lang="it-IT" sz="10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752600" y="5247799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5</a:t>
                </a:r>
                <a:endParaRPr lang="it-IT" sz="1000"/>
              </a:p>
            </p:txBody>
          </p:sp>
          <p:pic>
            <p:nvPicPr>
              <p:cNvPr id="45" name="Picture 4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354" t="89322" r="29849" b="2219"/>
              <a:stretch/>
            </p:blipFill>
            <p:spPr bwMode="auto">
              <a:xfrm>
                <a:off x="1752600" y="5749663"/>
                <a:ext cx="1075948" cy="148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Picture 5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9" t="7388" r="93689" b="32977"/>
              <a:stretch/>
            </p:blipFill>
            <p:spPr bwMode="auto">
              <a:xfrm>
                <a:off x="1007686" y="4578745"/>
                <a:ext cx="147909" cy="10442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" name="Group 20"/>
            <p:cNvGrpSpPr/>
            <p:nvPr/>
          </p:nvGrpSpPr>
          <p:grpSpPr>
            <a:xfrm>
              <a:off x="3952948" y="4572000"/>
              <a:ext cx="2204012" cy="1305154"/>
              <a:chOff x="3952948" y="4572000"/>
              <a:chExt cx="2204012" cy="1305154"/>
            </a:xfrm>
          </p:grpSpPr>
          <p:pic>
            <p:nvPicPr>
              <p:cNvPr id="31" name="Picture 13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245"/>
              <a:stretch/>
            </p:blipFill>
            <p:spPr bwMode="auto">
              <a:xfrm>
                <a:off x="4160520" y="4572000"/>
                <a:ext cx="1982880" cy="1144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6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964" r="95160" b="40919"/>
              <a:stretch/>
            </p:blipFill>
            <p:spPr bwMode="auto">
              <a:xfrm>
                <a:off x="3952948" y="4722477"/>
                <a:ext cx="175260" cy="838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71" t="92188" r="36263" b="1510"/>
              <a:stretch/>
            </p:blipFill>
            <p:spPr bwMode="auto">
              <a:xfrm>
                <a:off x="5100340" y="5745480"/>
                <a:ext cx="462260" cy="131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5780589" y="4599366"/>
                <a:ext cx="170916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00" smtClean="0"/>
                  <a:t>4</a:t>
                </a:r>
                <a:endParaRPr lang="it-IT" sz="1000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5906570" y="495300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5</a:t>
                </a:r>
                <a:endParaRPr lang="it-IT" sz="1000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5264569" y="4649135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3</a:t>
                </a:r>
                <a:endParaRPr lang="it-IT" sz="100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4661956" y="4827710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2</a:t>
                </a:r>
                <a:endParaRPr lang="it-IT" sz="100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4256961" y="4895356"/>
                <a:ext cx="25039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000" smtClean="0"/>
                  <a:t>1</a:t>
                </a:r>
                <a:endParaRPr lang="it-IT" sz="100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3623289" y="6044450"/>
              <a:ext cx="2570494" cy="1509111"/>
              <a:chOff x="4445070" y="2424114"/>
              <a:chExt cx="2136704" cy="1406808"/>
            </a:xfrm>
          </p:grpSpPr>
          <p:pic>
            <p:nvPicPr>
              <p:cNvPr id="28" name="Picture 9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9" b="15851"/>
              <a:stretch/>
            </p:blipFill>
            <p:spPr bwMode="auto">
              <a:xfrm>
                <a:off x="4574861" y="2424114"/>
                <a:ext cx="2006913" cy="1294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19" r="95921" b="42904"/>
              <a:stretch/>
            </p:blipFill>
            <p:spPr bwMode="auto">
              <a:xfrm>
                <a:off x="4445070" y="2621274"/>
                <a:ext cx="102623" cy="681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71" t="92188" r="36263" b="1510"/>
              <a:stretch/>
            </p:blipFill>
            <p:spPr bwMode="auto">
              <a:xfrm>
                <a:off x="5481340" y="3708174"/>
                <a:ext cx="384250" cy="122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14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44"/>
            <a:stretch/>
          </p:blipFill>
          <p:spPr bwMode="auto">
            <a:xfrm>
              <a:off x="3124200" y="4813425"/>
              <a:ext cx="747094" cy="7151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4" name="Group 23"/>
            <p:cNvGrpSpPr/>
            <p:nvPr/>
          </p:nvGrpSpPr>
          <p:grpSpPr>
            <a:xfrm>
              <a:off x="815340" y="6044448"/>
              <a:ext cx="2489223" cy="1490751"/>
              <a:chOff x="1177458" y="6071771"/>
              <a:chExt cx="2107608" cy="1399348"/>
            </a:xfrm>
          </p:grpSpPr>
          <p:pic>
            <p:nvPicPr>
              <p:cNvPr id="25" name="Picture 12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734"/>
              <a:stretch/>
            </p:blipFill>
            <p:spPr bwMode="auto">
              <a:xfrm>
                <a:off x="1320271" y="6071771"/>
                <a:ext cx="1964795" cy="13159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10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619" r="95921" b="42904"/>
              <a:stretch/>
            </p:blipFill>
            <p:spPr bwMode="auto">
              <a:xfrm>
                <a:off x="1177458" y="6295431"/>
                <a:ext cx="104530" cy="686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8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71" t="92188" r="36263" b="1510"/>
              <a:stretch/>
            </p:blipFill>
            <p:spPr bwMode="auto">
              <a:xfrm>
                <a:off x="2177474" y="7347518"/>
                <a:ext cx="391392" cy="123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6" name="TextBox 5"/>
          <p:cNvSpPr txBox="1"/>
          <p:nvPr/>
        </p:nvSpPr>
        <p:spPr>
          <a:xfrm>
            <a:off x="6175649" y="473427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Edge TS</a:t>
            </a:r>
            <a:endParaRPr lang="it-IT"/>
          </a:p>
        </p:txBody>
      </p:sp>
      <p:sp>
        <p:nvSpPr>
          <p:cNvPr id="4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448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Polychromators F4E CfT</a:t>
            </a:r>
            <a:endParaRPr lang="it-IT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50" y="3861048"/>
            <a:ext cx="8164879" cy="262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6456" y="723181"/>
            <a:ext cx="5093568" cy="290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" name="TextBox 4095"/>
          <p:cNvSpPr txBox="1"/>
          <p:nvPr/>
        </p:nvSpPr>
        <p:spPr>
          <a:xfrm>
            <a:off x="0" y="723181"/>
            <a:ext cx="3847528" cy="2292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b="1">
                <a:solidFill>
                  <a:srgbClr val="3B5DEF"/>
                </a:solidFill>
              </a:rPr>
              <a:t>C</a:t>
            </a:r>
            <a:r>
              <a:rPr lang="it-IT" sz="1600" b="1" smtClean="0">
                <a:solidFill>
                  <a:srgbClr val="3B5DEF"/>
                </a:solidFill>
              </a:rPr>
              <a:t>fT 27 Feb 2020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3B5DEF"/>
                </a:solidFill>
              </a:rPr>
              <a:t>INFO-DAY 3 March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3B5DEF"/>
                </a:solidFill>
              </a:rPr>
              <a:t>F4E tender: Negotiated procedure:</a:t>
            </a:r>
            <a:br>
              <a:rPr lang="it-IT" sz="1600" b="1" smtClean="0">
                <a:solidFill>
                  <a:srgbClr val="3B5DEF"/>
                </a:solidFill>
              </a:rPr>
            </a:br>
            <a:r>
              <a:rPr lang="it-IT" sz="1600" b="1" smtClean="0">
                <a:solidFill>
                  <a:srgbClr val="3B5DEF"/>
                </a:solidFill>
              </a:rPr>
              <a:t>- </a:t>
            </a:r>
            <a:r>
              <a:rPr lang="en-US" sz="1600" b="1" smtClean="0">
                <a:solidFill>
                  <a:srgbClr val="3B5DEF"/>
                </a:solidFill>
              </a:rPr>
              <a:t>Step </a:t>
            </a:r>
            <a:r>
              <a:rPr lang="en-US" sz="1600" b="1">
                <a:solidFill>
                  <a:srgbClr val="3B5DEF"/>
                </a:solidFill>
              </a:rPr>
              <a:t>1: Request to </a:t>
            </a:r>
            <a:r>
              <a:rPr lang="en-US" sz="1600" b="1" smtClean="0">
                <a:solidFill>
                  <a:srgbClr val="3B5DEF"/>
                </a:solidFill>
              </a:rPr>
              <a:t>Participate</a:t>
            </a:r>
            <a:br>
              <a:rPr lang="en-US" sz="1600" b="1" smtClean="0">
                <a:solidFill>
                  <a:srgbClr val="3B5DEF"/>
                </a:solidFill>
              </a:rPr>
            </a:br>
            <a:r>
              <a:rPr lang="en-US" sz="1600" b="1" smtClean="0">
                <a:solidFill>
                  <a:srgbClr val="3B5DEF"/>
                </a:solidFill>
              </a:rPr>
              <a:t>	Selection</a:t>
            </a:r>
            <a:br>
              <a:rPr lang="en-US" sz="1600" b="1" smtClean="0">
                <a:solidFill>
                  <a:srgbClr val="3B5DEF"/>
                </a:solidFill>
              </a:rPr>
            </a:br>
            <a:r>
              <a:rPr lang="en-US" sz="1600" b="1" smtClean="0">
                <a:solidFill>
                  <a:srgbClr val="3B5DEF"/>
                </a:solidFill>
              </a:rPr>
              <a:t>- Step </a:t>
            </a:r>
            <a:r>
              <a:rPr lang="en-US" sz="1600" b="1">
                <a:solidFill>
                  <a:srgbClr val="3B5DEF"/>
                </a:solidFill>
              </a:rPr>
              <a:t>2: Invitation to Tender </a:t>
            </a:r>
            <a:r>
              <a:rPr lang="en-US" sz="1600" b="1" smtClean="0">
                <a:solidFill>
                  <a:srgbClr val="3B5DEF"/>
                </a:solidFill>
              </a:rPr>
              <a:t/>
            </a:r>
            <a:br>
              <a:rPr lang="en-US" sz="1600" b="1" smtClean="0">
                <a:solidFill>
                  <a:srgbClr val="3B5DEF"/>
                </a:solidFill>
              </a:rPr>
            </a:br>
            <a:r>
              <a:rPr lang="en-US" sz="1600" b="1" smtClean="0">
                <a:solidFill>
                  <a:srgbClr val="3B5DEF"/>
                </a:solidFill>
              </a:rPr>
              <a:t>	Negotiation</a:t>
            </a:r>
            <a:endParaRPr lang="en-US" sz="1600" b="1">
              <a:solidFill>
                <a:srgbClr val="3B5DEF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it-IT" sz="1600" b="1">
              <a:solidFill>
                <a:srgbClr val="3B5DEF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146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1" b="38211"/>
          <a:stretch/>
        </p:blipFill>
        <p:spPr bwMode="auto">
          <a:xfrm>
            <a:off x="214181" y="692696"/>
            <a:ext cx="7256909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3" b="74721"/>
          <a:stretch/>
        </p:blipFill>
        <p:spPr bwMode="auto">
          <a:xfrm>
            <a:off x="214181" y="2204864"/>
            <a:ext cx="7278638" cy="68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32119"/>
          <a:stretch/>
        </p:blipFill>
        <p:spPr bwMode="auto">
          <a:xfrm>
            <a:off x="229633" y="2942481"/>
            <a:ext cx="7149803" cy="47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75" b="46078"/>
          <a:stretch/>
        </p:blipFill>
        <p:spPr bwMode="auto">
          <a:xfrm>
            <a:off x="217115" y="3498179"/>
            <a:ext cx="7269113" cy="50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76" b="79287"/>
          <a:stretch/>
        </p:blipFill>
        <p:spPr bwMode="auto">
          <a:xfrm>
            <a:off x="225640" y="4076048"/>
            <a:ext cx="7275446" cy="44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75" b="33422"/>
          <a:stretch/>
        </p:blipFill>
        <p:spPr bwMode="auto">
          <a:xfrm>
            <a:off x="217629" y="4591262"/>
            <a:ext cx="7427474" cy="413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b="43858"/>
          <a:stretch/>
        </p:blipFill>
        <p:spPr bwMode="auto">
          <a:xfrm>
            <a:off x="197288" y="5157192"/>
            <a:ext cx="7840663" cy="26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20"/>
          <a:stretch/>
        </p:blipFill>
        <p:spPr bwMode="auto">
          <a:xfrm>
            <a:off x="197288" y="5542148"/>
            <a:ext cx="7447816" cy="472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49"/>
          <a:stretch/>
        </p:blipFill>
        <p:spPr bwMode="auto">
          <a:xfrm>
            <a:off x="217629" y="6024761"/>
            <a:ext cx="7160469" cy="458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Polychromators F4E CfT</a:t>
            </a:r>
            <a:endParaRPr lang="it-IT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1362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1" b="5583"/>
          <a:stretch/>
        </p:blipFill>
        <p:spPr bwMode="auto">
          <a:xfrm>
            <a:off x="5386090" y="1361673"/>
            <a:ext cx="3747070" cy="4831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5669" y="3212976"/>
            <a:ext cx="52565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8 alignment fibers will be detected by modules </a:t>
            </a:r>
            <a:br>
              <a:rPr lang="it-IT" smtClean="0"/>
            </a:br>
            <a:r>
              <a:rPr lang="it-IT" smtClean="0"/>
              <a:t>similar to the polychromator channels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Installation and calibration on site </a:t>
            </a:r>
            <a:br>
              <a:rPr lang="it-IT" smtClean="0"/>
            </a:br>
            <a:r>
              <a:rPr lang="it-IT" smtClean="0"/>
              <a:t>will be performed by the supplier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Digital polychromator control only an option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" y="1700808"/>
            <a:ext cx="5994424" cy="1056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Polychromators F4E CfT</a:t>
            </a:r>
            <a:endParaRPr lang="it-IT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2060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Edge TS simulation</a:t>
            </a:r>
            <a:endParaRPr lang="it-IT"/>
          </a:p>
        </p:txBody>
      </p:sp>
      <p:pic>
        <p:nvPicPr>
          <p:cNvPr id="2050" name="Picture 2" descr="C:\LOCALLUSERDIR\pasqualotto\lavoro\JT60\TS assessment for procurement\scenarios\dens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467093"/>
            <a:ext cx="3788790" cy="284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LOCALLUSERDIR\pasqualotto\lavoro\JT60\TS assessment for procurement\scenarios\tempera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468" y="714205"/>
            <a:ext cx="3703036" cy="2777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97261" y="731641"/>
            <a:ext cx="4903947" cy="54917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>
                <a:solidFill>
                  <a:prstClr val="black"/>
                </a:solidFill>
              </a:rPr>
              <a:t>Solid angle, scattering angle &amp; length of each scattering volume vs R</a:t>
            </a:r>
          </a:p>
          <a:p>
            <a:pPr marL="285750" indent="-285750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Plasma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light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background adds to TS signal and contributes to noise: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calculated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for specific plasma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profiles</a:t>
            </a:r>
            <a:endParaRPr lang="en-US" sz="160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2D </a:t>
            </a:r>
            <a:r>
              <a:rPr lang="en-US" sz="1600" err="1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en-US" sz="1600" baseline="-25000" err="1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(R,Z), n</a:t>
            </a:r>
            <a:r>
              <a:rPr lang="en-US" sz="1600" baseline="-2500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(R,Z) and </a:t>
            </a:r>
            <a:r>
              <a:rPr lang="en-US" sz="1600" err="1">
                <a:solidFill>
                  <a:prstClr val="black"/>
                </a:solidFill>
                <a:latin typeface="Arial" panose="020B0604020202020204"/>
              </a:rPr>
              <a:t>Z</a:t>
            </a:r>
            <a:r>
              <a:rPr lang="en-US" sz="1600" baseline="-25000" err="1">
                <a:solidFill>
                  <a:prstClr val="black"/>
                </a:solidFill>
                <a:latin typeface="Arial" panose="020B0604020202020204"/>
              </a:rPr>
              <a:t>eff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(R,Z) maps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/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from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2D maps of poloidal flux and 1D </a:t>
            </a:r>
            <a:r>
              <a:rPr lang="en-US" sz="1600" err="1">
                <a:solidFill>
                  <a:prstClr val="black"/>
                </a:solidFill>
                <a:latin typeface="Arial" panose="020B0604020202020204"/>
              </a:rPr>
              <a:t>T</a:t>
            </a:r>
            <a:r>
              <a:rPr lang="en-US" sz="1600" baseline="-25000" err="1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 and n</a:t>
            </a:r>
            <a:r>
              <a:rPr lang="en-US" sz="1600" baseline="-2500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profiles</a:t>
            </a:r>
            <a:endParaRPr lang="en-US" sz="160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Plasma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bremsstrahlung spectral emissivity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/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integrated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along each line of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sight &amp; wavelength integrated.</a:t>
            </a:r>
            <a:endParaRPr lang="en-US" sz="1600">
              <a:solidFill>
                <a:prstClr val="black"/>
              </a:solidFill>
              <a:latin typeface="Arial" panose="020B0604020202020204"/>
            </a:endParaRPr>
          </a:p>
          <a:p>
            <a:pPr marL="285750" indent="-285750" defTabSz="91440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x2 enhancement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factor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to include line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radiation and wall reflection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The </a:t>
            </a:r>
            <a:r>
              <a:rPr lang="en-US" sz="1600" b="1">
                <a:solidFill>
                  <a:prstClr val="black"/>
                </a:solidFill>
                <a:latin typeface="Arial" panose="020B0604020202020204"/>
              </a:rPr>
              <a:t>plasma light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signal was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included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as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a noise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source in T</a:t>
            </a:r>
            <a:r>
              <a:rPr lang="en-US" sz="1600" baseline="-25000" smtClean="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and n</a:t>
            </a:r>
            <a:r>
              <a:rPr lang="en-US" sz="1600" baseline="-25000">
                <a:solidFill>
                  <a:prstClr val="black"/>
                </a:solidFill>
                <a:latin typeface="Arial" panose="020B0604020202020204"/>
              </a:rPr>
              <a:t>e</a:t>
            </a:r>
            <a:r>
              <a:rPr lang="en-US" sz="1600">
                <a:solidFill>
                  <a:prstClr val="black"/>
                </a:solidFill>
                <a:latin typeface="Arial" panose="020B0604020202020204"/>
              </a:rPr>
              <a:t>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errors, </a:t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in addition to </a:t>
            </a:r>
            <a:r>
              <a:rPr lang="en-US" sz="1600" b="1" smtClean="0">
                <a:solidFill>
                  <a:prstClr val="black"/>
                </a:solidFill>
                <a:latin typeface="Arial" panose="020B0604020202020204"/>
              </a:rPr>
              <a:t>shot noise 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/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and </a:t>
            </a:r>
            <a:r>
              <a:rPr lang="en-US" sz="1600" b="1" smtClean="0">
                <a:solidFill>
                  <a:prstClr val="black"/>
                </a:solidFill>
                <a:latin typeface="Arial" panose="020B0604020202020204"/>
              </a:rPr>
              <a:t>detector noise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/>
            </a:r>
            <a:br>
              <a:rPr lang="en-US" sz="1600" smtClean="0">
                <a:solidFill>
                  <a:prstClr val="black"/>
                </a:solidFill>
                <a:latin typeface="Arial" panose="020B0604020202020204"/>
              </a:rPr>
            </a:br>
            <a:r>
              <a:rPr lang="en-US" sz="1600"/>
              <a:t>mostly due to preamplifier noise </a:t>
            </a:r>
            <a:r>
              <a:rPr lang="en-US" sz="1600" smtClean="0"/>
              <a:t/>
            </a:r>
            <a:br>
              <a:rPr lang="en-US" sz="1600" smtClean="0"/>
            </a:br>
            <a:r>
              <a:rPr lang="en-US" sz="1600" smtClean="0"/>
              <a:t>(dark rms </a:t>
            </a:r>
            <a:r>
              <a:rPr lang="en-US" sz="1600"/>
              <a:t>noise </a:t>
            </a:r>
            <a:r>
              <a:rPr lang="en-US" sz="1600" smtClean="0"/>
              <a:t>~</a:t>
            </a:r>
            <a:r>
              <a:rPr lang="en-US" sz="1600"/>
              <a:t>30 </a:t>
            </a:r>
            <a:r>
              <a:rPr lang="en-US" sz="1600" smtClean="0"/>
              <a:t>pe)</a:t>
            </a:r>
            <a:r>
              <a:rPr lang="en-US" sz="1600" smtClean="0">
                <a:solidFill>
                  <a:prstClr val="black"/>
                </a:solidFill>
                <a:latin typeface="Arial" panose="020B0604020202020204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5625" y="6223355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smtClean="0">
                <a:solidFill>
                  <a:srgbClr val="3B5DEF"/>
                </a:solidFill>
              </a:rPr>
              <a:t>Profiles prepared from CRONOS by J.Garcia and used by S. Fututani for </a:t>
            </a:r>
            <a:r>
              <a:rPr lang="it-IT" sz="1600" b="1" smtClean="0">
                <a:solidFill>
                  <a:srgbClr val="3B5DEF"/>
                </a:solidFill>
              </a:rPr>
              <a:t>JOREK </a:t>
            </a:r>
            <a:r>
              <a:rPr lang="it-IT" sz="1600" b="1" smtClean="0">
                <a:solidFill>
                  <a:srgbClr val="3B5DEF"/>
                </a:solidFill>
              </a:rPr>
              <a:t>input (pedestal profile shifted outwards)</a:t>
            </a:r>
            <a:endParaRPr lang="it-IT" sz="1600" b="1">
              <a:solidFill>
                <a:srgbClr val="3B5DEF"/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15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4" y="764704"/>
            <a:ext cx="9033098" cy="508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177916"/>
              </p:ext>
            </p:extLst>
          </p:nvPr>
        </p:nvGraphicFramePr>
        <p:xfrm>
          <a:off x="3398" y="5939768"/>
          <a:ext cx="5400601" cy="670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339668"/>
                <a:gridCol w="820573"/>
                <a:gridCol w="1080120"/>
                <a:gridCol w="1080120"/>
                <a:gridCol w="1080120"/>
              </a:tblGrid>
              <a:tr h="301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n</a:t>
                      </a:r>
                      <a:r>
                        <a:rPr lang="it-IT" sz="1600" baseline="-2500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 (10</a:t>
                      </a:r>
                      <a:r>
                        <a:rPr lang="it-IT" sz="1600" baseline="30000" smtClean="0">
                          <a:solidFill>
                            <a:srgbClr val="FF0000"/>
                          </a:solidFill>
                        </a:rPr>
                        <a:t>19</a:t>
                      </a: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 m</a:t>
                      </a:r>
                      <a:r>
                        <a:rPr lang="it-IT" sz="1600" baseline="30000" smtClean="0">
                          <a:solidFill>
                            <a:srgbClr val="FF0000"/>
                          </a:solidFill>
                        </a:rPr>
                        <a:t>-3</a:t>
                      </a: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0.87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0.6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0.37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0.18</a:t>
                      </a:r>
                      <a:endParaRPr lang="it-IT" sz="1400"/>
                    </a:p>
                  </a:txBody>
                  <a:tcPr/>
                </a:tc>
              </a:tr>
              <a:tr h="3013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dT</a:t>
                      </a:r>
                      <a:r>
                        <a:rPr lang="it-IT" sz="1600" baseline="-2500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it-IT" sz="1600" smtClean="0">
                          <a:solidFill>
                            <a:srgbClr val="FF0000"/>
                          </a:solidFill>
                        </a:rPr>
                        <a:t>/T</a:t>
                      </a:r>
                      <a:r>
                        <a:rPr lang="it-IT" sz="1600" baseline="-25000" smtClean="0">
                          <a:solidFill>
                            <a:srgbClr val="FF0000"/>
                          </a:solidFill>
                        </a:rPr>
                        <a:t>e</a:t>
                      </a:r>
                      <a:r>
                        <a:rPr lang="it-IT" sz="1600" baseline="0" smtClean="0">
                          <a:solidFill>
                            <a:srgbClr val="FF0000"/>
                          </a:solidFill>
                        </a:rPr>
                        <a:t> (%)</a:t>
                      </a:r>
                      <a:endParaRPr lang="it-IT" sz="1600" baseline="-2500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12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15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23</a:t>
                      </a:r>
                      <a:endParaRPr lang="it-IT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smtClean="0"/>
                        <a:t>45</a:t>
                      </a:r>
                      <a:endParaRPr lang="it-IT" sz="14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Edge TS simulation</a:t>
            </a:r>
            <a:endParaRPr lang="it-IT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  <p:sp>
        <p:nvSpPr>
          <p:cNvPr id="2" name="Oval 1"/>
          <p:cNvSpPr/>
          <p:nvPr/>
        </p:nvSpPr>
        <p:spPr>
          <a:xfrm rot="392412">
            <a:off x="7485724" y="2512714"/>
            <a:ext cx="216024" cy="1080120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9" name="Straight Arrow Connector 8"/>
          <p:cNvCxnSpPr>
            <a:stCxn id="2" idx="2"/>
          </p:cNvCxnSpPr>
          <p:nvPr/>
        </p:nvCxnSpPr>
        <p:spPr>
          <a:xfrm flipH="1">
            <a:off x="5364088" y="3040471"/>
            <a:ext cx="2122339" cy="2980817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874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Project challenges</a:t>
            </a:r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r"/>
            <a:r>
              <a:rPr lang="en-GB" u="sng" smtClean="0"/>
              <a:t>R.Pasqualotto</a:t>
            </a:r>
            <a:r>
              <a:rPr lang="en-GB" smtClean="0"/>
              <a:t> | | WPSA PPM | 01 April 2020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0055" y="836712"/>
            <a:ext cx="8853933" cy="5339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it-IT" i="1" smtClean="0"/>
              <a:t>Ref. to Sam presentation yesterday: my view of this project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endParaRPr lang="it-IT" sz="1600" b="1">
              <a:solidFill>
                <a:srgbClr val="3B5DEF"/>
              </a:solidFill>
            </a:endParaRP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3B5DEF"/>
                </a:solidFill>
              </a:rPr>
              <a:t>Project </a:t>
            </a:r>
            <a:r>
              <a:rPr lang="it-IT" sz="1600" b="1">
                <a:solidFill>
                  <a:srgbClr val="3B5DEF"/>
                </a:solidFill>
              </a:rPr>
              <a:t>team built on purpose from different labs: more effort but also opportunity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3B5DEF"/>
                </a:solidFill>
              </a:rPr>
              <a:t>Negotiations with QST (Annex B): solution is a single central reference (F4E)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3B5DEF"/>
                </a:solidFill>
              </a:rPr>
              <a:t>Lack of Engineering resources: support from F4E engineering team</a:t>
            </a:r>
          </a:p>
          <a:p>
            <a:pPr>
              <a:spcAft>
                <a:spcPts val="1500"/>
              </a:spcAft>
            </a:pPr>
            <a:endParaRPr lang="it-IT" sz="1600" b="1" smtClean="0">
              <a:solidFill>
                <a:srgbClr val="3B5DEF"/>
              </a:solidFill>
            </a:endParaRP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FF0000"/>
                </a:solidFill>
              </a:rPr>
              <a:t>PL has little knowledge of the subtleties and rigidity  of Eurofusion rules, </a:t>
            </a:r>
            <a:br>
              <a:rPr lang="it-IT" sz="1600" b="1" smtClean="0">
                <a:solidFill>
                  <a:srgbClr val="FF0000"/>
                </a:solidFill>
              </a:rPr>
            </a:br>
            <a:r>
              <a:rPr lang="it-IT" sz="1600" b="1" smtClean="0">
                <a:solidFill>
                  <a:srgbClr val="FF0000"/>
                </a:solidFill>
              </a:rPr>
              <a:t>e.g. for reimbursement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FF0000"/>
                </a:solidFill>
              </a:rPr>
              <a:t>PL has little knowledge and no control of own lab – Eurofusion relationship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FF0000"/>
                </a:solidFill>
              </a:rPr>
              <a:t>PL has no </a:t>
            </a:r>
            <a:r>
              <a:rPr lang="it-IT" sz="1600" b="1">
                <a:solidFill>
                  <a:srgbClr val="FF0000"/>
                </a:solidFill>
              </a:rPr>
              <a:t>knowledge and no control of </a:t>
            </a:r>
            <a:r>
              <a:rPr lang="it-IT" sz="1600" b="1" smtClean="0">
                <a:solidFill>
                  <a:srgbClr val="FF0000"/>
                </a:solidFill>
              </a:rPr>
              <a:t>partner lab </a:t>
            </a:r>
            <a:r>
              <a:rPr lang="it-IT" sz="1600" b="1">
                <a:solidFill>
                  <a:srgbClr val="FF0000"/>
                </a:solidFill>
              </a:rPr>
              <a:t>– Eurofusion </a:t>
            </a:r>
            <a:r>
              <a:rPr lang="it-IT" sz="1600" b="1" smtClean="0">
                <a:solidFill>
                  <a:srgbClr val="FF0000"/>
                </a:solidFill>
              </a:rPr>
              <a:t>relationship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FF0000"/>
                </a:solidFill>
              </a:rPr>
              <a:t>Weakness of initial budget estimate: best guess in haste at project kick off;</a:t>
            </a:r>
            <a:br>
              <a:rPr lang="it-IT" sz="1600" b="1" smtClean="0">
                <a:solidFill>
                  <a:srgbClr val="FF0000"/>
                </a:solidFill>
              </a:rPr>
            </a:br>
            <a:r>
              <a:rPr lang="it-IT" sz="1600" b="1" smtClean="0">
                <a:solidFill>
                  <a:srgbClr val="FF0000"/>
                </a:solidFill>
              </a:rPr>
              <a:t>cost increase also due to scope and constraints evolution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it-IT" sz="1600" b="1" smtClean="0">
                <a:solidFill>
                  <a:srgbClr val="FF0000"/>
                </a:solidFill>
              </a:rPr>
              <a:t>Lead time risk: mainly on testing / acceptance phase, to be well planned.</a:t>
            </a:r>
            <a:endParaRPr lang="it-IT" sz="16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605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TS diagnostics layout </a:t>
            </a:r>
            <a:r>
              <a:rPr lang="en-GB" dirty="0"/>
              <a:t>i</a:t>
            </a:r>
            <a:r>
              <a:rPr lang="en-GB" dirty="0" smtClean="0"/>
              <a:t>n JT60-SA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348781"/>
            <a:ext cx="7428629" cy="4426447"/>
          </a:xfrm>
          <a:prstGeom prst="rect">
            <a:avLst/>
          </a:prstGeom>
        </p:spPr>
      </p:pic>
      <p:sp>
        <p:nvSpPr>
          <p:cNvPr id="3" name="AutoShape 2" descr="Risultati immagini per EU flag"/>
          <p:cNvSpPr>
            <a:spLocks noChangeAspect="1" noChangeArrowheads="1"/>
          </p:cNvSpPr>
          <p:nvPr/>
        </p:nvSpPr>
        <p:spPr bwMode="auto">
          <a:xfrm>
            <a:off x="155575" y="-639763"/>
            <a:ext cx="20002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6" name="AutoShape 4" descr="Risultati immagini per EU flag"/>
          <p:cNvSpPr>
            <a:spLocks noChangeAspect="1" noChangeArrowheads="1"/>
          </p:cNvSpPr>
          <p:nvPr/>
        </p:nvSpPr>
        <p:spPr bwMode="auto">
          <a:xfrm>
            <a:off x="307975" y="-487363"/>
            <a:ext cx="2000250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 descr="Risultati immagini per EU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997449"/>
            <a:ext cx="486513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Risultati immagini per EU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76" y="1145598"/>
            <a:ext cx="486513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12702" y="92338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CORE&amp;EDGE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68886" y="745421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CORE&amp;EDGE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11" name="Picture 6" descr="Risultati immagini per EU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74946"/>
            <a:ext cx="486513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651594" y="1052737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0972" y="1985757"/>
            <a:ext cx="471991" cy="31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596336" y="1701737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CORE&amp;EDGE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16" name="Picture 6" descr="Risultati immagini per EU fla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9255" y="5613210"/>
            <a:ext cx="486513" cy="32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840" y="5965015"/>
            <a:ext cx="471991" cy="31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940152" y="5658446"/>
            <a:ext cx="620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0152" y="5968326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268886" y="4445125"/>
            <a:ext cx="311226" cy="116808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883" y="5774457"/>
            <a:ext cx="471991" cy="31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502217" y="6104329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CORE&amp;EDGE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26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225" y="1274946"/>
            <a:ext cx="471991" cy="31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229871" y="1052736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pic>
        <p:nvPicPr>
          <p:cNvPr id="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77" y="5717043"/>
            <a:ext cx="471991" cy="314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391911" y="6046915"/>
            <a:ext cx="1175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b="1" dirty="0" smtClean="0">
                <a:solidFill>
                  <a:srgbClr val="FF0000"/>
                </a:solidFill>
              </a:rPr>
              <a:t>CORE&amp;EDGE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5698822"/>
            <a:ext cx="1433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installation</a:t>
            </a:r>
            <a:endParaRPr lang="it-IT" b="1" dirty="0"/>
          </a:p>
        </p:txBody>
      </p:sp>
      <p:sp>
        <p:nvSpPr>
          <p:cNvPr id="3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760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Performance </a:t>
            </a:r>
            <a:r>
              <a:rPr lang="it-IT" dirty="0" err="1" smtClean="0"/>
              <a:t>requirements</a:t>
            </a:r>
            <a:endParaRPr lang="it-IT" dirty="0"/>
          </a:p>
        </p:txBody>
      </p:sp>
      <p:sp>
        <p:nvSpPr>
          <p:cNvPr id="4" name="Rectangle 3"/>
          <p:cNvSpPr/>
          <p:nvPr/>
        </p:nvSpPr>
        <p:spPr>
          <a:xfrm>
            <a:off x="395536" y="764704"/>
            <a:ext cx="8496944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0"/>
              </a:spcAft>
              <a:buSzPts val="1100"/>
              <a:tabLst>
                <a:tab pos="457200" algn="l"/>
                <a:tab pos="449580" algn="l"/>
              </a:tabLst>
            </a:pPr>
            <a:r>
              <a:rPr lang="en-GB" b="1" dirty="0">
                <a:solidFill>
                  <a:srgbClr val="009900"/>
                </a:solidFill>
                <a:latin typeface="Calibri"/>
                <a:ea typeface="Times New Roman"/>
                <a:cs typeface="Times New Roman"/>
              </a:rPr>
              <a:t>The core TS system (P2)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shall measure electron temperature </a:t>
            </a:r>
            <a:r>
              <a:rPr lang="en-GB" dirty="0" err="1">
                <a:latin typeface="Calibri"/>
                <a:ea typeface="Times New Roman"/>
                <a:cs typeface="Times New Roman"/>
              </a:rPr>
              <a:t>Te</a:t>
            </a:r>
            <a:r>
              <a:rPr lang="en-GB" dirty="0">
                <a:latin typeface="Calibri"/>
                <a:ea typeface="Times New Roman"/>
                <a:cs typeface="Times New Roman"/>
              </a:rPr>
              <a:t> and density ne profiles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46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positions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from R=2.6m to R=3.725m,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 smtClean="0">
                <a:latin typeface="Calibri"/>
                <a:ea typeface="Times New Roman"/>
                <a:cs typeface="Times New Roman"/>
              </a:rPr>
              <a:t>scattering volume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length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15 </a:t>
            </a: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mm</a:t>
            </a:r>
            <a:r>
              <a:rPr lang="en-GB" dirty="0">
                <a:latin typeface="Calibri"/>
                <a:ea typeface="Times New Roman"/>
                <a:cs typeface="Times New Roman"/>
              </a:rPr>
              <a:t> ; </a:t>
            </a:r>
            <a:r>
              <a:rPr lang="en-GB" dirty="0">
                <a:solidFill>
                  <a:srgbClr val="A60AA6"/>
                </a:solidFill>
                <a:latin typeface="Calibri"/>
                <a:ea typeface="Times New Roman"/>
                <a:cs typeface="Times New Roman"/>
              </a:rPr>
              <a:t>nominal value </a:t>
            </a:r>
            <a:r>
              <a:rPr lang="en-GB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</a:rPr>
              <a:t>from </a:t>
            </a:r>
            <a:r>
              <a:rPr lang="en-GB" dirty="0" err="1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</a:rPr>
              <a:t>fiber</a:t>
            </a:r>
            <a:r>
              <a:rPr lang="en-GB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</a:rPr>
              <a:t> bundle  magnification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radial spatial </a:t>
            </a:r>
            <a:r>
              <a:rPr lang="en-GB" dirty="0" smtClean="0">
                <a:latin typeface="Calibri"/>
                <a:ea typeface="Times New Roman"/>
                <a:cs typeface="Times New Roman"/>
              </a:rPr>
              <a:t>resolution (points distance) </a:t>
            </a: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25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mm</a:t>
            </a:r>
            <a:r>
              <a:rPr lang="en-GB" dirty="0">
                <a:latin typeface="Calibri"/>
                <a:ea typeface="Times New Roman"/>
                <a:cs typeface="Times New Roman"/>
              </a:rPr>
              <a:t>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dynamic range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0.1-30 </a:t>
            </a:r>
            <a:r>
              <a:rPr lang="en-GB" b="1" dirty="0" err="1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keV</a:t>
            </a:r>
            <a:endParaRPr lang="it-IT" b="1" dirty="0">
              <a:solidFill>
                <a:srgbClr val="FF0000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Laser pulse repetition rate will be </a:t>
            </a: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50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Hz</a:t>
            </a:r>
            <a:r>
              <a:rPr lang="en-GB" dirty="0">
                <a:latin typeface="Calibri"/>
                <a:ea typeface="Times New Roman"/>
                <a:cs typeface="Times New Roman"/>
              </a:rPr>
              <a:t>. </a:t>
            </a:r>
            <a:endParaRPr lang="it-IT" dirty="0">
              <a:latin typeface="Calibri"/>
              <a:ea typeface="Times New Roman"/>
              <a:cs typeface="Times New Roman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74081" y="3140968"/>
            <a:ext cx="871296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Bef>
                <a:spcPts val="600"/>
              </a:spcBef>
              <a:spcAft>
                <a:spcPts val="0"/>
              </a:spcAft>
              <a:buSzPts val="1100"/>
              <a:tabLst>
                <a:tab pos="457200" algn="l"/>
                <a:tab pos="449580" algn="l"/>
              </a:tabLst>
            </a:pPr>
            <a:r>
              <a:rPr lang="en-GB" b="1" dirty="0">
                <a:solidFill>
                  <a:srgbClr val="009900"/>
                </a:solidFill>
                <a:latin typeface="Calibri"/>
                <a:ea typeface="Times New Roman"/>
                <a:cs typeface="Times New Roman"/>
              </a:rPr>
              <a:t>The edge TS system (P1)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shall measure electron temperature </a:t>
            </a:r>
            <a:r>
              <a:rPr lang="en-GB" dirty="0" err="1">
                <a:latin typeface="Calibri"/>
                <a:ea typeface="Times New Roman"/>
                <a:cs typeface="Times New Roman"/>
              </a:rPr>
              <a:t>Te</a:t>
            </a:r>
            <a:r>
              <a:rPr lang="en-GB" dirty="0">
                <a:latin typeface="Calibri"/>
                <a:ea typeface="Times New Roman"/>
                <a:cs typeface="Times New Roman"/>
              </a:rPr>
              <a:t> and density ne profiles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50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positions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from R=3.7m to R=4.17m,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 smtClean="0">
                <a:latin typeface="Calibri"/>
                <a:ea typeface="Times New Roman"/>
                <a:cs typeface="Times New Roman"/>
              </a:rPr>
              <a:t>scattering volume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length </a:t>
            </a: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5mm</a:t>
            </a:r>
            <a:r>
              <a:rPr lang="en-GB" dirty="0" smtClean="0">
                <a:latin typeface="Calibri"/>
                <a:ea typeface="Times New Roman"/>
                <a:cs typeface="Times New Roman"/>
              </a:rPr>
              <a:t>; </a:t>
            </a:r>
            <a:r>
              <a:rPr lang="en-GB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</a:rPr>
              <a:t>nominal value </a:t>
            </a:r>
            <a:r>
              <a:rPr lang="en-GB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  <a:sym typeface="Wingdings" panose="05000000000000000000" pitchFamily="2" charset="2"/>
              </a:rPr>
              <a:t> </a:t>
            </a:r>
            <a:r>
              <a:rPr lang="en-GB" b="1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  <a:sym typeface="Wingdings" panose="05000000000000000000" pitchFamily="2" charset="2"/>
              </a:rPr>
              <a:t>&lt; 10 mm </a:t>
            </a:r>
            <a:r>
              <a:rPr lang="en-GB" dirty="0" smtClean="0">
                <a:solidFill>
                  <a:srgbClr val="A60AA6"/>
                </a:solidFill>
                <a:latin typeface="Calibri"/>
                <a:ea typeface="Times New Roman"/>
                <a:cs typeface="Times New Roman"/>
                <a:sym typeface="Wingdings" panose="05000000000000000000" pitchFamily="2" charset="2"/>
              </a:rPr>
              <a:t>required incl. optics blur</a:t>
            </a:r>
            <a:endParaRPr lang="it-IT" dirty="0">
              <a:solidFill>
                <a:srgbClr val="A60AA6"/>
              </a:solidFill>
              <a:latin typeface="Calibri"/>
              <a:ea typeface="Times New Roman"/>
              <a:cs typeface="Times New Roman"/>
            </a:endParaRPr>
          </a:p>
          <a:p>
            <a:pPr marL="342900" lvl="0" indent="-342900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radial spatial resolution (points distance) </a:t>
            </a:r>
            <a:r>
              <a:rPr lang="en-GB" dirty="0" smtClean="0">
                <a:latin typeface="Calibri"/>
                <a:ea typeface="Times New Roman"/>
                <a:cs typeface="Times New Roman"/>
              </a:rPr>
              <a:t/>
            </a:r>
            <a:br>
              <a:rPr lang="en-GB" dirty="0" smtClean="0">
                <a:latin typeface="Calibri"/>
                <a:ea typeface="Times New Roman"/>
                <a:cs typeface="Times New Roman"/>
              </a:rPr>
            </a:b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25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mm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at R&lt;3.9 m,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5.5 mm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at R&gt;3.99 and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10 mm </a:t>
            </a:r>
            <a:r>
              <a:rPr lang="en-GB" dirty="0">
                <a:latin typeface="Calibri"/>
                <a:ea typeface="Times New Roman"/>
                <a:cs typeface="Times New Roman"/>
              </a:rPr>
              <a:t>in between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dynamic range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0.01-10 </a:t>
            </a:r>
            <a:r>
              <a:rPr lang="en-GB" b="1" dirty="0" err="1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keV</a:t>
            </a:r>
            <a:r>
              <a:rPr lang="en-GB" dirty="0">
                <a:latin typeface="Calibri"/>
                <a:ea typeface="Times New Roman"/>
                <a:cs typeface="Times New Roman"/>
              </a:rPr>
              <a:t>. </a:t>
            </a:r>
            <a:endParaRPr lang="it-IT" dirty="0">
              <a:latin typeface="Calibri"/>
              <a:ea typeface="Times New Roman"/>
              <a:cs typeface="Times New Roman"/>
            </a:endParaRPr>
          </a:p>
          <a:p>
            <a:pPr marL="342900" lvl="0" indent="-342900" algn="just">
              <a:spcBef>
                <a:spcPts val="600"/>
              </a:spcBef>
              <a:spcAft>
                <a:spcPts val="0"/>
              </a:spcAft>
              <a:buFont typeface="Symbol"/>
              <a:buChar char=""/>
              <a:tabLst>
                <a:tab pos="457200" algn="l"/>
                <a:tab pos="449580" algn="l"/>
              </a:tabLst>
            </a:pPr>
            <a:r>
              <a:rPr lang="en-GB" dirty="0">
                <a:latin typeface="Calibri"/>
                <a:ea typeface="Times New Roman"/>
                <a:cs typeface="Times New Roman"/>
              </a:rPr>
              <a:t>Laser pulse repetition rate will be </a:t>
            </a:r>
            <a:r>
              <a:rPr lang="en-GB" b="1" dirty="0" smtClean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100 </a:t>
            </a:r>
            <a:r>
              <a:rPr lang="en-GB" b="1" dirty="0">
                <a:solidFill>
                  <a:srgbClr val="FF0000"/>
                </a:solidFill>
                <a:latin typeface="Calibri"/>
                <a:ea typeface="Times New Roman"/>
                <a:cs typeface="Times New Roman"/>
              </a:rPr>
              <a:t>Hz</a:t>
            </a:r>
            <a:r>
              <a:rPr lang="en-GB" dirty="0" smtClean="0">
                <a:latin typeface="Calibri"/>
                <a:ea typeface="Times New Roman"/>
                <a:cs typeface="Times New Roman"/>
              </a:rPr>
              <a:t>.</a:t>
            </a:r>
          </a:p>
          <a:p>
            <a:pPr lvl="0" algn="just">
              <a:spcBef>
                <a:spcPts val="600"/>
              </a:spcBef>
              <a:spcAft>
                <a:spcPts val="0"/>
              </a:spcAft>
              <a:tabLst>
                <a:tab pos="457200" algn="l"/>
                <a:tab pos="449580" algn="l"/>
              </a:tabLst>
            </a:pPr>
            <a:endParaRPr lang="it-IT" dirty="0">
              <a:latin typeface="Calibri"/>
              <a:ea typeface="Times New Roman"/>
              <a:cs typeface="Times New Roman"/>
            </a:endParaRPr>
          </a:p>
          <a:p>
            <a:r>
              <a:rPr lang="en-US" dirty="0" smtClean="0">
                <a:latin typeface="Calibri"/>
                <a:ea typeface="Times New Roman"/>
                <a:cs typeface="Times New Roman"/>
              </a:rPr>
              <a:t>For both systems:</a:t>
            </a:r>
          </a:p>
          <a:p>
            <a:r>
              <a:rPr lang="en-US" dirty="0" smtClean="0">
                <a:latin typeface="Calibri"/>
                <a:ea typeface="Times New Roman"/>
                <a:cs typeface="Times New Roman"/>
              </a:rPr>
              <a:t>The </a:t>
            </a:r>
            <a:r>
              <a:rPr lang="en-US" b="1" dirty="0">
                <a:solidFill>
                  <a:srgbClr val="E40EE4"/>
                </a:solidFill>
                <a:latin typeface="Calibri"/>
                <a:ea typeface="Times New Roman"/>
                <a:cs typeface="Times New Roman"/>
              </a:rPr>
              <a:t>accuracy</a:t>
            </a:r>
            <a:r>
              <a:rPr lang="en-US" dirty="0">
                <a:latin typeface="Calibri"/>
                <a:ea typeface="Times New Roman"/>
                <a:cs typeface="Times New Roman"/>
              </a:rPr>
              <a:t> is expected to be better than 10% for </a:t>
            </a:r>
            <a:r>
              <a:rPr lang="en-US" dirty="0" err="1">
                <a:latin typeface="Calibri"/>
                <a:ea typeface="Times New Roman"/>
                <a:cs typeface="Times New Roman"/>
              </a:rPr>
              <a:t>T</a:t>
            </a:r>
            <a:r>
              <a:rPr lang="en-US" baseline="-25000" dirty="0" err="1">
                <a:latin typeface="Calibri"/>
                <a:ea typeface="Times New Roman"/>
                <a:cs typeface="Times New Roman"/>
              </a:rPr>
              <a:t>e</a:t>
            </a:r>
            <a:r>
              <a:rPr lang="en-US" dirty="0">
                <a:latin typeface="Calibri"/>
                <a:ea typeface="Times New Roman"/>
                <a:cs typeface="Times New Roman"/>
              </a:rPr>
              <a:t> and 5% for n</a:t>
            </a:r>
            <a:r>
              <a:rPr lang="en-US" baseline="-25000" dirty="0">
                <a:latin typeface="Calibri"/>
                <a:ea typeface="Times New Roman"/>
                <a:cs typeface="Times New Roman"/>
              </a:rPr>
              <a:t>e</a:t>
            </a:r>
            <a:r>
              <a:rPr lang="en-US" dirty="0">
                <a:latin typeface="Calibri"/>
                <a:ea typeface="Times New Roman"/>
                <a:cs typeface="Times New Roman"/>
              </a:rPr>
              <a:t>, at n</a:t>
            </a:r>
            <a:r>
              <a:rPr lang="en-US" baseline="-25000" dirty="0">
                <a:latin typeface="Calibri"/>
                <a:ea typeface="Times New Roman"/>
                <a:cs typeface="Times New Roman"/>
              </a:rPr>
              <a:t>e</a:t>
            </a:r>
            <a:r>
              <a:rPr lang="en-US" dirty="0">
                <a:latin typeface="Calibri"/>
                <a:ea typeface="Times New Roman"/>
                <a:cs typeface="Times New Roman"/>
              </a:rPr>
              <a:t> = 1 x 10</a:t>
            </a:r>
            <a:r>
              <a:rPr lang="en-US" baseline="30000" dirty="0">
                <a:latin typeface="Calibri"/>
                <a:ea typeface="Times New Roman"/>
                <a:cs typeface="Times New Roman"/>
              </a:rPr>
              <a:t>19</a:t>
            </a:r>
            <a:r>
              <a:rPr lang="en-US" dirty="0">
                <a:latin typeface="Calibri"/>
                <a:ea typeface="Times New Roman"/>
                <a:cs typeface="Times New Roman"/>
              </a:rPr>
              <a:t> m</a:t>
            </a:r>
            <a:r>
              <a:rPr lang="en-US" baseline="30000" dirty="0">
                <a:latin typeface="Calibri"/>
                <a:ea typeface="Times New Roman"/>
                <a:cs typeface="Times New Roman"/>
              </a:rPr>
              <a:t>-3</a:t>
            </a:r>
            <a:r>
              <a:rPr lang="en-US" dirty="0">
                <a:latin typeface="Calibri"/>
                <a:ea typeface="Times New Roman"/>
                <a:cs typeface="Times New Roman"/>
              </a:rPr>
              <a:t> (from </a:t>
            </a:r>
            <a:r>
              <a:rPr lang="en-US" dirty="0" smtClean="0">
                <a:latin typeface="Calibri"/>
                <a:ea typeface="Times New Roman"/>
                <a:cs typeface="Times New Roman"/>
              </a:rPr>
              <a:t>simulation) </a:t>
            </a:r>
            <a:r>
              <a:rPr lang="en-US" dirty="0" smtClean="0">
                <a:latin typeface="Calibri"/>
                <a:ea typeface="Times New Roman"/>
                <a:cs typeface="Times New Roman"/>
                <a:sym typeface="Wingdings" panose="05000000000000000000" pitchFamily="2" charset="2"/>
              </a:rPr>
              <a:t>  </a:t>
            </a:r>
            <a:r>
              <a:rPr lang="en-US" b="1" i="1" dirty="0" smtClean="0">
                <a:solidFill>
                  <a:srgbClr val="E40EE4"/>
                </a:solidFill>
                <a:latin typeface="Calibri"/>
                <a:ea typeface="Times New Roman"/>
                <a:cs typeface="Times New Roman"/>
                <a:sym typeface="Wingdings" panose="05000000000000000000" pitchFamily="2" charset="2"/>
              </a:rPr>
              <a:t>Best Effort</a:t>
            </a:r>
            <a:endParaRPr lang="it-IT" b="1" i="1" dirty="0">
              <a:solidFill>
                <a:srgbClr val="E40EE4"/>
              </a:solidFill>
            </a:endParaRP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035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590465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30000"/>
              </a:lnSpc>
              <a:spcBef>
                <a:spcPts val="1500"/>
              </a:spcBef>
            </a:pPr>
            <a:r>
              <a:rPr lang="it-IT" sz="2000" b="1">
                <a:solidFill>
                  <a:srgbClr val="FF0000"/>
                </a:solidFill>
              </a:rPr>
              <a:t>Annex B for PA</a:t>
            </a:r>
            <a:r>
              <a:rPr lang="it-IT" sz="2000"/>
              <a:t/>
            </a:r>
            <a:br>
              <a:rPr lang="it-IT" sz="2000"/>
            </a:br>
            <a:r>
              <a:rPr lang="it-IT" sz="2000"/>
              <a:t>Signed in Jan 2020 to allow Fiber procurement</a:t>
            </a:r>
          </a:p>
          <a:p>
            <a:pPr>
              <a:lnSpc>
                <a:spcPct val="130000"/>
              </a:lnSpc>
              <a:spcBef>
                <a:spcPts val="1500"/>
              </a:spcBef>
            </a:pPr>
            <a:r>
              <a:rPr lang="it-IT" sz="2000" b="1" smtClean="0">
                <a:solidFill>
                  <a:srgbClr val="FF0000"/>
                </a:solidFill>
              </a:rPr>
              <a:t>Fibers</a:t>
            </a:r>
            <a:r>
              <a:rPr lang="it-IT" sz="2000"/>
              <a:t/>
            </a:r>
            <a:br>
              <a:rPr lang="it-IT" sz="2000"/>
            </a:br>
            <a:r>
              <a:rPr lang="it-IT" sz="2000" smtClean="0"/>
              <a:t>Fiber path reduced</a:t>
            </a:r>
            <a:br>
              <a:rPr lang="it-IT" sz="2000" smtClean="0"/>
            </a:br>
            <a:r>
              <a:rPr lang="it-IT" sz="2000" smtClean="0"/>
              <a:t>F4E tender </a:t>
            </a:r>
            <a:r>
              <a:rPr lang="it-IT" sz="2000"/>
              <a:t>launched 17 October, </a:t>
            </a:r>
            <a:r>
              <a:rPr lang="it-IT" sz="2000" smtClean="0"/>
              <a:t>contract awarded on 23 March to Polymicro-Molex</a:t>
            </a:r>
            <a:endParaRPr lang="it-IT" sz="2000"/>
          </a:p>
          <a:p>
            <a:pPr>
              <a:lnSpc>
                <a:spcPct val="130000"/>
              </a:lnSpc>
              <a:spcBef>
                <a:spcPts val="1500"/>
              </a:spcBef>
            </a:pPr>
            <a:r>
              <a:rPr lang="it-IT" sz="2000" b="1">
                <a:solidFill>
                  <a:srgbClr val="FF0000"/>
                </a:solidFill>
              </a:rPr>
              <a:t>Polychromators</a:t>
            </a:r>
            <a:r>
              <a:rPr lang="it-IT" sz="2000" b="1">
                <a:solidFill>
                  <a:srgbClr val="3B5DEF"/>
                </a:solidFill>
              </a:rPr>
              <a:t/>
            </a:r>
            <a:br>
              <a:rPr lang="it-IT" sz="2000" b="1">
                <a:solidFill>
                  <a:srgbClr val="3B5DEF"/>
                </a:solidFill>
              </a:rPr>
            </a:br>
            <a:r>
              <a:rPr lang="it-IT" sz="2000"/>
              <a:t>S</a:t>
            </a:r>
            <a:r>
              <a:rPr lang="it-IT" sz="2000" smtClean="0"/>
              <a:t>pecifications for F4E tender in Feb 2020: P1 spectral range from 660 nm</a:t>
            </a:r>
            <a:br>
              <a:rPr lang="it-IT" sz="2000" smtClean="0"/>
            </a:br>
            <a:r>
              <a:rPr lang="it-IT" sz="2000" smtClean="0"/>
              <a:t>F4E tender (negotiated procedure) Feb-Jun 2020</a:t>
            </a:r>
          </a:p>
          <a:p>
            <a:pPr>
              <a:lnSpc>
                <a:spcPct val="130000"/>
              </a:lnSpc>
              <a:spcBef>
                <a:spcPts val="1500"/>
              </a:spcBef>
            </a:pPr>
            <a:r>
              <a:rPr lang="it-IT" sz="2000" b="1">
                <a:solidFill>
                  <a:srgbClr val="FF0000"/>
                </a:solidFill>
              </a:rPr>
              <a:t>Optics edge TS (</a:t>
            </a:r>
            <a:r>
              <a:rPr lang="it-IT" sz="2000" b="1" smtClean="0">
                <a:solidFill>
                  <a:srgbClr val="FF0000"/>
                </a:solidFill>
              </a:rPr>
              <a:t>P1)</a:t>
            </a:r>
            <a:r>
              <a:rPr lang="it-IT" sz="2000"/>
              <a:t/>
            </a:r>
            <a:br>
              <a:rPr lang="it-IT" sz="2000"/>
            </a:br>
            <a:r>
              <a:rPr lang="it-IT" sz="2000" smtClean="0"/>
              <a:t>Specifications </a:t>
            </a:r>
            <a:r>
              <a:rPr lang="it-IT" sz="2000"/>
              <a:t>for </a:t>
            </a:r>
            <a:r>
              <a:rPr lang="it-IT" sz="2000" smtClean="0"/>
              <a:t>EF procurement in Dec 2019</a:t>
            </a:r>
            <a:br>
              <a:rPr lang="it-IT" sz="2000" smtClean="0"/>
            </a:br>
            <a:r>
              <a:rPr lang="it-IT" sz="2000" smtClean="0"/>
              <a:t>Two stage contract: competitive design + manufacturing</a:t>
            </a:r>
            <a:br>
              <a:rPr lang="it-IT" sz="2000" smtClean="0"/>
            </a:br>
            <a:r>
              <a:rPr lang="it-IT" sz="2000" smtClean="0"/>
              <a:t>On hold since February: issue on EF reimbursement rules</a:t>
            </a:r>
            <a:endParaRPr lang="it-IT" sz="2000"/>
          </a:p>
          <a:p>
            <a:pPr>
              <a:lnSpc>
                <a:spcPct val="130000"/>
              </a:lnSpc>
              <a:spcBef>
                <a:spcPts val="1500"/>
              </a:spcBef>
            </a:pPr>
            <a:r>
              <a:rPr lang="it-IT" sz="2000" b="1" smtClean="0">
                <a:solidFill>
                  <a:srgbClr val="FF0000"/>
                </a:solidFill>
              </a:rPr>
              <a:t>Mechanics </a:t>
            </a:r>
            <a:r>
              <a:rPr lang="it-IT" sz="2000" b="1">
                <a:solidFill>
                  <a:srgbClr val="FF0000"/>
                </a:solidFill>
              </a:rPr>
              <a:t>edge TS (</a:t>
            </a:r>
            <a:r>
              <a:rPr lang="it-IT" sz="2000" b="1" smtClean="0">
                <a:solidFill>
                  <a:srgbClr val="FF0000"/>
                </a:solidFill>
              </a:rPr>
              <a:t>P1)</a:t>
            </a:r>
            <a:r>
              <a:rPr lang="it-IT" sz="2000" smtClean="0"/>
              <a:t/>
            </a:r>
            <a:br>
              <a:rPr lang="it-IT" sz="2000" smtClean="0"/>
            </a:br>
            <a:r>
              <a:rPr lang="it-IT" sz="2000" smtClean="0"/>
              <a:t>CAD design and FEM analyses nearly completed,</a:t>
            </a:r>
            <a:br>
              <a:rPr lang="it-IT" sz="2000" smtClean="0"/>
            </a:br>
            <a:r>
              <a:rPr lang="it-IT" sz="2000" smtClean="0"/>
              <a:t>preliminary negotiations with one manufacturer started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Status design &amp; procurement prep.</a:t>
            </a: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624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836712"/>
            <a:ext cx="6768547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PLANNING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7" r="59346" b="2393"/>
          <a:stretch/>
        </p:blipFill>
        <p:spPr bwMode="auto">
          <a:xfrm>
            <a:off x="7020272" y="830540"/>
            <a:ext cx="1832572" cy="5622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499879" y="1916832"/>
            <a:ext cx="0" cy="4536504"/>
          </a:xfrm>
          <a:prstGeom prst="line">
            <a:avLst/>
          </a:prstGeom>
          <a:ln w="285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046672" y="1916832"/>
            <a:ext cx="0" cy="4674348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253552" y="1484784"/>
            <a:ext cx="0" cy="510639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 rot="16200000">
            <a:off x="3759813" y="1070737"/>
            <a:ext cx="180020" cy="648073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4139952" y="1106855"/>
            <a:ext cx="15121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smtClean="0">
                <a:solidFill>
                  <a:srgbClr val="FF0000"/>
                </a:solidFill>
              </a:rPr>
              <a:t>Impact of COVID-19 on manufacturing ?</a:t>
            </a:r>
            <a:endParaRPr lang="it-IT" sz="1100" b="1">
              <a:solidFill>
                <a:srgbClr val="FF0000"/>
              </a:solidFill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1266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LOCALLUSERDIR\pasqualotto\lavoro\JT60\TS assessment for procurement\CAD\20200327 CAD pictures x WPSA\3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1" y="2420888"/>
            <a:ext cx="4039677" cy="438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Edge TS – mechanical structure</a:t>
            </a:r>
            <a:endParaRPr lang="it-IT"/>
          </a:p>
        </p:txBody>
      </p:sp>
      <p:pic>
        <p:nvPicPr>
          <p:cNvPr id="2051" name="Picture 3" descr="C:\LOCALLUSERDIR\pasqualotto\lavoro\JT60\TS assessment for procurement\CAD\20200327 CAD pictures x WPSA\6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83446"/>
            <a:ext cx="2952328" cy="270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LOCALLUSERDIR\pasqualotto\lavoro\JT60\TS assessment for procurement\CAD\20200327 CAD pictures x WPSA\7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801" y="3460766"/>
            <a:ext cx="3003647" cy="306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242" y="836712"/>
            <a:ext cx="46538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Collection optics on a retractable arm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Decoupled from cryostat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On supporting structure standing on floor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mtClean="0"/>
              <a:t>Same structure to install port plug</a:t>
            </a:r>
            <a:endParaRPr lang="it-IT"/>
          </a:p>
        </p:txBody>
      </p:sp>
      <p:sp>
        <p:nvSpPr>
          <p:cNvPr id="6" name="TextBox 5"/>
          <p:cNvSpPr txBox="1"/>
          <p:nvPr/>
        </p:nvSpPr>
        <p:spPr>
          <a:xfrm>
            <a:off x="3943504" y="3460766"/>
            <a:ext cx="1296143" cy="64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3B5DEF"/>
                </a:solidFill>
              </a:rPr>
              <a:t>Collection optics</a:t>
            </a:r>
            <a:endParaRPr lang="it-IT">
              <a:solidFill>
                <a:srgbClr val="3B5DE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85579" y="5007710"/>
            <a:ext cx="14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3B5DEF"/>
                </a:solidFill>
              </a:rPr>
              <a:t>Retractable arm</a:t>
            </a:r>
            <a:endParaRPr lang="it-IT">
              <a:solidFill>
                <a:srgbClr val="3B5DEF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895492" y="3784802"/>
            <a:ext cx="900644" cy="220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5952874" y="4613073"/>
            <a:ext cx="635350" cy="4262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74379" y="4377450"/>
            <a:ext cx="1421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3B5DEF"/>
                </a:solidFill>
              </a:rPr>
              <a:t>Supporting structure</a:t>
            </a:r>
            <a:endParaRPr lang="it-IT">
              <a:solidFill>
                <a:srgbClr val="3B5DEF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9911" y="5055254"/>
            <a:ext cx="297557" cy="17394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743975" y="2473400"/>
            <a:ext cx="1296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mtClean="0">
                <a:solidFill>
                  <a:srgbClr val="3B5DEF"/>
                </a:solidFill>
              </a:rPr>
              <a:t>Vacuum window &amp; shutter</a:t>
            </a:r>
            <a:endParaRPr lang="it-IT">
              <a:solidFill>
                <a:srgbClr val="3B5DEF"/>
              </a:solidFill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5239647" y="3350635"/>
            <a:ext cx="556488" cy="43416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83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LOCALLUSERDIR\pasqualotto\lavoro\JT60\TS assessment for procurement\CAD\20200327 CAD pictures x WPSA\4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011"/>
          <a:stretch/>
        </p:blipFill>
        <p:spPr bwMode="auto">
          <a:xfrm>
            <a:off x="0" y="1628800"/>
            <a:ext cx="3750160" cy="459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LOCALLUSERDIR\pasqualotto\lavoro\JT60\TS assessment for procurement\CAD\20200327 CAD pictures x WPSA\5.bm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r="10257"/>
          <a:stretch/>
        </p:blipFill>
        <p:spPr bwMode="auto">
          <a:xfrm>
            <a:off x="4644008" y="2276872"/>
            <a:ext cx="4279900" cy="413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Edge TS – mechanical structure</a:t>
            </a:r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323528" y="934522"/>
            <a:ext cx="5570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smtClean="0"/>
              <a:t>Port plug </a:t>
            </a:r>
            <a:r>
              <a:rPr lang="it-IT" smtClean="0"/>
              <a:t>fixed to insertion tube held by same trolley</a:t>
            </a:r>
            <a:endParaRPr lang="it-IT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09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LOCALLUSERDIR\pasqualotto\lavoro\JT60\TS assessment for procurement\CAD\20200327 CAD pictures x WPSA\9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140968"/>
            <a:ext cx="7128792" cy="31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511" y="91480"/>
            <a:ext cx="8291283" cy="457200"/>
          </a:xfrm>
        </p:spPr>
        <p:txBody>
          <a:bodyPr/>
          <a:lstStyle/>
          <a:p>
            <a:r>
              <a:rPr lang="it-IT" smtClean="0"/>
              <a:t>Edge TS – mechanical structure</a:t>
            </a:r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827584" y="1196752"/>
            <a:ext cx="6051657" cy="10002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mtClean="0"/>
              <a:t>Supporting structure assembled by bolted components</a:t>
            </a:r>
            <a:br>
              <a:rPr lang="it-IT" smtClean="0"/>
            </a:br>
            <a:r>
              <a:rPr lang="it-IT" smtClean="0"/>
              <a:t>to fit in the tight space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mtClean="0"/>
              <a:t>Installation procedure in progress</a:t>
            </a:r>
            <a:endParaRPr lang="it-IT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3768" y="6597352"/>
            <a:ext cx="5967959" cy="268139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pPr algn="r"/>
            <a:r>
              <a:rPr lang="en-GB" u="sng" dirty="0" err="1" smtClean="0"/>
              <a:t>R.Pasqualotto</a:t>
            </a:r>
            <a:r>
              <a:rPr lang="en-GB" dirty="0" smtClean="0"/>
              <a:t> | WPSA PPM </a:t>
            </a:r>
            <a:r>
              <a:rPr lang="en-GB" smtClean="0"/>
              <a:t>| 01 April 2020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957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11981</TotalTime>
  <Words>954</Words>
  <Application>Microsoft Office PowerPoint</Application>
  <PresentationFormat>On-screen Show (4:3)</PresentationFormat>
  <Paragraphs>253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JT60-SA Thomson scattering status 01-04-2020 </vt:lpstr>
      <vt:lpstr>Thomson Scattering in JT-60SA</vt:lpstr>
      <vt:lpstr>TS diagnostics layout in JT60-SA</vt:lpstr>
      <vt:lpstr>Performance requirements</vt:lpstr>
      <vt:lpstr>Status design &amp; procurement prep.</vt:lpstr>
      <vt:lpstr>PLANNING</vt:lpstr>
      <vt:lpstr>Edge TS – mechanical structure</vt:lpstr>
      <vt:lpstr>Edge TS – mechanical structure</vt:lpstr>
      <vt:lpstr>Edge TS – mechanical structure</vt:lpstr>
      <vt:lpstr>Edge TS – mech. structure weight</vt:lpstr>
      <vt:lpstr>Edge TS – mech. structure FEM analysis</vt:lpstr>
      <vt:lpstr>Edge TS – port plug vacuum leak test</vt:lpstr>
      <vt:lpstr>P1 port plug &amp; window flange</vt:lpstr>
      <vt:lpstr>P1 port plug: vacuum window shutter</vt:lpstr>
      <vt:lpstr>P1 collection optics – not rad hard</vt:lpstr>
      <vt:lpstr>P1 collection optics – fiber bundles</vt:lpstr>
      <vt:lpstr>P1 collection optics &amp; fiber holder</vt:lpstr>
      <vt:lpstr>P1 collection optics &amp; fiber holder</vt:lpstr>
      <vt:lpstr>Optical Fibers: shorter path in torus hall</vt:lpstr>
      <vt:lpstr>Optical Fibers: F4E procurement</vt:lpstr>
      <vt:lpstr>Filter polychromators</vt:lpstr>
      <vt:lpstr>Polychromators F4E CfT</vt:lpstr>
      <vt:lpstr>Polychromators F4E CfT</vt:lpstr>
      <vt:lpstr>Polychromators F4E CfT</vt:lpstr>
      <vt:lpstr>Edge TS simulation</vt:lpstr>
      <vt:lpstr>Edge TS simulation</vt:lpstr>
      <vt:lpstr>Project challenges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Pasqualotto Roberto</cp:lastModifiedBy>
  <cp:revision>850</cp:revision>
  <cp:lastPrinted>2014-10-16T14:51:28Z</cp:lastPrinted>
  <dcterms:created xsi:type="dcterms:W3CDTF">2014-10-27T16:40:37Z</dcterms:created>
  <dcterms:modified xsi:type="dcterms:W3CDTF">2020-03-31T13:09:24Z</dcterms:modified>
</cp:coreProperties>
</file>