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9" r:id="rId2"/>
    <p:sldId id="257" r:id="rId3"/>
    <p:sldId id="260" r:id="rId4"/>
    <p:sldId id="261" r:id="rId5"/>
    <p:sldId id="263" r:id="rId6"/>
    <p:sldId id="264" r:id="rId7"/>
    <p:sldId id="265" r:id="rId8"/>
    <p:sldId id="274" r:id="rId9"/>
    <p:sldId id="262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759F"/>
    <a:srgbClr val="3790AF"/>
    <a:srgbClr val="71B8D1"/>
    <a:srgbClr val="74AD29"/>
    <a:srgbClr val="74A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8" autoAdjust="0"/>
    <p:restoredTop sz="94660"/>
  </p:normalViewPr>
  <p:slideViewPr>
    <p:cSldViewPr>
      <p:cViewPr>
        <p:scale>
          <a:sx n="100" d="100"/>
          <a:sy n="100" d="100"/>
        </p:scale>
        <p:origin x="570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C28763D-F58D-4467-A6C0-6440FF3A0B4D}" type="datetimeFigureOut">
              <a:rPr lang="hu-HU"/>
              <a:pPr>
                <a:defRPr/>
              </a:pPr>
              <a:t>2020. 04. 01.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hu-H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6727826-A5BC-46A0-B8D7-6E28D4E0299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10"/>
          <p:cNvSpPr/>
          <p:nvPr userDrawn="1"/>
        </p:nvSpPr>
        <p:spPr>
          <a:xfrm>
            <a:off x="0" y="765175"/>
            <a:ext cx="9144000" cy="6092825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Téglalap 43"/>
          <p:cNvSpPr/>
          <p:nvPr userDrawn="1"/>
        </p:nvSpPr>
        <p:spPr>
          <a:xfrm>
            <a:off x="0" y="6269038"/>
            <a:ext cx="8748713" cy="71437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22238"/>
            <a:ext cx="1995488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790A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Szövegdoboz 10"/>
          <p:cNvSpPr txBox="1"/>
          <p:nvPr userDrawn="1"/>
        </p:nvSpPr>
        <p:spPr>
          <a:xfrm>
            <a:off x="7563332" y="135310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This work has been carried out within the framework of the </a:t>
            </a:r>
            <a:r>
              <a:rPr lang="en-GB" sz="4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EUROfusion</a:t>
            </a:r>
            <a:r>
              <a:rPr lang="en-GB" sz="4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Consortium and has received funding from the </a:t>
            </a:r>
            <a:r>
              <a:rPr lang="en-GB" sz="4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Euratom</a:t>
            </a:r>
            <a:r>
              <a:rPr lang="en-GB" sz="4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research and training programme 2014-2018 and 2019-2020 under grant agreement No 633053. The views and opinions expressed herein do not necessarily reflect those of the European Commission.</a:t>
            </a:r>
            <a:endParaRPr lang="en-GB" sz="400" dirty="0"/>
          </a:p>
        </p:txBody>
      </p:sp>
      <p:pic>
        <p:nvPicPr>
          <p:cNvPr id="12" name="Kép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46695"/>
            <a:ext cx="719174" cy="4865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3" y="37717"/>
            <a:ext cx="932333" cy="6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6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74613"/>
            <a:ext cx="46672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7625"/>
            <a:ext cx="1420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24"/>
          <p:cNvSpPr/>
          <p:nvPr userDrawn="1"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Téglalap 43"/>
          <p:cNvSpPr/>
          <p:nvPr userDrawn="1"/>
        </p:nvSpPr>
        <p:spPr>
          <a:xfrm>
            <a:off x="-22225" y="442913"/>
            <a:ext cx="9166225" cy="4603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1"/>
            <a:ext cx="576064" cy="40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8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10"/>
          <p:cNvSpPr/>
          <p:nvPr userDrawn="1"/>
        </p:nvSpPr>
        <p:spPr>
          <a:xfrm>
            <a:off x="0" y="765175"/>
            <a:ext cx="9144000" cy="6092825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" name="Téglalap 43"/>
          <p:cNvSpPr/>
          <p:nvPr userDrawn="1"/>
        </p:nvSpPr>
        <p:spPr>
          <a:xfrm>
            <a:off x="0" y="6269038"/>
            <a:ext cx="8748713" cy="71437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270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12713"/>
            <a:ext cx="206692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1"/>
            <a:ext cx="1078538" cy="76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3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fld id="{3BC11545-CDD9-46FB-B4FC-DCD1A28D5A3C}" type="datetime1">
              <a:rPr lang="en-US"/>
              <a:pPr>
                <a:defRPr/>
              </a:pPr>
              <a:t>4/1/2020</a:t>
            </a:fld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r>
              <a:rPr lang="hu-HU"/>
              <a:t>Groundbreaking Fusion presentation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73B95B0-3E4B-47F5-B2AB-F3B0E6C5934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tiff"/><Relationship Id="rId7" Type="http://schemas.openxmlformats.org/officeDocument/2006/relationships/image" Target="../media/image3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5.mp4"/><Relationship Id="rId7" Type="http://schemas.openxmlformats.org/officeDocument/2006/relationships/image" Target="../media/image4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6" Type="http://schemas.openxmlformats.org/officeDocument/2006/relationships/image" Target="../media/image45.png"/><Relationship Id="rId5" Type="http://schemas.openxmlformats.org/officeDocument/2006/relationships/image" Target="../media/image14.wmf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1.jpe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11.jpe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en-US" dirty="0"/>
              <a:t>EDICAM: from commissioning to routine </a:t>
            </a:r>
            <a:r>
              <a:rPr lang="en-US" dirty="0" smtClean="0"/>
              <a:t>use</a:t>
            </a:r>
            <a:r>
              <a:rPr lang="hu-HU" dirty="0" smtClean="0"/>
              <a:t> – Part I</a:t>
            </a:r>
            <a:endParaRPr lang="en-US" altLang="en-US" dirty="0" smtClean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4932040" y="2780927"/>
            <a:ext cx="3960440" cy="338437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hu-HU" kern="0" dirty="0" smtClean="0">
                <a:solidFill>
                  <a:srgbClr val="31759F"/>
                </a:solidFill>
              </a:rPr>
              <a:t>Tamás Szepesi</a:t>
            </a:r>
          </a:p>
          <a:p>
            <a:pPr marL="0" indent="0" algn="ctr">
              <a:buNone/>
            </a:pPr>
            <a:r>
              <a:rPr lang="hu-HU" altLang="hu-HU" sz="2800" kern="0" dirty="0" smtClean="0">
                <a:solidFill>
                  <a:srgbClr val="31759F"/>
                </a:solidFill>
              </a:rPr>
              <a:t>Á. Kovácsik*</a:t>
            </a:r>
            <a:r>
              <a:rPr lang="en-US" altLang="hu-HU" sz="2800" kern="0" dirty="0" smtClean="0">
                <a:solidFill>
                  <a:srgbClr val="31759F"/>
                </a:solidFill>
              </a:rPr>
              <a:t>,</a:t>
            </a:r>
          </a:p>
          <a:p>
            <a:pPr marL="0" indent="0" algn="ctr">
              <a:buNone/>
            </a:pPr>
            <a:r>
              <a:rPr lang="en-US" altLang="hu-HU" sz="2800" kern="0" dirty="0" smtClean="0">
                <a:solidFill>
                  <a:srgbClr val="31759F"/>
                </a:solidFill>
              </a:rPr>
              <a:t>G. </a:t>
            </a:r>
            <a:r>
              <a:rPr lang="en-US" altLang="hu-HU" sz="2800" kern="0" dirty="0" err="1" smtClean="0">
                <a:solidFill>
                  <a:srgbClr val="31759F"/>
                </a:solidFill>
              </a:rPr>
              <a:t>Kocsis</a:t>
            </a:r>
            <a:r>
              <a:rPr lang="en-US" altLang="hu-HU" sz="2800" kern="0" dirty="0" smtClean="0">
                <a:solidFill>
                  <a:srgbClr val="31759F"/>
                </a:solidFill>
              </a:rPr>
              <a:t>, </a:t>
            </a:r>
            <a:r>
              <a:rPr lang="hu-HU" altLang="hu-HU" sz="2800" kern="0" dirty="0" smtClean="0">
                <a:solidFill>
                  <a:srgbClr val="31759F"/>
                </a:solidFill>
              </a:rPr>
              <a:t>T. </a:t>
            </a:r>
            <a:r>
              <a:rPr lang="hu-HU" altLang="hu-HU" sz="2800" kern="0" dirty="0" err="1" smtClean="0">
                <a:solidFill>
                  <a:srgbClr val="31759F"/>
                </a:solidFill>
              </a:rPr>
              <a:t>Szabolics</a:t>
            </a:r>
            <a:r>
              <a:rPr lang="hu-HU" altLang="hu-HU" sz="2800" kern="0" dirty="0" smtClean="0">
                <a:solidFill>
                  <a:srgbClr val="31759F"/>
                </a:solidFill>
              </a:rPr>
              <a:t>, </a:t>
            </a:r>
            <a:r>
              <a:rPr lang="en-US" altLang="hu-HU" sz="2800" kern="0" dirty="0" smtClean="0">
                <a:solidFill>
                  <a:srgbClr val="31759F"/>
                </a:solidFill>
              </a:rPr>
              <a:t>S</a:t>
            </a:r>
            <a:r>
              <a:rPr lang="en-US" altLang="hu-HU" sz="2800" kern="0" dirty="0" smtClean="0">
                <a:solidFill>
                  <a:srgbClr val="31759F"/>
                </a:solidFill>
              </a:rPr>
              <a:t>. </a:t>
            </a:r>
            <a:r>
              <a:rPr lang="en-US" altLang="hu-HU" sz="2800" kern="0" dirty="0" err="1" smtClean="0">
                <a:solidFill>
                  <a:srgbClr val="31759F"/>
                </a:solidFill>
              </a:rPr>
              <a:t>Zoletnik</a:t>
            </a:r>
            <a:r>
              <a:rPr lang="hu-HU" altLang="hu-HU" sz="2800" kern="0" dirty="0" smtClean="0">
                <a:solidFill>
                  <a:srgbClr val="31759F"/>
                </a:solidFill>
              </a:rPr>
              <a:t>,</a:t>
            </a:r>
          </a:p>
          <a:p>
            <a:pPr algn="ctr" eaLnBrk="1" hangingPunct="1">
              <a:lnSpc>
                <a:spcPts val="2200"/>
              </a:lnSpc>
              <a:spcBef>
                <a:spcPct val="0"/>
              </a:spcBef>
              <a:buClr>
                <a:srgbClr val="000000"/>
              </a:buClr>
            </a:pPr>
            <a:endParaRPr lang="hu-HU" altLang="en-US" sz="1800" kern="1200" dirty="0" smtClean="0">
              <a:solidFill>
                <a:srgbClr val="31759F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ctr" eaLnBrk="1" hangingPunct="1">
              <a:lnSpc>
                <a:spcPts val="22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000" kern="1200" dirty="0" smtClean="0">
                <a:solidFill>
                  <a:srgbClr val="31759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Centre for </a:t>
            </a:r>
            <a:r>
              <a:rPr lang="hu-HU" altLang="en-US" sz="2000" kern="1200" dirty="0" err="1" smtClean="0">
                <a:solidFill>
                  <a:srgbClr val="31759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Energy</a:t>
            </a:r>
            <a:r>
              <a:rPr lang="hu-HU" altLang="en-US" sz="2000" kern="1200" dirty="0" smtClean="0">
                <a:solidFill>
                  <a:srgbClr val="31759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Research</a:t>
            </a:r>
          </a:p>
          <a:p>
            <a:pPr marL="0" indent="0" algn="ctr" eaLnBrk="1" hangingPunct="1">
              <a:lnSpc>
                <a:spcPts val="2200"/>
              </a:lnSpc>
              <a:spcBef>
                <a:spcPts val="600"/>
              </a:spcBef>
              <a:buClr>
                <a:srgbClr val="000000"/>
              </a:buClr>
              <a:buNone/>
            </a:pPr>
            <a:r>
              <a:rPr lang="hu-HU" altLang="en-US" sz="1800" kern="1200" dirty="0" smtClean="0">
                <a:solidFill>
                  <a:srgbClr val="31759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*Institute </a:t>
            </a:r>
            <a:r>
              <a:rPr lang="hu-HU" altLang="en-US" sz="1800" kern="1200" dirty="0" err="1" smtClean="0">
                <a:solidFill>
                  <a:srgbClr val="31759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for</a:t>
            </a:r>
            <a:r>
              <a:rPr lang="hu-HU" altLang="en-US" sz="1800" kern="1200" dirty="0" smtClean="0">
                <a:solidFill>
                  <a:srgbClr val="31759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hu-HU" altLang="en-US" sz="1800" kern="1200" dirty="0" err="1" smtClean="0">
                <a:solidFill>
                  <a:srgbClr val="31759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Nuclear</a:t>
            </a:r>
            <a:r>
              <a:rPr lang="hu-HU" altLang="en-US" sz="1800" kern="1200" dirty="0" smtClean="0">
                <a:solidFill>
                  <a:srgbClr val="31759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hu-HU" altLang="en-US" sz="1800" kern="1200" dirty="0" err="1" smtClean="0">
                <a:solidFill>
                  <a:srgbClr val="31759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Techniques</a:t>
            </a:r>
            <a:endParaRPr lang="en-US" altLang="en-US" sz="1800" kern="1200" dirty="0" smtClean="0">
              <a:solidFill>
                <a:srgbClr val="31759F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ctr" eaLnBrk="1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en-US" altLang="en-US" sz="1800" kern="1200" dirty="0" smtClean="0">
                <a:solidFill>
                  <a:srgbClr val="31759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Budapest, Hungary</a:t>
            </a:r>
            <a:endParaRPr lang="hu-HU" altLang="en-US" sz="1800" kern="1200" dirty="0" smtClean="0">
              <a:solidFill>
                <a:srgbClr val="31759F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179512" y="2870124"/>
            <a:ext cx="4608512" cy="2453730"/>
          </a:xfrm>
          <a:prstGeom prst="roundRect">
            <a:avLst>
              <a:gd name="adj" fmla="val 23"/>
            </a:avLst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square" lIns="144000" tIns="72000" rIns="72000" bIns="72000">
            <a:spAutoFit/>
          </a:bodyPr>
          <a:lstStyle/>
          <a:p>
            <a:pPr>
              <a:lnSpc>
                <a:spcPct val="125000"/>
              </a:lnSpc>
              <a:buClr>
                <a:srgbClr val="00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altLang="en-US" sz="2400" dirty="0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Status</a:t>
            </a:r>
          </a:p>
          <a:p>
            <a:pPr>
              <a:lnSpc>
                <a:spcPct val="125000"/>
              </a:lnSpc>
              <a:buClr>
                <a:srgbClr val="00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altLang="en-US" sz="2400" dirty="0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EDICAM </a:t>
            </a:r>
            <a:r>
              <a:rPr lang="hu-HU" altLang="en-US" sz="2400" dirty="0" err="1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overview</a:t>
            </a:r>
            <a:endParaRPr lang="hu-HU" altLang="en-US" sz="2400" dirty="0" smtClean="0">
              <a:latin typeface="+mn-lt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  <a:p>
            <a:pPr>
              <a:lnSpc>
                <a:spcPct val="125000"/>
              </a:lnSpc>
              <a:buClr>
                <a:srgbClr val="00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altLang="en-US" sz="2400" dirty="0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EDICAM </a:t>
            </a:r>
            <a:r>
              <a:rPr lang="hu-HU" altLang="en-US" sz="2400" dirty="0" err="1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capabilities</a:t>
            </a:r>
            <a:endParaRPr lang="hu-HU" altLang="en-US" sz="2400" dirty="0" smtClean="0">
              <a:latin typeface="+mn-lt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  <a:p>
            <a:pPr marL="800100" lvl="1" indent="-342900">
              <a:lnSpc>
                <a:spcPct val="125000"/>
              </a:lnSpc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altLang="en-US" sz="2400" dirty="0" err="1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Slow</a:t>
            </a:r>
            <a:r>
              <a:rPr lang="hu-HU" altLang="en-US" sz="2400" dirty="0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</a:t>
            </a:r>
            <a:r>
              <a:rPr lang="hu-HU" altLang="en-US" sz="2400" dirty="0" err="1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framing</a:t>
            </a:r>
            <a:endParaRPr lang="hu-HU" altLang="en-US" sz="2400" dirty="0" smtClean="0">
              <a:latin typeface="+mn-lt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  <a:p>
            <a:pPr marL="800100" lvl="1" indent="-342900">
              <a:lnSpc>
                <a:spcPct val="125000"/>
              </a:lnSpc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altLang="en-US" sz="2400" dirty="0" err="1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Fast</a:t>
            </a:r>
            <a:r>
              <a:rPr lang="hu-HU" altLang="en-US" sz="2400" dirty="0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</a:t>
            </a:r>
            <a:r>
              <a:rPr lang="hu-HU" altLang="en-US" sz="2400" dirty="0" err="1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framing</a:t>
            </a:r>
            <a:endParaRPr lang="en-US" altLang="en-US" sz="2400" dirty="0" smtClean="0">
              <a:latin typeface="+mn-lt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381328"/>
            <a:ext cx="1512168" cy="431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</a:t>
            </a: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2020.04.01.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Page </a:t>
            </a:r>
            <a:fld id="{A9815A59-DB9D-4FAE-8083-1738FF70F50C}" type="slidenum">
              <a:rPr lang="hu-HU" sz="120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10</a:t>
            </a:fld>
            <a:endParaRPr lang="hu-H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5435079" cy="2031325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Plasma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monitoring: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size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,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position</a:t>
            </a:r>
            <a:endParaRPr lang="en-US" altLang="en-US" dirty="0" smtClean="0">
              <a:solidFill>
                <a:srgbClr val="3333FF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Full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frame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, 50-200 Hz → ROI 1 (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convention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)</a:t>
            </a:r>
            <a:endParaRPr lang="en-US" altLang="en-US" u="sng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Plasma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and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machine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overview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.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Plasma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size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: is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the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plasma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large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enough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? Is it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touching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the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limiter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/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divertor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?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</a:t>
            </a:r>
            <a:r>
              <a:rPr lang="hu-HU" altLang="en-US" sz="2000" b="1" dirty="0" err="1" smtClean="0">
                <a:latin typeface="+mn-lt"/>
              </a:rPr>
              <a:t>capabilites</a:t>
            </a:r>
            <a:r>
              <a:rPr lang="hu-HU" altLang="en-US" sz="2000" b="1" dirty="0" smtClean="0">
                <a:latin typeface="+mn-lt"/>
              </a:rPr>
              <a:t> – </a:t>
            </a:r>
            <a:r>
              <a:rPr lang="hu-HU" altLang="en-US" sz="2000" b="1" dirty="0" err="1" smtClean="0">
                <a:latin typeface="+mn-lt"/>
              </a:rPr>
              <a:t>Slow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framing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2" name="AEQ31_edi_20160302_154901_plasma_sta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9998" y="548680"/>
            <a:ext cx="3417709" cy="427213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736436" y="620688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FF00"/>
                </a:solidFill>
              </a:rPr>
              <a:t>200 Hz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6804248" y="5022310"/>
            <a:ext cx="2160240" cy="124649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W7-X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plasma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grows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to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full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size</a:t>
            </a:r>
            <a:r>
              <a:rPr lang="hu-HU" altLang="hu-HU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(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limiter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version)</a:t>
            </a:r>
            <a:endParaRPr lang="hu-HU" altLang="hu-HU" sz="1800" dirty="0">
              <a:latin typeface="Arial" panose="020B0604020202020204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2303" y="3119343"/>
            <a:ext cx="3618148" cy="2894518"/>
          </a:xfrm>
          <a:prstGeom prst="rect">
            <a:avLst/>
          </a:prstGeom>
        </p:spPr>
      </p:pic>
      <p:sp>
        <p:nvSpPr>
          <p:cNvPr id="10" name="Téglalap 9"/>
          <p:cNvSpPr>
            <a:spLocks noChangeArrowheads="1"/>
          </p:cNvSpPr>
          <p:nvPr/>
        </p:nvSpPr>
        <p:spPr bwMode="auto">
          <a:xfrm>
            <a:off x="3203848" y="3320107"/>
            <a:ext cx="2160240" cy="1785104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Fully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developed</a:t>
            </a:r>
            <a:endParaRPr lang="hu-HU" altLang="hu-HU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W7-X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plasma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endParaRPr lang="hu-HU" altLang="hu-HU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5000"/>
              </a:lnSpc>
              <a:spcBef>
                <a:spcPts val="1200"/>
              </a:spcBef>
              <a:buClr>
                <a:srgbClr val="000000"/>
              </a:buClr>
              <a:buFontTx/>
              <a:buNone/>
            </a:pP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Divertor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strike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lines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are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visible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.</a:t>
            </a:r>
          </a:p>
        </p:txBody>
      </p:sp>
      <p:cxnSp>
        <p:nvCxnSpPr>
          <p:cNvPr id="11" name="Egyenes összekötő nyíllal 10"/>
          <p:cNvCxnSpPr/>
          <p:nvPr/>
        </p:nvCxnSpPr>
        <p:spPr>
          <a:xfrm flipH="1">
            <a:off x="1626771" y="4653136"/>
            <a:ext cx="1615214" cy="504056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ép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EQ31_edi_20171206_026_133313.h5.gif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00" end="10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1873" y="546770"/>
            <a:ext cx="4208938" cy="52611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</a:t>
            </a: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2020.04.01.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Page </a:t>
            </a:r>
            <a:fld id="{A9815A59-DB9D-4FAE-8083-1738FF70F50C}" type="slidenum">
              <a:rPr lang="hu-HU" sz="120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11</a:t>
            </a:fld>
            <a:endParaRPr lang="hu-H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5435079" cy="830997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Plasma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monitoring: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size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,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position</a:t>
            </a:r>
            <a:endParaRPr lang="en-US" altLang="en-US" dirty="0" smtClean="0">
              <a:solidFill>
                <a:srgbClr val="3333FF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</a:t>
            </a:r>
            <a:r>
              <a:rPr lang="hu-HU" altLang="en-US" sz="2000" b="1" dirty="0" err="1" smtClean="0">
                <a:latin typeface="+mn-lt"/>
              </a:rPr>
              <a:t>capabilites</a:t>
            </a:r>
            <a:r>
              <a:rPr lang="hu-HU" altLang="en-US" sz="2000" b="1" dirty="0" smtClean="0">
                <a:latin typeface="+mn-lt"/>
              </a:rPr>
              <a:t> – </a:t>
            </a:r>
            <a:r>
              <a:rPr lang="hu-HU" altLang="en-US" sz="2000" b="1" dirty="0" err="1" smtClean="0">
                <a:latin typeface="+mn-lt"/>
              </a:rPr>
              <a:t>Slow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framing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901873" y="649245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FF00"/>
                </a:solidFill>
              </a:rPr>
              <a:t>100 Hz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835696" y="1354128"/>
            <a:ext cx="2787867" cy="1747081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W7-X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plasma</a:t>
            </a:r>
            <a:endParaRPr lang="hu-HU" altLang="hu-HU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5000"/>
              </a:lnSpc>
              <a:spcBef>
                <a:spcPts val="1200"/>
              </a:spcBef>
              <a:buClr>
                <a:srgbClr val="000000"/>
              </a:buClr>
              <a:buFontTx/>
              <a:buNone/>
            </a:pP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Density-radiation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limit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reached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,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plasma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size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is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not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stable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.</a:t>
            </a:r>
            <a:endParaRPr lang="hu-HU" altLang="hu-HU" sz="1800" dirty="0">
              <a:latin typeface="Arial" panose="020B0604020202020204" pitchFamily="34" charset="0"/>
            </a:endParaRPr>
          </a:p>
        </p:txBody>
      </p:sp>
      <p:pic>
        <p:nvPicPr>
          <p:cNvPr id="13" name="Picture 2" descr="F:\work\munkák\előadások\W7-X\Physics_meeting\source\20180226\reff_20171206_026_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6" y="3717032"/>
            <a:ext cx="768275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</a:t>
            </a: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2020.04.01.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Page </a:t>
            </a:r>
            <a:fld id="{A9815A59-DB9D-4FAE-8083-1738FF70F50C}" type="slidenum">
              <a:rPr lang="hu-HU" sz="120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12</a:t>
            </a:fld>
            <a:endParaRPr lang="hu-H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8819455" cy="1215717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Plasma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monitoring: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size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,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position</a:t>
            </a:r>
            <a:endParaRPr lang="en-US" altLang="en-US" dirty="0" smtClean="0">
              <a:solidFill>
                <a:srgbClr val="3333FF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Sophisticated</a:t>
            </a:r>
            <a:r>
              <a:rPr lang="hu-HU" altLang="en-US" dirty="0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plasma</a:t>
            </a:r>
            <a:r>
              <a:rPr lang="hu-HU" altLang="en-US" dirty="0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boundary</a:t>
            </a:r>
            <a:r>
              <a:rPr lang="hu-HU" altLang="en-US" dirty="0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analysis</a:t>
            </a:r>
            <a:r>
              <a:rPr lang="hu-HU" altLang="en-US" dirty="0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: </a:t>
            </a:r>
            <a:r>
              <a:rPr lang="hu-HU" altLang="en-US" dirty="0" err="1" smtClean="0">
                <a:solidFill>
                  <a:srgbClr val="FF0000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synthetic</a:t>
            </a:r>
            <a:r>
              <a:rPr lang="hu-HU" altLang="en-US" dirty="0" smtClean="0">
                <a:solidFill>
                  <a:srgbClr val="FF0000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FF0000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diagnostic</a:t>
            </a:r>
            <a:endParaRPr lang="en-US" altLang="en-US" u="sng" dirty="0">
              <a:solidFill>
                <a:srgbClr val="FF0000"/>
              </a:solidFill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Very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basic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modelling of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visible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radiation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: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assume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uniform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light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source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</a:t>
            </a:r>
            <a:r>
              <a:rPr lang="hu-HU" altLang="en-US" sz="2000" b="1" dirty="0" err="1" smtClean="0">
                <a:latin typeface="+mn-lt"/>
              </a:rPr>
              <a:t>capabilites</a:t>
            </a:r>
            <a:r>
              <a:rPr lang="hu-HU" altLang="en-US" sz="2000" b="1" dirty="0" smtClean="0">
                <a:latin typeface="+mn-lt"/>
              </a:rPr>
              <a:t> – </a:t>
            </a:r>
            <a:r>
              <a:rPr lang="hu-HU" altLang="en-US" sz="2000" b="1" dirty="0" err="1" smtClean="0">
                <a:latin typeface="+mn-lt"/>
              </a:rPr>
              <a:t>Slow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framing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  <p:pic>
        <p:nvPicPr>
          <p:cNvPr id="10" name="Kép 9" descr="F:\work_data\Greifswald\video_images\AEQ41_edi_20160203_112026.h5_10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63" y="4221088"/>
            <a:ext cx="1799590" cy="2249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Kép 10" descr="F:\work\munkák\poszter\EPS2016\LCFS_AEQ31_view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8" t="11836" r="43089" b="53268"/>
          <a:stretch/>
        </p:blipFill>
        <p:spPr bwMode="auto">
          <a:xfrm>
            <a:off x="98499" y="2276872"/>
            <a:ext cx="1793875" cy="2249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Kép 14" descr="F:\work_data\Greifswald\synthetic_images\AEQ31_synthetic_flux_surface_rad_homog_rho_1.0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06855"/>
            <a:ext cx="1799590" cy="22491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ight Arrow 11"/>
          <p:cNvSpPr/>
          <p:nvPr/>
        </p:nvSpPr>
        <p:spPr>
          <a:xfrm>
            <a:off x="1938411" y="2647008"/>
            <a:ext cx="388083" cy="15095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ight Arrow 11"/>
          <p:cNvSpPr/>
          <p:nvPr/>
        </p:nvSpPr>
        <p:spPr>
          <a:xfrm>
            <a:off x="4440632" y="2276872"/>
            <a:ext cx="388083" cy="15095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Picture 44" descr="AEQ20_synthetic_flux_surface_rad_homog_rho_0.0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4806839" y="2429686"/>
            <a:ext cx="1575000" cy="1260000"/>
          </a:xfrm>
          <a:prstGeom prst="rect">
            <a:avLst/>
          </a:prstGeom>
        </p:spPr>
      </p:pic>
      <p:pic>
        <p:nvPicPr>
          <p:cNvPr id="19" name="Picture 48" descr="AEQ20_synthetic_flux_surface_rad_homog_rho_0.4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6217841" y="2429685"/>
            <a:ext cx="1575000" cy="1260000"/>
          </a:xfrm>
          <a:prstGeom prst="rect">
            <a:avLst/>
          </a:prstGeom>
        </p:spPr>
      </p:pic>
      <p:pic>
        <p:nvPicPr>
          <p:cNvPr id="20" name="Picture 54" descr="AEQ20_synthetic_flux_surface_rad_homog_rho_1.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200000">
            <a:off x="7662477" y="2429685"/>
            <a:ext cx="1575000" cy="1260000"/>
          </a:xfrm>
          <a:prstGeom prst="rect">
            <a:avLst/>
          </a:prstGeom>
        </p:spPr>
      </p:pic>
      <p:sp>
        <p:nvSpPr>
          <p:cNvPr id="8" name="Pluszjel 7"/>
          <p:cNvSpPr/>
          <p:nvPr/>
        </p:nvSpPr>
        <p:spPr>
          <a:xfrm>
            <a:off x="5385161" y="3861048"/>
            <a:ext cx="3240360" cy="133512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Add </a:t>
            </a:r>
            <a:r>
              <a:rPr lang="hu-HU" dirty="0" err="1" smtClean="0">
                <a:solidFill>
                  <a:schemeClr val="tx1"/>
                </a:solidFill>
              </a:rPr>
              <a:t>offset</a:t>
            </a:r>
            <a:r>
              <a:rPr lang="hu-HU" dirty="0" smtClean="0">
                <a:solidFill>
                  <a:schemeClr val="tx1"/>
                </a:solidFill>
              </a:rPr>
              <a:t> (</a:t>
            </a:r>
            <a:r>
              <a:rPr lang="hu-HU" dirty="0" err="1" smtClean="0">
                <a:solidFill>
                  <a:schemeClr val="tx1"/>
                </a:solidFill>
              </a:rPr>
              <a:t>R,z</a:t>
            </a:r>
            <a:r>
              <a:rPr lang="hu-HU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223151" y="5196172"/>
            <a:ext cx="230438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 err="1" smtClean="0"/>
              <a:t>Plasma</a:t>
            </a:r>
            <a:r>
              <a:rPr lang="hu-HU" dirty="0" smtClean="0"/>
              <a:t> </a:t>
            </a:r>
            <a:r>
              <a:rPr lang="hu-HU" dirty="0" err="1" smtClean="0"/>
              <a:t>position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determined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well</a:t>
            </a:r>
            <a:r>
              <a:rPr lang="hu-HU" dirty="0" smtClean="0"/>
              <a:t>.</a:t>
            </a:r>
            <a:endParaRPr lang="en-US" dirty="0"/>
          </a:p>
        </p:txBody>
      </p:sp>
      <p:pic>
        <p:nvPicPr>
          <p:cNvPr id="22" name="Picture 54" descr="AEQ20_synthetic_flux_surface_rad_homog_rho_1.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200000">
            <a:off x="7617040" y="5042800"/>
            <a:ext cx="1575000" cy="1260000"/>
          </a:xfrm>
          <a:prstGeom prst="rect">
            <a:avLst/>
          </a:prstGeom>
        </p:spPr>
      </p:pic>
      <p:cxnSp>
        <p:nvCxnSpPr>
          <p:cNvPr id="23" name="Egyenes összekötő nyíllal 22"/>
          <p:cNvCxnSpPr/>
          <p:nvPr/>
        </p:nvCxnSpPr>
        <p:spPr>
          <a:xfrm flipH="1">
            <a:off x="7956376" y="5589240"/>
            <a:ext cx="936104" cy="0"/>
          </a:xfrm>
          <a:prstGeom prst="straightConnector1">
            <a:avLst/>
          </a:prstGeom>
          <a:ln w="635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/>
          <p:nvPr/>
        </p:nvCxnSpPr>
        <p:spPr>
          <a:xfrm flipV="1">
            <a:off x="8460432" y="5085184"/>
            <a:ext cx="0" cy="1224137"/>
          </a:xfrm>
          <a:prstGeom prst="straightConnector1">
            <a:avLst/>
          </a:prstGeom>
          <a:ln w="635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zövegdoboz 30"/>
          <p:cNvSpPr txBox="1"/>
          <p:nvPr/>
        </p:nvSpPr>
        <p:spPr>
          <a:xfrm>
            <a:off x="107504" y="4581128"/>
            <a:ext cx="1944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Projection of </a:t>
            </a:r>
            <a:r>
              <a:rPr lang="hu-HU" sz="1600" dirty="0" err="1" smtClean="0"/>
              <a:t>flux</a:t>
            </a:r>
            <a:r>
              <a:rPr lang="hu-HU" sz="1600" dirty="0" smtClean="0"/>
              <a:t> </a:t>
            </a:r>
            <a:r>
              <a:rPr lang="hu-HU" sz="1600" dirty="0" err="1" smtClean="0"/>
              <a:t>surface</a:t>
            </a:r>
            <a:r>
              <a:rPr lang="hu-HU" sz="1600" dirty="0" smtClean="0"/>
              <a:t> </a:t>
            </a:r>
            <a:r>
              <a:rPr lang="hu-HU" sz="1600" dirty="0" err="1" smtClean="0"/>
              <a:t>onto</a:t>
            </a:r>
            <a:r>
              <a:rPr lang="hu-HU" sz="1600" dirty="0" smtClean="0"/>
              <a:t> image</a:t>
            </a:r>
          </a:p>
          <a:p>
            <a:endParaRPr lang="hu-HU" sz="1600" dirty="0"/>
          </a:p>
          <a:p>
            <a:r>
              <a:rPr lang="hu-HU" sz="1600" dirty="0" err="1" smtClean="0"/>
              <a:t>Color</a:t>
            </a:r>
            <a:r>
              <a:rPr lang="hu-HU" sz="1600" dirty="0" smtClean="0"/>
              <a:t> = </a:t>
            </a:r>
            <a:r>
              <a:rPr lang="hu-HU" sz="1600" dirty="0" err="1" smtClean="0"/>
              <a:t>toroidal</a:t>
            </a:r>
            <a:r>
              <a:rPr lang="hu-HU" sz="1600" dirty="0" smtClean="0"/>
              <a:t> </a:t>
            </a:r>
            <a:r>
              <a:rPr lang="hu-HU" sz="1600" dirty="0" err="1" smtClean="0"/>
              <a:t>position</a:t>
            </a:r>
            <a:endParaRPr lang="en-US" sz="1600" dirty="0"/>
          </a:p>
        </p:txBody>
      </p:sp>
      <p:sp>
        <p:nvSpPr>
          <p:cNvPr id="32" name="Szövegdoboz 31"/>
          <p:cNvSpPr txBox="1"/>
          <p:nvPr/>
        </p:nvSpPr>
        <p:spPr>
          <a:xfrm>
            <a:off x="2482163" y="1906855"/>
            <a:ext cx="1513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>
                <a:solidFill>
                  <a:srgbClr val="FFFF00"/>
                </a:solidFill>
              </a:rPr>
              <a:t>synthetic</a:t>
            </a:r>
            <a:r>
              <a:rPr lang="hu-HU" sz="1200" dirty="0" smtClean="0">
                <a:solidFill>
                  <a:srgbClr val="FFFF00"/>
                </a:solidFill>
              </a:rPr>
              <a:t> image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2481793" y="4249678"/>
            <a:ext cx="1513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>
                <a:solidFill>
                  <a:srgbClr val="FFFF00"/>
                </a:solidFill>
              </a:rPr>
              <a:t>measurement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45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</a:t>
            </a: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2020.04.01.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Page </a:t>
            </a:r>
            <a:fld id="{A9815A59-DB9D-4FAE-8083-1738FF70F50C}" type="slidenum">
              <a:rPr lang="hu-HU" sz="120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13</a:t>
            </a:fld>
            <a:endParaRPr lang="hu-H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8819455" cy="4339650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Hot-spot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detection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–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machine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protection</a:t>
            </a:r>
            <a:endParaRPr lang="en-US" altLang="en-US" dirty="0" smtClean="0">
              <a:solidFill>
                <a:srgbClr val="3333FF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(</a:t>
            </a:r>
            <a:r>
              <a:rPr lang="hu-HU" altLang="en-US" dirty="0" err="1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Unwanted</a:t>
            </a:r>
            <a:r>
              <a:rPr lang="hu-HU" altLang="en-US" dirty="0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) </a:t>
            </a:r>
            <a:r>
              <a:rPr lang="hu-HU" altLang="en-US" dirty="0" err="1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plasma-wall</a:t>
            </a:r>
            <a:r>
              <a:rPr lang="hu-HU" altLang="en-US" dirty="0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interaction</a:t>
            </a:r>
            <a:r>
              <a:rPr lang="hu-HU" altLang="en-US" dirty="0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: </a:t>
            </a:r>
            <a:r>
              <a:rPr lang="hu-HU" altLang="en-US" dirty="0" err="1" smtClean="0">
                <a:ea typeface="Arial Unicode MS" panose="020B0604020202020204" pitchFamily="34" charset="-128"/>
                <a:sym typeface="Wingdings" panose="05000000000000000000" pitchFamily="2" charset="2"/>
              </a:rPr>
              <a:t>visible</a:t>
            </a:r>
            <a:r>
              <a:rPr lang="hu-HU" altLang="en-US" dirty="0" smtClean="0"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ea typeface="Arial Unicode MS" panose="020B0604020202020204" pitchFamily="34" charset="-128"/>
                <a:sym typeface="Wingdings" panose="05000000000000000000" pitchFamily="2" charset="2"/>
              </a:rPr>
              <a:t>light</a:t>
            </a:r>
            <a:r>
              <a:rPr lang="hu-HU" altLang="en-US" dirty="0" smtClean="0"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ea typeface="Arial Unicode MS" panose="020B0604020202020204" pitchFamily="34" charset="-128"/>
                <a:sym typeface="Wingdings" panose="05000000000000000000" pitchFamily="2" charset="2"/>
              </a:rPr>
              <a:t>emission</a:t>
            </a:r>
            <a:endParaRPr lang="en-US" altLang="en-US" u="sng" dirty="0"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Heat</a:t>
            </a:r>
            <a:r>
              <a:rPr lang="hu-HU" altLang="en-US" dirty="0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load</a:t>
            </a:r>
            <a:r>
              <a:rPr lang="hu-HU" altLang="en-US" dirty="0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cannot</a:t>
            </a:r>
            <a:r>
              <a:rPr lang="hu-HU" altLang="en-US" dirty="0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be </a:t>
            </a:r>
            <a:r>
              <a:rPr lang="hu-HU" altLang="en-US" dirty="0" err="1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determined</a:t>
            </a:r>
            <a:r>
              <a:rPr lang="hu-HU" altLang="en-US" dirty="0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!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But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(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after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)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glow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can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be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seen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(T &gt; 6-800°C)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important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to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record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few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sec </a:t>
            </a:r>
            <a:r>
              <a:rPr lang="hu-HU" altLang="en-US" u="sng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after</a:t>
            </a:r>
            <a:r>
              <a:rPr lang="hu-HU" altLang="en-US" u="sng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u="sng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plasma</a:t>
            </a:r>
            <a:endParaRPr lang="hu-HU" altLang="en-US" u="sng" dirty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hu-HU" altLang="en-US" dirty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Universal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hot-spot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detection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Location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can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be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anywhere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Needs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full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frame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ROI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Present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method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: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manual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inspection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</a:t>
            </a:r>
            <a:r>
              <a:rPr lang="hu-HU" altLang="en-US" sz="2000" b="1" dirty="0" err="1" smtClean="0">
                <a:latin typeface="+mn-lt"/>
              </a:rPr>
              <a:t>capabilites</a:t>
            </a:r>
            <a:r>
              <a:rPr lang="hu-HU" altLang="en-US" sz="2000" b="1" dirty="0" smtClean="0">
                <a:latin typeface="+mn-lt"/>
              </a:rPr>
              <a:t> – </a:t>
            </a:r>
            <a:r>
              <a:rPr lang="hu-HU" altLang="en-US" sz="2000" b="1" dirty="0" err="1" smtClean="0">
                <a:latin typeface="+mn-lt"/>
              </a:rPr>
              <a:t>Slow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framing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  <p:pic>
        <p:nvPicPr>
          <p:cNvPr id="24" name="AEQ40_edi_20170913_135922_100_250_bw_gam.gi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2177" y="1484784"/>
            <a:ext cx="3236221" cy="4045277"/>
          </a:xfrm>
          <a:prstGeom prst="rect">
            <a:avLst/>
          </a:prstGeom>
        </p:spPr>
      </p:pic>
      <p:sp>
        <p:nvSpPr>
          <p:cNvPr id="26" name="Szövegdoboz 25"/>
          <p:cNvSpPr txBox="1"/>
          <p:nvPr/>
        </p:nvSpPr>
        <p:spPr>
          <a:xfrm>
            <a:off x="5757960" y="1569621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FF00"/>
                </a:solidFill>
              </a:rPr>
              <a:t>100 Hz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églalap 26"/>
          <p:cNvSpPr>
            <a:spLocks noChangeArrowheads="1"/>
          </p:cNvSpPr>
          <p:nvPr/>
        </p:nvSpPr>
        <p:spPr bwMode="auto">
          <a:xfrm>
            <a:off x="5757960" y="5661248"/>
            <a:ext cx="3240438" cy="78483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hu-HU" altLang="hu-HU" sz="1800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W7-X </a:t>
            </a:r>
            <a:r>
              <a:rPr lang="hu-HU" altLang="hu-HU" sz="1800" dirty="0" err="1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plasma</a:t>
            </a:r>
            <a:endParaRPr lang="hu-HU" altLang="hu-HU" sz="1800" dirty="0"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hu-HU" altLang="hu-HU" sz="1800" dirty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H</a:t>
            </a:r>
            <a:r>
              <a:rPr lang="hu-HU" altLang="hu-HU" sz="1800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ot-spot </a:t>
            </a:r>
            <a:r>
              <a:rPr lang="hu-HU" altLang="hu-HU" sz="1800" dirty="0" err="1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on</a:t>
            </a:r>
            <a:r>
              <a:rPr lang="hu-HU" altLang="hu-HU" sz="1800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1800" dirty="0" err="1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shielding</a:t>
            </a:r>
            <a:r>
              <a:rPr lang="hu-HU" altLang="hu-HU" sz="1800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house</a:t>
            </a:r>
            <a:endParaRPr lang="hu-HU" altLang="hu-H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024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</a:t>
            </a: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2020.04.01.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Page </a:t>
            </a:r>
            <a:fld id="{A9815A59-DB9D-4FAE-8083-1738FF70F50C}" type="slidenum">
              <a:rPr lang="hu-HU" sz="120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14</a:t>
            </a:fld>
            <a:endParaRPr lang="hu-H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8819455" cy="2169825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Hot-spot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detection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–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machine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protection</a:t>
            </a:r>
            <a:endParaRPr lang="en-US" altLang="en-US" dirty="0" smtClean="0">
              <a:solidFill>
                <a:srgbClr val="3333FF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Dedicated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hot-spot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detection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Location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is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known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before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discharge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(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e.g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.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reciprocating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probe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)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full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frame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ROI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can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be OK,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but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smaller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/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faster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ROI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possible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Detection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can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be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automated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</a:t>
            </a:r>
            <a:r>
              <a:rPr lang="hu-HU" altLang="en-US" sz="2000" b="1" dirty="0" err="1" smtClean="0">
                <a:latin typeface="+mn-lt"/>
              </a:rPr>
              <a:t>capabilites</a:t>
            </a:r>
            <a:r>
              <a:rPr lang="hu-HU" altLang="en-US" sz="2000" b="1" dirty="0" smtClean="0">
                <a:latin typeface="+mn-lt"/>
              </a:rPr>
              <a:t> – </a:t>
            </a:r>
            <a:r>
              <a:rPr lang="hu-HU" altLang="en-US" sz="2000" b="1" dirty="0" err="1" smtClean="0">
                <a:latin typeface="+mn-lt"/>
              </a:rPr>
              <a:t>Slow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framing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2" t="21075" b="22701"/>
          <a:stretch/>
        </p:blipFill>
        <p:spPr>
          <a:xfrm>
            <a:off x="6166984" y="2882003"/>
            <a:ext cx="2923040" cy="342731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2" t="21075" b="22701"/>
          <a:stretch/>
        </p:blipFill>
        <p:spPr>
          <a:xfrm>
            <a:off x="3120004" y="2882003"/>
            <a:ext cx="2923041" cy="342731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6" t="21075" b="22701"/>
          <a:stretch/>
        </p:blipFill>
        <p:spPr>
          <a:xfrm>
            <a:off x="95589" y="2882002"/>
            <a:ext cx="2944813" cy="342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0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</a:t>
            </a: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2020.04.01.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Page </a:t>
            </a:r>
            <a:fld id="{A9815A59-DB9D-4FAE-8083-1738FF70F50C}" type="slidenum">
              <a:rPr lang="hu-HU" sz="120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15</a:t>
            </a:fld>
            <a:endParaRPr lang="hu-H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8819455" cy="2169825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UFO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detection</a:t>
            </a:r>
            <a:endParaRPr lang="en-US" altLang="en-US" dirty="0" smtClean="0">
              <a:solidFill>
                <a:srgbClr val="3333FF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UFO = hot-spot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with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changing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location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Difficult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to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detect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and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follow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can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move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toroidally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(in/out) of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view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Manual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inspection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required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</a:t>
            </a:r>
            <a:r>
              <a:rPr lang="hu-HU" altLang="en-US" sz="2000" b="1" dirty="0" err="1" smtClean="0">
                <a:latin typeface="+mn-lt"/>
              </a:rPr>
              <a:t>capabilites</a:t>
            </a:r>
            <a:r>
              <a:rPr lang="hu-HU" altLang="en-US" sz="2000" b="1" dirty="0" smtClean="0">
                <a:latin typeface="+mn-lt"/>
              </a:rPr>
              <a:t> – </a:t>
            </a:r>
            <a:r>
              <a:rPr lang="hu-HU" altLang="en-US" sz="2000" b="1" dirty="0" err="1" smtClean="0">
                <a:latin typeface="+mn-lt"/>
              </a:rPr>
              <a:t>Slow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framing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  <p:pic>
        <p:nvPicPr>
          <p:cNvPr id="2" name="20171207_014_AEF40_MPM_debr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8809" r="18904"/>
          <a:stretch/>
        </p:blipFill>
        <p:spPr>
          <a:xfrm>
            <a:off x="96292" y="2896157"/>
            <a:ext cx="4763740" cy="3391173"/>
          </a:xfrm>
          <a:prstGeom prst="rect">
            <a:avLst/>
          </a:prstGeom>
        </p:spPr>
      </p:pic>
      <p:pic>
        <p:nvPicPr>
          <p:cNvPr id="7" name="AEQ31_edi_20171207_014_121223.h5_x26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40314" y="1272073"/>
            <a:ext cx="4012206" cy="501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1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</a:t>
            </a: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2020.04.01.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Page </a:t>
            </a:r>
            <a:fld id="{A9815A59-DB9D-4FAE-8083-1738FF70F50C}" type="slidenum">
              <a:rPr lang="hu-HU" sz="120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16</a:t>
            </a:fld>
            <a:endParaRPr lang="hu-H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</a:t>
            </a:r>
            <a:r>
              <a:rPr lang="hu-HU" altLang="en-US" sz="2000" b="1" dirty="0" err="1" smtClean="0">
                <a:latin typeface="+mn-lt"/>
              </a:rPr>
              <a:t>capabilites</a:t>
            </a:r>
            <a:r>
              <a:rPr lang="hu-HU" altLang="en-US" sz="2000" b="1" dirty="0" smtClean="0">
                <a:latin typeface="+mn-lt"/>
              </a:rPr>
              <a:t> – </a:t>
            </a:r>
            <a:r>
              <a:rPr lang="hu-HU" altLang="en-US" sz="2000" b="1" dirty="0" err="1" smtClean="0">
                <a:latin typeface="+mn-lt"/>
              </a:rPr>
              <a:t>Fast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framing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  <p:sp>
        <p:nvSpPr>
          <p:cNvPr id="8" name="AutoShape 59"/>
          <p:cNvSpPr>
            <a:spLocks noChangeArrowheads="1"/>
          </p:cNvSpPr>
          <p:nvPr/>
        </p:nvSpPr>
        <p:spPr bwMode="auto">
          <a:xfrm>
            <a:off x="73025" y="620688"/>
            <a:ext cx="9070975" cy="1231106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r>
              <a:rPr lang="hu-HU" altLang="en-US" sz="2000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Observing</a:t>
            </a:r>
            <a:r>
              <a:rPr lang="hu-HU" altLang="en-US" sz="2000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sz="2000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edge</a:t>
            </a:r>
            <a:r>
              <a:rPr lang="hu-HU" altLang="en-US" sz="2000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sz="2000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turbulence</a:t>
            </a:r>
            <a:r>
              <a:rPr lang="hu-HU" altLang="en-US" sz="2000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– </a:t>
            </a:r>
            <a:r>
              <a:rPr lang="hu-HU" altLang="en-US" sz="2000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filaments</a:t>
            </a:r>
            <a:r>
              <a:rPr lang="hu-HU" altLang="en-US" sz="2000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in W7-X</a:t>
            </a:r>
            <a:endParaRPr lang="en-US" altLang="en-US" sz="2000" dirty="0" smtClean="0">
              <a:solidFill>
                <a:srgbClr val="3333FF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</a:pPr>
            <a:r>
              <a:rPr lang="hu-HU" altLang="en-US" dirty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</a:t>
            </a:r>
            <a:r>
              <a:rPr lang="en-US" altLang="en-US" dirty="0" err="1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tructures</a:t>
            </a:r>
            <a:r>
              <a:rPr lang="en-US" altLang="en-US" dirty="0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en-US" altLang="en-US" dirty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elongated along </a:t>
            </a:r>
            <a:r>
              <a:rPr lang="en-US" altLang="en-US" dirty="0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magnetic </a:t>
            </a:r>
            <a:r>
              <a:rPr lang="en-US" altLang="en-US" dirty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field </a:t>
            </a:r>
            <a:r>
              <a:rPr lang="en-US" altLang="en-US" dirty="0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lines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→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visible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with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exp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.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times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&lt; 50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µs</a:t>
            </a:r>
            <a:endParaRPr lang="hu-HU" altLang="en-US" dirty="0" smtClean="0"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</a:pPr>
            <a:r>
              <a:rPr lang="hu-HU" altLang="en-US" dirty="0" smtClean="0">
                <a:latin typeface="+mn-lt"/>
                <a:ea typeface="Arial Unicode MS" panose="020B0604020202020204" pitchFamily="34" charset="-128"/>
                <a:cs typeface="Arial"/>
                <a:sym typeface="Wingdings" panose="05000000000000000000" pitchFamily="2" charset="2"/>
              </a:rPr>
              <a:t>→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cs typeface="Arial"/>
                <a:sym typeface="Wingdings" panose="05000000000000000000" pitchFamily="2" charset="2"/>
              </a:rPr>
              <a:t>intense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cs typeface="Arial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cs typeface="Arial"/>
                <a:sym typeface="Wingdings" panose="05000000000000000000" pitchFamily="2" charset="2"/>
              </a:rPr>
              <a:t>edge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cs typeface="Arial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cs typeface="Arial"/>
                <a:sym typeface="Wingdings" panose="05000000000000000000" pitchFamily="2" charset="2"/>
              </a:rPr>
              <a:t>radiation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cs typeface="Arial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cs typeface="Arial"/>
                <a:sym typeface="Wingdings" panose="05000000000000000000" pitchFamily="2" charset="2"/>
              </a:rPr>
              <a:t>due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cs typeface="Arial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cs typeface="Arial"/>
                <a:sym typeface="Wingdings" panose="05000000000000000000" pitchFamily="2" charset="2"/>
              </a:rPr>
              <a:t>to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cs typeface="Arial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cs typeface="Arial"/>
                <a:sym typeface="Wingdings" panose="05000000000000000000" pitchFamily="2" charset="2"/>
              </a:rPr>
              <a:t>unconditioned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cs typeface="Arial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cs typeface="Arial"/>
                <a:sym typeface="Wingdings" panose="05000000000000000000" pitchFamily="2" charset="2"/>
              </a:rPr>
              <a:t>first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cs typeface="Arial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cs typeface="Arial"/>
                <a:sym typeface="Wingdings" panose="05000000000000000000" pitchFamily="2" charset="2"/>
              </a:rPr>
              <a:t>wall</a:t>
            </a:r>
            <a:endParaRPr lang="hu-HU" altLang="en-US" dirty="0"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3516312" y="5867400"/>
            <a:ext cx="27432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100" dirty="0" smtClean="0">
                <a:latin typeface="+mn-lt"/>
              </a:rPr>
              <a:t>[</a:t>
            </a:r>
            <a:r>
              <a:rPr lang="da-DK" sz="1100" dirty="0" smtClean="0">
                <a:latin typeface="+mn-lt"/>
              </a:rPr>
              <a:t>S</a:t>
            </a:r>
            <a:r>
              <a:rPr lang="da-DK" sz="1100" dirty="0">
                <a:latin typeface="+mn-lt"/>
              </a:rPr>
              <a:t>. Zoletnik et al</a:t>
            </a:r>
            <a:r>
              <a:rPr lang="da-DK" sz="1100" dirty="0" smtClean="0">
                <a:latin typeface="+mn-lt"/>
              </a:rPr>
              <a:t>,</a:t>
            </a:r>
            <a:r>
              <a:rPr lang="hu-HU" sz="1100" dirty="0" smtClean="0">
                <a:latin typeface="+mn-lt"/>
              </a:rPr>
              <a:t> RSI</a:t>
            </a:r>
            <a:r>
              <a:rPr lang="da-DK" sz="1100" dirty="0" smtClean="0">
                <a:latin typeface="+mn-lt"/>
              </a:rPr>
              <a:t> </a:t>
            </a:r>
            <a:r>
              <a:rPr lang="da-DK" sz="1100" dirty="0">
                <a:latin typeface="+mn-lt"/>
              </a:rPr>
              <a:t>89 (2018) 013502</a:t>
            </a:r>
            <a:r>
              <a:rPr lang="hu-HU" sz="1100" dirty="0" smtClean="0">
                <a:latin typeface="+mn-lt"/>
              </a:rPr>
              <a:t>]</a:t>
            </a:r>
            <a:endParaRPr lang="en-US" sz="1100" dirty="0">
              <a:latin typeface="+mn-lt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212725" y="5867400"/>
            <a:ext cx="377467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100" dirty="0" smtClean="0">
                <a:latin typeface="+mn-lt"/>
              </a:rPr>
              <a:t>[G. Kocsis </a:t>
            </a:r>
            <a:r>
              <a:rPr lang="da-DK" sz="1100" dirty="0" smtClean="0">
                <a:latin typeface="+mn-lt"/>
              </a:rPr>
              <a:t>et </a:t>
            </a:r>
            <a:r>
              <a:rPr lang="da-DK" sz="1100" dirty="0">
                <a:latin typeface="+mn-lt"/>
              </a:rPr>
              <a:t>al, </a:t>
            </a:r>
            <a:r>
              <a:rPr lang="hu-HU" sz="1100" dirty="0" smtClean="0">
                <a:latin typeface="+mn-lt"/>
              </a:rPr>
              <a:t>EPS 2017]</a:t>
            </a:r>
            <a:endParaRPr lang="en-US" sz="1100" dirty="0">
              <a:latin typeface="+mn-lt"/>
            </a:endParaRPr>
          </a:p>
        </p:txBody>
      </p:sp>
      <p:pic>
        <p:nvPicPr>
          <p:cNvPr id="11" name="phot_20160308_154540_puff2_4500-4620_bgr.gif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25" y="2133599"/>
            <a:ext cx="3299999" cy="3600000"/>
          </a:xfrm>
          <a:prstGeom prst="rect">
            <a:avLst/>
          </a:prstGeom>
        </p:spPr>
      </p:pic>
      <p:pic>
        <p:nvPicPr>
          <p:cNvPr id="12" name="Picture 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22623" r="61215" b="23109"/>
          <a:stretch/>
        </p:blipFill>
        <p:spPr bwMode="auto">
          <a:xfrm>
            <a:off x="3505200" y="2133600"/>
            <a:ext cx="2286000" cy="36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Szövegdoboz 12"/>
          <p:cNvSpPr txBox="1"/>
          <p:nvPr/>
        </p:nvSpPr>
        <p:spPr>
          <a:xfrm>
            <a:off x="5878513" y="2133599"/>
            <a:ext cx="3211511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 smtClean="0">
                <a:solidFill>
                  <a:srgbClr val="FF0000"/>
                </a:solidFill>
                <a:latin typeface="+mn-lt"/>
              </a:rPr>
              <a:t>No </a:t>
            </a:r>
            <a:r>
              <a:rPr lang="hu-HU" sz="1800" b="1" dirty="0" err="1" smtClean="0">
                <a:solidFill>
                  <a:srgbClr val="FF0000"/>
                </a:solidFill>
                <a:latin typeface="+mn-lt"/>
              </a:rPr>
              <a:t>direct</a:t>
            </a:r>
            <a:r>
              <a:rPr lang="hu-HU" sz="1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hu-HU" sz="1800" b="1" dirty="0" err="1" smtClean="0">
                <a:solidFill>
                  <a:srgbClr val="FF0000"/>
                </a:solidFill>
                <a:latin typeface="+mn-lt"/>
              </a:rPr>
              <a:t>observation</a:t>
            </a:r>
            <a:r>
              <a:rPr lang="hu-HU" sz="1800" b="1" dirty="0" smtClean="0">
                <a:solidFill>
                  <a:srgbClr val="FF0000"/>
                </a:solidFill>
                <a:latin typeface="+mn-lt"/>
              </a:rPr>
              <a:t> of </a:t>
            </a:r>
            <a:r>
              <a:rPr lang="hu-HU" sz="1800" b="1" dirty="0" err="1" smtClean="0">
                <a:solidFill>
                  <a:srgbClr val="FF0000"/>
                </a:solidFill>
                <a:latin typeface="+mn-lt"/>
              </a:rPr>
              <a:t>filaments</a:t>
            </a:r>
            <a:endParaRPr lang="hu-HU" sz="1800" b="1" dirty="0" smtClean="0">
              <a:solidFill>
                <a:srgbClr val="FF0000"/>
              </a:solidFill>
              <a:latin typeface="+mn-lt"/>
            </a:endParaRPr>
          </a:p>
          <a:p>
            <a:pPr marL="144000" indent="-144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800" dirty="0" err="1" smtClean="0">
                <a:latin typeface="+mn-lt"/>
              </a:rPr>
              <a:t>use</a:t>
            </a:r>
            <a:r>
              <a:rPr lang="hu-HU" sz="1800" dirty="0" smtClean="0">
                <a:latin typeface="+mn-lt"/>
              </a:rPr>
              <a:t> </a:t>
            </a:r>
            <a:r>
              <a:rPr lang="hu-HU" sz="1800" dirty="0" err="1" smtClean="0">
                <a:latin typeface="+mn-lt"/>
              </a:rPr>
              <a:t>correlation</a:t>
            </a:r>
            <a:r>
              <a:rPr lang="hu-HU" sz="1800" dirty="0" smtClean="0">
                <a:latin typeface="+mn-lt"/>
              </a:rPr>
              <a:t> </a:t>
            </a:r>
            <a:r>
              <a:rPr lang="hu-HU" sz="1800" dirty="0" err="1" smtClean="0">
                <a:latin typeface="+mn-lt"/>
              </a:rPr>
              <a:t>methods</a:t>
            </a:r>
            <a:endParaRPr lang="hu-HU" sz="1800" dirty="0" smtClean="0">
              <a:latin typeface="+mn-lt"/>
            </a:endParaRPr>
          </a:p>
          <a:p>
            <a:pPr marL="144000" indent="-144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800" dirty="0" err="1" smtClean="0">
                <a:latin typeface="+mn-lt"/>
              </a:rPr>
              <a:t>calculate</a:t>
            </a:r>
            <a:r>
              <a:rPr lang="hu-HU" sz="1800" dirty="0" smtClean="0">
                <a:latin typeface="+mn-lt"/>
              </a:rPr>
              <a:t> </a:t>
            </a:r>
            <a:r>
              <a:rPr lang="hu-HU" sz="1800" dirty="0" err="1" smtClean="0">
                <a:latin typeface="+mn-lt"/>
              </a:rPr>
              <a:t>phase</a:t>
            </a:r>
            <a:r>
              <a:rPr lang="hu-HU" sz="1800" dirty="0" smtClean="0">
                <a:latin typeface="+mn-lt"/>
              </a:rPr>
              <a:t> and </a:t>
            </a:r>
            <a:r>
              <a:rPr lang="hu-HU" sz="1800" dirty="0" err="1" smtClean="0">
                <a:latin typeface="+mn-lt"/>
              </a:rPr>
              <a:t>coherence</a:t>
            </a:r>
            <a:r>
              <a:rPr lang="hu-HU" sz="1800" dirty="0" smtClean="0">
                <a:latin typeface="+mn-lt"/>
              </a:rPr>
              <a:t> </a:t>
            </a:r>
            <a:r>
              <a:rPr lang="hu-HU" sz="1800" dirty="0" err="1" smtClean="0">
                <a:latin typeface="+mn-lt"/>
              </a:rPr>
              <a:t>between</a:t>
            </a:r>
            <a:r>
              <a:rPr lang="hu-HU" sz="1800" dirty="0" smtClean="0">
                <a:latin typeface="+mn-lt"/>
              </a:rPr>
              <a:t> </a:t>
            </a:r>
            <a:r>
              <a:rPr lang="hu-HU" sz="1800" dirty="0" err="1" smtClean="0">
                <a:latin typeface="+mn-lt"/>
              </a:rPr>
              <a:t>two</a:t>
            </a:r>
            <a:r>
              <a:rPr lang="hu-HU" sz="1800" dirty="0" smtClean="0">
                <a:latin typeface="+mn-lt"/>
              </a:rPr>
              <a:t> EDICAM </a:t>
            </a:r>
            <a:r>
              <a:rPr lang="hu-HU" sz="1800" dirty="0" err="1" smtClean="0">
                <a:latin typeface="+mn-lt"/>
              </a:rPr>
              <a:t>cameras</a:t>
            </a:r>
            <a:endParaRPr lang="hu-HU" sz="1800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hu-HU" sz="1800" dirty="0" smtClean="0">
                <a:latin typeface="+mn-lt"/>
              </a:rPr>
              <a:t>→ </a:t>
            </a:r>
            <a:r>
              <a:rPr lang="hu-HU" sz="1800" dirty="0" err="1" smtClean="0">
                <a:latin typeface="+mn-lt"/>
              </a:rPr>
              <a:t>high</a:t>
            </a:r>
            <a:r>
              <a:rPr lang="hu-HU" sz="1800" dirty="0" smtClean="0">
                <a:latin typeface="+mn-lt"/>
              </a:rPr>
              <a:t> </a:t>
            </a:r>
            <a:r>
              <a:rPr lang="hu-HU" sz="1800" dirty="0" err="1" smtClean="0">
                <a:latin typeface="+mn-lt"/>
              </a:rPr>
              <a:t>coherence</a:t>
            </a:r>
            <a:r>
              <a:rPr lang="hu-HU" sz="1800" dirty="0" smtClean="0">
                <a:latin typeface="+mn-lt"/>
              </a:rPr>
              <a:t> (&gt; 0.8)</a:t>
            </a:r>
          </a:p>
          <a:p>
            <a:pPr>
              <a:spcBef>
                <a:spcPts val="600"/>
              </a:spcBef>
            </a:pPr>
            <a:r>
              <a:rPr lang="hu-HU" sz="1800" dirty="0" smtClean="0">
                <a:latin typeface="+mn-lt"/>
              </a:rPr>
              <a:t>→ </a:t>
            </a:r>
            <a:r>
              <a:rPr lang="hu-HU" sz="1800" dirty="0" err="1" smtClean="0">
                <a:latin typeface="+mn-lt"/>
              </a:rPr>
              <a:t>linear</a:t>
            </a:r>
            <a:r>
              <a:rPr lang="hu-HU" sz="1800" dirty="0" smtClean="0">
                <a:latin typeface="+mn-lt"/>
              </a:rPr>
              <a:t> </a:t>
            </a:r>
            <a:r>
              <a:rPr lang="hu-HU" sz="1800" dirty="0" err="1" smtClean="0">
                <a:latin typeface="+mn-lt"/>
              </a:rPr>
              <a:t>phase</a:t>
            </a:r>
            <a:endParaRPr lang="hu-HU" sz="1800" dirty="0" smtClean="0">
              <a:latin typeface="+mn-lt"/>
            </a:endParaRPr>
          </a:p>
          <a:p>
            <a:pPr marL="285750" indent="-285750">
              <a:spcBef>
                <a:spcPts val="600"/>
              </a:spcBef>
              <a:buFont typeface="Symbol"/>
              <a:buChar char="Þ"/>
            </a:pPr>
            <a:r>
              <a:rPr lang="hu-HU" sz="1800" dirty="0" err="1" smtClean="0">
                <a:latin typeface="+mn-lt"/>
                <a:sym typeface="Symbol"/>
              </a:rPr>
              <a:t>We</a:t>
            </a:r>
            <a:r>
              <a:rPr lang="hu-HU" sz="1800" dirty="0" smtClean="0">
                <a:latin typeface="+mn-lt"/>
                <a:sym typeface="Symbol"/>
              </a:rPr>
              <a:t> </a:t>
            </a:r>
            <a:r>
              <a:rPr lang="hu-HU" sz="1800" dirty="0" err="1" smtClean="0">
                <a:latin typeface="+mn-lt"/>
                <a:sym typeface="Symbol"/>
              </a:rPr>
              <a:t>observe</a:t>
            </a:r>
            <a:r>
              <a:rPr lang="hu-HU" sz="1800" dirty="0" smtClean="0">
                <a:latin typeface="+mn-lt"/>
                <a:sym typeface="Symbol"/>
              </a:rPr>
              <a:t> </a:t>
            </a:r>
            <a:r>
              <a:rPr lang="hu-HU" sz="1800" dirty="0" err="1" smtClean="0">
                <a:latin typeface="+mn-lt"/>
                <a:sym typeface="Symbol"/>
              </a:rPr>
              <a:t>the</a:t>
            </a:r>
            <a:r>
              <a:rPr lang="hu-HU" sz="1800" dirty="0" smtClean="0">
                <a:latin typeface="+mn-lt"/>
                <a:sym typeface="Symbol"/>
              </a:rPr>
              <a:t> </a:t>
            </a:r>
            <a:r>
              <a:rPr lang="hu-HU" sz="1800" dirty="0" err="1" smtClean="0">
                <a:latin typeface="+mn-lt"/>
                <a:sym typeface="Symbol"/>
              </a:rPr>
              <a:t>filaments</a:t>
            </a:r>
            <a:endParaRPr lang="hu-HU" sz="1800" dirty="0">
              <a:latin typeface="+mn-lt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39851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T. Szepesi | PPM-7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| </a:t>
            </a: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2020.04.01.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| Page </a:t>
            </a:r>
            <a:fld id="{A9815A59-DB9D-4FAE-8083-1738FF70F50C}" type="slidenum">
              <a:rPr lang="hu-HU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pPr algn="r" eaLnBrk="1" hangingPunct="1">
                <a:defRPr/>
              </a:pPr>
              <a:t>17</a:t>
            </a:fld>
            <a:endParaRPr lang="hu-HU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</a:t>
            </a:r>
            <a:r>
              <a:rPr lang="hu-HU" altLang="en-US" sz="2000" b="1" dirty="0" err="1" smtClean="0">
                <a:latin typeface="+mn-lt"/>
              </a:rPr>
              <a:t>capabilites</a:t>
            </a:r>
            <a:r>
              <a:rPr lang="hu-HU" altLang="en-US" sz="2000" b="1" dirty="0" smtClean="0">
                <a:latin typeface="+mn-lt"/>
              </a:rPr>
              <a:t> – </a:t>
            </a:r>
            <a:r>
              <a:rPr lang="hu-HU" altLang="en-US" sz="2000" b="1" dirty="0" err="1" smtClean="0">
                <a:latin typeface="+mn-lt"/>
              </a:rPr>
              <a:t>Fast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framing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  <p:sp>
        <p:nvSpPr>
          <p:cNvPr id="15" name="AutoShape 59"/>
          <p:cNvSpPr>
            <a:spLocks noChangeArrowheads="1"/>
          </p:cNvSpPr>
          <p:nvPr/>
        </p:nvSpPr>
        <p:spPr bwMode="auto">
          <a:xfrm>
            <a:off x="73025" y="620688"/>
            <a:ext cx="9070975" cy="769441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r>
              <a:rPr lang="hu-HU" altLang="en-US" sz="2000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Utilization</a:t>
            </a:r>
            <a:r>
              <a:rPr lang="hu-HU" altLang="en-US" sz="2000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of </a:t>
            </a:r>
            <a:r>
              <a:rPr lang="hu-HU" altLang="en-US" sz="2000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multiple</a:t>
            </a:r>
            <a:r>
              <a:rPr lang="hu-HU" altLang="en-US" sz="2000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sz="2000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ROIs</a:t>
            </a:r>
            <a:r>
              <a:rPr lang="hu-HU" altLang="en-US" sz="2000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sz="2000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in</a:t>
            </a:r>
            <a:r>
              <a:rPr lang="hu-HU" altLang="en-US" sz="2000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sz="2000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the</a:t>
            </a:r>
            <a:r>
              <a:rPr lang="hu-HU" altLang="en-US" sz="2000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sz="2000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non-destructive</a:t>
            </a:r>
            <a:r>
              <a:rPr lang="hu-HU" altLang="en-US" sz="2000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sz="2000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readout</a:t>
            </a:r>
            <a:r>
              <a:rPr lang="hu-HU" altLang="en-US" sz="2000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sz="2000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mode</a:t>
            </a:r>
            <a:endParaRPr lang="en-US" altLang="en-US" sz="2000" dirty="0" smtClean="0">
              <a:solidFill>
                <a:srgbClr val="3333FF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the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EDICAM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system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can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handle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upto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6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ROIs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simultaneously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 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cs typeface="Arial"/>
                <a:sym typeface="Wingdings" panose="05000000000000000000" pitchFamily="2" charset="2"/>
              </a:rPr>
              <a:t>≡ 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cs typeface="Arial"/>
                <a:sym typeface="Wingdings" panose="05000000000000000000" pitchFamily="2" charset="2"/>
              </a:rPr>
              <a:t>6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cs typeface="Arial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cs typeface="Arial"/>
                <a:sym typeface="Wingdings" panose="05000000000000000000" pitchFamily="2" charset="2"/>
              </a:rPr>
              <a:t>cameras</a:t>
            </a:r>
            <a:endParaRPr lang="hu-HU" altLang="en-US" dirty="0" smtClean="0"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grpSp>
        <p:nvGrpSpPr>
          <p:cNvPr id="16" name="Csoportba foglalás 15"/>
          <p:cNvGrpSpPr/>
          <p:nvPr/>
        </p:nvGrpSpPr>
        <p:grpSpPr>
          <a:xfrm>
            <a:off x="4967287" y="4221088"/>
            <a:ext cx="4075112" cy="2287425"/>
            <a:chOff x="228600" y="3732375"/>
            <a:chExt cx="4075112" cy="2287425"/>
          </a:xfrm>
        </p:grpSpPr>
        <p:grpSp>
          <p:nvGrpSpPr>
            <p:cNvPr id="17" name="Csoportba foglalás 16"/>
            <p:cNvGrpSpPr/>
            <p:nvPr/>
          </p:nvGrpSpPr>
          <p:grpSpPr>
            <a:xfrm>
              <a:off x="228600" y="3732375"/>
              <a:ext cx="4075112" cy="2287425"/>
              <a:chOff x="609600" y="1752600"/>
              <a:chExt cx="7848600" cy="2468260"/>
            </a:xfrm>
          </p:grpSpPr>
          <p:grpSp>
            <p:nvGrpSpPr>
              <p:cNvPr id="24" name="Csoportba foglalás 23"/>
              <p:cNvGrpSpPr/>
              <p:nvPr/>
            </p:nvGrpSpPr>
            <p:grpSpPr>
              <a:xfrm>
                <a:off x="609600" y="1752600"/>
                <a:ext cx="7848600" cy="2468260"/>
                <a:chOff x="457200" y="3590505"/>
                <a:chExt cx="7848600" cy="2468260"/>
              </a:xfrm>
            </p:grpSpPr>
            <p:grpSp>
              <p:nvGrpSpPr>
                <p:cNvPr id="27" name="Csoportba foglalás 47"/>
                <p:cNvGrpSpPr>
                  <a:grpSpLocks/>
                </p:cNvGrpSpPr>
                <p:nvPr/>
              </p:nvGrpSpPr>
              <p:grpSpPr bwMode="auto">
                <a:xfrm>
                  <a:off x="457200" y="4046688"/>
                  <a:ext cx="7848600" cy="2012077"/>
                  <a:chOff x="457200" y="3392487"/>
                  <a:chExt cx="7848602" cy="2011607"/>
                </a:xfrm>
              </p:grpSpPr>
              <p:pic>
                <p:nvPicPr>
                  <p:cNvPr id="32" name="Picture 39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037" r="10443" b="43596"/>
                  <a:stretch>
                    <a:fillRect/>
                  </a:stretch>
                </p:blipFill>
                <p:spPr bwMode="auto">
                  <a:xfrm>
                    <a:off x="601663" y="4132263"/>
                    <a:ext cx="7272338" cy="11255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3" name="Line 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01663" y="3535363"/>
                    <a:ext cx="0" cy="1584325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+mn-lt"/>
                    </a:endParaRPr>
                  </a:p>
                </p:txBody>
              </p:sp>
              <p:sp>
                <p:nvSpPr>
                  <p:cNvPr id="34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7200" y="5048251"/>
                    <a:ext cx="7848600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+mn-lt"/>
                    </a:endParaRPr>
                  </a:p>
                </p:txBody>
              </p:sp>
              <p:sp>
                <p:nvSpPr>
                  <p:cNvPr id="35" name="Text Box 4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67880" y="5072063"/>
                    <a:ext cx="1537922" cy="3320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sz="1400" dirty="0" smtClean="0">
                        <a:latin typeface="+mn-lt"/>
                      </a:rPr>
                      <a:t>time</a:t>
                    </a:r>
                    <a:endParaRPr lang="en-US" sz="1400" dirty="0">
                      <a:latin typeface="+mn-lt"/>
                    </a:endParaRPr>
                  </a:p>
                </p:txBody>
              </p:sp>
              <p:sp>
                <p:nvSpPr>
                  <p:cNvPr id="36" name="Text Box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4538" y="3463925"/>
                    <a:ext cx="1389062" cy="7968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sz="1400" dirty="0" smtClean="0">
                        <a:latin typeface="+mn-lt"/>
                      </a:rPr>
                      <a:t>pixel brightness</a:t>
                    </a:r>
                    <a:endParaRPr lang="en-US" sz="1400" dirty="0">
                      <a:latin typeface="+mn-lt"/>
                    </a:endParaRPr>
                  </a:p>
                </p:txBody>
              </p:sp>
              <p:sp>
                <p:nvSpPr>
                  <p:cNvPr id="37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2328863" y="3463925"/>
                    <a:ext cx="0" cy="79216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+mn-lt"/>
                    </a:endParaRPr>
                  </a:p>
                </p:txBody>
              </p:sp>
              <p:sp>
                <p:nvSpPr>
                  <p:cNvPr id="38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4849813" y="3463925"/>
                    <a:ext cx="0" cy="79216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+mn-lt"/>
                    </a:endParaRPr>
                  </a:p>
                </p:txBody>
              </p:sp>
              <p:sp>
                <p:nvSpPr>
                  <p:cNvPr id="39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7369175" y="3463925"/>
                    <a:ext cx="0" cy="79216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+mn-lt"/>
                    </a:endParaRPr>
                  </a:p>
                </p:txBody>
              </p:sp>
              <p:sp>
                <p:nvSpPr>
                  <p:cNvPr id="40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776788" y="3392487"/>
                    <a:ext cx="0" cy="792163"/>
                  </a:xfrm>
                  <a:prstGeom prst="line">
                    <a:avLst/>
                  </a:prstGeom>
                  <a:noFill/>
                  <a:ln w="5080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+mn-lt"/>
                    </a:endParaRPr>
                  </a:p>
                </p:txBody>
              </p:sp>
              <p:sp>
                <p:nvSpPr>
                  <p:cNvPr id="41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7297738" y="3392487"/>
                    <a:ext cx="0" cy="792163"/>
                  </a:xfrm>
                  <a:prstGeom prst="line">
                    <a:avLst/>
                  </a:prstGeom>
                  <a:noFill/>
                  <a:ln w="5080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+mn-lt"/>
                    </a:endParaRPr>
                  </a:p>
                </p:txBody>
              </p:sp>
            </p:grpSp>
            <p:sp>
              <p:nvSpPr>
                <p:cNvPr id="28" name="Line 60"/>
                <p:cNvSpPr>
                  <a:spLocks noChangeShapeType="1"/>
                </p:cNvSpPr>
                <p:nvPr/>
              </p:nvSpPr>
              <p:spPr bwMode="auto">
                <a:xfrm>
                  <a:off x="846137" y="4008937"/>
                  <a:ext cx="148272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9" name="Line 60"/>
                <p:cNvSpPr>
                  <a:spLocks noChangeShapeType="1"/>
                </p:cNvSpPr>
                <p:nvPr/>
              </p:nvSpPr>
              <p:spPr bwMode="auto">
                <a:xfrm>
                  <a:off x="2328863" y="4008937"/>
                  <a:ext cx="103108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30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939801" y="3593068"/>
                  <a:ext cx="1193800" cy="3321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400" dirty="0" err="1" smtClean="0">
                      <a:latin typeface="+mn-lt"/>
                    </a:rPr>
                    <a:t>exp</a:t>
                  </a:r>
                  <a:r>
                    <a:rPr lang="hu-HU" sz="1400" dirty="0" smtClean="0">
                      <a:latin typeface="+mn-lt"/>
                    </a:rPr>
                    <a:t>o</a:t>
                  </a:r>
                  <a:endParaRPr lang="en-US" sz="1400" dirty="0">
                    <a:latin typeface="+mn-lt"/>
                  </a:endParaRPr>
                </a:p>
              </p:txBody>
            </p:sp>
            <p:sp>
              <p:nvSpPr>
                <p:cNvPr id="3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2133599" y="3590505"/>
                  <a:ext cx="1388571" cy="3321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400" dirty="0" smtClean="0">
                      <a:latin typeface="+mn-lt"/>
                    </a:rPr>
                    <a:t>reset</a:t>
                  </a:r>
                  <a:endParaRPr lang="en-US" sz="1400" dirty="0">
                    <a:latin typeface="+mn-lt"/>
                  </a:endParaRPr>
                </a:p>
              </p:txBody>
            </p:sp>
          </p:grpSp>
          <p:sp>
            <p:nvSpPr>
              <p:cNvPr id="25" name="Szövegdoboz 24"/>
              <p:cNvSpPr txBox="1"/>
              <p:nvPr/>
            </p:nvSpPr>
            <p:spPr>
              <a:xfrm>
                <a:off x="5783871" y="1840468"/>
                <a:ext cx="1718652" cy="564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latin typeface="+mn-lt"/>
                  </a:rPr>
                  <a:t>NDR readout</a:t>
                </a:r>
                <a:r>
                  <a:rPr lang="hu-HU" sz="1400" dirty="0" smtClean="0">
                    <a:solidFill>
                      <a:srgbClr val="FF0000"/>
                    </a:solidFill>
                    <a:latin typeface="+mn-lt"/>
                  </a:rPr>
                  <a:t>s</a:t>
                </a:r>
                <a:endParaRPr lang="en-US" sz="140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26" name="Szövegdoboz 25"/>
              <p:cNvSpPr txBox="1"/>
              <p:nvPr/>
            </p:nvSpPr>
            <p:spPr>
              <a:xfrm>
                <a:off x="3674572" y="1828800"/>
                <a:ext cx="1718652" cy="564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latin typeface="+mn-lt"/>
                  </a:rPr>
                  <a:t>NDR readout</a:t>
                </a:r>
                <a:r>
                  <a:rPr lang="hu-HU" sz="1400" dirty="0" smtClean="0">
                    <a:solidFill>
                      <a:srgbClr val="FF0000"/>
                    </a:solidFill>
                    <a:latin typeface="+mn-lt"/>
                  </a:rPr>
                  <a:t>s</a:t>
                </a:r>
                <a:endParaRPr lang="en-US" sz="1400" dirty="0">
                  <a:solidFill>
                    <a:srgbClr val="FF0000"/>
                  </a:solidFill>
                  <a:latin typeface="+mn-lt"/>
                </a:endParaRPr>
              </a:p>
            </p:txBody>
          </p:sp>
        </p:grpSp>
        <p:sp>
          <p:nvSpPr>
            <p:cNvPr id="18" name="Line 48"/>
            <p:cNvSpPr>
              <a:spLocks noChangeShapeType="1"/>
            </p:cNvSpPr>
            <p:nvPr/>
          </p:nvSpPr>
          <p:spPr bwMode="auto">
            <a:xfrm>
              <a:off x="1828800" y="4313052"/>
              <a:ext cx="0" cy="7923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>
                <a:latin typeface="+mn-lt"/>
              </a:endParaRPr>
            </a:p>
          </p:txBody>
        </p:sp>
        <p:sp>
          <p:nvSpPr>
            <p:cNvPr id="19" name="Line 50"/>
            <p:cNvSpPr>
              <a:spLocks noChangeShapeType="1"/>
            </p:cNvSpPr>
            <p:nvPr/>
          </p:nvSpPr>
          <p:spPr bwMode="auto">
            <a:xfrm>
              <a:off x="2057400" y="4313052"/>
              <a:ext cx="0" cy="7923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>
                <a:latin typeface="+mn-lt"/>
              </a:endParaRPr>
            </a:p>
          </p:txBody>
        </p:sp>
        <p:sp>
          <p:nvSpPr>
            <p:cNvPr id="20" name="Line 52"/>
            <p:cNvSpPr>
              <a:spLocks noChangeShapeType="1"/>
            </p:cNvSpPr>
            <p:nvPr/>
          </p:nvSpPr>
          <p:spPr bwMode="auto">
            <a:xfrm>
              <a:off x="2266155" y="4313052"/>
              <a:ext cx="0" cy="7923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>
                <a:latin typeface="+mn-lt"/>
              </a:endParaRPr>
            </a:p>
          </p:txBody>
        </p:sp>
        <p:sp>
          <p:nvSpPr>
            <p:cNvPr id="21" name="Line 48"/>
            <p:cNvSpPr>
              <a:spLocks noChangeShapeType="1"/>
            </p:cNvSpPr>
            <p:nvPr/>
          </p:nvSpPr>
          <p:spPr bwMode="auto">
            <a:xfrm>
              <a:off x="3095625" y="4311279"/>
              <a:ext cx="0" cy="7923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>
                <a:latin typeface="+mn-lt"/>
              </a:endParaRPr>
            </a:p>
          </p:txBody>
        </p:sp>
        <p:sp>
          <p:nvSpPr>
            <p:cNvPr id="22" name="Line 50"/>
            <p:cNvSpPr>
              <a:spLocks noChangeShapeType="1"/>
            </p:cNvSpPr>
            <p:nvPr/>
          </p:nvSpPr>
          <p:spPr bwMode="auto">
            <a:xfrm>
              <a:off x="3324225" y="4311279"/>
              <a:ext cx="0" cy="7923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>
                <a:latin typeface="+mn-lt"/>
              </a:endParaRPr>
            </a:p>
          </p:txBody>
        </p:sp>
        <p:sp>
          <p:nvSpPr>
            <p:cNvPr id="23" name="Line 52"/>
            <p:cNvSpPr>
              <a:spLocks noChangeShapeType="1"/>
            </p:cNvSpPr>
            <p:nvPr/>
          </p:nvSpPr>
          <p:spPr bwMode="auto">
            <a:xfrm>
              <a:off x="3532980" y="4311279"/>
              <a:ext cx="0" cy="7923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>
                <a:latin typeface="+mn-lt"/>
              </a:endParaRPr>
            </a:p>
          </p:txBody>
        </p:sp>
      </p:grpSp>
      <p:pic>
        <p:nvPicPr>
          <p:cNvPr id="42" name="AEQ50_edi_20171115_039_174928_3ROI.gif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1771165"/>
            <a:ext cx="4368006" cy="4368006"/>
          </a:xfrm>
          <a:prstGeom prst="rect">
            <a:avLst/>
          </a:prstGeom>
        </p:spPr>
      </p:pic>
      <p:sp>
        <p:nvSpPr>
          <p:cNvPr id="43" name="Szövegdoboz 42"/>
          <p:cNvSpPr txBox="1"/>
          <p:nvPr/>
        </p:nvSpPr>
        <p:spPr>
          <a:xfrm>
            <a:off x="126072" y="1804719"/>
            <a:ext cx="18405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smtClean="0">
                <a:solidFill>
                  <a:srgbClr val="00FF00"/>
                </a:solidFill>
                <a:latin typeface="+mn-lt"/>
              </a:rPr>
              <a:t>20171115.039</a:t>
            </a:r>
          </a:p>
          <a:p>
            <a:r>
              <a:rPr lang="hu-HU" sz="1800" dirty="0" err="1" smtClean="0">
                <a:solidFill>
                  <a:srgbClr val="00FF00"/>
                </a:solidFill>
                <a:latin typeface="+mn-lt"/>
              </a:rPr>
              <a:t>Helium</a:t>
            </a:r>
            <a:r>
              <a:rPr lang="hu-HU" sz="1800" dirty="0" smtClean="0">
                <a:solidFill>
                  <a:srgbClr val="00FF00"/>
                </a:solidFill>
                <a:latin typeface="+mn-lt"/>
              </a:rPr>
              <a:t> </a:t>
            </a:r>
            <a:r>
              <a:rPr lang="hu-HU" sz="1800" dirty="0" err="1" smtClean="0">
                <a:solidFill>
                  <a:srgbClr val="00FF00"/>
                </a:solidFill>
                <a:latin typeface="+mn-lt"/>
              </a:rPr>
              <a:t>plasma</a:t>
            </a:r>
            <a:endParaRPr lang="hu-HU" sz="1800" dirty="0" smtClean="0">
              <a:solidFill>
                <a:srgbClr val="00FF00"/>
              </a:solidFill>
              <a:latin typeface="+mn-lt"/>
            </a:endParaRPr>
          </a:p>
          <a:p>
            <a:r>
              <a:rPr lang="hu-HU" dirty="0" err="1" smtClean="0">
                <a:solidFill>
                  <a:srgbClr val="00FF00"/>
                </a:solidFill>
                <a:latin typeface="+mn-lt"/>
              </a:rPr>
              <a:t>Pellet</a:t>
            </a:r>
            <a:r>
              <a:rPr lang="hu-HU" dirty="0" smtClean="0">
                <a:solidFill>
                  <a:srgbClr val="00FF00"/>
                </a:solidFill>
                <a:latin typeface="+mn-lt"/>
              </a:rPr>
              <a:t> </a:t>
            </a:r>
            <a:r>
              <a:rPr lang="hu-HU" dirty="0" err="1" smtClean="0">
                <a:solidFill>
                  <a:srgbClr val="00FF00"/>
                </a:solidFill>
                <a:latin typeface="+mn-lt"/>
              </a:rPr>
              <a:t>injection</a:t>
            </a:r>
            <a:endParaRPr lang="hu-HU" sz="1800" dirty="0" smtClean="0">
              <a:solidFill>
                <a:srgbClr val="00FF00"/>
              </a:solidFill>
              <a:latin typeface="+mn-lt"/>
            </a:endParaRPr>
          </a:p>
        </p:txBody>
      </p:sp>
      <p:sp>
        <p:nvSpPr>
          <p:cNvPr id="44" name="Szövegdoboz 43"/>
          <p:cNvSpPr txBox="1"/>
          <p:nvPr/>
        </p:nvSpPr>
        <p:spPr>
          <a:xfrm>
            <a:off x="4427984" y="1774557"/>
            <a:ext cx="371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 smtClean="0">
                <a:latin typeface="+mn-lt"/>
              </a:rPr>
              <a:t>ROI #1:</a:t>
            </a:r>
            <a:r>
              <a:rPr lang="hu-HU" sz="1800" dirty="0" smtClean="0">
                <a:latin typeface="+mn-lt"/>
              </a:rPr>
              <a:t> </a:t>
            </a:r>
            <a:r>
              <a:rPr lang="hu-HU" sz="1800" dirty="0" err="1" smtClean="0">
                <a:latin typeface="+mn-lt"/>
              </a:rPr>
              <a:t>full</a:t>
            </a:r>
            <a:r>
              <a:rPr lang="hu-HU" sz="1800" dirty="0" smtClean="0">
                <a:latin typeface="+mn-lt"/>
              </a:rPr>
              <a:t> </a:t>
            </a:r>
            <a:r>
              <a:rPr lang="hu-HU" sz="1800" dirty="0" err="1" smtClean="0">
                <a:latin typeface="+mn-lt"/>
              </a:rPr>
              <a:t>frame</a:t>
            </a:r>
            <a:r>
              <a:rPr lang="hu-HU" sz="1800" dirty="0" smtClean="0">
                <a:latin typeface="+mn-lt"/>
              </a:rPr>
              <a:t>, 100 Hz</a:t>
            </a:r>
          </a:p>
          <a:p>
            <a:r>
              <a:rPr lang="hu-HU" sz="1800" dirty="0" smtClean="0">
                <a:latin typeface="+mn-lt"/>
              </a:rPr>
              <a:t>Here: </a:t>
            </a:r>
            <a:r>
              <a:rPr lang="hu-HU" sz="1800" dirty="0" err="1" smtClean="0">
                <a:latin typeface="+mn-lt"/>
              </a:rPr>
              <a:t>still</a:t>
            </a:r>
            <a:r>
              <a:rPr lang="hu-HU" sz="1800" dirty="0" smtClean="0">
                <a:latin typeface="+mn-lt"/>
              </a:rPr>
              <a:t> image</a:t>
            </a:r>
          </a:p>
        </p:txBody>
      </p:sp>
      <p:sp>
        <p:nvSpPr>
          <p:cNvPr id="45" name="Szövegdoboz 44"/>
          <p:cNvSpPr txBox="1"/>
          <p:nvPr/>
        </p:nvSpPr>
        <p:spPr>
          <a:xfrm>
            <a:off x="5169229" y="2457271"/>
            <a:ext cx="38731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 smtClean="0">
                <a:solidFill>
                  <a:srgbClr val="FF0000"/>
                </a:solidFill>
                <a:latin typeface="+mn-lt"/>
              </a:rPr>
              <a:t>ROI #2 and #3:</a:t>
            </a:r>
          </a:p>
          <a:p>
            <a:r>
              <a:rPr lang="hu-HU" sz="1800" dirty="0" err="1" smtClean="0">
                <a:latin typeface="+mn-lt"/>
              </a:rPr>
              <a:t>Small</a:t>
            </a:r>
            <a:r>
              <a:rPr lang="hu-HU" sz="1800" dirty="0" smtClean="0">
                <a:latin typeface="+mn-lt"/>
              </a:rPr>
              <a:t> </a:t>
            </a:r>
            <a:r>
              <a:rPr lang="hu-HU" sz="1800" dirty="0" err="1" smtClean="0">
                <a:latin typeface="+mn-lt"/>
              </a:rPr>
              <a:t>area</a:t>
            </a:r>
            <a:r>
              <a:rPr lang="hu-HU" sz="1800" dirty="0" smtClean="0">
                <a:latin typeface="+mn-lt"/>
              </a:rPr>
              <a:t> (160x100), 10 kHz</a:t>
            </a:r>
          </a:p>
          <a:p>
            <a:r>
              <a:rPr lang="hu-HU" sz="1800" dirty="0" err="1" smtClean="0">
                <a:latin typeface="+mn-lt"/>
              </a:rPr>
              <a:t>Pellet</a:t>
            </a:r>
            <a:r>
              <a:rPr lang="hu-HU" sz="1800" dirty="0" smtClean="0">
                <a:latin typeface="+mn-lt"/>
              </a:rPr>
              <a:t> </a:t>
            </a:r>
            <a:r>
              <a:rPr lang="hu-HU" sz="1800" dirty="0" err="1" smtClean="0">
                <a:latin typeface="+mn-lt"/>
              </a:rPr>
              <a:t>penetration</a:t>
            </a:r>
            <a:r>
              <a:rPr lang="hu-HU" sz="1800" dirty="0" smtClean="0">
                <a:latin typeface="+mn-lt"/>
              </a:rPr>
              <a:t> is </a:t>
            </a:r>
            <a:r>
              <a:rPr lang="hu-HU" sz="1800" dirty="0" err="1" smtClean="0">
                <a:latin typeface="+mn-lt"/>
              </a:rPr>
              <a:t>temporally</a:t>
            </a:r>
            <a:r>
              <a:rPr lang="hu-HU" sz="1800" dirty="0" smtClean="0">
                <a:latin typeface="+mn-lt"/>
              </a:rPr>
              <a:t> </a:t>
            </a:r>
            <a:r>
              <a:rPr lang="hu-HU" sz="1800" dirty="0" err="1" smtClean="0">
                <a:latin typeface="+mn-lt"/>
              </a:rPr>
              <a:t>resolved</a:t>
            </a:r>
            <a:r>
              <a:rPr lang="hu-HU" sz="1800" dirty="0" smtClean="0">
                <a:latin typeface="+mn-lt"/>
              </a:rPr>
              <a:t>!</a:t>
            </a:r>
          </a:p>
          <a:p>
            <a:r>
              <a:rPr lang="hu-HU" sz="1800" dirty="0" err="1" smtClean="0">
                <a:latin typeface="+mn-lt"/>
              </a:rPr>
              <a:t>Event</a:t>
            </a:r>
            <a:r>
              <a:rPr lang="hu-HU" sz="1800" dirty="0" smtClean="0">
                <a:latin typeface="+mn-lt"/>
              </a:rPr>
              <a:t> → </a:t>
            </a:r>
            <a:r>
              <a:rPr lang="hu-HU" sz="1800" dirty="0" err="1" smtClean="0">
                <a:latin typeface="+mn-lt"/>
              </a:rPr>
              <a:t>only</a:t>
            </a:r>
            <a:r>
              <a:rPr lang="hu-HU" sz="1800" dirty="0" smtClean="0">
                <a:latin typeface="+mn-lt"/>
              </a:rPr>
              <a:t> </a:t>
            </a:r>
            <a:r>
              <a:rPr lang="hu-HU" sz="1800" dirty="0" err="1" smtClean="0">
                <a:latin typeface="+mn-lt"/>
              </a:rPr>
              <a:t>during</a:t>
            </a:r>
            <a:r>
              <a:rPr lang="hu-HU" sz="1800" dirty="0" smtClean="0">
                <a:latin typeface="+mn-lt"/>
              </a:rPr>
              <a:t> </a:t>
            </a:r>
            <a:r>
              <a:rPr lang="hu-HU" sz="1800" dirty="0" err="1" smtClean="0">
                <a:latin typeface="+mn-lt"/>
              </a:rPr>
              <a:t>pellets</a:t>
            </a:r>
            <a:endParaRPr lang="en-US" sz="1800" dirty="0">
              <a:latin typeface="+mn-lt"/>
            </a:endParaRPr>
          </a:p>
        </p:txBody>
      </p:sp>
      <p:cxnSp>
        <p:nvCxnSpPr>
          <p:cNvPr id="46" name="Egyenes összekötő nyíllal 45"/>
          <p:cNvCxnSpPr>
            <a:stCxn id="45" idx="1"/>
          </p:cNvCxnSpPr>
          <p:nvPr/>
        </p:nvCxnSpPr>
        <p:spPr>
          <a:xfrm flipH="1">
            <a:off x="1599202" y="3211324"/>
            <a:ext cx="3570027" cy="74771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nyíllal 46"/>
          <p:cNvCxnSpPr>
            <a:stCxn id="45" idx="1"/>
          </p:cNvCxnSpPr>
          <p:nvPr/>
        </p:nvCxnSpPr>
        <p:spPr>
          <a:xfrm flipH="1">
            <a:off x="3183378" y="3211324"/>
            <a:ext cx="1985851" cy="82727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6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| 2020.04.01. | Page </a:t>
            </a:r>
            <a:fld id="{A9815A59-DB9D-4FAE-8083-1738FF70F50C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2</a:t>
            </a:fld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9070975" cy="5693866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EDICAM delivered to Naka on 22 July 2019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On-site works before installation</a:t>
            </a:r>
            <a:endParaRPr lang="en-US" altLang="en-US" u="sng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Unboxing, first tests</a:t>
            </a:r>
            <a:endParaRPr lang="en-US" altLang="en-US" dirty="0" smtClean="0">
              <a:solidFill>
                <a:srgbClr val="FF0000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Training of local staff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Individual linkage test</a:t>
            </a:r>
          </a:p>
          <a:p>
            <a:pPr lvl="2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communication with DCS, data transfer to server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Integrated linkage test (all systems together)</a:t>
            </a:r>
          </a:p>
          <a:p>
            <a:pPr lvl="2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altLang="en-US" dirty="0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partly failed due to COVID-19 (travel restrictions)</a:t>
            </a:r>
            <a:endParaRPr lang="en-US" altLang="en-US" b="1" dirty="0" smtClean="0">
              <a:solidFill>
                <a:srgbClr val="FF0000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SW/HW updates</a:t>
            </a:r>
          </a:p>
          <a:p>
            <a:pPr lvl="2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tabLst/>
            </a:pPr>
            <a:r>
              <a:rPr lang="en-US" altLang="en-US" dirty="0" smtClean="0">
                <a:solidFill>
                  <a:srgbClr val="FF0000"/>
                </a:solidFill>
                <a:latin typeface="Arial"/>
                <a:ea typeface="Arial Unicode MS" panose="020B0604020202020204" pitchFamily="34" charset="-128"/>
                <a:cs typeface="+mn-cs"/>
                <a:sym typeface="Wingdings" panose="05000000000000000000" pitchFamily="2" charset="2"/>
              </a:rPr>
              <a:t>→ SW update failed due to COVID-19 (travel restrictions)</a:t>
            </a:r>
            <a:endParaRPr lang="en-US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altLang="en-US" dirty="0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Port plug and diagnostic installation</a:t>
            </a:r>
            <a:endParaRPr lang="en-US" altLang="en-US" u="sng" dirty="0" smtClean="0">
              <a:solidFill>
                <a:prstClr val="black"/>
              </a:solidFill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 Vacuum leak of P18 port </a:t>
            </a:r>
            <a:r>
              <a:rPr lang="en-US" altLang="en-US" dirty="0" smtClean="0">
                <a:solidFill>
                  <a:srgbClr val="FF0000"/>
                </a:solidFill>
                <a:latin typeface="Arial"/>
                <a:ea typeface="Arial Unicode MS" panose="020B0604020202020204" pitchFamily="34" charset="-128"/>
                <a:sym typeface="Wingdings" panose="05000000000000000000" pitchFamily="2" charset="2"/>
              </a:rPr>
              <a:t>→ significant delays, </a:t>
            </a:r>
            <a:r>
              <a:rPr lang="en-US" altLang="en-US" dirty="0" smtClean="0">
                <a:solidFill>
                  <a:srgbClr val="00B050"/>
                </a:solidFill>
                <a:latin typeface="Arial"/>
                <a:ea typeface="Arial Unicode MS" panose="020B0604020202020204" pitchFamily="34" charset="-128"/>
                <a:sym typeface="Wingdings" panose="05000000000000000000" pitchFamily="2" charset="2"/>
              </a:rPr>
              <a:t>repair finished at 27/03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Arial"/>
                <a:ea typeface="Arial Unicode MS" panose="020B0604020202020204" pitchFamily="34" charset="-128"/>
                <a:sym typeface="Wingdings" panose="05000000000000000000" pitchFamily="2" charset="2"/>
              </a:rPr>
              <a:t> Installation foreseen for 10 April</a:t>
            </a:r>
            <a:endParaRPr lang="en-US" altLang="en-US" dirty="0"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smtClean="0">
                <a:latin typeface="+mn-lt"/>
              </a:rPr>
              <a:t>Status of installation and commissioning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7" name="Picture 2" descr="F:\work\EUROFusion\SA\20190722 EDICAM arrival\photos\EDICAM Arrival 190722 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3"/>
          <a:stretch/>
        </p:blipFill>
        <p:spPr bwMode="auto">
          <a:xfrm>
            <a:off x="5724128" y="620688"/>
            <a:ext cx="3312875" cy="170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 descr="File:Yes &lt;strong&gt;check&lt;/strong&gt;.svg - Wikimedia Commo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324056"/>
            <a:ext cx="416378" cy="416378"/>
          </a:xfrm>
          <a:prstGeom prst="rect">
            <a:avLst/>
          </a:prstGeom>
        </p:spPr>
      </p:pic>
      <p:pic>
        <p:nvPicPr>
          <p:cNvPr id="9" name="Kép 8" descr="File:Yes &lt;strong&gt;check&lt;/strong&gt;.svg - Wikimedia Commo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40434"/>
            <a:ext cx="416378" cy="416378"/>
          </a:xfrm>
          <a:prstGeom prst="rect">
            <a:avLst/>
          </a:prstGeom>
        </p:spPr>
      </p:pic>
      <p:pic>
        <p:nvPicPr>
          <p:cNvPr id="10" name="Kép 9" descr="File:Yes &lt;strong&gt;check&lt;/strong&gt;.svg - Wikimedia Commo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13" y="2185922"/>
            <a:ext cx="416378" cy="416378"/>
          </a:xfrm>
          <a:prstGeom prst="rect">
            <a:avLst/>
          </a:prstGeom>
        </p:spPr>
      </p:pic>
      <p:pic>
        <p:nvPicPr>
          <p:cNvPr id="11" name="Kép 10" descr="File:Yes &lt;strong&gt;check&lt;/strong&gt;.svg - Wikimedia Commo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44" y="3143842"/>
            <a:ext cx="416378" cy="416378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8"/>
          <a:stretch/>
        </p:blipFill>
        <p:spPr>
          <a:xfrm>
            <a:off x="5676945" y="660971"/>
            <a:ext cx="3438004" cy="2067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</a:t>
            </a: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2020.04.01.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Page </a:t>
            </a:r>
            <a:fld id="{A9815A59-DB9D-4FAE-8083-1738FF70F50C}" type="slidenum">
              <a:rPr lang="hu-HU" sz="120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3</a:t>
            </a:fld>
            <a:endParaRPr lang="hu-H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6" b="19067"/>
          <a:stretch/>
        </p:blipFill>
        <p:spPr bwMode="auto">
          <a:xfrm>
            <a:off x="772263" y="3733800"/>
            <a:ext cx="7609737" cy="257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9070975" cy="3000821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Single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channel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wide-angle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fast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video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diagnostics</a:t>
            </a:r>
            <a:endParaRPr lang="en-US" altLang="en-US" dirty="0" smtClean="0">
              <a:solidFill>
                <a:srgbClr val="3333FF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Features</a:t>
            </a:r>
            <a:endParaRPr lang="en-US" altLang="en-US" u="sng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Field-of-view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: 80° (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wide-angle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)</a:t>
            </a:r>
            <a:endParaRPr lang="en-US" altLang="en-US" dirty="0" smtClean="0">
              <a:solidFill>
                <a:srgbClr val="FF0000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Tangential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view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Temporal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resolution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: 100 Hz</a:t>
            </a:r>
          </a:p>
          <a:p>
            <a:pPr lvl="2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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max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. 400 Hz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full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frame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,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up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to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20 kHz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for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ROIs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Spatial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resolution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: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better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than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13 mm (over 3-8 m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distance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o</a:t>
            </a:r>
            <a:r>
              <a:rPr lang="en-US" altLang="en-US" sz="2000" b="1" dirty="0" err="1" smtClean="0">
                <a:latin typeface="+mn-lt"/>
              </a:rPr>
              <a:t>verview</a:t>
            </a:r>
            <a:r>
              <a:rPr lang="hu-HU" altLang="en-US" sz="2000" b="1" dirty="0" smtClean="0">
                <a:latin typeface="+mn-lt"/>
              </a:rPr>
              <a:t> – Design </a:t>
            </a:r>
            <a:r>
              <a:rPr lang="hu-HU" altLang="en-US" sz="2000" b="1" dirty="0" err="1" smtClean="0">
                <a:latin typeface="+mn-lt"/>
              </a:rPr>
              <a:t>parameters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3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</a:t>
            </a: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2020.04.01.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Page </a:t>
            </a:r>
            <a:fld id="{A9815A59-DB9D-4FAE-8083-1738FF70F50C}" type="slidenum">
              <a:rPr lang="hu-HU" sz="120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4</a:t>
            </a:fld>
            <a:endParaRPr lang="hu-H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9070975" cy="2108269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Advanced camera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control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: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multiple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ROIs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, non-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destructive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readout</a:t>
            </a:r>
            <a:endParaRPr lang="en-US" altLang="en-US" dirty="0" smtClean="0">
              <a:solidFill>
                <a:srgbClr val="3333FF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Define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several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regions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to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be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observed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(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max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. 6)</a:t>
            </a:r>
            <a:endParaRPr lang="en-US" altLang="en-US" u="sng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different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size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and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position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independent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timing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NDR =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sensor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content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is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not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erased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</a:t>
            </a:r>
            <a:r>
              <a:rPr lang="hu-HU" altLang="en-US" sz="2000" b="1" dirty="0" err="1" smtClean="0">
                <a:latin typeface="+mn-lt"/>
              </a:rPr>
              <a:t>capabilites</a:t>
            </a:r>
            <a:r>
              <a:rPr lang="hu-HU" altLang="en-US" sz="2000" b="1" dirty="0" smtClean="0">
                <a:latin typeface="+mn-lt"/>
              </a:rPr>
              <a:t> – Multi-ROI </a:t>
            </a:r>
            <a:r>
              <a:rPr lang="hu-HU" altLang="en-US" sz="2000" b="1" dirty="0" err="1" smtClean="0">
                <a:latin typeface="+mn-lt"/>
              </a:rPr>
              <a:t>features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6465888" y="1208088"/>
            <a:ext cx="2601912" cy="1839912"/>
            <a:chOff x="6465888" y="1208088"/>
            <a:chExt cx="2601912" cy="1839912"/>
          </a:xfrm>
        </p:grpSpPr>
        <p:sp>
          <p:nvSpPr>
            <p:cNvPr id="8" name="Rectangle 26"/>
            <p:cNvSpPr>
              <a:spLocks noChangeArrowheads="1"/>
            </p:cNvSpPr>
            <p:nvPr/>
          </p:nvSpPr>
          <p:spPr bwMode="auto">
            <a:xfrm>
              <a:off x="6548438" y="1208088"/>
              <a:ext cx="2519362" cy="18002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hu-HU"/>
            </a:p>
          </p:txBody>
        </p:sp>
        <p:sp>
          <p:nvSpPr>
            <p:cNvPr id="9" name="Rectangle 27"/>
            <p:cNvSpPr>
              <a:spLocks noChangeArrowheads="1"/>
            </p:cNvSpPr>
            <p:nvPr/>
          </p:nvSpPr>
          <p:spPr bwMode="auto">
            <a:xfrm>
              <a:off x="7192963" y="1352550"/>
              <a:ext cx="1655762" cy="1150938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hu-HU"/>
            </a:p>
          </p:txBody>
        </p: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6465888" y="2678113"/>
              <a:ext cx="16113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CMOS </a:t>
              </a:r>
              <a:r>
                <a:rPr lang="hu-HU" dirty="0"/>
                <a:t>chip</a:t>
              </a:r>
              <a:endParaRPr lang="en-US" dirty="0"/>
            </a:p>
          </p:txBody>
        </p:sp>
        <p:sp>
          <p:nvSpPr>
            <p:cNvPr id="11" name="Text Box 32"/>
            <p:cNvSpPr txBox="1">
              <a:spLocks noChangeArrowheads="1"/>
            </p:cNvSpPr>
            <p:nvPr/>
          </p:nvSpPr>
          <p:spPr bwMode="auto">
            <a:xfrm>
              <a:off x="6781800" y="1939925"/>
              <a:ext cx="720725" cy="3460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u-HU"/>
                <a:t>ROI 2</a:t>
              </a:r>
            </a:p>
          </p:txBody>
        </p:sp>
        <p:sp>
          <p:nvSpPr>
            <p:cNvPr id="12" name="Text Box 34"/>
            <p:cNvSpPr txBox="1">
              <a:spLocks noChangeArrowheads="1"/>
            </p:cNvSpPr>
            <p:nvPr/>
          </p:nvSpPr>
          <p:spPr bwMode="auto">
            <a:xfrm>
              <a:off x="7192963" y="1374775"/>
              <a:ext cx="9366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/>
                <a:t>ROI 1</a:t>
              </a:r>
            </a:p>
          </p:txBody>
        </p:sp>
      </p:grpSp>
      <p:grpSp>
        <p:nvGrpSpPr>
          <p:cNvPr id="40" name="Csoportba foglalás 39"/>
          <p:cNvGrpSpPr/>
          <p:nvPr/>
        </p:nvGrpSpPr>
        <p:grpSpPr>
          <a:xfrm>
            <a:off x="457200" y="3140968"/>
            <a:ext cx="7848600" cy="3257085"/>
            <a:chOff x="457200" y="3140968"/>
            <a:chExt cx="7848600" cy="3257085"/>
          </a:xfrm>
        </p:grpSpPr>
        <p:grpSp>
          <p:nvGrpSpPr>
            <p:cNvPr id="13" name="Csoportba foglalás 47"/>
            <p:cNvGrpSpPr>
              <a:grpSpLocks/>
            </p:cNvGrpSpPr>
            <p:nvPr/>
          </p:nvGrpSpPr>
          <p:grpSpPr bwMode="auto">
            <a:xfrm>
              <a:off x="457200" y="3140968"/>
              <a:ext cx="7848600" cy="2698750"/>
              <a:chOff x="457200" y="2743200"/>
              <a:chExt cx="7848602" cy="2698119"/>
            </a:xfrm>
          </p:grpSpPr>
          <p:pic>
            <p:nvPicPr>
              <p:cNvPr id="14" name="Picture 39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7" r="10443" b="43596"/>
              <a:stretch>
                <a:fillRect/>
              </a:stretch>
            </p:blipFill>
            <p:spPr bwMode="auto">
              <a:xfrm>
                <a:off x="601663" y="4132263"/>
                <a:ext cx="7272338" cy="1125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Line 41"/>
              <p:cNvSpPr>
                <a:spLocks noChangeShapeType="1"/>
              </p:cNvSpPr>
              <p:nvPr/>
            </p:nvSpPr>
            <p:spPr bwMode="auto">
              <a:xfrm flipV="1">
                <a:off x="601663" y="3535363"/>
                <a:ext cx="0" cy="15843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6" name="Line 42"/>
              <p:cNvSpPr>
                <a:spLocks noChangeShapeType="1"/>
              </p:cNvSpPr>
              <p:nvPr/>
            </p:nvSpPr>
            <p:spPr bwMode="auto">
              <a:xfrm flipV="1">
                <a:off x="457200" y="5048251"/>
                <a:ext cx="78486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7" name="Text Box 44"/>
              <p:cNvSpPr txBox="1">
                <a:spLocks noChangeArrowheads="1"/>
              </p:cNvSpPr>
              <p:nvPr/>
            </p:nvSpPr>
            <p:spPr bwMode="auto">
              <a:xfrm>
                <a:off x="7543802" y="5072063"/>
                <a:ext cx="762000" cy="369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hu-HU"/>
                  <a:t>time</a:t>
                </a:r>
              </a:p>
            </p:txBody>
          </p:sp>
          <p:sp>
            <p:nvSpPr>
              <p:cNvPr id="18" name="Text Box 45"/>
              <p:cNvSpPr txBox="1">
                <a:spLocks noChangeArrowheads="1"/>
              </p:cNvSpPr>
              <p:nvPr/>
            </p:nvSpPr>
            <p:spPr bwMode="auto">
              <a:xfrm>
                <a:off x="744538" y="3463925"/>
                <a:ext cx="1389062" cy="646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hu-HU"/>
                  <a:t>pixel brightness</a:t>
                </a:r>
              </a:p>
            </p:txBody>
          </p:sp>
          <p:sp>
            <p:nvSpPr>
              <p:cNvPr id="19" name="Line 48"/>
              <p:cNvSpPr>
                <a:spLocks noChangeShapeType="1"/>
              </p:cNvSpPr>
              <p:nvPr/>
            </p:nvSpPr>
            <p:spPr bwMode="auto">
              <a:xfrm>
                <a:off x="3552825" y="3608387"/>
                <a:ext cx="0" cy="7921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0" name="Line 50"/>
              <p:cNvSpPr>
                <a:spLocks noChangeShapeType="1"/>
              </p:cNvSpPr>
              <p:nvPr/>
            </p:nvSpPr>
            <p:spPr bwMode="auto">
              <a:xfrm>
                <a:off x="3984625" y="3608387"/>
                <a:ext cx="0" cy="7921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1" name="Line 52"/>
              <p:cNvSpPr>
                <a:spLocks noChangeShapeType="1"/>
              </p:cNvSpPr>
              <p:nvPr/>
            </p:nvSpPr>
            <p:spPr bwMode="auto">
              <a:xfrm>
                <a:off x="4416425" y="3608387"/>
                <a:ext cx="0" cy="7921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2" name="Line 54"/>
              <p:cNvSpPr>
                <a:spLocks noChangeShapeType="1"/>
              </p:cNvSpPr>
              <p:nvPr/>
            </p:nvSpPr>
            <p:spPr bwMode="auto">
              <a:xfrm>
                <a:off x="6073775" y="3608387"/>
                <a:ext cx="0" cy="7921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" name="Line 56"/>
              <p:cNvSpPr>
                <a:spLocks noChangeShapeType="1"/>
              </p:cNvSpPr>
              <p:nvPr/>
            </p:nvSpPr>
            <p:spPr bwMode="auto">
              <a:xfrm>
                <a:off x="6505575" y="3608387"/>
                <a:ext cx="0" cy="7921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" name="Line 58"/>
              <p:cNvSpPr>
                <a:spLocks noChangeShapeType="1"/>
              </p:cNvSpPr>
              <p:nvPr/>
            </p:nvSpPr>
            <p:spPr bwMode="auto">
              <a:xfrm>
                <a:off x="6937375" y="3608387"/>
                <a:ext cx="0" cy="7921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5" name="Line 60"/>
              <p:cNvSpPr>
                <a:spLocks noChangeShapeType="1"/>
              </p:cNvSpPr>
              <p:nvPr/>
            </p:nvSpPr>
            <p:spPr bwMode="auto">
              <a:xfrm>
                <a:off x="2328863" y="3463925"/>
                <a:ext cx="0" cy="79216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6" name="AutoShape 61"/>
              <p:cNvSpPr>
                <a:spLocks/>
              </p:cNvSpPr>
              <p:nvPr/>
            </p:nvSpPr>
            <p:spPr bwMode="auto">
              <a:xfrm rot="5400000">
                <a:off x="3686175" y="3235324"/>
                <a:ext cx="142875" cy="409577"/>
              </a:xfrm>
              <a:prstGeom prst="leftBrace">
                <a:avLst>
                  <a:gd name="adj1" fmla="val 12593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hu-HU"/>
              </a:p>
            </p:txBody>
          </p:sp>
          <p:sp>
            <p:nvSpPr>
              <p:cNvPr id="27" name="AutoShape 62"/>
              <p:cNvSpPr>
                <a:spLocks/>
              </p:cNvSpPr>
              <p:nvPr/>
            </p:nvSpPr>
            <p:spPr bwMode="auto">
              <a:xfrm rot="5400000">
                <a:off x="5929313" y="1951037"/>
                <a:ext cx="215900" cy="2520950"/>
              </a:xfrm>
              <a:prstGeom prst="leftBrace">
                <a:avLst>
                  <a:gd name="adj1" fmla="val 97304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hu-HU"/>
              </a:p>
            </p:txBody>
          </p:sp>
          <p:sp>
            <p:nvSpPr>
              <p:cNvPr id="28" name="Text Box 63"/>
              <p:cNvSpPr txBox="1">
                <a:spLocks noChangeArrowheads="1"/>
              </p:cNvSpPr>
              <p:nvPr/>
            </p:nvSpPr>
            <p:spPr bwMode="auto">
              <a:xfrm>
                <a:off x="2760663" y="2887662"/>
                <a:ext cx="18716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hu-HU"/>
                  <a:t>ROI 2</a:t>
                </a:r>
              </a:p>
            </p:txBody>
          </p:sp>
          <p:sp>
            <p:nvSpPr>
              <p:cNvPr id="29" name="Text Box 64"/>
              <p:cNvSpPr txBox="1">
                <a:spLocks noChangeArrowheads="1"/>
              </p:cNvSpPr>
              <p:nvPr/>
            </p:nvSpPr>
            <p:spPr bwMode="auto">
              <a:xfrm>
                <a:off x="5138738" y="2743200"/>
                <a:ext cx="18716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hu-HU"/>
                  <a:t>ROI 1</a:t>
                </a:r>
              </a:p>
            </p:txBody>
          </p:sp>
          <p:sp>
            <p:nvSpPr>
              <p:cNvPr id="30" name="Line 65"/>
              <p:cNvSpPr>
                <a:spLocks noChangeShapeType="1"/>
              </p:cNvSpPr>
              <p:nvPr/>
            </p:nvSpPr>
            <p:spPr bwMode="auto">
              <a:xfrm>
                <a:off x="4849813" y="3463925"/>
                <a:ext cx="0" cy="79216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1" name="Line 66"/>
              <p:cNvSpPr>
                <a:spLocks noChangeShapeType="1"/>
              </p:cNvSpPr>
              <p:nvPr/>
            </p:nvSpPr>
            <p:spPr bwMode="auto">
              <a:xfrm>
                <a:off x="7369175" y="3463925"/>
                <a:ext cx="0" cy="79216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2" name="Line 53"/>
              <p:cNvSpPr>
                <a:spLocks noChangeShapeType="1"/>
              </p:cNvSpPr>
              <p:nvPr/>
            </p:nvSpPr>
            <p:spPr bwMode="auto">
              <a:xfrm>
                <a:off x="4776788" y="3392487"/>
                <a:ext cx="0" cy="792163"/>
              </a:xfrm>
              <a:prstGeom prst="line">
                <a:avLst/>
              </a:prstGeom>
              <a:noFill/>
              <a:ln w="50800">
                <a:solidFill>
                  <a:srgbClr val="33CC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3" name="Line 59"/>
              <p:cNvSpPr>
                <a:spLocks noChangeShapeType="1"/>
              </p:cNvSpPr>
              <p:nvPr/>
            </p:nvSpPr>
            <p:spPr bwMode="auto">
              <a:xfrm>
                <a:off x="7297738" y="3392487"/>
                <a:ext cx="0" cy="792163"/>
              </a:xfrm>
              <a:prstGeom prst="line">
                <a:avLst/>
              </a:prstGeom>
              <a:noFill/>
              <a:ln w="50800">
                <a:solidFill>
                  <a:srgbClr val="33CC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34" name="AutoShape 62"/>
            <p:cNvSpPr>
              <a:spLocks/>
            </p:cNvSpPr>
            <p:nvPr/>
          </p:nvSpPr>
          <p:spPr bwMode="auto">
            <a:xfrm rot="5400000" flipH="1">
              <a:off x="1933017" y="4581443"/>
              <a:ext cx="308744" cy="2520949"/>
            </a:xfrm>
            <a:prstGeom prst="leftBrace">
              <a:avLst>
                <a:gd name="adj1" fmla="val 9730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hu-HU"/>
            </a:p>
          </p:txBody>
        </p:sp>
        <p:sp>
          <p:nvSpPr>
            <p:cNvPr id="35" name="Text Box 64"/>
            <p:cNvSpPr txBox="1">
              <a:spLocks noChangeArrowheads="1"/>
            </p:cNvSpPr>
            <p:nvPr/>
          </p:nvSpPr>
          <p:spPr bwMode="auto">
            <a:xfrm>
              <a:off x="989236" y="5997943"/>
              <a:ext cx="21963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u-HU" dirty="0" err="1" smtClean="0"/>
                <a:t>Exposure</a:t>
              </a:r>
              <a:r>
                <a:rPr lang="hu-HU" dirty="0" smtClean="0"/>
                <a:t> </a:t>
              </a:r>
              <a:r>
                <a:rPr lang="hu-HU" dirty="0" err="1" smtClean="0"/>
                <a:t>cycle</a:t>
              </a:r>
              <a:endParaRPr lang="hu-HU" dirty="0"/>
            </a:p>
          </p:txBody>
        </p:sp>
        <p:sp>
          <p:nvSpPr>
            <p:cNvPr id="36" name="AutoShape 62"/>
            <p:cNvSpPr>
              <a:spLocks/>
            </p:cNvSpPr>
            <p:nvPr/>
          </p:nvSpPr>
          <p:spPr bwMode="auto">
            <a:xfrm rot="5400000" flipH="1">
              <a:off x="3956459" y="5102937"/>
              <a:ext cx="308744" cy="1477962"/>
            </a:xfrm>
            <a:prstGeom prst="leftBrace">
              <a:avLst>
                <a:gd name="adj1" fmla="val 9730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hu-HU"/>
            </a:p>
          </p:txBody>
        </p:sp>
        <p:sp>
          <p:nvSpPr>
            <p:cNvPr id="37" name="AutoShape 62"/>
            <p:cNvSpPr>
              <a:spLocks/>
            </p:cNvSpPr>
            <p:nvPr/>
          </p:nvSpPr>
          <p:spPr bwMode="auto">
            <a:xfrm rot="5400000" flipH="1">
              <a:off x="5216599" y="5332896"/>
              <a:ext cx="308744" cy="994346"/>
            </a:xfrm>
            <a:prstGeom prst="leftBrace">
              <a:avLst>
                <a:gd name="adj1" fmla="val 9730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hu-HU"/>
            </a:p>
          </p:txBody>
        </p:sp>
        <p:sp>
          <p:nvSpPr>
            <p:cNvPr id="38" name="Text Box 64"/>
            <p:cNvSpPr txBox="1">
              <a:spLocks noChangeArrowheads="1"/>
            </p:cNvSpPr>
            <p:nvPr/>
          </p:nvSpPr>
          <p:spPr bwMode="auto">
            <a:xfrm>
              <a:off x="3259745" y="5997943"/>
              <a:ext cx="17021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u-HU" dirty="0" err="1" smtClean="0"/>
                <a:t>Exposure</a:t>
              </a:r>
              <a:endParaRPr lang="hu-HU" dirty="0"/>
            </a:p>
          </p:txBody>
        </p:sp>
        <p:sp>
          <p:nvSpPr>
            <p:cNvPr id="39" name="Text Box 64"/>
            <p:cNvSpPr txBox="1">
              <a:spLocks noChangeArrowheads="1"/>
            </p:cNvSpPr>
            <p:nvPr/>
          </p:nvSpPr>
          <p:spPr bwMode="auto">
            <a:xfrm>
              <a:off x="4519885" y="5986906"/>
              <a:ext cx="17021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u-HU" dirty="0" err="1" smtClean="0"/>
                <a:t>Reset</a:t>
              </a:r>
              <a:endParaRPr lang="hu-HU" dirty="0"/>
            </a:p>
          </p:txBody>
        </p:sp>
      </p:grpSp>
      <p:pic>
        <p:nvPicPr>
          <p:cNvPr id="41" name="Kép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5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</a:t>
            </a: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2020.04.01.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Page </a:t>
            </a:r>
            <a:fld id="{A9815A59-DB9D-4FAE-8083-1738FF70F50C}" type="slidenum">
              <a:rPr lang="hu-HU" sz="120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5</a:t>
            </a:fld>
            <a:endParaRPr lang="hu-H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</a:t>
            </a:r>
            <a:r>
              <a:rPr lang="hu-HU" altLang="en-US" sz="2000" b="1" dirty="0" err="1" smtClean="0">
                <a:latin typeface="+mn-lt"/>
              </a:rPr>
              <a:t>capabilites</a:t>
            </a:r>
            <a:r>
              <a:rPr lang="hu-HU" altLang="en-US" sz="2000" b="1" dirty="0" smtClean="0">
                <a:latin typeface="+mn-lt"/>
              </a:rPr>
              <a:t> – Multi-ROI </a:t>
            </a:r>
            <a:r>
              <a:rPr lang="hu-HU" altLang="en-US" sz="2000" b="1" dirty="0" err="1" smtClean="0">
                <a:latin typeface="+mn-lt"/>
              </a:rPr>
              <a:t>features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grpSp>
        <p:nvGrpSpPr>
          <p:cNvPr id="41" name="Csoportba foglalás 40"/>
          <p:cNvGrpSpPr/>
          <p:nvPr/>
        </p:nvGrpSpPr>
        <p:grpSpPr>
          <a:xfrm>
            <a:off x="457200" y="4038600"/>
            <a:ext cx="8140700" cy="2026168"/>
            <a:chOff x="457200" y="4038600"/>
            <a:chExt cx="8140700" cy="2026168"/>
          </a:xfrm>
        </p:grpSpPr>
        <p:pic>
          <p:nvPicPr>
            <p:cNvPr id="42" name="Picture 3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7" r="10443" b="43596"/>
            <a:stretch>
              <a:fillRect/>
            </a:stretch>
          </p:blipFill>
          <p:spPr bwMode="auto">
            <a:xfrm>
              <a:off x="601663" y="4938999"/>
              <a:ext cx="7272337" cy="1125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Line 41"/>
            <p:cNvSpPr>
              <a:spLocks noChangeShapeType="1"/>
            </p:cNvSpPr>
            <p:nvPr/>
          </p:nvSpPr>
          <p:spPr bwMode="auto">
            <a:xfrm flipV="1">
              <a:off x="601663" y="4341976"/>
              <a:ext cx="0" cy="158465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 flipV="1">
              <a:off x="457200" y="5855175"/>
              <a:ext cx="784859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5" name="Text Box 44"/>
            <p:cNvSpPr txBox="1">
              <a:spLocks noChangeArrowheads="1"/>
            </p:cNvSpPr>
            <p:nvPr/>
          </p:nvSpPr>
          <p:spPr bwMode="auto">
            <a:xfrm>
              <a:off x="7874000" y="5438142"/>
              <a:ext cx="723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800" dirty="0" err="1" smtClean="0">
                  <a:latin typeface="Arial" panose="020B0604020202020204" pitchFamily="34" charset="0"/>
                </a:rPr>
                <a:t>time</a:t>
              </a:r>
              <a:endParaRPr lang="hu-HU" altLang="hu-HU" sz="1800" dirty="0">
                <a:latin typeface="Arial" panose="020B0604020202020204" pitchFamily="34" charset="0"/>
              </a:endParaRPr>
            </a:p>
          </p:txBody>
        </p:sp>
        <p:sp>
          <p:nvSpPr>
            <p:cNvPr id="46" name="Text Box 45"/>
            <p:cNvSpPr txBox="1">
              <a:spLocks noChangeArrowheads="1"/>
            </p:cNvSpPr>
            <p:nvPr/>
          </p:nvSpPr>
          <p:spPr bwMode="auto">
            <a:xfrm>
              <a:off x="744538" y="4270523"/>
              <a:ext cx="138906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800" dirty="0" smtClean="0">
                  <a:latin typeface="Arial" panose="020B0604020202020204" pitchFamily="34" charset="0"/>
                </a:rPr>
                <a:t>pixel </a:t>
              </a:r>
              <a:r>
                <a:rPr lang="hu-HU" altLang="hu-HU" sz="1800" dirty="0" err="1" smtClean="0">
                  <a:latin typeface="Arial" panose="020B0604020202020204" pitchFamily="34" charset="0"/>
                </a:rPr>
                <a:t>brightness</a:t>
              </a:r>
              <a:endParaRPr lang="hu-HU" altLang="hu-HU" sz="1800" dirty="0">
                <a:latin typeface="Arial" panose="020B0604020202020204" pitchFamily="34" charset="0"/>
              </a:endParaRPr>
            </a:p>
          </p:txBody>
        </p:sp>
        <p:sp>
          <p:nvSpPr>
            <p:cNvPr id="47" name="Line 60"/>
            <p:cNvSpPr>
              <a:spLocks noChangeShapeType="1"/>
            </p:cNvSpPr>
            <p:nvPr/>
          </p:nvSpPr>
          <p:spPr bwMode="auto">
            <a:xfrm>
              <a:off x="2328863" y="4270523"/>
              <a:ext cx="0" cy="7923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" name="Line 65"/>
            <p:cNvSpPr>
              <a:spLocks noChangeShapeType="1"/>
            </p:cNvSpPr>
            <p:nvPr/>
          </p:nvSpPr>
          <p:spPr bwMode="auto">
            <a:xfrm>
              <a:off x="4849812" y="4270523"/>
              <a:ext cx="0" cy="7923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" name="Line 66"/>
            <p:cNvSpPr>
              <a:spLocks noChangeShapeType="1"/>
            </p:cNvSpPr>
            <p:nvPr/>
          </p:nvSpPr>
          <p:spPr bwMode="auto">
            <a:xfrm>
              <a:off x="7369174" y="4270523"/>
              <a:ext cx="0" cy="7923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0" name="Szövegdoboz 49"/>
            <p:cNvSpPr txBox="1"/>
            <p:nvPr/>
          </p:nvSpPr>
          <p:spPr>
            <a:xfrm>
              <a:off x="7391400" y="4038600"/>
              <a:ext cx="1206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 smtClean="0"/>
                <a:t>reset</a:t>
              </a:r>
              <a:r>
                <a:rPr lang="hu-HU" dirty="0" smtClean="0"/>
                <a:t> &amp; </a:t>
              </a:r>
              <a:r>
                <a:rPr lang="hu-HU" dirty="0" err="1" smtClean="0"/>
                <a:t>readout</a:t>
              </a:r>
              <a:endParaRPr lang="hu-HU" dirty="0"/>
            </a:p>
          </p:txBody>
        </p:sp>
      </p:grpSp>
      <p:grpSp>
        <p:nvGrpSpPr>
          <p:cNvPr id="51" name="Csoportba foglalás 50"/>
          <p:cNvGrpSpPr/>
          <p:nvPr/>
        </p:nvGrpSpPr>
        <p:grpSpPr>
          <a:xfrm>
            <a:off x="3552825" y="4038600"/>
            <a:ext cx="3957385" cy="1168741"/>
            <a:chOff x="3552825" y="4038600"/>
            <a:chExt cx="3957385" cy="1168741"/>
          </a:xfrm>
        </p:grpSpPr>
        <p:grpSp>
          <p:nvGrpSpPr>
            <p:cNvPr id="52" name="Csoportba foglalás 51"/>
            <p:cNvGrpSpPr/>
            <p:nvPr/>
          </p:nvGrpSpPr>
          <p:grpSpPr>
            <a:xfrm>
              <a:off x="3552825" y="4415015"/>
              <a:ext cx="3384549" cy="792326"/>
              <a:chOff x="3552825" y="4262615"/>
              <a:chExt cx="3384549" cy="792326"/>
            </a:xfrm>
          </p:grpSpPr>
          <p:sp>
            <p:nvSpPr>
              <p:cNvPr id="54" name="Line 48"/>
              <p:cNvSpPr>
                <a:spLocks noChangeShapeType="1"/>
              </p:cNvSpPr>
              <p:nvPr/>
            </p:nvSpPr>
            <p:spPr bwMode="auto">
              <a:xfrm>
                <a:off x="3552825" y="4262615"/>
                <a:ext cx="0" cy="79232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5" name="Line 50"/>
              <p:cNvSpPr>
                <a:spLocks noChangeShapeType="1"/>
              </p:cNvSpPr>
              <p:nvPr/>
            </p:nvSpPr>
            <p:spPr bwMode="auto">
              <a:xfrm>
                <a:off x="3984625" y="4262615"/>
                <a:ext cx="0" cy="79232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6" name="Line 52"/>
              <p:cNvSpPr>
                <a:spLocks noChangeShapeType="1"/>
              </p:cNvSpPr>
              <p:nvPr/>
            </p:nvSpPr>
            <p:spPr bwMode="auto">
              <a:xfrm>
                <a:off x="4416424" y="4262615"/>
                <a:ext cx="0" cy="79232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7" name="Line 54"/>
              <p:cNvSpPr>
                <a:spLocks noChangeShapeType="1"/>
              </p:cNvSpPr>
              <p:nvPr/>
            </p:nvSpPr>
            <p:spPr bwMode="auto">
              <a:xfrm>
                <a:off x="6073774" y="4262615"/>
                <a:ext cx="0" cy="79232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8" name="Line 56"/>
              <p:cNvSpPr>
                <a:spLocks noChangeShapeType="1"/>
              </p:cNvSpPr>
              <p:nvPr/>
            </p:nvSpPr>
            <p:spPr bwMode="auto">
              <a:xfrm>
                <a:off x="6505574" y="4262615"/>
                <a:ext cx="0" cy="79232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9" name="Line 58"/>
              <p:cNvSpPr>
                <a:spLocks noChangeShapeType="1"/>
              </p:cNvSpPr>
              <p:nvPr/>
            </p:nvSpPr>
            <p:spPr bwMode="auto">
              <a:xfrm>
                <a:off x="6937374" y="4262615"/>
                <a:ext cx="0" cy="79232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53" name="Szövegdoboz 52"/>
            <p:cNvSpPr txBox="1"/>
            <p:nvPr/>
          </p:nvSpPr>
          <p:spPr>
            <a:xfrm>
              <a:off x="5291748" y="4038600"/>
              <a:ext cx="2218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>
                  <a:solidFill>
                    <a:srgbClr val="FF0000"/>
                  </a:solidFill>
                </a:rPr>
                <a:t>NDR </a:t>
              </a:r>
              <a:r>
                <a:rPr lang="hu-HU" dirty="0" err="1" smtClean="0">
                  <a:solidFill>
                    <a:srgbClr val="FF0000"/>
                  </a:solidFill>
                </a:rPr>
                <a:t>readouts</a:t>
              </a:r>
              <a:endParaRPr lang="hu-HU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0" name="Kép 59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6" t="35955" r="6393" b="8489"/>
          <a:stretch/>
        </p:blipFill>
        <p:spPr>
          <a:xfrm>
            <a:off x="92062" y="1496723"/>
            <a:ext cx="2160000" cy="1479450"/>
          </a:xfrm>
          <a:prstGeom prst="rect">
            <a:avLst/>
          </a:prstGeom>
        </p:spPr>
      </p:pic>
      <p:pic>
        <p:nvPicPr>
          <p:cNvPr id="61" name="Kép 60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6" t="35955" r="6393" b="8489"/>
          <a:stretch/>
        </p:blipFill>
        <p:spPr>
          <a:xfrm>
            <a:off x="2372069" y="1496722"/>
            <a:ext cx="2160000" cy="1479450"/>
          </a:xfrm>
          <a:prstGeom prst="rect">
            <a:avLst/>
          </a:prstGeom>
        </p:spPr>
      </p:pic>
      <p:pic>
        <p:nvPicPr>
          <p:cNvPr id="62" name="Kép 61"/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6" t="35955" r="6393" b="8489"/>
          <a:stretch/>
        </p:blipFill>
        <p:spPr>
          <a:xfrm>
            <a:off x="4639802" y="1487785"/>
            <a:ext cx="2160000" cy="1479450"/>
          </a:xfrm>
          <a:prstGeom prst="rect">
            <a:avLst/>
          </a:prstGeom>
        </p:spPr>
      </p:pic>
      <p:pic>
        <p:nvPicPr>
          <p:cNvPr id="63" name="Kép 62"/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6" t="35955" r="6393" b="8489"/>
          <a:stretch/>
        </p:blipFill>
        <p:spPr>
          <a:xfrm>
            <a:off x="6904138" y="1491434"/>
            <a:ext cx="2160000" cy="1479450"/>
          </a:xfrm>
          <a:prstGeom prst="rect">
            <a:avLst/>
          </a:prstGeom>
        </p:spPr>
      </p:pic>
      <p:cxnSp>
        <p:nvCxnSpPr>
          <p:cNvPr id="64" name="Egyenes összekötő 63"/>
          <p:cNvCxnSpPr>
            <a:endCxn id="54" idx="0"/>
          </p:cNvCxnSpPr>
          <p:nvPr/>
        </p:nvCxnSpPr>
        <p:spPr>
          <a:xfrm>
            <a:off x="1172062" y="2976172"/>
            <a:ext cx="2380763" cy="1438843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gyenes összekötő 64"/>
          <p:cNvCxnSpPr>
            <a:stCxn id="61" idx="2"/>
            <a:endCxn id="55" idx="0"/>
          </p:cNvCxnSpPr>
          <p:nvPr/>
        </p:nvCxnSpPr>
        <p:spPr>
          <a:xfrm>
            <a:off x="3452069" y="2976172"/>
            <a:ext cx="532556" cy="1438843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gyenes összekötő 65"/>
          <p:cNvCxnSpPr>
            <a:stCxn id="62" idx="2"/>
            <a:endCxn id="56" idx="0"/>
          </p:cNvCxnSpPr>
          <p:nvPr/>
        </p:nvCxnSpPr>
        <p:spPr>
          <a:xfrm flipH="1">
            <a:off x="4416424" y="2967235"/>
            <a:ext cx="1303378" cy="144778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gyenes összekötő 66"/>
          <p:cNvCxnSpPr>
            <a:stCxn id="63" idx="2"/>
            <a:endCxn id="48" idx="0"/>
          </p:cNvCxnSpPr>
          <p:nvPr/>
        </p:nvCxnSpPr>
        <p:spPr>
          <a:xfrm flipH="1">
            <a:off x="4849812" y="2970884"/>
            <a:ext cx="3134326" cy="1299639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églalap 67"/>
          <p:cNvSpPr>
            <a:spLocks noChangeArrowheads="1"/>
          </p:cNvSpPr>
          <p:nvPr/>
        </p:nvSpPr>
        <p:spPr bwMode="auto">
          <a:xfrm>
            <a:off x="152400" y="970746"/>
            <a:ext cx="2514600" cy="44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Stationary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objects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:</a:t>
            </a:r>
            <a:endParaRPr lang="hu-HU" altLang="hu-HU" sz="1800" dirty="0">
              <a:latin typeface="Arial" panose="020B0604020202020204" pitchFamily="34" charset="0"/>
            </a:endParaRPr>
          </a:p>
        </p:txBody>
      </p:sp>
      <p:sp>
        <p:nvSpPr>
          <p:cNvPr id="70" name="AutoShape 59"/>
          <p:cNvSpPr>
            <a:spLocks noChangeArrowheads="1"/>
          </p:cNvSpPr>
          <p:nvPr/>
        </p:nvSpPr>
        <p:spPr bwMode="auto">
          <a:xfrm>
            <a:off x="73025" y="548680"/>
            <a:ext cx="9070975" cy="346954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Advanced camera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control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: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multiple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ROIs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, non-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destructive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readout</a:t>
            </a:r>
            <a:endParaRPr lang="en-US" altLang="en-US" dirty="0" smtClean="0">
              <a:solidFill>
                <a:srgbClr val="3333FF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71" name="AutoShape 62"/>
          <p:cNvSpPr>
            <a:spLocks/>
          </p:cNvSpPr>
          <p:nvPr/>
        </p:nvSpPr>
        <p:spPr bwMode="auto">
          <a:xfrm rot="5400000" flipH="1">
            <a:off x="4009416" y="5383723"/>
            <a:ext cx="202829" cy="1477962"/>
          </a:xfrm>
          <a:prstGeom prst="leftBrace">
            <a:avLst>
              <a:gd name="adj1" fmla="val 9730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/>
          </a:p>
        </p:txBody>
      </p:sp>
      <p:sp>
        <p:nvSpPr>
          <p:cNvPr id="72" name="AutoShape 62"/>
          <p:cNvSpPr>
            <a:spLocks/>
          </p:cNvSpPr>
          <p:nvPr/>
        </p:nvSpPr>
        <p:spPr bwMode="auto">
          <a:xfrm rot="5400000" flipH="1">
            <a:off x="5275480" y="5619606"/>
            <a:ext cx="190981" cy="994346"/>
          </a:xfrm>
          <a:prstGeom prst="leftBrace">
            <a:avLst>
              <a:gd name="adj1" fmla="val 9730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/>
          </a:p>
        </p:txBody>
      </p:sp>
      <p:sp>
        <p:nvSpPr>
          <p:cNvPr id="73" name="Text Box 64"/>
          <p:cNvSpPr txBox="1">
            <a:spLocks noChangeArrowheads="1"/>
          </p:cNvSpPr>
          <p:nvPr/>
        </p:nvSpPr>
        <p:spPr bwMode="auto">
          <a:xfrm>
            <a:off x="3259745" y="6153764"/>
            <a:ext cx="1702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dirty="0" err="1" smtClean="0"/>
              <a:t>Exposure</a:t>
            </a:r>
            <a:endParaRPr lang="hu-HU" dirty="0"/>
          </a:p>
        </p:txBody>
      </p:sp>
      <p:sp>
        <p:nvSpPr>
          <p:cNvPr id="74" name="Text Box 64"/>
          <p:cNvSpPr txBox="1">
            <a:spLocks noChangeArrowheads="1"/>
          </p:cNvSpPr>
          <p:nvPr/>
        </p:nvSpPr>
        <p:spPr bwMode="auto">
          <a:xfrm>
            <a:off x="4519885" y="6142727"/>
            <a:ext cx="1702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dirty="0" err="1" smtClean="0"/>
              <a:t>Reset</a:t>
            </a:r>
            <a:endParaRPr lang="hu-HU" dirty="0"/>
          </a:p>
        </p:txBody>
      </p:sp>
      <p:pic>
        <p:nvPicPr>
          <p:cNvPr id="75" name="Kép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9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</a:t>
            </a: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2020.04.01.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Page </a:t>
            </a:r>
            <a:fld id="{A9815A59-DB9D-4FAE-8083-1738FF70F50C}" type="slidenum">
              <a:rPr lang="hu-HU" sz="120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6</a:t>
            </a:fld>
            <a:endParaRPr lang="hu-H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</a:t>
            </a:r>
            <a:r>
              <a:rPr lang="hu-HU" altLang="en-US" sz="2000" b="1" dirty="0" err="1" smtClean="0">
                <a:latin typeface="+mn-lt"/>
              </a:rPr>
              <a:t>capabilites</a:t>
            </a:r>
            <a:r>
              <a:rPr lang="hu-HU" altLang="en-US" sz="2000" b="1" dirty="0" smtClean="0">
                <a:latin typeface="+mn-lt"/>
              </a:rPr>
              <a:t> – Multi-ROI </a:t>
            </a:r>
            <a:r>
              <a:rPr lang="hu-HU" altLang="en-US" sz="2000" b="1" dirty="0" err="1" smtClean="0">
                <a:latin typeface="+mn-lt"/>
              </a:rPr>
              <a:t>features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sp>
        <p:nvSpPr>
          <p:cNvPr id="70" name="AutoShape 59"/>
          <p:cNvSpPr>
            <a:spLocks noChangeArrowheads="1"/>
          </p:cNvSpPr>
          <p:nvPr/>
        </p:nvSpPr>
        <p:spPr bwMode="auto">
          <a:xfrm>
            <a:off x="73025" y="548680"/>
            <a:ext cx="9070975" cy="346954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Advanced camera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control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: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multiple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ROIs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, non-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destructive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readout</a:t>
            </a:r>
            <a:endParaRPr lang="en-US" altLang="en-US" dirty="0" smtClean="0">
              <a:solidFill>
                <a:srgbClr val="3333FF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71" name="AutoShape 62"/>
          <p:cNvSpPr>
            <a:spLocks/>
          </p:cNvSpPr>
          <p:nvPr/>
        </p:nvSpPr>
        <p:spPr bwMode="auto">
          <a:xfrm rot="5400000" flipH="1">
            <a:off x="4009416" y="5383723"/>
            <a:ext cx="202829" cy="1477962"/>
          </a:xfrm>
          <a:prstGeom prst="leftBrace">
            <a:avLst>
              <a:gd name="adj1" fmla="val 9730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/>
          </a:p>
        </p:txBody>
      </p:sp>
      <p:sp>
        <p:nvSpPr>
          <p:cNvPr id="72" name="AutoShape 62"/>
          <p:cNvSpPr>
            <a:spLocks/>
          </p:cNvSpPr>
          <p:nvPr/>
        </p:nvSpPr>
        <p:spPr bwMode="auto">
          <a:xfrm rot="5400000" flipH="1">
            <a:off x="5275480" y="5619606"/>
            <a:ext cx="190981" cy="994346"/>
          </a:xfrm>
          <a:prstGeom prst="leftBrace">
            <a:avLst>
              <a:gd name="adj1" fmla="val 9730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/>
          </a:p>
        </p:txBody>
      </p:sp>
      <p:sp>
        <p:nvSpPr>
          <p:cNvPr id="73" name="Text Box 64"/>
          <p:cNvSpPr txBox="1">
            <a:spLocks noChangeArrowheads="1"/>
          </p:cNvSpPr>
          <p:nvPr/>
        </p:nvSpPr>
        <p:spPr bwMode="auto">
          <a:xfrm>
            <a:off x="3259745" y="6153764"/>
            <a:ext cx="1702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dirty="0" err="1" smtClean="0"/>
              <a:t>Exposure</a:t>
            </a:r>
            <a:endParaRPr lang="hu-HU" dirty="0"/>
          </a:p>
        </p:txBody>
      </p:sp>
      <p:sp>
        <p:nvSpPr>
          <p:cNvPr id="74" name="Text Box 64"/>
          <p:cNvSpPr txBox="1">
            <a:spLocks noChangeArrowheads="1"/>
          </p:cNvSpPr>
          <p:nvPr/>
        </p:nvSpPr>
        <p:spPr bwMode="auto">
          <a:xfrm>
            <a:off x="4519885" y="6142727"/>
            <a:ext cx="1702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dirty="0" err="1" smtClean="0"/>
              <a:t>Reset</a:t>
            </a:r>
            <a:endParaRPr lang="hu-HU" dirty="0"/>
          </a:p>
        </p:txBody>
      </p:sp>
      <p:grpSp>
        <p:nvGrpSpPr>
          <p:cNvPr id="37" name="Csoportba foglalás 36"/>
          <p:cNvGrpSpPr/>
          <p:nvPr/>
        </p:nvGrpSpPr>
        <p:grpSpPr>
          <a:xfrm>
            <a:off x="457200" y="4038600"/>
            <a:ext cx="8140700" cy="2026168"/>
            <a:chOff x="457200" y="4038600"/>
            <a:chExt cx="8140700" cy="2026168"/>
          </a:xfrm>
        </p:grpSpPr>
        <p:pic>
          <p:nvPicPr>
            <p:cNvPr id="38" name="Picture 3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7" r="10443" b="43596"/>
            <a:stretch>
              <a:fillRect/>
            </a:stretch>
          </p:blipFill>
          <p:spPr bwMode="auto">
            <a:xfrm>
              <a:off x="601663" y="4938999"/>
              <a:ext cx="7272337" cy="1125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Line 41"/>
            <p:cNvSpPr>
              <a:spLocks noChangeShapeType="1"/>
            </p:cNvSpPr>
            <p:nvPr/>
          </p:nvSpPr>
          <p:spPr bwMode="auto">
            <a:xfrm flipV="1">
              <a:off x="601663" y="4341976"/>
              <a:ext cx="0" cy="158465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" name="Line 42"/>
            <p:cNvSpPr>
              <a:spLocks noChangeShapeType="1"/>
            </p:cNvSpPr>
            <p:nvPr/>
          </p:nvSpPr>
          <p:spPr bwMode="auto">
            <a:xfrm flipV="1">
              <a:off x="457200" y="5855175"/>
              <a:ext cx="784859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9" name="Text Box 44"/>
            <p:cNvSpPr txBox="1">
              <a:spLocks noChangeArrowheads="1"/>
            </p:cNvSpPr>
            <p:nvPr/>
          </p:nvSpPr>
          <p:spPr bwMode="auto">
            <a:xfrm>
              <a:off x="7874000" y="5438142"/>
              <a:ext cx="723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800" dirty="0" err="1" smtClean="0">
                  <a:latin typeface="Arial" panose="020B0604020202020204" pitchFamily="34" charset="0"/>
                </a:rPr>
                <a:t>time</a:t>
              </a:r>
              <a:endParaRPr lang="hu-HU" altLang="hu-HU" sz="1800" dirty="0">
                <a:latin typeface="Arial" panose="020B0604020202020204" pitchFamily="34" charset="0"/>
              </a:endParaRPr>
            </a:p>
          </p:txBody>
        </p:sp>
        <p:sp>
          <p:nvSpPr>
            <p:cNvPr id="75" name="Text Box 45"/>
            <p:cNvSpPr txBox="1">
              <a:spLocks noChangeArrowheads="1"/>
            </p:cNvSpPr>
            <p:nvPr/>
          </p:nvSpPr>
          <p:spPr bwMode="auto">
            <a:xfrm>
              <a:off x="744538" y="4270523"/>
              <a:ext cx="138906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800" dirty="0" smtClean="0">
                  <a:latin typeface="Arial" panose="020B0604020202020204" pitchFamily="34" charset="0"/>
                </a:rPr>
                <a:t>pixel </a:t>
              </a:r>
              <a:r>
                <a:rPr lang="hu-HU" altLang="hu-HU" sz="1800" dirty="0" err="1" smtClean="0">
                  <a:latin typeface="Arial" panose="020B0604020202020204" pitchFamily="34" charset="0"/>
                </a:rPr>
                <a:t>brightness</a:t>
              </a:r>
              <a:endParaRPr lang="hu-HU" altLang="hu-HU" sz="1800" dirty="0">
                <a:latin typeface="Arial" panose="020B0604020202020204" pitchFamily="34" charset="0"/>
              </a:endParaRPr>
            </a:p>
          </p:txBody>
        </p:sp>
        <p:sp>
          <p:nvSpPr>
            <p:cNvPr id="76" name="Line 60"/>
            <p:cNvSpPr>
              <a:spLocks noChangeShapeType="1"/>
            </p:cNvSpPr>
            <p:nvPr/>
          </p:nvSpPr>
          <p:spPr bwMode="auto">
            <a:xfrm>
              <a:off x="2328863" y="4270523"/>
              <a:ext cx="0" cy="7923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7" name="Line 65"/>
            <p:cNvSpPr>
              <a:spLocks noChangeShapeType="1"/>
            </p:cNvSpPr>
            <p:nvPr/>
          </p:nvSpPr>
          <p:spPr bwMode="auto">
            <a:xfrm>
              <a:off x="4849812" y="4270523"/>
              <a:ext cx="0" cy="7923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8" name="Line 66"/>
            <p:cNvSpPr>
              <a:spLocks noChangeShapeType="1"/>
            </p:cNvSpPr>
            <p:nvPr/>
          </p:nvSpPr>
          <p:spPr bwMode="auto">
            <a:xfrm>
              <a:off x="7369174" y="4270523"/>
              <a:ext cx="0" cy="7923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9" name="Szövegdoboz 78"/>
            <p:cNvSpPr txBox="1"/>
            <p:nvPr/>
          </p:nvSpPr>
          <p:spPr>
            <a:xfrm>
              <a:off x="7391400" y="4038600"/>
              <a:ext cx="1206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 smtClean="0"/>
                <a:t>reset</a:t>
              </a:r>
              <a:r>
                <a:rPr lang="hu-HU" dirty="0" smtClean="0"/>
                <a:t> &amp; </a:t>
              </a:r>
              <a:r>
                <a:rPr lang="hu-HU" dirty="0" err="1" smtClean="0"/>
                <a:t>readout</a:t>
              </a:r>
              <a:endParaRPr lang="hu-HU" dirty="0"/>
            </a:p>
          </p:txBody>
        </p:sp>
      </p:grpSp>
      <p:grpSp>
        <p:nvGrpSpPr>
          <p:cNvPr id="80" name="Csoportba foglalás 79"/>
          <p:cNvGrpSpPr/>
          <p:nvPr/>
        </p:nvGrpSpPr>
        <p:grpSpPr>
          <a:xfrm>
            <a:off x="3552825" y="4038600"/>
            <a:ext cx="3957385" cy="1168741"/>
            <a:chOff x="3552825" y="4038600"/>
            <a:chExt cx="3957385" cy="1168741"/>
          </a:xfrm>
        </p:grpSpPr>
        <p:grpSp>
          <p:nvGrpSpPr>
            <p:cNvPr id="81" name="Csoportba foglalás 80"/>
            <p:cNvGrpSpPr/>
            <p:nvPr/>
          </p:nvGrpSpPr>
          <p:grpSpPr>
            <a:xfrm>
              <a:off x="3552825" y="4415015"/>
              <a:ext cx="3384549" cy="792326"/>
              <a:chOff x="3552825" y="4262615"/>
              <a:chExt cx="3384549" cy="792326"/>
            </a:xfrm>
          </p:grpSpPr>
          <p:sp>
            <p:nvSpPr>
              <p:cNvPr id="83" name="Line 48"/>
              <p:cNvSpPr>
                <a:spLocks noChangeShapeType="1"/>
              </p:cNvSpPr>
              <p:nvPr/>
            </p:nvSpPr>
            <p:spPr bwMode="auto">
              <a:xfrm>
                <a:off x="3552825" y="4262615"/>
                <a:ext cx="0" cy="79232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4" name="Line 50"/>
              <p:cNvSpPr>
                <a:spLocks noChangeShapeType="1"/>
              </p:cNvSpPr>
              <p:nvPr/>
            </p:nvSpPr>
            <p:spPr bwMode="auto">
              <a:xfrm>
                <a:off x="3984625" y="4262615"/>
                <a:ext cx="0" cy="79232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5" name="Line 52"/>
              <p:cNvSpPr>
                <a:spLocks noChangeShapeType="1"/>
              </p:cNvSpPr>
              <p:nvPr/>
            </p:nvSpPr>
            <p:spPr bwMode="auto">
              <a:xfrm>
                <a:off x="4416424" y="4262615"/>
                <a:ext cx="0" cy="79232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6" name="Line 54"/>
              <p:cNvSpPr>
                <a:spLocks noChangeShapeType="1"/>
              </p:cNvSpPr>
              <p:nvPr/>
            </p:nvSpPr>
            <p:spPr bwMode="auto">
              <a:xfrm>
                <a:off x="6073774" y="4262615"/>
                <a:ext cx="0" cy="79232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7" name="Line 56"/>
              <p:cNvSpPr>
                <a:spLocks noChangeShapeType="1"/>
              </p:cNvSpPr>
              <p:nvPr/>
            </p:nvSpPr>
            <p:spPr bwMode="auto">
              <a:xfrm>
                <a:off x="6505574" y="4262615"/>
                <a:ext cx="0" cy="79232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8" name="Line 58"/>
              <p:cNvSpPr>
                <a:spLocks noChangeShapeType="1"/>
              </p:cNvSpPr>
              <p:nvPr/>
            </p:nvSpPr>
            <p:spPr bwMode="auto">
              <a:xfrm>
                <a:off x="6937374" y="4262615"/>
                <a:ext cx="0" cy="79232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82" name="Szövegdoboz 81"/>
            <p:cNvSpPr txBox="1"/>
            <p:nvPr/>
          </p:nvSpPr>
          <p:spPr>
            <a:xfrm>
              <a:off x="5291748" y="4038600"/>
              <a:ext cx="2218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>
                  <a:solidFill>
                    <a:srgbClr val="FF0000"/>
                  </a:solidFill>
                </a:rPr>
                <a:t>NDR </a:t>
              </a:r>
              <a:r>
                <a:rPr lang="hu-HU" dirty="0" err="1" smtClean="0">
                  <a:solidFill>
                    <a:srgbClr val="FF0000"/>
                  </a:solidFill>
                </a:rPr>
                <a:t>readouts</a:t>
              </a:r>
              <a:endParaRPr lang="hu-HU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89" name="Egyenes összekötő 88"/>
          <p:cNvCxnSpPr>
            <a:stCxn id="94" idx="2"/>
            <a:endCxn id="83" idx="0"/>
          </p:cNvCxnSpPr>
          <p:nvPr/>
        </p:nvCxnSpPr>
        <p:spPr>
          <a:xfrm>
            <a:off x="1206000" y="3386897"/>
            <a:ext cx="2346825" cy="1028118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>
            <a:stCxn id="95" idx="2"/>
            <a:endCxn id="84" idx="0"/>
          </p:cNvCxnSpPr>
          <p:nvPr/>
        </p:nvCxnSpPr>
        <p:spPr>
          <a:xfrm>
            <a:off x="3465101" y="3385517"/>
            <a:ext cx="519524" cy="1029498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gyenes összekötő 90"/>
          <p:cNvCxnSpPr>
            <a:stCxn id="96" idx="2"/>
            <a:endCxn id="85" idx="0"/>
          </p:cNvCxnSpPr>
          <p:nvPr/>
        </p:nvCxnSpPr>
        <p:spPr>
          <a:xfrm flipH="1">
            <a:off x="4416424" y="3385517"/>
            <a:ext cx="1285376" cy="1029498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gyenes összekötő 91"/>
          <p:cNvCxnSpPr>
            <a:stCxn id="97" idx="2"/>
            <a:endCxn id="77" idx="0"/>
          </p:cNvCxnSpPr>
          <p:nvPr/>
        </p:nvCxnSpPr>
        <p:spPr>
          <a:xfrm flipH="1">
            <a:off x="4849812" y="3381609"/>
            <a:ext cx="3094458" cy="888914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églalap 92"/>
          <p:cNvSpPr>
            <a:spLocks noChangeArrowheads="1"/>
          </p:cNvSpPr>
          <p:nvPr/>
        </p:nvSpPr>
        <p:spPr bwMode="auto">
          <a:xfrm>
            <a:off x="152400" y="970746"/>
            <a:ext cx="2514600" cy="44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Moving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objects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:</a:t>
            </a:r>
            <a:endParaRPr lang="hu-HU" altLang="hu-HU" sz="1800" dirty="0">
              <a:latin typeface="Arial" panose="020B0604020202020204" pitchFamily="34" charset="0"/>
            </a:endParaRPr>
          </a:p>
        </p:txBody>
      </p:sp>
      <p:pic>
        <p:nvPicPr>
          <p:cNvPr id="94" name="Kép 9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" y="1466897"/>
            <a:ext cx="2160000" cy="1920000"/>
          </a:xfrm>
          <a:prstGeom prst="rect">
            <a:avLst/>
          </a:prstGeom>
        </p:spPr>
      </p:pic>
      <p:pic>
        <p:nvPicPr>
          <p:cNvPr id="95" name="Kép 9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101" y="1465517"/>
            <a:ext cx="2160000" cy="1920000"/>
          </a:xfrm>
          <a:prstGeom prst="rect">
            <a:avLst/>
          </a:prstGeom>
        </p:spPr>
      </p:pic>
      <p:pic>
        <p:nvPicPr>
          <p:cNvPr id="96" name="Kép 9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00" y="1465517"/>
            <a:ext cx="2160000" cy="1920000"/>
          </a:xfrm>
          <a:prstGeom prst="rect">
            <a:avLst/>
          </a:prstGeom>
        </p:spPr>
      </p:pic>
      <p:pic>
        <p:nvPicPr>
          <p:cNvPr id="97" name="Kép 9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270" y="1461609"/>
            <a:ext cx="2160000" cy="1920000"/>
          </a:xfrm>
          <a:prstGeom prst="rect">
            <a:avLst/>
          </a:prstGeom>
        </p:spPr>
      </p:pic>
      <p:pic>
        <p:nvPicPr>
          <p:cNvPr id="98" name="Kép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2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</a:t>
            </a: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2020.04.01.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Page </a:t>
            </a:r>
            <a:fld id="{A9815A59-DB9D-4FAE-8083-1738FF70F50C}" type="slidenum">
              <a:rPr lang="hu-HU" sz="120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7</a:t>
            </a:fld>
            <a:endParaRPr lang="hu-H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</a:t>
            </a:r>
            <a:r>
              <a:rPr lang="hu-HU" altLang="en-US" sz="2000" b="1" dirty="0" err="1" smtClean="0">
                <a:latin typeface="+mn-lt"/>
              </a:rPr>
              <a:t>capabilites</a:t>
            </a:r>
            <a:r>
              <a:rPr lang="hu-HU" altLang="en-US" sz="2000" b="1" dirty="0" smtClean="0">
                <a:latin typeface="+mn-lt"/>
              </a:rPr>
              <a:t> – Multi-ROI </a:t>
            </a:r>
            <a:r>
              <a:rPr lang="hu-HU" altLang="en-US" sz="2000" b="1" dirty="0" err="1" smtClean="0">
                <a:latin typeface="+mn-lt"/>
              </a:rPr>
              <a:t>features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sp>
        <p:nvSpPr>
          <p:cNvPr id="70" name="AutoShape 59"/>
          <p:cNvSpPr>
            <a:spLocks noChangeArrowheads="1"/>
          </p:cNvSpPr>
          <p:nvPr/>
        </p:nvSpPr>
        <p:spPr bwMode="auto">
          <a:xfrm>
            <a:off x="73025" y="548680"/>
            <a:ext cx="9070975" cy="346954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Advanced camera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control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: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multiple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ROIs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, non-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destructive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readout</a:t>
            </a:r>
            <a:endParaRPr lang="en-US" altLang="en-US" dirty="0" smtClean="0">
              <a:solidFill>
                <a:srgbClr val="3333FF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cxnSp>
        <p:nvCxnSpPr>
          <p:cNvPr id="41" name="Egyenes összekötő 40"/>
          <p:cNvCxnSpPr/>
          <p:nvPr/>
        </p:nvCxnSpPr>
        <p:spPr>
          <a:xfrm>
            <a:off x="5943600" y="3385517"/>
            <a:ext cx="0" cy="348283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/>
          <p:cNvCxnSpPr>
            <a:stCxn id="46" idx="2"/>
          </p:cNvCxnSpPr>
          <p:nvPr/>
        </p:nvCxnSpPr>
        <p:spPr>
          <a:xfrm>
            <a:off x="7944270" y="3381609"/>
            <a:ext cx="0" cy="624288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Kép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" y="1466897"/>
            <a:ext cx="2160000" cy="1920000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101" y="1465517"/>
            <a:ext cx="2160000" cy="1920000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00" y="1465517"/>
            <a:ext cx="2160000" cy="1920000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270" y="1461609"/>
            <a:ext cx="2160000" cy="1920000"/>
          </a:xfrm>
          <a:prstGeom prst="rect">
            <a:avLst/>
          </a:prstGeom>
        </p:spPr>
      </p:pic>
      <p:cxnSp>
        <p:nvCxnSpPr>
          <p:cNvPr id="47" name="Egyenes összekötő 46"/>
          <p:cNvCxnSpPr/>
          <p:nvPr/>
        </p:nvCxnSpPr>
        <p:spPr>
          <a:xfrm>
            <a:off x="5943600" y="3733800"/>
            <a:ext cx="2000670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Kép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0" y="3996256"/>
            <a:ext cx="2160000" cy="1920000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00" y="4005897"/>
            <a:ext cx="2160000" cy="1920000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270" y="4001813"/>
            <a:ext cx="2160000" cy="1920000"/>
          </a:xfrm>
          <a:prstGeom prst="rect">
            <a:avLst/>
          </a:prstGeom>
        </p:spPr>
      </p:pic>
      <p:cxnSp>
        <p:nvCxnSpPr>
          <p:cNvPr id="51" name="Egyenes összekötő 50"/>
          <p:cNvCxnSpPr/>
          <p:nvPr/>
        </p:nvCxnSpPr>
        <p:spPr>
          <a:xfrm>
            <a:off x="3701130" y="3385517"/>
            <a:ext cx="0" cy="348283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>
            <a:off x="5701800" y="3381609"/>
            <a:ext cx="0" cy="624288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>
            <a:off x="3701130" y="3733800"/>
            <a:ext cx="2000670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gyenes összekötő 53"/>
          <p:cNvCxnSpPr/>
          <p:nvPr/>
        </p:nvCxnSpPr>
        <p:spPr>
          <a:xfrm>
            <a:off x="1424655" y="3385517"/>
            <a:ext cx="0" cy="348283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gyenes összekötő 54"/>
          <p:cNvCxnSpPr/>
          <p:nvPr/>
        </p:nvCxnSpPr>
        <p:spPr>
          <a:xfrm>
            <a:off x="3425325" y="3381609"/>
            <a:ext cx="0" cy="624288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gyenes összekötő 55"/>
          <p:cNvCxnSpPr/>
          <p:nvPr/>
        </p:nvCxnSpPr>
        <p:spPr>
          <a:xfrm>
            <a:off x="1424655" y="3733800"/>
            <a:ext cx="2000670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églalap 56"/>
          <p:cNvSpPr>
            <a:spLocks noChangeArrowheads="1"/>
          </p:cNvSpPr>
          <p:nvPr/>
        </p:nvSpPr>
        <p:spPr bwMode="auto">
          <a:xfrm>
            <a:off x="152400" y="970746"/>
            <a:ext cx="2514600" cy="44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Moving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objects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:</a:t>
            </a:r>
            <a:endParaRPr lang="hu-HU" altLang="hu-HU" sz="1800" dirty="0">
              <a:latin typeface="Arial" panose="020B0604020202020204" pitchFamily="34" charset="0"/>
            </a:endParaRPr>
          </a:p>
        </p:txBody>
      </p:sp>
      <p:sp>
        <p:nvSpPr>
          <p:cNvPr id="58" name="Téglalap 57"/>
          <p:cNvSpPr>
            <a:spLocks noChangeArrowheads="1"/>
          </p:cNvSpPr>
          <p:nvPr/>
        </p:nvSpPr>
        <p:spPr bwMode="auto">
          <a:xfrm>
            <a:off x="539552" y="5955266"/>
            <a:ext cx="648072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Recover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fast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movements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.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Limitation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: </a:t>
            </a:r>
            <a:r>
              <a:rPr lang="hu-HU" altLang="hu-HU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overexposure</a:t>
            </a:r>
            <a:r>
              <a:rPr lang="hu-HU" altLang="hu-H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.</a:t>
            </a:r>
            <a:endParaRPr lang="hu-HU" altLang="hu-HU" sz="1800" dirty="0">
              <a:latin typeface="Arial" panose="020B0604020202020204" pitchFamily="34" charset="0"/>
            </a:endParaRPr>
          </a:p>
        </p:txBody>
      </p:sp>
      <p:pic>
        <p:nvPicPr>
          <p:cNvPr id="59" name="Kép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2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</a:t>
            </a: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2020.04.01.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Page </a:t>
            </a:r>
            <a:fld id="{A9815A59-DB9D-4FAE-8083-1738FF70F50C}" type="slidenum">
              <a:rPr lang="hu-HU" sz="120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8</a:t>
            </a:fld>
            <a:endParaRPr lang="hu-H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179512" y="548680"/>
            <a:ext cx="8964488" cy="4785926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Camera is controlled by FPGA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All data is flowing through the FPGA</a:t>
            </a:r>
            <a:endParaRPr lang="en-US" altLang="en-US" u="sng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offers real-time image processing</a:t>
            </a:r>
            <a:endParaRPr lang="hu-HU" altLang="en-US" dirty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Events</a:t>
            </a:r>
            <a:endParaRPr lang="en-US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intensity threshold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on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image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time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external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input (TTL)</a:t>
            </a: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</a:p>
          <a:p>
            <a:pPr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Actions</a:t>
            </a:r>
            <a:endParaRPr lang="en-US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de/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activate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ROI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start/stop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data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archiving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external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trigger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(TTL)</a:t>
            </a:r>
            <a:endParaRPr lang="en-US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</a:t>
            </a:r>
            <a:r>
              <a:rPr lang="hu-HU" altLang="en-US" sz="2000" b="1" dirty="0" err="1" smtClean="0">
                <a:latin typeface="+mn-lt"/>
              </a:rPr>
              <a:t>capabilites</a:t>
            </a:r>
            <a:r>
              <a:rPr lang="hu-HU" altLang="en-US" sz="2000" b="1" dirty="0" smtClean="0">
                <a:latin typeface="+mn-lt"/>
              </a:rPr>
              <a:t> – </a:t>
            </a:r>
            <a:r>
              <a:rPr lang="hu-HU" altLang="en-US" sz="2000" b="1" dirty="0" err="1" smtClean="0">
                <a:latin typeface="+mn-lt"/>
              </a:rPr>
              <a:t>Event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detection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41" name="Kép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  <p:grpSp>
        <p:nvGrpSpPr>
          <p:cNvPr id="66" name="Group 10"/>
          <p:cNvGrpSpPr>
            <a:grpSpLocks/>
          </p:cNvGrpSpPr>
          <p:nvPr/>
        </p:nvGrpSpPr>
        <p:grpSpPr bwMode="auto">
          <a:xfrm>
            <a:off x="5220072" y="2538810"/>
            <a:ext cx="3785861" cy="770373"/>
            <a:chOff x="1610" y="2018"/>
            <a:chExt cx="3843" cy="782"/>
          </a:xfrm>
        </p:grpSpPr>
        <p:sp>
          <p:nvSpPr>
            <p:cNvPr id="67" name="Text Box 11"/>
            <p:cNvSpPr txBox="1">
              <a:spLocks noChangeArrowheads="1"/>
            </p:cNvSpPr>
            <p:nvPr/>
          </p:nvSpPr>
          <p:spPr bwMode="auto">
            <a:xfrm>
              <a:off x="3787" y="2205"/>
              <a:ext cx="771" cy="34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FPGA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8" name="computr3"/>
            <p:cNvSpPr>
              <a:spLocks noEditPoints="1" noChangeArrowheads="1"/>
            </p:cNvSpPr>
            <p:nvPr/>
          </p:nvSpPr>
          <p:spPr bwMode="auto">
            <a:xfrm>
              <a:off x="4558" y="2018"/>
              <a:ext cx="895" cy="579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1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819 w 21600"/>
                <a:gd name="T13" fmla="*/ 2574 h 21600"/>
                <a:gd name="T14" fmla="*/ 16363 w 21600"/>
                <a:gd name="T15" fmla="*/ 1175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8250" y="17743"/>
                  </a:moveTo>
                  <a:lnTo>
                    <a:pt x="17557" y="16971"/>
                  </a:lnTo>
                  <a:lnTo>
                    <a:pt x="5429" y="16971"/>
                  </a:lnTo>
                  <a:lnTo>
                    <a:pt x="4736" y="17743"/>
                  </a:lnTo>
                  <a:lnTo>
                    <a:pt x="18250" y="17743"/>
                  </a:lnTo>
                  <a:close/>
                </a:path>
                <a:path w="21600" h="21600" extrusionOk="0">
                  <a:moveTo>
                    <a:pt x="18250" y="17743"/>
                  </a:moveTo>
                  <a:moveTo>
                    <a:pt x="19405" y="19131"/>
                  </a:moveTo>
                  <a:lnTo>
                    <a:pt x="18712" y="18360"/>
                  </a:lnTo>
                  <a:lnTo>
                    <a:pt x="4274" y="18360"/>
                  </a:lnTo>
                  <a:lnTo>
                    <a:pt x="3581" y="19131"/>
                  </a:lnTo>
                  <a:lnTo>
                    <a:pt x="19405" y="19131"/>
                  </a:lnTo>
                  <a:close/>
                </a:path>
                <a:path w="21600" h="21600" extrusionOk="0">
                  <a:moveTo>
                    <a:pt x="19405" y="19131"/>
                  </a:moveTo>
                  <a:moveTo>
                    <a:pt x="20560" y="20520"/>
                  </a:moveTo>
                  <a:lnTo>
                    <a:pt x="19867" y="19749"/>
                  </a:lnTo>
                  <a:lnTo>
                    <a:pt x="3119" y="19749"/>
                  </a:lnTo>
                  <a:lnTo>
                    <a:pt x="2426" y="20520"/>
                  </a:lnTo>
                  <a:lnTo>
                    <a:pt x="20560" y="20520"/>
                  </a:lnTo>
                  <a:close/>
                </a:path>
                <a:path w="21600" h="21600" extrusionOk="0">
                  <a:moveTo>
                    <a:pt x="20560" y="20520"/>
                  </a:moveTo>
                  <a:moveTo>
                    <a:pt x="4620" y="16971"/>
                  </a:moveTo>
                  <a:lnTo>
                    <a:pt x="5313" y="16200"/>
                  </a:lnTo>
                  <a:lnTo>
                    <a:pt x="7624" y="16200"/>
                  </a:lnTo>
                  <a:lnTo>
                    <a:pt x="7624" y="14194"/>
                  </a:lnTo>
                  <a:lnTo>
                    <a:pt x="5891" y="14194"/>
                  </a:lnTo>
                  <a:lnTo>
                    <a:pt x="5891" y="0"/>
                  </a:lnTo>
                  <a:lnTo>
                    <a:pt x="12013" y="0"/>
                  </a:lnTo>
                  <a:lnTo>
                    <a:pt x="18135" y="0"/>
                  </a:lnTo>
                  <a:lnTo>
                    <a:pt x="18135" y="10800"/>
                  </a:lnTo>
                  <a:lnTo>
                    <a:pt x="18135" y="14194"/>
                  </a:lnTo>
                  <a:lnTo>
                    <a:pt x="16402" y="14194"/>
                  </a:lnTo>
                  <a:lnTo>
                    <a:pt x="16402" y="16200"/>
                  </a:lnTo>
                  <a:lnTo>
                    <a:pt x="17788" y="16200"/>
                  </a:lnTo>
                  <a:lnTo>
                    <a:pt x="19059" y="17743"/>
                  </a:lnTo>
                  <a:lnTo>
                    <a:pt x="21022" y="19903"/>
                  </a:lnTo>
                  <a:lnTo>
                    <a:pt x="21253" y="20057"/>
                  </a:lnTo>
                  <a:lnTo>
                    <a:pt x="21369" y="20366"/>
                  </a:lnTo>
                  <a:lnTo>
                    <a:pt x="21600" y="20674"/>
                  </a:lnTo>
                  <a:lnTo>
                    <a:pt x="21600" y="20829"/>
                  </a:lnTo>
                  <a:lnTo>
                    <a:pt x="21600" y="20983"/>
                  </a:lnTo>
                  <a:lnTo>
                    <a:pt x="21600" y="21137"/>
                  </a:lnTo>
                  <a:lnTo>
                    <a:pt x="21600" y="21291"/>
                  </a:lnTo>
                  <a:lnTo>
                    <a:pt x="21484" y="21446"/>
                  </a:lnTo>
                  <a:lnTo>
                    <a:pt x="21369" y="21446"/>
                  </a:lnTo>
                  <a:lnTo>
                    <a:pt x="21138" y="21600"/>
                  </a:lnTo>
                  <a:lnTo>
                    <a:pt x="21022" y="21600"/>
                  </a:lnTo>
                  <a:lnTo>
                    <a:pt x="10973" y="21600"/>
                  </a:lnTo>
                  <a:lnTo>
                    <a:pt x="2079" y="21600"/>
                  </a:lnTo>
                  <a:lnTo>
                    <a:pt x="1848" y="21600"/>
                  </a:lnTo>
                  <a:lnTo>
                    <a:pt x="1733" y="21446"/>
                  </a:lnTo>
                  <a:lnTo>
                    <a:pt x="1617" y="21446"/>
                  </a:lnTo>
                  <a:lnTo>
                    <a:pt x="1502" y="21291"/>
                  </a:lnTo>
                  <a:lnTo>
                    <a:pt x="1386" y="21291"/>
                  </a:lnTo>
                  <a:lnTo>
                    <a:pt x="1386" y="21137"/>
                  </a:lnTo>
                  <a:lnTo>
                    <a:pt x="1386" y="20983"/>
                  </a:lnTo>
                  <a:lnTo>
                    <a:pt x="1386" y="20829"/>
                  </a:lnTo>
                  <a:lnTo>
                    <a:pt x="1502" y="20674"/>
                  </a:lnTo>
                  <a:lnTo>
                    <a:pt x="1617" y="20366"/>
                  </a:lnTo>
                  <a:lnTo>
                    <a:pt x="1733" y="20057"/>
                  </a:lnTo>
                  <a:lnTo>
                    <a:pt x="1964" y="19903"/>
                  </a:lnTo>
                  <a:lnTo>
                    <a:pt x="0" y="19903"/>
                  </a:lnTo>
                  <a:lnTo>
                    <a:pt x="0" y="10800"/>
                  </a:lnTo>
                  <a:lnTo>
                    <a:pt x="0" y="2777"/>
                  </a:lnTo>
                  <a:lnTo>
                    <a:pt x="4620" y="2777"/>
                  </a:lnTo>
                  <a:lnTo>
                    <a:pt x="4620" y="16971"/>
                  </a:lnTo>
                  <a:moveTo>
                    <a:pt x="4620" y="16971"/>
                  </a:moveTo>
                  <a:moveTo>
                    <a:pt x="4620" y="16971"/>
                  </a:moveTo>
                  <a:lnTo>
                    <a:pt x="4158" y="17434"/>
                  </a:lnTo>
                  <a:lnTo>
                    <a:pt x="2541" y="19286"/>
                  </a:lnTo>
                  <a:lnTo>
                    <a:pt x="1964" y="19903"/>
                  </a:lnTo>
                  <a:lnTo>
                    <a:pt x="4620" y="16971"/>
                  </a:lnTo>
                  <a:close/>
                </a:path>
                <a:path w="21600" h="21600" extrusionOk="0">
                  <a:moveTo>
                    <a:pt x="7624" y="2314"/>
                  </a:moveTo>
                  <a:moveTo>
                    <a:pt x="16402" y="2314"/>
                  </a:moveTo>
                  <a:lnTo>
                    <a:pt x="16402" y="11880"/>
                  </a:lnTo>
                  <a:lnTo>
                    <a:pt x="7624" y="11880"/>
                  </a:lnTo>
                  <a:lnTo>
                    <a:pt x="7624" y="2314"/>
                  </a:lnTo>
                  <a:close/>
                </a:path>
                <a:path w="21600" h="21600" extrusionOk="0">
                  <a:moveTo>
                    <a:pt x="578" y="4011"/>
                  </a:moveTo>
                  <a:moveTo>
                    <a:pt x="4043" y="4011"/>
                  </a:moveTo>
                  <a:lnTo>
                    <a:pt x="4043" y="4320"/>
                  </a:lnTo>
                  <a:lnTo>
                    <a:pt x="578" y="4320"/>
                  </a:lnTo>
                  <a:lnTo>
                    <a:pt x="578" y="4011"/>
                  </a:lnTo>
                  <a:close/>
                  <a:moveTo>
                    <a:pt x="7624" y="14194"/>
                  </a:moveTo>
                  <a:lnTo>
                    <a:pt x="16402" y="14194"/>
                  </a:lnTo>
                  <a:lnTo>
                    <a:pt x="16402" y="16200"/>
                  </a:lnTo>
                  <a:lnTo>
                    <a:pt x="7624" y="16200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9" name="Oval 13"/>
            <p:cNvSpPr>
              <a:spLocks noChangeArrowheads="1"/>
            </p:cNvSpPr>
            <p:nvPr/>
          </p:nvSpPr>
          <p:spPr bwMode="auto">
            <a:xfrm>
              <a:off x="3016" y="2064"/>
              <a:ext cx="272" cy="272"/>
            </a:xfrm>
            <a:prstGeom prst="ellips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0" name="Line 14"/>
            <p:cNvSpPr>
              <a:spLocks noChangeShapeType="1"/>
            </p:cNvSpPr>
            <p:nvPr/>
          </p:nvSpPr>
          <p:spPr bwMode="auto">
            <a:xfrm>
              <a:off x="2472" y="2338"/>
              <a:ext cx="1315" cy="3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endParaRPr>
            </a:p>
          </p:txBody>
        </p:sp>
        <p:grpSp>
          <p:nvGrpSpPr>
            <p:cNvPr id="71" name="Group 15"/>
            <p:cNvGrpSpPr>
              <a:grpSpLocks/>
            </p:cNvGrpSpPr>
            <p:nvPr/>
          </p:nvGrpSpPr>
          <p:grpSpPr bwMode="auto">
            <a:xfrm>
              <a:off x="1610" y="2129"/>
              <a:ext cx="1081" cy="340"/>
              <a:chOff x="589" y="2954"/>
              <a:chExt cx="1081" cy="340"/>
            </a:xfrm>
          </p:grpSpPr>
          <p:sp>
            <p:nvSpPr>
              <p:cNvPr id="73" name="AutoShape 16"/>
              <p:cNvSpPr>
                <a:spLocks noChangeArrowheads="1"/>
              </p:cNvSpPr>
              <p:nvPr/>
            </p:nvSpPr>
            <p:spPr bwMode="auto">
              <a:xfrm rot="-5400000">
                <a:off x="862" y="2681"/>
                <a:ext cx="340" cy="885"/>
              </a:xfrm>
              <a:prstGeom prst="can">
                <a:avLst>
                  <a:gd name="adj" fmla="val 34429"/>
                </a:avLst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74" name="Text Box 17"/>
              <p:cNvSpPr txBox="1">
                <a:spLocks noChangeArrowheads="1"/>
              </p:cNvSpPr>
              <p:nvPr/>
            </p:nvSpPr>
            <p:spPr bwMode="auto">
              <a:xfrm>
                <a:off x="662" y="2987"/>
                <a:ext cx="1008" cy="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cs typeface="Arial" panose="020B0604020202020204" pitchFamily="34" charset="0"/>
                  </a:rPr>
                  <a:t>cam.head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2" name="Text Box 18"/>
            <p:cNvSpPr txBox="1">
              <a:spLocks noChangeArrowheads="1"/>
            </p:cNvSpPr>
            <p:nvPr/>
          </p:nvSpPr>
          <p:spPr bwMode="auto">
            <a:xfrm>
              <a:off x="2562" y="2331"/>
              <a:ext cx="1134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10 </a:t>
              </a:r>
              <a:r>
                <a:rPr kumimoji="0" lang="en-US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Gbit</a:t>
              </a:r>
              <a:r>
                <a:rPr kumimoji="0" lang="hu-H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/s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fiber link</a:t>
              </a:r>
            </a:p>
          </p:txBody>
        </p:sp>
      </p:grpSp>
      <p:sp>
        <p:nvSpPr>
          <p:cNvPr id="75" name="Szövegdoboz 74"/>
          <p:cNvSpPr txBox="1"/>
          <p:nvPr/>
        </p:nvSpPr>
        <p:spPr>
          <a:xfrm>
            <a:off x="5796136" y="548680"/>
            <a:ext cx="31960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hu-HU" sz="1800" dirty="0" err="1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Modular</a:t>
            </a:r>
            <a:r>
              <a:rPr lang="hu-HU" sz="1800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design:</a:t>
            </a:r>
          </a:p>
          <a:p>
            <a:pPr eaLnBrk="1" hangingPunct="1"/>
            <a:r>
              <a:rPr lang="hu-HU" sz="1800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camera </a:t>
            </a:r>
            <a:r>
              <a:rPr lang="hu-HU" sz="1800" dirty="0" err="1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head</a:t>
            </a:r>
            <a:r>
              <a:rPr lang="hu-HU" sz="1800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+ FPGA </a:t>
            </a:r>
            <a:r>
              <a:rPr lang="hu-HU" sz="1800" dirty="0" err="1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card</a:t>
            </a:r>
            <a:endParaRPr lang="hu-HU" sz="1800" dirty="0" smtClean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6" name="Szövegdoboz 75"/>
          <p:cNvSpPr txBox="1"/>
          <p:nvPr/>
        </p:nvSpPr>
        <p:spPr>
          <a:xfrm>
            <a:off x="5962298" y="1463080"/>
            <a:ext cx="1219200" cy="646331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144000" marR="0" lvl="0" indent="-144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</a:t>
            </a:r>
          </a:p>
          <a:p>
            <a:pPr marL="144000" marR="0" lvl="0" indent="-144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Durable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7" name="Szövegdoboz 76"/>
          <p:cNvSpPr txBox="1"/>
          <p:nvPr/>
        </p:nvSpPr>
        <p:spPr>
          <a:xfrm>
            <a:off x="7551385" y="1463079"/>
            <a:ext cx="1440785" cy="923330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144000" marR="0" lvl="0" indent="-144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Image </a:t>
            </a:r>
            <a:r>
              <a:rPr kumimoji="0" lang="hu-H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processing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4000" marR="0" lvl="0" indent="-144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Events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90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</a:t>
            </a: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2020.04.01. </a:t>
            </a:r>
            <a:r>
              <a:rPr lang="hu-H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Page </a:t>
            </a:r>
            <a:fld id="{A9815A59-DB9D-4FAE-8083-1738FF70F50C}" type="slidenum">
              <a:rPr lang="hu-HU" sz="120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9</a:t>
            </a:fld>
            <a:endParaRPr lang="hu-H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EDICAM </a:t>
            </a:r>
            <a:r>
              <a:rPr lang="hu-HU" altLang="en-US" sz="2000" b="1" dirty="0" err="1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capabilites</a:t>
            </a:r>
            <a:r>
              <a:rPr lang="hu-HU" altLang="en-US" sz="20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– W7-X </a:t>
            </a:r>
            <a:r>
              <a:rPr lang="hu-HU" altLang="en-US" sz="2000" b="1" dirty="0" err="1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experience</a:t>
            </a:r>
            <a:endParaRPr lang="en-US" altLang="en-US" sz="2000" b="1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pic>
        <p:nvPicPr>
          <p:cNvPr id="8" name="Picture 2" descr="C:\work_data\Greifswald\20170912\AEQ31_edi_20170912_145004_28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781" y="809553"/>
            <a:ext cx="4316437" cy="539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Egyenes összekötő nyíllal 8"/>
          <p:cNvCxnSpPr/>
          <p:nvPr/>
        </p:nvCxnSpPr>
        <p:spPr>
          <a:xfrm>
            <a:off x="2209800" y="2743200"/>
            <a:ext cx="1843484" cy="0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250825" y="252781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Inner heat shield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11" name="Egyenes összekötő nyíllal 10"/>
          <p:cNvCxnSpPr/>
          <p:nvPr/>
        </p:nvCxnSpPr>
        <p:spPr>
          <a:xfrm>
            <a:off x="2209800" y="4025384"/>
            <a:ext cx="1843484" cy="0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250825" y="3810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Vertical divertor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13" name="Egyenes összekötő nyíllal 12"/>
          <p:cNvCxnSpPr>
            <a:stCxn id="14" idx="1"/>
          </p:cNvCxnSpPr>
          <p:nvPr/>
        </p:nvCxnSpPr>
        <p:spPr>
          <a:xfrm flipH="1">
            <a:off x="6219828" y="3549134"/>
            <a:ext cx="1160460" cy="42386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7380288" y="3364468"/>
            <a:ext cx="150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Outboard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7010400" y="4004191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Horizontal divertor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16" name="Egyenes összekötő nyíllal 15"/>
          <p:cNvCxnSpPr>
            <a:stCxn id="15" idx="1"/>
          </p:cNvCxnSpPr>
          <p:nvPr/>
        </p:nvCxnSpPr>
        <p:spPr>
          <a:xfrm flipH="1">
            <a:off x="4648200" y="4327357"/>
            <a:ext cx="2362200" cy="168443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Csoportba foglalás 16"/>
          <p:cNvGrpSpPr/>
          <p:nvPr/>
        </p:nvGrpSpPr>
        <p:grpSpPr>
          <a:xfrm>
            <a:off x="2514600" y="953886"/>
            <a:ext cx="692944" cy="722514"/>
            <a:chOff x="2514600" y="953886"/>
            <a:chExt cx="692944" cy="722514"/>
          </a:xfrm>
        </p:grpSpPr>
        <p:cxnSp>
          <p:nvCxnSpPr>
            <p:cNvPr id="18" name="Egyenes összekötő nyíllal 17"/>
            <p:cNvCxnSpPr/>
            <p:nvPr/>
          </p:nvCxnSpPr>
          <p:spPr>
            <a:xfrm>
              <a:off x="2562225" y="1600200"/>
              <a:ext cx="360000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nyíllal 18"/>
            <p:cNvCxnSpPr/>
            <p:nvPr/>
          </p:nvCxnSpPr>
          <p:spPr>
            <a:xfrm flipV="1">
              <a:off x="2571750" y="1240200"/>
              <a:ext cx="0" cy="360000"/>
            </a:xfrm>
            <a:prstGeom prst="straightConnector1">
              <a:avLst/>
            </a:prstGeom>
            <a:ln w="28575">
              <a:solidFill>
                <a:srgbClr val="00B0F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Szövegdoboz 19"/>
            <p:cNvSpPr txBox="1"/>
            <p:nvPr/>
          </p:nvSpPr>
          <p:spPr>
            <a:xfrm>
              <a:off x="2819400" y="1307068"/>
              <a:ext cx="388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R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sp>
          <p:nvSpPr>
            <p:cNvPr id="21" name="Szövegdoboz 20"/>
            <p:cNvSpPr txBox="1"/>
            <p:nvPr/>
          </p:nvSpPr>
          <p:spPr>
            <a:xfrm>
              <a:off x="2514600" y="953886"/>
              <a:ext cx="388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z</a:t>
              </a:r>
              <a:endParaRPr lang="en-US" dirty="0">
                <a:solidFill>
                  <a:srgbClr val="00B0F0"/>
                </a:solidFill>
              </a:endParaRPr>
            </a:p>
          </p:txBody>
        </p:sp>
      </p:grpSp>
      <p:cxnSp>
        <p:nvCxnSpPr>
          <p:cNvPr id="22" name="Egyenes összekötő nyíllal 21"/>
          <p:cNvCxnSpPr>
            <a:stCxn id="23" idx="1"/>
          </p:cNvCxnSpPr>
          <p:nvPr/>
        </p:nvCxnSpPr>
        <p:spPr>
          <a:xfrm flipH="1">
            <a:off x="5047458" y="2406134"/>
            <a:ext cx="1752600" cy="347186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/>
          <p:cNvSpPr txBox="1"/>
          <p:nvPr/>
        </p:nvSpPr>
        <p:spPr>
          <a:xfrm>
            <a:off x="6800058" y="2221468"/>
            <a:ext cx="2191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00B050"/>
                </a:solidFill>
              </a:rPr>
              <a:t>Plasma</a:t>
            </a:r>
            <a:r>
              <a:rPr lang="hu-HU" dirty="0" smtClean="0">
                <a:solidFill>
                  <a:srgbClr val="00B050"/>
                </a:solidFill>
              </a:rPr>
              <a:t> </a:t>
            </a:r>
            <a:r>
              <a:rPr lang="hu-HU" dirty="0" err="1" smtClean="0">
                <a:solidFill>
                  <a:srgbClr val="00B050"/>
                </a:solidFill>
              </a:rPr>
              <a:t>boundary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4" name="Kép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5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igner_plasma_physics_department_presentation_template2" id="{6B961007-8BB0-45F3-A4B7-F4A5B32BF441}" vid="{C9654892-4E54-4845-9E14-C2AACEC749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1397</TotalTime>
  <Words>1072</Words>
  <Application>Microsoft Office PowerPoint</Application>
  <PresentationFormat>Diavetítés a képernyőre (4:3 oldalarány)</PresentationFormat>
  <Paragraphs>200</Paragraphs>
  <Slides>17</Slides>
  <Notes>0</Notes>
  <HiddenSlides>0</HiddenSlides>
  <MMClips>7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3" baseType="lpstr">
      <vt:lpstr>Arial</vt:lpstr>
      <vt:lpstr>Arial Unicode MS</vt:lpstr>
      <vt:lpstr>Calibri</vt:lpstr>
      <vt:lpstr>Symbol</vt:lpstr>
      <vt:lpstr>Wingdings</vt:lpstr>
      <vt:lpstr>Alapértelmezett terv</vt:lpstr>
      <vt:lpstr>EDICAM: from commissioning to routine use – Part 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</dc:title>
  <dc:creator>Kiss Szonja</dc:creator>
  <cp:lastModifiedBy>Szepesi Tamás</cp:lastModifiedBy>
  <cp:revision>114</cp:revision>
  <dcterms:created xsi:type="dcterms:W3CDTF">2012-08-27T05:48:56Z</dcterms:created>
  <dcterms:modified xsi:type="dcterms:W3CDTF">2020-04-01T07:34:17Z</dcterms:modified>
</cp:coreProperties>
</file>