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tiff" ContentType="image/tiff"/>
  <Default Extension="gif" ContentType="video/unknown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9" r:id="rId2"/>
    <p:sldId id="275" r:id="rId3"/>
    <p:sldId id="276" r:id="rId4"/>
    <p:sldId id="278" r:id="rId5"/>
    <p:sldId id="279" r:id="rId6"/>
    <p:sldId id="281" r:id="rId7"/>
    <p:sldId id="282" r:id="rId8"/>
    <p:sldId id="280" r:id="rId9"/>
    <p:sldId id="277" r:id="rId10"/>
    <p:sldId id="283" r:id="rId11"/>
    <p:sldId id="284" r:id="rId12"/>
    <p:sldId id="257" r:id="rId13"/>
    <p:sldId id="287" r:id="rId14"/>
    <p:sldId id="286" r:id="rId15"/>
    <p:sldId id="285" r:id="rId16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759F"/>
    <a:srgbClr val="3790AF"/>
    <a:srgbClr val="71B8D1"/>
    <a:srgbClr val="74AD29"/>
    <a:srgbClr val="74A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8" autoAdjust="0"/>
    <p:restoredTop sz="94660"/>
  </p:normalViewPr>
  <p:slideViewPr>
    <p:cSldViewPr>
      <p:cViewPr>
        <p:scale>
          <a:sx n="100" d="100"/>
          <a:sy n="100" d="100"/>
        </p:scale>
        <p:origin x="570" y="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C28763D-F58D-4467-A6C0-6440FF3A0B4D}" type="datetimeFigureOut">
              <a:rPr lang="hu-HU"/>
              <a:pPr>
                <a:defRPr/>
              </a:pPr>
              <a:t>2020. 04. 01.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hu-H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6727826-A5BC-46A0-B8D7-6E28D4E0299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10"/>
          <p:cNvSpPr/>
          <p:nvPr userDrawn="1"/>
        </p:nvSpPr>
        <p:spPr>
          <a:xfrm>
            <a:off x="0" y="765175"/>
            <a:ext cx="9144000" cy="6092825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Téglalap 43"/>
          <p:cNvSpPr/>
          <p:nvPr userDrawn="1"/>
        </p:nvSpPr>
        <p:spPr>
          <a:xfrm>
            <a:off x="0" y="6269038"/>
            <a:ext cx="8748713" cy="71437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22238"/>
            <a:ext cx="1995488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790A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Szövegdoboz 10"/>
          <p:cNvSpPr txBox="1"/>
          <p:nvPr userDrawn="1"/>
        </p:nvSpPr>
        <p:spPr>
          <a:xfrm>
            <a:off x="7563332" y="135310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This work has been carried out within the framework of the </a:t>
            </a:r>
            <a:r>
              <a:rPr lang="en-GB" sz="4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EUROfusion</a:t>
            </a:r>
            <a:r>
              <a:rPr lang="en-GB" sz="4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Consortium and has received funding from the </a:t>
            </a:r>
            <a:r>
              <a:rPr lang="en-GB" sz="4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Euratom</a:t>
            </a:r>
            <a:r>
              <a:rPr lang="en-GB" sz="4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research and training programme 2014-2018 and 2019-2020 under grant agreement No 633053. The views and opinions expressed herein do not necessarily reflect those of the European Commission.</a:t>
            </a:r>
            <a:endParaRPr lang="en-GB" sz="400" dirty="0"/>
          </a:p>
        </p:txBody>
      </p:sp>
      <p:pic>
        <p:nvPicPr>
          <p:cNvPr id="12" name="Kép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46695"/>
            <a:ext cx="719174" cy="4865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3" y="37717"/>
            <a:ext cx="932333" cy="6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6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74613"/>
            <a:ext cx="46672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7625"/>
            <a:ext cx="1420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24"/>
          <p:cNvSpPr/>
          <p:nvPr userDrawn="1"/>
        </p:nvSpPr>
        <p:spPr>
          <a:xfrm>
            <a:off x="0" y="6524625"/>
            <a:ext cx="9144000" cy="333375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Téglalap 43"/>
          <p:cNvSpPr/>
          <p:nvPr userDrawn="1"/>
        </p:nvSpPr>
        <p:spPr>
          <a:xfrm>
            <a:off x="-22225" y="442913"/>
            <a:ext cx="9166225" cy="4603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1"/>
            <a:ext cx="576064" cy="40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8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10"/>
          <p:cNvSpPr/>
          <p:nvPr userDrawn="1"/>
        </p:nvSpPr>
        <p:spPr>
          <a:xfrm>
            <a:off x="0" y="765175"/>
            <a:ext cx="9144000" cy="6092825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" name="Téglalap 43"/>
          <p:cNvSpPr/>
          <p:nvPr userDrawn="1"/>
        </p:nvSpPr>
        <p:spPr>
          <a:xfrm>
            <a:off x="0" y="6269038"/>
            <a:ext cx="8748713" cy="71437"/>
          </a:xfrm>
          <a:prstGeom prst="rect">
            <a:avLst/>
          </a:prstGeom>
          <a:solidFill>
            <a:srgbClr val="37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270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12713"/>
            <a:ext cx="206692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1"/>
            <a:ext cx="1078538" cy="76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3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fld id="{3BC11545-CDD9-46FB-B4FC-DCD1A28D5A3C}" type="datetime1">
              <a:rPr lang="en-US"/>
              <a:pPr>
                <a:defRPr/>
              </a:pPr>
              <a:t>4/1/2020</a:t>
            </a:fld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r>
              <a:rPr lang="hu-HU"/>
              <a:t>Groundbreaking Fusion presentation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73B95B0-3E4B-47F5-B2AB-F3B0E6C5934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gif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/>
          <a:lstStyle/>
          <a:p>
            <a:r>
              <a:rPr lang="en-US" dirty="0"/>
              <a:t>EDICAM: from commissioning to routine </a:t>
            </a:r>
            <a:r>
              <a:rPr lang="en-US" dirty="0" smtClean="0"/>
              <a:t>use</a:t>
            </a:r>
            <a:r>
              <a:rPr lang="hu-HU" dirty="0" smtClean="0"/>
              <a:t> – Part II</a:t>
            </a:r>
            <a:endParaRPr lang="en-US" altLang="en-US" dirty="0" smtClean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4932040" y="2780927"/>
            <a:ext cx="3960440" cy="338437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hu-HU" kern="0" dirty="0" smtClean="0">
                <a:solidFill>
                  <a:srgbClr val="31759F"/>
                </a:solidFill>
              </a:rPr>
              <a:t>Tamás Szepesi</a:t>
            </a:r>
          </a:p>
          <a:p>
            <a:pPr marL="0" indent="0" algn="ctr">
              <a:buNone/>
            </a:pPr>
            <a:r>
              <a:rPr lang="hu-HU" altLang="hu-HU" sz="2800" kern="0" dirty="0" smtClean="0">
                <a:solidFill>
                  <a:srgbClr val="31759F"/>
                </a:solidFill>
              </a:rPr>
              <a:t>Á. Kovácsik*</a:t>
            </a:r>
            <a:r>
              <a:rPr lang="en-US" altLang="hu-HU" sz="2800" kern="0" dirty="0" smtClean="0">
                <a:solidFill>
                  <a:srgbClr val="31759F"/>
                </a:solidFill>
              </a:rPr>
              <a:t>,</a:t>
            </a:r>
          </a:p>
          <a:p>
            <a:pPr marL="0" indent="0" algn="ctr">
              <a:buNone/>
            </a:pPr>
            <a:r>
              <a:rPr lang="en-US" altLang="hu-HU" sz="2800" kern="0" dirty="0" smtClean="0">
                <a:solidFill>
                  <a:srgbClr val="31759F"/>
                </a:solidFill>
              </a:rPr>
              <a:t>G. </a:t>
            </a:r>
            <a:r>
              <a:rPr lang="en-US" altLang="hu-HU" sz="2800" kern="0" dirty="0" err="1" smtClean="0">
                <a:solidFill>
                  <a:srgbClr val="31759F"/>
                </a:solidFill>
              </a:rPr>
              <a:t>Kocsis</a:t>
            </a:r>
            <a:r>
              <a:rPr lang="en-US" altLang="hu-HU" sz="2800" kern="0" dirty="0" smtClean="0">
                <a:solidFill>
                  <a:srgbClr val="31759F"/>
                </a:solidFill>
              </a:rPr>
              <a:t>, </a:t>
            </a:r>
            <a:r>
              <a:rPr lang="hu-HU" altLang="hu-HU" sz="2800" kern="0" dirty="0" smtClean="0">
                <a:solidFill>
                  <a:srgbClr val="31759F"/>
                </a:solidFill>
              </a:rPr>
              <a:t>T. </a:t>
            </a:r>
            <a:r>
              <a:rPr lang="hu-HU" altLang="hu-HU" sz="2800" kern="0" dirty="0" err="1" smtClean="0">
                <a:solidFill>
                  <a:srgbClr val="31759F"/>
                </a:solidFill>
              </a:rPr>
              <a:t>Szabolics</a:t>
            </a:r>
            <a:r>
              <a:rPr lang="hu-HU" altLang="hu-HU" sz="2800" kern="0" dirty="0" smtClean="0">
                <a:solidFill>
                  <a:srgbClr val="31759F"/>
                </a:solidFill>
              </a:rPr>
              <a:t>, </a:t>
            </a:r>
            <a:r>
              <a:rPr lang="en-US" altLang="hu-HU" sz="2800" kern="0" dirty="0" smtClean="0">
                <a:solidFill>
                  <a:srgbClr val="31759F"/>
                </a:solidFill>
              </a:rPr>
              <a:t>S</a:t>
            </a:r>
            <a:r>
              <a:rPr lang="en-US" altLang="hu-HU" sz="2800" kern="0" dirty="0" smtClean="0">
                <a:solidFill>
                  <a:srgbClr val="31759F"/>
                </a:solidFill>
              </a:rPr>
              <a:t>. </a:t>
            </a:r>
            <a:r>
              <a:rPr lang="en-US" altLang="hu-HU" sz="2800" kern="0" dirty="0" err="1" smtClean="0">
                <a:solidFill>
                  <a:srgbClr val="31759F"/>
                </a:solidFill>
              </a:rPr>
              <a:t>Zoletnik</a:t>
            </a:r>
            <a:r>
              <a:rPr lang="hu-HU" altLang="hu-HU" sz="2800" kern="0" dirty="0" smtClean="0">
                <a:solidFill>
                  <a:srgbClr val="31759F"/>
                </a:solidFill>
              </a:rPr>
              <a:t>,</a:t>
            </a:r>
          </a:p>
          <a:p>
            <a:pPr algn="ctr" eaLnBrk="1" hangingPunct="1">
              <a:lnSpc>
                <a:spcPts val="2200"/>
              </a:lnSpc>
              <a:spcBef>
                <a:spcPct val="0"/>
              </a:spcBef>
              <a:buClr>
                <a:srgbClr val="000000"/>
              </a:buClr>
            </a:pPr>
            <a:endParaRPr lang="hu-HU" altLang="en-US" sz="1800" kern="1200" dirty="0" smtClean="0">
              <a:solidFill>
                <a:srgbClr val="31759F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ctr" eaLnBrk="1" hangingPunct="1">
              <a:lnSpc>
                <a:spcPts val="22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2000" kern="1200" dirty="0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Centre for </a:t>
            </a:r>
            <a:r>
              <a:rPr lang="hu-HU" altLang="en-US" sz="2000" kern="1200" dirty="0" err="1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Energy</a:t>
            </a:r>
            <a:r>
              <a:rPr lang="hu-HU" altLang="en-US" sz="2000" kern="1200" dirty="0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Research</a:t>
            </a:r>
          </a:p>
          <a:p>
            <a:pPr marL="0" indent="0" algn="ctr" eaLnBrk="1" hangingPunct="1">
              <a:lnSpc>
                <a:spcPts val="2200"/>
              </a:lnSpc>
              <a:spcBef>
                <a:spcPts val="600"/>
              </a:spcBef>
              <a:buClr>
                <a:srgbClr val="000000"/>
              </a:buClr>
              <a:buNone/>
            </a:pPr>
            <a:r>
              <a:rPr lang="hu-HU" altLang="en-US" sz="1800" kern="1200" dirty="0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*Institute </a:t>
            </a:r>
            <a:r>
              <a:rPr lang="hu-HU" altLang="en-US" sz="1800" kern="1200" dirty="0" err="1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for</a:t>
            </a:r>
            <a:r>
              <a:rPr lang="hu-HU" altLang="en-US" sz="1800" kern="1200" dirty="0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hu-HU" altLang="en-US" sz="1800" kern="1200" dirty="0" err="1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Nuclear</a:t>
            </a:r>
            <a:r>
              <a:rPr lang="hu-HU" altLang="en-US" sz="1800" kern="1200" dirty="0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hu-HU" altLang="en-US" sz="1800" kern="1200" dirty="0" err="1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Techniques</a:t>
            </a:r>
            <a:endParaRPr lang="en-US" altLang="en-US" sz="1800" kern="1200" dirty="0" smtClean="0">
              <a:solidFill>
                <a:srgbClr val="31759F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ctr" eaLnBrk="1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en-US" altLang="en-US" sz="1800" kern="1200" dirty="0" smtClean="0">
                <a:solidFill>
                  <a:srgbClr val="31759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Budapest, Hungary</a:t>
            </a:r>
            <a:endParaRPr lang="hu-HU" altLang="en-US" sz="1800" kern="1200" dirty="0" smtClean="0">
              <a:solidFill>
                <a:srgbClr val="31759F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179512" y="2870124"/>
            <a:ext cx="4608512" cy="3300116"/>
          </a:xfrm>
          <a:prstGeom prst="roundRect">
            <a:avLst>
              <a:gd name="adj" fmla="val 23"/>
            </a:avLst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square" lIns="144000" tIns="72000" rIns="72000" bIns="72000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altLang="en-US" sz="2400" dirty="0" err="1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Set-up</a:t>
            </a:r>
            <a:r>
              <a:rPr lang="hu-HU" altLang="en-US" sz="2400" dirty="0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</a:t>
            </a:r>
            <a:r>
              <a:rPr lang="hu-HU" altLang="en-US" sz="2400" dirty="0" err="1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for</a:t>
            </a:r>
            <a:r>
              <a:rPr lang="hu-HU" altLang="en-US" sz="2400" dirty="0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1st </a:t>
            </a:r>
            <a:r>
              <a:rPr lang="hu-HU" altLang="en-US" sz="2400" dirty="0" err="1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campaign</a:t>
            </a:r>
            <a:endParaRPr lang="hu-HU" altLang="en-US" sz="2400" dirty="0" smtClean="0">
              <a:latin typeface="+mn-lt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altLang="en-US" sz="2400" dirty="0" err="1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Planned</a:t>
            </a:r>
            <a:r>
              <a:rPr lang="hu-HU" altLang="en-US" sz="2400" dirty="0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</a:t>
            </a:r>
            <a:r>
              <a:rPr lang="hu-HU" altLang="en-US" sz="2400" dirty="0" err="1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applications</a:t>
            </a:r>
            <a:endParaRPr lang="hu-HU" altLang="en-US" sz="2400" dirty="0" smtClean="0">
              <a:latin typeface="+mn-lt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altLang="en-US" sz="2400" dirty="0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EDICAM </a:t>
            </a:r>
            <a:r>
              <a:rPr lang="hu-HU" altLang="en-US" sz="2400" dirty="0" err="1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for</a:t>
            </a:r>
            <a:r>
              <a:rPr lang="hu-HU" altLang="en-US" sz="2400" dirty="0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ECWC</a:t>
            </a:r>
          </a:p>
          <a:p>
            <a:pPr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altLang="en-US" sz="2400" dirty="0" err="1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Available</a:t>
            </a:r>
            <a:r>
              <a:rPr lang="hu-HU" altLang="en-US" sz="2400" dirty="0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software </a:t>
            </a:r>
            <a:r>
              <a:rPr lang="hu-HU" altLang="en-US" sz="2400" dirty="0" err="1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tools</a:t>
            </a:r>
            <a:endParaRPr lang="hu-HU" altLang="en-US" sz="2400" dirty="0" smtClean="0">
              <a:latin typeface="+mn-lt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altLang="en-US" sz="2400" dirty="0" err="1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Commissining</a:t>
            </a:r>
            <a:r>
              <a:rPr lang="hu-HU" altLang="en-US" sz="2400" dirty="0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, </a:t>
            </a:r>
            <a:r>
              <a:rPr lang="hu-HU" altLang="en-US" sz="2400" dirty="0" err="1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work</a:t>
            </a:r>
            <a:r>
              <a:rPr lang="hu-HU" altLang="en-US" sz="2400" dirty="0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</a:t>
            </a:r>
            <a:r>
              <a:rPr lang="hu-HU" altLang="en-US" sz="2400" dirty="0" err="1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plan</a:t>
            </a:r>
            <a:endParaRPr lang="hu-HU" altLang="en-US" sz="2400" dirty="0" smtClean="0">
              <a:latin typeface="+mn-lt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  <a:p>
            <a:pPr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hu-HU" altLang="en-US" sz="2400" dirty="0" err="1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Plan</a:t>
            </a:r>
            <a:r>
              <a:rPr lang="hu-HU" altLang="en-US" sz="2400" dirty="0" smtClean="0">
                <a:latin typeface="+mn-lt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B</a:t>
            </a:r>
            <a:endParaRPr lang="en-US" altLang="en-US" sz="2400" dirty="0" smtClean="0">
              <a:latin typeface="+mn-lt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381328"/>
            <a:ext cx="1512168" cy="431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| 2020.04.01. | Page </a:t>
            </a:r>
            <a:fld id="{A9815A59-DB9D-4FAE-8083-1738FF70F50C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10</a:t>
            </a:fld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1646605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Other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fast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measurements</a:t>
            </a:r>
            <a:endParaRPr lang="en-GB" altLang="en-US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ROI 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2, 3, …</a:t>
            </a:r>
            <a:endParaRPr lang="en-GB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We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need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experience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with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the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new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machine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!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for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the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first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campaign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676" y="543466"/>
            <a:ext cx="2986110" cy="266951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b="7969"/>
          <a:stretch/>
        </p:blipFill>
        <p:spPr>
          <a:xfrm>
            <a:off x="2639951" y="2667315"/>
            <a:ext cx="2400362" cy="3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| 2020.04.01. | Page </a:t>
            </a:r>
            <a:fld id="{A9815A59-DB9D-4FAE-8083-1738FF70F50C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11</a:t>
            </a:fld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2616101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Use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for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ECWC: </a:t>
            </a:r>
            <a:r>
              <a:rPr lang="hu-HU" altLang="en-US" dirty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in W7-X </a:t>
            </a:r>
            <a:r>
              <a:rPr lang="hu-HU" altLang="en-US" dirty="0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it </a:t>
            </a:r>
            <a:r>
              <a:rPr lang="hu-HU" altLang="en-US" dirty="0" err="1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could</a:t>
            </a:r>
            <a:r>
              <a:rPr lang="hu-HU" altLang="en-US" dirty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be </a:t>
            </a:r>
            <a:r>
              <a:rPr lang="hu-HU" altLang="en-US" dirty="0" err="1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observed</a:t>
            </a:r>
            <a:endParaRPr lang="en-GB" altLang="en-US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ROI 1: 1024x1280 @ 100 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Hz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similar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to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other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plasmas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aint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radiation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lower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frame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rate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?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for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the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first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campaign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284984"/>
            <a:ext cx="3416088" cy="3053900"/>
          </a:xfrm>
          <a:prstGeom prst="rect">
            <a:avLst/>
          </a:prstGeom>
        </p:spPr>
      </p:pic>
      <p:pic>
        <p:nvPicPr>
          <p:cNvPr id="2" name="AEQ31_edi_20151215_cleaning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9952" y="1484784"/>
            <a:ext cx="4877481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| 2020.04.01. | Page </a:t>
            </a:r>
            <a:fld id="{A9815A59-DB9D-4FAE-8083-1738FF70F50C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12</a:t>
            </a:fld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5970865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</a:pPr>
            <a:r>
              <a:rPr lang="hu-HU" altLang="en-US" b="1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JVIDACS-JEDIDAQ</a:t>
            </a:r>
            <a:endParaRPr lang="en-GB" altLang="en-US" b="1" u="sng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camera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set-up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and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control</a:t>
            </a:r>
            <a:endParaRPr lang="en-GB" altLang="en-US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live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view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playback (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from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PC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storage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)</a:t>
            </a:r>
            <a:endParaRPr lang="en-GB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</a:pPr>
            <a:r>
              <a:rPr lang="hu-HU" altLang="en-US" b="1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IDL </a:t>
            </a:r>
            <a:r>
              <a:rPr lang="hu-HU" altLang="en-US" b="1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movie</a:t>
            </a:r>
            <a:r>
              <a:rPr lang="hu-HU" altLang="en-US" b="1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b="1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viewer</a:t>
            </a:r>
            <a:endParaRPr lang="hu-HU" altLang="en-US" b="1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playback (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from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PC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storage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)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display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total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image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intensity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for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whole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movie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zoom, flip/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rotate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,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false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color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, gamma,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brightness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background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correction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,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median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filter (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despeckle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)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export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single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images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(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with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corrections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)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</a:pPr>
            <a:r>
              <a:rPr lang="hu-HU" altLang="en-US" b="1" dirty="0" err="1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Specific</a:t>
            </a:r>
            <a:r>
              <a:rPr lang="hu-HU" altLang="en-US" b="1" dirty="0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b="1" dirty="0" err="1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investigations</a:t>
            </a:r>
            <a:endParaRPr lang="hu-HU" altLang="en-US" b="1" dirty="0">
              <a:solidFill>
                <a:prstClr val="black"/>
              </a:solidFill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IDL</a:t>
            </a:r>
            <a:endParaRPr lang="hu-HU" altLang="en-US" dirty="0">
              <a:solidFill>
                <a:prstClr val="black"/>
              </a:solidFill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altLang="en-US" dirty="0"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err="1" smtClean="0">
                <a:latin typeface="+mn-lt"/>
              </a:rPr>
              <a:t>Available</a:t>
            </a:r>
            <a:r>
              <a:rPr lang="hu-HU" altLang="en-US" sz="2000" b="1" dirty="0" smtClean="0">
                <a:latin typeface="+mn-lt"/>
              </a:rPr>
              <a:t> software </a:t>
            </a:r>
            <a:r>
              <a:rPr lang="hu-HU" altLang="en-US" sz="2000" b="1" dirty="0" err="1" smtClean="0">
                <a:latin typeface="+mn-lt"/>
              </a:rPr>
              <a:t>tools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| 2020.04.01. | Page </a:t>
            </a:r>
            <a:fld id="{A9815A59-DB9D-4FAE-8083-1738FF70F50C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13</a:t>
            </a:fld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4770537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altLang="en-US" b="1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EDVIS </a:t>
            </a: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(EDICAM visualization software)</a:t>
            </a:r>
            <a:endParaRPr lang="en-US" altLang="en-US" u="sng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based on Python</a:t>
            </a:r>
            <a:endParaRPr lang="en-US" altLang="en-US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can display and playback 10 movies simultaneously, time sync-</a:t>
            </a:r>
            <a:r>
              <a:rPr lang="en-US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ed</a:t>
            </a:r>
            <a:endParaRPr lang="en-US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display total image intensity for all movies</a:t>
            </a:r>
            <a:endParaRPr lang="en-US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supports multi-ROI format of EDICAM (HDF5 file)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supports many external formats (mpeg, </a:t>
            </a:r>
            <a:r>
              <a:rPr lang="en-US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avi</a:t>
            </a: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)</a:t>
            </a:r>
            <a:endParaRPr lang="en-US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zoom, flip, rotate, false color, gamma, brightness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background correction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 generate time traces from movies (e.g. software ROI total intensity)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 display plasma discharge data (</a:t>
            </a:r>
            <a:r>
              <a:rPr lang="en-US" altLang="en-US" dirty="0" err="1" smtClean="0">
                <a:ea typeface="Arial Unicode MS" panose="020B0604020202020204" pitchFamily="34" charset="-128"/>
                <a:sym typeface="Wingdings" panose="05000000000000000000" pitchFamily="2" charset="2"/>
              </a:rPr>
              <a:t>t.b.d</a:t>
            </a:r>
            <a:r>
              <a:rPr lang="en-US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.)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 export images and movies</a:t>
            </a:r>
            <a:endParaRPr lang="en-US" altLang="en-US" dirty="0"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smtClean="0">
                <a:latin typeface="+mn-lt"/>
              </a:rPr>
              <a:t>Available software tools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0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| 2020.04.01. | Page </a:t>
            </a:r>
            <a:fld id="{A9815A59-DB9D-4FAE-8083-1738FF70F50C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14</a:t>
            </a:fld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5539978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GB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No missions foreseen to Naka before campaign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The 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”</a:t>
            </a: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start-up team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”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shall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arrive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1-2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weeks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before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first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endParaRPr lang="en-GB" altLang="en-US" u="sng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Blow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off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the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dust and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wake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up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the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system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(6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months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)</a:t>
            </a:r>
            <a:endParaRPr lang="en-GB" altLang="en-US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Test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spare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power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supply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kit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Make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an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additional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linkage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test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if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possible</a:t>
            </a:r>
            <a:endParaRPr lang="en-GB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2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in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any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case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: test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the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data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acquisition</a:t>
            </a:r>
            <a:endParaRPr lang="en-GB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Establish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working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environment</a:t>
            </a:r>
            <a:endParaRPr lang="en-GB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2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GB" altLang="en-US" dirty="0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</a:t>
            </a:r>
            <a:r>
              <a:rPr lang="hu-HU" altLang="en-US" dirty="0" err="1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check</a:t>
            </a:r>
            <a:r>
              <a:rPr lang="hu-HU" altLang="en-US" dirty="0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available</a:t>
            </a:r>
            <a:r>
              <a:rPr lang="hu-HU" altLang="en-US" dirty="0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software (IDL), </a:t>
            </a:r>
            <a:r>
              <a:rPr lang="hu-HU" altLang="en-US" dirty="0" err="1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data</a:t>
            </a:r>
            <a:r>
              <a:rPr lang="hu-HU" altLang="en-US" dirty="0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access</a:t>
            </a:r>
            <a:endParaRPr lang="en-GB" altLang="en-US" b="1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In-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campaign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commissioning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Gain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experience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with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JT-60SA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plasmas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and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how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machine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looks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like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Set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up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additional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ROIs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Develop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events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–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if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needed</a:t>
            </a:r>
            <a:endParaRPr lang="en-GB" altLang="en-US" dirty="0"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C</a:t>
            </a:r>
            <a:r>
              <a:rPr lang="en-US" altLang="en-US" sz="2000" b="1" dirty="0" err="1" smtClean="0">
                <a:latin typeface="+mn-lt"/>
              </a:rPr>
              <a:t>ommissioning</a:t>
            </a:r>
            <a:r>
              <a:rPr lang="hu-HU" altLang="en-US" sz="2000" b="1" dirty="0" smtClean="0">
                <a:latin typeface="+mn-lt"/>
              </a:rPr>
              <a:t>, </a:t>
            </a:r>
            <a:r>
              <a:rPr lang="hu-HU" altLang="en-US" sz="2000" b="1" dirty="0" err="1" smtClean="0">
                <a:latin typeface="+mn-lt"/>
              </a:rPr>
              <a:t>work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plan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1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| 2020.04.01. | Page </a:t>
            </a:r>
            <a:fld id="{A9815A59-DB9D-4FAE-8083-1738FF70F50C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15</a:t>
            </a:fld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4739759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In case we cannot travel to Naka </a:t>
            </a:r>
            <a:r>
              <a:rPr lang="en-US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(e.g. virus crisis)</a:t>
            </a:r>
            <a:endParaRPr lang="en-US" altLang="en-US" dirty="0" smtClean="0">
              <a:solidFill>
                <a:srgbClr val="3333FF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Send</a:t>
            </a:r>
            <a:r>
              <a:rPr lang="hu-HU" altLang="en-US" dirty="0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spare</a:t>
            </a:r>
            <a:r>
              <a:rPr lang="hu-HU" altLang="en-US" dirty="0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components</a:t>
            </a:r>
            <a:r>
              <a:rPr lang="hu-HU" altLang="en-US" dirty="0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by</a:t>
            </a:r>
            <a:r>
              <a:rPr lang="hu-HU" altLang="en-US" dirty="0" smtClean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post</a:t>
            </a:r>
            <a:endParaRPr lang="en-US" altLang="en-US" u="sng" dirty="0">
              <a:solidFill>
                <a:prstClr val="black"/>
              </a:solidFill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prstClr val="black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smtClean="0">
                <a:solidFill>
                  <a:srgbClr val="FF0000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QST </a:t>
            </a:r>
            <a:r>
              <a:rPr lang="hu-HU" altLang="en-US" dirty="0" err="1" smtClean="0">
                <a:solidFill>
                  <a:srgbClr val="FF0000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personnel</a:t>
            </a:r>
            <a:r>
              <a:rPr lang="hu-HU" altLang="en-US" dirty="0" smtClean="0">
                <a:solidFill>
                  <a:srgbClr val="FF0000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FF0000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not</a:t>
            </a:r>
            <a:r>
              <a:rPr lang="hu-HU" altLang="en-US" dirty="0" smtClean="0">
                <a:solidFill>
                  <a:srgbClr val="FF0000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FF0000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trained</a:t>
            </a:r>
            <a:r>
              <a:rPr lang="hu-HU" altLang="en-US" dirty="0" smtClean="0">
                <a:solidFill>
                  <a:srgbClr val="FF0000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FF0000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for</a:t>
            </a:r>
            <a:r>
              <a:rPr lang="hu-HU" altLang="en-US" dirty="0" smtClean="0">
                <a:solidFill>
                  <a:srgbClr val="FF0000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FF0000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installing</a:t>
            </a:r>
            <a:r>
              <a:rPr lang="hu-HU" altLang="en-US" dirty="0" smtClean="0">
                <a:solidFill>
                  <a:srgbClr val="FF0000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/testing</a:t>
            </a:r>
            <a:endParaRPr lang="hu-HU" altLang="en-US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Close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supervision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of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on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-site camera operator team is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necessary</a:t>
            </a:r>
            <a:endParaRPr lang="en-US" altLang="en-US" u="sng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VC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connection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for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camera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setup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and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operation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2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tabLst/>
            </a:pPr>
            <a:r>
              <a:rPr lang="en-US" altLang="en-US" dirty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+mn-cs"/>
                <a:sym typeface="Wingdings" panose="05000000000000000000" pitchFamily="2" charset="2"/>
              </a:rPr>
              <a:t>→ </a:t>
            </a:r>
            <a:r>
              <a:rPr lang="hu-HU" altLang="en-US" dirty="0" err="1" smtClean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+mn-cs"/>
                <a:sym typeface="Wingdings" panose="05000000000000000000" pitchFamily="2" charset="2"/>
              </a:rPr>
              <a:t>to</a:t>
            </a:r>
            <a:r>
              <a:rPr lang="hu-HU" altLang="en-US" dirty="0" smtClean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+mn-cs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+mn-cs"/>
                <a:sym typeface="Wingdings" panose="05000000000000000000" pitchFamily="2" charset="2"/>
              </a:rPr>
              <a:t>find</a:t>
            </a:r>
            <a:r>
              <a:rPr lang="hu-HU" altLang="en-US" dirty="0" smtClean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+mn-cs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+mn-cs"/>
                <a:sym typeface="Wingdings" panose="05000000000000000000" pitchFamily="2" charset="2"/>
              </a:rPr>
              <a:t>good</a:t>
            </a:r>
            <a:r>
              <a:rPr lang="hu-HU" altLang="en-US" dirty="0" smtClean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+mn-cs"/>
                <a:sym typeface="Wingdings" panose="05000000000000000000" pitchFamily="2" charset="2"/>
              </a:rPr>
              <a:t> camera </a:t>
            </a:r>
            <a:r>
              <a:rPr lang="hu-HU" altLang="en-US" dirty="0" err="1" smtClean="0">
                <a:solidFill>
                  <a:prstClr val="black"/>
                </a:solidFill>
                <a:latin typeface="Arial"/>
                <a:ea typeface="Arial Unicode MS" panose="020B0604020202020204" pitchFamily="34" charset="-128"/>
                <a:cs typeface="+mn-cs"/>
                <a:sym typeface="Wingdings" panose="05000000000000000000" pitchFamily="2" charset="2"/>
              </a:rPr>
              <a:t>settings</a:t>
            </a:r>
            <a:endParaRPr lang="en-US" altLang="en-US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Remote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access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to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EDICAM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computers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(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at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least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PC1)</a:t>
            </a:r>
            <a:endParaRPr lang="en-US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EDICAM </a:t>
            </a:r>
            <a:r>
              <a:rPr lang="hu-HU" altLang="en-US" dirty="0" err="1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</a:t>
            </a:r>
            <a:r>
              <a:rPr lang="en-US" altLang="en-US" dirty="0" err="1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mmissioning</a:t>
            </a:r>
            <a:r>
              <a:rPr lang="hu-HU" altLang="en-US" dirty="0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only</a:t>
            </a:r>
            <a:r>
              <a:rPr lang="hu-HU" altLang="en-US" dirty="0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in </a:t>
            </a:r>
            <a:r>
              <a:rPr lang="hu-HU" altLang="en-US" dirty="0" err="1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late</a:t>
            </a:r>
            <a:r>
              <a:rPr lang="hu-HU" altLang="en-US" dirty="0" smtClean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shift!</a:t>
            </a:r>
            <a:endParaRPr lang="en-US" altLang="en-US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So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that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we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can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VC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from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Europe</a:t>
            </a:r>
            <a:endParaRPr lang="en-US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dirty="0"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smtClean="0">
                <a:latin typeface="+mn-lt"/>
              </a:rPr>
              <a:t>Plan B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0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| 2020.04.01. | Page </a:t>
            </a:r>
            <a:fld id="{A9815A59-DB9D-4FAE-8083-1738FF70F50C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2</a:t>
            </a:fld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4339650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Set-up</a:t>
            </a:r>
            <a:endParaRPr lang="en-GB" altLang="en-US" dirty="0" smtClean="0">
              <a:solidFill>
                <a:srgbClr val="3333FF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spcAft>
                <a:spcPts val="12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Wide-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angle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view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: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ca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. 1/5 of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torus</a:t>
            </a:r>
            <a:endParaRPr lang="en-GB" altLang="en-US" u="sng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ROI 1: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full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frame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overview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1200"/>
              </a:spcAft>
              <a:buClr>
                <a:srgbClr val="000000"/>
              </a:buClr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1280x1024 @ 100 Hz</a:t>
            </a:r>
            <a:endParaRPr lang="en-GB" altLang="en-US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ROI 2, 3, …</a:t>
            </a:r>
            <a:endParaRPr lang="en-GB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fast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observations</a:t>
            </a:r>
            <a:endParaRPr lang="en-GB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ea typeface="Arial Unicode MS" panose="020B0604020202020204" pitchFamily="34" charset="-128"/>
                <a:sym typeface="Wingdings" panose="05000000000000000000" pitchFamily="2" charset="2"/>
              </a:rPr>
              <a:t>Aim</a:t>
            </a:r>
            <a:r>
              <a:rPr lang="hu-HU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: </a:t>
            </a:r>
            <a:r>
              <a:rPr lang="hu-HU" altLang="en-US" dirty="0" err="1" smtClean="0">
                <a:ea typeface="Arial Unicode MS" panose="020B0604020202020204" pitchFamily="34" charset="-128"/>
                <a:sym typeface="Wingdings" panose="05000000000000000000" pitchFamily="2" charset="2"/>
              </a:rPr>
              <a:t>make</a:t>
            </a:r>
            <a:r>
              <a:rPr lang="hu-HU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ea typeface="Arial Unicode MS" panose="020B0604020202020204" pitchFamily="34" charset="-128"/>
                <a:sym typeface="Wingdings" panose="05000000000000000000" pitchFamily="2" charset="2"/>
              </a:rPr>
              <a:t>calibration</a:t>
            </a:r>
            <a:r>
              <a:rPr lang="hu-HU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image</a:t>
            </a: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ea typeface="Arial Unicode MS" panose="020B0604020202020204" pitchFamily="34" charset="-128"/>
                <a:sym typeface="Wingdings" panose="05000000000000000000" pitchFamily="2" charset="2"/>
              </a:rPr>
              <a:t>with</a:t>
            </a:r>
            <a:r>
              <a:rPr lang="hu-HU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ea typeface="Arial Unicode MS" panose="020B0604020202020204" pitchFamily="34" charset="-128"/>
                <a:sym typeface="Wingdings" panose="05000000000000000000" pitchFamily="2" charset="2"/>
              </a:rPr>
              <a:t>illuminated</a:t>
            </a:r>
            <a:r>
              <a:rPr lang="hu-HU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ea typeface="Arial Unicode MS" panose="020B0604020202020204" pitchFamily="34" charset="-128"/>
                <a:sym typeface="Wingdings" panose="05000000000000000000" pitchFamily="2" charset="2"/>
              </a:rPr>
              <a:t>torus</a:t>
            </a:r>
            <a:endParaRPr lang="hu-HU" altLang="en-US" dirty="0" smtClean="0"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→ </a:t>
            </a:r>
            <a:r>
              <a:rPr lang="hu-HU" altLang="en-US" dirty="0" err="1" smtClean="0">
                <a:ea typeface="Arial Unicode MS" panose="020B0604020202020204" pitchFamily="34" charset="-128"/>
                <a:sym typeface="Wingdings" panose="05000000000000000000" pitchFamily="2" charset="2"/>
              </a:rPr>
              <a:t>refine</a:t>
            </a:r>
            <a:r>
              <a:rPr lang="hu-HU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ea typeface="Arial Unicode MS" panose="020B0604020202020204" pitchFamily="34" charset="-128"/>
                <a:sym typeface="Wingdings" panose="05000000000000000000" pitchFamily="2" charset="2"/>
              </a:rPr>
              <a:t>ROIs</a:t>
            </a:r>
            <a:r>
              <a:rPr lang="hu-HU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ea typeface="Arial Unicode MS" panose="020B0604020202020204" pitchFamily="34" charset="-128"/>
                <a:sym typeface="Wingdings" panose="05000000000000000000" pitchFamily="2" charset="2"/>
              </a:rPr>
              <a:t>using</a:t>
            </a:r>
            <a:r>
              <a:rPr lang="hu-HU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ea typeface="Arial Unicode MS" panose="020B0604020202020204" pitchFamily="34" charset="-128"/>
                <a:sym typeface="Wingdings" panose="05000000000000000000" pitchFamily="2" charset="2"/>
              </a:rPr>
              <a:t>real</a:t>
            </a:r>
            <a:r>
              <a:rPr lang="hu-HU" altLang="en-US" dirty="0" smtClean="0">
                <a:ea typeface="Arial Unicode MS" panose="020B0604020202020204" pitchFamily="34" charset="-128"/>
                <a:sym typeface="Wingdings" panose="05000000000000000000" pitchFamily="2" charset="2"/>
              </a:rPr>
              <a:t> image</a:t>
            </a:r>
            <a:endParaRPr lang="en-GB" altLang="en-US" dirty="0"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for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the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first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campaign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593" y="980728"/>
            <a:ext cx="5061167" cy="450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zövegdoboz 18"/>
          <p:cNvSpPr txBox="1"/>
          <p:nvPr/>
        </p:nvSpPr>
        <p:spPr>
          <a:xfrm>
            <a:off x="6788813" y="1001418"/>
            <a:ext cx="1836304" cy="646332"/>
          </a:xfrm>
          <a:prstGeom prst="rect">
            <a:avLst/>
          </a:prstGeom>
          <a:solidFill>
            <a:sysClr val="window" lastClr="FFFFFF">
              <a:alpha val="7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ROI 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Full</a:t>
            </a:r>
            <a:r>
              <a:rPr kumimoji="0" lang="hu-H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hu-H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frame</a:t>
            </a:r>
            <a:r>
              <a:rPr kumimoji="0" lang="hu-H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100 Hz</a:t>
            </a:r>
          </a:p>
        </p:txBody>
      </p:sp>
      <p:sp>
        <p:nvSpPr>
          <p:cNvPr id="20" name="Téglalap 19"/>
          <p:cNvSpPr>
            <a:spLocks noChangeAspect="1"/>
          </p:cNvSpPr>
          <p:nvPr/>
        </p:nvSpPr>
        <p:spPr>
          <a:xfrm rot="5400000">
            <a:off x="4483859" y="2013180"/>
            <a:ext cx="3784661" cy="3015901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4818960" y="3208067"/>
            <a:ext cx="2570825" cy="297404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6187840" y="2537237"/>
            <a:ext cx="2437277" cy="646331"/>
          </a:xfrm>
          <a:prstGeom prst="rect">
            <a:avLst/>
          </a:prstGeom>
          <a:solidFill>
            <a:sysClr val="windowText" lastClr="000000">
              <a:alpha val="50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ROI 2 (</a:t>
            </a:r>
            <a:r>
              <a:rPr kumimoji="0" lang="hu-H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e.g</a:t>
            </a:r>
            <a:r>
              <a:rPr kumimoji="0" lang="hu-H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. </a:t>
            </a:r>
            <a:r>
              <a:rPr kumimoji="0" lang="hu-H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breakdown</a:t>
            </a:r>
            <a:r>
              <a:rPr kumimoji="0" lang="hu-H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10,000 Hz</a:t>
            </a:r>
          </a:p>
        </p:txBody>
      </p:sp>
      <p:sp>
        <p:nvSpPr>
          <p:cNvPr id="23" name="Téglalap 22"/>
          <p:cNvSpPr/>
          <p:nvPr/>
        </p:nvSpPr>
        <p:spPr>
          <a:xfrm rot="5400000">
            <a:off x="4449046" y="3276015"/>
            <a:ext cx="1774959" cy="297404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0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5560405" y="3700512"/>
            <a:ext cx="2146560" cy="646332"/>
          </a:xfrm>
          <a:prstGeom prst="rect">
            <a:avLst/>
          </a:prstGeom>
          <a:solidFill>
            <a:sysClr val="windowText" lastClr="000000">
              <a:alpha val="50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ROI 3 (</a:t>
            </a:r>
            <a:r>
              <a:rPr kumimoji="0" lang="hu-H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e.g</a:t>
            </a:r>
            <a:r>
              <a:rPr kumimoji="0" lang="hu-H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. </a:t>
            </a:r>
            <a:r>
              <a:rPr kumimoji="0" lang="hu-H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limiter</a:t>
            </a:r>
            <a:r>
              <a:rPr kumimoji="0" lang="hu-H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</a:rPr>
              <a:t>1000 Hz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4487873" y="1682909"/>
            <a:ext cx="1308263" cy="461665"/>
          </a:xfrm>
          <a:prstGeom prst="rect">
            <a:avLst/>
          </a:prstGeom>
          <a:solidFill>
            <a:sysClr val="window" lastClr="FFFFFF">
              <a:alpha val="7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FOV~80°</a:t>
            </a:r>
          </a:p>
        </p:txBody>
      </p:sp>
    </p:spTree>
    <p:extLst>
      <p:ext uri="{BB962C8B-B14F-4D97-AF65-F5344CB8AC3E}">
        <p14:creationId xmlns:p14="http://schemas.microsoft.com/office/powerpoint/2010/main" val="238637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| 2020.04.01. | Page </a:t>
            </a:r>
            <a:fld id="{A9815A59-DB9D-4FAE-8083-1738FF70F50C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3</a:t>
            </a:fld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3431709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size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and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position</a:t>
            </a:r>
            <a:endParaRPr lang="en-GB" altLang="en-US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ROI 1: 1024x1280 @ 100 Hz</a:t>
            </a:r>
            <a:endParaRPr lang="en-GB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control-related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issues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can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be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resolved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marL="1257300" lvl="2" indent="-342900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ECRH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shinethrough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marL="1257300" lvl="2" indent="-342900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err="1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adiation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collapse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marL="1257300" lvl="2" indent="-342900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detachment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marL="1257300" lvl="2" indent="-342900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asymmetries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(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poloidal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)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for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the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first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campaign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629981"/>
            <a:ext cx="3416088" cy="30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8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| 2020.04.01. | Page </a:t>
            </a:r>
            <a:fld id="{A9815A59-DB9D-4FAE-8083-1738FF70F50C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4</a:t>
            </a:fld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2092881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size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and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position</a:t>
            </a:r>
            <a:endParaRPr lang="en-GB" altLang="en-US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ROI 1: 1024x1280 @ 100 Hz</a:t>
            </a:r>
            <a:endParaRPr lang="en-GB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control-related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issues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marL="1257300" lvl="2" indent="-342900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ECRH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shinethrough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for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the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first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campaign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  <p:pic>
        <p:nvPicPr>
          <p:cNvPr id="7" name="AEQ41_edi_20151210_132821.h5.gi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8512" y="908720"/>
            <a:ext cx="4320000" cy="5400000"/>
          </a:xfrm>
          <a:prstGeom prst="rect">
            <a:avLst/>
          </a:prstGeom>
        </p:spPr>
      </p:pic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167593" y="5512405"/>
            <a:ext cx="3240438" cy="78483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hu-HU" altLang="hu-HU" sz="18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W7-X </a:t>
            </a:r>
            <a:r>
              <a:rPr lang="hu-HU" altLang="hu-HU" sz="1800" dirty="0" err="1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endParaRPr lang="hu-HU" altLang="hu-HU" sz="1800" dirty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hu-HU" altLang="hu-HU" sz="1800" dirty="0" err="1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Loss</a:t>
            </a:r>
            <a:r>
              <a:rPr lang="hu-HU" altLang="hu-HU" sz="18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of ECRH </a:t>
            </a:r>
            <a:r>
              <a:rPr lang="hu-HU" altLang="hu-HU" sz="1800" dirty="0" err="1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absorption</a:t>
            </a:r>
            <a:endParaRPr lang="hu-HU" altLang="hu-HU" sz="1600" dirty="0">
              <a:latin typeface="+mn-lt"/>
            </a:endParaRP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479794" y="2492896"/>
            <a:ext cx="3444134" cy="784830"/>
          </a:xfrm>
          <a:prstGeom prst="rect">
            <a:avLst/>
          </a:prstGeom>
          <a:ln>
            <a:solidFill>
              <a:srgbClr val="FF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hu-HU" altLang="hu-HU" sz="1800" dirty="0" err="1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Observed</a:t>
            </a:r>
            <a:r>
              <a:rPr lang="hu-HU" altLang="hu-HU" sz="18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1800" dirty="0" err="1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pattern</a:t>
            </a:r>
            <a:r>
              <a:rPr lang="hu-HU" altLang="hu-HU" sz="18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1800" dirty="0" err="1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for</a:t>
            </a:r>
            <a:r>
              <a:rPr lang="hu-HU" altLang="hu-HU" sz="18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JT-60SA: more </a:t>
            </a:r>
            <a:r>
              <a:rPr lang="hu-HU" altLang="hu-HU" sz="1800" dirty="0" err="1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like</a:t>
            </a:r>
            <a:r>
              <a:rPr lang="hu-HU" altLang="hu-HU" sz="18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a </a:t>
            </a:r>
            <a:r>
              <a:rPr lang="hu-HU" altLang="hu-HU" sz="1800" dirty="0" err="1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toroidal</a:t>
            </a:r>
            <a:r>
              <a:rPr lang="hu-HU" altLang="hu-HU" sz="18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1800" dirty="0" err="1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belt</a:t>
            </a:r>
            <a:endParaRPr lang="hu-HU" altLang="hu-H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636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| 2020.04.01. | Page </a:t>
            </a:r>
            <a:fld id="{A9815A59-DB9D-4FAE-8083-1738FF70F50C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5</a:t>
            </a:fld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2092881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size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and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position</a:t>
            </a:r>
            <a:endParaRPr lang="en-GB" altLang="en-US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ROI 1: 1024x1280 @ 100 Hz</a:t>
            </a:r>
            <a:endParaRPr lang="en-GB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control-related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issues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marL="1257300" lvl="2" indent="-342900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radiation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collapse</a:t>
            </a:r>
            <a:endParaRPr lang="hu-HU" altLang="en-US" dirty="0" smtClean="0"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for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the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first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campaign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37506" y="5476083"/>
            <a:ext cx="3240438" cy="78483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hu-HU" altLang="hu-HU" sz="18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W7-X </a:t>
            </a:r>
            <a:r>
              <a:rPr lang="hu-HU" altLang="hu-HU" sz="1800" dirty="0" err="1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endParaRPr lang="hu-HU" altLang="hu-HU" sz="1800" dirty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hu-HU" altLang="hu-HU" sz="1800" dirty="0" err="1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Radiation</a:t>
            </a:r>
            <a:r>
              <a:rPr lang="hu-HU" altLang="hu-HU" sz="18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1800" dirty="0" err="1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collapse</a:t>
            </a:r>
            <a:endParaRPr lang="hu-HU" altLang="hu-HU" sz="1600" dirty="0">
              <a:latin typeface="+mn-lt"/>
            </a:endParaRP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522000" y="2608769"/>
            <a:ext cx="3595245" cy="1097095"/>
          </a:xfrm>
          <a:prstGeom prst="rect">
            <a:avLst/>
          </a:prstGeom>
          <a:ln>
            <a:solidFill>
              <a:srgbClr val="FF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hu-HU" altLang="hu-HU" sz="1800" dirty="0" err="1" smtClean="0">
                <a:latin typeface="+mn-lt"/>
              </a:rPr>
              <a:t>Source</a:t>
            </a:r>
            <a:r>
              <a:rPr lang="hu-HU" altLang="hu-HU" sz="1800" dirty="0" smtClean="0">
                <a:latin typeface="+mn-lt"/>
              </a:rPr>
              <a:t> of </a:t>
            </a:r>
            <a:r>
              <a:rPr lang="hu-HU" altLang="hu-HU" sz="1800" dirty="0" err="1" smtClean="0">
                <a:latin typeface="+mn-lt"/>
              </a:rPr>
              <a:t>impurities</a:t>
            </a:r>
            <a:r>
              <a:rPr lang="hu-HU" altLang="hu-HU" sz="1800" dirty="0" smtClean="0">
                <a:latin typeface="+mn-lt"/>
              </a:rPr>
              <a:t> </a:t>
            </a:r>
            <a:r>
              <a:rPr lang="hu-HU" altLang="hu-HU" sz="1800" dirty="0" err="1" smtClean="0">
                <a:latin typeface="+mn-lt"/>
              </a:rPr>
              <a:t>may</a:t>
            </a:r>
            <a:r>
              <a:rPr lang="hu-HU" altLang="hu-HU" sz="1800" dirty="0" smtClean="0">
                <a:latin typeface="+mn-lt"/>
              </a:rPr>
              <a:t> be </a:t>
            </a:r>
            <a:r>
              <a:rPr lang="hu-HU" altLang="hu-HU" sz="1800" dirty="0" err="1" smtClean="0">
                <a:latin typeface="+mn-lt"/>
              </a:rPr>
              <a:t>identified</a:t>
            </a:r>
            <a:r>
              <a:rPr lang="hu-HU" altLang="hu-HU" sz="1800" dirty="0" smtClean="0">
                <a:latin typeface="+mn-lt"/>
              </a:rPr>
              <a:t> </a:t>
            </a:r>
            <a:r>
              <a:rPr lang="hu-HU" altLang="hu-HU" sz="1800" dirty="0" err="1" smtClean="0">
                <a:latin typeface="+mn-lt"/>
              </a:rPr>
              <a:t>as</a:t>
            </a:r>
            <a:r>
              <a:rPr lang="hu-HU" altLang="hu-HU" sz="1800" dirty="0" smtClean="0">
                <a:latin typeface="+mn-lt"/>
              </a:rPr>
              <a:t> </a:t>
            </a:r>
            <a:r>
              <a:rPr lang="hu-HU" altLang="hu-HU" sz="1800" dirty="0" err="1" smtClean="0">
                <a:latin typeface="+mn-lt"/>
              </a:rPr>
              <a:t>well</a:t>
            </a:r>
            <a:r>
              <a:rPr lang="hu-HU" altLang="hu-HU" sz="1800" dirty="0" smtClean="0">
                <a:latin typeface="+mn-lt"/>
              </a:rPr>
              <a:t> – </a:t>
            </a:r>
            <a:r>
              <a:rPr lang="hu-HU" altLang="hu-HU" sz="1800" dirty="0" err="1" smtClean="0">
                <a:latin typeface="+mn-lt"/>
              </a:rPr>
              <a:t>if</a:t>
            </a:r>
            <a:r>
              <a:rPr lang="hu-HU" altLang="hu-HU" sz="1800" dirty="0" smtClean="0">
                <a:latin typeface="+mn-lt"/>
              </a:rPr>
              <a:t> </a:t>
            </a:r>
            <a:r>
              <a:rPr lang="hu-HU" altLang="hu-HU" sz="1800" dirty="0" err="1" smtClean="0">
                <a:latin typeface="+mn-lt"/>
              </a:rPr>
              <a:t>within</a:t>
            </a:r>
            <a:r>
              <a:rPr lang="hu-HU" altLang="hu-HU" sz="1800" dirty="0" smtClean="0">
                <a:latin typeface="+mn-lt"/>
              </a:rPr>
              <a:t> </a:t>
            </a:r>
            <a:r>
              <a:rPr lang="hu-HU" altLang="hu-HU" sz="1800" dirty="0" err="1" smtClean="0">
                <a:latin typeface="+mn-lt"/>
              </a:rPr>
              <a:t>the</a:t>
            </a:r>
            <a:r>
              <a:rPr lang="hu-HU" altLang="hu-HU" sz="1800" dirty="0" smtClean="0">
                <a:latin typeface="+mn-lt"/>
              </a:rPr>
              <a:t> </a:t>
            </a:r>
            <a:r>
              <a:rPr lang="hu-HU" altLang="hu-HU" sz="1800" dirty="0" err="1" smtClean="0">
                <a:latin typeface="+mn-lt"/>
              </a:rPr>
              <a:t>view</a:t>
            </a:r>
            <a:r>
              <a:rPr lang="hu-HU" altLang="hu-HU" sz="1800" dirty="0" smtClean="0">
                <a:latin typeface="+mn-lt"/>
              </a:rPr>
              <a:t>.</a:t>
            </a:r>
            <a:endParaRPr lang="hu-HU" altLang="hu-HU" sz="1800" dirty="0">
              <a:latin typeface="+mn-lt"/>
            </a:endParaRPr>
          </a:p>
        </p:txBody>
      </p:sp>
      <p:pic>
        <p:nvPicPr>
          <p:cNvPr id="2" name="AEQ20_edi_20171109_049_152441.h5_x26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6016" y="860913"/>
            <a:ext cx="432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| 2020.04.01. | Page </a:t>
            </a:r>
            <a:fld id="{A9815A59-DB9D-4FAE-8083-1738FF70F50C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6</a:t>
            </a:fld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2092881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Plasma size and position</a:t>
            </a:r>
            <a:endParaRPr lang="en-US" altLang="en-US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ROI 1: 1024x1280 @ 100 Hz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control-related issues</a:t>
            </a:r>
          </a:p>
          <a:p>
            <a:pPr marL="1257300" lvl="2" indent="-342900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detachment</a:t>
            </a: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endParaRPr lang="en-US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smtClean="0">
                <a:latin typeface="+mn-lt"/>
              </a:rPr>
              <a:t>EDICAM for the first campaign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59607" y="5513437"/>
            <a:ext cx="3240438" cy="78483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hu-HU" sz="18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W7-X plasma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hu-HU" sz="18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Transition to detachment</a:t>
            </a:r>
            <a:endParaRPr lang="en-US" altLang="hu-HU" sz="1600" dirty="0">
              <a:latin typeface="+mn-lt"/>
            </a:endParaRP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522000" y="2608769"/>
            <a:ext cx="3595245" cy="1477328"/>
          </a:xfrm>
          <a:prstGeom prst="rect">
            <a:avLst/>
          </a:prstGeom>
          <a:ln>
            <a:solidFill>
              <a:srgbClr val="FF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hu-HU" sz="1800" dirty="0" smtClean="0">
                <a:latin typeface="+mn-lt"/>
              </a:rPr>
              <a:t>Clear change is plasma size and </a:t>
            </a:r>
            <a:r>
              <a:rPr lang="en-US" altLang="hu-HU" sz="1800" dirty="0" err="1" smtClean="0">
                <a:latin typeface="+mn-lt"/>
              </a:rPr>
              <a:t>divertor</a:t>
            </a:r>
            <a:r>
              <a:rPr lang="en-US" altLang="hu-HU" sz="1800" dirty="0" smtClean="0">
                <a:latin typeface="+mn-lt"/>
              </a:rPr>
              <a:t> radiation pattern.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hu-HU" sz="1800" dirty="0" smtClean="0">
                <a:latin typeface="+mn-lt"/>
              </a:rPr>
              <a:t>Similar behavior is expected at JT-60SA.</a:t>
            </a:r>
            <a:endParaRPr lang="en-US" altLang="hu-HU" sz="1800" dirty="0">
              <a:latin typeface="+mn-lt"/>
            </a:endParaRPr>
          </a:p>
        </p:txBody>
      </p:sp>
      <p:pic>
        <p:nvPicPr>
          <p:cNvPr id="3" name="AEQ40_edi_20171109_045_1439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6016" y="898267"/>
            <a:ext cx="432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9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| 2020.04.01. | Page </a:t>
            </a:r>
            <a:fld id="{A9815A59-DB9D-4FAE-8083-1738FF70F50C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7</a:t>
            </a:fld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2092881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Plasma size and position</a:t>
            </a:r>
            <a:endParaRPr lang="en-US" altLang="en-US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ROI 1: 1024x1280 @ 100 Hz</a:t>
            </a: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control-related issues</a:t>
            </a:r>
          </a:p>
          <a:p>
            <a:pPr marL="1257300" lvl="2" indent="-342900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poloidal</a:t>
            </a:r>
            <a:r>
              <a:rPr lang="hu-HU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asymmetries</a:t>
            </a:r>
            <a:endParaRPr lang="en-US" altLang="en-US" dirty="0" smtClean="0"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US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endParaRPr lang="en-US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b="1" dirty="0" smtClean="0">
                <a:latin typeface="+mn-lt"/>
              </a:rPr>
              <a:t>EDICAM for the first campaign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340185" y="5374332"/>
            <a:ext cx="3240438" cy="78483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en-US" altLang="hu-HU" sz="18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W7-X plasma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hu-HU" altLang="hu-HU" sz="18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MARFE-</a:t>
            </a:r>
            <a:r>
              <a:rPr lang="hu-HU" altLang="hu-HU" sz="1800" dirty="0" err="1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like</a:t>
            </a:r>
            <a:r>
              <a:rPr lang="hu-HU" altLang="hu-HU" sz="1800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1800" dirty="0" err="1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event</a:t>
            </a:r>
            <a:endParaRPr lang="en-US" altLang="hu-HU" sz="1600" dirty="0">
              <a:latin typeface="+mn-lt"/>
            </a:endParaRP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522000" y="2608769"/>
            <a:ext cx="3595245" cy="784830"/>
          </a:xfrm>
          <a:prstGeom prst="rect">
            <a:avLst/>
          </a:prstGeom>
          <a:ln>
            <a:solidFill>
              <a:srgbClr val="FF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hu-HU" altLang="hu-HU" sz="1800" dirty="0" err="1" smtClean="0">
                <a:latin typeface="+mn-lt"/>
              </a:rPr>
              <a:t>Asymmetries</a:t>
            </a:r>
            <a:r>
              <a:rPr lang="hu-HU" altLang="hu-HU" sz="1800" dirty="0" smtClean="0">
                <a:latin typeface="+mn-lt"/>
              </a:rPr>
              <a:t>, </a:t>
            </a:r>
            <a:r>
              <a:rPr lang="hu-HU" altLang="hu-HU" sz="1800" dirty="0" err="1" smtClean="0">
                <a:latin typeface="+mn-lt"/>
              </a:rPr>
              <a:t>as</a:t>
            </a:r>
            <a:r>
              <a:rPr lang="hu-HU" altLang="hu-HU" sz="1800" dirty="0" smtClean="0">
                <a:latin typeface="+mn-lt"/>
              </a:rPr>
              <a:t> </a:t>
            </a:r>
            <a:r>
              <a:rPr lang="hu-HU" altLang="hu-HU" sz="1800" dirty="0" err="1" smtClean="0">
                <a:latin typeface="+mn-lt"/>
              </a:rPr>
              <a:t>well</a:t>
            </a:r>
            <a:r>
              <a:rPr lang="hu-HU" altLang="hu-HU" sz="1800" dirty="0" smtClean="0">
                <a:latin typeface="+mn-lt"/>
              </a:rPr>
              <a:t> </a:t>
            </a:r>
            <a:r>
              <a:rPr lang="hu-HU" altLang="hu-HU" sz="1800" dirty="0" err="1" smtClean="0">
                <a:latin typeface="+mn-lt"/>
              </a:rPr>
              <a:t>as</a:t>
            </a:r>
            <a:r>
              <a:rPr lang="hu-HU" altLang="hu-HU" sz="1800" dirty="0" smtClean="0">
                <a:latin typeface="+mn-lt"/>
              </a:rPr>
              <a:t> </a:t>
            </a:r>
            <a:r>
              <a:rPr lang="hu-HU" altLang="hu-HU" sz="1800" dirty="0" err="1" smtClean="0">
                <a:latin typeface="+mn-lt"/>
              </a:rPr>
              <a:t>possible</a:t>
            </a:r>
            <a:r>
              <a:rPr lang="hu-HU" altLang="hu-HU" sz="1800" dirty="0" smtClean="0">
                <a:latin typeface="+mn-lt"/>
              </a:rPr>
              <a:t> </a:t>
            </a:r>
            <a:r>
              <a:rPr lang="hu-HU" altLang="hu-HU" sz="1800" dirty="0" err="1" smtClean="0">
                <a:latin typeface="+mn-lt"/>
              </a:rPr>
              <a:t>sources</a:t>
            </a:r>
            <a:r>
              <a:rPr lang="hu-HU" altLang="hu-HU" sz="1800" dirty="0" smtClean="0">
                <a:latin typeface="+mn-lt"/>
              </a:rPr>
              <a:t> </a:t>
            </a:r>
            <a:r>
              <a:rPr lang="hu-HU" altLang="hu-HU" sz="1800" dirty="0" err="1" smtClean="0">
                <a:latin typeface="+mn-lt"/>
              </a:rPr>
              <a:t>can</a:t>
            </a:r>
            <a:r>
              <a:rPr lang="hu-HU" altLang="hu-HU" sz="1800" dirty="0" smtClean="0">
                <a:latin typeface="+mn-lt"/>
              </a:rPr>
              <a:t> be </a:t>
            </a:r>
            <a:r>
              <a:rPr lang="hu-HU" altLang="hu-HU" sz="1800" dirty="0" err="1" smtClean="0">
                <a:latin typeface="+mn-lt"/>
              </a:rPr>
              <a:t>identified</a:t>
            </a:r>
            <a:r>
              <a:rPr lang="hu-HU" altLang="hu-HU" sz="1800" dirty="0" smtClean="0">
                <a:latin typeface="+mn-lt"/>
              </a:rPr>
              <a:t>.</a:t>
            </a:r>
            <a:endParaRPr lang="en-US" altLang="hu-HU" sz="1800" dirty="0">
              <a:latin typeface="+mn-lt"/>
            </a:endParaRPr>
          </a:p>
        </p:txBody>
      </p:sp>
      <p:pic>
        <p:nvPicPr>
          <p:cNvPr id="2" name="AEQ50_edi_20180814_022_130733.h5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6016" y="758046"/>
            <a:ext cx="432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7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| 2020.04.01. | Page </a:t>
            </a:r>
            <a:fld id="{A9815A59-DB9D-4FAE-8083-1738FF70F50C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8</a:t>
            </a:fld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2092881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Safety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-related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issues</a:t>
            </a:r>
            <a:endParaRPr lang="en-GB" altLang="en-US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ROI 1: 1024x1280 @ 100 Hz</a:t>
            </a:r>
            <a:endParaRPr lang="en-GB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hot-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spots</a:t>
            </a:r>
            <a:endParaRPr lang="hu-HU" altLang="en-US" dirty="0" smtClean="0"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</a:t>
            </a:r>
            <a:r>
              <a:rPr lang="hu-HU" altLang="en-US" dirty="0" err="1" smtClean="0"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UFOs</a:t>
            </a:r>
            <a:endParaRPr lang="hu-HU" altLang="en-US" dirty="0" smtClean="0"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for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the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first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campaign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  <p:pic>
        <p:nvPicPr>
          <p:cNvPr id="11" name="Picture 2" descr="F:\work_data\Greifswald\video_images\AEQ31_edi_20171017_131833_96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2749" r="22994" b="36560"/>
          <a:stretch/>
        </p:blipFill>
        <p:spPr bwMode="auto">
          <a:xfrm rot="5400000">
            <a:off x="4172107" y="1621993"/>
            <a:ext cx="4929590" cy="47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zis 12"/>
          <p:cNvSpPr/>
          <p:nvPr/>
        </p:nvSpPr>
        <p:spPr>
          <a:xfrm>
            <a:off x="6317410" y="3285982"/>
            <a:ext cx="2054225" cy="1905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37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0313" y="6553200"/>
            <a:ext cx="4103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T. Szepesi | PPM-7 | 2020.04.01. | Page </a:t>
            </a:r>
            <a:fld id="{A9815A59-DB9D-4FAE-8083-1738FF70F50C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 eaLnBrk="1" hangingPunct="1">
                <a:defRPr/>
              </a:pPr>
              <a:t>9</a:t>
            </a:fld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AutoShape 59"/>
          <p:cNvSpPr>
            <a:spLocks noChangeArrowheads="1"/>
          </p:cNvSpPr>
          <p:nvPr/>
        </p:nvSpPr>
        <p:spPr bwMode="auto">
          <a:xfrm>
            <a:off x="73025" y="548680"/>
            <a:ext cx="9070975" cy="1646605"/>
          </a:xfrm>
          <a:prstGeom prst="roundRect">
            <a:avLst>
              <a:gd name="adj" fmla="val 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Aft>
                <a:spcPts val="600"/>
              </a:spcAft>
              <a:buClr>
                <a:srgbClr val="000000"/>
              </a:buClr>
            </a:pP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Breakdown</a:t>
            </a:r>
            <a:r>
              <a:rPr lang="hu-HU" altLang="en-US" dirty="0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srgbClr val="3333FF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studies</a:t>
            </a:r>
            <a:endParaRPr lang="en-GB" altLang="en-US" dirty="0" smtClean="0">
              <a:solidFill>
                <a:srgbClr val="FF0000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ROI 2: 640x64 @ 10 kHz</a:t>
            </a:r>
            <a:endParaRPr lang="en-GB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lvl="1"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→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plasma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blow-up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can</a:t>
            </a:r>
            <a:r>
              <a:rPr lang="hu-HU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be </a:t>
            </a:r>
            <a:r>
              <a:rPr lang="hu-HU" altLang="en-US" dirty="0" err="1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resolved</a:t>
            </a:r>
            <a:endParaRPr lang="en-GB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Clr>
                <a:srgbClr val="000000"/>
              </a:buClr>
            </a:pPr>
            <a:r>
              <a:rPr lang="en-GB" altLang="en-US" dirty="0" smtClean="0">
                <a:solidFill>
                  <a:prstClr val="black"/>
                </a:solidFill>
                <a:latin typeface="+mn-lt"/>
                <a:ea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endParaRPr lang="hu-HU" altLang="en-US" dirty="0" smtClean="0">
              <a:solidFill>
                <a:prstClr val="black"/>
              </a:solidFill>
              <a:latin typeface="+mn-lt"/>
              <a:ea typeface="Arial Unicode MS" panose="020B0604020202020204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44624"/>
            <a:ext cx="592931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 smtClean="0">
                <a:latin typeface="+mn-lt"/>
              </a:rPr>
              <a:t>EDICAM </a:t>
            </a:r>
            <a:r>
              <a:rPr lang="hu-HU" altLang="en-US" sz="2000" b="1" dirty="0" err="1" smtClean="0">
                <a:latin typeface="+mn-lt"/>
              </a:rPr>
              <a:t>for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the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first</a:t>
            </a:r>
            <a:r>
              <a:rPr lang="hu-HU" altLang="en-US" sz="2000" b="1" dirty="0" smtClean="0">
                <a:latin typeface="+mn-lt"/>
              </a:rPr>
              <a:t> </a:t>
            </a:r>
            <a:r>
              <a:rPr lang="hu-HU" altLang="en-US" sz="2000" b="1" dirty="0" err="1" smtClean="0">
                <a:latin typeface="+mn-lt"/>
              </a:rPr>
              <a:t>campaign</a:t>
            </a:r>
            <a:endParaRPr lang="en-US" altLang="en-US" sz="2000" b="1" dirty="0">
              <a:solidFill>
                <a:srgbClr val="3790AF"/>
              </a:solidFill>
              <a:latin typeface="+mn-lt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6547654"/>
            <a:ext cx="1008000" cy="28731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676" y="543466"/>
            <a:ext cx="2986110" cy="2669510"/>
          </a:xfrm>
          <a:prstGeom prst="rect">
            <a:avLst/>
          </a:prstGeom>
        </p:spPr>
      </p:pic>
      <p:pic>
        <p:nvPicPr>
          <p:cNvPr id="45" name="AEQ50_edi_20160310_165512_diff.gi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1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1947940"/>
            <a:ext cx="5665365" cy="449696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5980396" y="4437112"/>
            <a:ext cx="2376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u="sng" dirty="0" smtClean="0"/>
              <a:t>W7-X </a:t>
            </a:r>
            <a:r>
              <a:rPr lang="hu-HU" u="sng" dirty="0" err="1" smtClean="0"/>
              <a:t>breakdown</a:t>
            </a:r>
            <a:endParaRPr lang="hu-HU" u="sng" dirty="0" smtClean="0"/>
          </a:p>
          <a:p>
            <a:r>
              <a:rPr lang="hu-HU" dirty="0" err="1" smtClean="0"/>
              <a:t>Compound</a:t>
            </a:r>
            <a:r>
              <a:rPr lang="hu-HU" dirty="0" smtClean="0"/>
              <a:t> </a:t>
            </a:r>
            <a:r>
              <a:rPr lang="hu-HU" dirty="0" err="1" smtClean="0"/>
              <a:t>movie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ROI 1: 100 Hz</a:t>
            </a:r>
          </a:p>
          <a:p>
            <a:endParaRPr lang="hu-HU" dirty="0"/>
          </a:p>
          <a:p>
            <a:r>
              <a:rPr lang="hu-HU" dirty="0" smtClean="0"/>
              <a:t>ROI 2, 3: 5 kHz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08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igner_plasma_physics_department_presentation_template2" id="{6B961007-8BB0-45F3-A4B7-F4A5B32BF441}" vid="{C9654892-4E54-4845-9E14-C2AACEC749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1637</TotalTime>
  <Words>942</Words>
  <Application>Microsoft Office PowerPoint</Application>
  <PresentationFormat>Diavetítés a képernyőre (4:3 oldalarány)</PresentationFormat>
  <Paragraphs>167</Paragraphs>
  <Slides>15</Slides>
  <Notes>0</Notes>
  <HiddenSlides>0</HiddenSlides>
  <MMClips>6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0" baseType="lpstr">
      <vt:lpstr>Arial</vt:lpstr>
      <vt:lpstr>Arial Unicode MS</vt:lpstr>
      <vt:lpstr>Calibri</vt:lpstr>
      <vt:lpstr>Wingdings</vt:lpstr>
      <vt:lpstr>Alapértelmezett terv</vt:lpstr>
      <vt:lpstr>EDICAM: from commissioning to routine use – Part II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</dc:title>
  <dc:creator>Kiss Szonja</dc:creator>
  <cp:lastModifiedBy>Szepesi Tamás</cp:lastModifiedBy>
  <cp:revision>148</cp:revision>
  <dcterms:created xsi:type="dcterms:W3CDTF">2012-08-27T05:48:56Z</dcterms:created>
  <dcterms:modified xsi:type="dcterms:W3CDTF">2020-04-01T09:08:33Z</dcterms:modified>
</cp:coreProperties>
</file>