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1"/>
  </p:notesMasterIdLst>
  <p:handoutMasterIdLst>
    <p:handoutMasterId r:id="rId12"/>
  </p:handoutMasterIdLst>
  <p:sldIdLst>
    <p:sldId id="347" r:id="rId6"/>
    <p:sldId id="310" r:id="rId7"/>
    <p:sldId id="350" r:id="rId8"/>
    <p:sldId id="353" r:id="rId9"/>
    <p:sldId id="352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4A83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84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36D81B-97DA-47F9-8C09-A4776F57D809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4716-8632-4BED-93F6-3B22A6F517E9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A46D-D0F5-4999-8AA0-A9A338E1584D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3DE8BD-F0E7-44C4-B850-8BA0FF9B5455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6B3C-0021-47B8-B91F-FA034A605738}" type="datetime1">
              <a:rPr lang="fr-FR" smtClean="0"/>
              <a:t>17/05/2023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47B386-EB3B-4CDB-A32D-EED20EBE5BD6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F465B-8B72-43A8-961C-E04B350015DB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8B95F-F353-433E-9157-5E093730A142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250FF-E09A-4D3F-8D03-CF148A47A4D1}" type="datetime1">
              <a:rPr lang="fr-FR" smtClean="0"/>
              <a:t>17/05/2023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4D0E-9FDC-4677-AE9E-BD106CBF2072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A692-9A37-4492-8AA6-B2350B785F00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18E8-C6A4-4DAF-BDAA-BB141004D56C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0847-DBE2-4AF9-9F35-7B3270392A83}" type="datetime1">
              <a:rPr lang="fr-FR" smtClean="0"/>
              <a:t>17/05/2023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77EC-D78C-4244-A9A8-F0A444C71846}" type="datetime1">
              <a:rPr lang="fr-FR" smtClean="0"/>
              <a:t>17/05/2023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74FB1AB8-4B46-486A-A850-063B23C59C0E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199F4FF2-CE6B-4460-A1ED-5366D1881872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55561D-0DD0-414F-96C7-F5AF80A6D250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7E2F04-3566-437F-B70F-55E22C33154B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27DC5D-AA3E-4503-A025-9E8CB54A1ACD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A480DC-C9D2-47CD-A37E-73B0CE184FF7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0173"/>
            <a:ext cx="3975355" cy="17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9B947D-1888-4608-9966-54D45D242AA7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E65D71-8E8E-4A38-B61E-4E8F96D46CD9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F9B234-6811-4A8E-A2A0-6A9C136A4569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E774-0AF6-4D00-82CA-54DBEDE40946}" type="datetime1">
              <a:rPr lang="fr-FR" smtClean="0"/>
              <a:t>17/05/2023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8B56-329B-4FC2-96DC-AC1518325AC3}" type="datetime1">
              <a:rPr lang="fr-FR" smtClean="0"/>
              <a:t>17/05/2023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5494AD-81EC-4151-901F-4DB2FDBC2651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BB33-B5ED-4DE6-A095-2E511B75A5E4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AA4513-CB97-4235-82D1-477199E1BEE9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7D7CA1D-CB59-4BC6-917B-ECF5268E349B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9C9606-BDC6-4AA2-B4F7-2D8D3DDEA081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FC85-6EDB-4FF0-91E8-3B7AE05BF222}" type="datetime1">
              <a:rPr lang="fr-FR" smtClean="0"/>
              <a:t>17/05/2023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V.Quadri - TSVV3 meeting - TCV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0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759" y="2552202"/>
            <a:ext cx="5294312" cy="1587501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Arial Black" panose="020B0A04020102020204" pitchFamily="34" charset="0"/>
              </a:rPr>
              <a:t>Status of TCV experiment modelling in soledge3x: 3D </a:t>
            </a:r>
            <a:r>
              <a:rPr lang="en-GB" b="1" dirty="0">
                <a:latin typeface="Arial Black" panose="020B0A04020102020204" pitchFamily="34" charset="0"/>
              </a:rPr>
              <a:t>turbulence simulations with self-consistent </a:t>
            </a:r>
            <a:r>
              <a:rPr lang="en-GB" b="1" dirty="0" smtClean="0">
                <a:latin typeface="Arial Black" panose="020B0A04020102020204" pitchFamily="34" charset="0"/>
              </a:rPr>
              <a:t>neutrals</a:t>
            </a:r>
            <a:endParaRPr lang="fr-FR" b="1" dirty="0">
              <a:latin typeface="Arial Black" panose="020B0A04020102020204" pitchFamily="34" charset="0"/>
            </a:endParaRPr>
          </a:p>
        </p:txBody>
      </p:sp>
      <p:sp>
        <p:nvSpPr>
          <p:cNvPr id="22" name="Sous-titre 21">
            <a:extLst>
              <a:ext uri="{FF2B5EF4-FFF2-40B4-BE49-F238E27FC236}">
                <a16:creationId xmlns:a16="http://schemas.microsoft.com/office/drawing/2014/main" id="{174D6F32-81C3-0EAB-06AC-2E9AAB850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759" y="4269452"/>
            <a:ext cx="5366242" cy="95878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u="sng" dirty="0">
                <a:latin typeface="Garamond" panose="02020404030301010803" pitchFamily="18" charset="0"/>
              </a:rPr>
              <a:t>V. Quadri</a:t>
            </a:r>
            <a:r>
              <a:rPr lang="en-US" dirty="0">
                <a:latin typeface="Garamond" panose="02020404030301010803" pitchFamily="18" charset="0"/>
              </a:rPr>
              <a:t>, P. </a:t>
            </a:r>
            <a:r>
              <a:rPr lang="en-US" dirty="0" err="1">
                <a:latin typeface="Garamond" panose="02020404030301010803" pitchFamily="18" charset="0"/>
              </a:rPr>
              <a:t>Tamain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>
                <a:latin typeface="Garamond" panose="02020404030301010803" pitchFamily="18" charset="0"/>
              </a:rPr>
              <a:t>H. </a:t>
            </a:r>
            <a:r>
              <a:rPr lang="en-US" dirty="0" err="1">
                <a:latin typeface="Garamond" panose="02020404030301010803" pitchFamily="18" charset="0"/>
              </a:rPr>
              <a:t>Bufferand</a:t>
            </a:r>
            <a:r>
              <a:rPr lang="en-US" dirty="0">
                <a:latin typeface="Garamond" panose="02020404030301010803" pitchFamily="18" charset="0"/>
              </a:rPr>
              <a:t>, N. Rivals,  </a:t>
            </a:r>
            <a:r>
              <a:rPr lang="en-US" dirty="0" smtClean="0">
                <a:latin typeface="Garamond" panose="02020404030301010803" pitchFamily="18" charset="0"/>
              </a:rPr>
              <a:t>R. </a:t>
            </a:r>
            <a:r>
              <a:rPr lang="en-US" dirty="0" err="1" smtClean="0">
                <a:latin typeface="Garamond" panose="02020404030301010803" pitchFamily="18" charset="0"/>
              </a:rPr>
              <a:t>Düll</a:t>
            </a:r>
            <a:r>
              <a:rPr lang="en-US" dirty="0">
                <a:latin typeface="Garamond" panose="02020404030301010803" pitchFamily="18" charset="0"/>
              </a:rPr>
              <a:t>, G. </a:t>
            </a:r>
            <a:r>
              <a:rPr lang="en-US" dirty="0" err="1">
                <a:latin typeface="Garamond" panose="02020404030301010803" pitchFamily="18" charset="0"/>
              </a:rPr>
              <a:t>Ciraolo</a:t>
            </a:r>
            <a:r>
              <a:rPr lang="en-US" dirty="0">
                <a:latin typeface="Garamond" panose="02020404030301010803" pitchFamily="18" charset="0"/>
              </a:rPr>
              <a:t>, H. Yang, K. </a:t>
            </a:r>
            <a:r>
              <a:rPr lang="en-US" dirty="0" err="1">
                <a:latin typeface="Garamond" panose="02020404030301010803" pitchFamily="18" charset="0"/>
              </a:rPr>
              <a:t>Galazka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smtClean="0">
                <a:latin typeface="Garamond" panose="02020404030301010803" pitchFamily="18" charset="0"/>
              </a:rPr>
              <a:t>G</a:t>
            </a:r>
            <a:r>
              <a:rPr lang="en-US" dirty="0">
                <a:latin typeface="Garamond" panose="02020404030301010803" pitchFamily="18" charset="0"/>
              </a:rPr>
              <a:t>. </a:t>
            </a:r>
            <a:r>
              <a:rPr lang="en-US" dirty="0" err="1">
                <a:latin typeface="Garamond" panose="02020404030301010803" pitchFamily="18" charset="0"/>
              </a:rPr>
              <a:t>Falchetto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endParaRPr lang="en-US" dirty="0" smtClean="0">
              <a:latin typeface="Garamond" panose="02020404030301010803" pitchFamily="18" charset="0"/>
            </a:endParaRPr>
          </a:p>
          <a:p>
            <a:pPr algn="just"/>
            <a:r>
              <a:rPr lang="en-US" dirty="0" smtClean="0">
                <a:latin typeface="Garamond" panose="02020404030301010803" pitchFamily="18" charset="0"/>
              </a:rPr>
              <a:t>and </a:t>
            </a:r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smtClean="0">
                <a:latin typeface="Garamond" panose="02020404030301010803" pitchFamily="18" charset="0"/>
              </a:rPr>
              <a:t>SOLEDGE3X </a:t>
            </a:r>
            <a:r>
              <a:rPr lang="en-US" dirty="0">
                <a:latin typeface="Garamond" panose="02020404030301010803" pitchFamily="18" charset="0"/>
              </a:rPr>
              <a:t>team all</a:t>
            </a:r>
            <a:r>
              <a:rPr lang="en-US" dirty="0" smtClean="0">
                <a:latin typeface="Garamond" panose="02020404030301010803" pitchFamily="18" charset="0"/>
              </a:rPr>
              <a:t>.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>
            <a:fillRect/>
          </a:stretch>
        </p:blipFill>
        <p:spPr/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59" y="6144355"/>
            <a:ext cx="5091969" cy="5510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31" y="5389500"/>
            <a:ext cx="1206692" cy="5844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923" y="5389500"/>
            <a:ext cx="1589405" cy="5844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404" y="5690815"/>
            <a:ext cx="1358257" cy="23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836" y="2511276"/>
            <a:ext cx="3565236" cy="1534498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Demonstration of 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real scale case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turbulence and neutrals with TCVX21 case.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discussion with WPTE, move to new experimental equilibrium (“</a:t>
            </a: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TCVX23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”).</a:t>
            </a:r>
            <a:endParaRPr lang="en-GB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6693-0971-4440-B07F-505E019BD028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V.Quadri</a:t>
            </a:r>
            <a:r>
              <a:rPr lang="fr-FR" dirty="0" smtClean="0"/>
              <a:t> - TSVV3 meeting - TCV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22" y="363629"/>
            <a:ext cx="10728325" cy="435914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cs typeface="Calibri Light" panose="020F0302020204030204" pitchFamily="34" charset="0"/>
              </a:rPr>
              <a:t>3D turbulence + </a:t>
            </a:r>
            <a:r>
              <a:rPr lang="fr-FR" sz="2000" b="1" dirty="0" err="1" smtClean="0">
                <a:cs typeface="Calibri Light" panose="020F0302020204030204" pitchFamily="34" charset="0"/>
              </a:rPr>
              <a:t>advanced</a:t>
            </a:r>
            <a:r>
              <a:rPr lang="fr-FR" sz="2000" b="1" dirty="0" smtClean="0">
                <a:cs typeface="Calibri Light" panose="020F0302020204030204" pitchFamily="34" charset="0"/>
              </a:rPr>
              <a:t> </a:t>
            </a:r>
            <a:r>
              <a:rPr lang="fr-FR" sz="2000" b="1" dirty="0" err="1" smtClean="0">
                <a:cs typeface="Calibri Light" panose="020F0302020204030204" pitchFamily="34" charset="0"/>
              </a:rPr>
              <a:t>fluid</a:t>
            </a:r>
            <a:r>
              <a:rPr lang="fr-FR" sz="2000" b="1" dirty="0" smtClean="0">
                <a:cs typeface="Calibri Light" panose="020F0302020204030204" pitchFamily="34" charset="0"/>
              </a:rPr>
              <a:t> </a:t>
            </a:r>
            <a:r>
              <a:rPr lang="fr-FR" sz="2000" b="1" dirty="0" err="1" smtClean="0">
                <a:cs typeface="Calibri Light" panose="020F0302020204030204" pitchFamily="34" charset="0"/>
              </a:rPr>
              <a:t>neutrals</a:t>
            </a:r>
            <a:r>
              <a:rPr lang="fr-FR" sz="2000" b="1" dirty="0" smtClean="0">
                <a:cs typeface="Calibri Light" panose="020F0302020204030204" pitchFamily="34" charset="0"/>
              </a:rPr>
              <a:t> model for a real </a:t>
            </a:r>
            <a:r>
              <a:rPr lang="fr-FR" sz="2000" b="1" dirty="0">
                <a:cs typeface="Calibri Light" panose="020F0302020204030204" pitchFamily="34" charset="0"/>
              </a:rPr>
              <a:t>case: </a:t>
            </a:r>
            <a:r>
              <a:rPr lang="fr-FR" sz="2000" b="1" dirty="0" smtClean="0">
                <a:cs typeface="Calibri Light" panose="020F0302020204030204" pitchFamily="34" charset="0"/>
              </a:rPr>
              <a:t>TCVX21</a:t>
            </a:r>
            <a:endParaRPr lang="fr-FR" sz="2000" b="1" dirty="0">
              <a:cs typeface="Calibri Light" panose="020F0302020204030204" pitchFamily="34" charset="0"/>
            </a:endParaRPr>
          </a:p>
        </p:txBody>
      </p:sp>
      <p:pic>
        <p:nvPicPr>
          <p:cNvPr id="3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931" y="987318"/>
            <a:ext cx="6932947" cy="51997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68458" y="5757508"/>
            <a:ext cx="1392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fr-FR" sz="16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Bufferand</a:t>
            </a:r>
            <a:endParaRPr lang="en-US" sz="1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891" y="737670"/>
            <a:ext cx="3207061" cy="553346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353" y="852097"/>
            <a:ext cx="3079639" cy="556273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6693-0971-4440-B07F-505E019BD028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V.Quadri</a:t>
            </a:r>
            <a:r>
              <a:rPr lang="fr-FR" dirty="0" smtClean="0"/>
              <a:t> - TSVV3 meeting - TCV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1" y="301756"/>
            <a:ext cx="10728325" cy="87182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New 3D </a:t>
            </a:r>
            <a:r>
              <a:rPr lang="fr-FR" sz="2000" dirty="0" err="1" smtClean="0"/>
              <a:t>mesh</a:t>
            </a:r>
            <a:r>
              <a:rPr lang="fr-FR" sz="2000" dirty="0" smtClean="0"/>
              <a:t> </a:t>
            </a:r>
            <a:r>
              <a:rPr lang="fr-FR" sz="2000" dirty="0" err="1" smtClean="0"/>
              <a:t>generated</a:t>
            </a:r>
            <a:r>
              <a:rPr lang="fr-FR" sz="2000" dirty="0" smtClean="0"/>
              <a:t> for TCVX23: </a:t>
            </a:r>
            <a:r>
              <a:rPr lang="fr-FR" sz="2000" dirty="0" err="1" smtClean="0"/>
              <a:t>urgency</a:t>
            </a:r>
            <a:r>
              <a:rPr lang="fr-FR" sz="2000" dirty="0" smtClean="0"/>
              <a:t> of </a:t>
            </a:r>
            <a:r>
              <a:rPr lang="fr-FR" sz="2000" dirty="0" err="1" smtClean="0"/>
              <a:t>accelerating</a:t>
            </a:r>
            <a:r>
              <a:rPr lang="fr-FR" sz="2000" dirty="0" smtClean="0"/>
              <a:t> convergence…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78" y="737670"/>
            <a:ext cx="2770354" cy="5357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33771" y="5756357"/>
            <a:ext cx="970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</a:rPr>
              <a:t>P. </a:t>
            </a:r>
            <a:r>
              <a:rPr lang="fr-FR" sz="1600" i="1" dirty="0" err="1">
                <a:latin typeface="Calibri" panose="020F0502020204030204" pitchFamily="34" charset="0"/>
                <a:ea typeface="Calibri" panose="020F0502020204030204" pitchFamily="34" charset="0"/>
              </a:rPr>
              <a:t>Tamain</a:t>
            </a:r>
            <a:endParaRPr lang="fr-FR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/>
              <p:cNvSpPr txBox="1"/>
              <p:nvPr/>
            </p:nvSpPr>
            <p:spPr>
              <a:xfrm>
                <a:off x="3630757" y="737670"/>
                <a:ext cx="14915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757" y="737670"/>
                <a:ext cx="1491511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/>
              <p:cNvSpPr txBox="1"/>
              <p:nvPr/>
            </p:nvSpPr>
            <p:spPr>
              <a:xfrm>
                <a:off x="6537625" y="754610"/>
                <a:ext cx="14915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625" y="754610"/>
                <a:ext cx="1491511" cy="338554"/>
              </a:xfrm>
              <a:prstGeom prst="rect">
                <a:avLst/>
              </a:prstGeom>
              <a:blipFill>
                <a:blip r:embed="rId6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7810165" y="5236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9222195" y="5421168"/>
            <a:ext cx="2756228" cy="278197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9052044" y="850519"/>
            <a:ext cx="301105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New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mesh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with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742950" lvl="1" indent="-285750" algn="just">
              <a:buFontTx/>
              <a:buChar char="-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TCVX23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equilibrium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742950" lvl="1" indent="-285750" algn="just">
              <a:buFontTx/>
              <a:buChar char="-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Clearance for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neutrals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in far SOL (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avoid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artificail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gas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box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behaviour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L="742950" lvl="1" indent="-285750" algn="just">
              <a:buFontTx/>
              <a:buChar char="-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1mm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resolution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at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mid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-plane and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targets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But convergence of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particle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balance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with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neutrals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costly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~50ms of plasma time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Working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on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accelerating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convergence: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reach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steady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-state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2D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mean-field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then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move to 3D turbulence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0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l="10033"/>
          <a:stretch/>
        </p:blipFill>
        <p:spPr>
          <a:xfrm>
            <a:off x="51034" y="946388"/>
            <a:ext cx="2847979" cy="54370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329" y="1015800"/>
            <a:ext cx="2803704" cy="523924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117" y="1173022"/>
            <a:ext cx="3248721" cy="5150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82033" y="1744801"/>
                <a:ext cx="3453464" cy="4557801"/>
              </a:xfrm>
            </p:spPr>
            <p:txBody>
              <a:bodyPr/>
              <a:lstStyle/>
              <a:p>
                <a:pPr marL="285750" lvl="0" indent="-285750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very </a:t>
                </a: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low neutral density </a:t>
                </a:r>
                <a:endParaRPr lang="en-GB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285750" lvl="0" indent="-285750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no </a:t>
                </a: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neutral compression in the </a:t>
                </a:r>
                <a:r>
                  <a:rPr lang="en-GB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divertor</a:t>
                </a:r>
                <a:r>
                  <a:rPr lang="en-GB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.</a:t>
                </a:r>
              </a:p>
              <a:p>
                <a:pPr marL="285750" lvl="0" indent="-285750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very </a:t>
                </a: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diffuse ionization map, neutrals concentrating in cold </a:t>
                </a:r>
                <a:r>
                  <a:rPr lang="en-GB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areas. 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Is it due to the AFN model or to the parametrization (either not enough puff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5.5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GB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 ) or </a:t>
                </a: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not enough </a:t>
                </a:r>
                <a:r>
                  <a:rPr lang="en-GB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recycling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=0.95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)).</a:t>
                </a:r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82033" y="1744801"/>
                <a:ext cx="3453464" cy="4557801"/>
              </a:xfrm>
              <a:blipFill>
                <a:blip r:embed="rId5"/>
                <a:stretch>
                  <a:fillRect l="-3534" t="-668" r="-3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6693-0971-4440-B07F-505E019BD028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V.Quadri</a:t>
            </a:r>
            <a:r>
              <a:rPr lang="fr-FR" dirty="0" smtClean="0"/>
              <a:t> - TSVV3 meeting - TCV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7" y="301195"/>
            <a:ext cx="11589633" cy="87182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Advanced </a:t>
            </a:r>
            <a:r>
              <a:rPr lang="fr-FR" sz="2000" dirty="0" err="1" smtClean="0"/>
              <a:t>fluid</a:t>
            </a:r>
            <a:r>
              <a:rPr lang="fr-FR" sz="2000" dirty="0" smtClean="0"/>
              <a:t> </a:t>
            </a:r>
            <a:r>
              <a:rPr lang="fr-FR" sz="2000" dirty="0" err="1" smtClean="0"/>
              <a:t>neutrals</a:t>
            </a:r>
            <a:r>
              <a:rPr lang="fr-FR" sz="2000" dirty="0" smtClean="0"/>
              <a:t> (AFN) model in soledge3x leads to high diffusion in </a:t>
            </a:r>
            <a:r>
              <a:rPr lang="fr-FR" sz="2000" dirty="0" err="1" smtClean="0"/>
              <a:t>diverted</a:t>
            </a:r>
            <a:r>
              <a:rPr lang="fr-FR" sz="2000" dirty="0" smtClean="0"/>
              <a:t> </a:t>
            </a:r>
            <a:r>
              <a:rPr lang="fr-FR" sz="2000" dirty="0" err="1" smtClean="0"/>
              <a:t>geometry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99926" y="946388"/>
                <a:ext cx="14915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26" y="946388"/>
                <a:ext cx="1491511" cy="338554"/>
              </a:xfrm>
              <a:prstGeom prst="rect">
                <a:avLst/>
              </a:prstGeom>
              <a:blipFill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50850" y="915886"/>
                <a:ext cx="14915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𝑃𝑎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850" y="915886"/>
                <a:ext cx="1491511" cy="338554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093454" y="946388"/>
                <a:ext cx="1491511" cy="3646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454" y="946388"/>
                <a:ext cx="1491511" cy="36465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6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66693-0971-4440-B07F-505E019BD028}" type="datetime1">
              <a:rPr lang="fr-FR" smtClean="0"/>
              <a:t>17/05/2023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V.Quadri</a:t>
            </a:r>
            <a:r>
              <a:rPr lang="fr-FR" dirty="0" smtClean="0"/>
              <a:t> - TSVV3 meeting - TCV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021" y="992852"/>
            <a:ext cx="3427633" cy="53507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2815"/>
          <a:stretch/>
        </p:blipFill>
        <p:spPr>
          <a:xfrm>
            <a:off x="281095" y="951804"/>
            <a:ext cx="2843380" cy="53507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14369"/>
          <a:stretch/>
        </p:blipFill>
        <p:spPr>
          <a:xfrm>
            <a:off x="6093454" y="978777"/>
            <a:ext cx="2713662" cy="5365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5867" y="2745829"/>
                <a:ext cx="3057004" cy="122940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By doubling the puff 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GB" sz="16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) the value of the density does not increase so much (</a:t>
                </a:r>
                <a:r>
                  <a:rPr lang="en-GB" sz="160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show?</a:t>
                </a:r>
                <a:r>
                  <a:rPr lang="en-GB" sz="1600" dirty="0" smtClean="0">
                    <a:latin typeface="Calibri" panose="020F0502020204030204" pitchFamily="34" charset="0"/>
                    <a:ea typeface="Calibri" panose="020F0502020204030204" pitchFamily="34" charset="0"/>
                  </a:rPr>
                  <a:t>)</a:t>
                </a:r>
                <a:endParaRPr lang="en-GB" sz="1600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r>
                  <a:rPr lang="en-GB" sz="1600" dirty="0" smtClean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Add EIRENE if finished (not yet) </a:t>
                </a:r>
                <a:endParaRPr lang="fr-FR" sz="16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867" y="2745829"/>
                <a:ext cx="3057004" cy="1229405"/>
              </a:xfrm>
              <a:prstGeom prst="rect">
                <a:avLst/>
              </a:prstGeom>
              <a:blipFill>
                <a:blip r:embed="rId5"/>
                <a:stretch>
                  <a:fillRect l="-4192" t="-1485" r="-3194" b="-5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 txBox="1">
            <a:spLocks/>
          </p:cNvSpPr>
          <p:nvPr/>
        </p:nvSpPr>
        <p:spPr>
          <a:xfrm>
            <a:off x="383238" y="284187"/>
            <a:ext cx="11589633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/>
              <a:t>Advanced </a:t>
            </a:r>
            <a:r>
              <a:rPr lang="fr-FR" sz="2000" dirty="0" err="1" smtClean="0"/>
              <a:t>fluid</a:t>
            </a:r>
            <a:r>
              <a:rPr lang="fr-FR" sz="2000" dirty="0" smtClean="0"/>
              <a:t> </a:t>
            </a:r>
            <a:r>
              <a:rPr lang="fr-FR" sz="2000" dirty="0" err="1" smtClean="0"/>
              <a:t>neutrals</a:t>
            </a:r>
            <a:r>
              <a:rPr lang="fr-FR" sz="2000" dirty="0" smtClean="0"/>
              <a:t> (AFN) model in soledge3x leads to high diffusion in </a:t>
            </a:r>
            <a:r>
              <a:rPr lang="fr-FR" sz="2000" dirty="0" err="1" smtClean="0"/>
              <a:t>diverted</a:t>
            </a:r>
            <a:r>
              <a:rPr lang="fr-FR" sz="2000" dirty="0" smtClean="0"/>
              <a:t> </a:t>
            </a:r>
            <a:r>
              <a:rPr lang="fr-FR" sz="2000" dirty="0" err="1" smtClean="0"/>
              <a:t>geometry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495102" y="904662"/>
                <a:ext cx="14915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02" y="904662"/>
                <a:ext cx="1491511" cy="338554"/>
              </a:xfrm>
              <a:prstGeom prst="rect">
                <a:avLst/>
              </a:prstGeom>
              <a:blipFill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3418225" y="915886"/>
                <a:ext cx="14915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𝑃𝑎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225" y="915886"/>
                <a:ext cx="1491511" cy="338554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6480616" y="888691"/>
                <a:ext cx="1491511" cy="3646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16" y="888691"/>
                <a:ext cx="1491511" cy="36465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80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5003DA-E900-47F2-BA91-7AD870D471EB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51dffeb-2989-4a61-aef8-844a993007f8"/>
    <ds:schemaRef ds:uri="582fa2ad-bcfb-4c30-8490-7bbd511b188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1519</TotalTime>
  <Words>456</Words>
  <Application>Microsoft Office PowerPoint</Application>
  <PresentationFormat>Grand écran</PresentationFormat>
  <Paragraphs>45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Cambria Math</vt:lpstr>
      <vt:lpstr>Garamond</vt:lpstr>
      <vt:lpstr>Wingdings</vt:lpstr>
      <vt:lpstr>Thème Office</vt:lpstr>
      <vt:lpstr>Status of TCV experiment modelling in soledge3x: 3D turbulence simulations with self-consistent neutrals</vt:lpstr>
      <vt:lpstr>3D turbulence + advanced fluid neutrals model for a real case: TCVX21</vt:lpstr>
      <vt:lpstr>New 3D mesh generated for TCVX23: urgency of accelerating convergence…</vt:lpstr>
      <vt:lpstr>Advanced fluid neutrals (AFN) model in soledge3x leads to high diffusion in diverted geometry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TAMAIN Patrick 207314</cp:lastModifiedBy>
  <cp:revision>35</cp:revision>
  <dcterms:created xsi:type="dcterms:W3CDTF">2023-01-13T15:17:34Z</dcterms:created>
  <dcterms:modified xsi:type="dcterms:W3CDTF">2023-05-17T07:18:44Z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