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3" r:id="rId2"/>
    <p:sldId id="314" r:id="rId3"/>
    <p:sldId id="317" r:id="rId4"/>
    <p:sldId id="316" r:id="rId5"/>
    <p:sldId id="318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>
        <p:scale>
          <a:sx n="125" d="100"/>
          <a:sy n="125" d="100"/>
        </p:scale>
        <p:origin x="94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17/05/2023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17/05/2023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51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279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50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93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17/05/2023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General information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Preparation of in-person workshop | 17/05/2023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/>
              <a:t>Dates: </a:t>
            </a:r>
            <a:r>
              <a:rPr lang="en-US" sz="1800" b="1" dirty="0">
                <a:solidFill>
                  <a:srgbClr val="FF0000"/>
                </a:solidFill>
              </a:rPr>
              <a:t>June 12</a:t>
            </a:r>
            <a:r>
              <a:rPr lang="en-US" sz="1800" b="1" baseline="30000" dirty="0">
                <a:solidFill>
                  <a:srgbClr val="FF0000"/>
                </a:solidFill>
              </a:rPr>
              <a:t>th</a:t>
            </a:r>
            <a:r>
              <a:rPr lang="en-US" sz="1800" b="1" dirty="0">
                <a:solidFill>
                  <a:srgbClr val="FF0000"/>
                </a:solidFill>
              </a:rPr>
              <a:t> (middle morning) – June 16</a:t>
            </a:r>
            <a:r>
              <a:rPr lang="en-US" sz="1800" b="1" baseline="30000" dirty="0">
                <a:solidFill>
                  <a:srgbClr val="FF0000"/>
                </a:solidFill>
              </a:rPr>
              <a:t>th</a:t>
            </a:r>
            <a:r>
              <a:rPr lang="en-US" sz="1800" b="1" dirty="0">
                <a:solidFill>
                  <a:srgbClr val="FF0000"/>
                </a:solidFill>
              </a:rPr>
              <a:t> (noon)</a:t>
            </a:r>
            <a:endParaRPr lang="en-US" sz="18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formal invitations </a:t>
            </a:r>
            <a:r>
              <a:rPr lang="en-US" sz="1600" dirty="0"/>
              <a:t>for IDM mission applications sent by Andreas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/>
              <a:t>List of </a:t>
            </a:r>
            <a:r>
              <a:rPr lang="en-US" sz="1800" i="1" dirty="0"/>
              <a:t>external</a:t>
            </a:r>
            <a:r>
              <a:rPr lang="en-US" sz="1800" dirty="0"/>
              <a:t> people who confirmed there presence on-site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Patrick T., David T. (shared with TSVV4), Matthias W. (from Wednesday), Anders N. (from Wednesday), Louis S., </a:t>
            </a:r>
            <a:r>
              <a:rPr lang="en-US" sz="1600" dirty="0" err="1"/>
              <a:t>Wouter</a:t>
            </a:r>
            <a:r>
              <a:rPr lang="en-US" sz="1600" dirty="0"/>
              <a:t> D.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0000FF"/>
                </a:solidFill>
              </a:rPr>
              <a:t>Anyone forgotten</a:t>
            </a:r>
            <a:r>
              <a:rPr lang="en-US" sz="1600" dirty="0"/>
              <a:t>?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FF0000"/>
                </a:solidFill>
              </a:rPr>
              <a:t>VC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requested for several </a:t>
            </a:r>
            <a:r>
              <a:rPr lang="en-US" sz="1800" dirty="0" smtClean="0"/>
              <a:t>contributors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Some sessions will be combined with </a:t>
            </a:r>
            <a:r>
              <a:rPr lang="en-US" sz="1600" b="1" dirty="0">
                <a:solidFill>
                  <a:srgbClr val="FF0000"/>
                </a:solidFill>
              </a:rPr>
              <a:t>TSVV4</a:t>
            </a:r>
            <a:r>
              <a:rPr lang="en-US" sz="1600" dirty="0"/>
              <a:t> (edge </a:t>
            </a:r>
            <a:r>
              <a:rPr lang="en-US" sz="1600" dirty="0" err="1"/>
              <a:t>gyrok</a:t>
            </a:r>
            <a:r>
              <a:rPr lang="en-US" sz="1600" dirty="0" smtClean="0"/>
              <a:t>.) =&gt; constrains agenda as meeting until Wednesday early afternoon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08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Agenda overview for discussion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Preparation of in-person workshop | 17/05/2023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Proposal of </a:t>
            </a:r>
            <a:r>
              <a:rPr lang="en-US" b="1" dirty="0" smtClean="0">
                <a:solidFill>
                  <a:srgbClr val="FF0000"/>
                </a:solidFill>
              </a:rPr>
              <a:t>key agenda items</a:t>
            </a:r>
            <a:r>
              <a:rPr lang="en-US" dirty="0" smtClean="0"/>
              <a:t>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1 opening presentation</a:t>
            </a:r>
            <a:r>
              <a:rPr lang="en-US" dirty="0" smtClean="0"/>
              <a:t> by Patrick T.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1 topical session for each task</a:t>
            </a:r>
            <a:r>
              <a:rPr lang="en-US" dirty="0" smtClean="0"/>
              <a:t>, duration task dependent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Review of current status of work and future plans by contributors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Discussion on priorities for next 2 years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1 wrap-up session </a:t>
            </a:r>
            <a:r>
              <a:rPr lang="en-US" dirty="0" smtClean="0"/>
              <a:t>to prepare project plan for 2024-2025, ~2h</a:t>
            </a:r>
            <a:endParaRPr lang="en-US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Code tutorials </a:t>
            </a:r>
            <a:r>
              <a:rPr lang="en-US" dirty="0" smtClean="0"/>
              <a:t>(deliverable 2023), ~2h per code</a:t>
            </a:r>
            <a:endParaRPr lang="en-US" dirty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Demonstration of practical setup of simulation from scratch (TCVX23 ideally)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Video record to be made accessible by </a:t>
            </a:r>
            <a:r>
              <a:rPr lang="en-US" sz="1600" dirty="0" err="1" smtClean="0"/>
              <a:t>EUROfusion</a:t>
            </a:r>
            <a:r>
              <a:rPr lang="en-US" sz="1600" dirty="0" smtClean="0"/>
              <a:t> users (discussions needed with </a:t>
            </a:r>
            <a:r>
              <a:rPr lang="en-US" sz="1600" dirty="0" err="1" smtClean="0"/>
              <a:t>EUROfusion</a:t>
            </a:r>
            <a:r>
              <a:rPr lang="en-US" sz="1600" dirty="0" smtClean="0"/>
              <a:t>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Idea supported by WPTE</a:t>
            </a:r>
            <a:endParaRPr lang="en-US" sz="1600" dirty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879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Topical sessions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Preparation of in-person workshop | 17/05/2023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1224136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Assign </a:t>
            </a:r>
            <a:r>
              <a:rPr lang="en-US" b="1" dirty="0" smtClean="0">
                <a:solidFill>
                  <a:srgbClr val="FF0000"/>
                </a:solidFill>
              </a:rPr>
              <a:t>1 person to prepare detailed agenda for / chair each task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Indicative list and estimated durations: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77519"/>
              </p:ext>
            </p:extLst>
          </p:nvPr>
        </p:nvGraphicFramePr>
        <p:xfrm>
          <a:off x="467544" y="1945804"/>
          <a:ext cx="835293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>
                  <a:extLst>
                    <a:ext uri="{9D8B030D-6E8A-4147-A177-3AD203B41FA5}">
                      <a16:colId xmlns:a16="http://schemas.microsoft.com/office/drawing/2014/main" val="926115431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val="140737817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6254494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999128959"/>
                    </a:ext>
                  </a:extLst>
                </a:gridCol>
                <a:gridCol w="3024338">
                  <a:extLst>
                    <a:ext uri="{9D8B030D-6E8A-4147-A177-3AD203B41FA5}">
                      <a16:colId xmlns:a16="http://schemas.microsoft.com/office/drawing/2014/main" val="2469294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Topic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Chair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Contributors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Duration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Remark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929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Plasma </a:t>
                      </a:r>
                      <a:r>
                        <a:rPr lang="fr-FR" sz="1400" dirty="0" err="1" smtClean="0"/>
                        <a:t>models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Matthias W.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Matthias W.</a:t>
                      </a:r>
                    </a:p>
                    <a:p>
                      <a:r>
                        <a:rPr lang="fr-FR" sz="1400" dirty="0" smtClean="0"/>
                        <a:t>TSVV4 </a:t>
                      </a:r>
                      <a:r>
                        <a:rPr lang="fr-FR" sz="1400" dirty="0" err="1" smtClean="0"/>
                        <a:t>contributors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Shared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with</a:t>
                      </a:r>
                      <a:r>
                        <a:rPr lang="fr-FR" sz="1400" dirty="0" smtClean="0"/>
                        <a:t> TSVV4 (</a:t>
                      </a:r>
                      <a:r>
                        <a:rPr lang="fr-FR" sz="1400" dirty="0" err="1" smtClean="0"/>
                        <a:t>before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Wednesday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noon</a:t>
                      </a:r>
                      <a:r>
                        <a:rPr lang="fr-FR" sz="1400" baseline="0" dirty="0" smtClean="0"/>
                        <a:t>)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Matthias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from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Wednesday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144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Boundary</a:t>
                      </a:r>
                      <a:r>
                        <a:rPr lang="fr-FR" sz="1400" dirty="0" smtClean="0"/>
                        <a:t> conditions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Tskhakaya</a:t>
                      </a:r>
                      <a:r>
                        <a:rPr lang="fr-FR" sz="1400" baseline="0" dirty="0" smtClean="0"/>
                        <a:t> D.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David T.</a:t>
                      </a:r>
                      <a:r>
                        <a:rPr lang="fr-FR" sz="1400" baseline="0" dirty="0" smtClean="0"/>
                        <a:t>, TSVV4 </a:t>
                      </a:r>
                      <a:r>
                        <a:rPr lang="fr-FR" sz="1400" baseline="0" dirty="0" err="1" smtClean="0"/>
                        <a:t>contributors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Shared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with</a:t>
                      </a:r>
                      <a:r>
                        <a:rPr lang="fr-FR" sz="1400" dirty="0" smtClean="0"/>
                        <a:t> TSVV4 (</a:t>
                      </a:r>
                      <a:r>
                        <a:rPr lang="fr-FR" sz="1400" dirty="0" err="1" smtClean="0"/>
                        <a:t>before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Wednesday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noon</a:t>
                      </a:r>
                      <a:r>
                        <a:rPr lang="fr-FR" sz="1400" baseline="0" dirty="0" smtClean="0"/>
                        <a:t>)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77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Reduced</a:t>
                      </a:r>
                      <a:r>
                        <a:rPr lang="fr-FR" sz="1400" dirty="0" smtClean="0"/>
                        <a:t> turbulence </a:t>
                      </a:r>
                      <a:r>
                        <a:rPr lang="fr-FR" sz="1400" dirty="0" err="1" smtClean="0"/>
                        <a:t>models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Wouter D.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Olivier</a:t>
                      </a:r>
                      <a:r>
                        <a:rPr lang="fr-FR" sz="1400" baseline="0" dirty="0" smtClean="0"/>
                        <a:t> R., Stefano C.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330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Code </a:t>
                      </a:r>
                      <a:r>
                        <a:rPr lang="fr-FR" sz="1400" dirty="0" err="1" smtClean="0"/>
                        <a:t>optimization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Paolo R. or ACH </a:t>
                      </a:r>
                      <a:r>
                        <a:rPr lang="fr-FR" sz="1400" dirty="0" err="1" smtClean="0"/>
                        <a:t>contrib</a:t>
                      </a:r>
                      <a:r>
                        <a:rPr lang="fr-FR" sz="1400" dirty="0" smtClean="0"/>
                        <a:t>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Nicola V., Emily B., Peybernes M.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2h – 3h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9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Topical sessions (cont’d)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Preparation of in-person workshop | 17/05/2023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57031"/>
              </p:ext>
            </p:extLst>
          </p:nvPr>
        </p:nvGraphicFramePr>
        <p:xfrm>
          <a:off x="467544" y="699542"/>
          <a:ext cx="835293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>
                  <a:extLst>
                    <a:ext uri="{9D8B030D-6E8A-4147-A177-3AD203B41FA5}">
                      <a16:colId xmlns:a16="http://schemas.microsoft.com/office/drawing/2014/main" val="926115431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1407378179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96254494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99128959"/>
                    </a:ext>
                  </a:extLst>
                </a:gridCol>
                <a:gridCol w="2232250">
                  <a:extLst>
                    <a:ext uri="{9D8B030D-6E8A-4147-A177-3AD203B41FA5}">
                      <a16:colId xmlns:a16="http://schemas.microsoft.com/office/drawing/2014/main" val="2469294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Topic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Chair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Contributors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Duration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Remark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929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Neutrals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Patrick</a:t>
                      </a:r>
                      <a:r>
                        <a:rPr lang="fr-FR" sz="1400" baseline="0" dirty="0" smtClean="0"/>
                        <a:t> T.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Konrad E., Virginia</a:t>
                      </a:r>
                      <a:r>
                        <a:rPr lang="fr-FR" sz="1400" baseline="0" dirty="0" smtClean="0"/>
                        <a:t> Q., Wouter D. (</a:t>
                      </a:r>
                      <a:r>
                        <a:rPr lang="fr-FR" sz="1400" baseline="0" dirty="0" err="1" smtClean="0"/>
                        <a:t>fluid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neutrals</a:t>
                      </a:r>
                      <a:r>
                        <a:rPr lang="fr-FR" sz="1400" baseline="0" dirty="0" smtClean="0"/>
                        <a:t>), Davide M., </a:t>
                      </a:r>
                      <a:r>
                        <a:rPr lang="fr-FR" sz="1400" baseline="0" dirty="0" err="1" smtClean="0"/>
                        <a:t>overview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from</a:t>
                      </a:r>
                      <a:r>
                        <a:rPr lang="fr-FR" sz="1400" baseline="0" dirty="0" smtClean="0"/>
                        <a:t> TSVV4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Shared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with</a:t>
                      </a:r>
                      <a:r>
                        <a:rPr lang="fr-FR" sz="1400" dirty="0" smtClean="0"/>
                        <a:t> TSVV4 (</a:t>
                      </a:r>
                      <a:r>
                        <a:rPr lang="fr-FR" sz="1400" dirty="0" err="1" smtClean="0"/>
                        <a:t>before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Wednesday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noon</a:t>
                      </a:r>
                      <a:r>
                        <a:rPr lang="fr-FR" sz="1400" baseline="0" dirty="0" smtClean="0"/>
                        <a:t>)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77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Impurities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Aslak</a:t>
                      </a:r>
                      <a:r>
                        <a:rPr lang="fr-FR" sz="1400" dirty="0" smtClean="0"/>
                        <a:t> P.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/>
                        <a:t>Aslak</a:t>
                      </a:r>
                      <a:r>
                        <a:rPr lang="fr-FR" sz="1400" dirty="0" smtClean="0"/>
                        <a:t> P.</a:t>
                      </a:r>
                      <a:r>
                        <a:rPr lang="fr-FR" sz="1400" baseline="0" dirty="0" smtClean="0"/>
                        <a:t>, Hugo B.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1.5h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Matthias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from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Wednesday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330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Complex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geometries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Andreas S.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Andreas S. (GRILLIX), Patrick</a:t>
                      </a:r>
                      <a:r>
                        <a:rPr lang="fr-FR" sz="1400" baseline="0" dirty="0" smtClean="0"/>
                        <a:t> T. (SOLEDGE3X), Louis S. (GBS </a:t>
                      </a:r>
                      <a:r>
                        <a:rPr lang="fr-FR" sz="1400" baseline="0" dirty="0" err="1" smtClean="0"/>
                        <a:t>curv</a:t>
                      </a:r>
                      <a:r>
                        <a:rPr lang="fr-FR" sz="1400" baseline="0" dirty="0" smtClean="0"/>
                        <a:t>), Antonio C. (GBS 3D), Wouter D. (SOLPS </a:t>
                      </a:r>
                      <a:r>
                        <a:rPr lang="fr-FR" sz="1400" baseline="0" dirty="0" err="1" smtClean="0"/>
                        <a:t>widegrid</a:t>
                      </a:r>
                      <a:r>
                        <a:rPr lang="fr-FR" sz="1400" baseline="0" dirty="0" smtClean="0"/>
                        <a:t>), Matthias W. (FELTOR), Georges N. (EBC)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Matthias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from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Wednesday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74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IMASification</a:t>
                      </a:r>
                      <a:r>
                        <a:rPr lang="fr-FR" sz="1400" dirty="0" smtClean="0"/>
                        <a:t>, </a:t>
                      </a:r>
                      <a:r>
                        <a:rPr lang="fr-FR" sz="1400" dirty="0" err="1" smtClean="0"/>
                        <a:t>synthetic</a:t>
                      </a:r>
                      <a:r>
                        <a:rPr lang="fr-FR" sz="1400" dirty="0" smtClean="0"/>
                        <a:t> diagnostics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Anders N.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Anders N., Anna M., Dmitry</a:t>
                      </a:r>
                      <a:r>
                        <a:rPr lang="sv-SE" sz="1400" baseline="0" dirty="0" smtClean="0"/>
                        <a:t> Y. (ACH Poland)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2h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Anders </a:t>
                      </a:r>
                      <a:r>
                        <a:rPr lang="fr-FR" sz="1400" dirty="0" err="1" smtClean="0"/>
                        <a:t>only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from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Wednesday</a:t>
                      </a:r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054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4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Agenda attempt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Preparation of in-person workshop | 17/05/2023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6776"/>
              </p:ext>
            </p:extLst>
          </p:nvPr>
        </p:nvGraphicFramePr>
        <p:xfrm>
          <a:off x="395536" y="771550"/>
          <a:ext cx="849694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6597139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62037657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3572243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3297523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73007738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9346302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7370714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6259278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94253498"/>
                    </a:ext>
                  </a:extLst>
                </a:gridCol>
              </a:tblGrid>
              <a:tr h="21805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Monday</a:t>
                      </a:r>
                      <a:r>
                        <a:rPr lang="fr-FR" sz="1400" dirty="0" smtClean="0"/>
                        <a:t> 12</a:t>
                      </a:r>
                      <a:r>
                        <a:rPr lang="fr-FR" sz="1400" baseline="30000" dirty="0" smtClean="0"/>
                        <a:t>th</a:t>
                      </a:r>
                      <a:endParaRPr lang="fr-FR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Tuesday 13</a:t>
                      </a:r>
                      <a:r>
                        <a:rPr lang="fr-FR" sz="1400" baseline="30000" dirty="0" smtClean="0"/>
                        <a:t>th</a:t>
                      </a:r>
                      <a:endParaRPr lang="fr-FR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Wednesday</a:t>
                      </a:r>
                      <a:r>
                        <a:rPr lang="fr-FR" sz="1400" baseline="0" dirty="0" smtClean="0"/>
                        <a:t> 14</a:t>
                      </a:r>
                      <a:r>
                        <a:rPr lang="fr-FR" sz="1400" baseline="30000" dirty="0" smtClean="0"/>
                        <a:t>th</a:t>
                      </a:r>
                      <a:endParaRPr lang="fr-FR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Thursday 15</a:t>
                      </a:r>
                      <a:r>
                        <a:rPr lang="fr-FR" sz="1400" baseline="30000" dirty="0" smtClean="0"/>
                        <a:t>th</a:t>
                      </a:r>
                      <a:endParaRPr lang="fr-FR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Friday 16</a:t>
                      </a:r>
                      <a:r>
                        <a:rPr lang="fr-FR" sz="1400" baseline="30000" dirty="0" smtClean="0"/>
                        <a:t>th</a:t>
                      </a:r>
                      <a:endParaRPr lang="fr-FR" sz="14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4920"/>
                  </a:ext>
                </a:extLst>
              </a:tr>
              <a:tr h="27329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am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am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am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/>
                        <a:t>am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pm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mtClean="0"/>
                        <a:t>am</a:t>
                      </a:r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39201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FF0000"/>
                          </a:solidFill>
                        </a:rPr>
                        <a:t>Opening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0000FF"/>
                          </a:solidFill>
                        </a:rPr>
                        <a:t>Boundary</a:t>
                      </a:r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 conditions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0000FF"/>
                          </a:solidFill>
                        </a:rPr>
                        <a:t>Neutrals</a:t>
                      </a:r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 (</a:t>
                      </a:r>
                      <a:r>
                        <a:rPr lang="fr-FR" sz="1400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 TSVV4)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Code </a:t>
                      </a:r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optimization</a:t>
                      </a:r>
                      <a:endParaRPr lang="fr-FR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lasma </a:t>
                      </a:r>
                      <a:r>
                        <a:rPr lang="fr-FR" sz="1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models</a:t>
                      </a:r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fr-FR" sz="1400" dirty="0" err="1" smtClean="0">
                          <a:solidFill>
                            <a:srgbClr val="0000FF"/>
                          </a:solidFill>
                        </a:rPr>
                        <a:t>with</a:t>
                      </a:r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 TSVV4)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err="1" smtClean="0">
                          <a:solidFill>
                            <a:srgbClr val="7030A0"/>
                          </a:solidFill>
                        </a:rPr>
                        <a:t>Visit</a:t>
                      </a:r>
                      <a:r>
                        <a:rPr lang="fr-FR" sz="1400" i="1" dirty="0" smtClean="0">
                          <a:solidFill>
                            <a:srgbClr val="7030A0"/>
                          </a:solidFill>
                        </a:rPr>
                        <a:t> of ASDEX??</a:t>
                      </a:r>
                      <a:endParaRPr lang="fr-FR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Complex</a:t>
                      </a:r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geom</a:t>
                      </a:r>
                      <a:endParaRPr lang="fr-FR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IMAS &amp; </a:t>
                      </a:r>
                      <a:r>
                        <a:rPr lang="fr-FR" sz="1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synth</a:t>
                      </a:r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diag</a:t>
                      </a:r>
                      <a:endParaRPr lang="fr-FR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Impurities</a:t>
                      </a:r>
                      <a:endParaRPr lang="fr-FR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625741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Red</a:t>
                      </a:r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. </a:t>
                      </a:r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Turbu</a:t>
                      </a:r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. </a:t>
                      </a:r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models</a:t>
                      </a:r>
                      <a:endParaRPr lang="fr-FR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Tutorial GRILLIX</a:t>
                      </a:r>
                      <a:endParaRPr lang="fr-FR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Neutrals</a:t>
                      </a:r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 (</a:t>
                      </a:r>
                      <a:r>
                        <a:rPr lang="fr-FR" sz="1400" dirty="0" err="1" smtClean="0">
                          <a:solidFill>
                            <a:srgbClr val="00B050"/>
                          </a:solidFill>
                        </a:rPr>
                        <a:t>specific</a:t>
                      </a:r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 TSVV3)</a:t>
                      </a:r>
                      <a:endParaRPr lang="fr-FR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Tutorial</a:t>
                      </a:r>
                      <a:r>
                        <a:rPr lang="fr-FR" sz="1400" baseline="0" dirty="0" smtClean="0">
                          <a:solidFill>
                            <a:srgbClr val="00B050"/>
                          </a:solidFill>
                        </a:rPr>
                        <a:t> GBS</a:t>
                      </a:r>
                      <a:endParaRPr lang="fr-FR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Plasma </a:t>
                      </a:r>
                      <a:r>
                        <a:rPr lang="fr-FR" sz="1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models</a:t>
                      </a:r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fr-FR" sz="1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specific</a:t>
                      </a:r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TSVV3)</a:t>
                      </a:r>
                      <a:endParaRPr lang="fr-FR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00B050"/>
                          </a:solidFill>
                        </a:rPr>
                        <a:t>Tutorial</a:t>
                      </a:r>
                      <a:r>
                        <a:rPr lang="fr-FR" sz="1400" baseline="0" dirty="0" smtClean="0">
                          <a:solidFill>
                            <a:srgbClr val="00B050"/>
                          </a:solidFill>
                        </a:rPr>
                        <a:t> SOLEDGE3X</a:t>
                      </a:r>
                      <a:endParaRPr lang="fr-FR" sz="14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Tutorial</a:t>
                      </a:r>
                      <a:r>
                        <a:rPr lang="fr-F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FELTOR</a:t>
                      </a:r>
                      <a:endParaRPr lang="fr-FR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Wrap-up, </a:t>
                      </a:r>
                      <a:r>
                        <a:rPr lang="fr-FR" sz="1400" dirty="0" err="1" smtClean="0">
                          <a:solidFill>
                            <a:srgbClr val="FF0000"/>
                          </a:solidFill>
                        </a:rPr>
                        <a:t>project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76369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1560" y="3424094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Fixed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00B050"/>
                </a:solidFill>
              </a:rPr>
              <a:t>No </a:t>
            </a:r>
            <a:r>
              <a:rPr lang="fr-FR" dirty="0" err="1" smtClean="0">
                <a:solidFill>
                  <a:srgbClr val="00B050"/>
                </a:solidFill>
              </a:rPr>
              <a:t>constraint</a:t>
            </a:r>
            <a:r>
              <a:rPr lang="fr-FR" dirty="0" smtClean="0">
                <a:solidFill>
                  <a:srgbClr val="00B050"/>
                </a:solidFill>
              </a:rPr>
              <a:t> appart </a:t>
            </a:r>
            <a:r>
              <a:rPr lang="fr-FR" dirty="0" err="1" smtClean="0">
                <a:solidFill>
                  <a:srgbClr val="00B050"/>
                </a:solidFill>
              </a:rPr>
              <a:t>from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desirable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presence</a:t>
            </a:r>
            <a:r>
              <a:rPr lang="fr-FR" dirty="0" smtClean="0">
                <a:solidFill>
                  <a:srgbClr val="00B050"/>
                </a:solidFill>
              </a:rPr>
              <a:t> of DTU team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DTU team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presence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mandatory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ie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Wednesday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morning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fr-FR" dirty="0" err="1" smtClean="0">
                <a:solidFill>
                  <a:srgbClr val="0000FF"/>
                </a:solidFill>
              </a:rPr>
              <a:t>Shared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with</a:t>
            </a:r>
            <a:r>
              <a:rPr lang="fr-FR" dirty="0" smtClean="0">
                <a:solidFill>
                  <a:srgbClr val="0000FF"/>
                </a:solidFill>
              </a:rPr>
              <a:t> TSVV4 (</a:t>
            </a:r>
            <a:r>
              <a:rPr lang="fr-FR" dirty="0" err="1" smtClean="0">
                <a:solidFill>
                  <a:srgbClr val="0000FF"/>
                </a:solidFill>
              </a:rPr>
              <a:t>ie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b</a:t>
            </a:r>
            <a:r>
              <a:rPr lang="fr-FR" dirty="0" err="1" smtClean="0">
                <a:solidFill>
                  <a:srgbClr val="0000FF"/>
                </a:solidFill>
              </a:rPr>
              <a:t>efore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wendesday</a:t>
            </a:r>
            <a:r>
              <a:rPr lang="fr-FR" dirty="0" smtClean="0">
                <a:solidFill>
                  <a:srgbClr val="0000FF"/>
                </a:solidFill>
              </a:rPr>
              <a:t> lunch)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Wild </a:t>
            </a:r>
            <a:r>
              <a:rPr lang="fr-FR" dirty="0" err="1" smtClean="0">
                <a:solidFill>
                  <a:srgbClr val="7030A0"/>
                </a:solidFill>
              </a:rPr>
              <a:t>card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4058</TotalTime>
  <Words>601</Words>
  <Application>Microsoft Office PowerPoint</Application>
  <PresentationFormat>Affichage à l'écran (16:9)</PresentationFormat>
  <Paragraphs>124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General information</vt:lpstr>
      <vt:lpstr>Agenda overview for discussion</vt:lpstr>
      <vt:lpstr>Topical sessions</vt:lpstr>
      <vt:lpstr>Topical sessions (cont’d)</vt:lpstr>
      <vt:lpstr>Agenda attempt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240</cp:revision>
  <cp:lastPrinted>2014-10-16T14:51:28Z</cp:lastPrinted>
  <dcterms:created xsi:type="dcterms:W3CDTF">2021-03-22T08:41:36Z</dcterms:created>
  <dcterms:modified xsi:type="dcterms:W3CDTF">2023-05-17T10:16:15Z</dcterms:modified>
</cp:coreProperties>
</file>