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89" r:id="rId3"/>
    <p:sldId id="315" r:id="rId4"/>
    <p:sldId id="314" r:id="rId5"/>
    <p:sldId id="318" r:id="rId6"/>
    <p:sldId id="317" r:id="rId7"/>
    <p:sldId id="311" r:id="rId8"/>
    <p:sldId id="294" r:id="rId9"/>
  </p:sldIdLst>
  <p:sldSz cx="9144000" cy="5143500" type="screen16x9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E3E3E3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1" autoAdjust="0"/>
    <p:restoredTop sz="84988" autoAdjust="0"/>
  </p:normalViewPr>
  <p:slideViewPr>
    <p:cSldViewPr showGuides="1">
      <p:cViewPr varScale="1">
        <p:scale>
          <a:sx n="128" d="100"/>
          <a:sy n="128" d="100"/>
        </p:scale>
        <p:origin x="292" y="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85" d="100"/>
          <a:sy n="85" d="100"/>
        </p:scale>
        <p:origin x="-3834" y="-96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5B2C45A-E869-45FE-B529-AF49C0F3C669}" type="datetimeFigureOut">
              <a:rPr lang="en-GB" smtClean="0">
                <a:latin typeface="Arial" panose="020B0604020202020204" pitchFamily="34" charset="0"/>
              </a:rPr>
              <a:pPr/>
              <a:t>20/09/2023</a:t>
            </a:fld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1166760-0E69-430F-A97F-08802152DB5E}" type="slidenum">
              <a:rPr lang="en-GB" smtClean="0">
                <a:latin typeface="Arial" panose="020B0604020202020204" pitchFamily="34" charset="0"/>
              </a:rPr>
              <a:pPr/>
              <a:t>‹N°›</a:t>
            </a:fld>
            <a:endParaRPr lang="en-GB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649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F93E6C17-F35F-4654-8DE9-B693AC206066}" type="datetimeFigureOut">
              <a:rPr lang="en-GB" smtClean="0"/>
              <a:pPr/>
              <a:t>20/09/2023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49027E0A-1465-4A40-B1D5-9126D49509FC}" type="slidenum">
              <a:rPr lang="en-GB" smtClean="0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348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12944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07749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76349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25211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46182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50638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855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5536" y="1761660"/>
            <a:ext cx="8496944" cy="972108"/>
          </a:xfrm>
        </p:spPr>
        <p:txBody>
          <a:bodyPr>
            <a:noAutofit/>
          </a:bodyPr>
          <a:lstStyle>
            <a:lvl1pPr algn="l">
              <a:defRPr sz="35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smtClean="0"/>
              <a:t>Presentation 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5536" y="3219822"/>
            <a:ext cx="4392488" cy="324036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Name </a:t>
            </a:r>
            <a:r>
              <a:rPr lang="en-US" smtClean="0"/>
              <a:t>of presenter</a:t>
            </a:r>
            <a:endParaRPr lang="en-US" dirty="0" smtClean="0"/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155576" y="-342900"/>
            <a:ext cx="10763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395537" y="4268763"/>
            <a:ext cx="1295375" cy="679252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Logo of presenter</a:t>
            </a:r>
            <a:endParaRPr lang="en-GB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5724129" y="4245936"/>
            <a:ext cx="3168352" cy="70207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18230283" y="30189672"/>
            <a:ext cx="9924896" cy="1336231"/>
            <a:chOff x="18230283" y="40396912"/>
            <a:chExt cx="9924896" cy="1781641"/>
          </a:xfrm>
        </p:grpSpPr>
        <p:sp>
          <p:nvSpPr>
            <p:cNvPr id="10" name="Rectangle 9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3" name="Picture 12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 userDrawn="1"/>
        </p:nvGrpSpPr>
        <p:grpSpPr>
          <a:xfrm>
            <a:off x="18382683" y="30303972"/>
            <a:ext cx="9924896" cy="1336231"/>
            <a:chOff x="18230283" y="40396912"/>
            <a:chExt cx="9924896" cy="1781641"/>
          </a:xfrm>
        </p:grpSpPr>
        <p:sp>
          <p:nvSpPr>
            <p:cNvPr id="15" name="Rectangle 14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6" name="Picture 15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 userDrawn="1"/>
        </p:nvGrpSpPr>
        <p:grpSpPr>
          <a:xfrm>
            <a:off x="18535083" y="30418272"/>
            <a:ext cx="9924896" cy="1336231"/>
            <a:chOff x="18230283" y="40396912"/>
            <a:chExt cx="9924896" cy="1781641"/>
          </a:xfrm>
        </p:grpSpPr>
        <p:sp>
          <p:nvSpPr>
            <p:cNvPr id="18" name="Rectangle 17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9" name="Picture 18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 userDrawn="1"/>
        </p:nvGrpSpPr>
        <p:grpSpPr>
          <a:xfrm>
            <a:off x="18687483" y="30532572"/>
            <a:ext cx="9924896" cy="1336231"/>
            <a:chOff x="18230283" y="40396912"/>
            <a:chExt cx="9924896" cy="1781641"/>
          </a:xfrm>
        </p:grpSpPr>
        <p:sp>
          <p:nvSpPr>
            <p:cNvPr id="21" name="Rectangle 20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22" name="Picture 21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pic>
        <p:nvPicPr>
          <p:cNvPr id="24" name="Bild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27348"/>
          <a:stretch/>
        </p:blipFill>
        <p:spPr>
          <a:xfrm>
            <a:off x="0" y="0"/>
            <a:ext cx="9144000" cy="4176000"/>
          </a:xfrm>
          <a:prstGeom prst="rect">
            <a:avLst/>
          </a:prstGeom>
        </p:spPr>
      </p:pic>
      <p:pic>
        <p:nvPicPr>
          <p:cNvPr id="25" name="Bild 13" descr="EU_und_Text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320000"/>
            <a:ext cx="3456384" cy="649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2950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7543800" cy="342900"/>
          </a:xfrm>
        </p:spPr>
        <p:txBody>
          <a:bodyPr>
            <a:noAutofit/>
          </a:bodyPr>
          <a:lstStyle>
            <a:lvl1pPr algn="l">
              <a:lnSpc>
                <a:spcPts val="3200"/>
              </a:lnSpc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9582"/>
            <a:ext cx="8229600" cy="367240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en-GB" dirty="0" smtClean="0"/>
              <a:t>Name of presenter | Conference | Venue | Date </a:t>
            </a:r>
            <a:r>
              <a:rPr lang="en-GB" smtClean="0"/>
              <a:t>| Page </a:t>
            </a:r>
            <a:fld id="{6A6D9FA1-99C7-4910-8E32-B85D378B0060}" type="slidenum">
              <a:rPr lang="en-GB" smtClean="0"/>
              <a:pPr algn="r"/>
              <a:t>‹N°›</a:t>
            </a:fld>
            <a:endParaRPr lang="en-GB" dirty="0"/>
          </a:p>
        </p:txBody>
      </p:sp>
      <p:pic>
        <p:nvPicPr>
          <p:cNvPr id="7" name="Picture 6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70180"/>
            <a:ext cx="367958" cy="373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975160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EB1851A-CFBC-47C7-80F8-04FF84B1759D}" type="datetimeFigureOut">
              <a:rPr lang="en-GB" smtClean="0"/>
              <a:pPr/>
              <a:t>20/09/2023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6A6D9FA1-99C7-4910-8E32-B85D378B0060}" type="slidenum">
              <a:rPr lang="en-GB" smtClean="0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664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euro-fusion.org/wiki/TSVV-03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users.euro-fusion.org/webapps/pinboard/EFDA-JET/journal/index.html#Document36053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users.euro-fusion.org/webapps/pinboard/EFDA-JET/journal/index.html#Document36050" TargetMode="External"/><Relationship Id="rId4" Type="http://schemas.openxmlformats.org/officeDocument/2006/relationships/hyperlink" Target="http://users.euro-fusion.org/webapps/pinboard/EFDA-JET/conference/index.html#Document36000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indico.euro-fusion.org/event/2505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TSVV3 – Regular advancement meeting</a:t>
            </a:r>
            <a:br>
              <a:rPr lang="en-GB" dirty="0" smtClean="0"/>
            </a:br>
            <a:r>
              <a:rPr lang="en-GB" sz="2800" b="0" dirty="0" smtClean="0"/>
              <a:t>20</a:t>
            </a:r>
            <a:r>
              <a:rPr lang="en-GB" sz="2800" b="0" dirty="0" smtClean="0"/>
              <a:t>/09/2023 </a:t>
            </a:r>
            <a:r>
              <a:rPr lang="en-GB" sz="2800" b="0" dirty="0" smtClean="0"/>
              <a:t>– </a:t>
            </a:r>
            <a:r>
              <a:rPr lang="en-GB" sz="2800" b="0" dirty="0" smtClean="0"/>
              <a:t>ACH </a:t>
            </a:r>
            <a:r>
              <a:rPr lang="en-GB" sz="2800" b="0" dirty="0" err="1" smtClean="0"/>
              <a:t>workplan</a:t>
            </a:r>
            <a:r>
              <a:rPr lang="en-GB" sz="2800" b="0" dirty="0" smtClean="0"/>
              <a:t> 2024</a:t>
            </a:r>
            <a:r>
              <a:rPr lang="en-GB" sz="2800" b="0" dirty="0" smtClean="0"/>
              <a:t/>
            </a:r>
            <a:br>
              <a:rPr lang="en-GB" sz="2800" b="0" dirty="0" smtClean="0"/>
            </a:br>
            <a:r>
              <a:rPr lang="en-GB" sz="2800" b="0" i="1" dirty="0" smtClean="0"/>
              <a:t>Project news</a:t>
            </a:r>
            <a:endParaRPr lang="en-GB" b="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P. Tamain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740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Today’s meeting agenda</a:t>
            </a:r>
            <a:endParaRPr lang="en-US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Tamain | TSVV3 regular advancement meeting – ACH </a:t>
            </a:r>
            <a:r>
              <a:rPr lang="en-US" dirty="0" err="1" smtClean="0"/>
              <a:t>workplan</a:t>
            </a:r>
            <a:r>
              <a:rPr lang="en-US" dirty="0" smtClean="0"/>
              <a:t> | 20/09/2023 </a:t>
            </a:r>
            <a:r>
              <a:rPr lang="en-GB" dirty="0" smtClean="0"/>
              <a:t>| Page </a:t>
            </a:r>
            <a:fld id="{6A6D9FA1-99C7-4910-8E32-B85D378B0060}" type="slidenum">
              <a:rPr lang="en-GB" smtClean="0"/>
              <a:pPr algn="r"/>
              <a:t>2</a:t>
            </a:fld>
            <a:endParaRPr lang="en-GB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178" y="699542"/>
            <a:ext cx="8608310" cy="2915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37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sz="2800" dirty="0" smtClean="0"/>
              <a:t>Request for ACH support 2024</a:t>
            </a:r>
            <a:endParaRPr lang="en-US" sz="2800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Tamain | TSVV3 regular advancement meeting – ACH </a:t>
            </a:r>
            <a:r>
              <a:rPr lang="en-US" dirty="0" err="1" smtClean="0"/>
              <a:t>workplan</a:t>
            </a:r>
            <a:r>
              <a:rPr lang="en-US" dirty="0" smtClean="0"/>
              <a:t> | 20/09/2023 </a:t>
            </a:r>
            <a:r>
              <a:rPr lang="en-GB" dirty="0" smtClean="0"/>
              <a:t>| Page </a:t>
            </a:r>
            <a:fld id="{6A6D9FA1-99C7-4910-8E32-B85D378B0060}" type="slidenum">
              <a:rPr lang="en-GB" smtClean="0"/>
              <a:pPr algn="r"/>
              <a:t>3</a:t>
            </a:fld>
            <a:endParaRPr lang="en-GB" dirty="0"/>
          </a:p>
        </p:txBody>
      </p:sp>
      <p:sp>
        <p:nvSpPr>
          <p:cNvPr id="9" name="Espace réservé du contenu 2"/>
          <p:cNvSpPr>
            <a:spLocks noGrp="1"/>
          </p:cNvSpPr>
          <p:nvPr>
            <p:ph idx="1"/>
          </p:nvPr>
        </p:nvSpPr>
        <p:spPr>
          <a:xfrm>
            <a:off x="179512" y="699542"/>
            <a:ext cx="8568952" cy="3725492"/>
          </a:xfrm>
        </p:spPr>
        <p:txBody>
          <a:bodyPr>
            <a:noAutofit/>
          </a:bodyPr>
          <a:lstStyle/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dirty="0" smtClean="0"/>
              <a:t>Need to submit request for ACH support in 2024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Deadline </a:t>
            </a:r>
            <a:r>
              <a:rPr lang="en-US" b="1" dirty="0" smtClean="0">
                <a:solidFill>
                  <a:srgbClr val="FF0000"/>
                </a:solidFill>
              </a:rPr>
              <a:t>October </a:t>
            </a:r>
            <a:r>
              <a:rPr lang="en-US" b="1" dirty="0">
                <a:solidFill>
                  <a:srgbClr val="FF0000"/>
                </a:solidFill>
              </a:rPr>
              <a:t>6th</a:t>
            </a:r>
          </a:p>
          <a:p>
            <a:pPr marL="0" lvl="1" indent="0">
              <a:spcBef>
                <a:spcPts val="600"/>
              </a:spcBef>
              <a:buClr>
                <a:schemeClr val="tx1"/>
              </a:buClr>
              <a:buSzPct val="100000"/>
              <a:buNone/>
            </a:pPr>
            <a:endParaRPr lang="en-US" dirty="0" smtClean="0"/>
          </a:p>
          <a:p>
            <a:pPr marL="3429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dirty="0" smtClean="0"/>
              <a:t>Suggested course of action:</a:t>
            </a:r>
          </a:p>
          <a:p>
            <a:pPr marL="7429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Return to me by Friday 15</a:t>
            </a:r>
            <a:r>
              <a:rPr lang="en-US" baseline="30000" dirty="0" smtClean="0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individual requests from each group</a:t>
            </a:r>
          </a:p>
          <a:p>
            <a:pPr marL="7429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I will compile all together</a:t>
            </a:r>
          </a:p>
          <a:p>
            <a:pPr marL="7429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rgbClr val="0000FF"/>
                </a:solidFill>
              </a:rPr>
              <a:t>Discuss at next bi-weekly meeting on September 20</a:t>
            </a:r>
            <a:r>
              <a:rPr lang="en-US" b="1" baseline="30000" dirty="0" smtClean="0">
                <a:solidFill>
                  <a:srgbClr val="0000FF"/>
                </a:solidFill>
              </a:rPr>
              <a:t>th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(with ACH colleagues)</a:t>
            </a:r>
          </a:p>
          <a:p>
            <a:pPr marL="7429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Final iterations after by e-mail if necessary</a:t>
            </a:r>
          </a:p>
        </p:txBody>
      </p:sp>
    </p:spTree>
    <p:extLst>
      <p:ext uri="{BB962C8B-B14F-4D97-AF65-F5344CB8AC3E}">
        <p14:creationId xmlns:p14="http://schemas.microsoft.com/office/powerpoint/2010/main" val="391002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Communications</a:t>
            </a:r>
            <a:endParaRPr lang="en-US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Tamain | TSVV3 regular advancement meeting – ACH </a:t>
            </a:r>
            <a:r>
              <a:rPr lang="en-US" dirty="0" err="1" smtClean="0"/>
              <a:t>workplan</a:t>
            </a:r>
            <a:r>
              <a:rPr lang="en-US" dirty="0" smtClean="0"/>
              <a:t> | 20/09/2023 </a:t>
            </a:r>
            <a:r>
              <a:rPr lang="en-GB" dirty="0" smtClean="0"/>
              <a:t>| Page </a:t>
            </a:r>
            <a:fld id="{6A6D9FA1-99C7-4910-8E32-B85D378B0060}" type="slidenum">
              <a:rPr lang="en-GB" smtClean="0"/>
              <a:pPr algn="r"/>
              <a:t>4</a:t>
            </a:fld>
            <a:endParaRPr lang="en-GB" dirty="0"/>
          </a:p>
        </p:txBody>
      </p:sp>
      <p:sp>
        <p:nvSpPr>
          <p:cNvPr id="10" name="Espace réservé du contenu 2"/>
          <p:cNvSpPr>
            <a:spLocks noGrp="1"/>
          </p:cNvSpPr>
          <p:nvPr>
            <p:ph idx="1"/>
          </p:nvPr>
        </p:nvSpPr>
        <p:spPr>
          <a:xfrm>
            <a:off x="179512" y="699542"/>
            <a:ext cx="8568952" cy="3725492"/>
          </a:xfrm>
        </p:spPr>
        <p:txBody>
          <a:bodyPr>
            <a:noAutofit/>
          </a:bodyPr>
          <a:lstStyle/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b="1" dirty="0"/>
              <a:t>WPTE Science Meeting / SB presentation for project gate review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Presentation completed on 11/09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Pdf of slides available on the wiki: </a:t>
            </a:r>
            <a:r>
              <a:rPr lang="en-US" dirty="0">
                <a:hlinkClick r:id="rId3"/>
              </a:rPr>
              <a:t>https://wiki.euro-fusion.org/wiki/TSVV-03</a:t>
            </a:r>
            <a:endParaRPr lang="en-US" dirty="0"/>
          </a:p>
          <a:p>
            <a:pPr marL="361950" lvl="2" indent="0">
              <a:spcBef>
                <a:spcPts val="600"/>
              </a:spcBef>
              <a:buClr>
                <a:schemeClr val="tx1"/>
              </a:buClr>
              <a:buSzPct val="100000"/>
              <a:buNone/>
            </a:pPr>
            <a:r>
              <a:rPr lang="en-US" dirty="0"/>
              <a:t>(some slides messed up by animations, ask me for </a:t>
            </a:r>
            <a:r>
              <a:rPr lang="en-US" dirty="0" err="1"/>
              <a:t>pptx</a:t>
            </a:r>
            <a:r>
              <a:rPr lang="en-US" dirty="0"/>
              <a:t> version if needed)</a:t>
            </a:r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endParaRPr lang="en-US" b="1" dirty="0" smtClean="0"/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b="1" dirty="0" smtClean="0"/>
              <a:t>IAEA </a:t>
            </a:r>
            <a:r>
              <a:rPr lang="en-US" b="1" dirty="0" smtClean="0"/>
              <a:t>2023: project overview (poster)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Manuscript completed and on </a:t>
            </a:r>
            <a:r>
              <a:rPr lang="en-US" dirty="0" err="1" smtClean="0"/>
              <a:t>pinboard</a:t>
            </a:r>
            <a:endParaRPr lang="en-US" dirty="0" smtClean="0"/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Deadline for submission today, so can take last minute minor changes before 5pm</a:t>
            </a:r>
            <a:endParaRPr lang="en-US" dirty="0"/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endParaRPr lang="en-US" dirty="0"/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b="1" dirty="0" smtClean="0">
                <a:solidFill>
                  <a:srgbClr val="FF0000"/>
                </a:solidFill>
              </a:rPr>
              <a:t>Thank you all for your contributions to both</a:t>
            </a:r>
            <a:endParaRPr lang="en-US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414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Video tutorials</a:t>
            </a:r>
            <a:endParaRPr lang="en-US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Tamain | TSVV3 regular advancement meeting – ACH </a:t>
            </a:r>
            <a:r>
              <a:rPr lang="en-US" dirty="0" err="1" smtClean="0"/>
              <a:t>workplan</a:t>
            </a:r>
            <a:r>
              <a:rPr lang="en-US" dirty="0" smtClean="0"/>
              <a:t> | 20/09/2023 </a:t>
            </a:r>
            <a:r>
              <a:rPr lang="en-GB" dirty="0" smtClean="0"/>
              <a:t>| Page </a:t>
            </a:r>
            <a:fld id="{6A6D9FA1-99C7-4910-8E32-B85D378B0060}" type="slidenum">
              <a:rPr lang="en-GB" smtClean="0"/>
              <a:pPr algn="r"/>
              <a:t>5</a:t>
            </a:fld>
            <a:endParaRPr lang="en-GB" dirty="0"/>
          </a:p>
        </p:txBody>
      </p:sp>
      <p:sp>
        <p:nvSpPr>
          <p:cNvPr id="10" name="Espace réservé du contenu 2"/>
          <p:cNvSpPr>
            <a:spLocks noGrp="1"/>
          </p:cNvSpPr>
          <p:nvPr>
            <p:ph idx="1"/>
          </p:nvPr>
        </p:nvSpPr>
        <p:spPr>
          <a:xfrm>
            <a:off x="179512" y="699542"/>
            <a:ext cx="8568952" cy="3725492"/>
          </a:xfrm>
        </p:spPr>
        <p:txBody>
          <a:bodyPr>
            <a:noAutofit/>
          </a:bodyPr>
          <a:lstStyle/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dirty="0" smtClean="0"/>
              <a:t>Contacted D. </a:t>
            </a:r>
            <a:r>
              <a:rPr lang="en-US" dirty="0" err="1" smtClean="0"/>
              <a:t>Kalupin</a:t>
            </a:r>
            <a:r>
              <a:rPr lang="en-US" dirty="0" smtClean="0"/>
              <a:t> and ACH IPPLM to enquire about storage space for our video tutorials</a:t>
            </a:r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endParaRPr lang="en-US" dirty="0"/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dirty="0" smtClean="0"/>
              <a:t>Answers:</a:t>
            </a:r>
          </a:p>
          <a:p>
            <a:pPr lvl="1"/>
            <a:r>
              <a:rPr lang="en-GB" dirty="0" smtClean="0"/>
              <a:t>Wiki -&gt; not applicable (file type and size)</a:t>
            </a:r>
            <a:endParaRPr lang="fr-FR" dirty="0"/>
          </a:p>
          <a:p>
            <a:pPr lvl="1"/>
            <a:r>
              <a:rPr lang="en-GB" dirty="0" smtClean="0"/>
              <a:t>INDICO -&gt; need to check, could be OK if linked from wiki page</a:t>
            </a:r>
            <a:endParaRPr lang="fr-FR" dirty="0"/>
          </a:p>
          <a:p>
            <a:pPr lvl="1"/>
            <a:r>
              <a:rPr lang="en-GB" dirty="0" smtClean="0"/>
              <a:t>Gateway</a:t>
            </a:r>
            <a:r>
              <a:rPr lang="en-US" dirty="0" smtClean="0"/>
              <a:t> -&gt; too big for codes’ repo, a separate repo could work</a:t>
            </a:r>
          </a:p>
          <a:p>
            <a:pPr lvl="1"/>
            <a:r>
              <a:rPr lang="en-US" dirty="0" err="1" smtClean="0"/>
              <a:t>Youtube</a:t>
            </a:r>
            <a:r>
              <a:rPr lang="en-US" dirty="0" smtClean="0"/>
              <a:t> (best suggestion from IPPLM)</a:t>
            </a:r>
          </a:p>
          <a:p>
            <a:pPr lvl="1"/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 smtClean="0"/>
              <a:t>Opinion? </a:t>
            </a:r>
            <a:r>
              <a:rPr lang="en-US" sz="2000" dirty="0"/>
              <a:t>(Anders: https://wpcd-workflows.github.io</a:t>
            </a:r>
            <a:r>
              <a:rPr lang="en-US" sz="2000" dirty="0" smtClean="0"/>
              <a:t>/)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207850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Miscellaneous (on-going actions)</a:t>
            </a:r>
            <a:endParaRPr lang="en-US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Tamain | TSVV3 regular advancement meeting – ACH </a:t>
            </a:r>
            <a:r>
              <a:rPr lang="en-US" dirty="0" err="1" smtClean="0"/>
              <a:t>workplan</a:t>
            </a:r>
            <a:r>
              <a:rPr lang="en-US" dirty="0" smtClean="0"/>
              <a:t> | 20/09/2023 </a:t>
            </a:r>
            <a:r>
              <a:rPr lang="en-GB" dirty="0" smtClean="0"/>
              <a:t>| Page </a:t>
            </a:r>
            <a:fld id="{6A6D9FA1-99C7-4910-8E32-B85D378B0060}" type="slidenum">
              <a:rPr lang="en-GB" smtClean="0"/>
              <a:pPr algn="r"/>
              <a:t>6</a:t>
            </a:fld>
            <a:endParaRPr lang="en-GB" dirty="0"/>
          </a:p>
        </p:txBody>
      </p:sp>
      <p:sp>
        <p:nvSpPr>
          <p:cNvPr id="10" name="Espace réservé du contenu 2"/>
          <p:cNvSpPr>
            <a:spLocks noGrp="1"/>
          </p:cNvSpPr>
          <p:nvPr>
            <p:ph idx="1"/>
          </p:nvPr>
        </p:nvSpPr>
        <p:spPr>
          <a:xfrm>
            <a:off x="179512" y="699542"/>
            <a:ext cx="8568952" cy="3725492"/>
          </a:xfrm>
        </p:spPr>
        <p:txBody>
          <a:bodyPr>
            <a:noAutofit/>
          </a:bodyPr>
          <a:lstStyle/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b="1" dirty="0" err="1" smtClean="0">
                <a:solidFill>
                  <a:srgbClr val="FF0000"/>
                </a:solidFill>
              </a:rPr>
              <a:t>Workplan</a:t>
            </a:r>
            <a:r>
              <a:rPr lang="en-US" b="1" dirty="0" smtClean="0">
                <a:solidFill>
                  <a:srgbClr val="FF0000"/>
                </a:solidFill>
              </a:rPr>
              <a:t> 2024-2025</a:t>
            </a:r>
            <a:r>
              <a:rPr lang="en-US" dirty="0" smtClean="0"/>
              <a:t>: under construction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I will send it for feedback and approval as soon as it is complete (probably beginning of October</a:t>
            </a:r>
            <a:r>
              <a:rPr lang="en-US" dirty="0" smtClean="0"/>
              <a:t>)</a:t>
            </a:r>
            <a:endParaRPr lang="en-US" dirty="0" smtClean="0"/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endParaRPr lang="en-US" dirty="0"/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dirty="0"/>
              <a:t>Request from </a:t>
            </a:r>
            <a:r>
              <a:rPr lang="en-US" dirty="0" err="1"/>
              <a:t>EUROfusion</a:t>
            </a:r>
            <a:r>
              <a:rPr lang="en-US" dirty="0"/>
              <a:t> to provide feedback on </a:t>
            </a:r>
            <a:r>
              <a:rPr lang="en-US" dirty="0" smtClean="0"/>
              <a:t>needs for </a:t>
            </a:r>
            <a:r>
              <a:rPr lang="en-US" b="1" dirty="0" smtClean="0">
                <a:solidFill>
                  <a:srgbClr val="FF0000"/>
                </a:solidFill>
              </a:rPr>
              <a:t>mid/long term data storage</a:t>
            </a:r>
            <a:endParaRPr lang="en-US" b="1" dirty="0">
              <a:solidFill>
                <a:srgbClr val="FF0000"/>
              </a:solidFill>
            </a:endParaRP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If you haven’t done so, please feed back to me (see e-mail from 01/09)</a:t>
            </a:r>
          </a:p>
        </p:txBody>
      </p:sp>
    </p:spTree>
    <p:extLst>
      <p:ext uri="{BB962C8B-B14F-4D97-AF65-F5344CB8AC3E}">
        <p14:creationId xmlns:p14="http://schemas.microsoft.com/office/powerpoint/2010/main" val="301963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Latest publications</a:t>
            </a:r>
            <a:endParaRPr lang="en-US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Tamain | TSVV3 regular advancement meeting – ACH </a:t>
            </a:r>
            <a:r>
              <a:rPr lang="en-US" dirty="0" err="1" smtClean="0"/>
              <a:t>workplan</a:t>
            </a:r>
            <a:r>
              <a:rPr lang="en-US" dirty="0" smtClean="0"/>
              <a:t> | 20/09/2023 </a:t>
            </a:r>
            <a:r>
              <a:rPr lang="en-GB" dirty="0" smtClean="0"/>
              <a:t>| Page </a:t>
            </a:r>
            <a:fld id="{6A6D9FA1-99C7-4910-8E32-B85D378B0060}" type="slidenum">
              <a:rPr lang="en-GB" smtClean="0"/>
              <a:pPr algn="r"/>
              <a:t>7</a:t>
            </a:fld>
            <a:endParaRPr lang="en-GB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298950" y="599806"/>
            <a:ext cx="8512232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9719332"/>
              </p:ext>
            </p:extLst>
          </p:nvPr>
        </p:nvGraphicFramePr>
        <p:xfrm>
          <a:off x="395536" y="3488258"/>
          <a:ext cx="8496944" cy="1105361"/>
        </p:xfrm>
        <a:graphic>
          <a:graphicData uri="http://schemas.openxmlformats.org/drawingml/2006/table">
            <a:tbl>
              <a:tblPr/>
              <a:tblGrid>
                <a:gridCol w="8496944">
                  <a:extLst>
                    <a:ext uri="{9D8B030D-6E8A-4147-A177-3AD203B41FA5}">
                      <a16:colId xmlns:a16="http://schemas.microsoft.com/office/drawing/2014/main" val="154887986"/>
                    </a:ext>
                  </a:extLst>
                </a:gridCol>
              </a:tblGrid>
              <a:tr h="1440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TCVX21 case, weight of neutrals</a:t>
                      </a:r>
                      <a:endParaRPr lang="it-IT" sz="1800" b="1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9766" marR="49766" marT="12442" marB="124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7569487"/>
                  </a:ext>
                </a:extLst>
              </a:tr>
              <a:tr h="268719"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Y Wang et al : 11th </a:t>
                      </a:r>
                      <a:r>
                        <a:rPr lang="fr-FR" sz="1200" dirty="0" err="1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September</a:t>
                      </a:r>
                      <a:r>
                        <a:rPr lang="fr-FR" sz="12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 2023 | </a:t>
                      </a:r>
                      <a:r>
                        <a:rPr lang="fr-FR" sz="1200" dirty="0" err="1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DocumentID</a:t>
                      </a:r>
                      <a:r>
                        <a:rPr lang="fr-FR" sz="12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 : 36053</a:t>
                      </a: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018351"/>
                  </a:ext>
                </a:extLst>
              </a:tr>
              <a:tr h="268719">
                <a:tc>
                  <a:txBody>
                    <a:bodyPr/>
                    <a:lstStyle/>
                    <a:p>
                      <a:r>
                        <a:rPr lang="en-US" sz="1200" u="sng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  <a:hlinkClick r:id="rId3"/>
                        </a:rPr>
                        <a:t>: Validation of SOLPS-ITER Simulations against the TCV-X21 Reference Case</a:t>
                      </a:r>
                      <a:endParaRPr lang="en-US" sz="1200"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1886615"/>
                  </a:ext>
                </a:extLst>
              </a:tr>
              <a:tr h="268719"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Journal : </a:t>
                      </a:r>
                      <a:r>
                        <a:rPr lang="fr-FR" sz="1200" dirty="0" err="1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Nuclear</a:t>
                      </a:r>
                      <a:r>
                        <a:rPr lang="fr-FR" sz="12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 Fusion, .</a:t>
                      </a: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3760722"/>
                  </a:ext>
                </a:extLst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8017205"/>
              </p:ext>
            </p:extLst>
          </p:nvPr>
        </p:nvGraphicFramePr>
        <p:xfrm>
          <a:off x="394002" y="647004"/>
          <a:ext cx="8138438" cy="1227802"/>
        </p:xfrm>
        <a:graphic>
          <a:graphicData uri="http://schemas.openxmlformats.org/drawingml/2006/table">
            <a:tbl>
              <a:tblPr/>
              <a:tblGrid>
                <a:gridCol w="8138438">
                  <a:extLst>
                    <a:ext uri="{9D8B030D-6E8A-4147-A177-3AD203B41FA5}">
                      <a16:colId xmlns:a16="http://schemas.microsoft.com/office/drawing/2014/main" val="154887986"/>
                    </a:ext>
                  </a:extLst>
                </a:gridCol>
              </a:tblGrid>
              <a:tr h="1440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Turbulence in the edge of stellarators</a:t>
                      </a:r>
                      <a:endParaRPr lang="it-IT" sz="1800" b="1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9766" marR="49766" marT="12442" marB="124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7569487"/>
                  </a:ext>
                </a:extLst>
              </a:tr>
              <a:tr h="268719"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A.J. Coelho et al : 6th </a:t>
                      </a:r>
                      <a:r>
                        <a:rPr lang="fr-FR" sz="1200" dirty="0" err="1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September</a:t>
                      </a:r>
                      <a:r>
                        <a:rPr lang="fr-FR" sz="12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 2023 | </a:t>
                      </a:r>
                      <a:r>
                        <a:rPr lang="fr-FR" sz="1200" dirty="0" err="1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DocumentID</a:t>
                      </a:r>
                      <a:r>
                        <a:rPr lang="fr-FR" sz="12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 : 36000</a:t>
                      </a: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018351"/>
                  </a:ext>
                </a:extLst>
              </a:tr>
              <a:tr h="268719">
                <a:tc>
                  <a:txBody>
                    <a:bodyPr/>
                    <a:lstStyle/>
                    <a:p>
                      <a:r>
                        <a:rPr lang="en-US" sz="1200" u="sng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  <a:hlinkClick r:id="rId4"/>
                        </a:rPr>
                        <a:t>: Global flux-driven simulations of plasma turbulence in the boundary of </a:t>
                      </a:r>
                      <a:r>
                        <a:rPr lang="en-US" sz="1200" u="sng" dirty="0" err="1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  <a:hlinkClick r:id="rId4"/>
                        </a:rPr>
                        <a:t>stellarators</a:t>
                      </a:r>
                      <a:endParaRPr lang="en-US" sz="1200" dirty="0"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1886615"/>
                  </a:ext>
                </a:extLst>
              </a:tr>
              <a:tr h="268719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Conference : 65th Annual Meeting of the APS Division of Plasma Physics, Denver, USA, 30th October 2023.</a:t>
                      </a: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3760722"/>
                  </a:ext>
                </a:extLst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6865780"/>
              </p:ext>
            </p:extLst>
          </p:nvPr>
        </p:nvGraphicFramePr>
        <p:xfrm>
          <a:off x="394002" y="2128851"/>
          <a:ext cx="8313770" cy="1105361"/>
        </p:xfrm>
        <a:graphic>
          <a:graphicData uri="http://schemas.openxmlformats.org/drawingml/2006/table">
            <a:tbl>
              <a:tblPr/>
              <a:tblGrid>
                <a:gridCol w="8313770">
                  <a:extLst>
                    <a:ext uri="{9D8B030D-6E8A-4147-A177-3AD203B41FA5}">
                      <a16:colId xmlns:a16="http://schemas.microsoft.com/office/drawing/2014/main" val="154887986"/>
                    </a:ext>
                  </a:extLst>
                </a:gridCol>
              </a:tblGrid>
              <a:tr h="1440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Turbulence physics</a:t>
                      </a:r>
                      <a:endParaRPr lang="it-IT" sz="1800" b="1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9766" marR="49766" marT="12442" marB="124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7569487"/>
                  </a:ext>
                </a:extLst>
              </a:tr>
              <a:tr h="268719"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M Wiesenberger et al : 11th </a:t>
                      </a:r>
                      <a:r>
                        <a:rPr lang="fr-FR" sz="1200" dirty="0" err="1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September</a:t>
                      </a:r>
                      <a:r>
                        <a:rPr lang="fr-FR" sz="12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 2023 | </a:t>
                      </a:r>
                      <a:r>
                        <a:rPr lang="fr-FR" sz="1200" dirty="0" err="1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DocumentID</a:t>
                      </a:r>
                      <a:r>
                        <a:rPr lang="fr-FR" sz="12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 : 36050</a:t>
                      </a: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018351"/>
                  </a:ext>
                </a:extLst>
              </a:tr>
              <a:tr h="268719">
                <a:tc>
                  <a:txBody>
                    <a:bodyPr/>
                    <a:lstStyle/>
                    <a:p>
                      <a:r>
                        <a:rPr lang="en-US" sz="1200" u="sng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  <a:hlinkClick r:id="rId5"/>
                        </a:rPr>
                        <a:t>: Effects of plasma resistivity in three-dimensional full-F gyro-fluid turbulence simulations</a:t>
                      </a:r>
                      <a:endParaRPr lang="en-US" sz="1200" dirty="0"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1886615"/>
                  </a:ext>
                </a:extLst>
              </a:tr>
              <a:tr h="268719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Journal : Plasma Physics and Controlled Fusion, .</a:t>
                      </a: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37607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733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Today’s meeting agenda</a:t>
            </a:r>
            <a:endParaRPr lang="en-US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Tamain | TSVV3 regular advancement meeting – ACH </a:t>
            </a:r>
            <a:r>
              <a:rPr lang="en-US" dirty="0" err="1" smtClean="0"/>
              <a:t>workplan</a:t>
            </a:r>
            <a:r>
              <a:rPr lang="en-US" dirty="0" smtClean="0"/>
              <a:t> | 20/09/2023 </a:t>
            </a:r>
            <a:r>
              <a:rPr lang="en-GB" dirty="0" smtClean="0"/>
              <a:t>| Page </a:t>
            </a:r>
            <a:fld id="{6A6D9FA1-99C7-4910-8E32-B85D378B0060}" type="slidenum">
              <a:rPr lang="en-GB" smtClean="0"/>
              <a:pPr algn="r"/>
              <a:t>8</a:t>
            </a:fld>
            <a:endParaRPr lang="en-GB" dirty="0"/>
          </a:p>
        </p:txBody>
      </p:sp>
      <p:sp>
        <p:nvSpPr>
          <p:cNvPr id="3" name="ZoneTexte 2"/>
          <p:cNvSpPr txBox="1"/>
          <p:nvPr/>
        </p:nvSpPr>
        <p:spPr>
          <a:xfrm>
            <a:off x="4587658" y="3903157"/>
            <a:ext cx="4464496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 err="1" smtClean="0">
                <a:solidFill>
                  <a:srgbClr val="FF0000"/>
                </a:solidFill>
              </a:rPr>
              <a:t>Upload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r>
              <a:rPr lang="fr-FR" b="1" dirty="0" err="1" smtClean="0">
                <a:solidFill>
                  <a:srgbClr val="FF0000"/>
                </a:solidFill>
              </a:rPr>
              <a:t>presentations</a:t>
            </a:r>
            <a:r>
              <a:rPr lang="fr-FR" dirty="0"/>
              <a:t> on </a:t>
            </a:r>
            <a:r>
              <a:rPr lang="fr-FR" dirty="0">
                <a:hlinkClick r:id="rId3"/>
              </a:rPr>
              <a:t>https://</a:t>
            </a:r>
            <a:r>
              <a:rPr lang="fr-FR" dirty="0" smtClean="0">
                <a:hlinkClick r:id="rId3"/>
              </a:rPr>
              <a:t>indico.euro-fusion.org/event/2514/</a:t>
            </a:r>
            <a:r>
              <a:rPr lang="fr-FR" dirty="0" smtClean="0"/>
              <a:t> </a:t>
            </a:r>
            <a:r>
              <a:rPr lang="fr-FR" dirty="0" smtClean="0"/>
              <a:t>or </a:t>
            </a:r>
            <a:r>
              <a:rPr lang="fr-FR" dirty="0" err="1" smtClean="0"/>
              <a:t>send</a:t>
            </a:r>
            <a:r>
              <a:rPr lang="fr-FR" dirty="0" smtClean="0"/>
              <a:t> to me </a:t>
            </a:r>
            <a:r>
              <a:rPr lang="fr-FR" dirty="0" err="1" smtClean="0"/>
              <a:t>please</a:t>
            </a:r>
            <a:r>
              <a:rPr lang="fr-FR" dirty="0" smtClean="0"/>
              <a:t>.</a:t>
            </a:r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6178" y="699542"/>
            <a:ext cx="8608310" cy="2915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952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EUROfusion6x9_5_3_2019 (1)</Template>
  <TotalTime>4661</TotalTime>
  <Words>547</Words>
  <Application>Microsoft Office PowerPoint</Application>
  <PresentationFormat>Affichage à l'écran (16:9)</PresentationFormat>
  <Paragraphs>69</Paragraphs>
  <Slides>8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3" baseType="lpstr">
      <vt:lpstr>Arial</vt:lpstr>
      <vt:lpstr>Calibri</vt:lpstr>
      <vt:lpstr>Verdana</vt:lpstr>
      <vt:lpstr>Wingdings</vt:lpstr>
      <vt:lpstr>Thème Office</vt:lpstr>
      <vt:lpstr>TSVV3 – Regular advancement meeting 20/09/2023 – ACH workplan 2024 Project news</vt:lpstr>
      <vt:lpstr>Today’s meeting agenda</vt:lpstr>
      <vt:lpstr>Request for ACH support 2024</vt:lpstr>
      <vt:lpstr>Communications</vt:lpstr>
      <vt:lpstr>Video tutorials</vt:lpstr>
      <vt:lpstr>Miscellaneous (on-going actions)</vt:lpstr>
      <vt:lpstr>Latest publications</vt:lpstr>
      <vt:lpstr>Today’s meeting agenda</vt:lpstr>
    </vt:vector>
  </TitlesOfParts>
  <Company>CEA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TAMAIN Patrick</dc:creator>
  <cp:lastModifiedBy>TAMAIN Patrick 207314</cp:lastModifiedBy>
  <cp:revision>248</cp:revision>
  <cp:lastPrinted>2014-10-16T14:51:28Z</cp:lastPrinted>
  <dcterms:created xsi:type="dcterms:W3CDTF">2021-03-22T08:41:36Z</dcterms:created>
  <dcterms:modified xsi:type="dcterms:W3CDTF">2023-09-20T13:59:34Z</dcterms:modified>
</cp:coreProperties>
</file>