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9" r:id="rId3"/>
    <p:sldId id="323" r:id="rId4"/>
    <p:sldId id="317" r:id="rId5"/>
    <p:sldId id="321" r:id="rId6"/>
    <p:sldId id="326" r:id="rId7"/>
    <p:sldId id="327" r:id="rId8"/>
    <p:sldId id="322" r:id="rId9"/>
    <p:sldId id="324" r:id="rId10"/>
    <p:sldId id="325" r:id="rId11"/>
    <p:sldId id="294" r:id="rId12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 autoAdjust="0"/>
    <p:restoredTop sz="84988" autoAdjust="0"/>
  </p:normalViewPr>
  <p:slideViewPr>
    <p:cSldViewPr showGuides="1">
      <p:cViewPr varScale="1">
        <p:scale>
          <a:sx n="73" d="100"/>
          <a:sy n="73" d="100"/>
        </p:scale>
        <p:origin x="844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29/11/2023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29/11/2023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40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618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316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01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118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200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98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1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29/11/2023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2515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conference/index.html#Document3637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s.euro-fusion.org/webapps/pinboard/EFDA-JET/conference/index.html#Document36440" TargetMode="External"/><Relationship Id="rId4" Type="http://schemas.openxmlformats.org/officeDocument/2006/relationships/hyperlink" Target="http://users.euro-fusion.org/webapps/pinboard/EFDA-JET/conference/index.html#Document3643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29/11/2023 – </a:t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PSI conference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10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Other contributions to come: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Edge turbulence in high-density </a:t>
            </a:r>
            <a:r>
              <a:rPr lang="en-US" sz="1600" dirty="0" err="1" smtClean="0"/>
              <a:t>divertor</a:t>
            </a:r>
            <a:r>
              <a:rPr lang="en-US" sz="1600" dirty="0" smtClean="0"/>
              <a:t> regimes (V. Quadri)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Mean-field modelling of ITER FPO seeded case with SOLEDGE3X,including discussion on simulation convergence acceleration  (S. Srikanth)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</a:rPr>
              <a:t>Any other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sz="1800" b="1" dirty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Requested to give review talk on status of fluid edge plasma modelling tools</a:t>
            </a:r>
          </a:p>
          <a:p>
            <a:pPr marL="647700" lvl="2" indent="-28575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Title: “</a:t>
            </a:r>
            <a:r>
              <a:rPr lang="en-US" sz="1600" dirty="0"/>
              <a:t>The path to high-fidelity numerical modelling of exhaust issues in magnetic fusion devices: challenges, state-of-the-art and </a:t>
            </a:r>
            <a:r>
              <a:rPr lang="en-US" sz="1600" dirty="0" smtClean="0"/>
              <a:t>perspectives”</a:t>
            </a:r>
          </a:p>
          <a:p>
            <a:pPr marL="647700" lvl="2" indent="-28575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Scope: mean-field and turbulence, world-wide (extends IAEA contribution)</a:t>
            </a:r>
          </a:p>
          <a:p>
            <a:pPr marL="647700" lvl="2" indent="-28575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TSVV3 = large contribution =&gt; </a:t>
            </a:r>
            <a:r>
              <a:rPr lang="en-US" sz="1600" b="1" dirty="0" smtClean="0">
                <a:solidFill>
                  <a:srgbClr val="FF0000"/>
                </a:solidFill>
              </a:rPr>
              <a:t>will interact with all of you for the preparation</a:t>
            </a:r>
            <a:endParaRPr lang="en-US" sz="1600" b="1" dirty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FF0000"/>
              </a:solidFill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98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11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4608826" y="3923595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indico.euro-fusion.org/event/2519/</a:t>
            </a:r>
            <a:r>
              <a:rPr lang="fr-FR" dirty="0" smtClean="0"/>
              <a:t> 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939" y="1102688"/>
            <a:ext cx="7839437" cy="265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275606"/>
            <a:ext cx="7839437" cy="265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Marconi call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Answer to MARCONI call submitted: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Strong increase in request essentially due to merge with GRILLIX project</a:t>
            </a:r>
            <a:endParaRPr lang="en-US" sz="16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458536"/>
              </p:ext>
            </p:extLst>
          </p:nvPr>
        </p:nvGraphicFramePr>
        <p:xfrm>
          <a:off x="467543" y="1491630"/>
          <a:ext cx="8064894" cy="123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31">
                  <a:extLst>
                    <a:ext uri="{9D8B030D-6E8A-4147-A177-3AD203B41FA5}">
                      <a16:colId xmlns:a16="http://schemas.microsoft.com/office/drawing/2014/main" val="527059545"/>
                    </a:ext>
                  </a:extLst>
                </a:gridCol>
                <a:gridCol w="636578">
                  <a:extLst>
                    <a:ext uri="{9D8B030D-6E8A-4147-A177-3AD203B41FA5}">
                      <a16:colId xmlns:a16="http://schemas.microsoft.com/office/drawing/2014/main" val="4249557890"/>
                    </a:ext>
                  </a:extLst>
                </a:gridCol>
                <a:gridCol w="856531">
                  <a:extLst>
                    <a:ext uri="{9D8B030D-6E8A-4147-A177-3AD203B41FA5}">
                      <a16:colId xmlns:a16="http://schemas.microsoft.com/office/drawing/2014/main" val="1837835028"/>
                    </a:ext>
                  </a:extLst>
                </a:gridCol>
                <a:gridCol w="856531">
                  <a:extLst>
                    <a:ext uri="{9D8B030D-6E8A-4147-A177-3AD203B41FA5}">
                      <a16:colId xmlns:a16="http://schemas.microsoft.com/office/drawing/2014/main" val="4168879090"/>
                    </a:ext>
                  </a:extLst>
                </a:gridCol>
                <a:gridCol w="856531">
                  <a:extLst>
                    <a:ext uri="{9D8B030D-6E8A-4147-A177-3AD203B41FA5}">
                      <a16:colId xmlns:a16="http://schemas.microsoft.com/office/drawing/2014/main" val="3545941497"/>
                    </a:ext>
                  </a:extLst>
                </a:gridCol>
                <a:gridCol w="1017423">
                  <a:extLst>
                    <a:ext uri="{9D8B030D-6E8A-4147-A177-3AD203B41FA5}">
                      <a16:colId xmlns:a16="http://schemas.microsoft.com/office/drawing/2014/main" val="4115534815"/>
                    </a:ext>
                  </a:extLst>
                </a:gridCol>
                <a:gridCol w="695639">
                  <a:extLst>
                    <a:ext uri="{9D8B030D-6E8A-4147-A177-3AD203B41FA5}">
                      <a16:colId xmlns:a16="http://schemas.microsoft.com/office/drawing/2014/main" val="1868783556"/>
                    </a:ext>
                  </a:extLst>
                </a:gridCol>
                <a:gridCol w="856531">
                  <a:extLst>
                    <a:ext uri="{9D8B030D-6E8A-4147-A177-3AD203B41FA5}">
                      <a16:colId xmlns:a16="http://schemas.microsoft.com/office/drawing/2014/main" val="2613102660"/>
                    </a:ext>
                  </a:extLst>
                </a:gridCol>
                <a:gridCol w="896099">
                  <a:extLst>
                    <a:ext uri="{9D8B030D-6E8A-4147-A177-3AD203B41FA5}">
                      <a16:colId xmlns:a16="http://schemas.microsoft.com/office/drawing/2014/main" val="912641978"/>
                    </a:ext>
                  </a:extLst>
                </a:gridCol>
              </a:tblGrid>
              <a:tr h="72008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EBC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BIT1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FELTOR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GBS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GRILLIX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S3X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ACH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effectLst/>
                        </a:rPr>
                        <a:t>TOTAL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9790499"/>
                  </a:ext>
                </a:extLst>
              </a:tr>
              <a:tr h="19823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 err="1">
                          <a:effectLst/>
                        </a:rPr>
                        <a:t>Skylake</a:t>
                      </a:r>
                      <a:r>
                        <a:rPr lang="fr-FR" sz="1600" b="1" u="none" strike="noStrike" dirty="0">
                          <a:effectLst/>
                        </a:rPr>
                        <a:t> (A3)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25</a:t>
                      </a:r>
                    </a:p>
                    <a:p>
                      <a:pPr algn="ctr" fontAlgn="b"/>
                      <a:r>
                        <a:rPr lang="fr-FR" sz="1600" i="1" u="none" strike="noStrike" dirty="0" smtClean="0">
                          <a:effectLst/>
                        </a:rPr>
                        <a:t>(25)</a:t>
                      </a:r>
                      <a:endParaRPr lang="fr-FR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effectLst/>
                        </a:rPr>
                        <a:t>390</a:t>
                      </a:r>
                    </a:p>
                    <a:p>
                      <a:pPr algn="ctr" fontAlgn="b"/>
                      <a:r>
                        <a:rPr lang="fr-FR" sz="1600" i="1" u="none" strike="noStrike" dirty="0" smtClean="0">
                          <a:effectLst/>
                        </a:rPr>
                        <a:t>(450)</a:t>
                      </a:r>
                      <a:endParaRPr lang="fr-FR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</a:p>
                    <a:p>
                      <a:pPr algn="ctr" fontAlgn="b"/>
                      <a:r>
                        <a:rPr lang="fr-FR" sz="1600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(180)</a:t>
                      </a:r>
                      <a:endParaRPr lang="fr-FR" sz="16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1560</a:t>
                      </a:r>
                    </a:p>
                    <a:p>
                      <a:pPr algn="ctr" fontAlgn="b"/>
                      <a:r>
                        <a:rPr lang="fr-FR" sz="1600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(400)</a:t>
                      </a:r>
                      <a:endParaRPr lang="fr-FR" sz="16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320</a:t>
                      </a:r>
                    </a:p>
                    <a:p>
                      <a:pPr algn="ctr" fontAlgn="b"/>
                      <a:r>
                        <a:rPr lang="fr-FR" sz="1600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(400)</a:t>
                      </a:r>
                      <a:endParaRPr lang="fr-FR" sz="16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  <a:p>
                      <a:pPr algn="ctr" fontAlgn="b"/>
                      <a:r>
                        <a:rPr lang="fr-FR" sz="1600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(20)</a:t>
                      </a:r>
                      <a:endParaRPr lang="fr-FR" sz="16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1395</a:t>
                      </a:r>
                    </a:p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(2575)</a:t>
                      </a:r>
                      <a:endParaRPr lang="fr-FR" sz="16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49041204"/>
                  </a:ext>
                </a:extLst>
              </a:tr>
              <a:tr h="267950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1" u="none" strike="noStrike" dirty="0">
                          <a:effectLst/>
                        </a:rPr>
                        <a:t>GPU </a:t>
                      </a:r>
                      <a:r>
                        <a:rPr lang="fr-FR" sz="1600" b="1" u="none" strike="noStrike" dirty="0" smtClean="0">
                          <a:effectLst/>
                        </a:rPr>
                        <a:t>(Leonardo)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600" i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fr-FR" sz="1600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(40)</a:t>
                      </a:r>
                      <a:endParaRPr lang="fr-FR" sz="16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(5)</a:t>
                      </a:r>
                      <a:endParaRPr lang="fr-FR" sz="16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  <a:p>
                      <a:pPr algn="ctr" fontAlgn="b"/>
                      <a:r>
                        <a:rPr lang="fr-FR" sz="16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(50)</a:t>
                      </a:r>
                      <a:endParaRPr lang="fr-FR" sz="16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</a:p>
                    <a:p>
                      <a:pPr algn="ctr" fontAlgn="b"/>
                      <a:r>
                        <a:rPr lang="fr-FR" sz="1600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(90)</a:t>
                      </a:r>
                      <a:endParaRPr lang="fr-FR" sz="1600" b="1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89355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7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Work-plan 2024-2025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600" dirty="0" smtClean="0"/>
              <a:t>Document quasi-finalized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600" dirty="0"/>
              <a:t>N</a:t>
            </a:r>
            <a:r>
              <a:rPr lang="en-US" sz="1600" dirty="0" smtClean="0"/>
              <a:t>o urgency anymore as only 3 deliverables selected for next year (request from PMU):</a:t>
            </a:r>
          </a:p>
          <a:p>
            <a:pPr lvl="2"/>
            <a:r>
              <a:rPr lang="en-GB" sz="1200" dirty="0"/>
              <a:t>FELTOR, GBS, GRILLIX and SOLEDGE3X GPU compatible with demonstration of production run on Leonardo or equivalent machine</a:t>
            </a:r>
            <a:endParaRPr lang="fr-FR" sz="1200" dirty="0"/>
          </a:p>
          <a:p>
            <a:pPr lvl="2"/>
            <a:r>
              <a:rPr lang="en-GB" sz="1200" dirty="0"/>
              <a:t>Improved sheath boundary conditions for multi-species collisional plasmas implemented in 1 or several edge turbulence codes, and first evaluation of impact</a:t>
            </a:r>
            <a:endParaRPr lang="fr-FR" sz="1200" dirty="0"/>
          </a:p>
          <a:p>
            <a:pPr lvl="2"/>
            <a:r>
              <a:rPr lang="en-GB" sz="1200" dirty="0"/>
              <a:t>Preliminary report on validation exercise between TSVV3 edge turbulence codes and TCVX23 experiment in high density regime</a:t>
            </a:r>
            <a:endParaRPr lang="fr-FR" sz="12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600" dirty="0" smtClean="0"/>
              <a:t>Nevertheless want to complete it shortly, </a:t>
            </a:r>
            <a:r>
              <a:rPr lang="en-US" sz="1600" b="1" dirty="0" smtClean="0">
                <a:solidFill>
                  <a:srgbClr val="FF0000"/>
                </a:solidFill>
              </a:rPr>
              <a:t>3 feedbacks missing</a:t>
            </a:r>
            <a:r>
              <a:rPr lang="en-US" sz="1600" dirty="0" smtClean="0"/>
              <a:t>: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400" dirty="0" smtClean="0"/>
              <a:t>Feedback from DTU on </a:t>
            </a:r>
            <a:r>
              <a:rPr lang="en-US" sz="1400" dirty="0" err="1" smtClean="0"/>
              <a:t>miHESEL</a:t>
            </a:r>
            <a:r>
              <a:rPr lang="en-US" sz="1400" dirty="0" smtClean="0"/>
              <a:t> and </a:t>
            </a:r>
            <a:r>
              <a:rPr lang="en-US" sz="1400" dirty="0" err="1" smtClean="0"/>
              <a:t>nHESEL</a:t>
            </a:r>
            <a:r>
              <a:rPr lang="en-US" sz="1400" dirty="0" smtClean="0"/>
              <a:t> activities (Alexander)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400" dirty="0" smtClean="0"/>
              <a:t>Feedback from Anders and Anna on synth. </a:t>
            </a:r>
            <a:r>
              <a:rPr lang="en-US" sz="1400" dirty="0" err="1" smtClean="0"/>
              <a:t>diags</a:t>
            </a:r>
            <a:r>
              <a:rPr lang="en-US" sz="1400" dirty="0" smtClean="0"/>
              <a:t> (might delay decision on this to January)</a:t>
            </a:r>
          </a:p>
          <a:p>
            <a:pPr marL="1162050" lvl="3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400" dirty="0" smtClean="0"/>
              <a:t>New deliverable added after feedback =&gt; need validation</a:t>
            </a:r>
            <a:endParaRPr lang="en-US" sz="1600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377022"/>
              </p:ext>
            </p:extLst>
          </p:nvPr>
        </p:nvGraphicFramePr>
        <p:xfrm>
          <a:off x="571061" y="3836571"/>
          <a:ext cx="7560841" cy="896938"/>
        </p:xfrm>
        <a:graphic>
          <a:graphicData uri="http://schemas.openxmlformats.org/drawingml/2006/table">
            <a:tbl>
              <a:tblPr bandRow="1"/>
              <a:tblGrid>
                <a:gridCol w="746641">
                  <a:extLst>
                    <a:ext uri="{9D8B030D-6E8A-4147-A177-3AD203B41FA5}">
                      <a16:colId xmlns:a16="http://schemas.microsoft.com/office/drawing/2014/main" val="2123139802"/>
                    </a:ext>
                  </a:extLst>
                </a:gridCol>
                <a:gridCol w="2126955">
                  <a:extLst>
                    <a:ext uri="{9D8B030D-6E8A-4147-A177-3AD203B41FA5}">
                      <a16:colId xmlns:a16="http://schemas.microsoft.com/office/drawing/2014/main" val="141999305"/>
                    </a:ext>
                  </a:extLst>
                </a:gridCol>
                <a:gridCol w="2754451">
                  <a:extLst>
                    <a:ext uri="{9D8B030D-6E8A-4147-A177-3AD203B41FA5}">
                      <a16:colId xmlns:a16="http://schemas.microsoft.com/office/drawing/2014/main" val="2416230194"/>
                    </a:ext>
                  </a:extLst>
                </a:gridCol>
                <a:gridCol w="754584">
                  <a:extLst>
                    <a:ext uri="{9D8B030D-6E8A-4147-A177-3AD203B41FA5}">
                      <a16:colId xmlns:a16="http://schemas.microsoft.com/office/drawing/2014/main" val="116573447"/>
                    </a:ext>
                  </a:extLst>
                </a:gridCol>
                <a:gridCol w="1178210">
                  <a:extLst>
                    <a:ext uri="{9D8B030D-6E8A-4147-A177-3AD203B41FA5}">
                      <a16:colId xmlns:a16="http://schemas.microsoft.com/office/drawing/2014/main" val="10369352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D5.5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Refine fluid neutrals models available in turbulence codes by adding further moment balance equations and reworking recycling boundary  conditions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GB" sz="110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Report on progress of fluid neutrals model in SOLEDGE3X and GRILLIX </a:t>
                      </a:r>
                      <a:endParaRPr lang="fr-FR" sz="1100" u="none" strike="noStrike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CEA, IPP-G, KUL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12/2024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12/2025</a:t>
                      </a:r>
                      <a:r>
                        <a:rPr lang="fr-FR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178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63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End of year report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Same format as last year (will </a:t>
            </a:r>
            <a:r>
              <a:rPr lang="en-US" sz="1800" dirty="0"/>
              <a:t>send template by e-mail, pre-filled </a:t>
            </a:r>
            <a:r>
              <a:rPr lang="en-US" sz="1800" dirty="0" smtClean="0"/>
              <a:t>with deliverables)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Max 6 pages =&gt; 1 or 2 paragraphs per team + a key figure are enough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Please make sure that any communication is posted on the </a:t>
            </a:r>
            <a:r>
              <a:rPr lang="en-US" sz="1600" dirty="0" err="1" smtClean="0"/>
              <a:t>pinboard</a:t>
            </a:r>
            <a:endParaRPr lang="en-US" sz="16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1800" dirty="0" smtClean="0"/>
              <a:t>Submission deadline: 31/12/2023. Retro-planning: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22/12: submission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20/12: deadline for last comments/suggestions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15/12: first full draft circulated for validation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13/12: discussion of outstanding points at TSVV3 meeting 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FF0000"/>
                </a:solidFill>
              </a:rPr>
              <a:t>08/12: feedback from each team following template</a:t>
            </a:r>
            <a:endParaRPr lang="en-US" sz="1600" b="1" dirty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39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Deliverable: attempt at ITER case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One of deliverable for end of 2023: report on </a:t>
            </a:r>
            <a:r>
              <a:rPr lang="en-US" b="1" dirty="0" smtClean="0">
                <a:solidFill>
                  <a:srgbClr val="FF0000"/>
                </a:solidFill>
              </a:rPr>
              <a:t>attempt at ITER case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Outcome can be anything: impossible / doable but costly / easy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No need necessarily to use ITER equilibrium: ITER-relevant resolution on circular grid enough to feed discussion and satisfy deliverable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If really impossible to run, estimates based on weak scaling can be used</a:t>
            </a: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67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TCVX23 update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 | 29/11/2023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Diego is preparing to put new data on Gateway repository (issue with access)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b="1" dirty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We should all aim at having 1 case at beginning of density ramp, 1 case at end of density ramp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NB: SOLEDGE3X-EIRENE mean-field simulations with no special tuning are beyond </a:t>
            </a:r>
            <a:r>
              <a:rPr lang="en-US" sz="1600" dirty="0" err="1" smtClean="0"/>
              <a:t>detachement</a:t>
            </a:r>
            <a:r>
              <a:rPr lang="en-US" sz="1600" dirty="0" smtClean="0"/>
              <a:t> at all densities with newly corrected values from Diego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Rather than fine tuning parameters (recycling coefficient…), aiming at lower density cases than suggested by experimental data to have 1 attached and 1 detached case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419100" lvl="1" indent="-4572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Please provide feedback during round-table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 (1)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828557"/>
              </p:ext>
            </p:extLst>
          </p:nvPr>
        </p:nvGraphicFramePr>
        <p:xfrm>
          <a:off x="394002" y="647004"/>
          <a:ext cx="8138438" cy="1105361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</a:t>
                      </a:r>
                      <a:r>
                        <a:rPr lang="it-IT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turbulence in SOLEDGE3X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R Düll et al : 9th </a:t>
                      </a:r>
                      <a:r>
                        <a:rPr lang="fr-FR" sz="1200" dirty="0" err="1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November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 | </a:t>
                      </a:r>
                      <a:r>
                        <a:rPr lang="fr-FR" sz="1200" dirty="0" err="1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36288</a:t>
                      </a:r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 dirty="0" smtClean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: Introducing electromagnetic effects in Soledge3X</a:t>
                      </a:r>
                      <a:endParaRPr lang="en-US" sz="1200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 : Contributions to Plasma Physics, .</a:t>
                      </a:r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146810"/>
              </p:ext>
            </p:extLst>
          </p:nvPr>
        </p:nvGraphicFramePr>
        <p:xfrm>
          <a:off x="394002" y="2128851"/>
          <a:ext cx="8313770" cy="1105361"/>
        </p:xfrm>
        <a:graphic>
          <a:graphicData uri="http://schemas.openxmlformats.org/drawingml/2006/table">
            <a:tbl>
              <a:tblPr/>
              <a:tblGrid>
                <a:gridCol w="8313770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Review of fluid</a:t>
                      </a:r>
                      <a:r>
                        <a:rPr lang="it-IT" sz="18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edge plasma turbulence modelling tools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E Serre et al : 22nd </a:t>
                      </a:r>
                      <a:r>
                        <a:rPr lang="fr-FR" sz="1200" dirty="0" err="1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November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 | </a:t>
                      </a:r>
                      <a:r>
                        <a:rPr lang="fr-FR" sz="1200" dirty="0" err="1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36366</a:t>
                      </a:r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 dirty="0" smtClean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: Global fluid simulations of edge plasma turbulence in tokamaks: a review</a:t>
                      </a:r>
                      <a:endParaRPr lang="en-US" sz="1200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 : 0 - Please choose a journal, . (Computers and Fluids)</a:t>
                      </a:r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2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 (2)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9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156171"/>
              </p:ext>
            </p:extLst>
          </p:nvPr>
        </p:nvGraphicFramePr>
        <p:xfrm>
          <a:off x="394002" y="647004"/>
          <a:ext cx="8138438" cy="4110637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PSI abstracts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6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12688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Moiraf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et al : 23rd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November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 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36370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Heat and particle flux control in double-null configuration in WEST: Experimental study and modeling with SOLEDGE</a:t>
                      </a:r>
                      <a:endParaRPr lang="en-US" sz="12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: 26th International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on Plasma Surface Interaction in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Controlled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Fusion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Devices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(PSI-26), Marseille, France, 12th May 2024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  <a:tr h="78191">
                <a:tc>
                  <a:txBody>
                    <a:bodyPr/>
                    <a:lstStyle/>
                    <a:p>
                      <a:endParaRPr lang="fr-FR" sz="600" dirty="0" smtClean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594039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R Düll et al : 28th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November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 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36434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819379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Electromagnetic effects in turbulent structures with Soledge3X</a:t>
                      </a:r>
                      <a:endParaRPr lang="en-US" sz="12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80476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26th International Conference on Plasma Surface Interaction in Controlled Fusion Devices (PSI-26), Marseille, France, 12th May 2024.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4454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Co-authors : </a:t>
                      </a:r>
                      <a:r>
                        <a:rPr lang="en-US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H.Bufferand</a:t>
                      </a:r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E.Serre</a:t>
                      </a:r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G.Ciraolo</a:t>
                      </a:r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V.Quadri</a:t>
                      </a:r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N.Rivals</a:t>
                      </a:r>
                      <a:r>
                        <a:rPr lang="en-US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P.Tamain</a:t>
                      </a:r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423620"/>
                  </a:ext>
                </a:extLst>
              </a:tr>
              <a:tr h="79610">
                <a:tc>
                  <a:txBody>
                    <a:bodyPr/>
                    <a:lstStyle/>
                    <a:p>
                      <a:endParaRPr lang="en-US" sz="7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7156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K Eder et al : 28th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November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2023 |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36440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31152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: Fluid modeling of plasma-neutral turbulence in detached plasma regimes</a:t>
                      </a:r>
                      <a:endParaRPr lang="en-US" sz="12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05123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26th International Conference on Plasma Surface Interaction in Controlled Fusion Devices (PSI-26), Marseille, France, 12th May 2024.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33992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authors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W. Zholobenko, A. Stegmeir, F. Jenko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919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4817</TotalTime>
  <Words>1042</Words>
  <Application>Microsoft Office PowerPoint</Application>
  <PresentationFormat>Affichage à l'écran (16:9)</PresentationFormat>
  <Paragraphs>136</Paragraphs>
  <Slides>11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Wingdings</vt:lpstr>
      <vt:lpstr>Thème Office</vt:lpstr>
      <vt:lpstr>TSVV3 – Regular advancement meeting 29/11/2023 –  Project news</vt:lpstr>
      <vt:lpstr>Today’s meeting agenda</vt:lpstr>
      <vt:lpstr>Marconi call</vt:lpstr>
      <vt:lpstr>Work-plan 2024-2025</vt:lpstr>
      <vt:lpstr>End of year report</vt:lpstr>
      <vt:lpstr>Deliverable: attempt at ITER case</vt:lpstr>
      <vt:lpstr>TCVX23 update</vt:lpstr>
      <vt:lpstr>Latest publications (1)</vt:lpstr>
      <vt:lpstr>Latest publications (2)</vt:lpstr>
      <vt:lpstr>PSI conference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271</cp:revision>
  <cp:lastPrinted>2014-10-16T14:51:28Z</cp:lastPrinted>
  <dcterms:created xsi:type="dcterms:W3CDTF">2021-03-22T08:41:36Z</dcterms:created>
  <dcterms:modified xsi:type="dcterms:W3CDTF">2023-11-29T11:10:07Z</dcterms:modified>
</cp:coreProperties>
</file>