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3" r:id="rId2"/>
    <p:sldId id="326" r:id="rId3"/>
    <p:sldId id="327" r:id="rId4"/>
    <p:sldId id="328" r:id="rId5"/>
    <p:sldId id="329" r:id="rId6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84988" autoAdjust="0"/>
  </p:normalViewPr>
  <p:slideViewPr>
    <p:cSldViewPr showGuides="1">
      <p:cViewPr varScale="1">
        <p:scale>
          <a:sx n="73" d="100"/>
          <a:sy n="73" d="100"/>
        </p:scale>
        <p:origin x="160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29/11/2023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29/11/2023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40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952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1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745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246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29/11/2023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ACH visit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1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Mathieu and Emily visited IRFM from 17/11 – 23/11: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review of </a:t>
            </a:r>
            <a:r>
              <a:rPr lang="en-US" sz="1600" dirty="0" err="1"/>
              <a:t>GPUization</a:t>
            </a:r>
            <a:r>
              <a:rPr lang="en-US" sz="1600" dirty="0"/>
              <a:t> actions (changes to be made in the code)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review </a:t>
            </a:r>
            <a:r>
              <a:rPr lang="en-US" sz="1600" dirty="0"/>
              <a:t>of communication pattern in SOLEDGE3X =&gt; defined strategy </a:t>
            </a:r>
            <a:r>
              <a:rPr lang="en-US" sz="1600" dirty="0" smtClean="0"/>
              <a:t>to reduce </a:t>
            </a:r>
            <a:r>
              <a:rPr lang="en-US" sz="1600" dirty="0"/>
              <a:t>by factor of 2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Miscellaneous: implementation of </a:t>
            </a:r>
            <a:r>
              <a:rPr lang="en-US" sz="1600" dirty="0" err="1" smtClean="0"/>
              <a:t>cmake</a:t>
            </a:r>
            <a:r>
              <a:rPr lang="en-US" sz="1600" dirty="0" smtClean="0"/>
              <a:t> </a:t>
            </a:r>
            <a:r>
              <a:rPr lang="en-US" sz="1600" dirty="0"/>
              <a:t>compilation and </a:t>
            </a:r>
            <a:r>
              <a:rPr lang="en-US" sz="1600" dirty="0" smtClean="0"/>
              <a:t>improvement of pipelines for non regressions test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277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On-going developments (1)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Collisional </a:t>
            </a:r>
            <a:r>
              <a:rPr lang="en-US" sz="1800" dirty="0"/>
              <a:t>closure with unified </a:t>
            </a:r>
            <a:r>
              <a:rPr lang="en-US" sz="1800" dirty="0" smtClean="0"/>
              <a:t>interface: </a:t>
            </a:r>
            <a:r>
              <a:rPr lang="en-US" sz="1800" dirty="0" err="1" smtClean="0"/>
              <a:t>Braginskii</a:t>
            </a:r>
            <a:r>
              <a:rPr lang="en-US" sz="1800" dirty="0"/>
              <a:t>, Zhdanov or </a:t>
            </a:r>
            <a:r>
              <a:rPr lang="en-US" sz="1800" dirty="0" err="1" smtClean="0"/>
              <a:t>Raghunathan</a:t>
            </a:r>
            <a:r>
              <a:rPr lang="en-US" sz="1800" dirty="0"/>
              <a:t> </a:t>
            </a:r>
            <a:r>
              <a:rPr lang="en-US" sz="1800" dirty="0" smtClean="0"/>
              <a:t>(M. </a:t>
            </a:r>
            <a:r>
              <a:rPr lang="en-US" sz="1800" dirty="0" err="1" smtClean="0"/>
              <a:t>Raghunathan</a:t>
            </a:r>
            <a:r>
              <a:rPr lang="en-US" sz="1800" dirty="0" smtClean="0"/>
              <a:t>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Quasi-complete, under-going unit and non-regression tests</a:t>
            </a: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EM turbulence </a:t>
            </a:r>
            <a:r>
              <a:rPr lang="en-US" sz="1800" dirty="0"/>
              <a:t>with flutter in all geometries (R. Düll</a:t>
            </a:r>
            <a:r>
              <a:rPr lang="en-US" sz="1800" dirty="0" smtClean="0"/>
              <a:t>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Working in circular geometry, discretization issues being solved with X-point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Open way to RMP modelling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571750"/>
            <a:ext cx="4265590" cy="233717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876256" y="4155926"/>
            <a:ext cx="2033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B050"/>
                </a:solidFill>
              </a:rPr>
              <a:t>[R. Düll, </a:t>
            </a:r>
            <a:r>
              <a:rPr lang="fr-FR" i="1" dirty="0" err="1" smtClean="0">
                <a:solidFill>
                  <a:srgbClr val="00B050"/>
                </a:solidFill>
              </a:rPr>
              <a:t>submitted</a:t>
            </a:r>
            <a:r>
              <a:rPr lang="fr-FR" i="1" dirty="0" smtClean="0">
                <a:solidFill>
                  <a:srgbClr val="00B050"/>
                </a:solidFill>
              </a:rPr>
              <a:t> to CPP]</a:t>
            </a:r>
            <a:endParaRPr lang="fr-FR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4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On-going developments (2)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Reflections </a:t>
            </a:r>
            <a:r>
              <a:rPr lang="en-US" sz="1800" dirty="0"/>
              <a:t>on neutrals physics for DT cases (S. Suresh</a:t>
            </a:r>
            <a:r>
              <a:rPr lang="en-US" sz="1800" dirty="0" smtClean="0"/>
              <a:t>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How to deal with DT molecules?</a:t>
            </a: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Acceleration </a:t>
            </a:r>
            <a:r>
              <a:rPr lang="en-US" sz="1800" dirty="0"/>
              <a:t>scheme for convergence of simulations with neutrals implemented and under </a:t>
            </a:r>
            <a:r>
              <a:rPr lang="en-US" sz="1800" dirty="0" smtClean="0"/>
              <a:t>test (</a:t>
            </a:r>
            <a:r>
              <a:rPr lang="en-US" sz="1800" dirty="0"/>
              <a:t>S. Suresh</a:t>
            </a:r>
            <a:r>
              <a:rPr lang="en-US" sz="1800" dirty="0" smtClean="0"/>
              <a:t>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factor </a:t>
            </a:r>
            <a:r>
              <a:rPr lang="en-US" sz="1600" dirty="0"/>
              <a:t>of </a:t>
            </a:r>
            <a:r>
              <a:rPr lang="en-US" sz="1600" dirty="0" smtClean="0"/>
              <a:t>&gt;10 </a:t>
            </a:r>
            <a:r>
              <a:rPr lang="en-US" sz="1600" dirty="0"/>
              <a:t>on ITER mean-field simulations! </a:t>
            </a:r>
          </a:p>
        </p:txBody>
      </p:sp>
      <p:pic>
        <p:nvPicPr>
          <p:cNvPr id="5" name="Content Placeholder 7" descr="A graph of a graph&#10;&#10;Description automatically generated">
            <a:extLst>
              <a:ext uri="{FF2B5EF4-FFF2-40B4-BE49-F238E27FC236}">
                <a16:creationId xmlns:a16="http://schemas.microsoft.com/office/drawing/2014/main" id="{9737093B-9F03-FD2E-39D3-C9B0AC22B7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182907"/>
            <a:ext cx="4608512" cy="276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27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On-going developments (3)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Development </a:t>
            </a:r>
            <a:r>
              <a:rPr lang="en-US" sz="1800" dirty="0"/>
              <a:t>of generic flexible interface to EIRENE as stand-alone </a:t>
            </a:r>
            <a:r>
              <a:rPr lang="en-US" sz="1800" dirty="0" smtClean="0"/>
              <a:t>package </a:t>
            </a:r>
            <a:r>
              <a:rPr lang="en-US" sz="1800" dirty="0"/>
              <a:t>(N. Rivals)</a:t>
            </a:r>
            <a:endParaRPr lang="en-US" sz="1800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Basic coupling features implemented (not diagnostics), first </a:t>
            </a:r>
            <a:r>
              <a:rPr lang="en-US" sz="1600" dirty="0"/>
              <a:t>tests by </a:t>
            </a:r>
            <a:r>
              <a:rPr lang="en-US" sz="1600" dirty="0" smtClean="0"/>
              <a:t>mid-</a:t>
            </a:r>
            <a:r>
              <a:rPr lang="en-US" sz="1600" dirty="0" err="1" smtClean="0"/>
              <a:t>december</a:t>
            </a: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8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On-going </a:t>
            </a:r>
            <a:r>
              <a:rPr lang="en-US" sz="1800" dirty="0"/>
              <a:t>work to develop an automatic searchable simulations database (D. </a:t>
            </a:r>
            <a:r>
              <a:rPr lang="en-US" sz="1800" dirty="0" err="1"/>
              <a:t>Midou</a:t>
            </a:r>
            <a:r>
              <a:rPr lang="en-US" sz="1800" dirty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4301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On-going </a:t>
            </a:r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Mean-field simulations: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WEST X-point radiator and high-</a:t>
            </a:r>
            <a:r>
              <a:rPr lang="en-US" sz="1600" dirty="0" err="1" smtClean="0"/>
              <a:t>fluence</a:t>
            </a:r>
            <a:r>
              <a:rPr lang="en-US" sz="1600" dirty="0" smtClean="0"/>
              <a:t> scenarios (D. </a:t>
            </a:r>
            <a:r>
              <a:rPr lang="en-US" sz="1600" dirty="0" err="1" smtClean="0"/>
              <a:t>Moiraf</a:t>
            </a:r>
            <a:r>
              <a:rPr lang="en-US" sz="1600" dirty="0" smtClean="0"/>
              <a:t>, R. </a:t>
            </a:r>
            <a:r>
              <a:rPr lang="en-US" sz="1600" dirty="0" err="1" smtClean="0"/>
              <a:t>Iammarino</a:t>
            </a:r>
            <a:r>
              <a:rPr lang="en-US" sz="1600" dirty="0" smtClean="0"/>
              <a:t>, N. Rivals)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ITER FPO seeded cases, </a:t>
            </a:r>
            <a:r>
              <a:rPr lang="en-US" sz="1600" dirty="0" err="1" smtClean="0"/>
              <a:t>D+He+Ne</a:t>
            </a:r>
            <a:r>
              <a:rPr lang="en-US" sz="1600" dirty="0" smtClean="0"/>
              <a:t> </a:t>
            </a:r>
            <a:r>
              <a:rPr lang="en-US" sz="1600" dirty="0"/>
              <a:t>without and with </a:t>
            </a:r>
            <a:r>
              <a:rPr lang="en-US" sz="1600" dirty="0" smtClean="0"/>
              <a:t>drifts (S. Srikanth, N. Rivals)</a:t>
            </a:r>
            <a:endParaRPr lang="en-US" sz="14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8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/>
              <a:t>TCVX23 </a:t>
            </a:r>
            <a:r>
              <a:rPr lang="en-US" sz="1800" dirty="0" smtClean="0"/>
              <a:t>cases (V. Quadri):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restart </a:t>
            </a:r>
            <a:r>
              <a:rPr lang="en-US" sz="1600" dirty="0"/>
              <a:t>from converged 2D mean-field cases finally obtained (many minor technical </a:t>
            </a:r>
            <a:r>
              <a:rPr lang="en-US" sz="1600" dirty="0" smtClean="0"/>
              <a:t>issues)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running </a:t>
            </a:r>
            <a:r>
              <a:rPr lang="en-US" sz="1600" dirty="0"/>
              <a:t>to check if accelerates time (V. Quadri)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8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TCVX21 cases (H. </a:t>
            </a:r>
            <a:r>
              <a:rPr lang="en-US" sz="1800" dirty="0" err="1" smtClean="0"/>
              <a:t>Bufferand</a:t>
            </a:r>
            <a:r>
              <a:rPr lang="en-US" sz="1800" dirty="0" smtClean="0"/>
              <a:t>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600" dirty="0" smtClean="0"/>
              <a:t>Hugo </a:t>
            </a:r>
            <a:r>
              <a:rPr lang="en-US" sz="1600" dirty="0"/>
              <a:t>running several cases (ref </a:t>
            </a:r>
            <a:r>
              <a:rPr lang="en-US" sz="1600" dirty="0" smtClean="0"/>
              <a:t>+ </a:t>
            </a:r>
            <a:r>
              <a:rPr lang="en-US" sz="1600" dirty="0"/>
              <a:t>power ramp), exploring </a:t>
            </a:r>
            <a:r>
              <a:rPr lang="en-US" sz="1600" dirty="0" smtClean="0"/>
              <a:t>possibility </a:t>
            </a:r>
            <a:r>
              <a:rPr lang="en-US" sz="1600" dirty="0"/>
              <a:t>of multi-grid approach to turbulence </a:t>
            </a:r>
            <a:r>
              <a:rPr lang="en-US" sz="1600" dirty="0" smtClean="0"/>
              <a:t>modelling (60ms of plasma time simulated!)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4285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4815</TotalTime>
  <Words>392</Words>
  <Application>Microsoft Office PowerPoint</Application>
  <PresentationFormat>Affichage à l'écran (16:9)</PresentationFormat>
  <Paragraphs>43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Thème Office</vt:lpstr>
      <vt:lpstr>ACH visit</vt:lpstr>
      <vt:lpstr>On-going developments (1)</vt:lpstr>
      <vt:lpstr>On-going developments (2)</vt:lpstr>
      <vt:lpstr>On-going developments (3)</vt:lpstr>
      <vt:lpstr>On-going simulations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276</cp:revision>
  <cp:lastPrinted>2014-10-16T14:51:28Z</cp:lastPrinted>
  <dcterms:created xsi:type="dcterms:W3CDTF">2021-03-22T08:41:36Z</dcterms:created>
  <dcterms:modified xsi:type="dcterms:W3CDTF">2023-11-29T11:05:16Z</dcterms:modified>
</cp:coreProperties>
</file>