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9" r:id="rId3"/>
    <p:sldId id="317" r:id="rId4"/>
    <p:sldId id="321" r:id="rId5"/>
    <p:sldId id="326" r:id="rId6"/>
    <p:sldId id="328" r:id="rId7"/>
    <p:sldId id="329" r:id="rId8"/>
    <p:sldId id="330" r:id="rId9"/>
    <p:sldId id="324" r:id="rId10"/>
    <p:sldId id="294" r:id="rId11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 varScale="1">
        <p:scale>
          <a:sx n="128" d="100"/>
          <a:sy n="128" d="100"/>
        </p:scale>
        <p:origin x="800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12/12/2023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12/12/2023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618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316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01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795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989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547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12/12/2023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euro-fusion.org/event/2515/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sers.euro-fusion.org/webapps/pinboard/EFDA-JET/journal/index.html#Document3636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conference/index.html#Document3655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ers.euro-fusion.org/webapps/pinboard/EFDA-JET/conference/index.html#Document36434" TargetMode="External"/><Relationship Id="rId5" Type="http://schemas.openxmlformats.org/officeDocument/2006/relationships/hyperlink" Target="http://users.euro-fusion.org/webapps/pinboard/EFDA-JET/conference/index.html#Document36370" TargetMode="External"/><Relationship Id="rId4" Type="http://schemas.openxmlformats.org/officeDocument/2006/relationships/hyperlink" Target="http://users.euro-fusion.org/webapps/pinboard/EFDA-JET/conference/index.html#Document364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13</a:t>
            </a:r>
            <a:r>
              <a:rPr lang="en-GB" sz="2800" b="0" dirty="0" smtClean="0"/>
              <a:t>/12/2023 </a:t>
            </a:r>
            <a:r>
              <a:rPr lang="en-GB" sz="2800" b="0" dirty="0" smtClean="0"/>
              <a:t>– </a:t>
            </a:r>
            <a:r>
              <a:rPr lang="en-GB" sz="2800" b="0" dirty="0" smtClean="0"/>
              <a:t>Task 2: sheath boundary conditions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Task 2, sheath BCs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10</a:t>
            </a:fld>
            <a:endParaRPr lang="en-GB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39" y="1102688"/>
            <a:ext cx="7839437" cy="265140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764" y="729573"/>
            <a:ext cx="8809787" cy="382274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72000" y="4262597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5"/>
              </a:rPr>
              <a:t>https://</a:t>
            </a:r>
            <a:r>
              <a:rPr lang="fr-FR" dirty="0" smtClean="0">
                <a:hlinkClick r:id="rId5"/>
              </a:rPr>
              <a:t>indico.euro-fusion.org/event/2520/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Task 2, sheath BCs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64" y="729573"/>
            <a:ext cx="8809787" cy="382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Work-plan 2024-2025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Task 2, sheath BCs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Feedback still needed from DTU on multi-species and neutrals:</a:t>
            </a:r>
            <a:endParaRPr lang="en-US" sz="1800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 smtClean="0"/>
              <a:t>“Use </a:t>
            </a:r>
            <a:r>
              <a:rPr lang="en-US" sz="1400" dirty="0"/>
              <a:t>2D turbulence simulation (</a:t>
            </a:r>
            <a:r>
              <a:rPr lang="en-US" sz="1400" dirty="0" err="1"/>
              <a:t>nHESEL</a:t>
            </a:r>
            <a:r>
              <a:rPr lang="en-US" sz="1400" dirty="0"/>
              <a:t>) to perform basic studies of plasma turbulence – neutrals interaction on the impact of noise and </a:t>
            </a:r>
            <a:r>
              <a:rPr lang="en-US" sz="1400" dirty="0" smtClean="0"/>
              <a:t>non-</a:t>
            </a:r>
            <a:r>
              <a:rPr lang="en-US" sz="1400" dirty="0" err="1" smtClean="0"/>
              <a:t>linearities</a:t>
            </a:r>
            <a:r>
              <a:rPr lang="en-US" sz="1400" dirty="0" smtClean="0"/>
              <a:t>”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 smtClean="0"/>
              <a:t>“Test </a:t>
            </a:r>
            <a:r>
              <a:rPr lang="en-US" sz="1400" dirty="0"/>
              <a:t>with mi-HESEL the impact of the approximation made in SOLEDEG3X of dropping the polarization drift (in non-linear turbulence simulation), including a scan through the mass of species. Provide recommendations on implementation in 3D turbulence codes</a:t>
            </a:r>
            <a:r>
              <a:rPr lang="en-US" sz="1400" dirty="0" smtClean="0"/>
              <a:t>.”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196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End of year report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Task 2, sheath BCs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Same format as last year (will </a:t>
            </a:r>
            <a:r>
              <a:rPr lang="en-US" sz="1800" dirty="0"/>
              <a:t>send template by e-mail, pre-filled </a:t>
            </a:r>
            <a:r>
              <a:rPr lang="en-US" sz="1800" dirty="0" smtClean="0"/>
              <a:t>with deliverables)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Max 6 pages =&gt; 1 or 2 paragraphs per team + a key figure are enough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Please make sure that any communication is posted on the </a:t>
            </a:r>
            <a:r>
              <a:rPr lang="en-US" sz="1600" dirty="0" err="1" smtClean="0"/>
              <a:t>pinboard</a:t>
            </a:r>
            <a:endParaRPr lang="en-US" sz="16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Submission deadline: 31/12/2023. Retro-planning: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22/12: submission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20/12: deadline for last comments/suggestions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15/12: first full draft circulated for validation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FF"/>
                </a:solidFill>
              </a:rPr>
              <a:t>13/12: discussion of outstanding points at TSVV3 meeting 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FF0000"/>
                </a:solidFill>
              </a:rPr>
              <a:t>08/12: feedback from each team following </a:t>
            </a:r>
            <a:r>
              <a:rPr lang="en-US" sz="1600" b="1" dirty="0" smtClean="0">
                <a:solidFill>
                  <a:srgbClr val="FF0000"/>
                </a:solidFill>
              </a:rPr>
              <a:t>template – missing input from IPP-P</a:t>
            </a:r>
            <a:endParaRPr lang="en-US" sz="1600" b="1" dirty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39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Deliverable: attempt at ITER case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Task 2, sheath BCs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Status of </a:t>
            </a:r>
            <a:r>
              <a:rPr lang="en-US" b="1" dirty="0" smtClean="0">
                <a:solidFill>
                  <a:srgbClr val="FF0000"/>
                </a:solidFill>
              </a:rPr>
              <a:t>attempts at ITER case</a:t>
            </a:r>
            <a:r>
              <a:rPr lang="en-US" dirty="0" smtClean="0"/>
              <a:t>?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Please provide feedback during round-table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I will need a micro-report to complete the end of year report by the end of next week (except GRILLIX team, CPC paper sufficient)</a:t>
            </a:r>
            <a:endParaRPr lang="en-US" sz="16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67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Marconi </a:t>
            </a:r>
            <a:r>
              <a:rPr lang="en-US" dirty="0" smtClean="0"/>
              <a:t>time usage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Task 2, sheath BCs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203489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Possible issue with management of batches of jobs and priorities on Marconi: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Use of job arrays gives higher priority to large bunches making it difficult to run single simulations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Shall we define common policy?</a:t>
            </a: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For information, status of CPU time consumption:</a:t>
            </a:r>
            <a:endParaRPr lang="en-US" sz="1800" dirty="0"/>
          </a:p>
        </p:txBody>
      </p:sp>
      <p:grpSp>
        <p:nvGrpSpPr>
          <p:cNvPr id="6" name="Groupe 5"/>
          <p:cNvGrpSpPr/>
          <p:nvPr/>
        </p:nvGrpSpPr>
        <p:grpSpPr>
          <a:xfrm>
            <a:off x="2051720" y="2283718"/>
            <a:ext cx="2522128" cy="2455608"/>
            <a:chOff x="512075" y="1955132"/>
            <a:chExt cx="2859615" cy="2784194"/>
          </a:xfrm>
        </p:grpSpPr>
        <p:sp>
          <p:nvSpPr>
            <p:cNvPr id="4" name="ZoneTexte 3"/>
            <p:cNvSpPr txBox="1"/>
            <p:nvPr/>
          </p:nvSpPr>
          <p:spPr>
            <a:xfrm>
              <a:off x="1686529" y="4462327"/>
              <a:ext cx="12241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Month</a:t>
              </a:r>
              <a:r>
                <a:rPr lang="fr-FR" sz="1200" dirty="0" smtClean="0"/>
                <a:t> #</a:t>
              </a:r>
              <a:endParaRPr lang="fr-FR" sz="1200" dirty="0"/>
            </a:p>
          </p:txBody>
        </p:sp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3"/>
            <a:srcRect r="52608"/>
            <a:stretch/>
          </p:blipFill>
          <p:spPr>
            <a:xfrm>
              <a:off x="971600" y="1955132"/>
              <a:ext cx="2400090" cy="2567496"/>
            </a:xfrm>
            <a:prstGeom prst="rect">
              <a:avLst/>
            </a:prstGeom>
          </p:spPr>
        </p:pic>
        <p:sp>
          <p:nvSpPr>
            <p:cNvPr id="8" name="ZoneTexte 7"/>
            <p:cNvSpPr txBox="1"/>
            <p:nvPr/>
          </p:nvSpPr>
          <p:spPr>
            <a:xfrm rot="16200000">
              <a:off x="-238630" y="3124283"/>
              <a:ext cx="1730606" cy="229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Month</a:t>
              </a:r>
              <a:r>
                <a:rPr lang="fr-FR" sz="1200" dirty="0" smtClean="0"/>
                <a:t> </a:t>
              </a:r>
              <a:r>
                <a:rPr lang="fr-FR" sz="1200" dirty="0" err="1" smtClean="0"/>
                <a:t>consumption</a:t>
              </a:r>
              <a:r>
                <a:rPr lang="fr-FR" sz="1200" dirty="0" smtClean="0"/>
                <a:t> (</a:t>
              </a:r>
              <a:r>
                <a:rPr lang="fr-FR" sz="1200" dirty="0" err="1" smtClean="0"/>
                <a:t>cpu.h</a:t>
              </a:r>
              <a:r>
                <a:rPr lang="fr-FR" sz="1200" dirty="0" smtClean="0"/>
                <a:t>)</a:t>
              </a:r>
              <a:endParaRPr lang="fr-FR" sz="1200" dirty="0"/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4816256" y="2281195"/>
            <a:ext cx="2550232" cy="2461431"/>
            <a:chOff x="3924682" y="1951831"/>
            <a:chExt cx="2891479" cy="2790796"/>
          </a:xfrm>
        </p:grpSpPr>
        <p:sp>
          <p:nvSpPr>
            <p:cNvPr id="7" name="ZoneTexte 6"/>
            <p:cNvSpPr txBox="1"/>
            <p:nvPr/>
          </p:nvSpPr>
          <p:spPr>
            <a:xfrm>
              <a:off x="4987296" y="4465628"/>
              <a:ext cx="12241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err="1" smtClean="0"/>
                <a:t>Month</a:t>
              </a:r>
              <a:r>
                <a:rPr lang="fr-FR" sz="1200" dirty="0" smtClean="0"/>
                <a:t> #</a:t>
              </a:r>
              <a:endParaRPr lang="fr-FR" sz="1200" dirty="0"/>
            </a:p>
          </p:txBody>
        </p:sp>
        <p:sp>
          <p:nvSpPr>
            <p:cNvPr id="9" name="ZoneTexte 8"/>
            <p:cNvSpPr txBox="1"/>
            <p:nvPr/>
          </p:nvSpPr>
          <p:spPr>
            <a:xfrm rot="16200000">
              <a:off x="2999685" y="3140372"/>
              <a:ext cx="2079189" cy="229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/>
                <a:t>Integrated </a:t>
              </a:r>
              <a:r>
                <a:rPr lang="fr-FR" sz="1200" dirty="0" err="1" smtClean="0"/>
                <a:t>year</a:t>
              </a:r>
              <a:r>
                <a:rPr lang="fr-FR" sz="1200" dirty="0" smtClean="0"/>
                <a:t> </a:t>
              </a:r>
              <a:r>
                <a:rPr lang="fr-FR" sz="1200" dirty="0" err="1" smtClean="0"/>
                <a:t>consumption</a:t>
              </a:r>
              <a:r>
                <a:rPr lang="fr-FR" sz="1200" dirty="0" smtClean="0"/>
                <a:t> (</a:t>
              </a:r>
              <a:r>
                <a:rPr lang="fr-FR" sz="1200" dirty="0" err="1" smtClean="0"/>
                <a:t>cpu.h</a:t>
              </a:r>
              <a:r>
                <a:rPr lang="fr-FR" sz="1200" dirty="0" smtClean="0"/>
                <a:t>)</a:t>
              </a:r>
              <a:endParaRPr lang="fr-FR" sz="1200" dirty="0"/>
            </a:p>
          </p:txBody>
        </p:sp>
        <p:pic>
          <p:nvPicPr>
            <p:cNvPr id="11" name="Image 10"/>
            <p:cNvPicPr>
              <a:picLocks noChangeAspect="1"/>
            </p:cNvPicPr>
            <p:nvPr/>
          </p:nvPicPr>
          <p:blipFill rotWithShape="1">
            <a:blip r:embed="rId3"/>
            <a:srcRect l="51422"/>
            <a:stretch/>
          </p:blipFill>
          <p:spPr>
            <a:xfrm>
              <a:off x="4355976" y="1951831"/>
              <a:ext cx="2460185" cy="25674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82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err="1" smtClean="0"/>
              <a:t>EUROfusion</a:t>
            </a:r>
            <a:r>
              <a:rPr lang="en-US" dirty="0" smtClean="0"/>
              <a:t> call for AI applications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Task 2, sheath BCs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err="1" smtClean="0"/>
              <a:t>EUROfusion</a:t>
            </a:r>
            <a:r>
              <a:rPr lang="en-US" sz="1800" dirty="0" smtClean="0"/>
              <a:t> issue call for</a:t>
            </a:r>
            <a:r>
              <a:rPr lang="en-US" sz="1800" dirty="0"/>
              <a:t>: “Project proposals for innovative Artificial Intelligence and Machine Learning Methods used in support of </a:t>
            </a:r>
            <a:r>
              <a:rPr lang="en-US" sz="1800" dirty="0" err="1"/>
              <a:t>EUROfusion</a:t>
            </a:r>
            <a:r>
              <a:rPr lang="en-US" sz="1800" dirty="0"/>
              <a:t> </a:t>
            </a:r>
            <a:r>
              <a:rPr lang="en-US" sz="1800" dirty="0" err="1"/>
              <a:t>programme</a:t>
            </a:r>
            <a:r>
              <a:rPr lang="en-US" sz="1800" dirty="0"/>
              <a:t> objectives</a:t>
            </a:r>
            <a:r>
              <a:rPr lang="en-US" sz="1800" dirty="0" smtClean="0"/>
              <a:t>.”</a:t>
            </a:r>
            <a:endParaRPr lang="en-US" sz="18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Quick brainstorming: any view of applications for TSVV3?</a:t>
            </a:r>
            <a:endParaRPr lang="en-US" sz="16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R</a:t>
            </a:r>
            <a:r>
              <a:rPr lang="en-US" sz="1600" dirty="0" smtClean="0"/>
              <a:t>andom ideas: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/>
              <a:t>Acceleration of implicit solvers? (potentials, neutrals…)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/>
              <a:t>Initial plasma conditions?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232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Review paper by F. Schwander et al.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</a:t>
            </a:r>
            <a:r>
              <a:rPr lang="en-US" dirty="0" smtClean="0"/>
              <a:t>TSVV3 regular advancement meeting – Task 2, sheath BCs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4032448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600" smtClean="0"/>
              <a:t>Some reactions </a:t>
            </a:r>
            <a:r>
              <a:rPr lang="en-US" sz="1600" dirty="0" smtClean="0"/>
              <a:t>to revie</a:t>
            </a:r>
            <a:r>
              <a:rPr lang="en-US" sz="1600" dirty="0" smtClean="0"/>
              <a:t>w paper by F. </a:t>
            </a:r>
            <a:r>
              <a:rPr lang="en-US" sz="1600" dirty="0" err="1" smtClean="0"/>
              <a:t>Schander</a:t>
            </a:r>
            <a:r>
              <a:rPr lang="en-US" sz="1600" dirty="0" smtClean="0"/>
              <a:t>, E. </a:t>
            </a:r>
            <a:r>
              <a:rPr lang="en-US" sz="1600" dirty="0" err="1" smtClean="0"/>
              <a:t>Serre</a:t>
            </a:r>
            <a:r>
              <a:rPr lang="en-US" sz="1600" dirty="0" smtClean="0"/>
              <a:t> et al. of which I </a:t>
            </a:r>
            <a:r>
              <a:rPr lang="en-US" sz="1600" dirty="0"/>
              <a:t>am co-author (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users.euro-fusion.org/webapps/pinboard/EFDA-JET/journal/index.html#Document36366</a:t>
            </a:r>
            <a:r>
              <a:rPr lang="en-US" sz="1600" dirty="0" smtClean="0"/>
              <a:t>)</a:t>
            </a:r>
            <a:endParaRPr lang="en-US" sz="16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600" dirty="0" smtClean="0"/>
              <a:t>A bit of context: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 smtClean="0"/>
              <a:t>Paper put on </a:t>
            </a:r>
            <a:r>
              <a:rPr lang="en-US" sz="1400" dirty="0" err="1" smtClean="0"/>
              <a:t>pinboard</a:t>
            </a:r>
            <a:r>
              <a:rPr lang="en-US" sz="1400" dirty="0" smtClean="0"/>
              <a:t> and submitted ~20 days ago: submission too rapid without waiting for feedbacks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 smtClean="0"/>
              <a:t>Almost immediately accepted by editor (no review!?)</a:t>
            </a:r>
            <a:endParaRPr lang="en-US" sz="1200" dirty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 smtClean="0"/>
              <a:t>E. </a:t>
            </a:r>
            <a:r>
              <a:rPr lang="en-US" sz="1400" dirty="0" err="1" smtClean="0"/>
              <a:t>Serre</a:t>
            </a:r>
            <a:r>
              <a:rPr lang="en-US" sz="1400" dirty="0" smtClean="0"/>
              <a:t> was hoping to use  ping-pong with referees to include possible corrections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600" b="1" dirty="0" smtClean="0">
                <a:solidFill>
                  <a:srgbClr val="FF0000"/>
                </a:solidFill>
              </a:rPr>
              <a:t>This paper is not meant to represent the official position of TSVV3 </a:t>
            </a:r>
            <a:r>
              <a:rPr lang="en-US" sz="1600" dirty="0" smtClean="0"/>
              <a:t>(if this has any meaning)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 smtClean="0"/>
              <a:t>To make it clear, asked to be withdrawn from list of authors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400" dirty="0" smtClean="0"/>
              <a:t>Might be an issue as editor a priori refuses it =&gt; currently insisting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24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</a:t>
            </a:r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9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79734"/>
              </p:ext>
            </p:extLst>
          </p:nvPr>
        </p:nvGraphicFramePr>
        <p:xfrm>
          <a:off x="394002" y="547287"/>
          <a:ext cx="8138438" cy="4240763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PSI abstracts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6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12688"/>
                  </a:ext>
                </a:extLst>
              </a:tr>
              <a:tr h="96251">
                <a:tc>
                  <a:txBody>
                    <a:bodyPr/>
                    <a:lstStyle/>
                    <a:p>
                      <a:r>
                        <a:rPr lang="it-IT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V. Quadri et al : 7th December 2023 | DocumentID : 36554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89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Edge plasma turbulence simulations in high density regimes</a:t>
                      </a:r>
                      <a:endParaRPr lang="en-US" sz="12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48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: 26th International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on Plasma Surface Interaction in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Controlled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Fusion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Devices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(PSI-26), Marseille, France, 12th May 2024.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0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6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0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K. Eder et al : 28th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November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 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36440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864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Fluid modeling of plasma-neutrals turbulence in detached regimes</a:t>
                      </a:r>
                      <a:endParaRPr lang="en-US" sz="12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88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: 26th International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on Plasma Surface Interaction in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Controlled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Fusion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Devices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(PSI-26), Marseille, France, 12th May 2024.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29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6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85831"/>
                  </a:ext>
                </a:extLst>
              </a:tr>
              <a:tr h="11933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Moiraf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et al : 23rd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November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 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36370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: Heat and particle flux control in double-null configuration in WEST: Experimental study and modeling with SOLEDGE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: 26th International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on Plasma Surface Interaction in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Controlled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Fusion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Devices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(PSI-26), Marseille, France, 12th May 2024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  <a:tr h="78191">
                <a:tc>
                  <a:txBody>
                    <a:bodyPr/>
                    <a:lstStyle/>
                    <a:p>
                      <a:endParaRPr lang="fr-FR" sz="600" dirty="0" smtClean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594039"/>
                  </a:ext>
                </a:extLst>
              </a:tr>
              <a:tr h="175596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R Düll et al : 28th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November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 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36434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19379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6"/>
                        </a:rPr>
                        <a:t>: Electromagnetic effects in turbulent structures with Soledge3X</a:t>
                      </a:r>
                      <a:endParaRPr lang="en-US" sz="12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0476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: 26th International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on Plasma Surface Interaction in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Controlled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Fusion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Devices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(PSI-26), Marseille, France, 12th May 2024.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45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6401</TotalTime>
  <Words>874</Words>
  <Application>Microsoft Office PowerPoint</Application>
  <PresentationFormat>Affichage à l'écran (16:9)</PresentationFormat>
  <Paragraphs>84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Verdana</vt:lpstr>
      <vt:lpstr>Wingdings</vt:lpstr>
      <vt:lpstr>Thème Office</vt:lpstr>
      <vt:lpstr>TSVV3 – Regular advancement meeting 13/12/2023 – Task 2: sheath boundary conditions Project news</vt:lpstr>
      <vt:lpstr>Today’s meeting agenda</vt:lpstr>
      <vt:lpstr>Work-plan 2024-2025</vt:lpstr>
      <vt:lpstr>End of year report</vt:lpstr>
      <vt:lpstr>Deliverable: attempt at ITER case</vt:lpstr>
      <vt:lpstr>Marconi time usage</vt:lpstr>
      <vt:lpstr>EUROfusion call for AI applications</vt:lpstr>
      <vt:lpstr>Review paper by F. Schwander et al.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286</cp:revision>
  <cp:lastPrinted>2014-10-16T14:51:28Z</cp:lastPrinted>
  <dcterms:created xsi:type="dcterms:W3CDTF">2021-03-22T08:41:36Z</dcterms:created>
  <dcterms:modified xsi:type="dcterms:W3CDTF">2023-12-13T12:41:01Z</dcterms:modified>
</cp:coreProperties>
</file>