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Override2.xml" ContentType="application/vnd.openxmlformats-officedocument.themeOverrid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Override4.xml" ContentType="application/vnd.openxmlformats-officedocument.themeOverrid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04" r:id="rId1"/>
    <p:sldMasterId id="2147484317" r:id="rId2"/>
    <p:sldMasterId id="2147484330" r:id="rId3"/>
    <p:sldMasterId id="2147484343" r:id="rId4"/>
    <p:sldMasterId id="2147484857" r:id="rId5"/>
  </p:sldMasterIdLst>
  <p:notesMasterIdLst>
    <p:notesMasterId r:id="rId38"/>
  </p:notesMasterIdLst>
  <p:handoutMasterIdLst>
    <p:handoutMasterId r:id="rId39"/>
  </p:handoutMasterIdLst>
  <p:sldIdLst>
    <p:sldId id="449" r:id="rId6"/>
    <p:sldId id="317" r:id="rId7"/>
    <p:sldId id="456" r:id="rId8"/>
    <p:sldId id="468" r:id="rId9"/>
    <p:sldId id="464" r:id="rId10"/>
    <p:sldId id="340" r:id="rId11"/>
    <p:sldId id="450" r:id="rId12"/>
    <p:sldId id="337" r:id="rId13"/>
    <p:sldId id="318" r:id="rId14"/>
    <p:sldId id="453" r:id="rId15"/>
    <p:sldId id="271" r:id="rId16"/>
    <p:sldId id="451" r:id="rId17"/>
    <p:sldId id="454" r:id="rId18"/>
    <p:sldId id="298" r:id="rId19"/>
    <p:sldId id="300" r:id="rId20"/>
    <p:sldId id="354" r:id="rId21"/>
    <p:sldId id="299" r:id="rId22"/>
    <p:sldId id="362" r:id="rId23"/>
    <p:sldId id="480" r:id="rId24"/>
    <p:sldId id="482" r:id="rId25"/>
    <p:sldId id="484" r:id="rId26"/>
    <p:sldId id="485" r:id="rId27"/>
    <p:sldId id="486" r:id="rId28"/>
    <p:sldId id="276" r:id="rId29"/>
    <p:sldId id="308" r:id="rId30"/>
    <p:sldId id="309" r:id="rId31"/>
    <p:sldId id="281" r:id="rId32"/>
    <p:sldId id="277" r:id="rId33"/>
    <p:sldId id="479" r:id="rId34"/>
    <p:sldId id="472" r:id="rId35"/>
    <p:sldId id="473" r:id="rId36"/>
    <p:sldId id="471" r:id="rId37"/>
  </p:sldIdLst>
  <p:sldSz cx="12192000" cy="6858000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00"/>
    <a:srgbClr val="FF3300"/>
    <a:srgbClr val="996633"/>
    <a:srgbClr val="6F6813"/>
    <a:srgbClr val="FF9933"/>
    <a:srgbClr val="FFCCFF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2BD630-5416-D076-D86D-0BEB70A10393}" v="2" dt="2024-05-12T17:01:47.4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24" autoAdjust="0"/>
    <p:restoredTop sz="90679" autoAdjust="0"/>
  </p:normalViewPr>
  <p:slideViewPr>
    <p:cSldViewPr>
      <p:cViewPr>
        <p:scale>
          <a:sx n="121" d="100"/>
          <a:sy n="121" d="100"/>
        </p:scale>
        <p:origin x="1216" y="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2" d="100"/>
          <a:sy n="62" d="100"/>
        </p:scale>
        <p:origin x="3240" y="7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60e1e5af0bc05e6047242911acf4360820ce3b1f0e617054e59c3113cc03faac::" providerId="AD" clId="Web-{152BD630-5416-D076-D86D-0BEB70A10393}"/>
    <pc:docChg chg="modSld">
      <pc:chgData name="Guest User" userId="S::urn:spo:anon#60e1e5af0bc05e6047242911acf4360820ce3b1f0e617054e59c3113cc03faac::" providerId="AD" clId="Web-{152BD630-5416-D076-D86D-0BEB70A10393}" dt="2024-05-12T17:01:47.457" v="1" actId="1076"/>
      <pc:docMkLst>
        <pc:docMk/>
      </pc:docMkLst>
      <pc:sldChg chg="modSp">
        <pc:chgData name="Guest User" userId="S::urn:spo:anon#60e1e5af0bc05e6047242911acf4360820ce3b1f0e617054e59c3113cc03faac::" providerId="AD" clId="Web-{152BD630-5416-D076-D86D-0BEB70A10393}" dt="2024-05-12T17:01:47.457" v="1" actId="1076"/>
        <pc:sldMkLst>
          <pc:docMk/>
          <pc:sldMk cId="2400880431" sldId="449"/>
        </pc:sldMkLst>
        <pc:picChg chg="mod">
          <ac:chgData name="Guest User" userId="S::urn:spo:anon#60e1e5af0bc05e6047242911acf4360820ce3b1f0e617054e59c3113cc03faac::" providerId="AD" clId="Web-{152BD630-5416-D076-D86D-0BEB70A10393}" dt="2024-05-12T17:01:47.457" v="1" actId="1076"/>
          <ac:picMkLst>
            <pc:docMk/>
            <pc:sldMk cId="2400880431" sldId="449"/>
            <ac:picMk id="5" creationId="{00000000-0000-0000-0000-00000000000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mutti:Library:Containers:com.apple.mail:Data:Library:Mail%20Downloads:B40AF47D-F451-4016-9FED-52D44616640E:Classeur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cintosh%20HD:Users:mutti:Library:Containers:com.apple.mail:Data:Library:Mail%20Downloads:0D548971-8EB4-41AE-9753-D0F4A7479979:Classeur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F57-8A4D-921F-4D70A55AEB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F57-8A4D-921F-4D70A55AEB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F57-8A4D-921F-4D70A55AEB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F57-8A4D-921F-4D70A55AEB9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F57-8A4D-921F-4D70A55AEB9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F57-8A4D-921F-4D70A55AEB9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9F57-8A4D-921F-4D70A55AEB9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9F57-8A4D-921F-4D70A55AEB9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9F57-8A4D-921F-4D70A55AEB9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9F57-8A4D-921F-4D70A55AEB9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9F57-8A4D-921F-4D70A55AEB9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9F57-8A4D-921F-4D70A55AEB96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Feuil1!$E$85:$E$90</c:f>
              <c:strCache>
                <c:ptCount val="6"/>
                <c:pt idx="0">
                  <c:v>F</c:v>
                </c:pt>
                <c:pt idx="1">
                  <c:v>I</c:v>
                </c:pt>
                <c:pt idx="2">
                  <c:v>Gb</c:v>
                </c:pt>
                <c:pt idx="3">
                  <c:v>D</c:v>
                </c:pt>
                <c:pt idx="4">
                  <c:v>Es</c:v>
                </c:pt>
                <c:pt idx="5">
                  <c:v>Other</c:v>
                </c:pt>
              </c:strCache>
            </c:strRef>
          </c:cat>
          <c:val>
            <c:numRef>
              <c:f>Feuil1!$G$85:$G$90</c:f>
              <c:numCache>
                <c:formatCode>0</c:formatCode>
                <c:ptCount val="6"/>
                <c:pt idx="0">
                  <c:v>38.15789473684201</c:v>
                </c:pt>
                <c:pt idx="1">
                  <c:v>5.2631578947368416</c:v>
                </c:pt>
                <c:pt idx="2">
                  <c:v>19.736842105263161</c:v>
                </c:pt>
                <c:pt idx="3">
                  <c:v>13.157894736842101</c:v>
                </c:pt>
                <c:pt idx="4">
                  <c:v>3.947368421052631</c:v>
                </c:pt>
                <c:pt idx="5">
                  <c:v>19.736842105263161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F57-8A4D-921F-4D70A55AEB96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cat>
            <c:strRef>
              <c:f>Feuil1!$F$84:$F$87</c:f>
              <c:strCache>
                <c:ptCount val="4"/>
                <c:pt idx="0">
                  <c:v>DPT</c:v>
                </c:pt>
                <c:pt idx="1">
                  <c:v>DS</c:v>
                </c:pt>
                <c:pt idx="2">
                  <c:v>DIR/DA</c:v>
                </c:pt>
                <c:pt idx="3">
                  <c:v>DRE</c:v>
                </c:pt>
              </c:strCache>
            </c:strRef>
          </c:cat>
          <c:val>
            <c:numRef>
              <c:f>Feuil1!$G$84:$G$87</c:f>
              <c:numCache>
                <c:formatCode>General</c:formatCode>
                <c:ptCount val="4"/>
                <c:pt idx="0">
                  <c:v>14</c:v>
                </c:pt>
                <c:pt idx="1">
                  <c:v>45</c:v>
                </c:pt>
                <c:pt idx="2">
                  <c:v>11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B7-B64D-B559-BBF8C2664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2550272"/>
        <c:axId val="112552592"/>
        <c:axId val="0"/>
      </c:bar3DChart>
      <c:catAx>
        <c:axId val="1125502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52592"/>
        <c:crosses val="autoZero"/>
        <c:auto val="1"/>
        <c:lblAlgn val="ctr"/>
        <c:lblOffset val="100"/>
        <c:noMultiLvlLbl val="0"/>
      </c:catAx>
      <c:valAx>
        <c:axId val="112552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25502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91D529-D3B8-EE48-B9F4-0FF716007ED7}" type="datetimeFigureOut">
              <a:rPr lang="fr-FR"/>
              <a:pPr>
                <a:defRPr/>
              </a:pPr>
              <a:t>12/05/2024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B7C70E-28DB-B74F-8965-55D8B63E38D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6926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6" tIns="46158" rIns="92316" bIns="46158" numCol="1" anchor="t" anchorCtr="0" compatLnSpc="1">
            <a:prstTxWarp prst="textNoShape">
              <a:avLst/>
            </a:prstTxWarp>
          </a:bodyPr>
          <a:lstStyle>
            <a:lvl1pPr defTabSz="923663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6" tIns="46158" rIns="92316" bIns="46158" numCol="1" anchor="t" anchorCtr="0" compatLnSpc="1">
            <a:prstTxWarp prst="textNoShape">
              <a:avLst/>
            </a:prstTxWarp>
          </a:bodyPr>
          <a:lstStyle>
            <a:lvl1pPr algn="r" defTabSz="923663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20FED38E-9D9E-2F42-9F0C-C2B240A12F83}" type="datetimeFigureOut">
              <a:rPr lang="fr-FR"/>
              <a:pPr>
                <a:defRPr/>
              </a:pPr>
              <a:t>12/05/2024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30" tIns="44115" rIns="88230" bIns="44115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6" tIns="46158" rIns="92316" bIns="46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6" tIns="46158" rIns="92316" bIns="46158" numCol="1" anchor="b" anchorCtr="0" compatLnSpc="1">
            <a:prstTxWarp prst="textNoShape">
              <a:avLst/>
            </a:prstTxWarp>
          </a:bodyPr>
          <a:lstStyle>
            <a:lvl1pPr defTabSz="923663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16" tIns="46158" rIns="92316" bIns="46158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3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3782970-1FD0-5944-9384-1DB36037F135}" type="slidenum">
              <a:rPr lang="fr-FR" altLang="fr-FR"/>
              <a:pPr>
                <a:defRPr/>
              </a:pPr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7343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734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D48D5BC-1057-4F47-94E4-7B6809DCB43E}" type="slidenum">
              <a:rPr lang="fr-FR" altLang="fr-FR" sz="1300" smtClean="0"/>
              <a:pPr>
                <a:spcBef>
                  <a:spcPct val="0"/>
                </a:spcBef>
              </a:pPr>
              <a:t>1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387643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86020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08F4ABA-D0BE-4A7E-8262-84497090B3F6}" type="slidenum">
              <a:rPr lang="fr-FR" altLang="fr-FR" sz="1300"/>
              <a:pPr algn="r" eaLnBrk="1" hangingPunct="1">
                <a:spcBef>
                  <a:spcPct val="0"/>
                </a:spcBef>
              </a:pPr>
              <a:t>10</a:t>
            </a:fld>
            <a:endParaRPr lang="fr-FR" altLang="fr-FR" sz="1300" dirty="0"/>
          </a:p>
        </p:txBody>
      </p:sp>
    </p:spTree>
    <p:extLst>
      <p:ext uri="{BB962C8B-B14F-4D97-AF65-F5344CB8AC3E}">
        <p14:creationId xmlns:p14="http://schemas.microsoft.com/office/powerpoint/2010/main" val="2457786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57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75780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9E4FF1B-5B53-8040-9C34-DDB2BC840753}" type="slidenum">
              <a:rPr lang="fr-FR" altLang="fr-FR" sz="1300"/>
              <a:pPr algn="r" eaLnBrk="1" hangingPunct="1">
                <a:spcBef>
                  <a:spcPct val="0"/>
                </a:spcBef>
              </a:pPr>
              <a:t>11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1055359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49688" y="9431338"/>
            <a:ext cx="29448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4066" tIns="48915" rIns="94066" bIns="48915" anchor="b"/>
          <a:lstStyle>
            <a:lvl1pPr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99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99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99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99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8D5B357C-1504-4865-A923-CA7CD4CCB6DE}" type="slidenum">
              <a:rPr lang="fr-FR" altLang="fr-FR" sz="13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12</a:t>
            </a:fld>
            <a:endParaRPr lang="fr-FR" altLang="fr-FR" sz="13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31888" y="746125"/>
            <a:ext cx="4533900" cy="3721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571" tIns="47786" rIns="95571" bIns="47786" anchor="ctr"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fr-FR" alt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4" name="Text Box 2"/>
          <p:cNvSpPr>
            <a:spLocks noGrp="1" noChangeArrowheads="1"/>
          </p:cNvSpPr>
          <p:nvPr>
            <p:ph type="body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66" tIns="48915" rIns="94066" bIns="48915"/>
          <a:lstStyle/>
          <a:p>
            <a:pPr defTabSz="433388" eaLnBrk="1" hangingPunct="1">
              <a:spcBef>
                <a:spcPct val="0"/>
              </a:spcBef>
              <a:tabLst>
                <a:tab pos="0" algn="l"/>
                <a:tab pos="881063" algn="l"/>
                <a:tab pos="1763713" algn="l"/>
                <a:tab pos="2646363" algn="l"/>
                <a:tab pos="3529013" algn="l"/>
                <a:tab pos="4410075" algn="l"/>
                <a:tab pos="5292725" algn="l"/>
                <a:tab pos="6175375" algn="l"/>
                <a:tab pos="7058025" algn="l"/>
                <a:tab pos="7940675" algn="l"/>
                <a:tab pos="8821738" algn="l"/>
                <a:tab pos="9704388" algn="l"/>
              </a:tabLst>
            </a:pPr>
            <a:endParaRPr lang="fr-FR" altLang="fr-FR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818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49688" y="9431338"/>
            <a:ext cx="2944812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4066" tIns="48915" rIns="94066" bIns="48915" anchor="b"/>
          <a:lstStyle>
            <a:lvl1pPr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69900">
              <a:spcBef>
                <a:spcPct val="30000"/>
              </a:spcBef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699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699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699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699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55650" algn="l"/>
                <a:tab pos="1512888" algn="l"/>
                <a:tab pos="2268538" algn="l"/>
                <a:tab pos="3025775" algn="l"/>
              </a:tabLs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000000"/>
              </a:buClr>
            </a:pPr>
            <a:fld id="{8D5B357C-1504-4865-A923-CA7CD4CCB6DE}" type="slidenum">
              <a:rPr lang="fr-FR" altLang="fr-FR" sz="13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pPr algn="r" eaLnBrk="1" hangingPunct="1">
                <a:spcBef>
                  <a:spcPct val="0"/>
                </a:spcBef>
                <a:buClr>
                  <a:srgbClr val="000000"/>
                </a:buClr>
              </a:pPr>
              <a:t>13</a:t>
            </a:fld>
            <a:endParaRPr lang="fr-FR" altLang="fr-FR" sz="1300" dirty="0">
              <a:solidFill>
                <a:srgbClr val="00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31888" y="746125"/>
            <a:ext cx="4533900" cy="3721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5571" tIns="47786" rIns="95571" bIns="47786" anchor="ctr"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endParaRPr lang="fr-FR" altLang="fr-FR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4" name="Text Box 2"/>
          <p:cNvSpPr>
            <a:spLocks noGrp="1" noChangeArrowheads="1"/>
          </p:cNvSpPr>
          <p:nvPr>
            <p:ph type="body"/>
          </p:nvPr>
        </p:nvSpPr>
        <p:spPr>
          <a:xfrm>
            <a:off x="679450" y="4714875"/>
            <a:ext cx="5438775" cy="4467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066" tIns="48915" rIns="94066" bIns="48915"/>
          <a:lstStyle/>
          <a:p>
            <a:pPr defTabSz="433388" eaLnBrk="1" hangingPunct="1">
              <a:spcBef>
                <a:spcPct val="0"/>
              </a:spcBef>
              <a:tabLst>
                <a:tab pos="0" algn="l"/>
                <a:tab pos="881063" algn="l"/>
                <a:tab pos="1763713" algn="l"/>
                <a:tab pos="2646363" algn="l"/>
                <a:tab pos="3529013" algn="l"/>
                <a:tab pos="4410075" algn="l"/>
                <a:tab pos="5292725" algn="l"/>
                <a:tab pos="6175375" algn="l"/>
                <a:tab pos="7058025" algn="l"/>
                <a:tab pos="7940675" algn="l"/>
                <a:tab pos="8821738" algn="l"/>
                <a:tab pos="9704388" algn="l"/>
              </a:tabLst>
            </a:pPr>
            <a:endParaRPr lang="fr-FR" altLang="fr-FR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30787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14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823964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15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378689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16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418946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17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403390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18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136027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19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536114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2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81924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ECBFC5E-D1DC-F24B-AD36-7537A0ACE742}" type="slidenum">
              <a:rPr lang="fr-FR" altLang="fr-FR" sz="1300"/>
              <a:pPr algn="r" eaLnBrk="1" hangingPunct="1">
                <a:spcBef>
                  <a:spcPct val="0"/>
                </a:spcBef>
              </a:pPr>
              <a:t>2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327847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20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605093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21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877068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22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4214529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23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910007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24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052620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25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9360938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26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1793469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27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932041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28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36996327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21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92164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DAE458-0786-314C-A968-2DCAE3B4451C}" type="slidenum">
              <a:rPr lang="fr-FR" altLang="fr-FR" sz="1300"/>
              <a:pPr algn="r" eaLnBrk="1" hangingPunct="1">
                <a:spcBef>
                  <a:spcPct val="0"/>
                </a:spcBef>
              </a:pPr>
              <a:t>32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61922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3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38308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4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954033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59396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0B170D-6AEF-074B-A1EC-CC6D96D943C4}" type="slidenum">
              <a:rPr lang="fr-FR" altLang="fr-FR" sz="1300"/>
              <a:pPr algn="r" eaLnBrk="1" hangingPunct="1">
                <a:spcBef>
                  <a:spcPct val="0"/>
                </a:spcBef>
              </a:pPr>
              <a:t>5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2960938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71684" name="Espace réservé du numéro de diapositive 3"/>
          <p:cNvSpPr txBox="1">
            <a:spLocks noGrp="1"/>
          </p:cNvSpPr>
          <p:nvPr/>
        </p:nvSpPr>
        <p:spPr bwMode="auto">
          <a:xfrm>
            <a:off x="4022163" y="9720756"/>
            <a:ext cx="3075480" cy="51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663" tIns="47831" rIns="95663" bIns="47831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6C71DC-8B7C-492B-87C1-C189B8BA7138}" type="slidenum">
              <a:rPr lang="fr-FR" altLang="fr-FR" sz="1300"/>
              <a:pPr algn="r" eaLnBrk="1" hangingPunct="1">
                <a:spcBef>
                  <a:spcPct val="0"/>
                </a:spcBef>
              </a:pPr>
              <a:t>6</a:t>
            </a:fld>
            <a:endParaRPr lang="fr-FR" altLang="fr-FR" sz="1300" dirty="0"/>
          </a:p>
        </p:txBody>
      </p:sp>
    </p:spTree>
    <p:extLst>
      <p:ext uri="{BB962C8B-B14F-4D97-AF65-F5344CB8AC3E}">
        <p14:creationId xmlns:p14="http://schemas.microsoft.com/office/powerpoint/2010/main" val="2250772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77828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D7A9C7-46C3-4494-80F8-BB02F313F997}" type="slidenum">
              <a:rPr lang="fr-FR" altLang="fr-FR" sz="1300"/>
              <a:pPr algn="r" eaLnBrk="1" hangingPunct="1">
                <a:spcBef>
                  <a:spcPct val="0"/>
                </a:spcBef>
              </a:pPr>
              <a:t>7</a:t>
            </a:fld>
            <a:endParaRPr lang="fr-FR" altLang="fr-FR" sz="1300" dirty="0"/>
          </a:p>
        </p:txBody>
      </p:sp>
    </p:spTree>
    <p:extLst>
      <p:ext uri="{BB962C8B-B14F-4D97-AF65-F5344CB8AC3E}">
        <p14:creationId xmlns:p14="http://schemas.microsoft.com/office/powerpoint/2010/main" val="4258091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77828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D7A9C7-46C3-4494-80F8-BB02F313F997}" type="slidenum">
              <a:rPr lang="fr-FR" altLang="fr-FR" sz="1300"/>
              <a:pPr algn="r" eaLnBrk="1" hangingPunct="1">
                <a:spcBef>
                  <a:spcPct val="0"/>
                </a:spcBef>
              </a:pPr>
              <a:t>8</a:t>
            </a:fld>
            <a:endParaRPr lang="fr-FR" altLang="fr-FR" sz="1300" dirty="0"/>
          </a:p>
        </p:txBody>
      </p:sp>
    </p:spTree>
    <p:extLst>
      <p:ext uri="{BB962C8B-B14F-4D97-AF65-F5344CB8AC3E}">
        <p14:creationId xmlns:p14="http://schemas.microsoft.com/office/powerpoint/2010/main" val="3536786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67588" name="Espace réservé du numéro de diapositive 3"/>
          <p:cNvSpPr txBox="1">
            <a:spLocks noGrp="1"/>
          </p:cNvSpPr>
          <p:nvPr/>
        </p:nvSpPr>
        <p:spPr bwMode="auto">
          <a:xfrm>
            <a:off x="3851275" y="9429750"/>
            <a:ext cx="2944813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16" tIns="46158" rIns="92316" bIns="46158" anchor="b"/>
          <a:lstStyle>
            <a:lvl1pPr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922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EBD8701-3800-364B-9FC5-34640F6BBDB2}" type="slidenum">
              <a:rPr lang="fr-FR" altLang="fr-FR" sz="1300"/>
              <a:pPr algn="r" eaLnBrk="1" hangingPunct="1">
                <a:spcBef>
                  <a:spcPct val="0"/>
                </a:spcBef>
              </a:pPr>
              <a:t>9</a:t>
            </a:fld>
            <a:endParaRPr lang="fr-FR" altLang="fr-FR" sz="1300"/>
          </a:p>
        </p:txBody>
      </p:sp>
    </p:spTree>
    <p:extLst>
      <p:ext uri="{BB962C8B-B14F-4D97-AF65-F5344CB8AC3E}">
        <p14:creationId xmlns:p14="http://schemas.microsoft.com/office/powerpoint/2010/main" val="1203937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 A - PowerPoint Intro Blanche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9188" y="6191250"/>
            <a:ext cx="5683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5"/>
          <p:cNvSpPr txBox="1">
            <a:spLocks noChangeArrowheads="1"/>
          </p:cNvSpPr>
          <p:nvPr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pic>
        <p:nvPicPr>
          <p:cNvPr id="11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7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420B334E-0905-2047-8EC8-1B92DD6B653E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2437560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37234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89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 I - PowerPoint F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9DC117D8-CD08-2C49-8353-5C7C4B426C87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pic>
        <p:nvPicPr>
          <p:cNvPr id="8" name="Image 7" descr=" I - PowerPoint Fin_Tex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811463"/>
            <a:ext cx="40163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089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711200" y="714356"/>
            <a:ext cx="10468864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711200" y="2643182"/>
            <a:ext cx="10472928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Espace réservé du pied de page 18"/>
          <p:cNvSpPr>
            <a:spLocks noGrp="1"/>
          </p:cNvSpPr>
          <p:nvPr>
            <p:ph type="ftr" sz="quarter" idx="10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6"/>
          <p:cNvSpPr>
            <a:spLocks noGrp="1"/>
          </p:cNvSpPr>
          <p:nvPr>
            <p:ph type="sldNum" sz="quarter" idx="11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A668AB-A513-764C-AC38-5E98EF7FC28F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16-Oct-09</a:t>
            </a:r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04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928670"/>
            <a:ext cx="10972800" cy="1153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2143126"/>
            <a:ext cx="10972800" cy="4181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832299-9548-5641-AD42-72C8DCC117F8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16-Oct-09</a:t>
            </a:r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555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5543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74989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5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526242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526242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69"/>
            <a:ext cx="5418667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69"/>
            <a:ext cx="5757332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61009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1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61770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124292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2"/>
            <a:ext cx="5418667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466554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466554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2"/>
            <a:ext cx="5757332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6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7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76029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1867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 V1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 C - PowerPoint Intro Blanche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5"/>
          <p:cNvSpPr txBox="1">
            <a:spLocks noChangeArrowheads="1"/>
          </p:cNvSpPr>
          <p:nvPr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pic>
        <p:nvPicPr>
          <p:cNvPr id="13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7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E611D6D7-F69D-914A-9E74-060EE6667186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3033509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96829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Espace réservé pour une image 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2999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7" tIns="45718" rIns="91437" bIns="45718"/>
          <a:lstStyle>
            <a:lvl1pPr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5271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36956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526242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526242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69"/>
            <a:ext cx="5418667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69"/>
            <a:ext cx="5757332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22757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71309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1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164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1-2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2"/>
            <a:ext cx="5418667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466554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466554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2"/>
            <a:ext cx="5757332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6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5286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711200" y="714356"/>
            <a:ext cx="10468864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711200" y="2643182"/>
            <a:ext cx="10472928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u pied de page 18"/>
          <p:cNvSpPr>
            <a:spLocks noGrp="1"/>
          </p:cNvSpPr>
          <p:nvPr>
            <p:ph type="ftr" sz="quarter" idx="10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6"/>
          <p:cNvSpPr>
            <a:spLocks noGrp="1"/>
          </p:cNvSpPr>
          <p:nvPr>
            <p:ph type="sldNum" sz="quarter" idx="11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3141B05-DFA1-B444-B56B-096B2E67700F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16-Oct-09</a:t>
            </a:r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0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928670"/>
            <a:ext cx="10972800" cy="115327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2143126"/>
            <a:ext cx="10972800" cy="4181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374DD1-8B1B-CC4C-9AA3-A0637790C760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16-Oct-09</a:t>
            </a:r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721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05434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9766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5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526242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526242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69"/>
            <a:ext cx="5418667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69"/>
            <a:ext cx="5757332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69120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 V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D - PowerPoint Intro Blanche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5"/>
          <p:cNvSpPr txBox="1">
            <a:spLocks noChangeArrowheads="1"/>
          </p:cNvSpPr>
          <p:nvPr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pic>
        <p:nvPicPr>
          <p:cNvPr id="13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7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63A7C3DF-E8B4-6346-B3A2-150EC76FBB2F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11" name="Espace réservé pour une image 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2999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7" tIns="45718" rIns="91437" bIns="45718"/>
          <a:lstStyle>
            <a:lvl1pPr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3033509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96829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130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2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2297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44329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2"/>
            <a:ext cx="5418667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466554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466554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2"/>
            <a:ext cx="5757332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39925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2982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42415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526242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526242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69"/>
            <a:ext cx="5418667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69"/>
            <a:ext cx="5757332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87930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051141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40298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2-2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2"/>
            <a:ext cx="5418667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466554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466554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2"/>
            <a:ext cx="5757332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4756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711200" y="714356"/>
            <a:ext cx="10468864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711200" y="2643182"/>
            <a:ext cx="10472928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u pied de page 18"/>
          <p:cNvSpPr>
            <a:spLocks noGrp="1"/>
          </p:cNvSpPr>
          <p:nvPr>
            <p:ph type="ftr" sz="quarter" idx="10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6"/>
          <p:cNvSpPr>
            <a:spLocks noGrp="1"/>
          </p:cNvSpPr>
          <p:nvPr>
            <p:ph type="sldNum" sz="quarter" idx="11"/>
          </p:nvPr>
        </p:nvSpPr>
        <p:spPr>
          <a:xfrm>
            <a:off x="1016635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A2B57C-8C8B-BA4F-8003-7B0639DCEC74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16-Oct-09</a:t>
            </a:r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63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 B - PowerPoint Intercala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5"/>
          <p:cNvSpPr txBox="1">
            <a:spLocks noChangeArrowheads="1"/>
          </p:cNvSpPr>
          <p:nvPr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pic>
        <p:nvPicPr>
          <p:cNvPr id="11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7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8B40EE74-1EDA-F249-B9B2-3926F6F16E90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3033509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96829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374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928670"/>
            <a:ext cx="10972800" cy="115327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2143126"/>
            <a:ext cx="10972800" cy="4181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BEC21A9-0FD6-CA43-A68C-0CA63BAF231A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16-Oct-09</a:t>
            </a:r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8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45180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5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2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799074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5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5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526242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526242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69"/>
            <a:ext cx="5418667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69"/>
            <a:ext cx="5757332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65067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3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0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8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103718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3-2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67569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3-2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2" name="Rectangle 11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6" name="ZoneTexte 7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2"/>
            <a:ext cx="5418667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466554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466554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2"/>
            <a:ext cx="5757332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5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378033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800926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431239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57389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526242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526242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69"/>
            <a:ext cx="5418667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69"/>
            <a:ext cx="5757332" cy="3163048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15229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 I - PowerPoint F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227013" y="6305550"/>
            <a:ext cx="41656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fr-FR" altLang="fr-FR" sz="7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Auteur - Date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BB8F7BE7-35C4-2641-B2C3-583A709B37EE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pic>
        <p:nvPicPr>
          <p:cNvPr id="9" name="Image 8" descr=" I - PowerPoint Fin_Tex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811463"/>
            <a:ext cx="40163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116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V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11636495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70892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3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" name="Rectangle 7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3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1"/>
            <a:ext cx="5418667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1"/>
            <a:ext cx="5757332" cy="3163047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2528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V3-2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5" name="Rectangle 14"/>
          <p:cNvSpPr/>
          <p:nvPr userDrawn="1"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1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300657" y="1703172"/>
            <a:ext cx="5418667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5"/>
          </p:nvPr>
        </p:nvSpPr>
        <p:spPr>
          <a:xfrm>
            <a:off x="226909" y="4665547"/>
            <a:ext cx="5869092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3" name="Espace réservé du texte 3"/>
          <p:cNvSpPr>
            <a:spLocks noGrp="1"/>
          </p:cNvSpPr>
          <p:nvPr>
            <p:ph type="body" sz="quarter" idx="16"/>
          </p:nvPr>
        </p:nvSpPr>
        <p:spPr>
          <a:xfrm>
            <a:off x="6325025" y="4665547"/>
            <a:ext cx="5528311" cy="328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4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16841" y="1703172"/>
            <a:ext cx="5757332" cy="2779501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0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04658" y="205838"/>
            <a:ext cx="11636495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12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13589" y="91364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98772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711200" y="714356"/>
            <a:ext cx="10468864" cy="1828800"/>
          </a:xfrm>
          <a:prstGeom prst="rect">
            <a:avLst/>
          </a:prstGeo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000" b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711200" y="2643182"/>
            <a:ext cx="10472928" cy="1752600"/>
          </a:xfrm>
          <a:prstGeom prst="rect">
            <a:avLst/>
          </a:prstGeo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Espace réservé du pied de page 18"/>
          <p:cNvSpPr>
            <a:spLocks noGrp="1"/>
          </p:cNvSpPr>
          <p:nvPr>
            <p:ph type="ftr" sz="quarter" idx="10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6"/>
          <p:cNvSpPr>
            <a:spLocks noGrp="1"/>
          </p:cNvSpPr>
          <p:nvPr>
            <p:ph type="sldNum" sz="quarter" idx="11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60AF75-BF15-5448-A9DD-680458B538B5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16-Oct-09</a:t>
            </a:r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45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928670"/>
            <a:ext cx="10972800" cy="115327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2143126"/>
            <a:ext cx="10972800" cy="4181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556000" y="6356350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10566400" y="6356350"/>
            <a:ext cx="1016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C04FAA-9919-2944-84EC-BE15B48D1347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  <p:sp>
        <p:nvSpPr>
          <p:cNvPr id="6" name="Espace réservé de la date 9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16-Oct-09</a:t>
            </a:r>
            <a:endParaRPr lang="en-US">
              <a:solidFill>
                <a:schemeClr val="tx1">
                  <a:shade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6203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7"/>
          <p:cNvSpPr txBox="1"/>
          <p:nvPr userDrawn="1"/>
        </p:nvSpPr>
        <p:spPr>
          <a:xfrm>
            <a:off x="-642938" y="68263"/>
            <a:ext cx="5062538" cy="2238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50" i="1" spc="400" dirty="0">
                <a:solidFill>
                  <a:srgbClr val="000000"/>
                </a:solidFill>
                <a:latin typeface="Gill Sans MT"/>
                <a:cs typeface="Gill Sans MT"/>
              </a:rPr>
              <a:t>INSTITUT LAUE LANGEVIN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442981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5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0" y="2301551"/>
            <a:ext cx="12192000" cy="179147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 algn="l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D87DAED4-C301-FD4A-B213-DB2754E504D5}" type="datetime1">
              <a:rPr lang="fr-FR"/>
              <a:pPr>
                <a:defRPr/>
              </a:pPr>
              <a:t>12/05/2024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 algn="ctr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32738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-4763"/>
            <a:ext cx="7196138" cy="83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300617" y="1709928"/>
            <a:ext cx="11636495" cy="4355592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2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300615" y="315606"/>
            <a:ext cx="11636495" cy="8919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309547" y="1234927"/>
            <a:ext cx="11627564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algn="l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D5D5234E-E8B7-5447-953E-ADDF6AA1182B}" type="datetime1">
              <a:rPr lang="fr-FR"/>
              <a:pPr>
                <a:defRPr/>
              </a:pPr>
              <a:t>12/05/2024</a:t>
            </a:fld>
            <a:endParaRPr lang="fr-FR"/>
          </a:p>
        </p:txBody>
      </p:sp>
      <p:sp>
        <p:nvSpPr>
          <p:cNvPr id="7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algn="ctr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91682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callout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7938"/>
            <a:ext cx="71961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7"/>
          <p:cNvSpPr>
            <a:spLocks noGrp="1"/>
          </p:cNvSpPr>
          <p:nvPr>
            <p:ph sz="quarter" idx="11"/>
          </p:nvPr>
        </p:nvSpPr>
        <p:spPr>
          <a:xfrm>
            <a:off x="6106695" y="1794895"/>
            <a:ext cx="5612629" cy="4204853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7"/>
          </p:nvPr>
        </p:nvSpPr>
        <p:spPr>
          <a:xfrm>
            <a:off x="225771" y="1794894"/>
            <a:ext cx="5757332" cy="4322495"/>
          </a:xfrm>
          <a:prstGeom prst="rect">
            <a:avLst/>
          </a:prstGeom>
        </p:spPr>
        <p:txBody>
          <a:bodyPr vert="horz"/>
          <a:lstStyle>
            <a:lvl1pPr marL="182563" indent="-182563">
              <a:defRPr sz="2400" b="0" i="0">
                <a:latin typeface="Verdana"/>
                <a:cs typeface="Verdana"/>
              </a:defRPr>
            </a:lvl1pPr>
            <a:lvl2pPr marL="355600" indent="-173038">
              <a:buSzPct val="50000"/>
              <a:defRPr sz="1600" b="0" i="0">
                <a:latin typeface="Verdana"/>
                <a:cs typeface="Verdana"/>
              </a:defRPr>
            </a:lvl2pPr>
            <a:lvl3pPr marL="539750" indent="-184150">
              <a:buSzPct val="50000"/>
              <a:buFont typeface="Wingdings" charset="2"/>
              <a:buChar char="§"/>
              <a:defRPr sz="1400" b="0" i="0">
                <a:latin typeface="Verdana"/>
                <a:cs typeface="Verdana"/>
              </a:defRPr>
            </a:lvl3pPr>
            <a:lvl4pPr marL="722313" indent="-182563">
              <a:buSzPct val="50000"/>
              <a:buFont typeface="Courier New"/>
              <a:buChar char="o"/>
              <a:defRPr sz="1100" b="0" i="0">
                <a:latin typeface="Verdana"/>
                <a:cs typeface="Verdana"/>
              </a:defRPr>
            </a:lvl4pPr>
            <a:lvl5pPr>
              <a:defRPr b="0" i="0">
                <a:latin typeface="Verdana"/>
                <a:cs typeface="Verdana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Espace réservé du texte 8"/>
          <p:cNvSpPr>
            <a:spLocks noGrp="1"/>
          </p:cNvSpPr>
          <p:nvPr>
            <p:ph type="body" sz="quarter" idx="20"/>
          </p:nvPr>
        </p:nvSpPr>
        <p:spPr>
          <a:xfrm>
            <a:off x="226909" y="1276753"/>
            <a:ext cx="11493136" cy="475001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="0" i="0">
                <a:solidFill>
                  <a:schemeClr val="accent2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Espace réservé du texte 2"/>
          <p:cNvSpPr>
            <a:spLocks noGrp="1"/>
          </p:cNvSpPr>
          <p:nvPr>
            <p:ph type="body" sz="quarter" idx="18"/>
          </p:nvPr>
        </p:nvSpPr>
        <p:spPr>
          <a:xfrm>
            <a:off x="226908" y="502197"/>
            <a:ext cx="11493136" cy="73141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b="0" i="0">
                <a:latin typeface="Verdana"/>
                <a:cs typeface="Verdana"/>
              </a:defRPr>
            </a:lvl1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Espace réservé de la date 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 algn="l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A57E0374-B9D1-984C-ACE3-7CC70DC957D7}" type="datetime1">
              <a:rPr lang="fr-FR"/>
              <a:pPr>
                <a:defRPr/>
              </a:pPr>
              <a:t>12/05/2024</a:t>
            </a:fld>
            <a:endParaRPr lang="fr-FR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 algn="ctr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715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37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2608263"/>
            <a:ext cx="15049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8"/>
          <p:cNvSpPr txBox="1"/>
          <p:nvPr userDrawn="1"/>
        </p:nvSpPr>
        <p:spPr>
          <a:xfrm>
            <a:off x="1989138" y="3108325"/>
            <a:ext cx="3573462" cy="215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" i="1" spc="400" dirty="0">
                <a:solidFill>
                  <a:srgbClr val="FFFFFF">
                    <a:lumMod val="95000"/>
                  </a:srgbClr>
                </a:solidFill>
                <a:latin typeface="Gill Sans MT"/>
                <a:cs typeface="Gill Sans MT"/>
              </a:rPr>
              <a:t>INSTITUT LAUE LANGEVIN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fld id="{604D4370-512F-0D4F-804D-854E9343847C}" type="datetime1">
              <a:rPr lang="fr-FR"/>
              <a:pPr>
                <a:defRPr/>
              </a:pPr>
              <a:t>12/05/2024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>
                <a:solidFill>
                  <a:srgbClr val="000000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40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+ sign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 A - PowerPoint Intro Blanche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32068" y="6197870"/>
            <a:ext cx="615445" cy="53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>
            <a:spLocks noChangeArrowheads="1"/>
          </p:cNvSpPr>
          <p:nvPr userDrawn="1"/>
        </p:nvSpPr>
        <p:spPr bwMode="auto">
          <a:xfrm>
            <a:off x="227013" y="6305550"/>
            <a:ext cx="416560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700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Paolo </a:t>
            </a:r>
            <a:r>
              <a:rPr lang="en-US" altLang="fr-FR" sz="700" noProof="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Mutti</a:t>
            </a:r>
            <a:r>
              <a:rPr lang="en-US" altLang="fr-FR" sz="700" noProof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Head of Instrument Control Department</a:t>
            </a:r>
          </a:p>
        </p:txBody>
      </p:sp>
      <p:pic>
        <p:nvPicPr>
          <p:cNvPr id="11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96F977CD-D7D9-4AA2-A6B0-D022352D8423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2437560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37234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5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 A - PowerPoint Intro Blanche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6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2AD25524-DB1F-4F4F-865F-DB0112B08302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2437560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37234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35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 C - PowerPoint Intro Blanche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6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249A1930-7567-4242-A273-F5F0C33D9056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3033509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96829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Espace réservé pour une image 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2999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7" tIns="45718" rIns="91437" bIns="45718"/>
          <a:lstStyle>
            <a:lvl1pPr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2893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pictur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D - PowerPoint Intro Blanche V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6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67734049-12E9-AB45-88C6-EF0A4BB95C0F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11" name="Espace réservé pour une image  1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2999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437" tIns="45718" rIns="91437" bIns="45718"/>
          <a:lstStyle>
            <a:lvl1pPr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3033509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96829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05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 B - PowerPoint Intercalai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45088"/>
            <a:ext cx="12180888" cy="8699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5462588"/>
            <a:ext cx="12180888" cy="552450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6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D245B5A1-93DC-6243-83BC-A498767BA1E0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2685" y="3033509"/>
            <a:ext cx="11565163" cy="73866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buFont typeface="Arial"/>
              <a:buNone/>
              <a:defRPr sz="36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36553" y="3968294"/>
            <a:ext cx="11565163" cy="2872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400" b="0" i="0" baseline="0">
                <a:solidFill>
                  <a:schemeClr val="accent2"/>
                </a:solidFill>
                <a:latin typeface="Verdana"/>
                <a:cs typeface="Verdana"/>
              </a:defRPr>
            </a:lvl1pPr>
            <a:lvl2pPr marL="457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1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3.emf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662" r:id="rId1"/>
    <p:sldLayoutId id="2147485663" r:id="rId2"/>
    <p:sldLayoutId id="2147485664" r:id="rId3"/>
    <p:sldLayoutId id="2147485665" r:id="rId4"/>
    <p:sldLayoutId id="2147485666" r:id="rId5"/>
    <p:sldLayoutId id="2147485667" r:id="rId6"/>
    <p:sldLayoutId id="2147485668" r:id="rId7"/>
    <p:sldLayoutId id="2147485669" r:id="rId8"/>
    <p:sldLayoutId id="2147485670" r:id="rId9"/>
    <p:sldLayoutId id="2147485671" r:id="rId10"/>
    <p:sldLayoutId id="2147485672" r:id="rId11"/>
    <p:sldLayoutId id="2147485673" r:id="rId1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14" descr=" E - PowerPoint Slides V1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Imag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ZoneTexte 13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2C0F3BAA-EFE1-9F47-A32C-2A6ED84C6EB7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2" r:id="rId1"/>
    <p:sldLayoutId id="2147485674" r:id="rId2"/>
    <p:sldLayoutId id="2147485675" r:id="rId3"/>
    <p:sldLayoutId id="2147485676" r:id="rId4"/>
    <p:sldLayoutId id="2147485677" r:id="rId5"/>
    <p:sldLayoutId id="2147485678" r:id="rId6"/>
    <p:sldLayoutId id="2147485653" r:id="rId7"/>
    <p:sldLayoutId id="2147485654" r:id="rId8"/>
    <p:sldLayoutId id="2147485655" r:id="rId9"/>
    <p:sldLayoutId id="2147485679" r:id="rId10"/>
    <p:sldLayoutId id="2147485680" r:id="rId11"/>
    <p:sldLayoutId id="2147485681" r:id="rId12"/>
    <p:sldLayoutId id="2147485682" r:id="rId13"/>
    <p:sldLayoutId id="2147485683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2" descr=" G - PowerPoint Slides V2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050" y="6191250"/>
            <a:ext cx="52546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ZoneTexte 11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C0C805A-5146-A846-B029-DAD33D3F40DE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4" r:id="rId1"/>
    <p:sldLayoutId id="2147485685" r:id="rId2"/>
    <p:sldLayoutId id="2147485686" r:id="rId3"/>
    <p:sldLayoutId id="2147485687" r:id="rId4"/>
    <p:sldLayoutId id="2147485688" r:id="rId5"/>
    <p:sldLayoutId id="2147485689" r:id="rId6"/>
    <p:sldLayoutId id="2147485656" r:id="rId7"/>
    <p:sldLayoutId id="2147485657" r:id="rId8"/>
    <p:sldLayoutId id="2147485658" r:id="rId9"/>
    <p:sldLayoutId id="2147485690" r:id="rId10"/>
    <p:sldLayoutId id="2147485691" r:id="rId11"/>
    <p:sldLayoutId id="2147485692" r:id="rId12"/>
    <p:sldLayoutId id="2147485693" r:id="rId13"/>
    <p:sldLayoutId id="2147485694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 12" descr=" F - PowerPoint Slides V3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938" y="6165850"/>
            <a:ext cx="6635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6270625"/>
            <a:ext cx="4843463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ZoneTexte 11"/>
          <p:cNvSpPr txBox="1">
            <a:spLocks noChangeArrowheads="1"/>
          </p:cNvSpPr>
          <p:nvPr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fld id="{1BDE71ED-6A2B-C647-8C52-E8C78503C397}" type="slidenum">
              <a:rPr lang="fr-FR" altLang="fr-FR" sz="700" smtClean="0">
                <a:solidFill>
                  <a:schemeClr val="accent1"/>
                </a:solidFill>
                <a:latin typeface="Verdana Bold"/>
                <a:ea typeface="Verdana Bold"/>
                <a:cs typeface="Verdana Bold"/>
              </a:rPr>
              <a:pPr>
                <a:defRPr/>
              </a:pPr>
              <a:t>‹#›</a:t>
            </a:fld>
            <a:endParaRPr lang="fr-FR" altLang="fr-FR" sz="700">
              <a:solidFill>
                <a:schemeClr val="accent1"/>
              </a:solidFill>
              <a:latin typeface="Verdana Bold"/>
              <a:ea typeface="Verdana Bold"/>
              <a:cs typeface="Verdana Bold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95" r:id="rId1"/>
    <p:sldLayoutId id="2147485696" r:id="rId2"/>
    <p:sldLayoutId id="2147485697" r:id="rId3"/>
    <p:sldLayoutId id="2147485698" r:id="rId4"/>
    <p:sldLayoutId id="2147485699" r:id="rId5"/>
    <p:sldLayoutId id="2147485700" r:id="rId6"/>
    <p:sldLayoutId id="2147485659" r:id="rId7"/>
    <p:sldLayoutId id="2147485660" r:id="rId8"/>
    <p:sldLayoutId id="2147485661" r:id="rId9"/>
    <p:sldLayoutId id="2147485701" r:id="rId10"/>
    <p:sldLayoutId id="2147485702" r:id="rId11"/>
    <p:sldLayoutId id="2147485703" r:id="rId12"/>
    <p:sldLayoutId id="2147485704" r:id="rId13"/>
    <p:sldLayoutId id="2147485705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oneTexte 13"/>
          <p:cNvSpPr txBox="1">
            <a:spLocks noChangeArrowheads="1"/>
          </p:cNvSpPr>
          <p:nvPr userDrawn="1"/>
        </p:nvSpPr>
        <p:spPr bwMode="auto">
          <a:xfrm>
            <a:off x="11768138" y="6294438"/>
            <a:ext cx="569912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F80844E2-7B03-2A45-B297-3480667BFF89}" type="slidenum">
              <a:rPr lang="fr-FR" altLang="fr-FR" sz="700" smtClean="0">
                <a:solidFill>
                  <a:srgbClr val="95ACBA"/>
                </a:solidFill>
                <a:latin typeface="Verdana Bold"/>
                <a:ea typeface="Verdana Bold"/>
                <a:cs typeface="Verdana Bold"/>
              </a:rPr>
              <a:pPr eaLnBrk="1" hangingPunct="1">
                <a:defRPr/>
              </a:pPr>
              <a:t>‹#›</a:t>
            </a:fld>
            <a:endParaRPr lang="fr-FR" altLang="fr-FR" sz="700">
              <a:solidFill>
                <a:srgbClr val="95ACBA"/>
              </a:solidFill>
              <a:latin typeface="Verdana Bold"/>
              <a:ea typeface="Verdana Bold"/>
              <a:cs typeface="Verdana Bold"/>
            </a:endParaRPr>
          </a:p>
        </p:txBody>
      </p:sp>
      <p:sp>
        <p:nvSpPr>
          <p:cNvPr id="2" name="ZoneTexte 1"/>
          <p:cNvSpPr txBox="1"/>
          <p:nvPr userDrawn="1"/>
        </p:nvSpPr>
        <p:spPr>
          <a:xfrm>
            <a:off x="6213475" y="6405563"/>
            <a:ext cx="4451350" cy="207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750" i="1" spc="400" dirty="0">
                <a:solidFill>
                  <a:srgbClr val="000000"/>
                </a:solidFill>
                <a:latin typeface="Gill Sans MT"/>
                <a:cs typeface="Gill Sans MT"/>
              </a:rPr>
              <a:t>THE EUROPEAN NEUTRON SOURCE</a:t>
            </a:r>
          </a:p>
        </p:txBody>
      </p:sp>
      <p:pic>
        <p:nvPicPr>
          <p:cNvPr id="4100" name="Imag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975" y="6107113"/>
            <a:ext cx="6683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53988" y="6356350"/>
            <a:ext cx="156845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Calibri"/>
              </a:defRPr>
            </a:lvl1pPr>
          </a:lstStyle>
          <a:p>
            <a:pPr>
              <a:defRPr/>
            </a:pPr>
            <a:fld id="{A0F6013D-34A9-724E-8F74-129019CD126E}" type="datetime1">
              <a:rPr lang="fr-FR"/>
              <a:pPr>
                <a:defRPr/>
              </a:pPr>
              <a:t>12/05/2024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835150" y="6356350"/>
            <a:ext cx="41148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Calibri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6" r:id="rId1"/>
    <p:sldLayoutId id="2147485707" r:id="rId2"/>
    <p:sldLayoutId id="2147485708" r:id="rId3"/>
    <p:sldLayoutId id="2147485709" r:id="rId4"/>
    <p:sldLayoutId id="2147485711" r:id="rId5"/>
  </p:sldLayoutIdLst>
  <p:hf sldNum="0"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10" Type="http://schemas.openxmlformats.org/officeDocument/2006/relationships/image" Target="../media/image44.png"/><Relationship Id="rId4" Type="http://schemas.openxmlformats.org/officeDocument/2006/relationships/image" Target="../media/image38.jp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tiff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0.tiff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tiff"/><Relationship Id="rId4" Type="http://schemas.openxmlformats.org/officeDocument/2006/relationships/image" Target="../media/image48.jp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0.gif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3.tiff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/>
          </p:cNvSpPr>
          <p:nvPr/>
        </p:nvSpPr>
        <p:spPr bwMode="auto">
          <a:xfrm>
            <a:off x="2063750" y="1700213"/>
            <a:ext cx="7851775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18288" bIns="0" anchor="b"/>
          <a:lstStyle/>
          <a:p>
            <a:pPr algn="ctr" eaLnBrk="1" hangingPunct="1">
              <a:defRPr/>
            </a:pPr>
            <a:br>
              <a:rPr lang="fr-FR" sz="4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itchFamily="34" charset="0"/>
              </a:rPr>
            </a:br>
            <a:endParaRPr lang="fr-FR" sz="2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4617B"/>
                </a:outerShdw>
              </a:effectLst>
              <a:latin typeface="Lucida Sans" pitchFamily="34" charset="0"/>
            </a:endParaRPr>
          </a:p>
          <a:p>
            <a:pPr algn="ctr" eaLnBrk="1" hangingPunct="1">
              <a:defRPr/>
            </a:pPr>
            <a:endParaRPr lang="fr-FR" sz="2000" b="1" dirty="0">
              <a:effectLst>
                <a:outerShdw blurRad="38100" dist="38100" dir="2700000" algn="tl">
                  <a:srgbClr val="04617B"/>
                </a:outerShdw>
              </a:effectLst>
              <a:latin typeface="Lucida Sans" pitchFamily="34" charset="0"/>
            </a:endParaRPr>
          </a:p>
          <a:p>
            <a:pPr algn="ctr" eaLnBrk="1" hangingPunct="1">
              <a:defRPr/>
            </a:pPr>
            <a:endParaRPr lang="fr-FR" sz="2000" b="1" dirty="0">
              <a:effectLst>
                <a:outerShdw blurRad="38100" dist="38100" dir="2700000" algn="tl">
                  <a:srgbClr val="04617B"/>
                </a:outerShdw>
              </a:effectLst>
              <a:latin typeface="Lucida Sans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0" y="918127"/>
            <a:ext cx="11363195" cy="3387055"/>
          </a:xfrm>
          <a:prstGeom prst="roundRect">
            <a:avLst>
              <a:gd name="adj" fmla="val 461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E484C2-A056-6741-2DDA-4D00A141F6D1}"/>
              </a:ext>
            </a:extLst>
          </p:cNvPr>
          <p:cNvSpPr txBox="1"/>
          <p:nvPr/>
        </p:nvSpPr>
        <p:spPr>
          <a:xfrm>
            <a:off x="1002258" y="5229200"/>
            <a:ext cx="1018748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prstMaterial="matte">
              <a:bevelT w="38100" h="38100"/>
            </a:sp3d>
          </a:bodyPr>
          <a:lstStyle/>
          <a:p>
            <a:pPr algn="ctr">
              <a:defRPr/>
            </a:pPr>
            <a:r>
              <a:rPr lang="en-US" sz="4000" b="1" dirty="0">
                <a:ln/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rPr>
              <a:t>NOMAD More Than A Simple Sequencer</a:t>
            </a:r>
          </a:p>
        </p:txBody>
      </p:sp>
    </p:spTree>
    <p:extLst>
      <p:ext uri="{BB962C8B-B14F-4D97-AF65-F5344CB8AC3E}">
        <p14:creationId xmlns:p14="http://schemas.microsoft.com/office/powerpoint/2010/main" val="2400880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6" b="3726"/>
          <a:stretch/>
        </p:blipFill>
        <p:spPr>
          <a:xfrm>
            <a:off x="47328" y="1107686"/>
            <a:ext cx="7017774" cy="577769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5" t="7828" r="12859" b="19456"/>
          <a:stretch/>
        </p:blipFill>
        <p:spPr>
          <a:xfrm>
            <a:off x="7560000" y="1080000"/>
            <a:ext cx="3859604" cy="3859604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BDC78618-35B3-3F49-8B0E-530F8018B896}"/>
              </a:ext>
            </a:extLst>
          </p:cNvPr>
          <p:cNvSpPr txBox="1">
            <a:spLocks/>
          </p:cNvSpPr>
          <p:nvPr/>
        </p:nvSpPr>
        <p:spPr bwMode="auto">
          <a:xfrm>
            <a:off x="520419" y="240560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The ILL Reactor</a:t>
            </a:r>
          </a:p>
        </p:txBody>
      </p:sp>
    </p:spTree>
    <p:extLst>
      <p:ext uri="{BB962C8B-B14F-4D97-AF65-F5344CB8AC3E}">
        <p14:creationId xmlns:p14="http://schemas.microsoft.com/office/powerpoint/2010/main" val="30165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41171 0.22476 L -0.29414 0.2081 C -0.26927 0.20532 -0.23385 0.19305 -0.19752 0.17291 C -0.15625 0.15069 -0.12434 0.12731 -0.10286 0.10439 L -4.16667E-6 4.44444E-6 " pathEditMode="relative" rAng="20580000" ptsTypes="AAA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4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7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052736"/>
            <a:ext cx="7807731" cy="520278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74C8FB0-C39F-E747-8340-1DE31161E30E}"/>
              </a:ext>
            </a:extLst>
          </p:cNvPr>
          <p:cNvSpPr txBox="1">
            <a:spLocks/>
          </p:cNvSpPr>
          <p:nvPr/>
        </p:nvSpPr>
        <p:spPr bwMode="auto">
          <a:xfrm>
            <a:off x="520419" y="240560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The ILL Reactor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461F35-429F-BC01-20A8-8E3316B66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0" y="908720"/>
            <a:ext cx="7772400" cy="58293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31359A1-6978-A945-83E5-DEA38EE14BF4}"/>
              </a:ext>
            </a:extLst>
          </p:cNvPr>
          <p:cNvSpPr txBox="1">
            <a:spLocks/>
          </p:cNvSpPr>
          <p:nvPr/>
        </p:nvSpPr>
        <p:spPr bwMode="auto">
          <a:xfrm>
            <a:off x="551384" y="260648"/>
            <a:ext cx="5912403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Neutron Techniques</a:t>
            </a:r>
          </a:p>
        </p:txBody>
      </p:sp>
    </p:spTree>
    <p:extLst>
      <p:ext uri="{BB962C8B-B14F-4D97-AF65-F5344CB8AC3E}">
        <p14:creationId xmlns:p14="http://schemas.microsoft.com/office/powerpoint/2010/main" val="182143889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"/>
          <a:stretch/>
        </p:blipFill>
        <p:spPr>
          <a:xfrm>
            <a:off x="2063551" y="1556792"/>
            <a:ext cx="7951881" cy="49085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90" y="855496"/>
            <a:ext cx="8009604" cy="600921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94" y="856850"/>
            <a:ext cx="8005995" cy="600650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95" y="856850"/>
            <a:ext cx="8005993" cy="6006502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95" y="856850"/>
            <a:ext cx="8005993" cy="60065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95" y="856850"/>
            <a:ext cx="8005993" cy="60065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95" y="856850"/>
            <a:ext cx="8005993" cy="600650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6" r="-1"/>
          <a:stretch/>
        </p:blipFill>
        <p:spPr>
          <a:xfrm>
            <a:off x="1775521" y="856850"/>
            <a:ext cx="8251468" cy="6006502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931359A1-6978-A945-83E5-DEA38EE14BF4}"/>
              </a:ext>
            </a:extLst>
          </p:cNvPr>
          <p:cNvSpPr txBox="1">
            <a:spLocks/>
          </p:cNvSpPr>
          <p:nvPr/>
        </p:nvSpPr>
        <p:spPr bwMode="auto">
          <a:xfrm>
            <a:off x="551384" y="260648"/>
            <a:ext cx="5912403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The Instrument Suite</a:t>
            </a:r>
          </a:p>
        </p:txBody>
      </p:sp>
    </p:spTree>
    <p:extLst>
      <p:ext uri="{BB962C8B-B14F-4D97-AF65-F5344CB8AC3E}">
        <p14:creationId xmlns:p14="http://schemas.microsoft.com/office/powerpoint/2010/main" val="1759326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35D9627-6F87-8A4C-A7A7-3B56733EE441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4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ctr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NOMAD Framework</a:t>
            </a:r>
          </a:p>
        </p:txBody>
      </p:sp>
      <p:pic>
        <p:nvPicPr>
          <p:cNvPr id="22" name="Picture 21" descr="Nomad.png">
            <a:extLst>
              <a:ext uri="{FF2B5EF4-FFF2-40B4-BE49-F238E27FC236}">
                <a16:creationId xmlns:a16="http://schemas.microsoft.com/office/drawing/2014/main" id="{4C426D26-C682-6057-D804-0D38A5BF2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931" y="2429600"/>
            <a:ext cx="3551216" cy="2130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EC448AC-F7FE-56F6-8444-168F1CD340D5}"/>
              </a:ext>
            </a:extLst>
          </p:cNvPr>
          <p:cNvSpPr txBox="1"/>
          <p:nvPr/>
        </p:nvSpPr>
        <p:spPr>
          <a:xfrm>
            <a:off x="1288150" y="2195321"/>
            <a:ext cx="3762633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Team project to optimize resources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491DA2F-1784-C475-7CAB-F1D902BDE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42" y="2151883"/>
            <a:ext cx="456208" cy="4562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90944E-E354-4D7F-5390-5F176A9F97BE}"/>
              </a:ext>
            </a:extLst>
          </p:cNvPr>
          <p:cNvSpPr txBox="1"/>
          <p:nvPr/>
        </p:nvSpPr>
        <p:spPr>
          <a:xfrm>
            <a:off x="1288150" y="2887686"/>
            <a:ext cx="432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Facilitate development and maintenance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12DEFFD-CD19-C36E-EF7C-6347046F70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42" y="2844248"/>
            <a:ext cx="456208" cy="4562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BDFEC61-CEC0-43CD-C11D-FB4229B4C399}"/>
              </a:ext>
            </a:extLst>
          </p:cNvPr>
          <p:cNvSpPr txBox="1"/>
          <p:nvPr/>
        </p:nvSpPr>
        <p:spPr>
          <a:xfrm>
            <a:off x="1288150" y="3583895"/>
            <a:ext cx="4857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Unique interface to facilitate user’s operations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97DF30E-D3E6-DA93-3EB7-463ABA3DB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42" y="3540457"/>
            <a:ext cx="456208" cy="45620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4B73A7C-C539-40EE-5AD8-1FCD643AB8D2}"/>
              </a:ext>
            </a:extLst>
          </p:cNvPr>
          <p:cNvSpPr txBox="1"/>
          <p:nvPr/>
        </p:nvSpPr>
        <p:spPr>
          <a:xfrm>
            <a:off x="1288149" y="4243159"/>
            <a:ext cx="422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Abstraction to hide technical complexity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68A5ECC-2D24-5F6A-1486-87506CB38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41" y="4199721"/>
            <a:ext cx="456208" cy="4562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3AE14FC-6E45-36B1-D41E-775237C8F513}"/>
              </a:ext>
            </a:extLst>
          </p:cNvPr>
          <p:cNvSpPr txBox="1"/>
          <p:nvPr/>
        </p:nvSpPr>
        <p:spPr>
          <a:xfrm>
            <a:off x="1288149" y="4943058"/>
            <a:ext cx="485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Tools to help setting up and evaluating results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C5E25FF-128C-FB45-169A-FCFF15644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41" y="4899620"/>
            <a:ext cx="456208" cy="456208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05EF450-E464-CB90-5FB4-9A279A2ADD44}"/>
              </a:ext>
            </a:extLst>
          </p:cNvPr>
          <p:cNvSpPr txBox="1"/>
          <p:nvPr/>
        </p:nvSpPr>
        <p:spPr>
          <a:xfrm>
            <a:off x="1288149" y="5642158"/>
            <a:ext cx="317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Unique for all ILL instruments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EF9C33B-D3A8-8C90-4E5C-67761557B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41" y="5598720"/>
            <a:ext cx="456208" cy="45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64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2B9FED-0C04-A7C9-32DF-449E56C4A250}"/>
              </a:ext>
            </a:extLst>
          </p:cNvPr>
          <p:cNvCxnSpPr>
            <a:cxnSpLocks/>
          </p:cNvCxnSpPr>
          <p:nvPr/>
        </p:nvCxnSpPr>
        <p:spPr>
          <a:xfrm flipH="1">
            <a:off x="2111888" y="3604999"/>
            <a:ext cx="1464001" cy="92595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501BFA8-7D9D-5242-6B2F-783A48565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877" y="2916784"/>
            <a:ext cx="918482" cy="9184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3F0E6C-0F6C-B3EE-FA6E-CCB18DD91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98" y="1268304"/>
            <a:ext cx="1622802" cy="13257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DAA9CC8-9446-D8B3-A648-DBAF823BE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7303" y="511496"/>
            <a:ext cx="2348332" cy="1455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9421F10-144D-0E16-C01B-61533345D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4597" y="1641780"/>
            <a:ext cx="2465372" cy="1359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2CE8646-CC58-4817-BD81-E05267FFC3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9280" y="397261"/>
            <a:ext cx="2167441" cy="1223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65ABA40-030D-5944-275A-19F75D518D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5535" y="4431960"/>
            <a:ext cx="2862055" cy="101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74C417-C9CC-86BD-27CC-88145C65B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703" y="4355663"/>
            <a:ext cx="2495438" cy="1656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BC0D8E6-4535-CDE0-99D0-5AEB3D08C271}"/>
              </a:ext>
            </a:extLst>
          </p:cNvPr>
          <p:cNvSpPr txBox="1"/>
          <p:nvPr/>
        </p:nvSpPr>
        <p:spPr>
          <a:xfrm>
            <a:off x="7408296" y="1151028"/>
            <a:ext cx="785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Server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42E272-B87D-6A80-D761-09C97E1377D9}"/>
              </a:ext>
            </a:extLst>
          </p:cNvPr>
          <p:cNvSpPr txBox="1"/>
          <p:nvPr/>
        </p:nvSpPr>
        <p:spPr>
          <a:xfrm>
            <a:off x="3886703" y="1114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GUI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39D41A-7F90-D2F2-FFA1-2E5C42ED011E}"/>
              </a:ext>
            </a:extLst>
          </p:cNvPr>
          <p:cNvSpPr txBox="1"/>
          <p:nvPr/>
        </p:nvSpPr>
        <p:spPr>
          <a:xfrm>
            <a:off x="629098" y="78169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Real-time Plot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D8BE50-19A7-337F-DE65-32867EC5333D}"/>
              </a:ext>
            </a:extLst>
          </p:cNvPr>
          <p:cNvSpPr txBox="1"/>
          <p:nvPr/>
        </p:nvSpPr>
        <p:spPr>
          <a:xfrm>
            <a:off x="10315229" y="-64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Alarms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02DCE4-1A98-703F-933C-F6404DE7D0B3}"/>
              </a:ext>
            </a:extLst>
          </p:cNvPr>
          <p:cNvSpPr txBox="1"/>
          <p:nvPr/>
        </p:nvSpPr>
        <p:spPr>
          <a:xfrm>
            <a:off x="8554123" y="5506162"/>
            <a:ext cx="51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Log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936565-EFD2-97DA-2206-8560B20F49E5}"/>
              </a:ext>
            </a:extLst>
          </p:cNvPr>
          <p:cNvSpPr txBox="1"/>
          <p:nvPr/>
        </p:nvSpPr>
        <p:spPr>
          <a:xfrm>
            <a:off x="3289672" y="3770887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Application Manager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396CE94-0E8D-D3AF-4E6C-9E229C8E3709}"/>
              </a:ext>
            </a:extLst>
          </p:cNvPr>
          <p:cNvCxnSpPr>
            <a:cxnSpLocks/>
          </p:cNvCxnSpPr>
          <p:nvPr/>
        </p:nvCxnSpPr>
        <p:spPr>
          <a:xfrm flipH="1" flipV="1">
            <a:off x="2467947" y="2594094"/>
            <a:ext cx="1073167" cy="487868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5A3127E-8502-2C94-A538-C1ADA9EA586D}"/>
              </a:ext>
            </a:extLst>
          </p:cNvPr>
          <p:cNvCxnSpPr>
            <a:cxnSpLocks/>
          </p:cNvCxnSpPr>
          <p:nvPr/>
        </p:nvCxnSpPr>
        <p:spPr>
          <a:xfrm flipV="1">
            <a:off x="4842932" y="2670381"/>
            <a:ext cx="1469092" cy="45893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06AAEB11-EB90-709F-35C5-C117FE6F5EBD}"/>
              </a:ext>
            </a:extLst>
          </p:cNvPr>
          <p:cNvCxnSpPr>
            <a:cxnSpLocks/>
          </p:cNvCxnSpPr>
          <p:nvPr/>
        </p:nvCxnSpPr>
        <p:spPr>
          <a:xfrm>
            <a:off x="8260429" y="3304107"/>
            <a:ext cx="299435" cy="82533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FFD9DDC-5506-4171-338F-2A842F9EB38E}"/>
              </a:ext>
            </a:extLst>
          </p:cNvPr>
          <p:cNvCxnSpPr>
            <a:cxnSpLocks/>
          </p:cNvCxnSpPr>
          <p:nvPr/>
        </p:nvCxnSpPr>
        <p:spPr>
          <a:xfrm flipV="1">
            <a:off x="4154565" y="2166736"/>
            <a:ext cx="0" cy="68860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83B493A9-8496-B366-8DA7-3212C66B1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4727" y="5825382"/>
            <a:ext cx="293512" cy="39649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B7C0B7F-A428-41B2-3B33-7F3D88E41C45}"/>
              </a:ext>
            </a:extLst>
          </p:cNvPr>
          <p:cNvSpPr txBox="1"/>
          <p:nvPr/>
        </p:nvSpPr>
        <p:spPr>
          <a:xfrm>
            <a:off x="4073875" y="616183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Parameters survey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762D54-CF22-280A-9DC1-CD59DF0A350B}"/>
              </a:ext>
            </a:extLst>
          </p:cNvPr>
          <p:cNvCxnSpPr>
            <a:cxnSpLocks/>
          </p:cNvCxnSpPr>
          <p:nvPr/>
        </p:nvCxnSpPr>
        <p:spPr>
          <a:xfrm flipH="1">
            <a:off x="6419004" y="3340775"/>
            <a:ext cx="480933" cy="74696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38AC36F-28B9-9E91-E644-A62A6BB4A0D9}"/>
              </a:ext>
            </a:extLst>
          </p:cNvPr>
          <p:cNvCxnSpPr>
            <a:cxnSpLocks/>
          </p:cNvCxnSpPr>
          <p:nvPr/>
        </p:nvCxnSpPr>
        <p:spPr>
          <a:xfrm flipV="1">
            <a:off x="9322542" y="1791053"/>
            <a:ext cx="1036320" cy="679902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67317B2-B020-42CB-A15B-F7E6124121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31" y="2773476"/>
            <a:ext cx="1549604" cy="1461055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7C3B4BCF-04F9-A15E-6B27-458FD73E28F5}"/>
              </a:ext>
            </a:extLst>
          </p:cNvPr>
          <p:cNvCxnSpPr>
            <a:cxnSpLocks/>
          </p:cNvCxnSpPr>
          <p:nvPr/>
        </p:nvCxnSpPr>
        <p:spPr>
          <a:xfrm>
            <a:off x="9322542" y="3077388"/>
            <a:ext cx="798705" cy="42625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F129AE3-6CFB-8DB8-F3A8-5C47016570AB}"/>
              </a:ext>
            </a:extLst>
          </p:cNvPr>
          <p:cNvSpPr txBox="1"/>
          <p:nvPr/>
        </p:nvSpPr>
        <p:spPr>
          <a:xfrm>
            <a:off x="10131374" y="250426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Data Storage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71DCA3C8-3263-5F57-AAED-15DA91A738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8779" y="5338059"/>
            <a:ext cx="293512" cy="396499"/>
          </a:xfrm>
          <a:prstGeom prst="rect">
            <a:avLst/>
          </a:prstGeom>
        </p:spPr>
      </p:pic>
      <p:pic>
        <p:nvPicPr>
          <p:cNvPr id="36" name="Picture 2" descr="User application Icons - Download 4911 Free User application icons here">
            <a:extLst>
              <a:ext uri="{FF2B5EF4-FFF2-40B4-BE49-F238E27FC236}">
                <a16:creationId xmlns:a16="http://schemas.microsoft.com/office/drawing/2014/main" id="{DEB15B03-8BAD-7B45-5897-FD7F25D7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2" y="4443601"/>
            <a:ext cx="1004633" cy="100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498AAE0-FACB-262B-2FDB-FE61CA3477AE}"/>
              </a:ext>
            </a:extLst>
          </p:cNvPr>
          <p:cNvSpPr txBox="1"/>
          <p:nvPr/>
        </p:nvSpPr>
        <p:spPr>
          <a:xfrm>
            <a:off x="491784" y="5558004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User Application</a:t>
            </a:r>
          </a:p>
        </p:txBody>
      </p:sp>
    </p:spTree>
    <p:extLst>
      <p:ext uri="{BB962C8B-B14F-4D97-AF65-F5344CB8AC3E}">
        <p14:creationId xmlns:p14="http://schemas.microsoft.com/office/powerpoint/2010/main" val="1504899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35D9627-6F87-8A4C-A7A7-3B56733EE441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CAMEO - Application Manager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753F12-7FDF-BFC9-219B-8EC18D922A07}"/>
              </a:ext>
            </a:extLst>
          </p:cNvPr>
          <p:cNvSpPr txBox="1"/>
          <p:nvPr/>
        </p:nvSpPr>
        <p:spPr>
          <a:xfrm>
            <a:off x="1671605" y="1487028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Server written in Java </a:t>
            </a:r>
            <a:r>
              <a:rPr lang="en-FR" dirty="0">
                <a:sym typeface="Wingdings" pitchFamily="2" charset="2"/>
              </a:rPr>
              <a:t>to be</a:t>
            </a:r>
            <a:r>
              <a:rPr lang="en-FR" dirty="0"/>
              <a:t> multiplatform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1212A-6501-29FB-2157-5F3B27AEC38C}"/>
              </a:ext>
            </a:extLst>
          </p:cNvPr>
          <p:cNvSpPr txBox="1"/>
          <p:nvPr/>
        </p:nvSpPr>
        <p:spPr>
          <a:xfrm>
            <a:off x="552090" y="2614592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APIs in C++, Java, Python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58A72F-DAE2-40BB-28FD-D17E4C8CCD1A}"/>
              </a:ext>
            </a:extLst>
          </p:cNvPr>
          <p:cNvSpPr txBox="1"/>
          <p:nvPr/>
        </p:nvSpPr>
        <p:spPr>
          <a:xfrm>
            <a:off x="751692" y="3807982"/>
            <a:ext cx="2351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Communication</a:t>
            </a:r>
            <a:r>
              <a:rPr lang="en-FR" dirty="0"/>
              <a:t> layer</a:t>
            </a:r>
          </a:p>
          <a:p>
            <a:r>
              <a:rPr lang="en-FR" dirty="0"/>
              <a:t>	ZeroMQ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95A1AE-08DA-F587-7EDF-D37B4422474E}"/>
              </a:ext>
            </a:extLst>
          </p:cNvPr>
          <p:cNvSpPr txBox="1"/>
          <p:nvPr/>
        </p:nvSpPr>
        <p:spPr>
          <a:xfrm>
            <a:off x="1081177" y="5263756"/>
            <a:ext cx="764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Provide the f</a:t>
            </a:r>
            <a:r>
              <a:rPr lang="en-FR" dirty="0"/>
              <a:t>lexibility to handle the application duty cycle (start/stop/sync)</a:t>
            </a:r>
          </a:p>
        </p:txBody>
      </p:sp>
      <p:pic>
        <p:nvPicPr>
          <p:cNvPr id="4098" name="Picture 2" descr="Special Competence Areas - Lupus Consulting">
            <a:extLst>
              <a:ext uri="{FF2B5EF4-FFF2-40B4-BE49-F238E27FC236}">
                <a16:creationId xmlns:a16="http://schemas.microsoft.com/office/drawing/2014/main" id="{A8531ECC-D842-B843-49D7-6175096F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00" y="2510242"/>
            <a:ext cx="2158491" cy="216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E73DE5-B7FF-14BD-B25F-692830045C4F}"/>
              </a:ext>
            </a:extLst>
          </p:cNvPr>
          <p:cNvSpPr txBox="1"/>
          <p:nvPr/>
        </p:nvSpPr>
        <p:spPr>
          <a:xfrm>
            <a:off x="6894118" y="2368371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Handle local and distant applications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E83B0-62A6-0311-8A11-AFAAEE8F7C2C}"/>
              </a:ext>
            </a:extLst>
          </p:cNvPr>
          <p:cNvSpPr txBox="1"/>
          <p:nvPr/>
        </p:nvSpPr>
        <p:spPr>
          <a:xfrm>
            <a:off x="7420756" y="3613529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Every node has its own server</a:t>
            </a:r>
          </a:p>
        </p:txBody>
      </p:sp>
    </p:spTree>
    <p:extLst>
      <p:ext uri="{BB962C8B-B14F-4D97-AF65-F5344CB8AC3E}">
        <p14:creationId xmlns:p14="http://schemas.microsoft.com/office/powerpoint/2010/main" val="268517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35D9627-6F87-8A4C-A7A7-3B56733EE441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4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ctr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Architecture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8DCD233-3375-CDFF-72B0-4E33D979A140}"/>
              </a:ext>
            </a:extLst>
          </p:cNvPr>
          <p:cNvSpPr/>
          <p:nvPr/>
        </p:nvSpPr>
        <p:spPr>
          <a:xfrm>
            <a:off x="3743593" y="1192413"/>
            <a:ext cx="7937129" cy="1277077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Java + SWT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Dynamic interface engine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Real time visualization (OpenGL)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6977186-0986-4088-EF5B-851E29B6D870}"/>
              </a:ext>
            </a:extLst>
          </p:cNvPr>
          <p:cNvSpPr/>
          <p:nvPr/>
        </p:nvSpPr>
        <p:spPr>
          <a:xfrm>
            <a:off x="3743590" y="4502671"/>
            <a:ext cx="7937129" cy="1518617"/>
          </a:xfrm>
          <a:prstGeom prst="roundRect">
            <a:avLst/>
          </a:prstGeom>
          <a:solidFill>
            <a:srgbClr val="FEAE5F"/>
          </a:solidFill>
          <a:ln>
            <a:solidFill>
              <a:srgbClr val="FFCC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C++</a:t>
            </a:r>
          </a:p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Drivers and controllers</a:t>
            </a:r>
          </a:p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Scheduler: sequential and parallel execution</a:t>
            </a:r>
          </a:p>
          <a:p>
            <a:pPr algn="r"/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File system: data, logs, rules, etc…</a:t>
            </a:r>
          </a:p>
        </p:txBody>
      </p:sp>
      <p:sp>
        <p:nvSpPr>
          <p:cNvPr id="19" name="Up Arrow 18">
            <a:extLst>
              <a:ext uri="{FF2B5EF4-FFF2-40B4-BE49-F238E27FC236}">
                <a16:creationId xmlns:a16="http://schemas.microsoft.com/office/drawing/2014/main" id="{42E05FC5-ED61-FBA1-FFBA-018F86D8CB13}"/>
              </a:ext>
            </a:extLst>
          </p:cNvPr>
          <p:cNvSpPr/>
          <p:nvPr/>
        </p:nvSpPr>
        <p:spPr>
          <a:xfrm>
            <a:off x="5522221" y="3869401"/>
            <a:ext cx="864096" cy="576064"/>
          </a:xfrm>
          <a:prstGeom prst="upArrow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C3E4C32B-F207-303F-9183-65C2C95E7A54}"/>
              </a:ext>
            </a:extLst>
          </p:cNvPr>
          <p:cNvSpPr/>
          <p:nvPr/>
        </p:nvSpPr>
        <p:spPr>
          <a:xfrm>
            <a:off x="5522221" y="2545602"/>
            <a:ext cx="864096" cy="576064"/>
          </a:xfrm>
          <a:prstGeom prst="upArrow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id="{C607430F-9DA8-0045-5676-F240DB1C4EAF}"/>
              </a:ext>
            </a:extLst>
          </p:cNvPr>
          <p:cNvSpPr/>
          <p:nvPr/>
        </p:nvSpPr>
        <p:spPr>
          <a:xfrm flipV="1">
            <a:off x="9362648" y="3869401"/>
            <a:ext cx="864096" cy="576064"/>
          </a:xfrm>
          <a:prstGeom prst="upArrow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>
            <a:extLst>
              <a:ext uri="{FF2B5EF4-FFF2-40B4-BE49-F238E27FC236}">
                <a16:creationId xmlns:a16="http://schemas.microsoft.com/office/drawing/2014/main" id="{8DDDD512-9E01-DB0B-7A7C-41894E633AB5}"/>
              </a:ext>
            </a:extLst>
          </p:cNvPr>
          <p:cNvSpPr/>
          <p:nvPr/>
        </p:nvSpPr>
        <p:spPr>
          <a:xfrm flipV="1">
            <a:off x="9362648" y="2574800"/>
            <a:ext cx="864096" cy="576064"/>
          </a:xfrm>
          <a:prstGeom prst="upArrow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gui_icon.png">
            <a:extLst>
              <a:ext uri="{FF2B5EF4-FFF2-40B4-BE49-F238E27FC236}">
                <a16:creationId xmlns:a16="http://schemas.microsoft.com/office/drawing/2014/main" id="{13CA7434-8BFA-4785-A824-9682E1AE7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575" y="1410743"/>
            <a:ext cx="1370744" cy="872621"/>
          </a:xfrm>
          <a:prstGeom prst="rect">
            <a:avLst/>
          </a:prstGeom>
        </p:spPr>
      </p:pic>
      <p:pic>
        <p:nvPicPr>
          <p:cNvPr id="27" name="Picture 26" descr="brain.png">
            <a:extLst>
              <a:ext uri="{FF2B5EF4-FFF2-40B4-BE49-F238E27FC236}">
                <a16:creationId xmlns:a16="http://schemas.microsoft.com/office/drawing/2014/main" id="{444775AB-411C-5A3F-C7B4-7CFC67CE8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918" y="4768776"/>
            <a:ext cx="948244" cy="948244"/>
          </a:xfrm>
          <a:prstGeom prst="rect">
            <a:avLst/>
          </a:prstGeom>
        </p:spPr>
      </p:pic>
      <p:sp>
        <p:nvSpPr>
          <p:cNvPr id="30" name="Shape 128">
            <a:extLst>
              <a:ext uri="{FF2B5EF4-FFF2-40B4-BE49-F238E27FC236}">
                <a16:creationId xmlns:a16="http://schemas.microsoft.com/office/drawing/2014/main" id="{6DF4A6E0-4300-6195-19AA-CD9E1104E1B4}"/>
              </a:ext>
            </a:extLst>
          </p:cNvPr>
          <p:cNvSpPr txBox="1">
            <a:spLocks/>
          </p:cNvSpPr>
          <p:nvPr/>
        </p:nvSpPr>
        <p:spPr>
          <a:xfrm>
            <a:off x="2358346" y="1375305"/>
            <a:ext cx="945293" cy="86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80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595959"/>
                </a:solidFill>
              </a:rPr>
              <a:t>GUI</a:t>
            </a:r>
          </a:p>
        </p:txBody>
      </p:sp>
      <p:sp>
        <p:nvSpPr>
          <p:cNvPr id="33" name="Shape 128">
            <a:extLst>
              <a:ext uri="{FF2B5EF4-FFF2-40B4-BE49-F238E27FC236}">
                <a16:creationId xmlns:a16="http://schemas.microsoft.com/office/drawing/2014/main" id="{BE455A24-3004-76AE-80CD-A8C2731881DE}"/>
              </a:ext>
            </a:extLst>
          </p:cNvPr>
          <p:cNvSpPr txBox="1">
            <a:spLocks/>
          </p:cNvSpPr>
          <p:nvPr/>
        </p:nvSpPr>
        <p:spPr>
          <a:xfrm>
            <a:off x="463428" y="4803474"/>
            <a:ext cx="2840211" cy="86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80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3200">
                <a:solidFill>
                  <a:srgbClr val="595959"/>
                </a:solidFill>
              </a:rPr>
              <a:t>SERVER</a:t>
            </a:r>
            <a:endParaRPr lang="en-US" sz="3200" dirty="0">
              <a:solidFill>
                <a:srgbClr val="595959"/>
              </a:solidFill>
            </a:endParaRPr>
          </a:p>
        </p:txBody>
      </p:sp>
      <p:sp>
        <p:nvSpPr>
          <p:cNvPr id="36" name="Shape 128">
            <a:extLst>
              <a:ext uri="{FF2B5EF4-FFF2-40B4-BE49-F238E27FC236}">
                <a16:creationId xmlns:a16="http://schemas.microsoft.com/office/drawing/2014/main" id="{0B5AD3D0-8B3C-6473-C0F0-73B5A2DB1800}"/>
              </a:ext>
            </a:extLst>
          </p:cNvPr>
          <p:cNvSpPr txBox="1">
            <a:spLocks/>
          </p:cNvSpPr>
          <p:nvPr/>
        </p:nvSpPr>
        <p:spPr>
          <a:xfrm>
            <a:off x="338884" y="3005305"/>
            <a:ext cx="2964755" cy="864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algn="ctr">
              <a:defRPr sz="280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>
              <a:defRPr sz="4400">
                <a:latin typeface="Arial"/>
                <a:ea typeface="Arial"/>
                <a:cs typeface="Arial"/>
                <a:sym typeface="Arial"/>
              </a:defRPr>
            </a:lvl2pPr>
            <a:lvl3pPr algn="ctr">
              <a:defRPr sz="4400">
                <a:latin typeface="Arial"/>
                <a:ea typeface="Arial"/>
                <a:cs typeface="Arial"/>
                <a:sym typeface="Arial"/>
              </a:defRPr>
            </a:lvl3pPr>
            <a:lvl4pPr algn="ctr">
              <a:defRPr sz="4400">
                <a:latin typeface="Arial"/>
                <a:ea typeface="Arial"/>
                <a:cs typeface="Arial"/>
                <a:sym typeface="Arial"/>
              </a:defRPr>
            </a:lvl4pPr>
            <a:lvl5pPr algn="ctr">
              <a:defRPr sz="4400">
                <a:latin typeface="Arial"/>
                <a:ea typeface="Arial"/>
                <a:cs typeface="Arial"/>
                <a:sym typeface="Arial"/>
              </a:defRPr>
            </a:lvl5pPr>
            <a:lvl6pPr indent="457200" algn="ctr">
              <a:defRPr sz="4400">
                <a:latin typeface="Arial"/>
                <a:ea typeface="Arial"/>
                <a:cs typeface="Arial"/>
                <a:sym typeface="Arial"/>
              </a:defRPr>
            </a:lvl6pPr>
            <a:lvl7pPr indent="914400" algn="ctr">
              <a:defRPr sz="4400">
                <a:latin typeface="Arial"/>
                <a:ea typeface="Arial"/>
                <a:cs typeface="Arial"/>
                <a:sym typeface="Arial"/>
              </a:defRPr>
            </a:lvl7pPr>
            <a:lvl8pPr indent="1371600" algn="ctr">
              <a:defRPr sz="4400">
                <a:latin typeface="Arial"/>
                <a:ea typeface="Arial"/>
                <a:cs typeface="Arial"/>
                <a:sym typeface="Arial"/>
              </a:defRPr>
            </a:lvl8pPr>
            <a:lvl9pPr indent="1828800" algn="ctr">
              <a:defRPr sz="44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n-US" sz="3200">
                <a:solidFill>
                  <a:srgbClr val="595959"/>
                </a:solidFill>
              </a:rPr>
              <a:t>Transport Layer</a:t>
            </a:r>
            <a:endParaRPr lang="en-US" sz="3200" dirty="0">
              <a:solidFill>
                <a:srgbClr val="595959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D3F4F5-D59F-0739-FF4E-205DD4819C87}"/>
              </a:ext>
            </a:extLst>
          </p:cNvPr>
          <p:cNvCxnSpPr/>
          <p:nvPr/>
        </p:nvCxnSpPr>
        <p:spPr>
          <a:xfrm>
            <a:off x="3863752" y="3501008"/>
            <a:ext cx="7704856" cy="0"/>
          </a:xfrm>
          <a:prstGeom prst="line">
            <a:avLst/>
          </a:prstGeom>
          <a:ln w="76200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Project navbar logo">
            <a:extLst>
              <a:ext uri="{FF2B5EF4-FFF2-40B4-BE49-F238E27FC236}">
                <a16:creationId xmlns:a16="http://schemas.microsoft.com/office/drawing/2014/main" id="{EE07B789-68ED-89EE-37E1-3CA767776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267218"/>
            <a:ext cx="1440160" cy="44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303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35D9627-6F87-8A4C-A7A7-3B56733EE441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Server Architecture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3A5E7-3204-6AC2-D938-6AD6A3A714A6}"/>
              </a:ext>
            </a:extLst>
          </p:cNvPr>
          <p:cNvSpPr txBox="1"/>
          <p:nvPr/>
        </p:nvSpPr>
        <p:spPr>
          <a:xfrm>
            <a:off x="675659" y="219035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For every instrument: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E2111-7685-F2BB-351C-6233CD084CE4}"/>
              </a:ext>
            </a:extLst>
          </p:cNvPr>
          <p:cNvSpPr txBox="1"/>
          <p:nvPr/>
        </p:nvSpPr>
        <p:spPr>
          <a:xfrm>
            <a:off x="525891" y="5721892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Flexibility to develop specific plugin without a general impact on the application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B8365E4-D8A9-1DC3-DDFE-543499C3C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05" y="2939023"/>
            <a:ext cx="1156739" cy="115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lugin Icon - Download in Glyph Style">
            <a:extLst>
              <a:ext uri="{FF2B5EF4-FFF2-40B4-BE49-F238E27FC236}">
                <a16:creationId xmlns:a16="http://schemas.microsoft.com/office/drawing/2014/main" id="{E23393D0-5AD4-D628-F8D3-EFBA6CA08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85" y="3384741"/>
            <a:ext cx="558640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lugin Icon - Download in Glyph Style">
            <a:extLst>
              <a:ext uri="{FF2B5EF4-FFF2-40B4-BE49-F238E27FC236}">
                <a16:creationId xmlns:a16="http://schemas.microsoft.com/office/drawing/2014/main" id="{C59121ED-2531-77D5-30D9-B805B0866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032" y="2438771"/>
            <a:ext cx="558640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lugin Icon - Download in Glyph Style">
            <a:extLst>
              <a:ext uri="{FF2B5EF4-FFF2-40B4-BE49-F238E27FC236}">
                <a16:creationId xmlns:a16="http://schemas.microsoft.com/office/drawing/2014/main" id="{A8D6E693-0325-1294-E732-254149C1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535" y="2030015"/>
            <a:ext cx="558640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lugin Icon - Download in Glyph Style">
            <a:extLst>
              <a:ext uri="{FF2B5EF4-FFF2-40B4-BE49-F238E27FC236}">
                <a16:creationId xmlns:a16="http://schemas.microsoft.com/office/drawing/2014/main" id="{AFFCF304-ED71-2F21-CC6D-F947A49A0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73" y="2223409"/>
            <a:ext cx="558640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lugin Icon - Download in Glyph Style">
            <a:extLst>
              <a:ext uri="{FF2B5EF4-FFF2-40B4-BE49-F238E27FC236}">
                <a16:creationId xmlns:a16="http://schemas.microsoft.com/office/drawing/2014/main" id="{15E33F79-1154-BC24-9DC9-0E527669B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77" y="3185184"/>
            <a:ext cx="558640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lugin Icon - Download in Glyph Style">
            <a:extLst>
              <a:ext uri="{FF2B5EF4-FFF2-40B4-BE49-F238E27FC236}">
                <a16:creationId xmlns:a16="http://schemas.microsoft.com/office/drawing/2014/main" id="{986A916D-10E5-2BAE-77E3-4A4DED903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35" y="4095761"/>
            <a:ext cx="558640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lugin Icon - Download in Glyph Style">
            <a:extLst>
              <a:ext uri="{FF2B5EF4-FFF2-40B4-BE49-F238E27FC236}">
                <a16:creationId xmlns:a16="http://schemas.microsoft.com/office/drawing/2014/main" id="{2F1140D7-7E25-FF3E-CDD7-630951734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560" y="4259237"/>
            <a:ext cx="558640" cy="55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D1DC7B-3333-BAF1-3E10-9D763028E1EC}"/>
              </a:ext>
            </a:extLst>
          </p:cNvPr>
          <p:cNvSpPr txBox="1"/>
          <p:nvPr/>
        </p:nvSpPr>
        <p:spPr>
          <a:xfrm>
            <a:off x="881417" y="2787245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FR" dirty="0"/>
              <a:t>One core application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26B16E-E4BA-1703-1432-84E4D6ED2693}"/>
              </a:ext>
            </a:extLst>
          </p:cNvPr>
          <p:cNvSpPr txBox="1"/>
          <p:nvPr/>
        </p:nvSpPr>
        <p:spPr>
          <a:xfrm>
            <a:off x="853959" y="3380780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FR" dirty="0"/>
              <a:t>Specific plugins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125A93-3FFA-8A8C-D8A3-E0324B132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09" y="667845"/>
            <a:ext cx="3770616" cy="482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56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E05DD2-0F0B-FCA2-FB9C-5F7FC771E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32" y="1153169"/>
            <a:ext cx="8505177" cy="517337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E83AE09E-3FCF-A9E9-76AD-869726A63C00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GUI – Dynamic Interface Generation Engine</a:t>
            </a:r>
          </a:p>
        </p:txBody>
      </p:sp>
    </p:spTree>
    <p:extLst>
      <p:ext uri="{BB962C8B-B14F-4D97-AF65-F5344CB8AC3E}">
        <p14:creationId xmlns:p14="http://schemas.microsoft.com/office/powerpoint/2010/main" val="3600299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544" y="1484784"/>
            <a:ext cx="4656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ILL - 57 years of neutron science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1544" y="2247255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Facts and figures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91544" y="3772197"/>
            <a:ext cx="4114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Different interfaces and tools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1753" y="4534668"/>
            <a:ext cx="24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NOMAD Remote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959" y="5297139"/>
            <a:ext cx="167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Digital twin</a:t>
            </a:r>
          </a:p>
        </p:txBody>
      </p:sp>
      <p:sp>
        <p:nvSpPr>
          <p:cNvPr id="8" name="Oval 7"/>
          <p:cNvSpPr/>
          <p:nvPr/>
        </p:nvSpPr>
        <p:spPr>
          <a:xfrm>
            <a:off x="1631504" y="1643608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31504" y="2406079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631504" y="3931021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631504" y="4693492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631504" y="5455963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5416C7D8-E105-8942-AC8F-A9086A325A22}"/>
              </a:ext>
            </a:extLst>
          </p:cNvPr>
          <p:cNvSpPr txBox="1">
            <a:spLocks/>
          </p:cNvSpPr>
          <p:nvPr/>
        </p:nvSpPr>
        <p:spPr bwMode="auto">
          <a:xfrm>
            <a:off x="551384" y="305820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B15C49-9079-316D-C6CD-241D7EEE4A94}"/>
              </a:ext>
            </a:extLst>
          </p:cNvPr>
          <p:cNvSpPr txBox="1"/>
          <p:nvPr/>
        </p:nvSpPr>
        <p:spPr>
          <a:xfrm>
            <a:off x="2001753" y="3009726"/>
            <a:ext cx="566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NOMAD – Experiment control software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255B92C-34B4-2A4B-E1A7-9BA384BCBEE0}"/>
              </a:ext>
            </a:extLst>
          </p:cNvPr>
          <p:cNvSpPr/>
          <p:nvPr/>
        </p:nvSpPr>
        <p:spPr>
          <a:xfrm>
            <a:off x="1641713" y="3168550"/>
            <a:ext cx="144016" cy="14401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4AB31-DC60-6B53-5676-150DCB224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44" y="1253866"/>
            <a:ext cx="8505177" cy="5173376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8B4763-165F-FC14-91E5-0C684F12E4F4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Configurable Interface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E37E30-CA9C-BC5A-35FC-B67439A06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536" y="430758"/>
            <a:ext cx="2022472" cy="351013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SpyTas.jpg">
            <a:extLst>
              <a:ext uri="{FF2B5EF4-FFF2-40B4-BE49-F238E27FC236}">
                <a16:creationId xmlns:a16="http://schemas.microsoft.com/office/drawing/2014/main" id="{567BB03F-27A4-3EAA-C4AE-E38B52926B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457" y="3252614"/>
            <a:ext cx="2000345" cy="340827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0D4CDB-27E0-0E0C-8811-7817CC301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1457" y="404664"/>
            <a:ext cx="2022239" cy="274751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861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4763-165F-FC14-91E5-0C684F12E4F4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One Server Different Interfaces</a:t>
            </a:r>
          </a:p>
        </p:txBody>
      </p:sp>
      <p:pic>
        <p:nvPicPr>
          <p:cNvPr id="2" name="Picture 1" descr="comm2.tiff">
            <a:extLst>
              <a:ext uri="{FF2B5EF4-FFF2-40B4-BE49-F238E27FC236}">
                <a16:creationId xmlns:a16="http://schemas.microsoft.com/office/drawing/2014/main" id="{4DD600BC-B2E4-30BD-70F0-615F2B2E8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848" y="1247774"/>
            <a:ext cx="7007837" cy="434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shot-NomadShell.png">
            <a:extLst>
              <a:ext uri="{FF2B5EF4-FFF2-40B4-BE49-F238E27FC236}">
                <a16:creationId xmlns:a16="http://schemas.microsoft.com/office/drawing/2014/main" id="{1C8CB773-57F7-3495-79EA-DE846B6D20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3068960"/>
            <a:ext cx="7328985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0B524-033D-A029-86C6-1C65B939F3DF}"/>
              </a:ext>
            </a:extLst>
          </p:cNvPr>
          <p:cNvSpPr txBox="1"/>
          <p:nvPr/>
        </p:nvSpPr>
        <p:spPr>
          <a:xfrm>
            <a:off x="456315" y="1988840"/>
            <a:ext cx="4063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800" dirty="0"/>
              <a:t>A specific command-line</a:t>
            </a:r>
          </a:p>
        </p:txBody>
      </p:sp>
    </p:spTree>
    <p:extLst>
      <p:ext uri="{BB962C8B-B14F-4D97-AF65-F5344CB8AC3E}">
        <p14:creationId xmlns:p14="http://schemas.microsoft.com/office/powerpoint/2010/main" val="320237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4763-165F-FC14-91E5-0C684F12E4F4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On The WEB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AAB60-71EF-EE25-55A5-B8F0D33CF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124744"/>
            <a:ext cx="7600556" cy="5463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79688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B4763-165F-FC14-91E5-0C684F12E4F4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On ANDROID</a:t>
            </a:r>
          </a:p>
        </p:txBody>
      </p:sp>
      <p:pic>
        <p:nvPicPr>
          <p:cNvPr id="2" name="Picture 1" descr="15158-DjpOner-Android.png">
            <a:extLst>
              <a:ext uri="{FF2B5EF4-FFF2-40B4-BE49-F238E27FC236}">
                <a16:creationId xmlns:a16="http://schemas.microsoft.com/office/drawing/2014/main" id="{27456B96-CE7E-74E4-8C5D-DD4523E37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73614"/>
            <a:ext cx="1158244" cy="11582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29F9DE0-5741-FB92-3314-A1D43B3CFD3D}"/>
              </a:ext>
            </a:extLst>
          </p:cNvPr>
          <p:cNvGrpSpPr/>
          <p:nvPr/>
        </p:nvGrpSpPr>
        <p:grpSpPr>
          <a:xfrm>
            <a:off x="1199456" y="1772816"/>
            <a:ext cx="9361040" cy="4536504"/>
            <a:chOff x="467544" y="2780928"/>
            <a:chExt cx="8368104" cy="3743568"/>
          </a:xfrm>
        </p:grpSpPr>
        <p:pic>
          <p:nvPicPr>
            <p:cNvPr id="6" name="Picture 5" descr="Nomad Android 2.png">
              <a:extLst>
                <a:ext uri="{FF2B5EF4-FFF2-40B4-BE49-F238E27FC236}">
                  <a16:creationId xmlns:a16="http://schemas.microsoft.com/office/drawing/2014/main" id="{22313269-B45F-04E8-FDF8-A429FB6C4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780928"/>
              <a:ext cx="4551680" cy="294703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 descr="Nomad Android.png">
              <a:extLst>
                <a:ext uri="{FF2B5EF4-FFF2-40B4-BE49-F238E27FC236}">
                  <a16:creationId xmlns:a16="http://schemas.microsoft.com/office/drawing/2014/main" id="{DE82561C-C2E1-A1FB-BB13-1AF8BD2AA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968" y="3573016"/>
              <a:ext cx="4551680" cy="29514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13146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35D9627-6F87-8A4C-A7A7-3B56733EE441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ctr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The Chat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6911D0-A24D-E045-90AB-210E9FBFE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456" y="1484785"/>
            <a:ext cx="1796565" cy="356591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19947A3-5D20-774C-8F06-2BD08C5CEFDA}"/>
              </a:ext>
            </a:extLst>
          </p:cNvPr>
          <p:cNvSpPr/>
          <p:nvPr/>
        </p:nvSpPr>
        <p:spPr>
          <a:xfrm>
            <a:off x="10737789" y="2586893"/>
            <a:ext cx="721899" cy="721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B8EE36-F3BB-394D-8742-63579D53DE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000" y="1195200"/>
            <a:ext cx="8412480" cy="4892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159B89-3DED-5F44-8595-D583A26310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864" y="1561605"/>
            <a:ext cx="228600" cy="1003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C2C6F-90D5-4D4E-BC71-E2CCFEF73D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7368" y="404664"/>
            <a:ext cx="3270632" cy="5374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BD3256-6E34-AE45-B9FD-C5724FC04B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276" y="6087240"/>
            <a:ext cx="630312" cy="6303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2B2540-F86D-E64E-8575-C56531BD1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9121" y="6101221"/>
            <a:ext cx="656643" cy="6566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5148BF-260E-5E4A-BDFE-491B50AE65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1584" y="6152439"/>
            <a:ext cx="448589" cy="550743"/>
          </a:xfrm>
          <a:prstGeom prst="rect">
            <a:avLst/>
          </a:prstGeom>
        </p:spPr>
      </p:pic>
      <p:pic>
        <p:nvPicPr>
          <p:cNvPr id="4100" name="Picture 4" descr="Free Icons: PaperClip3_Black | Icons Land">
            <a:extLst>
              <a:ext uri="{FF2B5EF4-FFF2-40B4-BE49-F238E27FC236}">
                <a16:creationId xmlns:a16="http://schemas.microsoft.com/office/drawing/2014/main" id="{A09A1FB7-6AAB-A92B-43FB-B7FC80F6A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5533743"/>
            <a:ext cx="185440" cy="18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55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35D9627-6F87-8A4C-A7A7-3B56733EE441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ctr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The Video Chat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E5395C-EEFE-4846-9A08-5FD9291E9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957" y="1196752"/>
            <a:ext cx="5730324" cy="4581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70B230-F205-B643-AAA8-71870DB05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12777"/>
            <a:ext cx="1796565" cy="3565911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AC6EB81B-5C25-C54B-86B6-9A8080048EE9}"/>
              </a:ext>
            </a:extLst>
          </p:cNvPr>
          <p:cNvSpPr txBox="1">
            <a:spLocks/>
          </p:cNvSpPr>
          <p:nvPr/>
        </p:nvSpPr>
        <p:spPr bwMode="auto">
          <a:xfrm>
            <a:off x="551385" y="5777880"/>
            <a:ext cx="5135897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On the instrument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A3DE18-6167-B344-B2C9-4CD00CDF4DF6}"/>
              </a:ext>
            </a:extLst>
          </p:cNvPr>
          <p:cNvSpPr txBox="1"/>
          <p:nvPr/>
        </p:nvSpPr>
        <p:spPr>
          <a:xfrm>
            <a:off x="8969847" y="4281597"/>
            <a:ext cx="23647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Meeting room is </a:t>
            </a:r>
          </a:p>
          <a:p>
            <a:r>
              <a:rPr lang="en-US" dirty="0"/>
              <a:t>created automatically</a:t>
            </a:r>
          </a:p>
          <a:p>
            <a:r>
              <a:rPr lang="en-US" dirty="0"/>
              <a:t>at first request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F5CEE-9219-E94C-A4BA-4C81402AA7D5}"/>
              </a:ext>
            </a:extLst>
          </p:cNvPr>
          <p:cNvSpPr txBox="1"/>
          <p:nvPr/>
        </p:nvSpPr>
        <p:spPr>
          <a:xfrm>
            <a:off x="8969847" y="2204864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</a:t>
            </a:r>
            <a:r>
              <a:rPr lang="en-US" dirty="0" err="1"/>
              <a:t>Jitsi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241FC9-81F3-1547-9146-3E019FF47A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505" y="1167247"/>
            <a:ext cx="1202556" cy="808992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8FCC9CF-3D46-2849-8BA8-70010A2C65BE}"/>
              </a:ext>
            </a:extLst>
          </p:cNvPr>
          <p:cNvSpPr/>
          <p:nvPr/>
        </p:nvSpPr>
        <p:spPr>
          <a:xfrm>
            <a:off x="1016709" y="2514885"/>
            <a:ext cx="721899" cy="721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45444-1639-46A8-93F7-15316D693B57}"/>
              </a:ext>
            </a:extLst>
          </p:cNvPr>
          <p:cNvSpPr txBox="1"/>
          <p:nvPr/>
        </p:nvSpPr>
        <p:spPr>
          <a:xfrm>
            <a:off x="8969849" y="3071818"/>
            <a:ext cx="227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dedicated meeting</a:t>
            </a:r>
          </a:p>
          <a:p>
            <a:r>
              <a:rPr lang="en-US" dirty="0"/>
              <a:t>room per proposal</a:t>
            </a:r>
          </a:p>
        </p:txBody>
      </p:sp>
    </p:spTree>
    <p:extLst>
      <p:ext uri="{BB962C8B-B14F-4D97-AF65-F5344CB8AC3E}">
        <p14:creationId xmlns:p14="http://schemas.microsoft.com/office/powerpoint/2010/main" val="2683751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3">
            <a:extLst>
              <a:ext uri="{FF2B5EF4-FFF2-40B4-BE49-F238E27FC236}">
                <a16:creationId xmlns:a16="http://schemas.microsoft.com/office/drawing/2014/main" id="{7A313608-BD7E-DC43-B185-5789721CF727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ctr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User Connected List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C8F38C-8223-FF41-B07C-B13DD69CE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5" y="2192816"/>
            <a:ext cx="4237311" cy="2725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439628-8C82-C542-8FC9-93656B6DDE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772817"/>
            <a:ext cx="1796565" cy="3565911"/>
          </a:xfrm>
          <a:prstGeom prst="rect">
            <a:avLst/>
          </a:prstGeom>
        </p:spPr>
      </p:pic>
      <p:sp>
        <p:nvSpPr>
          <p:cNvPr id="20" name="Title 3">
            <a:extLst>
              <a:ext uri="{FF2B5EF4-FFF2-40B4-BE49-F238E27FC236}">
                <a16:creationId xmlns:a16="http://schemas.microsoft.com/office/drawing/2014/main" id="{66D79733-02E4-E245-BF20-2DF75CBF01DB}"/>
              </a:ext>
            </a:extLst>
          </p:cNvPr>
          <p:cNvSpPr txBox="1">
            <a:spLocks/>
          </p:cNvSpPr>
          <p:nvPr/>
        </p:nvSpPr>
        <p:spPr bwMode="auto">
          <a:xfrm>
            <a:off x="551384" y="5698765"/>
            <a:ext cx="6048672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 fontScale="92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Display owner of the token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29B7FA-E1F8-8337-9EB7-58BF1B6F13DE}"/>
              </a:ext>
            </a:extLst>
          </p:cNvPr>
          <p:cNvSpPr/>
          <p:nvPr/>
        </p:nvSpPr>
        <p:spPr>
          <a:xfrm>
            <a:off x="2423592" y="3355173"/>
            <a:ext cx="721899" cy="7218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607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35D9627-6F87-8A4C-A7A7-3B56733EE441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NOMAD REMOTE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042904-E35C-AA41-8418-7AAB84DDDE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32" y="1124744"/>
            <a:ext cx="682752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DE531-5183-642D-FDF1-1FC85609F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5" y="2786121"/>
            <a:ext cx="114300" cy="501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1E1830-7490-230D-CAAE-13FC974EF822}"/>
              </a:ext>
            </a:extLst>
          </p:cNvPr>
          <p:cNvSpPr txBox="1"/>
          <p:nvPr/>
        </p:nvSpPr>
        <p:spPr>
          <a:xfrm>
            <a:off x="7894027" y="1387311"/>
            <a:ext cx="3576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Fully independent clients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69218-98A0-9806-056E-60173D32585D}"/>
              </a:ext>
            </a:extLst>
          </p:cNvPr>
          <p:cNvSpPr txBox="1"/>
          <p:nvPr/>
        </p:nvSpPr>
        <p:spPr>
          <a:xfrm>
            <a:off x="8246487" y="234888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Customize your interface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584082-4ACF-A9C0-C4FE-D5EE9D89993C}"/>
              </a:ext>
            </a:extLst>
          </p:cNvPr>
          <p:cNvSpPr txBox="1"/>
          <p:nvPr/>
        </p:nvSpPr>
        <p:spPr>
          <a:xfrm>
            <a:off x="8246486" y="2915652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Open/close any type of plot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19D947-B3DC-199D-53FC-ED05925EA372}"/>
              </a:ext>
            </a:extLst>
          </p:cNvPr>
          <p:cNvSpPr txBox="1"/>
          <p:nvPr/>
        </p:nvSpPr>
        <p:spPr>
          <a:xfrm>
            <a:off x="8246487" y="3448364"/>
            <a:ext cx="3754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user’s workflows which are </a:t>
            </a:r>
          </a:p>
          <a:p>
            <a:r>
              <a:rPr lang="en-US" dirty="0"/>
              <a:t>then visible and usable by </a:t>
            </a:r>
          </a:p>
          <a:p>
            <a:r>
              <a:rPr lang="en-US" dirty="0"/>
              <a:t>any other client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DD9687-E9A0-4852-A7AC-97B993DB2D43}"/>
              </a:ext>
            </a:extLst>
          </p:cNvPr>
          <p:cNvSpPr txBox="1"/>
          <p:nvPr/>
        </p:nvSpPr>
        <p:spPr>
          <a:xfrm>
            <a:off x="8246486" y="4555922"/>
            <a:ext cx="3313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Access the log viewer and the </a:t>
            </a:r>
          </a:p>
          <a:p>
            <a:r>
              <a:rPr lang="en-US" dirty="0"/>
              <a:t>parameter survey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4E796DB-0DB7-9755-DB0F-FC61A2A6D1E5}"/>
              </a:ext>
            </a:extLst>
          </p:cNvPr>
          <p:cNvSpPr/>
          <p:nvPr/>
        </p:nvSpPr>
        <p:spPr>
          <a:xfrm>
            <a:off x="7858778" y="2493302"/>
            <a:ext cx="172819" cy="1728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52EA965-98B7-A195-ABDC-314275CB13BA}"/>
              </a:ext>
            </a:extLst>
          </p:cNvPr>
          <p:cNvSpPr/>
          <p:nvPr/>
        </p:nvSpPr>
        <p:spPr>
          <a:xfrm>
            <a:off x="7858778" y="3060074"/>
            <a:ext cx="172819" cy="1728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926264A-825F-BC64-59E4-B6439FFFA866}"/>
              </a:ext>
            </a:extLst>
          </p:cNvPr>
          <p:cNvSpPr/>
          <p:nvPr/>
        </p:nvSpPr>
        <p:spPr>
          <a:xfrm>
            <a:off x="7858778" y="3575854"/>
            <a:ext cx="172819" cy="1728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B5C49C-2DB6-D861-34F8-3E239B4E3111}"/>
              </a:ext>
            </a:extLst>
          </p:cNvPr>
          <p:cNvSpPr/>
          <p:nvPr/>
        </p:nvSpPr>
        <p:spPr>
          <a:xfrm>
            <a:off x="7858778" y="4700345"/>
            <a:ext cx="172819" cy="1728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4B494A-E572-D7E2-1CBC-1F700E56C748}"/>
              </a:ext>
            </a:extLst>
          </p:cNvPr>
          <p:cNvSpPr txBox="1"/>
          <p:nvPr/>
        </p:nvSpPr>
        <p:spPr>
          <a:xfrm>
            <a:off x="8246487" y="5294149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simulations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6CD98FC-09D7-6F83-AC10-A4A0DB071E38}"/>
              </a:ext>
            </a:extLst>
          </p:cNvPr>
          <p:cNvSpPr/>
          <p:nvPr/>
        </p:nvSpPr>
        <p:spPr>
          <a:xfrm>
            <a:off x="7858778" y="5438572"/>
            <a:ext cx="172819" cy="172819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0919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PaNOSC | EOSC Portal">
            <a:extLst>
              <a:ext uri="{FF2B5EF4-FFF2-40B4-BE49-F238E27FC236}">
                <a16:creationId xmlns:a16="http://schemas.microsoft.com/office/drawing/2014/main" id="{3B879842-FF7E-F40F-4D0B-87E5324A1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8" y="5652328"/>
            <a:ext cx="2109928" cy="12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135D9627-6F87-8A4C-A7A7-3B56733EE441}"/>
              </a:ext>
            </a:extLst>
          </p:cNvPr>
          <p:cNvSpPr txBox="1">
            <a:spLocks/>
          </p:cNvSpPr>
          <p:nvPr/>
        </p:nvSpPr>
        <p:spPr bwMode="auto">
          <a:xfrm>
            <a:off x="983432" y="332656"/>
            <a:ext cx="10271795" cy="72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400" dirty="0" err="1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visa.ill.fr</a:t>
            </a:r>
            <a:endParaRPr lang="en-US" sz="4400" dirty="0">
              <a:ln/>
              <a:solidFill>
                <a:schemeClr val="accent3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75DF39-40C7-EF47-9FB4-83A6476DF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7768" y="1038944"/>
            <a:ext cx="6827520" cy="5486400"/>
          </a:xfrm>
          <a:prstGeom prst="rect">
            <a:avLst/>
          </a:prstGeom>
        </p:spPr>
      </p:pic>
      <p:pic>
        <p:nvPicPr>
          <p:cNvPr id="3074" name="Picture 2" descr="OpenStack | Smile.eu">
            <a:extLst>
              <a:ext uri="{FF2B5EF4-FFF2-40B4-BE49-F238E27FC236}">
                <a16:creationId xmlns:a16="http://schemas.microsoft.com/office/drawing/2014/main" id="{966919F0-CE84-FD58-5773-BBF7BD0A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2060848"/>
            <a:ext cx="1453400" cy="14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staller Apache Guacamole | Blog Bujarra.com">
            <a:extLst>
              <a:ext uri="{FF2B5EF4-FFF2-40B4-BE49-F238E27FC236}">
                <a16:creationId xmlns:a16="http://schemas.microsoft.com/office/drawing/2014/main" id="{E94470B5-12D4-6098-F894-F4E24121F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3"/>
          <a:stretch/>
        </p:blipFill>
        <p:spPr bwMode="auto">
          <a:xfrm>
            <a:off x="983433" y="4027536"/>
            <a:ext cx="2273967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A27A4D-8ED6-744F-8C3D-1D8A30A87D41}"/>
              </a:ext>
            </a:extLst>
          </p:cNvPr>
          <p:cNvSpPr txBox="1"/>
          <p:nvPr/>
        </p:nvSpPr>
        <p:spPr>
          <a:xfrm>
            <a:off x="1942048" y="5326613"/>
            <a:ext cx="6170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Clientless remote desktop gateway</a:t>
            </a:r>
            <a:endParaRPr lang="en-F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6A5D1-7888-E30E-9D39-B26967FE6316}"/>
              </a:ext>
            </a:extLst>
          </p:cNvPr>
          <p:cNvSpPr txBox="1"/>
          <p:nvPr/>
        </p:nvSpPr>
        <p:spPr>
          <a:xfrm>
            <a:off x="1733761" y="3613896"/>
            <a:ext cx="61701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Virtualization infrastructure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3612305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4FCC66-1B39-DF47-9119-B48ABB1708C9}"/>
              </a:ext>
            </a:extLst>
          </p:cNvPr>
          <p:cNvSpPr/>
          <p:nvPr/>
        </p:nvSpPr>
        <p:spPr>
          <a:xfrm>
            <a:off x="3347962" y="922479"/>
            <a:ext cx="8118324" cy="60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1041EFC-FB5D-BCD1-8B03-F287202F2931}"/>
              </a:ext>
            </a:extLst>
          </p:cNvPr>
          <p:cNvSpPr txBox="1">
            <a:spLocks/>
          </p:cNvSpPr>
          <p:nvPr/>
        </p:nvSpPr>
        <p:spPr bwMode="auto">
          <a:xfrm>
            <a:off x="551384" y="332656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Digital Twin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F31D89-CB15-7DDC-621B-B53B9FAFA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196752"/>
            <a:ext cx="6278284" cy="4605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730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1FB0356-CC7E-1C9C-1A80-D4FDDB2E5870}"/>
              </a:ext>
            </a:extLst>
          </p:cNvPr>
          <p:cNvSpPr txBox="1">
            <a:spLocks/>
          </p:cNvSpPr>
          <p:nvPr/>
        </p:nvSpPr>
        <p:spPr bwMode="auto">
          <a:xfrm>
            <a:off x="479376" y="163395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57 Years Ago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BE644-D09E-DA65-0307-A5E656D7C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96752"/>
            <a:ext cx="9721080" cy="46959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111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4FCC66-1B39-DF47-9119-B48ABB1708C9}"/>
              </a:ext>
            </a:extLst>
          </p:cNvPr>
          <p:cNvSpPr/>
          <p:nvPr/>
        </p:nvSpPr>
        <p:spPr>
          <a:xfrm>
            <a:off x="3347962" y="922479"/>
            <a:ext cx="8118324" cy="60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1041EFC-FB5D-BCD1-8B03-F287202F2931}"/>
              </a:ext>
            </a:extLst>
          </p:cNvPr>
          <p:cNvSpPr txBox="1">
            <a:spLocks/>
          </p:cNvSpPr>
          <p:nvPr/>
        </p:nvSpPr>
        <p:spPr bwMode="auto">
          <a:xfrm>
            <a:off x="551384" y="332656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Digital Twin</a:t>
            </a:r>
          </a:p>
        </p:txBody>
      </p:sp>
      <p:pic>
        <p:nvPicPr>
          <p:cNvPr id="6" name="Thales-nomad3-cut">
            <a:hlinkClick r:id="" action="ppaction://media"/>
            <a:extLst>
              <a:ext uri="{FF2B5EF4-FFF2-40B4-BE49-F238E27FC236}">
                <a16:creationId xmlns:a16="http://schemas.microsoft.com/office/drawing/2014/main" id="{D16177EC-9AFD-D0E9-0BC1-109974B75E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528" y="1268760"/>
            <a:ext cx="8640960" cy="48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6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4FCC66-1B39-DF47-9119-B48ABB1708C9}"/>
              </a:ext>
            </a:extLst>
          </p:cNvPr>
          <p:cNvSpPr/>
          <p:nvPr/>
        </p:nvSpPr>
        <p:spPr>
          <a:xfrm>
            <a:off x="3347962" y="922479"/>
            <a:ext cx="8118324" cy="60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B1041EFC-FB5D-BCD1-8B03-F287202F2931}"/>
              </a:ext>
            </a:extLst>
          </p:cNvPr>
          <p:cNvSpPr txBox="1">
            <a:spLocks/>
          </p:cNvSpPr>
          <p:nvPr/>
        </p:nvSpPr>
        <p:spPr bwMode="auto">
          <a:xfrm>
            <a:off x="551384" y="332656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Digital Twin</a:t>
            </a:r>
          </a:p>
        </p:txBody>
      </p:sp>
      <p:pic>
        <p:nvPicPr>
          <p:cNvPr id="6" name="Nomad-McStas-scan-A6">
            <a:hlinkClick r:id="" action="ppaction://media"/>
            <a:extLst>
              <a:ext uri="{FF2B5EF4-FFF2-40B4-BE49-F238E27FC236}">
                <a16:creationId xmlns:a16="http://schemas.microsoft.com/office/drawing/2014/main" id="{9BD6C926-2F74-EF22-9CCC-3C57408F7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9456" y="1340768"/>
            <a:ext cx="8678763" cy="48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20" descr="_ESRF_10_6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38" y="1268760"/>
            <a:ext cx="8819525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Image 8" descr="web_version_without_science_camp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484313"/>
            <a:ext cx="18351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DC828E2-05F4-DC4B-AFD1-ABAC187CD269}"/>
              </a:ext>
            </a:extLst>
          </p:cNvPr>
          <p:cNvSpPr txBox="1">
            <a:spLocks/>
          </p:cNvSpPr>
          <p:nvPr/>
        </p:nvSpPr>
        <p:spPr bwMode="auto">
          <a:xfrm>
            <a:off x="551384" y="332656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The EPN Science Campus</a:t>
            </a:r>
          </a:p>
        </p:txBody>
      </p:sp>
    </p:spTree>
    <p:extLst>
      <p:ext uri="{BB962C8B-B14F-4D97-AF65-F5344CB8AC3E}">
        <p14:creationId xmlns:p14="http://schemas.microsoft.com/office/powerpoint/2010/main" val="2675821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AB1889-484F-6664-DC69-F954DC160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0" y="2348880"/>
            <a:ext cx="5080000" cy="3797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0EF3B-728D-9573-91AB-E5B3BCC36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844824"/>
            <a:ext cx="5080000" cy="3543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31FB0356-CC7E-1C9C-1A80-D4FDDB2E5870}"/>
              </a:ext>
            </a:extLst>
          </p:cNvPr>
          <p:cNvSpPr txBox="1">
            <a:spLocks/>
          </p:cNvSpPr>
          <p:nvPr/>
        </p:nvSpPr>
        <p:spPr bwMode="auto">
          <a:xfrm>
            <a:off x="479376" y="163395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57 Years Ago …</a:t>
            </a:r>
          </a:p>
        </p:txBody>
      </p:sp>
    </p:spTree>
    <p:extLst>
      <p:ext uri="{BB962C8B-B14F-4D97-AF65-F5344CB8AC3E}">
        <p14:creationId xmlns:p14="http://schemas.microsoft.com/office/powerpoint/2010/main" val="3649265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31FB0356-CC7E-1C9C-1A80-D4FDDB2E5870}"/>
              </a:ext>
            </a:extLst>
          </p:cNvPr>
          <p:cNvSpPr txBox="1">
            <a:spLocks/>
          </p:cNvSpPr>
          <p:nvPr/>
        </p:nvSpPr>
        <p:spPr bwMode="auto">
          <a:xfrm>
            <a:off x="479376" y="163395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1971 - First Divergence …</a:t>
            </a:r>
          </a:p>
        </p:txBody>
      </p:sp>
      <p:pic>
        <p:nvPicPr>
          <p:cNvPr id="2" name="Picture 1030" descr="construct071">
            <a:extLst>
              <a:ext uri="{FF2B5EF4-FFF2-40B4-BE49-F238E27FC236}">
                <a16:creationId xmlns:a16="http://schemas.microsoft.com/office/drawing/2014/main" id="{26F96D31-6DDE-85FA-5040-5584DAE1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1624" y="1196752"/>
            <a:ext cx="6768752" cy="472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2299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9" y="1501780"/>
            <a:ext cx="10215351" cy="4516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3352" y="4005064"/>
            <a:ext cx="3240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/>
              <a:buChar char="•"/>
            </a:pPr>
            <a:r>
              <a:rPr lang="en-US" dirty="0"/>
              <a:t>Close to one Billion € </a:t>
            </a:r>
            <a:br>
              <a:rPr lang="en-US" dirty="0"/>
            </a:br>
            <a:r>
              <a:rPr lang="en-US" dirty="0"/>
              <a:t>of capital investment</a:t>
            </a:r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r>
              <a:rPr lang="en-US" dirty="0"/>
              <a:t>An annual budget </a:t>
            </a:r>
            <a:br>
              <a:rPr lang="en-US" dirty="0"/>
            </a:br>
            <a:r>
              <a:rPr lang="en-US" dirty="0"/>
              <a:t>of approximately 90 M€</a:t>
            </a:r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endParaRPr lang="en-US" dirty="0"/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r>
              <a:rPr lang="en-US" dirty="0"/>
              <a:t>A highly qualified workforce of about 500 people</a:t>
            </a:r>
          </a:p>
        </p:txBody>
      </p:sp>
      <p:sp>
        <p:nvSpPr>
          <p:cNvPr id="5" name="Espace réservé du texte 6"/>
          <p:cNvSpPr>
            <a:spLocks noGrp="1"/>
          </p:cNvSpPr>
          <p:nvPr>
            <p:ph type="body" sz="quarter" idx="20"/>
          </p:nvPr>
        </p:nvSpPr>
        <p:spPr bwMode="auto">
          <a:xfrm>
            <a:off x="407368" y="908720"/>
            <a:ext cx="8352928" cy="50405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advent of the scientific members continues the process. 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0E10D13-06CE-7741-A249-3030694C639F}"/>
              </a:ext>
            </a:extLst>
          </p:cNvPr>
          <p:cNvSpPr txBox="1">
            <a:spLocks/>
          </p:cNvSpPr>
          <p:nvPr/>
        </p:nvSpPr>
        <p:spPr bwMode="auto">
          <a:xfrm>
            <a:off x="479376" y="163395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The ILL Stakeholders</a:t>
            </a:r>
          </a:p>
        </p:txBody>
      </p:sp>
    </p:spTree>
    <p:extLst>
      <p:ext uri="{BB962C8B-B14F-4D97-AF65-F5344CB8AC3E}">
        <p14:creationId xmlns:p14="http://schemas.microsoft.com/office/powerpoint/2010/main" val="1035230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1886" y="2276872"/>
            <a:ext cx="3270426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590059" y="1931190"/>
            <a:ext cx="4425821" cy="720000"/>
            <a:chOff x="590059" y="2247371"/>
            <a:chExt cx="4425821" cy="720000"/>
          </a:xfrm>
        </p:grpSpPr>
        <p:sp>
          <p:nvSpPr>
            <p:cNvPr id="76818" name="Text Box 7"/>
            <p:cNvSpPr txBox="1">
              <a:spLocks noChangeArrowheads="1"/>
            </p:cNvSpPr>
            <p:nvPr/>
          </p:nvSpPr>
          <p:spPr bwMode="auto">
            <a:xfrm>
              <a:off x="1545473" y="2346124"/>
              <a:ext cx="3470407" cy="36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850 </a:t>
              </a:r>
              <a:r>
                <a:rPr lang="en-GB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experiments</a:t>
              </a: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/</a:t>
              </a:r>
              <a:r>
                <a:rPr lang="en-GB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year</a:t>
              </a:r>
            </a:p>
          </p:txBody>
        </p:sp>
        <p:pic>
          <p:nvPicPr>
            <p:cNvPr id="76819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059" y="2247371"/>
              <a:ext cx="639000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e 6"/>
          <p:cNvGrpSpPr/>
          <p:nvPr/>
        </p:nvGrpSpPr>
        <p:grpSpPr>
          <a:xfrm>
            <a:off x="588795" y="2809644"/>
            <a:ext cx="4024425" cy="720072"/>
            <a:chOff x="588795" y="3043564"/>
            <a:chExt cx="4024425" cy="720072"/>
          </a:xfrm>
        </p:grpSpPr>
        <p:pic>
          <p:nvPicPr>
            <p:cNvPr id="76816" name="Imag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95" y="3043564"/>
              <a:ext cx="641528" cy="7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7" name="Rectangle 11"/>
            <p:cNvSpPr>
              <a:spLocks noChangeArrowheads="1"/>
            </p:cNvSpPr>
            <p:nvPr/>
          </p:nvSpPr>
          <p:spPr bwMode="auto">
            <a:xfrm>
              <a:off x="1545473" y="3214429"/>
              <a:ext cx="3067747" cy="36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650 publications/</a:t>
              </a:r>
              <a:r>
                <a:rPr lang="en-GB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year</a:t>
              </a:r>
              <a:endParaRPr lang="en-GB" altLang="fr-FR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88795" y="4566696"/>
            <a:ext cx="4417274" cy="720072"/>
            <a:chOff x="588795" y="4766328"/>
            <a:chExt cx="4417274" cy="720072"/>
          </a:xfrm>
        </p:grpSpPr>
        <p:pic>
          <p:nvPicPr>
            <p:cNvPr id="76814" name="Imag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795" y="4766328"/>
              <a:ext cx="641528" cy="7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5" name="Rectangle 12"/>
            <p:cNvSpPr>
              <a:spLocks noChangeArrowheads="1"/>
            </p:cNvSpPr>
            <p:nvPr/>
          </p:nvSpPr>
          <p:spPr bwMode="auto">
            <a:xfrm>
              <a:off x="1545473" y="4941680"/>
              <a:ext cx="3460596" cy="369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28 instruments + 10 CRG</a:t>
              </a: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90028" y="3688170"/>
            <a:ext cx="2760747" cy="720072"/>
            <a:chOff x="590028" y="3904946"/>
            <a:chExt cx="2760747" cy="720072"/>
          </a:xfrm>
        </p:grpSpPr>
        <p:pic>
          <p:nvPicPr>
            <p:cNvPr id="76812" name="Imag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028" y="3904946"/>
              <a:ext cx="639063" cy="7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3" name="Rectangle 13"/>
            <p:cNvSpPr>
              <a:spLocks noChangeArrowheads="1"/>
            </p:cNvSpPr>
            <p:nvPr/>
          </p:nvSpPr>
          <p:spPr bwMode="auto">
            <a:xfrm>
              <a:off x="1545473" y="4080298"/>
              <a:ext cx="180530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>
                  <a:solidFill>
                    <a:schemeClr val="tx2"/>
                  </a:solidFill>
                  <a:latin typeface="Verdana" panose="020B0604030504040204" pitchFamily="34" charset="0"/>
                </a:rPr>
                <a:t>65 </a:t>
              </a: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countries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590059" y="1052736"/>
            <a:ext cx="8675797" cy="720000"/>
            <a:chOff x="590059" y="1268760"/>
            <a:chExt cx="8675797" cy="720000"/>
          </a:xfrm>
        </p:grpSpPr>
        <p:pic>
          <p:nvPicPr>
            <p:cNvPr id="76810" name="Imag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059" y="1268760"/>
              <a:ext cx="639001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11" name="Rectangle 14"/>
            <p:cNvSpPr>
              <a:spLocks noChangeArrowheads="1"/>
            </p:cNvSpPr>
            <p:nvPr/>
          </p:nvSpPr>
          <p:spPr bwMode="auto">
            <a:xfrm>
              <a:off x="1545473" y="1444076"/>
              <a:ext cx="772038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1400 </a:t>
              </a:r>
              <a:r>
                <a:rPr lang="en-GB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users from an active community of 12 000 scientists</a:t>
              </a:r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600350" y="5445224"/>
            <a:ext cx="4327973" cy="720072"/>
            <a:chOff x="590539" y="4766328"/>
            <a:chExt cx="4327973" cy="720072"/>
          </a:xfrm>
        </p:grpSpPr>
        <p:pic>
          <p:nvPicPr>
            <p:cNvPr id="28" name="Imag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0539" y="4766328"/>
              <a:ext cx="638038" cy="72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>
              <a:off x="1545473" y="4941680"/>
              <a:ext cx="33730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4 cycles of 50 </a:t>
              </a:r>
              <a:r>
                <a:rPr lang="fr-FR" altLang="fr-FR" b="1" dirty="0" err="1">
                  <a:solidFill>
                    <a:schemeClr val="tx2"/>
                  </a:solidFill>
                  <a:latin typeface="Verdana" panose="020B0604030504040204" pitchFamily="34" charset="0"/>
                </a:rPr>
                <a:t>days</a:t>
              </a:r>
              <a:r>
                <a:rPr lang="fr-FR" altLang="fr-FR" b="1" dirty="0">
                  <a:solidFill>
                    <a:schemeClr val="tx2"/>
                  </a:solidFill>
                  <a:latin typeface="Verdana" panose="020B0604030504040204" pitchFamily="34" charset="0"/>
                </a:rPr>
                <a:t>/</a:t>
              </a:r>
              <a:r>
                <a:rPr lang="fr-FR" altLang="fr-FR" b="1" dirty="0" err="1">
                  <a:solidFill>
                    <a:schemeClr val="tx2"/>
                  </a:solidFill>
                  <a:latin typeface="Verdana" panose="020B0604030504040204" pitchFamily="34" charset="0"/>
                </a:rPr>
                <a:t>year</a:t>
              </a:r>
              <a:endParaRPr lang="fr-FR" altLang="fr-FR" b="1" dirty="0">
                <a:solidFill>
                  <a:schemeClr val="tx2"/>
                </a:solidFill>
                <a:latin typeface="Verdana" panose="020B0604030504040204" pitchFamily="34" charset="0"/>
              </a:endParaRPr>
            </a:p>
          </p:txBody>
        </p:sp>
      </p:grpSp>
      <p:sp>
        <p:nvSpPr>
          <p:cNvPr id="22" name="Title 3">
            <a:extLst>
              <a:ext uri="{FF2B5EF4-FFF2-40B4-BE49-F238E27FC236}">
                <a16:creationId xmlns:a16="http://schemas.microsoft.com/office/drawing/2014/main" id="{AE5C9F1C-0CF6-AB4A-8DEE-3200A867AC71}"/>
              </a:ext>
            </a:extLst>
          </p:cNvPr>
          <p:cNvSpPr txBox="1">
            <a:spLocks/>
          </p:cNvSpPr>
          <p:nvPr/>
        </p:nvSpPr>
        <p:spPr bwMode="auto">
          <a:xfrm>
            <a:off x="479376" y="175731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Key Figures</a:t>
            </a:r>
          </a:p>
        </p:txBody>
      </p:sp>
    </p:spTree>
    <p:extLst>
      <p:ext uri="{BB962C8B-B14F-4D97-AF65-F5344CB8AC3E}">
        <p14:creationId xmlns:p14="http://schemas.microsoft.com/office/powerpoint/2010/main" val="41714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00" y="692697"/>
            <a:ext cx="8675999" cy="6130902"/>
          </a:xfrm>
          <a:prstGeom prst="rect">
            <a:avLst/>
          </a:prstGeom>
        </p:spPr>
      </p:pic>
      <p:sp>
        <p:nvSpPr>
          <p:cNvPr id="31" name="Text Placeholder 1"/>
          <p:cNvSpPr>
            <a:spLocks noGrp="1"/>
          </p:cNvSpPr>
          <p:nvPr>
            <p:ph type="body" sz="quarter" idx="20"/>
          </p:nvPr>
        </p:nvSpPr>
        <p:spPr>
          <a:xfrm>
            <a:off x="309547" y="865767"/>
            <a:ext cx="11627564" cy="475001"/>
          </a:xfrm>
        </p:spPr>
        <p:txBody>
          <a:bodyPr/>
          <a:lstStyle/>
          <a:p>
            <a:r>
              <a:rPr lang="en-US" dirty="0"/>
              <a:t>As per accepted proposals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BD1A0576-F628-C941-8F74-8C71EB25526F}"/>
              </a:ext>
            </a:extLst>
          </p:cNvPr>
          <p:cNvSpPr txBox="1">
            <a:spLocks/>
          </p:cNvSpPr>
          <p:nvPr/>
        </p:nvSpPr>
        <p:spPr bwMode="auto">
          <a:xfrm>
            <a:off x="462758" y="120102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Research Areas</a:t>
            </a:r>
          </a:p>
        </p:txBody>
      </p:sp>
    </p:spTree>
    <p:extLst>
      <p:ext uri="{BB962C8B-B14F-4D97-AF65-F5344CB8AC3E}">
        <p14:creationId xmlns:p14="http://schemas.microsoft.com/office/powerpoint/2010/main" val="199634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6052647"/>
              </p:ext>
            </p:extLst>
          </p:nvPr>
        </p:nvGraphicFramePr>
        <p:xfrm>
          <a:off x="5879976" y="2453505"/>
          <a:ext cx="5688632" cy="3398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91544" y="1491680"/>
            <a:ext cx="73812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180 month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of traineeship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from ILL dedicated budget allocated each year </a:t>
            </a: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9378007"/>
              </p:ext>
            </p:extLst>
          </p:nvPr>
        </p:nvGraphicFramePr>
        <p:xfrm>
          <a:off x="551384" y="3285762"/>
          <a:ext cx="4464496" cy="2896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80176" y="2195574"/>
            <a:ext cx="18119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National balance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1424" y="6237312"/>
            <a:ext cx="34156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Students distribution per division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91544" y="1995736"/>
            <a:ext cx="2735745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Specific external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founding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r>
              <a:rPr lang="en-US" baseline="0" dirty="0">
                <a:solidFill>
                  <a:srgbClr val="263B86"/>
                </a:solidFill>
              </a:rPr>
              <a:t>Erasmus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STFC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</a:pPr>
            <a:r>
              <a:rPr lang="en-US" baseline="0" dirty="0">
                <a:solidFill>
                  <a:srgbClr val="263B86"/>
                </a:solidFill>
              </a:rPr>
              <a:t>EU projects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63B86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1703512" y="2169515"/>
            <a:ext cx="72008" cy="59511"/>
          </a:xfrm>
          <a:prstGeom prst="ellipse">
            <a:avLst/>
          </a:prstGeom>
          <a:solidFill>
            <a:schemeClr val="tx2"/>
          </a:solidFill>
          <a:ln w="25400" cap="flat">
            <a:solidFill>
              <a:schemeClr val="tx2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03512" y="1658099"/>
            <a:ext cx="72008" cy="59511"/>
          </a:xfrm>
          <a:prstGeom prst="ellipse">
            <a:avLst/>
          </a:prstGeom>
          <a:solidFill>
            <a:schemeClr val="tx2"/>
          </a:solidFill>
          <a:ln w="25400" cap="flat">
            <a:solidFill>
              <a:schemeClr val="tx2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4385" y="5924939"/>
            <a:ext cx="4615044" cy="369330"/>
          </a:xfrm>
          <a:prstGeom prst="rect">
            <a:avLst/>
          </a:prstGeom>
          <a:noFill/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Average of about 10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263B86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new PhD students/year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63B86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7EC7ACE1-F85C-D446-82D0-72E2231817BE}"/>
              </a:ext>
            </a:extLst>
          </p:cNvPr>
          <p:cNvSpPr txBox="1">
            <a:spLocks/>
          </p:cNvSpPr>
          <p:nvPr/>
        </p:nvSpPr>
        <p:spPr bwMode="auto">
          <a:xfrm>
            <a:off x="551384" y="305820"/>
            <a:ext cx="11321141" cy="745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438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buNone/>
              <a:defRPr sz="4000" b="1" kern="120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Lucida Sans" pitchFamily="34" charset="0"/>
              </a:defRPr>
            </a:lvl9pPr>
          </a:lstStyle>
          <a:p>
            <a:pPr algn="l">
              <a:defRPr/>
            </a:pPr>
            <a:r>
              <a:rPr lang="en-US" sz="4800" dirty="0">
                <a:ln/>
                <a:solidFill>
                  <a:schemeClr val="accent3"/>
                </a:solidFill>
                <a:latin typeface="+mn-lt"/>
                <a:ea typeface="+mn-ea"/>
                <a:cs typeface="+mn-cs"/>
              </a:rPr>
              <a:t>Students @ ILL</a:t>
            </a:r>
          </a:p>
        </p:txBody>
      </p:sp>
    </p:spTree>
    <p:extLst>
      <p:ext uri="{BB962C8B-B14F-4D97-AF65-F5344CB8AC3E}">
        <p14:creationId xmlns:p14="http://schemas.microsoft.com/office/powerpoint/2010/main" val="774632582"/>
      </p:ext>
    </p:extLst>
  </p:cSld>
  <p:clrMapOvr>
    <a:masterClrMapping/>
  </p:clrMapOvr>
</p:sld>
</file>

<file path=ppt/theme/theme1.xml><?xml version="1.0" encoding="utf-8"?>
<a:theme xmlns:a="http://schemas.openxmlformats.org/drawingml/2006/main" name="ILL 2016_slides Intro - Intercalaires - Fin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L_presentation_2017_GB" id="{35443F2E-0FF3-254F-9EE6-E2EDA569F839}" vid="{4C475353-A970-4440-8452-850766F79524}"/>
    </a:ext>
  </a:extLst>
</a:theme>
</file>

<file path=ppt/theme/theme2.xml><?xml version="1.0" encoding="utf-8"?>
<a:theme xmlns:a="http://schemas.openxmlformats.org/drawingml/2006/main" name="ILL 2016_slides V1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L_presentation_2017_GB" id="{35443F2E-0FF3-254F-9EE6-E2EDA569F839}" vid="{07290150-8EF5-CE46-BC92-0D03638CC603}"/>
    </a:ext>
  </a:extLst>
</a:theme>
</file>

<file path=ppt/theme/theme3.xml><?xml version="1.0" encoding="utf-8"?>
<a:theme xmlns:a="http://schemas.openxmlformats.org/drawingml/2006/main" name="ILL 2016_slides V2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L_presentation_2017_GB" id="{35443F2E-0FF3-254F-9EE6-E2EDA569F839}" vid="{1E0E9777-9E78-9A47-8565-1388841B6783}"/>
    </a:ext>
  </a:extLst>
</a:theme>
</file>

<file path=ppt/theme/theme4.xml><?xml version="1.0" encoding="utf-8"?>
<a:theme xmlns:a="http://schemas.openxmlformats.org/drawingml/2006/main" name="ILL 2016_slides V3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L_presentation_2017_GB" id="{35443F2E-0FF3-254F-9EE6-E2EDA569F839}" vid="{E99D4890-CF32-E544-807D-D0268C4B7726}"/>
    </a:ext>
  </a:extLst>
</a:theme>
</file>

<file path=ppt/theme/theme5.xml><?xml version="1.0" encoding="utf-8"?>
<a:theme xmlns:a="http://schemas.openxmlformats.org/drawingml/2006/main" name="Official 2016">
  <a:themeElements>
    <a:clrScheme name="ILL 2">
      <a:dk1>
        <a:srgbClr val="000000"/>
      </a:dk1>
      <a:lt1>
        <a:srgbClr val="FFFFFF"/>
      </a:lt1>
      <a:dk2>
        <a:srgbClr val="007CB0"/>
      </a:dk2>
      <a:lt2>
        <a:srgbClr val="FFFFFF"/>
      </a:lt2>
      <a:accent1>
        <a:srgbClr val="95ACBA"/>
      </a:accent1>
      <a:accent2>
        <a:srgbClr val="009FE3"/>
      </a:accent2>
      <a:accent3>
        <a:srgbClr val="004899"/>
      </a:accent3>
      <a:accent4>
        <a:srgbClr val="73B1C3"/>
      </a:accent4>
      <a:accent5>
        <a:srgbClr val="A2C73B"/>
      </a:accent5>
      <a:accent6>
        <a:srgbClr val="869C80"/>
      </a:accent6>
      <a:hlink>
        <a:srgbClr val="E6007E"/>
      </a:hlink>
      <a:folHlink>
        <a:srgbClr val="AF12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LL_presentation_2017_GB" id="{35443F2E-0FF3-254F-9EE6-E2EDA569F839}" vid="{D8C7517E-9AA6-024D-9D09-13D24DC4E77B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LL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ILL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ILL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ILL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ILL_presentation_2017_GB</Template>
  <TotalTime>6322</TotalTime>
  <Words>472</Words>
  <Application>Microsoft Office PowerPoint</Application>
  <PresentationFormat>Widescreen</PresentationFormat>
  <Paragraphs>144</Paragraphs>
  <Slides>32</Slides>
  <Notes>29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ILL 2016_slides Intro - Intercalaires - Fin</vt:lpstr>
      <vt:lpstr>ILL 2016_slides V1</vt:lpstr>
      <vt:lpstr>ILL 2016_slides V2</vt:lpstr>
      <vt:lpstr>ILL 2016_slides V3</vt:lpstr>
      <vt:lpstr>Official 2016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143</cp:revision>
  <cp:lastPrinted>2017-03-17T08:57:55Z</cp:lastPrinted>
  <dcterms:created xsi:type="dcterms:W3CDTF">2017-05-30T07:29:49Z</dcterms:created>
  <dcterms:modified xsi:type="dcterms:W3CDTF">2024-05-12T17:01:54Z</dcterms:modified>
</cp:coreProperties>
</file>