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5" r:id="rId1"/>
  </p:sldMasterIdLst>
  <p:notesMasterIdLst>
    <p:notesMasterId r:id="rId24"/>
  </p:notesMasterIdLst>
  <p:sldIdLst>
    <p:sldId id="256" r:id="rId2"/>
    <p:sldId id="367" r:id="rId3"/>
    <p:sldId id="327" r:id="rId4"/>
    <p:sldId id="368" r:id="rId5"/>
    <p:sldId id="345" r:id="rId6"/>
    <p:sldId id="369" r:id="rId7"/>
    <p:sldId id="373" r:id="rId8"/>
    <p:sldId id="383" r:id="rId9"/>
    <p:sldId id="374" r:id="rId10"/>
    <p:sldId id="379" r:id="rId11"/>
    <p:sldId id="382" r:id="rId12"/>
    <p:sldId id="384" r:id="rId13"/>
    <p:sldId id="375" r:id="rId14"/>
    <p:sldId id="385" r:id="rId15"/>
    <p:sldId id="353" r:id="rId16"/>
    <p:sldId id="354" r:id="rId17"/>
    <p:sldId id="361" r:id="rId18"/>
    <p:sldId id="363" r:id="rId19"/>
    <p:sldId id="376" r:id="rId20"/>
    <p:sldId id="378" r:id="rId21"/>
    <p:sldId id="359" r:id="rId22"/>
    <p:sldId id="325" r:id="rId23"/>
  </p:sldIdLst>
  <p:sldSz cx="9144000" cy="6858000" type="screen4x3"/>
  <p:notesSz cx="6794500" cy="9931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703"/>
    <a:srgbClr val="B7B9BA"/>
    <a:srgbClr val="51A026"/>
    <a:srgbClr val="132577"/>
    <a:srgbClr val="F4F4F4"/>
    <a:srgbClr val="D1D2D4"/>
    <a:srgbClr val="AF007C"/>
    <a:srgbClr val="0098D4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94660" autoAdjust="0"/>
  </p:normalViewPr>
  <p:slideViewPr>
    <p:cSldViewPr showGuides="1">
      <p:cViewPr varScale="1">
        <p:scale>
          <a:sx n="111" d="100"/>
          <a:sy n="111" d="100"/>
        </p:scale>
        <p:origin x="126" y="654"/>
      </p:cViewPr>
      <p:guideLst>
        <p:guide orient="horz" pos="2160"/>
        <p:guide orient="horz" pos="346"/>
        <p:guide orient="horz" pos="3974"/>
        <p:guide orient="horz" pos="1026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64704"/>
            <a:ext cx="82368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EIROForumSchool l 13.05.2024 l J.Meyer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2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continuous scan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650" y="692697"/>
            <a:ext cx="5318838" cy="561662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43608" y="980728"/>
            <a:ext cx="0" cy="5328592"/>
          </a:xfrm>
          <a:prstGeom prst="line">
            <a:avLst/>
          </a:prstGeom>
          <a:ln w="31750" cmpd="sng"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53363" y="1484784"/>
            <a:ext cx="2016224" cy="369332"/>
            <a:chOff x="1043608" y="1444134"/>
            <a:chExt cx="2016224" cy="3693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43608" y="1628800"/>
              <a:ext cx="21602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259632" y="1444134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Motor:samp_x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53363" y="4677032"/>
            <a:ext cx="2016224" cy="369332"/>
            <a:chOff x="1043608" y="1444134"/>
            <a:chExt cx="2016224" cy="36933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043608" y="1628800"/>
              <a:ext cx="21602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59632" y="1444134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Timer</a:t>
              </a:r>
              <a:endParaRPr lang="en-GB" dirty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1619672" y="1854116"/>
            <a:ext cx="0" cy="229496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619672" y="2150639"/>
            <a:ext cx="2562741" cy="579889"/>
            <a:chOff x="1619672" y="2150639"/>
            <a:chExt cx="2562741" cy="57988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166189" y="2465329"/>
              <a:ext cx="3298" cy="23844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1619672" y="2150639"/>
              <a:ext cx="2562741" cy="579889"/>
              <a:chOff x="1619672" y="2150639"/>
              <a:chExt cx="2562741" cy="57988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619672" y="2150639"/>
                <a:ext cx="2016224" cy="369332"/>
                <a:chOff x="1043608" y="1444134"/>
                <a:chExt cx="2016224" cy="369332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043608" y="1628800"/>
                  <a:ext cx="216024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259632" y="1444134"/>
                  <a:ext cx="1800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MCA</a:t>
                  </a:r>
                  <a:endParaRPr lang="en-GB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166189" y="2465329"/>
                <a:ext cx="2016224" cy="265199"/>
                <a:chOff x="1043608" y="1305608"/>
                <a:chExt cx="2016224" cy="369332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043608" y="1628800"/>
                  <a:ext cx="216024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1259632" y="1305608"/>
                  <a:ext cx="1800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spectrum</a:t>
                  </a:r>
                  <a:endParaRPr lang="en-GB" dirty="0"/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1622628" y="3308557"/>
            <a:ext cx="2562741" cy="684022"/>
            <a:chOff x="1619672" y="2150639"/>
            <a:chExt cx="2562741" cy="68402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166189" y="2465329"/>
              <a:ext cx="3298" cy="23844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1619672" y="2150639"/>
              <a:ext cx="2562741" cy="684022"/>
              <a:chOff x="1619672" y="2150639"/>
              <a:chExt cx="2562741" cy="684022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619672" y="2150639"/>
                <a:ext cx="2016224" cy="369332"/>
                <a:chOff x="1043608" y="1444134"/>
                <a:chExt cx="2016224" cy="369332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043608" y="1628800"/>
                  <a:ext cx="216024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1259632" y="1444134"/>
                  <a:ext cx="1800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Lima</a:t>
                  </a:r>
                  <a:endParaRPr lang="en-GB" dirty="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2166189" y="2465329"/>
                <a:ext cx="2016224" cy="369332"/>
                <a:chOff x="1043608" y="1305608"/>
                <a:chExt cx="2016224" cy="514354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043608" y="1628800"/>
                  <a:ext cx="216024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1259632" y="1305608"/>
                  <a:ext cx="1800200" cy="5143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image</a:t>
                  </a:r>
                  <a:endParaRPr lang="en-GB" dirty="0"/>
                </a:p>
              </p:txBody>
            </p:sp>
          </p:grpSp>
        </p:grpSp>
      </p:grpSp>
      <p:cxnSp>
        <p:nvCxnSpPr>
          <p:cNvPr id="14" name="Straight Connector 13"/>
          <p:cNvCxnSpPr/>
          <p:nvPr/>
        </p:nvCxnSpPr>
        <p:spPr>
          <a:xfrm>
            <a:off x="1619672" y="5050200"/>
            <a:ext cx="6799" cy="11146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19672" y="5492939"/>
            <a:ext cx="2562741" cy="684022"/>
            <a:chOff x="1619672" y="2150639"/>
            <a:chExt cx="2562741" cy="68402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166189" y="2465329"/>
              <a:ext cx="3298" cy="23844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1619672" y="2150639"/>
              <a:ext cx="2562741" cy="684022"/>
              <a:chOff x="1619672" y="2150639"/>
              <a:chExt cx="2562741" cy="684022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619672" y="2150639"/>
                <a:ext cx="2016224" cy="369332"/>
                <a:chOff x="1043608" y="1444134"/>
                <a:chExt cx="2016224" cy="36933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043608" y="1628800"/>
                  <a:ext cx="216024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1259632" y="1444134"/>
                  <a:ext cx="1800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Keithley</a:t>
                  </a:r>
                  <a:endParaRPr lang="en-GB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166189" y="2465329"/>
                <a:ext cx="2016224" cy="369332"/>
                <a:chOff x="1043608" y="1305608"/>
                <a:chExt cx="2016224" cy="514354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043608" y="1628800"/>
                  <a:ext cx="216024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1259632" y="1305608"/>
                  <a:ext cx="1800200" cy="5143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scalar</a:t>
                  </a:r>
                  <a:endParaRPr lang="en-GB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4823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D2E77-A4D8-5F4B-CDAA-BB012D43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continuous scan</a:t>
            </a:r>
            <a:endParaRPr lang="en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83E0E8-5763-296D-EF94-A795D447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a scan is writing an </a:t>
            </a:r>
            <a:r>
              <a:rPr lang="en-US" dirty="0" err="1"/>
              <a:t>AcquisitionChain</a:t>
            </a:r>
            <a:endParaRPr lang="en-US" dirty="0"/>
          </a:p>
          <a:p>
            <a:pPr lvl="1"/>
            <a:r>
              <a:rPr lang="en-US" sz="1500" b="1" dirty="0" err="1"/>
              <a:t>AcquisitionChain</a:t>
            </a:r>
            <a:r>
              <a:rPr lang="en-US" sz="1500" b="1" dirty="0"/>
              <a:t> </a:t>
            </a:r>
            <a:r>
              <a:rPr lang="en-US" sz="1500" dirty="0"/>
              <a:t>is a tree of </a:t>
            </a:r>
            <a:r>
              <a:rPr lang="en-US" sz="1500" b="1" dirty="0" err="1"/>
              <a:t>AcquisitionObjects</a:t>
            </a:r>
            <a:r>
              <a:rPr lang="en-US" sz="1500" b="1" dirty="0"/>
              <a:t> </a:t>
            </a:r>
            <a:r>
              <a:rPr lang="en-US" sz="1500" dirty="0"/>
              <a:t>with master/slave relations</a:t>
            </a:r>
            <a:endParaRPr lang="en-US" sz="1500" b="1" dirty="0"/>
          </a:p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EA7F6-3D89-CD6D-B3B5-42D49B071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51C146-A69D-4C14-F2C2-0603CC5C50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grpSp>
        <p:nvGrpSpPr>
          <p:cNvPr id="5" name="Group 4"/>
          <p:cNvGrpSpPr/>
          <p:nvPr/>
        </p:nvGrpSpPr>
        <p:grpSpPr>
          <a:xfrm>
            <a:off x="593071" y="4575809"/>
            <a:ext cx="7140076" cy="521512"/>
            <a:chOff x="593071" y="4321856"/>
            <a:chExt cx="7140076" cy="521512"/>
          </a:xfrm>
        </p:grpSpPr>
        <p:sp>
          <p:nvSpPr>
            <p:cNvPr id="45" name="Arrow: Left-Right 34">
              <a:extLst>
                <a:ext uri="{FF2B5EF4-FFF2-40B4-BE49-F238E27FC236}">
                  <a16:creationId xmlns:a16="http://schemas.microsoft.com/office/drawing/2014/main" id="{EAED47B1-D8F3-D551-829B-178ABF585DC5}"/>
                </a:ext>
              </a:extLst>
            </p:cNvPr>
            <p:cNvSpPr/>
            <p:nvPr/>
          </p:nvSpPr>
          <p:spPr>
            <a:xfrm>
              <a:off x="593071" y="4636604"/>
              <a:ext cx="3314108" cy="20676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Arrow: Left-Right 35">
              <a:extLst>
                <a:ext uri="{FF2B5EF4-FFF2-40B4-BE49-F238E27FC236}">
                  <a16:creationId xmlns:a16="http://schemas.microsoft.com/office/drawing/2014/main" id="{7E0BC7E2-26ED-61BE-E343-F73267C3EDA5}"/>
                </a:ext>
              </a:extLst>
            </p:cNvPr>
            <p:cNvSpPr/>
            <p:nvPr/>
          </p:nvSpPr>
          <p:spPr>
            <a:xfrm>
              <a:off x="4153026" y="4621938"/>
              <a:ext cx="3580121" cy="215197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CC2842-66AB-446E-F03E-59F290888FC3}"/>
                </a:ext>
              </a:extLst>
            </p:cNvPr>
            <p:cNvSpPr txBox="1"/>
            <p:nvPr/>
          </p:nvSpPr>
          <p:spPr>
            <a:xfrm>
              <a:off x="1683110" y="4348802"/>
              <a:ext cx="166787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Scan specific</a:t>
              </a:r>
              <a:endParaRPr lang="en-GB" sz="15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5CF9E98-A42A-2E36-6C77-5A184C02AFD4}"/>
                </a:ext>
              </a:extLst>
            </p:cNvPr>
            <p:cNvSpPr txBox="1"/>
            <p:nvPr/>
          </p:nvSpPr>
          <p:spPr>
            <a:xfrm>
              <a:off x="4880361" y="4321856"/>
              <a:ext cx="24533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Measurement Group</a:t>
              </a:r>
              <a:endParaRPr lang="en-GB" sz="15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917" y="1628800"/>
            <a:ext cx="7974855" cy="2889120"/>
            <a:chOff x="838917" y="1628800"/>
            <a:chExt cx="7974855" cy="28891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6F4BEF-2693-B8E6-64EC-2182F7A9A8A7}"/>
                </a:ext>
              </a:extLst>
            </p:cNvPr>
            <p:cNvSpPr/>
            <p:nvPr/>
          </p:nvSpPr>
          <p:spPr>
            <a:xfrm>
              <a:off x="838917" y="1810022"/>
              <a:ext cx="1273205" cy="4454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latin typeface="Arial Narrow" panose="020B0606020202030204" pitchFamily="34" charset="0"/>
                </a:rPr>
                <a:t>MotorMaster</a:t>
              </a:r>
              <a:endParaRPr lang="en-GB" sz="1350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470BE7-9566-9BEA-5CC3-487341EA1A7E}"/>
                </a:ext>
              </a:extLst>
            </p:cNvPr>
            <p:cNvSpPr/>
            <p:nvPr/>
          </p:nvSpPr>
          <p:spPr>
            <a:xfrm>
              <a:off x="2481828" y="1810021"/>
              <a:ext cx="1382502" cy="4454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latin typeface="Arial Narrow" panose="020B0606020202030204" pitchFamily="34" charset="0"/>
                </a:rPr>
                <a:t>MusstAcqMaster</a:t>
              </a:r>
              <a:endParaRPr lang="en-GB" sz="1350" dirty="0">
                <a:latin typeface="Arial Narrow" panose="020B0606020202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2C2322-21F7-30EC-BC64-B8F3F941D38A}"/>
                </a:ext>
              </a:extLst>
            </p:cNvPr>
            <p:cNvSpPr/>
            <p:nvPr/>
          </p:nvSpPr>
          <p:spPr>
            <a:xfrm>
              <a:off x="4234036" y="1810021"/>
              <a:ext cx="1442301" cy="4454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LIMAAcqMaster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815DA4-82E0-8969-446F-58BD1F7AD487}"/>
                </a:ext>
              </a:extLst>
            </p:cNvPr>
            <p:cNvSpPr/>
            <p:nvPr/>
          </p:nvSpPr>
          <p:spPr>
            <a:xfrm>
              <a:off x="4234036" y="2822559"/>
              <a:ext cx="1442301" cy="4454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MCAAcqMaster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3741DD-A7A3-78A1-702D-BA9244EC42A2}"/>
                </a:ext>
              </a:extLst>
            </p:cNvPr>
            <p:cNvSpPr/>
            <p:nvPr/>
          </p:nvSpPr>
          <p:spPr>
            <a:xfrm>
              <a:off x="4215916" y="3772939"/>
              <a:ext cx="2162567" cy="4454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CounterTimerAcqMaster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B9C405-14B9-11CC-DC17-8B8D97AAB514}"/>
                </a:ext>
              </a:extLst>
            </p:cNvPr>
            <p:cNvSpPr/>
            <p:nvPr/>
          </p:nvSpPr>
          <p:spPr>
            <a:xfrm>
              <a:off x="6107020" y="2703063"/>
              <a:ext cx="1537972" cy="309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MCARoiCounter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151C2DE-A2D9-6857-5287-B9E7928DB68B}"/>
                </a:ext>
              </a:extLst>
            </p:cNvPr>
            <p:cNvSpPr/>
            <p:nvPr/>
          </p:nvSpPr>
          <p:spPr>
            <a:xfrm>
              <a:off x="6107020" y="3162619"/>
              <a:ext cx="1537972" cy="3099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MCAStatCounter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7" name="Connector: Elbow 16">
              <a:extLst>
                <a:ext uri="{FF2B5EF4-FFF2-40B4-BE49-F238E27FC236}">
                  <a16:creationId xmlns:a16="http://schemas.microsoft.com/office/drawing/2014/main" id="{08A57BD3-5B8D-446A-2F1F-7ED3F19EDF9B}"/>
                </a:ext>
              </a:extLst>
            </p:cNvPr>
            <p:cNvCxnSpPr>
              <a:cxnSpLocks/>
              <a:stCxn id="31" idx="3"/>
              <a:endCxn id="33" idx="1"/>
            </p:cNvCxnSpPr>
            <p:nvPr/>
          </p:nvCxnSpPr>
          <p:spPr>
            <a:xfrm>
              <a:off x="3823091" y="2032730"/>
              <a:ext cx="410945" cy="1012538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237D9B7-FC0C-978B-3AF3-7D54BDCBADC1}"/>
                </a:ext>
              </a:extLst>
            </p:cNvPr>
            <p:cNvCxnSpPr>
              <a:cxnSpLocks/>
              <a:stCxn id="30" idx="3"/>
              <a:endCxn id="31" idx="1"/>
            </p:cNvCxnSpPr>
            <p:nvPr/>
          </p:nvCxnSpPr>
          <p:spPr>
            <a:xfrm flipV="1">
              <a:off x="2112121" y="2032730"/>
              <a:ext cx="36970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22">
              <a:extLst>
                <a:ext uri="{FF2B5EF4-FFF2-40B4-BE49-F238E27FC236}">
                  <a16:creationId xmlns:a16="http://schemas.microsoft.com/office/drawing/2014/main" id="{EE737797-DA7E-3CDF-4E93-CBE94C72E9FC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3823091" y="2032729"/>
              <a:ext cx="392825" cy="9525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24">
              <a:extLst>
                <a:ext uri="{FF2B5EF4-FFF2-40B4-BE49-F238E27FC236}">
                  <a16:creationId xmlns:a16="http://schemas.microsoft.com/office/drawing/2014/main" id="{734D9EE1-A648-1527-7B19-E79DBB5E9B59}"/>
                </a:ext>
              </a:extLst>
            </p:cNvPr>
            <p:cNvCxnSpPr>
              <a:cxnSpLocks/>
              <a:stCxn id="31" idx="3"/>
              <a:endCxn id="34" idx="1"/>
            </p:cNvCxnSpPr>
            <p:nvPr/>
          </p:nvCxnSpPr>
          <p:spPr>
            <a:xfrm>
              <a:off x="3864330" y="2032730"/>
              <a:ext cx="351586" cy="1962918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Elbow 26">
              <a:extLst>
                <a:ext uri="{FF2B5EF4-FFF2-40B4-BE49-F238E27FC236}">
                  <a16:creationId xmlns:a16="http://schemas.microsoft.com/office/drawing/2014/main" id="{CD6563D6-62A4-99AD-D94A-1AAE066061F6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 flipV="1">
              <a:off x="5694457" y="1784816"/>
              <a:ext cx="412564" cy="247914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28">
              <a:extLst>
                <a:ext uri="{FF2B5EF4-FFF2-40B4-BE49-F238E27FC236}">
                  <a16:creationId xmlns:a16="http://schemas.microsoft.com/office/drawing/2014/main" id="{7FF1FEE0-7BFC-0E7F-2229-43B1ACF2BB8A}"/>
                </a:ext>
              </a:extLst>
            </p:cNvPr>
            <p:cNvCxnSpPr>
              <a:cxnSpLocks/>
              <a:stCxn id="32" idx="3"/>
              <a:endCxn id="51" idx="1"/>
            </p:cNvCxnSpPr>
            <p:nvPr/>
          </p:nvCxnSpPr>
          <p:spPr>
            <a:xfrm>
              <a:off x="5676337" y="2032729"/>
              <a:ext cx="430684" cy="188667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Elbow 30">
              <a:extLst>
                <a:ext uri="{FF2B5EF4-FFF2-40B4-BE49-F238E27FC236}">
                  <a16:creationId xmlns:a16="http://schemas.microsoft.com/office/drawing/2014/main" id="{C0C41263-E158-D405-7527-21F9D8857217}"/>
                </a:ext>
              </a:extLst>
            </p:cNvPr>
            <p:cNvCxnSpPr>
              <a:cxnSpLocks/>
              <a:stCxn id="33" idx="3"/>
              <a:endCxn id="35" idx="1"/>
            </p:cNvCxnSpPr>
            <p:nvPr/>
          </p:nvCxnSpPr>
          <p:spPr>
            <a:xfrm flipV="1">
              <a:off x="5676337" y="2858017"/>
              <a:ext cx="430683" cy="187251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Elbow 32">
              <a:extLst>
                <a:ext uri="{FF2B5EF4-FFF2-40B4-BE49-F238E27FC236}">
                  <a16:creationId xmlns:a16="http://schemas.microsoft.com/office/drawing/2014/main" id="{1D5D35AC-5FEA-FB2E-FF47-B65C1A3BBB69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5694457" y="3045267"/>
              <a:ext cx="412563" cy="272306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E8A2A31-0552-9524-82FA-E91FDC60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003" y="1628800"/>
              <a:ext cx="1239769" cy="725636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0EAE84D-1438-5428-06AB-B18A7FEAD7F1}"/>
                </a:ext>
              </a:extLst>
            </p:cNvPr>
            <p:cNvSpPr/>
            <p:nvPr/>
          </p:nvSpPr>
          <p:spPr>
            <a:xfrm>
              <a:off x="6107020" y="1629863"/>
              <a:ext cx="1555136" cy="309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LIMARoiCounter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09B3068-BED9-6420-CACF-14A1739EBA18}"/>
                </a:ext>
              </a:extLst>
            </p:cNvPr>
            <p:cNvSpPr/>
            <p:nvPr/>
          </p:nvSpPr>
          <p:spPr>
            <a:xfrm>
              <a:off x="6107020" y="2066442"/>
              <a:ext cx="1555136" cy="3099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LIMARoiSpectrum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28CAD22-9E5B-0EA2-1EE4-A480BAE8B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645" y="2572780"/>
              <a:ext cx="924972" cy="100685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481828" y="2273882"/>
              <a:ext cx="1382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Synchronization electronics</a:t>
              </a:r>
              <a:endParaRPr lang="en-GB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50533" y="2236668"/>
              <a:ext cx="1085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2D detectors </a:t>
              </a:r>
              <a:endParaRPr lang="en-GB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00849" y="3268257"/>
              <a:ext cx="1085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  <a:r>
                <a:rPr lang="en-US" sz="1200" dirty="0" smtClean="0"/>
                <a:t>D detectors </a:t>
              </a:r>
              <a:endParaRPr lang="en-GB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00848" y="4240921"/>
              <a:ext cx="1085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  <a:r>
                <a:rPr lang="en-US" sz="1200" dirty="0" smtClean="0"/>
                <a:t>D detectors 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133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D2E77-A4D8-5F4B-CDAA-BB012D43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continuous scan</a:t>
            </a:r>
            <a:endParaRPr lang="en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83E0E8-5763-296D-EF94-A795D447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SoftwareAcquisitionMaster</a:t>
            </a:r>
            <a:r>
              <a:rPr lang="en-US" i="1" dirty="0"/>
              <a:t> : For counters that cannot be synchronized</a:t>
            </a:r>
            <a:endParaRPr lang="en-US" b="0" dirty="0">
              <a:solidFill>
                <a:schemeClr val="tx1"/>
              </a:solidFill>
            </a:endParaRPr>
          </a:p>
          <a:p>
            <a:pPr lvl="3"/>
            <a:r>
              <a:rPr lang="en-US" dirty="0"/>
              <a:t>Epoch counter provided to link the acquisition of the 2 masters</a:t>
            </a:r>
          </a:p>
          <a:p>
            <a:endParaRPr lang="en-US" sz="1500" b="1" dirty="0"/>
          </a:p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EA7F6-3D89-CD6D-B3B5-42D49B071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51C146-A69D-4C14-F2C2-0603CC5C50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grpSp>
        <p:nvGrpSpPr>
          <p:cNvPr id="2" name="Group 1"/>
          <p:cNvGrpSpPr/>
          <p:nvPr/>
        </p:nvGrpSpPr>
        <p:grpSpPr>
          <a:xfrm>
            <a:off x="593071" y="5350483"/>
            <a:ext cx="7140076" cy="521512"/>
            <a:chOff x="593071" y="4321856"/>
            <a:chExt cx="7140076" cy="521512"/>
          </a:xfrm>
        </p:grpSpPr>
        <p:sp>
          <p:nvSpPr>
            <p:cNvPr id="45" name="Arrow: Left-Right 34">
              <a:extLst>
                <a:ext uri="{FF2B5EF4-FFF2-40B4-BE49-F238E27FC236}">
                  <a16:creationId xmlns:a16="http://schemas.microsoft.com/office/drawing/2014/main" id="{EAED47B1-D8F3-D551-829B-178ABF585DC5}"/>
                </a:ext>
              </a:extLst>
            </p:cNvPr>
            <p:cNvSpPr/>
            <p:nvPr/>
          </p:nvSpPr>
          <p:spPr>
            <a:xfrm>
              <a:off x="593071" y="4636604"/>
              <a:ext cx="3314108" cy="20676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Arrow: Left-Right 35">
              <a:extLst>
                <a:ext uri="{FF2B5EF4-FFF2-40B4-BE49-F238E27FC236}">
                  <a16:creationId xmlns:a16="http://schemas.microsoft.com/office/drawing/2014/main" id="{7E0BC7E2-26ED-61BE-E343-F73267C3EDA5}"/>
                </a:ext>
              </a:extLst>
            </p:cNvPr>
            <p:cNvSpPr/>
            <p:nvPr/>
          </p:nvSpPr>
          <p:spPr>
            <a:xfrm>
              <a:off x="4153026" y="4621938"/>
              <a:ext cx="3580121" cy="215197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CC2842-66AB-446E-F03E-59F290888FC3}"/>
                </a:ext>
              </a:extLst>
            </p:cNvPr>
            <p:cNvSpPr txBox="1"/>
            <p:nvPr/>
          </p:nvSpPr>
          <p:spPr>
            <a:xfrm>
              <a:off x="1683110" y="4348802"/>
              <a:ext cx="166787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Scan specific</a:t>
              </a:r>
              <a:endParaRPr lang="en-GB" sz="15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5CF9E98-A42A-2E36-6C77-5A184C02AFD4}"/>
                </a:ext>
              </a:extLst>
            </p:cNvPr>
            <p:cNvSpPr txBox="1"/>
            <p:nvPr/>
          </p:nvSpPr>
          <p:spPr>
            <a:xfrm>
              <a:off x="4880361" y="4321856"/>
              <a:ext cx="24533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Measurement Group</a:t>
              </a:r>
              <a:endParaRPr lang="en-GB" sz="15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8917" y="4748818"/>
            <a:ext cx="4917514" cy="449886"/>
            <a:chOff x="881789" y="4538875"/>
            <a:chExt cx="4917514" cy="44988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7A88789-5F93-4254-B1A0-7F3B35E5A871}"/>
                </a:ext>
              </a:extLst>
            </p:cNvPr>
            <p:cNvSpPr/>
            <p:nvPr/>
          </p:nvSpPr>
          <p:spPr>
            <a:xfrm>
              <a:off x="881789" y="4543344"/>
              <a:ext cx="1958416" cy="4454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latin typeface="Arial Narrow" panose="020B0606020202030204" pitchFamily="34" charset="0"/>
                </a:rPr>
                <a:t>SoftwareTimerMaster</a:t>
              </a:r>
              <a:endParaRPr lang="en-GB" sz="1350" dirty="0">
                <a:latin typeface="Arial Narrow" panose="020B0606020202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5104EE8-FB8D-41A0-8CE1-D5EADE998339}"/>
                </a:ext>
              </a:extLst>
            </p:cNvPr>
            <p:cNvSpPr/>
            <p:nvPr/>
          </p:nvSpPr>
          <p:spPr>
            <a:xfrm>
              <a:off x="4214421" y="4538875"/>
              <a:ext cx="1584882" cy="4454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SamplingCounters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02A8CCF-C97B-4C07-9667-F97D3E5F78A4}"/>
                </a:ext>
              </a:extLst>
            </p:cNvPr>
            <p:cNvCxnSpPr>
              <a:cxnSpLocks/>
              <a:stCxn id="71" idx="3"/>
              <a:endCxn id="72" idx="1"/>
            </p:cNvCxnSpPr>
            <p:nvPr/>
          </p:nvCxnSpPr>
          <p:spPr>
            <a:xfrm flipV="1">
              <a:off x="2840205" y="4761584"/>
              <a:ext cx="1374216" cy="446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Connector: Elbow 38">
            <a:extLst>
              <a:ext uri="{FF2B5EF4-FFF2-40B4-BE49-F238E27FC236}">
                <a16:creationId xmlns:a16="http://schemas.microsoft.com/office/drawing/2014/main" id="{9D19A06F-6E03-4317-8E61-A88320E21986}"/>
              </a:ext>
            </a:extLst>
          </p:cNvPr>
          <p:cNvCxnSpPr>
            <a:endCxn id="71" idx="1"/>
          </p:cNvCxnSpPr>
          <p:nvPr/>
        </p:nvCxnSpPr>
        <p:spPr>
          <a:xfrm rot="10800000" flipH="1" flipV="1">
            <a:off x="796045" y="2242674"/>
            <a:ext cx="42872" cy="2733322"/>
          </a:xfrm>
          <a:prstGeom prst="bentConnector3">
            <a:avLst>
              <a:gd name="adj1" fmla="val -5332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CDBF044-9F70-46D4-B983-F5F562416F00}"/>
              </a:ext>
            </a:extLst>
          </p:cNvPr>
          <p:cNvCxnSpPr/>
          <p:nvPr/>
        </p:nvCxnSpPr>
        <p:spPr>
          <a:xfrm>
            <a:off x="727200" y="4568363"/>
            <a:ext cx="773687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47AE719-7635-4053-A46E-B2D71C5E1488}"/>
              </a:ext>
            </a:extLst>
          </p:cNvPr>
          <p:cNvSpPr txBox="1"/>
          <p:nvPr/>
        </p:nvSpPr>
        <p:spPr>
          <a:xfrm>
            <a:off x="7471314" y="3875217"/>
            <a:ext cx="992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Hardware</a:t>
            </a:r>
          </a:p>
          <a:p>
            <a:pPr algn="ctr"/>
            <a:r>
              <a:rPr lang="en-US" sz="1350" dirty="0"/>
              <a:t>synchro</a:t>
            </a:r>
            <a:endParaRPr lang="en-GB" sz="135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7CCDB3-972E-4B09-B132-686CCF6B2C70}"/>
              </a:ext>
            </a:extLst>
          </p:cNvPr>
          <p:cNvSpPr txBox="1"/>
          <p:nvPr/>
        </p:nvSpPr>
        <p:spPr>
          <a:xfrm>
            <a:off x="7468298" y="4694783"/>
            <a:ext cx="992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Software</a:t>
            </a:r>
          </a:p>
          <a:p>
            <a:pPr algn="ctr"/>
            <a:r>
              <a:rPr lang="en-US" sz="1350" dirty="0"/>
              <a:t>loop</a:t>
            </a:r>
            <a:endParaRPr lang="en-GB" sz="1350" dirty="0"/>
          </a:p>
        </p:txBody>
      </p:sp>
      <p:grpSp>
        <p:nvGrpSpPr>
          <p:cNvPr id="80" name="Group 79"/>
          <p:cNvGrpSpPr/>
          <p:nvPr/>
        </p:nvGrpSpPr>
        <p:grpSpPr>
          <a:xfrm>
            <a:off x="838917" y="1628800"/>
            <a:ext cx="7974855" cy="2889120"/>
            <a:chOff x="838917" y="1628800"/>
            <a:chExt cx="7974855" cy="288912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36F4BEF-2693-B8E6-64EC-2182F7A9A8A7}"/>
                </a:ext>
              </a:extLst>
            </p:cNvPr>
            <p:cNvSpPr/>
            <p:nvPr/>
          </p:nvSpPr>
          <p:spPr>
            <a:xfrm>
              <a:off x="838917" y="1810022"/>
              <a:ext cx="1273205" cy="4454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latin typeface="Arial Narrow" panose="020B0606020202030204" pitchFamily="34" charset="0"/>
                </a:rPr>
                <a:t>MotorMaster</a:t>
              </a:r>
              <a:endParaRPr lang="en-GB" sz="1350" dirty="0">
                <a:latin typeface="Arial Narrow" panose="020B0606020202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6470BE7-9566-9BEA-5CC3-487341EA1A7E}"/>
                </a:ext>
              </a:extLst>
            </p:cNvPr>
            <p:cNvSpPr/>
            <p:nvPr/>
          </p:nvSpPr>
          <p:spPr>
            <a:xfrm>
              <a:off x="2481828" y="1810021"/>
              <a:ext cx="1382502" cy="4454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latin typeface="Arial Narrow" panose="020B0606020202030204" pitchFamily="34" charset="0"/>
                </a:rPr>
                <a:t>MusstAcqMaster</a:t>
              </a:r>
              <a:endParaRPr lang="en-GB" sz="1350" dirty="0">
                <a:latin typeface="Arial Narrow" panose="020B0606020202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F2C2322-21F7-30EC-BC64-B8F3F941D38A}"/>
                </a:ext>
              </a:extLst>
            </p:cNvPr>
            <p:cNvSpPr/>
            <p:nvPr/>
          </p:nvSpPr>
          <p:spPr>
            <a:xfrm>
              <a:off x="4234036" y="1810021"/>
              <a:ext cx="1442301" cy="4454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LIMAAcqMaster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4815DA4-82E0-8969-446F-58BD1F7AD487}"/>
                </a:ext>
              </a:extLst>
            </p:cNvPr>
            <p:cNvSpPr/>
            <p:nvPr/>
          </p:nvSpPr>
          <p:spPr>
            <a:xfrm>
              <a:off x="4234036" y="2822559"/>
              <a:ext cx="1442301" cy="4454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MCAAcqMaster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3741DD-A7A3-78A1-702D-BA9244EC42A2}"/>
                </a:ext>
              </a:extLst>
            </p:cNvPr>
            <p:cNvSpPr/>
            <p:nvPr/>
          </p:nvSpPr>
          <p:spPr>
            <a:xfrm>
              <a:off x="4215916" y="3772939"/>
              <a:ext cx="2162567" cy="4454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CounterTimerAcqMaster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0B9C405-14B9-11CC-DC17-8B8D97AAB514}"/>
                </a:ext>
              </a:extLst>
            </p:cNvPr>
            <p:cNvSpPr/>
            <p:nvPr/>
          </p:nvSpPr>
          <p:spPr>
            <a:xfrm>
              <a:off x="6107020" y="2703063"/>
              <a:ext cx="1537972" cy="309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MCARoiCounter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151C2DE-A2D9-6857-5287-B9E7928DB68B}"/>
                </a:ext>
              </a:extLst>
            </p:cNvPr>
            <p:cNvSpPr/>
            <p:nvPr/>
          </p:nvSpPr>
          <p:spPr>
            <a:xfrm>
              <a:off x="6107020" y="3162619"/>
              <a:ext cx="1537972" cy="3099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MCAStatCounter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88" name="Connector: Elbow 16">
              <a:extLst>
                <a:ext uri="{FF2B5EF4-FFF2-40B4-BE49-F238E27FC236}">
                  <a16:creationId xmlns:a16="http://schemas.microsoft.com/office/drawing/2014/main" id="{08A57BD3-5B8D-446A-2F1F-7ED3F19EDF9B}"/>
                </a:ext>
              </a:extLst>
            </p:cNvPr>
            <p:cNvCxnSpPr>
              <a:cxnSpLocks/>
              <a:stCxn id="82" idx="3"/>
              <a:endCxn id="84" idx="1"/>
            </p:cNvCxnSpPr>
            <p:nvPr/>
          </p:nvCxnSpPr>
          <p:spPr>
            <a:xfrm>
              <a:off x="3823091" y="2032730"/>
              <a:ext cx="410945" cy="1012538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4237D9B7-FC0C-978B-3AF3-7D54BDCBADC1}"/>
                </a:ext>
              </a:extLst>
            </p:cNvPr>
            <p:cNvCxnSpPr>
              <a:cxnSpLocks/>
              <a:stCxn id="81" idx="3"/>
              <a:endCxn id="82" idx="1"/>
            </p:cNvCxnSpPr>
            <p:nvPr/>
          </p:nvCxnSpPr>
          <p:spPr>
            <a:xfrm flipV="1">
              <a:off x="2112121" y="2032730"/>
              <a:ext cx="36970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or: Elbow 22">
              <a:extLst>
                <a:ext uri="{FF2B5EF4-FFF2-40B4-BE49-F238E27FC236}">
                  <a16:creationId xmlns:a16="http://schemas.microsoft.com/office/drawing/2014/main" id="{EE737797-DA7E-3CDF-4E93-CBE94C72E9FC}"/>
                </a:ext>
              </a:extLst>
            </p:cNvPr>
            <p:cNvCxnSpPr>
              <a:cxnSpLocks/>
              <a:stCxn id="82" idx="3"/>
            </p:cNvCxnSpPr>
            <p:nvPr/>
          </p:nvCxnSpPr>
          <p:spPr>
            <a:xfrm>
              <a:off x="3823091" y="2032729"/>
              <a:ext cx="392825" cy="9525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or: Elbow 24">
              <a:extLst>
                <a:ext uri="{FF2B5EF4-FFF2-40B4-BE49-F238E27FC236}">
                  <a16:creationId xmlns:a16="http://schemas.microsoft.com/office/drawing/2014/main" id="{734D9EE1-A648-1527-7B19-E79DBB5E9B59}"/>
                </a:ext>
              </a:extLst>
            </p:cNvPr>
            <p:cNvCxnSpPr>
              <a:cxnSpLocks/>
              <a:stCxn id="82" idx="3"/>
              <a:endCxn id="85" idx="1"/>
            </p:cNvCxnSpPr>
            <p:nvPr/>
          </p:nvCxnSpPr>
          <p:spPr>
            <a:xfrm>
              <a:off x="3864330" y="2032730"/>
              <a:ext cx="351586" cy="1962918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or: Elbow 26">
              <a:extLst>
                <a:ext uri="{FF2B5EF4-FFF2-40B4-BE49-F238E27FC236}">
                  <a16:creationId xmlns:a16="http://schemas.microsoft.com/office/drawing/2014/main" id="{CD6563D6-62A4-99AD-D94A-1AAE066061F6}"/>
                </a:ext>
              </a:extLst>
            </p:cNvPr>
            <p:cNvCxnSpPr>
              <a:cxnSpLocks/>
              <a:endCxn id="97" idx="1"/>
            </p:cNvCxnSpPr>
            <p:nvPr/>
          </p:nvCxnSpPr>
          <p:spPr>
            <a:xfrm flipV="1">
              <a:off x="5694457" y="1784816"/>
              <a:ext cx="412564" cy="247914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or: Elbow 28">
              <a:extLst>
                <a:ext uri="{FF2B5EF4-FFF2-40B4-BE49-F238E27FC236}">
                  <a16:creationId xmlns:a16="http://schemas.microsoft.com/office/drawing/2014/main" id="{7FF1FEE0-7BFC-0E7F-2229-43B1ACF2BB8A}"/>
                </a:ext>
              </a:extLst>
            </p:cNvPr>
            <p:cNvCxnSpPr>
              <a:cxnSpLocks/>
              <a:stCxn id="83" idx="3"/>
              <a:endCxn id="98" idx="1"/>
            </p:cNvCxnSpPr>
            <p:nvPr/>
          </p:nvCxnSpPr>
          <p:spPr>
            <a:xfrm>
              <a:off x="5676337" y="2032729"/>
              <a:ext cx="430684" cy="188667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or: Elbow 30">
              <a:extLst>
                <a:ext uri="{FF2B5EF4-FFF2-40B4-BE49-F238E27FC236}">
                  <a16:creationId xmlns:a16="http://schemas.microsoft.com/office/drawing/2014/main" id="{C0C41263-E158-D405-7527-21F9D8857217}"/>
                </a:ext>
              </a:extLst>
            </p:cNvPr>
            <p:cNvCxnSpPr>
              <a:cxnSpLocks/>
              <a:stCxn id="84" idx="3"/>
              <a:endCxn id="86" idx="1"/>
            </p:cNvCxnSpPr>
            <p:nvPr/>
          </p:nvCxnSpPr>
          <p:spPr>
            <a:xfrm flipV="1">
              <a:off x="5676337" y="2858017"/>
              <a:ext cx="430683" cy="187251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or: Elbow 32">
              <a:extLst>
                <a:ext uri="{FF2B5EF4-FFF2-40B4-BE49-F238E27FC236}">
                  <a16:creationId xmlns:a16="http://schemas.microsoft.com/office/drawing/2014/main" id="{1D5D35AC-5FEA-FB2E-FF47-B65C1A3BBB69}"/>
                </a:ext>
              </a:extLst>
            </p:cNvPr>
            <p:cNvCxnSpPr>
              <a:cxnSpLocks/>
              <a:endCxn id="87" idx="1"/>
            </p:cNvCxnSpPr>
            <p:nvPr/>
          </p:nvCxnSpPr>
          <p:spPr>
            <a:xfrm>
              <a:off x="5694457" y="3045267"/>
              <a:ext cx="412563" cy="272306"/>
            </a:xfrm>
            <a:prstGeom prst="bentConnector3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FE8A2A31-0552-9524-82FA-E91FDC60C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003" y="1628800"/>
              <a:ext cx="1239769" cy="725636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0EAE84D-1438-5428-06AB-B18A7FEAD7F1}"/>
                </a:ext>
              </a:extLst>
            </p:cNvPr>
            <p:cNvSpPr/>
            <p:nvPr/>
          </p:nvSpPr>
          <p:spPr>
            <a:xfrm>
              <a:off x="6107020" y="1629863"/>
              <a:ext cx="1555136" cy="309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LIMARoiCounter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09B3068-BED9-6420-CACF-14A1739EBA18}"/>
                </a:ext>
              </a:extLst>
            </p:cNvPr>
            <p:cNvSpPr/>
            <p:nvPr/>
          </p:nvSpPr>
          <p:spPr>
            <a:xfrm>
              <a:off x="6107020" y="2066442"/>
              <a:ext cx="1555136" cy="3099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  <a:latin typeface="Arial Narrow" panose="020B0606020202030204" pitchFamily="34" charset="0"/>
                </a:rPr>
                <a:t>LIMARoiSpectrum</a:t>
              </a:r>
              <a:endParaRPr lang="en-GB" sz="135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428CAD22-9E5B-0EA2-1EE4-A480BAE8B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645" y="2572780"/>
              <a:ext cx="924972" cy="1006856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2481828" y="2273882"/>
              <a:ext cx="1382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Synchronization electronics</a:t>
              </a:r>
              <a:endParaRPr lang="en-GB" sz="12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350533" y="2236668"/>
              <a:ext cx="1085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2D detectors </a:t>
              </a:r>
              <a:endParaRPr lang="en-GB" sz="12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400849" y="3268257"/>
              <a:ext cx="1085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  <a:r>
                <a:rPr lang="en-US" sz="1200" dirty="0" smtClean="0"/>
                <a:t>D detectors </a:t>
              </a:r>
              <a:endParaRPr lang="en-GB" sz="12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400848" y="4240921"/>
              <a:ext cx="1085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  <a:r>
                <a:rPr lang="en-US" sz="1200" dirty="0" smtClean="0"/>
                <a:t>D detectors 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159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Bliss?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Flint - Live Data Display</a:t>
            </a:r>
          </a:p>
          <a:p>
            <a:pPr lvl="2"/>
            <a:r>
              <a:rPr lang="en-US" dirty="0"/>
              <a:t>Live scan data</a:t>
            </a:r>
          </a:p>
          <a:p>
            <a:pPr lvl="2"/>
            <a:r>
              <a:rPr lang="en-US" dirty="0"/>
              <a:t>Calculated data can be pushed to Flint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8C2DF-7ED5-B647-BF72-CF6E5E3A3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4" y="2155846"/>
            <a:ext cx="6055490" cy="4075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760DD-F27E-4A46-BA29-FC9094390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48" y="1999364"/>
            <a:ext cx="2447784" cy="2154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BA6B82-3AC1-9043-8C45-273C61D11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57" y="4275271"/>
            <a:ext cx="2432976" cy="19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90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BLISS Software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Decoupling of data acquisition from data saving and analysis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pic>
        <p:nvPicPr>
          <p:cNvPr id="6" name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6739"/>
            <a:ext cx="6984776" cy="53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4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Bliss data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Streaming API</a:t>
            </a:r>
          </a:p>
          <a:p>
            <a:r>
              <a:rPr lang="en-US" dirty="0"/>
              <a:t>H5py like API for transparent on- and offline data access</a:t>
            </a:r>
          </a:p>
          <a:p>
            <a:pPr lvl="3"/>
            <a:r>
              <a:rPr lang="en-US" dirty="0"/>
              <a:t>The API switches transparently to file access when data is no longer available online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75555"/>
            <a:ext cx="80759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05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data analysis - EWOKS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776164"/>
            <a:ext cx="8345300" cy="51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006" y="1276158"/>
            <a:ext cx="3739630" cy="3711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data analysis - EWOKS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1268760"/>
            <a:ext cx="4492872" cy="4679920"/>
          </a:xfrm>
        </p:spPr>
        <p:txBody>
          <a:bodyPr/>
          <a:lstStyle/>
          <a:p>
            <a:pPr lvl="3"/>
            <a:r>
              <a:rPr lang="en-US" dirty="0">
                <a:solidFill>
                  <a:srgbClr val="FF0000"/>
                </a:solidFill>
              </a:rPr>
              <a:t>Graphical chaining </a:t>
            </a:r>
            <a:r>
              <a:rPr lang="en-GB" dirty="0"/>
              <a:t>of predefined processing tasks by the user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Web GUI </a:t>
            </a:r>
            <a:r>
              <a:rPr lang="en-US" dirty="0"/>
              <a:t>to build workflows</a:t>
            </a:r>
          </a:p>
          <a:p>
            <a:pPr marL="182563" lvl="3" indent="0">
              <a:buNone/>
            </a:pPr>
            <a:endParaRPr lang="en-US" dirty="0"/>
          </a:p>
          <a:p>
            <a:pPr marL="182563" lvl="3" indent="0">
              <a:buNone/>
            </a:pPr>
            <a:endParaRPr lang="en-US" dirty="0"/>
          </a:p>
          <a:p>
            <a:pPr marL="182563" lvl="3" indent="0">
              <a:buNone/>
            </a:pPr>
            <a:endParaRPr lang="en-US" dirty="0"/>
          </a:p>
          <a:p>
            <a:pPr marL="182563" lvl="3" indent="0">
              <a:buNone/>
            </a:pPr>
            <a:endParaRPr lang="en-GB" dirty="0"/>
          </a:p>
          <a:p>
            <a:pPr lvl="3"/>
            <a:r>
              <a:rPr lang="en-US" dirty="0"/>
              <a:t>Specific </a:t>
            </a:r>
            <a:r>
              <a:rPr lang="en-US" dirty="0">
                <a:solidFill>
                  <a:srgbClr val="FF0000"/>
                </a:solidFill>
              </a:rPr>
              <a:t>workflow tasks </a:t>
            </a:r>
            <a:r>
              <a:rPr lang="en-US" dirty="0"/>
              <a:t>for every scientific domain</a:t>
            </a:r>
            <a:endParaRPr lang="en-GB" dirty="0"/>
          </a:p>
          <a:p>
            <a:pPr lvl="3"/>
            <a:r>
              <a:rPr lang="en-US" dirty="0"/>
              <a:t>Can run </a:t>
            </a:r>
            <a:r>
              <a:rPr lang="en-US" dirty="0">
                <a:solidFill>
                  <a:srgbClr val="FF0000"/>
                </a:solidFill>
              </a:rPr>
              <a:t>fully automated </a:t>
            </a:r>
            <a:r>
              <a:rPr lang="en-US" dirty="0"/>
              <a:t>or manually</a:t>
            </a:r>
          </a:p>
          <a:p>
            <a:pPr lvl="3"/>
            <a:r>
              <a:rPr lang="en-US" dirty="0"/>
              <a:t>Processing by </a:t>
            </a:r>
            <a:r>
              <a:rPr lang="en-US" dirty="0">
                <a:solidFill>
                  <a:srgbClr val="FF0000"/>
                </a:solidFill>
              </a:rPr>
              <a:t>CPU or GPU</a:t>
            </a:r>
            <a:r>
              <a:rPr lang="en-US" dirty="0"/>
              <a:t>, locally or batch cluster</a:t>
            </a:r>
          </a:p>
          <a:p>
            <a:pPr lvl="3"/>
            <a:r>
              <a:rPr lang="en-US" dirty="0"/>
              <a:t>Results can be </a:t>
            </a:r>
            <a:r>
              <a:rPr lang="en-US" dirty="0">
                <a:solidFill>
                  <a:srgbClr val="FF0000"/>
                </a:solidFill>
              </a:rPr>
              <a:t>stored or fed back </a:t>
            </a:r>
            <a:r>
              <a:rPr lang="en-US" dirty="0"/>
              <a:t>to the acquisition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717090" y="765760"/>
            <a:ext cx="8236312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 sz="1800" b="1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500"/>
              </a:spcAft>
              <a:buFont typeface="Arial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80000"/>
              <a:buFont typeface="Wingdings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46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ITCOfficinaSans LT Book" pitchFamily="2" charset="0"/>
              <a:buChar char="&gt;"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Workflow System for Online Data Analysis and Reduction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2164" t="17875" r="1584" b="4055"/>
          <a:stretch/>
        </p:blipFill>
        <p:spPr bwMode="auto">
          <a:xfrm>
            <a:off x="1495255" y="2132348"/>
            <a:ext cx="2589485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-600000">
            <a:off x="155056" y="5353833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>
                <a:solidFill>
                  <a:schemeClr val="accent6"/>
                </a:solidFill>
              </a:rPr>
              <a:t>EWOKS is running in daily operation on 25  beamlines today!</a:t>
            </a:r>
          </a:p>
        </p:txBody>
      </p:sp>
    </p:spTree>
    <p:extLst>
      <p:ext uri="{BB962C8B-B14F-4D97-AF65-F5344CB8AC3E}">
        <p14:creationId xmlns:p14="http://schemas.microsoft.com/office/powerpoint/2010/main" val="27249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proof is in the pudding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692696"/>
            <a:ext cx="8236800" cy="5400000"/>
          </a:xfrm>
        </p:spPr>
        <p:txBody>
          <a:bodyPr/>
          <a:lstStyle/>
          <a:p>
            <a:r>
              <a:rPr lang="en-US" dirty="0"/>
              <a:t>With BLISS and EWOKS the door is wide open for complex experiments</a:t>
            </a:r>
          </a:p>
          <a:p>
            <a:pPr lvl="1"/>
            <a:r>
              <a:rPr lang="en-US" dirty="0"/>
              <a:t>Example on ID10: Using AI/ML to close the loop with the running experiment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16926"/>
            <a:ext cx="6840760" cy="27684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1760" y="4824650"/>
            <a:ext cx="5112568" cy="504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err="1">
                <a:solidFill>
                  <a:schemeClr val="tx1"/>
                </a:solidFill>
              </a:rPr>
              <a:t>L.Pithan</a:t>
            </a:r>
            <a:r>
              <a:rPr lang="en-US" sz="1000" dirty="0">
                <a:solidFill>
                  <a:schemeClr val="tx1"/>
                </a:solidFill>
              </a:rPr>
              <a:t> - Closing the loop: Autonomous experiments enabled by machine-learning-based online data analysis in synchrotron beamline environments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128305" cy="4224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79050"/>
            <a:ext cx="32861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4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" y="125999"/>
            <a:ext cx="8236800" cy="810741"/>
          </a:xfrm>
        </p:spPr>
        <p:txBody>
          <a:bodyPr/>
          <a:lstStyle/>
          <a:p>
            <a:pPr algn="ctr"/>
            <a:r>
              <a:rPr lang="en-US" dirty="0" smtClean="0"/>
              <a:t>BLISS</a:t>
            </a:r>
            <a:br>
              <a:rPr lang="en-US" dirty="0" smtClean="0"/>
            </a:br>
            <a:r>
              <a:rPr lang="en-US" dirty="0" smtClean="0"/>
              <a:t>Beamline </a:t>
            </a:r>
            <a:r>
              <a:rPr lang="en-US" dirty="0"/>
              <a:t>Control and Data </a:t>
            </a:r>
            <a:r>
              <a:rPr lang="en-US" dirty="0" smtClean="0"/>
              <a:t>Acquisition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0" y="1098000"/>
            <a:ext cx="5612400" cy="384316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Outline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Instrument Control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Data Acquisition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Data Access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FAIR Data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Conclusion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r="13898"/>
          <a:stretch>
            <a:fillRect/>
          </a:stretch>
        </p:blipFill>
        <p:spPr>
          <a:xfrm>
            <a:off x="727200" y="1098000"/>
            <a:ext cx="2574000" cy="384316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25700" y="5047275"/>
            <a:ext cx="82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Jens Meyer on behalf of the ESRF Software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28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9241" y="116632"/>
            <a:ext cx="8236800" cy="496800"/>
          </a:xfrm>
        </p:spPr>
        <p:txBody>
          <a:bodyPr/>
          <a:lstStyle/>
          <a:p>
            <a:pPr>
              <a:defRPr/>
            </a:pPr>
            <a:r>
              <a:rPr lang="en-FR" dirty="0"/>
              <a:t>Why Bliss?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FR" dirty="0"/>
              <a:t>Integration</a:t>
            </a:r>
            <a:r>
              <a:rPr lang="en-US" dirty="0"/>
              <a:t> within the ESRF Ecosystem</a:t>
            </a:r>
            <a:endParaRPr lang="en-FR" dirty="0"/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Page </a:t>
            </a:r>
            <a:fld id="{733122C9-A0B9-462F-8757-0847AD287B63}" type="slidenum">
              <a:rPr lang="fr-FR"/>
              <a:t>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EIROForumSchool l 13.05.2024 l J.Meyer</a:t>
            </a:r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76848" y="1152792"/>
            <a:ext cx="1815360" cy="1559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90430" y="1144498"/>
            <a:ext cx="1584175" cy="153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316768" y="4744244"/>
            <a:ext cx="1901391" cy="1341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36096" y="1144498"/>
            <a:ext cx="2010265" cy="1642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789670" y="2776777"/>
            <a:ext cx="2086907" cy="1676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599346" y="2862487"/>
            <a:ext cx="2024260" cy="155993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 bwMode="auto">
          <a:xfrm>
            <a:off x="662503" y="2839320"/>
            <a:ext cx="1359054" cy="1441846"/>
            <a:chOff x="764674" y="4856738"/>
            <a:chExt cx="1359054" cy="144184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797316" y="5144918"/>
              <a:ext cx="1204456" cy="115366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764674" y="4856738"/>
              <a:ext cx="1359054" cy="31362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 bwMode="auto">
          <a:xfrm>
            <a:off x="1616567" y="4423070"/>
            <a:ext cx="1512169" cy="1421475"/>
            <a:chOff x="284853" y="1231406"/>
            <a:chExt cx="1512169" cy="14214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 flipH="1">
              <a:off x="284853" y="1647004"/>
              <a:ext cx="1512168" cy="10058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284853" y="1231406"/>
              <a:ext cx="1512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sz="1200"/>
                <a:t>Sample changers, automation</a:t>
              </a:r>
              <a:endParaRPr/>
            </a:p>
          </p:txBody>
        </p:sp>
      </p:grpSp>
      <p:grpSp>
        <p:nvGrpSpPr>
          <p:cNvPr id="21" name="Group 20"/>
          <p:cNvGrpSpPr/>
          <p:nvPr/>
        </p:nvGrpSpPr>
        <p:grpSpPr bwMode="auto">
          <a:xfrm>
            <a:off x="6012159" y="4567886"/>
            <a:ext cx="2172830" cy="1628520"/>
            <a:chOff x="3667835" y="3044716"/>
            <a:chExt cx="2172830" cy="162852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3667835" y="3331600"/>
              <a:ext cx="2172830" cy="134163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 bwMode="auto">
            <a:xfrm>
              <a:off x="3670940" y="3044716"/>
              <a:ext cx="21666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sz="1200"/>
                <a:t>Experiment GUIs</a:t>
              </a: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275974" y="2998828"/>
            <a:ext cx="2167619" cy="12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3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BLISS</a:t>
            </a:r>
          </a:p>
          <a:p>
            <a:pPr lvl="3"/>
            <a:r>
              <a:rPr lang="en-US" dirty="0"/>
              <a:t>Ready to push-up the data acquisition frequency</a:t>
            </a:r>
          </a:p>
          <a:p>
            <a:pPr lvl="3"/>
            <a:r>
              <a:rPr lang="en-US" dirty="0"/>
              <a:t>Easy integration of user software</a:t>
            </a:r>
          </a:p>
          <a:p>
            <a:pPr lvl="3"/>
            <a:r>
              <a:rPr lang="en-US" dirty="0"/>
              <a:t>High flexibility to prepare complex experiments</a:t>
            </a:r>
          </a:p>
          <a:p>
            <a:pPr lvl="3"/>
            <a:r>
              <a:rPr lang="en-US" dirty="0"/>
              <a:t>Online data visualization</a:t>
            </a:r>
          </a:p>
          <a:p>
            <a:pPr lvl="3"/>
            <a:r>
              <a:rPr lang="en-US" dirty="0"/>
              <a:t>HDF5 saving structure, following the ESRF data policy, for all experiments</a:t>
            </a:r>
          </a:p>
          <a:p>
            <a:pPr lvl="3"/>
            <a:r>
              <a:rPr lang="en-US" dirty="0"/>
              <a:t>Transparent online and offline data access for data analysis</a:t>
            </a:r>
          </a:p>
          <a:p>
            <a:pPr lvl="3"/>
            <a:r>
              <a:rPr lang="en-US" dirty="0"/>
              <a:t>Decoupled data producers and data consumers. The BLISS data API can easily filled other data producers to use the same data analysis tools</a:t>
            </a:r>
          </a:p>
          <a:p>
            <a:pPr marL="182563" lvl="3" indent="0">
              <a:buNone/>
            </a:pPr>
            <a:endParaRPr lang="en-US" dirty="0"/>
          </a:p>
          <a:p>
            <a:r>
              <a:rPr lang="en-US" dirty="0"/>
              <a:t>EWOKS</a:t>
            </a:r>
          </a:p>
          <a:p>
            <a:pPr lvl="3"/>
            <a:r>
              <a:rPr lang="en-US" dirty="0"/>
              <a:t>Workflow definitions for different science domains</a:t>
            </a:r>
          </a:p>
          <a:p>
            <a:pPr lvl="3"/>
            <a:r>
              <a:rPr lang="en-US" dirty="0"/>
              <a:t>Easy automation of data reduction and online processing</a:t>
            </a:r>
          </a:p>
          <a:p>
            <a:pPr lvl="3"/>
            <a:r>
              <a:rPr lang="en-US" dirty="0"/>
              <a:t>Result feedback to the running acquisition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7723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764704"/>
            <a:ext cx="4392488" cy="5400000"/>
          </a:xfrm>
        </p:spPr>
        <p:txBody>
          <a:bodyPr/>
          <a:lstStyle/>
          <a:p>
            <a:r>
              <a:rPr lang="en-US" dirty="0"/>
              <a:t>Acknowledgements to</a:t>
            </a:r>
          </a:p>
          <a:p>
            <a:pPr lvl="3"/>
            <a:r>
              <a:rPr lang="en-US" sz="1600" dirty="0"/>
              <a:t>The members of the software group for the development of all the different software tools</a:t>
            </a:r>
          </a:p>
          <a:p>
            <a:pPr lvl="3"/>
            <a:r>
              <a:rPr lang="en-US" sz="1600" dirty="0"/>
              <a:t>Our colleagues from the Technical Infrastructure Division for their work on the network and data storage infrastructure</a:t>
            </a:r>
          </a:p>
          <a:p>
            <a:pPr lvl="3"/>
            <a:r>
              <a:rPr lang="en-US" sz="1600" dirty="0"/>
              <a:t>All the beamline scientists for their feedback, patience and bug reports since the EBS start-up</a:t>
            </a:r>
          </a:p>
          <a:p>
            <a:pPr lvl="3"/>
            <a:endParaRPr lang="en-US" sz="1600" dirty="0"/>
          </a:p>
          <a:p>
            <a:pPr lvl="3"/>
            <a:endParaRPr lang="en-US" sz="1600" dirty="0"/>
          </a:p>
          <a:p>
            <a:pPr lvl="3"/>
            <a:endParaRPr lang="en-US" sz="1600" dirty="0"/>
          </a:p>
          <a:p>
            <a:pPr lvl="3"/>
            <a:endParaRPr lang="en-US" sz="1600" dirty="0"/>
          </a:p>
          <a:p>
            <a:pPr marL="182563" lvl="3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3" y="764705"/>
            <a:ext cx="3708412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9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ESRF Beamlines and Experiment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33 ESRF beamlines and 13 CRG beamlines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7200" y="6483438"/>
            <a:ext cx="6120000" cy="212489"/>
          </a:xfrm>
        </p:spPr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8" y="1130298"/>
            <a:ext cx="4608512" cy="422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93" y="764704"/>
            <a:ext cx="4227985" cy="4521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-600000">
            <a:off x="915056" y="5183010"/>
            <a:ext cx="6055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46 Beamlines</a:t>
            </a:r>
          </a:p>
          <a:p>
            <a:r>
              <a:rPr lang="en-US" sz="2000" b="1" dirty="0">
                <a:solidFill>
                  <a:schemeClr val="accent6"/>
                </a:solidFill>
              </a:rPr>
              <a:t>More than 100 scientific techniques</a:t>
            </a:r>
            <a:endParaRPr lang="en-GB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9" y="4087722"/>
            <a:ext cx="3549143" cy="2364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ESRF Experimental </a:t>
            </a:r>
            <a:r>
              <a:rPr lang="en-US" dirty="0"/>
              <a:t>setups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2" y="710597"/>
            <a:ext cx="3404109" cy="2083403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DE18507-9455-CDF5-5699-D0ECA249E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64" y="705770"/>
            <a:ext cx="4676597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">
            <a:extLst>
              <a:ext uri="{FF2B5EF4-FFF2-40B4-BE49-F238E27FC236}">
                <a16:creationId xmlns:a16="http://schemas.microsoft.com/office/drawing/2014/main" id="{8B819B5F-978D-9334-9105-B7EC5938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17" y="4337283"/>
            <a:ext cx="3353544" cy="18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9182AC4-851A-A4FB-17ED-36F75AD7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28" y="2838430"/>
            <a:ext cx="2982153" cy="22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5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Bliss : Instrument control and data acquisition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Command line driven data acquisition sequencer written in Python</a:t>
            </a:r>
          </a:p>
          <a:p>
            <a:r>
              <a:rPr lang="en-US" dirty="0"/>
              <a:t>Main concepts</a:t>
            </a:r>
          </a:p>
          <a:p>
            <a:pPr lvl="3"/>
            <a:r>
              <a:rPr lang="en-US" b="1" dirty="0">
                <a:solidFill>
                  <a:srgbClr val="FF0000"/>
                </a:solidFill>
              </a:rPr>
              <a:t>Hardware abstraction layer </a:t>
            </a:r>
            <a:r>
              <a:rPr lang="en-US" dirty="0"/>
              <a:t>for all instrumentation used during a data acquisition sequence</a:t>
            </a:r>
          </a:p>
          <a:p>
            <a:pPr marL="987425" lvl="4" indent="0">
              <a:buNone/>
            </a:pPr>
            <a:r>
              <a:rPr lang="en-US" dirty="0"/>
              <a:t>Motors, counters, monochromators,  spectrometers, diffractometers, etc.</a:t>
            </a:r>
            <a:endParaRPr lang="en-GB" dirty="0"/>
          </a:p>
          <a:p>
            <a:pPr lvl="3"/>
            <a:r>
              <a:rPr lang="en-GB" b="1" dirty="0">
                <a:solidFill>
                  <a:srgbClr val="FF0000"/>
                </a:solidFill>
              </a:rPr>
              <a:t>A generic scan engine</a:t>
            </a:r>
            <a:r>
              <a:rPr lang="en-GB" b="1" dirty="0"/>
              <a:t> </a:t>
            </a:r>
            <a:r>
              <a:rPr lang="en-GB" dirty="0"/>
              <a:t>for step and continuous scans</a:t>
            </a:r>
          </a:p>
          <a:p>
            <a:pPr marL="987425" lvl="4" indent="0">
              <a:buNone/>
            </a:pPr>
            <a:r>
              <a:rPr lang="en-GB" dirty="0"/>
              <a:t>The use of trajectories and HKL space is possible with all scans</a:t>
            </a:r>
          </a:p>
          <a:p>
            <a:pPr lvl="3"/>
            <a:r>
              <a:rPr lang="en-GB" b="1" dirty="0">
                <a:solidFill>
                  <a:srgbClr val="FF0000"/>
                </a:solidFill>
              </a:rPr>
              <a:t>Decoupling of data acquisition </a:t>
            </a:r>
            <a:r>
              <a:rPr lang="en-GB" dirty="0"/>
              <a:t>from data saving and analysis</a:t>
            </a:r>
          </a:p>
          <a:p>
            <a:pPr marL="987425" lvl="4" indent="0">
              <a:buNone/>
            </a:pPr>
            <a:r>
              <a:rPr lang="en-GB" dirty="0"/>
              <a:t>All data buffered in memory. Allows higher acquisition speed without blocking</a:t>
            </a:r>
          </a:p>
          <a:p>
            <a:pPr lvl="3"/>
            <a:r>
              <a:rPr lang="en-GB" b="1" dirty="0">
                <a:solidFill>
                  <a:srgbClr val="FF0000"/>
                </a:solidFill>
              </a:rPr>
              <a:t>Coherent HDF5 storage </a:t>
            </a:r>
            <a:r>
              <a:rPr lang="en-GB" dirty="0"/>
              <a:t>of all acquired data at high speed and for large data volumes</a:t>
            </a:r>
          </a:p>
          <a:p>
            <a:pPr marL="987425" lvl="4" indent="0">
              <a:buNone/>
            </a:pPr>
            <a:r>
              <a:rPr lang="en-GB" dirty="0"/>
              <a:t>All data of a proposal, its samples and the produced datasets is saved as a coherent HDF5 data tree</a:t>
            </a:r>
          </a:p>
          <a:p>
            <a:pPr lvl="3"/>
            <a:r>
              <a:rPr lang="en-GB" b="1" dirty="0">
                <a:solidFill>
                  <a:srgbClr val="FF0000"/>
                </a:solidFill>
              </a:rPr>
              <a:t>Live data display </a:t>
            </a:r>
            <a:r>
              <a:rPr lang="en-GB" dirty="0"/>
              <a:t>of all acquired data</a:t>
            </a:r>
            <a:endParaRPr lang="en-GB" b="1" dirty="0"/>
          </a:p>
          <a:p>
            <a:pPr marL="987425" lvl="4" indent="0">
              <a:buNone/>
            </a:pPr>
            <a:r>
              <a:rPr lang="en-GB" dirty="0"/>
              <a:t>Immediate visibility of acquisition results for the user</a:t>
            </a:r>
          </a:p>
          <a:p>
            <a:pPr lvl="3"/>
            <a:r>
              <a:rPr lang="en-GB" b="1" dirty="0">
                <a:solidFill>
                  <a:srgbClr val="FF0000"/>
                </a:solidFill>
              </a:rPr>
              <a:t>Easy configuration</a:t>
            </a:r>
            <a:r>
              <a:rPr lang="en-GB" b="1" dirty="0"/>
              <a:t> </a:t>
            </a:r>
            <a:r>
              <a:rPr lang="en-GB" dirty="0"/>
              <a:t>of hardware and experimental environment </a:t>
            </a:r>
          </a:p>
          <a:p>
            <a:pPr marL="987425" lvl="4" indent="0">
              <a:buNone/>
            </a:pPr>
            <a:r>
              <a:rPr lang="en-GB" dirty="0"/>
              <a:t>Switch between predefined acquisitions set-ups on the fly</a:t>
            </a:r>
          </a:p>
          <a:p>
            <a:pPr lvl="3"/>
            <a:r>
              <a:rPr lang="en-US" b="1" dirty="0" err="1">
                <a:solidFill>
                  <a:srgbClr val="FF0000"/>
                </a:solidFill>
              </a:rPr>
              <a:t>PyTango</a:t>
            </a:r>
            <a:r>
              <a:rPr lang="en-US" b="1" dirty="0"/>
              <a:t> </a:t>
            </a:r>
            <a:r>
              <a:rPr lang="en-US" dirty="0"/>
              <a:t>to interface any device from the Tango world</a:t>
            </a:r>
          </a:p>
          <a:p>
            <a:pPr marL="987425" lvl="4" indent="0">
              <a:buNone/>
            </a:pPr>
            <a:r>
              <a:rPr lang="en-US" dirty="0"/>
              <a:t>https://</a:t>
            </a:r>
            <a:r>
              <a:rPr lang="en-US" dirty="0" err="1"/>
              <a:t>www.tango-controls.org</a:t>
            </a:r>
            <a:endParaRPr lang="en-US" dirty="0"/>
          </a:p>
          <a:p>
            <a:endParaRPr lang="en-GB" dirty="0"/>
          </a:p>
          <a:p>
            <a:r>
              <a:rPr lang="en-GB" dirty="0"/>
              <a:t>https://bliss.gitlab-pages.esrf.fr/bliss/master</a:t>
            </a:r>
          </a:p>
          <a:p>
            <a:endParaRPr lang="en-US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37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abstraction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hardware access or underlying control system?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85748" y="2417609"/>
            <a:ext cx="1080120" cy="576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Motors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4270049" y="2417609"/>
            <a:ext cx="1510015" cy="576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2D Detectors</a:t>
            </a:r>
            <a:endParaRPr lang="en-GB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6136635" y="3193034"/>
            <a:ext cx="1510014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P201 card</a:t>
            </a:r>
          </a:p>
          <a:p>
            <a:pPr algn="ctr"/>
            <a:r>
              <a:rPr lang="en-US" sz="1200" dirty="0"/>
              <a:t>Counter Controller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85748" y="1484784"/>
            <a:ext cx="5860901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BLISS </a:t>
            </a:r>
            <a:endParaRPr lang="en-US" dirty="0" smtClean="0"/>
          </a:p>
          <a:p>
            <a:pPr algn="ctr"/>
            <a:r>
              <a:rPr lang="en-US" dirty="0" smtClean="0"/>
              <a:t>Data </a:t>
            </a:r>
            <a:r>
              <a:rPr lang="en-US" dirty="0"/>
              <a:t>Acquisition System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136635" y="2410575"/>
            <a:ext cx="1510014" cy="576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0D Counters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1431401" y="4037127"/>
            <a:ext cx="529822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Tango Software Bus</a:t>
            </a:r>
            <a:endParaRPr lang="en-GB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796179" y="3193034"/>
            <a:ext cx="1404156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Galil</a:t>
            </a:r>
            <a:endParaRPr lang="en-US" sz="1200" dirty="0"/>
          </a:p>
          <a:p>
            <a:pPr algn="ctr"/>
            <a:r>
              <a:rPr lang="en-US" sz="1200" dirty="0"/>
              <a:t>Motor Controller</a:t>
            </a:r>
            <a:endParaRPr lang="en-GB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2378417" y="3206418"/>
            <a:ext cx="1510014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Motors </a:t>
            </a:r>
          </a:p>
          <a:p>
            <a:pPr algn="ctr"/>
            <a:r>
              <a:rPr lang="en-US" sz="1200" dirty="0"/>
              <a:t>Tango Controller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70049" y="3192351"/>
            <a:ext cx="1510015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2D Detectors</a:t>
            </a:r>
          </a:p>
          <a:p>
            <a:pPr algn="ctr"/>
            <a:r>
              <a:rPr lang="en-US" sz="1200" dirty="0"/>
              <a:t>Tango Controller</a:t>
            </a:r>
            <a:endParaRPr lang="en-GB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4271140" y="4820415"/>
            <a:ext cx="1185977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Eiger</a:t>
            </a:r>
            <a:endParaRPr lang="en-US" sz="1200" dirty="0"/>
          </a:p>
          <a:p>
            <a:pPr algn="ctr"/>
            <a:r>
              <a:rPr lang="en-US" sz="1200" dirty="0"/>
              <a:t>Tango Server</a:t>
            </a:r>
            <a:endParaRPr lang="en-GB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5543646" y="4820415"/>
            <a:ext cx="1185977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PCO</a:t>
            </a:r>
          </a:p>
          <a:p>
            <a:pPr algn="ctr"/>
            <a:r>
              <a:rPr lang="en-US" sz="1200" dirty="0"/>
              <a:t>Tango Server</a:t>
            </a:r>
            <a:endParaRPr lang="en-GB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2703907" y="4795828"/>
            <a:ext cx="1185977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ETEL</a:t>
            </a:r>
          </a:p>
          <a:p>
            <a:pPr algn="ctr"/>
            <a:r>
              <a:rPr lang="en-US" sz="1200" dirty="0"/>
              <a:t>Tango Server</a:t>
            </a:r>
            <a:endParaRPr lang="en-GB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1431401" y="4795828"/>
            <a:ext cx="1185977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Galil</a:t>
            </a:r>
            <a:endParaRPr lang="en-US" sz="1200" dirty="0"/>
          </a:p>
          <a:p>
            <a:pPr algn="ctr"/>
            <a:r>
              <a:rPr lang="en-US" sz="1200" dirty="0"/>
              <a:t>Tango Server</a:t>
            </a:r>
            <a:endParaRPr lang="en-GB" sz="1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2" y="5491379"/>
            <a:ext cx="646494" cy="646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54" y="5528609"/>
            <a:ext cx="898655" cy="5391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62" y="5626533"/>
            <a:ext cx="787972" cy="4468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89" y="5491379"/>
            <a:ext cx="670560" cy="6461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74" y="5545380"/>
            <a:ext cx="889880" cy="5921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14" y="5510825"/>
            <a:ext cx="929640" cy="61863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3D1CFC-DDD5-BC72-D33F-D936299127E3}"/>
              </a:ext>
            </a:extLst>
          </p:cNvPr>
          <p:cNvCxnSpPr>
            <a:cxnSpLocks/>
          </p:cNvCxnSpPr>
          <p:nvPr/>
        </p:nvCxnSpPr>
        <p:spPr>
          <a:xfrm>
            <a:off x="1059249" y="3566458"/>
            <a:ext cx="0" cy="20600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94E188-F379-C8F8-67CC-69E0266027F2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7308304" y="3552391"/>
            <a:ext cx="3065" cy="1938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77E9013-E6DA-CF03-7D9D-E6E3A3295502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6136634" y="5191297"/>
            <a:ext cx="1" cy="3195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026CF2-728F-B935-DDE0-F97C605228D1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4856414" y="5180455"/>
            <a:ext cx="7715" cy="3649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0C5840B-E945-DE9C-EE25-2AF64A3455B3}"/>
              </a:ext>
            </a:extLst>
          </p:cNvPr>
          <p:cNvCxnSpPr>
            <a:stCxn id="23" idx="2"/>
            <a:endCxn id="26" idx="0"/>
          </p:cNvCxnSpPr>
          <p:nvPr/>
        </p:nvCxnSpPr>
        <p:spPr>
          <a:xfrm>
            <a:off x="3296896" y="5155868"/>
            <a:ext cx="16386" cy="3727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05B113E-E2D6-2955-C0FE-6524D353A89C}"/>
              </a:ext>
            </a:extLst>
          </p:cNvPr>
          <p:cNvCxnSpPr>
            <a:cxnSpLocks/>
            <a:stCxn id="24" idx="2"/>
            <a:endCxn id="27" idx="0"/>
          </p:cNvCxnSpPr>
          <p:nvPr/>
        </p:nvCxnSpPr>
        <p:spPr>
          <a:xfrm>
            <a:off x="2024390" y="5155868"/>
            <a:ext cx="15458" cy="4706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F353201-FCEF-83F0-E6B5-A30A5BB7669C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33424" y="3566458"/>
            <a:ext cx="0" cy="4706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4B87380-9660-5A74-F19D-05FF604E162F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025057" y="3552391"/>
            <a:ext cx="0" cy="4952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9FDEDDD-941D-C3C8-BCD7-9ABEE8D96548}"/>
              </a:ext>
            </a:extLst>
          </p:cNvPr>
          <p:cNvCxnSpPr>
            <a:stCxn id="7" idx="2"/>
            <a:endCxn id="17" idx="0"/>
          </p:cNvCxnSpPr>
          <p:nvPr/>
        </p:nvCxnSpPr>
        <p:spPr>
          <a:xfrm flipH="1">
            <a:off x="1498257" y="2993673"/>
            <a:ext cx="827551" cy="1993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37351CC-0E49-AA2D-83B3-1E36A3BF8E34}"/>
              </a:ext>
            </a:extLst>
          </p:cNvPr>
          <p:cNvCxnSpPr>
            <a:stCxn id="7" idx="2"/>
            <a:endCxn id="18" idx="0"/>
          </p:cNvCxnSpPr>
          <p:nvPr/>
        </p:nvCxnSpPr>
        <p:spPr>
          <a:xfrm>
            <a:off x="2325808" y="2993673"/>
            <a:ext cx="807616" cy="2127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5FCE87A-5D2E-CA75-7E4F-98A928B796BB}"/>
              </a:ext>
            </a:extLst>
          </p:cNvPr>
          <p:cNvCxnSpPr>
            <a:stCxn id="8" idx="2"/>
            <a:endCxn id="19" idx="0"/>
          </p:cNvCxnSpPr>
          <p:nvPr/>
        </p:nvCxnSpPr>
        <p:spPr>
          <a:xfrm>
            <a:off x="5025057" y="2993673"/>
            <a:ext cx="0" cy="1986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1EF49B5-C08E-9511-8293-FF84D678276A}"/>
              </a:ext>
            </a:extLst>
          </p:cNvPr>
          <p:cNvCxnSpPr>
            <a:stCxn id="13" idx="2"/>
            <a:endCxn id="10" idx="0"/>
          </p:cNvCxnSpPr>
          <p:nvPr/>
        </p:nvCxnSpPr>
        <p:spPr>
          <a:xfrm>
            <a:off x="6891642" y="2986639"/>
            <a:ext cx="0" cy="2063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8B8C8EF-C65D-FAFF-30D6-6FC9382DC2CF}"/>
              </a:ext>
            </a:extLst>
          </p:cNvPr>
          <p:cNvCxnSpPr>
            <a:stCxn id="7" idx="0"/>
          </p:cNvCxnSpPr>
          <p:nvPr/>
        </p:nvCxnSpPr>
        <p:spPr>
          <a:xfrm flipV="1">
            <a:off x="2325808" y="2204864"/>
            <a:ext cx="0" cy="2127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614E229-D5F7-78F8-D80A-B2463C1E6F7F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5025056" y="2197582"/>
            <a:ext cx="1" cy="2200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02E96EA-D562-4AF0-5AE1-2013EF34EEF2}"/>
              </a:ext>
            </a:extLst>
          </p:cNvPr>
          <p:cNvCxnSpPr>
            <a:stCxn id="13" idx="0"/>
          </p:cNvCxnSpPr>
          <p:nvPr/>
        </p:nvCxnSpPr>
        <p:spPr>
          <a:xfrm flipV="1">
            <a:off x="6891642" y="2197582"/>
            <a:ext cx="0" cy="2129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A298352-B0A5-160D-7C81-645E5CFFBE7D}"/>
              </a:ext>
            </a:extLst>
          </p:cNvPr>
          <p:cNvCxnSpPr>
            <a:stCxn id="23" idx="0"/>
          </p:cNvCxnSpPr>
          <p:nvPr/>
        </p:nvCxnSpPr>
        <p:spPr>
          <a:xfrm flipH="1" flipV="1">
            <a:off x="3296895" y="4325159"/>
            <a:ext cx="1" cy="4706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26EBF1F-7E5F-AAD3-DE8A-E8755EA1B74F}"/>
              </a:ext>
            </a:extLst>
          </p:cNvPr>
          <p:cNvCxnSpPr>
            <a:stCxn id="24" idx="0"/>
          </p:cNvCxnSpPr>
          <p:nvPr/>
        </p:nvCxnSpPr>
        <p:spPr>
          <a:xfrm flipH="1" flipV="1">
            <a:off x="2024389" y="4325159"/>
            <a:ext cx="1" cy="4706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D7A0CCD-D4FA-9A72-2DE6-0B51087F3630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4855023" y="4325159"/>
            <a:ext cx="9106" cy="4952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38FF864-83A3-6667-0053-FF7AFBFA93E8}"/>
              </a:ext>
            </a:extLst>
          </p:cNvPr>
          <p:cNvCxnSpPr>
            <a:stCxn id="22" idx="0"/>
          </p:cNvCxnSpPr>
          <p:nvPr/>
        </p:nvCxnSpPr>
        <p:spPr>
          <a:xfrm flipH="1" flipV="1">
            <a:off x="6136634" y="4325159"/>
            <a:ext cx="1" cy="4952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3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823D-454E-E04A-B9EB-BCEFF360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abstraction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CB8A-0146-D440-BA2C-BCCE8A892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BLISS </a:t>
            </a:r>
            <a:r>
              <a:rPr lang="en-FR" dirty="0"/>
              <a:t>Hardware Abstraction Frameworks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C1998-E96D-1C49-9256-5E5B6D4FB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3BE4F-0C64-2E4C-B7B2-862FCE3FE5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D7626-ACB6-1F4B-AACD-65141FF78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645" y="2101001"/>
            <a:ext cx="3177076" cy="2028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16AEC-1D98-9A4F-AE0E-10E200A9A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1" y="1124798"/>
            <a:ext cx="3177075" cy="1558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C71332-D298-9944-A9FC-91A6704E4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41573"/>
            <a:ext cx="2736304" cy="1795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AC80F0-BF1A-6D46-979C-02B398536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552" y="4448231"/>
            <a:ext cx="2664296" cy="1839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B299B7-9134-6047-BA36-60AB1348F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300" y="3422650"/>
            <a:ext cx="25400" cy="1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369D87-CC79-C741-B860-06B958BC1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700" y="3575050"/>
            <a:ext cx="25400" cy="1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5AEC79-78D5-E448-B626-DF8E3F891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84" y="3407454"/>
            <a:ext cx="3080510" cy="1899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7BE7F3-A7B7-2241-B361-EA7E572F6D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954" y="4175019"/>
            <a:ext cx="1377292" cy="23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7762-D7BE-1C51-F3D3-212A2434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BLISS Software architecture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D33FB-806E-6555-49DC-3E72AA3EE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Schematic view of the BLISS software </a:t>
            </a:r>
            <a:r>
              <a:rPr lang="en-GB" dirty="0" smtClean="0"/>
              <a:t>layers</a:t>
            </a: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78F61-88D0-EBAA-F93F-F2E7E3C28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30E8E-415C-FB25-15E7-03917AD8E1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2B29D-4E8F-B633-5002-B8E0EA52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8" y="1484784"/>
            <a:ext cx="826090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6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BLISS Software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Decoupling of data acquisition from data saving and analysis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EIROForumSchool l 13.05.2024 l J.Meyer</a:t>
            </a:r>
            <a:endParaRPr lang="fr-FR" dirty="0"/>
          </a:p>
        </p:txBody>
      </p:sp>
      <p:pic>
        <p:nvPicPr>
          <p:cNvPr id="6" name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6739"/>
            <a:ext cx="6984776" cy="53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26391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67C11CAC-9023-4D7C-A201-0E73168C1C5C}" vid="{657381B9-D2A2-47F3-8C63-832BC45655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883</Words>
  <Application>Microsoft Office PowerPoint</Application>
  <PresentationFormat>On-screen Show (4:3)</PresentationFormat>
  <Paragraphs>219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ITCOfficinaSans LT Book</vt:lpstr>
      <vt:lpstr>Calibri</vt:lpstr>
      <vt:lpstr>Wingdings</vt:lpstr>
      <vt:lpstr>Arial Narrow</vt:lpstr>
      <vt:lpstr>Arial</vt:lpstr>
      <vt:lpstr>ESRF-default</vt:lpstr>
      <vt:lpstr>PowerPoint Presentation</vt:lpstr>
      <vt:lpstr>BLISS Beamline Control and Data Acquisition</vt:lpstr>
      <vt:lpstr>ESRF Beamlines and Experiment Types</vt:lpstr>
      <vt:lpstr>ESRF Experimental setups</vt:lpstr>
      <vt:lpstr>Bliss : Instrument control and data acquisition</vt:lpstr>
      <vt:lpstr>Hardware abstraction</vt:lpstr>
      <vt:lpstr>Hardware abstraction</vt:lpstr>
      <vt:lpstr>BLISS Software architecture</vt:lpstr>
      <vt:lpstr>BLISS Software architecture</vt:lpstr>
      <vt:lpstr>Building A continuous scan</vt:lpstr>
      <vt:lpstr>Building A continuous scan</vt:lpstr>
      <vt:lpstr>Building A continuous scan</vt:lpstr>
      <vt:lpstr>Why Bliss?</vt:lpstr>
      <vt:lpstr>BLISS Software architecture</vt:lpstr>
      <vt:lpstr>Bliss data access</vt:lpstr>
      <vt:lpstr>Online data analysis - EWOKS</vt:lpstr>
      <vt:lpstr>Online data analysis - EWOKS</vt:lpstr>
      <vt:lpstr>The proof is in the pudding</vt:lpstr>
      <vt:lpstr>FAIR Data</vt:lpstr>
      <vt:lpstr>Why Bliss?</vt:lpstr>
      <vt:lpstr>conclusion</vt:lpstr>
      <vt:lpstr>Thank You</vt:lpstr>
    </vt:vector>
  </TitlesOfParts>
  <Company>E.S.R.F.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MEYER Jens</dc:creator>
  <cp:lastModifiedBy>MEYER Jens</cp:lastModifiedBy>
  <cp:revision>532</cp:revision>
  <cp:lastPrinted>2023-08-16T13:16:34Z</cp:lastPrinted>
  <dcterms:created xsi:type="dcterms:W3CDTF">2019-05-27T07:19:14Z</dcterms:created>
  <dcterms:modified xsi:type="dcterms:W3CDTF">2024-05-03T08:12:06Z</dcterms:modified>
</cp:coreProperties>
</file>