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372" r:id="rId3"/>
    <p:sldId id="373" r:id="rId4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mitriy Borodin" initials="DB" lastIdx="1" clrIdx="0">
    <p:extLst>
      <p:ext uri="{19B8F6BF-5375-455C-9EA6-DF929625EA0E}">
        <p15:presenceInfo xmlns:p15="http://schemas.microsoft.com/office/powerpoint/2012/main" userId="cd166fcbfd57e361" providerId="Windows Live"/>
      </p:ext>
    </p:extLst>
  </p:cmAuthor>
  <p:cmAuthor id="2" name="Borodin" initials="B" lastIdx="1" clrIdx="1">
    <p:extLst>
      <p:ext uri="{19B8F6BF-5375-455C-9EA6-DF929625EA0E}">
        <p15:presenceInfo xmlns:p15="http://schemas.microsoft.com/office/powerpoint/2012/main" userId="Borod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9900"/>
    <a:srgbClr val="008000"/>
    <a:srgbClr val="003399"/>
    <a:srgbClr val="E3E3E3"/>
    <a:srgbClr val="99CCFF"/>
    <a:srgbClr val="D60093"/>
    <a:srgbClr val="FF3399"/>
    <a:srgbClr val="F9ED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94675" autoAdjust="0"/>
  </p:normalViewPr>
  <p:slideViewPr>
    <p:cSldViewPr showGuides="1">
      <p:cViewPr varScale="1">
        <p:scale>
          <a:sx n="127" d="100"/>
          <a:sy n="127" d="100"/>
        </p:scale>
        <p:origin x="672" y="8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4" d="100"/>
          <a:sy n="64" d="100"/>
        </p:scale>
        <p:origin x="3144" y="8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02/02/2023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‹Nr.›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02/02/2023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774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504" y="4830828"/>
            <a:ext cx="869698" cy="262599"/>
          </a:xfrm>
          <a:prstGeom prst="rect">
            <a:avLst/>
          </a:prstGeom>
        </p:spPr>
      </p:pic>
      <p:sp>
        <p:nvSpPr>
          <p:cNvPr id="4" name="Rechteck 3"/>
          <p:cNvSpPr/>
          <p:nvPr userDrawn="1"/>
        </p:nvSpPr>
        <p:spPr>
          <a:xfrm>
            <a:off x="1815525" y="4830828"/>
            <a:ext cx="73094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400" dirty="0" smtClean="0"/>
              <a:t>D.Borodin  |  </a:t>
            </a:r>
            <a:r>
              <a:rPr lang="en-GB" sz="1400" baseline="0" dirty="0" smtClean="0"/>
              <a:t>TSVV-5  </a:t>
            </a:r>
            <a:r>
              <a:rPr lang="en-GB" sz="1400" dirty="0" smtClean="0"/>
              <a:t>|  regular</a:t>
            </a:r>
            <a:r>
              <a:rPr lang="en-GB" sz="1400" baseline="0" dirty="0" smtClean="0"/>
              <a:t> VC #13 </a:t>
            </a:r>
            <a:r>
              <a:rPr lang="en-GB" sz="1400" dirty="0" smtClean="0"/>
              <a:t>|  09.12.2022 </a:t>
            </a:r>
            <a:r>
              <a:rPr lang="en-GB" sz="1400" baseline="0" dirty="0" smtClean="0"/>
              <a:t> </a:t>
            </a:r>
            <a:r>
              <a:rPr lang="en-GB" sz="1400" dirty="0" smtClean="0"/>
              <a:t>|  Page </a:t>
            </a:r>
            <a:fld id="{6A6D9FA1-99C7-4910-8E32-B85D378B0060}" type="slidenum">
              <a:rPr lang="en-GB" sz="1400" smtClean="0"/>
              <a:pPr algn="r"/>
              <a:t>‹Nr.›</a:t>
            </a:fld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02/02/2023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euro-fusion.org/event/1183/sessions/605/attachments/1606/3124/EIRENE_DCoC_v2.do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irene.de/new_eiren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3219822"/>
            <a:ext cx="3816424" cy="864096"/>
          </a:xfrm>
        </p:spPr>
        <p:txBody>
          <a:bodyPr>
            <a:normAutofit/>
          </a:bodyPr>
          <a:lstStyle/>
          <a:p>
            <a:r>
              <a:rPr lang="en-US" dirty="0"/>
              <a:t>D. Borodin et al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51" y="4227934"/>
            <a:ext cx="2462891" cy="743653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5796136" y="987574"/>
            <a:ext cx="3163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Regular </a:t>
            </a:r>
            <a:r>
              <a:rPr lang="en-GB" sz="2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VC#2</a:t>
            </a:r>
            <a:r>
              <a:rPr lang="en-GB" sz="2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03.02.2023</a:t>
            </a:r>
            <a:endParaRPr lang="en-GB" sz="20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71085" y="1779662"/>
            <a:ext cx="8721395" cy="972108"/>
          </a:xfrm>
        </p:spPr>
        <p:txBody>
          <a:bodyPr/>
          <a:lstStyle/>
          <a:p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dirty="0" smtClean="0">
                <a:solidFill>
                  <a:srgbClr val="C00000"/>
                </a:solidFill>
              </a:rPr>
              <a:t>EIRENE-NGM </a:t>
            </a:r>
            <a:r>
              <a:rPr lang="en-US" sz="2400" dirty="0" smtClean="0">
                <a:solidFill>
                  <a:srgbClr val="C00000"/>
                </a:solidFill>
              </a:rPr>
              <a:t>license </a:t>
            </a:r>
            <a:r>
              <a:rPr lang="en-US" sz="2400" dirty="0" smtClean="0">
                <a:solidFill>
                  <a:srgbClr val="C00000"/>
                </a:solidFill>
              </a:rPr>
              <a:t>status:</a:t>
            </a:r>
            <a:br>
              <a:rPr lang="en-US" sz="2400" dirty="0" smtClean="0">
                <a:solidFill>
                  <a:srgbClr val="C00000"/>
                </a:solidFill>
              </a:rPr>
            </a:br>
            <a:r>
              <a:rPr lang="en-US" sz="2400" dirty="0" smtClean="0"/>
              <a:t>EIRENE public license (EPL), v1</a:t>
            </a:r>
            <a:r>
              <a:rPr lang="en-US" sz="2400" dirty="0" smtClean="0">
                <a:solidFill>
                  <a:srgbClr val="C00000"/>
                </a:solidFill>
              </a:rPr>
              <a:t/>
            </a:r>
            <a:br>
              <a:rPr lang="en-US" sz="2400" dirty="0" smtClean="0">
                <a:solidFill>
                  <a:srgbClr val="C00000"/>
                </a:solidFill>
              </a:rPr>
            </a:br>
            <a:endParaRPr lang="en-GB" sz="2400" i="1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80" y="93736"/>
            <a:ext cx="1470513" cy="52423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253" y="124624"/>
            <a:ext cx="1535880" cy="422367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04663" y="79423"/>
            <a:ext cx="735289" cy="504514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59732" y="79422"/>
            <a:ext cx="1232367" cy="490592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90351" y="86170"/>
            <a:ext cx="1800200" cy="484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43470" y="71072"/>
            <a:ext cx="8388424" cy="342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2800" dirty="0" smtClean="0">
                <a:solidFill>
                  <a:srgbClr val="C00000"/>
                </a:solidFill>
              </a:rPr>
              <a:t>EIRENE licencing - User Agreement  (UA)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07504" y="555526"/>
            <a:ext cx="799288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Old UA</a:t>
            </a:r>
            <a:r>
              <a:rPr lang="en-GB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acknowledgement of FZJ origin of EIRENE, non-military use, non-commercial use,  no cost/liability for FZJ, etc.</a:t>
            </a:r>
            <a:endParaRPr lang="en-GB" dirty="0"/>
          </a:p>
          <a:p>
            <a:endParaRPr lang="en-GB" sz="800" b="1" u="sng" dirty="0" smtClean="0"/>
          </a:p>
          <a:p>
            <a:r>
              <a:rPr lang="en-GB" b="1" u="sng" dirty="0" smtClean="0"/>
              <a:t>New UA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Based on copyleft licence (however GPL3.0 occurs to be not suitable).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Similar declarative statements as in the old UA.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More clear statement about the EIRENE-based publications.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Developers and users are divided into “basic” and “associated” ones (AD).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>
                <a:solidFill>
                  <a:srgbClr val="C00000"/>
                </a:solidFill>
              </a:rPr>
              <a:t>NEW: commercial use of executable for any AD group.</a:t>
            </a:r>
            <a:br>
              <a:rPr lang="en-GB" dirty="0" smtClean="0">
                <a:solidFill>
                  <a:srgbClr val="C00000"/>
                </a:solidFill>
              </a:rPr>
            </a:br>
            <a:endParaRPr lang="en-GB" sz="800" dirty="0"/>
          </a:p>
          <a:p>
            <a:r>
              <a:rPr lang="en-GB" i="1" dirty="0" smtClean="0">
                <a:solidFill>
                  <a:srgbClr val="003399"/>
                </a:solidFill>
                <a:sym typeface="Wingdings" panose="05000000000000000000" pitchFamily="2" charset="2"/>
              </a:rPr>
              <a:t> </a:t>
            </a:r>
            <a:r>
              <a:rPr lang="en-GB" i="1" dirty="0" smtClean="0">
                <a:solidFill>
                  <a:srgbClr val="003399"/>
                </a:solidFill>
              </a:rPr>
              <a:t>ADs get more rights on decision-making, direct access to the repository, etc.</a:t>
            </a:r>
          </a:p>
          <a:p>
            <a:pPr marL="285750" indent="-285750">
              <a:buFont typeface="Wingdings" panose="05000000000000000000" pitchFamily="2" charset="2"/>
              <a:buChar char="ç"/>
            </a:pPr>
            <a:r>
              <a:rPr lang="en-GB" i="1" dirty="0" smtClean="0">
                <a:solidFill>
                  <a:srgbClr val="003399"/>
                </a:solidFill>
              </a:rPr>
              <a:t>ADs must keep to the “Developer Code of Conduct” (see at </a:t>
            </a:r>
            <a:r>
              <a:rPr lang="en-GB" i="1" dirty="0" smtClean="0">
                <a:solidFill>
                  <a:srgbClr val="003399"/>
                </a:solidFill>
                <a:hlinkClick r:id="rId2"/>
              </a:rPr>
              <a:t>INDICO</a:t>
            </a:r>
            <a:r>
              <a:rPr lang="en-GB" i="1" dirty="0" smtClean="0">
                <a:solidFill>
                  <a:srgbClr val="003399"/>
                </a:solidFill>
              </a:rPr>
              <a:t>).</a:t>
            </a:r>
          </a:p>
          <a:p>
            <a:pPr marL="285750" indent="-285750">
              <a:buFont typeface="Wingdings" panose="05000000000000000000" pitchFamily="2" charset="2"/>
              <a:buChar char="ç"/>
            </a:pPr>
            <a:endParaRPr lang="en-GB" i="1" dirty="0">
              <a:solidFill>
                <a:srgbClr val="003399"/>
              </a:solidFill>
            </a:endParaRPr>
          </a:p>
          <a:p>
            <a:r>
              <a:rPr lang="en-GB" b="1" i="1" u="sng" dirty="0" smtClean="0">
                <a:solidFill>
                  <a:srgbClr val="FF33CC"/>
                </a:solidFill>
              </a:rPr>
              <a:t>Current status: </a:t>
            </a:r>
            <a:r>
              <a:rPr lang="en-GB" i="1" dirty="0" smtClean="0">
                <a:solidFill>
                  <a:srgbClr val="FF33CC"/>
                </a:solidFill>
              </a:rPr>
              <a:t> License is generally ready… </a:t>
            </a:r>
            <a:endParaRPr lang="en-GB" i="1" dirty="0">
              <a:solidFill>
                <a:srgbClr val="FF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89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51470"/>
            <a:ext cx="7543800" cy="3429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Further work on the </a:t>
            </a:r>
            <a:r>
              <a:rPr lang="en-GB" dirty="0" smtClean="0">
                <a:solidFill>
                  <a:srgbClr val="C00000"/>
                </a:solidFill>
              </a:rPr>
              <a:t>license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40449" y="627534"/>
            <a:ext cx="799288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>
                <a:hlinkClick r:id="rId2"/>
              </a:rPr>
              <a:t>www.eirene.de/new_eirene</a:t>
            </a:r>
            <a:endParaRPr lang="en-GB" dirty="0" smtClean="0"/>
          </a:p>
          <a:p>
            <a:endParaRPr lang="en-GB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The licence is meant to be the part of the source code, so it will be checked into </a:t>
            </a:r>
            <a:r>
              <a:rPr lang="en-GB" dirty="0" err="1" smtClean="0"/>
              <a:t>JuGit</a:t>
            </a:r>
            <a:r>
              <a:rPr lang="en-GB" dirty="0" smtClean="0"/>
              <a:t> (as “md”-file</a:t>
            </a:r>
            <a:r>
              <a:rPr lang="en-GB" dirty="0" smtClean="0"/>
              <a:t>).</a:t>
            </a:r>
          </a:p>
          <a:p>
            <a:r>
              <a:rPr lang="en-GB" dirty="0"/>
              <a:t> </a:t>
            </a:r>
            <a:r>
              <a:rPr lang="en-GB" dirty="0" smtClean="0"/>
              <a:t>    </a:t>
            </a:r>
            <a:r>
              <a:rPr lang="en-GB" dirty="0" err="1" smtClean="0">
                <a:solidFill>
                  <a:srgbClr val="FF0000"/>
                </a:solidFill>
              </a:rPr>
              <a:t>JuGit</a:t>
            </a:r>
            <a:r>
              <a:rPr lang="en-GB" dirty="0" smtClean="0">
                <a:solidFill>
                  <a:srgbClr val="FF0000"/>
                </a:solidFill>
              </a:rPr>
              <a:t>-&gt;EIRENE/eirene/EPL.md    </a:t>
            </a:r>
            <a:r>
              <a:rPr lang="en-GB" dirty="0" smtClean="0"/>
              <a:t>(branch </a:t>
            </a:r>
            <a:r>
              <a:rPr lang="en-GB" dirty="0" err="1" smtClean="0"/>
              <a:t>WIP_eirene_unified</a:t>
            </a:r>
            <a:r>
              <a:rPr lang="en-GB" dirty="0" smtClean="0"/>
              <a:t>)</a:t>
            </a:r>
            <a:endParaRPr lang="en-GB" dirty="0" smtClean="0"/>
          </a:p>
          <a:p>
            <a:endParaRPr lang="en-GB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Please provide the feedback by mail with </a:t>
            </a:r>
            <a:r>
              <a:rPr lang="en-GB" u="sng" dirty="0" smtClean="0">
                <a:solidFill>
                  <a:srgbClr val="C00000"/>
                </a:solidFill>
              </a:rPr>
              <a:t>marked</a:t>
            </a:r>
            <a:r>
              <a:rPr lang="en-GB" dirty="0" smtClean="0"/>
              <a:t> changes.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We </a:t>
            </a:r>
            <a:r>
              <a:rPr lang="en-GB" dirty="0" smtClean="0"/>
              <a:t>need to approve the </a:t>
            </a:r>
            <a:r>
              <a:rPr lang="en-GB" dirty="0" err="1" smtClean="0"/>
              <a:t>DCoC</a:t>
            </a:r>
            <a:r>
              <a:rPr lang="en-GB" dirty="0" smtClean="0"/>
              <a:t> for our AD </a:t>
            </a:r>
            <a:r>
              <a:rPr lang="en-GB" dirty="0" smtClean="0"/>
              <a:t>community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PDF is just for the webpage?.. </a:t>
            </a:r>
            <a:r>
              <a:rPr lang="en-GB" smtClean="0"/>
              <a:t>Other formats?</a:t>
            </a:r>
            <a:endParaRPr lang="en-GB" dirty="0" smtClean="0"/>
          </a:p>
          <a:p>
            <a:r>
              <a:rPr lang="en-GB" dirty="0" smtClean="0">
                <a:solidFill>
                  <a:srgbClr val="C00000"/>
                </a:solidFill>
              </a:rPr>
              <a:t/>
            </a:r>
            <a:br>
              <a:rPr lang="en-GB" dirty="0" smtClean="0">
                <a:solidFill>
                  <a:srgbClr val="C00000"/>
                </a:solidFill>
              </a:rPr>
            </a:br>
            <a:endParaRPr lang="en-GB" sz="800" dirty="0"/>
          </a:p>
          <a:p>
            <a:pPr marL="285750" indent="-285750">
              <a:buFont typeface="Wingdings" panose="05000000000000000000" pitchFamily="2" charset="2"/>
              <a:buChar char="ç"/>
            </a:pPr>
            <a:endParaRPr lang="en-GB" i="1" dirty="0">
              <a:solidFill>
                <a:srgbClr val="003399"/>
              </a:solidFill>
            </a:endParaRPr>
          </a:p>
          <a:p>
            <a:r>
              <a:rPr lang="en-GB" b="1" i="1" u="sng" dirty="0" smtClean="0">
                <a:solidFill>
                  <a:srgbClr val="FF33CC"/>
                </a:solidFill>
              </a:rPr>
              <a:t>Any feedback is appreciated!</a:t>
            </a:r>
            <a:endParaRPr lang="en-GB" i="1" dirty="0">
              <a:solidFill>
                <a:srgbClr val="FF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842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UROfusion6x9_5_3_2019 [Read-Only]" id="{4FA7D1A4-291D-482A-B5DE-8C6DF9C8AE24}" vid="{D585476B-6F94-4416-A937-50A74B4E56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0</TotalTime>
  <Words>232</Words>
  <Application>Microsoft Office PowerPoint</Application>
  <PresentationFormat>Bildschirmpräsentation (16:9)</PresentationFormat>
  <Paragraphs>31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Office Theme</vt:lpstr>
      <vt:lpstr> EIRENE-NGM license status: EIRENE public license (EPL), v1 </vt:lpstr>
      <vt:lpstr>PowerPoint-Präsentation</vt:lpstr>
      <vt:lpstr>Further work on the license</vt:lpstr>
    </vt:vector>
  </TitlesOfParts>
  <Company>Forschungszentrum Jülich GmbH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 studies in preparation of JET-ILW TT and DT operation: insight and extrapolation to ITER by the ERO2.0 modelling</dc:title>
  <dc:creator>Dmitry Borodin</dc:creator>
  <cp:lastModifiedBy>Borodin</cp:lastModifiedBy>
  <cp:revision>673</cp:revision>
  <cp:lastPrinted>2014-10-16T14:51:28Z</cp:lastPrinted>
  <dcterms:created xsi:type="dcterms:W3CDTF">2019-10-05T18:10:40Z</dcterms:created>
  <dcterms:modified xsi:type="dcterms:W3CDTF">2023-02-02T22:25:38Z</dcterms:modified>
</cp:coreProperties>
</file>