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2" r:id="rId11"/>
    <p:sldId id="267" r:id="rId12"/>
    <p:sldId id="270" r:id="rId13"/>
    <p:sldId id="271" r:id="rId14"/>
    <p:sldId id="265" r:id="rId15"/>
    <p:sldId id="273" r:id="rId16"/>
    <p:sldId id="269" r:id="rId1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327" autoAdjust="0"/>
  </p:normalViewPr>
  <p:slideViewPr>
    <p:cSldViewPr showGuides="1">
      <p:cViewPr varScale="1">
        <p:scale>
          <a:sx n="149" d="100"/>
          <a:sy n="149" d="100"/>
        </p:scale>
        <p:origin x="10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07/11/2022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07/11/2022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O</a:t>
            </a:r>
            <a:r>
              <a:rPr lang="en-US" dirty="0" smtClean="0"/>
              <a:t>n </a:t>
            </a:r>
            <a:r>
              <a:rPr lang="en-US" dirty="0"/>
              <a:t>implementation of non-steady-state sources in </a:t>
            </a:r>
            <a:r>
              <a:rPr lang="en-US" dirty="0" smtClean="0"/>
              <a:t>BIT1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u="sng" dirty="0" smtClean="0"/>
              <a:t>Jernej Kovačič</a:t>
            </a:r>
            <a:r>
              <a:rPr lang="sl-SI" dirty="0" smtClean="0"/>
              <a:t>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4277458"/>
            <a:ext cx="213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Jožef Stefan Institute</a:t>
            </a:r>
          </a:p>
          <a:p>
            <a:r>
              <a:rPr lang="sl-SI" dirty="0" smtClean="0"/>
              <a:t>Ljubljana, </a:t>
            </a:r>
            <a:r>
              <a:rPr lang="sl-SI" dirty="0" err="1" smtClean="0"/>
              <a:t>Slovenia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6" y="4361792"/>
            <a:ext cx="1010580" cy="4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Results</a:t>
            </a:r>
            <a:r>
              <a:rPr lang="sl-SI" dirty="0" smtClean="0"/>
              <a:t> – </a:t>
            </a:r>
            <a:r>
              <a:rPr lang="sl-SI" dirty="0" err="1" smtClean="0"/>
              <a:t>power</a:t>
            </a:r>
            <a:r>
              <a:rPr lang="sl-SI" dirty="0" smtClean="0"/>
              <a:t> </a:t>
            </a:r>
            <a:r>
              <a:rPr lang="sl-SI" dirty="0" err="1" smtClean="0"/>
              <a:t>density</a:t>
            </a:r>
            <a:endParaRPr lang="sl-SI" dirty="0"/>
          </a:p>
        </p:txBody>
      </p:sp>
      <p:pic>
        <p:nvPicPr>
          <p:cNvPr id="3074" name="Picture 2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379"/>
            <a:ext cx="4320000" cy="39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530379"/>
            <a:ext cx="4320000" cy="40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683568" y="4948014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10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272" y="4536608"/>
            <a:ext cx="424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i="1" dirty="0" smtClean="0"/>
              <a:t>Fig. 10: </a:t>
            </a:r>
            <a:r>
              <a:rPr lang="sl-SI" sz="1200" i="1" dirty="0" err="1" smtClean="0"/>
              <a:t>Temporal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evolution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of</a:t>
            </a:r>
            <a:r>
              <a:rPr lang="sl-SI" sz="1200" i="1" dirty="0" smtClean="0"/>
              <a:t> total </a:t>
            </a:r>
            <a:r>
              <a:rPr lang="sl-SI" sz="1200" i="1" dirty="0" err="1" smtClean="0"/>
              <a:t>power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density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into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the</a:t>
            </a:r>
            <a:r>
              <a:rPr lang="sl-SI" sz="1200" i="1" dirty="0" smtClean="0"/>
              <a:t> divertor </a:t>
            </a:r>
            <a:r>
              <a:rPr lang="sl-SI" sz="1200" i="1" dirty="0" err="1" smtClean="0"/>
              <a:t>for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electrons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and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ions</a:t>
            </a:r>
            <a:r>
              <a:rPr lang="sl-SI" sz="1200" i="1" dirty="0" smtClean="0"/>
              <a:t>.</a:t>
            </a:r>
            <a:endParaRPr lang="sl-SI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824000" y="4630072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i="1" dirty="0" smtClean="0"/>
              <a:t>Fig. 11: </a:t>
            </a:r>
            <a:r>
              <a:rPr lang="sl-SI" sz="1200" i="1" dirty="0" err="1" smtClean="0"/>
              <a:t>Averaged</a:t>
            </a:r>
            <a:r>
              <a:rPr lang="sl-SI" sz="1200" i="1" dirty="0" smtClean="0"/>
              <a:t> total </a:t>
            </a:r>
            <a:r>
              <a:rPr lang="sl-SI" sz="1200" i="1" dirty="0" err="1" smtClean="0"/>
              <a:t>power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density</a:t>
            </a:r>
            <a:r>
              <a:rPr lang="sl-SI" sz="1200" i="1" dirty="0" smtClean="0"/>
              <a:t> per </a:t>
            </a:r>
            <a:r>
              <a:rPr lang="sl-SI" sz="1200" i="1" dirty="0" err="1" smtClean="0"/>
              <a:t>case</a:t>
            </a:r>
            <a:r>
              <a:rPr lang="sl-SI" sz="1200" i="1" dirty="0" smtClean="0"/>
              <a:t>. </a:t>
            </a:r>
            <a:endParaRPr lang="sl-SI" sz="1200" i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24128" y="627534"/>
            <a:ext cx="1944216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68144" y="2715766"/>
            <a:ext cx="1800200" cy="28803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Results</a:t>
            </a:r>
            <a:r>
              <a:rPr lang="sl-SI" dirty="0" smtClean="0"/>
              <a:t> – SHTC</a:t>
            </a:r>
            <a:endParaRPr lang="sl-SI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83568" y="4876006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11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05243" y="537893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Fig. 12: </a:t>
            </a:r>
            <a:r>
              <a:rPr lang="sl-SI" sz="1400" i="1" dirty="0" err="1" smtClean="0"/>
              <a:t>Temporal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development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sheath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heat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transmission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coefficient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for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electrons</a:t>
            </a:r>
            <a:r>
              <a:rPr lang="sl-SI" sz="1400" i="1" dirty="0" smtClean="0"/>
              <a:t> (</a:t>
            </a:r>
            <a:r>
              <a:rPr lang="sl-SI" sz="1400" i="1" dirty="0" err="1" smtClean="0"/>
              <a:t>left</a:t>
            </a:r>
            <a:r>
              <a:rPr lang="sl-SI" sz="1400" i="1" dirty="0" smtClean="0"/>
              <a:t>)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ions</a:t>
            </a:r>
            <a:r>
              <a:rPr lang="sl-SI" sz="1400" i="1" dirty="0" smtClean="0"/>
              <a:t> (</a:t>
            </a:r>
            <a:r>
              <a:rPr lang="sl-SI" sz="1400" i="1" dirty="0" err="1" smtClean="0"/>
              <a:t>right</a:t>
            </a:r>
            <a:r>
              <a:rPr lang="sl-SI" sz="1400" i="1" dirty="0" smtClean="0"/>
              <a:t>) </a:t>
            </a:r>
            <a:r>
              <a:rPr lang="sl-SI" sz="1400" i="1" dirty="0" err="1" smtClean="0"/>
              <a:t>for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different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cases</a:t>
            </a:r>
            <a:r>
              <a:rPr lang="sl-SI" sz="1400" i="1" dirty="0" smtClean="0"/>
              <a:t>.</a:t>
            </a:r>
            <a:endParaRPr lang="sl-SI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4325" y="3939902"/>
            <a:ext cx="3780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i="1" dirty="0" smtClean="0"/>
              <a:t>Fig. 13: </a:t>
            </a:r>
            <a:r>
              <a:rPr lang="sl-SI" sz="1400" i="1" dirty="0" err="1" smtClean="0"/>
              <a:t>Averaged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values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sheath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heat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transmission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coefficients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for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electrons</a:t>
            </a:r>
            <a:r>
              <a:rPr lang="sl-SI" sz="1400" i="1" dirty="0" smtClean="0"/>
              <a:t> (top)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ions</a:t>
            </a:r>
            <a:r>
              <a:rPr lang="sl-SI" sz="1400" i="1" dirty="0" smtClean="0"/>
              <a:t> (</a:t>
            </a:r>
            <a:r>
              <a:rPr lang="sl-SI" sz="1400" i="1" dirty="0" err="1" smtClean="0"/>
              <a:t>bottom</a:t>
            </a:r>
            <a:r>
              <a:rPr lang="sl-SI" sz="1400" i="1" dirty="0" smtClean="0"/>
              <a:t>).  </a:t>
            </a:r>
            <a:endParaRPr lang="sl-SI" sz="1400" i="1" dirty="0"/>
          </a:p>
        </p:txBody>
      </p:sp>
      <p:pic>
        <p:nvPicPr>
          <p:cNvPr id="4104" name="Picture 8" descr="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29" y="2859782"/>
            <a:ext cx="5204845" cy="194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893"/>
            <a:ext cx="4500000" cy="2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8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Results</a:t>
            </a:r>
            <a:r>
              <a:rPr lang="sl-SI" dirty="0" smtClean="0"/>
              <a:t> – </a:t>
            </a:r>
            <a:r>
              <a:rPr lang="sl-SI" dirty="0" err="1" smtClean="0"/>
              <a:t>heat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total </a:t>
            </a:r>
            <a:r>
              <a:rPr lang="sl-SI" dirty="0" err="1" smtClean="0"/>
              <a:t>fluxes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5526"/>
            <a:ext cx="4392000" cy="1819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" y="2437055"/>
            <a:ext cx="4392000" cy="1820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7744"/>
            <a:ext cx="2340000" cy="18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7744"/>
            <a:ext cx="2340000" cy="1872000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683568" y="4948014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12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8184" y="4154579"/>
            <a:ext cx="4309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i="1" dirty="0" smtClean="0"/>
              <a:t>Fig 14: </a:t>
            </a:r>
            <a:r>
              <a:rPr lang="sl-SI" sz="1100" i="1" dirty="0" err="1" smtClean="0"/>
              <a:t>Comparing</a:t>
            </a:r>
            <a:r>
              <a:rPr lang="sl-SI" sz="1100" i="1" dirty="0" smtClean="0"/>
              <a:t> </a:t>
            </a:r>
            <a:r>
              <a:rPr lang="sl-SI" sz="1100" b="1" i="1" dirty="0" smtClean="0"/>
              <a:t>ion</a:t>
            </a:r>
            <a:r>
              <a:rPr lang="sl-SI" sz="1100" i="1" dirty="0" smtClean="0"/>
              <a:t> to </a:t>
            </a:r>
            <a:r>
              <a:rPr lang="sl-SI" sz="1100" b="1" i="1" dirty="0" err="1" smtClean="0"/>
              <a:t>ion+electron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heat</a:t>
            </a:r>
            <a:r>
              <a:rPr lang="sl-SI" sz="1100" i="1" dirty="0" smtClean="0"/>
              <a:t> (top </a:t>
            </a:r>
            <a:r>
              <a:rPr lang="sl-SI" sz="1100" i="1" dirty="0" err="1" smtClean="0"/>
              <a:t>row</a:t>
            </a:r>
            <a:r>
              <a:rPr lang="sl-SI" sz="1100" i="1" dirty="0" smtClean="0"/>
              <a:t>) </a:t>
            </a:r>
            <a:r>
              <a:rPr lang="sl-SI" sz="1100" i="1" dirty="0" err="1" smtClean="0"/>
              <a:t>and</a:t>
            </a:r>
            <a:r>
              <a:rPr lang="sl-SI" sz="1100" i="1" dirty="0" smtClean="0"/>
              <a:t> total </a:t>
            </a:r>
            <a:r>
              <a:rPr lang="sl-SI" sz="1100" i="1" dirty="0" err="1" smtClean="0"/>
              <a:t>power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flux</a:t>
            </a:r>
            <a:r>
              <a:rPr lang="sl-SI" sz="1100" i="1" dirty="0" smtClean="0"/>
              <a:t> (</a:t>
            </a:r>
            <a:r>
              <a:rPr lang="sl-SI" sz="1100" i="1" dirty="0" err="1" smtClean="0"/>
              <a:t>bottom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row</a:t>
            </a:r>
            <a:r>
              <a:rPr lang="sl-SI" sz="1100" i="1" dirty="0" smtClean="0"/>
              <a:t>) </a:t>
            </a:r>
            <a:r>
              <a:rPr lang="sl-SI" sz="1100" i="1" dirty="0" err="1" smtClean="0"/>
              <a:t>for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steady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state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case</a:t>
            </a:r>
            <a:r>
              <a:rPr lang="sl-SI" sz="1100" i="1" dirty="0" smtClean="0"/>
              <a:t> (</a:t>
            </a:r>
            <a:r>
              <a:rPr lang="sl-SI" sz="1100" i="1" dirty="0" err="1" smtClean="0"/>
              <a:t>left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column</a:t>
            </a:r>
            <a:r>
              <a:rPr lang="sl-SI" sz="1100" i="1" dirty="0" smtClean="0"/>
              <a:t>) </a:t>
            </a:r>
            <a:r>
              <a:rPr lang="sl-SI" sz="1100" i="1" dirty="0" err="1" smtClean="0"/>
              <a:t>and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blob</a:t>
            </a:r>
            <a:r>
              <a:rPr lang="sl-SI" sz="1100" i="1" dirty="0" smtClean="0"/>
              <a:t>-filament (</a:t>
            </a:r>
            <a:r>
              <a:rPr lang="sl-SI" sz="1100" i="1" dirty="0" err="1" smtClean="0"/>
              <a:t>right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column</a:t>
            </a:r>
            <a:r>
              <a:rPr lang="sl-SI" sz="1100" i="1" dirty="0" smtClean="0"/>
              <a:t>)</a:t>
            </a:r>
            <a:endParaRPr lang="sl-SI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372411"/>
            <a:ext cx="4351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i="1" dirty="0" smtClean="0"/>
              <a:t>Fig. 15: </a:t>
            </a:r>
            <a:r>
              <a:rPr lang="sl-SI" sz="1100" i="1" dirty="0" err="1" smtClean="0"/>
              <a:t>Simulated</a:t>
            </a:r>
            <a:r>
              <a:rPr lang="sl-SI" sz="1100" i="1" dirty="0" smtClean="0"/>
              <a:t> (top) </a:t>
            </a:r>
            <a:r>
              <a:rPr lang="sl-SI" sz="1100" i="1" dirty="0" err="1" smtClean="0"/>
              <a:t>and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calculated</a:t>
            </a:r>
            <a:r>
              <a:rPr lang="sl-SI" sz="1100" i="1" dirty="0" smtClean="0"/>
              <a:t> (</a:t>
            </a:r>
            <a:r>
              <a:rPr lang="sl-SI" sz="1100" i="1" dirty="0" err="1" smtClean="0"/>
              <a:t>Spitzer-Härm</a:t>
            </a:r>
            <a:r>
              <a:rPr lang="sl-SI" sz="1100" i="1" dirty="0" smtClean="0"/>
              <a:t>) </a:t>
            </a:r>
            <a:r>
              <a:rPr lang="sl-SI" sz="1100" i="1" dirty="0" err="1" smtClean="0"/>
              <a:t>heat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fluxes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from</a:t>
            </a:r>
            <a:r>
              <a:rPr lang="sl-SI" sz="1100" i="1" dirty="0" smtClean="0"/>
              <a:t> a </a:t>
            </a:r>
            <a:r>
              <a:rPr lang="sl-SI" sz="1100" i="1" dirty="0" err="1" smtClean="0"/>
              <a:t>passing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a </a:t>
            </a:r>
            <a:r>
              <a:rPr lang="sl-SI" sz="1100" i="1" dirty="0" err="1" smtClean="0"/>
              <a:t>single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blob</a:t>
            </a:r>
            <a:r>
              <a:rPr lang="sl-SI" sz="1100" i="1" dirty="0" smtClean="0"/>
              <a:t> </a:t>
            </a:r>
            <a:endParaRPr lang="sl-SI" sz="11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7045"/>
            <a:ext cx="3744416" cy="1872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83121" y="4641774"/>
            <a:ext cx="4340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i="1" dirty="0" smtClean="0"/>
              <a:t>Fig. 16: Ratio </a:t>
            </a:r>
            <a:r>
              <a:rPr lang="sl-SI" sz="1200" i="1" dirty="0" err="1" smtClean="0"/>
              <a:t>of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electron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and</a:t>
            </a:r>
            <a:r>
              <a:rPr lang="sl-SI" sz="1200" i="1" dirty="0" smtClean="0"/>
              <a:t> ion </a:t>
            </a:r>
            <a:r>
              <a:rPr lang="sl-SI" sz="1200" i="1" dirty="0" err="1" smtClean="0"/>
              <a:t>contribution</a:t>
            </a:r>
            <a:r>
              <a:rPr lang="sl-SI" sz="1200" i="1" dirty="0" smtClean="0"/>
              <a:t> to </a:t>
            </a:r>
            <a:r>
              <a:rPr lang="sl-SI" sz="1200" i="1" dirty="0" err="1" smtClean="0"/>
              <a:t>heat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and</a:t>
            </a:r>
            <a:r>
              <a:rPr lang="sl-SI" sz="1200" i="1" dirty="0" smtClean="0"/>
              <a:t> total </a:t>
            </a:r>
            <a:r>
              <a:rPr lang="sl-SI" sz="1200" i="1" dirty="0" err="1" smtClean="0"/>
              <a:t>flux</a:t>
            </a:r>
            <a:r>
              <a:rPr lang="sl-SI" sz="1200" i="1" dirty="0" smtClean="0"/>
              <a:t>.</a:t>
            </a:r>
            <a:endParaRPr lang="sl-SI" sz="1200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68144" y="3363838"/>
            <a:ext cx="1224136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0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Results</a:t>
            </a:r>
            <a:r>
              <a:rPr lang="sl-SI" dirty="0" smtClean="0"/>
              <a:t> – </a:t>
            </a:r>
            <a:r>
              <a:rPr lang="sl-SI" dirty="0" err="1" smtClean="0"/>
              <a:t>local</a:t>
            </a:r>
            <a:r>
              <a:rPr lang="sl-SI" dirty="0" smtClean="0"/>
              <a:t> </a:t>
            </a:r>
            <a:r>
              <a:rPr lang="el-GR" dirty="0" smtClean="0"/>
              <a:t>Λ</a:t>
            </a:r>
            <a:r>
              <a:rPr lang="sl-SI" baseline="-25000" dirty="0" smtClean="0"/>
              <a:t>div</a:t>
            </a:r>
            <a:endParaRPr lang="sl-SI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3124"/>
            <a:ext cx="3600000" cy="1438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77261"/>
            <a:ext cx="3600000" cy="1438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96" y="3509619"/>
            <a:ext cx="3600000" cy="143839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83568" y="4948014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13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699542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1X</a:t>
            </a:r>
            <a:endParaRPr lang="sl-SI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223757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2</a:t>
            </a:r>
            <a:r>
              <a:rPr lang="sl-SI" b="1" dirty="0" smtClean="0"/>
              <a:t>X</a:t>
            </a:r>
            <a:endParaRPr lang="sl-SI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36572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4</a:t>
            </a:r>
            <a:r>
              <a:rPr lang="sl-SI" b="1" dirty="0" smtClean="0"/>
              <a:t>X</a:t>
            </a:r>
            <a:endParaRPr lang="sl-SI" b="1" dirty="0"/>
          </a:p>
        </p:txBody>
      </p:sp>
      <p:pic>
        <p:nvPicPr>
          <p:cNvPr id="5124" name="Picture 4" descr="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5" y="692086"/>
            <a:ext cx="5242553" cy="10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39766" y="1832408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Fig. 18: Collisionality parameter </a:t>
            </a:r>
            <a:r>
              <a:rPr lang="el-GR" sz="1400" i="1" dirty="0"/>
              <a:t>Λ</a:t>
            </a:r>
            <a:r>
              <a:rPr lang="sl-SI" sz="1400" i="1" baseline="-25000" dirty="0" smtClean="0"/>
              <a:t>div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averaged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over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passing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1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over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the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whole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simulation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domain</a:t>
            </a:r>
            <a:r>
              <a:rPr lang="sl-SI" sz="1400" i="1" dirty="0" smtClean="0"/>
              <a:t>.</a:t>
            </a:r>
            <a:endParaRPr lang="sl-SI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63888" y="4067772"/>
            <a:ext cx="522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Fig. 17: </a:t>
            </a:r>
            <a:r>
              <a:rPr lang="sl-SI" sz="1400" i="1" dirty="0" err="1" smtClean="0"/>
              <a:t>Local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values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collisionality parameter </a:t>
            </a:r>
            <a:r>
              <a:rPr lang="el-GR" sz="1400" i="1" dirty="0"/>
              <a:t>Λ</a:t>
            </a:r>
            <a:r>
              <a:rPr lang="sl-SI" sz="1400" i="1" baseline="-25000" dirty="0" smtClean="0"/>
              <a:t>div</a:t>
            </a:r>
            <a:r>
              <a:rPr lang="sl-SI" sz="1400" i="1" dirty="0" smtClean="0"/>
              <a:t> in time </a:t>
            </a:r>
            <a:r>
              <a:rPr lang="sl-SI" sz="1400" i="1" dirty="0" err="1" smtClean="0"/>
              <a:t>for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the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cases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different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sizes</a:t>
            </a:r>
            <a:r>
              <a:rPr lang="sl-SI" sz="1400" i="1" dirty="0" smtClean="0"/>
              <a:t> (1x, 2x, 4x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the</a:t>
            </a:r>
            <a:r>
              <a:rPr lang="sl-SI" sz="1400" i="1" dirty="0" smtClean="0"/>
              <a:t> reference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) at T</a:t>
            </a:r>
            <a:r>
              <a:rPr lang="sl-SI" sz="1400" i="1" baseline="-25000" dirty="0" smtClean="0"/>
              <a:t>i</a:t>
            </a:r>
            <a:r>
              <a:rPr lang="sl-SI" sz="1400" i="1" dirty="0" smtClean="0"/>
              <a:t>=T</a:t>
            </a:r>
            <a:r>
              <a:rPr lang="sl-SI" sz="1400" i="1" baseline="-25000" dirty="0" smtClean="0"/>
              <a:t>e</a:t>
            </a:r>
            <a:r>
              <a:rPr lang="sl-SI" sz="1400" i="1" dirty="0" smtClean="0"/>
              <a:t>=100 </a:t>
            </a:r>
            <a:r>
              <a:rPr lang="sl-SI" sz="1400" i="1" dirty="0" err="1" smtClean="0"/>
              <a:t>eV</a:t>
            </a:r>
            <a:endParaRPr lang="sl-SI" sz="1400" i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20072" y="987574"/>
            <a:ext cx="936104" cy="6480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err="1" smtClean="0"/>
              <a:t>Results</a:t>
            </a:r>
            <a:r>
              <a:rPr lang="sl-SI" sz="2800" dirty="0" smtClean="0"/>
              <a:t> – </a:t>
            </a:r>
            <a:r>
              <a:rPr lang="sl-SI" sz="2800" dirty="0" err="1" smtClean="0"/>
              <a:t>recycling</a:t>
            </a:r>
            <a:r>
              <a:rPr lang="sl-SI" sz="2800" dirty="0" smtClean="0"/>
              <a:t> </a:t>
            </a:r>
            <a:r>
              <a:rPr lang="sl-SI" sz="2800" dirty="0" err="1" smtClean="0"/>
              <a:t>pressure</a:t>
            </a:r>
            <a:r>
              <a:rPr lang="sl-SI" sz="2800" dirty="0" smtClean="0"/>
              <a:t> in </a:t>
            </a:r>
            <a:r>
              <a:rPr lang="sl-SI" sz="2800" dirty="0" err="1" smtClean="0"/>
              <a:t>the</a:t>
            </a:r>
            <a:r>
              <a:rPr lang="sl-SI" sz="2800" dirty="0" smtClean="0"/>
              <a:t> divertor</a:t>
            </a:r>
            <a:endParaRPr lang="sl-SI" sz="2800" dirty="0"/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5360" r="1309" b="5645"/>
          <a:stretch/>
        </p:blipFill>
        <p:spPr bwMode="auto">
          <a:xfrm>
            <a:off x="251520" y="1296544"/>
            <a:ext cx="8468368" cy="26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83568" y="4890926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14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83918"/>
            <a:ext cx="686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/>
              <a:t>Fig. 19: Divertor </a:t>
            </a:r>
            <a:r>
              <a:rPr lang="sl-SI" sz="1400" i="1" dirty="0" err="1" smtClean="0"/>
              <a:t>neutral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pressure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due</a:t>
            </a:r>
            <a:r>
              <a:rPr lang="sl-SI" sz="1400" i="1" dirty="0" smtClean="0"/>
              <a:t> to </a:t>
            </a:r>
            <a:r>
              <a:rPr lang="sl-SI" sz="1400" i="1" dirty="0" err="1" smtClean="0"/>
              <a:t>recycling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with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respect</a:t>
            </a:r>
            <a:r>
              <a:rPr lang="sl-SI" sz="1400" i="1" dirty="0" smtClean="0"/>
              <a:t> to midplane </a:t>
            </a:r>
            <a:r>
              <a:rPr lang="sl-SI" sz="1400" i="1" dirty="0" err="1" smtClean="0"/>
              <a:t>electron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density</a:t>
            </a:r>
            <a:r>
              <a:rPr lang="sl-SI" sz="1400" i="1" dirty="0" smtClean="0"/>
              <a:t>.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5666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Outlook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sl-SI" smtClean="0"/>
              <a:t>Jernej Kovačič, Ștefan Costea (JSI)</a:t>
            </a:r>
            <a:r>
              <a:rPr lang="en-GB" smtClean="0"/>
              <a:t>| </a:t>
            </a:r>
            <a:r>
              <a:rPr lang="sl-SI" smtClean="0"/>
              <a:t>TSVV 7 review meeting 2022</a:t>
            </a:r>
            <a:r>
              <a:rPr lang="en-GB" smtClean="0"/>
              <a:t> |  | </a:t>
            </a:r>
            <a:r>
              <a:rPr lang="sl-SI" smtClean="0"/>
              <a:t>8.11.2022</a:t>
            </a:r>
            <a:r>
              <a:rPr lang="en-GB" smtClean="0"/>
              <a:t>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99542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Increasing</a:t>
            </a:r>
            <a:r>
              <a:rPr lang="sl-SI" sz="2400" dirty="0" smtClean="0"/>
              <a:t> </a:t>
            </a:r>
            <a:r>
              <a:rPr lang="sl-SI" sz="2400" dirty="0" err="1" smtClean="0"/>
              <a:t>neutrals</a:t>
            </a:r>
            <a:r>
              <a:rPr lang="sl-SI" sz="2400" dirty="0" smtClean="0"/>
              <a:t> </a:t>
            </a:r>
            <a:r>
              <a:rPr lang="sl-SI" sz="2400" dirty="0" err="1" smtClean="0"/>
              <a:t>density</a:t>
            </a:r>
            <a:r>
              <a:rPr lang="sl-SI" sz="2400" dirty="0"/>
              <a:t> </a:t>
            </a:r>
            <a:r>
              <a:rPr lang="sl-SI" sz="2400" dirty="0" smtClean="0"/>
              <a:t>– </a:t>
            </a:r>
            <a:r>
              <a:rPr lang="sl-SI" sz="2400" dirty="0" err="1" smtClean="0"/>
              <a:t>higher</a:t>
            </a:r>
            <a:r>
              <a:rPr lang="sl-SI" sz="2400" dirty="0" smtClean="0"/>
              <a:t> </a:t>
            </a:r>
            <a:r>
              <a:rPr lang="sl-SI" sz="2400" dirty="0" err="1" smtClean="0"/>
              <a:t>charged</a:t>
            </a:r>
            <a:r>
              <a:rPr lang="sl-SI" sz="2400" dirty="0" smtClean="0"/>
              <a:t> </a:t>
            </a:r>
            <a:r>
              <a:rPr lang="sl-SI" sz="2400" dirty="0" err="1" smtClean="0"/>
              <a:t>particle</a:t>
            </a:r>
            <a:r>
              <a:rPr lang="sl-SI" sz="2400" dirty="0" smtClean="0"/>
              <a:t> </a:t>
            </a:r>
            <a:r>
              <a:rPr lang="sl-SI" sz="2400" dirty="0" err="1" smtClean="0"/>
              <a:t>density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lower</a:t>
            </a:r>
            <a:r>
              <a:rPr lang="sl-SI" sz="2400" dirty="0" smtClean="0"/>
              <a:t> </a:t>
            </a:r>
            <a:r>
              <a:rPr lang="sl-SI" sz="2400" dirty="0" err="1" smtClean="0"/>
              <a:t>temperatures</a:t>
            </a:r>
            <a:endParaRPr 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Improved</a:t>
            </a:r>
            <a:r>
              <a:rPr lang="sl-SI" sz="2400" dirty="0" smtClean="0"/>
              <a:t> </a:t>
            </a:r>
            <a:r>
              <a:rPr lang="sl-SI" sz="2400" dirty="0" err="1" smtClean="0"/>
              <a:t>radial</a:t>
            </a:r>
            <a:r>
              <a:rPr lang="sl-SI" sz="2400" dirty="0" smtClean="0"/>
              <a:t> transport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Behaviour</a:t>
            </a:r>
            <a:r>
              <a:rPr lang="sl-SI" sz="2400" dirty="0" smtClean="0"/>
              <a:t> (</a:t>
            </a:r>
            <a:r>
              <a:rPr lang="sl-SI" sz="2400" dirty="0" err="1" smtClean="0"/>
              <a:t>detachment</a:t>
            </a:r>
            <a:r>
              <a:rPr lang="sl-SI" sz="2400" dirty="0" smtClean="0"/>
              <a:t>)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 smtClean="0"/>
              <a:t>filaments</a:t>
            </a:r>
            <a:endParaRPr 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No-ELM </a:t>
            </a:r>
            <a:r>
              <a:rPr lang="sl-SI" sz="2400" dirty="0" err="1" smtClean="0"/>
              <a:t>regimes</a:t>
            </a:r>
            <a:r>
              <a:rPr lang="sl-SI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Going</a:t>
            </a:r>
            <a:r>
              <a:rPr lang="sl-SI" sz="2400" dirty="0" smtClean="0"/>
              <a:t> up in </a:t>
            </a:r>
            <a:r>
              <a:rPr lang="sl-SI" sz="2400" dirty="0" err="1" smtClean="0"/>
              <a:t>size</a:t>
            </a:r>
            <a:r>
              <a:rPr lang="sl-SI" sz="2400" dirty="0" smtClean="0"/>
              <a:t>: ITER </a:t>
            </a:r>
            <a:r>
              <a:rPr lang="sl-SI" sz="2400" dirty="0" err="1" smtClean="0"/>
              <a:t>and</a:t>
            </a:r>
            <a:r>
              <a:rPr lang="sl-SI" sz="2400" dirty="0" smtClean="0"/>
              <a:t> DEMO like divertor </a:t>
            </a:r>
            <a:r>
              <a:rPr lang="sl-SI" sz="2400" dirty="0" err="1" smtClean="0"/>
              <a:t>densities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temperatures</a:t>
            </a:r>
            <a:endParaRPr 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94171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Outlook – </a:t>
            </a:r>
            <a:r>
              <a:rPr lang="sl-SI" dirty="0" err="1" smtClean="0"/>
              <a:t>increasing</a:t>
            </a:r>
            <a:r>
              <a:rPr lang="sl-SI" dirty="0" smtClean="0"/>
              <a:t> </a:t>
            </a:r>
            <a:r>
              <a:rPr lang="sl-SI" dirty="0" err="1" smtClean="0"/>
              <a:t>density</a:t>
            </a:r>
            <a:endParaRPr lang="sl-SI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83568" y="4890926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" y="832061"/>
            <a:ext cx="1584176" cy="2963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05" y="1030778"/>
            <a:ext cx="3456384" cy="2765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30778"/>
            <a:ext cx="3456384" cy="276510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187624" y="1030778"/>
            <a:ext cx="792088" cy="244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val 13"/>
          <p:cNvSpPr/>
          <p:nvPr/>
        </p:nvSpPr>
        <p:spPr>
          <a:xfrm>
            <a:off x="1187624" y="3435846"/>
            <a:ext cx="792088" cy="244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9552" y="1203598"/>
            <a:ext cx="648072" cy="35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9552" y="2713390"/>
            <a:ext cx="648072" cy="817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496" y="1635646"/>
            <a:ext cx="1008112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err="1" smtClean="0"/>
              <a:t>Additional</a:t>
            </a:r>
            <a:r>
              <a:rPr lang="sl-SI" sz="1400" dirty="0" smtClean="0"/>
              <a:t> </a:t>
            </a:r>
            <a:r>
              <a:rPr lang="sl-SI" sz="1400" dirty="0" err="1" smtClean="0"/>
              <a:t>volumetric</a:t>
            </a:r>
            <a:r>
              <a:rPr lang="sl-SI" sz="1400" dirty="0" smtClean="0"/>
              <a:t> </a:t>
            </a:r>
            <a:r>
              <a:rPr lang="sl-SI" sz="1400" dirty="0" err="1" smtClean="0"/>
              <a:t>neutral</a:t>
            </a:r>
            <a:r>
              <a:rPr lang="sl-SI" sz="1400" dirty="0" smtClean="0"/>
              <a:t> </a:t>
            </a:r>
            <a:r>
              <a:rPr lang="sl-SI" sz="1400" dirty="0" err="1" smtClean="0"/>
              <a:t>source</a:t>
            </a:r>
            <a:r>
              <a:rPr lang="sl-SI" sz="1400" dirty="0" smtClean="0"/>
              <a:t> </a:t>
            </a:r>
            <a:endParaRPr lang="sl-SI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9341" y="3881740"/>
            <a:ext cx="624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Fig. 20: </a:t>
            </a:r>
            <a:r>
              <a:rPr lang="sl-SI" sz="1400" i="1" dirty="0" err="1" smtClean="0"/>
              <a:t>Increased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density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charged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particles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neutrals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due</a:t>
            </a:r>
            <a:r>
              <a:rPr lang="sl-SI" sz="1400" i="1" dirty="0" smtClean="0"/>
              <a:t> to </a:t>
            </a:r>
            <a:r>
              <a:rPr lang="sl-SI" sz="1400" i="1" dirty="0" err="1" smtClean="0"/>
              <a:t>added</a:t>
            </a:r>
            <a:r>
              <a:rPr lang="sl-SI" sz="1400" i="1" dirty="0" smtClean="0"/>
              <a:t> D </a:t>
            </a:r>
            <a:r>
              <a:rPr lang="sl-SI" sz="1400" i="1" dirty="0" err="1" smtClean="0"/>
              <a:t>fuelling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source</a:t>
            </a:r>
            <a:r>
              <a:rPr lang="sl-SI" sz="1400" i="1" dirty="0" smtClean="0"/>
              <a:t> at </a:t>
            </a:r>
            <a:r>
              <a:rPr lang="sl-SI" sz="1400" i="1" dirty="0" err="1" smtClean="0"/>
              <a:t>the</a:t>
            </a:r>
            <a:r>
              <a:rPr lang="sl-SI" sz="1400" i="1" dirty="0" smtClean="0"/>
              <a:t> divertor.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165769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Outline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672408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 smtClean="0"/>
              <a:t>General BIT1 model</a:t>
            </a:r>
          </a:p>
          <a:p>
            <a:endParaRPr lang="sl-SI" sz="2000" dirty="0" smtClean="0"/>
          </a:p>
          <a:p>
            <a:r>
              <a:rPr lang="sl-SI" sz="2000" dirty="0" err="1" smtClean="0"/>
              <a:t>Blob-filaments</a:t>
            </a:r>
            <a:r>
              <a:rPr lang="sl-SI" sz="2000" dirty="0" smtClean="0"/>
              <a:t> (no-ELM </a:t>
            </a:r>
            <a:r>
              <a:rPr lang="sl-SI" sz="2000" dirty="0" err="1" smtClean="0"/>
              <a:t>regimes</a:t>
            </a:r>
            <a:r>
              <a:rPr lang="sl-SI" sz="2000" dirty="0" smtClean="0"/>
              <a:t>)</a:t>
            </a:r>
          </a:p>
          <a:p>
            <a:endParaRPr lang="sl-SI" sz="2000" dirty="0" smtClean="0"/>
          </a:p>
          <a:p>
            <a:r>
              <a:rPr lang="sl-SI" sz="2000" dirty="0" smtClean="0"/>
              <a:t>Non-</a:t>
            </a:r>
            <a:r>
              <a:rPr lang="sl-SI" sz="2000" dirty="0" err="1" smtClean="0"/>
              <a:t>stationary</a:t>
            </a:r>
            <a:r>
              <a:rPr lang="sl-SI" sz="2000" dirty="0" smtClean="0"/>
              <a:t> </a:t>
            </a:r>
            <a:r>
              <a:rPr lang="sl-SI" sz="2000" dirty="0" err="1" smtClean="0"/>
              <a:t>source</a:t>
            </a:r>
            <a:r>
              <a:rPr lang="sl-SI" sz="2000" dirty="0" smtClean="0"/>
              <a:t> </a:t>
            </a:r>
            <a:r>
              <a:rPr lang="sl-SI" sz="2000" dirty="0" err="1" smtClean="0"/>
              <a:t>properties</a:t>
            </a:r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err="1" smtClean="0"/>
              <a:t>Cases</a:t>
            </a:r>
            <a:r>
              <a:rPr lang="sl-SI" sz="2000" dirty="0" smtClean="0"/>
              <a:t> </a:t>
            </a:r>
            <a:r>
              <a:rPr lang="sl-SI" sz="2000" dirty="0" err="1" smtClean="0"/>
              <a:t>studied</a:t>
            </a:r>
            <a:r>
              <a:rPr lang="sl-SI" sz="2000" dirty="0"/>
              <a:t> </a:t>
            </a:r>
            <a:r>
              <a:rPr lang="sl-SI" sz="2000" dirty="0" smtClean="0"/>
              <a:t>(</a:t>
            </a:r>
            <a:r>
              <a:rPr lang="sl-SI" sz="2000" dirty="0" err="1" smtClean="0"/>
              <a:t>single</a:t>
            </a:r>
            <a:r>
              <a:rPr lang="sl-SI" sz="2000" dirty="0" smtClean="0"/>
              <a:t>, </a:t>
            </a:r>
            <a:r>
              <a:rPr lang="sl-SI" sz="2000" dirty="0" err="1" smtClean="0"/>
              <a:t>train</a:t>
            </a:r>
            <a:r>
              <a:rPr lang="sl-SI" sz="2000" dirty="0" smtClean="0"/>
              <a:t>)</a:t>
            </a:r>
          </a:p>
          <a:p>
            <a:endParaRPr lang="sl-SI" sz="2000" dirty="0" smtClean="0"/>
          </a:p>
          <a:p>
            <a:r>
              <a:rPr lang="sl-SI" sz="2000" dirty="0" err="1" smtClean="0"/>
              <a:t>Results</a:t>
            </a:r>
            <a:r>
              <a:rPr lang="sl-SI" sz="2000" dirty="0" smtClean="0"/>
              <a:t> </a:t>
            </a:r>
          </a:p>
          <a:p>
            <a:endParaRPr lang="sl-SI" sz="2000" dirty="0" smtClean="0"/>
          </a:p>
          <a:p>
            <a:r>
              <a:rPr lang="sl-SI" sz="2000" dirty="0" smtClean="0"/>
              <a:t>Outlook</a:t>
            </a:r>
            <a:endParaRPr lang="sl-SI" sz="20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83568" y="4803998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02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General BIT1 model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2876"/>
            <a:ext cx="2016224" cy="27989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9350"/>
            <a:ext cx="1656184" cy="30985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07704" y="228371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355976" y="652313"/>
            <a:ext cx="47071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Poloidal projection of </a:t>
            </a:r>
            <a:r>
              <a:rPr lang="en-GB" dirty="0"/>
              <a:t>(any)</a:t>
            </a:r>
            <a:r>
              <a:rPr lang="en-GB" dirty="0" smtClean="0"/>
              <a:t> full flux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Self-consistent simulation (source-sink balance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Fully resolves </a:t>
            </a:r>
            <a:r>
              <a:rPr lang="sl-SI" dirty="0" err="1" smtClean="0"/>
              <a:t>charged</a:t>
            </a:r>
            <a:r>
              <a:rPr lang="sl-SI" dirty="0" smtClean="0"/>
              <a:t> </a:t>
            </a:r>
            <a:r>
              <a:rPr lang="en-GB" dirty="0" smtClean="0"/>
              <a:t>particle motion</a:t>
            </a:r>
            <a:r>
              <a:rPr lang="sl-SI" dirty="0" smtClean="0"/>
              <a:t> (1d3v)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Temporal and spatial resolving down to </a:t>
            </a:r>
            <a:r>
              <a:rPr lang="el-GR" dirty="0" smtClean="0"/>
              <a:t>ω</a:t>
            </a:r>
            <a:r>
              <a:rPr lang="en-GB" baseline="-25000" dirty="0" err="1" smtClean="0"/>
              <a:t>pe</a:t>
            </a:r>
            <a:r>
              <a:rPr lang="en-GB" dirty="0" smtClean="0"/>
              <a:t> and </a:t>
            </a:r>
            <a:r>
              <a:rPr lang="el-GR" dirty="0" smtClean="0"/>
              <a:t>λ</a:t>
            </a:r>
            <a:r>
              <a:rPr lang="en-GB" baseline="-25000" dirty="0" smtClean="0"/>
              <a:t>D</a:t>
            </a:r>
            <a:endParaRPr lang="en-GB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BIT1 code  - rich MCC module with exact cross-sections</a:t>
            </a:r>
          </a:p>
          <a:p>
            <a:endParaRPr lang="en-GB" sz="16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83568" y="4803998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1" y="3867894"/>
            <a:ext cx="368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 1: BIT1 model </a:t>
            </a:r>
            <a:r>
              <a:rPr lang="sl-SI" sz="1400" i="1" dirty="0" err="1" smtClean="0"/>
              <a:t>geometry</a:t>
            </a:r>
            <a:r>
              <a:rPr lang="sl-SI" sz="1400" i="1" dirty="0"/>
              <a:t>;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poloidal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projection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a </a:t>
            </a:r>
            <a:r>
              <a:rPr lang="sl-SI" sz="1400" i="1" dirty="0" err="1" smtClean="0"/>
              <a:t>single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flux</a:t>
            </a:r>
            <a:r>
              <a:rPr lang="sl-SI" sz="1400" i="1" dirty="0" smtClean="0"/>
              <a:t> tube.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134436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Blob-filaments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45779"/>
            <a:ext cx="4948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Coherent structures of hotter denser plasma entering 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Main</a:t>
            </a:r>
            <a:r>
              <a:rPr lang="en-GB" dirty="0" smtClean="0"/>
              <a:t> inter-ELM </a:t>
            </a:r>
            <a:r>
              <a:rPr lang="en-GB" b="1" dirty="0" smtClean="0"/>
              <a:t>transport</a:t>
            </a:r>
            <a:r>
              <a:rPr lang="en-GB" dirty="0" smtClean="0"/>
              <a:t>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Cannot</a:t>
            </a:r>
            <a:r>
              <a:rPr lang="sl-SI" dirty="0" smtClean="0"/>
              <a:t> be</a:t>
            </a:r>
            <a:r>
              <a:rPr lang="en-GB" dirty="0" smtClean="0"/>
              <a:t> adequately describe</a:t>
            </a:r>
            <a:r>
              <a:rPr lang="sl-SI" dirty="0" smtClean="0"/>
              <a:t>d</a:t>
            </a:r>
            <a:r>
              <a:rPr lang="en-GB" dirty="0" smtClean="0"/>
              <a:t> by </a:t>
            </a:r>
            <a:r>
              <a:rPr lang="en-GB" b="1" dirty="0" smtClean="0"/>
              <a:t>fluid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Non-Maxwellian</a:t>
            </a:r>
            <a:r>
              <a:rPr lang="en-GB" dirty="0" smtClean="0"/>
              <a:t> EDF/VDF (non-local behaviour)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Need for exact </a:t>
            </a:r>
            <a:r>
              <a:rPr lang="en-GB" b="1" dirty="0" smtClean="0"/>
              <a:t>collisional processes </a:t>
            </a:r>
            <a:r>
              <a:rPr lang="en-GB" dirty="0" smtClean="0"/>
              <a:t>(MC)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Transport in no-ELM regimes, ITER and post-ITER plasmas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2" y="586795"/>
            <a:ext cx="2284745" cy="2067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09"/>
          <a:stretch/>
        </p:blipFill>
        <p:spPr>
          <a:xfrm>
            <a:off x="5199595" y="3522511"/>
            <a:ext cx="3926069" cy="90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2654489"/>
            <a:ext cx="196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/>
              <a:t>Fig 2: </a:t>
            </a:r>
            <a:r>
              <a:rPr lang="sl-SI" sz="1400" i="1" dirty="0" err="1" smtClean="0"/>
              <a:t>Filaments</a:t>
            </a:r>
            <a:r>
              <a:rPr lang="sl-SI" sz="1400" i="1" dirty="0" smtClean="0"/>
              <a:t> in MAST</a:t>
            </a:r>
          </a:p>
          <a:p>
            <a:r>
              <a:rPr lang="sl-SI" sz="1000" i="1" dirty="0" err="1" smtClean="0"/>
              <a:t>Courtesy</a:t>
            </a:r>
            <a:r>
              <a:rPr lang="sl-SI" sz="1000" i="1" dirty="0" smtClean="0"/>
              <a:t> </a:t>
            </a:r>
            <a:r>
              <a:rPr lang="sl-SI" sz="1000" i="1" dirty="0" err="1" smtClean="0"/>
              <a:t>of</a:t>
            </a:r>
            <a:r>
              <a:rPr lang="sl-SI" sz="1000" i="1" dirty="0" smtClean="0"/>
              <a:t> Nick </a:t>
            </a:r>
            <a:r>
              <a:rPr lang="sl-SI" sz="1000" i="1" dirty="0" err="1" smtClean="0"/>
              <a:t>Walkden</a:t>
            </a:r>
            <a:endParaRPr lang="sl-SI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4424213"/>
            <a:ext cx="39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 3: </a:t>
            </a:r>
            <a:r>
              <a:rPr lang="sl-SI" sz="1400" i="1" dirty="0" err="1" smtClean="0"/>
              <a:t>Snapshot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EEDF in SOL </a:t>
            </a:r>
            <a:r>
              <a:rPr lang="sl-SI" sz="1400" i="1" dirty="0" err="1" smtClean="0"/>
              <a:t>during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passing</a:t>
            </a:r>
            <a:endParaRPr lang="sl-SI" sz="1400" i="1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89617" y="4893096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32062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IT	         OMP	OT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007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Non-</a:t>
            </a:r>
            <a:r>
              <a:rPr lang="sl-SI" dirty="0" err="1" smtClean="0"/>
              <a:t>stationary</a:t>
            </a:r>
            <a:r>
              <a:rPr lang="sl-SI" dirty="0" smtClean="0"/>
              <a:t> </a:t>
            </a:r>
            <a:r>
              <a:rPr lang="sl-SI" dirty="0" err="1" smtClean="0"/>
              <a:t>source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196652" y="934416"/>
            <a:ext cx="4303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Initially </a:t>
            </a:r>
            <a:r>
              <a:rPr lang="en-GB" sz="1600" b="1" dirty="0" smtClean="0"/>
              <a:t>empty</a:t>
            </a:r>
            <a:r>
              <a:rPr lang="en-GB" sz="1600" dirty="0" smtClean="0"/>
              <a:t> simulation </a:t>
            </a:r>
            <a:r>
              <a:rPr lang="en-GB" sz="1600" b="1" dirty="0" smtClean="0"/>
              <a:t>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Experimental</a:t>
            </a:r>
            <a:r>
              <a:rPr lang="en-GB" sz="1600" dirty="0" smtClean="0"/>
              <a:t> blob to background </a:t>
            </a:r>
            <a:r>
              <a:rPr lang="en-GB" sz="1600" b="1" dirty="0" smtClean="0"/>
              <a:t>density</a:t>
            </a:r>
            <a:r>
              <a:rPr lang="en-GB" sz="1600" dirty="0" smtClean="0"/>
              <a:t> </a:t>
            </a:r>
            <a:r>
              <a:rPr lang="en-GB" sz="1600" b="1" dirty="0" smtClean="0"/>
              <a:t>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Any shape </a:t>
            </a:r>
            <a:r>
              <a:rPr lang="en-GB" sz="1600" dirty="0" smtClean="0"/>
              <a:t>in time – we use Gaussian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Location: </a:t>
            </a:r>
            <a:r>
              <a:rPr lang="sl-SI" sz="1600" dirty="0" err="1" smtClean="0"/>
              <a:t>around</a:t>
            </a:r>
            <a:r>
              <a:rPr lang="sl-SI" sz="1600" dirty="0" smtClean="0"/>
              <a:t> </a:t>
            </a:r>
            <a:r>
              <a:rPr lang="en-GB" sz="1600" b="1" dirty="0" smtClean="0"/>
              <a:t>outer midplane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Geometry: </a:t>
            </a:r>
            <a:r>
              <a:rPr lang="en-GB" sz="1600" b="1" dirty="0" smtClean="0"/>
              <a:t>Cosine</a:t>
            </a:r>
            <a:r>
              <a:rPr lang="en-GB" sz="1600" dirty="0" smtClean="0"/>
              <a:t>, parallel extension = 1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Experimental FWHM, </a:t>
            </a:r>
            <a:r>
              <a:rPr lang="en-GB" sz="1600" dirty="0" err="1" smtClean="0"/>
              <a:t>t</a:t>
            </a:r>
            <a:r>
              <a:rPr lang="en-GB" sz="1600" baseline="-25000" dirty="0" err="1" smtClean="0"/>
              <a:t>blob</a:t>
            </a:r>
            <a:r>
              <a:rPr lang="en-GB" sz="1600" dirty="0" smtClean="0"/>
              <a:t>/</a:t>
            </a:r>
            <a:r>
              <a:rPr lang="en-GB" sz="1600" dirty="0" err="1" smtClean="0"/>
              <a:t>t</a:t>
            </a:r>
            <a:r>
              <a:rPr lang="en-GB" sz="1600" baseline="-25000" dirty="0" err="1" smtClean="0"/>
              <a:t>wait</a:t>
            </a:r>
            <a:r>
              <a:rPr lang="en-GB" sz="1600" dirty="0" smtClean="0"/>
              <a:t>=1/5</a:t>
            </a:r>
            <a:endParaRPr lang="en-GB" sz="16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58" y="1030549"/>
            <a:ext cx="4349413" cy="2952329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83568" y="4803998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5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77827" y="4008717"/>
            <a:ext cx="2923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/>
              <a:t>Fig 4: </a:t>
            </a:r>
            <a:r>
              <a:rPr lang="sl-SI" sz="1400" i="1" dirty="0" err="1" smtClean="0"/>
              <a:t>Train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blobs</a:t>
            </a:r>
            <a:r>
              <a:rPr lang="sl-SI" sz="1400" i="1" dirty="0" smtClean="0"/>
              <a:t> in time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space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250601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Single</a:t>
            </a:r>
            <a:r>
              <a:rPr lang="sl-SI" dirty="0" smtClean="0"/>
              <a:t> </a:t>
            </a:r>
            <a:r>
              <a:rPr lang="sl-SI" dirty="0" err="1" smtClean="0"/>
              <a:t>blob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2983500"/>
            <a:ext cx="540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5496" y="555529"/>
            <a:ext cx="4320000" cy="2468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496" y="62753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 5: </a:t>
            </a:r>
            <a:r>
              <a:rPr lang="sl-SI" sz="1400" i="1" dirty="0" err="1" smtClean="0"/>
              <a:t>Temporal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development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fluid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observables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for</a:t>
            </a:r>
            <a:r>
              <a:rPr lang="sl-SI" sz="1400" i="1" dirty="0" smtClean="0"/>
              <a:t> a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-filament </a:t>
            </a:r>
            <a:r>
              <a:rPr lang="sl-SI" sz="1400" i="1" dirty="0" err="1" smtClean="0"/>
              <a:t>injected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into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background</a:t>
            </a:r>
            <a:r>
              <a:rPr lang="sl-SI" sz="1400" i="1" dirty="0" smtClean="0"/>
              <a:t> plasma. </a:t>
            </a:r>
            <a:r>
              <a:rPr lang="sl-SI" sz="1400" i="1" dirty="0" err="1" smtClean="0"/>
              <a:t>There</a:t>
            </a:r>
            <a:r>
              <a:rPr lang="sl-SI" sz="1400" i="1" dirty="0" smtClean="0"/>
              <a:t> is </a:t>
            </a:r>
            <a:r>
              <a:rPr lang="sl-SI" sz="1400" i="1" dirty="0" err="1" smtClean="0"/>
              <a:t>visible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decoupling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electron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ion part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the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-filament. </a:t>
            </a:r>
            <a:endParaRPr lang="sl-SI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155926"/>
            <a:ext cx="35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i="1" dirty="0" smtClean="0"/>
              <a:t>Fig 6: </a:t>
            </a:r>
            <a:r>
              <a:rPr lang="sl-SI" sz="1400" i="1" dirty="0" err="1" smtClean="0"/>
              <a:t>Particle</a:t>
            </a:r>
            <a:r>
              <a:rPr lang="sl-SI" sz="1400" i="1" dirty="0" smtClean="0"/>
              <a:t> (</a:t>
            </a:r>
            <a:r>
              <a:rPr lang="sl-SI" sz="1400" i="1" dirty="0" err="1" smtClean="0"/>
              <a:t>left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column</a:t>
            </a:r>
            <a:r>
              <a:rPr lang="sl-SI" sz="1400" i="1" dirty="0" smtClean="0"/>
              <a:t>)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heat</a:t>
            </a:r>
            <a:r>
              <a:rPr lang="sl-SI" sz="1400" i="1" dirty="0" smtClean="0"/>
              <a:t> (</a:t>
            </a:r>
            <a:r>
              <a:rPr lang="sl-SI" sz="1400" i="1" dirty="0" err="1" smtClean="0"/>
              <a:t>right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column</a:t>
            </a:r>
            <a:r>
              <a:rPr lang="sl-SI" sz="1400" i="1" dirty="0" smtClean="0"/>
              <a:t>) </a:t>
            </a:r>
            <a:r>
              <a:rPr lang="sl-SI" sz="1400" i="1" dirty="0" err="1" smtClean="0"/>
              <a:t>fluxes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electrons</a:t>
            </a:r>
            <a:r>
              <a:rPr lang="sl-SI" sz="1400" i="1" dirty="0" smtClean="0"/>
              <a:t> (top </a:t>
            </a:r>
            <a:r>
              <a:rPr lang="sl-SI" sz="1400" i="1" dirty="0" err="1" smtClean="0"/>
              <a:t>row</a:t>
            </a:r>
            <a:r>
              <a:rPr lang="sl-SI" sz="1400" i="1" dirty="0" smtClean="0"/>
              <a:t>)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ions</a:t>
            </a:r>
            <a:r>
              <a:rPr lang="sl-SI" sz="1400" i="1" dirty="0" smtClean="0"/>
              <a:t> (</a:t>
            </a:r>
            <a:r>
              <a:rPr lang="sl-SI" sz="1400" i="1" dirty="0" err="1" smtClean="0"/>
              <a:t>bottom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row</a:t>
            </a:r>
            <a:r>
              <a:rPr lang="sl-SI" sz="1400" i="1" dirty="0" smtClean="0"/>
              <a:t>) in time </a:t>
            </a:r>
            <a:r>
              <a:rPr lang="sl-SI" sz="1400" i="1" dirty="0" err="1" smtClean="0"/>
              <a:t>for</a:t>
            </a:r>
            <a:r>
              <a:rPr lang="sl-SI" sz="1400" i="1" dirty="0" smtClean="0"/>
              <a:t> a </a:t>
            </a:r>
            <a:r>
              <a:rPr lang="sl-SI" sz="1400" i="1" dirty="0" err="1" smtClean="0"/>
              <a:t>blob</a:t>
            </a:r>
            <a:r>
              <a:rPr lang="sl-SI" sz="1400" i="1" dirty="0" smtClean="0"/>
              <a:t>-filament.  </a:t>
            </a:r>
            <a:endParaRPr lang="sl-SI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1884844"/>
            <a:ext cx="3418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[</a:t>
            </a:r>
            <a:r>
              <a:rPr lang="sl-SI" sz="1200" dirty="0" err="1" smtClean="0"/>
              <a:t>S.Costea</a:t>
            </a:r>
            <a:r>
              <a:rPr lang="sl-SI" sz="1200" dirty="0" smtClean="0"/>
              <a:t>, J. </a:t>
            </a:r>
            <a:r>
              <a:rPr lang="sl-SI" sz="1200" dirty="0" err="1" smtClean="0"/>
              <a:t>Kovacic</a:t>
            </a:r>
            <a:r>
              <a:rPr lang="sl-SI" sz="1200" dirty="0" smtClean="0"/>
              <a:t>, et </a:t>
            </a:r>
            <a:r>
              <a:rPr lang="sl-SI" sz="1200" dirty="0" err="1" smtClean="0"/>
              <a:t>al</a:t>
            </a:r>
            <a:r>
              <a:rPr lang="sl-SI" sz="1200" dirty="0" smtClean="0"/>
              <a:t>., PPCF </a:t>
            </a:r>
            <a:r>
              <a:rPr lang="sl-SI" sz="1200" b="1" dirty="0" smtClean="0"/>
              <a:t>63</a:t>
            </a:r>
            <a:r>
              <a:rPr lang="sl-SI" sz="1200" dirty="0" smtClean="0"/>
              <a:t> (2021), 055016]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62858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Cases</a:t>
            </a:r>
            <a:r>
              <a:rPr lang="sl-SI" dirty="0" smtClean="0"/>
              <a:t> </a:t>
            </a:r>
            <a:r>
              <a:rPr lang="sl-SI" dirty="0" err="1" smtClean="0"/>
              <a:t>studied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84613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r>
              <a:rPr lang="sl-SI" b="1" dirty="0" smtClean="0"/>
              <a:t>„</a:t>
            </a:r>
            <a:r>
              <a:rPr lang="sl-SI" b="1" dirty="0" err="1" smtClean="0"/>
              <a:t>Train</a:t>
            </a:r>
            <a:r>
              <a:rPr lang="sl-SI" b="1" dirty="0" smtClean="0"/>
              <a:t> </a:t>
            </a:r>
            <a:r>
              <a:rPr lang="sl-SI" b="1" dirty="0" err="1" smtClean="0"/>
              <a:t>of</a:t>
            </a:r>
            <a:r>
              <a:rPr lang="sl-SI" b="1" dirty="0" smtClean="0"/>
              <a:t> </a:t>
            </a:r>
            <a:r>
              <a:rPr lang="sl-SI" b="1" dirty="0" err="1" smtClean="0"/>
              <a:t>blobs</a:t>
            </a:r>
            <a:r>
              <a:rPr lang="sl-SI" b="1" dirty="0" smtClean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Reference</a:t>
            </a:r>
            <a:r>
              <a:rPr lang="sl-SI" dirty="0" smtClean="0"/>
              <a:t> </a:t>
            </a:r>
            <a:r>
              <a:rPr lang="sl-SI" dirty="0" err="1" smtClean="0"/>
              <a:t>case</a:t>
            </a:r>
            <a:r>
              <a:rPr lang="sl-SI" dirty="0" smtClean="0"/>
              <a:t>: T</a:t>
            </a:r>
            <a:r>
              <a:rPr lang="sl-SI" baseline="-25000" dirty="0" smtClean="0"/>
              <a:t>i</a:t>
            </a:r>
            <a:r>
              <a:rPr lang="sl-SI" dirty="0" smtClean="0"/>
              <a:t>=50 </a:t>
            </a:r>
            <a:r>
              <a:rPr lang="sl-SI" dirty="0" err="1" smtClean="0"/>
              <a:t>eV</a:t>
            </a:r>
            <a:r>
              <a:rPr lang="sl-SI" dirty="0" smtClean="0"/>
              <a:t>, T</a:t>
            </a:r>
            <a:r>
              <a:rPr lang="sl-SI" baseline="-25000" dirty="0" smtClean="0"/>
              <a:t>e</a:t>
            </a:r>
            <a:r>
              <a:rPr lang="sl-SI" dirty="0" smtClean="0"/>
              <a:t>= 50 </a:t>
            </a:r>
            <a:r>
              <a:rPr lang="sl-SI" dirty="0" err="1" smtClean="0"/>
              <a:t>eV</a:t>
            </a:r>
            <a:r>
              <a:rPr lang="sl-SI" dirty="0" smtClean="0"/>
              <a:t>, </a:t>
            </a:r>
            <a:r>
              <a:rPr lang="el-GR" dirty="0" smtClean="0"/>
              <a:t>δ</a:t>
            </a:r>
            <a:r>
              <a:rPr lang="sl-SI" baseline="-25000" dirty="0" smtClean="0"/>
              <a:t>b</a:t>
            </a:r>
            <a:r>
              <a:rPr lang="sl-SI" dirty="0" smtClean="0"/>
              <a:t>=1 cm, </a:t>
            </a:r>
            <a:r>
              <a:rPr lang="sl-SI" dirty="0" err="1" smtClean="0"/>
              <a:t>tblob</a:t>
            </a:r>
            <a:r>
              <a:rPr lang="sl-SI" dirty="0" smtClean="0"/>
              <a:t> =10 </a:t>
            </a:r>
            <a:r>
              <a:rPr lang="el-GR" dirty="0" smtClean="0"/>
              <a:t>μ</a:t>
            </a:r>
            <a:r>
              <a:rPr lang="sl-SI" dirty="0" smtClean="0"/>
              <a:t>s, </a:t>
            </a:r>
            <a:r>
              <a:rPr lang="sl-SI" dirty="0" err="1" smtClean="0"/>
              <a:t>t</a:t>
            </a:r>
            <a:r>
              <a:rPr lang="sl-SI" baseline="-25000" dirty="0" err="1" smtClean="0"/>
              <a:t>wait</a:t>
            </a:r>
            <a:r>
              <a:rPr lang="sl-SI" dirty="0" smtClean="0"/>
              <a:t>=50 </a:t>
            </a:r>
            <a:r>
              <a:rPr lang="el-GR" dirty="0"/>
              <a:t>μ</a:t>
            </a:r>
            <a:r>
              <a:rPr lang="sl-SI" dirty="0"/>
              <a:t>s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Scan </a:t>
            </a:r>
            <a:r>
              <a:rPr lang="sl-SI" dirty="0" err="1" smtClean="0"/>
              <a:t>over</a:t>
            </a:r>
            <a:r>
              <a:rPr lang="sl-SI" dirty="0" smtClean="0"/>
              <a:t> </a:t>
            </a:r>
            <a:r>
              <a:rPr lang="sl-SI" b="1" dirty="0" err="1" smtClean="0"/>
              <a:t>temperatures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temperature </a:t>
            </a:r>
            <a:r>
              <a:rPr lang="sl-SI" b="1" dirty="0" err="1" smtClean="0"/>
              <a:t>ratios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Ti=Te=50 </a:t>
            </a:r>
            <a:r>
              <a:rPr lang="sl-SI" dirty="0" err="1" smtClean="0"/>
              <a:t>eV</a:t>
            </a:r>
            <a:r>
              <a:rPr lang="sl-SI" dirty="0" smtClean="0"/>
              <a:t>, 100 </a:t>
            </a:r>
            <a:r>
              <a:rPr lang="sl-SI" dirty="0" err="1" smtClean="0"/>
              <a:t>eV</a:t>
            </a:r>
            <a:r>
              <a:rPr lang="sl-SI" dirty="0" smtClean="0"/>
              <a:t>, 150 </a:t>
            </a:r>
            <a:r>
              <a:rPr lang="sl-SI" dirty="0" err="1" smtClean="0"/>
              <a:t>eV</a:t>
            </a:r>
            <a:endParaRPr lang="sl-SI" dirty="0" smtClean="0"/>
          </a:p>
          <a:p>
            <a:pPr lvl="1"/>
            <a:r>
              <a:rPr lang="sl-SI" dirty="0" smtClean="0"/>
              <a:t>Ti= 100 </a:t>
            </a:r>
            <a:r>
              <a:rPr lang="sl-SI" dirty="0" err="1" smtClean="0"/>
              <a:t>eV</a:t>
            </a:r>
            <a:r>
              <a:rPr lang="sl-SI" dirty="0" smtClean="0"/>
              <a:t>, Ti/Te= 1,2,3,4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Scan </a:t>
            </a:r>
            <a:r>
              <a:rPr lang="sl-SI" dirty="0" err="1" smtClean="0"/>
              <a:t>over</a:t>
            </a:r>
            <a:r>
              <a:rPr lang="sl-SI" dirty="0" smtClean="0"/>
              <a:t> </a:t>
            </a:r>
            <a:r>
              <a:rPr lang="sl-SI" dirty="0" err="1" smtClean="0"/>
              <a:t>blob</a:t>
            </a:r>
            <a:r>
              <a:rPr lang="sl-SI" dirty="0" smtClean="0"/>
              <a:t> </a:t>
            </a:r>
            <a:r>
              <a:rPr lang="sl-SI" b="1" dirty="0" err="1" smtClean="0"/>
              <a:t>sizes</a:t>
            </a:r>
            <a:r>
              <a:rPr lang="sl-SI" dirty="0" smtClean="0"/>
              <a:t>,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varying</a:t>
            </a:r>
            <a:r>
              <a:rPr lang="sl-SI" dirty="0" smtClean="0"/>
              <a:t> </a:t>
            </a:r>
            <a:r>
              <a:rPr lang="sl-SI" dirty="0" err="1" smtClean="0"/>
              <a:t>t</a:t>
            </a:r>
            <a:r>
              <a:rPr lang="sl-SI" baseline="-25000" dirty="0" err="1" smtClean="0"/>
              <a:t>blob</a:t>
            </a:r>
            <a:r>
              <a:rPr lang="sl-SI" baseline="-25000" dirty="0" smtClean="0"/>
              <a:t>,</a:t>
            </a:r>
            <a:r>
              <a:rPr lang="sl-SI" dirty="0" smtClean="0"/>
              <a:t> </a:t>
            </a:r>
            <a:r>
              <a:rPr lang="sl-SI" dirty="0" err="1" smtClean="0"/>
              <a:t>but</a:t>
            </a:r>
            <a:r>
              <a:rPr lang="sl-SI" dirty="0" smtClean="0"/>
              <a:t> </a:t>
            </a:r>
            <a:r>
              <a:rPr lang="sl-SI" dirty="0" err="1" smtClean="0"/>
              <a:t>keeping</a:t>
            </a:r>
            <a:r>
              <a:rPr lang="sl-SI" dirty="0" smtClean="0"/>
              <a:t> </a:t>
            </a:r>
            <a:r>
              <a:rPr lang="sl-SI" dirty="0" err="1" smtClean="0"/>
              <a:t>t</a:t>
            </a:r>
            <a:r>
              <a:rPr lang="sl-SI" baseline="-25000" dirty="0" err="1" smtClean="0"/>
              <a:t>blob</a:t>
            </a:r>
            <a:r>
              <a:rPr lang="sl-SI" dirty="0" smtClean="0"/>
              <a:t>/</a:t>
            </a:r>
            <a:r>
              <a:rPr lang="sl-SI" dirty="0" err="1" smtClean="0"/>
              <a:t>t</a:t>
            </a:r>
            <a:r>
              <a:rPr lang="sl-SI" baseline="-25000" dirty="0" err="1" smtClean="0"/>
              <a:t>wait</a:t>
            </a:r>
            <a:r>
              <a:rPr lang="sl-SI" dirty="0" smtClean="0"/>
              <a:t> (</a:t>
            </a:r>
            <a:r>
              <a:rPr lang="sl-SI" dirty="0" err="1" smtClean="0"/>
              <a:t>energy</a:t>
            </a:r>
            <a:r>
              <a:rPr lang="sl-SI" dirty="0" smtClean="0"/>
              <a:t> </a:t>
            </a:r>
            <a:r>
              <a:rPr lang="sl-SI" dirty="0" err="1" smtClean="0"/>
              <a:t>influx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same):</a:t>
            </a:r>
          </a:p>
          <a:p>
            <a:pPr lvl="1"/>
            <a:endParaRPr lang="sl-SI" dirty="0" smtClean="0"/>
          </a:p>
          <a:p>
            <a:pPr lvl="1"/>
            <a:r>
              <a:rPr lang="sl-SI" dirty="0" smtClean="0"/>
              <a:t>Reference </a:t>
            </a:r>
            <a:r>
              <a:rPr lang="sl-SI" dirty="0" err="1" smtClean="0"/>
              <a:t>case</a:t>
            </a:r>
            <a:r>
              <a:rPr lang="sl-SI" dirty="0" smtClean="0"/>
              <a:t> = 1; </a:t>
            </a:r>
            <a:r>
              <a:rPr lang="sl-SI" dirty="0" err="1" smtClean="0"/>
              <a:t>cases</a:t>
            </a:r>
            <a:r>
              <a:rPr lang="sl-SI" dirty="0"/>
              <a:t> </a:t>
            </a:r>
            <a:r>
              <a:rPr lang="sl-SI" dirty="0" smtClean="0"/>
              <a:t>0.1, 0.2, 0.5, 1, 2, 3, 4</a:t>
            </a:r>
            <a:endParaRPr lang="sl-SI" baseline="-25000" dirty="0" smtClean="0"/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 smtClean="0"/>
              <a:t>Neutrals</a:t>
            </a:r>
            <a:r>
              <a:rPr lang="sl-SI" dirty="0" smtClean="0"/>
              <a:t> </a:t>
            </a:r>
            <a:r>
              <a:rPr lang="sl-SI" dirty="0" err="1" smtClean="0"/>
              <a:t>sources</a:t>
            </a:r>
            <a:r>
              <a:rPr lang="sl-SI" dirty="0" smtClean="0"/>
              <a:t>: </a:t>
            </a:r>
            <a:r>
              <a:rPr lang="sl-SI" dirty="0" err="1" smtClean="0"/>
              <a:t>recycling</a:t>
            </a:r>
            <a:r>
              <a:rPr lang="sl-SI" dirty="0" smtClean="0"/>
              <a:t> (divertor, </a:t>
            </a:r>
            <a:r>
              <a:rPr lang="sl-SI" dirty="0" err="1" smtClean="0"/>
              <a:t>main</a:t>
            </a:r>
            <a:r>
              <a:rPr lang="sl-SI" dirty="0" smtClean="0"/>
              <a:t> </a:t>
            </a:r>
            <a:r>
              <a:rPr lang="sl-SI" dirty="0" err="1" smtClean="0"/>
              <a:t>chamber</a:t>
            </a:r>
            <a:r>
              <a:rPr lang="sl-SI" dirty="0" smtClean="0"/>
              <a:t>), </a:t>
            </a:r>
            <a:r>
              <a:rPr lang="sl-SI" dirty="0" err="1" smtClean="0"/>
              <a:t>fuelling</a:t>
            </a:r>
            <a:r>
              <a:rPr lang="sl-SI" dirty="0" smtClean="0"/>
              <a:t> (</a:t>
            </a:r>
            <a:r>
              <a:rPr lang="sl-SI" dirty="0" err="1" smtClean="0"/>
              <a:t>volumetric</a:t>
            </a:r>
            <a:r>
              <a:rPr lang="sl-SI" dirty="0" smtClean="0"/>
              <a:t>)</a:t>
            </a:r>
          </a:p>
        </p:txBody>
      </p:sp>
      <p:pic>
        <p:nvPicPr>
          <p:cNvPr id="2054" name="Picture 6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2" y="792523"/>
            <a:ext cx="3756143" cy="29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9329" y="36140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Fig. 7: </a:t>
            </a:r>
            <a:r>
              <a:rPr lang="sl-SI" sz="1400" i="1" dirty="0" err="1" smtClean="0"/>
              <a:t>Simulated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cases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trains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blobs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pinned</a:t>
            </a:r>
            <a:r>
              <a:rPr lang="sl-SI" sz="1400" i="1" dirty="0" smtClean="0"/>
              <a:t> to </a:t>
            </a:r>
            <a:r>
              <a:rPr lang="sl-SI" sz="1400" i="1" dirty="0" err="1" smtClean="0"/>
              <a:t>the</a:t>
            </a:r>
            <a:r>
              <a:rPr lang="sl-SI" sz="1400" i="1" dirty="0" smtClean="0"/>
              <a:t> </a:t>
            </a:r>
            <a:r>
              <a:rPr lang="el-GR" sz="1400" dirty="0" smtClean="0"/>
              <a:t>Λ</a:t>
            </a:r>
            <a:r>
              <a:rPr lang="sl-SI" sz="1400" dirty="0" smtClean="0"/>
              <a:t>-</a:t>
            </a:r>
            <a:r>
              <a:rPr lang="el-GR" sz="1400" dirty="0" smtClean="0"/>
              <a:t>θ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scaling</a:t>
            </a:r>
            <a:r>
              <a:rPr lang="sl-SI" sz="1400" i="1" dirty="0" smtClean="0"/>
              <a:t> plane.</a:t>
            </a:r>
            <a:endParaRPr lang="sl-SI" sz="1400" i="1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83568" y="4948014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41962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RB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8032598" y="156634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RX</a:t>
            </a: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00" y="252572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</a:t>
            </a:r>
            <a:r>
              <a:rPr lang="sl-SI" baseline="-25000" dirty="0" smtClean="0"/>
              <a:t>S</a:t>
            </a:r>
            <a:endParaRPr lang="sl-SI" dirty="0"/>
          </a:p>
        </p:txBody>
      </p:sp>
      <p:sp>
        <p:nvSpPr>
          <p:cNvPr id="15" name="TextBox 14"/>
          <p:cNvSpPr txBox="1"/>
          <p:nvPr/>
        </p:nvSpPr>
        <p:spPr>
          <a:xfrm>
            <a:off x="7014043" y="29505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</a:t>
            </a:r>
            <a:r>
              <a:rPr lang="sl-SI" baseline="-25000" dirty="0" smtClean="0"/>
              <a:t>i</a:t>
            </a:r>
            <a:endParaRPr lang="sl-SI" dirty="0"/>
          </a:p>
        </p:txBody>
      </p:sp>
      <p:sp>
        <p:nvSpPr>
          <p:cNvPr id="9" name="Right Triangle 8"/>
          <p:cNvSpPr/>
          <p:nvPr/>
        </p:nvSpPr>
        <p:spPr>
          <a:xfrm flipH="1">
            <a:off x="7746658" y="1610167"/>
            <a:ext cx="1001806" cy="71164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82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Results</a:t>
            </a:r>
            <a:r>
              <a:rPr lang="sl-SI" dirty="0" smtClean="0"/>
              <a:t> – </a:t>
            </a:r>
            <a:r>
              <a:rPr lang="sl-SI" dirty="0" err="1" smtClean="0"/>
              <a:t>train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blobs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0" y="641349"/>
            <a:ext cx="4680000" cy="18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4" y="2499950"/>
            <a:ext cx="4680000" cy="18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" y="592205"/>
            <a:ext cx="4680000" cy="18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" y="2488035"/>
            <a:ext cx="4680000" cy="1872000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83568" y="4948014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8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349171"/>
            <a:ext cx="7102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/>
              <a:t>Fig. 8: </a:t>
            </a:r>
            <a:r>
              <a:rPr lang="sl-SI" sz="1400" i="1" dirty="0" err="1" smtClean="0"/>
              <a:t>Temporal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evolution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electron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ion </a:t>
            </a:r>
            <a:r>
              <a:rPr lang="sl-SI" sz="1400" i="1" dirty="0" err="1" smtClean="0"/>
              <a:t>densities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temperatures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for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the</a:t>
            </a:r>
            <a:r>
              <a:rPr lang="sl-SI" sz="1400" i="1" dirty="0" smtClean="0"/>
              <a:t> reference </a:t>
            </a:r>
            <a:r>
              <a:rPr lang="sl-SI" sz="1400" i="1" dirty="0" err="1" smtClean="0"/>
              <a:t>case</a:t>
            </a:r>
            <a:r>
              <a:rPr lang="sl-SI" sz="1400" i="1" dirty="0" smtClean="0"/>
              <a:t>.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272827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Results</a:t>
            </a:r>
            <a:r>
              <a:rPr lang="sl-SI" dirty="0" smtClean="0"/>
              <a:t> – </a:t>
            </a:r>
            <a:r>
              <a:rPr lang="sl-SI" dirty="0" err="1" smtClean="0"/>
              <a:t>train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blobs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6" y="2643758"/>
            <a:ext cx="450000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6" y="715468"/>
            <a:ext cx="4500000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15468"/>
            <a:ext cx="45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43758"/>
            <a:ext cx="4500000" cy="1800000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83568" y="4948014"/>
            <a:ext cx="8240228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 smtClean="0"/>
              <a:t>Jernej Kovačič, </a:t>
            </a:r>
            <a:r>
              <a:rPr lang="sl-SI" dirty="0" err="1" smtClean="0"/>
              <a:t>Ștefan</a:t>
            </a:r>
            <a:r>
              <a:rPr lang="sl-SI" dirty="0" smtClean="0"/>
              <a:t> </a:t>
            </a:r>
            <a:r>
              <a:rPr lang="sl-SI" dirty="0" err="1" smtClean="0"/>
              <a:t>Costea</a:t>
            </a:r>
            <a:r>
              <a:rPr lang="sl-SI" dirty="0" smtClean="0"/>
              <a:t> (JSI)</a:t>
            </a:r>
            <a:r>
              <a:rPr lang="en-GB" dirty="0" smtClean="0"/>
              <a:t>| </a:t>
            </a:r>
            <a:r>
              <a:rPr lang="sl-SI" dirty="0" smtClean="0"/>
              <a:t>TSVV 7 </a:t>
            </a:r>
            <a:r>
              <a:rPr lang="sl-SI" dirty="0" err="1" smtClean="0"/>
              <a:t>review</a:t>
            </a:r>
            <a:r>
              <a:rPr lang="sl-SI" dirty="0" smtClean="0"/>
              <a:t> meeting 2022</a:t>
            </a:r>
            <a:r>
              <a:rPr lang="en-GB" dirty="0" smtClean="0"/>
              <a:t> |  | </a:t>
            </a:r>
            <a:r>
              <a:rPr lang="sl-SI" dirty="0" smtClean="0"/>
              <a:t>8.11.2022</a:t>
            </a:r>
            <a:r>
              <a:rPr lang="en-GB" dirty="0" smtClean="0"/>
              <a:t> | Page </a:t>
            </a:r>
            <a:r>
              <a:rPr lang="sl-SI" dirty="0" smtClean="0"/>
              <a:t>9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388108"/>
            <a:ext cx="6232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/>
              <a:t>Fig. 9: </a:t>
            </a:r>
            <a:r>
              <a:rPr lang="sl-SI" sz="1400" i="1" dirty="0" err="1" smtClean="0"/>
              <a:t>Temporal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evolution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of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neutral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density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temperature + </a:t>
            </a:r>
            <a:r>
              <a:rPr lang="sl-SI" sz="1400" i="1" dirty="0" err="1" smtClean="0"/>
              <a:t>spectroscopy</a:t>
            </a:r>
            <a:r>
              <a:rPr lang="sl-SI" sz="1400" i="1" dirty="0" smtClean="0"/>
              <a:t> data.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1100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1062</Words>
  <Application>Microsoft Office PowerPoint</Application>
  <PresentationFormat>On-screen Show (16:9)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On implementation of non-steady-state sources in BIT1</vt:lpstr>
      <vt:lpstr>Outline</vt:lpstr>
      <vt:lpstr>General BIT1 model</vt:lpstr>
      <vt:lpstr>Blob-filaments</vt:lpstr>
      <vt:lpstr>Non-stationary source</vt:lpstr>
      <vt:lpstr>Single blob</vt:lpstr>
      <vt:lpstr>Cases studied</vt:lpstr>
      <vt:lpstr>Results – train of blobs</vt:lpstr>
      <vt:lpstr>Results – train of blobs</vt:lpstr>
      <vt:lpstr>Results – power density</vt:lpstr>
      <vt:lpstr>Results – SHTC</vt:lpstr>
      <vt:lpstr>Results – heat and total fluxes</vt:lpstr>
      <vt:lpstr>Results – local Λdiv</vt:lpstr>
      <vt:lpstr>Results – recycling pressure in the divertor</vt:lpstr>
      <vt:lpstr>Outlook</vt:lpstr>
      <vt:lpstr>Outlook – increasing density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Windows User</cp:lastModifiedBy>
  <cp:revision>47</cp:revision>
  <cp:lastPrinted>2014-10-16T14:51:28Z</cp:lastPrinted>
  <dcterms:created xsi:type="dcterms:W3CDTF">2021-12-22T14:29:37Z</dcterms:created>
  <dcterms:modified xsi:type="dcterms:W3CDTF">2022-11-08T08:09:20Z</dcterms:modified>
</cp:coreProperties>
</file>