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7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0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orient="horz" pos="1570" userDrawn="1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575" userDrawn="1">
          <p15:clr>
            <a:srgbClr val="A4A3A4"/>
          </p15:clr>
        </p15:guide>
        <p15:guide id="11" pos="5896" userDrawn="1">
          <p15:clr>
            <a:srgbClr val="A4A3A4"/>
          </p15:clr>
        </p15:guide>
        <p15:guide id="12" pos="1663" userDrawn="1">
          <p15:clr>
            <a:srgbClr val="A4A3A4"/>
          </p15:clr>
        </p15:guide>
        <p15:guide id="13" pos="4565" userDrawn="1">
          <p15:clr>
            <a:srgbClr val="A4A3A4"/>
          </p15:clr>
        </p15:guide>
        <p15:guide id="14" pos="4475" userDrawn="1">
          <p15:clr>
            <a:srgbClr val="A4A3A4"/>
          </p15:clr>
        </p15:guide>
        <p15:guide id="15" pos="6017" userDrawn="1">
          <p15:clr>
            <a:srgbClr val="A4A3A4"/>
          </p15:clr>
        </p15:guide>
        <p15:guide id="16" pos="7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EEA17-0097-404A-8019-2CA810D09B30}" v="590" dt="2022-11-08T07:30:2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0" autoAdjust="0"/>
    <p:restoredTop sz="96016" autoAdjust="0"/>
  </p:normalViewPr>
  <p:slideViewPr>
    <p:cSldViewPr showGuides="1">
      <p:cViewPr varScale="1">
        <p:scale>
          <a:sx n="75" d="100"/>
          <a:sy n="75" d="100"/>
        </p:scale>
        <p:origin x="72" y="122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72"/>
        <p:guide pos="7408"/>
        <p:guide pos="575"/>
        <p:guide pos="5896"/>
        <p:guide pos="1663"/>
        <p:guide pos="4565"/>
        <p:guide pos="4475"/>
        <p:guide pos="6017"/>
        <p:guide pos="73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8.11.2022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32674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8.11.2022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3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04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2349500"/>
            <a:ext cx="10367435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4292600"/>
            <a:ext cx="10367435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227277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08.11.2022</a:t>
            </a:r>
            <a:endParaRPr lang="en-GB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5" y="6165850"/>
            <a:ext cx="518470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461" y="6203674"/>
            <a:ext cx="1524079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2349500"/>
            <a:ext cx="10367432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2" y="4292601"/>
            <a:ext cx="10367437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171645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08.11.2022</a:t>
            </a:r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6" y="6165850"/>
            <a:ext cx="518470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461" y="6203674"/>
            <a:ext cx="1939751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84" y="1989139"/>
            <a:ext cx="10308717" cy="403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184705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63553" y="549275"/>
            <a:ext cx="9696648" cy="11509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8"/>
            <a:ext cx="44640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1" y="1989138"/>
            <a:ext cx="446404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232711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232711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83" y="1989138"/>
            <a:ext cx="9120717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232711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9485" y="2492376"/>
            <a:ext cx="9120716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280716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96152" y="1989138"/>
            <a:ext cx="4464049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232711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3" y="4221163"/>
            <a:ext cx="9120716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39485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944534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724746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55251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2639485" y="2492376"/>
            <a:ext cx="2112433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4944534" y="2492376"/>
            <a:ext cx="2112433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7247468" y="2492376"/>
            <a:ext cx="2112433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9552518" y="2492376"/>
            <a:ext cx="2112433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639486" y="6165850"/>
            <a:ext cx="5472737" cy="431800"/>
          </a:xfrm>
        </p:spPr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43933" y="115888"/>
            <a:ext cx="2376304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461" y="6203674"/>
            <a:ext cx="1939751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9537" y="549275"/>
            <a:ext cx="9840664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61" y="1989139"/>
            <a:ext cx="11328739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08.11.2022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7" y="6165850"/>
            <a:ext cx="345651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43933" y="115888"/>
            <a:ext cx="1775603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19537" y="1773238"/>
            <a:ext cx="9840664" cy="1424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 sz="1800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31461" y="6203674"/>
            <a:ext cx="1524079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003" y="260349"/>
            <a:ext cx="9910649" cy="2736603"/>
          </a:xfrm>
        </p:spPr>
        <p:txBody>
          <a:bodyPr>
            <a:noAutofit/>
          </a:bodyPr>
          <a:lstStyle/>
          <a:p>
            <a:r>
              <a:rPr lang="en-US" sz="4200" dirty="0"/>
              <a:t>MD simulations of D supersaturated W</a:t>
            </a:r>
            <a:br>
              <a:rPr lang="en-US" sz="4200" dirty="0">
                <a:cs typeface="Arial"/>
              </a:rPr>
            </a:br>
            <a:r>
              <a:rPr lang="en-US" sz="4200" dirty="0"/>
              <a:t>and</a:t>
            </a:r>
            <a:br>
              <a:rPr lang="en-US" sz="4200" dirty="0"/>
            </a:br>
            <a:r>
              <a:rPr lang="en-US" sz="4200" dirty="0"/>
              <a:t>interatomic potential development for W-O and W-O-D</a:t>
            </a: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098" y="3434299"/>
            <a:ext cx="9143999" cy="229522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sz="4800" dirty="0">
                <a:solidFill>
                  <a:srgbClr val="808080"/>
                </a:solidFill>
              </a:rPr>
              <a:t>Fredric Granberg</a:t>
            </a:r>
          </a:p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sz="4800" dirty="0">
                <a:solidFill>
                  <a:srgbClr val="808080"/>
                </a:solidFill>
              </a:rPr>
              <a:t>University of Helsinki</a:t>
            </a:r>
          </a:p>
          <a:p>
            <a:pPr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fi-FI" sz="4800" dirty="0">
                <a:solidFill>
                  <a:srgbClr val="808080"/>
                </a:solidFill>
              </a:rPr>
              <a:t>(VTT)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37C9DB0-9A15-4B8B-9934-3D1FD2B8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is </a:t>
            </a:r>
            <a:r>
              <a:rPr lang="fi-FI" dirty="0" err="1"/>
              <a:t>this</a:t>
            </a:r>
            <a:r>
              <a:rPr lang="fi-FI" dirty="0"/>
              <a:t> a </a:t>
            </a:r>
            <a:r>
              <a:rPr lang="fi-FI" dirty="0" err="1"/>
              <a:t>problem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on pure W is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W-</a:t>
            </a:r>
            <a:r>
              <a:rPr lang="fi-FI" dirty="0" err="1"/>
              <a:t>potential</a:t>
            </a:r>
            <a:endParaRPr lang="fi-FI" dirty="0"/>
          </a:p>
          <a:p>
            <a:pPr lvl="2"/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benchmarks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redone</a:t>
            </a:r>
            <a:r>
              <a:rPr lang="fi-FI" dirty="0"/>
              <a:t> in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potential</a:t>
            </a:r>
            <a:endParaRPr lang="fi-FI" dirty="0"/>
          </a:p>
          <a:p>
            <a:pPr lvl="2"/>
            <a:r>
              <a:rPr lang="fi-FI" dirty="0"/>
              <a:t>(</a:t>
            </a:r>
            <a:r>
              <a:rPr lang="fi-FI" dirty="0" err="1"/>
              <a:t>Obviously</a:t>
            </a:r>
            <a:r>
              <a:rPr lang="fi-FI" dirty="0"/>
              <a:t> </a:t>
            </a:r>
            <a:r>
              <a:rPr lang="fi-FI" dirty="0" err="1"/>
              <a:t>obtained</a:t>
            </a:r>
            <a:r>
              <a:rPr lang="fi-FI" dirty="0"/>
              <a:t> </a:t>
            </a:r>
            <a:r>
              <a:rPr lang="fi-FI" dirty="0" err="1"/>
              <a:t>knowledge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speed-up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benchmark</a:t>
            </a:r>
            <a:r>
              <a:rPr lang="fi-FI" dirty="0"/>
              <a:t> </a:t>
            </a:r>
            <a:r>
              <a:rPr lang="fi-FI" dirty="0" err="1"/>
              <a:t>generation</a:t>
            </a:r>
            <a:r>
              <a:rPr lang="fi-FI" dirty="0"/>
              <a:t>)</a:t>
            </a:r>
          </a:p>
          <a:p>
            <a:pPr lvl="2"/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potentials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Tersoff-type</a:t>
            </a:r>
            <a:r>
              <a:rPr lang="fi-FI" dirty="0"/>
              <a:t> (vs. EAM)</a:t>
            </a:r>
          </a:p>
          <a:p>
            <a:pPr lvl="2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approx</a:t>
            </a:r>
            <a:r>
              <a:rPr lang="fi-FI" dirty="0"/>
              <a:t>. 5 </a:t>
            </a:r>
            <a:r>
              <a:rPr lang="fi-FI" dirty="0" err="1"/>
              <a:t>times</a:t>
            </a:r>
            <a:r>
              <a:rPr lang="fi-FI" dirty="0"/>
              <a:t> </a:t>
            </a:r>
            <a:r>
              <a:rPr lang="fi-FI" dirty="0" err="1"/>
              <a:t>slower</a:t>
            </a:r>
            <a:r>
              <a:rPr lang="fi-FI" dirty="0"/>
              <a:t> </a:t>
            </a:r>
          </a:p>
          <a:p>
            <a:pPr marL="538162" lvl="2" indent="0">
              <a:buNone/>
            </a:pPr>
            <a:endParaRPr lang="fi-FI" dirty="0"/>
          </a:p>
          <a:p>
            <a:pPr marL="344487" indent="-342900"/>
            <a:r>
              <a:rPr lang="fi-FI" dirty="0" err="1"/>
              <a:t>Solution</a:t>
            </a:r>
            <a:r>
              <a:rPr lang="fi-FI" dirty="0"/>
              <a:t>: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slower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as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validated</a:t>
            </a:r>
            <a:r>
              <a:rPr lang="fi-FI" dirty="0"/>
              <a:t> </a:t>
            </a:r>
            <a:r>
              <a:rPr lang="fi-FI" dirty="0" err="1"/>
              <a:t>Tersoff-type</a:t>
            </a:r>
            <a:r>
              <a:rPr lang="fi-FI" dirty="0"/>
              <a:t> </a:t>
            </a:r>
            <a:r>
              <a:rPr lang="fi-FI" dirty="0" err="1"/>
              <a:t>potential</a:t>
            </a:r>
            <a:endParaRPr lang="fi-FI" dirty="0"/>
          </a:p>
          <a:p>
            <a:pPr marL="617537" lvl="1" indent="-342900"/>
            <a:r>
              <a:rPr lang="fi-FI" dirty="0"/>
              <a:t>Some extra </a:t>
            </a:r>
            <a:r>
              <a:rPr lang="fi-FI" dirty="0" err="1"/>
              <a:t>benchmarking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&amp; CPU </a:t>
            </a:r>
            <a:r>
              <a:rPr lang="fi-FI" dirty="0" err="1"/>
              <a:t>cost</a:t>
            </a:r>
            <a:r>
              <a:rPr lang="fi-FI" dirty="0"/>
              <a:t> is </a:t>
            </a:r>
            <a:r>
              <a:rPr lang="fi-FI" dirty="0" err="1"/>
              <a:t>approx</a:t>
            </a:r>
            <a:r>
              <a:rPr lang="fi-FI" dirty="0"/>
              <a:t> 5-fold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6EE95D-C824-4B76-8C60-0DC6D5C4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7B4F04-DB07-4D8B-A63F-AB552B174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C746C-1DCA-49F5-B7A6-6BC4CC4D09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2F79A89-D2B5-440C-9031-0407FEB8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Problem</a:t>
            </a:r>
            <a:r>
              <a:rPr lang="fi-FI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357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F0F6103-A445-48E6-95C9-41056095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obtained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</a:t>
            </a:r>
            <a:r>
              <a:rPr lang="fi-FI" dirty="0" err="1"/>
              <a:t>supersaturation</a:t>
            </a:r>
            <a:endParaRPr lang="fi-FI" dirty="0"/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5%, 10% and 20% </a:t>
            </a:r>
            <a:r>
              <a:rPr lang="fi-FI" dirty="0" err="1"/>
              <a:t>supersaturation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 (</a:t>
            </a:r>
            <a:r>
              <a:rPr lang="fi-FI" dirty="0" err="1"/>
              <a:t>approx</a:t>
            </a:r>
            <a:r>
              <a:rPr lang="fi-FI" dirty="0"/>
              <a:t> 10% </a:t>
            </a:r>
            <a:r>
              <a:rPr lang="fi-FI" dirty="0" err="1"/>
              <a:t>found</a:t>
            </a:r>
            <a:r>
              <a:rPr lang="fi-FI" dirty="0"/>
              <a:t> in </a:t>
            </a:r>
            <a:r>
              <a:rPr lang="fi-FI" dirty="0" err="1"/>
              <a:t>literature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D and D2 as </a:t>
            </a:r>
            <a:r>
              <a:rPr lang="fi-FI" dirty="0" err="1"/>
              <a:t>ions</a:t>
            </a:r>
            <a:r>
              <a:rPr lang="fi-FI" dirty="0"/>
              <a:t> (D2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experimentally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Mainly</a:t>
            </a:r>
            <a:r>
              <a:rPr lang="fi-FI" dirty="0"/>
              <a:t> </a:t>
            </a:r>
            <a:r>
              <a:rPr lang="fi-FI" dirty="0" err="1"/>
              <a:t>focused</a:t>
            </a:r>
            <a:r>
              <a:rPr lang="fi-FI" dirty="0"/>
              <a:t> on 10% &amp; </a:t>
            </a:r>
            <a:r>
              <a:rPr lang="fi-FI" dirty="0" err="1"/>
              <a:t>pristine</a:t>
            </a:r>
            <a:r>
              <a:rPr lang="fi-FI" dirty="0"/>
              <a:t> at 0, 30 and 60 </a:t>
            </a:r>
            <a:r>
              <a:rPr lang="fi-FI" dirty="0" err="1"/>
              <a:t>degrees</a:t>
            </a:r>
            <a:r>
              <a:rPr lang="fi-FI" dirty="0"/>
              <a:t> @ 1keV/</a:t>
            </a:r>
            <a:r>
              <a:rPr lang="fi-FI" dirty="0" err="1"/>
              <a:t>nucleon</a:t>
            </a:r>
            <a:endParaRPr lang="fi-FI" dirty="0"/>
          </a:p>
          <a:p>
            <a:pPr lvl="1"/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: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 err="1"/>
              <a:t>Reflection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:</a:t>
            </a:r>
          </a:p>
          <a:p>
            <a:pPr marL="265112" lvl="1" indent="0">
              <a:buNone/>
            </a:pP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4AF3F2-B477-4EB9-A873-4EA75DE9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787-A7EB-4648-8430-76D9FA516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4C804-8105-4A0E-93A5-6A1D5945A6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503DF64-1104-4ED9-A064-C30DBB32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Results</a:t>
            </a:r>
            <a:br>
              <a:rPr lang="fi-FI" dirty="0"/>
            </a:br>
            <a:r>
              <a:rPr lang="fi-FI" dirty="0" err="1"/>
              <a:t>Supersaturation</a:t>
            </a:r>
            <a:endParaRPr lang="fi-FI" dirty="0"/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3366A65C-3F02-4101-BE5F-EA1F93A7A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44387"/>
              </p:ext>
            </p:extLst>
          </p:nvPr>
        </p:nvGraphicFramePr>
        <p:xfrm>
          <a:off x="4007768" y="3573016"/>
          <a:ext cx="6794502" cy="1112961"/>
        </p:xfrm>
        <a:graphic>
          <a:graphicData uri="http://schemas.openxmlformats.org/drawingml/2006/table">
            <a:tbl>
              <a:tblPr/>
              <a:tblGrid>
                <a:gridCol w="1051188">
                  <a:extLst>
                    <a:ext uri="{9D8B030D-6E8A-4147-A177-3AD203B41FA5}">
                      <a16:colId xmlns:a16="http://schemas.microsoft.com/office/drawing/2014/main" val="2583401214"/>
                    </a:ext>
                  </a:extLst>
                </a:gridCol>
                <a:gridCol w="659382">
                  <a:extLst>
                    <a:ext uri="{9D8B030D-6E8A-4147-A177-3AD203B41FA5}">
                      <a16:colId xmlns:a16="http://schemas.microsoft.com/office/drawing/2014/main" val="857745883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2023898050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2950992998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3184202068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2963261537"/>
                    </a:ext>
                  </a:extLst>
                </a:gridCol>
                <a:gridCol w="1328320">
                  <a:extLst>
                    <a:ext uri="{9D8B030D-6E8A-4147-A177-3AD203B41FA5}">
                      <a16:colId xmlns:a16="http://schemas.microsoft.com/office/drawing/2014/main" val="251315912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3614905140"/>
                    </a:ext>
                  </a:extLst>
                </a:gridCol>
                <a:gridCol w="697607">
                  <a:extLst>
                    <a:ext uri="{9D8B030D-6E8A-4147-A177-3AD203B41FA5}">
                      <a16:colId xmlns:a16="http://schemas.microsoft.com/office/drawing/2014/main" val="1338809070"/>
                    </a:ext>
                  </a:extLst>
                </a:gridCol>
              </a:tblGrid>
              <a:tr h="19221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Sputtering Yields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067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Angle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Pristine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2637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5024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6284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121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273369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EA203B5B-653E-4559-B1FE-5100876F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77280"/>
              </p:ext>
            </p:extLst>
          </p:nvPr>
        </p:nvGraphicFramePr>
        <p:xfrm>
          <a:off x="4007768" y="4830438"/>
          <a:ext cx="6794502" cy="1104900"/>
        </p:xfrm>
        <a:graphic>
          <a:graphicData uri="http://schemas.openxmlformats.org/drawingml/2006/table">
            <a:tbl>
              <a:tblPr/>
              <a:tblGrid>
                <a:gridCol w="1051188">
                  <a:extLst>
                    <a:ext uri="{9D8B030D-6E8A-4147-A177-3AD203B41FA5}">
                      <a16:colId xmlns:a16="http://schemas.microsoft.com/office/drawing/2014/main" val="711207402"/>
                    </a:ext>
                  </a:extLst>
                </a:gridCol>
                <a:gridCol w="659382">
                  <a:extLst>
                    <a:ext uri="{9D8B030D-6E8A-4147-A177-3AD203B41FA5}">
                      <a16:colId xmlns:a16="http://schemas.microsoft.com/office/drawing/2014/main" val="2543072103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3407983588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787738258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2173081741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2703446217"/>
                    </a:ext>
                  </a:extLst>
                </a:gridCol>
                <a:gridCol w="1328320">
                  <a:extLst>
                    <a:ext uri="{9D8B030D-6E8A-4147-A177-3AD203B41FA5}">
                      <a16:colId xmlns:a16="http://schemas.microsoft.com/office/drawing/2014/main" val="1864146409"/>
                    </a:ext>
                  </a:extLst>
                </a:gridCol>
                <a:gridCol w="611601">
                  <a:extLst>
                    <a:ext uri="{9D8B030D-6E8A-4147-A177-3AD203B41FA5}">
                      <a16:colId xmlns:a16="http://schemas.microsoft.com/office/drawing/2014/main" val="928010142"/>
                    </a:ext>
                  </a:extLst>
                </a:gridCol>
                <a:gridCol w="697607">
                  <a:extLst>
                    <a:ext uri="{9D8B030D-6E8A-4147-A177-3AD203B41FA5}">
                      <a16:colId xmlns:a16="http://schemas.microsoft.com/office/drawing/2014/main" val="2074204150"/>
                    </a:ext>
                  </a:extLst>
                </a:gridCol>
              </a:tblGrid>
              <a:tr h="18415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Reflection  Yields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315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Angle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Pristine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Supersaturated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085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D2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002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655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22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40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9BC9A31-A15A-4FC4-B5CE-9843DB8A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84" y="1989139"/>
            <a:ext cx="10009112" cy="4032250"/>
          </a:xfrm>
        </p:spPr>
        <p:txBody>
          <a:bodyPr>
            <a:normAutofit/>
          </a:bodyPr>
          <a:lstStyle/>
          <a:p>
            <a:r>
              <a:rPr lang="fi-FI" dirty="0" err="1"/>
              <a:t>Supersaturation</a:t>
            </a:r>
            <a:r>
              <a:rPr lang="fi-FI" dirty="0"/>
              <a:t> </a:t>
            </a:r>
            <a:r>
              <a:rPr lang="fi-FI" dirty="0" err="1"/>
              <a:t>seems</a:t>
            </a:r>
            <a:r>
              <a:rPr lang="fi-FI" dirty="0"/>
              <a:t> to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yield</a:t>
            </a:r>
            <a:endParaRPr lang="fi-FI" dirty="0"/>
          </a:p>
          <a:p>
            <a:pPr lvl="1"/>
            <a:r>
              <a:rPr lang="fi-FI" dirty="0" err="1"/>
              <a:t>Refection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similar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, </a:t>
            </a:r>
            <a:r>
              <a:rPr lang="fi-FI" dirty="0" err="1"/>
              <a:t>slighlty</a:t>
            </a:r>
            <a:r>
              <a:rPr lang="fi-FI" dirty="0"/>
              <a:t> </a:t>
            </a:r>
            <a:r>
              <a:rPr lang="fi-FI" dirty="0" err="1"/>
              <a:t>higher</a:t>
            </a:r>
            <a:r>
              <a:rPr lang="fi-FI" dirty="0"/>
              <a:t> for 20%</a:t>
            </a:r>
          </a:p>
          <a:p>
            <a:pPr lvl="1"/>
            <a:r>
              <a:rPr lang="fi-FI" dirty="0" err="1"/>
              <a:t>However</a:t>
            </a:r>
            <a:r>
              <a:rPr lang="fi-FI" dirty="0"/>
              <a:t>, </a:t>
            </a:r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yields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, </a:t>
            </a:r>
            <a:r>
              <a:rPr lang="fi-FI" dirty="0" err="1"/>
              <a:t>hugh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(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perpendicular</a:t>
            </a:r>
            <a:r>
              <a:rPr lang="fi-FI" dirty="0"/>
              <a:t> </a:t>
            </a:r>
            <a:r>
              <a:rPr lang="fi-FI" dirty="0" err="1"/>
              <a:t>irradiation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 err="1"/>
              <a:t>Caveat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seems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happening as a </a:t>
            </a:r>
            <a:r>
              <a:rPr lang="fi-FI" dirty="0" err="1"/>
              <a:t>secondary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@ 0degrees</a:t>
            </a:r>
          </a:p>
          <a:p>
            <a:pPr lvl="2"/>
            <a:r>
              <a:rPr lang="fi-FI" dirty="0"/>
              <a:t>Preliminary </a:t>
            </a:r>
            <a:r>
              <a:rPr lang="fi-FI" dirty="0" err="1"/>
              <a:t>results</a:t>
            </a:r>
            <a:r>
              <a:rPr lang="fi-FI" dirty="0"/>
              <a:t> show is a </a:t>
            </a:r>
            <a:r>
              <a:rPr lang="fi-FI" dirty="0" err="1"/>
              <a:t>boxsize</a:t>
            </a:r>
            <a:r>
              <a:rPr lang="fi-FI" dirty="0"/>
              <a:t> </a:t>
            </a:r>
            <a:r>
              <a:rPr lang="fi-FI" dirty="0" err="1"/>
              <a:t>effect</a:t>
            </a:r>
            <a:endParaRPr lang="fi-FI" dirty="0"/>
          </a:p>
          <a:p>
            <a:pPr marL="538162" lvl="2" indent="0">
              <a:buNone/>
            </a:pPr>
            <a:r>
              <a:rPr lang="fi-FI" dirty="0"/>
              <a:t>-&gt;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larger</a:t>
            </a:r>
            <a:r>
              <a:rPr lang="fi-FI" dirty="0"/>
              <a:t> </a:t>
            </a:r>
            <a:r>
              <a:rPr lang="fi-FI" dirty="0" err="1"/>
              <a:t>boxes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previously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for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ions</a:t>
            </a:r>
            <a:r>
              <a:rPr lang="fi-FI" dirty="0"/>
              <a:t> (H/He), heavy </a:t>
            </a:r>
            <a:r>
              <a:rPr lang="fi-FI" dirty="0" err="1"/>
              <a:t>elements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fine</a:t>
            </a:r>
            <a:endParaRPr lang="fi-FI" dirty="0"/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929A49-B2DE-4037-8411-7525CB38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8E2F76-C508-42E0-8515-893F1C9A4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9BD3A3-5365-4B19-A355-7B69D6F9D5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ECB38DA-1F29-40C7-829F-6DE6E0AA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Results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3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E67FA3F-E43C-4951-B4A0-D55B776B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obtained</a:t>
            </a:r>
            <a:r>
              <a:rPr lang="fi-FI" dirty="0"/>
              <a:t> a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suitable</a:t>
            </a:r>
            <a:r>
              <a:rPr lang="fi-FI" dirty="0"/>
              <a:t> for </a:t>
            </a:r>
            <a:r>
              <a:rPr lang="fi-FI" dirty="0" err="1"/>
              <a:t>supersaturation</a:t>
            </a:r>
            <a:r>
              <a:rPr lang="fi-FI" dirty="0"/>
              <a:t> </a:t>
            </a:r>
            <a:r>
              <a:rPr lang="fi-FI" dirty="0" err="1"/>
              <a:t>simulation</a:t>
            </a:r>
            <a:endParaRPr lang="fi-FI" dirty="0"/>
          </a:p>
          <a:p>
            <a:pPr lvl="1"/>
            <a:r>
              <a:rPr lang="fi-FI" dirty="0" err="1"/>
              <a:t>Unfortunaltely</a:t>
            </a:r>
            <a:r>
              <a:rPr lang="fi-FI" dirty="0"/>
              <a:t> </a:t>
            </a:r>
            <a:r>
              <a:rPr lang="fi-FI" dirty="0" err="1"/>
              <a:t>slow</a:t>
            </a:r>
            <a:r>
              <a:rPr lang="fi-FI" dirty="0"/>
              <a:t> and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utilized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(no </a:t>
            </a:r>
            <a:r>
              <a:rPr lang="fi-FI" dirty="0" err="1"/>
              <a:t>pre-existing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)</a:t>
            </a:r>
          </a:p>
          <a:p>
            <a:pPr lvl="1"/>
            <a:endParaRPr lang="fi-FI" sz="400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an </a:t>
            </a:r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supersaturation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, </a:t>
            </a:r>
            <a:r>
              <a:rPr lang="fi-FI" dirty="0" err="1"/>
              <a:t>not</a:t>
            </a:r>
            <a:r>
              <a:rPr lang="fi-FI" dirty="0"/>
              <a:t> as </a:t>
            </a:r>
            <a:r>
              <a:rPr lang="fi-FI" dirty="0" err="1"/>
              <a:t>much</a:t>
            </a:r>
            <a:r>
              <a:rPr lang="fi-FI" dirty="0"/>
              <a:t> on </a:t>
            </a:r>
            <a:r>
              <a:rPr lang="fi-FI" dirty="0" err="1"/>
              <a:t>reflection</a:t>
            </a:r>
            <a:r>
              <a:rPr lang="fi-FI" dirty="0"/>
              <a:t> </a:t>
            </a:r>
            <a:r>
              <a:rPr lang="fi-FI" dirty="0" err="1"/>
              <a:t>yield</a:t>
            </a:r>
            <a:endParaRPr lang="fi-FI" dirty="0"/>
          </a:p>
          <a:p>
            <a:pPr lvl="1"/>
            <a:endParaRPr lang="fi-FI" sz="400" dirty="0"/>
          </a:p>
          <a:p>
            <a:r>
              <a:rPr lang="fi-FI" dirty="0"/>
              <a:t>D </a:t>
            </a:r>
            <a:r>
              <a:rPr lang="fi-FI" dirty="0" err="1"/>
              <a:t>vs</a:t>
            </a:r>
            <a:r>
              <a:rPr lang="fi-FI" dirty="0"/>
              <a:t> D2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(</a:t>
            </a:r>
            <a:r>
              <a:rPr lang="fi-FI" dirty="0" err="1"/>
              <a:t>except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2x </a:t>
            </a:r>
            <a:r>
              <a:rPr lang="fi-FI" dirty="0" err="1"/>
              <a:t>due</a:t>
            </a:r>
            <a:r>
              <a:rPr lang="fi-FI" dirty="0"/>
              <a:t> to extra </a:t>
            </a:r>
            <a:r>
              <a:rPr lang="fi-FI" dirty="0" err="1"/>
              <a:t>energy</a:t>
            </a:r>
            <a:r>
              <a:rPr lang="fi-FI" dirty="0"/>
              <a:t>)</a:t>
            </a:r>
          </a:p>
          <a:p>
            <a:pPr lvl="1"/>
            <a:endParaRPr lang="fi-FI" sz="500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found</a:t>
            </a:r>
            <a:r>
              <a:rPr lang="fi-FI" dirty="0"/>
              <a:t> a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,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investigation</a:t>
            </a:r>
            <a:r>
              <a:rPr lang="fi-FI" dirty="0"/>
              <a:t>,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at </a:t>
            </a:r>
            <a:r>
              <a:rPr lang="fi-FI" dirty="0" err="1"/>
              <a:t>perpendicular</a:t>
            </a:r>
            <a:r>
              <a:rPr lang="fi-FI" dirty="0"/>
              <a:t> </a:t>
            </a:r>
            <a:r>
              <a:rPr lang="fi-FI" dirty="0" err="1"/>
              <a:t>impact</a:t>
            </a:r>
            <a:endParaRPr lang="fi-FI" dirty="0"/>
          </a:p>
          <a:p>
            <a:pPr lvl="1"/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lead</a:t>
            </a:r>
            <a:r>
              <a:rPr lang="fi-FI" dirty="0"/>
              <a:t> to 5-10 </a:t>
            </a:r>
            <a:r>
              <a:rPr lang="fi-FI" dirty="0" err="1"/>
              <a:t>times</a:t>
            </a:r>
            <a:r>
              <a:rPr lang="fi-FI" dirty="0"/>
              <a:t> </a:t>
            </a:r>
            <a:r>
              <a:rPr lang="fi-FI" dirty="0" err="1"/>
              <a:t>slower</a:t>
            </a:r>
            <a:r>
              <a:rPr lang="fi-FI" dirty="0"/>
              <a:t> </a:t>
            </a:r>
            <a:r>
              <a:rPr lang="fi-FI" dirty="0" err="1"/>
              <a:t>simulations</a:t>
            </a:r>
            <a:endParaRPr lang="fi-FI" dirty="0"/>
          </a:p>
          <a:p>
            <a:pPr lvl="1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correction</a:t>
            </a:r>
            <a:r>
              <a:rPr lang="fi-FI" dirty="0"/>
              <a:t> </a:t>
            </a:r>
            <a:r>
              <a:rPr lang="fi-FI" dirty="0" err="1"/>
              <a:t>factor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, on </a:t>
            </a:r>
            <a:r>
              <a:rPr lang="fi-FI" dirty="0" err="1"/>
              <a:t>conceptual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Mainly</a:t>
            </a:r>
            <a:r>
              <a:rPr lang="fi-FI" dirty="0"/>
              <a:t> for </a:t>
            </a:r>
            <a:r>
              <a:rPr lang="fi-FI" dirty="0" err="1"/>
              <a:t>perpendicular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close</a:t>
            </a:r>
            <a:r>
              <a:rPr lang="fi-FI" dirty="0"/>
              <a:t> to </a:t>
            </a:r>
            <a:r>
              <a:rPr lang="fi-FI" dirty="0" err="1"/>
              <a:t>irradiation</a:t>
            </a:r>
            <a:endParaRPr lang="fi-FI" dirty="0"/>
          </a:p>
          <a:p>
            <a:pPr lvl="1"/>
            <a:endParaRPr lang="fi-FI" sz="500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MD </a:t>
            </a:r>
            <a:r>
              <a:rPr lang="fi-FI" dirty="0" err="1"/>
              <a:t>results</a:t>
            </a:r>
            <a:r>
              <a:rPr lang="fi-FI" dirty="0"/>
              <a:t> as </a:t>
            </a:r>
            <a:r>
              <a:rPr lang="fi-FI" dirty="0" err="1"/>
              <a:t>planned</a:t>
            </a:r>
            <a:r>
              <a:rPr lang="fi-FI" dirty="0"/>
              <a:t>, and a </a:t>
            </a:r>
            <a:r>
              <a:rPr lang="fi-FI" dirty="0" err="1"/>
              <a:t>simulation</a:t>
            </a:r>
            <a:r>
              <a:rPr lang="fi-FI" dirty="0"/>
              <a:t> </a:t>
            </a:r>
            <a:r>
              <a:rPr lang="fi-FI" dirty="0" err="1"/>
              <a:t>setup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obtained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yields</a:t>
            </a:r>
            <a:r>
              <a:rPr lang="fi-FI" dirty="0"/>
              <a:t> for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energies</a:t>
            </a:r>
            <a:r>
              <a:rPr lang="fi-FI" dirty="0"/>
              <a:t> and </a:t>
            </a:r>
            <a:r>
              <a:rPr lang="fi-FI" dirty="0" err="1"/>
              <a:t>incoming</a:t>
            </a:r>
            <a:r>
              <a:rPr lang="fi-FI" dirty="0"/>
              <a:t> </a:t>
            </a:r>
            <a:r>
              <a:rPr lang="fi-FI" dirty="0" err="1"/>
              <a:t>angles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C04D52-6902-4CF8-BB32-E5843DEB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5F1645-5368-4C63-83CF-0F3AD3F4F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6D7929-4E13-4F7A-99AC-847CEB3D4C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103B361-0EF5-4CC3-81D4-44F4CF44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4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45C01E-B7B7-473F-A601-E92EF7A8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Finalize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investigation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at </a:t>
            </a:r>
            <a:r>
              <a:rPr lang="fi-FI" dirty="0" err="1"/>
              <a:t>perpendicular</a:t>
            </a:r>
            <a:r>
              <a:rPr lang="fi-FI" dirty="0"/>
              <a:t> </a:t>
            </a:r>
            <a:r>
              <a:rPr lang="fi-FI" dirty="0" err="1"/>
              <a:t>impacts</a:t>
            </a:r>
            <a:endParaRPr lang="fi-FI" dirty="0"/>
          </a:p>
          <a:p>
            <a:pPr lvl="1"/>
            <a:r>
              <a:rPr lang="fi-FI" dirty="0" err="1"/>
              <a:t>Find</a:t>
            </a:r>
            <a:r>
              <a:rPr lang="fi-FI" dirty="0"/>
              <a:t> a </a:t>
            </a:r>
            <a:r>
              <a:rPr lang="fi-FI" dirty="0" err="1"/>
              <a:t>correction</a:t>
            </a:r>
            <a:r>
              <a:rPr lang="fi-FI" dirty="0"/>
              <a:t> </a:t>
            </a:r>
            <a:r>
              <a:rPr lang="fi-FI" dirty="0" err="1"/>
              <a:t>factor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needed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 err="1"/>
              <a:t>Run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energies</a:t>
            </a:r>
            <a:r>
              <a:rPr lang="fi-FI" dirty="0"/>
              <a:t>/</a:t>
            </a:r>
            <a:r>
              <a:rPr lang="fi-FI" dirty="0" err="1"/>
              <a:t>incoming</a:t>
            </a:r>
            <a:r>
              <a:rPr lang="fi-FI" dirty="0"/>
              <a:t> </a:t>
            </a:r>
            <a:r>
              <a:rPr lang="fi-FI" dirty="0" err="1"/>
              <a:t>angles</a:t>
            </a:r>
            <a:r>
              <a:rPr lang="fi-FI" dirty="0"/>
              <a:t>/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orientations</a:t>
            </a:r>
            <a:endParaRPr lang="fi-FI" dirty="0"/>
          </a:p>
          <a:p>
            <a:pPr lvl="1"/>
            <a:r>
              <a:rPr lang="fi-FI" dirty="0"/>
              <a:t>Make a </a:t>
            </a:r>
            <a:r>
              <a:rPr lang="fi-FI" dirty="0" err="1"/>
              <a:t>manuscript</a:t>
            </a:r>
            <a:r>
              <a:rPr lang="fi-FI" dirty="0"/>
              <a:t> out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findings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on W-H-O </a:t>
            </a:r>
            <a:r>
              <a:rPr lang="fi-FI" dirty="0" err="1"/>
              <a:t>interatomic</a:t>
            </a:r>
            <a:r>
              <a:rPr lang="fi-FI" dirty="0"/>
              <a:t> </a:t>
            </a:r>
            <a:r>
              <a:rPr lang="fi-FI" dirty="0" err="1"/>
              <a:t>potential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BA4BA4-8D42-4AC9-BC6C-B02BF041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814FE6-D642-41C4-871F-F153B6E7B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5A691D-45F0-4F65-B27B-5C6B6EDDCC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2962A7D-92D1-488B-AFD0-95F2E440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188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12FA0AA-BA77-464F-BD1B-83B7D0CA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40" y="1989139"/>
            <a:ext cx="11604861" cy="4032250"/>
          </a:xfrm>
        </p:spPr>
        <p:txBody>
          <a:bodyPr/>
          <a:lstStyle/>
          <a:p>
            <a:r>
              <a:rPr lang="fi-FI" dirty="0" err="1"/>
              <a:t>References</a:t>
            </a:r>
            <a:r>
              <a:rPr lang="fi-FI" dirty="0"/>
              <a:t>:</a:t>
            </a:r>
          </a:p>
          <a:p>
            <a:pPr marL="265112" lvl="1" indent="0">
              <a:buNone/>
            </a:pPr>
            <a:r>
              <a:rPr lang="fi-FI" sz="1100" dirty="0"/>
              <a:t>[1] </a:t>
            </a:r>
            <a:r>
              <a:rPr lang="en-US" sz="1100" dirty="0" err="1"/>
              <a:t>Jussila</a:t>
            </a:r>
            <a:r>
              <a:rPr lang="en-US" sz="1100" dirty="0"/>
              <a:t>, J., Granberg, F., and </a:t>
            </a:r>
            <a:r>
              <a:rPr lang="en-US" sz="1100" dirty="0" err="1"/>
              <a:t>Nordlund</a:t>
            </a:r>
            <a:r>
              <a:rPr lang="en-US" sz="1100" dirty="0"/>
              <a:t>, K. Nuclear Materials and Energy. 17 (2018) 113-122</a:t>
            </a:r>
          </a:p>
          <a:p>
            <a:pPr marL="265112" lvl="1" indent="0">
              <a:buNone/>
            </a:pPr>
            <a:r>
              <a:rPr lang="en-US" sz="1100" dirty="0"/>
              <a:t>[2] Granberg, F., </a:t>
            </a:r>
            <a:r>
              <a:rPr lang="en-US" sz="1100" dirty="0" err="1"/>
              <a:t>Litnovsky</a:t>
            </a:r>
            <a:r>
              <a:rPr lang="en-US" sz="1100" dirty="0"/>
              <a:t>, A., and </a:t>
            </a:r>
            <a:r>
              <a:rPr lang="en-US" sz="1100" dirty="0" err="1"/>
              <a:t>Nordlund</a:t>
            </a:r>
            <a:r>
              <a:rPr lang="en-US" sz="1100" dirty="0"/>
              <a:t>, K. Journal of Nuclear Materials 539 (2020) 152274</a:t>
            </a:r>
          </a:p>
          <a:p>
            <a:pPr marL="265112" lvl="1" indent="0">
              <a:buNone/>
            </a:pPr>
            <a:r>
              <a:rPr lang="en-US" sz="1100" dirty="0"/>
              <a:t>[3] Schlueter, K., </a:t>
            </a:r>
            <a:r>
              <a:rPr lang="en-US" sz="1100" dirty="0" err="1"/>
              <a:t>Nordlund</a:t>
            </a:r>
            <a:r>
              <a:rPr lang="en-US" sz="1100" dirty="0"/>
              <a:t>, K., </a:t>
            </a:r>
            <a:r>
              <a:rPr lang="en-US" sz="1100" dirty="0" err="1"/>
              <a:t>Hobler</a:t>
            </a:r>
            <a:r>
              <a:rPr lang="en-US" sz="1100" dirty="0"/>
              <a:t>, G., </a:t>
            </a:r>
            <a:r>
              <a:rPr lang="en-US" sz="1100" dirty="0" err="1"/>
              <a:t>Balden</a:t>
            </a:r>
            <a:r>
              <a:rPr lang="en-US" sz="1100" dirty="0"/>
              <a:t>, M., Granberg, F., </a:t>
            </a:r>
            <a:r>
              <a:rPr lang="en-US" sz="1100" dirty="0" err="1"/>
              <a:t>Flinck</a:t>
            </a:r>
            <a:r>
              <a:rPr lang="en-US" sz="1100" dirty="0"/>
              <a:t>, O., da Silva, T. F. and Neu, R. Physical Review Letters 125 (2020) 225502</a:t>
            </a:r>
          </a:p>
          <a:p>
            <a:pPr marL="265112" lvl="1" indent="0">
              <a:buNone/>
            </a:pPr>
            <a:r>
              <a:rPr lang="en-US" sz="1100" dirty="0"/>
              <a:t>[4] Granberg, F. and Byggmästar, J. Computational Materials Science 188 (2021) 110134</a:t>
            </a:r>
          </a:p>
          <a:p>
            <a:pPr marL="265112" lvl="1" indent="0">
              <a:buNone/>
            </a:pPr>
            <a:r>
              <a:rPr lang="en-US" sz="1100" dirty="0"/>
              <a:t>[5] Lopez-</a:t>
            </a:r>
            <a:r>
              <a:rPr lang="en-US" sz="1100" dirty="0" err="1"/>
              <a:t>Cazalilla</a:t>
            </a:r>
            <a:r>
              <a:rPr lang="en-US" sz="1100" dirty="0"/>
              <a:t>, A., </a:t>
            </a:r>
            <a:r>
              <a:rPr lang="en-US" sz="1100" dirty="0" err="1"/>
              <a:t>Cupak</a:t>
            </a:r>
            <a:r>
              <a:rPr lang="en-US" sz="1100" dirty="0"/>
              <a:t>, C., </a:t>
            </a:r>
            <a:r>
              <a:rPr lang="en-US" sz="1100" dirty="0" err="1"/>
              <a:t>Fellinger</a:t>
            </a:r>
            <a:r>
              <a:rPr lang="en-US" sz="1100" dirty="0"/>
              <a:t>, M., Granberg, F., Szabo, P. S., </a:t>
            </a:r>
            <a:r>
              <a:rPr lang="en-US" sz="1100" dirty="0" err="1"/>
              <a:t>Mutzke</a:t>
            </a:r>
            <a:r>
              <a:rPr lang="en-US" sz="1100" dirty="0"/>
              <a:t>, A., </a:t>
            </a:r>
            <a:r>
              <a:rPr lang="en-US" sz="1100" dirty="0" err="1"/>
              <a:t>Nordlund</a:t>
            </a:r>
            <a:r>
              <a:rPr lang="en-US" sz="1100" dirty="0"/>
              <a:t>, K., </a:t>
            </a:r>
            <a:r>
              <a:rPr lang="en-US" sz="1100" dirty="0" err="1"/>
              <a:t>Aumayr</a:t>
            </a:r>
            <a:r>
              <a:rPr lang="en-US" sz="1100" dirty="0"/>
              <a:t>, F., and Gonzalez-</a:t>
            </a:r>
            <a:r>
              <a:rPr lang="en-US" sz="1100" dirty="0" err="1"/>
              <a:t>Arrabal</a:t>
            </a:r>
            <a:r>
              <a:rPr lang="en-US" sz="1100" dirty="0"/>
              <a:t>, R. Physical Review Materials 6 (2022) 075402</a:t>
            </a:r>
          </a:p>
          <a:p>
            <a:pPr marL="265112" lvl="1" indent="0">
              <a:buNone/>
            </a:pPr>
            <a:r>
              <a:rPr lang="en-US" sz="1100" dirty="0"/>
              <a:t>[6] Lopez-</a:t>
            </a:r>
            <a:r>
              <a:rPr lang="en-US" sz="1100" dirty="0" err="1"/>
              <a:t>Cazalilla</a:t>
            </a:r>
            <a:r>
              <a:rPr lang="en-US" sz="1100" dirty="0"/>
              <a:t>, A., </a:t>
            </a:r>
            <a:r>
              <a:rPr lang="en-US" sz="1100" dirty="0" err="1"/>
              <a:t>Jussila</a:t>
            </a:r>
            <a:r>
              <a:rPr lang="en-US" sz="1100" dirty="0"/>
              <a:t>, J., </a:t>
            </a:r>
            <a:r>
              <a:rPr lang="en-US" sz="1100" dirty="0" err="1"/>
              <a:t>Nordlund</a:t>
            </a:r>
            <a:r>
              <a:rPr lang="en-US" sz="1100" dirty="0"/>
              <a:t>, K., and Granberg, F. Computational Materials Science 216 (2023) 111876</a:t>
            </a:r>
            <a:endParaRPr lang="fi-FI" sz="11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9DF19B-0700-4DBF-97F3-59ABA959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AE8326-ADA9-4EA4-B0C7-83123924B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E54DC2-0DE9-42E5-8D16-9ABCBCF34A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9F2AD98-5E5C-4A8E-9ABB-0F791AE2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7803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3835DD8-A797-4BF0-A3F5-9C1B834E4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i-FI" dirty="0"/>
              <a:t>PI: </a:t>
            </a:r>
            <a:r>
              <a:rPr lang="fi-FI" dirty="0" err="1"/>
              <a:t>Fredric</a:t>
            </a:r>
            <a:r>
              <a:rPr lang="fi-FI" dirty="0"/>
              <a:t> Granberg (</a:t>
            </a:r>
            <a:r>
              <a:rPr lang="fi-FI" dirty="0" err="1"/>
              <a:t>Minor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no </a:t>
            </a:r>
            <a:r>
              <a:rPr lang="fi-FI" dirty="0" err="1"/>
              <a:t>official</a:t>
            </a:r>
            <a:r>
              <a:rPr lang="fi-FI" dirty="0"/>
              <a:t> </a:t>
            </a:r>
            <a:r>
              <a:rPr lang="fi-FI" dirty="0" err="1"/>
              <a:t>workload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 err="1"/>
              <a:t>Ph.D</a:t>
            </a:r>
            <a:r>
              <a:rPr lang="fi-FI" dirty="0"/>
              <a:t>. </a:t>
            </a:r>
            <a:r>
              <a:rPr lang="fi-FI" dirty="0" err="1"/>
              <a:t>Researcher</a:t>
            </a:r>
            <a:r>
              <a:rPr lang="fi-FI" dirty="0"/>
              <a:t>: </a:t>
            </a:r>
            <a:r>
              <a:rPr lang="fi-FI" dirty="0" err="1"/>
              <a:t>Faith</a:t>
            </a:r>
            <a:r>
              <a:rPr lang="fi-FI" dirty="0"/>
              <a:t> </a:t>
            </a:r>
            <a:r>
              <a:rPr lang="fi-FI" dirty="0" err="1"/>
              <a:t>Kporha</a:t>
            </a:r>
            <a:r>
              <a:rPr lang="fi-FI" dirty="0"/>
              <a:t> (~6pm / </a:t>
            </a:r>
            <a:r>
              <a:rPr lang="fi-FI" dirty="0" err="1"/>
              <a:t>year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Maternity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9.22 -&gt;</a:t>
            </a:r>
          </a:p>
          <a:p>
            <a:pPr lvl="1"/>
            <a:endParaRPr lang="fi-FI" dirty="0"/>
          </a:p>
          <a:p>
            <a:r>
              <a:rPr lang="fi-FI" dirty="0"/>
              <a:t>Open position for </a:t>
            </a:r>
            <a:r>
              <a:rPr lang="fi-FI" dirty="0" err="1"/>
              <a:t>Ph.D</a:t>
            </a:r>
            <a:r>
              <a:rPr lang="fi-FI" dirty="0"/>
              <a:t>. </a:t>
            </a:r>
            <a:r>
              <a:rPr lang="fi-FI" dirty="0" err="1"/>
              <a:t>researcher</a:t>
            </a:r>
            <a:endParaRPr lang="fi-FI" dirty="0"/>
          </a:p>
          <a:p>
            <a:pPr lvl="1"/>
            <a:r>
              <a:rPr lang="fi-FI" dirty="0" err="1"/>
              <a:t>Fill</a:t>
            </a:r>
            <a:r>
              <a:rPr lang="fi-FI" dirty="0"/>
              <a:t> in for </a:t>
            </a:r>
            <a:r>
              <a:rPr lang="fi-FI" dirty="0" err="1"/>
              <a:t>Faith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3317A9-2B3F-4F5C-8F3B-3C922AED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FA37FD-936B-482E-88CA-F2024271F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68DB32-0F19-4E0B-B1E0-23E11C11AA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94C4427-1C14-477C-83C1-8B9B69A7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Personnel</a:t>
            </a:r>
            <a:r>
              <a:rPr lang="fi-FI" dirty="0"/>
              <a:t> </a:t>
            </a:r>
            <a:r>
              <a:rPr lang="fi-FI" dirty="0" err="1"/>
              <a:t>changes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12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23D1822-8773-464B-90A2-AC01140D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Excerpt from the proposal:</a:t>
            </a:r>
          </a:p>
          <a:p>
            <a:pPr algn="just"/>
            <a:endParaRPr lang="en-US" i="1" dirty="0"/>
          </a:p>
          <a:p>
            <a:pPr marL="0" indent="0" algn="just">
              <a:buNone/>
            </a:pPr>
            <a:r>
              <a:rPr lang="en-US" i="1" dirty="0"/>
              <a:t>In order to provide ERO simulations with DEMO-relevant W erosion yields, including molecular sputtering yields, an extensive set of </a:t>
            </a:r>
            <a:r>
              <a:rPr lang="en-US" i="1" dirty="0">
                <a:solidFill>
                  <a:srgbClr val="FF0000"/>
                </a:solidFill>
              </a:rPr>
              <a:t>MD simulations </a:t>
            </a:r>
            <a:r>
              <a:rPr lang="en-US" i="1" dirty="0"/>
              <a:t>will be performed for </a:t>
            </a:r>
            <a:r>
              <a:rPr lang="en-US" i="1" dirty="0">
                <a:solidFill>
                  <a:srgbClr val="FF0000"/>
                </a:solidFill>
              </a:rPr>
              <a:t>W under D/T super-saturation conditions</a:t>
            </a:r>
            <a:r>
              <a:rPr lang="en-US" i="1" dirty="0"/>
              <a:t>. Existing W-H interatomic potentials that were proven to work well for PWI with W will be used for this task. Further effort will be put on </a:t>
            </a:r>
            <a:r>
              <a:rPr lang="en-US" i="1" dirty="0">
                <a:solidFill>
                  <a:srgbClr val="FF0000"/>
                </a:solidFill>
              </a:rPr>
              <a:t>development of W-O and W-O-H interatomic potentials </a:t>
            </a:r>
            <a:r>
              <a:rPr lang="en-US" i="1" dirty="0"/>
              <a:t>that will be able to provide necessary input for ERO simulations under DEMO conditions when surfaces have been oxidized, e.g. as a result of off-normal transient events.</a:t>
            </a:r>
            <a:endParaRPr lang="fi-FI" i="1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45E2C4-084B-49B9-BEB9-BE572821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B78A0C-5F52-475B-9C31-C819BEEF7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9B7E83-2BCF-4E88-9E45-7133328F72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7A26A34-8729-446B-B63B-D34B9D41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OUR TASK</a:t>
            </a:r>
          </a:p>
        </p:txBody>
      </p:sp>
    </p:spTree>
    <p:extLst>
      <p:ext uri="{BB962C8B-B14F-4D97-AF65-F5344CB8AC3E}">
        <p14:creationId xmlns:p14="http://schemas.microsoft.com/office/powerpoint/2010/main" val="28491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F15C1A8-4982-44B2-B6C2-8F0D110C4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1989139"/>
            <a:ext cx="11460845" cy="431958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Y1: </a:t>
            </a:r>
          </a:p>
          <a:p>
            <a:pPr lvl="1"/>
            <a:r>
              <a:rPr lang="en-US" dirty="0"/>
              <a:t>Intermediate results on erosion of H supersaturated W from MD simulations are reported</a:t>
            </a:r>
          </a:p>
          <a:p>
            <a:r>
              <a:rPr lang="en-US" dirty="0"/>
              <a:t>Y2:</a:t>
            </a:r>
          </a:p>
          <a:p>
            <a:pPr lvl="1"/>
            <a:r>
              <a:rPr lang="en-US" dirty="0"/>
              <a:t>Final results on erosion of D/T supersaturated W from MD simulations are reported.</a:t>
            </a:r>
          </a:p>
          <a:p>
            <a:r>
              <a:rPr lang="en-US" dirty="0"/>
              <a:t>Y3: </a:t>
            </a:r>
          </a:p>
          <a:p>
            <a:pPr lvl="1"/>
            <a:r>
              <a:rPr lang="en-US" dirty="0"/>
              <a:t>Intermediate results on W-O potential development are reported</a:t>
            </a:r>
          </a:p>
          <a:p>
            <a:r>
              <a:rPr lang="fi-FI" dirty="0"/>
              <a:t>Y4: </a:t>
            </a:r>
          </a:p>
          <a:p>
            <a:pPr lvl="1"/>
            <a:r>
              <a:rPr lang="en-US" dirty="0"/>
              <a:t>Final results on W-O potential development are reported</a:t>
            </a:r>
          </a:p>
          <a:p>
            <a:pPr lvl="1"/>
            <a:r>
              <a:rPr lang="en-US" dirty="0"/>
              <a:t>Intermediate results on W-O-H potential development are reported</a:t>
            </a:r>
          </a:p>
          <a:p>
            <a:r>
              <a:rPr lang="en-US" dirty="0"/>
              <a:t>Y5:</a:t>
            </a:r>
          </a:p>
          <a:p>
            <a:pPr lvl="1"/>
            <a:r>
              <a:rPr lang="en-US" dirty="0"/>
              <a:t>Final results on W-O-H potential development are reported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1820F9-0E2D-4316-ACC2-C972E452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76E109-A1CD-46F4-ADD3-85AE86BE6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2C1AC6-F4E8-44B6-A752-4B5DBB0FF9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96CB3C6-36E2-4B52-9247-F06040B5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TIMELINE</a:t>
            </a:r>
            <a:br>
              <a:rPr lang="fi-FI" dirty="0"/>
            </a:br>
            <a:r>
              <a:rPr lang="fi-FI" dirty="0" err="1"/>
              <a:t>Proposal</a:t>
            </a:r>
            <a:endParaRPr lang="fi-FI" dirty="0"/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8DD9BC3B-77A3-4E62-BD07-870C273972CC}"/>
              </a:ext>
            </a:extLst>
          </p:cNvPr>
          <p:cNvSpPr/>
          <p:nvPr/>
        </p:nvSpPr>
        <p:spPr>
          <a:xfrm>
            <a:off x="10740516" y="2240868"/>
            <a:ext cx="312133" cy="1368152"/>
          </a:xfrm>
          <a:prstGeom prst="rightBrace">
            <a:avLst>
              <a:gd name="adj1" fmla="val 49263"/>
              <a:gd name="adj2" fmla="val 51501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24DC6644-7828-4042-9A37-CCA668F8AF61}"/>
              </a:ext>
            </a:extLst>
          </p:cNvPr>
          <p:cNvSpPr/>
          <p:nvPr/>
        </p:nvSpPr>
        <p:spPr>
          <a:xfrm>
            <a:off x="8379625" y="3880753"/>
            <a:ext cx="312133" cy="2412268"/>
          </a:xfrm>
          <a:prstGeom prst="rightBrace">
            <a:avLst>
              <a:gd name="adj1" fmla="val 49263"/>
              <a:gd name="adj2" fmla="val 50122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E8660-DB30-472F-8404-65F837B3A80F}"/>
              </a:ext>
            </a:extLst>
          </p:cNvPr>
          <p:cNvSpPr txBox="1"/>
          <p:nvPr/>
        </p:nvSpPr>
        <p:spPr>
          <a:xfrm rot="5400000">
            <a:off x="10719320" y="2694111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Task</a:t>
            </a:r>
            <a:r>
              <a:rPr lang="fi-FI" sz="2400" dirty="0"/>
              <a:t> 1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C1A5A21-FB35-4F29-84F7-D7717EB33438}"/>
              </a:ext>
            </a:extLst>
          </p:cNvPr>
          <p:cNvSpPr txBox="1"/>
          <p:nvPr/>
        </p:nvSpPr>
        <p:spPr>
          <a:xfrm rot="5400000">
            <a:off x="8274519" y="4856055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Task</a:t>
            </a:r>
            <a:r>
              <a:rPr lang="fi-FI" sz="24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802B09A-91EE-4E8A-A87F-8956F089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28" y="1989138"/>
            <a:ext cx="5751237" cy="4428193"/>
          </a:xfrm>
        </p:spPr>
        <p:txBody>
          <a:bodyPr>
            <a:normAutofit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studied</a:t>
            </a:r>
            <a:r>
              <a:rPr lang="fi-FI" dirty="0"/>
              <a:t> </a:t>
            </a:r>
            <a:r>
              <a:rPr lang="fi-FI" dirty="0" err="1"/>
              <a:t>the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random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orientation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ion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and </a:t>
            </a:r>
            <a:r>
              <a:rPr lang="fi-FI" dirty="0" err="1"/>
              <a:t>ion</a:t>
            </a:r>
            <a:r>
              <a:rPr lang="fi-FI" dirty="0"/>
              <a:t> </a:t>
            </a:r>
            <a:r>
              <a:rPr lang="fi-FI" dirty="0" err="1"/>
              <a:t>energy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incoming</a:t>
            </a:r>
            <a:r>
              <a:rPr lang="fi-FI" dirty="0"/>
              <a:t> </a:t>
            </a:r>
            <a:r>
              <a:rPr lang="fi-FI" dirty="0" err="1"/>
              <a:t>angle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roughness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interatomic</a:t>
            </a:r>
            <a:r>
              <a:rPr lang="fi-FI" dirty="0"/>
              <a:t> </a:t>
            </a:r>
            <a:r>
              <a:rPr lang="fi-FI" dirty="0" err="1"/>
              <a:t>potential</a:t>
            </a:r>
            <a:endParaRPr lang="fi-FI" dirty="0"/>
          </a:p>
          <a:p>
            <a:pPr lvl="1"/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amorphous</a:t>
            </a:r>
            <a:r>
              <a:rPr lang="fi-FI" dirty="0"/>
              <a:t> </a:t>
            </a:r>
            <a:r>
              <a:rPr lang="fi-FI" dirty="0" err="1"/>
              <a:t>surface</a:t>
            </a:r>
            <a:endParaRPr lang="fi-FI" dirty="0"/>
          </a:p>
          <a:p>
            <a:r>
              <a:rPr lang="fi-FI" dirty="0"/>
              <a:t>On </a:t>
            </a:r>
            <a:r>
              <a:rPr lang="fi-FI" dirty="0" err="1"/>
              <a:t>the</a:t>
            </a:r>
            <a:endParaRPr lang="fi-FI" dirty="0"/>
          </a:p>
          <a:p>
            <a:pPr lvl="1"/>
            <a:r>
              <a:rPr lang="fi-FI" dirty="0" err="1"/>
              <a:t>Sputtering</a:t>
            </a:r>
            <a:r>
              <a:rPr lang="fi-FI" dirty="0"/>
              <a:t> and </a:t>
            </a:r>
            <a:r>
              <a:rPr lang="fi-FI" dirty="0" err="1"/>
              <a:t>reflection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 [1,2,3,4,5,6]</a:t>
            </a:r>
          </a:p>
          <a:p>
            <a:r>
              <a:rPr lang="fi-FI" dirty="0"/>
              <a:t>And </a:t>
            </a:r>
            <a:r>
              <a:rPr lang="fi-FI" dirty="0" err="1"/>
              <a:t>identified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mechanisms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E10AD9-9452-429C-8622-1ED722FE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F16CC7-B2BD-42B0-8F7A-B2856571C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666C1-17B2-4939-8674-FBBEDD3E97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E25D02A-B065-4C9A-9C0A-6175AEDC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1</a:t>
            </a:r>
            <a:br>
              <a:rPr lang="fi-FI" dirty="0"/>
            </a:br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3024CC0-B0B5-42BE-8FEC-055C5E5C5B9B}"/>
              </a:ext>
            </a:extLst>
          </p:cNvPr>
          <p:cNvSpPr txBox="1"/>
          <p:nvPr/>
        </p:nvSpPr>
        <p:spPr>
          <a:xfrm rot="1715093">
            <a:off x="6084173" y="3981309"/>
            <a:ext cx="5472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>
                <a:solidFill>
                  <a:srgbClr val="FF0000"/>
                </a:solidFill>
              </a:rPr>
              <a:t>However</a:t>
            </a:r>
            <a:r>
              <a:rPr lang="fi-FI" sz="3200" dirty="0">
                <a:solidFill>
                  <a:srgbClr val="FF0000"/>
                </a:solidFill>
              </a:rPr>
              <a:t>, </a:t>
            </a:r>
            <a:r>
              <a:rPr lang="fi-FI" sz="3200" dirty="0" err="1">
                <a:solidFill>
                  <a:srgbClr val="FF0000"/>
                </a:solidFill>
              </a:rPr>
              <a:t>only</a:t>
            </a:r>
            <a:r>
              <a:rPr lang="fi-FI" sz="3200" dirty="0">
                <a:solidFill>
                  <a:srgbClr val="FF0000"/>
                </a:solidFill>
              </a:rPr>
              <a:t> pure </a:t>
            </a:r>
            <a:r>
              <a:rPr lang="fi-FI" sz="3200" dirty="0" err="1">
                <a:solidFill>
                  <a:srgbClr val="FF0000"/>
                </a:solidFill>
              </a:rPr>
              <a:t>materials</a:t>
            </a:r>
            <a:r>
              <a:rPr lang="fi-FI" sz="3200" dirty="0">
                <a:solidFill>
                  <a:srgbClr val="FF0000"/>
                </a:solidFill>
              </a:rPr>
              <a:t> (W, </a:t>
            </a:r>
            <a:r>
              <a:rPr lang="fi-FI" sz="3200" dirty="0" err="1">
                <a:solidFill>
                  <a:srgbClr val="FF0000"/>
                </a:solidFill>
              </a:rPr>
              <a:t>Mo</a:t>
            </a:r>
            <a:r>
              <a:rPr lang="fi-FI" sz="3200" dirty="0">
                <a:solidFill>
                  <a:srgbClr val="FF0000"/>
                </a:solidFill>
              </a:rPr>
              <a:t> and </a:t>
            </a:r>
            <a:r>
              <a:rPr lang="fi-FI" sz="3200" dirty="0" err="1">
                <a:solidFill>
                  <a:srgbClr val="FF0000"/>
                </a:solidFill>
              </a:rPr>
              <a:t>Pd</a:t>
            </a:r>
            <a:r>
              <a:rPr lang="fi-FI" sz="3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45C5E4B-8588-472A-8432-24157229F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4"/>
          <a:stretch/>
        </p:blipFill>
        <p:spPr>
          <a:xfrm>
            <a:off x="6698664" y="1899154"/>
            <a:ext cx="5088137" cy="40854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15CB31-676F-40F5-88CE-A43A3F6F6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56023"/>
            <a:ext cx="5382344" cy="162331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619362E-8352-4C3A-9C34-CFCACE413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/>
          <a:stretch/>
        </p:blipFill>
        <p:spPr>
          <a:xfrm>
            <a:off x="7284132" y="1659094"/>
            <a:ext cx="4796876" cy="37857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6B50C7A-B66B-41D1-AD46-09B3DD4F1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2" y="3153107"/>
            <a:ext cx="4056099" cy="29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10FAA6-40BB-473E-9845-262F25BF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D025E2-73D6-485F-BEDA-B83326B56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0FD796-F540-4AB1-8285-DBA55B0D81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577BA78-12A4-4653-9A68-58CAA482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1</a:t>
            </a:r>
            <a:br>
              <a:rPr lang="fi-FI" dirty="0"/>
            </a:b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DEAA2C2-8442-4219-A71A-56B63928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28" y="1989139"/>
            <a:ext cx="10812773" cy="4032250"/>
          </a:xfrm>
        </p:spPr>
        <p:txBody>
          <a:bodyPr/>
          <a:lstStyle/>
          <a:p>
            <a:r>
              <a:rPr lang="fi-FI" dirty="0" err="1"/>
              <a:t>Utilize</a:t>
            </a:r>
            <a:r>
              <a:rPr lang="fi-FI" dirty="0"/>
              <a:t>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interatomic</a:t>
            </a:r>
            <a:r>
              <a:rPr lang="fi-FI" dirty="0"/>
              <a:t> </a:t>
            </a:r>
            <a:r>
              <a:rPr lang="fi-FI" dirty="0" err="1"/>
              <a:t>potentials</a:t>
            </a:r>
            <a:r>
              <a:rPr lang="fi-FI" dirty="0"/>
              <a:t> for W-H(D,T) to </a:t>
            </a:r>
            <a:r>
              <a:rPr lang="fi-FI" dirty="0" err="1"/>
              <a:t>simulate</a:t>
            </a:r>
            <a:r>
              <a:rPr lang="fi-FI" dirty="0"/>
              <a:t> </a:t>
            </a:r>
            <a:r>
              <a:rPr lang="fi-FI" dirty="0" err="1"/>
              <a:t>supersaturated</a:t>
            </a:r>
            <a:r>
              <a:rPr lang="fi-FI" dirty="0"/>
              <a:t> W </a:t>
            </a:r>
            <a:r>
              <a:rPr lang="fi-FI" dirty="0" err="1"/>
              <a:t>surfaces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irradiation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classical</a:t>
            </a:r>
            <a:r>
              <a:rPr lang="fi-FI" dirty="0"/>
              <a:t> </a:t>
            </a:r>
            <a:r>
              <a:rPr lang="fi-FI" dirty="0" err="1"/>
              <a:t>Molecular</a:t>
            </a:r>
            <a:r>
              <a:rPr lang="fi-FI" dirty="0"/>
              <a:t> Dynamics</a:t>
            </a:r>
          </a:p>
          <a:p>
            <a:r>
              <a:rPr lang="fi-FI" dirty="0" err="1"/>
              <a:t>Develop</a:t>
            </a:r>
            <a:r>
              <a:rPr lang="fi-FI" dirty="0"/>
              <a:t> a </a:t>
            </a:r>
            <a:r>
              <a:rPr lang="fi-FI" dirty="0" err="1"/>
              <a:t>methodology</a:t>
            </a:r>
            <a:r>
              <a:rPr lang="fi-FI" dirty="0"/>
              <a:t> for </a:t>
            </a:r>
            <a:r>
              <a:rPr lang="fi-FI" dirty="0" err="1"/>
              <a:t>obtaining</a:t>
            </a:r>
            <a:r>
              <a:rPr lang="fi-FI" dirty="0"/>
              <a:t> </a:t>
            </a:r>
            <a:r>
              <a:rPr lang="fi-FI" dirty="0" err="1"/>
              <a:t>representative</a:t>
            </a:r>
            <a:r>
              <a:rPr lang="fi-FI" dirty="0"/>
              <a:t> </a:t>
            </a:r>
            <a:r>
              <a:rPr lang="fi-FI" dirty="0" err="1"/>
              <a:t>supersaturated</a:t>
            </a:r>
            <a:r>
              <a:rPr lang="fi-FI" dirty="0"/>
              <a:t> </a:t>
            </a:r>
            <a:r>
              <a:rPr lang="fi-FI" dirty="0" err="1"/>
              <a:t>surfaces</a:t>
            </a:r>
            <a:endParaRPr lang="fi-FI" dirty="0"/>
          </a:p>
          <a:p>
            <a:r>
              <a:rPr lang="fi-FI" dirty="0" err="1"/>
              <a:t>Simulate</a:t>
            </a:r>
            <a:r>
              <a:rPr lang="fi-FI" dirty="0"/>
              <a:t> single </a:t>
            </a:r>
            <a:r>
              <a:rPr lang="fi-FI" dirty="0" err="1"/>
              <a:t>impacts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(10-100eV) to </a:t>
            </a:r>
            <a:r>
              <a:rPr lang="fi-FI" dirty="0" err="1"/>
              <a:t>high</a:t>
            </a:r>
            <a:r>
              <a:rPr lang="fi-FI" dirty="0"/>
              <a:t> (1keV +) </a:t>
            </a:r>
            <a:r>
              <a:rPr lang="fi-FI" dirty="0" err="1"/>
              <a:t>energy</a:t>
            </a:r>
            <a:r>
              <a:rPr lang="fi-FI" dirty="0"/>
              <a:t> at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incoming</a:t>
            </a:r>
            <a:r>
              <a:rPr lang="fi-FI" dirty="0"/>
              <a:t> </a:t>
            </a:r>
            <a:r>
              <a:rPr lang="fi-FI" dirty="0" err="1"/>
              <a:t>angles</a:t>
            </a:r>
            <a:r>
              <a:rPr lang="fi-FI" dirty="0"/>
              <a:t> for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orientations</a:t>
            </a:r>
            <a:r>
              <a:rPr lang="fi-FI" dirty="0"/>
              <a:t> and </a:t>
            </a:r>
            <a:r>
              <a:rPr lang="fi-FI" dirty="0" err="1"/>
              <a:t>varying</a:t>
            </a:r>
            <a:r>
              <a:rPr lang="fi-FI" dirty="0"/>
              <a:t> </a:t>
            </a:r>
            <a:r>
              <a:rPr lang="fi-FI" dirty="0" err="1"/>
              <a:t>supersaturation</a:t>
            </a:r>
            <a:endParaRPr lang="fi-FI" dirty="0"/>
          </a:p>
          <a:p>
            <a:pPr lvl="1"/>
            <a:r>
              <a:rPr lang="fi-FI" dirty="0" err="1"/>
              <a:t>Identify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mechanisms</a:t>
            </a:r>
            <a:r>
              <a:rPr lang="fi-FI" dirty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sputtering</a:t>
            </a:r>
            <a:r>
              <a:rPr lang="fi-FI" dirty="0"/>
              <a:t> </a:t>
            </a:r>
            <a:r>
              <a:rPr lang="fi-FI" dirty="0" err="1"/>
              <a:t>phenomena</a:t>
            </a:r>
            <a:endParaRPr lang="fi-FI" dirty="0"/>
          </a:p>
          <a:p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cumulative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 </a:t>
            </a:r>
            <a:r>
              <a:rPr lang="fi-FI" dirty="0" err="1"/>
              <a:t>simulations</a:t>
            </a:r>
            <a:r>
              <a:rPr lang="fi-FI" dirty="0"/>
              <a:t> on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similar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as single </a:t>
            </a:r>
            <a:r>
              <a:rPr lang="fi-FI" dirty="0" err="1"/>
              <a:t>impacts</a:t>
            </a:r>
            <a:endParaRPr lang="fi-FI" dirty="0"/>
          </a:p>
          <a:p>
            <a:pPr lvl="1"/>
            <a:r>
              <a:rPr lang="fi-FI" dirty="0" err="1"/>
              <a:t>Shown</a:t>
            </a:r>
            <a:r>
              <a:rPr lang="fi-FI" dirty="0"/>
              <a:t> to </a:t>
            </a:r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comparable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experiments</a:t>
            </a:r>
            <a:endParaRPr lang="fi-FI" dirty="0"/>
          </a:p>
          <a:p>
            <a:r>
              <a:rPr lang="fi-FI" dirty="0" err="1"/>
              <a:t>Run</a:t>
            </a:r>
            <a:r>
              <a:rPr lang="fi-FI" dirty="0"/>
              <a:t> 10,000,000 - 100,000,000 MD </a:t>
            </a:r>
            <a:r>
              <a:rPr lang="fi-FI" dirty="0" err="1"/>
              <a:t>impacts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16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956950C-3E41-4B04-AC01-B01DF3D7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28" y="1989139"/>
            <a:ext cx="10812773" cy="40322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 in 2023 as </a:t>
            </a:r>
            <a:r>
              <a:rPr lang="fi-FI" dirty="0" err="1"/>
              <a:t>planned</a:t>
            </a:r>
            <a:endParaRPr lang="fi-FI" dirty="0"/>
          </a:p>
          <a:p>
            <a:r>
              <a:rPr lang="fi-FI" dirty="0" err="1"/>
              <a:t>Develop</a:t>
            </a:r>
            <a:r>
              <a:rPr lang="fi-FI" dirty="0"/>
              <a:t> an </a:t>
            </a:r>
            <a:r>
              <a:rPr lang="fi-FI" dirty="0" err="1"/>
              <a:t>interatomic</a:t>
            </a:r>
            <a:r>
              <a:rPr lang="fi-FI" dirty="0"/>
              <a:t> </a:t>
            </a:r>
            <a:r>
              <a:rPr lang="fi-FI" dirty="0" err="1"/>
              <a:t>potential</a:t>
            </a:r>
            <a:r>
              <a:rPr lang="fi-FI" dirty="0"/>
              <a:t> for W-O and </a:t>
            </a:r>
            <a:r>
              <a:rPr lang="fi-FI" dirty="0" err="1"/>
              <a:t>extend</a:t>
            </a:r>
            <a:r>
              <a:rPr lang="fi-FI" dirty="0"/>
              <a:t> it </a:t>
            </a:r>
            <a:r>
              <a:rPr lang="fi-FI" dirty="0" err="1"/>
              <a:t>further</a:t>
            </a:r>
            <a:r>
              <a:rPr lang="fi-FI" dirty="0"/>
              <a:t> to W-O-H</a:t>
            </a:r>
          </a:p>
          <a:p>
            <a:pPr lvl="1" indent="-274320"/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few</a:t>
            </a:r>
            <a:r>
              <a:rPr lang="fi-FI" dirty="0"/>
              <a:t> </a:t>
            </a:r>
            <a:r>
              <a:rPr lang="fi-FI" dirty="0" err="1"/>
              <a:t>methodologies</a:t>
            </a:r>
            <a:r>
              <a:rPr lang="fi-FI" dirty="0"/>
              <a:t> </a:t>
            </a:r>
            <a:r>
              <a:rPr lang="fi-FI" dirty="0" err="1"/>
              <a:t>exist</a:t>
            </a:r>
            <a:r>
              <a:rPr lang="fi-FI" dirty="0"/>
              <a:t> for </a:t>
            </a:r>
            <a:r>
              <a:rPr lang="fi-FI" dirty="0" err="1"/>
              <a:t>this</a:t>
            </a:r>
            <a:endParaRPr lang="fi-FI" dirty="0">
              <a:cs typeface="Arial"/>
            </a:endParaRPr>
          </a:p>
          <a:p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likely</a:t>
            </a:r>
            <a:r>
              <a:rPr lang="fi-FI" dirty="0"/>
              <a:t> a Machine Learning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created</a:t>
            </a:r>
            <a:endParaRPr lang="fi-FI" dirty="0"/>
          </a:p>
          <a:p>
            <a:pPr lvl="1" indent="-274320"/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effort</a:t>
            </a:r>
            <a:r>
              <a:rPr lang="fi-FI" dirty="0"/>
              <a:t> for ”</a:t>
            </a:r>
            <a:r>
              <a:rPr lang="fi-FI" dirty="0" err="1"/>
              <a:t>classical</a:t>
            </a:r>
            <a:r>
              <a:rPr lang="fi-FI" dirty="0"/>
              <a:t>” </a:t>
            </a:r>
            <a:r>
              <a:rPr lang="fi-FI" dirty="0" err="1"/>
              <a:t>interatomic</a:t>
            </a:r>
            <a:r>
              <a:rPr lang="fi-FI" dirty="0"/>
              <a:t>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generation</a:t>
            </a:r>
            <a:r>
              <a:rPr lang="fi-FI" dirty="0"/>
              <a:t> </a:t>
            </a:r>
            <a:r>
              <a:rPr lang="fi-FI" dirty="0" err="1"/>
              <a:t>showed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hard</a:t>
            </a:r>
            <a:endParaRPr lang="fi-FI" dirty="0">
              <a:cs typeface="Arial"/>
            </a:endParaRPr>
          </a:p>
          <a:p>
            <a:r>
              <a:rPr lang="fi-FI" dirty="0" err="1"/>
              <a:t>Drawback</a:t>
            </a:r>
            <a:r>
              <a:rPr lang="fi-FI" dirty="0"/>
              <a:t> of ML </a:t>
            </a:r>
            <a:r>
              <a:rPr lang="fi-FI" dirty="0" err="1"/>
              <a:t>potentials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CPU-</a:t>
            </a:r>
            <a:r>
              <a:rPr lang="fi-FI" dirty="0" err="1"/>
              <a:t>cost</a:t>
            </a:r>
            <a:r>
              <a:rPr lang="fi-FI" dirty="0"/>
              <a:t>, 10-1000x </a:t>
            </a:r>
            <a:r>
              <a:rPr lang="fi-FI" dirty="0" err="1"/>
              <a:t>slower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ones</a:t>
            </a:r>
            <a:endParaRPr lang="fi-FI" dirty="0"/>
          </a:p>
          <a:p>
            <a:pPr lvl="1" indent="-274320"/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interesting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and </a:t>
            </a:r>
            <a:r>
              <a:rPr lang="fi-FI" dirty="0" err="1"/>
              <a:t>results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TASK 1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validated</a:t>
            </a:r>
            <a:r>
              <a:rPr lang="fi-FI" dirty="0"/>
              <a:t> and </a:t>
            </a:r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investigated</a:t>
            </a:r>
            <a:endParaRPr lang="fi-FI" dirty="0">
              <a:cs typeface="Arial"/>
            </a:endParaRPr>
          </a:p>
          <a:p>
            <a:pPr lvl="1" indent="-274320"/>
            <a:r>
              <a:rPr lang="fi-FI" dirty="0" err="1"/>
              <a:t>Maybe</a:t>
            </a:r>
            <a:r>
              <a:rPr lang="fi-FI" dirty="0"/>
              <a:t> GPU </a:t>
            </a:r>
            <a:r>
              <a:rPr lang="fi-FI" dirty="0" err="1"/>
              <a:t>enabling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remedy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and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studied</a:t>
            </a:r>
            <a:endParaRPr lang="fi-FI" dirty="0" err="1">
              <a:cs typeface="Arial"/>
            </a:endParaRPr>
          </a:p>
          <a:p>
            <a:r>
              <a:rPr lang="fi-FI" dirty="0">
                <a:cs typeface="Arial"/>
              </a:rPr>
              <a:t>On </a:t>
            </a:r>
            <a:r>
              <a:rPr lang="fi-FI" dirty="0" err="1">
                <a:cs typeface="Arial"/>
              </a:rPr>
              <a:t>the</a:t>
            </a:r>
            <a:r>
              <a:rPr lang="fi-FI" dirty="0">
                <a:cs typeface="Arial"/>
              </a:rPr>
              <a:t> side, </a:t>
            </a:r>
            <a:r>
              <a:rPr lang="fi-FI" dirty="0" err="1">
                <a:cs typeface="Arial"/>
              </a:rPr>
              <a:t>run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latin typeface="Bookman Old Style"/>
                <a:cs typeface="Arial"/>
              </a:rPr>
              <a:t>Task</a:t>
            </a:r>
            <a:r>
              <a:rPr lang="fi-FI" dirty="0">
                <a:latin typeface="Bookman Old Style"/>
                <a:cs typeface="Arial"/>
              </a:rPr>
              <a:t> 1 </a:t>
            </a:r>
            <a:r>
              <a:rPr lang="fi-FI" dirty="0" err="1">
                <a:latin typeface="Bookman Old Style"/>
                <a:cs typeface="Arial"/>
              </a:rPr>
              <a:t>like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simulations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with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the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new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potential</a:t>
            </a:r>
            <a:endParaRPr lang="fi-FI" dirty="0">
              <a:cs typeface="Arial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3227A2-E8D2-4F74-8D3B-9D5C223D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0C30B9-1F84-4814-B591-D69A8705B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C68D94-513A-4D2C-AD38-0A30ED7F17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EDB65F9-442A-4EA6-AD8A-0C6BEEEA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842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73DD1C4-ED69-4C96-A7C6-7514F54A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85" y="1989139"/>
            <a:ext cx="4536504" cy="4032250"/>
          </a:xfrm>
        </p:spPr>
        <p:txBody>
          <a:bodyPr/>
          <a:lstStyle/>
          <a:p>
            <a:r>
              <a:rPr lang="fi-FI" dirty="0"/>
              <a:t>2 </a:t>
            </a:r>
            <a:r>
              <a:rPr lang="fi-FI" dirty="0" err="1"/>
              <a:t>methodologies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setup</a:t>
            </a:r>
            <a:r>
              <a:rPr lang="fi-FI" dirty="0"/>
              <a:t>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orientation</a:t>
            </a:r>
            <a:endParaRPr lang="fi-FI" dirty="0"/>
          </a:p>
          <a:p>
            <a:r>
              <a:rPr lang="fi-FI" dirty="0" err="1"/>
              <a:t>Optimized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atoms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4CEEF0-8FE2-44AE-8642-E8234A4E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978580-8750-4BD7-85BE-1C92668A3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62D46C-A359-4809-9647-4BAE1097E3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E6D52A0-8BAD-4C8E-9800-A9DCBA71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Methods</a:t>
            </a:r>
            <a:br>
              <a:rPr lang="fi-FI" dirty="0"/>
            </a:br>
            <a:r>
              <a:rPr lang="fi-FI" dirty="0"/>
              <a:t>Setup</a:t>
            </a: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5CB4A623-1825-4C8A-A528-31161A3474B9}"/>
              </a:ext>
            </a:extLst>
          </p:cNvPr>
          <p:cNvSpPr txBox="1">
            <a:spLocks/>
          </p:cNvSpPr>
          <p:nvPr/>
        </p:nvSpPr>
        <p:spPr>
          <a:xfrm>
            <a:off x="6852084" y="1988218"/>
            <a:ext cx="5076564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cumulative</a:t>
            </a:r>
            <a:r>
              <a:rPr lang="fi-FI" dirty="0"/>
              <a:t> </a:t>
            </a:r>
            <a:r>
              <a:rPr lang="fi-FI" dirty="0" err="1"/>
              <a:t>setup</a:t>
            </a:r>
            <a:endParaRPr lang="fi-FI" dirty="0"/>
          </a:p>
          <a:p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supersaturation</a:t>
            </a:r>
            <a:r>
              <a:rPr lang="fi-FI" dirty="0"/>
              <a:t> </a:t>
            </a:r>
            <a:r>
              <a:rPr lang="fi-FI" dirty="0" err="1"/>
              <a:t>simulations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48E614-7719-4367-A434-A6F98F2C3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r="-666"/>
          <a:stretch/>
        </p:blipFill>
        <p:spPr>
          <a:xfrm>
            <a:off x="1559496" y="2492896"/>
            <a:ext cx="3780420" cy="2303352"/>
          </a:xfrm>
          <a:prstGeom prst="rect">
            <a:avLst/>
          </a:prstGeom>
        </p:spPr>
      </p:pic>
      <p:pic>
        <p:nvPicPr>
          <p:cNvPr id="9" name="Sisällön paikkamerkki 7">
            <a:extLst>
              <a:ext uri="{FF2B5EF4-FFF2-40B4-BE49-F238E27FC236}">
                <a16:creationId xmlns:a16="http://schemas.microsoft.com/office/drawing/2014/main" id="{D96ED287-5590-42E3-85C8-D2BADD2A4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6" b="53741"/>
          <a:stretch/>
        </p:blipFill>
        <p:spPr>
          <a:xfrm>
            <a:off x="7018875" y="2168860"/>
            <a:ext cx="3573799" cy="27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9F46B03-4AAE-4B62-A708-A8BA2E72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inserted</a:t>
            </a:r>
            <a:r>
              <a:rPr lang="fi-FI" dirty="0"/>
              <a:t> 1-10 H/D </a:t>
            </a:r>
            <a:r>
              <a:rPr lang="fi-FI" dirty="0" err="1"/>
              <a:t>atoms</a:t>
            </a:r>
            <a:r>
              <a:rPr lang="fi-FI" dirty="0"/>
              <a:t> in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depths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sample</a:t>
            </a:r>
            <a:r>
              <a:rPr lang="fi-FI" dirty="0"/>
              <a:t> and </a:t>
            </a:r>
            <a:r>
              <a:rPr lang="fi-FI" dirty="0" err="1"/>
              <a:t>relaxed</a:t>
            </a:r>
            <a:endParaRPr lang="fi-FI" dirty="0"/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repeated</a:t>
            </a:r>
            <a:r>
              <a:rPr lang="fi-FI" dirty="0"/>
              <a:t> x </a:t>
            </a:r>
            <a:r>
              <a:rPr lang="fi-FI" dirty="0" err="1"/>
              <a:t>times</a:t>
            </a:r>
            <a:r>
              <a:rPr lang="fi-FI" dirty="0"/>
              <a:t> to </a:t>
            </a:r>
            <a:r>
              <a:rPr lang="fi-FI" dirty="0" err="1"/>
              <a:t>achieve</a:t>
            </a:r>
            <a:r>
              <a:rPr lang="fi-FI" dirty="0"/>
              <a:t>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 ( </a:t>
            </a:r>
            <a:r>
              <a:rPr lang="fi-FI" dirty="0" err="1"/>
              <a:t>approx</a:t>
            </a:r>
            <a:r>
              <a:rPr lang="fi-FI" dirty="0"/>
              <a:t> 10%)</a:t>
            </a:r>
          </a:p>
          <a:p>
            <a:pPr lvl="1"/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escaped</a:t>
            </a:r>
            <a:r>
              <a:rPr lang="fi-FI" dirty="0"/>
              <a:t> H/D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deleted</a:t>
            </a:r>
            <a:endParaRPr lang="fi-FI" dirty="0"/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cumulative</a:t>
            </a:r>
            <a:r>
              <a:rPr lang="fi-FI" dirty="0"/>
              <a:t> </a:t>
            </a:r>
            <a:r>
              <a:rPr lang="fi-FI" dirty="0" err="1"/>
              <a:t>build-up</a:t>
            </a:r>
            <a:r>
              <a:rPr lang="fi-FI" dirty="0"/>
              <a:t> </a:t>
            </a:r>
            <a:r>
              <a:rPr lang="fi-FI" dirty="0" err="1"/>
              <a:t>yields</a:t>
            </a:r>
            <a:r>
              <a:rPr lang="fi-FI" dirty="0"/>
              <a:t> </a:t>
            </a:r>
            <a:r>
              <a:rPr lang="fi-FI" dirty="0" err="1"/>
              <a:t>representetive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as ”</a:t>
            </a:r>
            <a:r>
              <a:rPr lang="fi-FI" dirty="0" err="1"/>
              <a:t>any</a:t>
            </a:r>
            <a:r>
              <a:rPr lang="fi-FI" dirty="0"/>
              <a:t>” H/D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came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:</a:t>
            </a:r>
          </a:p>
          <a:p>
            <a:pPr lvl="2"/>
            <a:r>
              <a:rPr lang="fi-FI" dirty="0" err="1"/>
              <a:t>The</a:t>
            </a:r>
            <a:r>
              <a:rPr lang="fi-FI" dirty="0"/>
              <a:t> ”</a:t>
            </a:r>
            <a:r>
              <a:rPr lang="fi-FI" dirty="0" err="1"/>
              <a:t>goto</a:t>
            </a:r>
            <a:r>
              <a:rPr lang="fi-FI" dirty="0"/>
              <a:t>” W-</a:t>
            </a:r>
            <a:r>
              <a:rPr lang="fi-FI" dirty="0" err="1"/>
              <a:t>potential</a:t>
            </a:r>
            <a:r>
              <a:rPr lang="fi-FI" dirty="0"/>
              <a:t>,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existing</a:t>
            </a:r>
            <a:r>
              <a:rPr lang="fi-FI" dirty="0"/>
              <a:t> W-H </a:t>
            </a:r>
            <a:r>
              <a:rPr lang="fi-FI" dirty="0" err="1"/>
              <a:t>impementation</a:t>
            </a:r>
            <a:r>
              <a:rPr lang="fi-FI" dirty="0"/>
              <a:t> </a:t>
            </a:r>
            <a:r>
              <a:rPr lang="fi-FI" dirty="0" err="1"/>
              <a:t>failed</a:t>
            </a:r>
            <a:endParaRPr lang="fi-FI" dirty="0"/>
          </a:p>
          <a:p>
            <a:pPr lvl="3"/>
            <a:r>
              <a:rPr lang="fi-FI" dirty="0"/>
              <a:t>H/D </a:t>
            </a:r>
            <a:r>
              <a:rPr lang="fi-FI" dirty="0" err="1"/>
              <a:t>strongly</a:t>
            </a:r>
            <a:r>
              <a:rPr lang="fi-FI" dirty="0"/>
              <a:t> </a:t>
            </a:r>
            <a:r>
              <a:rPr lang="fi-FI" dirty="0" err="1"/>
              <a:t>binds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escaped</a:t>
            </a:r>
            <a:endParaRPr lang="fi-FI" dirty="0"/>
          </a:p>
          <a:p>
            <a:pPr lvl="3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obtain</a:t>
            </a:r>
            <a:r>
              <a:rPr lang="fi-FI" dirty="0"/>
              <a:t> </a:t>
            </a:r>
            <a:r>
              <a:rPr lang="fi-FI" dirty="0" err="1"/>
              <a:t>gas-exfoliation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of </a:t>
            </a:r>
            <a:r>
              <a:rPr lang="fi-FI" dirty="0" err="1"/>
              <a:t>supersturation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CA8E0E0-3713-4E85-A90E-CEA14429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08.11.2022</a:t>
            </a:r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D039B0-8100-40B1-9B27-25CB5B90D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4C70CE-6361-4BE0-B7FA-AD1017B1E7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Faculty of Science / Fredric Granberg / TSVV-7 2022 </a:t>
            </a:r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2DA9-DFE7-4303-9323-ADC18516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Methods</a:t>
            </a:r>
            <a:br>
              <a:rPr lang="fi-FI" dirty="0"/>
            </a:br>
            <a:r>
              <a:rPr lang="fi-FI" dirty="0" err="1"/>
              <a:t>Obtaining</a:t>
            </a:r>
            <a:r>
              <a:rPr lang="fi-FI" dirty="0"/>
              <a:t> </a:t>
            </a:r>
            <a:r>
              <a:rPr lang="fi-FI" dirty="0" err="1"/>
              <a:t>supersatutation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6" ma:contentTypeDescription="Create a new document." ma:contentTypeScope="" ma:versionID="100ed977fb246e5e0b588f04f93f19b7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daf2ffa516628ee3b5782c180f0df603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8A8AB-F638-4988-B796-96D84DC8E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EBC219-E827-4212-B0C4-4BCC5E8A192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95d4c91-4c37-40ea-a04a-c6f8139fc849"/>
    <ds:schemaRef ds:uri="bb400f50-552c-4823-bc3f-146433615514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27B74A-DC2A-4704-9870-714661809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1504</Words>
  <Application>Microsoft Office PowerPoint</Application>
  <PresentationFormat>Laajakuva</PresentationFormat>
  <Paragraphs>278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Calibri</vt:lpstr>
      <vt:lpstr>Helsingin Yliopisto</vt:lpstr>
      <vt:lpstr>MD simulations of D supersaturated W and interatomic potential development for W-O and W-O-D</vt:lpstr>
      <vt:lpstr>Personnel changes</vt:lpstr>
      <vt:lpstr>OUR TASK</vt:lpstr>
      <vt:lpstr>TIMELINE Proposal</vt:lpstr>
      <vt:lpstr>TASK 1 Background</vt:lpstr>
      <vt:lpstr>TASK 1 </vt:lpstr>
      <vt:lpstr>TASK 2</vt:lpstr>
      <vt:lpstr>Methods Setup</vt:lpstr>
      <vt:lpstr>Methods Obtaining supersatutation</vt:lpstr>
      <vt:lpstr>Problem 1</vt:lpstr>
      <vt:lpstr>Results Supersaturation</vt:lpstr>
      <vt:lpstr>Results</vt:lpstr>
      <vt:lpstr>Conclusions</vt:lpstr>
      <vt:lpstr>Outlook</vt:lpstr>
      <vt:lpstr>THANK YOU FOR YOUR ATTENTION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computer simulations are needed in materials science  ”Fundamentals of Material science”  “Computational Nanoscience” “Nanophysics and chemistry”</dc:title>
  <dc:subject/>
  <dc:creator/>
  <cp:lastModifiedBy/>
  <cp:revision>4</cp:revision>
  <dcterms:created xsi:type="dcterms:W3CDTF">2011-10-17T06:10:50Z</dcterms:created>
  <dcterms:modified xsi:type="dcterms:W3CDTF">2022-11-08T07:31:34Z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</Properties>
</file>