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80" r:id="rId4"/>
    <p:sldId id="281" r:id="rId5"/>
    <p:sldId id="283" r:id="rId6"/>
    <p:sldId id="284" r:id="rId7"/>
    <p:sldId id="285" r:id="rId8"/>
    <p:sldId id="287" r:id="rId9"/>
    <p:sldId id="288" r:id="rId10"/>
    <p:sldId id="289" r:id="rId11"/>
    <p:sldId id="286" r:id="rId12"/>
    <p:sldId id="291" r:id="rId13"/>
    <p:sldId id="290" r:id="rId14"/>
    <p:sldId id="292" r:id="rId15"/>
    <p:sldId id="293" r:id="rId16"/>
    <p:sldId id="294" r:id="rId17"/>
    <p:sldId id="295" r:id="rId18"/>
    <p:sldId id="274" r:id="rId19"/>
  </p:sldIdLst>
  <p:sldSz cx="9144000" cy="5143500" type="screen16x9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E3E3E3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75" autoAdjust="0"/>
  </p:normalViewPr>
  <p:slideViewPr>
    <p:cSldViewPr showGuides="1">
      <p:cViewPr varScale="1">
        <p:scale>
          <a:sx n="141" d="100"/>
          <a:sy n="141" d="100"/>
        </p:scale>
        <p:origin x="102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04/11/2022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‹N°›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04/11/2022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1761660"/>
            <a:ext cx="8496944" cy="972108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3219822"/>
            <a:ext cx="4392488" cy="324036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</a:t>
            </a:r>
            <a:r>
              <a:rPr lang="en-US" smtClean="0"/>
              <a:t>of presenter</a:t>
            </a:r>
            <a:endParaRPr lang="en-US" dirty="0" smtClean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6" y="-342900"/>
            <a:ext cx="10763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7" y="4268763"/>
            <a:ext cx="1295375" cy="6792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4245936"/>
            <a:ext cx="3168352" cy="7020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8230283" y="30189672"/>
            <a:ext cx="9924896" cy="133623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18382683" y="30303972"/>
            <a:ext cx="9924896" cy="133623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18535083" y="30418272"/>
            <a:ext cx="9924896" cy="133623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18687483" y="30532572"/>
            <a:ext cx="9924896" cy="133623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24" name="Bild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48"/>
          <a:stretch/>
        </p:blipFill>
        <p:spPr>
          <a:xfrm>
            <a:off x="0" y="0"/>
            <a:ext cx="9144000" cy="41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7543800" cy="3429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67240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 smtClean="0"/>
              <a:t>J. </a:t>
            </a:r>
            <a:r>
              <a:rPr lang="en-GB" dirty="0" err="1" smtClean="0"/>
              <a:t>Mougenot</a:t>
            </a:r>
            <a:r>
              <a:rPr lang="en-GB" dirty="0" smtClean="0"/>
              <a:t> | TSVV#7 K.O. | 11</a:t>
            </a:r>
            <a:r>
              <a:rPr lang="en-GB" baseline="30000" dirty="0" smtClean="0"/>
              <a:t>th</a:t>
            </a:r>
            <a:r>
              <a:rPr lang="en-GB" dirty="0" smtClean="0"/>
              <a:t> May 2021 | Page </a:t>
            </a:r>
            <a:fld id="{6A6D9FA1-99C7-4910-8E32-B85D378B0060}" type="slidenum">
              <a:rPr lang="en-GB" smtClean="0"/>
              <a:pPr algn="r"/>
              <a:t>‹N°›</a:t>
            </a:fld>
            <a:endParaRPr lang="en-GB" dirty="0"/>
          </a:p>
        </p:txBody>
      </p:sp>
      <p:pic>
        <p:nvPicPr>
          <p:cNvPr id="7" name="Picture 6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70180"/>
            <a:ext cx="367958" cy="373990"/>
          </a:xfrm>
          <a:prstGeom prst="rect">
            <a:avLst/>
          </a:prstGeom>
        </p:spPr>
      </p:pic>
      <p:pic>
        <p:nvPicPr>
          <p:cNvPr id="9" name="Picture 2" descr="W:\mycore\01 ADMINISTRATIF\LOGOS\IRFM_petit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46" y="4749153"/>
            <a:ext cx="344172" cy="27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W:\mycore\01 ADMINISTRATIF\LOGOS\LSPM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83" y="4749153"/>
            <a:ext cx="439979" cy="27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04/11/2022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RemDelaporteMathurin/FESTIM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/>
              <a:t>Retention and permeation </a:t>
            </a:r>
            <a:r>
              <a:rPr lang="en-US" sz="2400" dirty="0" smtClean="0"/>
              <a:t>modelling for DEMO (2022)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075806"/>
            <a:ext cx="8136904" cy="720080"/>
          </a:xfrm>
        </p:spPr>
        <p:txBody>
          <a:bodyPr>
            <a:normAutofit/>
          </a:bodyPr>
          <a:lstStyle/>
          <a:p>
            <a:r>
              <a:rPr lang="en-US" sz="1600" dirty="0"/>
              <a:t>J. </a:t>
            </a:r>
            <a:r>
              <a:rPr lang="en-US" sz="1600" dirty="0" smtClean="0"/>
              <a:t>Mougenot</a:t>
            </a:r>
            <a:r>
              <a:rPr lang="en-US" sz="1600" baseline="30000" dirty="0" smtClean="0"/>
              <a:t>1</a:t>
            </a:r>
            <a:r>
              <a:rPr lang="en-US" sz="1600" dirty="0" smtClean="0"/>
              <a:t>, R. Delaporte-Mathurin</a:t>
            </a:r>
            <a:r>
              <a:rPr lang="en-US" sz="1600" baseline="30000" dirty="0" smtClean="0"/>
              <a:t>2,1</a:t>
            </a:r>
            <a:r>
              <a:rPr lang="en-US" sz="1600" dirty="0" smtClean="0"/>
              <a:t>, </a:t>
            </a:r>
            <a:r>
              <a:rPr lang="en-US" sz="1600" u="sng" dirty="0" smtClean="0"/>
              <a:t>E. Hodille</a:t>
            </a:r>
            <a:r>
              <a:rPr lang="en-US" sz="1600" u="sng" baseline="30000" dirty="0" smtClean="0"/>
              <a:t>2</a:t>
            </a:r>
            <a:r>
              <a:rPr lang="en-US" sz="1600" dirty="0" smtClean="0"/>
              <a:t>, Y. Charles</a:t>
            </a:r>
            <a:r>
              <a:rPr lang="en-US" sz="1600" baseline="30000" dirty="0" smtClean="0"/>
              <a:t>1</a:t>
            </a:r>
            <a:r>
              <a:rPr lang="en-US" sz="1600" dirty="0" smtClean="0"/>
              <a:t>, C. Grisolia</a:t>
            </a:r>
            <a:r>
              <a:rPr lang="en-US" sz="1600" baseline="30000" dirty="0" smtClean="0"/>
              <a:t>2</a:t>
            </a:r>
            <a:endParaRPr lang="en-US" sz="1600" baseline="30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39" y="4393654"/>
            <a:ext cx="680845" cy="555526"/>
          </a:xfrm>
          <a:prstGeom prst="rect">
            <a:avLst/>
          </a:prstGeom>
        </p:spPr>
      </p:pic>
      <p:pic>
        <p:nvPicPr>
          <p:cNvPr id="6" name="Picture 2" descr="W:\mycore\01 ADMINISTRATIF\LOGOS\IRFM_pet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634" y="4393654"/>
            <a:ext cx="688343" cy="55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W:\mycore\01 ADMINISTRATIF\LOGOS\LSP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2" y="4393654"/>
            <a:ext cx="879954" cy="55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9552" y="3507854"/>
            <a:ext cx="6484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aseline="30000" dirty="0">
                <a:solidFill>
                  <a:schemeClr val="bg1"/>
                </a:solidFill>
              </a:rPr>
              <a:t>1</a:t>
            </a:r>
            <a:r>
              <a:rPr lang="fr-FR" sz="1400" dirty="0" smtClean="0">
                <a:solidFill>
                  <a:schemeClr val="bg1"/>
                </a:solidFill>
              </a:rPr>
              <a:t>Université Sorbonne </a:t>
            </a:r>
            <a:r>
              <a:rPr lang="fr-FR" sz="1400" dirty="0">
                <a:solidFill>
                  <a:schemeClr val="bg1"/>
                </a:solidFill>
              </a:rPr>
              <a:t>Paris Nord</a:t>
            </a:r>
            <a:r>
              <a:rPr lang="fr-FR" sz="1400" dirty="0" smtClean="0">
                <a:solidFill>
                  <a:schemeClr val="bg1"/>
                </a:solidFill>
              </a:rPr>
              <a:t>, </a:t>
            </a:r>
            <a:r>
              <a:rPr lang="fr-FR" sz="1400" dirty="0">
                <a:solidFill>
                  <a:schemeClr val="bg1"/>
                </a:solidFill>
              </a:rPr>
              <a:t>LSPM, CNRS, UPR3407, F-93430, Villetaneuse, </a:t>
            </a:r>
            <a:r>
              <a:rPr lang="fr-FR" sz="1400" dirty="0" smtClean="0">
                <a:solidFill>
                  <a:schemeClr val="bg1"/>
                </a:solidFill>
              </a:rPr>
              <a:t>France</a:t>
            </a:r>
          </a:p>
          <a:p>
            <a:r>
              <a:rPr lang="fr-FR" sz="1400" baseline="30000" dirty="0" smtClean="0">
                <a:solidFill>
                  <a:schemeClr val="bg1"/>
                </a:solidFill>
              </a:rPr>
              <a:t>2</a:t>
            </a:r>
            <a:r>
              <a:rPr lang="fr-FR" sz="1400" dirty="0" smtClean="0">
                <a:solidFill>
                  <a:schemeClr val="bg1"/>
                </a:solidFill>
              </a:rPr>
              <a:t>CEA</a:t>
            </a:r>
            <a:r>
              <a:rPr lang="fr-FR" sz="1400" dirty="0">
                <a:solidFill>
                  <a:schemeClr val="bg1"/>
                </a:solidFill>
              </a:rPr>
              <a:t>, IRFM, F-13108 Saint-Paul-lez-Durance, </a:t>
            </a:r>
            <a:r>
              <a:rPr lang="fr-FR" sz="1400" dirty="0" smtClean="0">
                <a:solidFill>
                  <a:schemeClr val="bg1"/>
                </a:solidFill>
              </a:rPr>
              <a:t>France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40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And study of the baking phase</a:t>
            </a:r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J. </a:t>
            </a:r>
            <a:r>
              <a:rPr lang="en-GB" dirty="0" err="1" smtClean="0"/>
              <a:t>Mougenot</a:t>
            </a:r>
            <a:r>
              <a:rPr lang="en-GB" dirty="0" smtClean="0"/>
              <a:t> &amp; E. </a:t>
            </a:r>
            <a:r>
              <a:rPr lang="en-GB" dirty="0" err="1" smtClean="0"/>
              <a:t>Hodille</a:t>
            </a:r>
            <a:r>
              <a:rPr lang="en-GB" dirty="0" smtClean="0"/>
              <a:t> | TSVV#7 | 8</a:t>
            </a:r>
            <a:r>
              <a:rPr lang="en-GB" baseline="30000" dirty="0" smtClean="0"/>
              <a:t>th</a:t>
            </a:r>
            <a:r>
              <a:rPr lang="en-GB" dirty="0" smtClean="0"/>
              <a:t> November 2022 | Page </a:t>
            </a:r>
            <a:fld id="{6A6D9FA1-99C7-4910-8E32-B85D378B0060}" type="slidenum">
              <a:rPr lang="en-GB" smtClean="0"/>
              <a:pPr algn="r"/>
              <a:t>10</a:t>
            </a:fld>
            <a:endParaRPr lang="en-GB" dirty="0"/>
          </a:p>
        </p:txBody>
      </p:sp>
      <p:sp>
        <p:nvSpPr>
          <p:cNvPr id="33" name="ZoneTexte 32"/>
          <p:cNvSpPr txBox="1"/>
          <p:nvPr/>
        </p:nvSpPr>
        <p:spPr>
          <a:xfrm>
            <a:off x="6584852" y="4515966"/>
            <a:ext cx="24449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>
                <a:latin typeface="+mj-lt"/>
              </a:rPr>
              <a:t>R. Delaporte-Mathurin – To </a:t>
            </a:r>
            <a:r>
              <a:rPr lang="fr-FR" sz="1050" dirty="0" err="1" smtClean="0">
                <a:latin typeface="+mj-lt"/>
              </a:rPr>
              <a:t>be</a:t>
            </a:r>
            <a:r>
              <a:rPr lang="fr-FR" sz="1050" dirty="0" smtClean="0">
                <a:latin typeface="+mj-lt"/>
              </a:rPr>
              <a:t> </a:t>
            </a:r>
            <a:r>
              <a:rPr lang="fr-FR" sz="1050" dirty="0" err="1" smtClean="0">
                <a:latin typeface="+mj-lt"/>
              </a:rPr>
              <a:t>submitted</a:t>
            </a:r>
            <a:endParaRPr lang="fr-FR" sz="1050" dirty="0">
              <a:latin typeface="+mj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3528" y="563850"/>
            <a:ext cx="870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No more plasma, </a:t>
            </a:r>
            <a:r>
              <a:rPr lang="fr-FR" sz="1400" dirty="0" err="1" smtClean="0"/>
              <a:t>just</a:t>
            </a:r>
            <a:r>
              <a:rPr lang="fr-FR" sz="1400" dirty="0" smtClean="0"/>
              <a:t> constant </a:t>
            </a:r>
            <a:r>
              <a:rPr lang="fr-FR" sz="1400" dirty="0" err="1" smtClean="0"/>
              <a:t>heating</a:t>
            </a:r>
            <a:r>
              <a:rPr lang="fr-FR" sz="1400" dirty="0" smtClean="0"/>
              <a:t> </a:t>
            </a:r>
            <a:r>
              <a:rPr lang="fr-FR" sz="1400" dirty="0" err="1" smtClean="0"/>
              <a:t>during</a:t>
            </a:r>
            <a:r>
              <a:rPr lang="fr-FR" sz="1400" dirty="0" smtClean="0"/>
              <a:t> </a:t>
            </a:r>
            <a:r>
              <a:rPr lang="fr-FR" sz="1400" dirty="0" err="1" smtClean="0"/>
              <a:t>baking</a:t>
            </a:r>
            <a:r>
              <a:rPr lang="fr-FR" sz="1400" dirty="0" smtClean="0"/>
              <a:t> phase. </a:t>
            </a:r>
            <a:r>
              <a:rPr lang="fr-FR" sz="1400" dirty="0" err="1" smtClean="0"/>
              <a:t>Starting</a:t>
            </a:r>
            <a:r>
              <a:rPr lang="fr-FR" sz="1400" dirty="0" smtClean="0"/>
              <a:t> point: </a:t>
            </a:r>
            <a:r>
              <a:rPr lang="en-US" sz="1400" dirty="0" smtClean="0"/>
              <a:t>steady </a:t>
            </a:r>
            <a:r>
              <a:rPr lang="en-US" sz="1400" dirty="0"/>
              <a:t>state retention field </a:t>
            </a:r>
            <a:r>
              <a:rPr lang="en-US" sz="1400" dirty="0" smtClean="0"/>
              <a:t>e=6 mm case</a:t>
            </a:r>
            <a:endParaRPr lang="fr-FR" sz="1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5"/>
          <a:stretch/>
        </p:blipFill>
        <p:spPr bwMode="auto">
          <a:xfrm>
            <a:off x="0" y="987575"/>
            <a:ext cx="3788913" cy="353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631852" y="149163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The higher the temperature, the faster the </a:t>
            </a:r>
            <a:r>
              <a:rPr lang="en-US" sz="1200" dirty="0" smtClean="0"/>
              <a:t>desorption.</a:t>
            </a:r>
            <a:endParaRPr lang="fr-FR" sz="12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246" y="1119485"/>
            <a:ext cx="4104011" cy="3083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7830866" y="3938955"/>
            <a:ext cx="10074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After</a:t>
            </a:r>
            <a:r>
              <a:rPr lang="fr-FR" sz="1200" dirty="0" smtClean="0"/>
              <a:t> 30 </a:t>
            </a:r>
            <a:r>
              <a:rPr lang="fr-FR" sz="1200" dirty="0" err="1" smtClean="0"/>
              <a:t>days</a:t>
            </a:r>
            <a:endParaRPr lang="fr-FR" sz="1200" dirty="0"/>
          </a:p>
        </p:txBody>
      </p:sp>
      <p:sp>
        <p:nvSpPr>
          <p:cNvPr id="9" name="ZoneTexte 8"/>
          <p:cNvSpPr txBox="1"/>
          <p:nvPr/>
        </p:nvSpPr>
        <p:spPr>
          <a:xfrm>
            <a:off x="3995934" y="4019272"/>
            <a:ext cx="2452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The </a:t>
            </a:r>
            <a:r>
              <a:rPr lang="fr-FR" sz="1400" dirty="0" err="1" smtClean="0"/>
              <a:t>desorption</a:t>
            </a:r>
            <a:r>
              <a:rPr lang="fr-FR" sz="1400" dirty="0" smtClean="0"/>
              <a:t> </a:t>
            </a:r>
            <a:r>
              <a:rPr lang="en-US" sz="1400" dirty="0" smtClean="0"/>
              <a:t>to </a:t>
            </a:r>
            <a:r>
              <a:rPr lang="en-US" sz="1400" dirty="0"/>
              <a:t>the coolant represents ≈ 10% of the total desorption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10679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err="1" smtClean="0"/>
              <a:t>Next</a:t>
            </a:r>
            <a:r>
              <a:rPr lang="fr-FR" sz="2800" dirty="0" smtClean="0"/>
              <a:t> </a:t>
            </a:r>
            <a:r>
              <a:rPr lang="fr-FR" sz="2800" dirty="0" err="1" smtClean="0"/>
              <a:t>steps</a:t>
            </a:r>
            <a:r>
              <a:rPr lang="fr-FR" sz="2800" dirty="0" smtClean="0"/>
              <a:t> (</a:t>
            </a:r>
            <a:r>
              <a:rPr lang="fr-FR" sz="2800" dirty="0" err="1" smtClean="0"/>
              <a:t>planned</a:t>
            </a:r>
            <a:r>
              <a:rPr lang="fr-FR" sz="2800" dirty="0" smtClean="0"/>
              <a:t> for 2023)</a:t>
            </a:r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J. </a:t>
            </a:r>
            <a:r>
              <a:rPr lang="en-GB" dirty="0" err="1" smtClean="0"/>
              <a:t>Mougenot</a:t>
            </a:r>
            <a:r>
              <a:rPr lang="en-GB" dirty="0" smtClean="0"/>
              <a:t> &amp; E. </a:t>
            </a:r>
            <a:r>
              <a:rPr lang="en-GB" dirty="0" err="1" smtClean="0"/>
              <a:t>Hodille</a:t>
            </a:r>
            <a:r>
              <a:rPr lang="en-GB" dirty="0" smtClean="0"/>
              <a:t> | TSVV#7 | 8</a:t>
            </a:r>
            <a:r>
              <a:rPr lang="en-GB" baseline="30000" dirty="0" smtClean="0"/>
              <a:t>th</a:t>
            </a:r>
            <a:r>
              <a:rPr lang="en-GB" dirty="0" smtClean="0"/>
              <a:t> November 2022 | Page </a:t>
            </a:r>
            <a:fld id="{6A6D9FA1-99C7-4910-8E32-B85D378B0060}" type="slidenum">
              <a:rPr lang="en-GB" smtClean="0"/>
              <a:pPr algn="r"/>
              <a:t>11</a:t>
            </a:fld>
            <a:endParaRPr lang="en-GB" dirty="0"/>
          </a:p>
        </p:txBody>
      </p:sp>
      <p:sp>
        <p:nvSpPr>
          <p:cNvPr id="3" name="ZoneTexte 2"/>
          <p:cNvSpPr txBox="1"/>
          <p:nvPr/>
        </p:nvSpPr>
        <p:spPr>
          <a:xfrm>
            <a:off x="611560" y="987574"/>
            <a:ext cx="84249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Add new trap induced by neutron damages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3D simulations with the </a:t>
            </a:r>
            <a:r>
              <a:rPr lang="en-GB" dirty="0" err="1" smtClean="0"/>
              <a:t>Soret</a:t>
            </a:r>
            <a:r>
              <a:rPr lang="en-GB" dirty="0" smtClean="0"/>
              <a:t> effect (data on the heat of transport will be available, the code is ready)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 3D simulations with other parametric study (thickness of the W </a:t>
            </a:r>
            <a:r>
              <a:rPr lang="en-GB" dirty="0" err="1" smtClean="0"/>
              <a:t>armor</a:t>
            </a:r>
            <a:r>
              <a:rPr lang="en-GB" dirty="0" smtClean="0"/>
              <a:t> ?) and/or others exposure conditions (given by plasma code) and geometry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Evaluate the possibility of </a:t>
            </a:r>
            <a:r>
              <a:rPr lang="fr-FR" dirty="0" err="1" smtClean="0"/>
              <a:t>IMASization</a:t>
            </a:r>
            <a:r>
              <a:rPr lang="fr-FR" dirty="0" smtClean="0"/>
              <a:t> the FESTIM open source code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369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err="1" smtClean="0"/>
              <a:t>Summary</a:t>
            </a:r>
            <a:r>
              <a:rPr lang="fr-FR" sz="2800" dirty="0" smtClean="0"/>
              <a:t> of </a:t>
            </a:r>
            <a:r>
              <a:rPr lang="fr-FR" sz="2800" dirty="0" err="1"/>
              <a:t>w</a:t>
            </a:r>
            <a:r>
              <a:rPr lang="fr-FR" sz="2800" dirty="0" err="1" smtClean="0"/>
              <a:t>ork</a:t>
            </a:r>
            <a:r>
              <a:rPr lang="fr-FR" sz="2800" dirty="0" smtClean="0"/>
              <a:t> </a:t>
            </a:r>
            <a:r>
              <a:rPr lang="fr-FR" sz="2800" dirty="0" err="1" smtClean="0"/>
              <a:t>done</a:t>
            </a:r>
            <a:r>
              <a:rPr lang="fr-FR" sz="2800" dirty="0" smtClean="0"/>
              <a:t> in 2022</a:t>
            </a:r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J. </a:t>
            </a:r>
            <a:r>
              <a:rPr lang="en-GB" dirty="0" err="1" smtClean="0"/>
              <a:t>Mougenot</a:t>
            </a:r>
            <a:r>
              <a:rPr lang="en-GB" dirty="0" smtClean="0"/>
              <a:t> &amp; E. </a:t>
            </a:r>
            <a:r>
              <a:rPr lang="en-GB" dirty="0" err="1" smtClean="0"/>
              <a:t>Hodille</a:t>
            </a:r>
            <a:r>
              <a:rPr lang="en-GB" dirty="0" smtClean="0"/>
              <a:t> | TSVV#7 | 8</a:t>
            </a:r>
            <a:r>
              <a:rPr lang="en-GB" baseline="30000" dirty="0" smtClean="0"/>
              <a:t>th</a:t>
            </a:r>
            <a:r>
              <a:rPr lang="en-GB" dirty="0" smtClean="0"/>
              <a:t> November 2022 | Page </a:t>
            </a:r>
            <a:fld id="{6A6D9FA1-99C7-4910-8E32-B85D378B0060}" type="slidenum">
              <a:rPr lang="en-GB" smtClean="0"/>
              <a:pPr algn="r"/>
              <a:t>12</a:t>
            </a:fld>
            <a:endParaRPr lang="en-GB" dirty="0"/>
          </a:p>
        </p:txBody>
      </p:sp>
      <p:sp>
        <p:nvSpPr>
          <p:cNvPr id="3" name="ZoneTexte 2"/>
          <p:cNvSpPr txBox="1"/>
          <p:nvPr/>
        </p:nvSpPr>
        <p:spPr>
          <a:xfrm>
            <a:off x="683568" y="1283330"/>
            <a:ext cx="7748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(</a:t>
            </a:r>
            <a:r>
              <a:rPr lang="en-US" dirty="0" smtClean="0"/>
              <a:t>for M2.9) 3D effects on hydrogen transport in ITER-like </a:t>
            </a:r>
            <a:r>
              <a:rPr lang="en-US" dirty="0" err="1" smtClean="0"/>
              <a:t>monoblocks</a:t>
            </a:r>
            <a:r>
              <a:rPr lang="en-US" dirty="0" smtClean="0"/>
              <a:t> with FESTIM code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83568" y="2706474"/>
            <a:ext cx="4703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 </a:t>
            </a:r>
            <a:r>
              <a:rPr lang="en-US" b="1" dirty="0"/>
              <a:t>(for </a:t>
            </a:r>
            <a:r>
              <a:rPr lang="en-US" b="1" dirty="0" smtClean="0"/>
              <a:t>M4.6) Modelling </a:t>
            </a:r>
            <a:r>
              <a:rPr lang="en-US" b="1" dirty="0"/>
              <a:t>H-He interactions in W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3925416" y="1831925"/>
            <a:ext cx="45070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Paper to </a:t>
            </a:r>
            <a:r>
              <a:rPr lang="fr-FR" sz="1400" dirty="0" err="1" smtClean="0"/>
              <a:t>be</a:t>
            </a:r>
            <a:r>
              <a:rPr lang="fr-FR" sz="1400" dirty="0" smtClean="0"/>
              <a:t> </a:t>
            </a:r>
            <a:r>
              <a:rPr lang="fr-FR" sz="1400" dirty="0" err="1" smtClean="0"/>
              <a:t>submitted</a:t>
            </a:r>
            <a:r>
              <a:rPr lang="fr-FR" sz="1400" dirty="0" smtClean="0"/>
              <a:t> – on </a:t>
            </a:r>
            <a:r>
              <a:rPr lang="fr-FR" sz="1400" dirty="0" err="1" smtClean="0"/>
              <a:t>Eurofusion</a:t>
            </a:r>
            <a:r>
              <a:rPr lang="fr-FR" sz="1400" dirty="0" smtClean="0"/>
              <a:t> </a:t>
            </a:r>
            <a:r>
              <a:rPr lang="fr-FR" sz="1400" dirty="0" err="1" smtClean="0"/>
              <a:t>Pinboard</a:t>
            </a:r>
            <a:r>
              <a:rPr lang="fr-FR" sz="1400" dirty="0"/>
              <a:t> </a:t>
            </a:r>
            <a:r>
              <a:rPr lang="fr-FR" sz="1400" dirty="0" smtClean="0"/>
              <a:t>(ID: 33309</a:t>
            </a:r>
            <a:r>
              <a:rPr lang="fr-FR" sz="1400" dirty="0"/>
              <a:t>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999376" y="3128650"/>
            <a:ext cx="643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/>
              <a:t> </a:t>
            </a:r>
            <a:r>
              <a:rPr lang="en-US" sz="1400" dirty="0"/>
              <a:t>32nd Symposium on Fusion Technology –September 10-23 2022 –Dubrovnik, </a:t>
            </a:r>
            <a:r>
              <a:rPr lang="en-US" sz="1400" dirty="0" smtClean="0"/>
              <a:t>Croatia</a:t>
            </a:r>
          </a:p>
          <a:p>
            <a:pPr algn="r"/>
            <a:r>
              <a:rPr lang="fr-FR" sz="1400" dirty="0" smtClean="0"/>
              <a:t>on </a:t>
            </a:r>
            <a:r>
              <a:rPr lang="fr-FR" sz="1400" dirty="0" err="1"/>
              <a:t>Eurofusion</a:t>
            </a:r>
            <a:r>
              <a:rPr lang="fr-FR" sz="1400" dirty="0"/>
              <a:t> </a:t>
            </a:r>
            <a:r>
              <a:rPr lang="fr-FR" sz="1400" dirty="0" err="1"/>
              <a:t>Pinboard</a:t>
            </a:r>
            <a:r>
              <a:rPr lang="fr-FR" sz="1400" dirty="0"/>
              <a:t> (ID: 30921)</a:t>
            </a:r>
          </a:p>
        </p:txBody>
      </p:sp>
    </p:spTree>
    <p:extLst>
      <p:ext uri="{BB962C8B-B14F-4D97-AF65-F5344CB8AC3E}">
        <p14:creationId xmlns:p14="http://schemas.microsoft.com/office/powerpoint/2010/main" val="63886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4" y="608260"/>
            <a:ext cx="6525841" cy="390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He </a:t>
            </a:r>
            <a:r>
              <a:rPr lang="fr-FR" sz="2800" dirty="0" err="1" smtClean="0"/>
              <a:t>nanobulles</a:t>
            </a:r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J. </a:t>
            </a:r>
            <a:r>
              <a:rPr lang="en-GB" dirty="0" err="1" smtClean="0"/>
              <a:t>Mougenot</a:t>
            </a:r>
            <a:r>
              <a:rPr lang="en-GB" dirty="0" smtClean="0"/>
              <a:t> &amp; E. </a:t>
            </a:r>
            <a:r>
              <a:rPr lang="en-GB" dirty="0" err="1" smtClean="0"/>
              <a:t>Hodille</a:t>
            </a:r>
            <a:r>
              <a:rPr lang="en-GB" dirty="0" smtClean="0"/>
              <a:t> | TSVV#7 | 8</a:t>
            </a:r>
            <a:r>
              <a:rPr lang="en-GB" baseline="30000" dirty="0" smtClean="0"/>
              <a:t>th</a:t>
            </a:r>
            <a:r>
              <a:rPr lang="en-GB" dirty="0" smtClean="0"/>
              <a:t> November 2022 | Page </a:t>
            </a:r>
            <a:fld id="{6A6D9FA1-99C7-4910-8E32-B85D378B0060}" type="slidenum">
              <a:rPr lang="en-GB" smtClean="0"/>
              <a:pPr algn="r"/>
              <a:t>13</a:t>
            </a:fld>
            <a:endParaRPr lang="en-GB" dirty="0"/>
          </a:p>
        </p:txBody>
      </p:sp>
      <p:sp>
        <p:nvSpPr>
          <p:cNvPr id="25" name="ZoneTexte 24"/>
          <p:cNvSpPr txBox="1"/>
          <p:nvPr/>
        </p:nvSpPr>
        <p:spPr>
          <a:xfrm>
            <a:off x="5960013" y="4154909"/>
            <a:ext cx="3076483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50" dirty="0" smtClean="0"/>
              <a:t>S. Blondel . </a:t>
            </a:r>
            <a:r>
              <a:rPr lang="fr-FR" sz="1050" i="1" dirty="0" err="1"/>
              <a:t>Nuclear</a:t>
            </a:r>
            <a:r>
              <a:rPr lang="fr-FR" sz="1050" i="1" dirty="0"/>
              <a:t> Fusion</a:t>
            </a:r>
            <a:r>
              <a:rPr lang="fr-FR" sz="1050" dirty="0"/>
              <a:t> </a:t>
            </a:r>
            <a:r>
              <a:rPr lang="fr-FR" sz="1050" b="1" dirty="0"/>
              <a:t>58</a:t>
            </a:r>
            <a:r>
              <a:rPr lang="fr-FR" sz="1050" dirty="0"/>
              <a:t>, 126034 (2018</a:t>
            </a:r>
            <a:r>
              <a:rPr lang="fr-FR" sz="1050" dirty="0" smtClean="0"/>
              <a:t>)</a:t>
            </a:r>
            <a:endParaRPr lang="fr-FR" sz="1050" dirty="0"/>
          </a:p>
          <a:p>
            <a:pPr algn="r"/>
            <a:r>
              <a:rPr lang="en-US" sz="1050" dirty="0" smtClean="0"/>
              <a:t>R. </a:t>
            </a:r>
            <a:r>
              <a:rPr lang="en-US" sz="1050" dirty="0" err="1" smtClean="0"/>
              <a:t>Delaporte</a:t>
            </a:r>
            <a:r>
              <a:rPr lang="en-US" sz="1050" dirty="0" smtClean="0"/>
              <a:t>-Mathurin . </a:t>
            </a:r>
            <a:r>
              <a:rPr lang="en-US" sz="1050" i="1" dirty="0"/>
              <a:t>Scientific Reports</a:t>
            </a:r>
            <a:r>
              <a:rPr lang="en-US" sz="1050" dirty="0"/>
              <a:t> </a:t>
            </a:r>
            <a:r>
              <a:rPr lang="en-US" sz="1050" b="1" dirty="0"/>
              <a:t>11</a:t>
            </a:r>
            <a:r>
              <a:rPr lang="en-US" sz="1050" dirty="0"/>
              <a:t>, (2021</a:t>
            </a:r>
            <a:r>
              <a:rPr lang="en-US" sz="1050" dirty="0" smtClean="0"/>
              <a:t>)</a:t>
            </a:r>
            <a:endParaRPr lang="fr-FR" sz="1050" dirty="0" smtClean="0">
              <a:latin typeface="+mj-lt"/>
            </a:endParaRPr>
          </a:p>
          <a:p>
            <a:pPr algn="r"/>
            <a:r>
              <a:rPr lang="fr-FR" sz="1050" dirty="0" smtClean="0">
                <a:latin typeface="+mj-lt"/>
              </a:rPr>
              <a:t>R. Delaporte-Mathurin – </a:t>
            </a:r>
            <a:r>
              <a:rPr lang="en-US" sz="1050" dirty="0" smtClean="0"/>
              <a:t>32nd SOFT (2022)</a:t>
            </a:r>
            <a:endParaRPr lang="fr-FR" sz="1050" dirty="0">
              <a:latin typeface="+mj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411943" y="3280538"/>
            <a:ext cx="51486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Adding</a:t>
            </a:r>
            <a:r>
              <a:rPr lang="fr-FR" dirty="0" smtClean="0"/>
              <a:t> a </a:t>
            </a:r>
            <a:r>
              <a:rPr lang="fr-FR" dirty="0" err="1" smtClean="0"/>
              <a:t>bursting</a:t>
            </a:r>
            <a:r>
              <a:rPr lang="fr-FR" dirty="0" smtClean="0"/>
              <a:t> </a:t>
            </a:r>
            <a:r>
              <a:rPr lang="fr-FR" dirty="0" err="1" smtClean="0"/>
              <a:t>effect</a:t>
            </a:r>
            <a:r>
              <a:rPr lang="fr-FR" dirty="0" smtClean="0"/>
              <a:t> in </a:t>
            </a:r>
            <a:r>
              <a:rPr lang="fr-FR" dirty="0" err="1" smtClean="0"/>
              <a:t>our</a:t>
            </a:r>
            <a:r>
              <a:rPr lang="fr-FR" dirty="0" smtClean="0"/>
              <a:t> </a:t>
            </a:r>
            <a:r>
              <a:rPr lang="fr-FR" dirty="0" err="1" smtClean="0"/>
              <a:t>HeFenics</a:t>
            </a:r>
            <a:r>
              <a:rPr lang="fr-FR" dirty="0" smtClean="0"/>
              <a:t> code</a:t>
            </a:r>
          </a:p>
          <a:p>
            <a:r>
              <a:rPr lang="fr-FR" dirty="0" smtClean="0"/>
              <a:t>In collaboration </a:t>
            </a:r>
            <a:r>
              <a:rPr lang="fr-FR" dirty="0" err="1" smtClean="0"/>
              <a:t>with</a:t>
            </a:r>
            <a:r>
              <a:rPr lang="fr-FR" dirty="0" smtClean="0"/>
              <a:t> S. Blondel and cross-check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Xolotl</a:t>
            </a:r>
            <a:r>
              <a:rPr lang="fr-FR" dirty="0" smtClean="0"/>
              <a:t> code</a:t>
            </a:r>
            <a:endParaRPr lang="fr-FR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4" t="45598" b="33580"/>
          <a:stretch/>
        </p:blipFill>
        <p:spPr bwMode="auto">
          <a:xfrm>
            <a:off x="5364087" y="1762768"/>
            <a:ext cx="3186635" cy="131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96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He </a:t>
            </a:r>
            <a:r>
              <a:rPr lang="fr-FR" sz="2800" dirty="0" err="1" smtClean="0"/>
              <a:t>nanobulles</a:t>
            </a:r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J. </a:t>
            </a:r>
            <a:r>
              <a:rPr lang="en-GB" dirty="0" err="1" smtClean="0"/>
              <a:t>Mougenot</a:t>
            </a:r>
            <a:r>
              <a:rPr lang="en-GB" dirty="0" smtClean="0"/>
              <a:t> &amp; E. </a:t>
            </a:r>
            <a:r>
              <a:rPr lang="en-GB" dirty="0" err="1" smtClean="0"/>
              <a:t>Hodille</a:t>
            </a:r>
            <a:r>
              <a:rPr lang="en-GB" dirty="0" smtClean="0"/>
              <a:t> | TSVV#7 | 8</a:t>
            </a:r>
            <a:r>
              <a:rPr lang="en-GB" baseline="30000" dirty="0" smtClean="0"/>
              <a:t>th</a:t>
            </a:r>
            <a:r>
              <a:rPr lang="en-GB" dirty="0" smtClean="0"/>
              <a:t> November 2022 | Page </a:t>
            </a:r>
            <a:fld id="{6A6D9FA1-99C7-4910-8E32-B85D378B0060}" type="slidenum">
              <a:rPr lang="en-GB" smtClean="0"/>
              <a:pPr algn="r"/>
              <a:t>14</a:t>
            </a:fld>
            <a:endParaRPr lang="en-GB" dirty="0"/>
          </a:p>
        </p:txBody>
      </p:sp>
      <p:sp>
        <p:nvSpPr>
          <p:cNvPr id="25" name="ZoneTexte 24"/>
          <p:cNvSpPr txBox="1"/>
          <p:nvPr/>
        </p:nvSpPr>
        <p:spPr>
          <a:xfrm>
            <a:off x="6896166" y="4515966"/>
            <a:ext cx="21403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>
                <a:latin typeface="+mj-lt"/>
              </a:rPr>
              <a:t>R. Delaporte-Mathurin – </a:t>
            </a:r>
            <a:r>
              <a:rPr lang="en-US" sz="1050" dirty="0" smtClean="0"/>
              <a:t>32nd SOFT</a:t>
            </a:r>
            <a:endParaRPr lang="fr-FR" sz="1050" dirty="0">
              <a:latin typeface="+mj-lt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40" r="32455"/>
          <a:stretch/>
        </p:blipFill>
        <p:spPr bwMode="auto">
          <a:xfrm>
            <a:off x="1691680" y="824136"/>
            <a:ext cx="6631496" cy="299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755576" y="3815524"/>
                <a:ext cx="635199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It allows to predict more realistic bubble size close to the surface</a:t>
                </a:r>
              </a:p>
              <a:p>
                <a:r>
                  <a:rPr lang="en-GB" dirty="0" smtClean="0"/>
                  <a:t>But what is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burst</m:t>
                        </m:r>
                      </m:sub>
                    </m:sSub>
                  </m:oMath>
                </a14:m>
                <a:r>
                  <a:rPr lang="en-GB" dirty="0" smtClean="0"/>
                  <a:t> ?</a:t>
                </a:r>
                <a:endParaRPr lang="en-GB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815524"/>
                <a:ext cx="6351995" cy="646331"/>
              </a:xfrm>
              <a:prstGeom prst="rect">
                <a:avLst/>
              </a:prstGeom>
              <a:blipFill>
                <a:blip r:embed="rId3"/>
                <a:stretch>
                  <a:fillRect l="-864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036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err="1" smtClean="0"/>
              <a:t>Some</a:t>
            </a:r>
            <a:r>
              <a:rPr lang="fr-FR" sz="2800" dirty="0" smtClean="0"/>
              <a:t> </a:t>
            </a:r>
            <a:r>
              <a:rPr lang="fr-FR" sz="2800" dirty="0" err="1" smtClean="0"/>
              <a:t>proposal</a:t>
            </a:r>
            <a:r>
              <a:rPr lang="fr-FR" sz="2800" dirty="0" smtClean="0"/>
              <a:t> to couple </a:t>
            </a:r>
            <a:r>
              <a:rPr lang="fr-FR" sz="2800" dirty="0" err="1" smtClean="0"/>
              <a:t>with</a:t>
            </a:r>
            <a:r>
              <a:rPr lang="fr-FR" sz="2800" dirty="0" smtClean="0"/>
              <a:t> H transport</a:t>
            </a:r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J. </a:t>
            </a:r>
            <a:r>
              <a:rPr lang="en-GB" dirty="0" err="1" smtClean="0"/>
              <a:t>Mougenot</a:t>
            </a:r>
            <a:r>
              <a:rPr lang="en-GB" dirty="0" smtClean="0"/>
              <a:t> &amp; E. </a:t>
            </a:r>
            <a:r>
              <a:rPr lang="en-GB" dirty="0" err="1" smtClean="0"/>
              <a:t>Hodille</a:t>
            </a:r>
            <a:r>
              <a:rPr lang="en-GB" dirty="0" smtClean="0"/>
              <a:t> | TSVV#7 | 8</a:t>
            </a:r>
            <a:r>
              <a:rPr lang="en-GB" baseline="30000" dirty="0" smtClean="0"/>
              <a:t>th</a:t>
            </a:r>
            <a:r>
              <a:rPr lang="en-GB" dirty="0" smtClean="0"/>
              <a:t> November 2022 | Page </a:t>
            </a:r>
            <a:fld id="{6A6D9FA1-99C7-4910-8E32-B85D378B0060}" type="slidenum">
              <a:rPr lang="en-GB" smtClean="0"/>
              <a:pPr algn="r"/>
              <a:t>15</a:t>
            </a:fld>
            <a:endParaRPr lang="en-GB" dirty="0"/>
          </a:p>
        </p:txBody>
      </p:sp>
      <p:sp>
        <p:nvSpPr>
          <p:cNvPr id="25" name="ZoneTexte 24"/>
          <p:cNvSpPr txBox="1"/>
          <p:nvPr/>
        </p:nvSpPr>
        <p:spPr>
          <a:xfrm>
            <a:off x="6509779" y="4154909"/>
            <a:ext cx="252671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fr-FR" sz="1050" dirty="0" smtClean="0">
              <a:latin typeface="+mj-lt"/>
            </a:endParaRPr>
          </a:p>
          <a:p>
            <a:pPr algn="r"/>
            <a:r>
              <a:rPr lang="fr-FR" sz="1050" dirty="0" smtClean="0">
                <a:latin typeface="+mj-lt"/>
              </a:rPr>
              <a:t>R. Delaporte-Mathurin – </a:t>
            </a:r>
            <a:r>
              <a:rPr lang="en-US" sz="1050" dirty="0" smtClean="0"/>
              <a:t>32nd SOFT (2022)</a:t>
            </a:r>
            <a:endParaRPr lang="fr-FR" sz="1050" dirty="0">
              <a:latin typeface="+mj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24"/>
          <a:stretch/>
        </p:blipFill>
        <p:spPr bwMode="auto">
          <a:xfrm>
            <a:off x="197125" y="2556356"/>
            <a:ext cx="367002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52" y="555526"/>
            <a:ext cx="4259092" cy="2017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Connecteur droit avec flèche 5"/>
          <p:cNvCxnSpPr/>
          <p:nvPr/>
        </p:nvCxnSpPr>
        <p:spPr>
          <a:xfrm flipV="1">
            <a:off x="1907704" y="908728"/>
            <a:ext cx="0" cy="68172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63416" y="1174763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026" y="771550"/>
            <a:ext cx="4671842" cy="3580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564" y="3338143"/>
            <a:ext cx="166687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7308304" y="1313262"/>
            <a:ext cx="16066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With</a:t>
            </a:r>
            <a:r>
              <a:rPr lang="fr-FR" sz="1200" dirty="0" smtClean="0"/>
              <a:t> </a:t>
            </a:r>
            <a:r>
              <a:rPr lang="fr-FR" sz="1200" dirty="0" err="1" smtClean="0"/>
              <a:t>some</a:t>
            </a:r>
            <a:r>
              <a:rPr lang="fr-FR" sz="1200" dirty="0" smtClean="0"/>
              <a:t> TDS </a:t>
            </a:r>
            <a:r>
              <a:rPr lang="fr-FR" sz="1200" dirty="0" err="1" smtClean="0"/>
              <a:t>analys</a:t>
            </a:r>
            <a:r>
              <a:rPr lang="fr-FR" sz="1200" dirty="0" smtClean="0"/>
              <a:t> </a:t>
            </a:r>
            <a:r>
              <a:rPr lang="fr-FR" sz="1200" dirty="0" err="1" smtClean="0"/>
              <a:t>we</a:t>
            </a:r>
            <a:r>
              <a:rPr lang="fr-FR" sz="1200" dirty="0" smtClean="0"/>
              <a:t> </a:t>
            </a:r>
            <a:r>
              <a:rPr lang="fr-FR" sz="1200" dirty="0" err="1" smtClean="0"/>
              <a:t>can</a:t>
            </a:r>
            <a:r>
              <a:rPr lang="fr-FR" sz="1200" dirty="0" smtClean="0"/>
              <a:t> </a:t>
            </a:r>
            <a:r>
              <a:rPr lang="fr-FR" sz="1200" dirty="0" err="1" smtClean="0"/>
              <a:t>estimate</a:t>
            </a:r>
            <a:endParaRPr lang="fr-FR" sz="1200" dirty="0"/>
          </a:p>
        </p:txBody>
      </p:sp>
      <p:sp>
        <p:nvSpPr>
          <p:cNvPr id="9" name="Ellipse 8"/>
          <p:cNvSpPr/>
          <p:nvPr/>
        </p:nvSpPr>
        <p:spPr>
          <a:xfrm>
            <a:off x="7773138" y="3701750"/>
            <a:ext cx="1332638" cy="310160"/>
          </a:xfrm>
          <a:prstGeom prst="ellipse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7884368" y="1838253"/>
            <a:ext cx="1110959" cy="445465"/>
          </a:xfrm>
          <a:prstGeom prst="ellipse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855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err="1" smtClean="0"/>
              <a:t>Next</a:t>
            </a:r>
            <a:r>
              <a:rPr lang="fr-FR" sz="2800" dirty="0" smtClean="0"/>
              <a:t> </a:t>
            </a:r>
            <a:r>
              <a:rPr lang="fr-FR" sz="2800" dirty="0" err="1" smtClean="0"/>
              <a:t>steps</a:t>
            </a:r>
            <a:r>
              <a:rPr lang="fr-FR" sz="2800" dirty="0" smtClean="0"/>
              <a:t> </a:t>
            </a:r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J. </a:t>
            </a:r>
            <a:r>
              <a:rPr lang="en-GB" dirty="0" err="1" smtClean="0"/>
              <a:t>Mougenot</a:t>
            </a:r>
            <a:r>
              <a:rPr lang="en-GB" dirty="0" smtClean="0"/>
              <a:t> &amp; E. </a:t>
            </a:r>
            <a:r>
              <a:rPr lang="en-GB" dirty="0" err="1" smtClean="0"/>
              <a:t>Hodille</a:t>
            </a:r>
            <a:r>
              <a:rPr lang="en-GB" dirty="0" smtClean="0"/>
              <a:t> | TSVV#7 | 8</a:t>
            </a:r>
            <a:r>
              <a:rPr lang="en-GB" baseline="30000" dirty="0" smtClean="0"/>
              <a:t>th</a:t>
            </a:r>
            <a:r>
              <a:rPr lang="en-GB" dirty="0" smtClean="0"/>
              <a:t> November 2022 | Page </a:t>
            </a:r>
            <a:fld id="{6A6D9FA1-99C7-4910-8E32-B85D378B0060}" type="slidenum">
              <a:rPr lang="en-GB" smtClean="0"/>
              <a:pPr algn="r"/>
              <a:t>16</a:t>
            </a:fld>
            <a:endParaRPr lang="en-GB" dirty="0"/>
          </a:p>
        </p:txBody>
      </p:sp>
      <p:sp>
        <p:nvSpPr>
          <p:cNvPr id="3" name="ZoneTexte 2"/>
          <p:cNvSpPr txBox="1"/>
          <p:nvPr/>
        </p:nvSpPr>
        <p:spPr>
          <a:xfrm>
            <a:off x="611560" y="987574"/>
            <a:ext cx="84249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Working on the implementation of different k busting laws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Add new traps induced by helium in the 3D simulation of H transport. It is only a surface effect, the impact will be low on the total inventory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Add other surface effects modelled in the frame of TSVV#7 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255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CEA Team changes for 2023</a:t>
            </a:r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J. </a:t>
            </a:r>
            <a:r>
              <a:rPr lang="en-GB" dirty="0" err="1" smtClean="0"/>
              <a:t>Mougenot</a:t>
            </a:r>
            <a:r>
              <a:rPr lang="en-GB" dirty="0" smtClean="0"/>
              <a:t> &amp; E. </a:t>
            </a:r>
            <a:r>
              <a:rPr lang="en-GB" dirty="0" err="1" smtClean="0"/>
              <a:t>Hodille</a:t>
            </a:r>
            <a:r>
              <a:rPr lang="en-GB" dirty="0" smtClean="0"/>
              <a:t> | TSVV#7 | 8</a:t>
            </a:r>
            <a:r>
              <a:rPr lang="en-GB" baseline="30000" dirty="0" smtClean="0"/>
              <a:t>th</a:t>
            </a:r>
            <a:r>
              <a:rPr lang="en-GB" dirty="0" smtClean="0"/>
              <a:t> November 2022 | Page </a:t>
            </a:r>
            <a:fld id="{6A6D9FA1-99C7-4910-8E32-B85D378B0060}" type="slidenum">
              <a:rPr lang="en-GB" smtClean="0"/>
              <a:pPr algn="r"/>
              <a:t>17</a:t>
            </a:fld>
            <a:endParaRPr lang="en-GB" dirty="0"/>
          </a:p>
        </p:txBody>
      </p:sp>
      <p:sp>
        <p:nvSpPr>
          <p:cNvPr id="5" name="ZoneTexte 4"/>
          <p:cNvSpPr txBox="1"/>
          <p:nvPr/>
        </p:nvSpPr>
        <p:spPr>
          <a:xfrm>
            <a:off x="1691680" y="3219822"/>
            <a:ext cx="56368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Christian </a:t>
            </a:r>
            <a:r>
              <a:rPr lang="fr-FR" sz="1600" b="1" dirty="0" err="1" smtClean="0"/>
              <a:t>Grisolia</a:t>
            </a:r>
            <a:r>
              <a:rPr lang="fr-FR" sz="1600" b="1" dirty="0"/>
              <a:t> </a:t>
            </a:r>
            <a:r>
              <a:rPr lang="fr-FR" sz="1600" dirty="0" err="1"/>
              <a:t>goes</a:t>
            </a:r>
            <a:r>
              <a:rPr lang="fr-FR" sz="1600" dirty="0"/>
              <a:t> </a:t>
            </a:r>
            <a:r>
              <a:rPr lang="fr-FR" sz="1600" dirty="0" err="1"/>
              <a:t>into</a:t>
            </a:r>
            <a:r>
              <a:rPr lang="fr-FR" sz="1600" dirty="0"/>
              <a:t> </a:t>
            </a:r>
            <a:r>
              <a:rPr lang="fr-FR" sz="1600" dirty="0" smtClean="0"/>
              <a:t>retirement, </a:t>
            </a:r>
            <a:r>
              <a:rPr lang="fr-FR" sz="1600" b="1" dirty="0" smtClean="0"/>
              <a:t>Floriane Montupet-Leblond</a:t>
            </a:r>
            <a:r>
              <a:rPr lang="fr-FR" sz="1600" dirty="0" smtClean="0"/>
              <a:t> </a:t>
            </a:r>
            <a:r>
              <a:rPr lang="en-US" sz="1600" dirty="0"/>
              <a:t>will take its place in the </a:t>
            </a:r>
            <a:r>
              <a:rPr lang="en-US" sz="1600" dirty="0" smtClean="0"/>
              <a:t>project from 2023</a:t>
            </a:r>
          </a:p>
          <a:p>
            <a:endParaRPr lang="en-US" sz="1600" dirty="0"/>
          </a:p>
          <a:p>
            <a:r>
              <a:rPr lang="en-US" sz="1600" b="1" dirty="0" smtClean="0"/>
              <a:t>Rémi Delaporte-Mathurin </a:t>
            </a:r>
            <a:r>
              <a:rPr lang="en-US" sz="1600" dirty="0" smtClean="0"/>
              <a:t>goes to the USA, as planned he will not be involved anymore in the project</a:t>
            </a:r>
            <a:endParaRPr lang="fr-FR" sz="1600" dirty="0"/>
          </a:p>
        </p:txBody>
      </p:sp>
      <p:pic>
        <p:nvPicPr>
          <p:cNvPr id="10246" name="Picture 6" descr="Saying Goodbye to Our Summer Intern | The Byne Gro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79" y="3184748"/>
            <a:ext cx="1323439" cy="132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Photo de Autumn welcome sign with - ID:110330061 - image libre de droit -  Stocklib"/>
          <p:cNvSpPr>
            <a:spLocks noChangeAspect="1" noChangeArrowheads="1"/>
          </p:cNvSpPr>
          <p:nvPr/>
        </p:nvSpPr>
        <p:spPr bwMode="auto">
          <a:xfrm>
            <a:off x="155575" y="-700088"/>
            <a:ext cx="3143250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50" name="Picture 10" descr="Photo de Autumn welcome sign with - ID:110330061 - image libre de droit -  Stockli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156929"/>
            <a:ext cx="1720721" cy="79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83" y="555526"/>
            <a:ext cx="8729433" cy="238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09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lspm.cnrs.fr/wp-content/uploads/IMG_20170407_141524_HDR-sca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262" b="5009"/>
          <a:stretch/>
        </p:blipFill>
        <p:spPr bwMode="auto">
          <a:xfrm>
            <a:off x="-36512" y="0"/>
            <a:ext cx="9180512" cy="462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J. Mougenot | TSVV#7 K.O. | 11</a:t>
            </a:r>
            <a:r>
              <a:rPr lang="en-GB" baseline="30000" smtClean="0"/>
              <a:t>th</a:t>
            </a:r>
            <a:r>
              <a:rPr lang="en-GB" smtClean="0"/>
              <a:t> May 2021 | Page </a:t>
            </a:r>
            <a:fld id="{6A6D9FA1-99C7-4910-8E32-B85D378B0060}" type="slidenum">
              <a:rPr lang="en-GB" smtClean="0"/>
              <a:pPr algn="r"/>
              <a:t>18</a:t>
            </a:fld>
            <a:endParaRPr lang="en-GB" dirty="0"/>
          </a:p>
        </p:txBody>
      </p:sp>
      <p:sp>
        <p:nvSpPr>
          <p:cNvPr id="3" name="ZoneTexte 2"/>
          <p:cNvSpPr txBox="1"/>
          <p:nvPr/>
        </p:nvSpPr>
        <p:spPr>
          <a:xfrm>
            <a:off x="3995936" y="3507854"/>
            <a:ext cx="4192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chemeClr val="bg1">
                    <a:lumMod val="95000"/>
                  </a:schemeClr>
                </a:solidFill>
              </a:rPr>
              <a:t>Questions/</a:t>
            </a:r>
            <a:r>
              <a:rPr lang="fr-FR" sz="3600" b="1" dirty="0" err="1" smtClean="0">
                <a:solidFill>
                  <a:schemeClr val="bg1">
                    <a:lumMod val="95000"/>
                  </a:schemeClr>
                </a:solidFill>
              </a:rPr>
              <a:t>remarks</a:t>
            </a:r>
            <a:r>
              <a:rPr lang="fr-FR" sz="3600" b="1" dirty="0" smtClean="0">
                <a:solidFill>
                  <a:schemeClr val="bg1">
                    <a:lumMod val="95000"/>
                  </a:schemeClr>
                </a:solidFill>
              </a:rPr>
              <a:t>?</a:t>
            </a:r>
            <a:endParaRPr lang="fr-FR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80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Fuel </a:t>
            </a:r>
            <a:r>
              <a:rPr lang="fr-FR" sz="2800" dirty="0" err="1" smtClean="0"/>
              <a:t>retention</a:t>
            </a:r>
            <a:r>
              <a:rPr lang="fr-FR" sz="2800" dirty="0" smtClean="0"/>
              <a:t> </a:t>
            </a:r>
            <a:r>
              <a:rPr lang="fr-FR" sz="2800" dirty="0" err="1" smtClean="0"/>
              <a:t>task</a:t>
            </a:r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J. </a:t>
            </a:r>
            <a:r>
              <a:rPr lang="en-GB" dirty="0" err="1" smtClean="0"/>
              <a:t>Mougenot</a:t>
            </a:r>
            <a:r>
              <a:rPr lang="en-GB" dirty="0" smtClean="0"/>
              <a:t> &amp; E. </a:t>
            </a:r>
            <a:r>
              <a:rPr lang="en-GB" dirty="0" err="1" smtClean="0"/>
              <a:t>Hodille</a:t>
            </a:r>
            <a:r>
              <a:rPr lang="en-GB" dirty="0" smtClean="0"/>
              <a:t> | TSVV#7 | 8</a:t>
            </a:r>
            <a:r>
              <a:rPr lang="en-GB" baseline="30000" dirty="0" smtClean="0"/>
              <a:t>th</a:t>
            </a:r>
            <a:r>
              <a:rPr lang="en-GB" dirty="0" smtClean="0"/>
              <a:t> November 2022 | Page </a:t>
            </a:r>
            <a:fld id="{6A6D9FA1-99C7-4910-8E32-B85D378B0060}" type="slidenum">
              <a:rPr lang="en-GB" smtClean="0"/>
              <a:pPr algn="r"/>
              <a:t>2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171" y="1104603"/>
            <a:ext cx="6768752" cy="3600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87625" y="3147814"/>
            <a:ext cx="7737524" cy="52053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51520" y="555526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One of the TSVV#7 objectives: </a:t>
            </a:r>
            <a:r>
              <a:rPr lang="en-US" b="1" dirty="0" smtClean="0">
                <a:solidFill>
                  <a:srgbClr val="C00000"/>
                </a:solidFill>
              </a:rPr>
              <a:t>Assessment </a:t>
            </a:r>
            <a:r>
              <a:rPr lang="en-US" b="1" dirty="0">
                <a:solidFill>
                  <a:srgbClr val="C00000"/>
                </a:solidFill>
              </a:rPr>
              <a:t>of tritium in-vessel inventory (co-deposition, bulk retention with He-induced and neutron damage) </a:t>
            </a:r>
            <a:endParaRPr lang="fr-FR" b="1" dirty="0">
              <a:solidFill>
                <a:srgbClr val="C00000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1691680" y="1201857"/>
            <a:ext cx="0" cy="194595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50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err="1" smtClean="0"/>
              <a:t>Summary</a:t>
            </a:r>
            <a:r>
              <a:rPr lang="fr-FR" sz="2800" dirty="0" smtClean="0"/>
              <a:t> of </a:t>
            </a:r>
            <a:r>
              <a:rPr lang="fr-FR" sz="2800" dirty="0" err="1"/>
              <a:t>w</a:t>
            </a:r>
            <a:r>
              <a:rPr lang="fr-FR" sz="2800" dirty="0" err="1" smtClean="0"/>
              <a:t>ork</a:t>
            </a:r>
            <a:r>
              <a:rPr lang="fr-FR" sz="2800" dirty="0" smtClean="0"/>
              <a:t> </a:t>
            </a:r>
            <a:r>
              <a:rPr lang="fr-FR" sz="2800" dirty="0" err="1" smtClean="0"/>
              <a:t>done</a:t>
            </a:r>
            <a:r>
              <a:rPr lang="fr-FR" sz="2800" dirty="0" smtClean="0"/>
              <a:t> in 2022</a:t>
            </a:r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J. </a:t>
            </a:r>
            <a:r>
              <a:rPr lang="en-GB" dirty="0" err="1" smtClean="0"/>
              <a:t>Mougenot</a:t>
            </a:r>
            <a:r>
              <a:rPr lang="en-GB" dirty="0" smtClean="0"/>
              <a:t> &amp; E. </a:t>
            </a:r>
            <a:r>
              <a:rPr lang="en-GB" dirty="0" err="1" smtClean="0"/>
              <a:t>Hodille</a:t>
            </a:r>
            <a:r>
              <a:rPr lang="en-GB" dirty="0" smtClean="0"/>
              <a:t> | TSVV#7 | 8</a:t>
            </a:r>
            <a:r>
              <a:rPr lang="en-GB" baseline="30000" dirty="0" smtClean="0"/>
              <a:t>th</a:t>
            </a:r>
            <a:r>
              <a:rPr lang="en-GB" dirty="0" smtClean="0"/>
              <a:t> November 2022 | Page </a:t>
            </a:r>
            <a:fld id="{6A6D9FA1-99C7-4910-8E32-B85D378B0060}" type="slidenum">
              <a:rPr lang="en-GB" smtClean="0"/>
              <a:pPr algn="r"/>
              <a:t>3</a:t>
            </a:fld>
            <a:endParaRPr lang="en-GB" dirty="0"/>
          </a:p>
        </p:txBody>
      </p:sp>
      <p:sp>
        <p:nvSpPr>
          <p:cNvPr id="3" name="ZoneTexte 2"/>
          <p:cNvSpPr txBox="1"/>
          <p:nvPr/>
        </p:nvSpPr>
        <p:spPr>
          <a:xfrm>
            <a:off x="683568" y="1283330"/>
            <a:ext cx="7748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(</a:t>
            </a:r>
            <a:r>
              <a:rPr lang="en-US" b="1" dirty="0" smtClean="0"/>
              <a:t>for M2.9) 3D effects on hydrogen transport in ITER-like </a:t>
            </a:r>
            <a:r>
              <a:rPr lang="en-US" b="1" dirty="0" err="1" smtClean="0"/>
              <a:t>monoblocks</a:t>
            </a:r>
            <a:r>
              <a:rPr lang="en-US" b="1" dirty="0" smtClean="0"/>
              <a:t> with FESTIM code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683568" y="2706474"/>
            <a:ext cx="4703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(for </a:t>
            </a:r>
            <a:r>
              <a:rPr lang="en-US" dirty="0" smtClean="0"/>
              <a:t>M4.6) Modelling </a:t>
            </a:r>
            <a:r>
              <a:rPr lang="en-US" dirty="0"/>
              <a:t>H-He interactions in W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925416" y="1831925"/>
            <a:ext cx="45070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Paper to </a:t>
            </a:r>
            <a:r>
              <a:rPr lang="fr-FR" sz="1400" dirty="0" err="1" smtClean="0"/>
              <a:t>be</a:t>
            </a:r>
            <a:r>
              <a:rPr lang="fr-FR" sz="1400" dirty="0" smtClean="0"/>
              <a:t> </a:t>
            </a:r>
            <a:r>
              <a:rPr lang="fr-FR" sz="1400" dirty="0" err="1" smtClean="0"/>
              <a:t>submitted</a:t>
            </a:r>
            <a:r>
              <a:rPr lang="fr-FR" sz="1400" dirty="0" smtClean="0"/>
              <a:t> – on </a:t>
            </a:r>
            <a:r>
              <a:rPr lang="fr-FR" sz="1400" dirty="0" err="1" smtClean="0"/>
              <a:t>Eurofusion</a:t>
            </a:r>
            <a:r>
              <a:rPr lang="fr-FR" sz="1400" dirty="0" smtClean="0"/>
              <a:t> </a:t>
            </a:r>
            <a:r>
              <a:rPr lang="fr-FR" sz="1400" dirty="0" err="1" smtClean="0"/>
              <a:t>Pinboard</a:t>
            </a:r>
            <a:r>
              <a:rPr lang="fr-FR" sz="1400" dirty="0"/>
              <a:t> </a:t>
            </a:r>
            <a:r>
              <a:rPr lang="fr-FR" sz="1400" dirty="0" smtClean="0"/>
              <a:t>(ID: 33309</a:t>
            </a:r>
            <a:r>
              <a:rPr lang="fr-FR" sz="1400" dirty="0"/>
              <a:t>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999376" y="3128650"/>
            <a:ext cx="643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/>
              <a:t> </a:t>
            </a:r>
            <a:r>
              <a:rPr lang="en-US" sz="1400" dirty="0"/>
              <a:t>32nd Symposium on Fusion Technology –September 10-23 2022 –Dubrovnik, </a:t>
            </a:r>
            <a:r>
              <a:rPr lang="en-US" sz="1400" dirty="0" smtClean="0"/>
              <a:t>Croatia</a:t>
            </a:r>
          </a:p>
          <a:p>
            <a:pPr algn="r"/>
            <a:r>
              <a:rPr lang="fr-FR" sz="1400" dirty="0" smtClean="0"/>
              <a:t>on </a:t>
            </a:r>
            <a:r>
              <a:rPr lang="fr-FR" sz="1400" dirty="0" err="1"/>
              <a:t>Eurofusion</a:t>
            </a:r>
            <a:r>
              <a:rPr lang="fr-FR" sz="1400" dirty="0"/>
              <a:t> </a:t>
            </a:r>
            <a:r>
              <a:rPr lang="fr-FR" sz="1400" dirty="0" err="1"/>
              <a:t>Pinboard</a:t>
            </a:r>
            <a:r>
              <a:rPr lang="fr-FR" sz="1400" dirty="0"/>
              <a:t> (ID: 30921)</a:t>
            </a:r>
          </a:p>
        </p:txBody>
      </p:sp>
    </p:spTree>
    <p:extLst>
      <p:ext uri="{BB962C8B-B14F-4D97-AF65-F5344CB8AC3E}">
        <p14:creationId xmlns:p14="http://schemas.microsoft.com/office/powerpoint/2010/main" val="423466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49" y="411510"/>
            <a:ext cx="3252588" cy="5008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err="1" smtClean="0"/>
              <a:t>Monoblock</a:t>
            </a:r>
            <a:r>
              <a:rPr lang="fr-FR" sz="2800" dirty="0" smtClean="0"/>
              <a:t> for DEMO (ITER-</a:t>
            </a:r>
            <a:r>
              <a:rPr lang="fr-FR" sz="2800" dirty="0" err="1" smtClean="0"/>
              <a:t>like</a:t>
            </a:r>
            <a:r>
              <a:rPr lang="fr-FR" sz="2800" dirty="0" smtClean="0"/>
              <a:t>)</a:t>
            </a:r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J. </a:t>
            </a:r>
            <a:r>
              <a:rPr lang="en-GB" dirty="0" err="1" smtClean="0"/>
              <a:t>Mougenot</a:t>
            </a:r>
            <a:r>
              <a:rPr lang="en-GB" dirty="0" smtClean="0"/>
              <a:t> &amp; E. </a:t>
            </a:r>
            <a:r>
              <a:rPr lang="en-GB" dirty="0" err="1" smtClean="0"/>
              <a:t>Hodille</a:t>
            </a:r>
            <a:r>
              <a:rPr lang="en-GB" dirty="0" smtClean="0"/>
              <a:t> | TSVV#7 | 8</a:t>
            </a:r>
            <a:r>
              <a:rPr lang="en-GB" baseline="30000" dirty="0" smtClean="0"/>
              <a:t>th</a:t>
            </a:r>
            <a:r>
              <a:rPr lang="en-GB" dirty="0" smtClean="0"/>
              <a:t> November 2022 | Page </a:t>
            </a:r>
            <a:fld id="{6A6D9FA1-99C7-4910-8E32-B85D378B0060}" type="slidenum">
              <a:rPr lang="en-GB" smtClean="0"/>
              <a:pPr algn="r"/>
              <a:t>4</a:t>
            </a:fld>
            <a:endParaRPr lang="en-GB" dirty="0"/>
          </a:p>
        </p:txBody>
      </p:sp>
      <p:cxnSp>
        <p:nvCxnSpPr>
          <p:cNvPr id="8" name="Connecteur droit avec flèche 7"/>
          <p:cNvCxnSpPr>
            <a:stCxn id="10" idx="3"/>
          </p:cNvCxnSpPr>
          <p:nvPr/>
        </p:nvCxnSpPr>
        <p:spPr>
          <a:xfrm>
            <a:off x="611560" y="892841"/>
            <a:ext cx="1440160" cy="49077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290638" y="754341"/>
            <a:ext cx="320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W</a:t>
            </a:r>
            <a:endParaRPr lang="fr-FR" sz="1200" dirty="0"/>
          </a:p>
        </p:txBody>
      </p:sp>
      <p:cxnSp>
        <p:nvCxnSpPr>
          <p:cNvPr id="13" name="Connecteur droit avec flèche 12"/>
          <p:cNvCxnSpPr>
            <a:stCxn id="14" idx="3"/>
          </p:cNvCxnSpPr>
          <p:nvPr/>
        </p:nvCxnSpPr>
        <p:spPr>
          <a:xfrm>
            <a:off x="662619" y="1634164"/>
            <a:ext cx="1749141" cy="577546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316049" y="1495664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 smtClean="0"/>
              <a:t>Cu</a:t>
            </a:r>
            <a:endParaRPr lang="fr-FR" sz="1200" dirty="0"/>
          </a:p>
        </p:txBody>
      </p:sp>
      <p:cxnSp>
        <p:nvCxnSpPr>
          <p:cNvPr id="15" name="Connecteur droit avec flèche 14"/>
          <p:cNvCxnSpPr>
            <a:stCxn id="16" idx="3"/>
          </p:cNvCxnSpPr>
          <p:nvPr/>
        </p:nvCxnSpPr>
        <p:spPr>
          <a:xfrm>
            <a:off x="767852" y="2223081"/>
            <a:ext cx="1334927" cy="59087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161596" y="2084581"/>
            <a:ext cx="6062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CuCrZr</a:t>
            </a:r>
            <a:endParaRPr lang="fr-FR" sz="1200" dirty="0"/>
          </a:p>
        </p:txBody>
      </p:sp>
      <p:sp>
        <p:nvSpPr>
          <p:cNvPr id="19" name="ZoneTexte 18"/>
          <p:cNvSpPr txBox="1"/>
          <p:nvPr/>
        </p:nvSpPr>
        <p:spPr>
          <a:xfrm>
            <a:off x="3617588" y="1553605"/>
            <a:ext cx="5132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5 mm</a:t>
            </a:r>
            <a:endParaRPr lang="fr-FR" sz="1100" dirty="0"/>
          </a:p>
        </p:txBody>
      </p:sp>
      <p:sp>
        <p:nvSpPr>
          <p:cNvPr id="21" name="ZoneTexte 20"/>
          <p:cNvSpPr txBox="1"/>
          <p:nvPr/>
        </p:nvSpPr>
        <p:spPr>
          <a:xfrm>
            <a:off x="3617588" y="2099970"/>
            <a:ext cx="5132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1 mm</a:t>
            </a:r>
            <a:endParaRPr lang="fr-FR" sz="1100" dirty="0"/>
          </a:p>
        </p:txBody>
      </p:sp>
      <p:sp>
        <p:nvSpPr>
          <p:cNvPr id="22" name="ZoneTexte 21"/>
          <p:cNvSpPr txBox="1"/>
          <p:nvPr/>
        </p:nvSpPr>
        <p:spPr>
          <a:xfrm>
            <a:off x="3563888" y="2387712"/>
            <a:ext cx="6206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1.5 mm</a:t>
            </a:r>
            <a:endParaRPr lang="fr-FR" sz="1100" dirty="0"/>
          </a:p>
        </p:txBody>
      </p:sp>
      <p:sp>
        <p:nvSpPr>
          <p:cNvPr id="20" name="ZoneTexte 19"/>
          <p:cNvSpPr txBox="1"/>
          <p:nvPr/>
        </p:nvSpPr>
        <p:spPr>
          <a:xfrm>
            <a:off x="3450777" y="3507854"/>
            <a:ext cx="2281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¼ of a </a:t>
            </a:r>
            <a:r>
              <a:rPr lang="en-GB" sz="1200" dirty="0" err="1" smtClean="0"/>
              <a:t>monoblock</a:t>
            </a:r>
            <a:endParaRPr lang="en-GB" sz="1200" dirty="0" smtClean="0"/>
          </a:p>
          <a:p>
            <a:r>
              <a:rPr lang="en-GB" sz="1200" dirty="0" smtClean="0"/>
              <a:t>+0.5 mm of </a:t>
            </a:r>
            <a:r>
              <a:rPr lang="en-GB" sz="1200" dirty="0" err="1" smtClean="0"/>
              <a:t>CuCrZr</a:t>
            </a:r>
            <a:r>
              <a:rPr lang="en-GB" sz="1200" dirty="0" smtClean="0"/>
              <a:t> over Z (pipe continuity, 1 mm space between the </a:t>
            </a:r>
            <a:r>
              <a:rPr lang="en-GB" sz="1200" dirty="0" err="1" smtClean="0"/>
              <a:t>monoblocks</a:t>
            </a:r>
            <a:r>
              <a:rPr lang="en-GB" sz="1200" dirty="0" smtClean="0"/>
              <a:t>)</a:t>
            </a:r>
            <a:endParaRPr lang="en-GB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449" y="625374"/>
            <a:ext cx="3211303" cy="1856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ZoneTexte 22"/>
          <p:cNvSpPr txBox="1"/>
          <p:nvPr/>
        </p:nvSpPr>
        <p:spPr>
          <a:xfrm>
            <a:off x="5741877" y="2499742"/>
            <a:ext cx="33666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You et al. </a:t>
            </a:r>
            <a:r>
              <a:rPr lang="en-US" sz="1050" i="1" dirty="0"/>
              <a:t>Journal of Nuclear Materials </a:t>
            </a:r>
            <a:r>
              <a:rPr lang="en-US" sz="1050" b="1" dirty="0"/>
              <a:t>544</a:t>
            </a:r>
            <a:r>
              <a:rPr lang="en-US" sz="1050" dirty="0"/>
              <a:t>, 152670 (2021)</a:t>
            </a:r>
            <a:endParaRPr lang="fr-FR" sz="1050" dirty="0"/>
          </a:p>
        </p:txBody>
      </p:sp>
      <p:sp>
        <p:nvSpPr>
          <p:cNvPr id="24" name="ZoneTexte 23"/>
          <p:cNvSpPr txBox="1"/>
          <p:nvPr/>
        </p:nvSpPr>
        <p:spPr>
          <a:xfrm>
            <a:off x="5868144" y="3363838"/>
            <a:ext cx="27332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Several simulations were run with </a:t>
            </a:r>
            <a:r>
              <a:rPr lang="en-US" sz="1400" b="1" dirty="0" smtClean="0"/>
              <a:t>the </a:t>
            </a:r>
            <a:r>
              <a:rPr lang="en-US" sz="1400" b="1" dirty="0" err="1" smtClean="0"/>
              <a:t>monoblock</a:t>
            </a:r>
            <a:r>
              <a:rPr lang="en-US" sz="1400" b="1" dirty="0" smtClean="0"/>
              <a:t> thicknesses (</a:t>
            </a:r>
            <a:r>
              <a:rPr lang="en-US" sz="1400" b="1" i="1" dirty="0" smtClean="0"/>
              <a:t>e</a:t>
            </a:r>
            <a:r>
              <a:rPr lang="en-US" sz="1400" b="1" dirty="0" smtClean="0"/>
              <a:t>)</a:t>
            </a:r>
            <a:endParaRPr lang="en-US" sz="1400" b="1" dirty="0"/>
          </a:p>
          <a:p>
            <a:r>
              <a:rPr lang="en-US" sz="1400" b="1" dirty="0"/>
              <a:t>varying from </a:t>
            </a:r>
            <a:r>
              <a:rPr lang="en-US" sz="1400" b="1" dirty="0" smtClean="0"/>
              <a:t>4mm </a:t>
            </a:r>
            <a:r>
              <a:rPr lang="en-US" sz="1400" b="1" dirty="0"/>
              <a:t>to 14 </a:t>
            </a:r>
            <a:r>
              <a:rPr lang="en-US" sz="1400" b="1" dirty="0" smtClean="0"/>
              <a:t>mm</a:t>
            </a:r>
            <a:endParaRPr lang="fr-FR" sz="1400" b="1" dirty="0"/>
          </a:p>
        </p:txBody>
      </p:sp>
      <p:cxnSp>
        <p:nvCxnSpPr>
          <p:cNvPr id="26" name="Connecteur droit avec flèche 25"/>
          <p:cNvCxnSpPr/>
          <p:nvPr/>
        </p:nvCxnSpPr>
        <p:spPr>
          <a:xfrm flipV="1">
            <a:off x="2771800" y="1225114"/>
            <a:ext cx="432048" cy="137377"/>
          </a:xfrm>
          <a:prstGeom prst="straightConnector1">
            <a:avLst/>
          </a:prstGeom>
          <a:ln w="190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2914834" y="846674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e/2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33504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General model description</a:t>
            </a:r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J. </a:t>
            </a:r>
            <a:r>
              <a:rPr lang="en-GB" dirty="0" err="1" smtClean="0"/>
              <a:t>Mougenot</a:t>
            </a:r>
            <a:r>
              <a:rPr lang="en-GB" dirty="0" smtClean="0"/>
              <a:t> &amp; E. </a:t>
            </a:r>
            <a:r>
              <a:rPr lang="en-GB" dirty="0" err="1" smtClean="0"/>
              <a:t>Hodille</a:t>
            </a:r>
            <a:r>
              <a:rPr lang="en-GB" dirty="0" smtClean="0"/>
              <a:t> | TSVV#7 | 8</a:t>
            </a:r>
            <a:r>
              <a:rPr lang="en-GB" baseline="30000" dirty="0" smtClean="0"/>
              <a:t>th</a:t>
            </a:r>
            <a:r>
              <a:rPr lang="en-GB" dirty="0" smtClean="0"/>
              <a:t> November 2022 | Page </a:t>
            </a:r>
            <a:fld id="{6A6D9FA1-99C7-4910-8E32-B85D378B0060}" type="slidenum">
              <a:rPr lang="en-GB" smtClean="0"/>
              <a:pPr algn="r"/>
              <a:t>5</a:t>
            </a:fld>
            <a:endParaRPr lang="en-GB" dirty="0"/>
          </a:p>
        </p:txBody>
      </p:sp>
      <p:sp>
        <p:nvSpPr>
          <p:cNvPr id="5" name="ZoneTexte 4"/>
          <p:cNvSpPr txBox="1"/>
          <p:nvPr/>
        </p:nvSpPr>
        <p:spPr>
          <a:xfrm>
            <a:off x="6584852" y="4515966"/>
            <a:ext cx="24449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>
                <a:latin typeface="+mj-lt"/>
              </a:rPr>
              <a:t>R. Delaporte-Mathurin – To </a:t>
            </a:r>
            <a:r>
              <a:rPr lang="fr-FR" sz="1050" dirty="0" err="1" smtClean="0">
                <a:latin typeface="+mj-lt"/>
              </a:rPr>
              <a:t>be</a:t>
            </a:r>
            <a:r>
              <a:rPr lang="fr-FR" sz="1050" dirty="0" smtClean="0">
                <a:latin typeface="+mj-lt"/>
              </a:rPr>
              <a:t> </a:t>
            </a:r>
            <a:r>
              <a:rPr lang="fr-FR" sz="1050" dirty="0" err="1" smtClean="0">
                <a:latin typeface="+mj-lt"/>
              </a:rPr>
              <a:t>submitted</a:t>
            </a:r>
            <a:endParaRPr lang="fr-FR" sz="1050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48"/>
          <a:stretch/>
        </p:blipFill>
        <p:spPr bwMode="auto">
          <a:xfrm>
            <a:off x="229531" y="1285988"/>
            <a:ext cx="3533775" cy="689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18" y="555526"/>
            <a:ext cx="2449091" cy="71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555776" y="775013"/>
            <a:ext cx="15350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err="1" smtClean="0"/>
              <a:t>Transient</a:t>
            </a:r>
            <a:r>
              <a:rPr lang="fr-FR" sz="1200" i="1" dirty="0" smtClean="0"/>
              <a:t> </a:t>
            </a:r>
            <a:r>
              <a:rPr lang="fr-FR" sz="1200" i="1" dirty="0" err="1" smtClean="0"/>
              <a:t>heat</a:t>
            </a:r>
            <a:r>
              <a:rPr lang="fr-FR" sz="1200" i="1" dirty="0" smtClean="0"/>
              <a:t> </a:t>
            </a:r>
            <a:r>
              <a:rPr lang="fr-FR" sz="1200" i="1" dirty="0" err="1" smtClean="0"/>
              <a:t>tranfer</a:t>
            </a:r>
            <a:endParaRPr lang="fr-FR" sz="1200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7502881" y="1903895"/>
            <a:ext cx="1480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err="1" smtClean="0"/>
              <a:t>Kinetic</a:t>
            </a:r>
            <a:r>
              <a:rPr lang="fr-FR" sz="1200" i="1" dirty="0" smtClean="0"/>
              <a:t> </a:t>
            </a:r>
            <a:r>
              <a:rPr lang="fr-FR" sz="1200" i="1" dirty="0" err="1" smtClean="0"/>
              <a:t>trapping</a:t>
            </a:r>
            <a:r>
              <a:rPr lang="fr-FR" sz="1200" i="1" dirty="0" smtClean="0"/>
              <a:t> of </a:t>
            </a:r>
            <a:r>
              <a:rPr lang="fr-FR" sz="1200" i="1" dirty="0" err="1" smtClean="0"/>
              <a:t>trapped</a:t>
            </a:r>
            <a:r>
              <a:rPr lang="fr-FR" sz="1200" i="1" dirty="0" smtClean="0"/>
              <a:t> </a:t>
            </a:r>
            <a:r>
              <a:rPr lang="fr-FR" sz="1200" i="1" dirty="0" err="1" smtClean="0"/>
              <a:t>hydrogen</a:t>
            </a:r>
            <a:endParaRPr lang="fr-FR" sz="1200" i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3773301" y="1347614"/>
            <a:ext cx="1488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err="1" smtClean="0"/>
              <a:t>Fick</a:t>
            </a:r>
            <a:r>
              <a:rPr lang="fr-FR" sz="1200" i="1" dirty="0" smtClean="0"/>
              <a:t> diffusion of </a:t>
            </a:r>
            <a:r>
              <a:rPr lang="fr-FR" sz="1200" i="1" dirty="0" err="1" smtClean="0"/>
              <a:t>solute</a:t>
            </a:r>
            <a:r>
              <a:rPr lang="fr-FR" sz="1200" i="1" dirty="0" smtClean="0"/>
              <a:t> </a:t>
            </a:r>
            <a:r>
              <a:rPr lang="fr-FR" sz="1200" i="1" dirty="0" err="1" smtClean="0"/>
              <a:t>hydrogen</a:t>
            </a:r>
            <a:endParaRPr lang="fr-FR" sz="1200" i="1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49"/>
          <a:stretch/>
        </p:blipFill>
        <p:spPr bwMode="auto">
          <a:xfrm>
            <a:off x="5475811" y="1294295"/>
            <a:ext cx="3533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570" y="640860"/>
            <a:ext cx="1728192" cy="545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ZoneTexte 26"/>
          <p:cNvSpPr txBox="1"/>
          <p:nvPr/>
        </p:nvSpPr>
        <p:spPr>
          <a:xfrm>
            <a:off x="5304834" y="682681"/>
            <a:ext cx="194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Chemical </a:t>
            </a:r>
            <a:r>
              <a:rPr lang="fr-FR" sz="1200" i="1" dirty="0" err="1"/>
              <a:t>potential</a:t>
            </a:r>
            <a:r>
              <a:rPr lang="fr-FR" sz="1200" i="1" dirty="0"/>
              <a:t> </a:t>
            </a:r>
            <a:r>
              <a:rPr lang="fr-FR" sz="1200" i="1" dirty="0" err="1" smtClean="0"/>
              <a:t>continuity</a:t>
            </a:r>
            <a:r>
              <a:rPr lang="fr-FR" sz="1200" i="1" dirty="0" smtClean="0"/>
              <a:t> at interfaces</a:t>
            </a:r>
            <a:endParaRPr lang="fr-FR" sz="1200" i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22592" r="25624" b="49809"/>
          <a:stretch/>
        </p:blipFill>
        <p:spPr bwMode="auto">
          <a:xfrm>
            <a:off x="152772" y="2134727"/>
            <a:ext cx="709979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ZoneTexte 27"/>
          <p:cNvSpPr txBox="1"/>
          <p:nvPr/>
        </p:nvSpPr>
        <p:spPr>
          <a:xfrm>
            <a:off x="7242698" y="3795886"/>
            <a:ext cx="1480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err="1" smtClean="0"/>
              <a:t>Trap</a:t>
            </a:r>
            <a:r>
              <a:rPr lang="fr-FR" sz="1200" i="1" dirty="0" smtClean="0"/>
              <a:t> </a:t>
            </a:r>
            <a:r>
              <a:rPr lang="fr-FR" sz="1200" i="1" dirty="0" err="1" smtClean="0"/>
              <a:t>properties</a:t>
            </a:r>
            <a:endParaRPr lang="fr-FR" sz="1200" i="1" dirty="0"/>
          </a:p>
        </p:txBody>
      </p:sp>
    </p:spTree>
    <p:extLst>
      <p:ext uri="{BB962C8B-B14F-4D97-AF65-F5344CB8AC3E}">
        <p14:creationId xmlns:p14="http://schemas.microsoft.com/office/powerpoint/2010/main" val="107246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Scenario and </a:t>
            </a:r>
            <a:r>
              <a:rPr lang="fr-FR" sz="2800" dirty="0" err="1" smtClean="0"/>
              <a:t>boundary</a:t>
            </a:r>
            <a:r>
              <a:rPr lang="fr-FR" sz="2800" dirty="0" smtClean="0"/>
              <a:t> conditions</a:t>
            </a:r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J. </a:t>
            </a:r>
            <a:r>
              <a:rPr lang="en-GB" dirty="0" err="1" smtClean="0"/>
              <a:t>Mougenot</a:t>
            </a:r>
            <a:r>
              <a:rPr lang="en-GB" dirty="0" smtClean="0"/>
              <a:t> &amp; E. </a:t>
            </a:r>
            <a:r>
              <a:rPr lang="en-GB" dirty="0" err="1" smtClean="0"/>
              <a:t>Hodille</a:t>
            </a:r>
            <a:r>
              <a:rPr lang="en-GB" dirty="0" smtClean="0"/>
              <a:t> | TSVV#7 | 8</a:t>
            </a:r>
            <a:r>
              <a:rPr lang="en-GB" baseline="30000" dirty="0" smtClean="0"/>
              <a:t>th</a:t>
            </a:r>
            <a:r>
              <a:rPr lang="en-GB" dirty="0" smtClean="0"/>
              <a:t> November 2022 | Page </a:t>
            </a:r>
            <a:fld id="{6A6D9FA1-99C7-4910-8E32-B85D378B0060}" type="slidenum">
              <a:rPr lang="en-GB" smtClean="0"/>
              <a:pPr algn="r"/>
              <a:t>6</a:t>
            </a:fld>
            <a:endParaRPr lang="en-GB" dirty="0"/>
          </a:p>
        </p:txBody>
      </p:sp>
      <p:sp>
        <p:nvSpPr>
          <p:cNvPr id="5" name="ZoneTexte 4"/>
          <p:cNvSpPr txBox="1"/>
          <p:nvPr/>
        </p:nvSpPr>
        <p:spPr>
          <a:xfrm>
            <a:off x="6584852" y="4515966"/>
            <a:ext cx="24449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>
                <a:latin typeface="+mj-lt"/>
              </a:rPr>
              <a:t>R. Delaporte-Mathurin – To </a:t>
            </a:r>
            <a:r>
              <a:rPr lang="fr-FR" sz="1050" dirty="0" err="1" smtClean="0">
                <a:latin typeface="+mj-lt"/>
              </a:rPr>
              <a:t>be</a:t>
            </a:r>
            <a:r>
              <a:rPr lang="fr-FR" sz="1050" dirty="0" smtClean="0">
                <a:latin typeface="+mj-lt"/>
              </a:rPr>
              <a:t> </a:t>
            </a:r>
            <a:r>
              <a:rPr lang="fr-FR" sz="1050" dirty="0" err="1" smtClean="0">
                <a:latin typeface="+mj-lt"/>
              </a:rPr>
              <a:t>submitted</a:t>
            </a:r>
            <a:endParaRPr lang="fr-FR" sz="1050" dirty="0">
              <a:latin typeface="+mj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9512" y="618242"/>
            <a:ext cx="4642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Transient simulations up to 10</a:t>
            </a:r>
            <a:r>
              <a:rPr lang="en-US" baseline="30000" dirty="0"/>
              <a:t>6</a:t>
            </a:r>
            <a:r>
              <a:rPr lang="en-US" dirty="0"/>
              <a:t> </a:t>
            </a:r>
            <a:r>
              <a:rPr lang="en-US" dirty="0" smtClean="0"/>
              <a:t>s </a:t>
            </a:r>
            <a:r>
              <a:rPr lang="en-US" sz="1100" dirty="0" smtClean="0"/>
              <a:t>(no cycling for DEMO ?)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3" t="59445" r="22604" b="31296"/>
          <a:stretch/>
        </p:blipFill>
        <p:spPr bwMode="auto">
          <a:xfrm>
            <a:off x="316946" y="1563638"/>
            <a:ext cx="3579273" cy="73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0"/>
          <a:stretch/>
        </p:blipFill>
        <p:spPr bwMode="auto">
          <a:xfrm>
            <a:off x="4326208" y="421300"/>
            <a:ext cx="4817792" cy="3253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18" y="1239759"/>
            <a:ext cx="2331687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onnecteur droit 9"/>
          <p:cNvCxnSpPr/>
          <p:nvPr/>
        </p:nvCxnSpPr>
        <p:spPr>
          <a:xfrm>
            <a:off x="1384600" y="2499742"/>
            <a:ext cx="2232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9" y="3078956"/>
            <a:ext cx="3808959" cy="1247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2220442" y="4398372"/>
            <a:ext cx="17641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2 cases are </a:t>
            </a:r>
            <a:r>
              <a:rPr lang="en-GB" sz="1100" dirty="0" err="1" smtClean="0"/>
              <a:t>considerated</a:t>
            </a:r>
            <a:endParaRPr lang="en-GB" sz="1100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0" y="2635145"/>
            <a:ext cx="3448447" cy="45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301" y="2218148"/>
            <a:ext cx="910035" cy="16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4931098" y="3857397"/>
            <a:ext cx="4077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err="1" smtClean="0"/>
              <a:t>Solved</a:t>
            </a:r>
            <a:r>
              <a:rPr lang="fr-FR" sz="1200" dirty="0" smtClean="0"/>
              <a:t> </a:t>
            </a:r>
            <a:r>
              <a:rPr lang="fr-FR" sz="1200" dirty="0" err="1" smtClean="0"/>
              <a:t>with</a:t>
            </a:r>
            <a:r>
              <a:rPr lang="fr-FR" sz="1200" dirty="0" smtClean="0"/>
              <a:t> </a:t>
            </a:r>
            <a:r>
              <a:rPr lang="fr-FR" sz="1200" b="1" dirty="0" smtClean="0"/>
              <a:t>FESTIM code </a:t>
            </a:r>
            <a:r>
              <a:rPr lang="fr-FR" sz="1200" b="1" dirty="0" err="1" smtClean="0"/>
              <a:t>now</a:t>
            </a:r>
            <a:r>
              <a:rPr lang="fr-FR" sz="1200" b="1" dirty="0" smtClean="0"/>
              <a:t> open-source</a:t>
            </a:r>
            <a:r>
              <a:rPr lang="fr-FR" sz="1200" dirty="0" smtClean="0"/>
              <a:t>: </a:t>
            </a:r>
            <a:r>
              <a:rPr lang="fr-FR" sz="1200" dirty="0" smtClean="0">
                <a:hlinkClick r:id="rId8"/>
              </a:rPr>
              <a:t>https</a:t>
            </a:r>
            <a:r>
              <a:rPr lang="fr-FR" sz="1200" dirty="0">
                <a:hlinkClick r:id="rId8"/>
              </a:rPr>
              <a:t>://</a:t>
            </a:r>
            <a:r>
              <a:rPr lang="fr-FR" sz="1200" dirty="0" smtClean="0">
                <a:hlinkClick r:id="rId8"/>
              </a:rPr>
              <a:t>github.com/RemDelaporteMathurin/FESTIM</a:t>
            </a:r>
            <a:endParaRPr lang="fr-FR" sz="1200" dirty="0" smtClean="0"/>
          </a:p>
        </p:txBody>
      </p:sp>
    </p:spTree>
    <p:extLst>
      <p:ext uri="{BB962C8B-B14F-4D97-AF65-F5344CB8AC3E}">
        <p14:creationId xmlns:p14="http://schemas.microsoft.com/office/powerpoint/2010/main" val="363002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err="1" smtClean="0"/>
              <a:t>Temperature</a:t>
            </a:r>
            <a:r>
              <a:rPr lang="fr-FR" sz="2800" dirty="0" smtClean="0"/>
              <a:t> and mobile H </a:t>
            </a:r>
            <a:r>
              <a:rPr lang="fr-FR" sz="2800" dirty="0" err="1" smtClean="0"/>
              <a:t>field</a:t>
            </a:r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J. </a:t>
            </a:r>
            <a:r>
              <a:rPr lang="en-GB" dirty="0" err="1" smtClean="0"/>
              <a:t>Mougenot</a:t>
            </a:r>
            <a:r>
              <a:rPr lang="en-GB" dirty="0" smtClean="0"/>
              <a:t> &amp; E. </a:t>
            </a:r>
            <a:r>
              <a:rPr lang="en-GB" dirty="0" err="1" smtClean="0"/>
              <a:t>Hodille</a:t>
            </a:r>
            <a:r>
              <a:rPr lang="en-GB" dirty="0" smtClean="0"/>
              <a:t> | TSVV#7 | 8</a:t>
            </a:r>
            <a:r>
              <a:rPr lang="en-GB" baseline="30000" dirty="0" smtClean="0"/>
              <a:t>th</a:t>
            </a:r>
            <a:r>
              <a:rPr lang="en-GB" dirty="0" smtClean="0"/>
              <a:t> November 2022 | Page </a:t>
            </a:r>
            <a:fld id="{6A6D9FA1-99C7-4910-8E32-B85D378B0060}" type="slidenum">
              <a:rPr lang="en-GB" smtClean="0"/>
              <a:pPr algn="r"/>
              <a:t>7</a:t>
            </a:fld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38" t="18889" r="22188" b="10185"/>
          <a:stretch/>
        </p:blipFill>
        <p:spPr bwMode="auto">
          <a:xfrm>
            <a:off x="323528" y="699542"/>
            <a:ext cx="3312368" cy="414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144323" y="4414526"/>
            <a:ext cx="8435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err="1"/>
              <a:t>S</a:t>
            </a:r>
            <a:r>
              <a:rPr lang="fr-FR" sz="1100" dirty="0" err="1" smtClean="0"/>
              <a:t>tationnary</a:t>
            </a:r>
            <a:endParaRPr lang="fr-FR" sz="1100" dirty="0" smtClean="0"/>
          </a:p>
          <a:p>
            <a:r>
              <a:rPr lang="fr-FR" sz="1100" dirty="0" smtClean="0"/>
              <a:t>e=6 mm</a:t>
            </a:r>
            <a:endParaRPr lang="fr-FR" sz="1100" dirty="0"/>
          </a:p>
        </p:txBody>
      </p:sp>
      <p:sp>
        <p:nvSpPr>
          <p:cNvPr id="6" name="ZoneTexte 5"/>
          <p:cNvSpPr txBox="1"/>
          <p:nvPr/>
        </p:nvSpPr>
        <p:spPr>
          <a:xfrm>
            <a:off x="2339752" y="929389"/>
            <a:ext cx="22555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 smtClean="0"/>
              <a:t>Similar</a:t>
            </a:r>
            <a:r>
              <a:rPr lang="fr-FR" sz="1400" b="1" dirty="0" smtClean="0"/>
              <a:t> to 2D </a:t>
            </a:r>
            <a:r>
              <a:rPr lang="fr-FR" sz="1400" b="1" dirty="0" err="1" smtClean="0"/>
              <a:t>field</a:t>
            </a:r>
            <a:endParaRPr lang="fr-FR" sz="1400" b="1" dirty="0" smtClean="0"/>
          </a:p>
          <a:p>
            <a:r>
              <a:rPr lang="fr-FR" sz="1400" dirty="0" smtClean="0"/>
              <a:t>(</a:t>
            </a:r>
            <a:r>
              <a:rPr lang="fr-FR" sz="1400" dirty="0" err="1" smtClean="0"/>
              <a:t>zero</a:t>
            </a:r>
            <a:r>
              <a:rPr lang="fr-FR" sz="1400" dirty="0" smtClean="0"/>
              <a:t> thermal flux on the </a:t>
            </a:r>
            <a:r>
              <a:rPr lang="fr-FR" sz="1400" dirty="0" err="1" smtClean="0"/>
              <a:t>toroidal</a:t>
            </a:r>
            <a:r>
              <a:rPr lang="fr-FR" sz="1400" dirty="0" smtClean="0"/>
              <a:t> face)</a:t>
            </a:r>
            <a:endParaRPr lang="fr-FR" sz="1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1" t="15926" r="42203" b="26959"/>
          <a:stretch/>
        </p:blipFill>
        <p:spPr bwMode="auto">
          <a:xfrm>
            <a:off x="4979240" y="885553"/>
            <a:ext cx="4164760" cy="352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4979240" y="4383139"/>
            <a:ext cx="8114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err="1" smtClean="0"/>
              <a:t>After</a:t>
            </a:r>
            <a:r>
              <a:rPr lang="fr-FR" sz="1100" dirty="0" smtClean="0"/>
              <a:t> 10</a:t>
            </a:r>
            <a:r>
              <a:rPr lang="fr-FR" sz="1100" baseline="30000" dirty="0" smtClean="0"/>
              <a:t>6</a:t>
            </a:r>
            <a:r>
              <a:rPr lang="fr-FR" sz="1100" dirty="0" smtClean="0"/>
              <a:t> s</a:t>
            </a:r>
          </a:p>
          <a:p>
            <a:r>
              <a:rPr lang="fr-FR" sz="1100" dirty="0" smtClean="0"/>
              <a:t>e=6 mm</a:t>
            </a:r>
            <a:endParaRPr lang="fr-FR" sz="1100" dirty="0"/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4595288" y="2067694"/>
            <a:ext cx="552776" cy="6330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 flipH="1">
            <a:off x="4045864" y="2700759"/>
            <a:ext cx="186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Instantaneous</a:t>
            </a:r>
            <a:r>
              <a:rPr lang="fr-FR" sz="1200" dirty="0" smtClean="0"/>
              <a:t> </a:t>
            </a:r>
            <a:r>
              <a:rPr lang="fr-FR" sz="1200" dirty="0" err="1" smtClean="0"/>
              <a:t>recombination</a:t>
            </a:r>
            <a:endParaRPr lang="fr-FR" sz="1200" dirty="0"/>
          </a:p>
        </p:txBody>
      </p:sp>
      <p:cxnSp>
        <p:nvCxnSpPr>
          <p:cNvPr id="23" name="Connecteur droit avec flèche 22"/>
          <p:cNvCxnSpPr/>
          <p:nvPr/>
        </p:nvCxnSpPr>
        <p:spPr>
          <a:xfrm flipH="1">
            <a:off x="8316416" y="832754"/>
            <a:ext cx="288032" cy="4659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>
            <a:off x="4979240" y="832754"/>
            <a:ext cx="3625208" cy="527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4871676" y="885553"/>
            <a:ext cx="107564" cy="14986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6584852" y="4515966"/>
            <a:ext cx="24449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>
                <a:latin typeface="+mj-lt"/>
              </a:rPr>
              <a:t>R. Delaporte-Mathurin – To </a:t>
            </a:r>
            <a:r>
              <a:rPr lang="fr-FR" sz="1050" dirty="0" err="1" smtClean="0">
                <a:latin typeface="+mj-lt"/>
              </a:rPr>
              <a:t>be</a:t>
            </a:r>
            <a:r>
              <a:rPr lang="fr-FR" sz="1050" dirty="0" smtClean="0">
                <a:latin typeface="+mj-lt"/>
              </a:rPr>
              <a:t> </a:t>
            </a:r>
            <a:r>
              <a:rPr lang="fr-FR" sz="1050" dirty="0" err="1" smtClean="0">
                <a:latin typeface="+mj-lt"/>
              </a:rPr>
              <a:t>submitted</a:t>
            </a:r>
            <a:endParaRPr lang="fr-FR" sz="1050" dirty="0">
              <a:latin typeface="+mj-lt"/>
            </a:endParaRPr>
          </a:p>
        </p:txBody>
      </p:sp>
      <p:cxnSp>
        <p:nvCxnSpPr>
          <p:cNvPr id="34" name="Connecteur droit avec flèche 33"/>
          <p:cNvCxnSpPr/>
          <p:nvPr/>
        </p:nvCxnSpPr>
        <p:spPr>
          <a:xfrm flipV="1">
            <a:off x="6791844" y="2126974"/>
            <a:ext cx="264939" cy="5230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6372200" y="2700759"/>
            <a:ext cx="788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Solubility</a:t>
            </a:r>
            <a:r>
              <a:rPr lang="fr-FR" sz="1200" dirty="0" smtClean="0"/>
              <a:t> </a:t>
            </a:r>
            <a:r>
              <a:rPr lang="fr-FR" sz="1200" dirty="0" err="1" smtClean="0"/>
              <a:t>effect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67805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err="1" smtClean="0"/>
              <a:t>Some</a:t>
            </a:r>
            <a:r>
              <a:rPr lang="fr-FR" sz="2800" dirty="0" smtClean="0"/>
              <a:t> temporal </a:t>
            </a:r>
            <a:r>
              <a:rPr lang="fr-FR" sz="2800" dirty="0" err="1" smtClean="0"/>
              <a:t>evolutions</a:t>
            </a:r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J. </a:t>
            </a:r>
            <a:r>
              <a:rPr lang="en-GB" dirty="0" err="1" smtClean="0"/>
              <a:t>Mougenot</a:t>
            </a:r>
            <a:r>
              <a:rPr lang="en-GB" dirty="0" smtClean="0"/>
              <a:t> &amp; E. </a:t>
            </a:r>
            <a:r>
              <a:rPr lang="en-GB" dirty="0" err="1" smtClean="0"/>
              <a:t>Hodille</a:t>
            </a:r>
            <a:r>
              <a:rPr lang="en-GB" dirty="0" smtClean="0"/>
              <a:t> | TSVV#7 | 8</a:t>
            </a:r>
            <a:r>
              <a:rPr lang="en-GB" baseline="30000" dirty="0" smtClean="0"/>
              <a:t>th</a:t>
            </a:r>
            <a:r>
              <a:rPr lang="en-GB" dirty="0" smtClean="0"/>
              <a:t> November 2022 | Page </a:t>
            </a:r>
            <a:fld id="{6A6D9FA1-99C7-4910-8E32-B85D378B0060}" type="slidenum">
              <a:rPr lang="en-GB" smtClean="0"/>
              <a:pPr algn="r"/>
              <a:t>8</a:t>
            </a:fld>
            <a:endParaRPr lang="en-GB" dirty="0"/>
          </a:p>
        </p:txBody>
      </p:sp>
      <p:sp>
        <p:nvSpPr>
          <p:cNvPr id="33" name="ZoneTexte 32"/>
          <p:cNvSpPr txBox="1"/>
          <p:nvPr/>
        </p:nvSpPr>
        <p:spPr>
          <a:xfrm>
            <a:off x="6584852" y="4515966"/>
            <a:ext cx="24449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>
                <a:latin typeface="+mj-lt"/>
              </a:rPr>
              <a:t>R. Delaporte-Mathurin – To </a:t>
            </a:r>
            <a:r>
              <a:rPr lang="fr-FR" sz="1050" dirty="0" err="1" smtClean="0">
                <a:latin typeface="+mj-lt"/>
              </a:rPr>
              <a:t>be</a:t>
            </a:r>
            <a:r>
              <a:rPr lang="fr-FR" sz="1050" dirty="0" smtClean="0">
                <a:latin typeface="+mj-lt"/>
              </a:rPr>
              <a:t> </a:t>
            </a:r>
            <a:r>
              <a:rPr lang="fr-FR" sz="1050" dirty="0" err="1" smtClean="0">
                <a:latin typeface="+mj-lt"/>
              </a:rPr>
              <a:t>submitted</a:t>
            </a:r>
            <a:endParaRPr lang="fr-FR" sz="1050" dirty="0"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7"/>
          <a:stretch/>
        </p:blipFill>
        <p:spPr bwMode="auto">
          <a:xfrm>
            <a:off x="107504" y="615999"/>
            <a:ext cx="4410635" cy="3134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9" t="28087" r="50278" b="21543"/>
          <a:stretch/>
        </p:blipFill>
        <p:spPr bwMode="auto">
          <a:xfrm>
            <a:off x="5251004" y="1059582"/>
            <a:ext cx="3558213" cy="32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783517" y="753865"/>
            <a:ext cx="3025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No </a:t>
            </a:r>
            <a:r>
              <a:rPr lang="fr-FR" sz="1400" dirty="0" err="1" smtClean="0"/>
              <a:t>recombination</a:t>
            </a:r>
            <a:r>
              <a:rPr lang="fr-FR" sz="1400" dirty="0" smtClean="0"/>
              <a:t> = </a:t>
            </a:r>
            <a:r>
              <a:rPr lang="fr-FR" sz="1400" dirty="0" err="1" smtClean="0"/>
              <a:t>zero</a:t>
            </a:r>
            <a:r>
              <a:rPr lang="fr-FR" sz="1400" dirty="0" smtClean="0"/>
              <a:t> flux ≈ 2D case</a:t>
            </a:r>
            <a:endParaRPr lang="fr-FR" sz="1400" dirty="0"/>
          </a:p>
        </p:txBody>
      </p:sp>
      <p:sp>
        <p:nvSpPr>
          <p:cNvPr id="21" name="ZoneTexte 20"/>
          <p:cNvSpPr txBox="1"/>
          <p:nvPr/>
        </p:nvSpPr>
        <p:spPr>
          <a:xfrm>
            <a:off x="4518139" y="3777302"/>
            <a:ext cx="17241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Retention is over estimated by 2D simulations</a:t>
            </a:r>
            <a:endParaRPr lang="en-GB" sz="1400" dirty="0"/>
          </a:p>
        </p:txBody>
      </p:sp>
      <p:sp>
        <p:nvSpPr>
          <p:cNvPr id="22" name="ZoneTexte 21"/>
          <p:cNvSpPr txBox="1"/>
          <p:nvPr/>
        </p:nvSpPr>
        <p:spPr>
          <a:xfrm>
            <a:off x="395536" y="3750269"/>
            <a:ext cx="36724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Flux to </a:t>
            </a:r>
            <a:r>
              <a:rPr lang="fr-FR" sz="1400" dirty="0" err="1" smtClean="0"/>
              <a:t>coolant</a:t>
            </a:r>
            <a:r>
              <a:rPr lang="fr-FR" sz="1400" dirty="0" smtClean="0"/>
              <a:t> </a:t>
            </a:r>
            <a:r>
              <a:rPr lang="fr-FR" sz="1400" dirty="0" err="1" smtClean="0"/>
              <a:t>is</a:t>
            </a:r>
            <a:r>
              <a:rPr lang="fr-FR" sz="1400" dirty="0" smtClean="0"/>
              <a:t> </a:t>
            </a:r>
            <a:r>
              <a:rPr lang="fr-FR" sz="1400" dirty="0" err="1" smtClean="0"/>
              <a:t>zero</a:t>
            </a:r>
            <a:r>
              <a:rPr lang="fr-FR" sz="1400" dirty="0" smtClean="0"/>
              <a:t> </a:t>
            </a:r>
            <a:r>
              <a:rPr lang="fr-FR" sz="1400" dirty="0" err="1" smtClean="0"/>
              <a:t>before</a:t>
            </a:r>
            <a:r>
              <a:rPr lang="fr-FR" sz="1400" dirty="0" smtClean="0"/>
              <a:t> 10</a:t>
            </a:r>
            <a:r>
              <a:rPr lang="fr-FR" sz="1400" baseline="30000" dirty="0" smtClean="0"/>
              <a:t>4</a:t>
            </a:r>
            <a:r>
              <a:rPr lang="fr-FR" sz="1400" dirty="0" smtClean="0"/>
              <a:t> s (H diffusion </a:t>
            </a:r>
            <a:r>
              <a:rPr lang="fr-FR" sz="1400" dirty="0" err="1" smtClean="0"/>
              <a:t>need</a:t>
            </a:r>
            <a:r>
              <a:rPr lang="fr-FR" sz="1400" dirty="0" smtClean="0"/>
              <a:t> time) and </a:t>
            </a:r>
            <a:r>
              <a:rPr lang="fr-FR" sz="1400" dirty="0" err="1" smtClean="0"/>
              <a:t>decrease</a:t>
            </a:r>
            <a:r>
              <a:rPr lang="fr-FR" sz="1400" dirty="0" smtClean="0"/>
              <a:t> 10</a:t>
            </a:r>
            <a:r>
              <a:rPr lang="fr-FR" sz="1400" baseline="30000" dirty="0" smtClean="0"/>
              <a:t>5</a:t>
            </a:r>
            <a:r>
              <a:rPr lang="fr-FR" sz="1400" dirty="0" smtClean="0"/>
              <a:t> </a:t>
            </a:r>
            <a:r>
              <a:rPr lang="fr-FR" sz="1400" dirty="0"/>
              <a:t>s</a:t>
            </a:r>
            <a:r>
              <a:rPr lang="fr-FR" sz="1400" dirty="0" smtClean="0"/>
              <a:t> </a:t>
            </a:r>
            <a:r>
              <a:rPr lang="fr-FR" sz="1400" dirty="0" err="1" smtClean="0"/>
              <a:t>thank</a:t>
            </a:r>
            <a:r>
              <a:rPr lang="fr-FR" sz="1400" dirty="0" smtClean="0"/>
              <a:t> to the </a:t>
            </a:r>
            <a:r>
              <a:rPr lang="fr-FR" sz="1400" dirty="0" err="1" smtClean="0"/>
              <a:t>desorption</a:t>
            </a:r>
            <a:r>
              <a:rPr lang="fr-FR" sz="1400" dirty="0" smtClean="0"/>
              <a:t> on the </a:t>
            </a:r>
            <a:r>
              <a:rPr lang="fr-FR" sz="1400" dirty="0" err="1" smtClean="0"/>
              <a:t>CuCrZr</a:t>
            </a:r>
            <a:r>
              <a:rPr lang="fr-FR" sz="1400" dirty="0" smtClean="0"/>
              <a:t> </a:t>
            </a:r>
            <a:r>
              <a:rPr lang="fr-FR" sz="1400" dirty="0"/>
              <a:t>pipe extrusion </a:t>
            </a:r>
          </a:p>
        </p:txBody>
      </p:sp>
    </p:spTree>
    <p:extLst>
      <p:ext uri="{BB962C8B-B14F-4D97-AF65-F5344CB8AC3E}">
        <p14:creationId xmlns:p14="http://schemas.microsoft.com/office/powerpoint/2010/main" val="359819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Thickness effect </a:t>
            </a:r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J. </a:t>
            </a:r>
            <a:r>
              <a:rPr lang="en-GB" dirty="0" err="1" smtClean="0"/>
              <a:t>Mougenot</a:t>
            </a:r>
            <a:r>
              <a:rPr lang="en-GB" dirty="0" smtClean="0"/>
              <a:t> &amp; E. </a:t>
            </a:r>
            <a:r>
              <a:rPr lang="en-GB" dirty="0" err="1" smtClean="0"/>
              <a:t>Hodille</a:t>
            </a:r>
            <a:r>
              <a:rPr lang="en-GB" dirty="0" smtClean="0"/>
              <a:t> | TSVV#7 | 8</a:t>
            </a:r>
            <a:r>
              <a:rPr lang="en-GB" baseline="30000" dirty="0" smtClean="0"/>
              <a:t>th</a:t>
            </a:r>
            <a:r>
              <a:rPr lang="en-GB" dirty="0" smtClean="0"/>
              <a:t> November 2022 | Page </a:t>
            </a:r>
            <a:fld id="{6A6D9FA1-99C7-4910-8E32-B85D378B0060}" type="slidenum">
              <a:rPr lang="en-GB" smtClean="0"/>
              <a:pPr algn="r"/>
              <a:t>9</a:t>
            </a:fld>
            <a:endParaRPr lang="en-GB" dirty="0"/>
          </a:p>
        </p:txBody>
      </p:sp>
      <p:sp>
        <p:nvSpPr>
          <p:cNvPr id="33" name="ZoneTexte 32"/>
          <p:cNvSpPr txBox="1"/>
          <p:nvPr/>
        </p:nvSpPr>
        <p:spPr>
          <a:xfrm>
            <a:off x="6584852" y="4515966"/>
            <a:ext cx="24449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>
                <a:latin typeface="+mj-lt"/>
              </a:rPr>
              <a:t>R. Delaporte-Mathurin – To </a:t>
            </a:r>
            <a:r>
              <a:rPr lang="fr-FR" sz="1050" dirty="0" err="1" smtClean="0">
                <a:latin typeface="+mj-lt"/>
              </a:rPr>
              <a:t>be</a:t>
            </a:r>
            <a:r>
              <a:rPr lang="fr-FR" sz="1050" dirty="0" smtClean="0">
                <a:latin typeface="+mj-lt"/>
              </a:rPr>
              <a:t> </a:t>
            </a:r>
            <a:r>
              <a:rPr lang="fr-FR" sz="1050" dirty="0" err="1" smtClean="0">
                <a:latin typeface="+mj-lt"/>
              </a:rPr>
              <a:t>submitted</a:t>
            </a:r>
            <a:endParaRPr lang="fr-FR" sz="1050" dirty="0">
              <a:latin typeface="+mj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75" t="30495" r="21806" b="22715"/>
          <a:stretch/>
        </p:blipFill>
        <p:spPr bwMode="auto">
          <a:xfrm>
            <a:off x="251520" y="692627"/>
            <a:ext cx="4325480" cy="395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419872" y="4515966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t= 10</a:t>
            </a:r>
            <a:r>
              <a:rPr lang="fr-FR" baseline="30000" dirty="0" smtClean="0"/>
              <a:t>4</a:t>
            </a:r>
            <a:r>
              <a:rPr lang="fr-FR" dirty="0" smtClean="0"/>
              <a:t>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716016" y="1294770"/>
            <a:ext cx="3399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The variation  for the no </a:t>
            </a:r>
            <a:r>
              <a:rPr lang="fr-FR" sz="1400" dirty="0" err="1" smtClean="0"/>
              <a:t>recombination</a:t>
            </a:r>
            <a:r>
              <a:rPr lang="fr-FR" sz="1400" dirty="0" smtClean="0"/>
              <a:t> case </a:t>
            </a:r>
            <a:r>
              <a:rPr lang="fr-FR" sz="1400" dirty="0" err="1" smtClean="0"/>
              <a:t>is</a:t>
            </a:r>
            <a:r>
              <a:rPr lang="fr-FR" sz="1400" dirty="0" smtClean="0"/>
              <a:t> due to </a:t>
            </a:r>
            <a:r>
              <a:rPr lang="fr-FR" sz="1400" dirty="0" err="1"/>
              <a:t>CuCrZr</a:t>
            </a:r>
            <a:r>
              <a:rPr lang="fr-FR" sz="1400" dirty="0"/>
              <a:t> </a:t>
            </a:r>
            <a:r>
              <a:rPr lang="fr-FR" sz="1400" dirty="0" smtClean="0"/>
              <a:t>pipe extrusion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707904" y="2667775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The </a:t>
            </a:r>
            <a:r>
              <a:rPr lang="fr-FR" sz="1400" dirty="0" err="1" smtClean="0"/>
              <a:t>retention</a:t>
            </a:r>
            <a:r>
              <a:rPr lang="fr-FR" sz="1400" dirty="0" smtClean="0"/>
              <a:t> </a:t>
            </a:r>
            <a:r>
              <a:rPr lang="fr-FR" sz="1400" dirty="0" err="1" smtClean="0"/>
              <a:t>is</a:t>
            </a:r>
            <a:r>
              <a:rPr lang="fr-FR" sz="1400" dirty="0" smtClean="0"/>
              <a:t> </a:t>
            </a:r>
            <a:r>
              <a:rPr lang="fr-FR" sz="1400" dirty="0" err="1" smtClean="0"/>
              <a:t>higher</a:t>
            </a:r>
            <a:r>
              <a:rPr lang="fr-FR" sz="1400" dirty="0" smtClean="0"/>
              <a:t> for the </a:t>
            </a:r>
            <a:r>
              <a:rPr lang="fr-FR" sz="1400" dirty="0" err="1" smtClean="0"/>
              <a:t>thicker</a:t>
            </a:r>
            <a:r>
              <a:rPr lang="fr-FR" sz="1400" dirty="0" smtClean="0"/>
              <a:t>, </a:t>
            </a:r>
            <a:r>
              <a:rPr lang="fr-FR" sz="1400" dirty="0" err="1" smtClean="0"/>
              <a:t>because</a:t>
            </a:r>
            <a:r>
              <a:rPr lang="fr-FR" sz="1400" dirty="0" smtClean="0"/>
              <a:t> H </a:t>
            </a:r>
            <a:r>
              <a:rPr lang="fr-FR" sz="1400" dirty="0" err="1" smtClean="0"/>
              <a:t>is</a:t>
            </a:r>
            <a:r>
              <a:rPr lang="fr-FR" sz="1400" dirty="0" smtClean="0"/>
              <a:t> </a:t>
            </a:r>
            <a:r>
              <a:rPr lang="fr-FR" sz="1400" dirty="0" err="1" smtClean="0"/>
              <a:t>stored</a:t>
            </a:r>
            <a:r>
              <a:rPr lang="fr-FR" sz="1400" dirty="0" smtClean="0"/>
              <a:t> </a:t>
            </a:r>
            <a:r>
              <a:rPr lang="fr-FR" sz="1400" dirty="0" err="1" smtClean="0"/>
              <a:t>futher</a:t>
            </a:r>
            <a:r>
              <a:rPr lang="fr-FR" sz="1400" dirty="0" smtClean="0"/>
              <a:t> </a:t>
            </a:r>
            <a:r>
              <a:rPr lang="fr-FR" sz="1400" dirty="0" err="1" smtClean="0"/>
              <a:t>from</a:t>
            </a:r>
            <a:r>
              <a:rPr lang="fr-FR" sz="1400" dirty="0" smtClean="0"/>
              <a:t> a </a:t>
            </a:r>
            <a:r>
              <a:rPr lang="fr-FR" sz="1400" dirty="0" err="1" smtClean="0"/>
              <a:t>desorption</a:t>
            </a:r>
            <a:r>
              <a:rPr lang="fr-FR" sz="1400" dirty="0" smtClean="0"/>
              <a:t> </a:t>
            </a:r>
            <a:r>
              <a:rPr lang="fr-FR" sz="1400" dirty="0" smtClean="0"/>
              <a:t>surface 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81501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UROfusion6x9_5_3_201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EUROfusion6x9_5_3_2019</Template>
  <TotalTime>968</TotalTime>
  <Words>1082</Words>
  <Application>Microsoft Office PowerPoint</Application>
  <PresentationFormat>Affichage à l'écran (16:9)</PresentationFormat>
  <Paragraphs>120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Cambria Math</vt:lpstr>
      <vt:lpstr>EUROfusion6x9_5_3_2019</vt:lpstr>
      <vt:lpstr>Retention and permeation modelling for DEMO (2022)</vt:lpstr>
      <vt:lpstr>Fuel retention task</vt:lpstr>
      <vt:lpstr>Summary of work done in 2022</vt:lpstr>
      <vt:lpstr>Monoblock for DEMO (ITER-like)</vt:lpstr>
      <vt:lpstr>General model description</vt:lpstr>
      <vt:lpstr>Scenario and boundary conditions</vt:lpstr>
      <vt:lpstr>Temperature and mobile H field</vt:lpstr>
      <vt:lpstr>Some temporal evolutions</vt:lpstr>
      <vt:lpstr>Thickness effect </vt:lpstr>
      <vt:lpstr>And study of the baking phase</vt:lpstr>
      <vt:lpstr>Next steps (planned for 2023)</vt:lpstr>
      <vt:lpstr>Summary of work done in 2022</vt:lpstr>
      <vt:lpstr>He nanobulles</vt:lpstr>
      <vt:lpstr>He nanobulles</vt:lpstr>
      <vt:lpstr>Some proposal to couple with H transport</vt:lpstr>
      <vt:lpstr>Next steps </vt:lpstr>
      <vt:lpstr>CEA Team changes for 2023</vt:lpstr>
      <vt:lpstr>Présentation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JM</dc:creator>
  <cp:lastModifiedBy>HODILLE Etienne 237389</cp:lastModifiedBy>
  <cp:revision>88</cp:revision>
  <cp:lastPrinted>2014-10-16T14:51:28Z</cp:lastPrinted>
  <dcterms:created xsi:type="dcterms:W3CDTF">2021-05-04T11:17:36Z</dcterms:created>
  <dcterms:modified xsi:type="dcterms:W3CDTF">2022-11-04T09:45:15Z</dcterms:modified>
</cp:coreProperties>
</file>