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handoutMasterIdLst>
    <p:handoutMasterId r:id="rId10"/>
  </p:handoutMasterIdLst>
  <p:sldIdLst>
    <p:sldId id="281" r:id="rId2"/>
    <p:sldId id="285" r:id="rId3"/>
    <p:sldId id="267" r:id="rId4"/>
    <p:sldId id="287" r:id="rId5"/>
    <p:sldId id="291" r:id="rId6"/>
    <p:sldId id="290" r:id="rId7"/>
    <p:sldId id="29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6" userDrawn="1">
          <p15:clr>
            <a:srgbClr val="A4A3A4"/>
          </p15:clr>
        </p15:guide>
        <p15:guide id="2" pos="234" userDrawn="1">
          <p15:clr>
            <a:srgbClr val="A4A3A4"/>
          </p15:clr>
        </p15:guide>
        <p15:guide id="3" orient="horz" pos="1253">
          <p15:clr>
            <a:srgbClr val="A4A3A4"/>
          </p15:clr>
        </p15:guide>
        <p15:guide id="4" pos="21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D9F1"/>
    <a:srgbClr val="023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89" autoAdjust="0"/>
    <p:restoredTop sz="86425" autoAdjust="0"/>
  </p:normalViewPr>
  <p:slideViewPr>
    <p:cSldViewPr showGuides="1">
      <p:cViewPr varScale="1">
        <p:scale>
          <a:sx n="106" d="100"/>
          <a:sy n="106" d="100"/>
        </p:scale>
        <p:origin x="144" y="342"/>
      </p:cViewPr>
      <p:guideLst>
        <p:guide orient="horz" pos="1026"/>
        <p:guide pos="234"/>
        <p:guide orient="horz" pos="1253"/>
        <p:guide pos="211"/>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97" d="100"/>
          <a:sy n="97" d="100"/>
        </p:scale>
        <p:origin x="353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6E1389CC-567B-462D-9606-5A6D48725E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E32223E6-8DEC-4459-8B52-D06E9BD3DA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E9E86A-6679-4EC8-847C-9F954F45BF68}" type="datetimeFigureOut">
              <a:rPr lang="de-DE" smtClean="0"/>
              <a:t>08.11.2022</a:t>
            </a:fld>
            <a:endParaRPr lang="de-DE"/>
          </a:p>
        </p:txBody>
      </p:sp>
      <p:sp>
        <p:nvSpPr>
          <p:cNvPr id="4" name="Fußzeilenplatzhalter 3">
            <a:extLst>
              <a:ext uri="{FF2B5EF4-FFF2-40B4-BE49-F238E27FC236}">
                <a16:creationId xmlns:a16="http://schemas.microsoft.com/office/drawing/2014/main" id="{DDE09F90-192B-4C21-A710-7EFC4BA93B8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077B6243-ABD9-472E-9641-6E7B2B863D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48E8B7-5326-4A3E-8AE4-83D3CDA8A9FC}" type="slidenum">
              <a:rPr lang="de-DE" smtClean="0"/>
              <a:t>‹#›</a:t>
            </a:fld>
            <a:endParaRPr lang="de-DE"/>
          </a:p>
        </p:txBody>
      </p:sp>
    </p:spTree>
    <p:extLst>
      <p:ext uri="{BB962C8B-B14F-4D97-AF65-F5344CB8AC3E}">
        <p14:creationId xmlns:p14="http://schemas.microsoft.com/office/powerpoint/2010/main" val="9465754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3C419-10E8-4216-A6CC-B7C8A23909AD}" type="datetimeFigureOut">
              <a:rPr lang="de-DE" smtClean="0"/>
              <a:t>08.11.2022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66CAD1-FD47-46B0-9C16-1B81F4E690E0}" type="slidenum">
              <a:rPr lang="de-DE" smtClean="0"/>
              <a:t>‹#›</a:t>
            </a:fld>
            <a:endParaRPr lang="de-DE"/>
          </a:p>
        </p:txBody>
      </p:sp>
    </p:spTree>
    <p:extLst>
      <p:ext uri="{BB962C8B-B14F-4D97-AF65-F5344CB8AC3E}">
        <p14:creationId xmlns:p14="http://schemas.microsoft.com/office/powerpoint/2010/main" val="901325447"/>
      </p:ext>
    </p:extLst>
  </p:cSld>
  <p:clrMap bg1="lt1" tx1="dk1" bg2="lt2" tx2="dk2" accent1="accent1" accent2="accent2" accent3="accent3" accent4="accent4" accent5="accent5" accent6="accent6" hlink="hlink" folHlink="folHlink"/>
  <p:hf hdr="0" ftr="0" dt="0"/>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66CAD1-FD47-46B0-9C16-1B81F4E690E0}" type="slidenum">
              <a:rPr lang="de-DE" smtClean="0"/>
              <a:t>3</a:t>
            </a:fld>
            <a:endParaRPr lang="de-DE"/>
          </a:p>
        </p:txBody>
      </p:sp>
    </p:spTree>
    <p:extLst>
      <p:ext uri="{BB962C8B-B14F-4D97-AF65-F5344CB8AC3E}">
        <p14:creationId xmlns:p14="http://schemas.microsoft.com/office/powerpoint/2010/main" val="2108995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66CAD1-FD47-46B0-9C16-1B81F4E690E0}" type="slidenum">
              <a:rPr lang="de-DE" smtClean="0"/>
              <a:t>4</a:t>
            </a:fld>
            <a:endParaRPr lang="de-DE"/>
          </a:p>
        </p:txBody>
      </p:sp>
    </p:spTree>
    <p:extLst>
      <p:ext uri="{BB962C8B-B14F-4D97-AF65-F5344CB8AC3E}">
        <p14:creationId xmlns:p14="http://schemas.microsoft.com/office/powerpoint/2010/main" val="1158158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66CAD1-FD47-46B0-9C16-1B81F4E690E0}" type="slidenum">
              <a:rPr lang="de-DE" smtClean="0"/>
              <a:t>5</a:t>
            </a:fld>
            <a:endParaRPr lang="de-DE"/>
          </a:p>
        </p:txBody>
      </p:sp>
    </p:spTree>
    <p:extLst>
      <p:ext uri="{BB962C8B-B14F-4D97-AF65-F5344CB8AC3E}">
        <p14:creationId xmlns:p14="http://schemas.microsoft.com/office/powerpoint/2010/main" val="1666574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66CAD1-FD47-46B0-9C16-1B81F4E690E0}" type="slidenum">
              <a:rPr lang="de-DE" smtClean="0"/>
              <a:t>6</a:t>
            </a:fld>
            <a:endParaRPr lang="de-DE"/>
          </a:p>
        </p:txBody>
      </p:sp>
    </p:spTree>
    <p:extLst>
      <p:ext uri="{BB962C8B-B14F-4D97-AF65-F5344CB8AC3E}">
        <p14:creationId xmlns:p14="http://schemas.microsoft.com/office/powerpoint/2010/main" val="300885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66CAD1-FD47-46B0-9C16-1B81F4E690E0}" type="slidenum">
              <a:rPr lang="de-DE" smtClean="0"/>
              <a:t>7</a:t>
            </a:fld>
            <a:endParaRPr lang="de-DE"/>
          </a:p>
        </p:txBody>
      </p:sp>
    </p:spTree>
    <p:extLst>
      <p:ext uri="{BB962C8B-B14F-4D97-AF65-F5344CB8AC3E}">
        <p14:creationId xmlns:p14="http://schemas.microsoft.com/office/powerpoint/2010/main" val="336797731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2.emf"/><Relationship Id="rId1" Type="http://schemas.openxmlformats.org/officeDocument/2006/relationships/slideMaster" Target="../slideMasters/slideMaster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 Id="rId9" Type="http://schemas.openxmlformats.org/officeDocument/2006/relationships/image" Target="../media/image1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713E3ED-78BF-4AEF-A5C2-46B7E751DB0E}"/>
              </a:ext>
            </a:extLst>
          </p:cNvPr>
          <p:cNvSpPr/>
          <p:nvPr userDrawn="1"/>
        </p:nvSpPr>
        <p:spPr>
          <a:xfrm>
            <a:off x="0" y="342000"/>
            <a:ext cx="12192000" cy="5067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noProof="0"/>
          </a:p>
        </p:txBody>
      </p:sp>
      <p:sp>
        <p:nvSpPr>
          <p:cNvPr id="2" name="Title 1"/>
          <p:cNvSpPr>
            <a:spLocks noGrp="1"/>
          </p:cNvSpPr>
          <p:nvPr>
            <p:ph type="ctrTitle" hasCustomPrompt="1"/>
          </p:nvPr>
        </p:nvSpPr>
        <p:spPr>
          <a:xfrm>
            <a:off x="731839" y="537344"/>
            <a:ext cx="10728323" cy="623404"/>
          </a:xfrm>
        </p:spPr>
        <p:txBody>
          <a:bodyPr anchor="t"/>
          <a:lstStyle>
            <a:lvl1pPr algn="l">
              <a:lnSpc>
                <a:spcPct val="114000"/>
              </a:lnSpc>
              <a:spcBef>
                <a:spcPts val="0"/>
              </a:spcBef>
              <a:defRPr sz="3200" spc="0" baseline="0">
                <a:solidFill>
                  <a:schemeClr val="bg1"/>
                </a:solidFill>
              </a:defRPr>
            </a:lvl1pPr>
          </a:lstStyle>
          <a:p>
            <a:r>
              <a:rPr lang="en-US" noProof="0" dirty="0"/>
              <a:t>Headline</a:t>
            </a:r>
          </a:p>
        </p:txBody>
      </p:sp>
      <p:sp>
        <p:nvSpPr>
          <p:cNvPr id="3" name="Subtitle 2"/>
          <p:cNvSpPr>
            <a:spLocks noGrp="1"/>
          </p:cNvSpPr>
          <p:nvPr>
            <p:ph type="subTitle" idx="1" hasCustomPrompt="1"/>
          </p:nvPr>
        </p:nvSpPr>
        <p:spPr>
          <a:xfrm>
            <a:off x="731837" y="2444192"/>
            <a:ext cx="10728325" cy="516756"/>
          </a:xfrm>
        </p:spPr>
        <p:txBody>
          <a:bodyPr/>
          <a:lstStyle>
            <a:lvl1pPr marL="0" indent="0" algn="l">
              <a:buNone/>
              <a:defRPr sz="1600" cap="all" spc="6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Date  |  Name</a:t>
            </a:r>
          </a:p>
        </p:txBody>
      </p:sp>
      <p:sp>
        <p:nvSpPr>
          <p:cNvPr id="12" name="Textplatzhalter 10">
            <a:extLst>
              <a:ext uri="{FF2B5EF4-FFF2-40B4-BE49-F238E27FC236}">
                <a16:creationId xmlns:a16="http://schemas.microsoft.com/office/drawing/2014/main" id="{D585CE71-710A-4145-8AA7-7070BBC1B76C}"/>
              </a:ext>
            </a:extLst>
          </p:cNvPr>
          <p:cNvSpPr>
            <a:spLocks noGrp="1"/>
          </p:cNvSpPr>
          <p:nvPr>
            <p:ph type="body" sz="quarter" idx="12" hasCustomPrompt="1"/>
          </p:nvPr>
        </p:nvSpPr>
        <p:spPr>
          <a:xfrm>
            <a:off x="731837" y="1088740"/>
            <a:ext cx="10728325" cy="727162"/>
          </a:xfrm>
        </p:spPr>
        <p:txBody>
          <a:bodyPr/>
          <a:lstStyle>
            <a:lvl1pPr marL="0" indent="0">
              <a:lnSpc>
                <a:spcPct val="114000"/>
              </a:lnSpc>
              <a:spcBef>
                <a:spcPts val="0"/>
              </a:spcBef>
              <a:spcAft>
                <a:spcPts val="0"/>
              </a:spcAft>
              <a:buNone/>
              <a:defRPr sz="3200" b="1" cap="all" spc="0" baseline="0">
                <a:solidFill>
                  <a:schemeClr val="accent2"/>
                </a:solidFill>
              </a:defRPr>
            </a:lvl1pPr>
          </a:lstStyle>
          <a:p>
            <a:pPr lvl="0"/>
            <a:r>
              <a:rPr lang="en-US" noProof="0" dirty="0"/>
              <a:t>Subline</a:t>
            </a:r>
          </a:p>
        </p:txBody>
      </p:sp>
      <p:grpSp>
        <p:nvGrpSpPr>
          <p:cNvPr id="4" name="Group 3"/>
          <p:cNvGrpSpPr/>
          <p:nvPr userDrawn="1"/>
        </p:nvGrpSpPr>
        <p:grpSpPr>
          <a:xfrm>
            <a:off x="2063766" y="5733256"/>
            <a:ext cx="9756870" cy="1019416"/>
            <a:chOff x="2063766" y="5865968"/>
            <a:chExt cx="9756870" cy="1019416"/>
          </a:xfrm>
        </p:grpSpPr>
        <p:pic>
          <p:nvPicPr>
            <p:cNvPr id="10" name="Grafik 9">
              <a:extLst>
                <a:ext uri="{FF2B5EF4-FFF2-40B4-BE49-F238E27FC236}">
                  <a16:creationId xmlns:a16="http://schemas.microsoft.com/office/drawing/2014/main" id="{A0BABBA3-207B-428D-8CD0-97794373E0F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938656" y="6022604"/>
              <a:ext cx="1881980" cy="548854"/>
            </a:xfrm>
            <a:prstGeom prst="rect">
              <a:avLst/>
            </a:prstGeom>
          </p:spPr>
        </p:pic>
        <p:pic>
          <p:nvPicPr>
            <p:cNvPr id="7" name="Picture 4" descr="Projektmanagement für das Max-Planck-Institut für ..."/>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r="76147"/>
            <a:stretch/>
          </p:blipFill>
          <p:spPr bwMode="auto">
            <a:xfrm>
              <a:off x="9120337" y="5974008"/>
              <a:ext cx="720079" cy="64564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https://www.euro-fusion.org/fileadmin/_processed_/d/7/csm_Czech-Republic_5a8a7ea7a9.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583408" y="5962116"/>
              <a:ext cx="1392912" cy="6694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8" descr="KTH Royal Institute of Technology | The SPARKS Project"/>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332419" y="5936142"/>
              <a:ext cx="724751" cy="72475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CEA-logo - Synthelis"/>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5126843" y="5932003"/>
              <a:ext cx="897149" cy="72965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University of Helsinki Logo"/>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069215" y="5865968"/>
              <a:ext cx="1306944" cy="101941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matveev\_WORK_\MISC\EUROfusion\#TSVV7\2020-06-12-input-from-teams\logoUSPN.jp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128419" y="5952211"/>
              <a:ext cx="1454989" cy="68924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ttps://tse1.mm.bing.net/th?id=OIP.a_y3Ev8Y3cECbZWJ7xK4hQHaEb&amp;pid=Api"/>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2063766" y="5972892"/>
              <a:ext cx="1079906" cy="64475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9552013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61" userDrawn="1">
          <p15:clr>
            <a:srgbClr val="FBAE40"/>
          </p15:clr>
        </p15:guide>
        <p15:guide id="2" pos="721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0" baseline="0"/>
            </a:lvl1pPr>
          </a:lstStyle>
          <a:p>
            <a:r>
              <a:rPr lang="en-US" noProof="0" smtClean="0"/>
              <a:t>Click to edit Master title style</a:t>
            </a:r>
            <a:endParaRPr lang="en-US"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7" name="Datumsplatzhalter 16">
            <a:extLst>
              <a:ext uri="{FF2B5EF4-FFF2-40B4-BE49-F238E27FC236}">
                <a16:creationId xmlns:a16="http://schemas.microsoft.com/office/drawing/2014/main" id="{8D88C6F8-099A-4D39-8533-B1EEB7F052D4}"/>
              </a:ext>
            </a:extLst>
          </p:cNvPr>
          <p:cNvSpPr>
            <a:spLocks noGrp="1"/>
          </p:cNvSpPr>
          <p:nvPr>
            <p:ph type="dt" sz="half" idx="13"/>
          </p:nvPr>
        </p:nvSpPr>
        <p:spPr>
          <a:xfrm>
            <a:off x="407368" y="6408790"/>
            <a:ext cx="4248472" cy="221109"/>
          </a:xfrm>
          <a:prstGeom prst="rect">
            <a:avLst/>
          </a:prstGeom>
        </p:spPr>
        <p:txBody>
          <a:bodyPr/>
          <a:lstStyle/>
          <a:p>
            <a:endParaRPr lang="en-US" noProof="0" dirty="0"/>
          </a:p>
        </p:txBody>
      </p:sp>
      <p:sp>
        <p:nvSpPr>
          <p:cNvPr id="7" name="Textplatzhalter 10">
            <a:extLst>
              <a:ext uri="{FF2B5EF4-FFF2-40B4-BE49-F238E27FC236}">
                <a16:creationId xmlns:a16="http://schemas.microsoft.com/office/drawing/2014/main" id="{F0FEB314-58C6-43FB-BF57-07B357AFA15D}"/>
              </a:ext>
            </a:extLst>
          </p:cNvPr>
          <p:cNvSpPr>
            <a:spLocks noGrp="1"/>
          </p:cNvSpPr>
          <p:nvPr>
            <p:ph type="body" sz="quarter" idx="15" hasCustomPrompt="1"/>
          </p:nvPr>
        </p:nvSpPr>
        <p:spPr>
          <a:xfrm>
            <a:off x="358774" y="938786"/>
            <a:ext cx="11449049" cy="509994"/>
          </a:xfrm>
        </p:spPr>
        <p:txBody>
          <a:bodyPr/>
          <a:lstStyle>
            <a:lvl1pPr marL="0" indent="0">
              <a:lnSpc>
                <a:spcPct val="114000"/>
              </a:lnSpc>
              <a:spcAft>
                <a:spcPts val="0"/>
              </a:spcAft>
              <a:buNone/>
              <a:defRPr sz="1800" b="1">
                <a:solidFill>
                  <a:schemeClr val="accent1"/>
                </a:solidFill>
              </a:defRPr>
            </a:lvl1pPr>
          </a:lstStyle>
          <a:p>
            <a:pPr lvl="0"/>
            <a:r>
              <a:rPr lang="en-US" noProof="0"/>
              <a:t>Subline</a:t>
            </a:r>
          </a:p>
        </p:txBody>
      </p:sp>
      <p:sp>
        <p:nvSpPr>
          <p:cNvPr id="8" name="Slide Number Placeholder 5"/>
          <p:cNvSpPr>
            <a:spLocks noGrp="1"/>
          </p:cNvSpPr>
          <p:nvPr>
            <p:ph type="sldNum" sz="quarter" idx="4"/>
          </p:nvPr>
        </p:nvSpPr>
        <p:spPr>
          <a:xfrm>
            <a:off x="8256240" y="6387734"/>
            <a:ext cx="720000" cy="221109"/>
          </a:xfrm>
          <a:prstGeom prst="rect">
            <a:avLst/>
          </a:prstGeom>
        </p:spPr>
        <p:txBody>
          <a:bodyPr vert="horz" lIns="0" tIns="0" rIns="0" bIns="0" rtlCol="0" anchor="t" anchorCtr="0">
            <a:noAutofit/>
          </a:bodyPr>
          <a:lstStyle>
            <a:lvl1pPr algn="l">
              <a:defRPr sz="1200">
                <a:solidFill>
                  <a:schemeClr val="tx1"/>
                </a:solidFill>
              </a:defRPr>
            </a:lvl1pPr>
          </a:lstStyle>
          <a:p>
            <a:pPr algn="r"/>
            <a:r>
              <a:rPr lang="en-US" dirty="0" smtClean="0"/>
              <a:t>(</a:t>
            </a:r>
            <a:fld id="{A52F4D17-1AD6-42D9-B93A-EB002C62F438}" type="slidenum">
              <a:rPr lang="en-US" smtClean="0"/>
              <a:pPr algn="r"/>
              <a:t>‹#›</a:t>
            </a:fld>
            <a:r>
              <a:rPr lang="en-US" dirty="0" smtClean="0"/>
              <a:t>)</a:t>
            </a:r>
            <a:endParaRPr lang="en-US" dirty="0"/>
          </a:p>
        </p:txBody>
      </p:sp>
    </p:spTree>
    <p:extLst>
      <p:ext uri="{BB962C8B-B14F-4D97-AF65-F5344CB8AC3E}">
        <p14:creationId xmlns:p14="http://schemas.microsoft.com/office/powerpoint/2010/main" val="12102091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2.emf"/><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563143"/>
            <a:ext cx="11449050" cy="4214255"/>
          </a:xfrm>
          <a:prstGeom prst="rect">
            <a:avLst/>
          </a:prstGeom>
        </p:spPr>
        <p:txBody>
          <a:bodyPr vert="horz" lIns="0" tIns="0" rIns="0" bIns="0" rtlCol="0" anchor="t" anchorCtr="0">
            <a:noAutofit/>
          </a:bodyPr>
          <a:lstStyle/>
          <a:p>
            <a:pPr lvl="0"/>
            <a:r>
              <a:rPr lang="en-US" noProof="0" dirty="0" err="1"/>
              <a:t>Mastertextformat</a:t>
            </a:r>
            <a:r>
              <a:rPr lang="en-US" noProof="0" dirty="0"/>
              <a:t> </a:t>
            </a:r>
            <a:r>
              <a:rPr lang="en-US" noProof="0" dirty="0" err="1"/>
              <a:t>bearbeiten</a:t>
            </a:r>
            <a:endParaRPr lang="en-US" noProof="0" dirty="0"/>
          </a:p>
          <a:p>
            <a:pPr lvl="1"/>
            <a:r>
              <a:rPr lang="en-US" noProof="0" dirty="0" err="1"/>
              <a:t>Zweite</a:t>
            </a:r>
            <a:r>
              <a:rPr lang="en-US" noProof="0" dirty="0"/>
              <a:t> </a:t>
            </a:r>
            <a:r>
              <a:rPr lang="en-US" noProof="0" dirty="0" err="1"/>
              <a:t>Ebene</a:t>
            </a:r>
            <a:endParaRPr lang="en-US" noProof="0" dirty="0"/>
          </a:p>
          <a:p>
            <a:pPr lvl="2"/>
            <a:r>
              <a:rPr lang="en-US" noProof="0" dirty="0" err="1"/>
              <a:t>Dritte</a:t>
            </a:r>
            <a:r>
              <a:rPr lang="en-US" noProof="0" dirty="0"/>
              <a:t> </a:t>
            </a:r>
            <a:r>
              <a:rPr lang="en-US" noProof="0" dirty="0" err="1"/>
              <a:t>Ebene</a:t>
            </a:r>
            <a:endParaRPr lang="en-US" noProof="0" dirty="0"/>
          </a:p>
          <a:p>
            <a:pPr lvl="3"/>
            <a:r>
              <a:rPr lang="en-US" noProof="0" dirty="0" err="1"/>
              <a:t>Vierte</a:t>
            </a:r>
            <a:r>
              <a:rPr lang="en-US" noProof="0" dirty="0"/>
              <a:t> </a:t>
            </a:r>
            <a:r>
              <a:rPr lang="en-US" noProof="0" dirty="0" err="1"/>
              <a:t>Ebene</a:t>
            </a:r>
            <a:endParaRPr lang="en-US" noProof="0" dirty="0"/>
          </a:p>
          <a:p>
            <a:pPr lvl="4"/>
            <a:r>
              <a:rPr lang="en-US" noProof="0" dirty="0" err="1"/>
              <a:t>Fünfte</a:t>
            </a:r>
            <a:r>
              <a:rPr lang="en-US" noProof="0" dirty="0"/>
              <a:t> </a:t>
            </a:r>
            <a:r>
              <a:rPr lang="en-US" noProof="0" dirty="0" err="1"/>
              <a:t>Ebene</a:t>
            </a:r>
            <a:endParaRPr lang="en-US" noProof="0" dirty="0"/>
          </a:p>
        </p:txBody>
      </p:sp>
      <p:sp>
        <p:nvSpPr>
          <p:cNvPr id="2" name="Title Placeholder 1"/>
          <p:cNvSpPr>
            <a:spLocks noGrp="1"/>
          </p:cNvSpPr>
          <p:nvPr>
            <p:ph type="title"/>
          </p:nvPr>
        </p:nvSpPr>
        <p:spPr>
          <a:xfrm>
            <a:off x="371475" y="324000"/>
            <a:ext cx="11449050" cy="1124780"/>
          </a:xfrm>
          <a:prstGeom prst="rect">
            <a:avLst/>
          </a:prstGeom>
        </p:spPr>
        <p:txBody>
          <a:bodyPr vert="horz" lIns="0" tIns="0" rIns="0" bIns="0" rtlCol="0" anchor="t" anchorCtr="0">
            <a:noAutofit/>
          </a:bodyPr>
          <a:lstStyle/>
          <a:p>
            <a:r>
              <a:rPr lang="en-US" noProof="0"/>
              <a:t>Mastertitelformat bearbeiten</a:t>
            </a:r>
          </a:p>
        </p:txBody>
      </p:sp>
      <p:sp>
        <p:nvSpPr>
          <p:cNvPr id="16" name="Slide Number Placeholder 5"/>
          <p:cNvSpPr>
            <a:spLocks noGrp="1"/>
          </p:cNvSpPr>
          <p:nvPr userDrawn="1">
            <p:ph type="sldNum" sz="quarter" idx="4"/>
          </p:nvPr>
        </p:nvSpPr>
        <p:spPr>
          <a:xfrm>
            <a:off x="8256240" y="6387734"/>
            <a:ext cx="720000" cy="221109"/>
          </a:xfrm>
          <a:prstGeom prst="rect">
            <a:avLst/>
          </a:prstGeom>
        </p:spPr>
        <p:txBody>
          <a:bodyPr vert="horz" lIns="0" tIns="0" rIns="0" bIns="0" rtlCol="0" anchor="t" anchorCtr="0">
            <a:noAutofit/>
          </a:bodyPr>
          <a:lstStyle>
            <a:lvl1pPr algn="l">
              <a:defRPr sz="1200">
                <a:solidFill>
                  <a:schemeClr val="tx1"/>
                </a:solidFill>
              </a:defRPr>
            </a:lvl1pPr>
          </a:lstStyle>
          <a:p>
            <a:pPr algn="r"/>
            <a:r>
              <a:rPr lang="en-US" dirty="0" smtClean="0"/>
              <a:t>Slide </a:t>
            </a:r>
            <a:fld id="{A52F4D17-1AD6-42D9-B93A-EB002C62F438}" type="slidenum">
              <a:rPr lang="en-US" smtClean="0"/>
              <a:pPr algn="r"/>
              <a:t>‹#›</a:t>
            </a:fld>
            <a:r>
              <a:rPr lang="en-US" dirty="0" smtClean="0"/>
              <a:t>)</a:t>
            </a:r>
            <a:endParaRPr lang="en-US" dirty="0"/>
          </a:p>
        </p:txBody>
      </p:sp>
      <p:grpSp>
        <p:nvGrpSpPr>
          <p:cNvPr id="18" name="Group 17"/>
          <p:cNvGrpSpPr/>
          <p:nvPr userDrawn="1"/>
        </p:nvGrpSpPr>
        <p:grpSpPr>
          <a:xfrm>
            <a:off x="9120336" y="6355451"/>
            <a:ext cx="2710426" cy="349969"/>
            <a:chOff x="2063766" y="5849637"/>
            <a:chExt cx="8684634" cy="1121359"/>
          </a:xfrm>
        </p:grpSpPr>
        <p:pic>
          <p:nvPicPr>
            <p:cNvPr id="24" name="Picture 2" descr="University of Helsinki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003869" y="5849637"/>
              <a:ext cx="1437639" cy="1121359"/>
            </a:xfrm>
            <a:prstGeom prst="rect">
              <a:avLst/>
            </a:prstGeom>
            <a:noFill/>
            <a:extLst>
              <a:ext uri="{909E8E84-426E-40DD-AFC4-6F175D3DCCD1}">
                <a14:hiddenFill xmlns:a14="http://schemas.microsoft.com/office/drawing/2010/main">
                  <a:solidFill>
                    <a:srgbClr val="FFFFFF"/>
                  </a:solidFill>
                </a14:hiddenFill>
              </a:ext>
            </a:extLst>
          </p:spPr>
        </p:pic>
        <p:pic>
          <p:nvPicPr>
            <p:cNvPr id="19" name="Grafik 9">
              <a:extLst>
                <a:ext uri="{FF2B5EF4-FFF2-40B4-BE49-F238E27FC236}">
                  <a16:creationId xmlns:a16="http://schemas.microsoft.com/office/drawing/2014/main" id="{A0BABBA3-207B-428D-8CD0-97794373E0F0}"/>
                </a:ext>
              </a:extLst>
            </p:cNvPr>
            <p:cNvPicPr>
              <a:picLocks noChangeAspect="1"/>
            </p:cNvPicPr>
            <p:nvPr userDrawn="1"/>
          </p:nvPicPr>
          <p:blipFill rotWithShape="1">
            <a:blip r:embed="rId5" cstate="hqprint">
              <a:extLst>
                <a:ext uri="{28A0092B-C50C-407E-A947-70E740481C1C}">
                  <a14:useLocalDpi xmlns:a14="http://schemas.microsoft.com/office/drawing/2010/main" val="0"/>
                </a:ext>
              </a:extLst>
            </a:blip>
            <a:srcRect r="68786" b="5032"/>
            <a:stretch/>
          </p:blipFill>
          <p:spPr>
            <a:xfrm>
              <a:off x="9966531" y="5936342"/>
              <a:ext cx="781869" cy="693763"/>
            </a:xfrm>
            <a:prstGeom prst="rect">
              <a:avLst/>
            </a:prstGeom>
          </p:spPr>
        </p:pic>
        <p:pic>
          <p:nvPicPr>
            <p:cNvPr id="20" name="Picture 4" descr="Projektmanagement für das Max-Planck-Institut für ..."/>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r="76147"/>
            <a:stretch/>
          </p:blipFill>
          <p:spPr bwMode="auto">
            <a:xfrm>
              <a:off x="9120337" y="5974008"/>
              <a:ext cx="720079" cy="645647"/>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4" descr="https://www.euro-fusion.org/fileadmin/_processed_/d/7/csm_Czech-Republic_5a8a7ea7a9.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7583408" y="5962116"/>
              <a:ext cx="1392912" cy="66943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8" descr="KTH Royal Institute of Technology | The SPARKS Project"/>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332419" y="5936142"/>
              <a:ext cx="724751" cy="72475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CEA-logo - Synthelis"/>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5126843" y="5932003"/>
              <a:ext cx="897149" cy="72965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C:\#matveev\_WORK_\MISC\EUROfusion\#TSVV7\2020-06-12-input-from-teams\logoUSPN.jpg"/>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6128419" y="5952211"/>
              <a:ext cx="1454989" cy="68924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https://tse1.mm.bing.net/th?id=OIP.a_y3Ev8Y3cECbZWJ7xK4hQHaEb&amp;pid=Api"/>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2063766" y="5972892"/>
              <a:ext cx="1079906" cy="644755"/>
            </a:xfrm>
            <a:prstGeom prst="rect">
              <a:avLst/>
            </a:prstGeom>
            <a:noFill/>
            <a:extLst>
              <a:ext uri="{909E8E84-426E-40DD-AFC4-6F175D3DCCD1}">
                <a14:hiddenFill xmlns:a14="http://schemas.microsoft.com/office/drawing/2010/main">
                  <a:solidFill>
                    <a:srgbClr val="FFFFFF"/>
                  </a:solidFill>
                </a14:hiddenFill>
              </a:ext>
            </a:extLst>
          </p:spPr>
        </p:pic>
      </p:grpSp>
      <p:sp>
        <p:nvSpPr>
          <p:cNvPr id="4" name="TextBox 3"/>
          <p:cNvSpPr txBox="1"/>
          <p:nvPr userDrawn="1"/>
        </p:nvSpPr>
        <p:spPr>
          <a:xfrm>
            <a:off x="430739" y="6344206"/>
            <a:ext cx="2600777" cy="267766"/>
          </a:xfrm>
          <a:prstGeom prst="rect">
            <a:avLst/>
          </a:prstGeom>
          <a:noFill/>
        </p:spPr>
        <p:txBody>
          <a:bodyPr wrap="none" rtlCol="0">
            <a:spAutoFit/>
          </a:bodyPr>
          <a:lstStyle/>
          <a:p>
            <a:pPr algn="l">
              <a:lnSpc>
                <a:spcPct val="95000"/>
              </a:lnSpc>
            </a:pPr>
            <a:r>
              <a:rPr lang="en-US" sz="1200" dirty="0" smtClean="0"/>
              <a:t>TSVV-7</a:t>
            </a:r>
            <a:r>
              <a:rPr lang="en-US" sz="1200" baseline="0" dirty="0" smtClean="0"/>
              <a:t> </a:t>
            </a:r>
            <a:r>
              <a:rPr lang="en-US" sz="1200" dirty="0" smtClean="0"/>
              <a:t>Team Meeting</a:t>
            </a:r>
            <a:r>
              <a:rPr lang="en-US" sz="1200" baseline="0" dirty="0" smtClean="0"/>
              <a:t> |</a:t>
            </a:r>
            <a:r>
              <a:rPr lang="en-US" sz="1200" dirty="0" smtClean="0"/>
              <a:t> 08.11.2022</a:t>
            </a:r>
          </a:p>
        </p:txBody>
      </p:sp>
    </p:spTree>
    <p:extLst>
      <p:ext uri="{BB962C8B-B14F-4D97-AF65-F5344CB8AC3E}">
        <p14:creationId xmlns:p14="http://schemas.microsoft.com/office/powerpoint/2010/main" val="3822747736"/>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ftr="0" dt="0"/>
  <p:txStyles>
    <p:titleStyle>
      <a:lvl1pPr algn="l" defTabSz="914400" rtl="0" eaLnBrk="1" latinLnBrk="0" hangingPunct="1">
        <a:lnSpc>
          <a:spcPct val="114000"/>
        </a:lnSpc>
        <a:spcBef>
          <a:spcPct val="0"/>
        </a:spcBef>
        <a:buNone/>
        <a:defRPr sz="3200" b="1" kern="1200" cap="all" spc="100" baseline="0">
          <a:solidFill>
            <a:schemeClr val="accent1"/>
          </a:solidFill>
          <a:latin typeface="+mj-lt"/>
          <a:ea typeface="+mj-ea"/>
          <a:cs typeface="+mj-cs"/>
        </a:defRPr>
      </a:lvl1pPr>
    </p:titleStyle>
    <p:bodyStyle>
      <a:lvl1pPr marL="228600" indent="-22860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1pPr>
      <a:lvl2pPr marL="450850" indent="-23495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2pPr>
      <a:lvl3pPr marL="666750" indent="-21590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3pPr>
      <a:lvl4pPr marL="895350" indent="-21590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4pPr>
      <a:lvl5pPr marL="1117600" indent="-21590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26" userDrawn="1">
          <p15:clr>
            <a:srgbClr val="F26B43"/>
          </p15:clr>
        </p15:guide>
        <p15:guide id="2" pos="234" userDrawn="1">
          <p15:clr>
            <a:srgbClr val="F26B43"/>
          </p15:clr>
        </p15:guide>
        <p15:guide id="3" pos="7446" userDrawn="1">
          <p15:clr>
            <a:srgbClr val="F26B43"/>
          </p15:clr>
        </p15:guide>
        <p15:guide id="4" orient="horz" pos="278" userDrawn="1">
          <p15:clr>
            <a:srgbClr val="F26B43"/>
          </p15:clr>
        </p15:guide>
        <p15:guide id="6" pos="3659" userDrawn="1">
          <p15:clr>
            <a:srgbClr val="F26B43"/>
          </p15:clr>
        </p15:guide>
        <p15:guide id="7" pos="4021" userDrawn="1">
          <p15:clr>
            <a:srgbClr val="F26B43"/>
          </p15:clr>
        </p15:guide>
        <p15:guide id="8" orient="horz" pos="363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A64521-ED94-4240-8AD4-6C3D7A90E715}"/>
              </a:ext>
            </a:extLst>
          </p:cNvPr>
          <p:cNvSpPr>
            <a:spLocks noGrp="1"/>
          </p:cNvSpPr>
          <p:nvPr>
            <p:ph type="ctrTitle"/>
          </p:nvPr>
        </p:nvSpPr>
        <p:spPr>
          <a:xfrm>
            <a:off x="623392" y="2060848"/>
            <a:ext cx="11485165" cy="2927660"/>
          </a:xfrm>
        </p:spPr>
        <p:txBody>
          <a:bodyPr/>
          <a:lstStyle/>
          <a:p>
            <a:pPr marL="182563" indent="-182563"/>
            <a:r>
              <a:rPr lang="en-US" sz="2800" dirty="0" smtClean="0">
                <a:solidFill>
                  <a:schemeClr val="accent2">
                    <a:lumMod val="60000"/>
                    <a:lumOff val="40000"/>
                  </a:schemeClr>
                </a:solidFill>
              </a:rPr>
              <a:t>“Theory</a:t>
            </a:r>
            <a:r>
              <a:rPr lang="en-US" sz="2800" dirty="0">
                <a:solidFill>
                  <a:schemeClr val="accent2">
                    <a:lumMod val="60000"/>
                    <a:lumOff val="40000"/>
                  </a:schemeClr>
                </a:solidFill>
              </a:rPr>
              <a:t>, Simulation, Verification and </a:t>
            </a:r>
            <a:r>
              <a:rPr lang="en-US" sz="2800" dirty="0" smtClean="0">
                <a:solidFill>
                  <a:schemeClr val="accent2">
                    <a:lumMod val="60000"/>
                    <a:lumOff val="40000"/>
                  </a:schemeClr>
                </a:solidFill>
              </a:rPr>
              <a:t>Validation”</a:t>
            </a:r>
            <a:br>
              <a:rPr lang="en-US" sz="2800" dirty="0" smtClean="0">
                <a:solidFill>
                  <a:schemeClr val="accent2">
                    <a:lumMod val="60000"/>
                    <a:lumOff val="40000"/>
                  </a:schemeClr>
                </a:solidFill>
              </a:rPr>
            </a:br>
            <a:r>
              <a:rPr lang="en-US" sz="2800" dirty="0"/>
              <a:t/>
            </a:r>
            <a:br>
              <a:rPr lang="en-US" sz="2800" dirty="0"/>
            </a:br>
            <a:r>
              <a:rPr lang="en-US" sz="2800" dirty="0" smtClean="0"/>
              <a:t>TSVV </a:t>
            </a:r>
            <a:r>
              <a:rPr lang="en-US" sz="2800" dirty="0"/>
              <a:t>Task 7: Plasma-Wall Interaction in DEMO </a:t>
            </a:r>
            <a:r>
              <a:rPr lang="en-US" sz="2800" dirty="0" smtClean="0"/>
              <a:t/>
            </a:r>
            <a:br>
              <a:rPr lang="en-US" sz="2800" dirty="0" smtClean="0"/>
            </a:br>
            <a:r>
              <a:rPr lang="en-US" sz="2800" dirty="0"/>
              <a:t/>
            </a:r>
            <a:br>
              <a:rPr lang="en-US" sz="2800" dirty="0"/>
            </a:br>
            <a:r>
              <a:rPr lang="en-US" sz="1600" cap="none" dirty="0" smtClean="0"/>
              <a:t>Status review meeting</a:t>
            </a:r>
            <a:br>
              <a:rPr lang="en-US" sz="1600" cap="none" dirty="0" smtClean="0"/>
            </a:br>
            <a:r>
              <a:rPr lang="en-US" sz="2800" dirty="0" smtClean="0"/>
              <a:t/>
            </a:r>
            <a:br>
              <a:rPr lang="en-US" sz="2800" dirty="0" smtClean="0"/>
            </a:br>
            <a:r>
              <a:rPr lang="en-US" sz="1400" dirty="0" smtClean="0"/>
              <a:t>08.11.2022</a:t>
            </a:r>
            <a:endParaRPr lang="en-US" sz="2800" noProof="0"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9376" t="-35601" r="-188468"/>
          <a:stretch/>
        </p:blipFill>
        <p:spPr bwMode="auto">
          <a:xfrm>
            <a:off x="0" y="12974"/>
            <a:ext cx="12192000" cy="1543818"/>
          </a:xfrm>
          <a:prstGeom prst="rect">
            <a:avLst/>
          </a:prstGeom>
          <a:solidFill>
            <a:schemeClr val="bg1"/>
          </a:solidFill>
          <a:ln>
            <a:noFill/>
          </a:ln>
        </p:spPr>
      </p:pic>
    </p:spTree>
    <p:extLst>
      <p:ext uri="{BB962C8B-B14F-4D97-AF65-F5344CB8AC3E}">
        <p14:creationId xmlns:p14="http://schemas.microsoft.com/office/powerpoint/2010/main" val="2337355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el 1">
            <a:extLst>
              <a:ext uri="{FF2B5EF4-FFF2-40B4-BE49-F238E27FC236}">
                <a16:creationId xmlns:a16="http://schemas.microsoft.com/office/drawing/2014/main" id="{DD16619C-3393-4C40-A047-6B5873621800}"/>
              </a:ext>
            </a:extLst>
          </p:cNvPr>
          <p:cNvSpPr>
            <a:spLocks noGrp="1"/>
          </p:cNvSpPr>
          <p:nvPr>
            <p:ph type="title"/>
          </p:nvPr>
        </p:nvSpPr>
        <p:spPr>
          <a:xfrm>
            <a:off x="371475" y="399600"/>
            <a:ext cx="11449050" cy="470770"/>
          </a:xfrm>
        </p:spPr>
        <p:txBody>
          <a:bodyPr/>
          <a:lstStyle/>
          <a:p>
            <a:r>
              <a:rPr lang="en-US" sz="2400" noProof="0" dirty="0" smtClean="0"/>
              <a:t>PROJECT TIMELINE</a:t>
            </a:r>
            <a:endParaRPr lang="en-US" sz="2400" noProof="0"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11057"/>
          <a:stretch/>
        </p:blipFill>
        <p:spPr>
          <a:xfrm>
            <a:off x="356994" y="894524"/>
            <a:ext cx="11571654" cy="5882210"/>
          </a:xfrm>
          <a:prstGeom prst="rect">
            <a:avLst/>
          </a:prstGeom>
          <a:solidFill>
            <a:schemeClr val="bg1"/>
          </a:solidFill>
        </p:spPr>
      </p:pic>
      <p:grpSp>
        <p:nvGrpSpPr>
          <p:cNvPr id="4" name="Group 3"/>
          <p:cNvGrpSpPr/>
          <p:nvPr/>
        </p:nvGrpSpPr>
        <p:grpSpPr>
          <a:xfrm>
            <a:off x="1476730" y="870370"/>
            <a:ext cx="9481046" cy="5906364"/>
            <a:chOff x="1476730" y="870370"/>
            <a:chExt cx="9481046" cy="5906364"/>
          </a:xfrm>
        </p:grpSpPr>
        <p:sp>
          <p:nvSpPr>
            <p:cNvPr id="3" name="Rectangle 2"/>
            <p:cNvSpPr/>
            <p:nvPr/>
          </p:nvSpPr>
          <p:spPr>
            <a:xfrm>
              <a:off x="1476730" y="1095768"/>
              <a:ext cx="1821716" cy="511256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sz="2400" dirty="0" err="1" smtClean="0"/>
            </a:p>
          </p:txBody>
        </p:sp>
        <p:sp>
          <p:nvSpPr>
            <p:cNvPr id="11" name="Rectangle 10"/>
            <p:cNvSpPr/>
            <p:nvPr/>
          </p:nvSpPr>
          <p:spPr>
            <a:xfrm>
              <a:off x="7032103" y="870370"/>
              <a:ext cx="3925673" cy="590636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sz="2400" dirty="0" err="1" smtClean="0"/>
            </a:p>
          </p:txBody>
        </p:sp>
        <p:sp>
          <p:nvSpPr>
            <p:cNvPr id="12" name="Rectangle 11"/>
            <p:cNvSpPr/>
            <p:nvPr/>
          </p:nvSpPr>
          <p:spPr>
            <a:xfrm>
              <a:off x="5138380" y="1279345"/>
              <a:ext cx="1749708" cy="511256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sz="2400" dirty="0" err="1" smtClean="0"/>
            </a:p>
          </p:txBody>
        </p:sp>
      </p:grpSp>
    </p:spTree>
    <p:extLst>
      <p:ext uri="{BB962C8B-B14F-4D97-AF65-F5344CB8AC3E}">
        <p14:creationId xmlns:p14="http://schemas.microsoft.com/office/powerpoint/2010/main" val="2155885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6619C-3393-4C40-A047-6B5873621800}"/>
              </a:ext>
            </a:extLst>
          </p:cNvPr>
          <p:cNvSpPr>
            <a:spLocks noGrp="1"/>
          </p:cNvSpPr>
          <p:nvPr>
            <p:ph type="title"/>
          </p:nvPr>
        </p:nvSpPr>
        <p:spPr>
          <a:xfrm>
            <a:off x="371475" y="399600"/>
            <a:ext cx="11449050" cy="470770"/>
          </a:xfrm>
        </p:spPr>
        <p:txBody>
          <a:bodyPr/>
          <a:lstStyle/>
          <a:p>
            <a:r>
              <a:rPr lang="de-DE" sz="2400" dirty="0" smtClean="0"/>
              <a:t>TASKS 2022</a:t>
            </a:r>
            <a:endParaRPr lang="en-US" sz="2400" noProof="0" dirty="0"/>
          </a:p>
        </p:txBody>
      </p:sp>
      <p:sp>
        <p:nvSpPr>
          <p:cNvPr id="7" name="Inhaltsplatzhalter 6">
            <a:extLst>
              <a:ext uri="{FF2B5EF4-FFF2-40B4-BE49-F238E27FC236}">
                <a16:creationId xmlns:a16="http://schemas.microsoft.com/office/drawing/2014/main" id="{58513E1D-3637-42BF-9008-6BCCB1FCB55E}"/>
              </a:ext>
            </a:extLst>
          </p:cNvPr>
          <p:cNvSpPr>
            <a:spLocks noGrp="1"/>
          </p:cNvSpPr>
          <p:nvPr>
            <p:ph idx="1"/>
          </p:nvPr>
        </p:nvSpPr>
        <p:spPr>
          <a:xfrm>
            <a:off x="695400" y="980728"/>
            <a:ext cx="10945216" cy="5184576"/>
          </a:xfrm>
          <a:solidFill>
            <a:schemeClr val="bg1">
              <a:lumMod val="95000"/>
            </a:schemeClr>
          </a:solidFill>
        </p:spPr>
        <p:txBody>
          <a:bodyPr/>
          <a:lstStyle/>
          <a:p>
            <a:pPr marL="174625" indent="-174625">
              <a:lnSpc>
                <a:spcPct val="100000"/>
              </a:lnSpc>
              <a:buNone/>
            </a:pPr>
            <a:r>
              <a:rPr lang="en-US" sz="1400" dirty="0"/>
              <a:t>1. Perform dedicated PIC studies with BIT-1 for DEMO-relevant high-density (ne~1e22) divertor sheath and provide relevant input for erosion, dust transport and transient melting simulations by ERO2.0, </a:t>
            </a:r>
            <a:r>
              <a:rPr lang="en-US" sz="1400" dirty="0" err="1"/>
              <a:t>MIGRAINe</a:t>
            </a:r>
            <a:r>
              <a:rPr lang="en-US" sz="1400" dirty="0"/>
              <a:t> and MEMOS-U</a:t>
            </a:r>
            <a:r>
              <a:rPr lang="en-US" sz="1400" dirty="0" smtClean="0"/>
              <a:t>.</a:t>
            </a:r>
            <a:endParaRPr lang="en-US" sz="1400" dirty="0"/>
          </a:p>
          <a:p>
            <a:pPr marL="174625" indent="-174625">
              <a:lnSpc>
                <a:spcPct val="100000"/>
              </a:lnSpc>
              <a:buNone/>
            </a:pPr>
            <a:r>
              <a:rPr lang="en-US" sz="1400" dirty="0"/>
              <a:t>2. Perform full 3D ERO2.0 simulations using existing PWI databases, sheath models and the plasma solution agreed upon in the preceding phase of the project (presumably still without kinetic neutrals) and provide erosion-deposition maps and wall lifetime for the main chamber and divertor of DEMO</a:t>
            </a:r>
            <a:r>
              <a:rPr lang="en-US" sz="1400" dirty="0" smtClean="0"/>
              <a:t>.</a:t>
            </a:r>
            <a:endParaRPr lang="en-US" sz="1400" dirty="0"/>
          </a:p>
          <a:p>
            <a:pPr marL="174625" indent="-174625">
              <a:lnSpc>
                <a:spcPct val="100000"/>
              </a:lnSpc>
              <a:buNone/>
            </a:pPr>
            <a:r>
              <a:rPr lang="en-US" sz="1400" dirty="0"/>
              <a:t>3. Perform dedicated dust transport simulations with </a:t>
            </a:r>
            <a:r>
              <a:rPr lang="en-US" sz="1400" dirty="0" err="1"/>
              <a:t>MIGRAINe</a:t>
            </a:r>
            <a:r>
              <a:rPr lang="en-US" sz="1400" dirty="0"/>
              <a:t> for net deposition locations provided by ERO2.0 simulations</a:t>
            </a:r>
            <a:r>
              <a:rPr lang="en-US" sz="1400" dirty="0" smtClean="0"/>
              <a:t>.</a:t>
            </a:r>
            <a:endParaRPr lang="en-US" sz="1400" dirty="0"/>
          </a:p>
          <a:p>
            <a:pPr marL="174625" indent="-174625">
              <a:lnSpc>
                <a:spcPct val="100000"/>
              </a:lnSpc>
              <a:buNone/>
            </a:pPr>
            <a:r>
              <a:rPr lang="en-US" sz="1400" dirty="0"/>
              <a:t>4. Post-process and implemented for erosion and dust transport simulations with ERO2.0 and </a:t>
            </a:r>
            <a:r>
              <a:rPr lang="en-US" sz="1400" dirty="0" err="1"/>
              <a:t>MIGRAINe</a:t>
            </a:r>
            <a:r>
              <a:rPr lang="en-US" sz="1400" dirty="0"/>
              <a:t> the new/improved DEMO plasma solution with kinetic neutrals provided by DCT/WPDES/WPADC</a:t>
            </a:r>
            <a:r>
              <a:rPr lang="en-US" sz="1400" dirty="0" smtClean="0"/>
              <a:t>.</a:t>
            </a:r>
            <a:endParaRPr lang="en-US" sz="1400" dirty="0"/>
          </a:p>
          <a:p>
            <a:pPr marL="174625" indent="-174625">
              <a:lnSpc>
                <a:spcPct val="100000"/>
              </a:lnSpc>
              <a:buNone/>
            </a:pPr>
            <a:r>
              <a:rPr lang="en-US" sz="1400" dirty="0"/>
              <a:t>5. Perform PIC simulations with SPICE to identify whether the escaping current scales with electron thermal velocity (which depends only on </a:t>
            </a:r>
            <a:r>
              <a:rPr lang="en-US" sz="1400" dirty="0" err="1"/>
              <a:t>Te</a:t>
            </a:r>
            <a:r>
              <a:rPr lang="en-US" sz="1400" dirty="0"/>
              <a:t>) or on ion sound speed (which includes the influence of </a:t>
            </a:r>
            <a:r>
              <a:rPr lang="en-US" sz="1400" dirty="0" err="1"/>
              <a:t>Ti</a:t>
            </a:r>
            <a:r>
              <a:rPr lang="en-US" sz="1400" dirty="0" smtClean="0"/>
              <a:t>).</a:t>
            </a:r>
            <a:endParaRPr lang="en-US" sz="1400" dirty="0"/>
          </a:p>
          <a:p>
            <a:pPr marL="174625" indent="-174625">
              <a:lnSpc>
                <a:spcPct val="100000"/>
              </a:lnSpc>
              <a:buNone/>
            </a:pPr>
            <a:r>
              <a:rPr lang="en-US" sz="1400" dirty="0"/>
              <a:t>6. Run cumulative MD simulations with 10-100 million impacts utilizing available W-H interatomic potentials to simulated supersaturated W surfaces under ion irradiation. Compare to static cases</a:t>
            </a:r>
            <a:r>
              <a:rPr lang="en-US" sz="1400" dirty="0" smtClean="0"/>
              <a:t>.</a:t>
            </a:r>
            <a:endParaRPr lang="en-US" sz="1400" dirty="0"/>
          </a:p>
          <a:p>
            <a:pPr marL="174625" indent="-174625">
              <a:lnSpc>
                <a:spcPct val="100000"/>
              </a:lnSpc>
              <a:buNone/>
            </a:pPr>
            <a:r>
              <a:rPr lang="en-US" sz="1400" dirty="0"/>
              <a:t>7. Implement representative values of surface heat fluxes and halo current densities during DEMO VDEs and surface heat fluxes during DEMO loss of confinement (as external input DCT/WPDES) for transient melting simulations with </a:t>
            </a:r>
            <a:r>
              <a:rPr lang="en-US" sz="1400" strike="sngStrike" dirty="0"/>
              <a:t>MEMOS-U</a:t>
            </a:r>
            <a:r>
              <a:rPr lang="en-US" sz="1400" dirty="0" smtClean="0"/>
              <a:t>.</a:t>
            </a:r>
            <a:endParaRPr lang="en-US" sz="1400" dirty="0"/>
          </a:p>
          <a:p>
            <a:pPr marL="174625" indent="-174625">
              <a:lnSpc>
                <a:spcPct val="100000"/>
              </a:lnSpc>
              <a:buNone/>
            </a:pPr>
            <a:r>
              <a:rPr lang="en-US" sz="1400" dirty="0"/>
              <a:t>8. Implement the </a:t>
            </a:r>
            <a:r>
              <a:rPr lang="en-US" sz="1400" dirty="0" err="1"/>
              <a:t>gyromotion</a:t>
            </a:r>
            <a:r>
              <a:rPr lang="en-US" sz="1400" dirty="0"/>
              <a:t> module in SDTrimSP-3D</a:t>
            </a:r>
            <a:r>
              <a:rPr lang="en-US" sz="1400" dirty="0" smtClean="0"/>
              <a:t>.</a:t>
            </a:r>
            <a:endParaRPr lang="en-US" sz="1400" dirty="0"/>
          </a:p>
          <a:p>
            <a:pPr marL="174625" indent="-174625">
              <a:lnSpc>
                <a:spcPct val="100000"/>
              </a:lnSpc>
              <a:buNone/>
            </a:pPr>
            <a:r>
              <a:rPr lang="en-US" sz="1400" dirty="0"/>
              <a:t>9. Implement neutron damage and damage stabilization models in retention codes</a:t>
            </a:r>
            <a:r>
              <a:rPr lang="en-US" sz="1400" dirty="0" smtClean="0"/>
              <a:t>.</a:t>
            </a:r>
            <a:endParaRPr lang="en-US" sz="1400" dirty="0"/>
          </a:p>
          <a:p>
            <a:pPr marL="271463" indent="-271463">
              <a:lnSpc>
                <a:spcPct val="100000"/>
              </a:lnSpc>
              <a:buNone/>
            </a:pPr>
            <a:r>
              <a:rPr lang="en-US" sz="1400" dirty="0"/>
              <a:t>10. Perform TESSIM and FESTIM simulations of fuel accumulation in DEMO PFC and permeation to coolant (so far without neutron effects</a:t>
            </a:r>
            <a:r>
              <a:rPr lang="en-US" sz="1400" dirty="0" smtClean="0"/>
              <a:t>).</a:t>
            </a:r>
            <a:endParaRPr lang="en-US" sz="1400" dirty="0"/>
          </a:p>
          <a:p>
            <a:pPr marL="271463" indent="-271463">
              <a:lnSpc>
                <a:spcPct val="100000"/>
              </a:lnSpc>
              <a:buNone/>
            </a:pPr>
            <a:r>
              <a:rPr lang="en-US" sz="1400" dirty="0"/>
              <a:t>11. Perform detailed analysis of input and output (IO) of all involved codes and summarize how the IO can be reduced to IMAS compatible interfaces. Follow discussions with respective ACH to identify the work program for IMAS compatibility implementation.</a:t>
            </a: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25457" y="271427"/>
            <a:ext cx="828281" cy="637293"/>
          </a:xfrm>
          <a:prstGeom prst="rect">
            <a:avLst/>
          </a:prstGeom>
        </p:spPr>
      </p:pic>
      <p:sp>
        <p:nvSpPr>
          <p:cNvPr id="3" name="TextBox 2"/>
          <p:cNvSpPr txBox="1"/>
          <p:nvPr/>
        </p:nvSpPr>
        <p:spPr>
          <a:xfrm>
            <a:off x="8310054" y="4336640"/>
            <a:ext cx="1098314" cy="297004"/>
          </a:xfrm>
          <a:prstGeom prst="rect">
            <a:avLst/>
          </a:prstGeom>
          <a:noFill/>
        </p:spPr>
        <p:txBody>
          <a:bodyPr wrap="none" rtlCol="0">
            <a:spAutoFit/>
          </a:bodyPr>
          <a:lstStyle/>
          <a:p>
            <a:pPr algn="l">
              <a:lnSpc>
                <a:spcPct val="95000"/>
              </a:lnSpc>
            </a:pPr>
            <a:r>
              <a:rPr lang="en-US" sz="1400" i="1" dirty="0" smtClean="0">
                <a:solidFill>
                  <a:srgbClr val="FF0000"/>
                </a:solidFill>
              </a:rPr>
              <a:t>MEMENTO</a:t>
            </a:r>
          </a:p>
        </p:txBody>
      </p:sp>
    </p:spTree>
    <p:extLst>
      <p:ext uri="{BB962C8B-B14F-4D97-AF65-F5344CB8AC3E}">
        <p14:creationId xmlns:p14="http://schemas.microsoft.com/office/powerpoint/2010/main" val="2564645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6619C-3393-4C40-A047-6B5873621800}"/>
              </a:ext>
            </a:extLst>
          </p:cNvPr>
          <p:cNvSpPr>
            <a:spLocks noGrp="1"/>
          </p:cNvSpPr>
          <p:nvPr>
            <p:ph type="title"/>
          </p:nvPr>
        </p:nvSpPr>
        <p:spPr>
          <a:xfrm>
            <a:off x="371475" y="399600"/>
            <a:ext cx="11449050" cy="470770"/>
          </a:xfrm>
        </p:spPr>
        <p:txBody>
          <a:bodyPr/>
          <a:lstStyle/>
          <a:p>
            <a:r>
              <a:rPr lang="de-DE" sz="2400" smtClean="0"/>
              <a:t>DELIVERABLES 2022</a:t>
            </a:r>
            <a:endParaRPr lang="en-US" sz="2400" noProof="0" dirty="0"/>
          </a:p>
        </p:txBody>
      </p:sp>
      <p:sp>
        <p:nvSpPr>
          <p:cNvPr id="7" name="Inhaltsplatzhalter 6">
            <a:extLst>
              <a:ext uri="{FF2B5EF4-FFF2-40B4-BE49-F238E27FC236}">
                <a16:creationId xmlns:a16="http://schemas.microsoft.com/office/drawing/2014/main" id="{58513E1D-3637-42BF-9008-6BCCB1FCB55E}"/>
              </a:ext>
            </a:extLst>
          </p:cNvPr>
          <p:cNvSpPr>
            <a:spLocks noGrp="1"/>
          </p:cNvSpPr>
          <p:nvPr>
            <p:ph idx="1"/>
          </p:nvPr>
        </p:nvSpPr>
        <p:spPr>
          <a:xfrm>
            <a:off x="695399" y="980728"/>
            <a:ext cx="11125125" cy="4968552"/>
          </a:xfrm>
          <a:solidFill>
            <a:schemeClr val="bg1">
              <a:lumMod val="95000"/>
            </a:schemeClr>
          </a:solidFill>
        </p:spPr>
        <p:txBody>
          <a:bodyPr/>
          <a:lstStyle/>
          <a:p>
            <a:pPr marL="271463" indent="-271463">
              <a:lnSpc>
                <a:spcPct val="100000"/>
              </a:lnSpc>
              <a:buNone/>
            </a:pPr>
            <a:r>
              <a:rPr lang="en-US" sz="1600" dirty="0"/>
              <a:t>1. Improved results on DEMO-relevant high-density (ne~1e22) divertor sheath characteristics from PIC simulations: plasma profiles; energy, </a:t>
            </a:r>
            <a:r>
              <a:rPr lang="en-US" sz="1600" dirty="0" smtClean="0"/>
              <a:t>velocity and </a:t>
            </a:r>
            <a:r>
              <a:rPr lang="en-US" sz="1600" dirty="0"/>
              <a:t>angular distribution functions at PFC as input for erosion and dust transport modelling.</a:t>
            </a:r>
          </a:p>
          <a:p>
            <a:pPr marL="271463" indent="-271463">
              <a:lnSpc>
                <a:spcPct val="100000"/>
              </a:lnSpc>
              <a:buNone/>
            </a:pPr>
            <a:r>
              <a:rPr lang="en-US" sz="1600" dirty="0"/>
              <a:t>2. First erosion-deposition maps and wall lifetime in the main chamber and divertor of DEMO based on existing PWI databases, sheath models </a:t>
            </a:r>
            <a:r>
              <a:rPr lang="en-US" sz="1600" dirty="0" smtClean="0"/>
              <a:t>and the </a:t>
            </a:r>
            <a:r>
              <a:rPr lang="en-US" sz="1600" dirty="0"/>
              <a:t>“2021” DEMO geometry and plasma background (ITER-like or DEMO SN).</a:t>
            </a:r>
          </a:p>
          <a:p>
            <a:pPr marL="271463" indent="-271463">
              <a:lnSpc>
                <a:spcPct val="100000"/>
              </a:lnSpc>
              <a:buNone/>
            </a:pPr>
            <a:r>
              <a:rPr lang="en-US" sz="1600" dirty="0"/>
              <a:t>3. Dust survival rates and accumulation maps for net deposition locations from deliverable 2.</a:t>
            </a:r>
          </a:p>
          <a:p>
            <a:pPr marL="271463" indent="-271463">
              <a:lnSpc>
                <a:spcPct val="100000"/>
              </a:lnSpc>
              <a:buNone/>
            </a:pPr>
            <a:r>
              <a:rPr lang="en-US" sz="1600" dirty="0"/>
              <a:t>4. New/improved DEMO plasma solution with kinetic neutrals (provided by DCT/WPDES/WPADC) post-processed and implemented for erosion </a:t>
            </a:r>
            <a:r>
              <a:rPr lang="en-US" sz="1600" dirty="0" smtClean="0"/>
              <a:t>and dust </a:t>
            </a:r>
            <a:r>
              <a:rPr lang="en-US" sz="1600" dirty="0"/>
              <a:t>transport simulations.</a:t>
            </a:r>
          </a:p>
          <a:p>
            <a:pPr marL="271463" indent="-271463">
              <a:lnSpc>
                <a:spcPct val="100000"/>
              </a:lnSpc>
              <a:buNone/>
            </a:pPr>
            <a:r>
              <a:rPr lang="en-US" sz="1600" dirty="0"/>
              <a:t>5. Description of the influence of the ion temperature on the escaping current and conclusions on the validity of existing scalings for simulations </a:t>
            </a:r>
            <a:r>
              <a:rPr lang="en-US" sz="1600" dirty="0" smtClean="0"/>
              <a:t>of transient </a:t>
            </a:r>
            <a:r>
              <a:rPr lang="en-US" sz="1600" dirty="0"/>
              <a:t>melting.</a:t>
            </a:r>
          </a:p>
          <a:p>
            <a:pPr marL="271463" indent="-271463">
              <a:lnSpc>
                <a:spcPct val="100000"/>
              </a:lnSpc>
              <a:buNone/>
            </a:pPr>
            <a:r>
              <a:rPr lang="en-US" sz="1600" dirty="0"/>
              <a:t>6. Final (cumulative) erosion yields for H supersaturated W from MD simulations are obtained.</a:t>
            </a:r>
          </a:p>
          <a:p>
            <a:pPr marL="271463" indent="-271463">
              <a:lnSpc>
                <a:spcPct val="100000"/>
              </a:lnSpc>
              <a:buNone/>
            </a:pPr>
            <a:r>
              <a:rPr lang="en-US" sz="1600" dirty="0"/>
              <a:t>7. Representative values of surface heat fluxes and halo current densities during DEMO VDEs and surface heat fluxes during DEMO loss </a:t>
            </a:r>
            <a:r>
              <a:rPr lang="en-US" sz="1600" dirty="0" smtClean="0"/>
              <a:t>of confinement </a:t>
            </a:r>
            <a:r>
              <a:rPr lang="en-US" sz="1600" dirty="0"/>
              <a:t>(as external input from DCT/WPDES) processed and implemented for transient melting simulations.</a:t>
            </a:r>
          </a:p>
          <a:p>
            <a:pPr marL="271463" indent="-271463">
              <a:lnSpc>
                <a:spcPct val="100000"/>
              </a:lnSpc>
              <a:buNone/>
            </a:pPr>
            <a:r>
              <a:rPr lang="en-US" sz="1600" dirty="0"/>
              <a:t>8. </a:t>
            </a:r>
            <a:r>
              <a:rPr lang="en-US" sz="1600" dirty="0" err="1"/>
              <a:t>Gyromotion</a:t>
            </a:r>
            <a:r>
              <a:rPr lang="en-US" sz="1600" dirty="0"/>
              <a:t> module in SDTrimSP-3D.</a:t>
            </a:r>
          </a:p>
          <a:p>
            <a:pPr marL="271463" indent="-271463">
              <a:lnSpc>
                <a:spcPct val="100000"/>
              </a:lnSpc>
              <a:buNone/>
            </a:pPr>
            <a:r>
              <a:rPr lang="en-US" sz="1600" dirty="0"/>
              <a:t>9. Neutron damage (not yet validated) model with damage stabilization in retention codes.</a:t>
            </a:r>
          </a:p>
          <a:p>
            <a:pPr marL="271463" indent="-271463">
              <a:lnSpc>
                <a:spcPct val="100000"/>
              </a:lnSpc>
              <a:buNone/>
            </a:pPr>
            <a:r>
              <a:rPr lang="en-US" sz="1600" dirty="0"/>
              <a:t>10. Predictions of fuel inventory and permeation under DEMO condition (so far without n-damage).</a:t>
            </a:r>
          </a:p>
          <a:p>
            <a:pPr marL="271463" indent="-271463">
              <a:lnSpc>
                <a:spcPct val="100000"/>
              </a:lnSpc>
              <a:buNone/>
            </a:pPr>
            <a:r>
              <a:rPr lang="en-US" sz="1600" dirty="0"/>
              <a:t>11. Detailed IMAS compatibility requirements and respective work plan.</a:t>
            </a:r>
            <a:endParaRPr lang="en-US" sz="1600" dirty="0">
              <a:effectLst/>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25457" y="271427"/>
            <a:ext cx="828281" cy="637293"/>
          </a:xfrm>
          <a:prstGeom prst="rect">
            <a:avLst/>
          </a:prstGeom>
        </p:spPr>
      </p:pic>
    </p:spTree>
    <p:extLst>
      <p:ext uri="{BB962C8B-B14F-4D97-AF65-F5344CB8AC3E}">
        <p14:creationId xmlns:p14="http://schemas.microsoft.com/office/powerpoint/2010/main" val="3145165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6619C-3393-4C40-A047-6B5873621800}"/>
              </a:ext>
            </a:extLst>
          </p:cNvPr>
          <p:cNvSpPr>
            <a:spLocks noGrp="1"/>
          </p:cNvSpPr>
          <p:nvPr>
            <p:ph type="title"/>
          </p:nvPr>
        </p:nvSpPr>
        <p:spPr>
          <a:xfrm>
            <a:off x="371475" y="399600"/>
            <a:ext cx="11449050" cy="470770"/>
          </a:xfrm>
        </p:spPr>
        <p:txBody>
          <a:bodyPr/>
          <a:lstStyle/>
          <a:p>
            <a:r>
              <a:rPr lang="de-DE" sz="2400" dirty="0" smtClean="0"/>
              <a:t>Meeting agenda</a:t>
            </a:r>
            <a:endParaRPr lang="en-US" sz="2400" noProof="0" dirty="0"/>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25457" y="271427"/>
            <a:ext cx="828281" cy="637293"/>
          </a:xfrm>
          <a:prstGeom prst="rect">
            <a:avLst/>
          </a:prstGeom>
        </p:spPr>
      </p:pic>
      <p:sp>
        <p:nvSpPr>
          <p:cNvPr id="4" name="Rectangle 3"/>
          <p:cNvSpPr/>
          <p:nvPr/>
        </p:nvSpPr>
        <p:spPr>
          <a:xfrm>
            <a:off x="479376" y="836712"/>
            <a:ext cx="11161240" cy="5432256"/>
          </a:xfrm>
          <a:prstGeom prst="rect">
            <a:avLst/>
          </a:prstGeom>
        </p:spPr>
        <p:txBody>
          <a:bodyPr wrap="square">
            <a:spAutoFit/>
          </a:bodyPr>
          <a:lstStyle/>
          <a:p>
            <a:pPr>
              <a:lnSpc>
                <a:spcPct val="150000"/>
              </a:lnSpc>
            </a:pPr>
            <a:r>
              <a:rPr lang="en-US" sz="1600" dirty="0" smtClean="0">
                <a:cs typeface="Calibri Light" panose="020F0302020204030204" pitchFamily="34" charset="0"/>
              </a:rPr>
              <a:t>09:00-09:05 </a:t>
            </a:r>
            <a:r>
              <a:rPr lang="en-US" sz="1600" dirty="0">
                <a:cs typeface="Calibri Light" panose="020F0302020204030204" pitchFamily="34" charset="0"/>
              </a:rPr>
              <a:t>Welcome </a:t>
            </a:r>
            <a:endParaRPr lang="en-US" sz="1600" dirty="0" smtClean="0">
              <a:cs typeface="Calibri Light" panose="020F0302020204030204" pitchFamily="34" charset="0"/>
            </a:endParaRPr>
          </a:p>
          <a:p>
            <a:pPr>
              <a:lnSpc>
                <a:spcPct val="150000"/>
              </a:lnSpc>
              <a:spcBef>
                <a:spcPts val="600"/>
              </a:spcBef>
              <a:spcAft>
                <a:spcPts val="600"/>
              </a:spcAft>
            </a:pPr>
            <a:r>
              <a:rPr lang="en-US" sz="1600" dirty="0" smtClean="0">
                <a:cs typeface="Calibri Light" panose="020F0302020204030204" pitchFamily="34" charset="0"/>
              </a:rPr>
              <a:t>09:05-09:25 </a:t>
            </a:r>
            <a:r>
              <a:rPr lang="en-US" sz="1600" dirty="0">
                <a:cs typeface="Calibri Light" panose="020F0302020204030204" pitchFamily="34" charset="0"/>
              </a:rPr>
              <a:t>D. </a:t>
            </a:r>
            <a:r>
              <a:rPr lang="en-US" sz="1600" dirty="0" err="1">
                <a:cs typeface="Calibri Light" panose="020F0302020204030204" pitchFamily="34" charset="0"/>
              </a:rPr>
              <a:t>Tskhakaya</a:t>
            </a:r>
            <a:r>
              <a:rPr lang="en-US" sz="1600" dirty="0">
                <a:cs typeface="Calibri Light" panose="020F0302020204030204" pitchFamily="34" charset="0"/>
              </a:rPr>
              <a:t> on BIT-1 simulations of DEMO-relevant high-density sheath </a:t>
            </a:r>
            <a:br>
              <a:rPr lang="en-US" sz="1600" dirty="0">
                <a:cs typeface="Calibri Light" panose="020F0302020204030204" pitchFamily="34" charset="0"/>
              </a:rPr>
            </a:br>
            <a:r>
              <a:rPr lang="en-US" sz="1600" dirty="0" smtClean="0">
                <a:cs typeface="Calibri Light" panose="020F0302020204030204" pitchFamily="34" charset="0"/>
              </a:rPr>
              <a:t>09:25-09:45 </a:t>
            </a:r>
            <a:r>
              <a:rPr lang="en-US" sz="1600" dirty="0">
                <a:cs typeface="Calibri Light" panose="020F0302020204030204" pitchFamily="34" charset="0"/>
              </a:rPr>
              <a:t>S. </a:t>
            </a:r>
            <a:r>
              <a:rPr lang="en-US" sz="1600" dirty="0" err="1">
                <a:cs typeface="Calibri Light" panose="020F0302020204030204" pitchFamily="34" charset="0"/>
              </a:rPr>
              <a:t>Costea</a:t>
            </a:r>
            <a:r>
              <a:rPr lang="en-US" sz="1600" dirty="0">
                <a:cs typeface="Calibri Light" panose="020F0302020204030204" pitchFamily="34" charset="0"/>
              </a:rPr>
              <a:t> on implementation of non-steady-state sources in BIT-1 </a:t>
            </a:r>
            <a:br>
              <a:rPr lang="en-US" sz="1600" dirty="0">
                <a:cs typeface="Calibri Light" panose="020F0302020204030204" pitchFamily="34" charset="0"/>
              </a:rPr>
            </a:br>
            <a:r>
              <a:rPr lang="en-US" sz="1600" dirty="0" smtClean="0">
                <a:cs typeface="Calibri Light" panose="020F0302020204030204" pitchFamily="34" charset="0"/>
              </a:rPr>
              <a:t>09:45-10:05 </a:t>
            </a:r>
            <a:r>
              <a:rPr lang="en-US" sz="1600" dirty="0">
                <a:cs typeface="Calibri Light" panose="020F0302020204030204" pitchFamily="34" charset="0"/>
              </a:rPr>
              <a:t>A. </a:t>
            </a:r>
            <a:r>
              <a:rPr lang="en-US" sz="1600" dirty="0" err="1">
                <a:cs typeface="Calibri Light" panose="020F0302020204030204" pitchFamily="34" charset="0"/>
              </a:rPr>
              <a:t>Podolnik</a:t>
            </a:r>
            <a:r>
              <a:rPr lang="en-US" sz="1600" dirty="0">
                <a:cs typeface="Calibri Light" panose="020F0302020204030204" pitchFamily="34" charset="0"/>
              </a:rPr>
              <a:t> on SPICE-2D simulations of thermionic emission </a:t>
            </a:r>
            <a:br>
              <a:rPr lang="en-US" sz="1600" dirty="0">
                <a:cs typeface="Calibri Light" panose="020F0302020204030204" pitchFamily="34" charset="0"/>
              </a:rPr>
            </a:br>
            <a:r>
              <a:rPr lang="en-US" sz="1600" dirty="0" smtClean="0">
                <a:cs typeface="Calibri Light" panose="020F0302020204030204" pitchFamily="34" charset="0"/>
              </a:rPr>
              <a:t>10:05-10:25 </a:t>
            </a:r>
            <a:r>
              <a:rPr lang="en-US" sz="1600" dirty="0">
                <a:cs typeface="Calibri Light" panose="020F0302020204030204" pitchFamily="34" charset="0"/>
              </a:rPr>
              <a:t>A. </a:t>
            </a:r>
            <a:r>
              <a:rPr lang="en-US" sz="1600" dirty="0" err="1">
                <a:cs typeface="Calibri Light" panose="020F0302020204030204" pitchFamily="34" charset="0"/>
              </a:rPr>
              <a:t>Podolnik</a:t>
            </a:r>
            <a:r>
              <a:rPr lang="en-US" sz="1600" dirty="0">
                <a:cs typeface="Calibri Light" panose="020F0302020204030204" pitchFamily="34" charset="0"/>
              </a:rPr>
              <a:t> on implementation of new features in SPICE-2D code </a:t>
            </a:r>
            <a:br>
              <a:rPr lang="en-US" sz="1600" dirty="0">
                <a:cs typeface="Calibri Light" panose="020F0302020204030204" pitchFamily="34" charset="0"/>
              </a:rPr>
            </a:br>
            <a:r>
              <a:rPr lang="en-US" sz="1600" dirty="0" smtClean="0">
                <a:cs typeface="Calibri Light" panose="020F0302020204030204" pitchFamily="34" charset="0"/>
              </a:rPr>
              <a:t>10:25-10:45 </a:t>
            </a:r>
            <a:r>
              <a:rPr lang="en-US" sz="1600" dirty="0">
                <a:cs typeface="Calibri Light" panose="020F0302020204030204" pitchFamily="34" charset="0"/>
              </a:rPr>
              <a:t>U. von Toussaint on implementation of </a:t>
            </a:r>
            <a:r>
              <a:rPr lang="en-US" sz="1600" dirty="0" err="1">
                <a:cs typeface="Calibri Light" panose="020F0302020204030204" pitchFamily="34" charset="0"/>
              </a:rPr>
              <a:t>gyromodule</a:t>
            </a:r>
            <a:r>
              <a:rPr lang="en-US" sz="1600" dirty="0">
                <a:cs typeface="Calibri Light" panose="020F0302020204030204" pitchFamily="34" charset="0"/>
              </a:rPr>
              <a:t> for SDTrimSP-3D </a:t>
            </a:r>
            <a:endParaRPr lang="en-US" sz="1600" dirty="0" smtClean="0">
              <a:cs typeface="Calibri Light" panose="020F0302020204030204" pitchFamily="34" charset="0"/>
            </a:endParaRPr>
          </a:p>
          <a:p>
            <a:pPr>
              <a:lnSpc>
                <a:spcPct val="150000"/>
              </a:lnSpc>
              <a:spcBef>
                <a:spcPts val="600"/>
              </a:spcBef>
              <a:spcAft>
                <a:spcPts val="600"/>
              </a:spcAft>
            </a:pPr>
            <a:r>
              <a:rPr lang="en-US" sz="1600" dirty="0" smtClean="0">
                <a:cs typeface="Calibri Light" panose="020F0302020204030204" pitchFamily="34" charset="0"/>
              </a:rPr>
              <a:t>10:45-10:55 </a:t>
            </a:r>
            <a:r>
              <a:rPr lang="en-US" sz="1600" dirty="0">
                <a:cs typeface="Calibri Light" panose="020F0302020204030204" pitchFamily="34" charset="0"/>
              </a:rPr>
              <a:t>Coffee break </a:t>
            </a:r>
            <a:endParaRPr lang="en-US" sz="1600" dirty="0" smtClean="0">
              <a:cs typeface="Calibri Light" panose="020F0302020204030204" pitchFamily="34" charset="0"/>
            </a:endParaRPr>
          </a:p>
          <a:p>
            <a:pPr>
              <a:lnSpc>
                <a:spcPct val="150000"/>
              </a:lnSpc>
              <a:spcBef>
                <a:spcPts val="600"/>
              </a:spcBef>
              <a:spcAft>
                <a:spcPts val="600"/>
              </a:spcAft>
            </a:pPr>
            <a:r>
              <a:rPr lang="en-US" sz="1600" dirty="0" smtClean="0">
                <a:cs typeface="Calibri Light" panose="020F0302020204030204" pitchFamily="34" charset="0"/>
              </a:rPr>
              <a:t>10:55-11:15 </a:t>
            </a:r>
            <a:r>
              <a:rPr lang="en-US" sz="1600" dirty="0">
                <a:cs typeface="Calibri Light" panose="020F0302020204030204" pitchFamily="34" charset="0"/>
              </a:rPr>
              <a:t>L. </a:t>
            </a:r>
            <a:r>
              <a:rPr lang="en-US" sz="1600" dirty="0" err="1">
                <a:cs typeface="Calibri Light" panose="020F0302020204030204" pitchFamily="34" charset="0"/>
              </a:rPr>
              <a:t>Vignitchouk</a:t>
            </a:r>
            <a:r>
              <a:rPr lang="en-US" sz="1600" dirty="0">
                <a:cs typeface="Calibri Light" panose="020F0302020204030204" pitchFamily="34" charset="0"/>
              </a:rPr>
              <a:t> on dust transport simulations for DEMO </a:t>
            </a:r>
            <a:br>
              <a:rPr lang="en-US" sz="1600" dirty="0">
                <a:cs typeface="Calibri Light" panose="020F0302020204030204" pitchFamily="34" charset="0"/>
              </a:rPr>
            </a:br>
            <a:r>
              <a:rPr lang="en-US" sz="1600" dirty="0" smtClean="0">
                <a:cs typeface="Calibri Light" panose="020F0302020204030204" pitchFamily="34" charset="0"/>
              </a:rPr>
              <a:t>11:15-11:35 </a:t>
            </a:r>
            <a:r>
              <a:rPr lang="en-US" sz="1600" dirty="0">
                <a:cs typeface="Calibri Light" panose="020F0302020204030204" pitchFamily="34" charset="0"/>
              </a:rPr>
              <a:t>S. </a:t>
            </a:r>
            <a:r>
              <a:rPr lang="en-US" sz="1600" dirty="0" err="1">
                <a:cs typeface="Calibri Light" panose="020F0302020204030204" pitchFamily="34" charset="0"/>
              </a:rPr>
              <a:t>Ratynskaia</a:t>
            </a:r>
            <a:r>
              <a:rPr lang="en-US" sz="1600" dirty="0">
                <a:cs typeface="Calibri Light" panose="020F0302020204030204" pitchFamily="34" charset="0"/>
              </a:rPr>
              <a:t> on the MEMENTO code (successor of MEMOS-U) and applications </a:t>
            </a:r>
            <a:br>
              <a:rPr lang="en-US" sz="1600" dirty="0">
                <a:cs typeface="Calibri Light" panose="020F0302020204030204" pitchFamily="34" charset="0"/>
              </a:rPr>
            </a:br>
            <a:r>
              <a:rPr lang="en-US" sz="1600" dirty="0" smtClean="0">
                <a:cs typeface="Calibri Light" panose="020F0302020204030204" pitchFamily="34" charset="0"/>
              </a:rPr>
              <a:t>11:35-11:55 </a:t>
            </a:r>
            <a:r>
              <a:rPr lang="en-US" sz="1600" dirty="0">
                <a:cs typeface="Calibri Light" panose="020F0302020204030204" pitchFamily="34" charset="0"/>
              </a:rPr>
              <a:t>F. </a:t>
            </a:r>
            <a:r>
              <a:rPr lang="en-US" sz="1600" dirty="0" err="1">
                <a:cs typeface="Calibri Light" panose="020F0302020204030204" pitchFamily="34" charset="0"/>
              </a:rPr>
              <a:t>Granberg</a:t>
            </a:r>
            <a:r>
              <a:rPr lang="en-US" sz="1600" dirty="0">
                <a:cs typeface="Calibri Light" panose="020F0302020204030204" pitchFamily="34" charset="0"/>
              </a:rPr>
              <a:t> on MD simulations of W erosion in case of D </a:t>
            </a:r>
            <a:r>
              <a:rPr lang="en-US" sz="1600" dirty="0" err="1">
                <a:cs typeface="Calibri Light" panose="020F0302020204030204" pitchFamily="34" charset="0"/>
              </a:rPr>
              <a:t>supersaturation</a:t>
            </a:r>
            <a:r>
              <a:rPr lang="en-US" sz="1600" dirty="0">
                <a:cs typeface="Calibri Light" panose="020F0302020204030204" pitchFamily="34" charset="0"/>
              </a:rPr>
              <a:t> </a:t>
            </a:r>
            <a:br>
              <a:rPr lang="en-US" sz="1600" dirty="0">
                <a:cs typeface="Calibri Light" panose="020F0302020204030204" pitchFamily="34" charset="0"/>
              </a:rPr>
            </a:br>
            <a:r>
              <a:rPr lang="en-US" sz="1600" dirty="0" smtClean="0">
                <a:cs typeface="Calibri Light" panose="020F0302020204030204" pitchFamily="34" charset="0"/>
              </a:rPr>
              <a:t>11:55-12:15 </a:t>
            </a:r>
            <a:r>
              <a:rPr lang="en-US" sz="1600" dirty="0">
                <a:cs typeface="Calibri Light" panose="020F0302020204030204" pitchFamily="34" charset="0"/>
              </a:rPr>
              <a:t>C. Baumann on ERO2.0 simulations of W erosion in DEMO </a:t>
            </a:r>
            <a:br>
              <a:rPr lang="en-US" sz="1600" dirty="0">
                <a:cs typeface="Calibri Light" panose="020F0302020204030204" pitchFamily="34" charset="0"/>
              </a:rPr>
            </a:br>
            <a:r>
              <a:rPr lang="en-US" sz="1600" dirty="0" smtClean="0">
                <a:cs typeface="Calibri Light" panose="020F0302020204030204" pitchFamily="34" charset="0"/>
              </a:rPr>
              <a:t>12:15-12:35 </a:t>
            </a:r>
            <a:r>
              <a:rPr lang="en-US" sz="1600" dirty="0">
                <a:cs typeface="Calibri Light" panose="020F0302020204030204" pitchFamily="34" charset="0"/>
              </a:rPr>
              <a:t>E. </a:t>
            </a:r>
            <a:r>
              <a:rPr lang="en-US" sz="1600" dirty="0" err="1">
                <a:cs typeface="Calibri Light" panose="020F0302020204030204" pitchFamily="34" charset="0"/>
              </a:rPr>
              <a:t>Hodille</a:t>
            </a:r>
            <a:r>
              <a:rPr lang="en-US" sz="1600" dirty="0">
                <a:cs typeface="Calibri Light" panose="020F0302020204030204" pitchFamily="34" charset="0"/>
              </a:rPr>
              <a:t> on retention modelling for DEMO </a:t>
            </a:r>
            <a:endParaRPr lang="en-US" sz="1600" dirty="0" smtClean="0">
              <a:cs typeface="Calibri Light" panose="020F0302020204030204" pitchFamily="34" charset="0"/>
            </a:endParaRPr>
          </a:p>
          <a:p>
            <a:pPr>
              <a:lnSpc>
                <a:spcPct val="150000"/>
              </a:lnSpc>
              <a:spcBef>
                <a:spcPts val="600"/>
              </a:spcBef>
              <a:spcAft>
                <a:spcPts val="600"/>
              </a:spcAft>
            </a:pPr>
            <a:r>
              <a:rPr lang="en-US" sz="1600" dirty="0" smtClean="0">
                <a:cs typeface="Calibri Light" panose="020F0302020204030204" pitchFamily="34" charset="0"/>
              </a:rPr>
              <a:t>12:35-13:00 </a:t>
            </a:r>
            <a:r>
              <a:rPr lang="en-US" sz="1600" dirty="0">
                <a:cs typeface="Calibri Light" panose="020F0302020204030204" pitchFamily="34" charset="0"/>
              </a:rPr>
              <a:t>Open discussions </a:t>
            </a:r>
          </a:p>
        </p:txBody>
      </p:sp>
    </p:spTree>
    <p:extLst>
      <p:ext uri="{BB962C8B-B14F-4D97-AF65-F5344CB8AC3E}">
        <p14:creationId xmlns:p14="http://schemas.microsoft.com/office/powerpoint/2010/main" val="10276211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6619C-3393-4C40-A047-6B5873621800}"/>
              </a:ext>
            </a:extLst>
          </p:cNvPr>
          <p:cNvSpPr>
            <a:spLocks noGrp="1"/>
          </p:cNvSpPr>
          <p:nvPr>
            <p:ph type="title"/>
          </p:nvPr>
        </p:nvSpPr>
        <p:spPr>
          <a:xfrm>
            <a:off x="371475" y="399600"/>
            <a:ext cx="11449050" cy="470770"/>
          </a:xfrm>
        </p:spPr>
        <p:txBody>
          <a:bodyPr/>
          <a:lstStyle/>
          <a:p>
            <a:r>
              <a:rPr lang="de-DE" sz="2400" dirty="0" smtClean="0"/>
              <a:t>DISCUSSION</a:t>
            </a:r>
            <a:endParaRPr lang="en-US" sz="2400" noProof="0" dirty="0"/>
          </a:p>
        </p:txBody>
      </p:sp>
      <p:sp>
        <p:nvSpPr>
          <p:cNvPr id="7" name="Inhaltsplatzhalter 6">
            <a:extLst>
              <a:ext uri="{FF2B5EF4-FFF2-40B4-BE49-F238E27FC236}">
                <a16:creationId xmlns:a16="http://schemas.microsoft.com/office/drawing/2014/main" id="{58513E1D-3637-42BF-9008-6BCCB1FCB55E}"/>
              </a:ext>
            </a:extLst>
          </p:cNvPr>
          <p:cNvSpPr>
            <a:spLocks noGrp="1"/>
          </p:cNvSpPr>
          <p:nvPr>
            <p:ph idx="1"/>
          </p:nvPr>
        </p:nvSpPr>
        <p:spPr>
          <a:xfrm>
            <a:off x="695399" y="980728"/>
            <a:ext cx="11125125" cy="4464496"/>
          </a:xfrm>
        </p:spPr>
        <p:txBody>
          <a:bodyPr/>
          <a:lstStyle/>
          <a:p>
            <a:pPr marL="450850" lvl="2" indent="0">
              <a:lnSpc>
                <a:spcPct val="100000"/>
              </a:lnSpc>
              <a:spcAft>
                <a:spcPts val="1200"/>
              </a:spcAft>
              <a:buNone/>
              <a:tabLst>
                <a:tab pos="3051175" algn="r"/>
                <a:tab pos="3314700" algn="l"/>
              </a:tabLst>
            </a:pPr>
            <a:r>
              <a:rPr lang="en-US" sz="1800" dirty="0" smtClean="0"/>
              <a:t>Marconi cycle 7 application </a:t>
            </a:r>
            <a:r>
              <a:rPr lang="en-DE" sz="1800" dirty="0" smtClean="0"/>
              <a:t>→</a:t>
            </a:r>
            <a:r>
              <a:rPr lang="en-US" sz="1800" dirty="0" smtClean="0"/>
              <a:t> in draft</a:t>
            </a:r>
          </a:p>
          <a:p>
            <a:pPr marL="450850" lvl="2" indent="0">
              <a:lnSpc>
                <a:spcPct val="100000"/>
              </a:lnSpc>
              <a:spcAft>
                <a:spcPts val="1200"/>
              </a:spcAft>
              <a:buNone/>
              <a:tabLst>
                <a:tab pos="3051175" algn="r"/>
                <a:tab pos="3314700" algn="l"/>
              </a:tabLst>
            </a:pPr>
            <a:endParaRPr lang="en-US" sz="1800" dirty="0" smtClean="0"/>
          </a:p>
          <a:p>
            <a:pPr marL="450850" lvl="2" indent="0">
              <a:lnSpc>
                <a:spcPct val="100000"/>
              </a:lnSpc>
              <a:spcAft>
                <a:spcPts val="1200"/>
              </a:spcAft>
              <a:buNone/>
              <a:tabLst>
                <a:tab pos="3051175" algn="r"/>
                <a:tab pos="3314700" algn="l"/>
              </a:tabLst>
            </a:pPr>
            <a:r>
              <a:rPr lang="en-US" sz="1800" dirty="0" smtClean="0"/>
              <a:t>ACH support: </a:t>
            </a:r>
          </a:p>
          <a:p>
            <a:pPr marL="450850" lvl="2" indent="0">
              <a:lnSpc>
                <a:spcPct val="100000"/>
              </a:lnSpc>
              <a:spcAft>
                <a:spcPts val="1200"/>
              </a:spcAft>
              <a:buNone/>
            </a:pPr>
            <a:r>
              <a:rPr lang="en-US" sz="1800" dirty="0"/>
              <a:t>	</a:t>
            </a:r>
            <a:r>
              <a:rPr lang="en-US" sz="1800" dirty="0" err="1" smtClean="0"/>
              <a:t>MIGRAINe</a:t>
            </a:r>
            <a:r>
              <a:rPr lang="en-US" sz="1800" dirty="0" smtClean="0"/>
              <a:t> </a:t>
            </a:r>
            <a:r>
              <a:rPr lang="en-DE" sz="1800" dirty="0"/>
              <a:t>→ </a:t>
            </a:r>
            <a:r>
              <a:rPr lang="en-US" sz="1800" dirty="0" smtClean="0"/>
              <a:t>completed in 2022 (VTT)</a:t>
            </a:r>
          </a:p>
          <a:p>
            <a:pPr marL="450850" lvl="2" indent="0">
              <a:lnSpc>
                <a:spcPct val="100000"/>
              </a:lnSpc>
              <a:spcAft>
                <a:spcPts val="1200"/>
              </a:spcAft>
              <a:buNone/>
            </a:pPr>
            <a:r>
              <a:rPr lang="en-US" sz="1800" dirty="0"/>
              <a:t>	</a:t>
            </a:r>
            <a:r>
              <a:rPr lang="en-US" sz="1800" dirty="0" smtClean="0"/>
              <a:t>ERO2.0, SPICE2D </a:t>
            </a:r>
            <a:r>
              <a:rPr lang="en-DE" sz="1800" dirty="0"/>
              <a:t>→ </a:t>
            </a:r>
            <a:r>
              <a:rPr lang="en-US" sz="1800" dirty="0" smtClean="0"/>
              <a:t>continues in 2023 (BSC)</a:t>
            </a:r>
          </a:p>
          <a:p>
            <a:pPr marL="450850" lvl="2" indent="0">
              <a:lnSpc>
                <a:spcPct val="100000"/>
              </a:lnSpc>
              <a:spcAft>
                <a:spcPts val="1200"/>
              </a:spcAft>
              <a:buNone/>
            </a:pPr>
            <a:r>
              <a:rPr lang="en-US" sz="1800" dirty="0"/>
              <a:t>	</a:t>
            </a:r>
            <a:r>
              <a:rPr lang="en-US" sz="1800" dirty="0" smtClean="0"/>
              <a:t>MEMENTO, RAVETIME </a:t>
            </a:r>
            <a:r>
              <a:rPr lang="en-DE" sz="1800" dirty="0"/>
              <a:t>→ </a:t>
            </a:r>
            <a:r>
              <a:rPr lang="en-US" sz="1800" dirty="0" smtClean="0"/>
              <a:t>new in 2023 (VTT)</a:t>
            </a:r>
          </a:p>
          <a:p>
            <a:pPr marL="450850" lvl="2" indent="0">
              <a:lnSpc>
                <a:spcPct val="100000"/>
              </a:lnSpc>
              <a:spcAft>
                <a:spcPts val="1200"/>
              </a:spcAft>
              <a:buNone/>
            </a:pPr>
            <a:endParaRPr lang="en-US" sz="1800" dirty="0" smtClean="0"/>
          </a:p>
          <a:p>
            <a:pPr marL="450850" lvl="2" indent="0">
              <a:lnSpc>
                <a:spcPct val="100000"/>
              </a:lnSpc>
              <a:spcAft>
                <a:spcPts val="1200"/>
              </a:spcAft>
              <a:buNone/>
            </a:pPr>
            <a:r>
              <a:rPr lang="en-US" sz="1800" dirty="0" err="1" smtClean="0"/>
              <a:t>IMASization</a:t>
            </a:r>
            <a:r>
              <a:rPr lang="en-DE" sz="1800" dirty="0" smtClean="0"/>
              <a:t>…</a:t>
            </a:r>
            <a:endParaRPr lang="en-US" sz="1800" dirty="0" smtClean="0"/>
          </a:p>
          <a:p>
            <a:pPr marL="450850" lvl="2" indent="0">
              <a:lnSpc>
                <a:spcPct val="100000"/>
              </a:lnSpc>
              <a:spcAft>
                <a:spcPts val="1200"/>
              </a:spcAft>
              <a:buNone/>
            </a:pPr>
            <a:endParaRPr lang="en-US" sz="1800" dirty="0" smtClean="0"/>
          </a:p>
          <a:p>
            <a:pPr marL="450850" lvl="2" indent="0">
              <a:lnSpc>
                <a:spcPct val="100000"/>
              </a:lnSpc>
              <a:spcAft>
                <a:spcPts val="1200"/>
              </a:spcAft>
              <a:buNone/>
            </a:pPr>
            <a:r>
              <a:rPr lang="en-US" sz="1800" dirty="0" smtClean="0"/>
              <a:t>In person team meeting in 2023</a:t>
            </a:r>
          </a:p>
          <a:p>
            <a:pPr marL="450850" lvl="2" indent="0">
              <a:lnSpc>
                <a:spcPct val="100000"/>
              </a:lnSpc>
              <a:spcAft>
                <a:spcPts val="1200"/>
              </a:spcAft>
              <a:buNone/>
            </a:pPr>
            <a:endParaRPr lang="en-US" sz="1800" dirty="0"/>
          </a:p>
          <a:p>
            <a:pPr marL="450850" lvl="2" indent="0">
              <a:lnSpc>
                <a:spcPct val="100000"/>
              </a:lnSpc>
              <a:spcAft>
                <a:spcPts val="1200"/>
              </a:spcAft>
              <a:buNone/>
            </a:pPr>
            <a:r>
              <a:rPr lang="en-US" sz="1800" dirty="0" smtClean="0"/>
              <a:t>Tasks 2023</a:t>
            </a:r>
          </a:p>
          <a:p>
            <a:pPr marL="450850" lvl="2" indent="0">
              <a:lnSpc>
                <a:spcPct val="100000"/>
              </a:lnSpc>
              <a:spcAft>
                <a:spcPts val="1200"/>
              </a:spcAft>
              <a:buNone/>
            </a:pPr>
            <a:endParaRPr lang="en-US" sz="1800" dirty="0" smtClean="0"/>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25457" y="271427"/>
            <a:ext cx="828281" cy="637293"/>
          </a:xfrm>
          <a:prstGeom prst="rect">
            <a:avLst/>
          </a:prstGeom>
        </p:spPr>
      </p:pic>
    </p:spTree>
    <p:extLst>
      <p:ext uri="{BB962C8B-B14F-4D97-AF65-F5344CB8AC3E}">
        <p14:creationId xmlns:p14="http://schemas.microsoft.com/office/powerpoint/2010/main" val="2178681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6619C-3393-4C40-A047-6B5873621800}"/>
              </a:ext>
            </a:extLst>
          </p:cNvPr>
          <p:cNvSpPr>
            <a:spLocks noGrp="1"/>
          </p:cNvSpPr>
          <p:nvPr>
            <p:ph type="title"/>
          </p:nvPr>
        </p:nvSpPr>
        <p:spPr>
          <a:xfrm>
            <a:off x="371475" y="399600"/>
            <a:ext cx="11449050" cy="470770"/>
          </a:xfrm>
        </p:spPr>
        <p:txBody>
          <a:bodyPr/>
          <a:lstStyle/>
          <a:p>
            <a:r>
              <a:rPr lang="de-DE" sz="2400" dirty="0" smtClean="0"/>
              <a:t>TASKS 2023</a:t>
            </a:r>
            <a:endParaRPr lang="en-US" sz="2400" noProof="0" dirty="0"/>
          </a:p>
        </p:txBody>
      </p:sp>
      <p:sp>
        <p:nvSpPr>
          <p:cNvPr id="7" name="Inhaltsplatzhalter 6">
            <a:extLst>
              <a:ext uri="{FF2B5EF4-FFF2-40B4-BE49-F238E27FC236}">
                <a16:creationId xmlns:a16="http://schemas.microsoft.com/office/drawing/2014/main" id="{58513E1D-3637-42BF-9008-6BCCB1FCB55E}"/>
              </a:ext>
            </a:extLst>
          </p:cNvPr>
          <p:cNvSpPr>
            <a:spLocks noGrp="1"/>
          </p:cNvSpPr>
          <p:nvPr>
            <p:ph idx="1"/>
          </p:nvPr>
        </p:nvSpPr>
        <p:spPr>
          <a:xfrm>
            <a:off x="695400" y="980728"/>
            <a:ext cx="10945216" cy="5256584"/>
          </a:xfrm>
          <a:solidFill>
            <a:schemeClr val="accent4">
              <a:lumMod val="20000"/>
              <a:lumOff val="80000"/>
            </a:schemeClr>
          </a:solidFill>
        </p:spPr>
        <p:txBody>
          <a:bodyPr/>
          <a:lstStyle/>
          <a:p>
            <a:pPr marL="174625" indent="-174625">
              <a:lnSpc>
                <a:spcPct val="100000"/>
              </a:lnSpc>
              <a:buNone/>
            </a:pPr>
            <a:r>
              <a:rPr lang="en-US" sz="1400" dirty="0" smtClean="0"/>
              <a:t>1</a:t>
            </a:r>
            <a:r>
              <a:rPr lang="en-US" sz="1400" dirty="0"/>
              <a:t>. Implement the erosion data under DEMO D/T </a:t>
            </a:r>
            <a:r>
              <a:rPr lang="en-US" sz="1400" dirty="0" err="1"/>
              <a:t>supersaturation</a:t>
            </a:r>
            <a:r>
              <a:rPr lang="en-US" sz="1400" dirty="0"/>
              <a:t> obtained in “2022” into ERO2.0</a:t>
            </a:r>
            <a:r>
              <a:rPr lang="en-US" sz="1400" dirty="0" smtClean="0"/>
              <a:t>.</a:t>
            </a:r>
            <a:endParaRPr lang="en-US" sz="1400" dirty="0"/>
          </a:p>
          <a:p>
            <a:pPr marL="174625" indent="-174625">
              <a:lnSpc>
                <a:spcPct val="100000"/>
              </a:lnSpc>
              <a:buNone/>
            </a:pPr>
            <a:r>
              <a:rPr lang="en-US" sz="1400" dirty="0"/>
              <a:t>2. Implement the PIC-inferred sheath characteristics (such as electric field profiles, angular and energy distributions of ions at plasma-facing surfaces, potential influence on plasma-impurity interaction physics) into the ERO2.0 code. Perform full 3D ERO2.0 simulations using updated databases, sheath models and the new plasma solution accounting for kinetic neutrals. Provide erosion-deposition maps and wall lifetime for the main chamber and divertor of DEMO</a:t>
            </a:r>
            <a:r>
              <a:rPr lang="en-US" sz="1400" dirty="0" smtClean="0"/>
              <a:t>.</a:t>
            </a:r>
            <a:endParaRPr lang="en-US" sz="1400" dirty="0"/>
          </a:p>
          <a:p>
            <a:pPr marL="174625" indent="-174625">
              <a:lnSpc>
                <a:spcPct val="100000"/>
              </a:lnSpc>
              <a:buNone/>
            </a:pPr>
            <a:r>
              <a:rPr lang="en-US" sz="1400" dirty="0"/>
              <a:t>3. Perform </a:t>
            </a:r>
            <a:r>
              <a:rPr lang="en-US" sz="1400" dirty="0" smtClean="0"/>
              <a:t>MEMENTO </a:t>
            </a:r>
            <a:r>
              <a:rPr lang="en-US" sz="1400" dirty="0"/>
              <a:t>simulations of PFC response under VDEs and loss of confinement. Assess macroscopic surface modifications in form of melting, melt re-solidification and possibly splashing. In case of splashing, analyze the size and velocity distributions of droplets</a:t>
            </a:r>
            <a:r>
              <a:rPr lang="en-US" sz="1400" dirty="0" smtClean="0"/>
              <a:t>.</a:t>
            </a:r>
            <a:endParaRPr lang="en-US" sz="1400" dirty="0"/>
          </a:p>
          <a:p>
            <a:pPr marL="174625" indent="-174625">
              <a:lnSpc>
                <a:spcPct val="100000"/>
              </a:lnSpc>
              <a:buNone/>
            </a:pPr>
            <a:r>
              <a:rPr lang="en-US" sz="1400" dirty="0"/>
              <a:t>4. Perform dedicated dust transport simulations with </a:t>
            </a:r>
            <a:r>
              <a:rPr lang="en-US" sz="1400" dirty="0" err="1"/>
              <a:t>MIGRAINe</a:t>
            </a:r>
            <a:r>
              <a:rPr lang="en-US" sz="1400" dirty="0"/>
              <a:t> for net deposition locations provided by ERO2.0 simulations</a:t>
            </a:r>
            <a:r>
              <a:rPr lang="en-US" sz="1400" dirty="0" smtClean="0"/>
              <a:t>.</a:t>
            </a:r>
            <a:endParaRPr lang="en-US" sz="1400" dirty="0"/>
          </a:p>
          <a:p>
            <a:pPr marL="174625" indent="-174625">
              <a:lnSpc>
                <a:spcPct val="100000"/>
              </a:lnSpc>
              <a:buNone/>
            </a:pPr>
            <a:r>
              <a:rPr lang="en-US" sz="1400" dirty="0"/>
              <a:t>5. Perform SDTrimSP-3D simulations for rough surfaces of specific morphology and in particular that of re-solidified melt resulting from task 3 to obtain effective erosion yields</a:t>
            </a:r>
            <a:r>
              <a:rPr lang="en-US" sz="1400" dirty="0" smtClean="0"/>
              <a:t>.</a:t>
            </a:r>
            <a:endParaRPr lang="en-US" sz="1400" dirty="0"/>
          </a:p>
          <a:p>
            <a:pPr marL="174625" indent="-174625">
              <a:lnSpc>
                <a:spcPct val="100000"/>
              </a:lnSpc>
              <a:buNone/>
            </a:pPr>
            <a:r>
              <a:rPr lang="en-US" sz="1400" dirty="0"/>
              <a:t>6. Perform PIC simulations with SPICE codes to obtain heat loads and ion penetration into gaps of divertor and limiter </a:t>
            </a:r>
            <a:r>
              <a:rPr lang="en-US" sz="1400" dirty="0" err="1"/>
              <a:t>monoblocks</a:t>
            </a:r>
            <a:r>
              <a:rPr lang="en-US" sz="1400" dirty="0"/>
              <a:t> under DEMO sheath conditions</a:t>
            </a:r>
            <a:r>
              <a:rPr lang="en-US" sz="1400" dirty="0" smtClean="0"/>
              <a:t>.</a:t>
            </a:r>
            <a:endParaRPr lang="en-US" sz="1400" dirty="0"/>
          </a:p>
          <a:p>
            <a:pPr marL="174625" indent="-174625">
              <a:lnSpc>
                <a:spcPct val="100000"/>
              </a:lnSpc>
              <a:buNone/>
            </a:pPr>
            <a:r>
              <a:rPr lang="en-US" sz="1400" dirty="0"/>
              <a:t>7. Perform TESSIM-X and FESTIM simulations of fuel accumulation in DEMO PFC with relevant material structure and fuel permeation to coolant, accounting for neutral damage. Cross-validate the results of both codes</a:t>
            </a:r>
            <a:r>
              <a:rPr lang="en-US" sz="1400" dirty="0" smtClean="0"/>
              <a:t>.</a:t>
            </a:r>
            <a:endParaRPr lang="en-US" sz="1400" dirty="0"/>
          </a:p>
          <a:p>
            <a:pPr marL="174625" indent="-174625">
              <a:lnSpc>
                <a:spcPct val="100000"/>
              </a:lnSpc>
              <a:buNone/>
            </a:pPr>
            <a:r>
              <a:rPr lang="en-US" sz="1400" dirty="0"/>
              <a:t>8. Develop with help of Machine Learning approach an interatomic potential for W-O. Perform with help of ACH GPU enabling of respective computer tools</a:t>
            </a:r>
            <a:r>
              <a:rPr lang="en-US" sz="1400" dirty="0" smtClean="0"/>
              <a:t>.</a:t>
            </a:r>
            <a:endParaRPr lang="en-US" sz="1400" dirty="0"/>
          </a:p>
          <a:p>
            <a:pPr marL="174625" indent="-174625">
              <a:lnSpc>
                <a:spcPct val="100000"/>
              </a:lnSpc>
              <a:buNone/>
            </a:pPr>
            <a:r>
              <a:rPr lang="en-US" sz="1400" dirty="0"/>
              <a:t>9. Prepare an extensive integrated report for the DEMO conceptual design review regarding the DEMO wall lifetime in steady-state and transients and regarding fuel uptake, retention and permeation</a:t>
            </a:r>
            <a:r>
              <a:rPr lang="en-US" sz="1400" dirty="0" smtClean="0"/>
              <a:t>.</a:t>
            </a:r>
            <a:endParaRPr lang="en-US" sz="1400" dirty="0"/>
          </a:p>
          <a:p>
            <a:pPr marL="174625" indent="-174625">
              <a:lnSpc>
                <a:spcPct val="100000"/>
              </a:lnSpc>
              <a:buNone/>
            </a:pPr>
            <a:r>
              <a:rPr lang="en-US" sz="1400" dirty="0"/>
              <a:t>10. Further enable the collaboration with ACH on implementation of IMAS interfaces for main codes</a:t>
            </a:r>
            <a:r>
              <a:rPr lang="en-US" sz="1400" dirty="0" smtClean="0"/>
              <a:t>.</a:t>
            </a:r>
            <a:endParaRPr lang="en-US" sz="1400" dirty="0"/>
          </a:p>
          <a:p>
            <a:pPr marL="174625" indent="-174625">
              <a:lnSpc>
                <a:spcPct val="100000"/>
              </a:lnSpc>
              <a:buNone/>
            </a:pPr>
            <a:r>
              <a:rPr lang="en-US" sz="1400" dirty="0"/>
              <a:t>11. Implement transient plasma profiles representative of VDEs and loss of confinement events in DEMO (as external input from DCT/WPDES) into </a:t>
            </a:r>
            <a:r>
              <a:rPr lang="en-US" sz="1400" dirty="0" err="1"/>
              <a:t>MIGRAINe</a:t>
            </a:r>
            <a:r>
              <a:rPr lang="en-US" sz="1400" dirty="0"/>
              <a:t>.</a:t>
            </a: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25457" y="271427"/>
            <a:ext cx="828281" cy="637293"/>
          </a:xfrm>
          <a:prstGeom prst="rect">
            <a:avLst/>
          </a:prstGeom>
        </p:spPr>
      </p:pic>
    </p:spTree>
    <p:extLst>
      <p:ext uri="{BB962C8B-B14F-4D97-AF65-F5344CB8AC3E}">
        <p14:creationId xmlns:p14="http://schemas.microsoft.com/office/powerpoint/2010/main" val="2852812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8-02-28_ppt_16x9">
  <a:themeElements>
    <a:clrScheme name="Benutzerdefiniert 292">
      <a:dk1>
        <a:sysClr val="windowText" lastClr="000000"/>
      </a:dk1>
      <a:lt1>
        <a:sysClr val="window" lastClr="FFFFFF"/>
      </a:lt1>
      <a:dk2>
        <a:srgbClr val="6D268E"/>
      </a:dk2>
      <a:lt2>
        <a:srgbClr val="EBEBEB"/>
      </a:lt2>
      <a:accent1>
        <a:srgbClr val="023D6B"/>
      </a:accent1>
      <a:accent2>
        <a:srgbClr val="ADBDE3"/>
      </a:accent2>
      <a:accent3>
        <a:srgbClr val="30A93B"/>
      </a:accent3>
      <a:accent4>
        <a:srgbClr val="FFE900"/>
      </a:accent4>
      <a:accent5>
        <a:srgbClr val="FF8C0C"/>
      </a:accent5>
      <a:accent6>
        <a:srgbClr val="DF0F44"/>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nSpc>
            <a:spcPct val="95000"/>
          </a:lnSpc>
          <a:defRPr sz="2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lnSpc>
            <a:spcPct val="95000"/>
          </a:lnSpc>
          <a:defRPr sz="2400" dirty="0" err="1" smtClean="0"/>
        </a:defPPr>
      </a:lstStyle>
    </a:txDef>
  </a:objectDefaults>
  <a:extraClrSchemeLst/>
  <a:extLst>
    <a:ext uri="{05A4C25C-085E-4340-85A3-A5531E510DB2}">
      <thm15:themeFamily xmlns:thm15="http://schemas.microsoft.com/office/thememl/2012/main" name="Juelich_PowerPoint_16x9_en.potx" id="{29595BB3-892E-4A2B-BFFC-905C8F8D5303}" vid="{E1FF22B7-866D-4E77-AF2B-40B5522CEB0B}"/>
    </a:ext>
  </a:extLst>
</a:theme>
</file>

<file path=ppt/theme/theme2.xml><?xml version="1.0" encoding="utf-8"?>
<a:theme xmlns:a="http://schemas.openxmlformats.org/drawingml/2006/main" name="Office">
  <a:themeElements>
    <a:clrScheme name="Benutzerdefiniert 282">
      <a:dk1>
        <a:sysClr val="windowText" lastClr="000000"/>
      </a:dk1>
      <a:lt1>
        <a:sysClr val="window" lastClr="FFFFFF"/>
      </a:lt1>
      <a:dk2>
        <a:srgbClr val="AF82B9"/>
      </a:dk2>
      <a:lt2>
        <a:srgbClr val="EBEBEB"/>
      </a:lt2>
      <a:accent1>
        <a:srgbClr val="023D6B"/>
      </a:accent1>
      <a:accent2>
        <a:srgbClr val="ADBDE3"/>
      </a:accent2>
      <a:accent3>
        <a:srgbClr val="B9D25F"/>
      </a:accent3>
      <a:accent4>
        <a:srgbClr val="FAEB5A"/>
      </a:accent4>
      <a:accent5>
        <a:srgbClr val="FAB45A"/>
      </a:accent5>
      <a:accent6>
        <a:srgbClr val="EB5F73"/>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282">
      <a:dk1>
        <a:sysClr val="windowText" lastClr="000000"/>
      </a:dk1>
      <a:lt1>
        <a:sysClr val="window" lastClr="FFFFFF"/>
      </a:lt1>
      <a:dk2>
        <a:srgbClr val="AF82B9"/>
      </a:dk2>
      <a:lt2>
        <a:srgbClr val="EBEBEB"/>
      </a:lt2>
      <a:accent1>
        <a:srgbClr val="023D6B"/>
      </a:accent1>
      <a:accent2>
        <a:srgbClr val="ADBDE3"/>
      </a:accent2>
      <a:accent3>
        <a:srgbClr val="B9D25F"/>
      </a:accent3>
      <a:accent4>
        <a:srgbClr val="FAEB5A"/>
      </a:accent4>
      <a:accent5>
        <a:srgbClr val="FAB45A"/>
      </a:accent5>
      <a:accent6>
        <a:srgbClr val="EB5F73"/>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2018-02-28_ppt_16x9</Template>
  <TotalTime>7039</TotalTime>
  <Words>1151</Words>
  <Application>Microsoft Office PowerPoint</Application>
  <PresentationFormat>Widescreen</PresentationFormat>
  <Paragraphs>63</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2018-02-28_ppt_16x9</vt:lpstr>
      <vt:lpstr>“Theory, Simulation, Verification and Validation”  TSVV Task 7: Plasma-Wall Interaction in DEMO   Status review meeting  08.11.2022</vt:lpstr>
      <vt:lpstr>PROJECT TIMELINE</vt:lpstr>
      <vt:lpstr>TASKS 2022</vt:lpstr>
      <vt:lpstr>DELIVERABLES 2022</vt:lpstr>
      <vt:lpstr>Meeting agenda</vt:lpstr>
      <vt:lpstr>DISCUSSION</vt:lpstr>
      <vt:lpstr>TASKS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of presentation</dc:title>
  <dc:creator>DM</dc:creator>
  <cp:lastModifiedBy>Dmitry Matveev</cp:lastModifiedBy>
  <cp:revision>280</cp:revision>
  <dcterms:created xsi:type="dcterms:W3CDTF">2020-05-26T10:21:50Z</dcterms:created>
  <dcterms:modified xsi:type="dcterms:W3CDTF">2022-11-08T16:54:55Z</dcterms:modified>
</cp:coreProperties>
</file>