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56" r:id="rId5"/>
    <p:sldId id="334" r:id="rId6"/>
    <p:sldId id="264" r:id="rId7"/>
    <p:sldId id="266" r:id="rId8"/>
    <p:sldId id="265" r:id="rId9"/>
    <p:sldId id="304" r:id="rId10"/>
    <p:sldId id="306" r:id="rId11"/>
    <p:sldId id="320" r:id="rId12"/>
    <p:sldId id="316" r:id="rId13"/>
    <p:sldId id="317" r:id="rId14"/>
    <p:sldId id="322" r:id="rId15"/>
    <p:sldId id="323" r:id="rId16"/>
    <p:sldId id="302" r:id="rId17"/>
    <p:sldId id="307" r:id="rId18"/>
    <p:sldId id="308" r:id="rId19"/>
    <p:sldId id="324" r:id="rId20"/>
    <p:sldId id="321" r:id="rId21"/>
    <p:sldId id="329" r:id="rId22"/>
    <p:sldId id="312" r:id="rId23"/>
    <p:sldId id="327" r:id="rId24"/>
    <p:sldId id="331" r:id="rId25"/>
    <p:sldId id="314" r:id="rId26"/>
    <p:sldId id="315" r:id="rId27"/>
    <p:sldId id="337" r:id="rId28"/>
    <p:sldId id="332" r:id="rId29"/>
    <p:sldId id="335" r:id="rId30"/>
    <p:sldId id="282" r:id="rId31"/>
    <p:sldId id="292" r:id="rId32"/>
    <p:sldId id="333" r:id="rId33"/>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 de Andrés Sanchis" initials="CDAS" lastIdx="18" clrIdx="0">
    <p:extLst>
      <p:ext uri="{19B8F6BF-5375-455C-9EA6-DF929625EA0E}">
        <p15:presenceInfo xmlns:p15="http://schemas.microsoft.com/office/powerpoint/2012/main" userId="Carme de Andrés Sanch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D22"/>
    <a:srgbClr val="FF9900"/>
    <a:srgbClr val="E3E3E3"/>
    <a:srgbClr val="3F8179"/>
    <a:srgbClr val="003399"/>
    <a:srgbClr val="489289"/>
    <a:srgbClr val="5DAFA5"/>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6B2F3-4C16-2282-4ED6-1334D74661AF}" v="649" dt="2023-02-24T14:42:36.060"/>
    <p1510:client id="{9A6E9B5A-7E89-491A-8D19-A42FD142E736}" v="1085" dt="2022-03-03T10:37:24.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15" autoAdjust="0"/>
    <p:restoredTop sz="90507" autoAdjust="0"/>
  </p:normalViewPr>
  <p:slideViewPr>
    <p:cSldViewPr showGuides="1">
      <p:cViewPr varScale="1">
        <p:scale>
          <a:sx n="77" d="100"/>
          <a:sy n="77" d="100"/>
        </p:scale>
        <p:origin x="648" y="6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5" d="100"/>
          <a:sy n="85" d="100"/>
        </p:scale>
        <p:origin x="-3834" y="-96"/>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ria Falchetto" userId="S::gloria.falchetto_gmail.com#ext#@eurofusionpilot.onmicrosoft.com::6db4edd4-9c18-4362-92dc-42a37d37f423" providerId="AD" clId="Web-{9A6E9B5A-7E89-491A-8D19-A42FD142E736}"/>
    <pc:docChg chg="modSld">
      <pc:chgData name="Gloria Falchetto" userId="S::gloria.falchetto_gmail.com#ext#@eurofusionpilot.onmicrosoft.com::6db4edd4-9c18-4362-92dc-42a37d37f423" providerId="AD" clId="Web-{9A6E9B5A-7E89-491A-8D19-A42FD142E736}" dt="2022-03-03T10:26:58.271" v="962"/>
      <pc:docMkLst>
        <pc:docMk/>
      </pc:docMkLst>
      <pc:sldChg chg="modSp">
        <pc:chgData name="Gloria Falchetto" userId="S::gloria.falchetto_gmail.com#ext#@eurofusionpilot.onmicrosoft.com::6db4edd4-9c18-4362-92dc-42a37d37f423" providerId="AD" clId="Web-{9A6E9B5A-7E89-491A-8D19-A42FD142E736}" dt="2022-03-03T10:15:21.048" v="637" actId="1076"/>
        <pc:sldMkLst>
          <pc:docMk/>
          <pc:sldMk cId="2515601659" sldId="318"/>
        </pc:sldMkLst>
        <pc:spChg chg="mod">
          <ac:chgData name="Gloria Falchetto" userId="S::gloria.falchetto_gmail.com#ext#@eurofusionpilot.onmicrosoft.com::6db4edd4-9c18-4362-92dc-42a37d37f423" providerId="AD" clId="Web-{9A6E9B5A-7E89-491A-8D19-A42FD142E736}" dt="2022-03-03T10:15:21.048" v="637" actId="1076"/>
          <ac:spMkLst>
            <pc:docMk/>
            <pc:sldMk cId="2515601659" sldId="318"/>
            <ac:spMk id="8"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16:44.127" v="667" actId="14100"/>
        <pc:sldMkLst>
          <pc:docMk/>
          <pc:sldMk cId="4099960523" sldId="324"/>
        </pc:sldMkLst>
        <pc:spChg chg="mod">
          <ac:chgData name="Gloria Falchetto" userId="S::gloria.falchetto_gmail.com#ext#@eurofusionpilot.onmicrosoft.com::6db4edd4-9c18-4362-92dc-42a37d37f423" providerId="AD" clId="Web-{9A6E9B5A-7E89-491A-8D19-A42FD142E736}" dt="2022-03-03T10:16:44.127" v="667" actId="14100"/>
          <ac:spMkLst>
            <pc:docMk/>
            <pc:sldMk cId="4099960523" sldId="324"/>
            <ac:spMk id="6"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16:01.845" v="651" actId="1076"/>
        <pc:sldMkLst>
          <pc:docMk/>
          <pc:sldMk cId="2074600589" sldId="325"/>
        </pc:sldMkLst>
        <pc:spChg chg="mod">
          <ac:chgData name="Gloria Falchetto" userId="S::gloria.falchetto_gmail.com#ext#@eurofusionpilot.onmicrosoft.com::6db4edd4-9c18-4362-92dc-42a37d37f423" providerId="AD" clId="Web-{9A6E9B5A-7E89-491A-8D19-A42FD142E736}" dt="2022-03-03T10:16:01.845" v="651" actId="1076"/>
          <ac:spMkLst>
            <pc:docMk/>
            <pc:sldMk cId="2074600589" sldId="325"/>
            <ac:spMk id="7"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09:51:00.461" v="2" actId="1076"/>
        <pc:sldMkLst>
          <pc:docMk/>
          <pc:sldMk cId="646261872" sldId="341"/>
        </pc:sldMkLst>
        <pc:graphicFrameChg chg="mod">
          <ac:chgData name="Gloria Falchetto" userId="S::gloria.falchetto_gmail.com#ext#@eurofusionpilot.onmicrosoft.com::6db4edd4-9c18-4362-92dc-42a37d37f423" providerId="AD" clId="Web-{9A6E9B5A-7E89-491A-8D19-A42FD142E736}" dt="2022-03-03T09:51:00.461" v="2" actId="1076"/>
          <ac:graphicFrameMkLst>
            <pc:docMk/>
            <pc:sldMk cId="646261872" sldId="341"/>
            <ac:graphicFrameMk id="7" creationId="{00000000-0000-0000-0000-000000000000}"/>
          </ac:graphicFrameMkLst>
        </pc:graphicFrameChg>
      </pc:sldChg>
      <pc:sldChg chg="modSp">
        <pc:chgData name="Gloria Falchetto" userId="S::gloria.falchetto_gmail.com#ext#@eurofusionpilot.onmicrosoft.com::6db4edd4-9c18-4362-92dc-42a37d37f423" providerId="AD" clId="Web-{9A6E9B5A-7E89-491A-8D19-A42FD142E736}" dt="2022-03-03T10:26:58.271" v="962"/>
        <pc:sldMkLst>
          <pc:docMk/>
          <pc:sldMk cId="1738778709" sldId="349"/>
        </pc:sldMkLst>
        <pc:graphicFrameChg chg="mod modGraphic">
          <ac:chgData name="Gloria Falchetto" userId="S::gloria.falchetto_gmail.com#ext#@eurofusionpilot.onmicrosoft.com::6db4edd4-9c18-4362-92dc-42a37d37f423" providerId="AD" clId="Web-{9A6E9B5A-7E89-491A-8D19-A42FD142E736}" dt="2022-03-03T10:26:58.271" v="962"/>
          <ac:graphicFrameMkLst>
            <pc:docMk/>
            <pc:sldMk cId="1738778709" sldId="349"/>
            <ac:graphicFrameMk id="6" creationId="{00000000-0000-0000-0000-000000000000}"/>
          </ac:graphicFrameMkLst>
        </pc:graphicFrameChg>
      </pc:sldChg>
      <pc:sldChg chg="modSp">
        <pc:chgData name="Gloria Falchetto" userId="S::gloria.falchetto_gmail.com#ext#@eurofusionpilot.onmicrosoft.com::6db4edd4-9c18-4362-92dc-42a37d37f423" providerId="AD" clId="Web-{9A6E9B5A-7E89-491A-8D19-A42FD142E736}" dt="2022-03-03T09:49:18.555" v="1" actId="20577"/>
        <pc:sldMkLst>
          <pc:docMk/>
          <pc:sldMk cId="4115052923" sldId="355"/>
        </pc:sldMkLst>
        <pc:spChg chg="mod">
          <ac:chgData name="Gloria Falchetto" userId="S::gloria.falchetto_gmail.com#ext#@eurofusionpilot.onmicrosoft.com::6db4edd4-9c18-4362-92dc-42a37d37f423" providerId="AD" clId="Web-{9A6E9B5A-7E89-491A-8D19-A42FD142E736}" dt="2022-03-03T09:49:18.555" v="1" actId="20577"/>
          <ac:spMkLst>
            <pc:docMk/>
            <pc:sldMk cId="4115052923" sldId="355"/>
            <ac:spMk id="5"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25:17.958" v="926"/>
        <pc:sldMkLst>
          <pc:docMk/>
          <pc:sldMk cId="3932242454" sldId="356"/>
        </pc:sldMkLst>
        <pc:graphicFrameChg chg="mod modGraphic">
          <ac:chgData name="Gloria Falchetto" userId="S::gloria.falchetto_gmail.com#ext#@eurofusionpilot.onmicrosoft.com::6db4edd4-9c18-4362-92dc-42a37d37f423" providerId="AD" clId="Web-{9A6E9B5A-7E89-491A-8D19-A42FD142E736}" dt="2022-03-03T10:25:17.958" v="926"/>
          <ac:graphicFrameMkLst>
            <pc:docMk/>
            <pc:sldMk cId="3932242454" sldId="356"/>
            <ac:graphicFrameMk id="15" creationId="{00000000-0000-0000-0000-000000000000}"/>
          </ac:graphicFrameMkLst>
        </pc:graphicFrameChg>
      </pc:sldChg>
    </pc:docChg>
  </pc:docChgLst>
  <pc:docChgLst>
    <pc:chgData name="Gloria Falchetto" userId="S::gloria.falchetto_gmail.com#ext#@eurofusionpilot.onmicrosoft.com::6db4edd4-9c18-4362-92dc-42a37d37f423" providerId="AD" clId="Web-{23F6B2F3-4C16-2282-4ED6-1334D74661AF}"/>
    <pc:docChg chg="addSld delSld modSld sldOrd">
      <pc:chgData name="Gloria Falchetto" userId="S::gloria.falchetto_gmail.com#ext#@eurofusionpilot.onmicrosoft.com::6db4edd4-9c18-4362-92dc-42a37d37f423" providerId="AD" clId="Web-{23F6B2F3-4C16-2282-4ED6-1334D74661AF}" dt="2023-02-24T14:42:36.060" v="639"/>
      <pc:docMkLst>
        <pc:docMk/>
      </pc:docMkLst>
      <pc:sldChg chg="ord">
        <pc:chgData name="Gloria Falchetto" userId="S::gloria.falchetto_gmail.com#ext#@eurofusionpilot.onmicrosoft.com::6db4edd4-9c18-4362-92dc-42a37d37f423" providerId="AD" clId="Web-{23F6B2F3-4C16-2282-4ED6-1334D74661AF}" dt="2023-02-24T14:42:36.060" v="639"/>
        <pc:sldMkLst>
          <pc:docMk/>
          <pc:sldMk cId="3104472880" sldId="282"/>
        </pc:sldMkLst>
      </pc:sldChg>
      <pc:sldChg chg="modSp">
        <pc:chgData name="Gloria Falchetto" userId="S::gloria.falchetto_gmail.com#ext#@eurofusionpilot.onmicrosoft.com::6db4edd4-9c18-4362-92dc-42a37d37f423" providerId="AD" clId="Web-{23F6B2F3-4C16-2282-4ED6-1334D74661AF}" dt="2023-02-24T14:30:09.781" v="406" actId="20577"/>
        <pc:sldMkLst>
          <pc:docMk/>
          <pc:sldMk cId="929844185" sldId="306"/>
        </pc:sldMkLst>
        <pc:spChg chg="mod">
          <ac:chgData name="Gloria Falchetto" userId="S::gloria.falchetto_gmail.com#ext#@eurofusionpilot.onmicrosoft.com::6db4edd4-9c18-4362-92dc-42a37d37f423" providerId="AD" clId="Web-{23F6B2F3-4C16-2282-4ED6-1334D74661AF}" dt="2023-02-24T14:30:09.781" v="406" actId="20577"/>
          <ac:spMkLst>
            <pc:docMk/>
            <pc:sldMk cId="929844185" sldId="306"/>
            <ac:spMk id="2"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28:57.514" v="401" actId="20577"/>
        <pc:sldMkLst>
          <pc:docMk/>
          <pc:sldMk cId="1297505993" sldId="312"/>
        </pc:sldMkLst>
        <pc:spChg chg="mod">
          <ac:chgData name="Gloria Falchetto" userId="S::gloria.falchetto_gmail.com#ext#@eurofusionpilot.onmicrosoft.com::6db4edd4-9c18-4362-92dc-42a37d37f423" providerId="AD" clId="Web-{23F6B2F3-4C16-2282-4ED6-1334D74661AF}" dt="2023-02-24T14:28:57.514" v="401" actId="20577"/>
          <ac:spMkLst>
            <pc:docMk/>
            <pc:sldMk cId="1297505993" sldId="312"/>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40:12.355" v="556" actId="20577"/>
        <pc:sldMkLst>
          <pc:docMk/>
          <pc:sldMk cId="3303967462" sldId="315"/>
        </pc:sldMkLst>
        <pc:spChg chg="mod">
          <ac:chgData name="Gloria Falchetto" userId="S::gloria.falchetto_gmail.com#ext#@eurofusionpilot.onmicrosoft.com::6db4edd4-9c18-4362-92dc-42a37d37f423" providerId="AD" clId="Web-{23F6B2F3-4C16-2282-4ED6-1334D74661AF}" dt="2023-02-24T14:40:12.355" v="556" actId="20577"/>
          <ac:spMkLst>
            <pc:docMk/>
            <pc:sldMk cId="3303967462" sldId="315"/>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34:30.473" v="470" actId="20577"/>
        <pc:sldMkLst>
          <pc:docMk/>
          <pc:sldMk cId="3372189667" sldId="316"/>
        </pc:sldMkLst>
        <pc:spChg chg="mod">
          <ac:chgData name="Gloria Falchetto" userId="S::gloria.falchetto_gmail.com#ext#@eurofusionpilot.onmicrosoft.com::6db4edd4-9c18-4362-92dc-42a37d37f423" providerId="AD" clId="Web-{23F6B2F3-4C16-2282-4ED6-1334D74661AF}" dt="2023-02-24T14:34:30.473" v="470" actId="20577"/>
          <ac:spMkLst>
            <pc:docMk/>
            <pc:sldMk cId="3372189667" sldId="316"/>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35:58.240" v="503" actId="20577"/>
        <pc:sldMkLst>
          <pc:docMk/>
          <pc:sldMk cId="1435249069" sldId="317"/>
        </pc:sldMkLst>
        <pc:spChg chg="mod">
          <ac:chgData name="Gloria Falchetto" userId="S::gloria.falchetto_gmail.com#ext#@eurofusionpilot.onmicrosoft.com::6db4edd4-9c18-4362-92dc-42a37d37f423" providerId="AD" clId="Web-{23F6B2F3-4C16-2282-4ED6-1334D74661AF}" dt="2023-02-24T14:35:16.380" v="478" actId="20577"/>
          <ac:spMkLst>
            <pc:docMk/>
            <pc:sldMk cId="1435249069" sldId="317"/>
            <ac:spMk id="2" creationId="{44E654E3-61FB-B546-A9CF-A4A108394300}"/>
          </ac:spMkLst>
        </pc:spChg>
        <pc:spChg chg="mod">
          <ac:chgData name="Gloria Falchetto" userId="S::gloria.falchetto_gmail.com#ext#@eurofusionpilot.onmicrosoft.com::6db4edd4-9c18-4362-92dc-42a37d37f423" providerId="AD" clId="Web-{23F6B2F3-4C16-2282-4ED6-1334D74661AF}" dt="2023-02-24T14:35:58.240" v="503" actId="20577"/>
          <ac:spMkLst>
            <pc:docMk/>
            <pc:sldMk cId="1435249069" sldId="317"/>
            <ac:spMk id="29" creationId="{BD1CA489-1D95-C4CE-5064-4B76A9778AB5}"/>
          </ac:spMkLst>
        </pc:spChg>
      </pc:sldChg>
      <pc:sldChg chg="modSp">
        <pc:chgData name="Gloria Falchetto" userId="S::gloria.falchetto_gmail.com#ext#@eurofusionpilot.onmicrosoft.com::6db4edd4-9c18-4362-92dc-42a37d37f423" providerId="AD" clId="Web-{23F6B2F3-4C16-2282-4ED6-1334D74661AF}" dt="2023-02-24T14:39:14.963" v="553" actId="20577"/>
        <pc:sldMkLst>
          <pc:docMk/>
          <pc:sldMk cId="4102189099" sldId="320"/>
        </pc:sldMkLst>
        <pc:spChg chg="mod">
          <ac:chgData name="Gloria Falchetto" userId="S::gloria.falchetto_gmail.com#ext#@eurofusionpilot.onmicrosoft.com::6db4edd4-9c18-4362-92dc-42a37d37f423" providerId="AD" clId="Web-{23F6B2F3-4C16-2282-4ED6-1334D74661AF}" dt="2023-02-24T14:39:14.963" v="553" actId="20577"/>
          <ac:spMkLst>
            <pc:docMk/>
            <pc:sldMk cId="4102189099" sldId="320"/>
            <ac:spMk id="4" creationId="{00000000-0000-0000-0000-000000000000}"/>
          </ac:spMkLst>
        </pc:spChg>
        <pc:spChg chg="mod">
          <ac:chgData name="Gloria Falchetto" userId="S::gloria.falchetto_gmail.com#ext#@eurofusionpilot.onmicrosoft.com::6db4edd4-9c18-4362-92dc-42a37d37f423" providerId="AD" clId="Web-{23F6B2F3-4C16-2282-4ED6-1334D74661AF}" dt="2023-02-24T14:32:26.971" v="436" actId="1076"/>
          <ac:spMkLst>
            <pc:docMk/>
            <pc:sldMk cId="4102189099" sldId="320"/>
            <ac:spMk id="7" creationId="{00000000-0000-0000-0000-000000000000}"/>
          </ac:spMkLst>
        </pc:spChg>
        <pc:picChg chg="mod">
          <ac:chgData name="Gloria Falchetto" userId="S::gloria.falchetto_gmail.com#ext#@eurofusionpilot.onmicrosoft.com::6db4edd4-9c18-4362-92dc-42a37d37f423" providerId="AD" clId="Web-{23F6B2F3-4C16-2282-4ED6-1334D74661AF}" dt="2023-02-24T14:32:03.658" v="429" actId="14100"/>
          <ac:picMkLst>
            <pc:docMk/>
            <pc:sldMk cId="4102189099" sldId="320"/>
            <ac:picMk id="6" creationId="{00000000-0000-0000-0000-000000000000}"/>
          </ac:picMkLst>
        </pc:picChg>
      </pc:sldChg>
      <pc:sldChg chg="modSp">
        <pc:chgData name="Gloria Falchetto" userId="S::gloria.falchetto_gmail.com#ext#@eurofusionpilot.onmicrosoft.com::6db4edd4-9c18-4362-92dc-42a37d37f423" providerId="AD" clId="Web-{23F6B2F3-4C16-2282-4ED6-1334D74661AF}" dt="2023-02-24T14:37:36.133" v="527" actId="20577"/>
        <pc:sldMkLst>
          <pc:docMk/>
          <pc:sldMk cId="603410189" sldId="322"/>
        </pc:sldMkLst>
        <pc:spChg chg="mod">
          <ac:chgData name="Gloria Falchetto" userId="S::gloria.falchetto_gmail.com#ext#@eurofusionpilot.onmicrosoft.com::6db4edd4-9c18-4362-92dc-42a37d37f423" providerId="AD" clId="Web-{23F6B2F3-4C16-2282-4ED6-1334D74661AF}" dt="2023-02-24T14:37:36.133" v="527" actId="20577"/>
          <ac:spMkLst>
            <pc:docMk/>
            <pc:sldMk cId="603410189" sldId="322"/>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40:47.543" v="591" actId="20577"/>
        <pc:sldMkLst>
          <pc:docMk/>
          <pc:sldMk cId="428756465" sldId="332"/>
        </pc:sldMkLst>
        <pc:spChg chg="mod">
          <ac:chgData name="Gloria Falchetto" userId="S::gloria.falchetto_gmail.com#ext#@eurofusionpilot.onmicrosoft.com::6db4edd4-9c18-4362-92dc-42a37d37f423" providerId="AD" clId="Web-{23F6B2F3-4C16-2282-4ED6-1334D74661AF}" dt="2023-02-24T14:40:47.543" v="591" actId="20577"/>
          <ac:spMkLst>
            <pc:docMk/>
            <pc:sldMk cId="428756465" sldId="332"/>
            <ac:spMk id="2" creationId="{00000000-0000-0000-0000-000000000000}"/>
          </ac:spMkLst>
        </pc:spChg>
        <pc:spChg chg="mod">
          <ac:chgData name="Gloria Falchetto" userId="S::gloria.falchetto_gmail.com#ext#@eurofusionpilot.onmicrosoft.com::6db4edd4-9c18-4362-92dc-42a37d37f423" providerId="AD" clId="Web-{23F6B2F3-4C16-2282-4ED6-1334D74661AF}" dt="2023-02-24T14:00:58.342" v="64" actId="20577"/>
          <ac:spMkLst>
            <pc:docMk/>
            <pc:sldMk cId="428756465" sldId="332"/>
            <ac:spMk id="4" creationId="{00000000-0000-0000-0000-000000000000}"/>
          </ac:spMkLst>
        </pc:spChg>
      </pc:sldChg>
      <pc:sldChg chg="modSp">
        <pc:chgData name="Gloria Falchetto" userId="S::gloria.falchetto_gmail.com#ext#@eurofusionpilot.onmicrosoft.com::6db4edd4-9c18-4362-92dc-42a37d37f423" providerId="AD" clId="Web-{23F6B2F3-4C16-2282-4ED6-1334D74661AF}" dt="2023-02-24T14:29:09.295" v="403" actId="20577"/>
        <pc:sldMkLst>
          <pc:docMk/>
          <pc:sldMk cId="3370765404" sldId="334"/>
        </pc:sldMkLst>
        <pc:spChg chg="mod">
          <ac:chgData name="Gloria Falchetto" userId="S::gloria.falchetto_gmail.com#ext#@eurofusionpilot.onmicrosoft.com::6db4edd4-9c18-4362-92dc-42a37d37f423" providerId="AD" clId="Web-{23F6B2F3-4C16-2282-4ED6-1334D74661AF}" dt="2023-02-24T14:29:09.295" v="403" actId="20577"/>
          <ac:spMkLst>
            <pc:docMk/>
            <pc:sldMk cId="3370765404" sldId="334"/>
            <ac:spMk id="2" creationId="{00000000-0000-0000-0000-000000000000}"/>
          </ac:spMkLst>
        </pc:spChg>
      </pc:sldChg>
      <pc:sldChg chg="modSp add replId">
        <pc:chgData name="Gloria Falchetto" userId="S::gloria.falchetto_gmail.com#ext#@eurofusionpilot.onmicrosoft.com::6db4edd4-9c18-4362-92dc-42a37d37f423" providerId="AD" clId="Web-{23F6B2F3-4C16-2282-4ED6-1334D74661AF}" dt="2023-02-24T14:41:08.481" v="619" actId="20577"/>
        <pc:sldMkLst>
          <pc:docMk/>
          <pc:sldMk cId="1121202746" sldId="335"/>
        </pc:sldMkLst>
        <pc:spChg chg="mod">
          <ac:chgData name="Gloria Falchetto" userId="S::gloria.falchetto_gmail.com#ext#@eurofusionpilot.onmicrosoft.com::6db4edd4-9c18-4362-92dc-42a37d37f423" providerId="AD" clId="Web-{23F6B2F3-4C16-2282-4ED6-1334D74661AF}" dt="2023-02-24T14:41:08.481" v="619" actId="20577"/>
          <ac:spMkLst>
            <pc:docMk/>
            <pc:sldMk cId="1121202746" sldId="335"/>
            <ac:spMk id="2" creationId="{00000000-0000-0000-0000-000000000000}"/>
          </ac:spMkLst>
        </pc:spChg>
        <pc:spChg chg="mod">
          <ac:chgData name="Gloria Falchetto" userId="S::gloria.falchetto_gmail.com#ext#@eurofusionpilot.onmicrosoft.com::6db4edd4-9c18-4362-92dc-42a37d37f423" providerId="AD" clId="Web-{23F6B2F3-4C16-2282-4ED6-1334D74661AF}" dt="2023-02-24T14:27:56.856" v="347" actId="20577"/>
          <ac:spMkLst>
            <pc:docMk/>
            <pc:sldMk cId="1121202746" sldId="335"/>
            <ac:spMk id="4" creationId="{00000000-0000-0000-0000-000000000000}"/>
          </ac:spMkLst>
        </pc:spChg>
      </pc:sldChg>
      <pc:sldChg chg="new del">
        <pc:chgData name="Gloria Falchetto" userId="S::gloria.falchetto_gmail.com#ext#@eurofusionpilot.onmicrosoft.com::6db4edd4-9c18-4362-92dc-42a37d37f423" providerId="AD" clId="Web-{23F6B2F3-4C16-2282-4ED6-1334D74661AF}" dt="2023-02-24T14:42:29.701" v="638"/>
        <pc:sldMkLst>
          <pc:docMk/>
          <pc:sldMk cId="3631444380" sldId="336"/>
        </pc:sldMkLst>
      </pc:sldChg>
      <pc:sldChg chg="modSp add replId">
        <pc:chgData name="Gloria Falchetto" userId="S::gloria.falchetto_gmail.com#ext#@eurofusionpilot.onmicrosoft.com::6db4edd4-9c18-4362-92dc-42a37d37f423" providerId="AD" clId="Web-{23F6B2F3-4C16-2282-4ED6-1334D74661AF}" dt="2023-02-24T14:42:28.685" v="637" actId="20577"/>
        <pc:sldMkLst>
          <pc:docMk/>
          <pc:sldMk cId="3531128681" sldId="337"/>
        </pc:sldMkLst>
        <pc:spChg chg="mod">
          <ac:chgData name="Gloria Falchetto" userId="S::gloria.falchetto_gmail.com#ext#@eurofusionpilot.onmicrosoft.com::6db4edd4-9c18-4362-92dc-42a37d37f423" providerId="AD" clId="Web-{23F6B2F3-4C16-2282-4ED6-1334D74661AF}" dt="2023-02-24T14:42:06.497" v="628" actId="20577"/>
          <ac:spMkLst>
            <pc:docMk/>
            <pc:sldMk cId="3531128681" sldId="337"/>
            <ac:spMk id="3" creationId="{00000000-0000-0000-0000-000000000000}"/>
          </ac:spMkLst>
        </pc:spChg>
        <pc:spChg chg="mod">
          <ac:chgData name="Gloria Falchetto" userId="S::gloria.falchetto_gmail.com#ext#@eurofusionpilot.onmicrosoft.com::6db4edd4-9c18-4362-92dc-42a37d37f423" providerId="AD" clId="Web-{23F6B2F3-4C16-2282-4ED6-1334D74661AF}" dt="2023-02-24T14:42:28.685" v="637" actId="20577"/>
          <ac:spMkLst>
            <pc:docMk/>
            <pc:sldMk cId="3531128681" sldId="337"/>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3633"/>
          </a:xfrm>
          <a:prstGeom prst="rect">
            <a:avLst/>
          </a:prstGeom>
        </p:spPr>
        <p:txBody>
          <a:bodyPr vert="horz" lIns="94507" tIns="47254" rIns="94507" bIns="47254" rtlCol="0"/>
          <a:lstStyle>
            <a:lvl1pPr algn="l">
              <a:defRPr sz="12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777609" y="2"/>
            <a:ext cx="2889938" cy="493633"/>
          </a:xfrm>
          <a:prstGeom prst="rect">
            <a:avLst/>
          </a:prstGeom>
        </p:spPr>
        <p:txBody>
          <a:bodyPr vert="horz" lIns="94507" tIns="47254" rIns="94507" bIns="47254" rtlCol="0"/>
          <a:lstStyle>
            <a:lvl1pPr algn="r">
              <a:defRPr sz="1200"/>
            </a:lvl1pPr>
          </a:lstStyle>
          <a:p>
            <a:fld id="{15B2C45A-E869-45FE-B529-AF49C0F3C669}" type="datetimeFigureOut">
              <a:rPr lang="en-GB" smtClean="0">
                <a:latin typeface="Arial" panose="020B0604020202020204" pitchFamily="34" charset="0"/>
              </a:rPr>
              <a:pPr/>
              <a:t>28/02/2023</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377318"/>
            <a:ext cx="2889938" cy="493633"/>
          </a:xfrm>
          <a:prstGeom prst="rect">
            <a:avLst/>
          </a:prstGeom>
        </p:spPr>
        <p:txBody>
          <a:bodyPr vert="horz" lIns="94507" tIns="47254" rIns="94507" bIns="47254" rtlCol="0" anchor="b"/>
          <a:lstStyle>
            <a:lvl1pPr algn="l">
              <a:defRPr sz="12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777609" y="9377318"/>
            <a:ext cx="2889938" cy="493633"/>
          </a:xfrm>
          <a:prstGeom prst="rect">
            <a:avLst/>
          </a:prstGeom>
        </p:spPr>
        <p:txBody>
          <a:bodyPr vert="horz" lIns="94507" tIns="47254" rIns="94507" bIns="47254" rtlCol="0" anchor="b"/>
          <a:lstStyle>
            <a:lvl1pPr algn="r">
              <a:defRPr sz="1200"/>
            </a:lvl1pPr>
          </a:lstStyle>
          <a:p>
            <a:fld id="{A1166760-0E69-430F-A97F-08802152DB5E}" type="slidenum">
              <a:rPr lang="en-GB" smtClean="0">
                <a:latin typeface="Arial" panose="020B0604020202020204" pitchFamily="34" charset="0"/>
              </a:rPr>
              <a:pPr/>
              <a:t>‹N°›</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3633"/>
          </a:xfrm>
          <a:prstGeom prst="rect">
            <a:avLst/>
          </a:prstGeom>
        </p:spPr>
        <p:txBody>
          <a:bodyPr vert="horz" lIns="94507" tIns="47254" rIns="94507" bIns="47254"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777609" y="2"/>
            <a:ext cx="2889938" cy="493633"/>
          </a:xfrm>
          <a:prstGeom prst="rect">
            <a:avLst/>
          </a:prstGeom>
        </p:spPr>
        <p:txBody>
          <a:bodyPr vert="horz" lIns="94507" tIns="47254" rIns="94507" bIns="47254" rtlCol="0"/>
          <a:lstStyle>
            <a:lvl1pPr algn="r">
              <a:defRPr sz="1200">
                <a:latin typeface="Arial" panose="020B0604020202020204" pitchFamily="34" charset="0"/>
              </a:defRPr>
            </a:lvl1pPr>
          </a:lstStyle>
          <a:p>
            <a:fld id="{F93E6C17-F35F-4654-8DE9-B693AC206066}" type="datetimeFigureOut">
              <a:rPr lang="en-GB" smtClean="0"/>
              <a:pPr/>
              <a:t>28/02/2023</a:t>
            </a:fld>
            <a:endParaRPr lang="en-GB" dirty="0"/>
          </a:p>
        </p:txBody>
      </p:sp>
      <p:sp>
        <p:nvSpPr>
          <p:cNvPr id="4" name="Slide Image Placeholder 3"/>
          <p:cNvSpPr>
            <a:spLocks noGrp="1" noRot="1" noChangeAspect="1"/>
          </p:cNvSpPr>
          <p:nvPr>
            <p:ph type="sldImg" idx="2"/>
          </p:nvPr>
        </p:nvSpPr>
        <p:spPr>
          <a:xfrm>
            <a:off x="46038" y="741363"/>
            <a:ext cx="6577012" cy="3700462"/>
          </a:xfrm>
          <a:prstGeom prst="rect">
            <a:avLst/>
          </a:prstGeom>
          <a:noFill/>
          <a:ln w="12700">
            <a:solidFill>
              <a:prstClr val="black"/>
            </a:solidFill>
          </a:ln>
        </p:spPr>
        <p:txBody>
          <a:bodyPr vert="horz" lIns="94507" tIns="47254" rIns="94507" bIns="47254" rtlCol="0" anchor="ctr"/>
          <a:lstStyle/>
          <a:p>
            <a:endParaRPr lang="en-GB" dirty="0"/>
          </a:p>
        </p:txBody>
      </p:sp>
      <p:sp>
        <p:nvSpPr>
          <p:cNvPr id="5" name="Notes Placeholder 4"/>
          <p:cNvSpPr>
            <a:spLocks noGrp="1"/>
          </p:cNvSpPr>
          <p:nvPr>
            <p:ph type="body" sz="quarter" idx="3"/>
          </p:nvPr>
        </p:nvSpPr>
        <p:spPr>
          <a:xfrm>
            <a:off x="666909" y="4689518"/>
            <a:ext cx="5335270" cy="4442698"/>
          </a:xfrm>
          <a:prstGeom prst="rect">
            <a:avLst/>
          </a:prstGeom>
        </p:spPr>
        <p:txBody>
          <a:bodyPr vert="horz" lIns="94507" tIns="47254" rIns="94507" bIns="4725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377318"/>
            <a:ext cx="2889938" cy="493633"/>
          </a:xfrm>
          <a:prstGeom prst="rect">
            <a:avLst/>
          </a:prstGeom>
        </p:spPr>
        <p:txBody>
          <a:bodyPr vert="horz" lIns="94507" tIns="47254" rIns="94507" bIns="47254"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777609" y="9377318"/>
            <a:ext cx="2889938" cy="493633"/>
          </a:xfrm>
          <a:prstGeom prst="rect">
            <a:avLst/>
          </a:prstGeom>
        </p:spPr>
        <p:txBody>
          <a:bodyPr vert="horz" lIns="94507" tIns="47254" rIns="94507" bIns="47254" rtlCol="0" anchor="b"/>
          <a:lstStyle>
            <a:lvl1pPr algn="r">
              <a:defRPr sz="1200">
                <a:latin typeface="Arial" panose="020B0604020202020204" pitchFamily="34" charset="0"/>
              </a:defRPr>
            </a:lvl1pPr>
          </a:lstStyle>
          <a:p>
            <a:fld id="{49027E0A-1465-4A40-B1D5-9126D49509FC}" type="slidenum">
              <a:rPr lang="en-GB" smtClean="0"/>
              <a:pPr/>
              <a:t>‹N°›</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282693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2</a:t>
            </a:fld>
            <a:endParaRPr lang="en-GB" dirty="0"/>
          </a:p>
        </p:txBody>
      </p:sp>
    </p:spTree>
    <p:extLst>
      <p:ext uri="{BB962C8B-B14F-4D97-AF65-F5344CB8AC3E}">
        <p14:creationId xmlns:p14="http://schemas.microsoft.com/office/powerpoint/2010/main" val="350201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4139630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027E0A-1465-4A40-B1D5-9126D49509FC}" type="slidenum">
              <a:rPr lang="en-GB" smtClean="0"/>
              <a:pPr/>
              <a:t>24</a:t>
            </a:fld>
            <a:endParaRPr lang="en-GB" dirty="0"/>
          </a:p>
        </p:txBody>
      </p:sp>
    </p:spTree>
    <p:extLst>
      <p:ext uri="{BB962C8B-B14F-4D97-AF65-F5344CB8AC3E}">
        <p14:creationId xmlns:p14="http://schemas.microsoft.com/office/powerpoint/2010/main" val="2079739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1" y="0"/>
            <a:ext cx="12197925" cy="5570706"/>
          </a:xfrm>
          <a:prstGeom prst="rect">
            <a:avLst/>
          </a:prstGeom>
        </p:spPr>
      </p:pic>
      <p:grpSp>
        <p:nvGrpSpPr>
          <p:cNvPr id="4" name="Gruppieren 3"/>
          <p:cNvGrpSpPr/>
          <p:nvPr userDrawn="1"/>
        </p:nvGrpSpPr>
        <p:grpSpPr>
          <a:xfrm>
            <a:off x="5735960" y="5812522"/>
            <a:ext cx="6120680" cy="784830"/>
            <a:chOff x="5735960" y="5717361"/>
            <a:chExt cx="6120680" cy="784830"/>
          </a:xfrm>
        </p:grpSpPr>
        <p:pic>
          <p:nvPicPr>
            <p:cNvPr id="25" name="Grafik 24"/>
            <p:cNvPicPr preferRelativeResize="0">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784830"/>
            </a:xfrm>
            <a:prstGeom prst="rect">
              <a:avLst/>
            </a:prstGeom>
          </p:spPr>
          <p:txBody>
            <a:bodyPr wrap="square">
              <a:spAutoFit/>
            </a:bodyPr>
            <a:lstStyle/>
            <a:p>
              <a:pPr algn="just">
                <a:lnSpc>
                  <a:spcPct val="90000"/>
                </a:lnSpc>
              </a:pPr>
              <a:r>
                <a:rPr lang="en-GB" sz="1000"/>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ffectLst/>
              <a:latin typeface="+mj-lt"/>
            </a:endParaRPr>
          </a:p>
        </p:txBody>
      </p:sp>
      <p:sp>
        <p:nvSpPr>
          <p:cNvPr id="2" name="Title 1"/>
          <p:cNvSpPr>
            <a:spLocks noGrp="1"/>
          </p:cNvSpPr>
          <p:nvPr>
            <p:ph type="title"/>
          </p:nvPr>
        </p:nvSpPr>
        <p:spPr>
          <a:xfrm>
            <a:off x="119336" y="116632"/>
            <a:ext cx="11233248" cy="457200"/>
          </a:xfrm>
        </p:spPr>
        <p:txBody>
          <a:bodyPr>
            <a:noAutofit/>
          </a:bodyPr>
          <a:lstStyle>
            <a:lvl1pPr algn="l">
              <a:lnSpc>
                <a:spcPts val="2400"/>
              </a:lnSpc>
              <a:defRPr sz="2400" b="1">
                <a:latin typeface="+mn-lt"/>
                <a:cs typeface="Arial" panose="020B0604020202020204" pitchFamily="34" charset="0"/>
              </a:defRPr>
            </a:lvl1pPr>
          </a:lstStyle>
          <a:p>
            <a:r>
              <a:rPr lang="en-US" dirty="0"/>
              <a:t>Click to edit Master title style</a:t>
            </a:r>
            <a:endParaRPr lang="en-GB" dirty="0"/>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9166" y="100554"/>
            <a:ext cx="466915" cy="465708"/>
          </a:xfrm>
          <a:prstGeom prst="rect">
            <a:avLst/>
          </a:prstGeom>
        </p:spPr>
      </p:pic>
      <p:sp>
        <p:nvSpPr>
          <p:cNvPr id="8" name="Footer Placeholder 7"/>
          <p:cNvSpPr>
            <a:spLocks noGrp="1"/>
          </p:cNvSpPr>
          <p:nvPr>
            <p:ph type="ftr" sz="quarter" idx="11"/>
          </p:nvPr>
        </p:nvSpPr>
        <p:spPr>
          <a:xfrm>
            <a:off x="119351" y="6559711"/>
            <a:ext cx="4190256" cy="329614"/>
          </a:xfrm>
        </p:spPr>
        <p:txBody>
          <a:bodyPr anchor="t"/>
          <a:lstStyle>
            <a:lvl1pPr>
              <a:defRPr sz="1100"/>
            </a:lvl1pPr>
          </a:lstStyle>
          <a:p>
            <a:r>
              <a:rPr lang="fr-FR" dirty="0"/>
              <a:t>X. LITAUDON &amp; G. FALCHETTO  |  FSD PB Meeting  |  15 03 2023 </a:t>
            </a:r>
            <a:endParaRPr lang="en-GB" dirty="0"/>
          </a:p>
        </p:txBody>
      </p:sp>
      <p:sp>
        <p:nvSpPr>
          <p:cNvPr id="10" name="Content Placeholder 2"/>
          <p:cNvSpPr>
            <a:spLocks noGrp="1"/>
          </p:cNvSpPr>
          <p:nvPr>
            <p:ph idx="1"/>
          </p:nvPr>
        </p:nvSpPr>
        <p:spPr>
          <a:xfrm>
            <a:off x="119336" y="847007"/>
            <a:ext cx="11953328" cy="5571038"/>
          </a:xfrm>
        </p:spPr>
        <p:txBody>
          <a:bodyPr/>
          <a:lstStyle>
            <a:lvl1pPr marL="342900" indent="-342900">
              <a:lnSpc>
                <a:spcPct val="150000"/>
              </a:lnSpc>
              <a:spcAft>
                <a:spcPts val="600"/>
              </a:spcAft>
              <a:buFont typeface="Arial" panose="020B0604020202020204" pitchFamily="34" charset="0"/>
              <a:buChar char="•"/>
              <a:defRPr sz="2400" b="1">
                <a:latin typeface="+mj-lt"/>
                <a:cs typeface="Arial" panose="020B0604020202020204" pitchFamily="34" charset="0"/>
              </a:defRPr>
            </a:lvl1pPr>
            <a:lvl2pPr marL="742950" indent="-285750">
              <a:lnSpc>
                <a:spcPct val="150000"/>
              </a:lnSpc>
              <a:buFont typeface="Arial" panose="020B0604020202020204" pitchFamily="34" charset="0"/>
              <a:buChar char="−"/>
              <a:defRPr sz="2000">
                <a:solidFill>
                  <a:srgbClr val="002060"/>
                </a:solidFill>
                <a:latin typeface="+mj-lt"/>
                <a:cs typeface="Arial" panose="020B0604020202020204" pitchFamily="34" charset="0"/>
              </a:defRPr>
            </a:lvl2pPr>
            <a:lvl3pPr marL="1143000" indent="-228600">
              <a:lnSpc>
                <a:spcPct val="150000"/>
              </a:lnSpc>
              <a:buFont typeface="Courier New" panose="02070309020205020404" pitchFamily="49" charset="0"/>
              <a:buChar char="o"/>
              <a:defRPr sz="2000">
                <a:latin typeface="+mj-lt"/>
                <a:cs typeface="Arial" panose="020B0604020202020204" pitchFamily="34" charset="0"/>
              </a:defRPr>
            </a:lvl3pPr>
            <a:lvl4pPr marL="1714500" indent="-342900">
              <a:lnSpc>
                <a:spcPct val="150000"/>
              </a:lnSpc>
              <a:buFont typeface="Arial" panose="020B0604020202020204" pitchFamily="34" charset="0"/>
              <a:buChar char="•"/>
              <a:defRPr sz="2000" baseline="0">
                <a:solidFill>
                  <a:srgbClr val="002060"/>
                </a:solidFill>
                <a:latin typeface="+mj-lt"/>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Slide Number Placeholder 8"/>
          <p:cNvSpPr>
            <a:spLocks noGrp="1"/>
          </p:cNvSpPr>
          <p:nvPr>
            <p:ph type="sldNum" sz="quarter" idx="12"/>
          </p:nvPr>
        </p:nvSpPr>
        <p:spPr>
          <a:xfrm>
            <a:off x="11382290" y="6609374"/>
            <a:ext cx="720080" cy="199174"/>
          </a:xfrm>
        </p:spPr>
        <p:txBody>
          <a:bodyPr anchor="t"/>
          <a:lstStyle>
            <a:lvl1pPr>
              <a:defRPr sz="1100"/>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1996975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623392" y="6356353"/>
            <a:ext cx="3860800" cy="365125"/>
          </a:xfrm>
          <a:prstGeom prst="rect">
            <a:avLst/>
          </a:prstGeom>
        </p:spPr>
        <p:txBody>
          <a:bodyPr vert="horz" lIns="91440" tIns="45720" rIns="91440" bIns="45720" rtlCol="0" anchor="ctr"/>
          <a:lstStyle>
            <a:lvl1pPr algn="l">
              <a:defRPr sz="1000">
                <a:solidFill>
                  <a:schemeClr val="tx1">
                    <a:tint val="75000"/>
                  </a:schemeClr>
                </a:solidFill>
                <a:latin typeface="+mn-lt"/>
              </a:defRPr>
            </a:lvl1pPr>
          </a:lstStyle>
          <a:p>
            <a:r>
              <a:rPr lang="fr-FR"/>
              <a:t>A. Author  |  XYZ PB Meeting  |  dd Mth yyyy</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fld id="{6A6D9FA1-99C7-4910-8E32-B85D378B0060}" type="slidenum">
              <a:rPr lang="en-GB" smtClean="0"/>
              <a:pPr/>
              <a:t>‹N°›</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iki.euro-fusion.org/wiki/WPPrIO-OP:_Session_Leader_Train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191344" y="2420888"/>
            <a:ext cx="12000656" cy="1296144"/>
          </a:xfrm>
        </p:spPr>
        <p:txBody>
          <a:bodyPr>
            <a:normAutofit fontScale="90000"/>
          </a:bodyPr>
          <a:lstStyle/>
          <a:p>
            <a:pPr lvl="0" algn="l">
              <a:defRPr sz="1800" b="0"/>
            </a:pPr>
            <a:r>
              <a:rPr lang="en-US" sz="2800" b="1" dirty="0" err="1"/>
              <a:t>WPPrIO</a:t>
            </a:r>
            <a:r>
              <a:rPr lang="en-US" sz="2800" b="1" dirty="0"/>
              <a:t> </a:t>
            </a:r>
            <a:r>
              <a:rPr lang="en-US" sz="2800" b="1" dirty="0">
                <a:solidFill>
                  <a:srgbClr val="FF0000"/>
                </a:solidFill>
              </a:rPr>
              <a:t>Pr</a:t>
            </a:r>
            <a:r>
              <a:rPr lang="en-US" sz="2800" b="1" dirty="0"/>
              <a:t>eparation of </a:t>
            </a:r>
            <a:r>
              <a:rPr lang="en-US" sz="2800" b="1" dirty="0">
                <a:solidFill>
                  <a:srgbClr val="FF0000"/>
                </a:solidFill>
              </a:rPr>
              <a:t>I</a:t>
            </a:r>
            <a:r>
              <a:rPr lang="en-US" sz="2800" b="1" dirty="0"/>
              <a:t>TER </a:t>
            </a:r>
            <a:r>
              <a:rPr lang="en-US" sz="2800" b="1" dirty="0">
                <a:solidFill>
                  <a:srgbClr val="FF0000"/>
                </a:solidFill>
              </a:rPr>
              <a:t>O</a:t>
            </a:r>
            <a:r>
              <a:rPr lang="en-US" sz="2800" b="1" dirty="0"/>
              <a:t>peration</a:t>
            </a:r>
            <a:br>
              <a:rPr lang="en-US" sz="2800" b="1" dirty="0"/>
            </a:br>
            <a:r>
              <a:rPr lang="en-US" sz="2800" b="1" dirty="0"/>
              <a:t> </a:t>
            </a:r>
            <a:br>
              <a:rPr lang="en-US" sz="2800" b="1" dirty="0"/>
            </a:br>
            <a:r>
              <a:rPr lang="en-US" sz="2800" dirty="0"/>
              <a:t>FSD Project Board meeting 2023-03-15 </a:t>
            </a:r>
            <a:endParaRPr lang="en-GB" sz="2700" b="1" dirty="0"/>
          </a:p>
        </p:txBody>
      </p:sp>
      <p:pic>
        <p:nvPicPr>
          <p:cNvPr id="8" name="Image 16" descr="bandeau_titr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gray">
          <a:xfrm>
            <a:off x="82791" y="5589241"/>
            <a:ext cx="1712521" cy="1224136"/>
          </a:xfrm>
          <a:prstGeom prst="rect">
            <a:avLst/>
          </a:prstGeom>
        </p:spPr>
      </p:pic>
      <p:sp>
        <p:nvSpPr>
          <p:cNvPr id="3" name="ZoneTexte 2"/>
          <p:cNvSpPr txBox="1"/>
          <p:nvPr/>
        </p:nvSpPr>
        <p:spPr>
          <a:xfrm>
            <a:off x="189384" y="4283804"/>
            <a:ext cx="6889065" cy="400110"/>
          </a:xfrm>
          <a:prstGeom prst="rect">
            <a:avLst/>
          </a:prstGeom>
          <a:noFill/>
        </p:spPr>
        <p:txBody>
          <a:bodyPr wrap="none" rtlCol="0">
            <a:spAutoFit/>
          </a:bodyPr>
          <a:lstStyle/>
          <a:p>
            <a:r>
              <a:rPr lang="fr-FR" sz="2000" b="1" dirty="0">
                <a:solidFill>
                  <a:schemeClr val="bg1"/>
                </a:solidFill>
              </a:rPr>
              <a:t>X. LITAUDON (PL) , G. FALCHETTO (PSO) on </a:t>
            </a:r>
            <a:r>
              <a:rPr lang="fr-FR" sz="2000" b="1" dirty="0" err="1">
                <a:solidFill>
                  <a:schemeClr val="bg1"/>
                </a:solidFill>
              </a:rPr>
              <a:t>behalf</a:t>
            </a:r>
            <a:r>
              <a:rPr lang="fr-FR" sz="2000" b="1" dirty="0">
                <a:solidFill>
                  <a:schemeClr val="bg1"/>
                </a:solidFill>
              </a:rPr>
              <a:t> of </a:t>
            </a:r>
            <a:r>
              <a:rPr lang="fr-FR" sz="2000" b="1" dirty="0" err="1">
                <a:solidFill>
                  <a:schemeClr val="bg1"/>
                </a:solidFill>
              </a:rPr>
              <a:t>PrIO</a:t>
            </a:r>
            <a:r>
              <a:rPr lang="fr-FR" sz="2000" b="1" dirty="0">
                <a:solidFill>
                  <a:schemeClr val="bg1"/>
                </a:solidFill>
              </a:rPr>
              <a:t> team </a:t>
            </a:r>
          </a:p>
        </p:txBody>
      </p:sp>
    </p:spTree>
    <p:extLst>
      <p:ext uri="{BB962C8B-B14F-4D97-AF65-F5344CB8AC3E}">
        <p14:creationId xmlns:p14="http://schemas.microsoft.com/office/powerpoint/2010/main" val="6974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54E3-61FB-B546-A9CF-A4A108394300}"/>
              </a:ext>
            </a:extLst>
          </p:cNvPr>
          <p:cNvSpPr>
            <a:spLocks noGrp="1"/>
          </p:cNvSpPr>
          <p:nvPr>
            <p:ph type="title"/>
          </p:nvPr>
        </p:nvSpPr>
        <p:spPr>
          <a:xfrm>
            <a:off x="0" y="168628"/>
            <a:ext cx="11737304" cy="457200"/>
          </a:xfrm>
        </p:spPr>
        <p:txBody>
          <a:bodyPr/>
          <a:lstStyle/>
          <a:p>
            <a:r>
              <a:rPr lang="en-US" sz="2800" b="1" dirty="0">
                <a:cs typeface="Arial"/>
              </a:rPr>
              <a:t>SP-3: Operator role and training overview </a:t>
            </a:r>
            <a:r>
              <a:rPr lang="en-US" sz="2800" dirty="0">
                <a:cs typeface="Arial"/>
              </a:rPr>
              <a:t>to be completed in 2023      [3/3]</a:t>
            </a:r>
            <a:endParaRPr lang="en-US" sz="2800" b="1" dirty="0">
              <a:cs typeface="Arial"/>
            </a:endParaRPr>
          </a:p>
        </p:txBody>
      </p:sp>
      <p:graphicFrame>
        <p:nvGraphicFramePr>
          <p:cNvPr id="7" name="Table 6">
            <a:extLst>
              <a:ext uri="{FF2B5EF4-FFF2-40B4-BE49-F238E27FC236}">
                <a16:creationId xmlns:a16="http://schemas.microsoft.com/office/drawing/2014/main" id="{9F43795B-F915-E34D-8FCE-DC3C62424839}"/>
              </a:ext>
            </a:extLst>
          </p:cNvPr>
          <p:cNvGraphicFramePr>
            <a:graphicFrameLocks noGrp="1"/>
          </p:cNvGraphicFramePr>
          <p:nvPr>
            <p:extLst>
              <p:ext uri="{D42A27DB-BD31-4B8C-83A1-F6EECF244321}">
                <p14:modId xmlns:p14="http://schemas.microsoft.com/office/powerpoint/2010/main" val="2236047303"/>
              </p:ext>
            </p:extLst>
          </p:nvPr>
        </p:nvGraphicFramePr>
        <p:xfrm>
          <a:off x="1055440" y="714088"/>
          <a:ext cx="9000999" cy="2447045"/>
        </p:xfrm>
        <a:graphic>
          <a:graphicData uri="http://schemas.openxmlformats.org/drawingml/2006/table">
            <a:tbl>
              <a:tblPr>
                <a:tableStyleId>{5C22544A-7EE6-4342-B048-85BDC9FD1C3A}</a:tableStyleId>
              </a:tblPr>
              <a:tblGrid>
                <a:gridCol w="2683492">
                  <a:extLst>
                    <a:ext uri="{9D8B030D-6E8A-4147-A177-3AD203B41FA5}">
                      <a16:colId xmlns:a16="http://schemas.microsoft.com/office/drawing/2014/main" val="2037364245"/>
                    </a:ext>
                  </a:extLst>
                </a:gridCol>
                <a:gridCol w="1080626">
                  <a:extLst>
                    <a:ext uri="{9D8B030D-6E8A-4147-A177-3AD203B41FA5}">
                      <a16:colId xmlns:a16="http://schemas.microsoft.com/office/drawing/2014/main" val="575084904"/>
                    </a:ext>
                  </a:extLst>
                </a:gridCol>
                <a:gridCol w="1080626">
                  <a:extLst>
                    <a:ext uri="{9D8B030D-6E8A-4147-A177-3AD203B41FA5}">
                      <a16:colId xmlns:a16="http://schemas.microsoft.com/office/drawing/2014/main" val="1347458258"/>
                    </a:ext>
                  </a:extLst>
                </a:gridCol>
                <a:gridCol w="1080626">
                  <a:extLst>
                    <a:ext uri="{9D8B030D-6E8A-4147-A177-3AD203B41FA5}">
                      <a16:colId xmlns:a16="http://schemas.microsoft.com/office/drawing/2014/main" val="2083913087"/>
                    </a:ext>
                  </a:extLst>
                </a:gridCol>
                <a:gridCol w="1745628">
                  <a:extLst>
                    <a:ext uri="{9D8B030D-6E8A-4147-A177-3AD203B41FA5}">
                      <a16:colId xmlns:a16="http://schemas.microsoft.com/office/drawing/2014/main" val="2267653541"/>
                    </a:ext>
                  </a:extLst>
                </a:gridCol>
                <a:gridCol w="1330001">
                  <a:extLst>
                    <a:ext uri="{9D8B030D-6E8A-4147-A177-3AD203B41FA5}">
                      <a16:colId xmlns:a16="http://schemas.microsoft.com/office/drawing/2014/main" val="2701315868"/>
                    </a:ext>
                  </a:extLst>
                </a:gridCol>
              </a:tblGrid>
              <a:tr h="274210">
                <a:tc>
                  <a:txBody>
                    <a:bodyPr/>
                    <a:lstStyle/>
                    <a:p>
                      <a:pPr algn="l" fontAlgn="b"/>
                      <a:r>
                        <a:rPr lang="en-GB" sz="1600" b="1" u="none" strike="noStrike">
                          <a:solidFill>
                            <a:schemeClr val="bg1"/>
                          </a:solidFill>
                          <a:effectLst/>
                        </a:rPr>
                        <a:t> </a:t>
                      </a:r>
                      <a:endParaRPr lang="en-GB" sz="1600" b="1" i="0" u="none" strike="noStrike">
                        <a:solidFill>
                          <a:schemeClr val="bg1"/>
                        </a:solidFill>
                        <a:effectLst/>
                        <a:latin typeface="Calibri" panose="020F0502020204030204" pitchFamily="34" charset="0"/>
                      </a:endParaRPr>
                    </a:p>
                  </a:txBody>
                  <a:tcPr marL="9525" marR="9525" marT="9525" marB="0" anchor="b">
                    <a:solidFill>
                      <a:schemeClr val="tx2"/>
                    </a:solidFill>
                  </a:tcPr>
                </a:tc>
                <a:tc gridSpan="3">
                  <a:txBody>
                    <a:bodyPr/>
                    <a:lstStyle/>
                    <a:p>
                      <a:pPr algn="ctr" fontAlgn="b"/>
                      <a:r>
                        <a:rPr lang="en-GB" sz="1600" b="1" u="none" strike="noStrike" dirty="0">
                          <a:solidFill>
                            <a:schemeClr val="bg1"/>
                          </a:solidFill>
                          <a:effectLst/>
                        </a:rPr>
                        <a:t>Small</a:t>
                      </a:r>
                      <a:endParaRPr lang="en-GB" sz="1600" b="1" i="0" u="none" strike="noStrike" dirty="0">
                        <a:solidFill>
                          <a:schemeClr val="bg1"/>
                        </a:solidFill>
                        <a:effectLst/>
                        <a:latin typeface="Calibri" panose="020F0502020204030204" pitchFamily="34" charset="0"/>
                      </a:endParaRPr>
                    </a:p>
                  </a:txBody>
                  <a:tcPr marL="9525" marR="9525" marT="9525" marB="0" anchor="b">
                    <a:solidFill>
                      <a:schemeClr val="tx2"/>
                    </a:solidFill>
                  </a:tcPr>
                </a:tc>
                <a:tc hMerge="1">
                  <a:txBody>
                    <a:bodyPr/>
                    <a:lstStyle/>
                    <a:p>
                      <a:pPr algn="ctr" fontAlgn="b"/>
                      <a:endParaRPr lang="en-GB" sz="1600" b="1" i="0" u="none" strike="noStrike" dirty="0">
                        <a:solidFill>
                          <a:schemeClr val="bg1"/>
                        </a:solidFill>
                        <a:effectLst/>
                        <a:latin typeface="Calibri" panose="020F0502020204030204" pitchFamily="34" charset="0"/>
                      </a:endParaRPr>
                    </a:p>
                  </a:txBody>
                  <a:tcPr marL="9525" marR="9525" marT="9525" marB="0" anchor="b">
                    <a:solidFill>
                      <a:schemeClr val="tx2"/>
                    </a:solidFill>
                  </a:tcPr>
                </a:tc>
                <a:tc hMerge="1">
                  <a:txBody>
                    <a:bodyPr/>
                    <a:lstStyle/>
                    <a:p>
                      <a:pPr algn="ctr" fontAlgn="b"/>
                      <a:endParaRPr lang="en-GB" sz="1600" b="1" i="0" u="none" strike="noStrike" dirty="0">
                        <a:solidFill>
                          <a:schemeClr val="bg1"/>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GB" sz="1600" b="1" u="none" strike="noStrike">
                          <a:solidFill>
                            <a:schemeClr val="bg1"/>
                          </a:solidFill>
                          <a:effectLst/>
                        </a:rPr>
                        <a:t>Medium</a:t>
                      </a:r>
                      <a:endParaRPr lang="en-GB" sz="1600" b="1" i="0" u="none" strike="noStrike">
                        <a:solidFill>
                          <a:schemeClr val="bg1"/>
                        </a:solidFill>
                        <a:effectLst/>
                        <a:latin typeface="Calibri" panose="020F0502020204030204" pitchFamily="34" charset="0"/>
                      </a:endParaRPr>
                    </a:p>
                  </a:txBody>
                  <a:tcPr marL="9525" marR="9525" marT="9525" marB="0" anchor="b">
                    <a:solidFill>
                      <a:schemeClr val="tx2"/>
                    </a:solidFill>
                  </a:tcPr>
                </a:tc>
                <a:tc>
                  <a:txBody>
                    <a:bodyPr/>
                    <a:lstStyle/>
                    <a:p>
                      <a:pPr algn="ctr" fontAlgn="b"/>
                      <a:r>
                        <a:rPr lang="en-GB" sz="1600" b="1" u="none" strike="noStrike">
                          <a:solidFill>
                            <a:schemeClr val="bg1"/>
                          </a:solidFill>
                          <a:effectLst/>
                        </a:rPr>
                        <a:t>Large</a:t>
                      </a:r>
                      <a:endParaRPr lang="en-GB" sz="1600" b="1" i="0" u="none" strike="noStrike">
                        <a:solidFill>
                          <a:schemeClr val="bg1"/>
                        </a:solidFill>
                        <a:effectLst/>
                        <a:latin typeface="Calibri" panose="020F0502020204030204" pitchFamily="34" charset="0"/>
                      </a:endParaRPr>
                    </a:p>
                  </a:txBody>
                  <a:tcPr marL="9525" marR="9525" marT="9525" marB="0" anchor="b">
                    <a:solidFill>
                      <a:schemeClr val="tx2"/>
                    </a:solidFill>
                  </a:tcPr>
                </a:tc>
                <a:extLst>
                  <a:ext uri="{0D108BD9-81ED-4DB2-BD59-A6C34878D82A}">
                    <a16:rowId xmlns:a16="http://schemas.microsoft.com/office/drawing/2014/main" val="88512335"/>
                  </a:ext>
                </a:extLst>
              </a:tr>
              <a:tr h="274210">
                <a:tc>
                  <a:txBody>
                    <a:bodyPr/>
                    <a:lstStyle/>
                    <a:p>
                      <a:pPr algn="l" fontAlgn="b"/>
                      <a:r>
                        <a:rPr lang="en-GB" sz="1600" u="none" strike="noStrike">
                          <a:effectLst/>
                        </a:rPr>
                        <a:t>Example</a:t>
                      </a:r>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b="1" kern="1200" dirty="0">
                          <a:solidFill>
                            <a:schemeClr val="dk1"/>
                          </a:solidFill>
                          <a:effectLst/>
                          <a:latin typeface="+mn-lt"/>
                          <a:ea typeface="+mn-ea"/>
                          <a:cs typeface="+mn-cs"/>
                        </a:rPr>
                        <a:t>TJ-II</a:t>
                      </a:r>
                      <a:endParaRPr lang="en-GB"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b="1" kern="1200" dirty="0">
                          <a:solidFill>
                            <a:schemeClr val="dk1"/>
                          </a:solidFill>
                          <a:effectLst/>
                          <a:latin typeface="+mn-lt"/>
                          <a:ea typeface="+mn-ea"/>
                          <a:cs typeface="+mn-cs"/>
                        </a:rPr>
                        <a:t>COMPASS</a:t>
                      </a:r>
                      <a:endParaRPr lang="en-GB"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b="1" u="none" strike="noStrike" dirty="0">
                          <a:effectLst/>
                        </a:rPr>
                        <a:t>MAST</a:t>
                      </a:r>
                      <a:endParaRPr lang="en-GB"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b="1" u="none" strike="noStrike">
                          <a:effectLst/>
                        </a:rPr>
                        <a:t>ASDEX-Upgrade</a:t>
                      </a:r>
                      <a:endParaRPr lang="en-GB" sz="16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b="1" u="none" strike="noStrike">
                          <a:effectLst/>
                        </a:rPr>
                        <a:t>JET</a:t>
                      </a:r>
                      <a:endParaRPr lang="en-GB" sz="16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9735861"/>
                  </a:ext>
                </a:extLst>
              </a:tr>
              <a:tr h="274210">
                <a:tc>
                  <a:txBody>
                    <a:bodyPr/>
                    <a:lstStyle/>
                    <a:p>
                      <a:pPr algn="l" fontAlgn="b"/>
                      <a:r>
                        <a:rPr lang="en-GB" sz="1600" u="none" strike="noStrike" dirty="0">
                          <a:effectLst/>
                        </a:rPr>
                        <a:t>Volume</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600" b="0" i="0" u="none" strike="noStrike" baseline="30000"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600" b="0" i="0" u="none" strike="noStrike" baseline="30000"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dirty="0">
                          <a:effectLst/>
                        </a:rPr>
                        <a:t>8m</a:t>
                      </a:r>
                      <a:r>
                        <a:rPr lang="en-GB" sz="1600" u="none" strike="noStrike" baseline="30000" dirty="0">
                          <a:effectLst/>
                        </a:rPr>
                        <a:t>3</a:t>
                      </a:r>
                      <a:endParaRPr lang="en-GB" sz="1600" b="0" i="0" u="none" strike="noStrike" baseline="30000"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a:effectLst/>
                        </a:rPr>
                        <a:t>13m</a:t>
                      </a:r>
                      <a:r>
                        <a:rPr lang="en-GB" sz="1600" u="none" strike="noStrike" baseline="30000">
                          <a:effectLst/>
                        </a:rPr>
                        <a:t>3</a:t>
                      </a:r>
                      <a:endParaRPr lang="en-GB" sz="1600" b="0" i="0" u="none" strike="noStrike" baseline="3000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a:effectLst/>
                        </a:rPr>
                        <a:t>80m</a:t>
                      </a:r>
                      <a:r>
                        <a:rPr lang="en-GB" sz="1600" u="none" strike="noStrike" baseline="30000">
                          <a:effectLst/>
                        </a:rPr>
                        <a:t>3</a:t>
                      </a:r>
                      <a:endParaRPr lang="en-GB" sz="1600" b="0" i="0" u="none" strike="noStrike" baseline="3000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61888862"/>
                  </a:ext>
                </a:extLst>
              </a:tr>
              <a:tr h="274210">
                <a:tc>
                  <a:txBody>
                    <a:bodyPr/>
                    <a:lstStyle/>
                    <a:p>
                      <a:pPr algn="l" fontAlgn="b"/>
                      <a:r>
                        <a:rPr lang="en-GB" sz="1600" u="none" strike="noStrike">
                          <a:effectLst/>
                        </a:rPr>
                        <a:t>Pulse length</a:t>
                      </a:r>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dirty="0">
                          <a:effectLst/>
                        </a:rPr>
                        <a:t>&lt;0.5s</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a:effectLst/>
                        </a:rPr>
                        <a:t>~s</a:t>
                      </a:r>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a:effectLst/>
                        </a:rPr>
                        <a:t>~10s</a:t>
                      </a:r>
                      <a:endParaRPr lang="en-GB"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9277711"/>
                  </a:ext>
                </a:extLst>
              </a:tr>
              <a:tr h="274210">
                <a:tc>
                  <a:txBody>
                    <a:bodyPr/>
                    <a:lstStyle/>
                    <a:p>
                      <a:pPr algn="l" fontAlgn="b"/>
                      <a:r>
                        <a:rPr lang="en-GB" sz="1600" u="none" strike="noStrike" dirty="0">
                          <a:effectLst/>
                        </a:rPr>
                        <a:t>Plasma current</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dirty="0">
                          <a:effectLst/>
                        </a:rPr>
                        <a:t> </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a:effectLst/>
                        </a:rPr>
                        <a:t>~1MA</a:t>
                      </a:r>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dirty="0">
                          <a:effectLst/>
                        </a:rPr>
                        <a:t>4MA</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2165704"/>
                  </a:ext>
                </a:extLst>
              </a:tr>
              <a:tr h="274210">
                <a:tc>
                  <a:txBody>
                    <a:bodyPr/>
                    <a:lstStyle/>
                    <a:p>
                      <a:pPr algn="l" fontAlgn="b"/>
                      <a:r>
                        <a:rPr lang="en-GB" sz="1600" u="none" strike="noStrike">
                          <a:effectLst/>
                        </a:rPr>
                        <a:t>Session Leader training</a:t>
                      </a:r>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dirty="0">
                          <a:effectLst/>
                        </a:rPr>
                        <a:t>~weeks</a:t>
                      </a:r>
                      <a:endParaRPr lang="en-GB"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a:effectLst/>
                        </a:rPr>
                        <a:t>~months</a:t>
                      </a:r>
                      <a:endParaRPr lang="en-GB"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600" u="none" strike="noStrike" dirty="0">
                          <a:effectLst/>
                        </a:rPr>
                        <a:t>4+ years</a:t>
                      </a:r>
                      <a:endParaRPr lang="en-GB"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78689802"/>
                  </a:ext>
                </a:extLst>
              </a:tr>
              <a:tr h="274210">
                <a:tc>
                  <a:txBody>
                    <a:bodyPr/>
                    <a:lstStyle/>
                    <a:p>
                      <a:pPr algn="l" fontAlgn="b"/>
                      <a:r>
                        <a:rPr lang="en-GB" sz="1600" b="0" i="0" u="none" strike="noStrike" dirty="0">
                          <a:solidFill>
                            <a:srgbClr val="000000"/>
                          </a:solidFill>
                          <a:effectLst/>
                          <a:latin typeface="Calibri" panose="020F0502020204030204" pitchFamily="34" charset="0"/>
                        </a:rPr>
                        <a:t>Technical roles (</a:t>
                      </a:r>
                      <a:r>
                        <a:rPr lang="en-GB" sz="1600" b="0" i="0" u="none" strike="noStrike" dirty="0" err="1">
                          <a:solidFill>
                            <a:srgbClr val="000000"/>
                          </a:solidFill>
                          <a:effectLst/>
                          <a:latin typeface="Calibri" panose="020F0502020204030204" pitchFamily="34" charset="0"/>
                        </a:rPr>
                        <a:t>nb</a:t>
                      </a:r>
                      <a:r>
                        <a:rPr lang="en-GB" sz="1600" b="0" i="0" u="none" strike="noStrike" dirty="0">
                          <a:solidFill>
                            <a:srgbClr val="000000"/>
                          </a:solidFill>
                          <a:effectLst/>
                          <a:latin typeface="Calibri" panose="020F0502020204030204" pitchFamily="34" charset="0"/>
                        </a:rPr>
                        <a:t> of experts)</a:t>
                      </a:r>
                    </a:p>
                  </a:txBody>
                  <a:tcPr marL="9525" marR="9525" marT="9525" marB="0" anchor="b">
                    <a:solidFill>
                      <a:schemeClr val="bg1">
                        <a:lumMod val="85000"/>
                      </a:schemeClr>
                    </a:solidFill>
                  </a:tcPr>
                </a:tc>
                <a:tc>
                  <a:txBody>
                    <a:bodyPr/>
                    <a:lstStyle/>
                    <a:p>
                      <a:pPr algn="ctr" fontAlgn="b"/>
                      <a:r>
                        <a:rPr lang="en-GB" sz="1600" kern="1200" dirty="0">
                          <a:solidFill>
                            <a:schemeClr val="dk1"/>
                          </a:solidFill>
                          <a:effectLst/>
                          <a:latin typeface="+mn-lt"/>
                          <a:ea typeface="+mn-ea"/>
                          <a:cs typeface="+mn-cs"/>
                        </a:rPr>
                        <a:t>8 (31)</a:t>
                      </a:r>
                      <a:endParaRPr lang="en-GB" sz="1600" b="0" i="0" u="none" strike="noStrike" dirty="0">
                        <a:solidFill>
                          <a:srgbClr val="000000"/>
                        </a:solidFill>
                        <a:effectLst/>
                        <a:latin typeface="+mn-lt"/>
                      </a:endParaRPr>
                    </a:p>
                  </a:txBody>
                  <a:tcPr marL="9525" marR="9525" marT="9525" marB="0" anchor="b">
                    <a:solidFill>
                      <a:schemeClr val="bg1">
                        <a:lumMod val="85000"/>
                      </a:schemeClr>
                    </a:solidFill>
                  </a:tcPr>
                </a:tc>
                <a:tc>
                  <a:txBody>
                    <a:bodyPr/>
                    <a:lstStyle/>
                    <a:p>
                      <a:pPr algn="ctr" fontAlgn="b"/>
                      <a:r>
                        <a:rPr lang="en-GB" sz="1600" kern="1200" dirty="0">
                          <a:solidFill>
                            <a:schemeClr val="dk1"/>
                          </a:solidFill>
                          <a:effectLst/>
                          <a:latin typeface="+mn-lt"/>
                          <a:ea typeface="+mn-ea"/>
                          <a:cs typeface="+mn-cs"/>
                        </a:rPr>
                        <a:t>3 (17)</a:t>
                      </a:r>
                      <a:endParaRPr lang="en-GB" sz="1600" b="0" i="0" u="none" strike="noStrike" dirty="0">
                        <a:solidFill>
                          <a:srgbClr val="000000"/>
                        </a:solidFill>
                        <a:effectLst/>
                        <a:latin typeface="+mn-lt"/>
                      </a:endParaRPr>
                    </a:p>
                  </a:txBody>
                  <a:tcPr marL="9525" marR="9525" marT="9525" marB="0" anchor="b">
                    <a:solidFill>
                      <a:schemeClr val="bg1">
                        <a:lumMod val="85000"/>
                      </a:schemeClr>
                    </a:solidFill>
                  </a:tcPr>
                </a:tc>
                <a:tc>
                  <a:txBody>
                    <a:bodyPr/>
                    <a:lstStyle/>
                    <a:p>
                      <a:pPr algn="ctr" fontAlgn="b"/>
                      <a:r>
                        <a:rPr lang="en-GB" sz="1600" b="0" i="0" u="none" strike="noStrike" dirty="0">
                          <a:solidFill>
                            <a:srgbClr val="000000"/>
                          </a:solidFill>
                          <a:effectLst/>
                          <a:latin typeface="+mn-lt"/>
                        </a:rPr>
                        <a:t>9 (37+)</a:t>
                      </a:r>
                    </a:p>
                  </a:txBody>
                  <a:tcPr marL="9525" marR="9525" marT="9525" marB="0" anchor="b">
                    <a:solidFill>
                      <a:schemeClr val="bg1">
                        <a:lumMod val="85000"/>
                      </a:schemeClr>
                    </a:solidFill>
                  </a:tcPr>
                </a:tc>
                <a:tc>
                  <a:txBody>
                    <a:bodyPr/>
                    <a:lstStyle/>
                    <a:p>
                      <a:pPr algn="ctr" fontAlgn="b"/>
                      <a:r>
                        <a:rPr lang="en-GB" sz="1600" b="0" i="0" u="none" strike="noStrike">
                          <a:solidFill>
                            <a:srgbClr val="000000"/>
                          </a:solidFill>
                          <a:effectLst/>
                          <a:latin typeface="+mn-lt"/>
                        </a:rPr>
                        <a:t>31 (111)</a:t>
                      </a:r>
                    </a:p>
                  </a:txBody>
                  <a:tcPr marL="9525" marR="9525" marT="9525" marB="0" anchor="b">
                    <a:solidFill>
                      <a:schemeClr val="bg1">
                        <a:lumMod val="85000"/>
                      </a:schemeClr>
                    </a:solidFill>
                  </a:tcPr>
                </a:tc>
                <a:tc>
                  <a:txBody>
                    <a:bodyPr/>
                    <a:lstStyle/>
                    <a:p>
                      <a:pPr algn="ctr" fontAlgn="b"/>
                      <a:r>
                        <a:rPr lang="en-GB" sz="1600" b="0" i="0" u="none" strike="noStrike">
                          <a:solidFill>
                            <a:srgbClr val="000000"/>
                          </a:solidFill>
                          <a:effectLst/>
                          <a:latin typeface="+mn-lt"/>
                        </a:rPr>
                        <a:t>35 (166)</a:t>
                      </a:r>
                    </a:p>
                  </a:txBody>
                  <a:tcPr marL="9525" marR="9525" marT="9525" marB="0" anchor="b">
                    <a:solidFill>
                      <a:schemeClr val="bg1">
                        <a:lumMod val="85000"/>
                      </a:schemeClr>
                    </a:solidFill>
                  </a:tcPr>
                </a:tc>
                <a:extLst>
                  <a:ext uri="{0D108BD9-81ED-4DB2-BD59-A6C34878D82A}">
                    <a16:rowId xmlns:a16="http://schemas.microsoft.com/office/drawing/2014/main" val="2407389735"/>
                  </a:ext>
                </a:extLst>
              </a:tr>
              <a:tr h="274210">
                <a:tc>
                  <a:txBody>
                    <a:bodyPr/>
                    <a:lstStyle/>
                    <a:p>
                      <a:pPr algn="l" fontAlgn="b"/>
                      <a:r>
                        <a:rPr lang="en-GB" sz="1600" b="0" i="0" u="none" strike="noStrike" dirty="0">
                          <a:solidFill>
                            <a:srgbClr val="000000"/>
                          </a:solidFill>
                          <a:effectLst/>
                          <a:latin typeface="Calibri" panose="020F0502020204030204" pitchFamily="34" charset="0"/>
                        </a:rPr>
                        <a:t>Scientific roles (</a:t>
                      </a:r>
                      <a:r>
                        <a:rPr lang="en-GB" sz="1600" b="0" i="0" u="none" strike="noStrike" dirty="0" err="1">
                          <a:solidFill>
                            <a:srgbClr val="000000"/>
                          </a:solidFill>
                          <a:effectLst/>
                          <a:latin typeface="Calibri" panose="020F0502020204030204" pitchFamily="34" charset="0"/>
                        </a:rPr>
                        <a:t>nb</a:t>
                      </a:r>
                      <a:r>
                        <a:rPr lang="en-GB" sz="1600" b="0" i="0" u="none" strike="noStrike" dirty="0">
                          <a:solidFill>
                            <a:srgbClr val="000000"/>
                          </a:solidFill>
                          <a:effectLst/>
                          <a:latin typeface="Calibri" panose="020F0502020204030204" pitchFamily="34" charset="0"/>
                        </a:rPr>
                        <a:t> of experts)</a:t>
                      </a:r>
                    </a:p>
                  </a:txBody>
                  <a:tcPr marL="9525" marR="9525" marT="9525" marB="0" anchor="b">
                    <a:solidFill>
                      <a:schemeClr val="bg1">
                        <a:lumMod val="85000"/>
                      </a:schemeClr>
                    </a:solidFill>
                  </a:tcPr>
                </a:tc>
                <a:tc>
                  <a:txBody>
                    <a:bodyPr/>
                    <a:lstStyle/>
                    <a:p>
                      <a:pPr algn="ctr" fontAlgn="b"/>
                      <a:r>
                        <a:rPr lang="en-GB" sz="1600" kern="1200" dirty="0">
                          <a:solidFill>
                            <a:schemeClr val="dk1"/>
                          </a:solidFill>
                          <a:effectLst/>
                          <a:latin typeface="+mn-lt"/>
                          <a:ea typeface="+mn-ea"/>
                          <a:cs typeface="+mn-cs"/>
                        </a:rPr>
                        <a:t>3 (48)</a:t>
                      </a:r>
                      <a:endParaRPr lang="en-GB" sz="1600" b="0" i="0" u="none" strike="noStrike" dirty="0">
                        <a:solidFill>
                          <a:srgbClr val="000000"/>
                        </a:solidFill>
                        <a:effectLst/>
                        <a:latin typeface="+mn-lt"/>
                      </a:endParaRPr>
                    </a:p>
                  </a:txBody>
                  <a:tcPr marL="9525" marR="9525" marT="9525" marB="0" anchor="b">
                    <a:solidFill>
                      <a:schemeClr val="bg1">
                        <a:lumMod val="85000"/>
                      </a:schemeClr>
                    </a:solidFill>
                  </a:tcPr>
                </a:tc>
                <a:tc>
                  <a:txBody>
                    <a:bodyPr/>
                    <a:lstStyle/>
                    <a:p>
                      <a:pPr algn="ctr" fontAlgn="b"/>
                      <a:endParaRPr lang="en-GB" sz="1600" b="0" i="0" u="none" strike="noStrike" dirty="0">
                        <a:solidFill>
                          <a:srgbClr val="000000"/>
                        </a:solidFill>
                        <a:effectLst/>
                        <a:latin typeface="+mn-lt"/>
                      </a:endParaRPr>
                    </a:p>
                  </a:txBody>
                  <a:tcPr marL="9525" marR="9525" marT="9525" marB="0" anchor="b">
                    <a:solidFill>
                      <a:schemeClr val="bg1">
                        <a:lumMod val="85000"/>
                      </a:schemeClr>
                    </a:solidFill>
                  </a:tcPr>
                </a:tc>
                <a:tc>
                  <a:txBody>
                    <a:bodyPr/>
                    <a:lstStyle/>
                    <a:p>
                      <a:pPr algn="ctr" fontAlgn="b"/>
                      <a:r>
                        <a:rPr lang="en-GB" sz="1600" b="0" i="0" u="none" strike="noStrike" dirty="0">
                          <a:solidFill>
                            <a:srgbClr val="000000"/>
                          </a:solidFill>
                          <a:effectLst/>
                          <a:latin typeface="+mn-lt"/>
                        </a:rPr>
                        <a:t>5 (60+)</a:t>
                      </a:r>
                    </a:p>
                  </a:txBody>
                  <a:tcPr marL="9525" marR="9525" marT="9525" marB="0" anchor="b">
                    <a:solidFill>
                      <a:schemeClr val="bg1">
                        <a:lumMod val="85000"/>
                      </a:schemeClr>
                    </a:solidFill>
                  </a:tcPr>
                </a:tc>
                <a:tc>
                  <a:txBody>
                    <a:bodyPr/>
                    <a:lstStyle/>
                    <a:p>
                      <a:pPr algn="ctr" fontAlgn="b"/>
                      <a:r>
                        <a:rPr lang="en-GB" sz="1600" b="0" i="0" u="none" strike="noStrike" dirty="0">
                          <a:solidFill>
                            <a:srgbClr val="000000"/>
                          </a:solidFill>
                          <a:effectLst/>
                          <a:latin typeface="+mn-lt"/>
                        </a:rPr>
                        <a:t>11</a:t>
                      </a:r>
                    </a:p>
                  </a:txBody>
                  <a:tcPr marL="9525" marR="9525" marT="9525" marB="0" anchor="b">
                    <a:solidFill>
                      <a:schemeClr val="bg1">
                        <a:lumMod val="85000"/>
                      </a:schemeClr>
                    </a:solidFill>
                  </a:tcPr>
                </a:tc>
                <a:tc>
                  <a:txBody>
                    <a:bodyPr/>
                    <a:lstStyle/>
                    <a:p>
                      <a:pPr algn="ctr" fontAlgn="b"/>
                      <a:r>
                        <a:rPr lang="en-GB" sz="1600" b="0" i="0" u="none" strike="noStrike" dirty="0">
                          <a:solidFill>
                            <a:srgbClr val="000000"/>
                          </a:solidFill>
                          <a:effectLst/>
                          <a:latin typeface="+mn-lt"/>
                        </a:rPr>
                        <a:t>11 (155)</a:t>
                      </a:r>
                    </a:p>
                  </a:txBody>
                  <a:tcPr marL="9525" marR="9525" marT="9525" marB="0" anchor="b">
                    <a:solidFill>
                      <a:schemeClr val="bg1">
                        <a:lumMod val="85000"/>
                      </a:schemeClr>
                    </a:solidFill>
                  </a:tcPr>
                </a:tc>
                <a:extLst>
                  <a:ext uri="{0D108BD9-81ED-4DB2-BD59-A6C34878D82A}">
                    <a16:rowId xmlns:a16="http://schemas.microsoft.com/office/drawing/2014/main" val="1279776417"/>
                  </a:ext>
                </a:extLst>
              </a:tr>
              <a:tr h="252000">
                <a:tc>
                  <a:txBody>
                    <a:bodyPr/>
                    <a:lstStyle/>
                    <a:p>
                      <a:pPr algn="l" fontAlgn="b"/>
                      <a:r>
                        <a:rPr lang="en-GB" sz="1600" b="0" i="0" u="none" strike="noStrike" dirty="0">
                          <a:solidFill>
                            <a:srgbClr val="000000"/>
                          </a:solidFill>
                          <a:effectLst/>
                          <a:latin typeface="Calibri" panose="020F0502020204030204" pitchFamily="34" charset="0"/>
                        </a:rPr>
                        <a:t>Supporting roles (</a:t>
                      </a:r>
                      <a:r>
                        <a:rPr lang="en-GB" sz="1600" b="0" i="0" u="none" strike="noStrike" dirty="0" err="1">
                          <a:solidFill>
                            <a:srgbClr val="000000"/>
                          </a:solidFill>
                          <a:effectLst/>
                          <a:latin typeface="Calibri" panose="020F0502020204030204" pitchFamily="34" charset="0"/>
                        </a:rPr>
                        <a:t>nb</a:t>
                      </a:r>
                      <a:r>
                        <a:rPr lang="en-GB" sz="1600" b="0" i="0" u="none" strike="noStrike" dirty="0">
                          <a:solidFill>
                            <a:srgbClr val="000000"/>
                          </a:solidFill>
                          <a:effectLst/>
                          <a:latin typeface="Calibri" panose="020F0502020204030204" pitchFamily="34" charset="0"/>
                        </a:rPr>
                        <a:t> of experts)</a:t>
                      </a:r>
                    </a:p>
                  </a:txBody>
                  <a:tcPr marL="9525" marR="9525" marT="9525" marB="0">
                    <a:solidFill>
                      <a:schemeClr val="bg1">
                        <a:lumMod val="85000"/>
                      </a:schemeClr>
                    </a:solidFill>
                  </a:tcPr>
                </a:tc>
                <a:tc>
                  <a:txBody>
                    <a:bodyPr/>
                    <a:lstStyle/>
                    <a:p>
                      <a:pPr algn="ctr" fontAlgn="b"/>
                      <a:r>
                        <a:rPr lang="en-GB" sz="1600" kern="1200" dirty="0">
                          <a:solidFill>
                            <a:schemeClr val="dk1"/>
                          </a:solidFill>
                          <a:effectLst/>
                          <a:latin typeface="+mn-lt"/>
                          <a:ea typeface="+mn-ea"/>
                          <a:cs typeface="+mn-cs"/>
                        </a:rPr>
                        <a:t>5 (15)</a:t>
                      </a:r>
                      <a:endParaRPr lang="en-GB" sz="1600" b="0" i="0" u="none" strike="noStrike" dirty="0">
                        <a:solidFill>
                          <a:srgbClr val="000000"/>
                        </a:solidFill>
                        <a:effectLst/>
                        <a:latin typeface="+mn-lt"/>
                      </a:endParaRPr>
                    </a:p>
                  </a:txBody>
                  <a:tcPr marL="9525" marR="9525" marT="9525" marB="0">
                    <a:solidFill>
                      <a:schemeClr val="bg1">
                        <a:lumMod val="85000"/>
                      </a:schemeClr>
                    </a:solidFill>
                  </a:tcPr>
                </a:tc>
                <a:tc>
                  <a:txBody>
                    <a:bodyPr/>
                    <a:lstStyle/>
                    <a:p>
                      <a:pPr algn="ctr" fontAlgn="b"/>
                      <a:r>
                        <a:rPr lang="en-GB" sz="1600" kern="1200" dirty="0">
                          <a:solidFill>
                            <a:schemeClr val="dk1"/>
                          </a:solidFill>
                          <a:effectLst/>
                          <a:latin typeface="+mn-lt"/>
                          <a:ea typeface="+mn-ea"/>
                          <a:cs typeface="+mn-cs"/>
                        </a:rPr>
                        <a:t>5+ </a:t>
                      </a:r>
                      <a:endParaRPr lang="en-GB" sz="1600" b="0" i="0" u="none" strike="noStrike" dirty="0">
                        <a:solidFill>
                          <a:srgbClr val="000000"/>
                        </a:solidFill>
                        <a:effectLst/>
                        <a:latin typeface="+mn-lt"/>
                      </a:endParaRPr>
                    </a:p>
                  </a:txBody>
                  <a:tcPr marL="9525" marR="9525" marT="9525" marB="0">
                    <a:solidFill>
                      <a:schemeClr val="bg1">
                        <a:lumMod val="85000"/>
                      </a:schemeClr>
                    </a:solidFill>
                  </a:tcPr>
                </a:tc>
                <a:tc>
                  <a:txBody>
                    <a:bodyPr/>
                    <a:lstStyle/>
                    <a:p>
                      <a:pPr algn="ctr" fontAlgn="b"/>
                      <a:endParaRPr lang="en-GB" sz="1600" b="0" i="0" u="none" strike="noStrike" dirty="0">
                        <a:solidFill>
                          <a:srgbClr val="000000"/>
                        </a:solidFill>
                        <a:effectLst/>
                        <a:latin typeface="+mn-lt"/>
                      </a:endParaRPr>
                    </a:p>
                  </a:txBody>
                  <a:tcPr marL="9525" marR="9525" marT="9525" marB="0">
                    <a:solidFill>
                      <a:schemeClr val="bg1">
                        <a:lumMod val="85000"/>
                      </a:schemeClr>
                    </a:solidFill>
                  </a:tcPr>
                </a:tc>
                <a:tc>
                  <a:txBody>
                    <a:bodyPr/>
                    <a:lstStyle/>
                    <a:p>
                      <a:pPr algn="ctr" fontAlgn="b"/>
                      <a:r>
                        <a:rPr lang="en-GB" sz="1600" b="0" i="0" u="none" strike="noStrike" dirty="0">
                          <a:solidFill>
                            <a:srgbClr val="000000"/>
                          </a:solidFill>
                          <a:effectLst/>
                          <a:latin typeface="+mn-lt"/>
                        </a:rPr>
                        <a:t>4</a:t>
                      </a:r>
                    </a:p>
                  </a:txBody>
                  <a:tcPr marL="9525" marR="9525" marT="9525" marB="0">
                    <a:solidFill>
                      <a:schemeClr val="bg1">
                        <a:lumMod val="85000"/>
                      </a:schemeClr>
                    </a:solidFill>
                  </a:tcPr>
                </a:tc>
                <a:tc>
                  <a:txBody>
                    <a:bodyPr/>
                    <a:lstStyle/>
                    <a:p>
                      <a:pPr algn="ctr" fontAlgn="b"/>
                      <a:r>
                        <a:rPr lang="en-GB" sz="1600" b="0" i="0" u="none" strike="noStrike" dirty="0">
                          <a:solidFill>
                            <a:srgbClr val="000000"/>
                          </a:solidFill>
                          <a:effectLst/>
                          <a:latin typeface="+mn-lt"/>
                        </a:rPr>
                        <a:t>4 (16)</a:t>
                      </a:r>
                    </a:p>
                  </a:txBody>
                  <a:tcPr marL="9525" marR="9525" marT="9525" marB="0">
                    <a:solidFill>
                      <a:schemeClr val="bg1">
                        <a:lumMod val="85000"/>
                      </a:schemeClr>
                    </a:solidFill>
                  </a:tcPr>
                </a:tc>
                <a:extLst>
                  <a:ext uri="{0D108BD9-81ED-4DB2-BD59-A6C34878D82A}">
                    <a16:rowId xmlns:a16="http://schemas.microsoft.com/office/drawing/2014/main" val="1890734420"/>
                  </a:ext>
                </a:extLst>
              </a:tr>
            </a:tbl>
          </a:graphicData>
        </a:graphic>
      </p:graphicFrame>
      <p:sp>
        <p:nvSpPr>
          <p:cNvPr id="29" name="Content Placeholder 2">
            <a:extLst>
              <a:ext uri="{FF2B5EF4-FFF2-40B4-BE49-F238E27FC236}">
                <a16:creationId xmlns:a16="http://schemas.microsoft.com/office/drawing/2014/main" id="{BD1CA489-1D95-C4CE-5064-4B76A9778AB5}"/>
              </a:ext>
            </a:extLst>
          </p:cNvPr>
          <p:cNvSpPr>
            <a:spLocks noGrp="1"/>
          </p:cNvSpPr>
          <p:nvPr>
            <p:ph idx="1"/>
          </p:nvPr>
        </p:nvSpPr>
        <p:spPr>
          <a:xfrm>
            <a:off x="119351" y="3356992"/>
            <a:ext cx="11737289" cy="3202719"/>
          </a:xfrm>
        </p:spPr>
        <p:txBody>
          <a:bodyPr vert="horz" lIns="91440" tIns="45720" rIns="91440" bIns="45720" rtlCol="0" anchor="t">
            <a:normAutofit fontScale="77500" lnSpcReduction="20000"/>
          </a:bodyPr>
          <a:lstStyle/>
          <a:p>
            <a:pPr marL="0" indent="0">
              <a:lnSpc>
                <a:spcPct val="120000"/>
              </a:lnSpc>
              <a:buNone/>
            </a:pPr>
            <a:r>
              <a:rPr lang="en-US" b="1" dirty="0">
                <a:solidFill>
                  <a:schemeClr val="tx2"/>
                </a:solidFill>
                <a:cs typeface="Arial"/>
              </a:rPr>
              <a:t>Operator role and training </a:t>
            </a:r>
            <a:r>
              <a:rPr lang="en-US" b="1" dirty="0" err="1">
                <a:solidFill>
                  <a:schemeClr val="tx2"/>
                </a:solidFill>
                <a:cs typeface="Arial"/>
              </a:rPr>
              <a:t>preliminar</a:t>
            </a:r>
            <a:r>
              <a:rPr lang="en-US" b="1" dirty="0">
                <a:solidFill>
                  <a:schemeClr val="tx2"/>
                </a:solidFill>
                <a:cs typeface="Arial"/>
              </a:rPr>
              <a:t> overview in </a:t>
            </a:r>
            <a:r>
              <a:rPr lang="en-US" b="1" dirty="0" err="1">
                <a:solidFill>
                  <a:schemeClr val="tx2"/>
                </a:solidFill>
                <a:cs typeface="Arial"/>
              </a:rPr>
              <a:t>EUROfusion</a:t>
            </a:r>
            <a:r>
              <a:rPr lang="en-US" b="1" dirty="0">
                <a:solidFill>
                  <a:schemeClr val="tx2"/>
                </a:solidFill>
                <a:cs typeface="Arial"/>
              </a:rPr>
              <a:t> devices (ongoing)</a:t>
            </a:r>
            <a:r>
              <a:rPr lang="en-US" dirty="0">
                <a:solidFill>
                  <a:schemeClr val="tx2"/>
                </a:solidFill>
                <a:cs typeface="Arial"/>
              </a:rPr>
              <a:t> </a:t>
            </a:r>
            <a:endParaRPr lang="en-US" b="1" dirty="0">
              <a:solidFill>
                <a:schemeClr val="tx2"/>
              </a:solidFill>
            </a:endParaRPr>
          </a:p>
          <a:p>
            <a:pPr defTabSz="914400">
              <a:lnSpc>
                <a:spcPct val="120000"/>
              </a:lnSpc>
              <a:spcBef>
                <a:spcPts val="0"/>
              </a:spcBef>
              <a:spcAft>
                <a:spcPts val="300"/>
              </a:spcAft>
              <a:defRPr/>
            </a:pPr>
            <a:r>
              <a:rPr kumimoji="0" lang="en-US" b="0" i="0" u="none" strike="noStrike" kern="1200" cap="none" spc="0" normalizeH="0" baseline="0" noProof="0" dirty="0">
                <a:ln>
                  <a:noFill/>
                </a:ln>
                <a:effectLst/>
                <a:uLnTx/>
                <a:uFillTx/>
                <a:latin typeface="Calibri" panose="020F0502020204030204"/>
                <a:cs typeface="+mn-cs"/>
              </a:rPr>
              <a:t>Similar number of operator roles between ASDEX Upgrade </a:t>
            </a:r>
            <a:r>
              <a:rPr lang="en-US" b="0" noProof="0" dirty="0">
                <a:cs typeface="+mn-cs"/>
              </a:rPr>
              <a:t>(</a:t>
            </a:r>
            <a:r>
              <a:rPr lang="en-US" b="0" dirty="0">
                <a:cs typeface="+mn-cs"/>
              </a:rPr>
              <a:t>3 operational days/week) and JET (10 shifts/week and 24h/7days). </a:t>
            </a:r>
            <a:r>
              <a:rPr lang="en-US" dirty="0">
                <a:latin typeface="Calibri" panose="020F0502020204030204"/>
                <a:cs typeface="+mn-cs"/>
              </a:rPr>
              <a:t>Number of experts depends on the number of shifts per week. </a:t>
            </a:r>
            <a:endParaRPr lang="en-US" b="0" dirty="0">
              <a:latin typeface="Calibri" panose="020F0502020204030204"/>
              <a:cs typeface="Calibri" panose="020F0502020204030204"/>
            </a:endParaRPr>
          </a:p>
          <a:p>
            <a:pPr defTabSz="914400">
              <a:lnSpc>
                <a:spcPct val="120000"/>
              </a:lnSpc>
              <a:spcBef>
                <a:spcPts val="0"/>
              </a:spcBef>
              <a:spcAft>
                <a:spcPts val="300"/>
              </a:spcAft>
              <a:defRPr/>
            </a:pPr>
            <a:r>
              <a:rPr lang="en-US" dirty="0">
                <a:latin typeface="Calibri" panose="020F0502020204030204"/>
                <a:cs typeface="+mn-cs"/>
              </a:rPr>
              <a:t>Increased</a:t>
            </a:r>
            <a:r>
              <a:rPr kumimoji="0" lang="en-US" i="0" u="none" strike="noStrike" kern="1200" cap="none" spc="0" normalizeH="0" baseline="0" noProof="0" dirty="0">
                <a:ln>
                  <a:noFill/>
                </a:ln>
                <a:effectLst/>
                <a:uLnTx/>
                <a:uFillTx/>
                <a:latin typeface="Calibri" panose="020F0502020204030204"/>
                <a:cs typeface="+mn-cs"/>
              </a:rPr>
              <a:t> </a:t>
            </a:r>
            <a:r>
              <a:rPr lang="en-US" dirty="0">
                <a:latin typeface="Calibri" panose="020F0502020204030204"/>
                <a:cs typeface="+mn-cs"/>
              </a:rPr>
              <a:t>device size</a:t>
            </a:r>
            <a:r>
              <a:rPr kumimoji="0" lang="en-US" i="0" u="none" strike="noStrike" kern="1200" cap="none" spc="0" normalizeH="0" baseline="0" noProof="0" dirty="0">
                <a:ln>
                  <a:noFill/>
                </a:ln>
                <a:effectLst/>
                <a:uLnTx/>
                <a:uFillTx/>
                <a:latin typeface="Calibri" panose="020F0502020204030204"/>
                <a:cs typeface="+mn-cs"/>
              </a:rPr>
              <a:t> (plasma current, complexity, nuclear aspects) increases the length of the training from weeks, months to 4+ years</a:t>
            </a:r>
            <a:r>
              <a:rPr kumimoji="0" lang="en-US" b="0" i="0" u="none" strike="noStrike" kern="1200" cap="none" spc="0" normalizeH="0" baseline="0" noProof="0" dirty="0">
                <a:ln>
                  <a:noFill/>
                </a:ln>
                <a:effectLst/>
                <a:uLnTx/>
                <a:uFillTx/>
                <a:latin typeface="Calibri" panose="020F0502020204030204"/>
                <a:cs typeface="+mn-cs"/>
              </a:rPr>
              <a:t>.</a:t>
            </a:r>
            <a:r>
              <a:rPr lang="en-US" b="0" dirty="0">
                <a:latin typeface="Calibri" panose="020F0502020204030204"/>
                <a:cs typeface="+mn-cs"/>
              </a:rPr>
              <a:t> </a:t>
            </a:r>
            <a:endParaRPr lang="en-US" b="0" i="0" u="none" strike="noStrike" kern="1200" cap="none" spc="0" normalizeH="0" baseline="0" noProof="0">
              <a:ln>
                <a:noFill/>
              </a:ln>
              <a:effectLst/>
              <a:uLnTx/>
              <a:uFillTx/>
              <a:latin typeface="Calibri" panose="020F0502020204030204"/>
              <a:cs typeface="Calibri"/>
            </a:endParaRPr>
          </a:p>
          <a:p>
            <a:pPr lvl="1" indent="-342900" defTabSz="914400">
              <a:lnSpc>
                <a:spcPct val="120000"/>
              </a:lnSpc>
              <a:spcBef>
                <a:spcPts val="0"/>
              </a:spcBef>
              <a:spcAft>
                <a:spcPts val="300"/>
              </a:spcAft>
              <a:buFont typeface="Arial" panose="020B0604020202020204" pitchFamily="34" charset="0"/>
              <a:buChar char="•"/>
              <a:defRPr/>
            </a:pPr>
            <a:r>
              <a:rPr lang="en-US" b="0" dirty="0">
                <a:latin typeface="Calibri" panose="020F0502020204030204"/>
                <a:cs typeface="+mn-cs"/>
              </a:rPr>
              <a:t>S</a:t>
            </a:r>
            <a:r>
              <a:rPr kumimoji="0" lang="en-US" b="0" i="0" u="none" strike="noStrike" kern="1200" cap="none" spc="0" normalizeH="0" baseline="0" noProof="0" dirty="0">
                <a:ln>
                  <a:noFill/>
                </a:ln>
                <a:effectLst/>
                <a:uLnTx/>
                <a:uFillTx/>
                <a:latin typeface="Calibri" panose="020F0502020204030204"/>
                <a:cs typeface="+mn-cs"/>
              </a:rPr>
              <a:t>taged licensing can take place </a:t>
            </a:r>
            <a:r>
              <a:rPr lang="en-US" dirty="0">
                <a:latin typeface="Calibri" panose="020F0502020204030204"/>
                <a:cs typeface="+mn-cs"/>
              </a:rPr>
              <a:t>in parallel to </a:t>
            </a:r>
            <a:r>
              <a:rPr kumimoji="0" lang="en-US" b="0" i="0" u="none" strike="noStrike" kern="1200" cap="none" spc="0" normalizeH="0" baseline="0" noProof="0" dirty="0">
                <a:ln>
                  <a:noFill/>
                </a:ln>
                <a:effectLst/>
                <a:uLnTx/>
                <a:uFillTx/>
                <a:latin typeface="Calibri" panose="020F0502020204030204"/>
                <a:cs typeface="+mn-cs"/>
              </a:rPr>
              <a:t>the staged commissioning of the new device.</a:t>
            </a:r>
            <a:endParaRPr lang="en-US" b="0" i="0" u="none" strike="noStrike" kern="1200" cap="none" spc="0" normalizeH="0" baseline="0" noProof="0" dirty="0">
              <a:ln>
                <a:noFill/>
              </a:ln>
              <a:effectLst/>
              <a:uLnTx/>
              <a:uFillTx/>
              <a:latin typeface="Calibri" panose="020F0502020204030204"/>
              <a:cs typeface="Calibri"/>
            </a:endParaRPr>
          </a:p>
          <a:p>
            <a:pPr marL="342900" marR="0" lvl="0" indent="-342900" algn="l" defTabSz="914400" rtl="0" eaLnBrk="1" fontAlgn="auto" latinLnBrk="0" hangingPunct="1">
              <a:lnSpc>
                <a:spcPct val="120000"/>
              </a:lnSpc>
              <a:spcBef>
                <a:spcPts val="0"/>
              </a:spcBef>
              <a:spcAft>
                <a:spcPts val="300"/>
              </a:spcAft>
              <a:buClrTx/>
              <a:buSzTx/>
              <a:buFont typeface="Arial" panose="020B0604020202020204" pitchFamily="34" charset="0"/>
              <a:buChar char="•"/>
              <a:tabLst/>
              <a:defRPr/>
            </a:pPr>
            <a:r>
              <a:rPr lang="en-US" dirty="0">
                <a:solidFill>
                  <a:prstClr val="black"/>
                </a:solidFill>
                <a:latin typeface="Calibri" panose="020F0502020204030204"/>
                <a:cs typeface="+mn-cs"/>
              </a:rPr>
              <a:t>Experience from another facility can reduce training time by up to 50-80%.</a:t>
            </a:r>
            <a:endParaRPr lang="en-US" dirty="0">
              <a:solidFill>
                <a:prstClr val="black"/>
              </a:solidFill>
              <a:latin typeface="Calibri" panose="020F0502020204030204"/>
              <a:cs typeface="Calibri" panose="020F0502020204030204"/>
            </a:endParaRPr>
          </a:p>
          <a:p>
            <a:pPr marL="0" marR="0" lvl="0" indent="0" algn="l" defTabSz="914400" rtl="0" eaLnBrk="1" fontAlgn="auto" latinLnBrk="0" hangingPunct="1">
              <a:lnSpc>
                <a:spcPct val="120000"/>
              </a:lnSpc>
              <a:spcBef>
                <a:spcPts val="0"/>
              </a:spcBef>
              <a:spcAft>
                <a:spcPts val="0"/>
              </a:spcAft>
              <a:buClrTx/>
              <a:buSzTx/>
              <a:buNone/>
              <a:tabLst/>
              <a:defRPr/>
            </a:pPr>
            <a:endParaRPr lang="en-US" dirty="0">
              <a:solidFill>
                <a:prstClr val="black"/>
              </a:solidFill>
              <a:latin typeface="Calibri" panose="020F0502020204030204"/>
              <a:cs typeface="Calibri" panose="020F0502020204030204"/>
            </a:endParaRPr>
          </a:p>
          <a:p>
            <a:pPr marL="0" marR="0" lvl="0" indent="0" algn="l" defTabSz="914400" rtl="0" eaLnBrk="1" fontAlgn="auto" latinLnBrk="0" hangingPunct="1">
              <a:lnSpc>
                <a:spcPct val="120000"/>
              </a:lnSpc>
              <a:spcBef>
                <a:spcPts val="0"/>
              </a:spcBef>
              <a:spcAft>
                <a:spcPts val="0"/>
              </a:spcAft>
              <a:buClrTx/>
              <a:buSzTx/>
              <a:buNone/>
              <a:tabLst/>
              <a:defRPr/>
            </a:pPr>
            <a:r>
              <a:rPr lang="en-US" b="1" dirty="0">
                <a:solidFill>
                  <a:prstClr val="black"/>
                </a:solidFill>
                <a:latin typeface="Calibri" panose="020F0502020204030204"/>
                <a:cs typeface="+mn-cs"/>
              </a:rPr>
              <a:t>ITER: </a:t>
            </a:r>
            <a:r>
              <a:rPr lang="en-US" dirty="0">
                <a:solidFill>
                  <a:prstClr val="black"/>
                </a:solidFill>
                <a:latin typeface="Calibri" panose="020F0502020204030204"/>
                <a:cs typeface="+mn-cs"/>
              </a:rPr>
              <a:t>support manpower prediction, training overview + materials, could offer short visits and/or training on </a:t>
            </a:r>
            <a:r>
              <a:rPr lang="en-US" dirty="0" err="1">
                <a:solidFill>
                  <a:prstClr val="black"/>
                </a:solidFill>
                <a:latin typeface="Calibri" panose="020F0502020204030204"/>
                <a:cs typeface="+mn-cs"/>
              </a:rPr>
              <a:t>EUROfusion</a:t>
            </a:r>
            <a:r>
              <a:rPr lang="en-US" dirty="0">
                <a:solidFill>
                  <a:prstClr val="black"/>
                </a:solidFill>
                <a:latin typeface="Calibri" panose="020F0502020204030204"/>
                <a:cs typeface="+mn-cs"/>
              </a:rPr>
              <a:t> facilities ? </a:t>
            </a:r>
            <a:endParaRPr lang="en-US" dirty="0">
              <a:solidFill>
                <a:prstClr val="black"/>
              </a:solidFill>
              <a:latin typeface="Calibri" panose="020F0502020204030204"/>
              <a:cs typeface="Calibri" panose="020F0502020204030204"/>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US" b="0" i="0" u="none" strike="noStrike" kern="1200" cap="none" spc="0" normalizeH="0" baseline="0" noProof="0" dirty="0">
              <a:ln>
                <a:noFill/>
              </a:ln>
              <a:solidFill>
                <a:prstClr val="black"/>
              </a:solidFill>
              <a:effectLst/>
              <a:uLnTx/>
              <a:uFillTx/>
              <a:latin typeface="Calibri" panose="020F0502020204030204"/>
              <a:cs typeface="Calibri" panose="020F0502020204030204"/>
            </a:endParaRPr>
          </a:p>
        </p:txBody>
      </p:sp>
      <p:sp>
        <p:nvSpPr>
          <p:cNvPr id="10" name="TextBox 9">
            <a:extLst>
              <a:ext uri="{FF2B5EF4-FFF2-40B4-BE49-F238E27FC236}">
                <a16:creationId xmlns:a16="http://schemas.microsoft.com/office/drawing/2014/main" id="{A9B515C0-4D8F-B3BD-53F6-4C42209B3A64}"/>
              </a:ext>
            </a:extLst>
          </p:cNvPr>
          <p:cNvSpPr txBox="1"/>
          <p:nvPr/>
        </p:nvSpPr>
        <p:spPr>
          <a:xfrm>
            <a:off x="6096000" y="6481776"/>
            <a:ext cx="5904656" cy="307777"/>
          </a:xfrm>
          <a:prstGeom prst="rect">
            <a:avLst/>
          </a:prstGeom>
          <a:solidFill>
            <a:schemeClr val="bg1">
              <a:lumMod val="95000"/>
            </a:schemeClr>
          </a:solidFill>
        </p:spPr>
        <p:txBody>
          <a:bodyPr wrap="square" rtlCol="0">
            <a:spAutoFit/>
          </a:bodyPr>
          <a:lstStyle/>
          <a:p>
            <a:r>
              <a:rPr lang="en-US" sz="1400" dirty="0"/>
              <a:t>[E. </a:t>
            </a:r>
            <a:r>
              <a:rPr lang="en-US" sz="1400" dirty="0" err="1"/>
              <a:t>Belohony</a:t>
            </a:r>
            <a:r>
              <a:rPr lang="en-US" sz="1400" dirty="0"/>
              <a:t> for the </a:t>
            </a:r>
            <a:r>
              <a:rPr lang="en-US" sz="1400" dirty="0" err="1"/>
              <a:t>EUROfusion</a:t>
            </a:r>
            <a:r>
              <a:rPr lang="en-US" sz="1400" dirty="0"/>
              <a:t> Operations Network &amp; D. King EFPW 2022]</a:t>
            </a:r>
          </a:p>
        </p:txBody>
      </p:sp>
      <p:sp>
        <p:nvSpPr>
          <p:cNvPr id="8" name="Espace réservé du pied de page 2"/>
          <p:cNvSpPr>
            <a:spLocks noGrp="1"/>
          </p:cNvSpPr>
          <p:nvPr>
            <p:ph type="ftr" sz="quarter" idx="11"/>
          </p:nvPr>
        </p:nvSpPr>
        <p:spPr>
          <a:xfrm>
            <a:off x="119351" y="6559711"/>
            <a:ext cx="4190256" cy="329614"/>
          </a:xfrm>
        </p:spPr>
        <p:txBody>
          <a:bodyPr/>
          <a:lstStyle/>
          <a:p>
            <a:r>
              <a:rPr lang="fr-FR" dirty="0"/>
              <a:t>X. LITAUDON &amp; G. FALCHETTO  |  FSD PB Meeting  |  15 03 2023 </a:t>
            </a:r>
            <a:endParaRPr lang="en-GB" dirty="0"/>
          </a:p>
        </p:txBody>
      </p:sp>
    </p:spTree>
    <p:extLst>
      <p:ext uri="{BB962C8B-B14F-4D97-AF65-F5344CB8AC3E}">
        <p14:creationId xmlns:p14="http://schemas.microsoft.com/office/powerpoint/2010/main" val="1435249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SP-4: BUG/ELISE (IPP), SPIDER/MITICA (RFX) in a </a:t>
            </a:r>
            <a:r>
              <a:rPr lang="fr-FR" dirty="0" err="1"/>
              <a:t>step</a:t>
            </a:r>
            <a:r>
              <a:rPr lang="fr-FR" dirty="0"/>
              <a:t> </a:t>
            </a:r>
            <a:r>
              <a:rPr lang="fr-FR" dirty="0" err="1"/>
              <a:t>ladder</a:t>
            </a:r>
            <a:r>
              <a:rPr lang="fr-FR" dirty="0"/>
              <a:t> </a:t>
            </a:r>
            <a:r>
              <a:rPr lang="fr-FR" dirty="0" err="1"/>
              <a:t>approach</a:t>
            </a:r>
            <a:r>
              <a:rPr lang="fr-FR" dirty="0"/>
              <a:t> for ITER [1/2] </a:t>
            </a:r>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119336" y="847007"/>
            <a:ext cx="11593288" cy="5762367"/>
          </a:xfrm>
        </p:spPr>
        <p:txBody>
          <a:bodyPr vert="horz" lIns="91440" tIns="45720" rIns="91440" bIns="45720" rtlCol="0" anchor="t">
            <a:normAutofit fontScale="85000" lnSpcReduction="10000"/>
          </a:bodyPr>
          <a:lstStyle/>
          <a:p>
            <a:pPr>
              <a:buFont typeface="Wingdings" panose="05000000000000000000" pitchFamily="2" charset="2"/>
              <a:buChar char="ü"/>
            </a:pPr>
            <a:r>
              <a:rPr lang="en-US" dirty="0"/>
              <a:t>Two grant deliverables successfully achieved : </a:t>
            </a:r>
          </a:p>
          <a:p>
            <a:pPr lvl="1">
              <a:buFont typeface="Wingdings" panose="05000000000000000000" pitchFamily="2" charset="2"/>
              <a:buChar char="ü"/>
            </a:pPr>
            <a:r>
              <a:rPr lang="en-US" dirty="0"/>
              <a:t>PRIO.D.12 Report on </a:t>
            </a:r>
            <a:r>
              <a:rPr lang="en-US" dirty="0" err="1"/>
              <a:t>EUROfusion</a:t>
            </a:r>
            <a:r>
              <a:rPr lang="en-US" dirty="0"/>
              <a:t> participation in ITER NBTF, ELISE and BUG activities </a:t>
            </a:r>
          </a:p>
          <a:p>
            <a:pPr lvl="1">
              <a:buFont typeface="Wingdings" panose="05000000000000000000" pitchFamily="2" charset="2"/>
              <a:buChar char="ü"/>
            </a:pPr>
            <a:r>
              <a:rPr lang="en-US" dirty="0"/>
              <a:t>PRIO.D.13 Report on long pulse operation 1000s extraction of H- on ELISE facility </a:t>
            </a:r>
            <a:endParaRPr lang="en-GB" dirty="0"/>
          </a:p>
          <a:p>
            <a:r>
              <a:rPr lang="en-GB" dirty="0">
                <a:cs typeface="Arial"/>
              </a:rPr>
              <a:t>From 20 experts funded down to 19 experts from mid-2022 </a:t>
            </a:r>
            <a:r>
              <a:rPr lang="en-GB" dirty="0">
                <a:solidFill>
                  <a:srgbClr val="FF0000"/>
                </a:solidFill>
                <a:cs typeface="Arial"/>
              </a:rPr>
              <a:t>(down to 18 in 2023) </a:t>
            </a:r>
            <a:endParaRPr lang="en-GB" dirty="0"/>
          </a:p>
          <a:p>
            <a:pPr lvl="1"/>
            <a:r>
              <a:rPr lang="en-GB" dirty="0">
                <a:cs typeface="Arial"/>
              </a:rPr>
              <a:t>14 </a:t>
            </a:r>
            <a:r>
              <a:rPr lang="en-GB" dirty="0">
                <a:solidFill>
                  <a:srgbClr val="FF0000"/>
                </a:solidFill>
                <a:cs typeface="Arial"/>
              </a:rPr>
              <a:t>(down to 13 in 2023) </a:t>
            </a:r>
            <a:r>
              <a:rPr lang="en-GB" dirty="0">
                <a:cs typeface="Arial"/>
              </a:rPr>
              <a:t>at NBTF  Padua &amp; 6 </a:t>
            </a:r>
            <a:r>
              <a:rPr lang="en-GB" dirty="0">
                <a:solidFill>
                  <a:srgbClr val="FF0000"/>
                </a:solidFill>
                <a:cs typeface="Arial"/>
              </a:rPr>
              <a:t>down to 5  </a:t>
            </a:r>
            <a:r>
              <a:rPr lang="en-GB" dirty="0">
                <a:cs typeface="Arial"/>
              </a:rPr>
              <a:t>at IPP-</a:t>
            </a:r>
            <a:r>
              <a:rPr lang="en-GB" dirty="0" err="1">
                <a:cs typeface="Arial"/>
              </a:rPr>
              <a:t>Garching</a:t>
            </a:r>
            <a:r>
              <a:rPr lang="en-GB" dirty="0">
                <a:cs typeface="Arial"/>
              </a:rPr>
              <a:t> </a:t>
            </a:r>
            <a:endParaRPr lang="en-GB" dirty="0"/>
          </a:p>
          <a:p>
            <a:pPr lvl="1"/>
            <a:r>
              <a:rPr lang="en-GB" dirty="0">
                <a:solidFill>
                  <a:srgbClr val="FF0000"/>
                </a:solidFill>
                <a:cs typeface="Arial"/>
              </a:rPr>
              <a:t>Reduction in 2022 &amp; 2023-2025 due to budgetary constraints (budget removed from </a:t>
            </a:r>
            <a:r>
              <a:rPr lang="en-GB" dirty="0" err="1">
                <a:solidFill>
                  <a:srgbClr val="FF0000"/>
                </a:solidFill>
                <a:cs typeface="Arial"/>
              </a:rPr>
              <a:t>PrIO</a:t>
            </a:r>
            <a:r>
              <a:rPr lang="en-GB" dirty="0">
                <a:solidFill>
                  <a:srgbClr val="FF0000"/>
                </a:solidFill>
                <a:cs typeface="Arial"/>
              </a:rPr>
              <a:t>)</a:t>
            </a:r>
          </a:p>
          <a:p>
            <a:r>
              <a:rPr lang="en-GB" dirty="0" err="1"/>
              <a:t>EUROfusion</a:t>
            </a:r>
            <a:r>
              <a:rPr lang="en-GB" dirty="0"/>
              <a:t> call (June 2022) “Experts to be seconded to IPP in the Frame of the NBTF Support Activities” </a:t>
            </a:r>
          </a:p>
          <a:p>
            <a:pPr lvl="1"/>
            <a:r>
              <a:rPr lang="en-GB" dirty="0"/>
              <a:t>To replace three experts who left IPP in 2022 by two positions </a:t>
            </a:r>
          </a:p>
          <a:p>
            <a:r>
              <a:rPr lang="en-GB" dirty="0" err="1"/>
              <a:t>EUROfusion</a:t>
            </a:r>
            <a:r>
              <a:rPr lang="en-GB" dirty="0"/>
              <a:t> experts well integrated in IPP team led by F. Ursel and NBFT team led by V. Toigo</a:t>
            </a:r>
          </a:p>
          <a:p>
            <a:pPr lvl="1"/>
            <a:r>
              <a:rPr lang="en-GB" dirty="0"/>
              <a:t>NBTF: shutdown activities; design and procurement; analysis and diagnostics, simulation</a:t>
            </a:r>
          </a:p>
          <a:p>
            <a:pPr lvl="1"/>
            <a:r>
              <a:rPr lang="en-GB" dirty="0"/>
              <a:t>BUG/ELISE:</a:t>
            </a:r>
            <a:r>
              <a:rPr lang="fr-FR" dirty="0"/>
              <a:t> </a:t>
            </a:r>
            <a:r>
              <a:rPr lang="en-GB" dirty="0"/>
              <a:t>operation; analysis of beam and plasma diagnostics; design; </a:t>
            </a:r>
            <a:r>
              <a:rPr lang="fr-FR" dirty="0"/>
              <a:t> </a:t>
            </a:r>
            <a:r>
              <a:rPr lang="en-GB" dirty="0"/>
              <a:t>simulation, interpretation and extrapolation to support ITER NBI and NBTF program. </a:t>
            </a:r>
            <a:endParaRPr lang="fr-FR"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11</a:t>
            </a:fld>
            <a:endParaRPr lang="en-GB" dirty="0"/>
          </a:p>
        </p:txBody>
      </p:sp>
    </p:spTree>
    <p:extLst>
      <p:ext uri="{BB962C8B-B14F-4D97-AF65-F5344CB8AC3E}">
        <p14:creationId xmlns:p14="http://schemas.microsoft.com/office/powerpoint/2010/main" val="603410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SP-4: BUG/ELISE (IPP), SPIDER/MITICA (RFX) in a </a:t>
            </a:r>
            <a:r>
              <a:rPr lang="fr-FR" dirty="0" err="1"/>
              <a:t>step</a:t>
            </a:r>
            <a:r>
              <a:rPr lang="fr-FR" dirty="0"/>
              <a:t> </a:t>
            </a:r>
            <a:r>
              <a:rPr lang="fr-FR" dirty="0" err="1"/>
              <a:t>ladder</a:t>
            </a:r>
            <a:r>
              <a:rPr lang="fr-FR" dirty="0"/>
              <a:t> </a:t>
            </a:r>
            <a:r>
              <a:rPr lang="fr-FR" dirty="0" err="1"/>
              <a:t>approach</a:t>
            </a:r>
            <a:r>
              <a:rPr lang="fr-FR" dirty="0"/>
              <a:t> for ITER [2/2]</a:t>
            </a:r>
          </a:p>
        </p:txBody>
      </p:sp>
      <p:sp>
        <p:nvSpPr>
          <p:cNvPr id="3" name="Espace réservé du pied de page 2"/>
          <p:cNvSpPr>
            <a:spLocks noGrp="1"/>
          </p:cNvSpPr>
          <p:nvPr>
            <p:ph type="ftr" sz="quarter" idx="11"/>
          </p:nvPr>
        </p:nvSpPr>
        <p:spPr/>
        <p:txBody>
          <a:bodyPr/>
          <a:lstStyle/>
          <a:p>
            <a:r>
              <a:rPr lang="fr-FR" dirty="0"/>
              <a:t>X. LITAUDON &amp; G. FALCHETTO  |  FSD PB Meeting  |  15 03 2023 </a:t>
            </a:r>
            <a:endParaRPr lang="en-GB" dirty="0"/>
          </a:p>
        </p:txBody>
      </p:sp>
      <p:sp>
        <p:nvSpPr>
          <p:cNvPr id="4" name="Espace réservé du contenu 3"/>
          <p:cNvSpPr>
            <a:spLocks noGrp="1"/>
          </p:cNvSpPr>
          <p:nvPr>
            <p:ph idx="1"/>
          </p:nvPr>
        </p:nvSpPr>
        <p:spPr>
          <a:xfrm>
            <a:off x="289236" y="748094"/>
            <a:ext cx="4968552" cy="853801"/>
          </a:xfrm>
        </p:spPr>
        <p:txBody>
          <a:bodyPr>
            <a:normAutofit fontScale="70000" lnSpcReduction="20000"/>
          </a:bodyPr>
          <a:lstStyle/>
          <a:p>
            <a:pPr marL="0" indent="0">
              <a:buNone/>
            </a:pPr>
            <a:r>
              <a:rPr lang="fr-FR" dirty="0"/>
              <a:t>ELISE Long Pulse </a:t>
            </a:r>
            <a:r>
              <a:rPr lang="fr-FR" dirty="0" err="1"/>
              <a:t>Operation</a:t>
            </a:r>
            <a:r>
              <a:rPr lang="fr-FR" dirty="0"/>
              <a:t> (&gt;1000s) in H </a:t>
            </a:r>
            <a:r>
              <a:rPr lang="fr-FR" dirty="0" err="1"/>
              <a:t>with</a:t>
            </a:r>
            <a:r>
              <a:rPr lang="fr-FR" dirty="0"/>
              <a:t> CW power </a:t>
            </a:r>
            <a:r>
              <a:rPr lang="fr-FR" dirty="0" err="1"/>
              <a:t>supply</a:t>
            </a:r>
            <a:r>
              <a:rPr lang="fr-FR" dirty="0"/>
              <a:t> and </a:t>
            </a:r>
            <a:r>
              <a:rPr lang="fr-FR" dirty="0" err="1"/>
              <a:t>Calorimeter</a:t>
            </a:r>
            <a:r>
              <a:rPr lang="fr-FR" dirty="0"/>
              <a:t> (</a:t>
            </a:r>
            <a:r>
              <a:rPr lang="fr-FR" dirty="0" err="1"/>
              <a:t>summer</a:t>
            </a:r>
            <a:r>
              <a:rPr lang="fr-FR" dirty="0"/>
              <a:t> 2022)</a:t>
            </a: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12</a:t>
            </a:fld>
            <a:endParaRPr lang="en-GB" dirty="0"/>
          </a:p>
        </p:txBody>
      </p:sp>
      <p:sp>
        <p:nvSpPr>
          <p:cNvPr id="7" name="Espace réservé du contenu 3"/>
          <p:cNvSpPr txBox="1">
            <a:spLocks/>
          </p:cNvSpPr>
          <p:nvPr/>
        </p:nvSpPr>
        <p:spPr>
          <a:xfrm>
            <a:off x="-81152" y="5454268"/>
            <a:ext cx="5614522" cy="936104"/>
          </a:xfrm>
          <a:prstGeom prst="rect">
            <a:avLst/>
          </a:prstGeom>
        </p:spPr>
        <p:txBody>
          <a:bodyPr vert="horz" lIns="91440" tIns="45720" rIns="91440" bIns="45720" rtlCol="0">
            <a:normAutofit fontScale="92500" lnSpcReduction="1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400050" lvl="1" indent="0">
              <a:buFont typeface="Arial" panose="020B0604020202020204" pitchFamily="34" charset="0"/>
              <a:buNone/>
            </a:pPr>
            <a:r>
              <a:rPr lang="fr-FR" b="1" dirty="0"/>
              <a:t>ITER </a:t>
            </a:r>
            <a:r>
              <a:rPr lang="fr-FR" b="1" dirty="0" err="1"/>
              <a:t>target</a:t>
            </a:r>
            <a:r>
              <a:rPr lang="fr-FR" b="1" dirty="0"/>
              <a:t> for </a:t>
            </a:r>
            <a:r>
              <a:rPr lang="fr-FR" b="1" dirty="0" err="1"/>
              <a:t>extracted</a:t>
            </a:r>
            <a:r>
              <a:rPr lang="fr-FR" b="1" dirty="0"/>
              <a:t> </a:t>
            </a:r>
            <a:r>
              <a:rPr lang="fr-FR" b="1" dirty="0" err="1"/>
              <a:t>negative</a:t>
            </a:r>
            <a:r>
              <a:rPr lang="fr-FR" b="1" dirty="0"/>
              <a:t> ion </a:t>
            </a:r>
            <a:r>
              <a:rPr lang="fr-FR" b="1" dirty="0" err="1"/>
              <a:t>density</a:t>
            </a:r>
            <a:r>
              <a:rPr lang="fr-FR" b="1" dirty="0"/>
              <a:t>: 60% </a:t>
            </a:r>
            <a:r>
              <a:rPr lang="fr-FR" b="1" dirty="0" err="1"/>
              <a:t>reached</a:t>
            </a:r>
            <a:r>
              <a:rPr lang="fr-FR" b="1" dirty="0"/>
              <a:t> for H2 and 40% in D2 </a:t>
            </a:r>
          </a:p>
        </p:txBody>
      </p:sp>
      <p:sp>
        <p:nvSpPr>
          <p:cNvPr id="8" name="Espace réservé du contenu 3"/>
          <p:cNvSpPr txBox="1">
            <a:spLocks/>
          </p:cNvSpPr>
          <p:nvPr/>
        </p:nvSpPr>
        <p:spPr>
          <a:xfrm>
            <a:off x="5951984" y="693089"/>
            <a:ext cx="5976664" cy="1612129"/>
          </a:xfrm>
          <a:prstGeom prst="rect">
            <a:avLst/>
          </a:prstGeom>
        </p:spPr>
        <p:txBody>
          <a:bodyPr vert="horz" lIns="91440" tIns="45720" rIns="91440" bIns="45720" rtlCol="0">
            <a:normAutofit fontScale="700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fr-FR" dirty="0" err="1"/>
              <a:t>EUROfusion</a:t>
            </a:r>
            <a:r>
              <a:rPr lang="fr-FR" dirty="0"/>
              <a:t> participation (14ppy/y) </a:t>
            </a:r>
            <a:r>
              <a:rPr lang="fr-FR" dirty="0" err="1"/>
              <a:t>integrated</a:t>
            </a:r>
            <a:r>
              <a:rPr lang="fr-FR" dirty="0"/>
              <a:t> in the NBTF team as  one team </a:t>
            </a:r>
            <a:r>
              <a:rPr lang="fr-FR" dirty="0" err="1"/>
              <a:t>approach</a:t>
            </a:r>
            <a:r>
              <a:rPr lang="fr-FR" dirty="0"/>
              <a:t>. </a:t>
            </a:r>
            <a:r>
              <a:rPr lang="fr-FR" dirty="0" err="1"/>
              <a:t>EUROfusion</a:t>
            </a:r>
            <a:r>
              <a:rPr lang="fr-FR" dirty="0"/>
              <a:t> </a:t>
            </a:r>
            <a:r>
              <a:rPr lang="fr-FR" dirty="0" err="1"/>
              <a:t>member</a:t>
            </a:r>
            <a:r>
              <a:rPr lang="fr-FR" dirty="0"/>
              <a:t> of NAC    </a:t>
            </a:r>
          </a:p>
          <a:p>
            <a:pPr marL="0" indent="0">
              <a:buFont typeface="Arial" panose="020B0604020202020204" pitchFamily="34" charset="0"/>
              <a:buNone/>
            </a:pPr>
            <a:r>
              <a:rPr lang="fr-FR" dirty="0"/>
              <a:t>SPIDER: first Cs </a:t>
            </a:r>
            <a:r>
              <a:rPr lang="fr-FR" dirty="0" err="1"/>
              <a:t>operation</a:t>
            </a:r>
            <a:r>
              <a:rPr lang="fr-FR" dirty="0"/>
              <a:t> in 2021, </a:t>
            </a:r>
            <a:r>
              <a:rPr lang="fr-FR" dirty="0" err="1"/>
              <a:t>shutdown</a:t>
            </a:r>
            <a:r>
              <a:rPr lang="fr-FR" dirty="0"/>
              <a:t> for </a:t>
            </a:r>
            <a:r>
              <a:rPr lang="fr-FR" dirty="0" err="1"/>
              <a:t>improvement</a:t>
            </a:r>
            <a:r>
              <a:rPr lang="fr-FR" dirty="0"/>
              <a:t> and restart in 2023. </a:t>
            </a:r>
          </a:p>
        </p:txBody>
      </p:sp>
      <p:sp>
        <p:nvSpPr>
          <p:cNvPr id="9" name="Rectangle 8"/>
          <p:cNvSpPr/>
          <p:nvPr/>
        </p:nvSpPr>
        <p:spPr>
          <a:xfrm>
            <a:off x="2950320" y="6251934"/>
            <a:ext cx="2080483" cy="307777"/>
          </a:xfrm>
          <a:prstGeom prst="rect">
            <a:avLst/>
          </a:prstGeom>
        </p:spPr>
        <p:txBody>
          <a:bodyPr wrap="square">
            <a:spAutoFit/>
          </a:bodyPr>
          <a:lstStyle/>
          <a:p>
            <a:r>
              <a:rPr lang="en-GB" sz="1400" dirty="0"/>
              <a:t>[Fantz et al. FEC 2023]</a:t>
            </a:r>
          </a:p>
        </p:txBody>
      </p:sp>
      <p:sp>
        <p:nvSpPr>
          <p:cNvPr id="10" name="Rectangle 9"/>
          <p:cNvSpPr/>
          <p:nvPr/>
        </p:nvSpPr>
        <p:spPr>
          <a:xfrm>
            <a:off x="9120336" y="6559711"/>
            <a:ext cx="1936588" cy="307777"/>
          </a:xfrm>
          <a:prstGeom prst="rect">
            <a:avLst/>
          </a:prstGeom>
        </p:spPr>
        <p:txBody>
          <a:bodyPr wrap="square">
            <a:spAutoFit/>
          </a:bodyPr>
          <a:lstStyle/>
          <a:p>
            <a:r>
              <a:rPr lang="en-GB" sz="1400" dirty="0"/>
              <a:t>[Toigo et al FEC 2023]</a:t>
            </a:r>
          </a:p>
        </p:txBody>
      </p:sp>
      <p:sp>
        <p:nvSpPr>
          <p:cNvPr id="14" name="Rectangle 13"/>
          <p:cNvSpPr/>
          <p:nvPr/>
        </p:nvSpPr>
        <p:spPr>
          <a:xfrm>
            <a:off x="8544272" y="2425478"/>
            <a:ext cx="1872208" cy="550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contenu 3"/>
          <p:cNvSpPr txBox="1">
            <a:spLocks/>
          </p:cNvSpPr>
          <p:nvPr/>
        </p:nvSpPr>
        <p:spPr>
          <a:xfrm>
            <a:off x="6757133" y="6086275"/>
            <a:ext cx="5070407" cy="656813"/>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fr-FR" sz="1800" dirty="0">
                <a:solidFill>
                  <a:schemeClr val="tx2"/>
                </a:solidFill>
              </a:rPr>
              <a:t>Target </a:t>
            </a:r>
            <a:r>
              <a:rPr lang="fr-FR" sz="1800" dirty="0" err="1">
                <a:solidFill>
                  <a:schemeClr val="tx2"/>
                </a:solidFill>
              </a:rPr>
              <a:t>electron</a:t>
            </a:r>
            <a:r>
              <a:rPr lang="fr-FR" sz="1800" dirty="0">
                <a:solidFill>
                  <a:schemeClr val="tx2"/>
                </a:solidFill>
              </a:rPr>
              <a:t>-to ion ration </a:t>
            </a:r>
            <a:r>
              <a:rPr lang="fr-FR" sz="1800" dirty="0" err="1">
                <a:solidFill>
                  <a:schemeClr val="tx2"/>
                </a:solidFill>
              </a:rPr>
              <a:t>reached</a:t>
            </a:r>
            <a:r>
              <a:rPr lang="fr-FR" sz="1800" dirty="0">
                <a:solidFill>
                  <a:schemeClr val="tx2"/>
                </a:solidFill>
              </a:rPr>
              <a:t> </a:t>
            </a:r>
          </a:p>
        </p:txBody>
      </p:sp>
      <p:grpSp>
        <p:nvGrpSpPr>
          <p:cNvPr id="18" name="Groupe 17"/>
          <p:cNvGrpSpPr/>
          <p:nvPr/>
        </p:nvGrpSpPr>
        <p:grpSpPr>
          <a:xfrm>
            <a:off x="6660893" y="2229620"/>
            <a:ext cx="5132945" cy="3922115"/>
            <a:chOff x="7281793" y="2631287"/>
            <a:chExt cx="4820577" cy="3448662"/>
          </a:xfrm>
        </p:grpSpPr>
        <p:pic>
          <p:nvPicPr>
            <p:cNvPr id="11" name="Image 10"/>
            <p:cNvPicPr>
              <a:picLocks noChangeAspect="1"/>
            </p:cNvPicPr>
            <p:nvPr/>
          </p:nvPicPr>
          <p:blipFill rotWithShape="1">
            <a:blip r:embed="rId2"/>
            <a:srcRect t="24591"/>
            <a:stretch/>
          </p:blipFill>
          <p:spPr>
            <a:xfrm>
              <a:off x="7281793" y="2631288"/>
              <a:ext cx="4820577" cy="3448661"/>
            </a:xfrm>
            <a:prstGeom prst="rect">
              <a:avLst/>
            </a:prstGeom>
          </p:spPr>
        </p:pic>
        <p:sp>
          <p:nvSpPr>
            <p:cNvPr id="13" name="Espace réservé du contenu 3"/>
            <p:cNvSpPr txBox="1">
              <a:spLocks/>
            </p:cNvSpPr>
            <p:nvPr/>
          </p:nvSpPr>
          <p:spPr>
            <a:xfrm>
              <a:off x="7920208" y="2631287"/>
              <a:ext cx="2560050" cy="550669"/>
            </a:xfrm>
            <a:prstGeom prst="rect">
              <a:avLst/>
            </a:prstGeom>
            <a:solidFill>
              <a:schemeClr val="bg1"/>
            </a:solidFill>
          </p:spPr>
          <p:txBody>
            <a:bodyPr vert="horz" lIns="91440" tIns="45720" rIns="91440" bIns="45720" rtlCol="0">
              <a:normAutofit fontScale="925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fr-FR" dirty="0"/>
                <a:t>ITER </a:t>
              </a:r>
              <a:r>
                <a:rPr lang="fr-FR" dirty="0" err="1"/>
                <a:t>target</a:t>
              </a:r>
              <a:r>
                <a:rPr lang="fr-FR" dirty="0"/>
                <a:t> 386A/m</a:t>
              </a:r>
              <a:r>
                <a:rPr lang="fr-FR" baseline="30000" dirty="0"/>
                <a:t>2</a:t>
              </a:r>
            </a:p>
          </p:txBody>
        </p:sp>
      </p:grpSp>
      <p:pic>
        <p:nvPicPr>
          <p:cNvPr id="16" name="Image 15"/>
          <p:cNvPicPr/>
          <p:nvPr/>
        </p:nvPicPr>
        <p:blipFill rotWithShape="1">
          <a:blip r:embed="rId3" cstate="print">
            <a:extLst>
              <a:ext uri="{28A0092B-C50C-407E-A947-70E740481C1C}">
                <a14:useLocalDpi xmlns:a14="http://schemas.microsoft.com/office/drawing/2010/main" val="0"/>
              </a:ext>
            </a:extLst>
          </a:blip>
          <a:srcRect l="6556" r="7108"/>
          <a:stretch/>
        </p:blipFill>
        <p:spPr bwMode="auto">
          <a:xfrm>
            <a:off x="119335" y="1601895"/>
            <a:ext cx="5164199" cy="40593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823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336" y="116632"/>
            <a:ext cx="11665296" cy="457200"/>
          </a:xfrm>
        </p:spPr>
        <p:txBody>
          <a:bodyPr/>
          <a:lstStyle/>
          <a:p>
            <a:r>
              <a:rPr lang="en-US" dirty="0"/>
              <a:t>SP-5: </a:t>
            </a:r>
            <a:r>
              <a:rPr lang="en-US" dirty="0" err="1"/>
              <a:t>Neutronics</a:t>
            </a:r>
            <a:r>
              <a:rPr lang="en-US" dirty="0"/>
              <a:t> following successful DTE2 &amp; “two world premieres”  </a:t>
            </a:r>
            <a:endParaRPr lang="fr-FR" dirty="0"/>
          </a:p>
        </p:txBody>
      </p:sp>
      <p:sp>
        <p:nvSpPr>
          <p:cNvPr id="3" name="Espace réservé du pied de page 2"/>
          <p:cNvSpPr>
            <a:spLocks noGrp="1"/>
          </p:cNvSpPr>
          <p:nvPr>
            <p:ph type="ftr" sz="quarter" idx="11"/>
          </p:nvPr>
        </p:nvSpPr>
        <p:spPr/>
        <p:txBody>
          <a:bodyPr/>
          <a:lstStyle/>
          <a:p>
            <a:r>
              <a:rPr lang="fr-FR" dirty="0"/>
              <a:t>X. LITAUDON &amp; G. FALCHETTO  |  FSD PB Meeting  |  15 03 2023 </a:t>
            </a:r>
            <a:endParaRPr lang="en-GB" dirty="0"/>
          </a:p>
        </p:txBody>
      </p:sp>
      <p:sp>
        <p:nvSpPr>
          <p:cNvPr id="4" name="Espace réservé du contenu 3"/>
          <p:cNvSpPr>
            <a:spLocks noGrp="1"/>
          </p:cNvSpPr>
          <p:nvPr>
            <p:ph idx="1"/>
          </p:nvPr>
        </p:nvSpPr>
        <p:spPr>
          <a:xfrm>
            <a:off x="119336" y="753957"/>
            <a:ext cx="5040560" cy="2620994"/>
          </a:xfrm>
        </p:spPr>
        <p:txBody>
          <a:bodyPr>
            <a:normAutofit/>
          </a:bodyPr>
          <a:lstStyle/>
          <a:p>
            <a:pPr>
              <a:lnSpc>
                <a:spcPct val="120000"/>
              </a:lnSpc>
            </a:pPr>
            <a:r>
              <a:rPr lang="fr-FR" sz="1900" dirty="0" err="1"/>
              <a:t>Neutronic</a:t>
            </a:r>
            <a:r>
              <a:rPr lang="fr-FR" sz="1900" dirty="0"/>
              <a:t> code validation </a:t>
            </a:r>
            <a:r>
              <a:rPr lang="fr-FR" sz="1800" dirty="0"/>
              <a:t>(streaming and </a:t>
            </a:r>
            <a:r>
              <a:rPr lang="fr-FR" sz="1800" dirty="0" err="1"/>
              <a:t>shutdown</a:t>
            </a:r>
            <a:r>
              <a:rPr lang="fr-FR" sz="1800" dirty="0"/>
              <a:t> dose rate) </a:t>
            </a:r>
            <a:r>
              <a:rPr lang="fr-FR" sz="1900" dirty="0"/>
              <a:t>&amp; </a:t>
            </a:r>
            <a:r>
              <a:rPr lang="sv-SE" sz="1900" dirty="0"/>
              <a:t>analysis of irradiated ITER materials/functionals materials @ 8.5x 10</a:t>
            </a:r>
            <a:r>
              <a:rPr lang="sv-SE" sz="1900" baseline="30000" dirty="0"/>
              <a:t>20</a:t>
            </a:r>
            <a:r>
              <a:rPr lang="sv-SE" sz="1900" dirty="0"/>
              <a:t> DT neutrons </a:t>
            </a:r>
          </a:p>
          <a:p>
            <a:pPr>
              <a:lnSpc>
                <a:spcPct val="120000"/>
              </a:lnSpc>
            </a:pP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13</a:t>
            </a:fld>
            <a:endParaRPr lang="en-GB" dirty="0"/>
          </a:p>
        </p:txBody>
      </p:sp>
      <p:sp>
        <p:nvSpPr>
          <p:cNvPr id="6" name="Rectangle 5"/>
          <p:cNvSpPr/>
          <p:nvPr/>
        </p:nvSpPr>
        <p:spPr>
          <a:xfrm>
            <a:off x="4559667" y="6502172"/>
            <a:ext cx="2118785" cy="307777"/>
          </a:xfrm>
          <a:prstGeom prst="rect">
            <a:avLst/>
          </a:prstGeom>
        </p:spPr>
        <p:txBody>
          <a:bodyPr wrap="none">
            <a:spAutoFit/>
          </a:bodyPr>
          <a:lstStyle/>
          <a:p>
            <a:r>
              <a:rPr lang="it-IT" sz="1400" dirty="0">
                <a:solidFill>
                  <a:srgbClr val="333333"/>
                </a:solidFill>
              </a:rPr>
              <a:t>[Villari Plenary SOFT 2022]</a:t>
            </a:r>
            <a:endParaRPr lang="en-GB" sz="1400" dirty="0"/>
          </a:p>
        </p:txBody>
      </p:sp>
      <p:pic>
        <p:nvPicPr>
          <p:cNvPr id="12" name="Image 11"/>
          <p:cNvPicPr>
            <a:picLocks noChangeAspect="1"/>
          </p:cNvPicPr>
          <p:nvPr/>
        </p:nvPicPr>
        <p:blipFill>
          <a:blip r:embed="rId3"/>
          <a:stretch>
            <a:fillRect/>
          </a:stretch>
        </p:blipFill>
        <p:spPr>
          <a:xfrm>
            <a:off x="110031" y="2402374"/>
            <a:ext cx="4449635" cy="2931160"/>
          </a:xfrm>
          <a:prstGeom prst="rect">
            <a:avLst/>
          </a:prstGeom>
        </p:spPr>
      </p:pic>
      <p:sp>
        <p:nvSpPr>
          <p:cNvPr id="14" name="ZoneTexte 13"/>
          <p:cNvSpPr txBox="1"/>
          <p:nvPr/>
        </p:nvSpPr>
        <p:spPr>
          <a:xfrm>
            <a:off x="407368" y="2229248"/>
            <a:ext cx="2495683" cy="369332"/>
          </a:xfrm>
          <a:prstGeom prst="rect">
            <a:avLst/>
          </a:prstGeom>
          <a:noFill/>
        </p:spPr>
        <p:txBody>
          <a:bodyPr wrap="none" rtlCol="0">
            <a:spAutoFit/>
          </a:bodyPr>
          <a:lstStyle/>
          <a:p>
            <a:r>
              <a:rPr lang="fr-FR" dirty="0"/>
              <a:t>JET neutron flux #99971 </a:t>
            </a:r>
          </a:p>
        </p:txBody>
      </p:sp>
      <p:sp>
        <p:nvSpPr>
          <p:cNvPr id="16" name="Rectangle 15"/>
          <p:cNvSpPr/>
          <p:nvPr/>
        </p:nvSpPr>
        <p:spPr>
          <a:xfrm>
            <a:off x="183521" y="5269033"/>
            <a:ext cx="3789893" cy="646331"/>
          </a:xfrm>
          <a:prstGeom prst="rect">
            <a:avLst/>
          </a:prstGeom>
        </p:spPr>
        <p:txBody>
          <a:bodyPr wrap="square">
            <a:spAutoFit/>
          </a:bodyPr>
          <a:lstStyle/>
          <a:p>
            <a:r>
              <a:rPr lang="en-US" b="1" dirty="0"/>
              <a:t>10</a:t>
            </a:r>
            <a:r>
              <a:rPr lang="en-US" b="1" baseline="30000" dirty="0"/>
              <a:t>13</a:t>
            </a:r>
            <a:r>
              <a:rPr lang="en-US" b="1" dirty="0"/>
              <a:t> n/cm</a:t>
            </a:r>
            <a:r>
              <a:rPr lang="en-US" b="1" baseline="30000" dirty="0"/>
              <a:t>2</a:t>
            </a:r>
            <a:r>
              <a:rPr lang="en-US" b="1" dirty="0"/>
              <a:t>/s neutron flux  as in rear ITER blanket diagnostic first wall</a:t>
            </a:r>
          </a:p>
        </p:txBody>
      </p:sp>
      <p:sp>
        <p:nvSpPr>
          <p:cNvPr id="17" name="Espace réservé du contenu 3"/>
          <p:cNvSpPr txBox="1">
            <a:spLocks/>
          </p:cNvSpPr>
          <p:nvPr/>
        </p:nvSpPr>
        <p:spPr>
          <a:xfrm>
            <a:off x="4983646" y="2001830"/>
            <a:ext cx="7118724" cy="1928695"/>
          </a:xfrm>
          <a:prstGeom prst="rect">
            <a:avLst/>
          </a:prstGeom>
        </p:spPr>
        <p:txBody>
          <a:bodyPr vert="horz" lIns="91440" tIns="45720" rIns="91440" bIns="45720" rtlCol="0">
            <a:normAutofit fontScale="925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fr-FR" dirty="0">
                <a:solidFill>
                  <a:srgbClr val="FF0000"/>
                </a:solidFill>
              </a:rPr>
              <a:t>First observation </a:t>
            </a:r>
            <a:r>
              <a:rPr lang="fr-FR" dirty="0"/>
              <a:t>of water activation </a:t>
            </a:r>
          </a:p>
          <a:p>
            <a:pPr lvl="1"/>
            <a:r>
              <a:rPr lang="fr-FR" dirty="0"/>
              <a:t>high </a:t>
            </a:r>
            <a:r>
              <a:rPr lang="fr-FR" dirty="0" err="1"/>
              <a:t>energy</a:t>
            </a:r>
            <a:r>
              <a:rPr lang="fr-FR" dirty="0"/>
              <a:t> </a:t>
            </a:r>
            <a:r>
              <a:rPr lang="fr-FR" dirty="0">
                <a:latin typeface="Symbol" panose="05050102010706020507" pitchFamily="18" charset="2"/>
              </a:rPr>
              <a:t>g</a:t>
            </a:r>
            <a:r>
              <a:rPr lang="fr-FR" dirty="0"/>
              <a:t> (</a:t>
            </a:r>
            <a:r>
              <a:rPr lang="fr-FR" baseline="30000" dirty="0"/>
              <a:t>16</a:t>
            </a:r>
            <a:r>
              <a:rPr lang="fr-FR" dirty="0"/>
              <a:t>N16 </a:t>
            </a:r>
            <a:r>
              <a:rPr lang="fr-FR" dirty="0" err="1"/>
              <a:t>decay</a:t>
            </a:r>
            <a:r>
              <a:rPr lang="fr-FR" dirty="0"/>
              <a:t> </a:t>
            </a:r>
            <a:r>
              <a:rPr lang="en-US" b="1" baseline="30000" dirty="0">
                <a:solidFill>
                  <a:srgbClr val="1F497D">
                    <a:lumMod val="75000"/>
                  </a:srgbClr>
                </a:solidFill>
              </a:rPr>
              <a:t>16</a:t>
            </a:r>
            <a:r>
              <a:rPr lang="en-US" b="1" dirty="0">
                <a:solidFill>
                  <a:srgbClr val="1F497D">
                    <a:lumMod val="75000"/>
                  </a:srgbClr>
                </a:solidFill>
              </a:rPr>
              <a:t>O(</a:t>
            </a:r>
            <a:r>
              <a:rPr lang="en-US" b="1" dirty="0" err="1">
                <a:solidFill>
                  <a:srgbClr val="1F497D">
                    <a:lumMod val="75000"/>
                  </a:srgbClr>
                </a:solidFill>
              </a:rPr>
              <a:t>n,p</a:t>
            </a:r>
            <a:r>
              <a:rPr lang="en-US" b="1" dirty="0">
                <a:solidFill>
                  <a:srgbClr val="1F497D">
                    <a:lumMod val="75000"/>
                  </a:srgbClr>
                </a:solidFill>
              </a:rPr>
              <a:t>)</a:t>
            </a:r>
            <a:r>
              <a:rPr lang="en-US" b="1" baseline="30000" dirty="0">
                <a:solidFill>
                  <a:srgbClr val="1F497D">
                    <a:lumMod val="75000"/>
                  </a:srgbClr>
                </a:solidFill>
              </a:rPr>
              <a:t>16</a:t>
            </a:r>
            <a:r>
              <a:rPr lang="en-US" b="1" dirty="0">
                <a:solidFill>
                  <a:srgbClr val="1F497D">
                    <a:lumMod val="75000"/>
                  </a:srgbClr>
                </a:solidFill>
              </a:rPr>
              <a:t>N</a:t>
            </a:r>
            <a:r>
              <a:rPr lang="fr-FR" dirty="0"/>
              <a:t>) in proof of </a:t>
            </a:r>
            <a:r>
              <a:rPr lang="fr-FR" dirty="0" err="1"/>
              <a:t>principle</a:t>
            </a:r>
            <a:r>
              <a:rPr lang="fr-FR" dirty="0"/>
              <a:t> </a:t>
            </a:r>
            <a:r>
              <a:rPr lang="fr-FR" dirty="0" err="1"/>
              <a:t>experiment</a:t>
            </a:r>
            <a:r>
              <a:rPr lang="fr-FR" dirty="0"/>
              <a:t> (</a:t>
            </a:r>
            <a:r>
              <a:rPr lang="fr-FR" dirty="0" err="1"/>
              <a:t>summer</a:t>
            </a:r>
            <a:r>
              <a:rPr lang="fr-FR" dirty="0"/>
              <a:t> 2022 </a:t>
            </a:r>
            <a:r>
              <a:rPr lang="en-US" dirty="0"/>
              <a:t>D-NBI &amp; 1% T cleaning campaign) </a:t>
            </a:r>
            <a:endParaRPr lang="fr-FR" dirty="0"/>
          </a:p>
          <a:p>
            <a:r>
              <a:rPr lang="fr-FR" sz="2200" dirty="0" err="1"/>
              <a:t>Preparation</a:t>
            </a:r>
            <a:r>
              <a:rPr lang="fr-FR" sz="2200" dirty="0"/>
              <a:t> of Water activation </a:t>
            </a:r>
            <a:r>
              <a:rPr lang="fr-FR" sz="2200" dirty="0" err="1"/>
              <a:t>experiment</a:t>
            </a:r>
            <a:r>
              <a:rPr lang="fr-FR" sz="2200" dirty="0"/>
              <a:t> for JET DTE3</a:t>
            </a:r>
          </a:p>
        </p:txBody>
      </p:sp>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7553"/>
          <a:stretch/>
        </p:blipFill>
        <p:spPr bwMode="auto">
          <a:xfrm>
            <a:off x="4845055" y="3859061"/>
            <a:ext cx="3627209" cy="272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Espace réservé du contenu 3"/>
          <p:cNvSpPr txBox="1">
            <a:spLocks/>
          </p:cNvSpPr>
          <p:nvPr/>
        </p:nvSpPr>
        <p:spPr>
          <a:xfrm>
            <a:off x="4871864" y="753957"/>
            <a:ext cx="7230506" cy="1358510"/>
          </a:xfrm>
          <a:prstGeom prst="rect">
            <a:avLst/>
          </a:prstGeom>
        </p:spPr>
        <p:txBody>
          <a:bodyPr vert="horz" lIns="91440" tIns="45720" rIns="91440" bIns="45720" rtlCol="0">
            <a:normAutofit fontScale="850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solidFill>
                  <a:srgbClr val="FF0000"/>
                </a:solidFill>
              </a:rPr>
              <a:t>First observation </a:t>
            </a:r>
            <a:r>
              <a:rPr lang="en-US" dirty="0">
                <a:solidFill>
                  <a:schemeClr val="tx2">
                    <a:lumMod val="50000"/>
                  </a:schemeClr>
                </a:solidFill>
              </a:rPr>
              <a:t>of </a:t>
            </a:r>
            <a:r>
              <a:rPr lang="it-IT" dirty="0"/>
              <a:t>delayed Be photo-neutrons due to the </a:t>
            </a:r>
            <a:r>
              <a:rPr lang="en-US" dirty="0">
                <a:solidFill>
                  <a:schemeClr val="tx2">
                    <a:lumMod val="50000"/>
                  </a:schemeClr>
                </a:solidFill>
              </a:rPr>
              <a:t>decay gamma following JET in-vessel 14MeV  activation                           </a:t>
            </a:r>
            <a:r>
              <a:rPr lang="en-US" dirty="0">
                <a:solidFill>
                  <a:schemeClr val="tx2">
                    <a:lumMod val="50000"/>
                  </a:schemeClr>
                </a:solidFill>
                <a:sym typeface="Symbol" panose="05050102010706020507" pitchFamily="18" charset="2"/>
              </a:rPr>
              <a:t> </a:t>
            </a:r>
            <a:r>
              <a:rPr lang="en-US" dirty="0">
                <a:solidFill>
                  <a:schemeClr val="tx2">
                    <a:lumMod val="50000"/>
                  </a:schemeClr>
                </a:solidFill>
              </a:rPr>
              <a:t>photo-neutrons from </a:t>
            </a:r>
            <a:r>
              <a:rPr lang="en-GB" baseline="30000" dirty="0">
                <a:solidFill>
                  <a:srgbClr val="C00000"/>
                </a:solidFill>
                <a:latin typeface="Arial" panose="020B0604020202020204" pitchFamily="34" charset="0"/>
              </a:rPr>
              <a:t>9</a:t>
            </a:r>
            <a:r>
              <a:rPr lang="en-GB" dirty="0">
                <a:solidFill>
                  <a:srgbClr val="C00000"/>
                </a:solidFill>
                <a:latin typeface="Arial" panose="020B0604020202020204" pitchFamily="34" charset="0"/>
              </a:rPr>
              <a:t>Be (</a:t>
            </a:r>
            <a:r>
              <a:rPr lang="en-GB" dirty="0" err="1">
                <a:solidFill>
                  <a:srgbClr val="C00000"/>
                </a:solidFill>
                <a:latin typeface="Arial" panose="020B0604020202020204" pitchFamily="34" charset="0"/>
              </a:rPr>
              <a:t>γ,n</a:t>
            </a:r>
            <a:r>
              <a:rPr lang="en-GB" dirty="0">
                <a:solidFill>
                  <a:srgbClr val="C00000"/>
                </a:solidFill>
                <a:latin typeface="Arial" panose="020B0604020202020204" pitchFamily="34" charset="0"/>
              </a:rPr>
              <a:t>) </a:t>
            </a:r>
            <a:r>
              <a:rPr lang="en-GB" baseline="30000" dirty="0">
                <a:solidFill>
                  <a:srgbClr val="C00000"/>
                </a:solidFill>
                <a:latin typeface="Arial" panose="020B0604020202020204" pitchFamily="34" charset="0"/>
              </a:rPr>
              <a:t>8</a:t>
            </a:r>
            <a:r>
              <a:rPr lang="en-GB" dirty="0">
                <a:solidFill>
                  <a:srgbClr val="C00000"/>
                </a:solidFill>
                <a:latin typeface="Arial" panose="020B0604020202020204" pitchFamily="34" charset="0"/>
              </a:rPr>
              <a:t>Be </a:t>
            </a:r>
            <a:endParaRPr lang="en-US" dirty="0">
              <a:solidFill>
                <a:schemeClr val="tx2">
                  <a:lumMod val="50000"/>
                </a:schemeClr>
              </a:solidFill>
              <a:latin typeface="Arial" panose="020B0604020202020204" pitchFamily="34" charset="0"/>
            </a:endParaRPr>
          </a:p>
          <a:p>
            <a:pPr marL="0" indent="0">
              <a:buNone/>
            </a:pPr>
            <a:endParaRPr lang="fr-FR" dirty="0"/>
          </a:p>
        </p:txBody>
      </p:sp>
      <p:pic>
        <p:nvPicPr>
          <p:cNvPr id="29" name="Image 28"/>
          <p:cNvPicPr>
            <a:picLocks noChangeAspect="1"/>
          </p:cNvPicPr>
          <p:nvPr/>
        </p:nvPicPr>
        <p:blipFill>
          <a:blip r:embed="rId5"/>
          <a:stretch>
            <a:fillRect/>
          </a:stretch>
        </p:blipFill>
        <p:spPr>
          <a:xfrm>
            <a:off x="8506694" y="4448833"/>
            <a:ext cx="3650659" cy="2286732"/>
          </a:xfrm>
          <a:prstGeom prst="rect">
            <a:avLst/>
          </a:prstGeom>
        </p:spPr>
      </p:pic>
      <p:pic>
        <p:nvPicPr>
          <p:cNvPr id="30" name="Picture 2">
            <a:extLst>
              <a:ext uri="{FF2B5EF4-FFF2-40B4-BE49-F238E27FC236}">
                <a16:creationId xmlns:a16="http://schemas.microsoft.com/office/drawing/2014/main" id="{182F23CC-75D7-46F0-8820-1E545DA68E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82673" y="3930525"/>
            <a:ext cx="519313" cy="5183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182F23CC-75D7-46F0-8820-1E545DA68E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6437" y="1700808"/>
            <a:ext cx="516846" cy="5158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Risultati immagini per f4e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5185"/>
          <a:stretch/>
        </p:blipFill>
        <p:spPr bwMode="auto">
          <a:xfrm>
            <a:off x="11466688" y="1850813"/>
            <a:ext cx="605976" cy="28335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152160" y="5867726"/>
            <a:ext cx="4425023" cy="923330"/>
          </a:xfrm>
          <a:prstGeom prst="rect">
            <a:avLst/>
          </a:prstGeom>
          <a:noFill/>
        </p:spPr>
        <p:txBody>
          <a:bodyPr wrap="square" rtlCol="0">
            <a:spAutoFit/>
          </a:bodyPr>
          <a:lstStyle/>
          <a:p>
            <a:r>
              <a:rPr lang="en-US" b="1" dirty="0">
                <a:latin typeface="+mj-lt"/>
                <a:cs typeface="Arial" panose="020B0604020202020204" pitchFamily="34" charset="0"/>
              </a:rPr>
              <a:t>Same level of shutdown dose rate as in ITER port interspaces and port cells </a:t>
            </a:r>
          </a:p>
          <a:p>
            <a:endParaRPr lang="it-IT" dirty="0"/>
          </a:p>
        </p:txBody>
      </p:sp>
    </p:spTree>
    <p:extLst>
      <p:ext uri="{BB962C8B-B14F-4D97-AF65-F5344CB8AC3E}">
        <p14:creationId xmlns:p14="http://schemas.microsoft.com/office/powerpoint/2010/main" val="20519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IE" dirty="0"/>
              <a:t>SP-5: N</a:t>
            </a:r>
            <a:r>
              <a:rPr lang="en-GB" dirty="0" err="1"/>
              <a:t>eutron</a:t>
            </a:r>
            <a:r>
              <a:rPr lang="en-GB" dirty="0"/>
              <a:t>-induced water activation: code development &amp; validation [1/2]</a:t>
            </a:r>
            <a:endParaRPr lang="fr-FR" dirty="0"/>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0" y="573832"/>
            <a:ext cx="12192000" cy="2517070"/>
          </a:xfrm>
        </p:spPr>
        <p:txBody>
          <a:bodyPr>
            <a:normAutofit fontScale="77500" lnSpcReduction="20000"/>
          </a:bodyPr>
          <a:lstStyle/>
          <a:p>
            <a:pPr>
              <a:spcAft>
                <a:spcPts val="0"/>
              </a:spcAft>
            </a:pPr>
            <a:r>
              <a:rPr lang="en-GB" dirty="0"/>
              <a:t> </a:t>
            </a:r>
            <a:r>
              <a:rPr lang="en-GB" baseline="30000" dirty="0"/>
              <a:t>16</a:t>
            </a:r>
            <a:r>
              <a:rPr lang="en-GB" dirty="0"/>
              <a:t>O(</a:t>
            </a:r>
            <a:r>
              <a:rPr lang="en-GB" dirty="0" err="1"/>
              <a:t>n,p</a:t>
            </a:r>
            <a:r>
              <a:rPr lang="en-GB" dirty="0"/>
              <a:t>)</a:t>
            </a:r>
            <a:r>
              <a:rPr lang="en-GB" baseline="30000" dirty="0"/>
              <a:t>16</a:t>
            </a:r>
            <a:r>
              <a:rPr lang="en-GB" dirty="0"/>
              <a:t>N and </a:t>
            </a:r>
            <a:r>
              <a:rPr lang="en-GB" baseline="30000" dirty="0"/>
              <a:t>17</a:t>
            </a:r>
            <a:r>
              <a:rPr lang="en-GB" dirty="0"/>
              <a:t>O (</a:t>
            </a:r>
            <a:r>
              <a:rPr lang="en-GB" dirty="0" err="1"/>
              <a:t>n,p</a:t>
            </a:r>
            <a:r>
              <a:rPr lang="en-GB" dirty="0"/>
              <a:t>)</a:t>
            </a:r>
            <a:r>
              <a:rPr lang="en-GB" baseline="30000" dirty="0"/>
              <a:t>17</a:t>
            </a:r>
            <a:r>
              <a:rPr lang="en-GB" dirty="0"/>
              <a:t>N: induce nuclear responses in superconducting magnets, polymer sealants, electronics</a:t>
            </a:r>
          </a:p>
          <a:p>
            <a:pPr>
              <a:spcAft>
                <a:spcPts val="0"/>
              </a:spcAft>
            </a:pPr>
            <a:r>
              <a:rPr lang="en-GB" dirty="0"/>
              <a:t>Accurate quantification for ITER: </a:t>
            </a:r>
          </a:p>
          <a:p>
            <a:pPr lvl="1"/>
            <a:r>
              <a:rPr lang="en-GB" dirty="0"/>
              <a:t>safety of public, workers &amp; compatibility with operation of radiation-sensitive systems</a:t>
            </a:r>
          </a:p>
          <a:p>
            <a:pPr>
              <a:spcAft>
                <a:spcPts val="0"/>
              </a:spcAft>
            </a:pPr>
            <a:r>
              <a:rPr lang="en-GB" dirty="0"/>
              <a:t>Novel open-source code FLUNED, calculates activation of irradiated fluid through the coupling of computational fluid dynamics with </a:t>
            </a:r>
            <a:r>
              <a:rPr lang="en-GB" dirty="0" err="1"/>
              <a:t>neutronics</a:t>
            </a:r>
            <a:r>
              <a:rPr lang="en-GB" dirty="0"/>
              <a:t> calculations:  validation with 2019 data from the 14MeV </a:t>
            </a:r>
            <a:r>
              <a:rPr lang="en-GB" dirty="0" err="1"/>
              <a:t>Frascati</a:t>
            </a:r>
            <a:r>
              <a:rPr lang="en-GB" dirty="0"/>
              <a:t> Neutron Generator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14</a:t>
            </a:fld>
            <a:endParaRPr lang="en-GB" dirty="0"/>
          </a:p>
        </p:txBody>
      </p:sp>
      <p:sp>
        <p:nvSpPr>
          <p:cNvPr id="6" name="Rectangle 5"/>
          <p:cNvSpPr/>
          <p:nvPr/>
        </p:nvSpPr>
        <p:spPr>
          <a:xfrm>
            <a:off x="7547504" y="6553900"/>
            <a:ext cx="4183325"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rPr>
              <a:t>[M. De </a:t>
            </a:r>
            <a:r>
              <a:rPr lang="en-GB" sz="1400" dirty="0" err="1">
                <a:latin typeface="Calibri" panose="020F0502020204030204" pitchFamily="34" charset="0"/>
                <a:ea typeface="Calibri" panose="020F0502020204030204" pitchFamily="34" charset="0"/>
              </a:rPr>
              <a:t>Pietri</a:t>
            </a:r>
            <a:r>
              <a:rPr lang="en-GB" sz="1400" dirty="0">
                <a:latin typeface="Calibri" panose="020F0502020204030204" pitchFamily="34" charset="0"/>
                <a:ea typeface="Calibri" panose="020F0502020204030204" pitchFamily="34" charset="0"/>
              </a:rPr>
              <a:t> et al FEC 2023 &amp; </a:t>
            </a:r>
            <a:r>
              <a:rPr lang="en-GB" sz="1400" dirty="0" err="1">
                <a:latin typeface="Calibri" panose="020F0502020204030204" pitchFamily="34" charset="0"/>
                <a:ea typeface="Calibri" panose="020F0502020204030204" pitchFamily="34" charset="0"/>
              </a:rPr>
              <a:t>Nuc</a:t>
            </a:r>
            <a:r>
              <a:rPr lang="en-GB" sz="1400" dirty="0">
                <a:latin typeface="Calibri" panose="020F0502020204030204" pitchFamily="34" charset="0"/>
                <a:ea typeface="Calibri" panose="020F0502020204030204" pitchFamily="34" charset="0"/>
              </a:rPr>
              <a:t>. Fusion, sub. 2023]</a:t>
            </a:r>
            <a:endParaRPr lang="fr-FR" sz="1400" dirty="0"/>
          </a:p>
        </p:txBody>
      </p:sp>
      <p:pic>
        <p:nvPicPr>
          <p:cNvPr id="7" name="Image 6"/>
          <p:cNvPicPr>
            <a:picLocks noChangeAspect="1"/>
          </p:cNvPicPr>
          <p:nvPr/>
        </p:nvPicPr>
        <p:blipFill>
          <a:blip r:embed="rId2"/>
          <a:stretch>
            <a:fillRect/>
          </a:stretch>
        </p:blipFill>
        <p:spPr>
          <a:xfrm>
            <a:off x="285516" y="3355495"/>
            <a:ext cx="11232988" cy="3253879"/>
          </a:xfrm>
          <a:prstGeom prst="rect">
            <a:avLst/>
          </a:prstGeom>
        </p:spPr>
      </p:pic>
      <p:sp>
        <p:nvSpPr>
          <p:cNvPr id="8" name="ZoneTexte 7"/>
          <p:cNvSpPr txBox="1"/>
          <p:nvPr/>
        </p:nvSpPr>
        <p:spPr>
          <a:xfrm>
            <a:off x="623392" y="2907403"/>
            <a:ext cx="1983685" cy="369332"/>
          </a:xfrm>
          <a:prstGeom prst="rect">
            <a:avLst/>
          </a:prstGeom>
          <a:noFill/>
        </p:spPr>
        <p:txBody>
          <a:bodyPr wrap="none" rtlCol="0">
            <a:spAutoFit/>
          </a:bodyPr>
          <a:lstStyle/>
          <a:p>
            <a:r>
              <a:rPr lang="fr-FR" b="1" dirty="0" err="1"/>
              <a:t>Experimental</a:t>
            </a:r>
            <a:r>
              <a:rPr lang="fr-FR" b="1" dirty="0"/>
              <a:t> </a:t>
            </a:r>
            <a:r>
              <a:rPr lang="fr-FR" b="1" dirty="0" err="1"/>
              <a:t>loop</a:t>
            </a:r>
            <a:r>
              <a:rPr lang="fr-FR" b="1" dirty="0"/>
              <a:t> </a:t>
            </a:r>
          </a:p>
        </p:txBody>
      </p:sp>
      <p:sp>
        <p:nvSpPr>
          <p:cNvPr id="9" name="ZoneTexte 8"/>
          <p:cNvSpPr txBox="1"/>
          <p:nvPr/>
        </p:nvSpPr>
        <p:spPr>
          <a:xfrm>
            <a:off x="8904311" y="2852936"/>
            <a:ext cx="3312368" cy="923330"/>
          </a:xfrm>
          <a:prstGeom prst="rect">
            <a:avLst/>
          </a:prstGeom>
          <a:noFill/>
        </p:spPr>
        <p:txBody>
          <a:bodyPr wrap="square" rtlCol="0">
            <a:spAutoFit/>
          </a:bodyPr>
          <a:lstStyle/>
          <a:p>
            <a:r>
              <a:rPr lang="fr-FR" b="1" dirty="0"/>
              <a:t>Simulation: </a:t>
            </a:r>
            <a:r>
              <a:rPr lang="fr-FR" dirty="0"/>
              <a:t>neutron radiation source of the </a:t>
            </a:r>
            <a:r>
              <a:rPr lang="fr-FR" dirty="0" err="1"/>
              <a:t>activated</a:t>
            </a:r>
            <a:r>
              <a:rPr lang="fr-FR" dirty="0"/>
              <a:t> water in the neutron-detector water tank </a:t>
            </a:r>
          </a:p>
        </p:txBody>
      </p:sp>
      <p:sp>
        <p:nvSpPr>
          <p:cNvPr id="10" name="ZoneTexte 9"/>
          <p:cNvSpPr txBox="1"/>
          <p:nvPr/>
        </p:nvSpPr>
        <p:spPr>
          <a:xfrm>
            <a:off x="4727848" y="2908287"/>
            <a:ext cx="3312368" cy="646331"/>
          </a:xfrm>
          <a:prstGeom prst="rect">
            <a:avLst/>
          </a:prstGeom>
          <a:noFill/>
        </p:spPr>
        <p:txBody>
          <a:bodyPr wrap="square" rtlCol="0">
            <a:spAutoFit/>
          </a:bodyPr>
          <a:lstStyle/>
          <a:p>
            <a:r>
              <a:rPr lang="fr-FR" b="1" dirty="0"/>
              <a:t>Simulation</a:t>
            </a:r>
            <a:r>
              <a:rPr lang="fr-FR" dirty="0"/>
              <a:t>: Water </a:t>
            </a:r>
            <a:r>
              <a:rPr lang="fr-FR" dirty="0" err="1"/>
              <a:t>velocity</a:t>
            </a:r>
            <a:r>
              <a:rPr lang="fr-FR" dirty="0"/>
              <a:t> &amp;</a:t>
            </a:r>
            <a:r>
              <a:rPr lang="en-GB" baseline="30000" dirty="0"/>
              <a:t>16</a:t>
            </a:r>
            <a:r>
              <a:rPr lang="en-GB" dirty="0"/>
              <a:t>N in the ITER First Wall mock-up </a:t>
            </a:r>
            <a:r>
              <a:rPr lang="fr-FR" dirty="0"/>
              <a:t> </a:t>
            </a:r>
          </a:p>
        </p:txBody>
      </p:sp>
    </p:spTree>
    <p:extLst>
      <p:ext uri="{BB962C8B-B14F-4D97-AF65-F5344CB8AC3E}">
        <p14:creationId xmlns:p14="http://schemas.microsoft.com/office/powerpoint/2010/main" val="4229124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IE" dirty="0"/>
              <a:t>SP-5: N</a:t>
            </a:r>
            <a:r>
              <a:rPr lang="en-GB" dirty="0" err="1"/>
              <a:t>eutron</a:t>
            </a:r>
            <a:r>
              <a:rPr lang="en-GB" dirty="0"/>
              <a:t>-induced water activation: code validation at 14MeV FNG  [2/2]</a:t>
            </a:r>
            <a:endParaRPr lang="fr-FR" dirty="0"/>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119336" y="741952"/>
            <a:ext cx="11983034" cy="1429865"/>
          </a:xfrm>
        </p:spPr>
        <p:txBody>
          <a:bodyPr>
            <a:normAutofit fontScale="92500"/>
          </a:bodyPr>
          <a:lstStyle/>
          <a:p>
            <a:pPr marL="0" indent="0">
              <a:buNone/>
            </a:pPr>
            <a:r>
              <a:rPr lang="en-GB" dirty="0">
                <a:solidFill>
                  <a:srgbClr val="002060"/>
                </a:solidFill>
              </a:rPr>
              <a:t>Calculated </a:t>
            </a:r>
            <a:r>
              <a:rPr lang="en-GB" dirty="0"/>
              <a:t>and </a:t>
            </a:r>
            <a:r>
              <a:rPr lang="en-GB" dirty="0">
                <a:solidFill>
                  <a:srgbClr val="FF0000"/>
                </a:solidFill>
              </a:rPr>
              <a:t>exp. Counts </a:t>
            </a:r>
            <a:r>
              <a:rPr lang="en-GB" dirty="0"/>
              <a:t>rates per second in photon detector &amp; ratio of calculated to experimental data, C/E, vs flow rate of </a:t>
            </a:r>
            <a:r>
              <a:rPr lang="en-GB" dirty="0" err="1"/>
              <a:t>actived</a:t>
            </a:r>
            <a:r>
              <a:rPr lang="en-GB" dirty="0"/>
              <a:t> water: neutron source at 2 or 5cm from irradiated water loop.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15</a:t>
            </a:fld>
            <a:endParaRPr lang="en-GB" dirty="0"/>
          </a:p>
        </p:txBody>
      </p:sp>
      <p:pic>
        <p:nvPicPr>
          <p:cNvPr id="6" name="Picture 23" descr="Chart, line chart&#10;&#10;Description automatically generate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81" y="1987530"/>
            <a:ext cx="6336704" cy="4335337"/>
          </a:xfrm>
          <a:prstGeom prst="rect">
            <a:avLst/>
          </a:prstGeom>
          <a:noFill/>
          <a:ln>
            <a:noFill/>
          </a:ln>
        </p:spPr>
      </p:pic>
      <p:pic>
        <p:nvPicPr>
          <p:cNvPr id="7" name="Picture 24" descr="Chart, line chart&#10;&#10;Description automatically generated"/>
          <p:cNvPicPr/>
          <p:nvPr/>
        </p:nvPicPr>
        <p:blipFill rotWithShape="1">
          <a:blip r:embed="rId3" cstate="print">
            <a:extLst>
              <a:ext uri="{28A0092B-C50C-407E-A947-70E740481C1C}">
                <a14:useLocalDpi xmlns:a14="http://schemas.microsoft.com/office/drawing/2010/main" val="0"/>
              </a:ext>
            </a:extLst>
          </a:blip>
          <a:srcRect l="569" t="3527" r="5865" b="1543"/>
          <a:stretch/>
        </p:blipFill>
        <p:spPr bwMode="auto">
          <a:xfrm>
            <a:off x="6341730" y="2120449"/>
            <a:ext cx="5760640" cy="4332888"/>
          </a:xfrm>
          <a:prstGeom prst="rect">
            <a:avLst/>
          </a:prstGeom>
          <a:noFill/>
          <a:ln>
            <a:noFill/>
          </a:ln>
        </p:spPr>
      </p:pic>
      <p:sp>
        <p:nvSpPr>
          <p:cNvPr id="10" name="Rectangle 9"/>
          <p:cNvSpPr/>
          <p:nvPr/>
        </p:nvSpPr>
        <p:spPr>
          <a:xfrm>
            <a:off x="4511824" y="6519993"/>
            <a:ext cx="4183325" cy="307777"/>
          </a:xfrm>
          <a:prstGeom prst="rect">
            <a:avLst/>
          </a:prstGeom>
        </p:spPr>
        <p:txBody>
          <a:bodyPr wrap="none">
            <a:spAutoFit/>
          </a:bodyPr>
          <a:lstStyle/>
          <a:p>
            <a:r>
              <a:rPr lang="en-GB" sz="1400" dirty="0">
                <a:latin typeface="Calibri" panose="020F0502020204030204" pitchFamily="34" charset="0"/>
                <a:ea typeface="Calibri" panose="020F0502020204030204" pitchFamily="34" charset="0"/>
              </a:rPr>
              <a:t>[M. De </a:t>
            </a:r>
            <a:r>
              <a:rPr lang="en-GB" sz="1400" dirty="0" err="1">
                <a:latin typeface="Calibri" panose="020F0502020204030204" pitchFamily="34" charset="0"/>
                <a:ea typeface="Calibri" panose="020F0502020204030204" pitchFamily="34" charset="0"/>
              </a:rPr>
              <a:t>Pietri</a:t>
            </a:r>
            <a:r>
              <a:rPr lang="en-GB" sz="1400" dirty="0">
                <a:latin typeface="Calibri" panose="020F0502020204030204" pitchFamily="34" charset="0"/>
                <a:ea typeface="Calibri" panose="020F0502020204030204" pitchFamily="34" charset="0"/>
              </a:rPr>
              <a:t> et al FEC 2023 &amp; </a:t>
            </a:r>
            <a:r>
              <a:rPr lang="en-GB" sz="1400" dirty="0" err="1">
                <a:latin typeface="Calibri" panose="020F0502020204030204" pitchFamily="34" charset="0"/>
                <a:ea typeface="Calibri" panose="020F0502020204030204" pitchFamily="34" charset="0"/>
              </a:rPr>
              <a:t>Nuc</a:t>
            </a:r>
            <a:r>
              <a:rPr lang="en-GB" sz="1400" dirty="0">
                <a:latin typeface="Calibri" panose="020F0502020204030204" pitchFamily="34" charset="0"/>
                <a:ea typeface="Calibri" panose="020F0502020204030204" pitchFamily="34" charset="0"/>
              </a:rPr>
              <a:t>. Fusion, sub. 2023]</a:t>
            </a:r>
            <a:endParaRPr lang="fr-FR" sz="1400" dirty="0"/>
          </a:p>
        </p:txBody>
      </p:sp>
    </p:spTree>
    <p:extLst>
      <p:ext uri="{BB962C8B-B14F-4D97-AF65-F5344CB8AC3E}">
        <p14:creationId xmlns:p14="http://schemas.microsoft.com/office/powerpoint/2010/main" val="204008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SP-5: Test of n/T detectors in JET DT for breeder blanket [1/2] </a:t>
            </a:r>
            <a:endParaRPr lang="fr-FR" dirty="0"/>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119336" y="573833"/>
            <a:ext cx="11593288" cy="2279104"/>
          </a:xfrm>
        </p:spPr>
        <p:txBody>
          <a:bodyPr>
            <a:normAutofit/>
          </a:bodyPr>
          <a:lstStyle/>
          <a:p>
            <a:r>
              <a:rPr lang="en-US" dirty="0"/>
              <a:t>The Helium Cooled Pebble Bed Test Blanket Module mock-up (HCPB TBM) located on a dedicated holder near the JET octant 8 (under JET-3/FP-8) </a:t>
            </a:r>
          </a:p>
          <a:p>
            <a:pPr lvl="1"/>
            <a:r>
              <a:rPr lang="en-US" dirty="0"/>
              <a:t>welded box of stainless steel, filled with beryllium and it contains two steel double cassettes filled with Li</a:t>
            </a:r>
            <a:r>
              <a:rPr lang="en-US" baseline="-25000" dirty="0"/>
              <a:t>2</a:t>
            </a:r>
            <a:r>
              <a:rPr lang="en-US" dirty="0"/>
              <a:t>CO</a:t>
            </a:r>
            <a:r>
              <a:rPr lang="en-US" baseline="-25000" dirty="0"/>
              <a:t>3</a:t>
            </a:r>
            <a:r>
              <a:rPr lang="en-US" dirty="0"/>
              <a:t> powder simulating the Li</a:t>
            </a:r>
            <a:r>
              <a:rPr lang="en-US" baseline="-25000" dirty="0"/>
              <a:t>4</a:t>
            </a:r>
            <a:r>
              <a:rPr lang="en-US" dirty="0"/>
              <a:t>SiO</a:t>
            </a:r>
            <a:r>
              <a:rPr lang="en-US" baseline="-25000" dirty="0"/>
              <a:t>4</a:t>
            </a:r>
            <a:r>
              <a:rPr lang="en-US" dirty="0"/>
              <a:t> breeder ceramics of the TBM.</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16</a:t>
            </a:fld>
            <a:endParaRPr lang="en-GB" dirty="0"/>
          </a:p>
        </p:txBody>
      </p:sp>
      <p:pic>
        <p:nvPicPr>
          <p:cNvPr id="6" name="Immagine 1" descr="Immagine che contiene bosco&#10;&#10;Descrizione generata automaticamente"/>
          <p:cNvPicPr/>
          <p:nvPr/>
        </p:nvPicPr>
        <p:blipFill>
          <a:blip r:embed="rId2" cstate="print">
            <a:extLst>
              <a:ext uri="{28A0092B-C50C-407E-A947-70E740481C1C}">
                <a14:useLocalDpi xmlns:a14="http://schemas.microsoft.com/office/drawing/2010/main" val="0"/>
              </a:ext>
            </a:extLst>
          </a:blip>
          <a:stretch>
            <a:fillRect/>
          </a:stretch>
        </p:blipFill>
        <p:spPr>
          <a:xfrm>
            <a:off x="682458" y="3645024"/>
            <a:ext cx="3126555" cy="2350884"/>
          </a:xfrm>
          <a:prstGeom prst="rect">
            <a:avLst/>
          </a:prstGeom>
        </p:spPr>
      </p:pic>
      <p:pic>
        <p:nvPicPr>
          <p:cNvPr id="7" name="Immagine 8"/>
          <p:cNvPicPr/>
          <p:nvPr/>
        </p:nvPicPr>
        <p:blipFill>
          <a:blip r:embed="rId3"/>
          <a:stretch>
            <a:fillRect/>
          </a:stretch>
        </p:blipFill>
        <p:spPr>
          <a:xfrm>
            <a:off x="4223792" y="2852937"/>
            <a:ext cx="7344816" cy="3905615"/>
          </a:xfrm>
          <a:prstGeom prst="rect">
            <a:avLst/>
          </a:prstGeom>
        </p:spPr>
      </p:pic>
      <p:sp>
        <p:nvSpPr>
          <p:cNvPr id="8" name="ZoneTexte 7"/>
          <p:cNvSpPr txBox="1"/>
          <p:nvPr/>
        </p:nvSpPr>
        <p:spPr>
          <a:xfrm>
            <a:off x="335360" y="6190379"/>
            <a:ext cx="3486595" cy="369332"/>
          </a:xfrm>
          <a:prstGeom prst="rect">
            <a:avLst/>
          </a:prstGeom>
          <a:noFill/>
        </p:spPr>
        <p:txBody>
          <a:bodyPr wrap="none" rtlCol="0">
            <a:spAutoFit/>
          </a:bodyPr>
          <a:lstStyle/>
          <a:p>
            <a:r>
              <a:rPr lang="en-GB" dirty="0"/>
              <a:t>[N. </a:t>
            </a:r>
            <a:r>
              <a:rPr lang="en-GB" dirty="0" err="1"/>
              <a:t>Fonnesu</a:t>
            </a:r>
            <a:r>
              <a:rPr lang="en-GB" dirty="0"/>
              <a:t> et al, P. </a:t>
            </a:r>
            <a:r>
              <a:rPr lang="en-GB" dirty="0" err="1"/>
              <a:t>Batistoni</a:t>
            </a:r>
            <a:r>
              <a:rPr lang="en-GB" dirty="0"/>
              <a:t> et al ]</a:t>
            </a:r>
            <a:endParaRPr lang="fr-FR" dirty="0"/>
          </a:p>
        </p:txBody>
      </p:sp>
    </p:spTree>
    <p:extLst>
      <p:ext uri="{BB962C8B-B14F-4D97-AF65-F5344CB8AC3E}">
        <p14:creationId xmlns:p14="http://schemas.microsoft.com/office/powerpoint/2010/main" val="438955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SP-5: Measurement &amp; simulation of the </a:t>
            </a:r>
            <a:r>
              <a:rPr lang="en-GB" dirty="0"/>
              <a:t>T production </a:t>
            </a:r>
            <a:r>
              <a:rPr lang="en-US" dirty="0"/>
              <a:t>for breeder blanket </a:t>
            </a:r>
            <a:r>
              <a:rPr lang="fr-FR" dirty="0" err="1"/>
              <a:t>during</a:t>
            </a:r>
            <a:r>
              <a:rPr lang="fr-FR" dirty="0"/>
              <a:t> DTE2 [2/2]</a:t>
            </a:r>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119336" y="692696"/>
            <a:ext cx="11983034" cy="2477557"/>
          </a:xfrm>
        </p:spPr>
        <p:txBody>
          <a:bodyPr>
            <a:normAutofit fontScale="92500" lnSpcReduction="10000"/>
          </a:bodyPr>
          <a:lstStyle/>
          <a:p>
            <a:pPr>
              <a:buFont typeface="Wingdings" panose="05000000000000000000" pitchFamily="2" charset="2"/>
              <a:buChar char="ü"/>
            </a:pPr>
            <a:r>
              <a:rPr lang="en-US" dirty="0"/>
              <a:t>PRIO.D.22 Grant Deliverable achieved “test of n/T detectors in JET DT for breeder blanket”  </a:t>
            </a:r>
          </a:p>
          <a:p>
            <a:pPr>
              <a:buFont typeface="Wingdings" panose="05000000000000000000" pitchFamily="2" charset="2"/>
              <a:buChar char="ü"/>
            </a:pPr>
            <a:r>
              <a:rPr lang="en-GB" dirty="0"/>
              <a:t>The tritium production: </a:t>
            </a:r>
            <a:r>
              <a:rPr lang="en-GB" dirty="0">
                <a:solidFill>
                  <a:srgbClr val="FF0000"/>
                </a:solidFill>
              </a:rPr>
              <a:t>1.40x10</a:t>
            </a:r>
            <a:r>
              <a:rPr lang="en-GB" baseline="30000" dirty="0">
                <a:solidFill>
                  <a:srgbClr val="FF0000"/>
                </a:solidFill>
              </a:rPr>
              <a:t>-12</a:t>
            </a:r>
            <a:r>
              <a:rPr lang="en-GB" dirty="0">
                <a:solidFill>
                  <a:srgbClr val="FF0000"/>
                </a:solidFill>
              </a:rPr>
              <a:t> tritons per neutron </a:t>
            </a:r>
            <a:r>
              <a:rPr lang="en-GB" dirty="0"/>
              <a:t>(measured by the diamond detector)</a:t>
            </a:r>
          </a:p>
          <a:p>
            <a:pPr>
              <a:buFont typeface="Wingdings" panose="05000000000000000000" pitchFamily="2" charset="2"/>
              <a:buChar char="ü"/>
            </a:pPr>
            <a:r>
              <a:rPr lang="en-GB" dirty="0"/>
              <a:t>The ratio Monte Carlo N-Particle® simulation vs. measured tritium production is 0.77</a:t>
            </a:r>
          </a:p>
          <a:p>
            <a:r>
              <a:rPr lang="en-GB" dirty="0"/>
              <a:t>Improvement of the measuring chain to get data above 10</a:t>
            </a:r>
            <a:r>
              <a:rPr lang="en-GB" baseline="30000" dirty="0"/>
              <a:t>15</a:t>
            </a:r>
            <a:r>
              <a:rPr lang="en-GB" dirty="0"/>
              <a:t> n/s for DTE3</a:t>
            </a: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17</a:t>
            </a:fld>
            <a:endParaRPr lang="en-GB" dirty="0"/>
          </a:p>
        </p:txBody>
      </p:sp>
      <p:pic>
        <p:nvPicPr>
          <p:cNvPr id="7" name="Image 6"/>
          <p:cNvPicPr>
            <a:picLocks noChangeAspect="1"/>
          </p:cNvPicPr>
          <p:nvPr/>
        </p:nvPicPr>
        <p:blipFill>
          <a:blip r:embed="rId2"/>
          <a:stretch>
            <a:fillRect/>
          </a:stretch>
        </p:blipFill>
        <p:spPr>
          <a:xfrm>
            <a:off x="1559496" y="3068960"/>
            <a:ext cx="7686278" cy="3978826"/>
          </a:xfrm>
          <a:prstGeom prst="rect">
            <a:avLst/>
          </a:prstGeom>
        </p:spPr>
      </p:pic>
      <p:sp>
        <p:nvSpPr>
          <p:cNvPr id="11" name="ZoneTexte 10"/>
          <p:cNvSpPr txBox="1"/>
          <p:nvPr/>
        </p:nvSpPr>
        <p:spPr>
          <a:xfrm>
            <a:off x="9981380" y="5913380"/>
            <a:ext cx="1967628" cy="646331"/>
          </a:xfrm>
          <a:prstGeom prst="rect">
            <a:avLst/>
          </a:prstGeom>
          <a:noFill/>
        </p:spPr>
        <p:txBody>
          <a:bodyPr wrap="square" rtlCol="0">
            <a:spAutoFit/>
          </a:bodyPr>
          <a:lstStyle/>
          <a:p>
            <a:r>
              <a:rPr lang="en-GB" dirty="0"/>
              <a:t>[N. </a:t>
            </a:r>
            <a:r>
              <a:rPr lang="en-GB" dirty="0" err="1"/>
              <a:t>Fonnesu</a:t>
            </a:r>
            <a:r>
              <a:rPr lang="en-GB" dirty="0"/>
              <a:t> et al, S. </a:t>
            </a:r>
            <a:r>
              <a:rPr lang="en-GB" dirty="0" err="1"/>
              <a:t>Villari</a:t>
            </a:r>
            <a:r>
              <a:rPr lang="en-GB" dirty="0"/>
              <a:t> et al ]</a:t>
            </a:r>
            <a:endParaRPr lang="fr-FR" dirty="0"/>
          </a:p>
        </p:txBody>
      </p:sp>
      <p:sp>
        <p:nvSpPr>
          <p:cNvPr id="6" name="Rectangle 5"/>
          <p:cNvSpPr/>
          <p:nvPr/>
        </p:nvSpPr>
        <p:spPr>
          <a:xfrm>
            <a:off x="3433468" y="4649770"/>
            <a:ext cx="1080120" cy="1751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784202" y="4649770"/>
            <a:ext cx="1080120" cy="17514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2490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SP-5: </a:t>
            </a:r>
            <a:r>
              <a:rPr lang="fr-FR" dirty="0" err="1"/>
              <a:t>Specific</a:t>
            </a:r>
            <a:r>
              <a:rPr lang="fr-FR" dirty="0"/>
              <a:t> ITER </a:t>
            </a:r>
            <a:r>
              <a:rPr lang="fr-FR" dirty="0" err="1"/>
              <a:t>activities</a:t>
            </a:r>
            <a:r>
              <a:rPr lang="fr-FR" dirty="0"/>
              <a:t> on </a:t>
            </a:r>
            <a:r>
              <a:rPr lang="fr-FR" dirty="0" err="1"/>
              <a:t>neutronics</a:t>
            </a:r>
            <a:r>
              <a:rPr lang="fr-FR" dirty="0"/>
              <a:t> </a:t>
            </a:r>
            <a:r>
              <a:rPr lang="fr-FR" dirty="0" err="1"/>
              <a:t>initiated</a:t>
            </a:r>
            <a:r>
              <a:rPr lang="fr-FR" dirty="0"/>
              <a:t> in 2022 </a:t>
            </a:r>
          </a:p>
        </p:txBody>
      </p:sp>
      <p:sp>
        <p:nvSpPr>
          <p:cNvPr id="3" name="Espace réservé du pied de page 2"/>
          <p:cNvSpPr>
            <a:spLocks noGrp="1"/>
          </p:cNvSpPr>
          <p:nvPr>
            <p:ph type="ftr" sz="quarter" idx="11"/>
          </p:nvPr>
        </p:nvSpPr>
        <p:spPr/>
        <p:txBody>
          <a:bodyPr/>
          <a:lstStyle/>
          <a:p>
            <a:r>
              <a:rPr lang="fr-FR"/>
              <a:t>X. LITAUDON &amp; G. FALCHETTO  |  FSD PB Meeting  |  26 10 2022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18</a:t>
            </a:fld>
            <a:endParaRPr lang="en-GB" dirty="0"/>
          </a:p>
        </p:txBody>
      </p:sp>
      <p:sp>
        <p:nvSpPr>
          <p:cNvPr id="6" name="Espace réservé du contenu 4"/>
          <p:cNvSpPr>
            <a:spLocks noGrp="1"/>
          </p:cNvSpPr>
          <p:nvPr>
            <p:ph idx="1"/>
          </p:nvPr>
        </p:nvSpPr>
        <p:spPr>
          <a:xfrm>
            <a:off x="185884" y="597744"/>
            <a:ext cx="9884002" cy="6336704"/>
          </a:xfrm>
        </p:spPr>
        <p:txBody>
          <a:bodyPr>
            <a:normAutofit fontScale="70000" lnSpcReduction="20000"/>
          </a:bodyPr>
          <a:lstStyle/>
          <a:p>
            <a:pPr>
              <a:buClr>
                <a:srgbClr val="A20000"/>
              </a:buClr>
              <a:buFont typeface="Courier New" panose="02070309020205020404" pitchFamily="49" charset="0"/>
              <a:buChar char="o"/>
            </a:pPr>
            <a:r>
              <a:rPr lang="en-US" sz="2600" dirty="0"/>
              <a:t>Activated corrosion products tools development and experiments </a:t>
            </a:r>
          </a:p>
          <a:p>
            <a:pPr lvl="1">
              <a:buClr>
                <a:srgbClr val="A20000"/>
              </a:buClr>
              <a:buFont typeface="Arial" panose="020B0604020202020204" pitchFamily="34" charset="0"/>
              <a:buChar char="─"/>
            </a:pPr>
            <a:r>
              <a:rPr lang="en-US" sz="2300" dirty="0"/>
              <a:t>Develop methodology for assessment of dose contribution due to ACP</a:t>
            </a:r>
          </a:p>
          <a:p>
            <a:pPr lvl="1">
              <a:buClr>
                <a:srgbClr val="A20000"/>
              </a:buClr>
              <a:buFont typeface="Arial" panose="020B0604020202020204" pitchFamily="34" charset="0"/>
              <a:buChar char="─"/>
            </a:pPr>
            <a:r>
              <a:rPr lang="en-US" sz="2300" dirty="0"/>
              <a:t>Design, carry-out and </a:t>
            </a:r>
            <a:r>
              <a:rPr lang="en-US" sz="2300" dirty="0" err="1"/>
              <a:t>analyse</a:t>
            </a:r>
            <a:r>
              <a:rPr lang="en-US" sz="2300" dirty="0"/>
              <a:t> experiments at FNG to validate OSCAR-Fusion for ITER </a:t>
            </a:r>
          </a:p>
          <a:p>
            <a:pPr>
              <a:buClr>
                <a:srgbClr val="A20000"/>
              </a:buClr>
              <a:buFont typeface="Courier New" panose="02070309020205020404" pitchFamily="49" charset="0"/>
              <a:buChar char="o"/>
            </a:pPr>
            <a:r>
              <a:rPr lang="en-US" sz="2600" dirty="0"/>
              <a:t>Fluid activation tools development and experiments </a:t>
            </a:r>
            <a:endParaRPr lang="it-IT" sz="2600" b="0" dirty="0"/>
          </a:p>
          <a:p>
            <a:pPr lvl="1">
              <a:buClr>
                <a:srgbClr val="A20000"/>
              </a:buClr>
              <a:buFont typeface="Arial" panose="020B0604020202020204" pitchFamily="34" charset="0"/>
              <a:buChar char="─"/>
            </a:pPr>
            <a:r>
              <a:rPr lang="en-US" sz="2300" dirty="0"/>
              <a:t>Develop of simulation tools for the determination of water activation considering complex flow pattern </a:t>
            </a:r>
          </a:p>
          <a:p>
            <a:pPr lvl="1">
              <a:buClr>
                <a:srgbClr val="A20000"/>
              </a:buClr>
              <a:buFont typeface="Arial" panose="020B0604020202020204" pitchFamily="34" charset="0"/>
              <a:buChar char="─"/>
            </a:pPr>
            <a:r>
              <a:rPr lang="en-US" sz="2300" dirty="0"/>
              <a:t>Design and perform water activation experiments at </a:t>
            </a:r>
            <a:r>
              <a:rPr lang="en-US" sz="2300" b="1" dirty="0"/>
              <a:t>JSI TRIGA</a:t>
            </a:r>
            <a:r>
              <a:rPr lang="en-US" sz="2300" dirty="0"/>
              <a:t> fission reactor to validate ITER prediction</a:t>
            </a:r>
          </a:p>
          <a:p>
            <a:pPr>
              <a:buClr>
                <a:srgbClr val="A20000"/>
              </a:buClr>
              <a:buFont typeface="Courier New" panose="02070309020205020404" pitchFamily="49" charset="0"/>
              <a:buChar char="o"/>
            </a:pPr>
            <a:r>
              <a:rPr lang="en-US" sz="2600" dirty="0"/>
              <a:t>Radiation source model development and simulation of the radiation field </a:t>
            </a:r>
            <a:endParaRPr lang="it-IT" sz="2600" b="0" dirty="0"/>
          </a:p>
          <a:p>
            <a:pPr lvl="1">
              <a:buClr>
                <a:srgbClr val="A20000"/>
              </a:buClr>
              <a:buFont typeface="Arial" panose="020B0604020202020204" pitchFamily="34" charset="0"/>
              <a:buChar char="─"/>
            </a:pPr>
            <a:r>
              <a:rPr lang="en-US" sz="2300" dirty="0"/>
              <a:t>Develop neutron and gamma sources for neutronics calculations of the radiation fields in early ITER phase </a:t>
            </a:r>
          </a:p>
          <a:p>
            <a:pPr lvl="1">
              <a:buClr>
                <a:srgbClr val="A20000"/>
              </a:buClr>
              <a:buFont typeface="Arial" panose="020B0604020202020204" pitchFamily="34" charset="0"/>
              <a:buChar char="─"/>
            </a:pPr>
            <a:r>
              <a:rPr lang="en-US" sz="2300" dirty="0"/>
              <a:t>Develop source of photo-neutrons from Be and perform Shutdown Dose rate assessment  in ITER</a:t>
            </a:r>
          </a:p>
          <a:p>
            <a:pPr lvl="1">
              <a:buClr>
                <a:srgbClr val="A20000"/>
              </a:buClr>
              <a:buFont typeface="Arial" panose="020B0604020202020204" pitchFamily="34" charset="0"/>
              <a:buChar char="─"/>
            </a:pPr>
            <a:r>
              <a:rPr lang="en-US" sz="2300" dirty="0"/>
              <a:t>Develop neutron sources in ITER NB cell</a:t>
            </a:r>
          </a:p>
          <a:p>
            <a:pPr>
              <a:buClr>
                <a:srgbClr val="A20000"/>
              </a:buClr>
              <a:buFont typeface="Courier New" panose="02070309020205020404" pitchFamily="49" charset="0"/>
              <a:buChar char="o"/>
            </a:pPr>
            <a:r>
              <a:rPr lang="en-US" dirty="0"/>
              <a:t>Techniques for low radiation dose level measurements </a:t>
            </a:r>
            <a:endParaRPr lang="it-IT" sz="2000" b="0" dirty="0"/>
          </a:p>
          <a:p>
            <a:pPr lvl="1">
              <a:buClr>
                <a:srgbClr val="A20000"/>
              </a:buClr>
              <a:buFont typeface="Arial" panose="020B0604020202020204" pitchFamily="34" charset="0"/>
              <a:buChar char="─"/>
            </a:pPr>
            <a:r>
              <a:rPr lang="en-US" sz="2300" dirty="0"/>
              <a:t>Develop methodology for low dose measurements during ITER operation and shutdown</a:t>
            </a:r>
            <a:endParaRPr lang="en-US" sz="2300" b="0" dirty="0"/>
          </a:p>
          <a:p>
            <a:pPr>
              <a:buClr>
                <a:srgbClr val="A20000"/>
              </a:buClr>
              <a:buFont typeface="Courier New" panose="02070309020205020404" pitchFamily="49" charset="0"/>
              <a:buChar char="o"/>
            </a:pPr>
            <a:r>
              <a:rPr lang="en-US" dirty="0"/>
              <a:t>Neutronics and virtual reality coupling for maintenance operations</a:t>
            </a:r>
            <a:endParaRPr lang="en-US" sz="1800" b="0" dirty="0"/>
          </a:p>
          <a:p>
            <a:pPr lvl="1">
              <a:buClr>
                <a:srgbClr val="C00000"/>
              </a:buClr>
              <a:buFont typeface="Arial" panose="020B0604020202020204" pitchFamily="34" charset="0"/>
              <a:buChar char="─"/>
            </a:pPr>
            <a:r>
              <a:rPr lang="en-US" sz="2300" dirty="0"/>
              <a:t>Develop of  Virtual Reality (VR) tool coupled with on-line dose rate calculation for ALARA optimization</a:t>
            </a:r>
            <a:endParaRPr lang="en-US" sz="2300" b="0" dirty="0"/>
          </a:p>
        </p:txBody>
      </p:sp>
      <p:pic>
        <p:nvPicPr>
          <p:cNvPr id="7" name="Immagine 10">
            <a:extLst>
              <a:ext uri="{FF2B5EF4-FFF2-40B4-BE49-F238E27FC236}">
                <a16:creationId xmlns:a16="http://schemas.microsoft.com/office/drawing/2014/main" id="{0DFC09E5-0A7A-19D7-572D-14943C777FF2}"/>
              </a:ext>
            </a:extLst>
          </p:cNvPr>
          <p:cNvPicPr>
            <a:picLocks noChangeAspect="1"/>
          </p:cNvPicPr>
          <p:nvPr/>
        </p:nvPicPr>
        <p:blipFill>
          <a:blip r:embed="rId2"/>
          <a:stretch>
            <a:fillRect/>
          </a:stretch>
        </p:blipFill>
        <p:spPr>
          <a:xfrm>
            <a:off x="9021904" y="522895"/>
            <a:ext cx="1453315" cy="1855209"/>
          </a:xfrm>
          <a:prstGeom prst="rect">
            <a:avLst/>
          </a:prstGeom>
        </p:spPr>
      </p:pic>
      <p:pic>
        <p:nvPicPr>
          <p:cNvPr id="8" name="Picture 9">
            <a:extLst>
              <a:ext uri="{FF2B5EF4-FFF2-40B4-BE49-F238E27FC236}">
                <a16:creationId xmlns:a16="http://schemas.microsoft.com/office/drawing/2014/main" id="{8F73AC40-F124-4B1E-A02D-E6E7DE6ABC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98" b="9148"/>
          <a:stretch/>
        </p:blipFill>
        <p:spPr>
          <a:xfrm>
            <a:off x="10007386" y="2226272"/>
            <a:ext cx="2179255" cy="1253088"/>
          </a:xfrm>
          <a:prstGeom prst="rect">
            <a:avLst/>
          </a:prstGeom>
        </p:spPr>
      </p:pic>
      <p:pic>
        <p:nvPicPr>
          <p:cNvPr id="10" name="Image 11"/>
          <p:cNvPicPr>
            <a:picLocks noChangeAspect="1"/>
          </p:cNvPicPr>
          <p:nvPr/>
        </p:nvPicPr>
        <p:blipFill>
          <a:blip r:embed="rId4"/>
          <a:stretch>
            <a:fillRect/>
          </a:stretch>
        </p:blipFill>
        <p:spPr>
          <a:xfrm>
            <a:off x="9862012" y="4977800"/>
            <a:ext cx="1266251" cy="1673741"/>
          </a:xfrm>
          <a:prstGeom prst="rect">
            <a:avLst/>
          </a:prstGeom>
        </p:spPr>
      </p:pic>
      <p:sp>
        <p:nvSpPr>
          <p:cNvPr id="4" name="ZoneTexte 3"/>
          <p:cNvSpPr txBox="1"/>
          <p:nvPr/>
        </p:nvSpPr>
        <p:spPr>
          <a:xfrm>
            <a:off x="10719993" y="1030720"/>
            <a:ext cx="1472007" cy="738664"/>
          </a:xfrm>
          <a:prstGeom prst="rect">
            <a:avLst/>
          </a:prstGeom>
          <a:noFill/>
        </p:spPr>
        <p:txBody>
          <a:bodyPr wrap="square" rtlCol="0">
            <a:spAutoFit/>
          </a:bodyPr>
          <a:lstStyle/>
          <a:p>
            <a:r>
              <a:rPr lang="fr-FR" sz="1400" dirty="0"/>
              <a:t>[ N. </a:t>
            </a:r>
            <a:r>
              <a:rPr lang="fr-FR" sz="1400" dirty="0" err="1"/>
              <a:t>Terranova</a:t>
            </a:r>
            <a:r>
              <a:rPr lang="fr-FR" sz="1400" dirty="0"/>
              <a:t>, G Mariano SOFT 2022]</a:t>
            </a:r>
          </a:p>
        </p:txBody>
      </p:sp>
      <p:sp>
        <p:nvSpPr>
          <p:cNvPr id="12" name="ZoneTexte 11"/>
          <p:cNvSpPr txBox="1"/>
          <p:nvPr/>
        </p:nvSpPr>
        <p:spPr>
          <a:xfrm>
            <a:off x="10349541" y="3539579"/>
            <a:ext cx="1804212" cy="307777"/>
          </a:xfrm>
          <a:prstGeom prst="rect">
            <a:avLst/>
          </a:prstGeom>
          <a:noFill/>
        </p:spPr>
        <p:txBody>
          <a:bodyPr wrap="none" rtlCol="0">
            <a:spAutoFit/>
          </a:bodyPr>
          <a:lstStyle/>
          <a:p>
            <a:r>
              <a:rPr lang="fr-FR" sz="1400" dirty="0"/>
              <a:t>[ D. Kotnik SOFT 2022]</a:t>
            </a:r>
          </a:p>
        </p:txBody>
      </p:sp>
      <p:sp>
        <p:nvSpPr>
          <p:cNvPr id="13" name="ZoneTexte 12"/>
          <p:cNvSpPr txBox="1"/>
          <p:nvPr/>
        </p:nvSpPr>
        <p:spPr>
          <a:xfrm>
            <a:off x="4411021" y="6502693"/>
            <a:ext cx="1751698" cy="307777"/>
          </a:xfrm>
          <a:prstGeom prst="rect">
            <a:avLst/>
          </a:prstGeom>
          <a:noFill/>
        </p:spPr>
        <p:txBody>
          <a:bodyPr wrap="none" rtlCol="0">
            <a:spAutoFit/>
          </a:bodyPr>
          <a:lstStyle/>
          <a:p>
            <a:r>
              <a:rPr lang="fr-FR" sz="1400" dirty="0"/>
              <a:t>[ R. Villari SOFT 2022]</a:t>
            </a:r>
          </a:p>
        </p:txBody>
      </p:sp>
    </p:spTree>
    <p:extLst>
      <p:ext uri="{BB962C8B-B14F-4D97-AF65-F5344CB8AC3E}">
        <p14:creationId xmlns:p14="http://schemas.microsoft.com/office/powerpoint/2010/main" val="1695506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Status</a:t>
            </a:r>
            <a:r>
              <a:rPr lang="fr-FR" dirty="0"/>
              <a:t> of the 2022 Grant </a:t>
            </a:r>
            <a:r>
              <a:rPr lang="fr-FR" dirty="0" err="1"/>
              <a:t>Deliverable</a:t>
            </a:r>
            <a:r>
              <a:rPr lang="fr-FR" dirty="0"/>
              <a:t> </a:t>
            </a:r>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119336" y="777066"/>
            <a:ext cx="11983034" cy="5822353"/>
          </a:xfrm>
        </p:spPr>
        <p:txBody>
          <a:bodyPr vert="horz" lIns="91440" tIns="45720" rIns="91440" bIns="45720" rtlCol="0" anchor="t">
            <a:normAutofit fontScale="85000" lnSpcReduction="20000"/>
          </a:bodyPr>
          <a:lstStyle/>
          <a:p>
            <a:pPr fontAlgn="t">
              <a:buFont typeface="Wingdings" panose="05000000000000000000" pitchFamily="2" charset="2"/>
              <a:buChar char="ü"/>
            </a:pPr>
            <a:r>
              <a:rPr lang="fr-FR" dirty="0">
                <a:solidFill>
                  <a:srgbClr val="00B050"/>
                </a:solidFill>
              </a:rPr>
              <a:t>PRIO.D.01</a:t>
            </a:r>
            <a:r>
              <a:rPr lang="fr-FR" b="0" dirty="0">
                <a:solidFill>
                  <a:srgbClr val="00B050"/>
                </a:solidFill>
              </a:rPr>
              <a:t> </a:t>
            </a:r>
            <a:r>
              <a:rPr lang="fr-FR" dirty="0" err="1">
                <a:solidFill>
                  <a:srgbClr val="00B050"/>
                </a:solidFill>
              </a:rPr>
              <a:t>European</a:t>
            </a:r>
            <a:r>
              <a:rPr lang="fr-FR" dirty="0">
                <a:solidFill>
                  <a:srgbClr val="00B050"/>
                </a:solidFill>
              </a:rPr>
              <a:t> Plasma Simulator (Python workflow) </a:t>
            </a:r>
            <a:r>
              <a:rPr lang="fr-FR" dirty="0" err="1">
                <a:solidFill>
                  <a:srgbClr val="00B050"/>
                </a:solidFill>
              </a:rPr>
              <a:t>released</a:t>
            </a:r>
            <a:r>
              <a:rPr lang="fr-FR" dirty="0">
                <a:solidFill>
                  <a:srgbClr val="00B050"/>
                </a:solidFill>
              </a:rPr>
              <a:t> to the </a:t>
            </a:r>
            <a:r>
              <a:rPr lang="fr-FR" dirty="0" err="1">
                <a:solidFill>
                  <a:srgbClr val="00B050"/>
                </a:solidFill>
              </a:rPr>
              <a:t>EUROfusion</a:t>
            </a:r>
            <a:r>
              <a:rPr lang="fr-FR" dirty="0">
                <a:solidFill>
                  <a:srgbClr val="00B050"/>
                </a:solidFill>
              </a:rPr>
              <a:t> </a:t>
            </a:r>
            <a:r>
              <a:rPr lang="fr-FR" dirty="0" err="1">
                <a:solidFill>
                  <a:srgbClr val="00B050"/>
                </a:solidFill>
              </a:rPr>
              <a:t>community</a:t>
            </a:r>
            <a:r>
              <a:rPr lang="fr-FR" dirty="0">
                <a:solidFill>
                  <a:srgbClr val="00B050"/>
                </a:solidFill>
              </a:rPr>
              <a:t> </a:t>
            </a:r>
            <a:r>
              <a:rPr lang="fr-FR" dirty="0" err="1">
                <a:solidFill>
                  <a:srgbClr val="00B050"/>
                </a:solidFill>
              </a:rPr>
              <a:t>including</a:t>
            </a:r>
            <a:r>
              <a:rPr lang="fr-FR" dirty="0">
                <a:solidFill>
                  <a:srgbClr val="00B050"/>
                </a:solidFill>
              </a:rPr>
              <a:t> all </a:t>
            </a:r>
            <a:r>
              <a:rPr lang="fr-FR" dirty="0" err="1">
                <a:solidFill>
                  <a:srgbClr val="00B050"/>
                </a:solidFill>
              </a:rPr>
              <a:t>available</a:t>
            </a:r>
            <a:r>
              <a:rPr lang="fr-FR" dirty="0">
                <a:solidFill>
                  <a:srgbClr val="00B050"/>
                </a:solidFill>
              </a:rPr>
              <a:t> IMAS modules and a user </a:t>
            </a:r>
            <a:r>
              <a:rPr lang="fr-FR" dirty="0" err="1">
                <a:solidFill>
                  <a:srgbClr val="00B050"/>
                </a:solidFill>
              </a:rPr>
              <a:t>friendly</a:t>
            </a:r>
            <a:r>
              <a:rPr lang="fr-FR" dirty="0">
                <a:solidFill>
                  <a:srgbClr val="00B050"/>
                </a:solidFill>
              </a:rPr>
              <a:t> interface (TSVV11 </a:t>
            </a:r>
            <a:r>
              <a:rPr lang="fr-FR" dirty="0" err="1">
                <a:solidFill>
                  <a:srgbClr val="00B050"/>
                </a:solidFill>
              </a:rPr>
              <a:t>responsibility</a:t>
            </a:r>
            <a:r>
              <a:rPr lang="fr-FR" dirty="0">
                <a:solidFill>
                  <a:srgbClr val="00B050"/>
                </a:solidFill>
              </a:rPr>
              <a:t>)</a:t>
            </a:r>
          </a:p>
          <a:p>
            <a:pPr fontAlgn="t"/>
            <a:r>
              <a:rPr lang="fr-FR" dirty="0">
                <a:solidFill>
                  <a:srgbClr val="DE8D22"/>
                </a:solidFill>
              </a:rPr>
              <a:t>PRIO.D.02</a:t>
            </a:r>
            <a:r>
              <a:rPr lang="fr-FR" b="0" dirty="0">
                <a:solidFill>
                  <a:srgbClr val="DE8D22"/>
                </a:solidFill>
              </a:rPr>
              <a:t> </a:t>
            </a:r>
            <a:r>
              <a:rPr lang="fr-FR" dirty="0">
                <a:solidFill>
                  <a:srgbClr val="DE8D22"/>
                </a:solidFill>
              </a:rPr>
              <a:t>Report on the </a:t>
            </a:r>
            <a:r>
              <a:rPr lang="fr-FR" dirty="0" err="1">
                <a:solidFill>
                  <a:srgbClr val="DE8D22"/>
                </a:solidFill>
              </a:rPr>
              <a:t>procedure</a:t>
            </a:r>
            <a:r>
              <a:rPr lang="fr-FR" dirty="0">
                <a:solidFill>
                  <a:srgbClr val="DE8D22"/>
                </a:solidFill>
              </a:rPr>
              <a:t> for an </a:t>
            </a:r>
            <a:r>
              <a:rPr lang="fr-FR" dirty="0" err="1">
                <a:solidFill>
                  <a:srgbClr val="DE8D22"/>
                </a:solidFill>
              </a:rPr>
              <a:t>automated</a:t>
            </a:r>
            <a:r>
              <a:rPr lang="fr-FR" dirty="0">
                <a:solidFill>
                  <a:srgbClr val="DE8D22"/>
                </a:solidFill>
              </a:rPr>
              <a:t> and </a:t>
            </a:r>
            <a:r>
              <a:rPr lang="fr-FR" dirty="0" err="1">
                <a:solidFill>
                  <a:srgbClr val="DE8D22"/>
                </a:solidFill>
              </a:rPr>
              <a:t>systematic</a:t>
            </a:r>
            <a:r>
              <a:rPr lang="fr-FR" dirty="0">
                <a:solidFill>
                  <a:srgbClr val="DE8D22"/>
                </a:solidFill>
              </a:rPr>
              <a:t> validation of </a:t>
            </a:r>
            <a:r>
              <a:rPr lang="fr-FR" dirty="0" err="1">
                <a:solidFill>
                  <a:srgbClr val="DE8D22"/>
                </a:solidFill>
              </a:rPr>
              <a:t>predictive</a:t>
            </a:r>
            <a:r>
              <a:rPr lang="fr-FR" dirty="0">
                <a:solidFill>
                  <a:srgbClr val="DE8D22"/>
                </a:solidFill>
              </a:rPr>
              <a:t> </a:t>
            </a:r>
            <a:r>
              <a:rPr lang="fr-FR" dirty="0" err="1">
                <a:solidFill>
                  <a:srgbClr val="DE8D22"/>
                </a:solidFill>
              </a:rPr>
              <a:t>integrated</a:t>
            </a:r>
            <a:r>
              <a:rPr lang="fr-FR" dirty="0">
                <a:solidFill>
                  <a:srgbClr val="DE8D22"/>
                </a:solidFill>
              </a:rPr>
              <a:t> </a:t>
            </a:r>
            <a:r>
              <a:rPr lang="fr-FR" dirty="0" err="1">
                <a:solidFill>
                  <a:srgbClr val="DE8D22"/>
                </a:solidFill>
              </a:rPr>
              <a:t>modelling</a:t>
            </a:r>
            <a:r>
              <a:rPr lang="fr-FR" dirty="0">
                <a:solidFill>
                  <a:srgbClr val="DE8D22"/>
                </a:solidFill>
              </a:rPr>
              <a:t> </a:t>
            </a:r>
            <a:r>
              <a:rPr lang="fr-FR" dirty="0" err="1">
                <a:solidFill>
                  <a:srgbClr val="DE8D22"/>
                </a:solidFill>
              </a:rPr>
              <a:t>including</a:t>
            </a:r>
            <a:r>
              <a:rPr lang="fr-FR" dirty="0">
                <a:solidFill>
                  <a:srgbClr val="DE8D22"/>
                </a:solidFill>
              </a:rPr>
              <a:t> </a:t>
            </a:r>
            <a:r>
              <a:rPr lang="fr-FR" dirty="0" err="1">
                <a:solidFill>
                  <a:srgbClr val="DE8D22"/>
                </a:solidFill>
              </a:rPr>
              <a:t>uncertainty</a:t>
            </a:r>
            <a:r>
              <a:rPr lang="fr-FR" dirty="0">
                <a:solidFill>
                  <a:srgbClr val="DE8D22"/>
                </a:solidFill>
              </a:rPr>
              <a:t> quantification </a:t>
            </a:r>
            <a:r>
              <a:rPr lang="fr-FR" dirty="0" smtClean="0">
                <a:solidFill>
                  <a:srgbClr val="DE8D22"/>
                </a:solidFill>
              </a:rPr>
              <a:t>(TSVV11 </a:t>
            </a:r>
            <a:r>
              <a:rPr lang="fr-FR" dirty="0" err="1">
                <a:solidFill>
                  <a:srgbClr val="DE8D22"/>
                </a:solidFill>
              </a:rPr>
              <a:t>responsibility</a:t>
            </a:r>
            <a:r>
              <a:rPr lang="fr-FR" dirty="0" smtClean="0">
                <a:solidFill>
                  <a:srgbClr val="DE8D22"/>
                </a:solidFill>
              </a:rPr>
              <a:t>): Delay Sept 2023</a:t>
            </a:r>
            <a:endParaRPr lang="fr-FR" dirty="0">
              <a:solidFill>
                <a:srgbClr val="DE8D22"/>
              </a:solidFill>
            </a:endParaRPr>
          </a:p>
          <a:p>
            <a:pPr fontAlgn="t">
              <a:buFont typeface="Wingdings" panose="05000000000000000000" pitchFamily="2" charset="2"/>
              <a:buChar char="ü"/>
            </a:pPr>
            <a:r>
              <a:rPr lang="fr-FR" dirty="0">
                <a:solidFill>
                  <a:srgbClr val="00B050"/>
                </a:solidFill>
              </a:rPr>
              <a:t>PRIO.D.12</a:t>
            </a:r>
            <a:r>
              <a:rPr lang="fr-FR" b="0" dirty="0">
                <a:solidFill>
                  <a:srgbClr val="00B050"/>
                </a:solidFill>
              </a:rPr>
              <a:t> </a:t>
            </a:r>
            <a:r>
              <a:rPr lang="fr-FR" dirty="0">
                <a:solidFill>
                  <a:srgbClr val="00B050"/>
                </a:solidFill>
              </a:rPr>
              <a:t>Report on </a:t>
            </a:r>
            <a:r>
              <a:rPr lang="fr-FR" dirty="0" err="1">
                <a:solidFill>
                  <a:srgbClr val="00B050"/>
                </a:solidFill>
              </a:rPr>
              <a:t>EUROfusion</a:t>
            </a:r>
            <a:r>
              <a:rPr lang="fr-FR" dirty="0">
                <a:solidFill>
                  <a:srgbClr val="00B050"/>
                </a:solidFill>
              </a:rPr>
              <a:t> participation in ITER NBTF, ELISE and BUG </a:t>
            </a:r>
            <a:r>
              <a:rPr lang="fr-FR" dirty="0" err="1">
                <a:solidFill>
                  <a:srgbClr val="00B050"/>
                </a:solidFill>
              </a:rPr>
              <a:t>activities</a:t>
            </a:r>
            <a:r>
              <a:rPr lang="fr-FR" dirty="0">
                <a:solidFill>
                  <a:srgbClr val="00B050"/>
                </a:solidFill>
              </a:rPr>
              <a:t> </a:t>
            </a:r>
          </a:p>
          <a:p>
            <a:pPr fontAlgn="t">
              <a:buFont typeface="Wingdings" panose="05000000000000000000" pitchFamily="2" charset="2"/>
              <a:buChar char="ü"/>
            </a:pPr>
            <a:r>
              <a:rPr lang="fr-FR" dirty="0">
                <a:solidFill>
                  <a:srgbClr val="00B050"/>
                </a:solidFill>
              </a:rPr>
              <a:t>PRIO.D.13</a:t>
            </a:r>
            <a:r>
              <a:rPr lang="fr-FR" b="0" dirty="0">
                <a:solidFill>
                  <a:srgbClr val="00B050"/>
                </a:solidFill>
              </a:rPr>
              <a:t> </a:t>
            </a:r>
            <a:r>
              <a:rPr lang="fr-FR" dirty="0">
                <a:solidFill>
                  <a:srgbClr val="00B050"/>
                </a:solidFill>
              </a:rPr>
              <a:t>Report on long pulse </a:t>
            </a:r>
            <a:r>
              <a:rPr lang="fr-FR" dirty="0" err="1">
                <a:solidFill>
                  <a:srgbClr val="00B050"/>
                </a:solidFill>
              </a:rPr>
              <a:t>operation</a:t>
            </a:r>
            <a:r>
              <a:rPr lang="fr-FR" dirty="0">
                <a:solidFill>
                  <a:srgbClr val="00B050"/>
                </a:solidFill>
              </a:rPr>
              <a:t> 1000s extraction of H- on ELISE </a:t>
            </a:r>
            <a:r>
              <a:rPr lang="fr-FR" dirty="0" err="1">
                <a:solidFill>
                  <a:srgbClr val="00B050"/>
                </a:solidFill>
              </a:rPr>
              <a:t>facility</a:t>
            </a:r>
            <a:r>
              <a:rPr lang="fr-FR" dirty="0">
                <a:solidFill>
                  <a:srgbClr val="00B050"/>
                </a:solidFill>
              </a:rPr>
              <a:t> </a:t>
            </a:r>
          </a:p>
          <a:p>
            <a:pPr fontAlgn="t">
              <a:buFont typeface="Wingdings" panose="05000000000000000000" pitchFamily="2" charset="2"/>
              <a:buChar char="ü"/>
            </a:pPr>
            <a:r>
              <a:rPr lang="fr-FR" dirty="0">
                <a:solidFill>
                  <a:srgbClr val="00B050"/>
                </a:solidFill>
              </a:rPr>
              <a:t>PRIO.D.22</a:t>
            </a:r>
            <a:r>
              <a:rPr lang="fr-FR" b="0" dirty="0">
                <a:solidFill>
                  <a:srgbClr val="00B050"/>
                </a:solidFill>
              </a:rPr>
              <a:t> </a:t>
            </a:r>
            <a:r>
              <a:rPr lang="fr-FR" dirty="0">
                <a:solidFill>
                  <a:srgbClr val="00B050"/>
                </a:solidFill>
              </a:rPr>
              <a:t>Report on </a:t>
            </a:r>
            <a:r>
              <a:rPr lang="fr-FR" dirty="0" err="1">
                <a:solidFill>
                  <a:srgbClr val="00B050"/>
                </a:solidFill>
              </a:rPr>
              <a:t>testing</a:t>
            </a:r>
            <a:r>
              <a:rPr lang="fr-FR" dirty="0">
                <a:solidFill>
                  <a:srgbClr val="00B050"/>
                </a:solidFill>
              </a:rPr>
              <a:t> of n/T detectors in JET DT for breeder </a:t>
            </a:r>
            <a:r>
              <a:rPr lang="fr-FR" dirty="0" err="1">
                <a:solidFill>
                  <a:srgbClr val="00B050"/>
                </a:solidFill>
              </a:rPr>
              <a:t>blanket</a:t>
            </a:r>
            <a:r>
              <a:rPr lang="fr-FR" dirty="0">
                <a:solidFill>
                  <a:srgbClr val="00B050"/>
                </a:solidFill>
              </a:rPr>
              <a:t> </a:t>
            </a:r>
          </a:p>
          <a:p>
            <a:pPr fontAlgn="t"/>
            <a:r>
              <a:rPr lang="fr-FR" dirty="0">
                <a:solidFill>
                  <a:srgbClr val="FF0000"/>
                </a:solidFill>
              </a:rPr>
              <a:t>PRIO.D.23</a:t>
            </a:r>
            <a:r>
              <a:rPr lang="fr-FR" b="0" dirty="0">
                <a:solidFill>
                  <a:srgbClr val="FF0000"/>
                </a:solidFill>
              </a:rPr>
              <a:t> </a:t>
            </a:r>
            <a:r>
              <a:rPr lang="fr-FR" dirty="0">
                <a:solidFill>
                  <a:srgbClr val="FF0000"/>
                </a:solidFill>
              </a:rPr>
              <a:t>Report on </a:t>
            </a:r>
            <a:r>
              <a:rPr lang="fr-FR" dirty="0" err="1">
                <a:solidFill>
                  <a:srgbClr val="FF0000"/>
                </a:solidFill>
              </a:rPr>
              <a:t>Occupational</a:t>
            </a:r>
            <a:r>
              <a:rPr lang="fr-FR" dirty="0">
                <a:solidFill>
                  <a:srgbClr val="FF0000"/>
                </a:solidFill>
              </a:rPr>
              <a:t> Radiation </a:t>
            </a:r>
            <a:r>
              <a:rPr lang="fr-FR" dirty="0" err="1">
                <a:solidFill>
                  <a:srgbClr val="FF0000"/>
                </a:solidFill>
              </a:rPr>
              <a:t>Exposure</a:t>
            </a:r>
            <a:r>
              <a:rPr lang="fr-FR" dirty="0">
                <a:solidFill>
                  <a:srgbClr val="FF0000"/>
                </a:solidFill>
              </a:rPr>
              <a:t> and </a:t>
            </a:r>
            <a:r>
              <a:rPr lang="fr-FR" dirty="0" err="1">
                <a:solidFill>
                  <a:srgbClr val="FF0000"/>
                </a:solidFill>
              </a:rPr>
              <a:t>waste</a:t>
            </a:r>
            <a:r>
              <a:rPr lang="fr-FR" dirty="0">
                <a:solidFill>
                  <a:srgbClr val="FF0000"/>
                </a:solidFill>
              </a:rPr>
              <a:t> data </a:t>
            </a:r>
            <a:r>
              <a:rPr lang="fr-FR" dirty="0" err="1">
                <a:solidFill>
                  <a:srgbClr val="FF0000"/>
                </a:solidFill>
              </a:rPr>
              <a:t>collected</a:t>
            </a:r>
            <a:r>
              <a:rPr lang="fr-FR" dirty="0">
                <a:solidFill>
                  <a:srgbClr val="FF0000"/>
                </a:solidFill>
              </a:rPr>
              <a:t> at JET in DT </a:t>
            </a:r>
            <a:r>
              <a:rPr lang="fr-FR" dirty="0" err="1">
                <a:solidFill>
                  <a:srgbClr val="FF0000"/>
                </a:solidFill>
              </a:rPr>
              <a:t>operation</a:t>
            </a:r>
            <a:endParaRPr lang="fr-FR" dirty="0">
              <a:solidFill>
                <a:srgbClr val="FF0000"/>
              </a:solidFill>
            </a:endParaRPr>
          </a:p>
          <a:p>
            <a:pPr lvl="1"/>
            <a:r>
              <a:rPr lang="fr-FR" dirty="0" err="1">
                <a:cs typeface="Arial"/>
              </a:rPr>
              <a:t>Proposal</a:t>
            </a:r>
            <a:r>
              <a:rPr lang="fr-FR" dirty="0">
                <a:cs typeface="Arial"/>
              </a:rPr>
              <a:t> to </a:t>
            </a:r>
            <a:r>
              <a:rPr lang="fr-FR" dirty="0" err="1">
                <a:cs typeface="Arial"/>
              </a:rPr>
              <a:t>delay</a:t>
            </a:r>
            <a:r>
              <a:rPr lang="fr-FR" dirty="0">
                <a:cs typeface="Arial"/>
              </a:rPr>
              <a:t> to </a:t>
            </a:r>
            <a:r>
              <a:rPr lang="fr-FR" dirty="0" err="1">
                <a:cs typeface="Arial"/>
              </a:rPr>
              <a:t>Dec</a:t>
            </a:r>
            <a:r>
              <a:rPr lang="fr-FR" dirty="0">
                <a:cs typeface="Arial"/>
              </a:rPr>
              <a:t>. 2024: no new ORE data </a:t>
            </a:r>
            <a:r>
              <a:rPr lang="fr-FR" dirty="0" err="1">
                <a:cs typeface="Arial"/>
              </a:rPr>
              <a:t>provided</a:t>
            </a:r>
            <a:r>
              <a:rPr lang="fr-FR" dirty="0">
                <a:cs typeface="Arial"/>
              </a:rPr>
              <a:t> by UKAEA (</a:t>
            </a:r>
            <a:r>
              <a:rPr lang="fr-FR" dirty="0" err="1">
                <a:cs typeface="Arial"/>
              </a:rPr>
              <a:t>database</a:t>
            </a:r>
            <a:r>
              <a:rPr lang="fr-FR" dirty="0">
                <a:cs typeface="Arial"/>
              </a:rPr>
              <a:t> infrastructure has been </a:t>
            </a:r>
            <a:r>
              <a:rPr lang="fr-FR" dirty="0" err="1">
                <a:cs typeface="Arial"/>
              </a:rPr>
              <a:t>set-up</a:t>
            </a:r>
            <a:r>
              <a:rPr lang="fr-FR" dirty="0">
                <a:cs typeface="Arial"/>
              </a:rPr>
              <a:t>) </a:t>
            </a:r>
            <a:endParaRPr lang="fr-FR" dirty="0"/>
          </a:p>
          <a:p>
            <a:pPr lvl="1"/>
            <a:r>
              <a:rPr lang="fr-FR" dirty="0"/>
              <a:t>WASTE data collection: JET </a:t>
            </a:r>
            <a:r>
              <a:rPr lang="fr-FR" dirty="0" err="1"/>
              <a:t>operation</a:t>
            </a:r>
            <a:r>
              <a:rPr lang="fr-FR" dirty="0"/>
              <a:t>  </a:t>
            </a:r>
            <a:r>
              <a:rPr lang="fr-FR" dirty="0" err="1"/>
              <a:t>extended</a:t>
            </a:r>
            <a:r>
              <a:rPr lang="fr-FR" dirty="0"/>
              <a:t> up to 2023 </a:t>
            </a:r>
            <a:r>
              <a:rPr lang="fr-FR" dirty="0" err="1"/>
              <a:t>without</a:t>
            </a:r>
            <a:r>
              <a:rPr lang="fr-FR" dirty="0"/>
              <a:t> </a:t>
            </a:r>
            <a:r>
              <a:rPr lang="fr-FR" dirty="0" err="1"/>
              <a:t>planned</a:t>
            </a:r>
            <a:r>
              <a:rPr lang="fr-FR" dirty="0"/>
              <a:t> </a:t>
            </a:r>
            <a:r>
              <a:rPr lang="it-IT" dirty="0"/>
              <a:t>intervention before  2024. </a:t>
            </a:r>
            <a:endParaRPr lang="fr-FR" dirty="0">
              <a:solidFill>
                <a:srgbClr val="FF0000"/>
              </a:solidFill>
            </a:endParaRPr>
          </a:p>
          <a:p>
            <a:pPr fontAlgn="t"/>
            <a:r>
              <a:rPr lang="fr-FR" dirty="0">
                <a:solidFill>
                  <a:srgbClr val="FF0000"/>
                </a:solidFill>
              </a:rPr>
              <a:t>PRIO.D.24</a:t>
            </a:r>
            <a:r>
              <a:rPr lang="fr-FR" b="0" dirty="0">
                <a:solidFill>
                  <a:srgbClr val="FF0000"/>
                </a:solidFill>
              </a:rPr>
              <a:t> </a:t>
            </a:r>
            <a:r>
              <a:rPr lang="fr-FR" dirty="0">
                <a:solidFill>
                  <a:srgbClr val="FF0000"/>
                </a:solidFill>
              </a:rPr>
              <a:t>Report on calibration </a:t>
            </a:r>
            <a:r>
              <a:rPr lang="fr-FR" dirty="0" err="1">
                <a:solidFill>
                  <a:srgbClr val="FF0000"/>
                </a:solidFill>
              </a:rPr>
              <a:t>verification</a:t>
            </a:r>
            <a:r>
              <a:rPr lang="fr-FR" dirty="0">
                <a:solidFill>
                  <a:srgbClr val="FF0000"/>
                </a:solidFill>
              </a:rPr>
              <a:t> at JET in DT </a:t>
            </a:r>
            <a:r>
              <a:rPr lang="fr-FR" dirty="0" err="1">
                <a:solidFill>
                  <a:srgbClr val="FF0000"/>
                </a:solidFill>
              </a:rPr>
              <a:t>operation</a:t>
            </a:r>
            <a:endParaRPr lang="fr-FR" dirty="0">
              <a:solidFill>
                <a:srgbClr val="FF0000"/>
              </a:solidFill>
            </a:endParaRPr>
          </a:p>
          <a:p>
            <a:pPr lvl="1"/>
            <a:r>
              <a:rPr lang="fr-FR" dirty="0" err="1">
                <a:cs typeface="Arial"/>
              </a:rPr>
              <a:t>Proposal</a:t>
            </a:r>
            <a:r>
              <a:rPr lang="fr-FR" dirty="0">
                <a:cs typeface="Arial"/>
              </a:rPr>
              <a:t> to </a:t>
            </a:r>
            <a:r>
              <a:rPr lang="fr-FR" dirty="0" err="1">
                <a:cs typeface="Arial"/>
              </a:rPr>
              <a:t>delay</a:t>
            </a:r>
            <a:r>
              <a:rPr lang="fr-FR" dirty="0">
                <a:cs typeface="Arial"/>
              </a:rPr>
              <a:t> to </a:t>
            </a:r>
            <a:r>
              <a:rPr lang="fr-FR" dirty="0" err="1">
                <a:cs typeface="Arial"/>
              </a:rPr>
              <a:t>Dec</a:t>
            </a:r>
            <a:r>
              <a:rPr lang="fr-FR" dirty="0">
                <a:cs typeface="Arial"/>
              </a:rPr>
              <a:t>. 2023  Neutron calibration not </a:t>
            </a:r>
            <a:r>
              <a:rPr lang="fr-FR" dirty="0" err="1">
                <a:cs typeface="Arial"/>
              </a:rPr>
              <a:t>finalised</a:t>
            </a:r>
            <a:r>
              <a:rPr lang="fr-FR" dirty="0">
                <a:cs typeface="Arial"/>
              </a:rPr>
              <a:t> by the JET </a:t>
            </a:r>
            <a:r>
              <a:rPr lang="fr-FR" dirty="0" err="1">
                <a:cs typeface="Arial"/>
              </a:rPr>
              <a:t>operator</a:t>
            </a:r>
            <a:endParaRPr lang="fr-FR" b="0" dirty="0">
              <a:solidFill>
                <a:srgbClr val="FF0000"/>
              </a:solidFill>
            </a:endParaRPr>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19</a:t>
            </a:fld>
            <a:endParaRPr lang="en-GB" dirty="0"/>
          </a:p>
        </p:txBody>
      </p:sp>
    </p:spTree>
    <p:extLst>
      <p:ext uri="{BB962C8B-B14F-4D97-AF65-F5344CB8AC3E}">
        <p14:creationId xmlns:p14="http://schemas.microsoft.com/office/powerpoint/2010/main" val="129750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cs typeface="Arial"/>
              </a:rPr>
              <a:t>Context</a:t>
            </a:r>
            <a:r>
              <a:rPr lang="fr-FR" dirty="0">
                <a:cs typeface="Arial"/>
              </a:rPr>
              <a:t>: EFPW-2022 on </a:t>
            </a:r>
            <a:r>
              <a:rPr lang="en-GB" dirty="0" err="1">
                <a:cs typeface="Arial"/>
              </a:rPr>
              <a:t>EUROfusion</a:t>
            </a:r>
            <a:r>
              <a:rPr lang="en-GB" dirty="0">
                <a:cs typeface="Arial"/>
              </a:rPr>
              <a:t> role in ITER operation &amp; scientific exploitation</a:t>
            </a:r>
            <a:endParaRPr lang="fr-FR" dirty="0">
              <a:cs typeface="Arial"/>
            </a:endParaRPr>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119336" y="764704"/>
            <a:ext cx="11983034" cy="5653341"/>
          </a:xfrm>
        </p:spPr>
        <p:txBody>
          <a:bodyPr>
            <a:normAutofit fontScale="92500" lnSpcReduction="20000"/>
          </a:bodyPr>
          <a:lstStyle/>
          <a:p>
            <a:r>
              <a:rPr lang="en-US" dirty="0"/>
              <a:t>Re-optimization of assembly and ITER Research Plan to be carried out in order to minimize impact on start of DD+DT operation. Various options under discussion within IO </a:t>
            </a:r>
          </a:p>
          <a:p>
            <a:pPr lvl="1"/>
            <a:r>
              <a:rPr lang="en-US" dirty="0"/>
              <a:t>Two stages nuclear licenses, W wall, increase ECRH, merge campaigns  … ? </a:t>
            </a:r>
          </a:p>
          <a:p>
            <a:r>
              <a:rPr lang="en-US" dirty="0"/>
              <a:t>“Research team with large participation of ITER Members specialists is required to execute research and experiment program”</a:t>
            </a:r>
          </a:p>
          <a:p>
            <a:r>
              <a:rPr lang="en-US" dirty="0"/>
              <a:t>“Time from now to start of operation should be used to develop full </a:t>
            </a:r>
            <a:r>
              <a:rPr lang="fr-FR" dirty="0" err="1"/>
              <a:t>capabilities</a:t>
            </a:r>
            <a:r>
              <a:rPr lang="fr-FR" dirty="0"/>
              <a:t> for ITER </a:t>
            </a:r>
            <a:r>
              <a:rPr lang="fr-FR" dirty="0" err="1"/>
              <a:t>scientific</a:t>
            </a:r>
            <a:r>
              <a:rPr lang="fr-FR" dirty="0"/>
              <a:t> exploitation: Support </a:t>
            </a:r>
            <a:r>
              <a:rPr lang="fr-FR" dirty="0" err="1"/>
              <a:t>from</a:t>
            </a:r>
            <a:r>
              <a:rPr lang="fr-FR" dirty="0"/>
              <a:t> ITER </a:t>
            </a:r>
            <a:r>
              <a:rPr lang="en-US" dirty="0"/>
              <a:t>Members R&amp;D institutions is essential”</a:t>
            </a:r>
          </a:p>
          <a:p>
            <a:r>
              <a:rPr lang="fr-FR" dirty="0"/>
              <a:t>Main Areas for Collaboration </a:t>
            </a:r>
            <a:r>
              <a:rPr lang="fr-FR" dirty="0" err="1"/>
              <a:t>with</a:t>
            </a:r>
            <a:r>
              <a:rPr lang="fr-FR" dirty="0"/>
              <a:t> </a:t>
            </a:r>
            <a:r>
              <a:rPr lang="en-US" dirty="0"/>
              <a:t>ITER partners to the Preparation and Execution of ITER Integrated Commissioning and Operations have been identified </a:t>
            </a:r>
          </a:p>
          <a:p>
            <a:pPr lvl="1"/>
            <a:r>
              <a:rPr lang="fr-FR" dirty="0"/>
              <a:t>Operations, </a:t>
            </a:r>
            <a:r>
              <a:rPr lang="fr-FR" dirty="0" err="1"/>
              <a:t>Commissioning</a:t>
            </a:r>
            <a:r>
              <a:rPr lang="fr-FR" dirty="0"/>
              <a:t>, </a:t>
            </a:r>
            <a:r>
              <a:rPr lang="fr-FR" dirty="0" err="1"/>
              <a:t>Technical</a:t>
            </a:r>
            <a:r>
              <a:rPr lang="fr-FR" dirty="0"/>
              <a:t> Documentation and </a:t>
            </a:r>
            <a:r>
              <a:rPr lang="fr-FR" dirty="0" err="1"/>
              <a:t>Procedures</a:t>
            </a:r>
            <a:r>
              <a:rPr lang="fr-FR" dirty="0"/>
              <a:t>, Machine Protection,</a:t>
            </a:r>
            <a:r>
              <a:rPr lang="en-US" dirty="0"/>
              <a:t> Tools for Operation (and systems), Execution of Experimental Program, Nuclear Safety Training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a:t>
            </a:fld>
            <a:endParaRPr lang="en-GB" dirty="0"/>
          </a:p>
        </p:txBody>
      </p:sp>
      <p:sp>
        <p:nvSpPr>
          <p:cNvPr id="6" name="ZoneTexte 5"/>
          <p:cNvSpPr txBox="1"/>
          <p:nvPr/>
        </p:nvSpPr>
        <p:spPr>
          <a:xfrm>
            <a:off x="5015880" y="2780928"/>
            <a:ext cx="1818575" cy="369332"/>
          </a:xfrm>
          <a:prstGeom prst="rect">
            <a:avLst/>
          </a:prstGeom>
          <a:noFill/>
        </p:spPr>
        <p:txBody>
          <a:bodyPr wrap="none" rtlCol="0">
            <a:spAutoFit/>
          </a:bodyPr>
          <a:lstStyle/>
          <a:p>
            <a:r>
              <a:rPr lang="fr-FR" dirty="0"/>
              <a:t>[A. </a:t>
            </a:r>
            <a:r>
              <a:rPr lang="fr-FR" dirty="0" err="1"/>
              <a:t>Loarte</a:t>
            </a:r>
            <a:r>
              <a:rPr lang="fr-FR" dirty="0"/>
              <a:t>  EFPW]</a:t>
            </a:r>
          </a:p>
        </p:txBody>
      </p:sp>
      <p:sp>
        <p:nvSpPr>
          <p:cNvPr id="7" name="ZoneTexte 6"/>
          <p:cNvSpPr txBox="1"/>
          <p:nvPr/>
        </p:nvSpPr>
        <p:spPr>
          <a:xfrm>
            <a:off x="9264352" y="3789040"/>
            <a:ext cx="1818575" cy="369332"/>
          </a:xfrm>
          <a:prstGeom prst="rect">
            <a:avLst/>
          </a:prstGeom>
          <a:noFill/>
        </p:spPr>
        <p:txBody>
          <a:bodyPr wrap="none" rtlCol="0">
            <a:spAutoFit/>
          </a:bodyPr>
          <a:lstStyle/>
          <a:p>
            <a:r>
              <a:rPr lang="fr-FR" dirty="0"/>
              <a:t>[A. </a:t>
            </a:r>
            <a:r>
              <a:rPr lang="fr-FR" dirty="0" err="1"/>
              <a:t>Loarte</a:t>
            </a:r>
            <a:r>
              <a:rPr lang="fr-FR" dirty="0"/>
              <a:t> EFPW ]</a:t>
            </a:r>
          </a:p>
        </p:txBody>
      </p:sp>
      <p:sp>
        <p:nvSpPr>
          <p:cNvPr id="8" name="ZoneTexte 7"/>
          <p:cNvSpPr txBox="1"/>
          <p:nvPr/>
        </p:nvSpPr>
        <p:spPr>
          <a:xfrm>
            <a:off x="8112224" y="4787860"/>
            <a:ext cx="1739579" cy="369332"/>
          </a:xfrm>
          <a:prstGeom prst="rect">
            <a:avLst/>
          </a:prstGeom>
          <a:noFill/>
        </p:spPr>
        <p:txBody>
          <a:bodyPr wrap="none" rtlCol="0">
            <a:spAutoFit/>
          </a:bodyPr>
          <a:lstStyle/>
          <a:p>
            <a:r>
              <a:rPr lang="fr-FR" dirty="0"/>
              <a:t>[I. Nunes EFPW ]</a:t>
            </a:r>
          </a:p>
        </p:txBody>
      </p:sp>
    </p:spTree>
    <p:extLst>
      <p:ext uri="{BB962C8B-B14F-4D97-AF65-F5344CB8AC3E}">
        <p14:creationId xmlns:p14="http://schemas.microsoft.com/office/powerpoint/2010/main" val="3370765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2023 Grant </a:t>
            </a:r>
            <a:r>
              <a:rPr lang="fr-FR" dirty="0" err="1"/>
              <a:t>Deliverables</a:t>
            </a:r>
            <a:r>
              <a:rPr lang="fr-FR" dirty="0"/>
              <a:t> </a:t>
            </a:r>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20</a:t>
            </a:fld>
            <a:endParaRPr lang="en-GB" dirty="0"/>
          </a:p>
        </p:txBody>
      </p:sp>
      <p:sp>
        <p:nvSpPr>
          <p:cNvPr id="7" name="Espace réservé du contenu 3"/>
          <p:cNvSpPr>
            <a:spLocks noGrp="1"/>
          </p:cNvSpPr>
          <p:nvPr>
            <p:ph idx="1"/>
          </p:nvPr>
        </p:nvSpPr>
        <p:spPr/>
        <p:txBody>
          <a:bodyPr>
            <a:normAutofit lnSpcReduction="10000"/>
          </a:bodyPr>
          <a:lstStyle/>
          <a:p>
            <a:r>
              <a:rPr lang="en-US" dirty="0"/>
              <a:t>SP-2: Report on the exploitation of the </a:t>
            </a:r>
            <a:r>
              <a:rPr lang="en-US" dirty="0" err="1"/>
              <a:t>EUROfusion</a:t>
            </a:r>
            <a:r>
              <a:rPr lang="en-US" dirty="0"/>
              <a:t> multi-machines database</a:t>
            </a:r>
          </a:p>
          <a:p>
            <a:r>
              <a:rPr lang="en-US" dirty="0"/>
              <a:t>SP-3: Report on best practices in training of operational staff in </a:t>
            </a:r>
            <a:r>
              <a:rPr lang="en-US" dirty="0" err="1"/>
              <a:t>EUROfusion</a:t>
            </a:r>
            <a:r>
              <a:rPr lang="en-US" dirty="0"/>
              <a:t> facilities </a:t>
            </a:r>
          </a:p>
          <a:p>
            <a:r>
              <a:rPr lang="en-US" dirty="0"/>
              <a:t>SP-4: </a:t>
            </a:r>
          </a:p>
          <a:p>
            <a:pPr lvl="1"/>
            <a:r>
              <a:rPr lang="en-US" dirty="0"/>
              <a:t>Report on </a:t>
            </a:r>
            <a:r>
              <a:rPr lang="en-US" dirty="0" err="1"/>
              <a:t>EUROfusion</a:t>
            </a:r>
            <a:r>
              <a:rPr lang="en-US" dirty="0"/>
              <a:t> participation in ITER NBTF, ELISE and BUG activities </a:t>
            </a:r>
          </a:p>
          <a:p>
            <a:pPr lvl="1"/>
            <a:r>
              <a:rPr lang="en-US" dirty="0"/>
              <a:t>Report on the long pulse operation 3600s extraction of D- on ELISE facility</a:t>
            </a:r>
          </a:p>
          <a:p>
            <a:r>
              <a:rPr lang="en-US" dirty="0"/>
              <a:t>SP-5</a:t>
            </a:r>
          </a:p>
          <a:p>
            <a:pPr lvl="1"/>
            <a:r>
              <a:rPr lang="en-US" dirty="0"/>
              <a:t>Report on JET </a:t>
            </a:r>
            <a:r>
              <a:rPr lang="en-US" dirty="0" err="1"/>
              <a:t>neutronics</a:t>
            </a:r>
            <a:r>
              <a:rPr lang="en-US" dirty="0"/>
              <a:t> experiments, validation of nuclear data and codes in JET DT </a:t>
            </a:r>
          </a:p>
          <a:p>
            <a:pPr lvl="1"/>
            <a:r>
              <a:rPr lang="en-US" dirty="0"/>
              <a:t>Report on neutron induced activation in ITER materials and on radiation damage in functional materials at JET following DT operation </a:t>
            </a:r>
          </a:p>
          <a:p>
            <a:pPr lvl="1"/>
            <a:r>
              <a:rPr lang="en-US" dirty="0"/>
              <a:t>Report on the implication of JET DT technological program for ITER </a:t>
            </a:r>
          </a:p>
          <a:p>
            <a:pPr marL="0" indent="0">
              <a:buNone/>
            </a:pPr>
            <a:endParaRPr lang="fr-FR" dirty="0"/>
          </a:p>
        </p:txBody>
      </p:sp>
    </p:spTree>
    <p:extLst>
      <p:ext uri="{BB962C8B-B14F-4D97-AF65-F5344CB8AC3E}">
        <p14:creationId xmlns:p14="http://schemas.microsoft.com/office/powerpoint/2010/main" val="1048495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SP-5: New </a:t>
            </a:r>
            <a:r>
              <a:rPr lang="it-IT" dirty="0"/>
              <a:t>Water activation project in 2023-2024 for DTE-3 </a:t>
            </a:r>
            <a:r>
              <a:rPr lang="fr-FR" dirty="0"/>
              <a:t> </a:t>
            </a:r>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119336" y="847006"/>
            <a:ext cx="10009112" cy="5822353"/>
          </a:xfrm>
        </p:spPr>
        <p:txBody>
          <a:bodyPr/>
          <a:lstStyle/>
          <a:p>
            <a:r>
              <a:rPr lang="en-GB" dirty="0"/>
              <a:t>Detailed analyses, installation, calibration and tests of detectors for water activation measurements with full JET operator support   </a:t>
            </a:r>
          </a:p>
          <a:p>
            <a:pPr lvl="1"/>
            <a:r>
              <a:rPr lang="en-GB" dirty="0"/>
              <a:t>Set-up CODAS requirements &amp; interfaces </a:t>
            </a:r>
            <a:endParaRPr lang="fr-FR" dirty="0"/>
          </a:p>
          <a:p>
            <a:pPr lvl="1"/>
            <a:r>
              <a:rPr lang="en-GB" dirty="0"/>
              <a:t>Calibration, test, optimisation  of Instrument &amp; Control </a:t>
            </a:r>
          </a:p>
          <a:p>
            <a:pPr lvl="0"/>
            <a:r>
              <a:rPr lang="en-GB" dirty="0"/>
              <a:t>Perform water activation experiment at JET during DTE3 </a:t>
            </a:r>
          </a:p>
          <a:p>
            <a:pPr lvl="0"/>
            <a:r>
              <a:rPr lang="en-GB" dirty="0"/>
              <a:t>First analyses in 2023 to be finalised in 2024</a:t>
            </a:r>
          </a:p>
          <a:p>
            <a:pPr lvl="0"/>
            <a:r>
              <a:rPr lang="en-GB" dirty="0"/>
              <a:t>Full simulation of the Water loop using different fluid/</a:t>
            </a:r>
            <a:r>
              <a:rPr lang="en-GB" dirty="0" err="1"/>
              <a:t>neutronic</a:t>
            </a:r>
            <a:r>
              <a:rPr lang="en-GB" dirty="0"/>
              <a:t> codes  </a:t>
            </a:r>
          </a:p>
          <a:p>
            <a:pPr lvl="0"/>
            <a:r>
              <a:rPr lang="en-GB" dirty="0"/>
              <a:t>FSD Extra resources have transferred to </a:t>
            </a:r>
            <a:r>
              <a:rPr lang="en-GB" dirty="0" err="1"/>
              <a:t>PrIO</a:t>
            </a:r>
            <a:r>
              <a:rPr lang="en-GB" dirty="0"/>
              <a:t> by end of 2022 </a:t>
            </a:r>
            <a:endParaRPr lang="fr-FR"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21</a:t>
            </a:fld>
            <a:endParaRPr lang="en-GB"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7553"/>
          <a:stretch/>
        </p:blipFill>
        <p:spPr bwMode="auto">
          <a:xfrm>
            <a:off x="7928878" y="1628800"/>
            <a:ext cx="402239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436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SP-5: ITER-relevant neutron </a:t>
            </a:r>
            <a:r>
              <a:rPr lang="en-GB" dirty="0"/>
              <a:t>Single Event Effect </a:t>
            </a:r>
            <a:r>
              <a:rPr lang="en-US" dirty="0"/>
              <a:t>experiment on electronics during DTE-3</a:t>
            </a:r>
            <a:endParaRPr lang="fr-FR" dirty="0"/>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0" y="706097"/>
            <a:ext cx="11983034" cy="779310"/>
          </a:xfrm>
        </p:spPr>
        <p:txBody>
          <a:bodyPr>
            <a:normAutofit fontScale="70000" lnSpcReduction="20000"/>
          </a:bodyPr>
          <a:lstStyle/>
          <a:p>
            <a:r>
              <a:rPr lang="en-US" dirty="0"/>
              <a:t>Validation of the prediction of neutron-induced failures in electronic for ITER  during DTE-3 to complement D-D experiment on WEST and future experiments at CERN (without impacting the JET campaign) </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22</a:t>
            </a:fld>
            <a:endParaRPr lang="en-GB" dirty="0"/>
          </a:p>
        </p:txBody>
      </p:sp>
      <p:pic>
        <p:nvPicPr>
          <p:cNvPr id="7" name="Image 6" descr="C:\Users\MD139917\AppData\Local\Microsoft\Windows\INetCache\Content.Outlook\VIUODSZF\SSER_rack.jpg"/>
          <p:cNvPicPr/>
          <p:nvPr/>
        </p:nvPicPr>
        <p:blipFill rotWithShape="1">
          <a:blip r:embed="rId2" cstate="print">
            <a:extLst>
              <a:ext uri="{28A0092B-C50C-407E-A947-70E740481C1C}">
                <a14:useLocalDpi xmlns:a14="http://schemas.microsoft.com/office/drawing/2010/main" val="0"/>
              </a:ext>
            </a:extLst>
          </a:blip>
          <a:srcRect l="14585" t="9375" r="7626"/>
          <a:stretch/>
        </p:blipFill>
        <p:spPr bwMode="auto">
          <a:xfrm>
            <a:off x="62142" y="3203009"/>
            <a:ext cx="2475311" cy="2330967"/>
          </a:xfrm>
          <a:prstGeom prst="rect">
            <a:avLst/>
          </a:prstGeom>
          <a:noFill/>
          <a:ln>
            <a:noFill/>
          </a:ln>
        </p:spPr>
      </p:pic>
      <p:sp>
        <p:nvSpPr>
          <p:cNvPr id="9" name="ZoneTexte 8"/>
          <p:cNvSpPr txBox="1"/>
          <p:nvPr/>
        </p:nvSpPr>
        <p:spPr>
          <a:xfrm>
            <a:off x="62142" y="1683579"/>
            <a:ext cx="2408237" cy="1200329"/>
          </a:xfrm>
          <a:prstGeom prst="rect">
            <a:avLst/>
          </a:prstGeom>
          <a:noFill/>
        </p:spPr>
        <p:txBody>
          <a:bodyPr wrap="square" rtlCol="0">
            <a:spAutoFit/>
          </a:bodyPr>
          <a:lstStyle/>
          <a:p>
            <a:r>
              <a:rPr lang="en-US" dirty="0"/>
              <a:t>Compact metal chassis to be installed in JET basement to measure </a:t>
            </a:r>
            <a:r>
              <a:rPr lang="en-GB" dirty="0"/>
              <a:t>neutron-induced SEEs</a:t>
            </a:r>
            <a:endParaRPr lang="fr-FR" dirty="0"/>
          </a:p>
        </p:txBody>
      </p:sp>
      <p:sp>
        <p:nvSpPr>
          <p:cNvPr id="10" name="ZoneTexte 9"/>
          <p:cNvSpPr txBox="1"/>
          <p:nvPr/>
        </p:nvSpPr>
        <p:spPr>
          <a:xfrm>
            <a:off x="7464152" y="6570461"/>
            <a:ext cx="4079578" cy="276999"/>
          </a:xfrm>
          <a:prstGeom prst="rect">
            <a:avLst/>
          </a:prstGeom>
          <a:noFill/>
        </p:spPr>
        <p:txBody>
          <a:bodyPr wrap="none" rtlCol="0">
            <a:spAutoFit/>
          </a:bodyPr>
          <a:lstStyle/>
          <a:p>
            <a:r>
              <a:rPr lang="fr-FR" sz="1200" dirty="0"/>
              <a:t>[M. </a:t>
            </a:r>
            <a:r>
              <a:rPr lang="fr-FR" sz="1200" dirty="0" err="1"/>
              <a:t>Dentan</a:t>
            </a:r>
            <a:r>
              <a:rPr lang="fr-FR" sz="1200" dirty="0"/>
              <a:t> (CEA) &amp; J-L </a:t>
            </a:r>
            <a:r>
              <a:rPr lang="fr-FR" sz="1200" dirty="0" err="1"/>
              <a:t>Autran</a:t>
            </a:r>
            <a:r>
              <a:rPr lang="fr-FR" sz="1200" dirty="0"/>
              <a:t> Aix-Marseille </a:t>
            </a:r>
            <a:r>
              <a:rPr lang="fr-FR" sz="1200" dirty="0" err="1"/>
              <a:t>University</a:t>
            </a:r>
            <a:r>
              <a:rPr lang="fr-FR" sz="1200" dirty="0"/>
              <a:t> IM2NP]</a:t>
            </a:r>
          </a:p>
        </p:txBody>
      </p:sp>
      <p:sp>
        <p:nvSpPr>
          <p:cNvPr id="12" name="Espace réservé du contenu 3"/>
          <p:cNvSpPr txBox="1">
            <a:spLocks/>
          </p:cNvSpPr>
          <p:nvPr/>
        </p:nvSpPr>
        <p:spPr>
          <a:xfrm>
            <a:off x="208966" y="5853077"/>
            <a:ext cx="12079722" cy="927081"/>
          </a:xfrm>
          <a:prstGeom prst="rect">
            <a:avLst/>
          </a:prstGeom>
        </p:spPr>
        <p:txBody>
          <a:bodyPr vert="horz" lIns="91440" tIns="45720" rIns="91440" bIns="45720" rtlCol="0">
            <a:no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Aft>
                <a:spcPts val="0"/>
              </a:spcAft>
            </a:pPr>
            <a:r>
              <a:rPr lang="en-US" sz="1600" dirty="0"/>
              <a:t>Equipment procured and transportation offered using </a:t>
            </a:r>
            <a:r>
              <a:rPr lang="en-GB" sz="1600" dirty="0"/>
              <a:t>specialized CNRS logistics service ULISSE (International Service and Support Logistics Unit for Experiments)</a:t>
            </a:r>
            <a:r>
              <a:rPr lang="en-US" sz="1600" dirty="0"/>
              <a:t>.  </a:t>
            </a:r>
            <a:endParaRPr lang="fr-FR" sz="1600" dirty="0"/>
          </a:p>
        </p:txBody>
      </p:sp>
      <p:pic>
        <p:nvPicPr>
          <p:cNvPr id="6" name="Image 5"/>
          <p:cNvPicPr>
            <a:picLocks noChangeAspect="1"/>
          </p:cNvPicPr>
          <p:nvPr/>
        </p:nvPicPr>
        <p:blipFill>
          <a:blip r:embed="rId3"/>
          <a:stretch>
            <a:fillRect/>
          </a:stretch>
        </p:blipFill>
        <p:spPr>
          <a:xfrm>
            <a:off x="2671589" y="1673011"/>
            <a:ext cx="9520411" cy="4219200"/>
          </a:xfrm>
          <a:prstGeom prst="rect">
            <a:avLst/>
          </a:prstGeom>
        </p:spPr>
      </p:pic>
      <p:sp>
        <p:nvSpPr>
          <p:cNvPr id="11" name="Double flèche horizontale 10"/>
          <p:cNvSpPr/>
          <p:nvPr/>
        </p:nvSpPr>
        <p:spPr>
          <a:xfrm>
            <a:off x="9035889" y="3580932"/>
            <a:ext cx="936104" cy="364224"/>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8019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International collaboration: 2 FEC contributions by </a:t>
            </a:r>
            <a:r>
              <a:rPr lang="fr-FR" dirty="0" err="1"/>
              <a:t>our</a:t>
            </a:r>
            <a:r>
              <a:rPr lang="fr-FR" dirty="0"/>
              <a:t> international </a:t>
            </a:r>
            <a:r>
              <a:rPr lang="fr-FR" dirty="0" err="1"/>
              <a:t>partners</a:t>
            </a:r>
            <a:r>
              <a:rPr lang="fr-FR" dirty="0"/>
              <a:t>  </a:t>
            </a:r>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p:txBody>
          <a:bodyPr vert="horz" lIns="91440" tIns="45720" rIns="91440" bIns="45720" rtlCol="0" anchor="t">
            <a:normAutofit fontScale="85000" lnSpcReduction="10000"/>
          </a:bodyPr>
          <a:lstStyle/>
          <a:p>
            <a:r>
              <a:rPr lang="en-US" dirty="0">
                <a:cs typeface="Arial"/>
              </a:rPr>
              <a:t>US: 2023-2025 Extension of the Collaboration to Benchmark Neutronics Simulation Computer Codes under the EURATOM-U.S. DOE Agreement in the Field of Fusion Energy Research and Development </a:t>
            </a:r>
            <a:endParaRPr lang="en-US" dirty="0"/>
          </a:p>
          <a:p>
            <a:pPr lvl="1"/>
            <a:r>
              <a:rPr lang="fr-FR" dirty="0" err="1">
                <a:cs typeface="Arial"/>
              </a:rPr>
              <a:t>Technical</a:t>
            </a:r>
            <a:r>
              <a:rPr lang="fr-FR" dirty="0">
                <a:cs typeface="Arial"/>
              </a:rPr>
              <a:t> </a:t>
            </a:r>
            <a:r>
              <a:rPr lang="en-US" dirty="0">
                <a:cs typeface="Arial"/>
              </a:rPr>
              <a:t>annex finalized and Official letter sent to DOE </a:t>
            </a:r>
            <a:r>
              <a:rPr lang="en-US" dirty="0">
                <a:solidFill>
                  <a:srgbClr val="00B0F0"/>
                </a:solidFill>
                <a:cs typeface="Arial"/>
              </a:rPr>
              <a:t>(FEC 2023) </a:t>
            </a:r>
            <a:endParaRPr lang="en-US" dirty="0">
              <a:solidFill>
                <a:srgbClr val="00B0F0"/>
              </a:solidFill>
            </a:endParaRPr>
          </a:p>
          <a:p>
            <a:pPr lvl="1"/>
            <a:r>
              <a:rPr lang="en-US" dirty="0">
                <a:cs typeface="Arial"/>
              </a:rPr>
              <a:t>Advanced courses on neutronics code ADVANTAG with Oak-Ridge National Laboratory developers is foreseen </a:t>
            </a:r>
            <a:endParaRPr lang="en-US" dirty="0"/>
          </a:p>
          <a:p>
            <a:r>
              <a:rPr lang="en-US" dirty="0">
                <a:cs typeface="Arial"/>
              </a:rPr>
              <a:t>Korea:</a:t>
            </a:r>
            <a:r>
              <a:rPr lang="en-US" b="0" dirty="0">
                <a:cs typeface="Arial"/>
              </a:rPr>
              <a:t> Breakdown simulation, collaboration for DYON upgrade and validation </a:t>
            </a:r>
            <a:r>
              <a:rPr lang="en-US" b="0" dirty="0">
                <a:solidFill>
                  <a:srgbClr val="00B0F0"/>
                </a:solidFill>
                <a:cs typeface="Arial"/>
              </a:rPr>
              <a:t>(FEC 2023) </a:t>
            </a:r>
            <a:endParaRPr lang="en-US" b="0" dirty="0">
              <a:solidFill>
                <a:srgbClr val="00B0F0"/>
              </a:solidFill>
            </a:endParaRPr>
          </a:p>
          <a:p>
            <a:r>
              <a:rPr lang="fr-FR" dirty="0">
                <a:cs typeface="Arial"/>
              </a:rPr>
              <a:t>Japan (QST &amp; NIFS): </a:t>
            </a:r>
            <a:r>
              <a:rPr lang="en-US" b="0" dirty="0">
                <a:cs typeface="Arial"/>
              </a:rPr>
              <a:t>Participation in QST test facilities of </a:t>
            </a:r>
            <a:r>
              <a:rPr lang="fr-FR" b="0" dirty="0" err="1">
                <a:cs typeface="Arial"/>
              </a:rPr>
              <a:t>Negative</a:t>
            </a:r>
            <a:r>
              <a:rPr lang="fr-FR" b="0" dirty="0">
                <a:cs typeface="Arial"/>
              </a:rPr>
              <a:t> Neutral Beam;  </a:t>
            </a:r>
            <a:r>
              <a:rPr lang="fr-FR" b="0" dirty="0" err="1">
                <a:cs typeface="Arial"/>
              </a:rPr>
              <a:t>Comparison</a:t>
            </a:r>
            <a:r>
              <a:rPr lang="fr-FR" b="0" dirty="0">
                <a:cs typeface="Arial"/>
              </a:rPr>
              <a:t> of plasma </a:t>
            </a:r>
            <a:r>
              <a:rPr lang="en-US" b="0" dirty="0">
                <a:cs typeface="Arial"/>
              </a:rPr>
              <a:t>features between RF and filament </a:t>
            </a:r>
            <a:r>
              <a:rPr lang="fr-FR" b="0" dirty="0">
                <a:cs typeface="Arial"/>
              </a:rPr>
              <a:t>source</a:t>
            </a:r>
          </a:p>
          <a:p>
            <a:r>
              <a:rPr lang="fr-FR" dirty="0"/>
              <a:t>IAEA: </a:t>
            </a:r>
            <a:r>
              <a:rPr lang="fr-FR" b="0" dirty="0" err="1"/>
              <a:t>Coordinated</a:t>
            </a:r>
            <a:r>
              <a:rPr lang="fr-FR" b="0" dirty="0"/>
              <a:t> </a:t>
            </a:r>
            <a:r>
              <a:rPr lang="fr-FR" b="0" dirty="0" err="1"/>
              <a:t>Research</a:t>
            </a:r>
            <a:r>
              <a:rPr lang="fr-FR" b="0" dirty="0"/>
              <a:t> Project (CRP) on </a:t>
            </a:r>
            <a:r>
              <a:rPr lang="fr-FR" b="0" dirty="0" err="1"/>
              <a:t>Artificial</a:t>
            </a:r>
            <a:r>
              <a:rPr lang="fr-FR" b="0" dirty="0"/>
              <a:t> Intelligence for </a:t>
            </a:r>
            <a:r>
              <a:rPr lang="fr-FR" b="0" dirty="0" err="1"/>
              <a:t>Accelerating</a:t>
            </a:r>
            <a:r>
              <a:rPr lang="fr-FR" b="0" dirty="0"/>
              <a:t> Fusion R&amp;D (Disruption </a:t>
            </a:r>
            <a:r>
              <a:rPr lang="fr-FR" b="0" dirty="0" err="1"/>
              <a:t>database</a:t>
            </a:r>
            <a:r>
              <a:rPr lang="fr-FR" b="0" dirty="0"/>
              <a:t>) </a:t>
            </a:r>
            <a:r>
              <a:rPr lang="en-US" b="0" dirty="0"/>
              <a:t>(adhering to FAIR/Open Science principles)</a:t>
            </a:r>
            <a:r>
              <a:rPr lang="fr-FR" b="0" dirty="0"/>
              <a:t>. Contribution to the IAEA </a:t>
            </a:r>
            <a:r>
              <a:rPr lang="fr-FR" b="0" dirty="0" err="1"/>
              <a:t>nuclear</a:t>
            </a:r>
            <a:r>
              <a:rPr lang="fr-FR" b="0" dirty="0"/>
              <a:t> </a:t>
            </a:r>
            <a:r>
              <a:rPr lang="fr-FR" b="0" dirty="0" err="1"/>
              <a:t>database</a:t>
            </a:r>
            <a:r>
              <a:rPr lang="fr-FR" b="0" dirty="0"/>
              <a:t> </a:t>
            </a:r>
          </a:p>
          <a:p>
            <a:r>
              <a:rPr lang="fr-FR" dirty="0">
                <a:cs typeface="Arial"/>
              </a:rPr>
              <a:t>IEA:</a:t>
            </a:r>
            <a:r>
              <a:rPr lang="fr-FR" b="0" dirty="0">
                <a:cs typeface="Arial"/>
              </a:rPr>
              <a:t> Coordination of International Challenges on Long duration </a:t>
            </a:r>
            <a:r>
              <a:rPr lang="fr-FR" b="0" dirty="0" err="1">
                <a:cs typeface="Arial"/>
              </a:rPr>
              <a:t>Operation</a:t>
            </a:r>
            <a:r>
              <a:rPr lang="fr-FR" b="0" dirty="0">
                <a:cs typeface="Arial"/>
              </a:rPr>
              <a:t>, CICLOP group; </a:t>
            </a:r>
            <a:r>
              <a:rPr lang="en-US" b="0" dirty="0">
                <a:cs typeface="Arial"/>
              </a:rPr>
              <a:t>leader of subtask on Neutronics within IEA TCP  Nuclear Technology of Fusion Reactors</a:t>
            </a:r>
            <a:endParaRPr lang="en-US" dirty="0">
              <a:cs typeface="Arial"/>
            </a:endParaRPr>
          </a:p>
          <a:p>
            <a:endParaRPr lang="en-US" dirty="0"/>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23</a:t>
            </a:fld>
            <a:endParaRPr lang="en-GB" dirty="0"/>
          </a:p>
        </p:txBody>
      </p:sp>
    </p:spTree>
    <p:extLst>
      <p:ext uri="{BB962C8B-B14F-4D97-AF65-F5344CB8AC3E}">
        <p14:creationId xmlns:p14="http://schemas.microsoft.com/office/powerpoint/2010/main" val="3303967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191344" y="2420888"/>
            <a:ext cx="12000656" cy="1296144"/>
          </a:xfrm>
        </p:spPr>
        <p:txBody>
          <a:bodyPr>
            <a:normAutofit/>
          </a:bodyPr>
          <a:lstStyle/>
          <a:p>
            <a:pPr algn="l">
              <a:defRPr sz="1800" b="0"/>
            </a:pPr>
            <a:r>
              <a:rPr lang="en-US" sz="2800" b="1" dirty="0"/>
              <a:t>WP </a:t>
            </a:r>
            <a:r>
              <a:rPr lang="en-US" sz="2800" b="1" dirty="0" err="1"/>
              <a:t>PrIO</a:t>
            </a:r>
            <a:r>
              <a:rPr lang="en-US" sz="2800" b="1" dirty="0"/>
              <a:t> - PCR</a:t>
            </a:r>
            <a:r>
              <a:rPr lang="en-US" sz="2800" dirty="0"/>
              <a:t> </a:t>
            </a:r>
            <a:r>
              <a:rPr lang="en-US" sz="2800" b="1" dirty="0"/>
              <a:t> 2023</a:t>
            </a:r>
            <a:endParaRPr lang="en-GB" sz="2700" b="1" dirty="0"/>
          </a:p>
        </p:txBody>
      </p:sp>
      <p:pic>
        <p:nvPicPr>
          <p:cNvPr id="8" name="Image 16" descr="bandeau_titr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gray">
          <a:xfrm>
            <a:off x="82791" y="5589241"/>
            <a:ext cx="1712521" cy="1224136"/>
          </a:xfrm>
          <a:prstGeom prst="rect">
            <a:avLst/>
          </a:prstGeom>
        </p:spPr>
      </p:pic>
      <p:sp>
        <p:nvSpPr>
          <p:cNvPr id="3" name="ZoneTexte 2"/>
          <p:cNvSpPr txBox="1"/>
          <p:nvPr/>
        </p:nvSpPr>
        <p:spPr>
          <a:xfrm>
            <a:off x="189384" y="4283804"/>
            <a:ext cx="4409156" cy="400110"/>
          </a:xfrm>
          <a:prstGeom prst="rect">
            <a:avLst/>
          </a:prstGeom>
          <a:noFill/>
        </p:spPr>
        <p:txBody>
          <a:bodyPr wrap="none" lIns="91440" tIns="45720" rIns="91440" bIns="45720" rtlCol="0" anchor="t">
            <a:spAutoFit/>
          </a:bodyPr>
          <a:lstStyle/>
          <a:p>
            <a:r>
              <a:rPr lang="fr-FR" sz="2000" b="1" dirty="0">
                <a:solidFill>
                  <a:schemeClr val="bg1"/>
                </a:solidFill>
              </a:rPr>
              <a:t>X. LITAUDON (PL) , G. FALCHETTO (PSO) </a:t>
            </a:r>
            <a:endParaRPr lang="fr-FR" sz="2000" b="1" dirty="0">
              <a:solidFill>
                <a:schemeClr val="bg1"/>
              </a:solidFill>
              <a:cs typeface="Calibri"/>
            </a:endParaRPr>
          </a:p>
        </p:txBody>
      </p:sp>
    </p:spTree>
    <p:extLst>
      <p:ext uri="{BB962C8B-B14F-4D97-AF65-F5344CB8AC3E}">
        <p14:creationId xmlns:p14="http://schemas.microsoft.com/office/powerpoint/2010/main" val="3531128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cs typeface="Arial"/>
              </a:rPr>
              <a:t>Summary</a:t>
            </a:r>
            <a:r>
              <a:rPr lang="fr-FR" dirty="0">
                <a:cs typeface="Arial"/>
              </a:rPr>
              <a:t> of the PCR in 2023      [1/2]</a:t>
            </a:r>
            <a:endParaRPr lang="fr-FR" dirty="0"/>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119336" y="650362"/>
            <a:ext cx="11953328" cy="5837278"/>
          </a:xfrm>
        </p:spPr>
        <p:txBody>
          <a:bodyPr vert="horz" lIns="91440" tIns="45720" rIns="91440" bIns="45720" rtlCol="0" anchor="t">
            <a:noAutofit/>
          </a:bodyPr>
          <a:lstStyle/>
          <a:p>
            <a:pPr>
              <a:lnSpc>
                <a:spcPct val="100000"/>
              </a:lnSpc>
            </a:pPr>
            <a:r>
              <a:rPr lang="en-US" sz="2000" b="0" dirty="0">
                <a:ea typeface="+mj-lt"/>
                <a:cs typeface="+mj-lt"/>
              </a:rPr>
              <a:t>PCR_PrIO.2023.01 - SP3 new EON members</a:t>
            </a:r>
            <a:endParaRPr lang="fr-FR" sz="2000" dirty="0"/>
          </a:p>
          <a:p>
            <a:pPr lvl="1">
              <a:lnSpc>
                <a:spcPct val="100000"/>
              </a:lnSpc>
            </a:pPr>
            <a:r>
              <a:rPr lang="fr" sz="1600" b="0" dirty="0">
                <a:ea typeface="+mj-lt"/>
                <a:cs typeface="+mj-lt"/>
              </a:rPr>
              <a:t>CEA - </a:t>
            </a:r>
            <a:r>
              <a:rPr lang="fr" sz="1600" b="0" dirty="0" err="1">
                <a:ea typeface="+mj-lt"/>
                <a:cs typeface="+mj-lt"/>
              </a:rPr>
              <a:t>Valerie</a:t>
            </a:r>
            <a:r>
              <a:rPr lang="fr" sz="1600" b="0" dirty="0">
                <a:ea typeface="+mj-lt"/>
                <a:cs typeface="+mj-lt"/>
              </a:rPr>
              <a:t> </a:t>
            </a:r>
            <a:r>
              <a:rPr lang="fr" sz="1600" b="0" dirty="0" err="1">
                <a:ea typeface="+mj-lt"/>
                <a:cs typeface="+mj-lt"/>
              </a:rPr>
              <a:t>Lamaison</a:t>
            </a:r>
            <a:r>
              <a:rPr lang="fr" sz="1600" b="0" dirty="0">
                <a:ea typeface="+mj-lt"/>
                <a:cs typeface="+mj-lt"/>
              </a:rPr>
              <a:t>  (</a:t>
            </a:r>
            <a:r>
              <a:rPr lang="fr" sz="1600" b="0" dirty="0" err="1">
                <a:ea typeface="+mj-lt"/>
                <a:cs typeface="+mj-lt"/>
              </a:rPr>
              <a:t>replacing</a:t>
            </a:r>
            <a:r>
              <a:rPr lang="fr" sz="1600" b="0" dirty="0">
                <a:ea typeface="+mj-lt"/>
                <a:cs typeface="+mj-lt"/>
              </a:rPr>
              <a:t> Olivier </a:t>
            </a:r>
            <a:r>
              <a:rPr lang="fr" sz="1600" b="0" dirty="0" err="1">
                <a:ea typeface="+mj-lt"/>
                <a:cs typeface="+mj-lt"/>
              </a:rPr>
              <a:t>Baulaigue</a:t>
            </a:r>
            <a:r>
              <a:rPr lang="fr" sz="1600" b="0" dirty="0">
                <a:ea typeface="+mj-lt"/>
                <a:cs typeface="+mj-lt"/>
              </a:rPr>
              <a:t>)</a:t>
            </a:r>
            <a:endParaRPr lang="fr-FR" sz="1600" dirty="0"/>
          </a:p>
          <a:p>
            <a:pPr lvl="1">
              <a:lnSpc>
                <a:spcPct val="100000"/>
              </a:lnSpc>
            </a:pPr>
            <a:r>
              <a:rPr lang="fr" sz="1600" b="0" dirty="0">
                <a:ea typeface="+mj-lt"/>
                <a:cs typeface="+mj-lt"/>
              </a:rPr>
              <a:t>CIEMAT – Teresa Estrada  (</a:t>
            </a:r>
            <a:r>
              <a:rPr lang="fr" sz="1600" b="0" dirty="0" err="1">
                <a:ea typeface="+mj-lt"/>
                <a:cs typeface="+mj-lt"/>
              </a:rPr>
              <a:t>replacing</a:t>
            </a:r>
            <a:r>
              <a:rPr lang="fr" sz="1600" b="0" dirty="0">
                <a:ea typeface="+mj-lt"/>
                <a:cs typeface="+mj-lt"/>
              </a:rPr>
              <a:t> Enrique </a:t>
            </a:r>
            <a:r>
              <a:rPr lang="fr" sz="1600" b="0" dirty="0" err="1">
                <a:ea typeface="+mj-lt"/>
                <a:cs typeface="+mj-lt"/>
              </a:rPr>
              <a:t>Ascasibar</a:t>
            </a:r>
            <a:r>
              <a:rPr lang="fr" sz="1600" b="0" dirty="0">
                <a:ea typeface="+mj-lt"/>
                <a:cs typeface="+mj-lt"/>
              </a:rPr>
              <a:t>)</a:t>
            </a:r>
            <a:endParaRPr lang="fr-FR" sz="1600" dirty="0"/>
          </a:p>
          <a:p>
            <a:pPr lvl="1">
              <a:lnSpc>
                <a:spcPct val="100000"/>
              </a:lnSpc>
            </a:pPr>
            <a:r>
              <a:rPr lang="en-US" sz="1600" b="0" dirty="0">
                <a:ea typeface="+mj-lt"/>
                <a:cs typeface="+mj-lt"/>
              </a:rPr>
              <a:t>EK-CER Gabor Cseh (new member)</a:t>
            </a:r>
            <a:endParaRPr lang="fr-FR" sz="1600" dirty="0"/>
          </a:p>
          <a:p>
            <a:pPr lvl="1">
              <a:lnSpc>
                <a:spcPct val="100000"/>
              </a:lnSpc>
            </a:pPr>
            <a:r>
              <a:rPr lang="en-US" sz="1600" b="0" dirty="0">
                <a:ea typeface="+mj-lt"/>
                <a:cs typeface="+mj-lt"/>
              </a:rPr>
              <a:t>IST -  Nuno Cruz (replacing Ivo Carvalho)</a:t>
            </a:r>
            <a:endParaRPr lang="fr-FR" sz="1600" dirty="0"/>
          </a:p>
          <a:p>
            <a:pPr>
              <a:lnSpc>
                <a:spcPct val="100000"/>
              </a:lnSpc>
            </a:pPr>
            <a:r>
              <a:rPr lang="en-US" sz="2000" b="0" dirty="0">
                <a:ea typeface="+mj-lt"/>
                <a:cs typeface="+mj-lt"/>
              </a:rPr>
              <a:t>PCR_PrIO.2023.02  - SP4 NBTF secondee</a:t>
            </a:r>
            <a:endParaRPr lang="fr-FR" sz="2000" dirty="0"/>
          </a:p>
          <a:p>
            <a:pPr lvl="1">
              <a:lnSpc>
                <a:spcPct val="100000"/>
              </a:lnSpc>
            </a:pPr>
            <a:r>
              <a:rPr lang="en-US" sz="1600" b="0" dirty="0">
                <a:ea typeface="+mj-lt"/>
                <a:cs typeface="+mj-lt"/>
              </a:rPr>
              <a:t>SP4 secondee at NBTF RFX Basile </a:t>
            </a:r>
            <a:r>
              <a:rPr lang="en-US" sz="1600" b="0" dirty="0" err="1">
                <a:ea typeface="+mj-lt"/>
                <a:cs typeface="+mj-lt"/>
              </a:rPr>
              <a:t>Pouradier</a:t>
            </a:r>
            <a:r>
              <a:rPr lang="en-US" sz="1600" b="0" dirty="0">
                <a:ea typeface="+mj-lt"/>
                <a:cs typeface="+mj-lt"/>
              </a:rPr>
              <a:t> Duteil EPFL contract ended as per 14/2/2023 </a:t>
            </a:r>
            <a:endParaRPr lang="fr-FR" sz="1600" dirty="0">
              <a:ea typeface="+mj-lt"/>
              <a:cs typeface="Arial"/>
            </a:endParaRPr>
          </a:p>
          <a:p>
            <a:pPr lvl="1">
              <a:lnSpc>
                <a:spcPct val="100000"/>
              </a:lnSpc>
            </a:pPr>
            <a:r>
              <a:rPr lang="en-US" sz="1600" b="0" dirty="0">
                <a:ea typeface="+mj-lt"/>
                <a:cs typeface="+mj-lt"/>
              </a:rPr>
              <a:t>Leftover: 10.5PM EPFL NA budget for NBTF to be removed from EPFL and used to cover replacement </a:t>
            </a:r>
            <a:r>
              <a:rPr lang="en-US" sz="1600" b="0" dirty="0" err="1">
                <a:ea typeface="+mj-lt"/>
                <a:cs typeface="+mj-lt"/>
              </a:rPr>
              <a:t>secondement</a:t>
            </a:r>
            <a:endParaRPr lang="fr-FR" sz="1600" dirty="0"/>
          </a:p>
          <a:p>
            <a:pPr lvl="1">
              <a:lnSpc>
                <a:spcPct val="100000"/>
              </a:lnSpc>
            </a:pPr>
            <a:r>
              <a:rPr lang="en-US" sz="1600" b="0" dirty="0">
                <a:ea typeface="+mj-lt"/>
                <a:cs typeface="+mj-lt"/>
              </a:rPr>
              <a:t>Call for position replacement within the agreed NBTF budget (</a:t>
            </a:r>
            <a:r>
              <a:rPr lang="en-US" sz="1600" b="0" dirty="0" err="1">
                <a:ea typeface="+mj-lt"/>
                <a:cs typeface="+mj-lt"/>
              </a:rPr>
              <a:t>EUROfusion</a:t>
            </a:r>
            <a:r>
              <a:rPr lang="en-US" sz="1600" b="0" dirty="0">
                <a:ea typeface="+mj-lt"/>
                <a:cs typeface="+mj-lt"/>
              </a:rPr>
              <a:t> funding 18ppy)</a:t>
            </a:r>
            <a:endParaRPr lang="fr-FR" sz="1600" dirty="0"/>
          </a:p>
          <a:p>
            <a:pPr>
              <a:lnSpc>
                <a:spcPct val="100000"/>
              </a:lnSpc>
            </a:pPr>
            <a:r>
              <a:rPr lang="en-US" sz="2000" b="0" dirty="0">
                <a:ea typeface="+mj-lt"/>
                <a:cs typeface="+mj-lt"/>
              </a:rPr>
              <a:t>PCR_PrIO.2023.03 – SP5 new task </a:t>
            </a:r>
            <a:r>
              <a:rPr lang="fr-FR" sz="2000" b="0" dirty="0">
                <a:ea typeface="+mj-lt"/>
                <a:cs typeface="+mj-lt"/>
              </a:rPr>
              <a:t>on "Compact standalone ITER-relevant neutron SEE </a:t>
            </a:r>
            <a:r>
              <a:rPr lang="fr-FR" sz="2000" b="0" dirty="0" err="1">
                <a:ea typeface="+mj-lt"/>
                <a:cs typeface="+mj-lt"/>
              </a:rPr>
              <a:t>experiment</a:t>
            </a:r>
            <a:r>
              <a:rPr lang="fr-FR" sz="2000" b="0" dirty="0">
                <a:ea typeface="+mj-lt"/>
                <a:cs typeface="+mj-lt"/>
              </a:rPr>
              <a:t> on </a:t>
            </a:r>
            <a:r>
              <a:rPr lang="fr-FR" sz="2000" b="0" dirty="0" err="1">
                <a:ea typeface="+mj-lt"/>
                <a:cs typeface="+mj-lt"/>
              </a:rPr>
              <a:t>electronics</a:t>
            </a:r>
            <a:r>
              <a:rPr lang="fr-FR" sz="2000" b="0" dirty="0">
                <a:ea typeface="+mj-lt"/>
                <a:cs typeface="+mj-lt"/>
              </a:rPr>
              <a:t> at JET </a:t>
            </a:r>
            <a:r>
              <a:rPr lang="fr-FR" sz="2000" b="0" dirty="0" err="1">
                <a:ea typeface="+mj-lt"/>
                <a:cs typeface="+mj-lt"/>
              </a:rPr>
              <a:t>during</a:t>
            </a:r>
            <a:r>
              <a:rPr lang="fr-FR" sz="2000" b="0" dirty="0">
                <a:ea typeface="+mj-lt"/>
                <a:cs typeface="+mj-lt"/>
              </a:rPr>
              <a:t> DTE-3 </a:t>
            </a:r>
            <a:r>
              <a:rPr lang="fr-FR" sz="2000" b="0" dirty="0" err="1">
                <a:ea typeface="+mj-lt"/>
                <a:cs typeface="+mj-lt"/>
              </a:rPr>
              <a:t>campaign</a:t>
            </a:r>
            <a:r>
              <a:rPr lang="fr-FR" sz="2000" b="0" dirty="0">
                <a:ea typeface="+mj-lt"/>
                <a:cs typeface="+mj-lt"/>
              </a:rPr>
              <a:t>"</a:t>
            </a:r>
            <a:endParaRPr lang="fr-FR" sz="2000" dirty="0"/>
          </a:p>
          <a:p>
            <a:pPr lvl="1">
              <a:lnSpc>
                <a:spcPct val="100000"/>
              </a:lnSpc>
            </a:pPr>
            <a:r>
              <a:rPr lang="en-US" sz="1600" b="0" dirty="0">
                <a:ea typeface="+mj-lt"/>
                <a:cs typeface="+mj-lt"/>
              </a:rPr>
              <a:t>Opportunity of new task at low cost within the remits of SP5</a:t>
            </a:r>
            <a:r>
              <a:rPr lang="en-US" sz="1600" dirty="0">
                <a:ea typeface="+mj-lt"/>
                <a:cs typeface="+mj-lt"/>
              </a:rPr>
              <a:t> </a:t>
            </a:r>
            <a:r>
              <a:rPr lang="en-US" sz="1600" b="0" dirty="0">
                <a:ea typeface="+mj-lt"/>
                <a:cs typeface="+mj-lt"/>
              </a:rPr>
              <a:t> </a:t>
            </a:r>
            <a:r>
              <a:rPr lang="en-US" sz="1600" dirty="0">
                <a:ea typeface="+mj-lt"/>
                <a:cs typeface="+mj-lt"/>
              </a:rPr>
              <a:t>relative to "Neutronics in support to ITER" </a:t>
            </a:r>
            <a:endParaRPr lang="fr-FR" sz="1600" dirty="0">
              <a:ea typeface="+mj-lt"/>
            </a:endParaRPr>
          </a:p>
          <a:p>
            <a:pPr lvl="1">
              <a:lnSpc>
                <a:spcPct val="100000"/>
              </a:lnSpc>
            </a:pPr>
            <a:r>
              <a:rPr lang="fr-FR" sz="1600" b="0" dirty="0">
                <a:ea typeface="+mj-lt"/>
                <a:cs typeface="+mj-lt"/>
              </a:rPr>
              <a:t>To </a:t>
            </a:r>
            <a:r>
              <a:rPr lang="fr-FR" sz="1600" b="0" dirty="0" err="1">
                <a:ea typeface="+mj-lt"/>
                <a:cs typeface="+mj-lt"/>
              </a:rPr>
              <a:t>be</a:t>
            </a:r>
            <a:r>
              <a:rPr lang="fr-FR" sz="1600" b="0" dirty="0">
                <a:ea typeface="+mj-lt"/>
                <a:cs typeface="+mj-lt"/>
              </a:rPr>
              <a:t> </a:t>
            </a:r>
            <a:r>
              <a:rPr lang="fr-FR" sz="1600" b="0" dirty="0" err="1">
                <a:ea typeface="+mj-lt"/>
                <a:cs typeface="+mj-lt"/>
              </a:rPr>
              <a:t>implemented</a:t>
            </a:r>
            <a:r>
              <a:rPr lang="fr-FR" sz="1600" b="0" dirty="0">
                <a:ea typeface="+mj-lt"/>
                <a:cs typeface="+mj-lt"/>
              </a:rPr>
              <a:t> as PrIO-5.3.SEE-T001</a:t>
            </a:r>
            <a:r>
              <a:rPr lang="fr-FR" sz="1600" dirty="0">
                <a:ea typeface="+mj-lt"/>
                <a:cs typeface="+mj-lt"/>
              </a:rPr>
              <a:t> "Compact standalone ITER-relevant neutron SEE </a:t>
            </a:r>
            <a:r>
              <a:rPr lang="fr-FR" sz="1600" dirty="0" err="1">
                <a:ea typeface="+mj-lt"/>
                <a:cs typeface="+mj-lt"/>
              </a:rPr>
              <a:t>experiment</a:t>
            </a:r>
            <a:r>
              <a:rPr lang="fr-FR" sz="1600" dirty="0">
                <a:ea typeface="+mj-lt"/>
                <a:cs typeface="+mj-lt"/>
              </a:rPr>
              <a:t> on </a:t>
            </a:r>
            <a:r>
              <a:rPr lang="fr-FR" sz="1600" dirty="0" err="1">
                <a:ea typeface="+mj-lt"/>
                <a:cs typeface="+mj-lt"/>
              </a:rPr>
              <a:t>electronics</a:t>
            </a:r>
            <a:r>
              <a:rPr lang="fr-FR" sz="1600" dirty="0">
                <a:ea typeface="+mj-lt"/>
                <a:cs typeface="+mj-lt"/>
              </a:rPr>
              <a:t> at JET </a:t>
            </a:r>
            <a:r>
              <a:rPr lang="fr-FR" sz="1600" dirty="0" err="1">
                <a:ea typeface="+mj-lt"/>
                <a:cs typeface="+mj-lt"/>
              </a:rPr>
              <a:t>during</a:t>
            </a:r>
            <a:r>
              <a:rPr lang="fr-FR" sz="1600" dirty="0">
                <a:ea typeface="+mj-lt"/>
                <a:cs typeface="+mj-lt"/>
              </a:rPr>
              <a:t> DTE-3 </a:t>
            </a:r>
            <a:r>
              <a:rPr lang="fr-FR" sz="1600" dirty="0" err="1">
                <a:ea typeface="+mj-lt"/>
                <a:cs typeface="+mj-lt"/>
              </a:rPr>
              <a:t>campaign</a:t>
            </a:r>
            <a:r>
              <a:rPr lang="fr-FR" sz="1600" dirty="0">
                <a:ea typeface="+mj-lt"/>
                <a:cs typeface="+mj-lt"/>
              </a:rPr>
              <a:t>"</a:t>
            </a:r>
            <a:endParaRPr lang="fr-FR" sz="1600" dirty="0" err="1"/>
          </a:p>
          <a:p>
            <a:pPr lvl="1">
              <a:lnSpc>
                <a:spcPct val="100000"/>
              </a:lnSpc>
            </a:pPr>
            <a:r>
              <a:rPr lang="fr-FR" sz="1600" b="0" dirty="0" err="1">
                <a:ea typeface="+mj-lt"/>
                <a:cs typeface="+mj-lt"/>
              </a:rPr>
              <a:t>Task</a:t>
            </a:r>
            <a:r>
              <a:rPr lang="fr-FR" sz="1600" b="0" dirty="0">
                <a:ea typeface="+mj-lt"/>
                <a:cs typeface="+mj-lt"/>
              </a:rPr>
              <a:t> description: </a:t>
            </a:r>
            <a:r>
              <a:rPr lang="fr-FR" sz="1600" b="0" dirty="0" err="1">
                <a:ea typeface="+mj-lt"/>
                <a:cs typeface="+mj-lt"/>
              </a:rPr>
              <a:t>Perform</a:t>
            </a:r>
            <a:r>
              <a:rPr lang="fr-FR" sz="1600" b="0" dirty="0">
                <a:ea typeface="+mj-lt"/>
                <a:cs typeface="+mj-lt"/>
              </a:rPr>
              <a:t> Single Event </a:t>
            </a:r>
            <a:r>
              <a:rPr lang="fr-FR" sz="1600" b="0" dirty="0" err="1">
                <a:ea typeface="+mj-lt"/>
                <a:cs typeface="+mj-lt"/>
              </a:rPr>
              <a:t>Effects</a:t>
            </a:r>
            <a:r>
              <a:rPr lang="fr-FR" sz="1600" b="0" dirty="0">
                <a:ea typeface="+mj-lt"/>
                <a:cs typeface="+mj-lt"/>
              </a:rPr>
              <a:t> (SEE) </a:t>
            </a:r>
            <a:r>
              <a:rPr lang="fr-FR" sz="1600" b="0" dirty="0" err="1">
                <a:ea typeface="+mj-lt"/>
                <a:cs typeface="+mj-lt"/>
              </a:rPr>
              <a:t>measurements</a:t>
            </a:r>
            <a:r>
              <a:rPr lang="fr-FR" sz="1600" b="0" dirty="0">
                <a:ea typeface="+mj-lt"/>
                <a:cs typeface="+mj-lt"/>
              </a:rPr>
              <a:t> on a </a:t>
            </a:r>
            <a:r>
              <a:rPr lang="fr-FR" sz="1600" b="0" dirty="0" err="1">
                <a:ea typeface="+mj-lt"/>
                <a:cs typeface="+mj-lt"/>
              </a:rPr>
              <a:t>bank</a:t>
            </a:r>
            <a:r>
              <a:rPr lang="fr-FR" sz="1600" b="0" dirty="0">
                <a:ea typeface="+mj-lt"/>
                <a:cs typeface="+mj-lt"/>
              </a:rPr>
              <a:t> of bulk 65 nm SRAM </a:t>
            </a:r>
            <a:r>
              <a:rPr lang="fr-FR" sz="1600" b="0" dirty="0" err="1">
                <a:ea typeface="+mj-lt"/>
                <a:cs typeface="+mj-lt"/>
              </a:rPr>
              <a:t>memories</a:t>
            </a:r>
            <a:r>
              <a:rPr lang="fr-FR" sz="1600" b="0" dirty="0">
                <a:ea typeface="+mj-lt"/>
                <a:cs typeface="+mj-lt"/>
              </a:rPr>
              <a:t> </a:t>
            </a:r>
            <a:r>
              <a:rPr lang="fr-FR" sz="1600" b="0" dirty="0" err="1">
                <a:ea typeface="+mj-lt"/>
                <a:cs typeface="+mj-lt"/>
              </a:rPr>
              <a:t>exposed</a:t>
            </a:r>
            <a:r>
              <a:rPr lang="fr-FR" sz="1600" b="0" dirty="0">
                <a:ea typeface="+mj-lt"/>
                <a:cs typeface="+mj-lt"/>
              </a:rPr>
              <a:t> to DT fusion plasma neutron flux </a:t>
            </a:r>
            <a:r>
              <a:rPr lang="fr-FR" sz="1600" b="0" dirty="0" err="1">
                <a:ea typeface="+mj-lt"/>
                <a:cs typeface="+mj-lt"/>
              </a:rPr>
              <a:t>with</a:t>
            </a:r>
            <a:r>
              <a:rPr lang="fr-FR" sz="1600" b="0" dirty="0">
                <a:ea typeface="+mj-lt"/>
                <a:cs typeface="+mj-lt"/>
              </a:rPr>
              <a:t> a </a:t>
            </a:r>
            <a:r>
              <a:rPr lang="fr-FR" sz="1600" b="0" dirty="0" err="1">
                <a:ea typeface="+mj-lt"/>
                <a:cs typeface="+mj-lt"/>
              </a:rPr>
              <a:t>spectrum</a:t>
            </a:r>
            <a:r>
              <a:rPr lang="fr-FR" sz="1600" b="0" dirty="0">
                <a:ea typeface="+mj-lt"/>
                <a:cs typeface="+mj-lt"/>
              </a:rPr>
              <a:t> </a:t>
            </a:r>
            <a:r>
              <a:rPr lang="fr-FR" sz="1600" b="0" dirty="0" err="1">
                <a:ea typeface="+mj-lt"/>
                <a:cs typeface="+mj-lt"/>
              </a:rPr>
              <a:t>representative</a:t>
            </a:r>
            <a:r>
              <a:rPr lang="fr-FR" sz="1600" b="0" dirty="0">
                <a:ea typeface="+mj-lt"/>
                <a:cs typeface="+mj-lt"/>
              </a:rPr>
              <a:t> of the neutron </a:t>
            </a:r>
            <a:r>
              <a:rPr lang="fr-FR" sz="1600" b="0" dirty="0" err="1">
                <a:ea typeface="+mj-lt"/>
                <a:cs typeface="+mj-lt"/>
              </a:rPr>
              <a:t>environment</a:t>
            </a:r>
            <a:r>
              <a:rPr lang="fr-FR" sz="1600" b="0" dirty="0">
                <a:ea typeface="+mj-lt"/>
                <a:cs typeface="+mj-lt"/>
              </a:rPr>
              <a:t> in ITER tokamak building.</a:t>
            </a:r>
            <a:endParaRPr lang="fr-FR" sz="1600" dirty="0"/>
          </a:p>
          <a:p>
            <a:pPr lvl="1">
              <a:lnSpc>
                <a:spcPct val="100000"/>
              </a:lnSpc>
            </a:pPr>
            <a:r>
              <a:rPr lang="fr-FR" sz="1600" b="0" dirty="0" err="1">
                <a:ea typeface="+mj-lt"/>
                <a:cs typeface="+mj-lt"/>
              </a:rPr>
              <a:t>Deliverable</a:t>
            </a:r>
            <a:r>
              <a:rPr lang="fr-FR" sz="1600" b="0" dirty="0">
                <a:ea typeface="+mj-lt"/>
                <a:cs typeface="+mj-lt"/>
              </a:rPr>
              <a:t>: Report on Compact standalone ITER-relevant neutron SEE </a:t>
            </a:r>
            <a:r>
              <a:rPr lang="fr-FR" sz="1600" b="0" dirty="0" err="1">
                <a:ea typeface="+mj-lt"/>
                <a:cs typeface="+mj-lt"/>
              </a:rPr>
              <a:t>experiment</a:t>
            </a:r>
            <a:r>
              <a:rPr lang="fr-FR" sz="1600" b="0" dirty="0">
                <a:ea typeface="+mj-lt"/>
                <a:cs typeface="+mj-lt"/>
              </a:rPr>
              <a:t> on </a:t>
            </a:r>
            <a:r>
              <a:rPr lang="fr-FR" sz="1600" b="0" dirty="0" err="1">
                <a:ea typeface="+mj-lt"/>
                <a:cs typeface="+mj-lt"/>
              </a:rPr>
              <a:t>electronics</a:t>
            </a:r>
            <a:r>
              <a:rPr lang="fr-FR" sz="1600" b="0" dirty="0">
                <a:ea typeface="+mj-lt"/>
                <a:cs typeface="+mj-lt"/>
              </a:rPr>
              <a:t> at JET </a:t>
            </a:r>
            <a:r>
              <a:rPr lang="fr-FR" sz="1600" b="0" dirty="0" err="1">
                <a:ea typeface="+mj-lt"/>
                <a:cs typeface="+mj-lt"/>
              </a:rPr>
              <a:t>during</a:t>
            </a:r>
            <a:r>
              <a:rPr lang="fr-FR" sz="1600" b="0" dirty="0">
                <a:ea typeface="+mj-lt"/>
                <a:cs typeface="+mj-lt"/>
              </a:rPr>
              <a:t> DTE-3 </a:t>
            </a:r>
            <a:r>
              <a:rPr lang="fr-FR" sz="1600" b="0" dirty="0" err="1">
                <a:ea typeface="+mj-lt"/>
                <a:cs typeface="+mj-lt"/>
              </a:rPr>
              <a:t>campaign</a:t>
            </a:r>
            <a:endParaRPr lang="fr-FR" sz="1600" dirty="0"/>
          </a:p>
          <a:p>
            <a:pPr lvl="1">
              <a:lnSpc>
                <a:spcPct val="100000"/>
              </a:lnSpc>
            </a:pPr>
            <a:r>
              <a:rPr lang="fr-FR" sz="1600" b="0" dirty="0" err="1">
                <a:ea typeface="+mj-lt"/>
                <a:cs typeface="+mj-lt"/>
              </a:rPr>
              <a:t>Deliverable</a:t>
            </a:r>
            <a:r>
              <a:rPr lang="fr-FR" sz="1600" b="0" dirty="0">
                <a:ea typeface="+mj-lt"/>
                <a:cs typeface="+mj-lt"/>
              </a:rPr>
              <a:t> </a:t>
            </a:r>
            <a:r>
              <a:rPr lang="fr-FR" sz="1600" b="0" dirty="0" err="1">
                <a:ea typeface="+mj-lt"/>
                <a:cs typeface="+mj-lt"/>
              </a:rPr>
              <a:t>Owner</a:t>
            </a:r>
            <a:r>
              <a:rPr lang="fr-FR" sz="1600" b="0" dirty="0">
                <a:ea typeface="+mj-lt"/>
                <a:cs typeface="+mj-lt"/>
              </a:rPr>
              <a:t>: Martin </a:t>
            </a:r>
            <a:r>
              <a:rPr lang="fr-FR" sz="1600" b="0" dirty="0" err="1">
                <a:ea typeface="+mj-lt"/>
                <a:cs typeface="+mj-lt"/>
              </a:rPr>
              <a:t>Dentan</a:t>
            </a:r>
            <a:r>
              <a:rPr lang="fr-FR" sz="1600" b="0" dirty="0">
                <a:ea typeface="+mj-lt"/>
                <a:cs typeface="+mj-lt"/>
              </a:rPr>
              <a:t> (CEA),  </a:t>
            </a:r>
            <a:r>
              <a:rPr lang="fr-FR" sz="1600" b="0" dirty="0" err="1">
                <a:ea typeface="+mj-lt"/>
                <a:cs typeface="+mj-lt"/>
              </a:rPr>
              <a:t>Resources</a:t>
            </a:r>
            <a:r>
              <a:rPr lang="fr-FR" sz="1600" b="0" dirty="0">
                <a:ea typeface="+mj-lt"/>
                <a:cs typeface="+mj-lt"/>
              </a:rPr>
              <a:t> 2PM CEA</a:t>
            </a:r>
            <a:endParaRPr lang="fr-FR" sz="1600"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25</a:t>
            </a:fld>
            <a:endParaRPr lang="en-GB" dirty="0"/>
          </a:p>
        </p:txBody>
      </p:sp>
    </p:spTree>
    <p:extLst>
      <p:ext uri="{BB962C8B-B14F-4D97-AF65-F5344CB8AC3E}">
        <p14:creationId xmlns:p14="http://schemas.microsoft.com/office/powerpoint/2010/main" val="428756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1086" y="76945"/>
            <a:ext cx="11233248" cy="457200"/>
          </a:xfrm>
        </p:spPr>
        <p:txBody>
          <a:bodyPr/>
          <a:lstStyle/>
          <a:p>
            <a:r>
              <a:rPr lang="fr-FR" dirty="0" err="1">
                <a:cs typeface="Arial"/>
              </a:rPr>
              <a:t>Summary</a:t>
            </a:r>
            <a:r>
              <a:rPr lang="fr-FR" dirty="0">
                <a:cs typeface="Arial"/>
              </a:rPr>
              <a:t> of the PCR in 2023     [2/2]</a:t>
            </a:r>
            <a:endParaRPr lang="fr-FR" dirty="0"/>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119336" y="642424"/>
            <a:ext cx="11945390" cy="5912350"/>
          </a:xfrm>
        </p:spPr>
        <p:txBody>
          <a:bodyPr vert="horz" lIns="91440" tIns="45720" rIns="91440" bIns="45720" rtlCol="0" anchor="t">
            <a:noAutofit/>
          </a:bodyPr>
          <a:lstStyle/>
          <a:p>
            <a:pPr>
              <a:lnSpc>
                <a:spcPct val="100000"/>
              </a:lnSpc>
            </a:pPr>
            <a:r>
              <a:rPr lang="en-US" sz="2000" b="0" dirty="0">
                <a:ea typeface="+mj-lt"/>
                <a:cs typeface="+mj-lt"/>
              </a:rPr>
              <a:t>PCR_PrIO.2023.04 – SP5  new facility to be added in support to Water Activation Loop experiment </a:t>
            </a:r>
            <a:r>
              <a:rPr lang="en-US" sz="2000" b="0" dirty="0">
                <a:solidFill>
                  <a:srgbClr val="000000"/>
                </a:solidFill>
                <a:ea typeface="+mj-lt"/>
                <a:cs typeface="+mj-lt"/>
              </a:rPr>
              <a:t>at JSI</a:t>
            </a:r>
            <a:endParaRPr lang="fr-FR" sz="2000" dirty="0">
              <a:solidFill>
                <a:srgbClr val="1F497D"/>
              </a:solidFill>
              <a:ea typeface="+mj-lt"/>
            </a:endParaRPr>
          </a:p>
          <a:p>
            <a:pPr lvl="1">
              <a:lnSpc>
                <a:spcPct val="100000"/>
              </a:lnSpc>
            </a:pPr>
            <a:r>
              <a:rPr lang="fr" sz="1600" b="0" dirty="0">
                <a:solidFill>
                  <a:schemeClr val="tx2"/>
                </a:solidFill>
                <a:ea typeface="+mj-lt"/>
                <a:cs typeface="+mj-lt"/>
              </a:rPr>
              <a:t>New </a:t>
            </a:r>
            <a:r>
              <a:rPr lang="fr" sz="1600" b="0" dirty="0" smtClean="0">
                <a:solidFill>
                  <a:schemeClr val="tx2"/>
                </a:solidFill>
                <a:ea typeface="+mj-lt"/>
                <a:cs typeface="+mj-lt"/>
              </a:rPr>
              <a:t>facility:</a:t>
            </a:r>
            <a:r>
              <a:rPr lang="fr" sz="1600" b="0" dirty="0">
                <a:solidFill>
                  <a:schemeClr val="tx2"/>
                </a:solidFill>
                <a:ea typeface="+mj-lt"/>
                <a:cs typeface="+mj-lt"/>
              </a:rPr>
              <a:t>  </a:t>
            </a:r>
            <a:r>
              <a:rPr lang="fr" sz="1600" b="1" dirty="0">
                <a:solidFill>
                  <a:schemeClr val="tx2"/>
                </a:solidFill>
                <a:ea typeface="+mj-lt"/>
                <a:cs typeface="+mj-lt"/>
              </a:rPr>
              <a:t>AIFIRA</a:t>
            </a:r>
            <a:r>
              <a:rPr lang="fr" sz="1600" b="0" dirty="0">
                <a:solidFill>
                  <a:schemeClr val="tx2"/>
                </a:solidFill>
                <a:ea typeface="+mj-lt"/>
                <a:cs typeface="+mj-lt"/>
              </a:rPr>
              <a:t> standing for “Applications Interdisciplinaires des Faisceaux d’Ions de Région Aquitaine », irradiation facility located in Bordeaux (France), part of the IN2P3 French Institute. </a:t>
            </a:r>
            <a:endParaRPr lang="fr-FR" sz="2400" dirty="0">
              <a:solidFill>
                <a:schemeClr val="tx2"/>
              </a:solidFill>
            </a:endParaRPr>
          </a:p>
          <a:p>
            <a:pPr lvl="2">
              <a:lnSpc>
                <a:spcPct val="100000"/>
              </a:lnSpc>
            </a:pPr>
            <a:r>
              <a:rPr lang="en-US" sz="1400" b="0" dirty="0" smtClean="0">
                <a:solidFill>
                  <a:schemeClr val="tx2"/>
                </a:solidFill>
                <a:ea typeface="+mj-lt"/>
                <a:cs typeface="+mj-lt"/>
              </a:rPr>
              <a:t>nuclear </a:t>
            </a:r>
            <a:r>
              <a:rPr lang="en-US" sz="1400" b="0" dirty="0">
                <a:solidFill>
                  <a:schemeClr val="tx2"/>
                </a:solidFill>
                <a:ea typeface="+mj-lt"/>
                <a:cs typeface="+mj-lt"/>
              </a:rPr>
              <a:t>physics, biology, environmental science, materials, and nuclear energy. </a:t>
            </a:r>
            <a:r>
              <a:rPr lang="en-US" sz="1400" b="0" dirty="0" smtClean="0">
                <a:solidFill>
                  <a:schemeClr val="tx2"/>
                </a:solidFill>
                <a:ea typeface="+mj-lt"/>
                <a:cs typeface="+mj-lt"/>
              </a:rPr>
              <a:t>200 </a:t>
            </a:r>
            <a:r>
              <a:rPr lang="en-US" sz="1400" b="0" dirty="0">
                <a:solidFill>
                  <a:schemeClr val="tx2"/>
                </a:solidFill>
                <a:ea typeface="+mj-lt"/>
                <a:cs typeface="+mj-lt"/>
              </a:rPr>
              <a:t>days of beam </a:t>
            </a:r>
            <a:r>
              <a:rPr lang="en-US" sz="1400" b="0" dirty="0" smtClean="0">
                <a:solidFill>
                  <a:schemeClr val="tx2"/>
                </a:solidFill>
                <a:ea typeface="+mj-lt"/>
                <a:cs typeface="+mj-lt"/>
              </a:rPr>
              <a:t>time/year </a:t>
            </a:r>
            <a:r>
              <a:rPr lang="en-US" sz="1400" b="0" dirty="0">
                <a:solidFill>
                  <a:schemeClr val="tx2"/>
                </a:solidFill>
                <a:ea typeface="+mj-lt"/>
                <a:cs typeface="+mj-lt"/>
              </a:rPr>
              <a:t>for internal and external </a:t>
            </a:r>
            <a:r>
              <a:rPr lang="en-US" sz="1400" b="0" dirty="0" smtClean="0">
                <a:solidFill>
                  <a:schemeClr val="tx2"/>
                </a:solidFill>
                <a:ea typeface="+mj-lt"/>
                <a:cs typeface="+mj-lt"/>
              </a:rPr>
              <a:t>users.</a:t>
            </a:r>
            <a:endParaRPr lang="fr" sz="1400" dirty="0">
              <a:solidFill>
                <a:schemeClr val="tx2"/>
              </a:solidFill>
              <a:ea typeface="+mj-lt"/>
              <a:cs typeface="+mj-lt"/>
            </a:endParaRPr>
          </a:p>
          <a:p>
            <a:pPr lvl="2">
              <a:lnSpc>
                <a:spcPct val="100000"/>
              </a:lnSpc>
            </a:pPr>
            <a:r>
              <a:rPr lang="en-US" sz="1400" b="1" dirty="0" smtClean="0">
                <a:solidFill>
                  <a:schemeClr val="tx2"/>
                </a:solidFill>
                <a:ea typeface="+mj-lt"/>
                <a:cs typeface="+mj-lt"/>
              </a:rPr>
              <a:t>3.5 </a:t>
            </a:r>
            <a:r>
              <a:rPr lang="en-US" sz="1400" b="1" dirty="0">
                <a:solidFill>
                  <a:schemeClr val="tx2"/>
                </a:solidFill>
                <a:ea typeface="+mj-lt"/>
                <a:cs typeface="+mj-lt"/>
              </a:rPr>
              <a:t>MV </a:t>
            </a:r>
            <a:r>
              <a:rPr lang="en-US" sz="1400" b="1" dirty="0" err="1">
                <a:solidFill>
                  <a:schemeClr val="tx2"/>
                </a:solidFill>
                <a:ea typeface="+mj-lt"/>
                <a:cs typeface="+mj-lt"/>
              </a:rPr>
              <a:t>Singletron</a:t>
            </a:r>
            <a:r>
              <a:rPr lang="en-US" sz="1400" b="1" dirty="0">
                <a:solidFill>
                  <a:schemeClr val="tx2"/>
                </a:solidFill>
                <a:ea typeface="+mj-lt"/>
                <a:cs typeface="+mj-lt"/>
              </a:rPr>
              <a:t> light ion accelerator  </a:t>
            </a:r>
            <a:r>
              <a:rPr lang="en-US" sz="1400" dirty="0">
                <a:solidFill>
                  <a:schemeClr val="tx2"/>
                </a:solidFill>
                <a:ea typeface="+mj-lt"/>
                <a:cs typeface="+mj-lt"/>
              </a:rPr>
              <a:t>(H</a:t>
            </a:r>
            <a:r>
              <a:rPr lang="en-US" sz="1400" baseline="30000" dirty="0">
                <a:solidFill>
                  <a:schemeClr val="tx2"/>
                </a:solidFill>
                <a:ea typeface="+mj-lt"/>
                <a:cs typeface="+mj-lt"/>
              </a:rPr>
              <a:t>+</a:t>
            </a:r>
            <a:r>
              <a:rPr lang="en-US" sz="1400" dirty="0">
                <a:solidFill>
                  <a:schemeClr val="tx2"/>
                </a:solidFill>
                <a:ea typeface="+mj-lt"/>
                <a:cs typeface="+mj-lt"/>
              </a:rPr>
              <a:t>, D</a:t>
            </a:r>
            <a:r>
              <a:rPr lang="en-US" sz="1400" baseline="30000" dirty="0">
                <a:solidFill>
                  <a:schemeClr val="tx2"/>
                </a:solidFill>
                <a:ea typeface="+mj-lt"/>
                <a:cs typeface="+mj-lt"/>
              </a:rPr>
              <a:t>+</a:t>
            </a:r>
            <a:r>
              <a:rPr lang="en-US" sz="1400" dirty="0">
                <a:solidFill>
                  <a:schemeClr val="tx2"/>
                </a:solidFill>
                <a:ea typeface="+mj-lt"/>
                <a:cs typeface="+mj-lt"/>
              </a:rPr>
              <a:t>, He</a:t>
            </a:r>
            <a:r>
              <a:rPr lang="en-US" sz="1400" baseline="30000" dirty="0">
                <a:solidFill>
                  <a:schemeClr val="tx2"/>
                </a:solidFill>
                <a:ea typeface="+mj-lt"/>
                <a:cs typeface="+mj-lt"/>
              </a:rPr>
              <a:t>+</a:t>
            </a:r>
            <a:r>
              <a:rPr lang="en-US" sz="1400" dirty="0">
                <a:solidFill>
                  <a:schemeClr val="tx2"/>
                </a:solidFill>
                <a:ea typeface="+mj-lt"/>
                <a:cs typeface="+mj-lt"/>
              </a:rPr>
              <a:t>). The ion energy is in the order of the MeV. It feeds five different ion beams for chemistry analysis, ray characterization, imaging techniques, and neutron interaction with matter. On of the possible use of such ion beam is the </a:t>
            </a:r>
            <a:r>
              <a:rPr lang="en-US" sz="1400" b="1" dirty="0">
                <a:solidFill>
                  <a:schemeClr val="tx2"/>
                </a:solidFill>
                <a:ea typeface="+mj-lt"/>
                <a:cs typeface="+mj-lt"/>
              </a:rPr>
              <a:t>testing, qualification and calibration of detectors for nuclear energy applications</a:t>
            </a:r>
            <a:r>
              <a:rPr lang="en-US" sz="1400" dirty="0">
                <a:solidFill>
                  <a:schemeClr val="tx2"/>
                </a:solidFill>
                <a:ea typeface="+mj-lt"/>
                <a:cs typeface="+mj-lt"/>
              </a:rPr>
              <a:t>. Thanks to the high resolution in energy of the ion beam impinging appropriate targets, it is possible to produce well-known neutron and gamma fields used to irradiate detectors.</a:t>
            </a:r>
            <a:endParaRPr lang="fr" sz="1400" dirty="0">
              <a:solidFill>
                <a:schemeClr val="tx2"/>
              </a:solidFill>
            </a:endParaRPr>
          </a:p>
          <a:p>
            <a:pPr lvl="1" algn="just">
              <a:lnSpc>
                <a:spcPct val="100000"/>
              </a:lnSpc>
            </a:pPr>
            <a:r>
              <a:rPr lang="en-US" sz="1600" dirty="0" smtClean="0">
                <a:solidFill>
                  <a:schemeClr val="tx2"/>
                </a:solidFill>
                <a:ea typeface="+mj-lt"/>
                <a:cs typeface="+mj-lt"/>
              </a:rPr>
              <a:t>Within </a:t>
            </a:r>
            <a:r>
              <a:rPr lang="en-US" sz="1600" dirty="0" err="1" smtClean="0">
                <a:solidFill>
                  <a:schemeClr val="tx2"/>
                </a:solidFill>
                <a:ea typeface="+mj-lt"/>
                <a:cs typeface="+mj-lt"/>
              </a:rPr>
              <a:t>PrIO</a:t>
            </a:r>
            <a:r>
              <a:rPr lang="en-US" sz="1600" dirty="0" smtClean="0">
                <a:solidFill>
                  <a:schemeClr val="tx2"/>
                </a:solidFill>
                <a:ea typeface="+mj-lt"/>
                <a:cs typeface="+mj-lt"/>
              </a:rPr>
              <a:t>, </a:t>
            </a:r>
            <a:r>
              <a:rPr lang="en-US" sz="1600" dirty="0">
                <a:solidFill>
                  <a:schemeClr val="tx2"/>
                </a:solidFill>
                <a:ea typeface="+mj-lt"/>
                <a:cs typeface="+mj-lt"/>
              </a:rPr>
              <a:t>the proton (H</a:t>
            </a:r>
            <a:r>
              <a:rPr lang="en-US" sz="1600" baseline="30000" dirty="0">
                <a:solidFill>
                  <a:schemeClr val="tx2"/>
                </a:solidFill>
                <a:ea typeface="+mj-lt"/>
                <a:cs typeface="+mj-lt"/>
              </a:rPr>
              <a:t>+</a:t>
            </a:r>
            <a:r>
              <a:rPr lang="en-US" sz="1600" dirty="0">
                <a:solidFill>
                  <a:schemeClr val="tx2"/>
                </a:solidFill>
                <a:ea typeface="+mj-lt"/>
                <a:cs typeface="+mj-lt"/>
              </a:rPr>
              <a:t>) ion beam will be used. Thanks to the reactions of protons on a CaF</a:t>
            </a:r>
            <a:r>
              <a:rPr lang="en-US" sz="1600" baseline="-25000" dirty="0">
                <a:solidFill>
                  <a:schemeClr val="tx2"/>
                </a:solidFill>
                <a:ea typeface="+mj-lt"/>
                <a:cs typeface="+mj-lt"/>
              </a:rPr>
              <a:t>2</a:t>
            </a:r>
            <a:r>
              <a:rPr lang="en-US" sz="1600" dirty="0">
                <a:solidFill>
                  <a:schemeClr val="tx2"/>
                </a:solidFill>
                <a:ea typeface="+mj-lt"/>
                <a:cs typeface="+mj-lt"/>
              </a:rPr>
              <a:t> target, </a:t>
            </a:r>
            <a:r>
              <a:rPr lang="en-US" sz="1600" b="1" dirty="0">
                <a:solidFill>
                  <a:schemeClr val="tx2"/>
                </a:solidFill>
                <a:ea typeface="+mj-lt"/>
                <a:cs typeface="+mj-lt"/>
              </a:rPr>
              <a:t>6 MeV gammas </a:t>
            </a:r>
            <a:r>
              <a:rPr lang="en-US" sz="1600" dirty="0">
                <a:solidFill>
                  <a:schemeClr val="tx2"/>
                </a:solidFill>
                <a:ea typeface="+mj-lt"/>
                <a:cs typeface="+mj-lt"/>
              </a:rPr>
              <a:t>are generated, which are very similar to the gamma produced by the water activation. This gamma field allows a </a:t>
            </a:r>
            <a:r>
              <a:rPr lang="en-US" sz="1600" b="1" dirty="0">
                <a:solidFill>
                  <a:schemeClr val="tx2"/>
                </a:solidFill>
                <a:ea typeface="+mj-lt"/>
                <a:cs typeface="+mj-lt"/>
              </a:rPr>
              <a:t>fine calibration of the Thermo-Luminescent Detectors (TLD) </a:t>
            </a:r>
            <a:r>
              <a:rPr lang="en-US" sz="1600" b="1" dirty="0" smtClean="0">
                <a:solidFill>
                  <a:schemeClr val="tx2"/>
                </a:solidFill>
                <a:ea typeface="+mj-lt"/>
                <a:cs typeface="+mj-lt"/>
              </a:rPr>
              <a:t>for </a:t>
            </a:r>
            <a:r>
              <a:rPr lang="en-US" sz="1600" b="1" dirty="0">
                <a:solidFill>
                  <a:schemeClr val="tx2"/>
                </a:solidFill>
                <a:ea typeface="+mj-lt"/>
                <a:cs typeface="+mj-lt"/>
              </a:rPr>
              <a:t>the measurement of the gamma production in the water-loop experiment at </a:t>
            </a:r>
            <a:r>
              <a:rPr lang="en-US" sz="1600" b="1" dirty="0" smtClean="0">
                <a:solidFill>
                  <a:schemeClr val="tx2"/>
                </a:solidFill>
                <a:ea typeface="+mj-lt"/>
                <a:cs typeface="+mj-lt"/>
              </a:rPr>
              <a:t>JSI.</a:t>
            </a:r>
            <a:endParaRPr lang="fr" sz="1600" b="1" dirty="0">
              <a:solidFill>
                <a:schemeClr val="tx2"/>
              </a:solidFill>
            </a:endParaRPr>
          </a:p>
          <a:p>
            <a:pPr lvl="2" algn="just">
              <a:lnSpc>
                <a:spcPct val="100000"/>
              </a:lnSpc>
            </a:pPr>
            <a:r>
              <a:rPr lang="en-US" sz="1400" dirty="0" smtClean="0">
                <a:solidFill>
                  <a:schemeClr val="tx2"/>
                </a:solidFill>
                <a:ea typeface="+mj-lt"/>
                <a:cs typeface="+mj-lt"/>
              </a:rPr>
              <a:t>Under</a:t>
            </a:r>
            <a:r>
              <a:rPr lang="en-US" sz="1400" dirty="0">
                <a:solidFill>
                  <a:schemeClr val="tx2"/>
                </a:solidFill>
                <a:ea typeface="+mj-lt"/>
                <a:cs typeface="+mj-lt"/>
              </a:rPr>
              <a:t> PrIO-5.2.3-T002-D002 “Water activation cooling loop at JSI TRIGA reactor: design, commissioning, testing and experimental plan</a:t>
            </a:r>
            <a:r>
              <a:rPr lang="en-US" sz="1600" dirty="0">
                <a:ea typeface="+mj-lt"/>
                <a:cs typeface="+mj-lt"/>
              </a:rPr>
              <a:t>”</a:t>
            </a:r>
          </a:p>
          <a:p>
            <a:pPr lvl="1">
              <a:lnSpc>
                <a:spcPct val="100000"/>
              </a:lnSpc>
            </a:pPr>
            <a:r>
              <a:rPr lang="en-US" sz="1600" dirty="0">
                <a:ea typeface="+mj-lt"/>
                <a:cs typeface="+mj-lt"/>
              </a:rPr>
              <a:t>CEA deliverable description: TLDs set-up and </a:t>
            </a:r>
            <a:r>
              <a:rPr lang="en-US" sz="1600" dirty="0" smtClean="0">
                <a:ea typeface="+mj-lt"/>
                <a:cs typeface="+mj-lt"/>
              </a:rPr>
              <a:t>calibration </a:t>
            </a:r>
            <a:r>
              <a:rPr lang="en-US" sz="1600" dirty="0">
                <a:ea typeface="+mj-lt"/>
                <a:cs typeface="+mj-lt"/>
              </a:rPr>
              <a:t>on AIFIRA</a:t>
            </a:r>
          </a:p>
          <a:p>
            <a:pPr lvl="1">
              <a:lnSpc>
                <a:spcPct val="100000"/>
              </a:lnSpc>
            </a:pPr>
            <a:r>
              <a:rPr lang="fr-FR" sz="1600" dirty="0">
                <a:solidFill>
                  <a:srgbClr val="FF0000"/>
                </a:solidFill>
                <a:ea typeface="+mj-lt"/>
                <a:cs typeface="+mj-lt"/>
              </a:rPr>
              <a:t>TBC </a:t>
            </a:r>
            <a:r>
              <a:rPr lang="fr-FR" sz="1600" dirty="0" err="1">
                <a:solidFill>
                  <a:srgbClr val="FF0000"/>
                </a:solidFill>
                <a:ea typeface="+mj-lt"/>
                <a:cs typeface="+mj-lt"/>
              </a:rPr>
              <a:t>resources</a:t>
            </a:r>
            <a:r>
              <a:rPr lang="fr-FR" sz="1600" b="0" dirty="0">
                <a:solidFill>
                  <a:srgbClr val="FF0000"/>
                </a:solidFill>
                <a:ea typeface="+mj-lt"/>
                <a:cs typeface="+mj-lt"/>
              </a:rPr>
              <a:t> 13,5k€ of </a:t>
            </a:r>
            <a:r>
              <a:rPr lang="fr-FR" sz="1600" b="0" dirty="0" err="1">
                <a:solidFill>
                  <a:srgbClr val="FF0000"/>
                </a:solidFill>
                <a:ea typeface="+mj-lt"/>
                <a:cs typeface="+mj-lt"/>
              </a:rPr>
              <a:t>operation</a:t>
            </a:r>
            <a:r>
              <a:rPr lang="fr-FR" sz="1600" b="0" dirty="0">
                <a:solidFill>
                  <a:srgbClr val="FF0000"/>
                </a:solidFill>
                <a:ea typeface="+mj-lt"/>
                <a:cs typeface="+mj-lt"/>
              </a:rPr>
              <a:t> and </a:t>
            </a:r>
            <a:r>
              <a:rPr lang="fr-FR" sz="1600" b="0" dirty="0" err="1">
                <a:solidFill>
                  <a:srgbClr val="FF0000"/>
                </a:solidFill>
                <a:ea typeface="+mj-lt"/>
                <a:cs typeface="+mj-lt"/>
              </a:rPr>
              <a:t>human</a:t>
            </a:r>
            <a:r>
              <a:rPr lang="fr-FR" sz="1600" b="0" dirty="0">
                <a:solidFill>
                  <a:srgbClr val="FF0000"/>
                </a:solidFill>
                <a:ea typeface="+mj-lt"/>
                <a:cs typeface="+mj-lt"/>
              </a:rPr>
              <a:t> </a:t>
            </a:r>
            <a:r>
              <a:rPr lang="fr-FR" sz="1600" b="0" dirty="0" err="1">
                <a:solidFill>
                  <a:srgbClr val="FF0000"/>
                </a:solidFill>
                <a:ea typeface="+mj-lt"/>
                <a:cs typeface="+mj-lt"/>
              </a:rPr>
              <a:t>work</a:t>
            </a:r>
            <a:r>
              <a:rPr lang="fr-FR" sz="1600" b="0" dirty="0">
                <a:solidFill>
                  <a:srgbClr val="FF0000"/>
                </a:solidFill>
                <a:ea typeface="+mj-lt"/>
                <a:cs typeface="+mj-lt"/>
              </a:rPr>
              <a:t> (CEA) </a:t>
            </a:r>
            <a:endParaRPr lang="fr-FR" sz="1600" dirty="0">
              <a:solidFill>
                <a:srgbClr val="FF0000"/>
              </a:solidFill>
            </a:endParaRPr>
          </a:p>
          <a:p>
            <a:pPr>
              <a:lnSpc>
                <a:spcPct val="100000"/>
              </a:lnSpc>
            </a:pPr>
            <a:r>
              <a:rPr lang="fr-FR" sz="2000" b="0" dirty="0">
                <a:ea typeface="+mj-lt"/>
                <a:cs typeface="+mj-lt"/>
              </a:rPr>
              <a:t>PCR_PrIO.2023.05 – SP5 UKAEA </a:t>
            </a:r>
            <a:r>
              <a:rPr lang="fr-FR" sz="2000" b="0" dirty="0" err="1">
                <a:ea typeface="+mj-lt"/>
                <a:cs typeface="+mj-lt"/>
              </a:rPr>
              <a:t>resources</a:t>
            </a:r>
            <a:r>
              <a:rPr lang="fr-FR" sz="2000" b="0" dirty="0">
                <a:ea typeface="+mj-lt"/>
                <a:cs typeface="+mj-lt"/>
              </a:rPr>
              <a:t> for Water Activation Project (</a:t>
            </a:r>
            <a:r>
              <a:rPr lang="fr-FR" sz="2000" b="0" dirty="0" err="1">
                <a:ea typeface="+mj-lt"/>
                <a:cs typeface="+mj-lt"/>
              </a:rPr>
              <a:t>approved</a:t>
            </a:r>
            <a:r>
              <a:rPr lang="fr-FR" sz="2000" b="0" dirty="0">
                <a:ea typeface="+mj-lt"/>
                <a:cs typeface="+mj-lt"/>
              </a:rPr>
              <a:t> in FSD PB#01)</a:t>
            </a:r>
            <a:endParaRPr lang="fr-FR" sz="2000" dirty="0"/>
          </a:p>
          <a:p>
            <a:pPr lvl="1">
              <a:lnSpc>
                <a:spcPct val="100000"/>
              </a:lnSpc>
            </a:pPr>
            <a:r>
              <a:rPr lang="en-US" sz="1600" b="0" dirty="0">
                <a:ea typeface="+mj-lt"/>
                <a:cs typeface="+mj-lt"/>
              </a:rPr>
              <a:t>“Water activation project” approved in </a:t>
            </a:r>
            <a:r>
              <a:rPr lang="en-US" sz="1600" dirty="0">
                <a:ea typeface="+mj-lt"/>
                <a:cs typeface="+mj-lt"/>
              </a:rPr>
              <a:t>FSD PB#01 implemented as</a:t>
            </a:r>
            <a:r>
              <a:rPr lang="en-US" sz="1600" b="0" dirty="0">
                <a:ea typeface="+mj-lt"/>
                <a:cs typeface="+mj-lt"/>
              </a:rPr>
              <a:t> PrIO-5.3.WAC, with additional tasks under PrIO5 ACT NEXP TBMD RADA and support from F4E/JOC</a:t>
            </a:r>
            <a:r>
              <a:rPr lang="en-US" sz="1600" dirty="0">
                <a:ea typeface="+mj-lt"/>
                <a:cs typeface="+mj-lt"/>
              </a:rPr>
              <a:t>.</a:t>
            </a:r>
            <a:endParaRPr lang="fr-FR" sz="1600" dirty="0"/>
          </a:p>
          <a:p>
            <a:pPr lvl="1">
              <a:lnSpc>
                <a:spcPct val="100000"/>
              </a:lnSpc>
            </a:pPr>
            <a:r>
              <a:rPr lang="en-US" sz="1600" b="0" dirty="0">
                <a:ea typeface="+mj-lt"/>
                <a:cs typeface="+mj-lt"/>
              </a:rPr>
              <a:t>Project Leader Rosaria Villari (ENEA) </a:t>
            </a:r>
            <a:endParaRPr lang="fr-FR" sz="1600" dirty="0">
              <a:solidFill>
                <a:srgbClr val="FF0000"/>
              </a:solidFill>
              <a:ea typeface="+mj-lt"/>
            </a:endParaRPr>
          </a:p>
          <a:p>
            <a:pPr lvl="1">
              <a:lnSpc>
                <a:spcPct val="100000"/>
              </a:lnSpc>
            </a:pPr>
            <a:r>
              <a:rPr lang="en-US" sz="1600" dirty="0">
                <a:solidFill>
                  <a:srgbClr val="FF0000"/>
                </a:solidFill>
                <a:ea typeface="+mj-lt"/>
                <a:cs typeface="+mj-lt"/>
              </a:rPr>
              <a:t>Additional resources required to cover the UKAEA contribution - not included as part of the 15PM budget transferred from WPTE ENH</a:t>
            </a:r>
            <a:endParaRPr lang="fr-FR" sz="1600" dirty="0">
              <a:solidFill>
                <a:srgbClr val="FF0000"/>
              </a:solidFill>
            </a:endParaRPr>
          </a:p>
          <a:p>
            <a:endParaRPr lang="fr-FR" sz="1600"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26</a:t>
            </a:fld>
            <a:endParaRPr lang="en-GB" dirty="0"/>
          </a:p>
        </p:txBody>
      </p:sp>
    </p:spTree>
    <p:extLst>
      <p:ext uri="{BB962C8B-B14F-4D97-AF65-F5344CB8AC3E}">
        <p14:creationId xmlns:p14="http://schemas.microsoft.com/office/powerpoint/2010/main" val="1121202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1344" y="2420888"/>
            <a:ext cx="12000656" cy="1440160"/>
          </a:xfrm>
          <a:prstGeom prst="rect">
            <a:avLst/>
          </a:prstGeom>
        </p:spPr>
        <p:txBody>
          <a:bodyPr vert="horz" lIns="91440" tIns="45720" rIns="91440" bIns="45720" rtlCol="0" anchor="ctr">
            <a:normAutofit fontScale="97500"/>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defRPr sz="1800" b="0"/>
            </a:pPr>
            <a:r>
              <a:rPr lang="en-US" sz="3700" b="1" dirty="0"/>
              <a:t>Thanks for your attention </a:t>
            </a:r>
          </a:p>
        </p:txBody>
      </p:sp>
      <p:pic>
        <p:nvPicPr>
          <p:cNvPr id="7" name="Image 16" descr="bandeau_titre.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gray">
          <a:xfrm>
            <a:off x="82791" y="5589241"/>
            <a:ext cx="1712521" cy="1224136"/>
          </a:xfrm>
          <a:prstGeom prst="rect">
            <a:avLst/>
          </a:prstGeom>
        </p:spPr>
      </p:pic>
    </p:spTree>
    <p:extLst>
      <p:ext uri="{BB962C8B-B14F-4D97-AF65-F5344CB8AC3E}">
        <p14:creationId xmlns:p14="http://schemas.microsoft.com/office/powerpoint/2010/main" val="3104472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Project </a:t>
            </a:r>
            <a:r>
              <a:rPr lang="fr-FR" dirty="0" err="1"/>
              <a:t>Milestones</a:t>
            </a:r>
            <a:r>
              <a:rPr lang="fr-FR" dirty="0"/>
              <a:t> </a:t>
            </a:r>
          </a:p>
        </p:txBody>
      </p:sp>
      <p:sp>
        <p:nvSpPr>
          <p:cNvPr id="3" name="Espace réservé du pied de page 2"/>
          <p:cNvSpPr>
            <a:spLocks noGrp="1"/>
          </p:cNvSpPr>
          <p:nvPr>
            <p:ph type="ftr" sz="quarter" idx="11"/>
          </p:nvPr>
        </p:nvSpPr>
        <p:spPr/>
        <p:txBody>
          <a:bodyPr/>
          <a:lstStyle/>
          <a:p>
            <a:r>
              <a:rPr lang="fr-FR"/>
              <a:t>X. LITAUDON &amp; G. FALCHETTO  |  FSD PB Meeting  |  26 10 2022 </a:t>
            </a:r>
            <a:endParaRPr lang="en-GB" dirty="0"/>
          </a:p>
        </p:txBody>
      </p:sp>
      <p:sp>
        <p:nvSpPr>
          <p:cNvPr id="4" name="Espace réservé du contenu 3"/>
          <p:cNvSpPr>
            <a:spLocks noGrp="1"/>
          </p:cNvSpPr>
          <p:nvPr>
            <p:ph idx="1"/>
          </p:nvPr>
        </p:nvSpPr>
        <p:spPr>
          <a:xfrm>
            <a:off x="143329" y="834633"/>
            <a:ext cx="11953328" cy="5712704"/>
          </a:xfrm>
        </p:spPr>
        <p:txBody>
          <a:bodyPr>
            <a:normAutofit fontScale="85000" lnSpcReduction="10000"/>
          </a:bodyPr>
          <a:lstStyle/>
          <a:p>
            <a:r>
              <a:rPr lang="fr-FR" dirty="0" err="1"/>
              <a:t>Feb</a:t>
            </a:r>
            <a:r>
              <a:rPr lang="fr-FR" dirty="0"/>
              <a:t>. 2023 </a:t>
            </a:r>
          </a:p>
          <a:p>
            <a:pPr lvl="1"/>
            <a:r>
              <a:rPr lang="en-US" b="1" dirty="0"/>
              <a:t>M11 SP-5 Complete the retrieval of the ITER samples on JET and shipment to the </a:t>
            </a:r>
            <a:r>
              <a:rPr lang="en-US" b="1" dirty="0" err="1"/>
              <a:t>EUROfusion</a:t>
            </a:r>
            <a:r>
              <a:rPr lang="en-US" b="1" dirty="0"/>
              <a:t> beneficiaries for analysis  </a:t>
            </a:r>
          </a:p>
          <a:p>
            <a:r>
              <a:rPr lang="en-US" dirty="0"/>
              <a:t>March 2023 </a:t>
            </a:r>
            <a:endParaRPr lang="en-US" b="1" dirty="0"/>
          </a:p>
          <a:p>
            <a:pPr lvl="1"/>
            <a:r>
              <a:rPr lang="en-US" b="1" dirty="0"/>
              <a:t>M12 SP-5 Complete installation water activation measurements and data collection on the NBI cooling loop  at JET for DTE3 </a:t>
            </a:r>
          </a:p>
          <a:p>
            <a:r>
              <a:rPr lang="en-US" dirty="0"/>
              <a:t>May 2023</a:t>
            </a:r>
          </a:p>
          <a:p>
            <a:pPr lvl="1"/>
            <a:r>
              <a:rPr lang="en-US" b="1" dirty="0"/>
              <a:t>M9 SP-3 Review the operational roles and their training on the </a:t>
            </a:r>
            <a:r>
              <a:rPr lang="en-US" b="1" dirty="0" err="1"/>
              <a:t>EUROfusion</a:t>
            </a:r>
            <a:r>
              <a:rPr lang="en-US" b="1" dirty="0"/>
              <a:t> devices and identify best practices  </a:t>
            </a:r>
          </a:p>
          <a:p>
            <a:r>
              <a:rPr lang="en-US" dirty="0"/>
              <a:t>July 2023 </a:t>
            </a:r>
          </a:p>
          <a:p>
            <a:pPr lvl="1"/>
            <a:r>
              <a:rPr lang="en-US" b="1" dirty="0"/>
              <a:t>M8 SP-2 At least one multi-machine database(s) on the </a:t>
            </a:r>
            <a:r>
              <a:rPr lang="en-US" b="1" dirty="0" err="1"/>
              <a:t>EUROfusion</a:t>
            </a:r>
            <a:r>
              <a:rPr lang="en-US" b="1" dirty="0"/>
              <a:t> Gateway for exploitation</a:t>
            </a:r>
          </a:p>
          <a:p>
            <a:pPr lvl="1"/>
            <a:r>
              <a:rPr lang="en-US" b="1" dirty="0"/>
              <a:t>M10 SP-4 Develop stable long pulse operation with stable co-extracted electron current that limit the pulse duration in Deuterium</a:t>
            </a:r>
          </a:p>
          <a:p>
            <a:r>
              <a:rPr lang="en-US" dirty="0"/>
              <a:t>Dec 2023 </a:t>
            </a:r>
          </a:p>
          <a:p>
            <a:pPr lvl="1"/>
            <a:r>
              <a:rPr lang="en-US" b="1" dirty="0"/>
              <a:t>M7 SP-2 Models for plasma burn-through and breakdown adapted to ITER condition</a:t>
            </a:r>
            <a:endParaRPr lang="en-US" dirty="0"/>
          </a:p>
          <a:p>
            <a:pPr lvl="1"/>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28</a:t>
            </a:fld>
            <a:endParaRPr lang="en-GB" dirty="0"/>
          </a:p>
        </p:txBody>
      </p:sp>
    </p:spTree>
    <p:extLst>
      <p:ext uri="{BB962C8B-B14F-4D97-AF65-F5344CB8AC3E}">
        <p14:creationId xmlns:p14="http://schemas.microsoft.com/office/powerpoint/2010/main" val="2011207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960096" y="945373"/>
            <a:ext cx="4978896" cy="5363947"/>
          </a:xfrm>
          <a:solidFill>
            <a:schemeClr val="bg1">
              <a:lumMod val="95000"/>
            </a:schemeClr>
          </a:solidFill>
          <a:ln>
            <a:noFill/>
          </a:ln>
        </p:spPr>
        <p:txBody>
          <a:bodyPr>
            <a:normAutofit fontScale="55000" lnSpcReduction="20000"/>
          </a:bodyPr>
          <a:lstStyle/>
          <a:p>
            <a:pPr marL="0" lvl="0" indent="0">
              <a:buNone/>
            </a:pPr>
            <a:r>
              <a:rPr lang="en-US" sz="1600" b="1"/>
              <a:t>Course outline: </a:t>
            </a:r>
          </a:p>
          <a:p>
            <a:pPr lvl="0"/>
            <a:r>
              <a:rPr lang="en-US" sz="1600"/>
              <a:t>Introduction, Operations Management</a:t>
            </a:r>
            <a:endParaRPr lang="fr-FR" sz="1600"/>
          </a:p>
          <a:p>
            <a:pPr lvl="0"/>
            <a:r>
              <a:rPr lang="en-US" sz="1600"/>
              <a:t>Coils and power supplies</a:t>
            </a:r>
            <a:endParaRPr lang="fr-FR" sz="1600"/>
          </a:p>
          <a:p>
            <a:pPr lvl="0"/>
            <a:r>
              <a:rPr lang="en-US" sz="1600"/>
              <a:t>Plasma shape control</a:t>
            </a:r>
            <a:endParaRPr lang="fr-FR" sz="1600"/>
          </a:p>
          <a:p>
            <a:pPr lvl="0"/>
            <a:r>
              <a:rPr lang="en-US" sz="1600"/>
              <a:t>Vacuum conditioning</a:t>
            </a:r>
            <a:endParaRPr lang="fr-FR" sz="1600"/>
          </a:p>
          <a:p>
            <a:pPr lvl="0"/>
            <a:r>
              <a:rPr lang="en-US" sz="1600"/>
              <a:t>Fueling (gas and pellet injection) </a:t>
            </a:r>
            <a:endParaRPr lang="fr-FR" sz="1600"/>
          </a:p>
          <a:p>
            <a:pPr lvl="0"/>
            <a:r>
              <a:rPr lang="en-US" sz="1600"/>
              <a:t>Heating systems (NBI, ECRH, ICRH)</a:t>
            </a:r>
            <a:endParaRPr lang="fr-FR" sz="1600"/>
          </a:p>
          <a:p>
            <a:pPr lvl="0"/>
            <a:r>
              <a:rPr lang="en-US" sz="1600"/>
              <a:t>Disruptions, predictions and mitigation (MGI, SPI)</a:t>
            </a:r>
            <a:endParaRPr lang="fr-FR" sz="1600"/>
          </a:p>
          <a:p>
            <a:pPr lvl="0"/>
            <a:r>
              <a:rPr lang="en-US" sz="1600"/>
              <a:t>Diagnostic setup</a:t>
            </a:r>
            <a:endParaRPr lang="fr-FR" sz="1600"/>
          </a:p>
          <a:p>
            <a:pPr lvl="0"/>
            <a:r>
              <a:rPr lang="en-US" sz="1600"/>
              <a:t>Breakdown and current ramp up, runaways</a:t>
            </a:r>
            <a:endParaRPr lang="fr-FR" sz="1600"/>
          </a:p>
          <a:p>
            <a:pPr lvl="0"/>
            <a:r>
              <a:rPr lang="en-US" sz="1600"/>
              <a:t>Protection systems</a:t>
            </a:r>
            <a:endParaRPr lang="fr-FR" sz="1600"/>
          </a:p>
          <a:p>
            <a:pPr lvl="0"/>
            <a:r>
              <a:rPr lang="en-US" sz="1600"/>
              <a:t>Real-time networks (scientific)</a:t>
            </a:r>
            <a:endParaRPr lang="fr-FR" sz="1600"/>
          </a:p>
          <a:p>
            <a:pPr lvl="0"/>
            <a:r>
              <a:rPr lang="en-US" sz="1600"/>
              <a:t>Termination and event handling</a:t>
            </a:r>
            <a:endParaRPr lang="fr-FR" sz="1600"/>
          </a:p>
          <a:p>
            <a:pPr lvl="0"/>
            <a:r>
              <a:rPr lang="en-US" sz="1600"/>
              <a:t>Operational tools </a:t>
            </a:r>
          </a:p>
          <a:p>
            <a:pPr lvl="0"/>
            <a:r>
              <a:rPr lang="en-US" sz="1600"/>
              <a:t>Continuous plant systems and IT systems</a:t>
            </a:r>
          </a:p>
          <a:p>
            <a:pPr lvl="0"/>
            <a:r>
              <a:rPr lang="en-US" sz="1600"/>
              <a:t>Plant and Plasma Control</a:t>
            </a:r>
          </a:p>
          <a:p>
            <a:pPr lvl="0"/>
            <a:r>
              <a:rPr lang="en-US" sz="1600"/>
              <a:t>Operation of stellarators</a:t>
            </a:r>
            <a:endParaRPr lang="fr-FR" sz="1600"/>
          </a:p>
          <a:p>
            <a:pPr lvl="0"/>
            <a:r>
              <a:rPr lang="en-US" sz="1600"/>
              <a:t>Scaling up operation towards ITER </a:t>
            </a:r>
          </a:p>
        </p:txBody>
      </p:sp>
      <p:sp>
        <p:nvSpPr>
          <p:cNvPr id="3" name="Titre 2"/>
          <p:cNvSpPr>
            <a:spLocks noGrp="1"/>
          </p:cNvSpPr>
          <p:nvPr>
            <p:ph type="title"/>
          </p:nvPr>
        </p:nvSpPr>
        <p:spPr/>
        <p:txBody>
          <a:bodyPr/>
          <a:lstStyle/>
          <a:p>
            <a:r>
              <a:rPr lang="en-US" sz="2800" dirty="0"/>
              <a:t>SP-3 EON Foundation Course on Session Leading - voluntary contribution-</a:t>
            </a:r>
            <a:endParaRPr lang="fr-FR" sz="2800" dirty="0"/>
          </a:p>
        </p:txBody>
      </p:sp>
      <p:sp>
        <p:nvSpPr>
          <p:cNvPr id="4" name="TextBox 3">
            <a:extLst>
              <a:ext uri="{FF2B5EF4-FFF2-40B4-BE49-F238E27FC236}">
                <a16:creationId xmlns:a16="http://schemas.microsoft.com/office/drawing/2014/main" id="{361CAB18-B314-6C41-937A-A8E07C3E6F92}"/>
              </a:ext>
            </a:extLst>
          </p:cNvPr>
          <p:cNvSpPr txBox="1"/>
          <p:nvPr/>
        </p:nvSpPr>
        <p:spPr>
          <a:xfrm>
            <a:off x="479376" y="945373"/>
            <a:ext cx="5988664" cy="5632311"/>
          </a:xfrm>
          <a:prstGeom prst="rect">
            <a:avLst/>
          </a:prstGeom>
          <a:noFill/>
        </p:spPr>
        <p:txBody>
          <a:bodyPr wrap="square" lIns="91440" tIns="45720" rIns="91440" bIns="45720" rtlCol="0" anchor="t">
            <a:spAutoFit/>
          </a:bodyPr>
          <a:lstStyle/>
          <a:p>
            <a:r>
              <a:rPr lang="en-US" b="1">
                <a:hlinkClick r:id="rId2"/>
              </a:rPr>
              <a:t>Online course on Session Leading</a:t>
            </a:r>
            <a:r>
              <a:rPr lang="en-US" b="1"/>
              <a:t> in preparation for 2023</a:t>
            </a:r>
          </a:p>
          <a:p>
            <a:pPr marL="285750" indent="-285750">
              <a:buFont typeface="Calibri"/>
              <a:buChar char="-"/>
            </a:pPr>
            <a:r>
              <a:rPr lang="en-US" b="1">
                <a:cs typeface="Calibri"/>
              </a:rPr>
              <a:t>Pilot </a:t>
            </a:r>
            <a:r>
              <a:rPr lang="en-US" b="1" err="1">
                <a:cs typeface="Calibri"/>
              </a:rPr>
              <a:t>EUROfusion</a:t>
            </a:r>
            <a:r>
              <a:rPr lang="en-US" b="1">
                <a:cs typeface="Calibri"/>
              </a:rPr>
              <a:t> Operations Network training</a:t>
            </a:r>
          </a:p>
          <a:p>
            <a:pPr marL="285750" indent="-285750">
              <a:buFont typeface="Calibri"/>
              <a:buChar char="-"/>
            </a:pPr>
            <a:r>
              <a:rPr lang="en-US" b="1">
                <a:cs typeface="Calibri"/>
              </a:rPr>
              <a:t>Collection of </a:t>
            </a:r>
            <a:r>
              <a:rPr lang="en-US" b="1" err="1">
                <a:cs typeface="Calibri"/>
              </a:rPr>
              <a:t>EUROfusion</a:t>
            </a:r>
            <a:r>
              <a:rPr lang="en-US" b="1">
                <a:cs typeface="Calibri"/>
              </a:rPr>
              <a:t> SL training material (JET)</a:t>
            </a:r>
          </a:p>
          <a:p>
            <a:endParaRPr lang="en-US" b="1"/>
          </a:p>
          <a:p>
            <a:r>
              <a:rPr lang="en-US" b="1"/>
              <a:t>Aims: </a:t>
            </a:r>
            <a:endParaRPr lang="en-US" b="1">
              <a:cs typeface="Calibri"/>
            </a:endParaRPr>
          </a:p>
          <a:p>
            <a:pPr marL="285750" indent="-285750">
              <a:buFont typeface="Arial"/>
              <a:buChar char="•"/>
            </a:pPr>
            <a:r>
              <a:rPr lang="en-US"/>
              <a:t>Provide basic machine-independent background on tokamak/stellarator operation + machine dependent implementations</a:t>
            </a:r>
            <a:endParaRPr lang="en-US">
              <a:cs typeface="Calibri"/>
            </a:endParaRPr>
          </a:p>
          <a:p>
            <a:pPr marL="285750" indent="-285750">
              <a:buFont typeface="Arial"/>
              <a:buChar char="•"/>
            </a:pPr>
            <a:r>
              <a:rPr lang="en-US"/>
              <a:t>What is operations for newcomers (from fission, other industries or other engineering/physics roles)</a:t>
            </a:r>
            <a:endParaRPr lang="en-US">
              <a:cs typeface="Calibri"/>
            </a:endParaRPr>
          </a:p>
          <a:p>
            <a:pPr marL="285750" indent="-285750">
              <a:buFont typeface="Arial"/>
              <a:buChar char="•"/>
            </a:pPr>
            <a:r>
              <a:rPr lang="en-US"/>
              <a:t>Improve preparation of experimental proposals and experimental sessions</a:t>
            </a:r>
            <a:endParaRPr lang="en-US">
              <a:cs typeface="Calibri"/>
            </a:endParaRPr>
          </a:p>
          <a:p>
            <a:endParaRPr lang="en-US">
              <a:cs typeface="Calibri"/>
            </a:endParaRPr>
          </a:p>
          <a:p>
            <a:r>
              <a:rPr lang="en-US" b="1"/>
              <a:t>Target audience: </a:t>
            </a:r>
            <a:endParaRPr lang="en-US" b="1">
              <a:cs typeface="Calibri"/>
            </a:endParaRPr>
          </a:p>
          <a:p>
            <a:pPr marL="285750" indent="-285750">
              <a:buFont typeface="Arial" panose="020B0604020202020204" pitchFamily="34" charset="0"/>
              <a:buChar char="•"/>
            </a:pPr>
            <a:r>
              <a:rPr lang="en-US"/>
              <a:t>Students (MSc, PhD, Post-doc)</a:t>
            </a:r>
            <a:endParaRPr lang="en-US">
              <a:cs typeface="Calibri"/>
            </a:endParaRPr>
          </a:p>
          <a:p>
            <a:pPr marL="285750" indent="-285750">
              <a:buFont typeface="Arial" panose="020B0604020202020204" pitchFamily="34" charset="0"/>
              <a:buChar char="•"/>
            </a:pPr>
            <a:r>
              <a:rPr lang="en-US"/>
              <a:t>EEGs and ERGs</a:t>
            </a:r>
            <a:endParaRPr lang="en-US">
              <a:cs typeface="Calibri"/>
            </a:endParaRPr>
          </a:p>
          <a:p>
            <a:pPr marL="285750" indent="-285750">
              <a:buFont typeface="Arial" panose="020B0604020202020204" pitchFamily="34" charset="0"/>
              <a:buChar char="•"/>
            </a:pPr>
            <a:r>
              <a:rPr lang="en-US"/>
              <a:t>Scientific Coordinators, task force leaders</a:t>
            </a:r>
            <a:endParaRPr lang="en-US">
              <a:cs typeface="Calibri"/>
            </a:endParaRPr>
          </a:p>
          <a:p>
            <a:pPr marL="285750" indent="-285750">
              <a:buFont typeface="Arial" panose="020B0604020202020204" pitchFamily="34" charset="0"/>
              <a:buChar char="•"/>
            </a:pPr>
            <a:r>
              <a:rPr lang="en-US"/>
              <a:t>Engineers, Researchers</a:t>
            </a:r>
            <a:endParaRPr lang="en-US">
              <a:cs typeface="Calibri"/>
            </a:endParaRPr>
          </a:p>
          <a:p>
            <a:pPr marL="285750" indent="-285750">
              <a:buFont typeface="Arial" panose="020B0604020202020204" pitchFamily="34" charset="0"/>
              <a:buChar char="•"/>
            </a:pPr>
            <a:r>
              <a:rPr lang="en-US">
                <a:cs typeface="Calibri"/>
              </a:rPr>
              <a:t>Newcomers (from fission or other fields)</a:t>
            </a:r>
          </a:p>
          <a:p>
            <a:endParaRPr lang="en-US">
              <a:solidFill>
                <a:schemeClr val="tx2"/>
              </a:solidFill>
              <a:cs typeface="Calibri"/>
            </a:endParaRPr>
          </a:p>
        </p:txBody>
      </p:sp>
      <p:sp>
        <p:nvSpPr>
          <p:cNvPr id="6" name="Footer Placeholder 3">
            <a:extLst>
              <a:ext uri="{FF2B5EF4-FFF2-40B4-BE49-F238E27FC236}">
                <a16:creationId xmlns:a16="http://schemas.microsoft.com/office/drawing/2014/main" id="{49674206-A658-A534-F5E0-1D192EEDDCF2}"/>
              </a:ext>
            </a:extLst>
          </p:cNvPr>
          <p:cNvSpPr>
            <a:spLocks noGrp="1"/>
          </p:cNvSpPr>
          <p:nvPr>
            <p:ph type="ftr" sz="quarter" idx="11"/>
          </p:nvPr>
        </p:nvSpPr>
        <p:spPr>
          <a:xfrm>
            <a:off x="623393" y="6545240"/>
            <a:ext cx="10986971" cy="268139"/>
          </a:xfrm>
        </p:spPr>
        <p:txBody>
          <a:bodyPr/>
          <a:lstStyle/>
          <a:p>
            <a:pPr algn="r"/>
            <a:r>
              <a:rPr lang="en-GB"/>
              <a:t>E. Belonohy | EEG training on Operations | Zoom | 4/11/2022 | Page </a:t>
            </a:r>
            <a:fld id="{6A6D9FA1-99C7-4910-8E32-B85D378B0060}" type="slidenum">
              <a:rPr lang="en-GB" smtClean="0"/>
              <a:pPr algn="r"/>
              <a:t>29</a:t>
            </a:fld>
            <a:endParaRPr lang="en-GB"/>
          </a:p>
        </p:txBody>
      </p:sp>
      <p:sp>
        <p:nvSpPr>
          <p:cNvPr id="7" name="TextBox 9">
            <a:extLst>
              <a:ext uri="{FF2B5EF4-FFF2-40B4-BE49-F238E27FC236}">
                <a16:creationId xmlns:a16="http://schemas.microsoft.com/office/drawing/2014/main" id="{A9B515C0-4D8F-B3BD-53F6-4C42209B3A64}"/>
              </a:ext>
            </a:extLst>
          </p:cNvPr>
          <p:cNvSpPr txBox="1"/>
          <p:nvPr/>
        </p:nvSpPr>
        <p:spPr>
          <a:xfrm>
            <a:off x="6096000" y="6481776"/>
            <a:ext cx="5904656" cy="307777"/>
          </a:xfrm>
          <a:prstGeom prst="rect">
            <a:avLst/>
          </a:prstGeom>
          <a:solidFill>
            <a:schemeClr val="bg1">
              <a:lumMod val="95000"/>
            </a:schemeClr>
          </a:solidFill>
        </p:spPr>
        <p:txBody>
          <a:bodyPr wrap="square" rtlCol="0">
            <a:spAutoFit/>
          </a:bodyPr>
          <a:lstStyle/>
          <a:p>
            <a:r>
              <a:rPr lang="en-US" sz="1400" dirty="0"/>
              <a:t>[E. </a:t>
            </a:r>
            <a:r>
              <a:rPr lang="en-US" sz="1400" dirty="0" err="1"/>
              <a:t>Belohony</a:t>
            </a:r>
            <a:r>
              <a:rPr lang="en-US" sz="1400" dirty="0"/>
              <a:t>]</a:t>
            </a:r>
          </a:p>
        </p:txBody>
      </p:sp>
    </p:spTree>
    <p:extLst>
      <p:ext uri="{BB962C8B-B14F-4D97-AF65-F5344CB8AC3E}">
        <p14:creationId xmlns:p14="http://schemas.microsoft.com/office/powerpoint/2010/main" val="2623406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a:t>X. LITAUDON &amp; G. FALCHETTO  |  FSD PB Meeting  |  26 10 2022 </a:t>
            </a:r>
            <a:endParaRPr lang="en-GB"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3</a:t>
            </a:fld>
            <a:endParaRPr lang="en-GB" dirty="0"/>
          </a:p>
        </p:txBody>
      </p:sp>
      <p:sp>
        <p:nvSpPr>
          <p:cNvPr id="6" name="Titre 1"/>
          <p:cNvSpPr>
            <a:spLocks noGrp="1"/>
          </p:cNvSpPr>
          <p:nvPr>
            <p:ph type="title"/>
          </p:nvPr>
        </p:nvSpPr>
        <p:spPr>
          <a:xfrm>
            <a:off x="29522" y="8023"/>
            <a:ext cx="11233248" cy="457200"/>
          </a:xfrm>
        </p:spPr>
        <p:txBody>
          <a:bodyPr/>
          <a:lstStyle/>
          <a:p>
            <a:r>
              <a:rPr lang="fr-FR" dirty="0" err="1"/>
              <a:t>Implementation</a:t>
            </a:r>
            <a:r>
              <a:rPr lang="fr-FR" dirty="0"/>
              <a:t> of </a:t>
            </a:r>
            <a:r>
              <a:rPr lang="en-GB" dirty="0">
                <a:solidFill>
                  <a:prstClr val="black"/>
                </a:solidFill>
              </a:rPr>
              <a:t>some of the 2020 GA recommendations</a:t>
            </a:r>
            <a:endParaRPr lang="fr-FR" dirty="0"/>
          </a:p>
        </p:txBody>
      </p:sp>
      <p:pic>
        <p:nvPicPr>
          <p:cNvPr id="7" name="Image 6"/>
          <p:cNvPicPr>
            <a:picLocks noChangeAspect="1"/>
          </p:cNvPicPr>
          <p:nvPr/>
        </p:nvPicPr>
        <p:blipFill rotWithShape="1">
          <a:blip r:embed="rId2">
            <a:extLst>
              <a:ext uri="{28A0092B-C50C-407E-A947-70E740481C1C}">
                <a14:useLocalDpi xmlns:a14="http://schemas.microsoft.com/office/drawing/2010/main"/>
              </a:ext>
            </a:extLst>
          </a:blip>
          <a:srcRect t="1002"/>
          <a:stretch/>
        </p:blipFill>
        <p:spPr>
          <a:xfrm>
            <a:off x="29522" y="476671"/>
            <a:ext cx="12147670" cy="6419663"/>
          </a:xfrm>
          <a:prstGeom prst="rect">
            <a:avLst/>
          </a:prstGeom>
        </p:spPr>
      </p:pic>
      <p:sp>
        <p:nvSpPr>
          <p:cNvPr id="8" name="Espace réservé du contenu 4"/>
          <p:cNvSpPr>
            <a:spLocks noGrp="1"/>
          </p:cNvSpPr>
          <p:nvPr>
            <p:ph idx="1"/>
          </p:nvPr>
        </p:nvSpPr>
        <p:spPr>
          <a:xfrm>
            <a:off x="3575720" y="4941503"/>
            <a:ext cx="5256584" cy="1806171"/>
          </a:xfrm>
        </p:spPr>
        <p:txBody>
          <a:bodyPr>
            <a:normAutofit lnSpcReduction="10000"/>
          </a:bodyPr>
          <a:lstStyle/>
          <a:p>
            <a:pPr>
              <a:lnSpc>
                <a:spcPct val="100000"/>
              </a:lnSpc>
            </a:pPr>
            <a:r>
              <a:rPr lang="en-US" sz="1600" dirty="0"/>
              <a:t>SP-1. Project management</a:t>
            </a:r>
          </a:p>
          <a:p>
            <a:pPr>
              <a:lnSpc>
                <a:spcPct val="100000"/>
              </a:lnSpc>
            </a:pPr>
            <a:r>
              <a:rPr lang="en-US" sz="1600" dirty="0"/>
              <a:t>SP-2. Preparation of ITER first experimental campaigns </a:t>
            </a:r>
            <a:endParaRPr lang="fr-FR" sz="1600" dirty="0"/>
          </a:p>
          <a:p>
            <a:pPr>
              <a:lnSpc>
                <a:spcPct val="100000"/>
              </a:lnSpc>
            </a:pPr>
            <a:r>
              <a:rPr lang="en-US" sz="1600" dirty="0"/>
              <a:t>SP-3. Plant systems and plasma operation</a:t>
            </a:r>
            <a:endParaRPr lang="fr-FR" sz="1600" dirty="0"/>
          </a:p>
          <a:p>
            <a:pPr>
              <a:lnSpc>
                <a:spcPct val="100000"/>
              </a:lnSpc>
            </a:pPr>
            <a:r>
              <a:rPr lang="en-US" sz="1600" dirty="0"/>
              <a:t>SP-4. ITER Neutral Beam Test Facility and R&amp;D </a:t>
            </a:r>
            <a:endParaRPr lang="fr-FR" sz="1600" dirty="0"/>
          </a:p>
          <a:p>
            <a:pPr>
              <a:lnSpc>
                <a:spcPct val="100000"/>
              </a:lnSpc>
            </a:pPr>
            <a:r>
              <a:rPr lang="en-US" sz="1600" dirty="0"/>
              <a:t>SP-5. </a:t>
            </a:r>
            <a:r>
              <a:rPr lang="en-US" sz="1600" dirty="0" err="1"/>
              <a:t>Neutronics</a:t>
            </a:r>
            <a:r>
              <a:rPr lang="en-US" sz="1600" dirty="0"/>
              <a:t>, Nuclear waste and Safety</a:t>
            </a:r>
            <a:endParaRPr lang="fr-FR" sz="1600" dirty="0"/>
          </a:p>
        </p:txBody>
      </p:sp>
      <p:sp>
        <p:nvSpPr>
          <p:cNvPr id="9" name="ZoneTexte 8"/>
          <p:cNvSpPr txBox="1"/>
          <p:nvPr/>
        </p:nvSpPr>
        <p:spPr>
          <a:xfrm>
            <a:off x="8112224" y="-40979"/>
            <a:ext cx="3990146" cy="523220"/>
          </a:xfrm>
          <a:prstGeom prst="rect">
            <a:avLst/>
          </a:prstGeom>
          <a:noFill/>
        </p:spPr>
        <p:txBody>
          <a:bodyPr wrap="square" rtlCol="0">
            <a:spAutoFit/>
          </a:bodyPr>
          <a:lstStyle/>
          <a:p>
            <a:r>
              <a:rPr lang="en-US" sz="1400" dirty="0"/>
              <a:t>[</a:t>
            </a:r>
            <a:r>
              <a:rPr lang="en-GB" sz="1400" b="1" dirty="0" err="1">
                <a:solidFill>
                  <a:prstClr val="black"/>
                </a:solidFill>
              </a:rPr>
              <a:t>EUROfusion</a:t>
            </a:r>
            <a:r>
              <a:rPr lang="en-GB" sz="1400" b="1" dirty="0">
                <a:solidFill>
                  <a:prstClr val="black"/>
                </a:solidFill>
              </a:rPr>
              <a:t> role in ITER operation &amp; scientific exploitation</a:t>
            </a:r>
            <a:r>
              <a:rPr lang="en-GB" sz="1400" dirty="0">
                <a:solidFill>
                  <a:prstClr val="black"/>
                </a:solidFill>
              </a:rPr>
              <a:t> </a:t>
            </a:r>
            <a:r>
              <a:rPr lang="en-US" sz="1400" dirty="0"/>
              <a:t>EUROFUSION GA (20) 32 - 4.7 ]</a:t>
            </a:r>
            <a:endParaRPr lang="fr-FR" sz="1400" dirty="0"/>
          </a:p>
        </p:txBody>
      </p:sp>
      <p:sp>
        <p:nvSpPr>
          <p:cNvPr id="2" name="Rectangle 1"/>
          <p:cNvSpPr/>
          <p:nvPr/>
        </p:nvSpPr>
        <p:spPr>
          <a:xfrm>
            <a:off x="4223792" y="472232"/>
            <a:ext cx="604653" cy="369332"/>
          </a:xfrm>
          <a:prstGeom prst="rect">
            <a:avLst/>
          </a:prstGeom>
        </p:spPr>
        <p:txBody>
          <a:bodyPr wrap="none">
            <a:spAutoFit/>
          </a:bodyPr>
          <a:lstStyle/>
          <a:p>
            <a:r>
              <a:rPr lang="en-US" b="1" dirty="0">
                <a:solidFill>
                  <a:schemeClr val="bg1"/>
                </a:solidFill>
              </a:rPr>
              <a:t>SP-1</a:t>
            </a:r>
            <a:endParaRPr lang="fr-FR" dirty="0"/>
          </a:p>
        </p:txBody>
      </p:sp>
    </p:spTree>
    <p:extLst>
      <p:ext uri="{BB962C8B-B14F-4D97-AF65-F5344CB8AC3E}">
        <p14:creationId xmlns:p14="http://schemas.microsoft.com/office/powerpoint/2010/main" val="1295105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SP-2: </a:t>
            </a:r>
            <a:r>
              <a:rPr lang="fr-FR" dirty="0" err="1"/>
              <a:t>Validated</a:t>
            </a:r>
            <a:r>
              <a:rPr lang="fr-FR" dirty="0"/>
              <a:t> Breakdown/</a:t>
            </a:r>
            <a:r>
              <a:rPr lang="fr-FR" dirty="0" err="1"/>
              <a:t>Burn-through</a:t>
            </a:r>
            <a:r>
              <a:rPr lang="fr-FR" dirty="0"/>
              <a:t> </a:t>
            </a:r>
            <a:r>
              <a:rPr lang="fr-FR" dirty="0" err="1"/>
              <a:t>tools</a:t>
            </a:r>
            <a:r>
              <a:rPr lang="fr-FR" dirty="0"/>
              <a:t> for ITER first </a:t>
            </a:r>
            <a:r>
              <a:rPr lang="fr-FR" dirty="0" err="1"/>
              <a:t>operation</a:t>
            </a:r>
            <a:r>
              <a:rPr lang="fr-FR" dirty="0"/>
              <a:t> </a:t>
            </a:r>
          </a:p>
        </p:txBody>
      </p:sp>
      <p:sp>
        <p:nvSpPr>
          <p:cNvPr id="3" name="Espace réservé du pied de page 2"/>
          <p:cNvSpPr>
            <a:spLocks noGrp="1"/>
          </p:cNvSpPr>
          <p:nvPr>
            <p:ph type="ftr" sz="quarter" idx="11"/>
          </p:nvPr>
        </p:nvSpPr>
        <p:spPr/>
        <p:txBody>
          <a:bodyPr/>
          <a:lstStyle/>
          <a:p>
            <a:r>
              <a:rPr lang="fr-FR" dirty="0"/>
              <a:t>X. LITAUDON &amp; G. FALCHETTO  |  FSD PB Meeting  |  15 03 2023 </a:t>
            </a:r>
            <a:endParaRPr lang="en-GB" dirty="0"/>
          </a:p>
        </p:txBody>
      </p:sp>
      <p:sp>
        <p:nvSpPr>
          <p:cNvPr id="4" name="Espace réservé du contenu 3"/>
          <p:cNvSpPr>
            <a:spLocks noGrp="1"/>
          </p:cNvSpPr>
          <p:nvPr>
            <p:ph idx="1"/>
          </p:nvPr>
        </p:nvSpPr>
        <p:spPr>
          <a:xfrm>
            <a:off x="119336" y="765652"/>
            <a:ext cx="11953328" cy="1357857"/>
          </a:xfrm>
        </p:spPr>
        <p:txBody>
          <a:bodyPr>
            <a:normAutofit fontScale="70000" lnSpcReduction="20000"/>
          </a:bodyPr>
          <a:lstStyle/>
          <a:p>
            <a:r>
              <a:rPr lang="en-GB" dirty="0"/>
              <a:t>Full electromagnetic burn-through model developed and validated on MAST using input as in the control room (with WTE) </a:t>
            </a:r>
          </a:p>
          <a:p>
            <a:pPr lvl="1"/>
            <a:r>
              <a:rPr lang="en-GB" dirty="0"/>
              <a:t>Further validation, IMAS interface development and ITER application </a:t>
            </a:r>
          </a:p>
          <a:p>
            <a:r>
              <a:rPr lang="en-GB" dirty="0"/>
              <a:t>Absorption of EC waves in ITER first plasma start-up conditions  in the </a:t>
            </a:r>
            <a:r>
              <a:rPr lang="en-US" dirty="0"/>
              <a:t>GRAY-</a:t>
            </a:r>
            <a:r>
              <a:rPr lang="en-GB" dirty="0"/>
              <a:t>BKD0-CREATEBD framework  </a:t>
            </a:r>
          </a:p>
          <a:p>
            <a:pPr lvl="1"/>
            <a:endParaRPr lang="en-GB"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4</a:t>
            </a:fld>
            <a:endParaRPr lang="en-GB" dirty="0"/>
          </a:p>
        </p:txBody>
      </p:sp>
      <p:sp>
        <p:nvSpPr>
          <p:cNvPr id="6" name="Rectangle 5"/>
          <p:cNvSpPr/>
          <p:nvPr/>
        </p:nvSpPr>
        <p:spPr>
          <a:xfrm>
            <a:off x="6096000" y="1270677"/>
            <a:ext cx="3702296" cy="307777"/>
          </a:xfrm>
          <a:prstGeom prst="rect">
            <a:avLst/>
          </a:prstGeom>
        </p:spPr>
        <p:txBody>
          <a:bodyPr wrap="none">
            <a:spAutoFit/>
          </a:bodyPr>
          <a:lstStyle/>
          <a:p>
            <a:r>
              <a:rPr lang="it-IT" sz="1400" dirty="0">
                <a:solidFill>
                  <a:srgbClr val="333333"/>
                </a:solidFill>
              </a:rPr>
              <a:t>[Kim et al. 2022 Nucl. Fusion 62 (2022) 126012]</a:t>
            </a:r>
            <a:endParaRPr lang="en-GB" sz="1400" dirty="0"/>
          </a:p>
        </p:txBody>
      </p:sp>
      <p:pic>
        <p:nvPicPr>
          <p:cNvPr id="7" name="Content Placeholder 6" descr="Chart, scatter chart&#10;&#10;Description automatically generated">
            <a:extLst>
              <a:ext uri="{FF2B5EF4-FFF2-40B4-BE49-F238E27FC236}">
                <a16:creationId xmlns:a16="http://schemas.microsoft.com/office/drawing/2014/main" id="{B5AE3758-11C3-4682-97DB-DACDD8B48FCE}"/>
              </a:ext>
            </a:extLst>
          </p:cNvPr>
          <p:cNvPicPr>
            <a:picLocks noChangeAspect="1"/>
          </p:cNvPicPr>
          <p:nvPr/>
        </p:nvPicPr>
        <p:blipFill rotWithShape="1">
          <a:blip r:embed="rId2"/>
          <a:srcRect l="7611" t="3347" r="10221"/>
          <a:stretch/>
        </p:blipFill>
        <p:spPr>
          <a:xfrm>
            <a:off x="6494045" y="2411445"/>
            <a:ext cx="4210584" cy="3969883"/>
          </a:xfrm>
          <a:prstGeom prst="rect">
            <a:avLst/>
          </a:prstGeom>
        </p:spPr>
      </p:pic>
      <p:pic>
        <p:nvPicPr>
          <p:cNvPr id="8" name="Content Placeholder 6" descr="A picture containing text, colorful&#10;&#10;Description automatically generated">
            <a:extLst>
              <a:ext uri="{FF2B5EF4-FFF2-40B4-BE49-F238E27FC236}">
                <a16:creationId xmlns:a16="http://schemas.microsoft.com/office/drawing/2014/main" id="{5C937629-AA91-441F-ACA6-93885C4ECB3C}"/>
              </a:ext>
            </a:extLst>
          </p:cNvPr>
          <p:cNvPicPr>
            <a:picLocks noChangeAspect="1"/>
          </p:cNvPicPr>
          <p:nvPr/>
        </p:nvPicPr>
        <p:blipFill rotWithShape="1">
          <a:blip r:embed="rId3"/>
          <a:srcRect l="22286" t="2981" r="23012" b="5518"/>
          <a:stretch/>
        </p:blipFill>
        <p:spPr>
          <a:xfrm>
            <a:off x="623392" y="2381569"/>
            <a:ext cx="4680520" cy="4089953"/>
          </a:xfrm>
          <a:prstGeom prst="rect">
            <a:avLst/>
          </a:prstGeom>
        </p:spPr>
      </p:pic>
      <p:sp>
        <p:nvSpPr>
          <p:cNvPr id="9" name="ZoneTexte 8"/>
          <p:cNvSpPr txBox="1"/>
          <p:nvPr/>
        </p:nvSpPr>
        <p:spPr>
          <a:xfrm>
            <a:off x="119336" y="1990264"/>
            <a:ext cx="1712328" cy="369332"/>
          </a:xfrm>
          <a:prstGeom prst="rect">
            <a:avLst/>
          </a:prstGeom>
          <a:noFill/>
        </p:spPr>
        <p:txBody>
          <a:bodyPr wrap="none" rtlCol="0">
            <a:spAutoFit/>
          </a:bodyPr>
          <a:lstStyle/>
          <a:p>
            <a:r>
              <a:rPr lang="en-GB" dirty="0"/>
              <a:t>#27512 in MAST</a:t>
            </a:r>
            <a:endParaRPr lang="fr-FR" dirty="0"/>
          </a:p>
        </p:txBody>
      </p:sp>
      <p:sp>
        <p:nvSpPr>
          <p:cNvPr id="10" name="Rectangle 9"/>
          <p:cNvSpPr/>
          <p:nvPr/>
        </p:nvSpPr>
        <p:spPr>
          <a:xfrm>
            <a:off x="2639616" y="2043068"/>
            <a:ext cx="2592288" cy="307777"/>
          </a:xfrm>
          <a:prstGeom prst="rect">
            <a:avLst/>
          </a:prstGeom>
        </p:spPr>
        <p:txBody>
          <a:bodyPr wrap="square">
            <a:spAutoFit/>
          </a:bodyPr>
          <a:lstStyle/>
          <a:p>
            <a:r>
              <a:rPr lang="it-IT" sz="1400" dirty="0">
                <a:solidFill>
                  <a:srgbClr val="333333"/>
                </a:solidFill>
              </a:rPr>
              <a:t>[Kim et al 2022 Nucl. Fusion]</a:t>
            </a:r>
            <a:endParaRPr lang="en-GB" sz="1400" dirty="0"/>
          </a:p>
        </p:txBody>
      </p:sp>
      <p:sp>
        <p:nvSpPr>
          <p:cNvPr id="11" name="Rectangle 10"/>
          <p:cNvSpPr/>
          <p:nvPr/>
        </p:nvSpPr>
        <p:spPr>
          <a:xfrm>
            <a:off x="9886238" y="1621229"/>
            <a:ext cx="1434047" cy="307777"/>
          </a:xfrm>
          <a:prstGeom prst="rect">
            <a:avLst/>
          </a:prstGeom>
        </p:spPr>
        <p:txBody>
          <a:bodyPr wrap="none">
            <a:spAutoFit/>
          </a:bodyPr>
          <a:lstStyle/>
          <a:p>
            <a:r>
              <a:rPr lang="it-IT" sz="1400" dirty="0">
                <a:solidFill>
                  <a:srgbClr val="333333"/>
                </a:solidFill>
              </a:rPr>
              <a:t>[Ricci et al. 2022]</a:t>
            </a:r>
            <a:endParaRPr lang="en-GB" sz="1400" dirty="0"/>
          </a:p>
        </p:txBody>
      </p:sp>
      <p:sp>
        <p:nvSpPr>
          <p:cNvPr id="12" name="CasellaDiTesto 5"/>
          <p:cNvSpPr txBox="1"/>
          <p:nvPr/>
        </p:nvSpPr>
        <p:spPr>
          <a:xfrm>
            <a:off x="4974664" y="1969402"/>
            <a:ext cx="4911573" cy="369332"/>
          </a:xfrm>
          <a:prstGeom prst="rect">
            <a:avLst/>
          </a:prstGeom>
          <a:noFill/>
        </p:spPr>
        <p:txBody>
          <a:bodyPr wrap="square" rtlCol="0">
            <a:spAutoFit/>
          </a:bodyPr>
          <a:lstStyle/>
          <a:p>
            <a:r>
              <a:rPr lang="it-IT" b="1" dirty="0">
                <a:solidFill>
                  <a:srgbClr val="FF0000"/>
                </a:solidFill>
              </a:rPr>
              <a:t>International agreement with Korea  </a:t>
            </a:r>
          </a:p>
        </p:txBody>
      </p:sp>
      <p:sp>
        <p:nvSpPr>
          <p:cNvPr id="13" name="Espace réservé du contenu 4"/>
          <p:cNvSpPr txBox="1">
            <a:spLocks/>
          </p:cNvSpPr>
          <p:nvPr/>
        </p:nvSpPr>
        <p:spPr>
          <a:xfrm>
            <a:off x="6096000" y="6255807"/>
            <a:ext cx="5677038" cy="552741"/>
          </a:xfrm>
          <a:prstGeom prst="rect">
            <a:avLst/>
          </a:prstGeom>
        </p:spPr>
        <p:txBody>
          <a:bodyPr vert="horz" lIns="91440" tIns="45720" rIns="91440" bIns="45720" rtlCol="0">
            <a:no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dirty="0">
                <a:solidFill>
                  <a:srgbClr val="FF0000"/>
                </a:solidFill>
                <a:ea typeface="Calibri" panose="020F0502020204030204" pitchFamily="34" charset="0"/>
              </a:rPr>
              <a:t>Tools ready for ITER first operation  </a:t>
            </a:r>
            <a:endParaRPr lang="fr-FR" dirty="0">
              <a:solidFill>
                <a:srgbClr val="FF0000"/>
              </a:solidFill>
            </a:endParaRPr>
          </a:p>
        </p:txBody>
      </p:sp>
      <p:sp>
        <p:nvSpPr>
          <p:cNvPr id="14" name="Rectangle 13"/>
          <p:cNvSpPr/>
          <p:nvPr/>
        </p:nvSpPr>
        <p:spPr>
          <a:xfrm>
            <a:off x="8588208" y="2007552"/>
            <a:ext cx="2592288" cy="307777"/>
          </a:xfrm>
          <a:prstGeom prst="rect">
            <a:avLst/>
          </a:prstGeom>
        </p:spPr>
        <p:txBody>
          <a:bodyPr wrap="square">
            <a:spAutoFit/>
          </a:bodyPr>
          <a:lstStyle/>
          <a:p>
            <a:r>
              <a:rPr lang="it-IT" sz="1400" dirty="0">
                <a:solidFill>
                  <a:srgbClr val="333333"/>
                </a:solidFill>
              </a:rPr>
              <a:t>[FEC 2023]</a:t>
            </a:r>
            <a:endParaRPr lang="en-GB" sz="1400" dirty="0"/>
          </a:p>
        </p:txBody>
      </p:sp>
    </p:spTree>
    <p:extLst>
      <p:ext uri="{BB962C8B-B14F-4D97-AF65-F5344CB8AC3E}">
        <p14:creationId xmlns:p14="http://schemas.microsoft.com/office/powerpoint/2010/main" val="2981871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dirty="0"/>
              <a:t>X. LITAUDON &amp; G. FALCHETTO  |  FSD PB Meeting  |  15 03 2023 </a:t>
            </a:r>
            <a:endParaRPr lang="en-GB" dirty="0"/>
          </a:p>
        </p:txBody>
      </p:sp>
      <p:sp>
        <p:nvSpPr>
          <p:cNvPr id="4" name="Espace réservé du contenu 3"/>
          <p:cNvSpPr>
            <a:spLocks noGrp="1"/>
          </p:cNvSpPr>
          <p:nvPr>
            <p:ph idx="1"/>
          </p:nvPr>
        </p:nvSpPr>
        <p:spPr>
          <a:xfrm>
            <a:off x="153435" y="709921"/>
            <a:ext cx="6552728" cy="529256"/>
          </a:xfrm>
        </p:spPr>
        <p:txBody>
          <a:bodyPr>
            <a:normAutofit fontScale="85000" lnSpcReduction="10000"/>
          </a:bodyPr>
          <a:lstStyle/>
          <a:p>
            <a:pPr marL="0" indent="0">
              <a:buNone/>
            </a:pPr>
            <a:r>
              <a:rPr lang="en-US" dirty="0"/>
              <a:t>Qualitative comparison on WEST, AUG, W-7X (with TE, W7X)</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5</a:t>
            </a:fld>
            <a:endParaRPr lang="en-GB" dirty="0"/>
          </a:p>
        </p:txBody>
      </p:sp>
      <p:sp>
        <p:nvSpPr>
          <p:cNvPr id="6" name="Titre 1"/>
          <p:cNvSpPr>
            <a:spLocks noGrp="1"/>
          </p:cNvSpPr>
          <p:nvPr>
            <p:ph type="title"/>
          </p:nvPr>
        </p:nvSpPr>
        <p:spPr/>
        <p:txBody>
          <a:bodyPr/>
          <a:lstStyle/>
          <a:p>
            <a:r>
              <a:rPr lang="fr-FR" dirty="0"/>
              <a:t>SP-2: IR </a:t>
            </a:r>
            <a:r>
              <a:rPr lang="fr-FR" dirty="0" err="1"/>
              <a:t>synthetic</a:t>
            </a:r>
            <a:r>
              <a:rPr lang="fr-FR" dirty="0"/>
              <a:t> diagnostic &amp; </a:t>
            </a:r>
            <a:r>
              <a:rPr lang="en-GB" dirty="0"/>
              <a:t>wall monitoring for real time protection</a:t>
            </a:r>
            <a:r>
              <a:rPr lang="en-US" dirty="0"/>
              <a:t> </a:t>
            </a:r>
            <a:endParaRPr lang="fr-FR" dirty="0"/>
          </a:p>
        </p:txBody>
      </p:sp>
      <p:sp>
        <p:nvSpPr>
          <p:cNvPr id="7" name="Espace réservé du contenu 4"/>
          <p:cNvSpPr txBox="1">
            <a:spLocks/>
          </p:cNvSpPr>
          <p:nvPr/>
        </p:nvSpPr>
        <p:spPr>
          <a:xfrm>
            <a:off x="7326605" y="535734"/>
            <a:ext cx="5195936" cy="1234002"/>
          </a:xfrm>
          <a:prstGeom prst="rect">
            <a:avLst/>
          </a:prstGeom>
        </p:spPr>
        <p:txBody>
          <a:bodyPr vert="horz" lIns="91440" tIns="45720" rIns="91440" bIns="45720" rtlCol="0">
            <a:norm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sz="2200" dirty="0">
                <a:solidFill>
                  <a:srgbClr val="000000"/>
                </a:solidFill>
                <a:ea typeface="Calibri" panose="020F0502020204030204" pitchFamily="34" charset="0"/>
              </a:rPr>
              <a:t>Automatic hot-spot detection in ITER  simulated IR images</a:t>
            </a: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817" y="1610665"/>
            <a:ext cx="3635513" cy="4550892"/>
          </a:xfrm>
          <a:prstGeom prst="rect">
            <a:avLst/>
          </a:prstGeom>
        </p:spPr>
      </p:pic>
      <p:sp>
        <p:nvSpPr>
          <p:cNvPr id="9" name="Rectangle 8"/>
          <p:cNvSpPr/>
          <p:nvPr/>
        </p:nvSpPr>
        <p:spPr>
          <a:xfrm>
            <a:off x="9986645" y="6226368"/>
            <a:ext cx="1873013" cy="307777"/>
          </a:xfrm>
          <a:prstGeom prst="rect">
            <a:avLst/>
          </a:prstGeom>
        </p:spPr>
        <p:txBody>
          <a:bodyPr wrap="none">
            <a:spAutoFit/>
          </a:bodyPr>
          <a:lstStyle/>
          <a:p>
            <a:r>
              <a:rPr lang="en-GB" sz="1400" dirty="0"/>
              <a:t>[</a:t>
            </a:r>
            <a:r>
              <a:rPr lang="en-GB" sz="1400" dirty="0" err="1"/>
              <a:t>Mitteau</a:t>
            </a:r>
            <a:r>
              <a:rPr lang="en-GB" sz="1400" dirty="0"/>
              <a:t>  sub. To PPCF</a:t>
            </a:r>
            <a:r>
              <a:rPr lang="en-GB" sz="1400" u="sng" dirty="0"/>
              <a:t>]</a:t>
            </a:r>
            <a:endParaRPr lang="fr-FR" sz="1400" dirty="0"/>
          </a:p>
        </p:txBody>
      </p:sp>
      <p:sp>
        <p:nvSpPr>
          <p:cNvPr id="13" name="Rectangle 12"/>
          <p:cNvSpPr/>
          <p:nvPr/>
        </p:nvSpPr>
        <p:spPr>
          <a:xfrm>
            <a:off x="119336" y="6230405"/>
            <a:ext cx="4018632" cy="307777"/>
          </a:xfrm>
          <a:prstGeom prst="rect">
            <a:avLst/>
          </a:prstGeom>
        </p:spPr>
        <p:txBody>
          <a:bodyPr wrap="square">
            <a:spAutoFit/>
          </a:bodyPr>
          <a:lstStyle/>
          <a:p>
            <a:r>
              <a:rPr lang="en-GB" sz="1400" dirty="0"/>
              <a:t>[</a:t>
            </a:r>
            <a:r>
              <a:rPr lang="en-GB" sz="1400" dirty="0" err="1"/>
              <a:t>Aumeunier</a:t>
            </a:r>
            <a:r>
              <a:rPr lang="en-GB" sz="1400" dirty="0"/>
              <a:t> Nuclear Materials and Energy 2021]</a:t>
            </a:r>
          </a:p>
        </p:txBody>
      </p:sp>
      <p:pic>
        <p:nvPicPr>
          <p:cNvPr id="14" name="Image 13"/>
          <p:cNvPicPr>
            <a:picLocks noChangeAspect="1"/>
          </p:cNvPicPr>
          <p:nvPr/>
        </p:nvPicPr>
        <p:blipFill>
          <a:blip r:embed="rId3"/>
          <a:stretch>
            <a:fillRect/>
          </a:stretch>
        </p:blipFill>
        <p:spPr>
          <a:xfrm>
            <a:off x="156681" y="1397353"/>
            <a:ext cx="6982094" cy="4495693"/>
          </a:xfrm>
          <a:prstGeom prst="rect">
            <a:avLst/>
          </a:prstGeom>
        </p:spPr>
      </p:pic>
      <p:pic>
        <p:nvPicPr>
          <p:cNvPr id="15" name="Image 14"/>
          <p:cNvPicPr>
            <a:picLocks noChangeAspect="1"/>
          </p:cNvPicPr>
          <p:nvPr/>
        </p:nvPicPr>
        <p:blipFill>
          <a:blip r:embed="rId4"/>
          <a:stretch>
            <a:fillRect/>
          </a:stretch>
        </p:blipFill>
        <p:spPr>
          <a:xfrm>
            <a:off x="8129942" y="1638420"/>
            <a:ext cx="631509" cy="355224"/>
          </a:xfrm>
          <a:prstGeom prst="rect">
            <a:avLst/>
          </a:prstGeom>
        </p:spPr>
      </p:pic>
      <p:sp>
        <p:nvSpPr>
          <p:cNvPr id="16" name="ZoneTexte 15"/>
          <p:cNvSpPr txBox="1"/>
          <p:nvPr/>
        </p:nvSpPr>
        <p:spPr>
          <a:xfrm>
            <a:off x="153435" y="1178488"/>
            <a:ext cx="2717823" cy="393555"/>
          </a:xfrm>
          <a:prstGeom prst="rect">
            <a:avLst/>
          </a:prstGeom>
          <a:noFill/>
        </p:spPr>
        <p:txBody>
          <a:bodyPr wrap="none" rtlCol="0">
            <a:spAutoFit/>
          </a:bodyPr>
          <a:lstStyle/>
          <a:p>
            <a:pPr algn="l"/>
            <a:r>
              <a:rPr lang="en-US" sz="1800" b="1" dirty="0"/>
              <a:t>WEST </a:t>
            </a:r>
            <a:r>
              <a:rPr lang="en-US" sz="1800" dirty="0"/>
              <a:t>wide angle TG view</a:t>
            </a:r>
          </a:p>
        </p:txBody>
      </p:sp>
      <p:sp>
        <p:nvSpPr>
          <p:cNvPr id="17" name="Espace réservé du contenu 4"/>
          <p:cNvSpPr txBox="1">
            <a:spLocks/>
          </p:cNvSpPr>
          <p:nvPr/>
        </p:nvSpPr>
        <p:spPr>
          <a:xfrm>
            <a:off x="4309607" y="6188350"/>
            <a:ext cx="5677038" cy="552741"/>
          </a:xfrm>
          <a:prstGeom prst="rect">
            <a:avLst/>
          </a:prstGeom>
        </p:spPr>
        <p:txBody>
          <a:bodyPr vert="horz" lIns="91440" tIns="45720" rIns="91440" bIns="45720" rtlCol="0">
            <a:noAutofit/>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dirty="0">
                <a:solidFill>
                  <a:srgbClr val="FF0000"/>
                </a:solidFill>
                <a:ea typeface="Calibri" panose="020F0502020204030204" pitchFamily="34" charset="0"/>
              </a:rPr>
              <a:t>Tools ready for ITER first operation  </a:t>
            </a:r>
            <a:endParaRPr lang="fr-FR" dirty="0">
              <a:solidFill>
                <a:srgbClr val="FF0000"/>
              </a:solidFill>
            </a:endParaRPr>
          </a:p>
        </p:txBody>
      </p:sp>
    </p:spTree>
    <p:extLst>
      <p:ext uri="{BB962C8B-B14F-4D97-AF65-F5344CB8AC3E}">
        <p14:creationId xmlns:p14="http://schemas.microsoft.com/office/powerpoint/2010/main" val="2796940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SP-2: </a:t>
            </a:r>
            <a:r>
              <a:rPr lang="en-GB" dirty="0"/>
              <a:t>ITER simulation of transient ELMs in the IR synthetic diagnostic  </a:t>
            </a:r>
            <a:endParaRPr lang="fr-FR" dirty="0"/>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335360" y="492197"/>
            <a:ext cx="11161240" cy="608884"/>
          </a:xfrm>
        </p:spPr>
        <p:txBody>
          <a:bodyPr>
            <a:normAutofit lnSpcReduction="10000"/>
          </a:bodyPr>
          <a:lstStyle/>
          <a:p>
            <a:pPr marL="0" indent="0">
              <a:buNone/>
            </a:pPr>
            <a:r>
              <a:rPr lang="en-GB" dirty="0"/>
              <a:t>First demonstration (proof of principle) of ITER IR simulated images during ELMs</a:t>
            </a:r>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6</a:t>
            </a:fld>
            <a:endParaRPr lang="en-GB" dirty="0"/>
          </a:p>
        </p:txBody>
      </p:sp>
      <p:sp>
        <p:nvSpPr>
          <p:cNvPr id="7" name="Rectangle 6"/>
          <p:cNvSpPr/>
          <p:nvPr/>
        </p:nvSpPr>
        <p:spPr>
          <a:xfrm>
            <a:off x="4309607" y="6514136"/>
            <a:ext cx="5472608" cy="307777"/>
          </a:xfrm>
          <a:prstGeom prst="rect">
            <a:avLst/>
          </a:prstGeom>
        </p:spPr>
        <p:txBody>
          <a:bodyPr wrap="square">
            <a:spAutoFit/>
          </a:bodyPr>
          <a:lstStyle/>
          <a:p>
            <a:r>
              <a:rPr lang="en-GB" sz="1400" dirty="0"/>
              <a:t>[</a:t>
            </a:r>
            <a:r>
              <a:rPr lang="en-GB" sz="1400" dirty="0" err="1"/>
              <a:t>Aumeunier</a:t>
            </a:r>
            <a:r>
              <a:rPr lang="en-GB" sz="1400" dirty="0"/>
              <a:t> &amp; Pamela 2023, </a:t>
            </a:r>
            <a:r>
              <a:rPr lang="en-GB" sz="1400" dirty="0" err="1"/>
              <a:t>Aumenier</a:t>
            </a:r>
            <a:r>
              <a:rPr lang="en-GB" sz="1400" dirty="0"/>
              <a:t> et al.  FEC 20023]</a:t>
            </a:r>
          </a:p>
        </p:txBody>
      </p:sp>
      <p:pic>
        <p:nvPicPr>
          <p:cNvPr id="8" name="Image 7"/>
          <p:cNvPicPr>
            <a:picLocks noChangeAspect="1"/>
          </p:cNvPicPr>
          <p:nvPr/>
        </p:nvPicPr>
        <p:blipFill>
          <a:blip r:embed="rId2"/>
          <a:stretch>
            <a:fillRect/>
          </a:stretch>
        </p:blipFill>
        <p:spPr>
          <a:xfrm>
            <a:off x="-22210" y="1146656"/>
            <a:ext cx="6881212" cy="5234671"/>
          </a:xfrm>
          <a:prstGeom prst="rect">
            <a:avLst/>
          </a:prstGeom>
        </p:spPr>
      </p:pic>
      <p:sp>
        <p:nvSpPr>
          <p:cNvPr id="9" name="Espace réservé du contenu 6"/>
          <p:cNvSpPr txBox="1">
            <a:spLocks/>
          </p:cNvSpPr>
          <p:nvPr/>
        </p:nvSpPr>
        <p:spPr>
          <a:xfrm>
            <a:off x="7032104" y="1318332"/>
            <a:ext cx="5070266" cy="5195804"/>
          </a:xfrm>
          <a:prstGeom prst="rect">
            <a:avLst/>
          </a:prstGeom>
        </p:spPr>
        <p:txBody>
          <a:bodyPr vert="horz" lIns="91440" tIns="45720" rIns="91440" bIns="45720" rtlCol="0">
            <a:normAutofit fontScale="85000" lnSpcReduction="20000"/>
          </a:bodyPr>
          <a:lstStyle>
            <a:lvl1pPr marL="342900" indent="-342900" algn="l" defTabSz="685800" rtl="0" eaLnBrk="1" latinLnBrk="0" hangingPunct="1">
              <a:lnSpc>
                <a:spcPct val="150000"/>
              </a:lnSpc>
              <a:spcBef>
                <a:spcPct val="20000"/>
              </a:spcBef>
              <a:spcAft>
                <a:spcPts val="600"/>
              </a:spcAft>
              <a:buFont typeface="Arial" panose="020B0604020202020204" pitchFamily="34" charset="0"/>
              <a:buChar char="•"/>
              <a:defRPr sz="2400" b="1" kern="1200">
                <a:solidFill>
                  <a:schemeClr val="tx1"/>
                </a:solidFill>
                <a:latin typeface="+mj-lt"/>
                <a:ea typeface="+mn-ea"/>
                <a:cs typeface="Arial" panose="020B0604020202020204" pitchFamily="34" charset="0"/>
              </a:defRPr>
            </a:lvl1pPr>
            <a:lvl2pPr marL="742950" indent="-285750" algn="l" defTabSz="685800" rtl="0" eaLnBrk="1" latinLnBrk="0" hangingPunct="1">
              <a:lnSpc>
                <a:spcPct val="150000"/>
              </a:lnSpc>
              <a:spcBef>
                <a:spcPct val="20000"/>
              </a:spcBef>
              <a:buFont typeface="Arial" panose="020B0604020202020204" pitchFamily="34" charset="0"/>
              <a:buChar char="−"/>
              <a:defRPr sz="2000" kern="1200">
                <a:solidFill>
                  <a:srgbClr val="002060"/>
                </a:solidFill>
                <a:latin typeface="+mj-lt"/>
                <a:ea typeface="+mn-ea"/>
                <a:cs typeface="Arial" panose="020B0604020202020204" pitchFamily="34" charset="0"/>
              </a:defRPr>
            </a:lvl2pPr>
            <a:lvl3pPr marL="1143000" indent="-228600" algn="l" defTabSz="685800" rtl="0" eaLnBrk="1" latinLnBrk="0" hangingPunct="1">
              <a:lnSpc>
                <a:spcPct val="150000"/>
              </a:lnSpc>
              <a:spcBef>
                <a:spcPct val="20000"/>
              </a:spcBef>
              <a:buFont typeface="Courier New" panose="02070309020205020404" pitchFamily="49" charset="0"/>
              <a:buChar char="o"/>
              <a:defRPr sz="2000" kern="1200">
                <a:solidFill>
                  <a:schemeClr val="tx1"/>
                </a:solidFill>
                <a:latin typeface="+mj-lt"/>
                <a:ea typeface="+mn-ea"/>
                <a:cs typeface="Arial" panose="020B0604020202020204" pitchFamily="34" charset="0"/>
              </a:defRPr>
            </a:lvl3pPr>
            <a:lvl4pPr marL="1714500" indent="-342900" algn="l" defTabSz="685800" rtl="0" eaLnBrk="1" latinLnBrk="0" hangingPunct="1">
              <a:lnSpc>
                <a:spcPct val="150000"/>
              </a:lnSpc>
              <a:spcBef>
                <a:spcPct val="20000"/>
              </a:spcBef>
              <a:buFont typeface="Arial" panose="020B0604020202020204" pitchFamily="34" charset="0"/>
              <a:buChar char="•"/>
              <a:defRPr sz="2000" kern="1200" baseline="0">
                <a:solidFill>
                  <a:srgbClr val="002060"/>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Non-linear MHD code JOREK to simulate density distribution (Fig. 2a) and heat loads on PFCs during ELMs (Fig. 2b) </a:t>
            </a:r>
          </a:p>
          <a:p>
            <a:r>
              <a:rPr lang="en-GB" dirty="0"/>
              <a:t>thermal analysis to convert the power deposition on PFCs into surface temperature </a:t>
            </a:r>
          </a:p>
          <a:p>
            <a:r>
              <a:rPr lang="en-GB" dirty="0"/>
              <a:t>3D temperature as input of ray tracing code to take into account materials optical properties i.e. emissivity and reflectance</a:t>
            </a:r>
          </a:p>
          <a:p>
            <a:r>
              <a:rPr lang="en-GB" dirty="0"/>
              <a:t>Extension of the methodology to disruption in 2023 </a:t>
            </a:r>
          </a:p>
        </p:txBody>
      </p:sp>
    </p:spTree>
    <p:extLst>
      <p:ext uri="{BB962C8B-B14F-4D97-AF65-F5344CB8AC3E}">
        <p14:creationId xmlns:p14="http://schemas.microsoft.com/office/powerpoint/2010/main" val="405429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336" y="116632"/>
            <a:ext cx="11449272" cy="457200"/>
          </a:xfrm>
        </p:spPr>
        <p:txBody>
          <a:bodyPr/>
          <a:lstStyle/>
          <a:p>
            <a:r>
              <a:rPr lang="fr-FR" dirty="0">
                <a:cs typeface="Arial"/>
              </a:rPr>
              <a:t>SP-2: Multi-machine workflow for multi-machine disruption </a:t>
            </a:r>
            <a:r>
              <a:rPr lang="fr-FR" dirty="0" err="1">
                <a:cs typeface="Arial"/>
              </a:rPr>
              <a:t>analysis</a:t>
            </a:r>
            <a:endParaRPr lang="fr-FR" dirty="0">
              <a:cs typeface="Arial"/>
            </a:endParaRPr>
          </a:p>
        </p:txBody>
      </p:sp>
      <p:sp>
        <p:nvSpPr>
          <p:cNvPr id="3" name="Espace réservé du pied de page 2"/>
          <p:cNvSpPr>
            <a:spLocks noGrp="1"/>
          </p:cNvSpPr>
          <p:nvPr>
            <p:ph type="ftr" sz="quarter" idx="11"/>
          </p:nvPr>
        </p:nvSpPr>
        <p:spPr/>
        <p:txBody>
          <a:bodyPr/>
          <a:lstStyle/>
          <a:p>
            <a:r>
              <a:rPr lang="fr-FR" dirty="0"/>
              <a:t>X. LITAUDON &amp; G. FALCHETTO  |  FSD PB Meeting  |  15 03 2023 </a:t>
            </a:r>
            <a:endParaRPr lang="en-GB" dirty="0"/>
          </a:p>
        </p:txBody>
      </p:sp>
      <p:sp>
        <p:nvSpPr>
          <p:cNvPr id="4" name="Espace réservé du contenu 3"/>
          <p:cNvSpPr>
            <a:spLocks noGrp="1"/>
          </p:cNvSpPr>
          <p:nvPr>
            <p:ph idx="1"/>
          </p:nvPr>
        </p:nvSpPr>
        <p:spPr>
          <a:xfrm>
            <a:off x="31004" y="635215"/>
            <a:ext cx="11969652" cy="2187033"/>
          </a:xfrm>
        </p:spPr>
        <p:txBody>
          <a:bodyPr>
            <a:normAutofit fontScale="70000" lnSpcReduction="20000"/>
          </a:bodyPr>
          <a:lstStyle/>
          <a:p>
            <a:r>
              <a:rPr lang="en-US" dirty="0"/>
              <a:t>Multi-machine database (JET, AUG and TCV) and scientific exploitation </a:t>
            </a:r>
          </a:p>
          <a:p>
            <a:pPr lvl="1"/>
            <a:r>
              <a:rPr lang="en-US" dirty="0"/>
              <a:t>Physics of density limits, optimization of JET plasma termination, disruption prevention </a:t>
            </a:r>
            <a:endParaRPr lang="fr-FR" dirty="0"/>
          </a:p>
          <a:p>
            <a:r>
              <a:rPr lang="fr-FR" dirty="0"/>
              <a:t>Release of JET ILW Disruption </a:t>
            </a:r>
            <a:r>
              <a:rPr lang="fr-FR" dirty="0" err="1"/>
              <a:t>Database</a:t>
            </a:r>
            <a:r>
              <a:rPr lang="fr-FR" dirty="0"/>
              <a:t> (4000 pulses) on the Gateway and </a:t>
            </a:r>
            <a:r>
              <a:rPr lang="fr-FR" dirty="0" err="1"/>
              <a:t>expand</a:t>
            </a:r>
            <a:r>
              <a:rPr lang="fr-FR" dirty="0"/>
              <a:t> to </a:t>
            </a:r>
            <a:r>
              <a:rPr lang="fr-FR" dirty="0" err="1"/>
              <a:t>other</a:t>
            </a:r>
            <a:r>
              <a:rPr lang="fr-FR" dirty="0"/>
              <a:t> </a:t>
            </a:r>
            <a:r>
              <a:rPr lang="fr-FR" dirty="0" err="1"/>
              <a:t>facilities</a:t>
            </a:r>
            <a:r>
              <a:rPr lang="fr-FR" dirty="0"/>
              <a:t> (2023)</a:t>
            </a:r>
          </a:p>
          <a:p>
            <a:pPr lvl="1"/>
            <a:r>
              <a:rPr lang="en-GB" dirty="0"/>
              <a:t>Automatized mapping to IMAS/IDS on the Gateway [pending support from the Advanced Computing Hubs]</a:t>
            </a:r>
            <a:endParaRPr lang="fr-FR" dirty="0"/>
          </a:p>
          <a:p>
            <a:r>
              <a:rPr lang="fr-FR" dirty="0"/>
              <a:t>Joint </a:t>
            </a:r>
            <a:r>
              <a:rPr lang="fr-FR" dirty="0" err="1"/>
              <a:t>task</a:t>
            </a:r>
            <a:r>
              <a:rPr lang="fr-FR" dirty="0"/>
              <a:t> </a:t>
            </a:r>
            <a:r>
              <a:rPr lang="fr-FR" dirty="0" err="1"/>
              <a:t>with</a:t>
            </a:r>
            <a:r>
              <a:rPr lang="fr-FR" dirty="0"/>
              <a:t> IAEA for Machine Learning AI application </a:t>
            </a:r>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7</a:t>
            </a:fld>
            <a:endParaRPr lang="en-GB" dirty="0"/>
          </a:p>
        </p:txBody>
      </p:sp>
      <p:pic>
        <p:nvPicPr>
          <p:cNvPr id="7" name="Image 6"/>
          <p:cNvPicPr>
            <a:picLocks noChangeAspect="1"/>
          </p:cNvPicPr>
          <p:nvPr/>
        </p:nvPicPr>
        <p:blipFill>
          <a:blip r:embed="rId2"/>
          <a:stretch>
            <a:fillRect/>
          </a:stretch>
        </p:blipFill>
        <p:spPr>
          <a:xfrm>
            <a:off x="31004" y="3140534"/>
            <a:ext cx="4298842" cy="3050043"/>
          </a:xfrm>
          <a:prstGeom prst="rect">
            <a:avLst/>
          </a:prstGeom>
        </p:spPr>
      </p:pic>
      <p:sp>
        <p:nvSpPr>
          <p:cNvPr id="11" name="ZoneTexte 10"/>
          <p:cNvSpPr txBox="1"/>
          <p:nvPr/>
        </p:nvSpPr>
        <p:spPr>
          <a:xfrm>
            <a:off x="2161336" y="2738833"/>
            <a:ext cx="6516117" cy="369332"/>
          </a:xfrm>
          <a:prstGeom prst="rect">
            <a:avLst/>
          </a:prstGeom>
          <a:noFill/>
        </p:spPr>
        <p:txBody>
          <a:bodyPr wrap="square" rtlCol="0">
            <a:spAutoFit/>
          </a:bodyPr>
          <a:lstStyle/>
          <a:p>
            <a:r>
              <a:rPr lang="fr-FR" b="1" dirty="0"/>
              <a:t>Machine </a:t>
            </a:r>
            <a:r>
              <a:rPr lang="fr-FR" b="1" dirty="0" err="1"/>
              <a:t>generic</a:t>
            </a:r>
            <a:r>
              <a:rPr lang="fr-FR" b="1" dirty="0"/>
              <a:t> </a:t>
            </a:r>
            <a:r>
              <a:rPr lang="fr-FR" b="1" dirty="0" err="1"/>
              <a:t>framework</a:t>
            </a:r>
            <a:r>
              <a:rPr lang="fr-FR" b="1" dirty="0"/>
              <a:t> and Events </a:t>
            </a:r>
            <a:r>
              <a:rPr lang="fr-FR" b="1" dirty="0" err="1"/>
              <a:t>definition</a:t>
            </a:r>
            <a:endParaRPr lang="fr-FR" b="1" dirty="0"/>
          </a:p>
        </p:txBody>
      </p:sp>
      <p:sp>
        <p:nvSpPr>
          <p:cNvPr id="13" name="Rectangle 12"/>
          <p:cNvSpPr/>
          <p:nvPr/>
        </p:nvSpPr>
        <p:spPr>
          <a:xfrm>
            <a:off x="4223793" y="6592080"/>
            <a:ext cx="6984776" cy="307777"/>
          </a:xfrm>
          <a:prstGeom prst="rect">
            <a:avLst/>
          </a:prstGeom>
        </p:spPr>
        <p:txBody>
          <a:bodyPr wrap="square">
            <a:spAutoFit/>
          </a:bodyPr>
          <a:lstStyle/>
          <a:p>
            <a:r>
              <a:rPr lang="en-GB" sz="1400" dirty="0"/>
              <a:t>[Paul et al. </a:t>
            </a:r>
            <a:r>
              <a:rPr lang="en-US" sz="1400" dirty="0"/>
              <a:t>invited talk 2022 EPS ; </a:t>
            </a:r>
            <a:r>
              <a:rPr lang="en-GB" sz="1400" dirty="0"/>
              <a:t>Pau et al FEC 2023; M. </a:t>
            </a:r>
            <a:r>
              <a:rPr lang="en-GB" sz="1400" dirty="0" err="1"/>
              <a:t>Giacomin</a:t>
            </a:r>
            <a:r>
              <a:rPr lang="en-GB" sz="1400" dirty="0"/>
              <a:t>, A. Pau et al PRL 2022]</a:t>
            </a:r>
          </a:p>
        </p:txBody>
      </p:sp>
      <p:pic>
        <p:nvPicPr>
          <p:cNvPr id="14" name="Immagine 1"/>
          <p:cNvPicPr/>
          <p:nvPr/>
        </p:nvPicPr>
        <p:blipFill rotWithShape="1">
          <a:blip r:embed="rId3"/>
          <a:srcRect l="20951"/>
          <a:stretch/>
        </p:blipFill>
        <p:spPr>
          <a:xfrm>
            <a:off x="4439816" y="3025147"/>
            <a:ext cx="4237637" cy="3364034"/>
          </a:xfrm>
          <a:prstGeom prst="rect">
            <a:avLst/>
          </a:prstGeom>
        </p:spPr>
      </p:pic>
      <p:pic>
        <p:nvPicPr>
          <p:cNvPr id="15" name="Immagine 16"/>
          <p:cNvPicPr/>
          <p:nvPr/>
        </p:nvPicPr>
        <p:blipFill>
          <a:blip r:embed="rId4" cstate="print">
            <a:extLst>
              <a:ext uri="{28A0092B-C50C-407E-A947-70E740481C1C}">
                <a14:useLocalDpi xmlns:a14="http://schemas.microsoft.com/office/drawing/2010/main" val="0"/>
              </a:ext>
            </a:extLst>
          </a:blip>
          <a:stretch>
            <a:fillRect/>
          </a:stretch>
        </p:blipFill>
        <p:spPr>
          <a:xfrm>
            <a:off x="8677453" y="3045260"/>
            <a:ext cx="3755251" cy="3514451"/>
          </a:xfrm>
          <a:prstGeom prst="rect">
            <a:avLst/>
          </a:prstGeom>
        </p:spPr>
      </p:pic>
      <p:sp>
        <p:nvSpPr>
          <p:cNvPr id="16" name="ZoneTexte 15"/>
          <p:cNvSpPr txBox="1"/>
          <p:nvPr/>
        </p:nvSpPr>
        <p:spPr>
          <a:xfrm>
            <a:off x="8790001" y="2354277"/>
            <a:ext cx="3528392" cy="646331"/>
          </a:xfrm>
          <a:prstGeom prst="rect">
            <a:avLst/>
          </a:prstGeom>
          <a:noFill/>
        </p:spPr>
        <p:txBody>
          <a:bodyPr wrap="square" rtlCol="0">
            <a:spAutoFit/>
          </a:bodyPr>
          <a:lstStyle/>
          <a:p>
            <a:r>
              <a:rPr lang="en-US" b="1" dirty="0"/>
              <a:t>Cumulative Distribution Function of the Warning Times for JET-ILW</a:t>
            </a:r>
            <a:endParaRPr lang="fr-FR" b="1" dirty="0"/>
          </a:p>
        </p:txBody>
      </p:sp>
    </p:spTree>
    <p:extLst>
      <p:ext uri="{BB962C8B-B14F-4D97-AF65-F5344CB8AC3E}">
        <p14:creationId xmlns:p14="http://schemas.microsoft.com/office/powerpoint/2010/main" val="929844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SP-3: </a:t>
            </a:r>
            <a:r>
              <a:rPr lang="en-GB" dirty="0">
                <a:solidFill>
                  <a:schemeClr val="bg2">
                    <a:lumMod val="10000"/>
                  </a:schemeClr>
                </a:solidFill>
              </a:rPr>
              <a:t>Active </a:t>
            </a:r>
            <a:r>
              <a:rPr lang="en-GB" dirty="0" err="1">
                <a:solidFill>
                  <a:schemeClr val="bg2">
                    <a:lumMod val="10000"/>
                  </a:schemeClr>
                </a:solidFill>
              </a:rPr>
              <a:t>EUROfusion</a:t>
            </a:r>
            <a:r>
              <a:rPr lang="en-GB" dirty="0">
                <a:solidFill>
                  <a:schemeClr val="bg2">
                    <a:lumMod val="10000"/>
                  </a:schemeClr>
                </a:solidFill>
              </a:rPr>
              <a:t> Operations Network (EON) – Voluntary Contribution – [1/3] </a:t>
            </a:r>
            <a:endParaRPr lang="fr-FR" dirty="0"/>
          </a:p>
        </p:txBody>
      </p:sp>
      <p:sp>
        <p:nvSpPr>
          <p:cNvPr id="3" name="Espace réservé du pied de page 2"/>
          <p:cNvSpPr>
            <a:spLocks noGrp="1"/>
          </p:cNvSpPr>
          <p:nvPr>
            <p:ph type="ftr" sz="quarter" idx="11"/>
          </p:nvPr>
        </p:nvSpPr>
        <p:spPr/>
        <p:txBody>
          <a:bodyPr/>
          <a:lstStyle/>
          <a:p>
            <a:r>
              <a:rPr lang="fr-FR"/>
              <a:t>X. LITAUDON &amp; G. FALCHETTO  |  FSD PB Meeting  |  15 03 2023 </a:t>
            </a:r>
            <a:endParaRPr lang="en-GB" dirty="0"/>
          </a:p>
        </p:txBody>
      </p:sp>
      <p:sp>
        <p:nvSpPr>
          <p:cNvPr id="4" name="Espace réservé du contenu 3"/>
          <p:cNvSpPr>
            <a:spLocks noGrp="1"/>
          </p:cNvSpPr>
          <p:nvPr>
            <p:ph idx="1"/>
          </p:nvPr>
        </p:nvSpPr>
        <p:spPr>
          <a:xfrm>
            <a:off x="119336" y="847006"/>
            <a:ext cx="6478438" cy="5762367"/>
          </a:xfrm>
        </p:spPr>
        <p:txBody>
          <a:bodyPr vert="horz" lIns="91440" tIns="45720" rIns="91440" bIns="45720" rtlCol="0" anchor="t">
            <a:normAutofit/>
          </a:bodyPr>
          <a:lstStyle/>
          <a:p>
            <a:pPr>
              <a:lnSpc>
                <a:spcPct val="100000"/>
              </a:lnSpc>
            </a:pPr>
            <a:r>
              <a:rPr lang="en-US" dirty="0" err="1"/>
              <a:t>EUROfusion</a:t>
            </a:r>
            <a:r>
              <a:rPr lang="en-US" dirty="0"/>
              <a:t> Operations Network (EON) established in 2021 to</a:t>
            </a:r>
            <a:endParaRPr lang="fr-FR"/>
          </a:p>
          <a:p>
            <a:pPr lvl="1"/>
            <a:r>
              <a:rPr lang="en-US" b="0" dirty="0">
                <a:cs typeface="Arial"/>
              </a:rPr>
              <a:t>facilitate stronger connection between the operational groups of European facilities</a:t>
            </a:r>
            <a:r>
              <a:rPr lang="en-US" dirty="0">
                <a:cs typeface="Arial"/>
              </a:rPr>
              <a:t> </a:t>
            </a:r>
            <a:endParaRPr lang="en-US" b="0" dirty="0"/>
          </a:p>
          <a:p>
            <a:pPr lvl="1"/>
            <a:r>
              <a:rPr lang="en-US" b="0" dirty="0">
                <a:cs typeface="Arial"/>
              </a:rPr>
              <a:t>share operational experience,</a:t>
            </a:r>
          </a:p>
          <a:p>
            <a:pPr lvl="1"/>
            <a:r>
              <a:rPr lang="en-US" b="0" dirty="0">
                <a:cs typeface="Arial"/>
              </a:rPr>
              <a:t>support development and training of operators</a:t>
            </a:r>
          </a:p>
          <a:p>
            <a:pPr lvl="1"/>
            <a:r>
              <a:rPr lang="en-US" b="0" dirty="0"/>
              <a:t>contribute to the </a:t>
            </a:r>
            <a:r>
              <a:rPr lang="en-US" b="0" dirty="0" err="1"/>
              <a:t>EUROfusion</a:t>
            </a:r>
            <a:r>
              <a:rPr lang="en-US" b="0" dirty="0"/>
              <a:t> preparation for the (integrated) commissioning and operation of ITER.</a:t>
            </a:r>
          </a:p>
          <a:p>
            <a:r>
              <a:rPr lang="en-US" sz="2000" dirty="0">
                <a:cs typeface="Arial"/>
              </a:rPr>
              <a:t>Resources in 2023 (+2.6PM) achieve PRIO.D.10  Grant Deliverable</a:t>
            </a:r>
          </a:p>
          <a:p>
            <a:pPr lvl="1"/>
            <a:r>
              <a:rPr lang="en-US" dirty="0">
                <a:cs typeface="Arial"/>
              </a:rPr>
              <a:t>New experts: CEA, CIEMAT, EK-CER, IST </a:t>
            </a:r>
            <a:endParaRPr lang="en-US" b="0"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8</a:t>
            </a:fld>
            <a:endParaRPr lang="en-GB" dirty="0"/>
          </a:p>
        </p:txBody>
      </p:sp>
      <p:pic>
        <p:nvPicPr>
          <p:cNvPr id="6" name="Image 5"/>
          <p:cNvPicPr>
            <a:picLocks noChangeAspect="1"/>
          </p:cNvPicPr>
          <p:nvPr/>
        </p:nvPicPr>
        <p:blipFill>
          <a:blip r:embed="rId2"/>
          <a:stretch>
            <a:fillRect/>
          </a:stretch>
        </p:blipFill>
        <p:spPr>
          <a:xfrm>
            <a:off x="6600056" y="1413428"/>
            <a:ext cx="5502314" cy="3978647"/>
          </a:xfrm>
          <a:prstGeom prst="rect">
            <a:avLst/>
          </a:prstGeom>
        </p:spPr>
      </p:pic>
      <p:sp>
        <p:nvSpPr>
          <p:cNvPr id="7" name="ZoneTexte 6"/>
          <p:cNvSpPr txBox="1"/>
          <p:nvPr/>
        </p:nvSpPr>
        <p:spPr>
          <a:xfrm rot="-5400000">
            <a:off x="6417813" y="3754145"/>
            <a:ext cx="2796535" cy="338554"/>
          </a:xfrm>
          <a:prstGeom prst="rect">
            <a:avLst/>
          </a:prstGeom>
          <a:noFill/>
        </p:spPr>
        <p:txBody>
          <a:bodyPr wrap="none" rtlCol="0">
            <a:spAutoFit/>
          </a:bodyPr>
          <a:lstStyle/>
          <a:p>
            <a:r>
              <a:rPr lang="fr-FR" sz="1600" b="1" dirty="0" err="1">
                <a:solidFill>
                  <a:srgbClr val="FF0000"/>
                </a:solidFill>
              </a:rPr>
              <a:t>Voluntary</a:t>
            </a:r>
            <a:r>
              <a:rPr lang="fr-FR" sz="1600" b="1" dirty="0">
                <a:solidFill>
                  <a:srgbClr val="FF0000"/>
                </a:solidFill>
              </a:rPr>
              <a:t> contribution in 2022</a:t>
            </a:r>
          </a:p>
        </p:txBody>
      </p:sp>
    </p:spTree>
    <p:extLst>
      <p:ext uri="{BB962C8B-B14F-4D97-AF65-F5344CB8AC3E}">
        <p14:creationId xmlns:p14="http://schemas.microsoft.com/office/powerpoint/2010/main" val="4102189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SP-3: </a:t>
            </a:r>
            <a:r>
              <a:rPr lang="en-GB" dirty="0">
                <a:solidFill>
                  <a:schemeClr val="bg2">
                    <a:lumMod val="10000"/>
                  </a:schemeClr>
                </a:solidFill>
              </a:rPr>
              <a:t>Active </a:t>
            </a:r>
            <a:r>
              <a:rPr lang="en-GB" dirty="0" err="1">
                <a:solidFill>
                  <a:schemeClr val="bg2">
                    <a:lumMod val="10000"/>
                  </a:schemeClr>
                </a:solidFill>
              </a:rPr>
              <a:t>EUROfusion</a:t>
            </a:r>
            <a:r>
              <a:rPr lang="en-GB" dirty="0">
                <a:solidFill>
                  <a:schemeClr val="bg2">
                    <a:lumMod val="10000"/>
                  </a:schemeClr>
                </a:solidFill>
              </a:rPr>
              <a:t> Operations Network (EON) - Voluntary Contribution – [2/3] </a:t>
            </a:r>
            <a:endParaRPr lang="fr-FR" dirty="0"/>
          </a:p>
        </p:txBody>
      </p:sp>
      <p:sp>
        <p:nvSpPr>
          <p:cNvPr id="3" name="Espace réservé du pied de page 2"/>
          <p:cNvSpPr>
            <a:spLocks noGrp="1"/>
          </p:cNvSpPr>
          <p:nvPr>
            <p:ph type="ftr" sz="quarter" idx="11"/>
          </p:nvPr>
        </p:nvSpPr>
        <p:spPr/>
        <p:txBody>
          <a:bodyPr/>
          <a:lstStyle/>
          <a:p>
            <a:r>
              <a:rPr lang="fr-FR" dirty="0"/>
              <a:t>X. LITAUDON &amp; G. FALCHETTO  |  FSD PB Meeting  |  15 03 2023 </a:t>
            </a:r>
            <a:endParaRPr lang="en-GB" dirty="0"/>
          </a:p>
        </p:txBody>
      </p:sp>
      <p:sp>
        <p:nvSpPr>
          <p:cNvPr id="4" name="Espace réservé du contenu 3"/>
          <p:cNvSpPr>
            <a:spLocks noGrp="1"/>
          </p:cNvSpPr>
          <p:nvPr>
            <p:ph idx="1"/>
          </p:nvPr>
        </p:nvSpPr>
        <p:spPr>
          <a:xfrm>
            <a:off x="119336" y="847007"/>
            <a:ext cx="12040640" cy="5571038"/>
          </a:xfrm>
        </p:spPr>
        <p:txBody>
          <a:bodyPr vert="horz" lIns="91440" tIns="45720" rIns="91440" bIns="45720" rtlCol="0" anchor="t">
            <a:normAutofit fontScale="85000" lnSpcReduction="10000"/>
          </a:bodyPr>
          <a:lstStyle/>
          <a:p>
            <a:r>
              <a:rPr lang="en-GB" dirty="0">
                <a:cs typeface="Arial"/>
              </a:rPr>
              <a:t>Survey of the operator roles and training: first analysis presented at 2022 SOFT [E. </a:t>
            </a:r>
            <a:r>
              <a:rPr lang="en-GB" dirty="0" err="1">
                <a:cs typeface="Arial"/>
              </a:rPr>
              <a:t>Belonohy</a:t>
            </a:r>
            <a:r>
              <a:rPr lang="en-GB" dirty="0">
                <a:cs typeface="Arial"/>
              </a:rPr>
              <a:t> et al. 2022]. </a:t>
            </a:r>
            <a:endParaRPr lang="fr-FR" dirty="0"/>
          </a:p>
          <a:p>
            <a:r>
              <a:rPr lang="en-GB" dirty="0">
                <a:cs typeface="Arial"/>
              </a:rPr>
              <a:t>The first subnetwork on NBI operation started in May 2022 and hosted 5 events (2hs seminar) with participation from all European and Japanese NBI teams as well as the ITER team. </a:t>
            </a:r>
            <a:endParaRPr lang="en-GB" dirty="0"/>
          </a:p>
          <a:p>
            <a:pPr lvl="1"/>
            <a:r>
              <a:rPr lang="en-GB" dirty="0">
                <a:cs typeface="Arial"/>
              </a:rPr>
              <a:t>Strong positive feedback and participation (65-85+ connections) led to the planned expansion of activities in 2023.</a:t>
            </a:r>
          </a:p>
          <a:p>
            <a:pPr lvl="1"/>
            <a:r>
              <a:rPr lang="en-GB" dirty="0">
                <a:cs typeface="Arial"/>
              </a:rPr>
              <a:t>Unexpected outcome of spare component offers between facilities: provides an additional benefit to </a:t>
            </a:r>
            <a:r>
              <a:rPr lang="en-GB" dirty="0" err="1">
                <a:cs typeface="Arial"/>
              </a:rPr>
              <a:t>EUROfusion</a:t>
            </a:r>
            <a:r>
              <a:rPr lang="en-GB" dirty="0">
                <a:cs typeface="Arial"/>
              </a:rPr>
              <a:t> Beneficiaries (spare NBI components from AUG to JET – for JET to have a spare PINI) </a:t>
            </a:r>
            <a:endParaRPr lang="fr-FR" dirty="0"/>
          </a:p>
          <a:p>
            <a:pPr lvl="1"/>
            <a:r>
              <a:rPr lang="en-GB" dirty="0">
                <a:cs typeface="Arial"/>
              </a:rPr>
              <a:t>2022 Development of EON session leader training course progressed with the collection of JET training material, outline of the topics and structure. </a:t>
            </a:r>
            <a:endParaRPr lang="en-GB" dirty="0"/>
          </a:p>
          <a:p>
            <a:pPr lvl="2"/>
            <a:r>
              <a:rPr lang="en-GB" dirty="0">
                <a:cs typeface="Arial"/>
              </a:rPr>
              <a:t>Lack of funding implies that 2023 activity focus on a small scale test launch (few videos)  based on voluntary contributions </a:t>
            </a:r>
            <a:endParaRPr lang="fr-FR" dirty="0"/>
          </a:p>
          <a:p>
            <a:r>
              <a:rPr lang="en-GB" dirty="0">
                <a:cs typeface="Arial"/>
              </a:rPr>
              <a:t>Connection to ITER (ITER Operations Division, Diagnostics and Plant Simulator developers) has been strengthened regarding multiple groups and activities, that is reflected in the 2023 EON plans. </a:t>
            </a:r>
            <a:endParaRPr lang="fr-FR" dirty="0"/>
          </a:p>
          <a:p>
            <a:endParaRPr lang="fr-FR" dirty="0"/>
          </a:p>
        </p:txBody>
      </p:sp>
      <p:sp>
        <p:nvSpPr>
          <p:cNvPr id="5" name="Espace réservé du numéro de diapositive 4"/>
          <p:cNvSpPr>
            <a:spLocks noGrp="1"/>
          </p:cNvSpPr>
          <p:nvPr>
            <p:ph type="sldNum" sz="quarter" idx="12"/>
          </p:nvPr>
        </p:nvSpPr>
        <p:spPr/>
        <p:txBody>
          <a:bodyPr/>
          <a:lstStyle/>
          <a:p>
            <a:fld id="{6A6D9FA1-99C7-4910-8E32-B85D378B0060}" type="slidenum">
              <a:rPr lang="en-GB" smtClean="0"/>
              <a:pPr/>
              <a:t>9</a:t>
            </a:fld>
            <a:endParaRPr lang="en-GB" dirty="0"/>
          </a:p>
        </p:txBody>
      </p:sp>
    </p:spTree>
    <p:extLst>
      <p:ext uri="{BB962C8B-B14F-4D97-AF65-F5344CB8AC3E}">
        <p14:creationId xmlns:p14="http://schemas.microsoft.com/office/powerpoint/2010/main" val="3372189667"/>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D887D8CEF3174EBF1C10D6E8BD86BB" ma:contentTypeVersion="13" ma:contentTypeDescription="Create a new document." ma:contentTypeScope="" ma:versionID="f29007de159ae758d4eb6448048162bb">
  <xsd:schema xmlns:xsd="http://www.w3.org/2001/XMLSchema" xmlns:xs="http://www.w3.org/2001/XMLSchema" xmlns:p="http://schemas.microsoft.com/office/2006/metadata/properties" xmlns:ns2="ceebf156-3aa6-4a56-9fae-c541f08b09ff" xmlns:ns3="c3b3b63a-5ca1-4a81-89e4-824e8091d546" targetNamespace="http://schemas.microsoft.com/office/2006/metadata/properties" ma:root="true" ma:fieldsID="de132b64c94387d0d9a373a41b0a3172" ns2:_="" ns3:_="">
    <xsd:import namespace="ceebf156-3aa6-4a56-9fae-c541f08b09ff"/>
    <xsd:import namespace="c3b3b63a-5ca1-4a81-89e4-824e8091d546"/>
    <xsd:element name="properties">
      <xsd:complexType>
        <xsd:sequence>
          <xsd:element name="documentManagement">
            <xsd:complexType>
              <xsd:all>
                <xsd:element ref="ns2:Category" minOccurs="0"/>
                <xsd:element ref="ns2:Deadline" minOccurs="0"/>
                <xsd:element ref="ns2:FirstAuthor" minOccurs="0"/>
                <xsd:element ref="ns2:Status" minOccurs="0"/>
                <xsd:element ref="ns2:MediaServiceMetadata" minOccurs="0"/>
                <xsd:element ref="ns2:MediaServiceFastMetadata" minOccurs="0"/>
                <xsd:element ref="ns2:Comment" minOccurs="0"/>
                <xsd:element ref="ns2:MediaServiceAutoKeyPoints" minOccurs="0"/>
                <xsd:element ref="ns2:MediaServiceKeyPoints" minOccurs="0"/>
                <xsd:element ref="ns2:Subproject" minOccurs="0"/>
                <xsd:element ref="ns2:Modified0"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bf156-3aa6-4a56-9fae-c541f08b09ff"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Resources-PMU"/>
          <xsd:enumeration value="PMP"/>
          <xsd:enumeration value="Project Board"/>
          <xsd:enumeration value="Resources-Project"/>
          <xsd:enumeration value="Other"/>
          <xsd:enumeration value="Training"/>
        </xsd:restriction>
      </xsd:simpleType>
    </xsd:element>
    <xsd:element name="Deadline" ma:index="9" nillable="true" ma:displayName="Deadline" ma:format="DateOnly" ma:internalName="Deadline">
      <xsd:simpleType>
        <xsd:restriction base="dms:DateTime"/>
      </xsd:simpleType>
    </xsd:element>
    <xsd:element name="FirstAuthor" ma:index="10" nillable="true" ma:displayName="First Author" ma:format="Dropdown" ma:list="UserInfo" ma:SharePointGroup="0" ma:internalName="Firs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11" nillable="true" ma:displayName="Status" ma:default="Ongoing" ma:format="Dropdown" ma:internalName="Status">
      <xsd:simpleType>
        <xsd:restriction base="dms:Choice">
          <xsd:enumeration value="Obsolete"/>
          <xsd:enumeration value="Completed"/>
          <xsd:enumeration value="Ongoing"/>
          <xsd:enumeration value="Reference"/>
          <xsd:enumeration value="Urgent"/>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Comment" ma:index="14" nillable="true" ma:displayName="Comment" ma:format="Dropdown" ma:internalName="Comment">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Subproject" ma:index="17" nillable="true" ma:displayName="Subproject" ma:format="Dropdown" ma:internalName="Subproject">
      <xsd:simpleType>
        <xsd:restriction base="dms:Choice">
          <xsd:enumeration value="SP1"/>
          <xsd:enumeration value="SP2"/>
          <xsd:enumeration value="SP3"/>
          <xsd:enumeration value="SP4"/>
          <xsd:enumeration value="SP5"/>
        </xsd:restriction>
      </xsd:simpleType>
    </xsd:element>
    <xsd:element name="Modified0" ma:index="18" nillable="true" ma:displayName="Modified" ma:format="DateOnly" ma:internalName="Modified0">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3b3b63a-5ca1-4a81-89e4-824e8091d54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ceebf156-3aa6-4a56-9fae-c541f08b09ff">Project Board</Category>
    <Subproject xmlns="ceebf156-3aa6-4a56-9fae-c541f08b09ff" xsi:nil="true"/>
    <Status xmlns="ceebf156-3aa6-4a56-9fae-c541f08b09ff">Ongoing</Status>
    <Comment xmlns="ceebf156-3aa6-4a56-9fae-c541f08b09ff" xsi:nil="true"/>
    <FirstAuthor xmlns="ceebf156-3aa6-4a56-9fae-c541f08b09ff">
      <UserInfo>
        <DisplayName>xavier.litaudon</DisplayName>
        <AccountId>16</AccountId>
        <AccountType/>
      </UserInfo>
    </FirstAuthor>
    <Deadline xmlns="ceebf156-3aa6-4a56-9fae-c541f08b09ff" xsi:nil="true"/>
    <Modified0 xmlns="ceebf156-3aa6-4a56-9fae-c541f08b09ff" xsi:nil="true"/>
  </documentManagement>
</p:properties>
</file>

<file path=customXml/itemProps1.xml><?xml version="1.0" encoding="utf-8"?>
<ds:datastoreItem xmlns:ds="http://schemas.openxmlformats.org/officeDocument/2006/customXml" ds:itemID="{D7B88557-48D9-4A98-8EA3-334BB84F51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bf156-3aa6-4a56-9fae-c541f08b09ff"/>
    <ds:schemaRef ds:uri="c3b3b63a-5ca1-4a81-89e4-824e8091d5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2A168E-A114-44BE-B383-DFE104A77FD5}">
  <ds:schemaRefs>
    <ds:schemaRef ds:uri="http://schemas.microsoft.com/sharepoint/v3/contenttype/forms"/>
  </ds:schemaRefs>
</ds:datastoreItem>
</file>

<file path=customXml/itemProps3.xml><?xml version="1.0" encoding="utf-8"?>
<ds:datastoreItem xmlns:ds="http://schemas.openxmlformats.org/officeDocument/2006/customXml" ds:itemID="{80CDE988-15BF-4E33-95B9-B7948E53D32C}">
  <ds:schemaRefs>
    <ds:schemaRef ds:uri="http://purl.org/dc/dcmitype/"/>
    <ds:schemaRef ds:uri="http://schemas.microsoft.com/office/2006/documentManagement/types"/>
    <ds:schemaRef ds:uri="http://purl.org/dc/elements/1.1/"/>
    <ds:schemaRef ds:uri="http://schemas.microsoft.com/office/2006/metadata/properties"/>
    <ds:schemaRef ds:uri="ceebf156-3aa6-4a56-9fae-c541f08b09ff"/>
    <ds:schemaRef ds:uri="http://schemas.microsoft.com/office/infopath/2007/PartnerControls"/>
    <ds:schemaRef ds:uri="http://purl.org/dc/terms/"/>
    <ds:schemaRef ds:uri="http://schemas.openxmlformats.org/package/2006/metadata/core-properties"/>
    <ds:schemaRef ds:uri="c3b3b63a-5ca1-4a81-89e4-824e8091d54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EUROfusion.1line_5_3_2019</Template>
  <TotalTime>9145</TotalTime>
  <Words>4247</Words>
  <Application>Microsoft Office PowerPoint</Application>
  <PresentationFormat>Grand écran</PresentationFormat>
  <Paragraphs>369</Paragraphs>
  <Slides>29</Slides>
  <Notes>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29</vt:i4>
      </vt:variant>
    </vt:vector>
  </HeadingPairs>
  <TitlesOfParts>
    <vt:vector size="35" baseType="lpstr">
      <vt:lpstr>Arial</vt:lpstr>
      <vt:lpstr>Calibri</vt:lpstr>
      <vt:lpstr>Courier New</vt:lpstr>
      <vt:lpstr>Symbol</vt:lpstr>
      <vt:lpstr>Wingdings</vt:lpstr>
      <vt:lpstr>EUROfusion.1line_5_3_2019</vt:lpstr>
      <vt:lpstr>WPPrIO Preparation of ITER Operation   FSD Project Board meeting 2023-03-15 </vt:lpstr>
      <vt:lpstr>Context: EFPW-2022 on EUROfusion role in ITER operation &amp; scientific exploitation</vt:lpstr>
      <vt:lpstr>Implementation of some of the 2020 GA recommendations</vt:lpstr>
      <vt:lpstr>SP-2: Validated Breakdown/Burn-through tools for ITER first operation </vt:lpstr>
      <vt:lpstr>SP-2: IR synthetic diagnostic &amp; wall monitoring for real time protection </vt:lpstr>
      <vt:lpstr>SP-2: ITER simulation of transient ELMs in the IR synthetic diagnostic  </vt:lpstr>
      <vt:lpstr>SP-2: Multi-machine workflow for multi-machine disruption analysis</vt:lpstr>
      <vt:lpstr>SP-3: Active EUROfusion Operations Network (EON) – Voluntary Contribution – [1/3] </vt:lpstr>
      <vt:lpstr>SP-3: Active EUROfusion Operations Network (EON) - Voluntary Contribution – [2/3] </vt:lpstr>
      <vt:lpstr>SP-3: Operator role and training overview to be completed in 2023      [3/3]</vt:lpstr>
      <vt:lpstr>SP-4: BUG/ELISE (IPP), SPIDER/MITICA (RFX) in a step ladder approach for ITER [1/2] </vt:lpstr>
      <vt:lpstr>SP-4: BUG/ELISE (IPP), SPIDER/MITICA (RFX) in a step ladder approach for ITER [2/2]</vt:lpstr>
      <vt:lpstr>SP-5: Neutronics following successful DTE2 &amp; “two world premieres”  </vt:lpstr>
      <vt:lpstr>SP-5: Neutron-induced water activation: code development &amp; validation [1/2]</vt:lpstr>
      <vt:lpstr>SP-5: Neutron-induced water activation: code validation at 14MeV FNG  [2/2]</vt:lpstr>
      <vt:lpstr>SP-5: Test of n/T detectors in JET DT for breeder blanket [1/2] </vt:lpstr>
      <vt:lpstr>SP-5: Measurement &amp; simulation of the T production for breeder blanket during DTE2 [2/2]</vt:lpstr>
      <vt:lpstr>SP-5: Specific ITER activities on neutronics initiated in 2022 </vt:lpstr>
      <vt:lpstr>Status of the 2022 Grant Deliverable </vt:lpstr>
      <vt:lpstr>2023 Grant Deliverables </vt:lpstr>
      <vt:lpstr>SP-5: New Water activation project in 2023-2024 for DTE-3  </vt:lpstr>
      <vt:lpstr>SP-5: ITER-relevant neutron Single Event Effect experiment on electronics during DTE-3</vt:lpstr>
      <vt:lpstr>International collaboration: 2 FEC contributions by our international partners  </vt:lpstr>
      <vt:lpstr>WP PrIO - PCR  2023</vt:lpstr>
      <vt:lpstr>Summary of the PCR in 2023      [1/2]</vt:lpstr>
      <vt:lpstr>Summary of the PCR in 2023     [2/2]</vt:lpstr>
      <vt:lpstr>Présentation PowerPoint</vt:lpstr>
      <vt:lpstr>Project Milestones </vt:lpstr>
      <vt:lpstr>SP-3 EON Foundation Course on Session Leading - voluntary contribution-</vt:lpstr>
    </vt:vector>
  </TitlesOfParts>
  <Company>Windows User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PB-Presentation Template</dc:title>
  <dc:creator>juergen.gafert@kit.edu</dc:creator>
  <cp:lastModifiedBy>LITAUDON Xavier 124529</cp:lastModifiedBy>
  <cp:revision>1068</cp:revision>
  <cp:lastPrinted>2022-03-14T07:20:07Z</cp:lastPrinted>
  <dcterms:created xsi:type="dcterms:W3CDTF">2019-04-02T13:59:54Z</dcterms:created>
  <dcterms:modified xsi:type="dcterms:W3CDTF">2023-02-28T06:50:58Z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0x010100ECD887D8CEF3174EBF1C10D6E8BD86BB</vt:lpwstr>
  </property>
</Properties>
</file>