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8"/>
  </p:notesMasterIdLst>
  <p:sldIdLst>
    <p:sldId id="256" r:id="rId2"/>
    <p:sldId id="322" r:id="rId3"/>
    <p:sldId id="325" r:id="rId4"/>
    <p:sldId id="326" r:id="rId5"/>
    <p:sldId id="327" r:id="rId6"/>
    <p:sldId id="324" r:id="rId7"/>
  </p:sldIdLst>
  <p:sldSz cx="9144000" cy="5143500" type="screen16x9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C0504D"/>
    <a:srgbClr val="FF99FF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2" autoAdjust="0"/>
    <p:restoredTop sz="94646" autoAdjust="0"/>
  </p:normalViewPr>
  <p:slideViewPr>
    <p:cSldViewPr snapToGrid="0">
      <p:cViewPr varScale="1">
        <p:scale>
          <a:sx n="142" d="100"/>
          <a:sy n="142" d="100"/>
        </p:scale>
        <p:origin x="10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08" y="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1654be592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1654be592_0_262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300" cy="46056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111654be592_0_262:notes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500" cy="5118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8678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01" name="Google Shape;20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8478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95536" y="1761660"/>
            <a:ext cx="8496944" cy="972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95536" y="3219822"/>
            <a:ext cx="4392488" cy="324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 descr="https://idw-online.de/pages/de/institutionlogo921"/>
          <p:cNvSpPr/>
          <p:nvPr/>
        </p:nvSpPr>
        <p:spPr>
          <a:xfrm>
            <a:off x="155576" y="-342900"/>
            <a:ext cx="10763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>
            <a:spLocks noGrp="1"/>
          </p:cNvSpPr>
          <p:nvPr>
            <p:ph type="pic" idx="2"/>
          </p:nvPr>
        </p:nvSpPr>
        <p:spPr>
          <a:xfrm>
            <a:off x="395537" y="4268763"/>
            <a:ext cx="1295375" cy="679252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2"/>
          <p:cNvSpPr/>
          <p:nvPr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" name="Google Shape;21;p2"/>
          <p:cNvGrpSpPr/>
          <p:nvPr/>
        </p:nvGrpSpPr>
        <p:grpSpPr>
          <a:xfrm>
            <a:off x="18230283" y="30189672"/>
            <a:ext cx="9924896" cy="1336231"/>
            <a:chOff x="18230283" y="40396913"/>
            <a:chExt cx="9924896" cy="1781641"/>
          </a:xfrm>
        </p:grpSpPr>
        <p:sp>
          <p:nvSpPr>
            <p:cNvPr id="22" name="Google Shape;22;p2"/>
            <p:cNvSpPr/>
            <p:nvPr/>
          </p:nvSpPr>
          <p:spPr>
            <a:xfrm>
              <a:off x="18230283" y="40400269"/>
              <a:ext cx="2575295" cy="1778285"/>
            </a:xfrm>
            <a:prstGeom prst="rect">
              <a:avLst/>
            </a:prstGeom>
            <a:solidFill>
              <a:srgbClr val="05399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200"/>
                <a:buFont typeface="Calibri"/>
                <a:buNone/>
              </a:pPr>
              <a:endParaRPr sz="8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" name="Google Shape;23;p2" descr="EuropeanFlag-stars.eps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801564" y="40396913"/>
              <a:ext cx="9353615" cy="178164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" name="Google Shape;24;p2"/>
          <p:cNvGrpSpPr/>
          <p:nvPr/>
        </p:nvGrpSpPr>
        <p:grpSpPr>
          <a:xfrm>
            <a:off x="18382683" y="30303972"/>
            <a:ext cx="9924896" cy="1336231"/>
            <a:chOff x="18230283" y="40396913"/>
            <a:chExt cx="9924896" cy="1781641"/>
          </a:xfrm>
        </p:grpSpPr>
        <p:sp>
          <p:nvSpPr>
            <p:cNvPr id="25" name="Google Shape;25;p2"/>
            <p:cNvSpPr/>
            <p:nvPr/>
          </p:nvSpPr>
          <p:spPr>
            <a:xfrm>
              <a:off x="18230283" y="40400269"/>
              <a:ext cx="2575295" cy="1778285"/>
            </a:xfrm>
            <a:prstGeom prst="rect">
              <a:avLst/>
            </a:prstGeom>
            <a:solidFill>
              <a:srgbClr val="05399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200"/>
                <a:buFont typeface="Calibri"/>
                <a:buNone/>
              </a:pPr>
              <a:endParaRPr sz="8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" name="Google Shape;26;p2" descr="EuropeanFlag-stars.eps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801564" y="40396913"/>
              <a:ext cx="9353615" cy="178164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" name="Google Shape;27;p2"/>
          <p:cNvGrpSpPr/>
          <p:nvPr/>
        </p:nvGrpSpPr>
        <p:grpSpPr>
          <a:xfrm>
            <a:off x="18535083" y="30418272"/>
            <a:ext cx="9924896" cy="1336231"/>
            <a:chOff x="18230283" y="40396913"/>
            <a:chExt cx="9924896" cy="1781641"/>
          </a:xfrm>
        </p:grpSpPr>
        <p:sp>
          <p:nvSpPr>
            <p:cNvPr id="28" name="Google Shape;28;p2"/>
            <p:cNvSpPr/>
            <p:nvPr/>
          </p:nvSpPr>
          <p:spPr>
            <a:xfrm>
              <a:off x="18230283" y="40400269"/>
              <a:ext cx="2575295" cy="1778285"/>
            </a:xfrm>
            <a:prstGeom prst="rect">
              <a:avLst/>
            </a:prstGeom>
            <a:solidFill>
              <a:srgbClr val="05399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200"/>
                <a:buFont typeface="Calibri"/>
                <a:buNone/>
              </a:pPr>
              <a:endParaRPr sz="8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9" name="Google Shape;29;p2" descr="EuropeanFlag-stars.eps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801564" y="40396913"/>
              <a:ext cx="9353615" cy="178164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" name="Google Shape;30;p2"/>
          <p:cNvGrpSpPr/>
          <p:nvPr/>
        </p:nvGrpSpPr>
        <p:grpSpPr>
          <a:xfrm>
            <a:off x="18687483" y="30532572"/>
            <a:ext cx="9924896" cy="1336231"/>
            <a:chOff x="18230283" y="40396913"/>
            <a:chExt cx="9924896" cy="1781641"/>
          </a:xfrm>
        </p:grpSpPr>
        <p:sp>
          <p:nvSpPr>
            <p:cNvPr id="31" name="Google Shape;31;p2"/>
            <p:cNvSpPr/>
            <p:nvPr/>
          </p:nvSpPr>
          <p:spPr>
            <a:xfrm>
              <a:off x="18230283" y="40400269"/>
              <a:ext cx="2575295" cy="1778285"/>
            </a:xfrm>
            <a:prstGeom prst="rect">
              <a:avLst/>
            </a:prstGeom>
            <a:solidFill>
              <a:srgbClr val="05399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200"/>
                <a:buFont typeface="Calibri"/>
                <a:buNone/>
              </a:pPr>
              <a:endParaRPr sz="8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2" name="Google Shape;32;p2" descr="EuropeanFlag-stars.eps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8801564" y="40396913"/>
              <a:ext cx="9353615" cy="178164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3" name="Google Shape;33;p2"/>
          <p:cNvPicPr preferRelativeResize="0"/>
          <p:nvPr/>
        </p:nvPicPr>
        <p:blipFill rotWithShape="1">
          <a:blip r:embed="rId3">
            <a:alphaModFix/>
          </a:blip>
          <a:srcRect b="27347"/>
          <a:stretch/>
        </p:blipFill>
        <p:spPr>
          <a:xfrm>
            <a:off x="0" y="0"/>
            <a:ext cx="9144000" cy="41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 descr="EU_und_Text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36096" y="4320000"/>
            <a:ext cx="3456384" cy="649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/>
          <p:nvPr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 txBox="1"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body" idx="1"/>
          </p:nvPr>
        </p:nvSpPr>
        <p:spPr>
          <a:xfrm>
            <a:off x="454774" y="1059582"/>
            <a:ext cx="8229600" cy="3672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9" name="Google Shape;39;p3" descr="EurofusionDisc.eps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16416" y="70180"/>
            <a:ext cx="367958" cy="373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504" y="4830828"/>
            <a:ext cx="869698" cy="262599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"/>
          <p:cNvSpPr/>
          <p:nvPr/>
        </p:nvSpPr>
        <p:spPr>
          <a:xfrm>
            <a:off x="1815525" y="4830828"/>
            <a:ext cx="730942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F. Cianfrani |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Plan for including MCCC..</a:t>
            </a:r>
            <a:r>
              <a:rPr lang="en-GB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GB" sz="1400" b="0" i="0" u="none" strike="noStrike" cap="none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GB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 15.2.2023 |  Page </a:t>
            </a:r>
            <a:fld id="{00000000-1234-1234-1234-123412341234}" type="slidenum">
              <a:rPr lang="en-GB" sz="14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‹#›</a:t>
            </a:fld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subTitle" idx="1"/>
          </p:nvPr>
        </p:nvSpPr>
        <p:spPr>
          <a:xfrm>
            <a:off x="395536" y="3189734"/>
            <a:ext cx="43926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GB" dirty="0" smtClean="0"/>
              <a:t> F. Cianfrani</a:t>
            </a:r>
            <a:endParaRPr dirty="0"/>
          </a:p>
        </p:txBody>
      </p:sp>
      <p:pic>
        <p:nvPicPr>
          <p:cNvPr id="47" name="Google Shape;4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651" y="4227934"/>
            <a:ext cx="2462891" cy="743653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4"/>
          <p:cNvSpPr/>
          <p:nvPr/>
        </p:nvSpPr>
        <p:spPr>
          <a:xfrm>
            <a:off x="4489304" y="987574"/>
            <a:ext cx="447019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1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4"/>
          <p:cNvSpPr txBox="1">
            <a:spLocks noGrp="1"/>
          </p:cNvSpPr>
          <p:nvPr>
            <p:ph type="ctrTitle"/>
          </p:nvPr>
        </p:nvSpPr>
        <p:spPr>
          <a:xfrm>
            <a:off x="395535" y="1761660"/>
            <a:ext cx="9044299" cy="9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/>
          </a:p>
          <a:p>
            <a:pPr lvl="0">
              <a:buSzPts val="3200"/>
            </a:pPr>
            <a:r>
              <a:rPr lang="en-US" sz="3200" dirty="0"/>
              <a:t>Plan for including </a:t>
            </a:r>
            <a:r>
              <a:rPr lang="en-US" sz="3200" dirty="0" smtClean="0"/>
              <a:t>Molecular Convergent Close-Coupling database </a:t>
            </a:r>
            <a:r>
              <a:rPr lang="en-US" sz="3200" dirty="0"/>
              <a:t>into EIRENE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r>
              <a:rPr lang="en-US" dirty="0" smtClean="0"/>
              <a:t>Plan for including MCCCDB into EIRENE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72" y="760283"/>
            <a:ext cx="4107380" cy="11145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70717" y="799051"/>
            <a:ext cx="54929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Molecular Convergent Close-Coupling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</a:t>
            </a:r>
            <a:r>
              <a:rPr lang="en-US" dirty="0" smtClean="0"/>
              <a:t>lectron and positron collisions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Target: H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isot</a:t>
            </a:r>
            <a:r>
              <a:rPr lang="en-US" dirty="0" smtClean="0"/>
              <a:t>.), H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+</a:t>
            </a:r>
            <a:r>
              <a:rPr lang="en-US" dirty="0" smtClean="0"/>
              <a:t> (</a:t>
            </a:r>
            <a:r>
              <a:rPr lang="en-US" dirty="0" err="1" smtClean="0"/>
              <a:t>isot</a:t>
            </a:r>
            <a:r>
              <a:rPr lang="en-US" dirty="0" smtClean="0"/>
              <a:t>.), </a:t>
            </a:r>
            <a:r>
              <a:rPr lang="en-US" dirty="0" err="1" smtClean="0"/>
              <a:t>HeH</a:t>
            </a:r>
            <a:r>
              <a:rPr lang="en-US" baseline="30000" dirty="0" smtClean="0"/>
              <a:t>+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Dissociation, </a:t>
            </a:r>
            <a:r>
              <a:rPr lang="en-US" dirty="0" err="1" smtClean="0"/>
              <a:t>ionizat</a:t>
            </a:r>
            <a:r>
              <a:rPr lang="en-US" dirty="0" smtClean="0"/>
              <a:t>., </a:t>
            </a:r>
            <a:r>
              <a:rPr lang="en-US" dirty="0" smtClean="0"/>
              <a:t>excitation + </a:t>
            </a:r>
            <a:r>
              <a:rPr lang="en-US" b="1" dirty="0" smtClean="0"/>
              <a:t>vibrational resolution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u="sng" dirty="0" smtClean="0"/>
              <a:t>output:</a:t>
            </a:r>
            <a:r>
              <a:rPr lang="en-US" dirty="0"/>
              <a:t> </a:t>
            </a:r>
            <a:r>
              <a:rPr lang="en-US" b="1" dirty="0" smtClean="0"/>
              <a:t>tabular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476" y="2117624"/>
            <a:ext cx="4441518" cy="25662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3612" y="2117624"/>
            <a:ext cx="4313245" cy="246221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FILES:      </a:t>
            </a:r>
            <a:r>
              <a:rPr lang="en-US" dirty="0" smtClean="0"/>
              <a:t>MCCC-el-&lt;target&gt;-</a:t>
            </a:r>
            <a:r>
              <a:rPr lang="en-DE" dirty="0" smtClean="0"/>
              <a:t>…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/>
              <a:t>Dissociation:</a:t>
            </a:r>
            <a:r>
              <a:rPr lang="en-US" dirty="0" smtClean="0"/>
              <a:t>     </a:t>
            </a:r>
            <a:r>
              <a:rPr lang="en-DE" dirty="0" smtClean="0"/>
              <a:t>…</a:t>
            </a:r>
            <a:r>
              <a:rPr lang="en-US" dirty="0" smtClean="0"/>
              <a:t>DISS.&lt;</a:t>
            </a:r>
            <a:r>
              <a:rPr lang="en-US" dirty="0" err="1" smtClean="0"/>
              <a:t>state_in</a:t>
            </a:r>
            <a:r>
              <a:rPr lang="en-US" dirty="0" smtClean="0"/>
              <a:t>&gt;.txt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/>
              <a:t>Ionization:</a:t>
            </a:r>
            <a:r>
              <a:rPr lang="en-US" dirty="0" smtClean="0"/>
              <a:t>          </a:t>
            </a:r>
            <a:r>
              <a:rPr lang="en-DE" dirty="0" smtClean="0"/>
              <a:t>…</a:t>
            </a:r>
            <a:r>
              <a:rPr lang="en-US" dirty="0" smtClean="0"/>
              <a:t>TICS.&lt;</a:t>
            </a:r>
            <a:r>
              <a:rPr lang="en-US" dirty="0" err="1"/>
              <a:t>state_in</a:t>
            </a:r>
            <a:r>
              <a:rPr lang="en-US" dirty="0"/>
              <a:t>&gt;.</a:t>
            </a:r>
            <a:r>
              <a:rPr lang="en-US" dirty="0" smtClean="0"/>
              <a:t>txt</a:t>
            </a:r>
            <a:endParaRPr lang="en-US" b="1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/>
              <a:t>Excitation:</a:t>
            </a:r>
            <a:r>
              <a:rPr lang="en-US" dirty="0" smtClean="0"/>
              <a:t>     </a:t>
            </a:r>
            <a:r>
              <a:rPr lang="en-DE" dirty="0" smtClean="0"/>
              <a:t>…</a:t>
            </a:r>
            <a:r>
              <a:rPr lang="en-US" dirty="0" smtClean="0"/>
              <a:t>&lt;</a:t>
            </a:r>
            <a:r>
              <a:rPr lang="en-US" dirty="0" err="1" smtClean="0"/>
              <a:t>state_f</a:t>
            </a:r>
            <a:r>
              <a:rPr lang="en-US" dirty="0" smtClean="0"/>
              <a:t>&gt;.&lt;</a:t>
            </a:r>
            <a:r>
              <a:rPr lang="en-US" dirty="0" err="1"/>
              <a:t>state_in</a:t>
            </a:r>
            <a:r>
              <a:rPr lang="en-US" dirty="0"/>
              <a:t>&gt;.</a:t>
            </a:r>
            <a:r>
              <a:rPr lang="en-US" dirty="0" smtClean="0"/>
              <a:t>txt</a:t>
            </a:r>
            <a:endParaRPr lang="en-US" b="1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err="1" smtClean="0"/>
              <a:t>Excitation&amp;rad</a:t>
            </a:r>
            <a:r>
              <a:rPr lang="en-US" b="1" u="sng" dirty="0" smtClean="0"/>
              <a:t> decay: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</a:t>
            </a:r>
            <a:r>
              <a:rPr lang="en-DE" dirty="0" smtClean="0"/>
              <a:t>…</a:t>
            </a:r>
            <a:r>
              <a:rPr lang="en-US" dirty="0"/>
              <a:t> &lt;</a:t>
            </a:r>
            <a:r>
              <a:rPr lang="en-US" dirty="0" err="1"/>
              <a:t>state_f</a:t>
            </a:r>
            <a:r>
              <a:rPr lang="en-US" dirty="0" smtClean="0"/>
              <a:t>&gt;.ERD.&lt;</a:t>
            </a:r>
            <a:r>
              <a:rPr lang="en-US" dirty="0" err="1"/>
              <a:t>state_in</a:t>
            </a:r>
            <a:r>
              <a:rPr lang="en-US" dirty="0"/>
              <a:t>&gt;.</a:t>
            </a:r>
            <a:r>
              <a:rPr lang="en-US" dirty="0" smtClean="0"/>
              <a:t>txt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r>
              <a:rPr lang="en-US" dirty="0" smtClean="0"/>
              <a:t>Plan for including MCCCDB into EIRENE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3646" y="782832"/>
            <a:ext cx="2572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Input file lines: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14" y="737800"/>
            <a:ext cx="2391109" cy="3715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9063" y="2482095"/>
            <a:ext cx="2828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stream:  IR, FILNAM, </a:t>
            </a:r>
            <a:r>
              <a:rPr lang="en-DE" b="1" dirty="0" smtClean="0"/>
              <a:t>…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53405" y="1630413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read_reaclines.f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789759" y="1229989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53405" y="3347099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lreac.f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786467" y="2028985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786467" y="2875347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1786466" y="3797043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3151703" y="2416628"/>
            <a:ext cx="552159" cy="2168717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20200" y="4320305"/>
            <a:ext cx="2386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stream:  REACDATA</a:t>
            </a:r>
            <a:endParaRPr lang="en-US" b="1" dirty="0"/>
          </a:p>
        </p:txBody>
      </p:sp>
      <p:sp>
        <p:nvSpPr>
          <p:cNvPr id="23" name="Down Arrow 22"/>
          <p:cNvSpPr/>
          <p:nvPr/>
        </p:nvSpPr>
        <p:spPr>
          <a:xfrm>
            <a:off x="1786466" y="4745607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875947" y="2446225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9465" y="2446225"/>
            <a:ext cx="3735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Loop on DB names: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2"/>
            <a:r>
              <a:rPr lang="en-US" dirty="0" smtClean="0"/>
              <a:t>             find source file in Database folder</a:t>
            </a:r>
            <a:endParaRPr lang="en-US" dirty="0"/>
          </a:p>
        </p:txBody>
      </p:sp>
      <p:sp>
        <p:nvSpPr>
          <p:cNvPr id="27" name="Down Arrow 26"/>
          <p:cNvSpPr/>
          <p:nvPr/>
        </p:nvSpPr>
        <p:spPr>
          <a:xfrm rot="5400000">
            <a:off x="6072521" y="2283395"/>
            <a:ext cx="453911" cy="705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oogle Shape;205;p16"/>
          <p:cNvSpPr txBox="1"/>
          <p:nvPr/>
        </p:nvSpPr>
        <p:spPr>
          <a:xfrm>
            <a:off x="3599465" y="3347099"/>
            <a:ext cx="42062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FILNAM = ADAS</a:t>
            </a:r>
            <a:r>
              <a:rPr lang="en-US" sz="2400" dirty="0" smtClean="0">
                <a:ea typeface="Calibri"/>
                <a:sym typeface="Wingdings" panose="05000000000000000000" pitchFamily="2" charset="2"/>
              </a:rPr>
              <a:t>  </a:t>
            </a:r>
            <a:endParaRPr lang="en-GB" sz="20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13723" y="661953"/>
            <a:ext cx="2637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eaction</a:t>
            </a:r>
          </a:p>
          <a:p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18267" y="3756277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ead_tab2d.f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28347" y="3730118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irmod_comxs.f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Down Arrow 35"/>
          <p:cNvSpPr/>
          <p:nvPr/>
        </p:nvSpPr>
        <p:spPr>
          <a:xfrm rot="5400000">
            <a:off x="6359659" y="3659087"/>
            <a:ext cx="453911" cy="495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018816" y="4313566"/>
            <a:ext cx="211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type: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adas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r>
              <a:rPr lang="en-US" dirty="0" smtClean="0"/>
              <a:t>Plan for including MCCCDB into EIRENE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3646" y="782832"/>
            <a:ext cx="2572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Input file lines: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14" y="737800"/>
            <a:ext cx="2391109" cy="3715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9063" y="2482095"/>
            <a:ext cx="2828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stream:  IR, FILNAM, </a:t>
            </a:r>
            <a:r>
              <a:rPr lang="en-DE" b="1" dirty="0" smtClean="0"/>
              <a:t>…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53405" y="1630413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read_reaclines.f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789759" y="1229989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53405" y="3347099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lreac.f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786466" y="2149976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786467" y="2875347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1786466" y="3797043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3151703" y="2416628"/>
            <a:ext cx="552159" cy="2168717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20200" y="4320305"/>
            <a:ext cx="2386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stream:  REACDATA</a:t>
            </a:r>
            <a:endParaRPr lang="en-US" b="1" dirty="0"/>
          </a:p>
        </p:txBody>
      </p:sp>
      <p:sp>
        <p:nvSpPr>
          <p:cNvPr id="23" name="Down Arrow 22"/>
          <p:cNvSpPr/>
          <p:nvPr/>
        </p:nvSpPr>
        <p:spPr>
          <a:xfrm>
            <a:off x="1786466" y="4745607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218267" y="3756277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ead_tab2d.f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75947" y="2446225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9465" y="2446225"/>
            <a:ext cx="3528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Loop on DB names: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2"/>
            <a:r>
              <a:rPr lang="en-US" dirty="0" smtClean="0"/>
              <a:t>             find source file in Database folder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27" name="Down Arrow 26"/>
          <p:cNvSpPr/>
          <p:nvPr/>
        </p:nvSpPr>
        <p:spPr>
          <a:xfrm rot="5400000">
            <a:off x="6072521" y="2283395"/>
            <a:ext cx="453911" cy="705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oogle Shape;205;p16"/>
          <p:cNvSpPr txBox="1"/>
          <p:nvPr/>
        </p:nvSpPr>
        <p:spPr>
          <a:xfrm>
            <a:off x="3599465" y="3347099"/>
            <a:ext cx="42062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FILNAM = ADAS</a:t>
            </a:r>
            <a:r>
              <a:rPr lang="en-US" sz="2400" dirty="0" smtClean="0">
                <a:ea typeface="Calibri"/>
                <a:sym typeface="Wingdings" panose="05000000000000000000" pitchFamily="2" charset="2"/>
              </a:rPr>
              <a:t>  </a:t>
            </a:r>
            <a:endParaRPr lang="en-GB" sz="20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18816" y="4313566"/>
            <a:ext cx="211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type: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adas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mccc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8347" y="3730118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irmod_comxs.f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Down Arrow 30"/>
          <p:cNvSpPr/>
          <p:nvPr/>
        </p:nvSpPr>
        <p:spPr>
          <a:xfrm rot="5400000">
            <a:off x="6359659" y="3659087"/>
            <a:ext cx="453911" cy="495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127503" y="2721458"/>
            <a:ext cx="1926616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cinit.f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8406" y="3981988"/>
            <a:ext cx="2312696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eirmod_comxs.f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49040" y="1859401"/>
            <a:ext cx="2533549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read_reaclines.f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71787" y="2992591"/>
            <a:ext cx="1806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include mccc into 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Database </a:t>
            </a:r>
            <a:r>
              <a:rPr lang="en-US" b="1" dirty="0">
                <a:solidFill>
                  <a:srgbClr val="C00000"/>
                </a:solidFill>
              </a:rPr>
              <a:t>folder</a:t>
            </a:r>
          </a:p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313723" y="661953"/>
            <a:ext cx="2637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eaction</a:t>
            </a:r>
          </a:p>
          <a:p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171457" y="4384686"/>
            <a:ext cx="1926616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read_tab1d.f</a:t>
            </a:r>
          </a:p>
        </p:txBody>
      </p:sp>
      <p:sp>
        <p:nvSpPr>
          <p:cNvPr id="39" name="Down Arrow 38"/>
          <p:cNvSpPr/>
          <p:nvPr/>
        </p:nvSpPr>
        <p:spPr>
          <a:xfrm rot="4155911">
            <a:off x="6252822" y="4121355"/>
            <a:ext cx="453911" cy="60090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350340" y="3577366"/>
            <a:ext cx="1969734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slreac.f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73085" y="1080551"/>
            <a:ext cx="61818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="1" dirty="0" smtClean="0">
                <a:solidFill>
                  <a:srgbClr val="C00000"/>
                </a:solidFill>
              </a:rPr>
              <a:t>efine input line: _ 1</a:t>
            </a:r>
            <a:r>
              <a:rPr lang="en-US" b="1" baseline="30000" dirty="0" smtClean="0">
                <a:solidFill>
                  <a:srgbClr val="C00000"/>
                </a:solidFill>
              </a:rPr>
              <a:t>st</a:t>
            </a:r>
            <a:r>
              <a:rPr lang="en-US" b="1" dirty="0" smtClean="0">
                <a:solidFill>
                  <a:srgbClr val="C00000"/>
                </a:solidFill>
              </a:rPr>
              <a:t> line:     20   MCCC   H.1  &lt;type&gt;  EI  0 1</a:t>
            </a:r>
          </a:p>
          <a:p>
            <a:r>
              <a:rPr lang="en-US" b="1" dirty="0">
                <a:solidFill>
                  <a:srgbClr val="C00000"/>
                </a:solidFill>
              </a:rPr>
              <a:t>	 </a:t>
            </a:r>
            <a:r>
              <a:rPr lang="en-US" b="1" dirty="0" smtClean="0">
                <a:solidFill>
                  <a:srgbClr val="C00000"/>
                </a:solidFill>
              </a:rPr>
              <a:t>          _ 2</a:t>
            </a:r>
            <a:r>
              <a:rPr lang="en-US" b="1" baseline="30000" dirty="0" smtClean="0">
                <a:solidFill>
                  <a:srgbClr val="C00000"/>
                </a:solidFill>
              </a:rPr>
              <a:t>nd</a:t>
            </a:r>
            <a:r>
              <a:rPr lang="en-US" b="1" dirty="0" smtClean="0">
                <a:solidFill>
                  <a:srgbClr val="C00000"/>
                </a:solidFill>
              </a:rPr>
              <a:t> line:   &lt;target&gt;    &lt;</a:t>
            </a:r>
            <a:r>
              <a:rPr lang="en-US" b="1" dirty="0" err="1" smtClean="0">
                <a:solidFill>
                  <a:srgbClr val="C00000"/>
                </a:solidFill>
              </a:rPr>
              <a:t>state_f</a:t>
            </a:r>
            <a:r>
              <a:rPr lang="en-US" b="1" dirty="0" smtClean="0">
                <a:solidFill>
                  <a:srgbClr val="C00000"/>
                </a:solidFill>
              </a:rPr>
              <a:t>&gt;    &lt;</a:t>
            </a:r>
            <a:r>
              <a:rPr lang="en-US" b="1" dirty="0" err="1" smtClean="0">
                <a:solidFill>
                  <a:srgbClr val="C00000"/>
                </a:solidFill>
              </a:rPr>
              <a:t>state_i</a:t>
            </a:r>
            <a:r>
              <a:rPr lang="en-US" b="1" dirty="0" smtClean="0">
                <a:solidFill>
                  <a:srgbClr val="C00000"/>
                </a:solidFill>
              </a:rPr>
              <a:t>&gt;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3" name="Google Shape;205;p16"/>
          <p:cNvSpPr txBox="1"/>
          <p:nvPr/>
        </p:nvSpPr>
        <p:spPr>
          <a:xfrm>
            <a:off x="3599464" y="3972802"/>
            <a:ext cx="42062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FILNAM = MCCC</a:t>
            </a:r>
            <a:r>
              <a:rPr lang="en-US" sz="2400" dirty="0" smtClean="0">
                <a:solidFill>
                  <a:srgbClr val="C00000"/>
                </a:solidFill>
                <a:ea typeface="Calibri"/>
                <a:sym typeface="Wingdings" panose="05000000000000000000" pitchFamily="2" charset="2"/>
              </a:rPr>
              <a:t>  </a:t>
            </a:r>
            <a:endParaRPr lang="en-GB" sz="2000" i="1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69077" y="2645184"/>
            <a:ext cx="1250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ew </a:t>
            </a:r>
            <a:r>
              <a:rPr lang="en-US" b="1" dirty="0" err="1" smtClean="0">
                <a:solidFill>
                  <a:srgbClr val="C00000"/>
                </a:solidFill>
              </a:rPr>
              <a:t>params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/>
        </p:nvSpPr>
        <p:spPr>
          <a:xfrm>
            <a:off x="454774" y="2050182"/>
            <a:ext cx="8229600" cy="3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solidFill>
                  <a:srgbClr val="000000"/>
                </a:solidFill>
              </a:rPr>
              <a:t>Thanks for the attention!</a:t>
            </a:r>
            <a:endParaRPr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"/>
          <p:cNvSpPr txBox="1"/>
          <p:nvPr/>
        </p:nvSpPr>
        <p:spPr>
          <a:xfrm>
            <a:off x="107504" y="2593414"/>
            <a:ext cx="8856900" cy="1174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GB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ab2d</a:t>
            </a:r>
            <a:r>
              <a:rPr lang="en-GB" sz="20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GB" sz="1800" i="1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1" u="none" strike="noStrike" cap="none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read a 2d table of A&amp;M data and put into REACDAT structure </a:t>
            </a:r>
          </a:p>
          <a:p>
            <a:pPr marL="285750" marR="0" lvl="0" indent="-285750" algn="l" rtl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</a:pPr>
            <a:endParaRPr lang="en-GB" sz="20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chemeClr val="dk1"/>
              </a:buClr>
              <a:buSzPts val="2000"/>
            </a:pPr>
            <a:r>
              <a:rPr lang="en-GB" sz="2100" b="0" i="1" u="none" strike="noStrike" cap="none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-GB" sz="1600" b="1" u="none" strike="noStrike" cap="none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type(</a:t>
            </a:r>
            <a:r>
              <a:rPr lang="en-GB" sz="1600" b="1" u="none" strike="noStrike" cap="none" dirty="0" err="1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adas_data</a:t>
            </a:r>
            <a:r>
              <a:rPr lang="en-GB" sz="1600" b="1" u="none" strike="noStrike" cap="none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), pointer :: </a:t>
            </a:r>
            <a:r>
              <a:rPr lang="en-GB" sz="1600" b="1" u="none" strike="noStrike" cap="none" dirty="0" err="1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ap</a:t>
            </a:r>
            <a:r>
              <a:rPr lang="en-GB" sz="1600" b="0" i="1" u="none" strike="noStrike" cap="none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DE" sz="2100" b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</a:t>
            </a:r>
            <a:r>
              <a:rPr lang="en-US" sz="2100" b="0" i="1" u="none" strike="noStrike" cap="none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 </a:t>
            </a:r>
            <a:r>
              <a:rPr lang="en-US" sz="2000" b="0" i="1" u="none" strike="noStrike" cap="none" dirty="0" smtClean="0">
                <a:solidFill>
                  <a:srgbClr val="003399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defined in </a:t>
            </a:r>
            <a:r>
              <a:rPr lang="en-US" sz="2000" b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modules/</a:t>
            </a:r>
            <a:r>
              <a:rPr lang="en-US" sz="2000" b="1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eirmod_comxs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>
              <a:buClr>
                <a:schemeClr val="dk1"/>
              </a:buClr>
              <a:buSzPts val="2000"/>
            </a:pPr>
            <a:endParaRPr sz="21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6"/>
          <p:cNvSpPr txBox="1"/>
          <p:nvPr/>
        </p:nvSpPr>
        <p:spPr>
          <a:xfrm>
            <a:off x="107504" y="658041"/>
            <a:ext cx="8856900" cy="1605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GB" sz="20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lreac</a:t>
            </a:r>
            <a:r>
              <a:rPr lang="en-GB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GB" sz="2100" i="1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i="1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open data stream and read A&amp;M dataset</a:t>
            </a:r>
          </a:p>
          <a:p>
            <a:pPr marR="0" lvl="0" algn="l" rtl="0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endParaRPr lang="en-GB" sz="2100" i="1" dirty="0" smtClean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2000"/>
            </a:pPr>
            <a:r>
              <a:rPr lang="en-GB" sz="2100" i="1" dirty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100" i="1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FILNAM= AMJUEL, HYDHEL, METHAN, H2VIBR </a:t>
            </a:r>
            <a:r>
              <a:rPr lang="en-DE" sz="20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en-US" sz="2000" b="1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read_coeff</a:t>
            </a:r>
            <a:r>
              <a:rPr lang="en-US" sz="2000" b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., </a:t>
            </a:r>
            <a:r>
              <a:rPr lang="en-US" sz="2000" b="1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Wingdings" panose="05000000000000000000" pitchFamily="2" charset="2"/>
              </a:rPr>
              <a:t>set_react._data</a:t>
            </a:r>
            <a:endParaRPr lang="en-US" sz="2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2000"/>
            </a:pPr>
            <a:r>
              <a:rPr lang="en-GB" sz="2100" i="1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</a:t>
            </a:r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FILNAM= </a:t>
            </a: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TAB2D, ADAS </a:t>
            </a:r>
            <a:r>
              <a:rPr lang="en-DE" sz="2000" dirty="0">
                <a:ea typeface="Calibri"/>
                <a:sym typeface="Wingdings" panose="05000000000000000000" pitchFamily="2" charset="2"/>
              </a:rPr>
              <a:t></a:t>
            </a:r>
            <a:r>
              <a:rPr lang="en-US" sz="2400" dirty="0">
                <a:ea typeface="Calibri"/>
                <a:sym typeface="Wingdings" panose="05000000000000000000" pitchFamily="2" charset="2"/>
              </a:rPr>
              <a:t>  </a:t>
            </a:r>
            <a:r>
              <a:rPr lang="en-GB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tab2d</a:t>
            </a:r>
            <a:endParaRPr lang="en-GB" sz="20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2000"/>
            </a:pPr>
            <a:r>
              <a:rPr lang="en-GB" sz="2100" i="1" dirty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100" i="1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</a:t>
            </a:r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FILNAM= </a:t>
            </a: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CR </a:t>
            </a:r>
            <a:r>
              <a:rPr lang="en-DE" sz="2000" dirty="0">
                <a:ea typeface="Calibri"/>
                <a:sym typeface="Wingdings" panose="05000000000000000000" pitchFamily="2" charset="2"/>
              </a:rPr>
              <a:t></a:t>
            </a:r>
            <a:r>
              <a:rPr lang="en-US" sz="2400" dirty="0">
                <a:ea typeface="Calibri"/>
                <a:sym typeface="Wingdings" panose="05000000000000000000" pitchFamily="2" charset="2"/>
              </a:rPr>
              <a:t>  </a:t>
            </a:r>
            <a:r>
              <a:rPr lang="en-GB" sz="20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colrad</a:t>
            </a:r>
            <a:endParaRPr lang="en-GB" sz="20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/>
          <a:lstStyle/>
          <a:p>
            <a:r>
              <a:rPr lang="en-US" sz="2400" u="sng" dirty="0" smtClean="0">
                <a:solidFill>
                  <a:srgbClr val="002060"/>
                </a:solidFill>
              </a:rPr>
              <a:t>EIRENE routines</a:t>
            </a:r>
            <a:r>
              <a:rPr lang="en-US" sz="2400" dirty="0" smtClean="0">
                <a:solidFill>
                  <a:srgbClr val="002060"/>
                </a:solidFill>
              </a:rPr>
              <a:t>:  </a:t>
            </a:r>
            <a:r>
              <a:rPr lang="en-US" sz="2400" dirty="0" err="1" smtClean="0">
                <a:solidFill>
                  <a:srgbClr val="002060"/>
                </a:solidFill>
              </a:rPr>
              <a:t>src</a:t>
            </a:r>
            <a:r>
              <a:rPr lang="en-US" sz="2400" dirty="0" smtClean="0">
                <a:solidFill>
                  <a:srgbClr val="002060"/>
                </a:solidFill>
              </a:rPr>
              <a:t>/file-handling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06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5738</TotalTime>
  <Words>331</Words>
  <Application>Microsoft Office PowerPoint</Application>
  <PresentationFormat>On-screen Show (16:9)</PresentationFormat>
  <Paragraphs>74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Noto Sans Symbols</vt:lpstr>
      <vt:lpstr>Wingdings</vt:lpstr>
      <vt:lpstr>Office Theme</vt:lpstr>
      <vt:lpstr> Plan for including Molecular Convergent Close-Coupling database into EIRENE</vt:lpstr>
      <vt:lpstr>Plan for including MCCCDB into EIRENE</vt:lpstr>
      <vt:lpstr>Plan for including MCCCDB into EIRENE</vt:lpstr>
      <vt:lpstr>Plan for including MCCCDB into EIRENE</vt:lpstr>
      <vt:lpstr>PowerPoint Presentation</vt:lpstr>
      <vt:lpstr>EIRENE routines:  src/file-handling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EIRENE post-processing with TallyViz</dc:title>
  <dc:creator>Cianfrani</dc:creator>
  <cp:lastModifiedBy>Cianfrani</cp:lastModifiedBy>
  <cp:revision>216</cp:revision>
  <dcterms:modified xsi:type="dcterms:W3CDTF">2023-02-17T08:02:12Z</dcterms:modified>
</cp:coreProperties>
</file>