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940" r:id="rId3"/>
    <p:sldId id="928" r:id="rId4"/>
    <p:sldId id="935" r:id="rId5"/>
    <p:sldId id="934" r:id="rId6"/>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Donald Darren" initials="DMc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00339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4" autoAdjust="0"/>
    <p:restoredTop sz="94675" autoAdjust="0"/>
  </p:normalViewPr>
  <p:slideViewPr>
    <p:cSldViewPr showGuides="1">
      <p:cViewPr varScale="1">
        <p:scale>
          <a:sx n="105" d="100"/>
          <a:sy n="105" d="100"/>
        </p:scale>
        <p:origin x="17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633"/>
          </a:xfrm>
          <a:prstGeom prst="rect">
            <a:avLst/>
          </a:prstGeom>
        </p:spPr>
        <p:txBody>
          <a:bodyPr vert="horz" lIns="94829" tIns="47414" rIns="94829" bIns="47414" rtlCol="0"/>
          <a:lstStyle>
            <a:lvl1pPr algn="l">
              <a:defRPr sz="12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850443" y="1"/>
            <a:ext cx="2945659" cy="493633"/>
          </a:xfrm>
          <a:prstGeom prst="rect">
            <a:avLst/>
          </a:prstGeom>
        </p:spPr>
        <p:txBody>
          <a:bodyPr vert="horz" lIns="94829" tIns="47414" rIns="94829" bIns="47414" rtlCol="0"/>
          <a:lstStyle>
            <a:lvl1pPr algn="r">
              <a:defRPr sz="1200"/>
            </a:lvl1pPr>
          </a:lstStyle>
          <a:p>
            <a:fld id="{15B2C45A-E869-45FE-B529-AF49C0F3C669}" type="datetimeFigureOut">
              <a:rPr lang="en-GB" smtClean="0">
                <a:latin typeface="Arial" panose="020B0604020202020204" pitchFamily="34" charset="0"/>
              </a:rPr>
              <a:pPr/>
              <a:t>01/03/2023</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377317"/>
            <a:ext cx="2945659" cy="493633"/>
          </a:xfrm>
          <a:prstGeom prst="rect">
            <a:avLst/>
          </a:prstGeom>
        </p:spPr>
        <p:txBody>
          <a:bodyPr vert="horz" lIns="94829" tIns="47414" rIns="94829" bIns="47414" rtlCol="0" anchor="b"/>
          <a:lstStyle>
            <a:lvl1pPr algn="l">
              <a:defRPr sz="12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850443" y="9377317"/>
            <a:ext cx="2945659" cy="493633"/>
          </a:xfrm>
          <a:prstGeom prst="rect">
            <a:avLst/>
          </a:prstGeom>
        </p:spPr>
        <p:txBody>
          <a:bodyPr vert="horz" lIns="94829" tIns="47414" rIns="94829" bIns="47414" rtlCol="0" anchor="b"/>
          <a:lstStyle>
            <a:lvl1pPr algn="r">
              <a:defRPr sz="1200"/>
            </a:lvl1pPr>
          </a:lstStyle>
          <a:p>
            <a:fld id="{A1166760-0E69-430F-A97F-08802152DB5E}" type="slidenum">
              <a:rPr lang="en-GB" smtClean="0">
                <a:latin typeface="Arial" panose="020B0604020202020204" pitchFamily="34" charset="0"/>
              </a:rPr>
              <a:pPr/>
              <a:t>‹#›</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633"/>
          </a:xfrm>
          <a:prstGeom prst="rect">
            <a:avLst/>
          </a:prstGeom>
        </p:spPr>
        <p:txBody>
          <a:bodyPr vert="horz" lIns="94829" tIns="47414" rIns="94829" bIns="47414"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1"/>
            <a:ext cx="2945659" cy="493633"/>
          </a:xfrm>
          <a:prstGeom prst="rect">
            <a:avLst/>
          </a:prstGeom>
        </p:spPr>
        <p:txBody>
          <a:bodyPr vert="horz" lIns="94829" tIns="47414" rIns="94829" bIns="47414" rtlCol="0"/>
          <a:lstStyle>
            <a:lvl1pPr algn="r">
              <a:defRPr sz="1200">
                <a:latin typeface="Arial" panose="020B0604020202020204" pitchFamily="34" charset="0"/>
              </a:defRPr>
            </a:lvl1pPr>
          </a:lstStyle>
          <a:p>
            <a:fld id="{F93E6C17-F35F-4654-8DE9-B693AC206066}" type="datetimeFigureOut">
              <a:rPr lang="en-GB" smtClean="0"/>
              <a:pPr/>
              <a:t>01/03/2023</a:t>
            </a:fld>
            <a:endParaRPr lang="en-GB"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4829" tIns="47414" rIns="94829" bIns="47414" rtlCol="0" anchor="ctr"/>
          <a:lstStyle/>
          <a:p>
            <a:endParaRPr lang="en-GB" dirty="0"/>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4829" tIns="47414" rIns="94829" bIns="474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377317"/>
            <a:ext cx="2945659" cy="493633"/>
          </a:xfrm>
          <a:prstGeom prst="rect">
            <a:avLst/>
          </a:prstGeom>
        </p:spPr>
        <p:txBody>
          <a:bodyPr vert="horz" lIns="94829" tIns="47414" rIns="94829" bIns="47414"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0443" y="9377317"/>
            <a:ext cx="2945659" cy="493633"/>
          </a:xfrm>
          <a:prstGeom prst="rect">
            <a:avLst/>
          </a:prstGeom>
        </p:spPr>
        <p:txBody>
          <a:bodyPr vert="horz" lIns="94829" tIns="47414" rIns="94829" bIns="47414" rtlCol="0" anchor="b"/>
          <a:lstStyle>
            <a:lvl1pPr algn="r">
              <a:defRPr sz="1200">
                <a:latin typeface="Arial" panose="020B0604020202020204" pitchFamily="34" charset="0"/>
              </a:defRPr>
            </a:lvl1pPr>
          </a:lstStyle>
          <a:p>
            <a:fld id="{49027E0A-1465-4A40-B1D5-9126D49509FC}" type="slidenum">
              <a:rPr lang="en-GB" smtClean="0"/>
              <a:pPr/>
              <a:t>‹#›</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49027E0A-1465-4A40-B1D5-9126D49509FC}" type="slidenum">
              <a:rPr lang="en-GB" smtClean="0"/>
              <a:pPr/>
              <a:t>3</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image1.png" descr="EUROFUSION PowerPoint MASTER DECKBLATT.png"/>
          <p:cNvPicPr/>
          <p:nvPr userDrawn="1"/>
        </p:nvPicPr>
        <p:blipFill>
          <a:blip r:embed="rId2" cstate="email">
            <a:extLst>
              <a:ext uri="{28A0092B-C50C-407E-A947-70E740481C1C}">
                <a14:useLocalDpi xmlns:a14="http://schemas.microsoft.com/office/drawing/2010/main"/>
              </a:ext>
            </a:extLst>
          </a:blip>
          <a:stretch>
            <a:fillRect/>
          </a:stretch>
        </p:blipFill>
        <p:spPr>
          <a:xfrm>
            <a:off x="0" y="219456"/>
            <a:ext cx="9144000" cy="6419089"/>
          </a:xfrm>
          <a:prstGeom prst="rect">
            <a:avLst/>
          </a:prstGeom>
          <a:ln w="12700">
            <a:miter lim="400000"/>
          </a:ln>
        </p:spPr>
      </p:pic>
      <p:sp>
        <p:nvSpPr>
          <p:cNvPr id="3" name="Subtitle 2"/>
          <p:cNvSpPr>
            <a:spLocks noGrp="1"/>
          </p:cNvSpPr>
          <p:nvPr>
            <p:ph type="subTitle" idx="1" hasCustomPrompt="1"/>
          </p:nvPr>
        </p:nvSpPr>
        <p:spPr>
          <a:xfrm>
            <a:off x="395536" y="4293096"/>
            <a:ext cx="5976664" cy="79208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Cristian</a:t>
            </a:r>
            <a:r>
              <a:rPr lang="en-US" dirty="0"/>
              <a:t> </a:t>
            </a:r>
            <a:r>
              <a:rPr lang="en-US" dirty="0" err="1"/>
              <a:t>Lungu</a:t>
            </a:r>
            <a:r>
              <a:rPr lang="en-US" dirty="0"/>
              <a:t> and George </a:t>
            </a:r>
            <a:r>
              <a:rPr lang="en-US" dirty="0" err="1"/>
              <a:t>Dinescu</a:t>
            </a:r>
            <a:endParaRPr lang="en-US" dirty="0"/>
          </a:p>
          <a:p>
            <a:r>
              <a:rPr lang="en-US" dirty="0"/>
              <a:t>IAP- NILPRP</a:t>
            </a:r>
          </a:p>
        </p:txBody>
      </p:sp>
      <p:sp>
        <p:nvSpPr>
          <p:cNvPr id="5" name="AutoShape 2" descr="https://idw-online.de/pages/de/institutionlogo921"/>
          <p:cNvSpPr>
            <a:spLocks noChangeAspect="1" noChangeArrowheads="1"/>
          </p:cNvSpPr>
          <p:nvPr userDrawn="1"/>
        </p:nvSpPr>
        <p:spPr bwMode="auto">
          <a:xfrm>
            <a:off x="155575" y="-457200"/>
            <a:ext cx="107632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userDrawn="1"/>
        </p:nvSpPr>
        <p:spPr>
          <a:xfrm>
            <a:off x="5724129" y="5661248"/>
            <a:ext cx="3168352"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p:nvGrpSpPr>
        <p:grpSpPr>
          <a:xfrm>
            <a:off x="5220072" y="5733256"/>
            <a:ext cx="3610183" cy="648072"/>
            <a:chOff x="18230283" y="40396912"/>
            <a:chExt cx="9924896" cy="1781641"/>
          </a:xfrm>
        </p:grpSpPr>
        <p:sp>
          <p:nvSpPr>
            <p:cNvPr id="10" name="Rectangle 9"/>
            <p:cNvSpPr/>
            <p:nvPr/>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kern="1200" cap="none" normalizeH="0" baseline="0">
                <a:ln>
                  <a:noFill/>
                </a:ln>
                <a:solidFill>
                  <a:schemeClr val="tx1"/>
                </a:solidFill>
                <a:effectLst/>
                <a:latin typeface="Arial" charset="0"/>
              </a:endParaRPr>
            </a:p>
          </p:txBody>
        </p:sp>
        <p:pic>
          <p:nvPicPr>
            <p:cNvPr id="13" name="Picture 12" descr="EuropeanFlag-stars.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sp>
        <p:nvSpPr>
          <p:cNvPr id="12" name="Title 1"/>
          <p:cNvSpPr>
            <a:spLocks noGrp="1"/>
          </p:cNvSpPr>
          <p:nvPr userDrawn="1">
            <p:ph type="ctrTitle"/>
          </p:nvPr>
        </p:nvSpPr>
        <p:spPr>
          <a:xfrm>
            <a:off x="107504" y="2348880"/>
            <a:ext cx="9036496" cy="1440160"/>
          </a:xfrm>
        </p:spPr>
        <p:txBody>
          <a:bodyPr/>
          <a:lstStyle/>
          <a:p>
            <a:r>
              <a:rPr lang="en-GB" sz="2400" dirty="0"/>
              <a:t>SP5.7: </a:t>
            </a:r>
            <a:r>
              <a:rPr lang="ro-RO" sz="2400" dirty="0"/>
              <a:t>Dust production mechanisms in tokamaks</a:t>
            </a:r>
            <a:r>
              <a:rPr lang="en-US" sz="2400" dirty="0"/>
              <a:t>.</a:t>
            </a:r>
            <a:br>
              <a:rPr lang="en-US" sz="2400" dirty="0"/>
            </a:br>
            <a:r>
              <a:rPr lang="ro-RO" sz="2400" u="sng" dirty="0"/>
              <a:t>6. Perform a scoping study for W and Be dust generation in the presence of air and water leaks (IAP).</a:t>
            </a:r>
            <a:r>
              <a:rPr lang="ro-RO" sz="2400" dirty="0"/>
              <a:t> </a:t>
            </a:r>
            <a:br>
              <a:rPr lang="ro-RO" sz="3200" dirty="0"/>
            </a:br>
            <a:endParaRPr lang="en-US" sz="3200" dirty="0"/>
          </a:p>
        </p:txBody>
      </p:sp>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571038"/>
          </a:xfrm>
        </p:spPr>
        <p:txBody>
          <a:bodyPr/>
          <a:lstStyle>
            <a:lvl1pPr marL="342900" indent="-342900">
              <a:spcAft>
                <a:spcPts val="600"/>
              </a:spcAft>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solidFill>
                  <a:srgbClr val="002060"/>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1800">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sz="1800" baseline="0">
                <a:solidFill>
                  <a:srgbClr val="002060"/>
                </a:solidFill>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0"/>
            <a:ext cx="9144000" cy="9144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pic>
        <p:nvPicPr>
          <p:cNvPr id="9" name="Picture 8" descr="EurofusionDisc.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220092"/>
            <a:ext cx="458197" cy="465708"/>
          </a:xfrm>
          <a:prstGeom prst="rect">
            <a:avLst/>
          </a:prstGeom>
        </p:spPr>
      </p:pic>
      <p:sp>
        <p:nvSpPr>
          <p:cNvPr id="10" name="Title 1"/>
          <p:cNvSpPr>
            <a:spLocks noGrp="1"/>
          </p:cNvSpPr>
          <p:nvPr>
            <p:ph type="title" hasCustomPrompt="1"/>
          </p:nvPr>
        </p:nvSpPr>
        <p:spPr>
          <a:xfrm>
            <a:off x="457200" y="0"/>
            <a:ext cx="7543800" cy="914400"/>
          </a:xfrm>
        </p:spPr>
        <p:txBody>
          <a:bodyPr>
            <a:normAutofit/>
          </a:bodyPr>
          <a:lstStyle>
            <a:lvl1pPr algn="l">
              <a:lnSpc>
                <a:spcPts val="3200"/>
              </a:lnSpc>
              <a:defRPr sz="3000" b="1">
                <a:latin typeface="Arial" panose="020B0604020202020204" pitchFamily="34" charset="0"/>
                <a:cs typeface="Arial" panose="020B0604020202020204" pitchFamily="34" charset="0"/>
              </a:defRPr>
            </a:lvl1pPr>
          </a:lstStyle>
          <a:p>
            <a:r>
              <a:rPr lang="en-US" dirty="0"/>
              <a:t>Click to edit Master title style</a:t>
            </a:r>
            <a:br>
              <a:rPr lang="en-US" dirty="0"/>
            </a:br>
            <a:r>
              <a:rPr lang="en-US" dirty="0"/>
              <a:t>Second line of title</a:t>
            </a:r>
            <a:endParaRPr lang="en-GB" dirty="0"/>
          </a:p>
        </p:txBody>
      </p:sp>
    </p:spTree>
    <p:extLst>
      <p:ext uri="{BB962C8B-B14F-4D97-AF65-F5344CB8AC3E}">
        <p14:creationId xmlns:p14="http://schemas.microsoft.com/office/powerpoint/2010/main" val="1996975160"/>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01/03/2023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348880"/>
            <a:ext cx="8822214" cy="1440160"/>
          </a:xfrm>
        </p:spPr>
        <p:txBody>
          <a:bodyPr>
            <a:normAutofit/>
          </a:bodyPr>
          <a:lstStyle/>
          <a:p>
            <a:pPr algn="l"/>
            <a:r>
              <a:rPr lang="en-US" sz="2000" b="1" dirty="0"/>
              <a:t>SP B </a:t>
            </a:r>
            <a:r>
              <a:rPr lang="ro-RO" sz="2000" b="1" dirty="0"/>
              <a:t>5 </a:t>
            </a:r>
            <a:r>
              <a:rPr lang="en-GB" sz="2000" b="1" dirty="0"/>
              <a:t>Be dust formation – plans for 2023 and comparison against JET-ILW results </a:t>
            </a:r>
            <a:r>
              <a:rPr lang="en-US" sz="2000" b="1" dirty="0"/>
              <a:t>(IAP)</a:t>
            </a:r>
            <a:endParaRPr lang="en-US" sz="3200" b="1" dirty="0"/>
          </a:p>
        </p:txBody>
      </p:sp>
      <p:sp>
        <p:nvSpPr>
          <p:cNvPr id="3" name="Subtitle 2"/>
          <p:cNvSpPr>
            <a:spLocks noGrp="1"/>
          </p:cNvSpPr>
          <p:nvPr>
            <p:ph type="subTitle" idx="1"/>
          </p:nvPr>
        </p:nvSpPr>
        <p:spPr>
          <a:xfrm>
            <a:off x="304909" y="4400299"/>
            <a:ext cx="8534182" cy="605359"/>
          </a:xfrm>
        </p:spPr>
        <p:txBody>
          <a:bodyPr>
            <a:noAutofit/>
          </a:bodyPr>
          <a:lstStyle/>
          <a:p>
            <a:r>
              <a:rPr lang="ro-RO" sz="1400" dirty="0"/>
              <a:t>Cristian P</a:t>
            </a:r>
            <a:r>
              <a:rPr lang="en-GB" sz="1400" dirty="0"/>
              <a:t>.</a:t>
            </a:r>
            <a:r>
              <a:rPr lang="ro-RO" sz="1400" dirty="0"/>
              <a:t> Lungu </a:t>
            </a:r>
            <a:r>
              <a:rPr lang="en-GB" sz="1400" dirty="0"/>
              <a:t>, </a:t>
            </a:r>
            <a:r>
              <a:rPr lang="ro-RO" sz="1400" dirty="0"/>
              <a:t>Corneliu Porosnicu, </a:t>
            </a:r>
            <a:r>
              <a:rPr lang="en-GB" sz="1400" dirty="0"/>
              <a:t>Bogdan </a:t>
            </a:r>
            <a:r>
              <a:rPr lang="en-GB" sz="1400" dirty="0" err="1"/>
              <a:t>Butoi</a:t>
            </a:r>
            <a:r>
              <a:rPr lang="en-GB" sz="1400" dirty="0"/>
              <a:t>, Paul </a:t>
            </a:r>
            <a:r>
              <a:rPr lang="en-GB" sz="1400" dirty="0" err="1"/>
              <a:t>Dinca</a:t>
            </a:r>
            <a:r>
              <a:rPr lang="en-GB" sz="1400" dirty="0"/>
              <a:t>, </a:t>
            </a:r>
            <a:r>
              <a:rPr lang="en-GB" sz="1400" dirty="0" err="1"/>
              <a:t>Oana</a:t>
            </a:r>
            <a:r>
              <a:rPr lang="en-GB" sz="1400" dirty="0"/>
              <a:t> </a:t>
            </a:r>
            <a:r>
              <a:rPr lang="en-GB" sz="1400" dirty="0" err="1"/>
              <a:t>Pompilian</a:t>
            </a:r>
            <a:r>
              <a:rPr lang="en-GB" sz="1400" dirty="0"/>
              <a:t>, Cornel </a:t>
            </a:r>
            <a:r>
              <a:rPr lang="en-GB" sz="1400" dirty="0" err="1"/>
              <a:t>Staicu</a:t>
            </a:r>
            <a:endParaRPr lang="en-US" sz="1400" dirty="0"/>
          </a:p>
          <a:p>
            <a:r>
              <a:rPr lang="en-US" sz="1400" dirty="0"/>
              <a:t>IAP – NILPRP (INFLPR)</a:t>
            </a:r>
          </a:p>
        </p:txBody>
      </p:sp>
      <p:grpSp>
        <p:nvGrpSpPr>
          <p:cNvPr id="1026" name="Group 2"/>
          <p:cNvGrpSpPr>
            <a:grpSpLocks/>
          </p:cNvGrpSpPr>
          <p:nvPr/>
        </p:nvGrpSpPr>
        <p:grpSpPr bwMode="auto">
          <a:xfrm>
            <a:off x="642910" y="5500702"/>
            <a:ext cx="904875" cy="968375"/>
            <a:chOff x="6814" y="3798"/>
            <a:chExt cx="946" cy="1219"/>
          </a:xfrm>
        </p:grpSpPr>
        <p:grpSp>
          <p:nvGrpSpPr>
            <p:cNvPr id="1027" name="Group 3"/>
            <p:cNvGrpSpPr>
              <a:grpSpLocks/>
            </p:cNvGrpSpPr>
            <p:nvPr/>
          </p:nvGrpSpPr>
          <p:grpSpPr bwMode="auto">
            <a:xfrm>
              <a:off x="6814" y="3798"/>
              <a:ext cx="850" cy="1219"/>
              <a:chOff x="1845" y="1158"/>
              <a:chExt cx="1245" cy="1815"/>
            </a:xfrm>
          </p:grpSpPr>
          <p:grpSp>
            <p:nvGrpSpPr>
              <p:cNvPr id="1028" name="Group 4"/>
              <p:cNvGrpSpPr>
                <a:grpSpLocks/>
              </p:cNvGrpSpPr>
              <p:nvPr/>
            </p:nvGrpSpPr>
            <p:grpSpPr bwMode="auto">
              <a:xfrm>
                <a:off x="1845" y="1158"/>
                <a:ext cx="1245" cy="1815"/>
                <a:chOff x="1845" y="1158"/>
                <a:chExt cx="1245" cy="1815"/>
              </a:xfrm>
            </p:grpSpPr>
            <p:sp>
              <p:nvSpPr>
                <p:cNvPr id="1029" name="AutoShape 5"/>
                <p:cNvSpPr>
                  <a:spLocks noChangeArrowheads="1"/>
                </p:cNvSpPr>
                <p:nvPr/>
              </p:nvSpPr>
              <p:spPr bwMode="auto">
                <a:xfrm>
                  <a:off x="1860" y="1158"/>
                  <a:ext cx="1230" cy="908"/>
                </a:xfrm>
                <a:prstGeom prst="triangle">
                  <a:avLst>
                    <a:gd name="adj" fmla="val 50000"/>
                  </a:avLst>
                </a:prstGeom>
                <a:solidFill>
                  <a:srgbClr val="FF66FF"/>
                </a:solidFill>
                <a:ln w="9525">
                  <a:solidFill>
                    <a:srgbClr val="FF99FF"/>
                  </a:solidFill>
                  <a:miter lim="800000"/>
                  <a:headEnd/>
                  <a:tailEnd/>
                </a:ln>
              </p:spPr>
              <p:txBody>
                <a:bodyPr vert="horz" wrap="square" lIns="91440" tIns="45720" rIns="91440" bIns="45720" numCol="1" anchor="t" anchorCtr="0" compatLnSpc="1">
                  <a:prstTxWarp prst="textNoShape">
                    <a:avLst/>
                  </a:prstTxWarp>
                </a:bodyPr>
                <a:lstStyle/>
                <a:p>
                  <a:endParaRPr lang="ro-RO"/>
                </a:p>
              </p:txBody>
            </p:sp>
            <p:sp>
              <p:nvSpPr>
                <p:cNvPr id="1030" name="AutoShape 6"/>
                <p:cNvSpPr>
                  <a:spLocks noChangeArrowheads="1"/>
                </p:cNvSpPr>
                <p:nvPr/>
              </p:nvSpPr>
              <p:spPr bwMode="auto">
                <a:xfrm flipV="1">
                  <a:off x="1845" y="2066"/>
                  <a:ext cx="1230" cy="907"/>
                </a:xfrm>
                <a:prstGeom prst="triangle">
                  <a:avLst>
                    <a:gd name="adj" fmla="val 50000"/>
                  </a:avLst>
                </a:prstGeom>
                <a:solidFill>
                  <a:srgbClr val="CC00CC"/>
                </a:solidFill>
                <a:ln w="9525">
                  <a:solidFill>
                    <a:srgbClr val="CC00CC"/>
                  </a:solidFill>
                  <a:miter lim="800000"/>
                  <a:headEnd/>
                  <a:tailEnd/>
                </a:ln>
              </p:spPr>
              <p:txBody>
                <a:bodyPr vert="horz" wrap="square" lIns="91440" tIns="45720" rIns="91440" bIns="45720" numCol="1" anchor="t" anchorCtr="0" compatLnSpc="1">
                  <a:prstTxWarp prst="textNoShape">
                    <a:avLst/>
                  </a:prstTxWarp>
                </a:bodyPr>
                <a:lstStyle/>
                <a:p>
                  <a:endParaRPr lang="ro-RO"/>
                </a:p>
              </p:txBody>
            </p:sp>
            <p:sp>
              <p:nvSpPr>
                <p:cNvPr id="1031" name="AutoShape 7"/>
                <p:cNvSpPr>
                  <a:spLocks noChangeArrowheads="1"/>
                </p:cNvSpPr>
                <p:nvPr/>
              </p:nvSpPr>
              <p:spPr bwMode="auto">
                <a:xfrm>
                  <a:off x="1995" y="1432"/>
                  <a:ext cx="930" cy="1297"/>
                </a:xfrm>
                <a:prstGeom prst="diamond">
                  <a:avLst/>
                </a:prstGeom>
                <a:gradFill rotWithShape="0">
                  <a:gsLst>
                    <a:gs pos="0">
                      <a:srgbClr val="FF00FF"/>
                    </a:gs>
                    <a:gs pos="50000">
                      <a:srgbClr val="FF00FF">
                        <a:gamma/>
                        <a:shade val="46275"/>
                        <a:invGamma/>
                      </a:srgbClr>
                    </a:gs>
                    <a:gs pos="100000">
                      <a:srgbClr val="FF00FF"/>
                    </a:gs>
                  </a:gsLst>
                  <a:lin ang="5400000" scaled="1"/>
                </a:gradFill>
                <a:ln w="9525">
                  <a:solidFill>
                    <a:srgbClr val="FF66FF"/>
                  </a:solidFill>
                  <a:miter lim="800000"/>
                  <a:headEnd/>
                  <a:tailEnd/>
                </a:ln>
              </p:spPr>
              <p:txBody>
                <a:bodyPr vert="horz" wrap="square" lIns="91440" tIns="45720" rIns="91440" bIns="45720" numCol="1" anchor="t" anchorCtr="0" compatLnSpc="1">
                  <a:prstTxWarp prst="textNoShape">
                    <a:avLst/>
                  </a:prstTxWarp>
                </a:bodyPr>
                <a:lstStyle/>
                <a:p>
                  <a:endParaRPr lang="ro-RO"/>
                </a:p>
              </p:txBody>
            </p:sp>
          </p:grpSp>
          <p:sp>
            <p:nvSpPr>
              <p:cNvPr id="1032" name="WordArt 8"/>
              <p:cNvSpPr>
                <a:spLocks noChangeArrowheads="1" noChangeShapeType="1" noTextEdit="1"/>
              </p:cNvSpPr>
              <p:nvPr/>
            </p:nvSpPr>
            <p:spPr bwMode="auto">
              <a:xfrm>
                <a:off x="2062" y="1990"/>
                <a:ext cx="825" cy="180"/>
              </a:xfrm>
              <a:prstGeom prst="rect">
                <a:avLst/>
              </a:prstGeom>
            </p:spPr>
            <p:txBody>
              <a:bodyPr wrap="none" fromWordArt="1">
                <a:prstTxWarp prst="textPlain">
                  <a:avLst>
                    <a:gd name="adj" fmla="val 50000"/>
                  </a:avLst>
                </a:prstTxWarp>
              </a:bodyPr>
              <a:lstStyle/>
              <a:p>
                <a:pPr algn="ctr" rtl="0"/>
                <a:r>
                  <a:rPr lang="ro-RO" sz="3600" kern="10" spc="0">
                    <a:ln w="635">
                      <a:solidFill>
                        <a:srgbClr val="000000"/>
                      </a:solidFill>
                      <a:round/>
                      <a:headEnd/>
                      <a:tailEnd/>
                    </a:ln>
                    <a:solidFill>
                      <a:srgbClr val="FFFFFF"/>
                    </a:solidFill>
                    <a:effectLst/>
                    <a:latin typeface="Arial Black"/>
                  </a:rPr>
                  <a:t>INFLPR</a:t>
                </a:r>
              </a:p>
            </p:txBody>
          </p:sp>
        </p:grpSp>
        <p:grpSp>
          <p:nvGrpSpPr>
            <p:cNvPr id="1033" name="Group 9"/>
            <p:cNvGrpSpPr>
              <a:grpSpLocks/>
            </p:cNvGrpSpPr>
            <p:nvPr/>
          </p:nvGrpSpPr>
          <p:grpSpPr bwMode="auto">
            <a:xfrm>
              <a:off x="7080" y="3807"/>
              <a:ext cx="680" cy="680"/>
              <a:chOff x="5595" y="2940"/>
              <a:chExt cx="3195" cy="3225"/>
            </a:xfrm>
          </p:grpSpPr>
          <p:grpSp>
            <p:nvGrpSpPr>
              <p:cNvPr id="1034" name="Group 10"/>
              <p:cNvGrpSpPr>
                <a:grpSpLocks/>
              </p:cNvGrpSpPr>
              <p:nvPr/>
            </p:nvGrpSpPr>
            <p:grpSpPr bwMode="auto">
              <a:xfrm>
                <a:off x="5595" y="2940"/>
                <a:ext cx="3195" cy="3225"/>
                <a:chOff x="5595" y="2940"/>
                <a:chExt cx="3195" cy="3225"/>
              </a:xfrm>
            </p:grpSpPr>
            <p:sp>
              <p:nvSpPr>
                <p:cNvPr id="1035" name="AutoShape 11"/>
                <p:cNvSpPr>
                  <a:spLocks noChangeArrowheads="1"/>
                </p:cNvSpPr>
                <p:nvPr/>
              </p:nvSpPr>
              <p:spPr bwMode="auto">
                <a:xfrm rot="1800000">
                  <a:off x="7065" y="2970"/>
                  <a:ext cx="255" cy="3195"/>
                </a:xfrm>
                <a:prstGeom prst="flowChartSort">
                  <a:avLst/>
                </a:prstGeom>
                <a:gradFill rotWithShape="0">
                  <a:gsLst>
                    <a:gs pos="0">
                      <a:srgbClr val="FF00FF">
                        <a:gamma/>
                        <a:shade val="46275"/>
                        <a:invGamma/>
                      </a:srgbClr>
                    </a:gs>
                    <a:gs pos="50000">
                      <a:srgbClr val="FF00FF"/>
                    </a:gs>
                    <a:gs pos="100000">
                      <a:srgbClr val="FF00FF">
                        <a:gamma/>
                        <a:shade val="46275"/>
                        <a:invGamma/>
                      </a:srgbClr>
                    </a:gs>
                  </a:gsLst>
                  <a:lin ang="18900000" scaled="1"/>
                </a:gradFill>
                <a:ln w="9525">
                  <a:solidFill>
                    <a:srgbClr val="FF00FF"/>
                  </a:solidFill>
                  <a:miter lim="800000"/>
                  <a:headEnd/>
                  <a:tailEnd/>
                </a:ln>
              </p:spPr>
              <p:txBody>
                <a:bodyPr vert="horz" wrap="square" lIns="91440" tIns="45720" rIns="91440" bIns="45720" numCol="1" anchor="t" anchorCtr="0" compatLnSpc="1">
                  <a:prstTxWarp prst="textNoShape">
                    <a:avLst/>
                  </a:prstTxWarp>
                </a:bodyPr>
                <a:lstStyle/>
                <a:p>
                  <a:endParaRPr lang="ro-RO"/>
                </a:p>
              </p:txBody>
            </p:sp>
            <p:sp>
              <p:nvSpPr>
                <p:cNvPr id="1036" name="AutoShape 12"/>
                <p:cNvSpPr>
                  <a:spLocks noChangeArrowheads="1"/>
                </p:cNvSpPr>
                <p:nvPr/>
              </p:nvSpPr>
              <p:spPr bwMode="auto">
                <a:xfrm rot="5400000">
                  <a:off x="7065" y="2955"/>
                  <a:ext cx="255" cy="3195"/>
                </a:xfrm>
                <a:prstGeom prst="flowChartSort">
                  <a:avLst/>
                </a:prstGeom>
                <a:gradFill rotWithShape="0">
                  <a:gsLst>
                    <a:gs pos="0">
                      <a:srgbClr val="FF00FF">
                        <a:gamma/>
                        <a:shade val="46275"/>
                        <a:invGamma/>
                      </a:srgbClr>
                    </a:gs>
                    <a:gs pos="50000">
                      <a:srgbClr val="FF00FF"/>
                    </a:gs>
                    <a:gs pos="100000">
                      <a:srgbClr val="FF00FF">
                        <a:gamma/>
                        <a:shade val="46275"/>
                        <a:invGamma/>
                      </a:srgbClr>
                    </a:gs>
                  </a:gsLst>
                  <a:lin ang="0" scaled="1"/>
                </a:gradFill>
                <a:ln w="9525">
                  <a:solidFill>
                    <a:srgbClr val="FF00FF"/>
                  </a:solidFill>
                  <a:miter lim="800000"/>
                  <a:headEnd/>
                  <a:tailEnd/>
                </a:ln>
              </p:spPr>
              <p:txBody>
                <a:bodyPr vert="horz" wrap="square" lIns="91440" tIns="45720" rIns="91440" bIns="45720" numCol="1" anchor="t" anchorCtr="0" compatLnSpc="1">
                  <a:prstTxWarp prst="textNoShape">
                    <a:avLst/>
                  </a:prstTxWarp>
                </a:bodyPr>
                <a:lstStyle/>
                <a:p>
                  <a:endParaRPr lang="ro-RO"/>
                </a:p>
              </p:txBody>
            </p:sp>
            <p:sp>
              <p:nvSpPr>
                <p:cNvPr id="1037" name="AutoShape 13"/>
                <p:cNvSpPr>
                  <a:spLocks noChangeArrowheads="1"/>
                </p:cNvSpPr>
                <p:nvPr/>
              </p:nvSpPr>
              <p:spPr bwMode="auto">
                <a:xfrm rot="9000000">
                  <a:off x="7035" y="2940"/>
                  <a:ext cx="255" cy="3195"/>
                </a:xfrm>
                <a:prstGeom prst="flowChartSort">
                  <a:avLst/>
                </a:prstGeom>
                <a:gradFill rotWithShape="0">
                  <a:gsLst>
                    <a:gs pos="0">
                      <a:srgbClr val="FF00FF">
                        <a:gamma/>
                        <a:shade val="46275"/>
                        <a:invGamma/>
                      </a:srgbClr>
                    </a:gs>
                    <a:gs pos="50000">
                      <a:srgbClr val="FF00FF"/>
                    </a:gs>
                    <a:gs pos="100000">
                      <a:srgbClr val="FF00FF">
                        <a:gamma/>
                        <a:shade val="46275"/>
                        <a:invGamma/>
                      </a:srgbClr>
                    </a:gs>
                  </a:gsLst>
                  <a:lin ang="2700000" scaled="1"/>
                </a:gradFill>
                <a:ln w="9525">
                  <a:solidFill>
                    <a:srgbClr val="FF00FF"/>
                  </a:solidFill>
                  <a:miter lim="800000"/>
                  <a:headEnd/>
                  <a:tailEnd/>
                </a:ln>
              </p:spPr>
              <p:txBody>
                <a:bodyPr vert="horz" wrap="square" lIns="91440" tIns="45720" rIns="91440" bIns="45720" numCol="1" anchor="t" anchorCtr="0" compatLnSpc="1">
                  <a:prstTxWarp prst="textNoShape">
                    <a:avLst/>
                  </a:prstTxWarp>
                </a:bodyPr>
                <a:lstStyle/>
                <a:p>
                  <a:endParaRPr lang="ro-RO"/>
                </a:p>
              </p:txBody>
            </p:sp>
          </p:grpSp>
          <p:grpSp>
            <p:nvGrpSpPr>
              <p:cNvPr id="1038" name="Group 14"/>
              <p:cNvGrpSpPr>
                <a:grpSpLocks/>
              </p:cNvGrpSpPr>
              <p:nvPr/>
            </p:nvGrpSpPr>
            <p:grpSpPr bwMode="auto">
              <a:xfrm>
                <a:off x="6188" y="3570"/>
                <a:ext cx="1980" cy="1980"/>
                <a:chOff x="8588" y="3555"/>
                <a:chExt cx="1980" cy="1980"/>
              </a:xfrm>
            </p:grpSpPr>
            <p:sp>
              <p:nvSpPr>
                <p:cNvPr id="1039" name="AutoShape 15"/>
                <p:cNvSpPr>
                  <a:spLocks noChangeArrowheads="1"/>
                </p:cNvSpPr>
                <p:nvPr/>
              </p:nvSpPr>
              <p:spPr bwMode="auto">
                <a:xfrm rot="10800000">
                  <a:off x="9495" y="3555"/>
                  <a:ext cx="165" cy="1980"/>
                </a:xfrm>
                <a:prstGeom prst="flowChartSort">
                  <a:avLst/>
                </a:prstGeom>
                <a:gradFill rotWithShape="0">
                  <a:gsLst>
                    <a:gs pos="0">
                      <a:srgbClr val="FF00FF">
                        <a:gamma/>
                        <a:shade val="46275"/>
                        <a:invGamma/>
                      </a:srgbClr>
                    </a:gs>
                    <a:gs pos="50000">
                      <a:srgbClr val="FF00FF"/>
                    </a:gs>
                    <a:gs pos="100000">
                      <a:srgbClr val="FF00FF">
                        <a:gamma/>
                        <a:shade val="46275"/>
                        <a:invGamma/>
                      </a:srgbClr>
                    </a:gs>
                  </a:gsLst>
                  <a:lin ang="5400000" scaled="1"/>
                </a:gradFill>
                <a:ln w="9525">
                  <a:solidFill>
                    <a:srgbClr val="FF00FF"/>
                  </a:solidFill>
                  <a:miter lim="800000"/>
                  <a:headEnd/>
                  <a:tailEnd/>
                </a:ln>
              </p:spPr>
              <p:txBody>
                <a:bodyPr vert="horz" wrap="square" lIns="91440" tIns="45720" rIns="91440" bIns="45720" numCol="1" anchor="t" anchorCtr="0" compatLnSpc="1">
                  <a:prstTxWarp prst="textNoShape">
                    <a:avLst/>
                  </a:prstTxWarp>
                </a:bodyPr>
                <a:lstStyle/>
                <a:p>
                  <a:endParaRPr lang="ro-RO"/>
                </a:p>
              </p:txBody>
            </p:sp>
            <p:sp>
              <p:nvSpPr>
                <p:cNvPr id="1040" name="AutoShape 16"/>
                <p:cNvSpPr>
                  <a:spLocks noChangeArrowheads="1"/>
                </p:cNvSpPr>
                <p:nvPr/>
              </p:nvSpPr>
              <p:spPr bwMode="auto">
                <a:xfrm rot="3600000">
                  <a:off x="9495" y="3555"/>
                  <a:ext cx="165" cy="1980"/>
                </a:xfrm>
                <a:prstGeom prst="flowChartSort">
                  <a:avLst/>
                </a:prstGeom>
                <a:gradFill rotWithShape="0">
                  <a:gsLst>
                    <a:gs pos="0">
                      <a:srgbClr val="FF00FF">
                        <a:gamma/>
                        <a:shade val="46275"/>
                        <a:invGamma/>
                      </a:srgbClr>
                    </a:gs>
                    <a:gs pos="50000">
                      <a:srgbClr val="FF00FF"/>
                    </a:gs>
                    <a:gs pos="100000">
                      <a:srgbClr val="FF00FF">
                        <a:gamma/>
                        <a:shade val="46275"/>
                        <a:invGamma/>
                      </a:srgbClr>
                    </a:gs>
                  </a:gsLst>
                  <a:lin ang="18900000" scaled="1"/>
                </a:gradFill>
                <a:ln w="9525">
                  <a:solidFill>
                    <a:srgbClr val="FF00FF"/>
                  </a:solidFill>
                  <a:miter lim="800000"/>
                  <a:headEnd/>
                  <a:tailEnd/>
                </a:ln>
              </p:spPr>
              <p:txBody>
                <a:bodyPr vert="horz" wrap="square" lIns="91440" tIns="45720" rIns="91440" bIns="45720" numCol="1" anchor="t" anchorCtr="0" compatLnSpc="1">
                  <a:prstTxWarp prst="textNoShape">
                    <a:avLst/>
                  </a:prstTxWarp>
                </a:bodyPr>
                <a:lstStyle/>
                <a:p>
                  <a:endParaRPr lang="ro-RO"/>
                </a:p>
              </p:txBody>
            </p:sp>
            <p:sp>
              <p:nvSpPr>
                <p:cNvPr id="1041" name="AutoShape 17"/>
                <p:cNvSpPr>
                  <a:spLocks noChangeArrowheads="1"/>
                </p:cNvSpPr>
                <p:nvPr/>
              </p:nvSpPr>
              <p:spPr bwMode="auto">
                <a:xfrm rot="7200000">
                  <a:off x="9495" y="3540"/>
                  <a:ext cx="165" cy="1980"/>
                </a:xfrm>
                <a:prstGeom prst="flowChartSort">
                  <a:avLst/>
                </a:prstGeom>
                <a:gradFill rotWithShape="0">
                  <a:gsLst>
                    <a:gs pos="0">
                      <a:srgbClr val="FF00FF">
                        <a:gamma/>
                        <a:shade val="46275"/>
                        <a:invGamma/>
                      </a:srgbClr>
                    </a:gs>
                    <a:gs pos="50000">
                      <a:srgbClr val="FF00FF"/>
                    </a:gs>
                    <a:gs pos="100000">
                      <a:srgbClr val="FF00FF">
                        <a:gamma/>
                        <a:shade val="46275"/>
                        <a:invGamma/>
                      </a:srgbClr>
                    </a:gs>
                  </a:gsLst>
                  <a:lin ang="2700000" scaled="1"/>
                </a:gradFill>
                <a:ln w="9525">
                  <a:solidFill>
                    <a:srgbClr val="FF00FF"/>
                  </a:solidFill>
                  <a:miter lim="800000"/>
                  <a:headEnd/>
                  <a:tailEnd/>
                </a:ln>
              </p:spPr>
              <p:txBody>
                <a:bodyPr vert="horz" wrap="square" lIns="91440" tIns="45720" rIns="91440" bIns="45720" numCol="1" anchor="t" anchorCtr="0" compatLnSpc="1">
                  <a:prstTxWarp prst="textNoShape">
                    <a:avLst/>
                  </a:prstTxWarp>
                </a:bodyPr>
                <a:lstStyle/>
                <a:p>
                  <a:endParaRPr lang="ro-RO"/>
                </a:p>
              </p:txBody>
            </p:sp>
          </p:grpSp>
          <p:grpSp>
            <p:nvGrpSpPr>
              <p:cNvPr id="1042" name="Group 18"/>
              <p:cNvGrpSpPr>
                <a:grpSpLocks/>
              </p:cNvGrpSpPr>
              <p:nvPr/>
            </p:nvGrpSpPr>
            <p:grpSpPr bwMode="auto">
              <a:xfrm>
                <a:off x="6938" y="4302"/>
                <a:ext cx="480" cy="495"/>
                <a:chOff x="4778" y="3597"/>
                <a:chExt cx="480" cy="495"/>
              </a:xfrm>
            </p:grpSpPr>
            <p:sp>
              <p:nvSpPr>
                <p:cNvPr id="1043" name="AutoShape 19"/>
                <p:cNvSpPr>
                  <a:spLocks noChangeArrowheads="1"/>
                </p:cNvSpPr>
                <p:nvPr/>
              </p:nvSpPr>
              <p:spPr bwMode="auto">
                <a:xfrm rot="5400000">
                  <a:off x="4980" y="3612"/>
                  <a:ext cx="75" cy="480"/>
                </a:xfrm>
                <a:prstGeom prst="diamond">
                  <a:avLst/>
                </a:prstGeom>
                <a:solidFill>
                  <a:srgbClr val="FFFFFF"/>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ro-RO"/>
                </a:p>
              </p:txBody>
            </p:sp>
            <p:sp>
              <p:nvSpPr>
                <p:cNvPr id="1044" name="AutoShape 20"/>
                <p:cNvSpPr>
                  <a:spLocks noChangeArrowheads="1"/>
                </p:cNvSpPr>
                <p:nvPr/>
              </p:nvSpPr>
              <p:spPr bwMode="auto">
                <a:xfrm rot="1800000">
                  <a:off x="4980" y="3597"/>
                  <a:ext cx="75" cy="480"/>
                </a:xfrm>
                <a:prstGeom prst="diamond">
                  <a:avLst/>
                </a:prstGeom>
                <a:solidFill>
                  <a:srgbClr val="FFFFFF"/>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ro-RO"/>
                </a:p>
              </p:txBody>
            </p:sp>
            <p:sp>
              <p:nvSpPr>
                <p:cNvPr id="1045" name="AutoShape 21"/>
                <p:cNvSpPr>
                  <a:spLocks noChangeArrowheads="1"/>
                </p:cNvSpPr>
                <p:nvPr/>
              </p:nvSpPr>
              <p:spPr bwMode="auto">
                <a:xfrm rot="8700000">
                  <a:off x="4995" y="3612"/>
                  <a:ext cx="75" cy="480"/>
                </a:xfrm>
                <a:prstGeom prst="diamond">
                  <a:avLst/>
                </a:prstGeom>
                <a:solidFill>
                  <a:srgbClr val="FFFFFF"/>
                </a:solidFill>
                <a:ln w="31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ro-RO"/>
                </a:p>
              </p:txBody>
            </p:sp>
          </p:grpSp>
        </p:grpSp>
      </p:grpSp>
    </p:spTree>
    <p:extLst>
      <p:ext uri="{BB962C8B-B14F-4D97-AF65-F5344CB8AC3E}">
        <p14:creationId xmlns:p14="http://schemas.microsoft.com/office/powerpoint/2010/main" val="69740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noChangeArrowheads="1"/>
          </p:cNvSpPr>
          <p:nvPr/>
        </p:nvSpPr>
        <p:spPr bwMode="auto">
          <a:xfrm>
            <a:off x="285750" y="285750"/>
            <a:ext cx="7643836" cy="500063"/>
          </a:xfrm>
          <a:prstGeom prst="rect">
            <a:avLst/>
          </a:prstGeom>
          <a:noFill/>
          <a:ln w="9525">
            <a:noFill/>
            <a:miter lim="800000"/>
            <a:headEnd/>
            <a:tailEnd/>
          </a:ln>
        </p:spPr>
        <p:txBody>
          <a:bodyPr/>
          <a:lstStyle/>
          <a:p>
            <a:pPr algn="ctr" eaLnBrk="1" hangingPunct="1">
              <a:spcBef>
                <a:spcPct val="20000"/>
              </a:spcBef>
              <a:spcAft>
                <a:spcPts val="600"/>
              </a:spcAft>
              <a:buFont typeface="Arial" charset="0"/>
              <a:buNone/>
            </a:pPr>
            <a:r>
              <a:rPr lang="en-US" sz="2800" b="1" dirty="0">
                <a:latin typeface="Arial" charset="0"/>
                <a:cs typeface="Arial" charset="0"/>
              </a:rPr>
              <a:t>Be dust generation using milling </a:t>
            </a:r>
            <a:r>
              <a:rPr lang="ro-RO" sz="2800" b="1" dirty="0">
                <a:latin typeface="Arial" charset="0"/>
                <a:cs typeface="Arial" charset="0"/>
              </a:rPr>
              <a:t>technique</a:t>
            </a:r>
          </a:p>
        </p:txBody>
      </p:sp>
      <p:sp>
        <p:nvSpPr>
          <p:cNvPr id="5" name="Content Placeholder 6"/>
          <p:cNvSpPr txBox="1">
            <a:spLocks/>
          </p:cNvSpPr>
          <p:nvPr/>
        </p:nvSpPr>
        <p:spPr>
          <a:xfrm>
            <a:off x="357188" y="981075"/>
            <a:ext cx="8329612" cy="1090613"/>
          </a:xfrm>
          <a:prstGeom prst="rect">
            <a:avLst/>
          </a:prstGeom>
        </p:spPr>
        <p:txBody>
          <a:bodyPr/>
          <a:lstStyle/>
          <a:p>
            <a:pPr marL="457200" indent="-457200" eaLnBrk="1" fontAlgn="auto" hangingPunct="1">
              <a:lnSpc>
                <a:spcPct val="120000"/>
              </a:lnSpc>
              <a:spcBef>
                <a:spcPts val="0"/>
              </a:spcBef>
              <a:spcAft>
                <a:spcPts val="0"/>
              </a:spcAft>
              <a:buFont typeface="Arial" panose="020B0604020202020204" pitchFamily="34" charset="0"/>
              <a:buAutoNum type="arabicPeriod"/>
              <a:defRPr/>
            </a:pPr>
            <a:r>
              <a:rPr lang="ro-RO" sz="1400" b="1" dirty="0">
                <a:latin typeface="Arial" panose="020B0604020202020204" pitchFamily="34" charset="0"/>
                <a:cs typeface="Arial" panose="020B0604020202020204" pitchFamily="34" charset="0"/>
              </a:rPr>
              <a:t>Be dust generation in air and water environment </a:t>
            </a:r>
            <a:r>
              <a:rPr lang="ro-RO" sz="1400" dirty="0">
                <a:latin typeface="Arial" panose="020B0604020202020204" pitchFamily="34" charset="0"/>
                <a:cs typeface="Arial" panose="020B0604020202020204" pitchFamily="34" charset="0"/>
              </a:rPr>
              <a:t>performed using alumina ball milling</a:t>
            </a:r>
          </a:p>
          <a:p>
            <a:pPr marL="457200" indent="-457200" eaLnBrk="1" fontAlgn="auto" hangingPunct="1">
              <a:lnSpc>
                <a:spcPct val="120000"/>
              </a:lnSpc>
              <a:spcBef>
                <a:spcPts val="0"/>
              </a:spcBef>
              <a:spcAft>
                <a:spcPts val="0"/>
              </a:spcAft>
              <a:buFont typeface="Arial" panose="020B0604020202020204" pitchFamily="34" charset="0"/>
              <a:buAutoNum type="arabicPeriod"/>
              <a:defRPr/>
            </a:pPr>
            <a:r>
              <a:rPr lang="ro-RO" sz="1400" b="1" dirty="0">
                <a:latin typeface="Arial" panose="020B0604020202020204" pitchFamily="34" charset="0"/>
                <a:cs typeface="Arial" panose="020B0604020202020204" pitchFamily="34" charset="0"/>
              </a:rPr>
              <a:t>Particle size and morphology </a:t>
            </a:r>
            <a:r>
              <a:rPr lang="ro-RO" sz="1400" dirty="0">
                <a:latin typeface="Arial" panose="020B0604020202020204" pitchFamily="34" charset="0"/>
                <a:cs typeface="Arial" panose="020B0604020202020204" pitchFamily="34" charset="0"/>
              </a:rPr>
              <a:t>determined using SEM microscopy</a:t>
            </a:r>
          </a:p>
          <a:p>
            <a:pPr marL="457200" indent="-457200" eaLnBrk="1" fontAlgn="auto" hangingPunct="1">
              <a:lnSpc>
                <a:spcPct val="120000"/>
              </a:lnSpc>
              <a:spcBef>
                <a:spcPts val="0"/>
              </a:spcBef>
              <a:spcAft>
                <a:spcPts val="0"/>
              </a:spcAft>
              <a:buFont typeface="Arial" panose="020B0604020202020204" pitchFamily="34" charset="0"/>
              <a:buAutoNum type="arabicPeriod"/>
              <a:defRPr/>
            </a:pPr>
            <a:r>
              <a:rPr lang="ro-RO" sz="1400" b="1" dirty="0">
                <a:latin typeface="Arial" panose="020B0604020202020204" pitchFamily="34" charset="0"/>
                <a:cs typeface="Arial" panose="020B0604020202020204" pitchFamily="34" charset="0"/>
              </a:rPr>
              <a:t>Preffered cristal orienatation </a:t>
            </a:r>
            <a:r>
              <a:rPr lang="ro-RO" sz="1400" dirty="0">
                <a:latin typeface="Arial" panose="020B0604020202020204" pitchFamily="34" charset="0"/>
                <a:cs typeface="Arial" panose="020B0604020202020204" pitchFamily="34" charset="0"/>
              </a:rPr>
              <a:t>analyzed using XRD</a:t>
            </a:r>
          </a:p>
          <a:p>
            <a:pPr marL="457200" indent="-457200" eaLnBrk="1" fontAlgn="auto" hangingPunct="1">
              <a:lnSpc>
                <a:spcPct val="120000"/>
              </a:lnSpc>
              <a:spcBef>
                <a:spcPts val="0"/>
              </a:spcBef>
              <a:spcAft>
                <a:spcPts val="0"/>
              </a:spcAft>
              <a:buFont typeface="Arial" panose="020B0604020202020204" pitchFamily="34" charset="0"/>
              <a:buAutoNum type="arabicPeriod"/>
              <a:defRPr/>
            </a:pPr>
            <a:r>
              <a:rPr lang="ro-RO" sz="1400" b="1" dirty="0">
                <a:latin typeface="Arial" panose="020B0604020202020204" pitchFamily="34" charset="0"/>
                <a:cs typeface="Arial" panose="020B0604020202020204" pitchFamily="34" charset="0"/>
              </a:rPr>
              <a:t>Thermal outgas behavior</a:t>
            </a:r>
            <a:r>
              <a:rPr lang="ro-RO" sz="1400" dirty="0">
                <a:latin typeface="Arial" panose="020B0604020202020204" pitchFamily="34" charset="0"/>
                <a:cs typeface="Arial" panose="020B0604020202020204" pitchFamily="34" charset="0"/>
              </a:rPr>
              <a:t>, using TDS. Were identified: O</a:t>
            </a:r>
            <a:r>
              <a:rPr lang="ro-RO" sz="1400" baseline="-25000" dirty="0">
                <a:latin typeface="Arial" panose="020B0604020202020204" pitchFamily="34" charset="0"/>
                <a:cs typeface="Arial" panose="020B0604020202020204" pitchFamily="34" charset="0"/>
              </a:rPr>
              <a:t>2</a:t>
            </a:r>
            <a:r>
              <a:rPr lang="ro-RO" sz="1400" dirty="0">
                <a:latin typeface="Arial" panose="020B0604020202020204" pitchFamily="34" charset="0"/>
                <a:cs typeface="Arial" panose="020B0604020202020204" pitchFamily="34" charset="0"/>
              </a:rPr>
              <a:t>, N</a:t>
            </a:r>
            <a:r>
              <a:rPr lang="ro-RO" sz="1400" baseline="-25000" dirty="0">
                <a:latin typeface="Arial" panose="020B0604020202020204" pitchFamily="34" charset="0"/>
                <a:cs typeface="Arial" panose="020B0604020202020204" pitchFamily="34" charset="0"/>
              </a:rPr>
              <a:t>2</a:t>
            </a:r>
            <a:r>
              <a:rPr lang="ro-RO" sz="1400" dirty="0">
                <a:latin typeface="Arial" panose="020B0604020202020204" pitchFamily="34" charset="0"/>
                <a:cs typeface="Arial" panose="020B0604020202020204" pitchFamily="34" charset="0"/>
              </a:rPr>
              <a:t>, H</a:t>
            </a:r>
            <a:r>
              <a:rPr lang="ro-RO" sz="1400" baseline="-25000" dirty="0">
                <a:latin typeface="Arial" panose="020B0604020202020204" pitchFamily="34" charset="0"/>
                <a:cs typeface="Arial" panose="020B0604020202020204" pitchFamily="34" charset="0"/>
              </a:rPr>
              <a:t>2</a:t>
            </a:r>
            <a:r>
              <a:rPr lang="ro-RO" sz="1400" dirty="0">
                <a:latin typeface="Arial" panose="020B0604020202020204" pitchFamily="34" charset="0"/>
                <a:cs typeface="Arial" panose="020B0604020202020204" pitchFamily="34" charset="0"/>
              </a:rPr>
              <a:t>O, BeO, Be</a:t>
            </a:r>
            <a:r>
              <a:rPr lang="ro-RO" sz="1400" baseline="-25000" dirty="0">
                <a:latin typeface="Arial" panose="020B0604020202020204" pitchFamily="34" charset="0"/>
                <a:cs typeface="Arial" panose="020B0604020202020204" pitchFamily="34" charset="0"/>
              </a:rPr>
              <a:t>3</a:t>
            </a:r>
            <a:r>
              <a:rPr lang="ro-RO" sz="1400" dirty="0">
                <a:latin typeface="Arial" panose="020B0604020202020204" pitchFamily="34" charset="0"/>
                <a:cs typeface="Arial" panose="020B0604020202020204" pitchFamily="34" charset="0"/>
              </a:rPr>
              <a:t>N</a:t>
            </a:r>
            <a:r>
              <a:rPr lang="ro-RO" sz="1400" baseline="-25000" dirty="0">
                <a:latin typeface="Arial" panose="020B0604020202020204" pitchFamily="34" charset="0"/>
                <a:cs typeface="Arial" panose="020B0604020202020204" pitchFamily="34" charset="0"/>
              </a:rPr>
              <a:t>2</a:t>
            </a:r>
            <a:r>
              <a:rPr lang="ro-RO" sz="1400" dirty="0">
                <a:latin typeface="Arial" panose="020B0604020202020204" pitchFamily="34" charset="0"/>
                <a:cs typeface="Arial" panose="020B0604020202020204" pitchFamily="34" charset="0"/>
              </a:rPr>
              <a:t>, Be(OH)</a:t>
            </a:r>
            <a:r>
              <a:rPr lang="ro-RO" sz="1400" baseline="-25000" dirty="0">
                <a:latin typeface="Arial" panose="020B0604020202020204" pitchFamily="34" charset="0"/>
                <a:cs typeface="Arial" panose="020B0604020202020204" pitchFamily="34" charset="0"/>
              </a:rPr>
              <a:t>2</a:t>
            </a:r>
            <a:endParaRPr lang="ro-RO" sz="1400" dirty="0">
              <a:latin typeface="Arial" panose="020B0604020202020204" pitchFamily="34" charset="0"/>
              <a:cs typeface="Arial" panose="020B0604020202020204" pitchFamily="34" charset="0"/>
            </a:endParaRPr>
          </a:p>
          <a:p>
            <a:pPr marL="342900" indent="-342900" eaLnBrk="1" fontAlgn="auto" hangingPunct="1">
              <a:spcBef>
                <a:spcPct val="20000"/>
              </a:spcBef>
              <a:spcAft>
                <a:spcPts val="600"/>
              </a:spcAft>
              <a:buFont typeface="Arial" panose="020B0604020202020204" pitchFamily="34" charset="0"/>
              <a:buNone/>
              <a:defRPr/>
            </a:pPr>
            <a:endParaRPr lang="ro-RO" sz="2400" b="1" dirty="0">
              <a:latin typeface="+mj-lt"/>
              <a:cs typeface="Arial" panose="020B0604020202020204" pitchFamily="34" charset="0"/>
            </a:endParaRPr>
          </a:p>
        </p:txBody>
      </p:sp>
      <p:sp>
        <p:nvSpPr>
          <p:cNvPr id="6" name="Rectangle 5"/>
          <p:cNvSpPr/>
          <p:nvPr/>
        </p:nvSpPr>
        <p:spPr>
          <a:xfrm>
            <a:off x="68263" y="4902200"/>
            <a:ext cx="2646362" cy="1446213"/>
          </a:xfrm>
          <a:prstGeom prst="rect">
            <a:avLst/>
          </a:prstGeom>
        </p:spPr>
        <p:txBody>
          <a:bodyPr>
            <a:spAutoFit/>
          </a:bodyPr>
          <a:lstStyle/>
          <a:p>
            <a:pPr algn="just" eaLnBrk="1" fontAlgn="auto" hangingPunct="1">
              <a:spcBef>
                <a:spcPts val="0"/>
              </a:spcBef>
              <a:spcAft>
                <a:spcPts val="0"/>
              </a:spcAft>
              <a:defRPr/>
            </a:pPr>
            <a:r>
              <a:rPr lang="ro-RO" sz="1100" b="1" dirty="0">
                <a:latin typeface="Arial" pitchFamily="34" charset="0"/>
                <a:cs typeface="Arial" pitchFamily="34" charset="0"/>
              </a:rPr>
              <a:t>Particle size and morphology:</a:t>
            </a:r>
            <a:endParaRPr lang="en-GB" sz="1100" b="1" dirty="0">
              <a:latin typeface="Arial" pitchFamily="34" charset="0"/>
              <a:cs typeface="Arial" pitchFamily="34" charset="0"/>
            </a:endParaRPr>
          </a:p>
          <a:p>
            <a:pPr algn="just" eaLnBrk="1" fontAlgn="auto" hangingPunct="1">
              <a:spcBef>
                <a:spcPts val="0"/>
              </a:spcBef>
              <a:spcAft>
                <a:spcPts val="0"/>
              </a:spcAft>
              <a:defRPr/>
            </a:pPr>
            <a:endParaRPr lang="ro-RO" sz="1100" b="1" dirty="0">
              <a:latin typeface="Arial" pitchFamily="34" charset="0"/>
              <a:cs typeface="Arial" pitchFamily="34" charset="0"/>
            </a:endParaRPr>
          </a:p>
          <a:p>
            <a:pPr marL="171450" indent="-171450" algn="just" eaLnBrk="1" fontAlgn="auto" hangingPunct="1">
              <a:spcBef>
                <a:spcPts val="0"/>
              </a:spcBef>
              <a:spcAft>
                <a:spcPts val="0"/>
              </a:spcAft>
              <a:buFont typeface="Arial" panose="020B0604020202020204" pitchFamily="34" charset="0"/>
              <a:buChar char="•"/>
              <a:defRPr/>
            </a:pPr>
            <a:r>
              <a:rPr lang="en-GB" sz="1100" dirty="0">
                <a:latin typeface="Arial" pitchFamily="34" charset="0"/>
                <a:cs typeface="Arial" pitchFamily="34" charset="0"/>
              </a:rPr>
              <a:t>M</a:t>
            </a:r>
            <a:r>
              <a:rPr lang="ro-RO" sz="1100" dirty="0">
                <a:latin typeface="Arial" pitchFamily="34" charset="0"/>
                <a:cs typeface="Arial" pitchFamily="34" charset="0"/>
              </a:rPr>
              <a:t>icrometric size</a:t>
            </a:r>
            <a:r>
              <a:rPr lang="en-GB" sz="1100" dirty="0">
                <a:latin typeface="Arial" pitchFamily="34" charset="0"/>
                <a:cs typeface="Arial" pitchFamily="34" charset="0"/>
              </a:rPr>
              <a:t> particles</a:t>
            </a:r>
            <a:r>
              <a:rPr lang="ro-RO" sz="1100" dirty="0">
                <a:latin typeface="Arial" pitchFamily="34" charset="0"/>
                <a:cs typeface="Arial" pitchFamily="34" charset="0"/>
              </a:rPr>
              <a:t> </a:t>
            </a:r>
            <a:r>
              <a:rPr lang="en-GB" sz="1100" dirty="0">
                <a:latin typeface="Arial" pitchFamily="34" charset="0"/>
                <a:cs typeface="Arial" pitchFamily="34" charset="0"/>
              </a:rPr>
              <a:t>(</a:t>
            </a:r>
            <a:r>
              <a:rPr lang="ro-RO" sz="1100" dirty="0">
                <a:latin typeface="Arial" pitchFamily="34" charset="0"/>
                <a:cs typeface="Arial" pitchFamily="34" charset="0"/>
              </a:rPr>
              <a:t>30 to </a:t>
            </a:r>
            <a:r>
              <a:rPr lang="en-GB" sz="1100" dirty="0">
                <a:latin typeface="Arial" pitchFamily="34" charset="0"/>
                <a:cs typeface="Arial" pitchFamily="34" charset="0"/>
              </a:rPr>
              <a:t>5</a:t>
            </a:r>
            <a:r>
              <a:rPr lang="ro-RO" sz="1100" dirty="0">
                <a:latin typeface="Arial" pitchFamily="34" charset="0"/>
                <a:cs typeface="Arial" pitchFamily="34" charset="0"/>
              </a:rPr>
              <a:t>00 </a:t>
            </a:r>
            <a:r>
              <a:rPr lang="el-GR" sz="1100" dirty="0">
                <a:latin typeface="Arial" pitchFamily="34" charset="0"/>
                <a:cs typeface="Arial" pitchFamily="34" charset="0"/>
              </a:rPr>
              <a:t>μ</a:t>
            </a:r>
            <a:r>
              <a:rPr lang="ro-RO" sz="1100" dirty="0">
                <a:latin typeface="Arial" pitchFamily="34" charset="0"/>
                <a:cs typeface="Arial" pitchFamily="34" charset="0"/>
              </a:rPr>
              <a:t>m</a:t>
            </a:r>
            <a:r>
              <a:rPr lang="en-GB" sz="1100" dirty="0">
                <a:latin typeface="Arial" pitchFamily="34" charset="0"/>
                <a:cs typeface="Arial" pitchFamily="34" charset="0"/>
              </a:rPr>
              <a:t>)</a:t>
            </a:r>
            <a:r>
              <a:rPr lang="ro-RO" sz="1100" dirty="0">
                <a:latin typeface="Arial" pitchFamily="34" charset="0"/>
                <a:cs typeface="Arial" pitchFamily="34" charset="0"/>
              </a:rPr>
              <a:t> were prepared by ball milling and were collected on the different ranges by s</a:t>
            </a:r>
            <a:r>
              <a:rPr lang="en-GB" sz="1100" dirty="0" err="1">
                <a:latin typeface="Arial" pitchFamily="34" charset="0"/>
                <a:cs typeface="Arial" pitchFamily="34" charset="0"/>
              </a:rPr>
              <a:t>i</a:t>
            </a:r>
            <a:r>
              <a:rPr lang="ro-RO" sz="1100" dirty="0">
                <a:latin typeface="Arial" pitchFamily="34" charset="0"/>
                <a:cs typeface="Arial" pitchFamily="34" charset="0"/>
              </a:rPr>
              <a:t>ewing.</a:t>
            </a:r>
          </a:p>
          <a:p>
            <a:pPr marL="171450" indent="-171450" algn="just" eaLnBrk="1" fontAlgn="auto" hangingPunct="1">
              <a:spcBef>
                <a:spcPts val="0"/>
              </a:spcBef>
              <a:spcAft>
                <a:spcPts val="0"/>
              </a:spcAft>
              <a:buFont typeface="Arial" panose="020B0604020202020204" pitchFamily="34" charset="0"/>
              <a:buChar char="•"/>
              <a:defRPr/>
            </a:pPr>
            <a:r>
              <a:rPr lang="ro-RO" sz="1100" dirty="0">
                <a:latin typeface="Arial" pitchFamily="34" charset="0"/>
                <a:cs typeface="Arial" pitchFamily="34" charset="0"/>
              </a:rPr>
              <a:t>Rough surfaces were identified on dust particles.</a:t>
            </a:r>
          </a:p>
        </p:txBody>
      </p:sp>
      <p:sp>
        <p:nvSpPr>
          <p:cNvPr id="7" name="Rectangle 6"/>
          <p:cNvSpPr/>
          <p:nvPr/>
        </p:nvSpPr>
        <p:spPr>
          <a:xfrm>
            <a:off x="3000375" y="4572000"/>
            <a:ext cx="2687638" cy="1954213"/>
          </a:xfrm>
          <a:prstGeom prst="rect">
            <a:avLst/>
          </a:prstGeom>
        </p:spPr>
        <p:txBody>
          <a:bodyPr>
            <a:spAutoFit/>
          </a:bodyPr>
          <a:lstStyle/>
          <a:p>
            <a:pPr algn="just" eaLnBrk="1" fontAlgn="auto" hangingPunct="1">
              <a:spcBef>
                <a:spcPts val="0"/>
              </a:spcBef>
              <a:spcAft>
                <a:spcPts val="0"/>
              </a:spcAft>
              <a:defRPr/>
            </a:pPr>
            <a:r>
              <a:rPr lang="en-US" sz="1100" b="1" dirty="0">
                <a:latin typeface="Arial" pitchFamily="34" charset="0"/>
                <a:cs typeface="Arial" pitchFamily="34" charset="0"/>
              </a:rPr>
              <a:t>XRD Measurements</a:t>
            </a:r>
          </a:p>
          <a:p>
            <a:pPr algn="just" eaLnBrk="1" fontAlgn="auto" hangingPunct="1">
              <a:spcBef>
                <a:spcPts val="0"/>
              </a:spcBef>
              <a:spcAft>
                <a:spcPts val="0"/>
              </a:spcAft>
              <a:defRPr/>
            </a:pPr>
            <a:endParaRPr lang="en-US" sz="1100" b="1" dirty="0">
              <a:latin typeface="Arial" pitchFamily="34" charset="0"/>
              <a:cs typeface="Arial" pitchFamily="34" charset="0"/>
            </a:endParaRPr>
          </a:p>
          <a:p>
            <a:pPr marL="171450" indent="-171450" algn="just" eaLnBrk="1" fontAlgn="auto" hangingPunct="1">
              <a:spcBef>
                <a:spcPts val="0"/>
              </a:spcBef>
              <a:spcAft>
                <a:spcPts val="0"/>
              </a:spcAft>
              <a:buFont typeface="Arial" panose="020B0604020202020204" pitchFamily="34" charset="0"/>
              <a:buChar char="•"/>
              <a:defRPr/>
            </a:pPr>
            <a:r>
              <a:rPr lang="en-US" sz="1100" dirty="0">
                <a:latin typeface="Arial" pitchFamily="34" charset="0"/>
                <a:cs typeface="Arial" pitchFamily="34" charset="0"/>
              </a:rPr>
              <a:t>Shifts to small angles: suggesting the spacing of the crystalline planes, due a </a:t>
            </a:r>
            <a:r>
              <a:rPr lang="en-US" sz="1100" b="1" dirty="0">
                <a:latin typeface="Arial" pitchFamily="34" charset="0"/>
                <a:cs typeface="Arial" pitchFamily="34" charset="0"/>
              </a:rPr>
              <a:t>tensile stress in the Be </a:t>
            </a:r>
            <a:r>
              <a:rPr lang="en-US" sz="1100" dirty="0">
                <a:latin typeface="Arial" pitchFamily="34" charset="0"/>
                <a:cs typeface="Arial" pitchFamily="34" charset="0"/>
              </a:rPr>
              <a:t>polycrystalline structure.</a:t>
            </a:r>
            <a:endParaRPr lang="ro-RO" sz="1100" dirty="0">
              <a:latin typeface="Arial" pitchFamily="34" charset="0"/>
              <a:cs typeface="Arial" pitchFamily="34" charset="0"/>
            </a:endParaRPr>
          </a:p>
          <a:p>
            <a:pPr marL="171450" indent="-171450" algn="just" eaLnBrk="1" fontAlgn="auto" hangingPunct="1">
              <a:spcBef>
                <a:spcPts val="0"/>
              </a:spcBef>
              <a:spcAft>
                <a:spcPts val="0"/>
              </a:spcAft>
              <a:buFont typeface="Arial" panose="020B0604020202020204" pitchFamily="34" charset="0"/>
              <a:buChar char="•"/>
              <a:defRPr/>
            </a:pPr>
            <a:r>
              <a:rPr lang="en-US" sz="1100" dirty="0">
                <a:latin typeface="Arial" pitchFamily="34" charset="0"/>
                <a:cs typeface="Arial" pitchFamily="34" charset="0"/>
              </a:rPr>
              <a:t>The </a:t>
            </a:r>
            <a:r>
              <a:rPr lang="en-US" sz="1100" dirty="0" err="1">
                <a:latin typeface="Arial" pitchFamily="34" charset="0"/>
                <a:cs typeface="Arial" pitchFamily="34" charset="0"/>
              </a:rPr>
              <a:t>BeO</a:t>
            </a:r>
            <a:r>
              <a:rPr lang="en-US" sz="1100" dirty="0">
                <a:latin typeface="Arial" pitchFamily="34" charset="0"/>
                <a:cs typeface="Arial" pitchFamily="34" charset="0"/>
              </a:rPr>
              <a:t> diffraction are present for samples prepared in wet condition.</a:t>
            </a:r>
            <a:endParaRPr lang="ro-RO" sz="1100" dirty="0">
              <a:latin typeface="Arial" pitchFamily="34" charset="0"/>
              <a:cs typeface="Arial" pitchFamily="34" charset="0"/>
            </a:endParaRPr>
          </a:p>
          <a:p>
            <a:pPr marL="171450" indent="-171450" algn="just" eaLnBrk="1" fontAlgn="auto" hangingPunct="1">
              <a:spcBef>
                <a:spcPts val="0"/>
              </a:spcBef>
              <a:spcAft>
                <a:spcPts val="0"/>
              </a:spcAft>
              <a:buFont typeface="Arial" panose="020B0604020202020204" pitchFamily="34" charset="0"/>
              <a:buChar char="•"/>
              <a:defRPr/>
            </a:pPr>
            <a:r>
              <a:rPr lang="en-US" sz="1100" dirty="0">
                <a:latin typeface="Arial" pitchFamily="34" charset="0"/>
                <a:cs typeface="Arial" pitchFamily="34" charset="0"/>
              </a:rPr>
              <a:t>Alumina and agate used in the milling process appeared too</a:t>
            </a:r>
            <a:r>
              <a:rPr lang="en-GB" sz="1100" dirty="0">
                <a:latin typeface="Arial" pitchFamily="34" charset="0"/>
                <a:cs typeface="Arial" pitchFamily="34" charset="0"/>
              </a:rPr>
              <a:t>: more obvious in “wet” conditions</a:t>
            </a:r>
            <a:endParaRPr lang="ro-RO" sz="1100" dirty="0">
              <a:latin typeface="Arial" pitchFamily="34" charset="0"/>
              <a:cs typeface="Arial" pitchFamily="34" charset="0"/>
            </a:endParaRPr>
          </a:p>
        </p:txBody>
      </p:sp>
      <p:sp>
        <p:nvSpPr>
          <p:cNvPr id="8" name="Rectangle 7"/>
          <p:cNvSpPr/>
          <p:nvPr/>
        </p:nvSpPr>
        <p:spPr>
          <a:xfrm>
            <a:off x="5786438" y="4500563"/>
            <a:ext cx="3214687" cy="2192337"/>
          </a:xfrm>
          <a:prstGeom prst="rect">
            <a:avLst/>
          </a:prstGeom>
        </p:spPr>
        <p:txBody>
          <a:bodyPr>
            <a:spAutoFit/>
          </a:bodyPr>
          <a:lstStyle/>
          <a:p>
            <a:pPr algn="just" eaLnBrk="1" fontAlgn="auto" hangingPunct="1">
              <a:spcBef>
                <a:spcPts val="0"/>
              </a:spcBef>
              <a:spcAft>
                <a:spcPts val="0"/>
              </a:spcAft>
              <a:defRPr/>
            </a:pPr>
            <a:r>
              <a:rPr lang="en-US" sz="1050" b="1" dirty="0">
                <a:latin typeface="+mn-lt"/>
              </a:rPr>
              <a:t> </a:t>
            </a:r>
            <a:r>
              <a:rPr lang="en-US" sz="1050" b="1" dirty="0">
                <a:latin typeface="Arial" pitchFamily="34" charset="0"/>
                <a:cs typeface="Arial" pitchFamily="34" charset="0"/>
              </a:rPr>
              <a:t>TDS analysis of samples: </a:t>
            </a:r>
          </a:p>
          <a:p>
            <a:pPr marL="171450" indent="-171450" algn="just" eaLnBrk="1" fontAlgn="auto" hangingPunct="1">
              <a:spcBef>
                <a:spcPts val="0"/>
              </a:spcBef>
              <a:spcAft>
                <a:spcPts val="0"/>
              </a:spcAft>
              <a:buFontTx/>
              <a:buChar char="-"/>
              <a:defRPr/>
            </a:pPr>
            <a:r>
              <a:rPr lang="en-US" sz="1050" dirty="0">
                <a:latin typeface="Arial" pitchFamily="34" charset="0"/>
                <a:cs typeface="Arial" pitchFamily="34" charset="0"/>
              </a:rPr>
              <a:t>formation of oxides and nitrides as follows: </a:t>
            </a:r>
          </a:p>
          <a:p>
            <a:pPr marL="171450" indent="-171450" algn="just" eaLnBrk="1" fontAlgn="auto" hangingPunct="1">
              <a:spcBef>
                <a:spcPts val="0"/>
              </a:spcBef>
              <a:spcAft>
                <a:spcPts val="0"/>
              </a:spcAft>
              <a:buFontTx/>
              <a:buChar char="-"/>
              <a:defRPr/>
            </a:pPr>
            <a:r>
              <a:rPr lang="en-US" sz="1050" dirty="0" err="1">
                <a:latin typeface="Arial" pitchFamily="34" charset="0"/>
                <a:cs typeface="Arial" pitchFamily="34" charset="0"/>
              </a:rPr>
              <a:t>BeO</a:t>
            </a:r>
            <a:r>
              <a:rPr lang="en-US" sz="1050" dirty="0">
                <a:latin typeface="Arial" pitchFamily="34" charset="0"/>
                <a:cs typeface="Arial" pitchFamily="34" charset="0"/>
              </a:rPr>
              <a:t>, H</a:t>
            </a:r>
            <a:r>
              <a:rPr lang="en-US" sz="1050" baseline="-25000" dirty="0">
                <a:latin typeface="Arial" pitchFamily="34" charset="0"/>
                <a:cs typeface="Arial" pitchFamily="34" charset="0"/>
              </a:rPr>
              <a:t>2</a:t>
            </a:r>
            <a:r>
              <a:rPr lang="en-US" sz="1050" dirty="0">
                <a:latin typeface="Arial" pitchFamily="34" charset="0"/>
                <a:cs typeface="Arial" pitchFamily="34" charset="0"/>
              </a:rPr>
              <a:t>O, N</a:t>
            </a:r>
            <a:r>
              <a:rPr lang="en-US" sz="1050" baseline="-25000" dirty="0">
                <a:latin typeface="Arial" pitchFamily="34" charset="0"/>
                <a:cs typeface="Arial" pitchFamily="34" charset="0"/>
              </a:rPr>
              <a:t>2</a:t>
            </a:r>
            <a:r>
              <a:rPr lang="en-US" sz="1050" dirty="0">
                <a:latin typeface="Arial" pitchFamily="34" charset="0"/>
                <a:cs typeface="Arial" pitchFamily="34" charset="0"/>
              </a:rPr>
              <a:t>, Be(OH)</a:t>
            </a:r>
            <a:r>
              <a:rPr lang="en-US" sz="1050" baseline="-25000" dirty="0">
                <a:latin typeface="Arial" pitchFamily="34" charset="0"/>
                <a:cs typeface="Arial" pitchFamily="34" charset="0"/>
              </a:rPr>
              <a:t>2</a:t>
            </a:r>
            <a:r>
              <a:rPr lang="en-US" sz="1050" dirty="0">
                <a:latin typeface="Arial" pitchFamily="34" charset="0"/>
                <a:cs typeface="Arial" pitchFamily="34" charset="0"/>
              </a:rPr>
              <a:t>  content - higher for wet environment samples </a:t>
            </a:r>
          </a:p>
          <a:p>
            <a:pPr marL="171450" indent="-171450" algn="just" eaLnBrk="1" fontAlgn="auto" hangingPunct="1">
              <a:spcBef>
                <a:spcPts val="0"/>
              </a:spcBef>
              <a:spcAft>
                <a:spcPts val="0"/>
              </a:spcAft>
              <a:buFontTx/>
              <a:buChar char="-"/>
              <a:defRPr/>
            </a:pPr>
            <a:r>
              <a:rPr lang="en-US" sz="1050" dirty="0">
                <a:latin typeface="Arial" pitchFamily="34" charset="0"/>
                <a:cs typeface="Arial" pitchFamily="34" charset="0"/>
              </a:rPr>
              <a:t>Be, O</a:t>
            </a:r>
            <a:r>
              <a:rPr lang="en-US" sz="1050" baseline="-25000" dirty="0">
                <a:latin typeface="Arial" pitchFamily="34" charset="0"/>
                <a:cs typeface="Arial" pitchFamily="34" charset="0"/>
              </a:rPr>
              <a:t>2</a:t>
            </a:r>
            <a:r>
              <a:rPr lang="en-US" sz="1050" dirty="0">
                <a:latin typeface="Arial" pitchFamily="34" charset="0"/>
                <a:cs typeface="Arial" pitchFamily="34" charset="0"/>
              </a:rPr>
              <a:t> and Be</a:t>
            </a:r>
            <a:r>
              <a:rPr lang="en-US" sz="1050" baseline="-25000" dirty="0">
                <a:latin typeface="Arial" pitchFamily="34" charset="0"/>
                <a:cs typeface="Arial" pitchFamily="34" charset="0"/>
              </a:rPr>
              <a:t>3</a:t>
            </a:r>
            <a:r>
              <a:rPr lang="en-US" sz="1050" dirty="0">
                <a:latin typeface="Arial" pitchFamily="34" charset="0"/>
                <a:cs typeface="Arial" pitchFamily="34" charset="0"/>
              </a:rPr>
              <a:t>N</a:t>
            </a:r>
            <a:r>
              <a:rPr lang="en-US" sz="1050" baseline="-25000" dirty="0">
                <a:latin typeface="Arial" pitchFamily="34" charset="0"/>
                <a:cs typeface="Arial" pitchFamily="34" charset="0"/>
              </a:rPr>
              <a:t>2</a:t>
            </a:r>
            <a:r>
              <a:rPr lang="en-US" sz="1050" dirty="0">
                <a:latin typeface="Arial" pitchFamily="34" charset="0"/>
                <a:cs typeface="Arial" pitchFamily="34" charset="0"/>
              </a:rPr>
              <a:t> content -  higher for dry condition samples. </a:t>
            </a:r>
            <a:endParaRPr lang="ro-RO" sz="1050" dirty="0">
              <a:latin typeface="Arial" pitchFamily="34" charset="0"/>
              <a:cs typeface="Arial" pitchFamily="34" charset="0"/>
            </a:endParaRPr>
          </a:p>
          <a:p>
            <a:pPr algn="just" eaLnBrk="1" fontAlgn="auto" hangingPunct="1">
              <a:spcBef>
                <a:spcPts val="0"/>
              </a:spcBef>
              <a:spcAft>
                <a:spcPts val="0"/>
              </a:spcAft>
              <a:defRPr/>
            </a:pPr>
            <a:r>
              <a:rPr lang="en-US" sz="1050" dirty="0">
                <a:latin typeface="Arial" pitchFamily="34" charset="0"/>
                <a:cs typeface="Arial" pitchFamily="34" charset="0"/>
              </a:rPr>
              <a:t>This suggests that water is present in Be dust as:</a:t>
            </a:r>
          </a:p>
          <a:p>
            <a:pPr marL="171450" indent="-171450" algn="just" eaLnBrk="1" fontAlgn="auto" hangingPunct="1">
              <a:spcBef>
                <a:spcPts val="0"/>
              </a:spcBef>
              <a:spcAft>
                <a:spcPts val="0"/>
              </a:spcAft>
              <a:buFontTx/>
              <a:buChar char="-"/>
              <a:defRPr/>
            </a:pPr>
            <a:r>
              <a:rPr lang="en-US" sz="1050" dirty="0">
                <a:latin typeface="Arial" pitchFamily="34" charset="0"/>
                <a:cs typeface="Arial" pitchFamily="34" charset="0"/>
              </a:rPr>
              <a:t>pure H</a:t>
            </a:r>
            <a:r>
              <a:rPr lang="en-US" sz="1050" baseline="-25000" dirty="0">
                <a:latin typeface="Arial" pitchFamily="34" charset="0"/>
                <a:cs typeface="Arial" pitchFamily="34" charset="0"/>
              </a:rPr>
              <a:t>2</a:t>
            </a:r>
            <a:r>
              <a:rPr lang="en-US" sz="1050" dirty="0">
                <a:latin typeface="Arial" pitchFamily="34" charset="0"/>
                <a:cs typeface="Arial" pitchFamily="34" charset="0"/>
              </a:rPr>
              <a:t>O non-reacted; </a:t>
            </a:r>
          </a:p>
          <a:p>
            <a:pPr marL="171450" indent="-171450" algn="just" eaLnBrk="1" fontAlgn="auto" hangingPunct="1">
              <a:spcBef>
                <a:spcPts val="0"/>
              </a:spcBef>
              <a:spcAft>
                <a:spcPts val="0"/>
              </a:spcAft>
              <a:buFontTx/>
              <a:buChar char="-"/>
              <a:defRPr/>
            </a:pPr>
            <a:r>
              <a:rPr lang="en-US" sz="1050" dirty="0">
                <a:latin typeface="Arial" pitchFamily="34" charset="0"/>
                <a:cs typeface="Arial" pitchFamily="34" charset="0"/>
              </a:rPr>
              <a:t>oxygen to form </a:t>
            </a:r>
            <a:r>
              <a:rPr lang="en-US" sz="1050" dirty="0" err="1">
                <a:latin typeface="Arial" pitchFamily="34" charset="0"/>
                <a:cs typeface="Arial" pitchFamily="34" charset="0"/>
              </a:rPr>
              <a:t>BeO</a:t>
            </a:r>
            <a:r>
              <a:rPr lang="en-US" sz="1050" dirty="0">
                <a:latin typeface="Arial" pitchFamily="34" charset="0"/>
                <a:cs typeface="Arial" pitchFamily="34" charset="0"/>
              </a:rPr>
              <a:t>;</a:t>
            </a:r>
          </a:p>
          <a:p>
            <a:pPr marL="171450" indent="-171450" algn="just" eaLnBrk="1" fontAlgn="auto" hangingPunct="1">
              <a:spcBef>
                <a:spcPts val="0"/>
              </a:spcBef>
              <a:spcAft>
                <a:spcPts val="0"/>
              </a:spcAft>
              <a:buFontTx/>
              <a:buChar char="-"/>
              <a:defRPr/>
            </a:pPr>
            <a:r>
              <a:rPr lang="en-US" sz="1050" dirty="0">
                <a:latin typeface="Arial" pitchFamily="34" charset="0"/>
                <a:cs typeface="Arial" pitchFamily="34" charset="0"/>
              </a:rPr>
              <a:t>(OH) to form Be(OH)</a:t>
            </a:r>
            <a:r>
              <a:rPr lang="en-US" sz="1050" baseline="-25000" dirty="0">
                <a:latin typeface="Arial" pitchFamily="34" charset="0"/>
                <a:cs typeface="Arial" pitchFamily="34" charset="0"/>
              </a:rPr>
              <a:t>2</a:t>
            </a:r>
            <a:r>
              <a:rPr lang="en-US" sz="1050" dirty="0">
                <a:latin typeface="Arial" pitchFamily="34" charset="0"/>
                <a:cs typeface="Arial" pitchFamily="34" charset="0"/>
              </a:rPr>
              <a:t> . </a:t>
            </a:r>
          </a:p>
          <a:p>
            <a:pPr algn="just" eaLnBrk="1" fontAlgn="auto" hangingPunct="1">
              <a:spcBef>
                <a:spcPts val="0"/>
              </a:spcBef>
              <a:spcAft>
                <a:spcPts val="0"/>
              </a:spcAft>
              <a:defRPr/>
            </a:pPr>
            <a:r>
              <a:rPr lang="en-US" sz="1050" dirty="0">
                <a:latin typeface="Arial" pitchFamily="34" charset="0"/>
                <a:cs typeface="Arial" pitchFamily="34" charset="0"/>
              </a:rPr>
              <a:t>The maximum desorption temperatures: </a:t>
            </a:r>
          </a:p>
          <a:p>
            <a:pPr algn="just" eaLnBrk="1" fontAlgn="auto" hangingPunct="1">
              <a:spcBef>
                <a:spcPts val="0"/>
              </a:spcBef>
              <a:spcAft>
                <a:spcPts val="0"/>
              </a:spcAft>
              <a:defRPr/>
            </a:pPr>
            <a:r>
              <a:rPr lang="en-US" sz="1050" dirty="0">
                <a:latin typeface="Arial" pitchFamily="34" charset="0"/>
                <a:cs typeface="Arial" pitchFamily="34" charset="0"/>
              </a:rPr>
              <a:t> - H</a:t>
            </a:r>
            <a:r>
              <a:rPr lang="en-US" sz="1050" baseline="-25000" dirty="0">
                <a:latin typeface="Arial" pitchFamily="34" charset="0"/>
                <a:cs typeface="Arial" pitchFamily="34" charset="0"/>
              </a:rPr>
              <a:t>2</a:t>
            </a:r>
            <a:r>
              <a:rPr lang="en-US" sz="1050" dirty="0">
                <a:latin typeface="Arial" pitchFamily="34" charset="0"/>
                <a:cs typeface="Arial" pitchFamily="34" charset="0"/>
              </a:rPr>
              <a:t>O:   ~ 190</a:t>
            </a:r>
            <a:r>
              <a:rPr lang="en-US" sz="1050" baseline="30000" dirty="0">
                <a:latin typeface="Arial" pitchFamily="34" charset="0"/>
                <a:cs typeface="Arial" pitchFamily="34" charset="0"/>
              </a:rPr>
              <a:t>o</a:t>
            </a:r>
            <a:r>
              <a:rPr lang="en-US" sz="1050" dirty="0">
                <a:latin typeface="Arial" pitchFamily="34" charset="0"/>
                <a:cs typeface="Arial" pitchFamily="34" charset="0"/>
              </a:rPr>
              <a:t>C; </a:t>
            </a:r>
          </a:p>
          <a:p>
            <a:pPr algn="just" eaLnBrk="1" fontAlgn="auto" hangingPunct="1">
              <a:spcBef>
                <a:spcPts val="0"/>
              </a:spcBef>
              <a:spcAft>
                <a:spcPts val="0"/>
              </a:spcAft>
              <a:defRPr/>
            </a:pPr>
            <a:r>
              <a:rPr lang="en-US" sz="1050" dirty="0">
                <a:latin typeface="Arial" pitchFamily="34" charset="0"/>
                <a:cs typeface="Arial" pitchFamily="34" charset="0"/>
              </a:rPr>
              <a:t> - </a:t>
            </a:r>
            <a:r>
              <a:rPr lang="en-US" sz="1050" dirty="0" err="1">
                <a:latin typeface="Arial" pitchFamily="34" charset="0"/>
                <a:cs typeface="Arial" pitchFamily="34" charset="0"/>
              </a:rPr>
              <a:t>BeO</a:t>
            </a:r>
            <a:r>
              <a:rPr lang="en-US" sz="1050" dirty="0">
                <a:latin typeface="Arial" pitchFamily="34" charset="0"/>
                <a:cs typeface="Arial" pitchFamily="34" charset="0"/>
              </a:rPr>
              <a:t>:  ~ 540</a:t>
            </a:r>
            <a:r>
              <a:rPr lang="en-US" sz="1050" baseline="30000" dirty="0">
                <a:latin typeface="Arial" pitchFamily="34" charset="0"/>
                <a:cs typeface="Arial" pitchFamily="34" charset="0"/>
              </a:rPr>
              <a:t>o</a:t>
            </a:r>
            <a:r>
              <a:rPr lang="en-US" sz="1050" dirty="0">
                <a:latin typeface="Arial" pitchFamily="34" charset="0"/>
                <a:cs typeface="Arial" pitchFamily="34" charset="0"/>
              </a:rPr>
              <a:t>C.</a:t>
            </a:r>
            <a:r>
              <a:rPr lang="en-US" sz="1050" baseline="30000" dirty="0">
                <a:latin typeface="Arial" pitchFamily="34" charset="0"/>
                <a:cs typeface="Arial" pitchFamily="34" charset="0"/>
              </a:rPr>
              <a:t> </a:t>
            </a:r>
            <a:endParaRPr lang="ro-RO" sz="1050" dirty="0">
              <a:latin typeface="Arial" pitchFamily="34" charset="0"/>
              <a:cs typeface="Arial" pitchFamily="34" charset="0"/>
            </a:endParaRPr>
          </a:p>
        </p:txBody>
      </p:sp>
      <p:sp>
        <p:nvSpPr>
          <p:cNvPr id="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ro-RO"/>
          </a:p>
        </p:txBody>
      </p:sp>
      <p:graphicFrame>
        <p:nvGraphicFramePr>
          <p:cNvPr id="10" name="Object 10"/>
          <p:cNvGraphicFramePr>
            <a:graphicFrameLocks noChangeAspect="1"/>
          </p:cNvGraphicFramePr>
          <p:nvPr/>
        </p:nvGraphicFramePr>
        <p:xfrm>
          <a:off x="5572132" y="2000240"/>
          <a:ext cx="3412124" cy="2389193"/>
        </p:xfrm>
        <a:graphic>
          <a:graphicData uri="http://schemas.openxmlformats.org/presentationml/2006/ole">
            <mc:AlternateContent xmlns:mc="http://schemas.openxmlformats.org/markup-compatibility/2006">
              <mc:Choice xmlns:v="urn:schemas-microsoft-com:vml" Requires="v">
                <p:oleObj name="Graph" r:id="rId2" imgW="4150080" imgH="2905920" progId="Origin50.Graph">
                  <p:embed/>
                </p:oleObj>
              </mc:Choice>
              <mc:Fallback>
                <p:oleObj name="Graph" r:id="rId2" imgW="4150080" imgH="2905920" progId="Origin50.Graph">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2" y="2000240"/>
                        <a:ext cx="3412124" cy="23891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ro-RO"/>
          </a:p>
        </p:txBody>
      </p:sp>
      <p:graphicFrame>
        <p:nvGraphicFramePr>
          <p:cNvPr id="12" name="Object 14"/>
          <p:cNvGraphicFramePr>
            <a:graphicFrameLocks noChangeAspect="1"/>
          </p:cNvGraphicFramePr>
          <p:nvPr/>
        </p:nvGraphicFramePr>
        <p:xfrm>
          <a:off x="2316163" y="1928813"/>
          <a:ext cx="3765550" cy="2632075"/>
        </p:xfrm>
        <a:graphic>
          <a:graphicData uri="http://schemas.openxmlformats.org/presentationml/2006/ole">
            <mc:AlternateContent xmlns:mc="http://schemas.openxmlformats.org/markup-compatibility/2006">
              <mc:Choice xmlns:v="urn:schemas-microsoft-com:vml" Requires="v">
                <p:oleObj name="Graph" r:id="rId4" imgW="4153680" imgH="2901600" progId="Origin50.Graph">
                  <p:embed/>
                </p:oleObj>
              </mc:Choice>
              <mc:Fallback>
                <p:oleObj name="Graph" r:id="rId4" imgW="4153680" imgH="2901600" progId="Origin50.Graph">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6163" y="1928813"/>
                        <a:ext cx="3765550"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Content Placeholder 8"/>
          <p:cNvPicPr>
            <a:picLocks noGrp="1" noChangeAspect="1" noChangeArrowheads="1"/>
          </p:cNvPicPr>
          <p:nvPr>
            <p:ph idx="1"/>
          </p:nvPr>
        </p:nvPicPr>
        <p:blipFill>
          <a:blip r:embed="rId6"/>
          <a:srcRect/>
          <a:stretch>
            <a:fillRect/>
          </a:stretch>
        </p:blipFill>
        <p:spPr>
          <a:xfrm>
            <a:off x="107950" y="2197100"/>
            <a:ext cx="2538413" cy="23368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0"/>
            <a:ext cx="7543800" cy="875556"/>
          </a:xfrm>
        </p:spPr>
        <p:txBody>
          <a:bodyPr>
            <a:noAutofit/>
          </a:bodyPr>
          <a:lstStyle/>
          <a:p>
            <a:pPr algn="ctr"/>
            <a:r>
              <a:rPr lang="en-US" sz="2000" dirty="0"/>
              <a:t>Investigate the properties Be dust particles produced in conditions expected in fusion reactors </a:t>
            </a:r>
            <a:endParaRPr lang="fi-FI" sz="2000" dirty="0"/>
          </a:p>
        </p:txBody>
      </p:sp>
      <p:sp>
        <p:nvSpPr>
          <p:cNvPr id="8" name="Content Placeholder 1"/>
          <p:cNvSpPr>
            <a:spLocks noGrp="1"/>
          </p:cNvSpPr>
          <p:nvPr>
            <p:ph idx="1"/>
          </p:nvPr>
        </p:nvSpPr>
        <p:spPr>
          <a:xfrm>
            <a:off x="357158" y="1142984"/>
            <a:ext cx="8358246" cy="5474318"/>
          </a:xfrm>
        </p:spPr>
        <p:txBody>
          <a:bodyPr>
            <a:noAutofit/>
          </a:bodyPr>
          <a:lstStyle/>
          <a:p>
            <a:pPr marL="0" indent="0">
              <a:buNone/>
            </a:pPr>
            <a:r>
              <a:rPr lang="en-US" sz="1600" u="sng" dirty="0"/>
              <a:t>Scope:</a:t>
            </a:r>
            <a:endParaRPr lang="ro-RO" sz="1600" dirty="0"/>
          </a:p>
          <a:p>
            <a:pPr lvl="0" algn="just"/>
            <a:r>
              <a:rPr lang="en-US" sz="1600" b="0" dirty="0"/>
              <a:t>Ensure that the dust applied in laboratory experiments would be representative for fusion-reactor conditions (JET-ILW Campaigns)</a:t>
            </a:r>
            <a:endParaRPr lang="ro-RO" sz="1600" b="0" dirty="0"/>
          </a:p>
          <a:p>
            <a:pPr lvl="0" algn="just"/>
            <a:r>
              <a:rPr lang="en-US" sz="1600" b="0" dirty="0"/>
              <a:t>Putting all the data available from present devices together to see if extrapolations can be made for metallic dust generation– or if there are gaps that would call for new experimental activities in &gt;2024</a:t>
            </a:r>
            <a:endParaRPr lang="ro-RO" sz="1600" b="0" dirty="0"/>
          </a:p>
          <a:p>
            <a:pPr marL="0" indent="0" algn="just">
              <a:buNone/>
            </a:pPr>
            <a:r>
              <a:rPr lang="en-US" sz="1600" u="sng" dirty="0"/>
              <a:t>Inputs required:</a:t>
            </a:r>
            <a:endParaRPr lang="ro-RO" sz="1600" dirty="0"/>
          </a:p>
          <a:p>
            <a:pPr lvl="0" algn="just"/>
            <a:r>
              <a:rPr lang="en-US" sz="1600" b="0" dirty="0"/>
              <a:t>Set-up for Be</a:t>
            </a:r>
            <a:r>
              <a:rPr lang="ro-RO" sz="1600" b="0" dirty="0"/>
              <a:t> </a:t>
            </a:r>
            <a:r>
              <a:rPr lang="en-US" sz="1600" b="0" dirty="0"/>
              <a:t>dust generation</a:t>
            </a:r>
            <a:endParaRPr lang="ro-RO" sz="1600" b="0" dirty="0"/>
          </a:p>
          <a:p>
            <a:pPr marL="0" indent="0" algn="just">
              <a:buNone/>
            </a:pPr>
            <a:r>
              <a:rPr lang="en-US" sz="1600" u="sng" dirty="0"/>
              <a:t>Tasks to be performed:</a:t>
            </a:r>
            <a:endParaRPr lang="ro-RO" sz="1600" dirty="0"/>
          </a:p>
          <a:p>
            <a:pPr lvl="0" algn="just"/>
            <a:r>
              <a:rPr lang="en-US" sz="1600" b="0" dirty="0"/>
              <a:t>Carry-out laboratory experiments</a:t>
            </a:r>
            <a:r>
              <a:rPr lang="ro-RO" sz="1600" b="0" dirty="0"/>
              <a:t> of</a:t>
            </a:r>
            <a:r>
              <a:rPr lang="en-US" sz="1600" b="0" dirty="0"/>
              <a:t> Be </a:t>
            </a:r>
            <a:r>
              <a:rPr lang="ro-RO" sz="1600" b="0" dirty="0"/>
              <a:t>dust </a:t>
            </a:r>
            <a:r>
              <a:rPr lang="en-US" sz="1600" b="0" dirty="0"/>
              <a:t>generation in presence of air and water leaks</a:t>
            </a:r>
            <a:r>
              <a:rPr lang="ro-RO" sz="1600" b="0" dirty="0"/>
              <a:t> in D2, D2/H2 buffer gas.</a:t>
            </a:r>
          </a:p>
          <a:p>
            <a:pPr lvl="0" algn="just"/>
            <a:r>
              <a:rPr lang="ro-RO" sz="1600" b="0" dirty="0"/>
              <a:t>Chracterization of the Be dust using SEM, XRD and TDS techniques</a:t>
            </a:r>
          </a:p>
          <a:p>
            <a:pPr marL="0" indent="0" algn="just">
              <a:buNone/>
            </a:pPr>
            <a:r>
              <a:rPr lang="en-US" sz="1600" u="sng" dirty="0"/>
              <a:t>Outputs:</a:t>
            </a:r>
            <a:endParaRPr lang="ro-RO" sz="1600" dirty="0"/>
          </a:p>
          <a:p>
            <a:pPr lvl="0" algn="just"/>
            <a:r>
              <a:rPr lang="en-US" sz="1600" b="0" dirty="0"/>
              <a:t>Laboratory processes for Be dust generation in presence of water and air-leaks</a:t>
            </a:r>
            <a:endParaRPr lang="ro-RO" sz="1600" b="0" dirty="0"/>
          </a:p>
          <a:p>
            <a:pPr lvl="0" algn="just"/>
            <a:r>
              <a:rPr lang="en-US" sz="1600" b="0" dirty="0"/>
              <a:t>Database of the characteristics of produced Be  dust particles and comparison with data from tokamaks (JET-ILW)</a:t>
            </a:r>
            <a:endParaRPr lang="ro-RO" sz="1600" b="0" dirty="0"/>
          </a:p>
        </p:txBody>
      </p:sp>
    </p:spTree>
    <p:extLst>
      <p:ext uri="{BB962C8B-B14F-4D97-AF65-F5344CB8AC3E}">
        <p14:creationId xmlns:p14="http://schemas.microsoft.com/office/powerpoint/2010/main" val="2764392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7544" y="980728"/>
            <a:ext cx="7543800" cy="457200"/>
          </a:xfrm>
        </p:spPr>
        <p:txBody>
          <a:bodyPr>
            <a:noAutofit/>
          </a:bodyPr>
          <a:lstStyle/>
          <a:p>
            <a:r>
              <a:rPr lang="en-GB" sz="2800" dirty="0"/>
              <a:t>Be dust generation</a:t>
            </a:r>
            <a:endParaRPr lang="fi-FI" sz="2800" dirty="0"/>
          </a:p>
        </p:txBody>
      </p:sp>
      <p:sp>
        <p:nvSpPr>
          <p:cNvPr id="6" name="Content Placeholder 1"/>
          <p:cNvSpPr>
            <a:spLocks noGrp="1"/>
          </p:cNvSpPr>
          <p:nvPr>
            <p:ph idx="1"/>
          </p:nvPr>
        </p:nvSpPr>
        <p:spPr>
          <a:xfrm>
            <a:off x="323528" y="4500570"/>
            <a:ext cx="8072494" cy="2071702"/>
          </a:xfrm>
        </p:spPr>
        <p:txBody>
          <a:bodyPr>
            <a:noAutofit/>
          </a:bodyPr>
          <a:lstStyle/>
          <a:p>
            <a:pPr marL="481013" lvl="2" indent="-481013" algn="just">
              <a:buNone/>
            </a:pPr>
            <a:r>
              <a:rPr lang="en-US" sz="1400" b="1" dirty="0"/>
              <a:t>Be dust </a:t>
            </a:r>
            <a:r>
              <a:rPr lang="en-US" sz="1400" dirty="0"/>
              <a:t>produced in normal (D</a:t>
            </a:r>
            <a:r>
              <a:rPr lang="en-US" sz="1400" baseline="-25000" dirty="0"/>
              <a:t>2</a:t>
            </a:r>
            <a:r>
              <a:rPr lang="en-US" sz="1400" dirty="0"/>
              <a:t> atmosphere) and off-normal (air and water leaks) conditions in fusion reactors </a:t>
            </a:r>
            <a:endParaRPr lang="ro-RO" sz="1400" dirty="0"/>
          </a:p>
          <a:p>
            <a:pPr marL="481013" lvl="2" indent="-481013" algn="just">
              <a:buFontTx/>
              <a:buChar char="-"/>
            </a:pPr>
            <a:r>
              <a:rPr lang="ro-RO" sz="1400" b="1" dirty="0"/>
              <a:t>Apparatus</a:t>
            </a:r>
            <a:r>
              <a:rPr lang="ro-RO" sz="1400" dirty="0"/>
              <a:t>: a DC</a:t>
            </a:r>
            <a:r>
              <a:rPr lang="en-GB" sz="1400" dirty="0"/>
              <a:t> / pulsed</a:t>
            </a:r>
            <a:r>
              <a:rPr lang="ro-RO" sz="1400" dirty="0"/>
              <a:t> reactor working in deuterium  or H2/D2 mixture gas. Addition of water and air will be performed. An arc discharge will be ignited between a 1 inch Be plate and a W </a:t>
            </a:r>
            <a:r>
              <a:rPr lang="en-GB" sz="1400" dirty="0"/>
              <a:t>tip</a:t>
            </a:r>
            <a:r>
              <a:rPr lang="ro-RO" sz="1400" dirty="0"/>
              <a:t>.</a:t>
            </a:r>
          </a:p>
          <a:p>
            <a:pPr marL="481013" lvl="2" indent="-481013" algn="just">
              <a:buFontTx/>
              <a:buChar char="-"/>
            </a:pPr>
            <a:r>
              <a:rPr lang="ro-RO" sz="1400" b="1" dirty="0"/>
              <a:t>Operating parameters</a:t>
            </a:r>
            <a:r>
              <a:rPr lang="ro-RO" sz="1400" dirty="0"/>
              <a:t>: </a:t>
            </a:r>
          </a:p>
          <a:p>
            <a:pPr marL="481013" lvl="2" indent="-481013" algn="just">
              <a:buFontTx/>
              <a:buChar char="-"/>
            </a:pPr>
            <a:r>
              <a:rPr lang="ro-RO" sz="1400" dirty="0"/>
              <a:t>low pressure gas discharge. 1- 100 Mbar</a:t>
            </a:r>
          </a:p>
          <a:p>
            <a:pPr marL="481013" lvl="2" indent="-481013" algn="just">
              <a:buFontTx/>
              <a:buChar char="-"/>
            </a:pPr>
            <a:r>
              <a:rPr lang="en-GB" sz="1400" dirty="0"/>
              <a:t>Electrical parameters: </a:t>
            </a:r>
            <a:r>
              <a:rPr lang="ro-RO" sz="1400" dirty="0"/>
              <a:t>1-100 A, 100 -</a:t>
            </a:r>
            <a:r>
              <a:rPr lang="en-GB" sz="1400" dirty="0"/>
              <a:t>1</a:t>
            </a:r>
            <a:r>
              <a:rPr lang="ro-RO" sz="1400" dirty="0"/>
              <a:t>000 V </a:t>
            </a:r>
            <a:endParaRPr lang="ro-RO" sz="1400" b="1" dirty="0"/>
          </a:p>
          <a:p>
            <a:pPr marL="481013" lvl="2" indent="-481013" algn="just">
              <a:buFontTx/>
              <a:buChar char="-"/>
            </a:pPr>
            <a:r>
              <a:rPr lang="ro-RO" sz="1400" b="1" dirty="0"/>
              <a:t>Expected dust sizes</a:t>
            </a:r>
            <a:r>
              <a:rPr lang="ro-RO" sz="1400" dirty="0"/>
              <a:t>: </a:t>
            </a:r>
            <a:r>
              <a:rPr lang="en-GB" sz="1400" dirty="0"/>
              <a:t>0.5</a:t>
            </a:r>
            <a:r>
              <a:rPr lang="ro-RO" sz="1400" dirty="0"/>
              <a:t> -500 µm, </a:t>
            </a:r>
          </a:p>
        </p:txBody>
      </p:sp>
      <p:pic>
        <p:nvPicPr>
          <p:cNvPr id="3" name="Picture 2">
            <a:extLst>
              <a:ext uri="{FF2B5EF4-FFF2-40B4-BE49-F238E27FC236}">
                <a16:creationId xmlns:a16="http://schemas.microsoft.com/office/drawing/2014/main" id="{D880D10E-18AE-2EF8-524A-BB6080F76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657" y="1488216"/>
            <a:ext cx="5330685" cy="3015786"/>
          </a:xfrm>
          <a:prstGeom prst="rect">
            <a:avLst/>
          </a:prstGeom>
        </p:spPr>
      </p:pic>
      <p:sp>
        <p:nvSpPr>
          <p:cNvPr id="4" name="Title 2">
            <a:extLst>
              <a:ext uri="{FF2B5EF4-FFF2-40B4-BE49-F238E27FC236}">
                <a16:creationId xmlns:a16="http://schemas.microsoft.com/office/drawing/2014/main" id="{2DC0DF57-E362-FC4E-E719-1E8248A04E81}"/>
              </a:ext>
            </a:extLst>
          </p:cNvPr>
          <p:cNvSpPr txBox="1">
            <a:spLocks/>
          </p:cNvSpPr>
          <p:nvPr/>
        </p:nvSpPr>
        <p:spPr>
          <a:xfrm>
            <a:off x="22993" y="-4536"/>
            <a:ext cx="7543800" cy="875556"/>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pPr algn="ctr"/>
            <a:r>
              <a:rPr lang="en-US" sz="2000" dirty="0"/>
              <a:t>Investigate the properties Be dust particles produced in conditions expected in fusion reactors </a:t>
            </a:r>
            <a:endParaRPr lang="fi-FI" sz="2000" dirty="0"/>
          </a:p>
        </p:txBody>
      </p:sp>
    </p:spTree>
    <p:extLst>
      <p:ext uri="{BB962C8B-B14F-4D97-AF65-F5344CB8AC3E}">
        <p14:creationId xmlns:p14="http://schemas.microsoft.com/office/powerpoint/2010/main" val="206576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980728"/>
            <a:ext cx="8661648" cy="4500594"/>
          </a:xfrm>
        </p:spPr>
        <p:txBody>
          <a:bodyPr>
            <a:normAutofit fontScale="92500" lnSpcReduction="10000"/>
          </a:bodyPr>
          <a:lstStyle/>
          <a:p>
            <a:pPr>
              <a:buNone/>
            </a:pPr>
            <a:r>
              <a:rPr lang="en-GB" sz="2400" dirty="0"/>
              <a:t>Be dust </a:t>
            </a:r>
            <a:r>
              <a:rPr lang="ro-RO" sz="2400" dirty="0"/>
              <a:t>characterization</a:t>
            </a:r>
            <a:endParaRPr lang="en-GB" sz="2400" dirty="0"/>
          </a:p>
          <a:p>
            <a:pPr>
              <a:buNone/>
            </a:pPr>
            <a:endParaRPr lang="en-GB" dirty="0"/>
          </a:p>
          <a:p>
            <a:pPr algn="ctr">
              <a:buNone/>
            </a:pPr>
            <a:r>
              <a:rPr lang="ro-RO" dirty="0"/>
              <a:t>Analysis capabililties:</a:t>
            </a:r>
          </a:p>
          <a:p>
            <a:pPr marL="0" indent="265113" algn="just">
              <a:buNone/>
            </a:pPr>
            <a:r>
              <a:rPr lang="ro-RO" dirty="0"/>
              <a:t>Particle size and morphology </a:t>
            </a:r>
            <a:r>
              <a:rPr lang="ro-RO" b="0" dirty="0"/>
              <a:t>of the produced dust will be analized using a SEM (Scaning Electron Microscopy) techinque using a FEI Co. Model Inspect microscope.</a:t>
            </a:r>
          </a:p>
          <a:p>
            <a:pPr marL="0" indent="265113" algn="just">
              <a:buNone/>
            </a:pPr>
            <a:r>
              <a:rPr lang="en-GB" dirty="0"/>
              <a:t>Crystallite compounds </a:t>
            </a:r>
            <a:r>
              <a:rPr lang="ro-RO" dirty="0"/>
              <a:t>formation </a:t>
            </a:r>
            <a:r>
              <a:rPr lang="ro-RO" b="0" dirty="0"/>
              <a:t>will be determined using an XRD </a:t>
            </a:r>
            <a:r>
              <a:rPr lang="it-IT" b="0" dirty="0"/>
              <a:t>Rigaku ULTIMA IV, XRD apparatus, Bragg Brentano</a:t>
            </a:r>
            <a:r>
              <a:rPr lang="ro-RO" b="0" dirty="0"/>
              <a:t> configuration and an </a:t>
            </a:r>
            <a:r>
              <a:rPr lang="en-US" b="0" dirty="0"/>
              <a:t>ESCALAB 250 XPS system</a:t>
            </a:r>
            <a:endParaRPr lang="ro-RO" b="0" dirty="0"/>
          </a:p>
          <a:p>
            <a:pPr marL="0" indent="265113" algn="just">
              <a:buNone/>
            </a:pPr>
            <a:r>
              <a:rPr lang="en-GB" dirty="0"/>
              <a:t>Thermal outgassed c</a:t>
            </a:r>
            <a:r>
              <a:rPr lang="ro-RO" dirty="0"/>
              <a:t>ompound content </a:t>
            </a:r>
            <a:r>
              <a:rPr lang="ro-RO" b="0" dirty="0"/>
              <a:t>(</a:t>
            </a:r>
            <a:r>
              <a:rPr lang="en-GB" b="0" dirty="0"/>
              <a:t>D</a:t>
            </a:r>
            <a:r>
              <a:rPr lang="en-GB" b="0" baseline="-25000" dirty="0"/>
              <a:t>2</a:t>
            </a:r>
            <a:r>
              <a:rPr lang="en-GB" b="0" dirty="0"/>
              <a:t>, </a:t>
            </a:r>
            <a:r>
              <a:rPr lang="ro-RO" b="0" dirty="0"/>
              <a:t>O, H</a:t>
            </a:r>
            <a:r>
              <a:rPr lang="ro-RO" b="0" baseline="-25000" dirty="0"/>
              <a:t>2</a:t>
            </a:r>
            <a:r>
              <a:rPr lang="ro-RO" b="0" dirty="0"/>
              <a:t>O, BeO, Be(OH)</a:t>
            </a:r>
            <a:r>
              <a:rPr lang="ro-RO" b="0" baseline="-25000" dirty="0"/>
              <a:t>2</a:t>
            </a:r>
            <a:r>
              <a:rPr lang="en-GB" b="0" dirty="0"/>
              <a:t>)</a:t>
            </a:r>
            <a:r>
              <a:rPr lang="ro-RO" b="0" dirty="0"/>
              <a:t> of the dust will  be determined using</a:t>
            </a:r>
            <a:r>
              <a:rPr lang="en-GB" b="0" dirty="0"/>
              <a:t> The</a:t>
            </a:r>
            <a:r>
              <a:rPr lang="ro-RO" b="0" dirty="0"/>
              <a:t>r</a:t>
            </a:r>
            <a:r>
              <a:rPr lang="en-GB" b="0" dirty="0"/>
              <a:t>mal Desorption Spectrometry (TDS)</a:t>
            </a:r>
            <a:r>
              <a:rPr lang="ro-RO" b="0" dirty="0"/>
              <a:t>.</a:t>
            </a:r>
          </a:p>
        </p:txBody>
      </p:sp>
      <p:sp>
        <p:nvSpPr>
          <p:cNvPr id="6" name="Title 2">
            <a:extLst>
              <a:ext uri="{FF2B5EF4-FFF2-40B4-BE49-F238E27FC236}">
                <a16:creationId xmlns:a16="http://schemas.microsoft.com/office/drawing/2014/main" id="{2D2B1C58-592D-CA44-677B-81527F4CD5F8}"/>
              </a:ext>
            </a:extLst>
          </p:cNvPr>
          <p:cNvSpPr txBox="1">
            <a:spLocks/>
          </p:cNvSpPr>
          <p:nvPr/>
        </p:nvSpPr>
        <p:spPr>
          <a:xfrm>
            <a:off x="251520" y="0"/>
            <a:ext cx="7543800" cy="875556"/>
          </a:xfrm>
          <a:prstGeom prst="rect">
            <a:avLst/>
          </a:prstGeom>
        </p:spPr>
        <p:txBody>
          <a:bodyPr vert="horz" lIns="91440" tIns="45720" rIns="91440" bIns="45720" rtlCol="0" anchor="ctr">
            <a:noAutofit/>
          </a:bodyPr>
          <a:lstStyle>
            <a:lvl1pPr algn="l" defTabSz="914400" rtl="0" eaLnBrk="1" latinLnBrk="0" hangingPunct="1">
              <a:lnSpc>
                <a:spcPts val="32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pPr algn="ctr"/>
            <a:r>
              <a:rPr lang="en-US" sz="2000" dirty="0"/>
              <a:t>Investigate the properties Be dust particles produced in conditions expected in fusion reactors </a:t>
            </a:r>
            <a:endParaRPr lang="fi-FI"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12060</TotalTime>
  <Words>665</Words>
  <Application>Microsoft Office PowerPoint</Application>
  <PresentationFormat>On-screen Show (4:3)</PresentationFormat>
  <Paragraphs>58</Paragraphs>
  <Slides>5</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1" baseType="lpstr">
      <vt:lpstr>Arial</vt:lpstr>
      <vt:lpstr>Arial Black</vt:lpstr>
      <vt:lpstr>Calibri</vt:lpstr>
      <vt:lpstr>Courier New</vt:lpstr>
      <vt:lpstr>Office Theme</vt:lpstr>
      <vt:lpstr>Graph</vt:lpstr>
      <vt:lpstr>SP B 5 Be dust formation – plans for 2023 and comparison against JET-ILW results (IAP)</vt:lpstr>
      <vt:lpstr>PowerPoint Presentation</vt:lpstr>
      <vt:lpstr>Investigate the properties Be dust particles produced in conditions expected in fusion reactors </vt:lpstr>
      <vt:lpstr>Be dust generation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Darren.McDonald@euro-fusion.org;Xavier.Litaudon@euro-fusion.org</dc:creator>
  <cp:lastModifiedBy>Corneliu Porosnicu</cp:lastModifiedBy>
  <cp:revision>826</cp:revision>
  <cp:lastPrinted>2017-09-13T08:00:50Z</cp:lastPrinted>
  <dcterms:created xsi:type="dcterms:W3CDTF">2014-10-27T16:40:37Z</dcterms:created>
  <dcterms:modified xsi:type="dcterms:W3CDTF">2023-03-01T08:12:21Z</dcterms:modified>
</cp:coreProperties>
</file>